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3"/>
    <p:sldMasterId id="2147483892" r:id="rId4"/>
  </p:sldMasterIdLst>
  <p:notesMasterIdLst>
    <p:notesMasterId r:id="rId32"/>
  </p:notesMasterIdLst>
  <p:handoutMasterIdLst>
    <p:handoutMasterId r:id="rId33"/>
  </p:handoutMasterIdLst>
  <p:sldIdLst>
    <p:sldId id="277" r:id="rId5"/>
    <p:sldId id="295" r:id="rId6"/>
    <p:sldId id="284" r:id="rId7"/>
    <p:sldId id="418" r:id="rId8"/>
    <p:sldId id="417" r:id="rId9"/>
    <p:sldId id="580" r:id="rId10"/>
    <p:sldId id="294" r:id="rId11"/>
    <p:sldId id="416" r:id="rId12"/>
    <p:sldId id="287" r:id="rId13"/>
    <p:sldId id="594" r:id="rId14"/>
    <p:sldId id="407" r:id="rId15"/>
    <p:sldId id="262" r:id="rId16"/>
    <p:sldId id="581" r:id="rId17"/>
    <p:sldId id="583" r:id="rId18"/>
    <p:sldId id="582" r:id="rId19"/>
    <p:sldId id="584" r:id="rId20"/>
    <p:sldId id="592" r:id="rId21"/>
    <p:sldId id="590" r:id="rId22"/>
    <p:sldId id="593" r:id="rId23"/>
    <p:sldId id="591" r:id="rId24"/>
    <p:sldId id="595" r:id="rId25"/>
    <p:sldId id="596" r:id="rId26"/>
    <p:sldId id="587" r:id="rId27"/>
    <p:sldId id="589" r:id="rId28"/>
    <p:sldId id="586" r:id="rId29"/>
    <p:sldId id="290" r:id="rId30"/>
    <p:sldId id="311" r:id="rId31"/>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guide id="3" orient="horz" pos="3984"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FFE600"/>
    <a:srgbClr val="747480"/>
    <a:srgbClr val="0070C0"/>
    <a:srgbClr val="FFFFFF"/>
    <a:srgbClr val="C4C4CD"/>
    <a:srgbClr val="808080"/>
    <a:srgbClr val="000000"/>
    <a:srgbClr val="FF9A9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69918" autoAdjust="0"/>
  </p:normalViewPr>
  <p:slideViewPr>
    <p:cSldViewPr snapToGrid="0" snapToObjects="1" showGuides="1">
      <p:cViewPr varScale="1">
        <p:scale>
          <a:sx n="79" d="100"/>
          <a:sy n="79" d="100"/>
        </p:scale>
        <p:origin x="2286" y="96"/>
      </p:cViewPr>
      <p:guideLst>
        <p:guide orient="horz" pos="2160"/>
        <p:guide pos="3842"/>
        <p:guide orient="horz" pos="3984"/>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EYInterstate Light" panose="02000506000000020004" pitchFamily="2" charset="0"/>
              </a:rPr>
              <a:pPr/>
              <a:t>29/11/2023</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EYInterstate Light" panose="02000506000000020004" pitchFamily="2" charset="0"/>
              </a:defRPr>
            </a:lvl1pPr>
          </a:lstStyle>
          <a:p>
            <a:fld id="{8045EBA9-A28D-4849-BFEA-AA04F6A21B63}" type="datetimeFigureOut">
              <a:rPr lang="en-GB" smtClean="0"/>
              <a:pPr/>
              <a:t>29/11/2023</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184292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spcBef>
                <a:spcPts val="0"/>
              </a:spcBef>
              <a:spcAft>
                <a:spcPts val="0"/>
              </a:spcAft>
              <a:buClr>
                <a:srgbClr val="000000"/>
              </a:buClr>
              <a:buSzPts val="1400"/>
              <a:buFont typeface="EYInterstate Light" panose="02000506000000020004" pitchFamily="2" charset="0"/>
              <a:buNone/>
            </a:pPr>
            <a:endParaRPr lang="en-US" sz="1800" dirty="0">
              <a:effectLst/>
              <a:latin typeface="EYInterstate" panose="02000503020000020004" pitchFamily="2" charset="0"/>
              <a:ea typeface="EYInterstate" panose="02000503020000020004" pitchFamily="2" charset="0"/>
              <a:cs typeface="EYInterstate" panose="0200050302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399746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spcBef>
                <a:spcPts val="0"/>
              </a:spcBef>
              <a:spcAft>
                <a:spcPts val="0"/>
              </a:spcAft>
              <a:buClr>
                <a:srgbClr val="000000"/>
              </a:buClr>
              <a:buSzPts val="1400"/>
              <a:buFont typeface="EYInterstate Light" panose="02000506000000020004" pitchFamily="2" charset="0"/>
              <a:buNone/>
            </a:pPr>
            <a:endParaRPr lang="en-US" sz="1800" dirty="0">
              <a:effectLst/>
              <a:latin typeface="EYInterstate" panose="02000503020000020004" pitchFamily="2" charset="0"/>
              <a:ea typeface="EYInterstate" panose="02000503020000020004" pitchFamily="2" charset="0"/>
              <a:cs typeface="EYInterstate" panose="0200050302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236323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267780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20341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55283" indent="-290493">
              <a:defRPr sz="2400">
                <a:solidFill>
                  <a:schemeClr val="tx1"/>
                </a:solidFill>
                <a:latin typeface="Arial" charset="0"/>
                <a:ea typeface="ＭＳ Ｐゴシック" charset="-128"/>
              </a:defRPr>
            </a:lvl2pPr>
            <a:lvl3pPr marL="1161974" indent="-232395">
              <a:defRPr sz="2400">
                <a:solidFill>
                  <a:schemeClr val="tx1"/>
                </a:solidFill>
                <a:latin typeface="Arial" charset="0"/>
                <a:ea typeface="ＭＳ Ｐゴシック" charset="-128"/>
              </a:defRPr>
            </a:lvl3pPr>
            <a:lvl4pPr marL="1626763" indent="-232395">
              <a:defRPr sz="2400">
                <a:solidFill>
                  <a:schemeClr val="tx1"/>
                </a:solidFill>
                <a:latin typeface="Arial" charset="0"/>
                <a:ea typeface="ＭＳ Ｐゴシック" charset="-128"/>
              </a:defRPr>
            </a:lvl4pPr>
            <a:lvl5pPr marL="2091553" indent="-232395">
              <a:defRPr sz="2400">
                <a:solidFill>
                  <a:schemeClr val="tx1"/>
                </a:solidFill>
                <a:latin typeface="Arial" charset="0"/>
                <a:ea typeface="ＭＳ Ｐゴシック" charset="-128"/>
              </a:defRPr>
            </a:lvl5pPr>
            <a:lvl6pPr marL="2556342" indent="-232395" eaLnBrk="0" fontAlgn="base" hangingPunct="0">
              <a:spcBef>
                <a:spcPct val="0"/>
              </a:spcBef>
              <a:spcAft>
                <a:spcPct val="0"/>
              </a:spcAft>
              <a:defRPr sz="2400">
                <a:solidFill>
                  <a:schemeClr val="tx1"/>
                </a:solidFill>
                <a:latin typeface="Arial" charset="0"/>
                <a:ea typeface="ＭＳ Ｐゴシック" charset="-128"/>
              </a:defRPr>
            </a:lvl6pPr>
            <a:lvl7pPr marL="3021132" indent="-232395" eaLnBrk="0" fontAlgn="base" hangingPunct="0">
              <a:spcBef>
                <a:spcPct val="0"/>
              </a:spcBef>
              <a:spcAft>
                <a:spcPct val="0"/>
              </a:spcAft>
              <a:defRPr sz="2400">
                <a:solidFill>
                  <a:schemeClr val="tx1"/>
                </a:solidFill>
                <a:latin typeface="Arial" charset="0"/>
                <a:ea typeface="ＭＳ Ｐゴシック" charset="-128"/>
              </a:defRPr>
            </a:lvl7pPr>
            <a:lvl8pPr marL="3485921" indent="-232395" eaLnBrk="0" fontAlgn="base" hangingPunct="0">
              <a:spcBef>
                <a:spcPct val="0"/>
              </a:spcBef>
              <a:spcAft>
                <a:spcPct val="0"/>
              </a:spcAft>
              <a:defRPr sz="2400">
                <a:solidFill>
                  <a:schemeClr val="tx1"/>
                </a:solidFill>
                <a:latin typeface="Arial" charset="0"/>
                <a:ea typeface="ＭＳ Ｐゴシック" charset="-128"/>
              </a:defRPr>
            </a:lvl8pPr>
            <a:lvl9pPr marL="3950711" indent="-232395"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9C15A5-5A0F-4B91-AD67-A2A8DA2B1BDE}" type="slidenum">
              <a:rPr kumimoji="0" lang="en-US" altLang="en-US" sz="1000" b="0" i="0" u="none" strike="noStrike" kern="1200" cap="none" spc="0" normalizeH="0" baseline="0" noProof="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0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normAutofit fontScale="85000" lnSpcReduction="20000"/>
          </a:bodyPr>
          <a:lstStyle/>
          <a:p>
            <a:pPr eaLnBrk="1" hangingPunct="1"/>
            <a:endParaRPr lang="en-US" altLang="en-US" dirty="0"/>
          </a:p>
        </p:txBody>
      </p:sp>
    </p:spTree>
    <p:extLst>
      <p:ext uri="{BB962C8B-B14F-4D97-AF65-F5344CB8AC3E}">
        <p14:creationId xmlns:p14="http://schemas.microsoft.com/office/powerpoint/2010/main" val="369626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47303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55283" indent="-290493">
              <a:defRPr sz="2400">
                <a:solidFill>
                  <a:schemeClr val="tx1"/>
                </a:solidFill>
                <a:latin typeface="Arial" charset="0"/>
                <a:ea typeface="ＭＳ Ｐゴシック" charset="-128"/>
              </a:defRPr>
            </a:lvl2pPr>
            <a:lvl3pPr marL="1161974" indent="-232395">
              <a:defRPr sz="2400">
                <a:solidFill>
                  <a:schemeClr val="tx1"/>
                </a:solidFill>
                <a:latin typeface="Arial" charset="0"/>
                <a:ea typeface="ＭＳ Ｐゴシック" charset="-128"/>
              </a:defRPr>
            </a:lvl3pPr>
            <a:lvl4pPr marL="1626763" indent="-232395">
              <a:defRPr sz="2400">
                <a:solidFill>
                  <a:schemeClr val="tx1"/>
                </a:solidFill>
                <a:latin typeface="Arial" charset="0"/>
                <a:ea typeface="ＭＳ Ｐゴシック" charset="-128"/>
              </a:defRPr>
            </a:lvl4pPr>
            <a:lvl5pPr marL="2091553" indent="-232395">
              <a:defRPr sz="2400">
                <a:solidFill>
                  <a:schemeClr val="tx1"/>
                </a:solidFill>
                <a:latin typeface="Arial" charset="0"/>
                <a:ea typeface="ＭＳ Ｐゴシック" charset="-128"/>
              </a:defRPr>
            </a:lvl5pPr>
            <a:lvl6pPr marL="2556342" indent="-232395" eaLnBrk="0" fontAlgn="base" hangingPunct="0">
              <a:spcBef>
                <a:spcPct val="0"/>
              </a:spcBef>
              <a:spcAft>
                <a:spcPct val="0"/>
              </a:spcAft>
              <a:defRPr sz="2400">
                <a:solidFill>
                  <a:schemeClr val="tx1"/>
                </a:solidFill>
                <a:latin typeface="Arial" charset="0"/>
                <a:ea typeface="ＭＳ Ｐゴシック" charset="-128"/>
              </a:defRPr>
            </a:lvl6pPr>
            <a:lvl7pPr marL="3021132" indent="-232395" eaLnBrk="0" fontAlgn="base" hangingPunct="0">
              <a:spcBef>
                <a:spcPct val="0"/>
              </a:spcBef>
              <a:spcAft>
                <a:spcPct val="0"/>
              </a:spcAft>
              <a:defRPr sz="2400">
                <a:solidFill>
                  <a:schemeClr val="tx1"/>
                </a:solidFill>
                <a:latin typeface="Arial" charset="0"/>
                <a:ea typeface="ＭＳ Ｐゴシック" charset="-128"/>
              </a:defRPr>
            </a:lvl7pPr>
            <a:lvl8pPr marL="3485921" indent="-232395" eaLnBrk="0" fontAlgn="base" hangingPunct="0">
              <a:spcBef>
                <a:spcPct val="0"/>
              </a:spcBef>
              <a:spcAft>
                <a:spcPct val="0"/>
              </a:spcAft>
              <a:defRPr sz="2400">
                <a:solidFill>
                  <a:schemeClr val="tx1"/>
                </a:solidFill>
                <a:latin typeface="Arial" charset="0"/>
                <a:ea typeface="ＭＳ Ｐゴシック" charset="-128"/>
              </a:defRPr>
            </a:lvl8pPr>
            <a:lvl9pPr marL="3950711" indent="-232395"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9C15A5-5A0F-4B91-AD67-A2A8DA2B1BDE}" type="slidenum">
              <a:rPr kumimoji="0" lang="en-US" altLang="en-US" sz="1000" b="0" i="0" u="none" strike="noStrike" kern="1200" cap="none" spc="0" normalizeH="0" baseline="0" noProof="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0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4163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313211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55283" indent="-290493">
              <a:defRPr sz="2400">
                <a:solidFill>
                  <a:schemeClr val="tx1"/>
                </a:solidFill>
                <a:latin typeface="Arial" charset="0"/>
                <a:ea typeface="ＭＳ Ｐゴシック" charset="-128"/>
              </a:defRPr>
            </a:lvl2pPr>
            <a:lvl3pPr marL="1161974" indent="-232395">
              <a:defRPr sz="2400">
                <a:solidFill>
                  <a:schemeClr val="tx1"/>
                </a:solidFill>
                <a:latin typeface="Arial" charset="0"/>
                <a:ea typeface="ＭＳ Ｐゴシック" charset="-128"/>
              </a:defRPr>
            </a:lvl3pPr>
            <a:lvl4pPr marL="1626763" indent="-232395">
              <a:defRPr sz="2400">
                <a:solidFill>
                  <a:schemeClr val="tx1"/>
                </a:solidFill>
                <a:latin typeface="Arial" charset="0"/>
                <a:ea typeface="ＭＳ Ｐゴシック" charset="-128"/>
              </a:defRPr>
            </a:lvl4pPr>
            <a:lvl5pPr marL="2091553" indent="-232395">
              <a:defRPr sz="2400">
                <a:solidFill>
                  <a:schemeClr val="tx1"/>
                </a:solidFill>
                <a:latin typeface="Arial" charset="0"/>
                <a:ea typeface="ＭＳ Ｐゴシック" charset="-128"/>
              </a:defRPr>
            </a:lvl5pPr>
            <a:lvl6pPr marL="2556342" indent="-232395" eaLnBrk="0" fontAlgn="base" hangingPunct="0">
              <a:spcBef>
                <a:spcPct val="0"/>
              </a:spcBef>
              <a:spcAft>
                <a:spcPct val="0"/>
              </a:spcAft>
              <a:defRPr sz="2400">
                <a:solidFill>
                  <a:schemeClr val="tx1"/>
                </a:solidFill>
                <a:latin typeface="Arial" charset="0"/>
                <a:ea typeface="ＭＳ Ｐゴシック" charset="-128"/>
              </a:defRPr>
            </a:lvl6pPr>
            <a:lvl7pPr marL="3021132" indent="-232395" eaLnBrk="0" fontAlgn="base" hangingPunct="0">
              <a:spcBef>
                <a:spcPct val="0"/>
              </a:spcBef>
              <a:spcAft>
                <a:spcPct val="0"/>
              </a:spcAft>
              <a:defRPr sz="2400">
                <a:solidFill>
                  <a:schemeClr val="tx1"/>
                </a:solidFill>
                <a:latin typeface="Arial" charset="0"/>
                <a:ea typeface="ＭＳ Ｐゴシック" charset="-128"/>
              </a:defRPr>
            </a:lvl7pPr>
            <a:lvl8pPr marL="3485921" indent="-232395" eaLnBrk="0" fontAlgn="base" hangingPunct="0">
              <a:spcBef>
                <a:spcPct val="0"/>
              </a:spcBef>
              <a:spcAft>
                <a:spcPct val="0"/>
              </a:spcAft>
              <a:defRPr sz="2400">
                <a:solidFill>
                  <a:schemeClr val="tx1"/>
                </a:solidFill>
                <a:latin typeface="Arial" charset="0"/>
                <a:ea typeface="ＭＳ Ｐゴシック" charset="-128"/>
              </a:defRPr>
            </a:lvl8pPr>
            <a:lvl9pPr marL="3950711" indent="-232395"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9C15A5-5A0F-4B91-AD67-A2A8DA2B1BDE}" type="slidenum">
              <a:rPr kumimoji="0" lang="en-US" altLang="en-US" sz="1000" b="0" i="0" u="none" strike="noStrike" kern="1200" cap="none" spc="0" normalizeH="0" baseline="0" noProof="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0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normAutofit fontScale="85000" lnSpcReduction="10000"/>
          </a:bodyPr>
          <a:lstStyle/>
          <a:p>
            <a:pPr eaLnBrk="1" hangingPunct="1"/>
            <a:endParaRPr lang="en-US" altLang="en-US" dirty="0"/>
          </a:p>
        </p:txBody>
      </p:sp>
    </p:spTree>
    <p:extLst>
      <p:ext uri="{BB962C8B-B14F-4D97-AF65-F5344CB8AC3E}">
        <p14:creationId xmlns:p14="http://schemas.microsoft.com/office/powerpoint/2010/main" val="359234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3541486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a:xfrm>
            <a:off x="1428928" y="6471244"/>
            <a:ext cx="1191258" cy="180000"/>
          </a:xfrm>
          <a:prstGeom prst="rect">
            <a:avLst/>
          </a:prstGeom>
        </p:spPr>
        <p:txBody>
          <a:bodyPr/>
          <a:lstStyle/>
          <a:p>
            <a:fld id="{014BE7F8-6B10-4DE8-99B3-46D1D413BD18}" type="datetime4">
              <a:rPr lang="en-US" smtClean="0"/>
              <a:t>November 29, 2023</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13" name="Picture 12" descr="A group of people sitting around a table outside&#10;&#10;Description automatically generated with medium confidence">
            <a:extLst>
              <a:ext uri="{FF2B5EF4-FFF2-40B4-BE49-F238E27FC236}">
                <a16:creationId xmlns:a16="http://schemas.microsoft.com/office/drawing/2014/main" id="{CF929D37-83DF-468B-BD41-25C4EF2D79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68"/>
          <a:stretch/>
        </p:blipFill>
        <p:spPr>
          <a:xfrm>
            <a:off x="0" y="0"/>
            <a:ext cx="12198350" cy="6858000"/>
          </a:xfrm>
          <a:prstGeom prst="rect">
            <a:avLst/>
          </a:prstGeom>
        </p:spPr>
      </p:pic>
      <p:sp>
        <p:nvSpPr>
          <p:cNvPr id="2" name="Rectangle 1">
            <a:extLst>
              <a:ext uri="{FF2B5EF4-FFF2-40B4-BE49-F238E27FC236}">
                <a16:creationId xmlns:a16="http://schemas.microsoft.com/office/drawing/2014/main" id="{DB8361C1-E49B-45D4-B7C7-36919AFE9829}"/>
              </a:ext>
            </a:extLst>
          </p:cNvPr>
          <p:cNvSpPr/>
          <p:nvPr userDrawn="1"/>
        </p:nvSpPr>
        <p:spPr>
          <a:xfrm>
            <a:off x="0" y="0"/>
            <a:ext cx="12198350" cy="6858000"/>
          </a:xfrm>
          <a:prstGeom prst="rect">
            <a:avLst/>
          </a:prstGeom>
          <a:gradFill>
            <a:gsLst>
              <a:gs pos="100000">
                <a:srgbClr val="2E2E38">
                  <a:alpha val="36000"/>
                </a:srgbClr>
              </a:gs>
              <a:gs pos="0">
                <a:srgbClr val="2E2E38">
                  <a:alpha val="0"/>
                </a:srgbClr>
              </a:gs>
            </a:gsLst>
            <a:lin ang="4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a:xfrm>
            <a:off x="1428928" y="6471244"/>
            <a:ext cx="1191258" cy="180000"/>
          </a:xfrm>
          <a:prstGeom prst="rect">
            <a:avLst/>
          </a:prstGeom>
        </p:spPr>
        <p:txBody>
          <a:bodyPr/>
          <a:lstStyle/>
          <a:p>
            <a:fld id="{42AF958D-8EFF-445F-A350-5F6C38505EB0}" type="datetime4">
              <a:rPr lang="en-US" smtClean="0"/>
              <a:t>November 29, 2023</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a:xfrm>
            <a:off x="1428928" y="6471244"/>
            <a:ext cx="1191258" cy="180000"/>
          </a:xfrm>
          <a:prstGeom prst="rect">
            <a:avLst/>
          </a:prstGeom>
        </p:spPr>
        <p:txBody>
          <a:bodyPr/>
          <a:lstStyle/>
          <a:p>
            <a:fld id="{37089868-1DBA-45A3-9A2A-CEACCD8777C8}" type="datetime4">
              <a:rPr lang="en-US" smtClean="0"/>
              <a:t>November 29, 2023</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a:xfrm>
            <a:off x="1428928" y="6471244"/>
            <a:ext cx="1191258" cy="180000"/>
          </a:xfrm>
          <a:prstGeom prst="rect">
            <a:avLst/>
          </a:prstGeom>
        </p:spPr>
        <p:txBody>
          <a:bodyPr/>
          <a:lstStyle/>
          <a:p>
            <a:fld id="{0721AE75-6F81-4536-89AB-EF376F11B397}" type="datetime4">
              <a:rPr lang="en-US" smtClean="0"/>
              <a:t>November 29, 2023</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a:xfrm>
            <a:off x="1428928" y="6471244"/>
            <a:ext cx="1191258" cy="180000"/>
          </a:xfrm>
          <a:prstGeom prst="rect">
            <a:avLst/>
          </a:prstGeom>
        </p:spPr>
        <p:txBody>
          <a:bodyPr/>
          <a:lstStyle/>
          <a:p>
            <a:fld id="{8B65894B-43E6-45A2-816E-7D10F027E542}" type="datetime4">
              <a:rPr lang="en-US" smtClean="0"/>
              <a:t>November 29, 2023</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a:xfrm>
            <a:off x="1428928" y="6471244"/>
            <a:ext cx="1191258" cy="180000"/>
          </a:xfrm>
          <a:prstGeom prst="rect">
            <a:avLst/>
          </a:prstGeom>
        </p:spPr>
        <p:txBody>
          <a:bodyPr/>
          <a:lstStyle/>
          <a:p>
            <a:fld id="{C47A94AC-FD8B-4D5A-A808-CA3CF2F9A672}" type="datetime4">
              <a:rPr lang="en-US" smtClean="0"/>
              <a:t>November 29, 2023</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a:xfrm>
            <a:off x="1428928" y="6471244"/>
            <a:ext cx="1191258" cy="180000"/>
          </a:xfrm>
          <a:prstGeom prst="rect">
            <a:avLst/>
          </a:prstGeom>
        </p:spPr>
        <p:txBody>
          <a:bodyPr/>
          <a:lstStyle/>
          <a:p>
            <a:fld id="{63FFF773-AB4D-4A0A-9C52-2DAC3047DAC9}" type="datetime4">
              <a:rPr lang="en-US" smtClean="0"/>
              <a:t>November 29, 2023</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a:xfrm>
            <a:off x="1428928" y="6471244"/>
            <a:ext cx="1191258" cy="180000"/>
          </a:xfrm>
          <a:prstGeom prst="rect">
            <a:avLst/>
          </a:prstGeom>
        </p:spPr>
        <p:txBody>
          <a:bodyPr/>
          <a:lstStyle/>
          <a:p>
            <a:fld id="{22D1F8A8-F7F0-42AF-B11A-7B52288DD058}" type="datetime4">
              <a:rPr lang="en-US" smtClean="0"/>
              <a:t>November 29, 2023</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a:xfrm>
            <a:off x="1428928" y="6471244"/>
            <a:ext cx="1191258" cy="180000"/>
          </a:xfrm>
          <a:prstGeom prst="rect">
            <a:avLst/>
          </a:prstGeom>
        </p:spPr>
        <p:txBody>
          <a:bodyPr/>
          <a:lstStyle/>
          <a:p>
            <a:fld id="{F4BD289C-1F15-4360-A3A5-FFA4555BF841}" type="datetime4">
              <a:rPr lang="en-US" smtClean="0"/>
              <a:t>November 29, 2023</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a:xfrm>
            <a:off x="1428928" y="6471244"/>
            <a:ext cx="1191258" cy="180000"/>
          </a:xfrm>
          <a:prstGeom prst="rect">
            <a:avLst/>
          </a:prstGeom>
        </p:spPr>
        <p:txBody>
          <a:bodyPr/>
          <a:lstStyle/>
          <a:p>
            <a:fld id="{B9504990-2CB9-49DC-B448-B82F31AE8A12}" type="datetime4">
              <a:rPr lang="en-US" smtClean="0"/>
              <a:t>November 29, 2023</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a:xfrm>
            <a:off x="1428928" y="6471244"/>
            <a:ext cx="1191258" cy="180000"/>
          </a:xfrm>
          <a:prstGeom prst="rect">
            <a:avLst/>
          </a:prstGeom>
        </p:spPr>
        <p:txBody>
          <a:bodyPr/>
          <a:lstStyle/>
          <a:p>
            <a:fld id="{D10E268D-1137-4648-84C4-79FCC44CFBEA}" type="datetime4">
              <a:rPr lang="en-US" smtClean="0"/>
              <a:t>November 29, 2023</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a:xfrm>
            <a:off x="1428928" y="6471244"/>
            <a:ext cx="1191258" cy="180000"/>
          </a:xfrm>
          <a:prstGeom prst="rect">
            <a:avLst/>
          </a:prstGeom>
        </p:spPr>
        <p:txBody>
          <a:bodyPr/>
          <a:lstStyle/>
          <a:p>
            <a:fld id="{965E17EC-A2E0-42AA-9D51-A1C624156777}" type="datetime4">
              <a:rPr lang="en-US" smtClean="0"/>
              <a:t>November 29, 2023</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a:xfrm>
            <a:off x="1428928" y="6471244"/>
            <a:ext cx="1191258" cy="180000"/>
          </a:xfrm>
          <a:prstGeom prst="rect">
            <a:avLst/>
          </a:prstGeom>
        </p:spPr>
        <p:txBody>
          <a:bodyPr/>
          <a:lstStyle/>
          <a:p>
            <a:fld id="{5D54708D-38EF-41E8-A7F9-9E0A670CCBFC}" type="datetime4">
              <a:rPr lang="en-US" smtClean="0"/>
              <a:t>November 29, 2023</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a:xfrm>
            <a:off x="1428928" y="6471244"/>
            <a:ext cx="1191258" cy="180000"/>
          </a:xfrm>
          <a:prstGeom prst="rect">
            <a:avLst/>
          </a:prstGeom>
        </p:spPr>
        <p:txBody>
          <a:bodyPr/>
          <a:lstStyle/>
          <a:p>
            <a:fld id="{7D94C4E5-20F0-4ABC-BE53-E0D83B8FB6C8}" type="datetime4">
              <a:rPr lang="en-US" smtClean="0"/>
              <a:t>November 29,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80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E43CD91F-95EB-4270-B36A-8BF49F5D358B}" type="datetime4">
              <a:rPr lang="en-US" smtClean="0"/>
              <a:t>November 29, 2023</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31CB5708-3DA4-4219-914B-DB6C019A3203}" type="datetime4">
              <a:rPr lang="en-US" smtClean="0"/>
              <a:t>November 29, 2023</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3DC401F4-62F1-412A-BEF7-095B79FC81E7}" type="datetime4">
              <a:rPr lang="en-US" smtClean="0"/>
              <a:t>November 29, 2023</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DD2A02ED-5DAA-42DF-8FF7-9A81D8FA8199}" type="datetime4">
              <a:rPr lang="en-US" smtClean="0"/>
              <a:t>November 29, 2023</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18DC9EC5-B859-4931-8260-4949CB344D8A}" type="datetime4">
              <a:rPr lang="en-US" smtClean="0"/>
              <a:t>November 29, 2023</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80D8FA91-1989-4B28-8C43-DB0CD6E0FDE1}" type="datetime4">
              <a:rPr lang="en-US" smtClean="0"/>
              <a:t>November 29, 2023</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fld id="{0B0FD8E6-BAE9-41A8-AA0C-9450529D0E17}" type="datetime4">
              <a:rPr lang="en-US" smtClean="0"/>
              <a:t>November 29, 2023</a:t>
            </a:fld>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C9F1029D-9E14-4EF1-9776-5A9EC4EFD4CD}" type="datetime4">
              <a:rPr lang="en-US" smtClean="0"/>
              <a:t>November 29, 2023</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4EE80426-3C86-4ABD-A8D7-E0E79B692977}" type="datetime4">
              <a:rPr lang="en-US" smtClean="0"/>
              <a:t>November 29, 2023</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8BD7B0B1-F50F-4BB0-B0A3-0AA75B935EFF}" type="datetime4">
              <a:rPr lang="en-US" smtClean="0"/>
              <a:t>November 29, 2023</a:t>
            </a:fld>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US" dirty="0"/>
              <a:t>Welcome 2023 Future Tax Leaders</a:t>
            </a:r>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30B29E58-1093-4109-B888-F09CC1134E19}" type="datetime4">
              <a:rPr lang="en-US" smtClean="0"/>
              <a:t>November 29, 2023</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fld id="{64B54937-6D90-4018-83DB-364BF0E95557}" type="datetime4">
              <a:rPr lang="en-US" smtClean="0"/>
              <a:t>November 29, 2023</a:t>
            </a:fld>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99ADA91E-01DD-46B2-94A6-506BC4C5C1BF}" type="datetime4">
              <a:rPr lang="en-US" smtClean="0"/>
              <a:t>November 29, 2023</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FE3640AC-5CF9-4AE0-8F97-4B01D6C0C13A}" type="datetime4">
              <a:rPr lang="en-US" smtClean="0"/>
              <a:t>November 29, 2023</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17E44514-4F1E-45CD-B715-C4C8E44CFB2A}" type="datetime4">
              <a:rPr lang="en-US" smtClean="0"/>
              <a:t>November 29, 2023</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lvl1pPr>
              <a:defRPr/>
            </a:lvl1pPr>
          </a:lstStyle>
          <a:p>
            <a:r>
              <a:rPr lang="en-US" dirty="0"/>
              <a:t>Welcome 2023 Future Tax Leaders</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A721CB1E-CFE4-4327-981D-6A0192ADD95B}" type="datetime4">
              <a:rPr lang="en-US" smtClean="0"/>
              <a:t>November 29, 2023</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E2489207-69FD-4E1E-A658-27552BDBD848}" type="datetime4">
              <a:rPr lang="en-US" smtClean="0"/>
              <a:t>November 29,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7F01A63F-804E-4E2C-8382-CA40C069461A}" type="datetime4">
              <a:rPr lang="en-US" smtClean="0"/>
              <a:t>November 29, 2023</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07DCC92B-5DAA-4E5C-B348-F9FE09B033C0}" type="datetime4">
              <a:rPr lang="en-US" smtClean="0"/>
              <a:t>November 29, 2023</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lvl1pPr>
              <a:defRPr/>
            </a:lvl1pPr>
          </a:lstStyle>
          <a:p>
            <a:r>
              <a:rPr lang="en-US" dirty="0"/>
              <a:t>Welcome 2023 Future Tax Leaders</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lvl1pPr>
              <a:defRPr/>
            </a:lvl1pPr>
          </a:lstStyle>
          <a:p>
            <a:r>
              <a:rPr lang="en-US" dirty="0"/>
              <a:t>Welcome 2023 Future Tax Leaders</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lvl1pPr>
              <a:defRPr/>
            </a:lvl1pPr>
          </a:lstStyle>
          <a:p>
            <a:r>
              <a:rPr lang="en-US" dirty="0"/>
              <a:t>Welcome 2023 Future Tax Leaders</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theme" Target="../theme/theme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Welcome 2023 Future Tax Leaders</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6" r:id="rId29"/>
    <p:sldLayoutId id="2147483947" r:id="rId30"/>
    <p:sldLayoutId id="2147483948"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3967" r:id="rId5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3995AA5F-6A70-446F-997E-0ED6EB8527D5}" type="datetime4">
              <a:rPr lang="en-US" smtClean="0"/>
              <a:t>November 29, 2023</a:t>
            </a:fld>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solidFill>
                  <a:srgbClr val="2E2E38"/>
                </a:solidFill>
                <a:latin typeface="EYInterstate Light"/>
                <a:cs typeface="Arial"/>
              </a:rPr>
              <a:t>Welcome 2023 Future Tax Leaders</a:t>
            </a:r>
            <a:endParaRPr lang="en-US"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hyperlink" Target="https://www.ey.com/en_us/webcasts" TargetMode="External"/><Relationship Id="rId3" Type="http://schemas.openxmlformats.org/officeDocument/2006/relationships/notesSlide" Target="../notesSlides/notesSlide6.xml"/><Relationship Id="rId7" Type="http://schemas.openxmlformats.org/officeDocument/2006/relationships/hyperlink" Target="https://taxnews.ey.com/Register/Register.aspx"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eofutureleaders.ey.com/" TargetMode="Externa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openxmlformats.org/officeDocument/2006/relationships/hyperlink" Target="http://www.irs.gov/charities-non-profits/tax-exempt-organization-search-bulk-data-downloads" TargetMode="External"/><Relationship Id="rId3" Type="http://schemas.openxmlformats.org/officeDocument/2006/relationships/notesSlide" Target="../notesSlides/notesSlide8.xml"/><Relationship Id="rId7" Type="http://schemas.openxmlformats.org/officeDocument/2006/relationships/hyperlink" Target="https://www.irs.gov/government-entities/tax-exempt-and-government-entities-newsletter" TargetMode="Externa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hyperlink" Target="https://www.irs.gov/charities-non-profits/current-edition-of-exempt-organizations-update" TargetMode="External"/><Relationship Id="rId5" Type="http://schemas.openxmlformats.org/officeDocument/2006/relationships/image" Target="../media/image9.emf"/><Relationship Id="rId4" Type="http://schemas.openxmlformats.org/officeDocument/2006/relationships/oleObject" Target="../embeddings/oleObject3.bin"/><Relationship Id="rId9" Type="http://schemas.openxmlformats.org/officeDocument/2006/relationships/hyperlink" Target="http://www.irs.gov/charities-non-profits/exempt-organizations-business-master-file-extract-eo-bmf"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9.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p:txBody>
          <a:bodyPr/>
          <a:lstStyle/>
          <a:p>
            <a:r>
              <a:rPr lang="en-US" dirty="0">
                <a:solidFill>
                  <a:schemeClr val="tx1"/>
                </a:solidFill>
              </a:rPr>
              <a:t>Welcome 2023 </a:t>
            </a:r>
            <a:br>
              <a:rPr lang="en-US" dirty="0">
                <a:solidFill>
                  <a:schemeClr val="tx1"/>
                </a:solidFill>
              </a:rPr>
            </a:br>
            <a:r>
              <a:rPr lang="en-US" dirty="0">
                <a:solidFill>
                  <a:schemeClr val="tx1"/>
                </a:solidFill>
              </a:rPr>
              <a:t>Future Tax Leaders</a:t>
            </a:r>
            <a:endParaRPr lang="en-GB" dirty="0">
              <a:solidFill>
                <a:schemeClr val="tx1"/>
              </a:solidFill>
            </a:endParaRPr>
          </a:p>
        </p:txBody>
      </p:sp>
      <p:sp>
        <p:nvSpPr>
          <p:cNvPr id="17" name="Subtitle 2"/>
          <p:cNvSpPr>
            <a:spLocks noGrp="1"/>
          </p:cNvSpPr>
          <p:nvPr>
            <p:ph type="subTitle" idx="1"/>
          </p:nvPr>
        </p:nvSpPr>
        <p:spPr/>
        <p:txBody>
          <a:bodyPr/>
          <a:lstStyle/>
          <a:p>
            <a:pPr lvl="1">
              <a:spcAft>
                <a:spcPts val="1200"/>
              </a:spcAft>
            </a:pPr>
            <a:r>
              <a:rPr lang="en-US" b="0" dirty="0">
                <a:latin typeface="EYInterstate" panose="02000503020000020004" pitchFamily="2" charset="0"/>
              </a:rPr>
              <a:t>Virtual wrap-up</a:t>
            </a:r>
            <a:endParaRPr lang="en-GB" b="0" dirty="0">
              <a:latin typeface="EYInterstate" panose="02000503020000020004" pitchFamily="2" charset="0"/>
            </a:endParaRPr>
          </a:p>
          <a:p>
            <a:pPr lvl="1"/>
            <a:r>
              <a:rPr lang="en-GB" dirty="0">
                <a:latin typeface="EYInterstate" panose="02000503020000020004" pitchFamily="2" charset="0"/>
              </a:rPr>
              <a:t>November 29, 2023</a:t>
            </a:r>
          </a:p>
        </p:txBody>
      </p:sp>
    </p:spTree>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5"/>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3</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regular contact with the tax director in my organization.</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p:txBody>
      </p:sp>
      <p:sp>
        <p:nvSpPr>
          <p:cNvPr id="4" name="Footer Placeholder 2">
            <a:extLst>
              <a:ext uri="{FF2B5EF4-FFF2-40B4-BE49-F238E27FC236}">
                <a16:creationId xmlns:a16="http://schemas.microsoft.com/office/drawing/2014/main" id="{164090AE-D7F2-5A05-05CE-7004AB0F1C1F}"/>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48D87CC1-B887-35EF-8EE9-3AD16D85AA97}"/>
              </a:ext>
            </a:extLst>
          </p:cNvPr>
          <p:cNvSpPr>
            <a:spLocks noGrp="1"/>
          </p:cNvSpPr>
          <p:nvPr>
            <p:ph type="sldNum" sz="quarter" idx="12"/>
          </p:nvPr>
        </p:nvSpPr>
        <p:spPr>
          <a:xfrm>
            <a:off x="617221" y="6471244"/>
            <a:ext cx="663066" cy="180000"/>
          </a:xfrm>
        </p:spPr>
        <p:txBody>
          <a:bodyPr/>
          <a:lstStyle/>
          <a:p>
            <a:r>
              <a:rPr lang="en-GB"/>
              <a:t>Page </a:t>
            </a:r>
            <a:fld id="{F1BC30E3-FFE5-4B91-AA19-87A149EBB9EE}" type="slidenum">
              <a:rPr smtClean="0"/>
              <a:pPr/>
              <a:t>10</a:t>
            </a:fld>
            <a:endParaRPr dirty="0"/>
          </a:p>
        </p:txBody>
      </p:sp>
    </p:spTree>
    <p:extLst>
      <p:ext uri="{BB962C8B-B14F-4D97-AF65-F5344CB8AC3E}">
        <p14:creationId xmlns:p14="http://schemas.microsoft.com/office/powerpoint/2010/main" val="375344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4</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plan to continue to network with other Future Tax Leaders I’ve met during this program.</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p:txBody>
      </p:sp>
      <p:sp>
        <p:nvSpPr>
          <p:cNvPr id="4" name="Footer Placeholder 2">
            <a:extLst>
              <a:ext uri="{FF2B5EF4-FFF2-40B4-BE49-F238E27FC236}">
                <a16:creationId xmlns:a16="http://schemas.microsoft.com/office/drawing/2014/main" id="{164090AE-D7F2-5A05-05CE-7004AB0F1C1F}"/>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48D87CC1-B887-35EF-8EE9-3AD16D85AA97}"/>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11</a:t>
            </a:fld>
            <a:endParaRPr dirty="0"/>
          </a:p>
        </p:txBody>
      </p:sp>
    </p:spTree>
    <p:extLst>
      <p:ext uri="{BB962C8B-B14F-4D97-AF65-F5344CB8AC3E}">
        <p14:creationId xmlns:p14="http://schemas.microsoft.com/office/powerpoint/2010/main" val="15005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riting on a piece of paper&#10;&#10;Description automatically generated">
            <a:extLst>
              <a:ext uri="{FF2B5EF4-FFF2-40B4-BE49-F238E27FC236}">
                <a16:creationId xmlns:a16="http://schemas.microsoft.com/office/drawing/2014/main" id="{7C8658B3-EE9B-CEF6-1A7D-FE51FC7C8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44"/>
          <a:stretch/>
        </p:blipFill>
        <p:spPr>
          <a:xfrm>
            <a:off x="0" y="0"/>
            <a:ext cx="12198350" cy="6858000"/>
          </a:xfrm>
          <a:prstGeom prst="rect">
            <a:avLst/>
          </a:prstGeom>
        </p:spPr>
      </p:pic>
      <p:sp>
        <p:nvSpPr>
          <p:cNvPr id="12" name="Rectangle 11">
            <a:extLst>
              <a:ext uri="{FF2B5EF4-FFF2-40B4-BE49-F238E27FC236}">
                <a16:creationId xmlns:a16="http://schemas.microsoft.com/office/drawing/2014/main" id="{CC0A312C-CC40-CE5F-4D72-513A1B9300F1}"/>
              </a:ext>
            </a:extLst>
          </p:cNvPr>
          <p:cNvSpPr/>
          <p:nvPr/>
        </p:nvSpPr>
        <p:spPr>
          <a:xfrm>
            <a:off x="0" y="0"/>
            <a:ext cx="12198350" cy="6858000"/>
          </a:xfrm>
          <a:prstGeom prst="rect">
            <a:avLst/>
          </a:prstGeom>
          <a:solidFill>
            <a:srgbClr val="2E2E38">
              <a:alpha val="5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 name="Title 2"/>
          <p:cNvSpPr txBox="1">
            <a:spLocks/>
          </p:cNvSpPr>
          <p:nvPr/>
        </p:nvSpPr>
        <p:spPr>
          <a:xfrm>
            <a:off x="1257175" y="2772134"/>
            <a:ext cx="9684000" cy="720000"/>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algn="ctr"/>
            <a:r>
              <a:rPr lang="en-GB" sz="3200" dirty="0">
                <a:solidFill>
                  <a:schemeClr val="tx2"/>
                </a:solidFill>
                <a:latin typeface="EYInterstate Light" panose="02000506000000020004" pitchFamily="2" charset="0"/>
                <a:cs typeface="Arial" panose="020B0604020202020204" pitchFamily="34" charset="0"/>
              </a:rPr>
              <a:t>Website and resources demo</a:t>
            </a:r>
          </a:p>
        </p:txBody>
      </p:sp>
      <p:sp>
        <p:nvSpPr>
          <p:cNvPr id="8" name="Text Placeholder 1"/>
          <p:cNvSpPr txBox="1">
            <a:spLocks/>
          </p:cNvSpPr>
          <p:nvPr/>
        </p:nvSpPr>
        <p:spPr>
          <a:xfrm>
            <a:off x="3111175" y="3564134"/>
            <a:ext cx="5976000" cy="1739900"/>
          </a:xfrm>
          <a:prstGeom prst="rect">
            <a:avLst/>
          </a:prstGeom>
        </p:spPr>
        <p:txBody>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1600" kern="1200">
                <a:solidFill>
                  <a:schemeClr val="bg2"/>
                </a:solidFill>
                <a:latin typeface="+mn-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2"/>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2"/>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2"/>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2"/>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r>
              <a:rPr lang="en-GB" sz="1800" dirty="0">
                <a:solidFill>
                  <a:schemeClr val="bg1"/>
                </a:solidFill>
                <a:latin typeface="EYInterstate Light" panose="02000506000000020004" pitchFamily="2" charset="0"/>
              </a:rPr>
              <a:t>2023 Future Tax Leaders Program</a:t>
            </a:r>
          </a:p>
        </p:txBody>
      </p:sp>
      <p:sp>
        <p:nvSpPr>
          <p:cNvPr id="5" name="Footer Placeholder 2">
            <a:extLst>
              <a:ext uri="{FF2B5EF4-FFF2-40B4-BE49-F238E27FC236}">
                <a16:creationId xmlns:a16="http://schemas.microsoft.com/office/drawing/2014/main" id="{7E199AF0-8BE4-F717-86B8-42EE37D01527}"/>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7" name="Slide Number Placeholder 4">
            <a:extLst>
              <a:ext uri="{FF2B5EF4-FFF2-40B4-BE49-F238E27FC236}">
                <a16:creationId xmlns:a16="http://schemas.microsoft.com/office/drawing/2014/main" id="{09FB2AE8-FDEA-9A49-3D11-144E5F158DA2}"/>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12</a:t>
            </a:fld>
            <a:endParaRPr dirty="0"/>
          </a:p>
        </p:txBody>
      </p:sp>
      <p:grpSp>
        <p:nvGrpSpPr>
          <p:cNvPr id="13" name="Group 4">
            <a:extLst>
              <a:ext uri="{FF2B5EF4-FFF2-40B4-BE49-F238E27FC236}">
                <a16:creationId xmlns:a16="http://schemas.microsoft.com/office/drawing/2014/main" id="{00D57A15-9F2A-75E2-C81D-02C359F4EC51}"/>
              </a:ext>
            </a:extLst>
          </p:cNvPr>
          <p:cNvGrpSpPr>
            <a:grpSpLocks noChangeAspect="1"/>
          </p:cNvGrpSpPr>
          <p:nvPr/>
        </p:nvGrpSpPr>
        <p:grpSpPr bwMode="auto">
          <a:xfrm>
            <a:off x="11287125" y="6356350"/>
            <a:ext cx="303213" cy="311150"/>
            <a:chOff x="7110" y="4004"/>
            <a:chExt cx="191" cy="196"/>
          </a:xfrm>
        </p:grpSpPr>
        <p:sp>
          <p:nvSpPr>
            <p:cNvPr id="14" name="Freeform 5">
              <a:extLst>
                <a:ext uri="{FF2B5EF4-FFF2-40B4-BE49-F238E27FC236}">
                  <a16:creationId xmlns:a16="http://schemas.microsoft.com/office/drawing/2014/main" id="{7BD0D359-FFBA-8AB5-BE0C-94E70BF4116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 name="Freeform 6">
              <a:extLst>
                <a:ext uri="{FF2B5EF4-FFF2-40B4-BE49-F238E27FC236}">
                  <a16:creationId xmlns:a16="http://schemas.microsoft.com/office/drawing/2014/main" id="{BA94A11E-542E-3A5C-362A-6DD9853BF6C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7">
              <a:extLst>
                <a:ext uri="{FF2B5EF4-FFF2-40B4-BE49-F238E27FC236}">
                  <a16:creationId xmlns:a16="http://schemas.microsoft.com/office/drawing/2014/main" id="{24AC4675-2D65-7BD4-4303-FE45BFE457B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528763" y="1588"/>
                        <a:ext cx="1588" cy="1588"/>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GB" dirty="0"/>
              <a:t>Resources demo </a:t>
            </a:r>
            <a:endParaRPr lang="en-US" altLang="en-US" dirty="0"/>
          </a:p>
        </p:txBody>
      </p:sp>
      <p:sp>
        <p:nvSpPr>
          <p:cNvPr id="3" name="Footer Placeholder 2">
            <a:extLst>
              <a:ext uri="{FF2B5EF4-FFF2-40B4-BE49-F238E27FC236}">
                <a16:creationId xmlns:a16="http://schemas.microsoft.com/office/drawing/2014/main" id="{C654A5B6-F174-1181-BD79-81E18EEBA244}"/>
              </a:ext>
            </a:extLst>
          </p:cNvPr>
          <p:cNvSpPr>
            <a:spLocks noGrp="1"/>
          </p:cNvSpPr>
          <p:nvPr>
            <p:ph type="ftr" sz="quarter" idx="11"/>
          </p:nvPr>
        </p:nvSpPr>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99F1648A-ACE5-0C3B-EA30-BB675BDE4530}"/>
              </a:ext>
            </a:extLst>
          </p:cNvPr>
          <p:cNvSpPr>
            <a:spLocks noGrp="1"/>
          </p:cNvSpPr>
          <p:nvPr>
            <p:ph type="sldNum" sz="quarter" idx="12"/>
          </p:nvPr>
        </p:nvSpPr>
        <p:spPr/>
        <p:txBody>
          <a:bodyPr/>
          <a:lstStyle/>
          <a:p>
            <a:r>
              <a:rPr lang="en-GB" dirty="0"/>
              <a:t>Page </a:t>
            </a:r>
            <a:fld id="{F1BC30E3-FFE5-4B91-AA19-87A149EBB9EE}" type="slidenum">
              <a:rPr smtClean="0"/>
              <a:pPr/>
              <a:t>13</a:t>
            </a:fld>
            <a:endParaRPr dirty="0"/>
          </a:p>
        </p:txBody>
      </p:sp>
      <p:sp>
        <p:nvSpPr>
          <p:cNvPr id="7173" name="Rectangle 6"/>
          <p:cNvSpPr>
            <a:spLocks noGrp="1" noChangeArrowheads="1"/>
          </p:cNvSpPr>
          <p:nvPr>
            <p:ph idx="1"/>
          </p:nvPr>
        </p:nvSpPr>
        <p:spPr/>
        <p:txBody>
          <a:bodyPr/>
          <a:lstStyle/>
          <a:p>
            <a:pPr marL="0" indent="0">
              <a:buNone/>
            </a:pPr>
            <a:r>
              <a:rPr lang="en-US" b="1" dirty="0"/>
              <a:t>EY resources</a:t>
            </a:r>
          </a:p>
          <a:p>
            <a:endParaRPr lang="en-US" dirty="0"/>
          </a:p>
          <a:p>
            <a:pPr marL="457200" indent="-457200">
              <a:buFont typeface="+mj-lt"/>
              <a:buAutoNum type="alphaLcPeriod"/>
            </a:pPr>
            <a:r>
              <a:rPr lang="en-US" dirty="0"/>
              <a:t>FTL website (</a:t>
            </a:r>
            <a:r>
              <a:rPr lang="en-US" dirty="0">
                <a:solidFill>
                  <a:schemeClr val="tx2"/>
                </a:solidFill>
                <a:hlinkClick r:id="rId6">
                  <a:extLst>
                    <a:ext uri="{A12FA001-AC4F-418D-AE19-62706E023703}">
                      <ahyp:hlinkClr xmlns:ahyp="http://schemas.microsoft.com/office/drawing/2018/hyperlinkcolor" val="tx"/>
                    </a:ext>
                  </a:extLst>
                </a:hlinkClick>
              </a:rPr>
              <a:t>eofutureleaders.ey.com</a:t>
            </a:r>
            <a:r>
              <a:rPr lang="en-US" dirty="0"/>
              <a:t>) </a:t>
            </a:r>
          </a:p>
          <a:p>
            <a:pPr marL="457200" indent="-457200">
              <a:buFont typeface="+mj-lt"/>
              <a:buAutoNum type="alphaLcPeriod"/>
            </a:pPr>
            <a:endParaRPr lang="en-US" dirty="0"/>
          </a:p>
          <a:p>
            <a:pPr marL="457200" indent="-457200">
              <a:buFont typeface="+mj-lt"/>
              <a:buAutoNum type="alphaLcPeriod"/>
            </a:pPr>
            <a:r>
              <a:rPr lang="en-US" dirty="0"/>
              <a:t>Tax Alerts (</a:t>
            </a:r>
            <a:r>
              <a:rPr lang="en-US" dirty="0">
                <a:solidFill>
                  <a:schemeClr val="tx2"/>
                </a:solidFill>
                <a:hlinkClick r:id="rId7">
                  <a:extLst>
                    <a:ext uri="{A12FA001-AC4F-418D-AE19-62706E023703}">
                      <ahyp:hlinkClr xmlns:ahyp="http://schemas.microsoft.com/office/drawing/2018/hyperlinkcolor" val="tx"/>
                    </a:ext>
                  </a:extLst>
                </a:hlinkClick>
              </a:rPr>
              <a:t>https://taxnews.ey.com/Register/Register.aspx</a:t>
            </a:r>
            <a:r>
              <a:rPr lang="en-US" dirty="0"/>
              <a:t>)</a:t>
            </a:r>
          </a:p>
          <a:p>
            <a:pPr marL="457200" indent="-457200">
              <a:buFont typeface="+mj-lt"/>
              <a:buAutoNum type="alphaLcPeriod"/>
            </a:pPr>
            <a:endParaRPr lang="en-US" dirty="0"/>
          </a:p>
          <a:p>
            <a:pPr marL="457200" indent="-457200">
              <a:buFont typeface="+mj-lt"/>
              <a:buAutoNum type="alphaLcPeriod"/>
            </a:pPr>
            <a:r>
              <a:rPr lang="en-US" dirty="0"/>
              <a:t>EY Thought Center webcasts (</a:t>
            </a:r>
            <a:r>
              <a:rPr lang="en-US" dirty="0">
                <a:solidFill>
                  <a:schemeClr val="tx2"/>
                </a:solidFill>
                <a:hlinkClick r:id="rId8">
                  <a:extLst>
                    <a:ext uri="{A12FA001-AC4F-418D-AE19-62706E023703}">
                      <ahyp:hlinkClr xmlns:ahyp="http://schemas.microsoft.com/office/drawing/2018/hyperlinkcolor" val="tx"/>
                    </a:ext>
                  </a:extLst>
                </a:hlinkClick>
              </a:rPr>
              <a:t>Webcasts | EY – US</a:t>
            </a:r>
            <a:r>
              <a:rPr lang="en-US" dirty="0"/>
              <a:t>)</a:t>
            </a:r>
          </a:p>
          <a:p>
            <a:pPr lvl="1"/>
            <a:endParaRPr lang="en-US" dirty="0"/>
          </a:p>
          <a:p>
            <a:endParaRPr lang="en-US" dirty="0"/>
          </a:p>
        </p:txBody>
      </p:sp>
    </p:spTree>
    <p:extLst>
      <p:ext uri="{BB962C8B-B14F-4D97-AF65-F5344CB8AC3E}">
        <p14:creationId xmlns:p14="http://schemas.microsoft.com/office/powerpoint/2010/main" val="82184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5"/>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a:lstStyle/>
          <a:p>
            <a:r>
              <a:rPr lang="en-US" dirty="0"/>
              <a:t>Polling question 5</a:t>
            </a:r>
          </a:p>
        </p:txBody>
      </p:sp>
      <p:sp>
        <p:nvSpPr>
          <p:cNvPr id="4" name="Footer Placeholder 2">
            <a:extLst>
              <a:ext uri="{FF2B5EF4-FFF2-40B4-BE49-F238E27FC236}">
                <a16:creationId xmlns:a16="http://schemas.microsoft.com/office/drawing/2014/main" id="{893C9550-19F0-839C-581A-E05D748B0142}"/>
              </a:ext>
            </a:extLst>
          </p:cNvPr>
          <p:cNvSpPr>
            <a:spLocks noGrp="1"/>
          </p:cNvSpPr>
          <p:nvPr>
            <p:ph type="ftr" sz="quarter" idx="11"/>
          </p:nvPr>
        </p:nvSpPr>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6F38D597-DC23-C798-7D3B-3CCAE73C6537}"/>
              </a:ext>
            </a:extLst>
          </p:cNvPr>
          <p:cNvSpPr>
            <a:spLocks noGrp="1"/>
          </p:cNvSpPr>
          <p:nvPr>
            <p:ph type="sldNum" sz="quarter" idx="12"/>
          </p:nvPr>
        </p:nvSpPr>
        <p:spPr/>
        <p:txBody>
          <a:bodyPr/>
          <a:lstStyle/>
          <a:p>
            <a:r>
              <a:rPr lang="en-GB" dirty="0"/>
              <a:t>Page </a:t>
            </a:r>
            <a:fld id="{F1BC30E3-FFE5-4B91-AA19-87A149EBB9EE}" type="slidenum">
              <a:rPr smtClean="0"/>
              <a:pPr/>
              <a:t>14</a:t>
            </a:fld>
            <a:endParaRPr dirty="0"/>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used an EY resource in the past or plan to use one in the future. </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p:txBody>
      </p:sp>
    </p:spTree>
    <p:extLst>
      <p:ext uri="{BB962C8B-B14F-4D97-AF65-F5344CB8AC3E}">
        <p14:creationId xmlns:p14="http://schemas.microsoft.com/office/powerpoint/2010/main" val="422699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528763" y="1588"/>
                        <a:ext cx="1588" cy="1588"/>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GB" dirty="0"/>
              <a:t>Resources demo </a:t>
            </a:r>
            <a:endParaRPr lang="en-US" altLang="en-US" dirty="0"/>
          </a:p>
        </p:txBody>
      </p:sp>
      <p:sp>
        <p:nvSpPr>
          <p:cNvPr id="3" name="Footer Placeholder 2">
            <a:extLst>
              <a:ext uri="{FF2B5EF4-FFF2-40B4-BE49-F238E27FC236}">
                <a16:creationId xmlns:a16="http://schemas.microsoft.com/office/drawing/2014/main" id="{3F404712-9CEC-29AF-4597-45FD8896F1D1}"/>
              </a:ext>
            </a:extLst>
          </p:cNvPr>
          <p:cNvSpPr>
            <a:spLocks noGrp="1"/>
          </p:cNvSpPr>
          <p:nvPr>
            <p:ph type="ftr" sz="quarter" idx="11"/>
          </p:nvPr>
        </p:nvSpPr>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4464D645-D54B-5791-FDC0-BF8A6978A0F3}"/>
              </a:ext>
            </a:extLst>
          </p:cNvPr>
          <p:cNvSpPr>
            <a:spLocks noGrp="1"/>
          </p:cNvSpPr>
          <p:nvPr>
            <p:ph type="sldNum" sz="quarter" idx="12"/>
          </p:nvPr>
        </p:nvSpPr>
        <p:spPr/>
        <p:txBody>
          <a:bodyPr/>
          <a:lstStyle/>
          <a:p>
            <a:r>
              <a:rPr lang="en-GB" dirty="0"/>
              <a:t>Page </a:t>
            </a:r>
            <a:fld id="{F1BC30E3-FFE5-4B91-AA19-87A149EBB9EE}" type="slidenum">
              <a:rPr smtClean="0"/>
              <a:pPr/>
              <a:t>15</a:t>
            </a:fld>
            <a:endParaRPr dirty="0"/>
          </a:p>
        </p:txBody>
      </p:sp>
      <p:sp>
        <p:nvSpPr>
          <p:cNvPr id="7173" name="Rectangle 6"/>
          <p:cNvSpPr>
            <a:spLocks noGrp="1" noChangeArrowheads="1"/>
          </p:cNvSpPr>
          <p:nvPr>
            <p:ph idx="1"/>
          </p:nvPr>
        </p:nvSpPr>
        <p:spPr/>
        <p:txBody>
          <a:bodyPr/>
          <a:lstStyle/>
          <a:p>
            <a:pPr marL="0" indent="0">
              <a:buNone/>
            </a:pPr>
            <a:r>
              <a:rPr lang="en-US" sz="1800" b="1" dirty="0"/>
              <a:t>IRS resources</a:t>
            </a:r>
          </a:p>
          <a:p>
            <a:pPr marL="0" indent="0">
              <a:buNone/>
            </a:pPr>
            <a:endParaRPr lang="en-US" sz="1800" dirty="0"/>
          </a:p>
          <a:p>
            <a:pPr>
              <a:buFont typeface="+mj-lt"/>
              <a:buAutoNum type="alphaLcPeriod"/>
            </a:pPr>
            <a:r>
              <a:rPr lang="en-US" sz="1800" dirty="0"/>
              <a:t>Exempt Organizations (EO) Update (</a:t>
            </a:r>
            <a:r>
              <a:rPr lang="en-US" sz="1800" dirty="0">
                <a:solidFill>
                  <a:schemeClr val="tx2"/>
                </a:solidFill>
                <a:hlinkClick r:id="rId6">
                  <a:extLst>
                    <a:ext uri="{A12FA001-AC4F-418D-AE19-62706E023703}">
                      <ahyp:hlinkClr xmlns:ahyp="http://schemas.microsoft.com/office/drawing/2018/hyperlinkcolor" val="tx"/>
                    </a:ext>
                  </a:extLst>
                </a:hlinkClick>
              </a:rPr>
              <a:t>Current Edition of Exempt Organizations Update | Internal Revenue Service (irs.gov</a:t>
            </a:r>
            <a:r>
              <a:rPr lang="en-US" sz="1800" dirty="0">
                <a:hlinkClick r:id="rId6">
                  <a:extLst>
                    <a:ext uri="{A12FA001-AC4F-418D-AE19-62706E023703}">
                      <ahyp:hlinkClr xmlns:ahyp="http://schemas.microsoft.com/office/drawing/2018/hyperlinkcolor" val="tx"/>
                    </a:ext>
                  </a:extLst>
                </a:hlinkClick>
              </a:rPr>
              <a:t>)</a:t>
            </a:r>
            <a:endParaRPr lang="en-US" sz="1800" dirty="0"/>
          </a:p>
          <a:p>
            <a:pPr>
              <a:buFont typeface="+mj-lt"/>
              <a:buAutoNum type="alphaLcPeriod"/>
            </a:pPr>
            <a:endParaRPr lang="en-US" sz="1800" dirty="0"/>
          </a:p>
          <a:p>
            <a:pPr>
              <a:buFont typeface="+mj-lt"/>
              <a:buAutoNum type="alphaLcPeriod"/>
            </a:pPr>
            <a:r>
              <a:rPr lang="en-US" sz="1800" dirty="0"/>
              <a:t>Tax-Exempt and Government Entities Newsletter (</a:t>
            </a:r>
            <a:r>
              <a:rPr lang="en-US" sz="1800" dirty="0">
                <a:solidFill>
                  <a:schemeClr val="tx2"/>
                </a:solidFill>
                <a:hlinkClick r:id="rId7">
                  <a:extLst>
                    <a:ext uri="{A12FA001-AC4F-418D-AE19-62706E023703}">
                      <ahyp:hlinkClr xmlns:ahyp="http://schemas.microsoft.com/office/drawing/2018/hyperlinkcolor" val="tx"/>
                    </a:ext>
                  </a:extLst>
                </a:hlinkClick>
              </a:rPr>
              <a:t>Tax-Exempt and Government Entities Newsletter | Internal Revenue Service (irs.gov)</a:t>
            </a:r>
            <a:r>
              <a:rPr lang="en-US" sz="1800" dirty="0"/>
              <a:t>)</a:t>
            </a:r>
          </a:p>
          <a:p>
            <a:pPr>
              <a:buFont typeface="+mj-lt"/>
              <a:buAutoNum type="alphaLcPeriod"/>
            </a:pPr>
            <a:endParaRPr lang="en-US" sz="1800" dirty="0"/>
          </a:p>
          <a:p>
            <a:pPr>
              <a:buFont typeface="+mj-lt"/>
              <a:buAutoNum type="alphaLcPeriod"/>
            </a:pPr>
            <a:r>
              <a:rPr lang="en-US" sz="1800" dirty="0"/>
              <a:t>Tax Exempt Organization Search Bulk Data Downloads (</a:t>
            </a:r>
            <a:r>
              <a:rPr lang="en-US" sz="1800" dirty="0">
                <a:solidFill>
                  <a:schemeClr val="tx2"/>
                </a:solidFill>
                <a:hlinkClick r:id="rId8">
                  <a:extLst>
                    <a:ext uri="{A12FA001-AC4F-418D-AE19-62706E023703}">
                      <ahyp:hlinkClr xmlns:ahyp="http://schemas.microsoft.com/office/drawing/2018/hyperlinkcolor" val="tx"/>
                    </a:ext>
                  </a:extLst>
                </a:hlinkClick>
              </a:rPr>
              <a:t>www.irs.gov/charities-non-profits/tax-exempt-organization-search-bulk-data-downloads</a:t>
            </a:r>
            <a:r>
              <a:rPr lang="en-US" sz="1800" dirty="0"/>
              <a:t>)</a:t>
            </a:r>
          </a:p>
          <a:p>
            <a:pPr>
              <a:buFont typeface="+mj-lt"/>
              <a:buAutoNum type="alphaLcPeriod"/>
            </a:pPr>
            <a:endParaRPr lang="en-US" sz="1800" dirty="0"/>
          </a:p>
          <a:p>
            <a:pPr>
              <a:buFont typeface="+mj-lt"/>
              <a:buAutoNum type="alphaLcPeriod"/>
            </a:pPr>
            <a:r>
              <a:rPr lang="en-US" sz="1800" dirty="0"/>
              <a:t>Exempt Organizations Business Master File Extract (EO BMF) (</a:t>
            </a:r>
            <a:r>
              <a:rPr lang="en-US" sz="1800" dirty="0">
                <a:solidFill>
                  <a:schemeClr val="tx2"/>
                </a:solidFill>
                <a:hlinkClick r:id="rId9">
                  <a:extLst>
                    <a:ext uri="{A12FA001-AC4F-418D-AE19-62706E023703}">
                      <ahyp:hlinkClr xmlns:ahyp="http://schemas.microsoft.com/office/drawing/2018/hyperlinkcolor" val="tx"/>
                    </a:ext>
                  </a:extLst>
                </a:hlinkClick>
              </a:rPr>
              <a:t>www.irs.gov/charities-non-profits/exempt-organizations-business-master-file-extract-eo-bmf</a:t>
            </a:r>
            <a:r>
              <a:rPr lang="en-US" sz="1800" dirty="0"/>
              <a:t>)</a:t>
            </a:r>
          </a:p>
          <a:p>
            <a:pPr lvl="1"/>
            <a:endParaRPr lang="en-US" sz="1600" dirty="0"/>
          </a:p>
          <a:p>
            <a:pPr lvl="1"/>
            <a:endParaRPr lang="en-US" sz="1600" dirty="0"/>
          </a:p>
          <a:p>
            <a:pPr lvl="1"/>
            <a:endParaRPr lang="en-US" sz="16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64264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6</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used an IRS resource in the past or plan to use one in the future.</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p:txBody>
      </p:sp>
      <p:sp>
        <p:nvSpPr>
          <p:cNvPr id="4" name="Footer Placeholder 2">
            <a:extLst>
              <a:ext uri="{FF2B5EF4-FFF2-40B4-BE49-F238E27FC236}">
                <a16:creationId xmlns:a16="http://schemas.microsoft.com/office/drawing/2014/main" id="{BCA6D544-0A9E-2B98-23B7-25F1C495F204}"/>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89A3C886-C072-BAAC-B267-1B3A095A9930}"/>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16</a:t>
            </a:fld>
            <a:endParaRPr dirty="0"/>
          </a:p>
        </p:txBody>
      </p:sp>
    </p:spTree>
    <p:extLst>
      <p:ext uri="{BB962C8B-B14F-4D97-AF65-F5344CB8AC3E}">
        <p14:creationId xmlns:p14="http://schemas.microsoft.com/office/powerpoint/2010/main" val="424093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using a tablet&#10;&#10;Description automatically generated">
            <a:extLst>
              <a:ext uri="{FF2B5EF4-FFF2-40B4-BE49-F238E27FC236}">
                <a16:creationId xmlns:a16="http://schemas.microsoft.com/office/drawing/2014/main" id="{F6699B71-A88D-65DB-2399-B7E24DF1C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0" y="0"/>
            <a:ext cx="12192929" cy="6858000"/>
          </a:xfrm>
          <a:prstGeom prst="rect">
            <a:avLst/>
          </a:prstGeom>
        </p:spPr>
      </p:pic>
      <p:sp>
        <p:nvSpPr>
          <p:cNvPr id="12"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Title 1"/>
          <p:cNvSpPr txBox="1">
            <a:spLocks/>
          </p:cNvSpPr>
          <p:nvPr/>
        </p:nvSpPr>
        <p:spPr>
          <a:xfrm>
            <a:off x="803275" y="1427554"/>
            <a:ext cx="4987925" cy="860400"/>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mj-lt"/>
              </a:rPr>
              <a:t>Break</a:t>
            </a:r>
            <a:endParaRPr lang="en-GB" b="0" dirty="0">
              <a:solidFill>
                <a:srgbClr val="2E2E38"/>
              </a:solidFill>
              <a:latin typeface="+mj-lt"/>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6765" y="6356223"/>
            <a:ext cx="304114" cy="310896"/>
          </a:xfrm>
          <a:prstGeom prst="rect">
            <a:avLst/>
          </a:prstGeom>
        </p:spPr>
      </p:pic>
      <p:sp>
        <p:nvSpPr>
          <p:cNvPr id="3" name="Footer Placeholder 2">
            <a:extLst>
              <a:ext uri="{FF2B5EF4-FFF2-40B4-BE49-F238E27FC236}">
                <a16:creationId xmlns:a16="http://schemas.microsoft.com/office/drawing/2014/main" id="{C2D66C94-9C76-4D84-1357-870EBEE45427}"/>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5" name="Slide Number Placeholder 4">
            <a:extLst>
              <a:ext uri="{FF2B5EF4-FFF2-40B4-BE49-F238E27FC236}">
                <a16:creationId xmlns:a16="http://schemas.microsoft.com/office/drawing/2014/main" id="{75D1EF28-4535-FC77-4E8C-213A3972D7F7}"/>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17</a:t>
            </a:fld>
            <a:endParaRPr dirty="0"/>
          </a:p>
        </p:txBody>
      </p:sp>
    </p:spTree>
    <p:extLst>
      <p:ext uri="{BB962C8B-B14F-4D97-AF65-F5344CB8AC3E}">
        <p14:creationId xmlns:p14="http://schemas.microsoft.com/office/powerpoint/2010/main" val="85107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7 </a:t>
            </a:r>
          </a:p>
        </p:txBody>
      </p:sp>
      <p:sp>
        <p:nvSpPr>
          <p:cNvPr id="3" name="Footer Placeholder 2">
            <a:extLst>
              <a:ext uri="{FF2B5EF4-FFF2-40B4-BE49-F238E27FC236}">
                <a16:creationId xmlns:a16="http://schemas.microsoft.com/office/drawing/2014/main" id="{3EECC436-4B54-E567-AC88-533ACE3BA310}"/>
              </a:ext>
            </a:extLst>
          </p:cNvPr>
          <p:cNvSpPr>
            <a:spLocks noGrp="1"/>
          </p:cNvSpPr>
          <p:nvPr>
            <p:ph type="ftr" sz="quarter" idx="11"/>
          </p:nvPr>
        </p:nvSpPr>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71C33DC8-E5FF-D1D8-BBCA-7920DC4AA688}"/>
              </a:ext>
            </a:extLst>
          </p:cNvPr>
          <p:cNvSpPr>
            <a:spLocks noGrp="1"/>
          </p:cNvSpPr>
          <p:nvPr>
            <p:ph type="sldNum" sz="quarter" idx="12"/>
          </p:nvPr>
        </p:nvSpPr>
        <p:spPr/>
        <p:txBody>
          <a:bodyPr/>
          <a:lstStyle/>
          <a:p>
            <a:r>
              <a:rPr lang="en-GB" dirty="0"/>
              <a:t>Page </a:t>
            </a:r>
            <a:fld id="{F1BC30E3-FFE5-4B91-AA19-87A149EBB9EE}" type="slidenum">
              <a:rPr smtClean="0"/>
              <a:pPr/>
              <a:t>18</a:t>
            </a:fld>
            <a:endParaRPr dirty="0"/>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GB" dirty="0"/>
              <a:t>How many of the six virtual technical education sessions did you attend? </a:t>
            </a:r>
          </a:p>
          <a:p>
            <a:endParaRPr lang="en-GB" dirty="0"/>
          </a:p>
          <a:p>
            <a:pPr marL="457200" indent="-457200">
              <a:buFont typeface="+mj-lt"/>
              <a:buAutoNum type="alphaUcPeriod"/>
            </a:pPr>
            <a:r>
              <a:rPr lang="en-US" dirty="0"/>
              <a:t>1</a:t>
            </a:r>
          </a:p>
          <a:p>
            <a:pPr marL="457200" indent="-457200">
              <a:buFont typeface="+mj-lt"/>
              <a:buAutoNum type="alphaUcPeriod"/>
            </a:pPr>
            <a:r>
              <a:rPr lang="en-US" dirty="0"/>
              <a:t>2</a:t>
            </a:r>
          </a:p>
          <a:p>
            <a:pPr marL="457200" indent="-457200">
              <a:buFont typeface="+mj-lt"/>
              <a:buAutoNum type="alphaUcPeriod"/>
            </a:pPr>
            <a:r>
              <a:rPr lang="en-US" dirty="0"/>
              <a:t>3</a:t>
            </a:r>
          </a:p>
          <a:p>
            <a:pPr marL="457200" indent="-457200">
              <a:buFont typeface="+mj-lt"/>
              <a:buAutoNum type="alphaUcPeriod"/>
            </a:pPr>
            <a:r>
              <a:rPr lang="en-US" dirty="0"/>
              <a:t>4</a:t>
            </a:r>
          </a:p>
          <a:p>
            <a:pPr marL="457200" indent="-457200">
              <a:buFont typeface="+mj-lt"/>
              <a:buAutoNum type="alphaUcPeriod"/>
            </a:pPr>
            <a:r>
              <a:rPr lang="en-US" dirty="0"/>
              <a:t>5</a:t>
            </a:r>
          </a:p>
          <a:p>
            <a:pPr marL="457200" indent="-457200">
              <a:buFont typeface="+mj-lt"/>
              <a:buAutoNum type="alphaUcPeriod"/>
            </a:pPr>
            <a:r>
              <a:rPr lang="en-US" dirty="0"/>
              <a:t>6</a:t>
            </a:r>
          </a:p>
          <a:p>
            <a:endParaRPr lang="en-US" dirty="0"/>
          </a:p>
        </p:txBody>
      </p:sp>
    </p:spTree>
    <p:extLst>
      <p:ext uri="{BB962C8B-B14F-4D97-AF65-F5344CB8AC3E}">
        <p14:creationId xmlns:p14="http://schemas.microsoft.com/office/powerpoint/2010/main" val="183481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81474-326E-2706-4097-A72973F96D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050" r="8529" b="8366"/>
          <a:stretch/>
        </p:blipFill>
        <p:spPr>
          <a:xfrm>
            <a:off x="0" y="0"/>
            <a:ext cx="12198350" cy="6858000"/>
          </a:xfrm>
          <a:prstGeom prst="rect">
            <a:avLst/>
          </a:prstGeom>
        </p:spPr>
      </p:pic>
      <p:sp>
        <p:nvSpPr>
          <p:cNvPr id="12"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Title 1"/>
          <p:cNvSpPr txBox="1">
            <a:spLocks/>
          </p:cNvSpPr>
          <p:nvPr/>
        </p:nvSpPr>
        <p:spPr>
          <a:xfrm>
            <a:off x="803275" y="1427554"/>
            <a:ext cx="4987925" cy="860400"/>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mj-lt"/>
              </a:rPr>
              <a:t>Round table breakout rooms</a:t>
            </a:r>
            <a:endParaRPr lang="en-GB" b="0" dirty="0">
              <a:solidFill>
                <a:srgbClr val="2E2E38"/>
              </a:solidFill>
              <a:latin typeface="+mj-lt"/>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6765" y="6356223"/>
            <a:ext cx="304114" cy="310896"/>
          </a:xfrm>
          <a:prstGeom prst="rect">
            <a:avLst/>
          </a:prstGeom>
        </p:spPr>
      </p:pic>
      <p:sp>
        <p:nvSpPr>
          <p:cNvPr id="3" name="Footer Placeholder 2">
            <a:extLst>
              <a:ext uri="{FF2B5EF4-FFF2-40B4-BE49-F238E27FC236}">
                <a16:creationId xmlns:a16="http://schemas.microsoft.com/office/drawing/2014/main" id="{C2D66C94-9C76-4D84-1357-870EBEE45427}"/>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5" name="Slide Number Placeholder 4">
            <a:extLst>
              <a:ext uri="{FF2B5EF4-FFF2-40B4-BE49-F238E27FC236}">
                <a16:creationId xmlns:a16="http://schemas.microsoft.com/office/drawing/2014/main" id="{75D1EF28-4535-FC77-4E8C-213A3972D7F7}"/>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19</a:t>
            </a:fld>
            <a:endParaRPr dirty="0"/>
          </a:p>
        </p:txBody>
      </p:sp>
    </p:spTree>
    <p:extLst>
      <p:ext uri="{BB962C8B-B14F-4D97-AF65-F5344CB8AC3E}">
        <p14:creationId xmlns:p14="http://schemas.microsoft.com/office/powerpoint/2010/main" val="319803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a:t>
            </a:r>
          </a:p>
        </p:txBody>
      </p:sp>
      <p:sp>
        <p:nvSpPr>
          <p:cNvPr id="3" name="Footer Placeholder 2">
            <a:extLst>
              <a:ext uri="{FF2B5EF4-FFF2-40B4-BE49-F238E27FC236}">
                <a16:creationId xmlns:a16="http://schemas.microsoft.com/office/drawing/2014/main" id="{998A4B44-D4E5-427C-9B1C-3267FC4DAAC7}"/>
              </a:ext>
            </a:extLst>
          </p:cNvPr>
          <p:cNvSpPr>
            <a:spLocks noGrp="1"/>
          </p:cNvSpPr>
          <p:nvPr>
            <p:ph type="ftr" sz="quarter" idx="11"/>
          </p:nvPr>
        </p:nvSpPr>
        <p:spPr/>
        <p:txBody>
          <a:bodyPr/>
          <a:lstStyle/>
          <a:p>
            <a:r>
              <a:rPr lang="en-US" dirty="0"/>
              <a:t>Welcome 2023 Future Tax Leaders</a:t>
            </a:r>
          </a:p>
        </p:txBody>
      </p:sp>
      <p:sp>
        <p:nvSpPr>
          <p:cNvPr id="5" name="Slide Number Placeholder 4">
            <a:extLst>
              <a:ext uri="{FF2B5EF4-FFF2-40B4-BE49-F238E27FC236}">
                <a16:creationId xmlns:a16="http://schemas.microsoft.com/office/drawing/2014/main" id="{2E898AE0-B817-48DB-9976-758677586103}"/>
              </a:ext>
            </a:extLst>
          </p:cNvPr>
          <p:cNvSpPr>
            <a:spLocks noGrp="1"/>
          </p:cNvSpPr>
          <p:nvPr>
            <p:ph type="sldNum" sz="quarter" idx="12"/>
          </p:nvPr>
        </p:nvSpPr>
        <p:spPr/>
        <p:txBody>
          <a:bodyPr/>
          <a:lstStyle/>
          <a:p>
            <a:r>
              <a:rPr lang="en-GB" dirty="0"/>
              <a:t>Page </a:t>
            </a:r>
            <a:fld id="{F1BC30E3-FFE5-4B91-AA19-87A149EBB9EE}" type="slidenum">
              <a:rPr smtClean="0"/>
              <a:pPr/>
              <a:t>2</a:t>
            </a:fld>
            <a:endParaRPr dirty="0"/>
          </a:p>
        </p:txBody>
      </p:sp>
      <p:sp>
        <p:nvSpPr>
          <p:cNvPr id="24" name="Content Placeholder 23">
            <a:extLst>
              <a:ext uri="{FF2B5EF4-FFF2-40B4-BE49-F238E27FC236}">
                <a16:creationId xmlns:a16="http://schemas.microsoft.com/office/drawing/2014/main" id="{5205BB62-4CB6-8838-E2E1-43A21C00C673}"/>
              </a:ext>
            </a:extLst>
          </p:cNvPr>
          <p:cNvSpPr>
            <a:spLocks noGrp="1"/>
          </p:cNvSpPr>
          <p:nvPr>
            <p:ph idx="1"/>
          </p:nvPr>
        </p:nvSpPr>
        <p:spPr/>
        <p:txBody>
          <a:bodyPr/>
          <a:lstStyle/>
          <a:p>
            <a:pPr lvl="0"/>
            <a:r>
              <a:rPr lang="en-US" altLang="en-US" sz="1800" dirty="0"/>
              <a:t>Views expressed in this presentation are those of the speakers and do not necessarily represent the views of Ernst &amp; Young LLP or other members of the global EY organization.</a:t>
            </a:r>
          </a:p>
          <a:p>
            <a:pPr lvl="0"/>
            <a:r>
              <a:rPr lang="en-US" altLang="en-US" sz="1800" dirty="0"/>
              <a:t>This presentation is provided solely for the purpose of enhancing knowledge on tax matters. It does not provide tax or accounting advice to any taxpayer because it does not take into account any specific taxpayer’s facts and circumstances. Please refer to your advisors for specific advice. </a:t>
            </a:r>
          </a:p>
          <a:p>
            <a:r>
              <a:rPr lang="en-US" altLang="en-US" sz="1800" dirty="0"/>
              <a:t>Ernst &amp; Young LLP expressly disclaims any liability in connection with use of this presentation or its contents by any third party.</a:t>
            </a:r>
            <a:endParaRPr lang="en-GB" sz="1800" dirty="0"/>
          </a:p>
          <a:p>
            <a:pPr lvl="0"/>
            <a:r>
              <a:rPr lang="en-US" altLang="en-US" sz="18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800" dirty="0"/>
              <a:t>This presentation is © 2023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a:p>
            <a:endParaRPr lang="en-US" sz="1800" dirty="0"/>
          </a:p>
        </p:txBody>
      </p:sp>
    </p:spTree>
    <p:extLst>
      <p:ext uri="{BB962C8B-B14F-4D97-AF65-F5344CB8AC3E}">
        <p14:creationId xmlns:p14="http://schemas.microsoft.com/office/powerpoint/2010/main" val="1290148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8 </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GB" dirty="0"/>
              <a:t>What is the most pressing matter likely to impact your organization? </a:t>
            </a:r>
          </a:p>
          <a:p>
            <a:pPr marL="0" indent="0">
              <a:buNone/>
            </a:pPr>
            <a:endParaRPr lang="en-US" dirty="0"/>
          </a:p>
          <a:p>
            <a:pPr marL="457200" indent="-457200">
              <a:buFont typeface="+mj-lt"/>
              <a:buAutoNum type="alphaUcPeriod"/>
            </a:pPr>
            <a:r>
              <a:rPr lang="en-US" dirty="0"/>
              <a:t>New legislation</a:t>
            </a:r>
          </a:p>
          <a:p>
            <a:pPr marL="457200" indent="-457200">
              <a:buFont typeface="+mj-lt"/>
              <a:buAutoNum type="alphaUcPeriod"/>
            </a:pPr>
            <a:r>
              <a:rPr lang="en-US" dirty="0"/>
              <a:t>IRS and/or state and local examinations </a:t>
            </a:r>
          </a:p>
          <a:p>
            <a:pPr marL="457200" indent="-457200">
              <a:buFont typeface="+mj-lt"/>
              <a:buAutoNum type="alphaUcPeriod"/>
            </a:pPr>
            <a:r>
              <a:rPr lang="en-US" dirty="0"/>
              <a:t>Remote workforce</a:t>
            </a:r>
          </a:p>
          <a:p>
            <a:pPr marL="457200" indent="-457200">
              <a:buFont typeface="+mj-lt"/>
              <a:buAutoNum type="alphaUcPeriod"/>
            </a:pPr>
            <a:r>
              <a:rPr lang="en-US" dirty="0"/>
              <a:t>Other (answer poll and provide example in chat)</a:t>
            </a:r>
          </a:p>
          <a:p>
            <a:pPr marL="457200" indent="-457200">
              <a:buFont typeface="+mj-lt"/>
              <a:buAutoNum type="alphaUcPeriod"/>
            </a:pPr>
            <a:r>
              <a:rPr lang="en-US" dirty="0"/>
              <a:t>Not applicable (EY, faculty, alumni, other)</a:t>
            </a:r>
          </a:p>
          <a:p>
            <a:pPr marL="0" indent="0">
              <a:buNone/>
            </a:pPr>
            <a:endParaRPr lang="en-US" dirty="0"/>
          </a:p>
        </p:txBody>
      </p:sp>
      <p:sp>
        <p:nvSpPr>
          <p:cNvPr id="3" name="Footer Placeholder 2">
            <a:extLst>
              <a:ext uri="{FF2B5EF4-FFF2-40B4-BE49-F238E27FC236}">
                <a16:creationId xmlns:a16="http://schemas.microsoft.com/office/drawing/2014/main" id="{567474EC-7722-DBF3-0E25-585258E32371}"/>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6BEA669D-D2AF-36C0-F840-0C4EF3DE0EA3}"/>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20</a:t>
            </a:fld>
            <a:endParaRPr dirty="0"/>
          </a:p>
        </p:txBody>
      </p:sp>
    </p:spTree>
    <p:extLst>
      <p:ext uri="{BB962C8B-B14F-4D97-AF65-F5344CB8AC3E}">
        <p14:creationId xmlns:p14="http://schemas.microsoft.com/office/powerpoint/2010/main" val="307537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Breakout rooms </a:t>
            </a:r>
          </a:p>
        </p:txBody>
      </p:sp>
      <p:sp>
        <p:nvSpPr>
          <p:cNvPr id="5" name="Footer Placeholder 2">
            <a:extLst>
              <a:ext uri="{FF2B5EF4-FFF2-40B4-BE49-F238E27FC236}">
                <a16:creationId xmlns:a16="http://schemas.microsoft.com/office/drawing/2014/main" id="{40E21B44-600A-90F9-6DB8-DD88135D179F}"/>
              </a:ext>
            </a:extLst>
          </p:cNvPr>
          <p:cNvSpPr>
            <a:spLocks noGrp="1"/>
          </p:cNvSpPr>
          <p:nvPr>
            <p:ph type="ftr" sz="quarter" idx="11"/>
          </p:nvPr>
        </p:nvSpPr>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00728FAF-025C-FAB6-4F0D-D2493356E888}"/>
              </a:ext>
            </a:extLst>
          </p:cNvPr>
          <p:cNvSpPr>
            <a:spLocks noGrp="1"/>
          </p:cNvSpPr>
          <p:nvPr>
            <p:ph type="sldNum" sz="quarter" idx="12"/>
          </p:nvPr>
        </p:nvSpPr>
        <p:spPr/>
        <p:txBody>
          <a:bodyPr/>
          <a:lstStyle/>
          <a:p>
            <a:r>
              <a:rPr lang="en-GB"/>
              <a:t>Page </a:t>
            </a:r>
            <a:fld id="{F1BC30E3-FFE5-4B91-AA19-87A149EBB9EE}" type="slidenum">
              <a:rPr smtClean="0"/>
              <a:pPr/>
              <a:t>21</a:t>
            </a:fld>
            <a:endParaRPr dirty="0"/>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p:txBody>
          <a:bodyPr/>
          <a:lstStyle/>
          <a:p>
            <a:r>
              <a:rPr lang="en-US" dirty="0"/>
              <a:t>Introductions</a:t>
            </a:r>
          </a:p>
          <a:p>
            <a:r>
              <a:rPr lang="en-US" dirty="0"/>
              <a:t>Staffing levels and obtaining the resources the tax department needs</a:t>
            </a:r>
          </a:p>
          <a:p>
            <a:r>
              <a:rPr lang="en-US" dirty="0"/>
              <a:t>How to demonstrate the tax department value to the larger organization </a:t>
            </a:r>
          </a:p>
          <a:p>
            <a:pPr lvl="1"/>
            <a:r>
              <a:rPr lang="en-US" dirty="0"/>
              <a:t>Risk mitigation </a:t>
            </a:r>
          </a:p>
          <a:p>
            <a:pPr lvl="1"/>
            <a:r>
              <a:rPr lang="en-US" dirty="0"/>
              <a:t>Expenses reduction</a:t>
            </a:r>
          </a:p>
          <a:p>
            <a:pPr lvl="1"/>
            <a:r>
              <a:rPr lang="en-US" dirty="0"/>
              <a:t>Revenue generated</a:t>
            </a:r>
          </a:p>
          <a:p>
            <a:r>
              <a:rPr lang="en-US" dirty="0"/>
              <a:t>Procedural/technical discussion </a:t>
            </a:r>
          </a:p>
          <a:p>
            <a:pPr lvl="1"/>
            <a:r>
              <a:rPr lang="en-US" dirty="0"/>
              <a:t>IRS examination issues/challenges </a:t>
            </a:r>
          </a:p>
          <a:p>
            <a:pPr lvl="1"/>
            <a:r>
              <a:rPr lang="en-US" dirty="0"/>
              <a:t>What areas have you seen the IRS focus on?</a:t>
            </a:r>
          </a:p>
          <a:p>
            <a:pPr lvl="1"/>
            <a:r>
              <a:rPr lang="en-US" dirty="0"/>
              <a:t>What challenges are you facing with the Form 990-T reporting? </a:t>
            </a:r>
          </a:p>
          <a:p>
            <a:pPr lvl="2"/>
            <a:r>
              <a:rPr lang="en-US" dirty="0"/>
              <a:t>Expense allocations</a:t>
            </a:r>
          </a:p>
          <a:p>
            <a:pPr lvl="2"/>
            <a:r>
              <a:rPr lang="en-US" dirty="0"/>
              <a:t>Charitable deductions</a:t>
            </a:r>
          </a:p>
          <a:p>
            <a:pPr lvl="2"/>
            <a:r>
              <a:rPr lang="en-US" dirty="0"/>
              <a:t>Alternative expense deductions </a:t>
            </a:r>
          </a:p>
          <a:p>
            <a:endParaRPr lang="en-US" dirty="0"/>
          </a:p>
          <a:p>
            <a:endParaRPr lang="en-US" dirty="0"/>
          </a:p>
          <a:p>
            <a:endParaRPr lang="en-US" dirty="0"/>
          </a:p>
        </p:txBody>
      </p:sp>
    </p:spTree>
    <p:extLst>
      <p:ext uri="{BB962C8B-B14F-4D97-AF65-F5344CB8AC3E}">
        <p14:creationId xmlns:p14="http://schemas.microsoft.com/office/powerpoint/2010/main" val="4229223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Breakout rooms, cont. </a:t>
            </a:r>
          </a:p>
        </p:txBody>
      </p:sp>
      <p:sp>
        <p:nvSpPr>
          <p:cNvPr id="5" name="Footer Placeholder 2">
            <a:extLst>
              <a:ext uri="{FF2B5EF4-FFF2-40B4-BE49-F238E27FC236}">
                <a16:creationId xmlns:a16="http://schemas.microsoft.com/office/drawing/2014/main" id="{40E21B44-600A-90F9-6DB8-DD88135D179F}"/>
              </a:ext>
            </a:extLst>
          </p:cNvPr>
          <p:cNvSpPr>
            <a:spLocks noGrp="1"/>
          </p:cNvSpPr>
          <p:nvPr>
            <p:ph type="ftr" sz="quarter" idx="11"/>
          </p:nvPr>
        </p:nvSpPr>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00728FAF-025C-FAB6-4F0D-D2493356E888}"/>
              </a:ext>
            </a:extLst>
          </p:cNvPr>
          <p:cNvSpPr>
            <a:spLocks noGrp="1"/>
          </p:cNvSpPr>
          <p:nvPr>
            <p:ph type="sldNum" sz="quarter" idx="12"/>
          </p:nvPr>
        </p:nvSpPr>
        <p:spPr/>
        <p:txBody>
          <a:bodyPr/>
          <a:lstStyle/>
          <a:p>
            <a:r>
              <a:rPr lang="en-GB"/>
              <a:t>Page </a:t>
            </a:r>
            <a:fld id="{F1BC30E3-FFE5-4B91-AA19-87A149EBB9EE}" type="slidenum">
              <a:rPr smtClean="0"/>
              <a:pPr/>
              <a:t>22</a:t>
            </a:fld>
            <a:endParaRPr dirty="0"/>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p:txBody>
          <a:bodyPr/>
          <a:lstStyle/>
          <a:p>
            <a:r>
              <a:rPr lang="en-US" dirty="0"/>
              <a:t>The recent 2022 filing season</a:t>
            </a:r>
          </a:p>
          <a:p>
            <a:pPr lvl="1"/>
            <a:r>
              <a:rPr lang="en-US" dirty="0"/>
              <a:t>What went well?</a:t>
            </a:r>
          </a:p>
          <a:p>
            <a:pPr lvl="1"/>
            <a:r>
              <a:rPr lang="en-US" dirty="0"/>
              <a:t>What could have gone better?</a:t>
            </a:r>
          </a:p>
          <a:p>
            <a:pPr lvl="1"/>
            <a:r>
              <a:rPr lang="en-US" dirty="0"/>
              <a:t>How do you communicate this to the larger team? </a:t>
            </a:r>
          </a:p>
          <a:p>
            <a:r>
              <a:rPr lang="en-US" dirty="0"/>
              <a:t>Questions? </a:t>
            </a:r>
          </a:p>
          <a:p>
            <a:endParaRPr lang="en-US" dirty="0"/>
          </a:p>
          <a:p>
            <a:endParaRPr lang="en-US" dirty="0"/>
          </a:p>
        </p:txBody>
      </p:sp>
    </p:spTree>
    <p:extLst>
      <p:ext uri="{BB962C8B-B14F-4D97-AF65-F5344CB8AC3E}">
        <p14:creationId xmlns:p14="http://schemas.microsoft.com/office/powerpoint/2010/main" val="239837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9</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US" dirty="0"/>
              <a:t>True or false: The FTL webcasts were valuable to my learning.</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a:p>
            <a:pPr marL="0" indent="0">
              <a:buNone/>
            </a:pPr>
            <a:endParaRPr lang="en-US" dirty="0"/>
          </a:p>
        </p:txBody>
      </p:sp>
      <p:sp>
        <p:nvSpPr>
          <p:cNvPr id="3" name="Footer Placeholder 2">
            <a:extLst>
              <a:ext uri="{FF2B5EF4-FFF2-40B4-BE49-F238E27FC236}">
                <a16:creationId xmlns:a16="http://schemas.microsoft.com/office/drawing/2014/main" id="{A3E3711B-BB14-21E7-4693-6CBFDB2BFFB3}"/>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E6C66487-3B6D-9D8D-5392-2AD58D131821}"/>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23</a:t>
            </a:fld>
            <a:endParaRPr dirty="0"/>
          </a:p>
        </p:txBody>
      </p:sp>
    </p:spTree>
    <p:extLst>
      <p:ext uri="{BB962C8B-B14F-4D97-AF65-F5344CB8AC3E}">
        <p14:creationId xmlns:p14="http://schemas.microsoft.com/office/powerpoint/2010/main" val="359247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10 </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US" dirty="0"/>
              <a:t>True or false: I felt like my FTL buddy was available for questions.  </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a:p>
            <a:pPr marL="0" indent="0">
              <a:buNone/>
            </a:pPr>
            <a:endParaRPr lang="en-US" dirty="0"/>
          </a:p>
        </p:txBody>
      </p:sp>
      <p:sp>
        <p:nvSpPr>
          <p:cNvPr id="3" name="Footer Placeholder 2">
            <a:extLst>
              <a:ext uri="{FF2B5EF4-FFF2-40B4-BE49-F238E27FC236}">
                <a16:creationId xmlns:a16="http://schemas.microsoft.com/office/drawing/2014/main" id="{683BEC7A-6621-0D35-8688-85598ED10904}"/>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6804C759-31D3-483E-7B49-B226AF8ECAD9}"/>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24</a:t>
            </a:fld>
            <a:endParaRPr dirty="0"/>
          </a:p>
        </p:txBody>
      </p:sp>
    </p:spTree>
    <p:extLst>
      <p:ext uri="{BB962C8B-B14F-4D97-AF65-F5344CB8AC3E}">
        <p14:creationId xmlns:p14="http://schemas.microsoft.com/office/powerpoint/2010/main" val="337528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11 </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GB" dirty="0"/>
              <a:t>Would you recommend the FTL Program to others in your organization or field?</a:t>
            </a:r>
          </a:p>
          <a:p>
            <a:pPr marL="0" indent="0">
              <a:buNone/>
            </a:pPr>
            <a:endParaRPr lang="en-GB" dirty="0"/>
          </a:p>
          <a:p>
            <a:pPr marL="457200" indent="-457200">
              <a:buFont typeface="+mj-lt"/>
              <a:buAutoNum type="alphaUcPeriod"/>
            </a:pPr>
            <a:r>
              <a:rPr lang="en-US" dirty="0"/>
              <a:t>Yes</a:t>
            </a:r>
          </a:p>
          <a:p>
            <a:pPr marL="457200" indent="-457200">
              <a:buFont typeface="+mj-lt"/>
              <a:buAutoNum type="alphaUcPeriod"/>
            </a:pPr>
            <a:r>
              <a:rPr lang="en-US" dirty="0"/>
              <a:t>No</a:t>
            </a:r>
          </a:p>
          <a:p>
            <a:pPr marL="0" indent="0">
              <a:buNone/>
            </a:pPr>
            <a:endParaRPr lang="en-US" dirty="0"/>
          </a:p>
        </p:txBody>
      </p:sp>
      <p:sp>
        <p:nvSpPr>
          <p:cNvPr id="3" name="Footer Placeholder 2">
            <a:extLst>
              <a:ext uri="{FF2B5EF4-FFF2-40B4-BE49-F238E27FC236}">
                <a16:creationId xmlns:a16="http://schemas.microsoft.com/office/drawing/2014/main" id="{A3AC8AFF-3EB9-B8A3-FDEA-A220F01CAE59}"/>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EF113C12-84EF-B988-9751-F40CC2D4D9CE}"/>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25</a:t>
            </a:fld>
            <a:endParaRPr dirty="0"/>
          </a:p>
        </p:txBody>
      </p:sp>
    </p:spTree>
    <p:extLst>
      <p:ext uri="{BB962C8B-B14F-4D97-AF65-F5344CB8AC3E}">
        <p14:creationId xmlns:p14="http://schemas.microsoft.com/office/powerpoint/2010/main" val="103978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446FFC-620A-44B9-B40E-261571CB29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1" name="Rectangle 10">
            <a:extLst>
              <a:ext uri="{FF2B5EF4-FFF2-40B4-BE49-F238E27FC236}">
                <a16:creationId xmlns:a16="http://schemas.microsoft.com/office/drawing/2014/main" id="{C0B87A05-0E24-4BAE-80D1-7000E5CFC36E}"/>
              </a:ext>
            </a:extLst>
          </p:cNvPr>
          <p:cNvSpPr/>
          <p:nvPr/>
        </p:nvSpPr>
        <p:spPr>
          <a:xfrm>
            <a:off x="0" y="0"/>
            <a:ext cx="1219200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p:cNvSpPr txBox="1">
            <a:spLocks/>
          </p:cNvSpPr>
          <p:nvPr/>
        </p:nvSpPr>
        <p:spPr>
          <a:xfrm>
            <a:off x="1257175" y="2772134"/>
            <a:ext cx="9684000" cy="720000"/>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algn="ctr"/>
            <a:r>
              <a:rPr lang="en-GB" sz="3200" dirty="0">
                <a:solidFill>
                  <a:srgbClr val="FFFFFF"/>
                </a:solidFill>
                <a:latin typeface="EYInterstate Light" panose="02000506000000020004" pitchFamily="2" charset="0"/>
                <a:cs typeface="Arial" panose="020B0604020202020204" pitchFamily="34" charset="0"/>
              </a:rPr>
              <a:t>Closing remarks</a:t>
            </a:r>
          </a:p>
        </p:txBody>
      </p:sp>
      <p:grpSp>
        <p:nvGrpSpPr>
          <p:cNvPr id="12" name="Group 4">
            <a:extLst>
              <a:ext uri="{FF2B5EF4-FFF2-40B4-BE49-F238E27FC236}">
                <a16:creationId xmlns:a16="http://schemas.microsoft.com/office/drawing/2014/main" id="{98A87292-B71C-41E9-8113-EDA202363D40}"/>
              </a:ext>
            </a:extLst>
          </p:cNvPr>
          <p:cNvGrpSpPr>
            <a:grpSpLocks noChangeAspect="1"/>
          </p:cNvGrpSpPr>
          <p:nvPr/>
        </p:nvGrpSpPr>
        <p:grpSpPr bwMode="auto">
          <a:xfrm>
            <a:off x="11287125" y="6356350"/>
            <a:ext cx="303213" cy="311150"/>
            <a:chOff x="7110" y="4004"/>
            <a:chExt cx="191" cy="196"/>
          </a:xfrm>
        </p:grpSpPr>
        <p:sp>
          <p:nvSpPr>
            <p:cNvPr id="14" name="Freeform 5">
              <a:extLst>
                <a:ext uri="{FF2B5EF4-FFF2-40B4-BE49-F238E27FC236}">
                  <a16:creationId xmlns:a16="http://schemas.microsoft.com/office/drawing/2014/main" id="{E5187B2C-0BE9-4361-A2C4-48F7765E69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 name="Freeform 6">
              <a:extLst>
                <a:ext uri="{FF2B5EF4-FFF2-40B4-BE49-F238E27FC236}">
                  <a16:creationId xmlns:a16="http://schemas.microsoft.com/office/drawing/2014/main" id="{2706791A-62E5-4E05-BAA8-AB3C8D06991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7">
              <a:extLst>
                <a:ext uri="{FF2B5EF4-FFF2-40B4-BE49-F238E27FC236}">
                  <a16:creationId xmlns:a16="http://schemas.microsoft.com/office/drawing/2014/main" id="{B56F1A9C-15A5-4A86-B9EE-8C8381F203AC}"/>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 name="Footer Placeholder 2">
            <a:extLst>
              <a:ext uri="{FF2B5EF4-FFF2-40B4-BE49-F238E27FC236}">
                <a16:creationId xmlns:a16="http://schemas.microsoft.com/office/drawing/2014/main" id="{BB065B9F-EF7E-AC0B-70BF-960FA6D8656C}"/>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3" name="Slide Number Placeholder 4">
            <a:extLst>
              <a:ext uri="{FF2B5EF4-FFF2-40B4-BE49-F238E27FC236}">
                <a16:creationId xmlns:a16="http://schemas.microsoft.com/office/drawing/2014/main" id="{B72F560D-0AA7-3088-3542-11286561EF27}"/>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26</a:t>
            </a:fld>
            <a:endParaRPr dirty="0"/>
          </a:p>
        </p:txBody>
      </p:sp>
    </p:spTree>
    <p:extLst>
      <p:ext uri="{BB962C8B-B14F-4D97-AF65-F5344CB8AC3E}">
        <p14:creationId xmlns:p14="http://schemas.microsoft.com/office/powerpoint/2010/main" val="40037219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1FB5AF-72FE-44E8-ABD8-438921E116C0}"/>
              </a:ext>
            </a:extLst>
          </p:cNvPr>
          <p:cNvSpPr txBox="1">
            <a:spLocks/>
          </p:cNvSpPr>
          <p:nvPr/>
        </p:nvSpPr>
        <p:spPr>
          <a:xfrm>
            <a:off x="8406581" y="563952"/>
            <a:ext cx="3309810" cy="2976199"/>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endParaRPr>
          </a:p>
          <a:p>
            <a:pPr algn="l"/>
            <a:endParaRPr lang="en-US" sz="800" b="0" i="0" u="none" strike="noStrike" baseline="0" dirty="0">
              <a:solidFill>
                <a:srgbClr val="000000"/>
              </a:solidFill>
            </a:endParaRPr>
          </a:p>
          <a:p>
            <a:pPr marR="12480" algn="l"/>
            <a:r>
              <a:rPr lang="en-US" sz="800" b="0" i="0" u="none" strike="noStrike" baseline="0" dirty="0">
                <a:solidFill>
                  <a:srgbClr val="FFFFFF"/>
                </a:solidFill>
              </a:rPr>
              <a:t>Ernst &amp; Young LLP is a client-serving member firm of Ernst &amp; Young Global Limited operating in the US.</a:t>
            </a:r>
            <a:endParaRPr lang="en-IN" sz="800" kern="0" dirty="0">
              <a:solidFill>
                <a:srgbClr val="FFFFFF"/>
              </a:solidFill>
            </a:endParaRPr>
          </a:p>
          <a:p>
            <a:pPr lvl="0">
              <a:buClr>
                <a:srgbClr val="FFD200"/>
              </a:buClr>
              <a:buSzPct val="70000"/>
              <a:defRPr/>
            </a:pPr>
            <a:endParaRPr lang="en-IN" sz="800" kern="0" dirty="0">
              <a:solidFill>
                <a:srgbClr val="FFFFFF"/>
              </a:solidFill>
              <a:latin typeface="+mj-lt"/>
            </a:endParaRPr>
          </a:p>
          <a:p>
            <a:pPr>
              <a:buClr>
                <a:srgbClr val="FFD200"/>
              </a:buClr>
              <a:buSzPct val="70000"/>
              <a:defRPr/>
            </a:pPr>
            <a:endParaRPr lang="en-IN" sz="800" kern="0" dirty="0">
              <a:solidFill>
                <a:srgbClr val="FFFFFF"/>
              </a:solidFill>
              <a:latin typeface="+mj-lt"/>
            </a:endParaRPr>
          </a:p>
          <a:p>
            <a:pPr>
              <a:buClr>
                <a:srgbClr val="FFD200"/>
              </a:buClr>
              <a:buSzPct val="70000"/>
              <a:defRPr/>
            </a:pPr>
            <a:r>
              <a:rPr lang="en-IN" sz="800" kern="0" dirty="0">
                <a:solidFill>
                  <a:srgbClr val="FFFFFF"/>
                </a:solidFill>
              </a:rPr>
              <a:t>© 2023 Ernst &amp; Young LLP. </a:t>
            </a:r>
          </a:p>
          <a:p>
            <a:pPr>
              <a:buClr>
                <a:srgbClr val="FFD200"/>
              </a:buClr>
              <a:buSzPct val="70000"/>
              <a:defRPr/>
            </a:pPr>
            <a:r>
              <a:rPr lang="en-IN" sz="800" kern="0" dirty="0">
                <a:solidFill>
                  <a:srgbClr val="FFFFFF"/>
                </a:solidFill>
              </a:rPr>
              <a:t>All Rights Reserved.</a:t>
            </a:r>
          </a:p>
          <a:p>
            <a:pPr>
              <a:buClr>
                <a:srgbClr val="FFD200"/>
              </a:buClr>
              <a:buSzPct val="70000"/>
              <a:defRPr/>
            </a:pPr>
            <a:endParaRPr lang="en-IN" sz="800" kern="0" dirty="0">
              <a:solidFill>
                <a:srgbClr val="FFFFFF"/>
              </a:solidFill>
            </a:endParaRPr>
          </a:p>
          <a:p>
            <a:pPr>
              <a:buClr>
                <a:srgbClr val="FFD200"/>
              </a:buClr>
              <a:buSzPct val="70000"/>
              <a:defRPr/>
            </a:pPr>
            <a:r>
              <a:rPr lang="en-IN" sz="800" kern="0" dirty="0">
                <a:solidFill>
                  <a:srgbClr val="FFFFFF"/>
                </a:solidFill>
              </a:rPr>
              <a:t>US SCORE no. 21703-231US</a:t>
            </a:r>
            <a:br>
              <a:rPr lang="en-IN" sz="800" kern="0" dirty="0">
                <a:solidFill>
                  <a:srgbClr val="FFFFFF"/>
                </a:solidFill>
              </a:rPr>
            </a:br>
            <a:r>
              <a:rPr lang="en-IN" sz="800" kern="0" dirty="0">
                <a:solidFill>
                  <a:srgbClr val="FFFFFF"/>
                </a:solidFill>
              </a:rPr>
              <a:t>2311-4381534</a:t>
            </a:r>
          </a:p>
          <a:p>
            <a:pPr>
              <a:buClr>
                <a:srgbClr val="FFD200"/>
              </a:buClr>
              <a:buSzPct val="70000"/>
              <a:defRPr/>
            </a:pPr>
            <a:r>
              <a:rPr lang="en-IN" sz="800" kern="0" dirty="0">
                <a:solidFill>
                  <a:srgbClr val="FFFFFF"/>
                </a:solidFill>
              </a:rPr>
              <a:t>ED: None</a:t>
            </a:r>
            <a:endParaRPr lang="en-US" sz="700" kern="0" dirty="0">
              <a:solidFill>
                <a:srgbClr val="FFFFFF"/>
              </a:solidFill>
            </a:endParaRPr>
          </a:p>
          <a:p>
            <a:pPr lvl="0">
              <a:spcAft>
                <a:spcPts val="600"/>
              </a:spcAft>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
        <p:nvSpPr>
          <p:cNvPr id="8" name="TextBox 7">
            <a:extLst>
              <a:ext uri="{FF2B5EF4-FFF2-40B4-BE49-F238E27FC236}">
                <a16:creationId xmlns:a16="http://schemas.microsoft.com/office/drawing/2014/main" id="{1844E81A-39DE-435F-B0D4-D0C0428AA4AD}"/>
              </a:ext>
            </a:extLst>
          </p:cNvPr>
          <p:cNvSpPr txBox="1">
            <a:spLocks/>
          </p:cNvSpPr>
          <p:nvPr/>
        </p:nvSpPr>
        <p:spPr>
          <a:xfrm>
            <a:off x="481959" y="563952"/>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EYInterstate" panose="02000503020000020004" pitchFamily="2" charset="0"/>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Tree>
    <p:extLst>
      <p:ext uri="{BB962C8B-B14F-4D97-AF65-F5344CB8AC3E}">
        <p14:creationId xmlns:p14="http://schemas.microsoft.com/office/powerpoint/2010/main" val="21508322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10EB6D-CC5B-48E1-BB66-827A505B4DFB}"/>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E110EB6D-CC5B-48E1-BB66-827A505B4DFB}"/>
                          </a:ext>
                        </a:extLst>
                      </p:cNvPr>
                      <p:cNvPicPr/>
                      <p:nvPr/>
                    </p:nvPicPr>
                    <p:blipFill>
                      <a:blip r:embed="rId4"/>
                      <a:stretch>
                        <a:fillRect/>
                      </a:stretch>
                    </p:blipFill>
                    <p:spPr>
                      <a:xfrm>
                        <a:off x="1528763"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FTL Program* leaders </a:t>
            </a:r>
            <a:endParaRPr lang="en-GB" dirty="0"/>
          </a:p>
        </p:txBody>
      </p:sp>
      <p:sp>
        <p:nvSpPr>
          <p:cNvPr id="8" name="Content Placeholder 6">
            <a:extLst>
              <a:ext uri="{FF2B5EF4-FFF2-40B4-BE49-F238E27FC236}">
                <a16:creationId xmlns:a16="http://schemas.microsoft.com/office/drawing/2014/main" id="{404DCC55-1F88-4A04-A828-E453EDD86D6E}"/>
              </a:ext>
            </a:extLst>
          </p:cNvPr>
          <p:cNvSpPr txBox="1">
            <a:spLocks/>
          </p:cNvSpPr>
          <p:nvPr/>
        </p:nvSpPr>
        <p:spPr>
          <a:xfrm>
            <a:off x="2151527" y="1409701"/>
            <a:ext cx="3662515" cy="1585615"/>
          </a:xfrm>
          <a:prstGeom prst="rect">
            <a:avLst/>
          </a:prstGeom>
          <a:ln>
            <a:solidFill>
              <a:schemeClr val="tx2"/>
            </a:solidFill>
          </a:ln>
        </p:spPr>
        <p:txBody>
          <a:bodyPr anchor="ctr" anchorCtr="0"/>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None/>
            </a:pPr>
            <a:r>
              <a:rPr lang="en-US" b="1" dirty="0">
                <a:solidFill>
                  <a:schemeClr val="tx2"/>
                </a:solidFill>
              </a:rPr>
              <a:t>Bob Vuillemot</a:t>
            </a:r>
          </a:p>
          <a:p>
            <a:pPr marL="267320" lvl="1" indent="0">
              <a:spcBef>
                <a:spcPts val="0"/>
              </a:spcBef>
              <a:buNone/>
            </a:pPr>
            <a:r>
              <a:rPr lang="en-US" sz="1600" dirty="0"/>
              <a:t>Ernst &amp; Young LLP</a:t>
            </a:r>
          </a:p>
          <a:p>
            <a:pPr marL="267320" lvl="1" indent="0">
              <a:spcBef>
                <a:spcPts val="0"/>
              </a:spcBef>
              <a:buNone/>
            </a:pPr>
            <a:r>
              <a:rPr lang="en-US" sz="1600" dirty="0"/>
              <a:t>Pittsburgh, PA</a:t>
            </a:r>
          </a:p>
          <a:p>
            <a:pPr marL="267320" lvl="1" indent="0">
              <a:spcBef>
                <a:spcPts val="0"/>
              </a:spcBef>
              <a:buNone/>
            </a:pPr>
            <a:r>
              <a:rPr lang="en-US" sz="1600" dirty="0"/>
              <a:t>robert.vuillemot@ey.com</a:t>
            </a:r>
          </a:p>
          <a:p>
            <a:pPr marL="267320" lvl="1" indent="0">
              <a:spcBef>
                <a:spcPts val="0"/>
              </a:spcBef>
              <a:buNone/>
            </a:pPr>
            <a:r>
              <a:rPr lang="en-US" sz="1600" dirty="0"/>
              <a:t>+1 412 644 5313</a:t>
            </a:r>
          </a:p>
        </p:txBody>
      </p:sp>
      <p:sp>
        <p:nvSpPr>
          <p:cNvPr id="9" name="Rectangle 8">
            <a:extLst>
              <a:ext uri="{FF2B5EF4-FFF2-40B4-BE49-F238E27FC236}">
                <a16:creationId xmlns:a16="http://schemas.microsoft.com/office/drawing/2014/main" id="{B52391C2-876D-4B45-9425-6D0F94897E07}"/>
              </a:ext>
            </a:extLst>
          </p:cNvPr>
          <p:cNvSpPr/>
          <p:nvPr/>
        </p:nvSpPr>
        <p:spPr>
          <a:xfrm>
            <a:off x="1984376" y="1409700"/>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Content Placeholder 6">
            <a:extLst>
              <a:ext uri="{FF2B5EF4-FFF2-40B4-BE49-F238E27FC236}">
                <a16:creationId xmlns:a16="http://schemas.microsoft.com/office/drawing/2014/main" id="{E4B897F9-4373-4505-8380-78CD7C19F8A8}"/>
              </a:ext>
            </a:extLst>
          </p:cNvPr>
          <p:cNvSpPr txBox="1">
            <a:spLocks/>
          </p:cNvSpPr>
          <p:nvPr/>
        </p:nvSpPr>
        <p:spPr>
          <a:xfrm>
            <a:off x="6551460" y="1409701"/>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None/>
            </a:pPr>
            <a:r>
              <a:rPr lang="en-US" b="1" dirty="0">
                <a:solidFill>
                  <a:schemeClr val="tx2"/>
                </a:solidFill>
              </a:rPr>
              <a:t>Kristen Farr Capizzi</a:t>
            </a:r>
          </a:p>
          <a:p>
            <a:pPr marL="267320" lvl="1" indent="0">
              <a:spcBef>
                <a:spcPts val="0"/>
              </a:spcBef>
              <a:buNone/>
            </a:pPr>
            <a:r>
              <a:rPr lang="en-US" sz="1600" dirty="0"/>
              <a:t>Ernst &amp; Young LLP</a:t>
            </a:r>
          </a:p>
          <a:p>
            <a:pPr marL="267320" lvl="1" indent="0">
              <a:spcBef>
                <a:spcPts val="0"/>
              </a:spcBef>
              <a:buNone/>
            </a:pPr>
            <a:r>
              <a:rPr lang="en-US" sz="1600" dirty="0"/>
              <a:t>Chicago, IL</a:t>
            </a:r>
          </a:p>
          <a:p>
            <a:pPr marL="267320" lvl="1" indent="0">
              <a:spcBef>
                <a:spcPts val="0"/>
              </a:spcBef>
              <a:buNone/>
            </a:pPr>
            <a:r>
              <a:rPr lang="en-US" sz="1600" dirty="0"/>
              <a:t>kristen.g.farr.capizzi@ey.com</a:t>
            </a:r>
          </a:p>
          <a:p>
            <a:pPr marL="267320" lvl="1" indent="0">
              <a:spcBef>
                <a:spcPts val="0"/>
              </a:spcBef>
              <a:buNone/>
            </a:pPr>
            <a:r>
              <a:rPr lang="en-US" sz="1600" dirty="0"/>
              <a:t>+1 847 287 3146</a:t>
            </a:r>
          </a:p>
        </p:txBody>
      </p:sp>
      <p:sp>
        <p:nvSpPr>
          <p:cNvPr id="11" name="Rectangle 10">
            <a:extLst>
              <a:ext uri="{FF2B5EF4-FFF2-40B4-BE49-F238E27FC236}">
                <a16:creationId xmlns:a16="http://schemas.microsoft.com/office/drawing/2014/main" id="{5EB78096-B09F-4FFA-8B59-5325119E2EB1}"/>
              </a:ext>
            </a:extLst>
          </p:cNvPr>
          <p:cNvSpPr/>
          <p:nvPr/>
        </p:nvSpPr>
        <p:spPr>
          <a:xfrm>
            <a:off x="6384309" y="1409700"/>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Content Placeholder 6">
            <a:extLst>
              <a:ext uri="{FF2B5EF4-FFF2-40B4-BE49-F238E27FC236}">
                <a16:creationId xmlns:a16="http://schemas.microsoft.com/office/drawing/2014/main" id="{9B4B1E8B-2526-40F6-9B3B-EC1B863B859A}"/>
              </a:ext>
            </a:extLst>
          </p:cNvPr>
          <p:cNvSpPr txBox="1">
            <a:spLocks/>
          </p:cNvSpPr>
          <p:nvPr/>
        </p:nvSpPr>
        <p:spPr>
          <a:xfrm>
            <a:off x="2151527" y="3429001"/>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None/>
            </a:pPr>
            <a:r>
              <a:rPr lang="en-US" b="1" dirty="0">
                <a:solidFill>
                  <a:schemeClr val="tx2"/>
                </a:solidFill>
              </a:rPr>
              <a:t>Kathy Pitts</a:t>
            </a:r>
          </a:p>
          <a:p>
            <a:pPr marL="267320" lvl="1" indent="0">
              <a:spcBef>
                <a:spcPts val="0"/>
              </a:spcBef>
              <a:buNone/>
            </a:pPr>
            <a:r>
              <a:rPr lang="en-US" sz="1600" dirty="0"/>
              <a:t>Ernst &amp; Young LLP</a:t>
            </a:r>
          </a:p>
          <a:p>
            <a:pPr marL="267320" lvl="1" indent="0">
              <a:spcBef>
                <a:spcPts val="0"/>
              </a:spcBef>
              <a:buNone/>
            </a:pPr>
            <a:r>
              <a:rPr lang="en-US" sz="1600" dirty="0"/>
              <a:t>Birmingham, AL</a:t>
            </a:r>
          </a:p>
          <a:p>
            <a:pPr marL="267320" lvl="1" indent="0">
              <a:spcBef>
                <a:spcPts val="0"/>
              </a:spcBef>
              <a:buNone/>
            </a:pPr>
            <a:r>
              <a:rPr lang="en-US" sz="1600" dirty="0"/>
              <a:t>kathy.pitts@ey.com</a:t>
            </a:r>
          </a:p>
          <a:p>
            <a:pPr marL="267320" lvl="1" indent="0">
              <a:spcBef>
                <a:spcPts val="0"/>
              </a:spcBef>
              <a:buNone/>
            </a:pPr>
            <a:r>
              <a:rPr lang="en-US" sz="1600" dirty="0"/>
              <a:t>+1 205 254 1608</a:t>
            </a:r>
          </a:p>
        </p:txBody>
      </p:sp>
      <p:sp>
        <p:nvSpPr>
          <p:cNvPr id="13" name="Rectangle 12">
            <a:extLst>
              <a:ext uri="{FF2B5EF4-FFF2-40B4-BE49-F238E27FC236}">
                <a16:creationId xmlns:a16="http://schemas.microsoft.com/office/drawing/2014/main" id="{97AB814D-D237-483E-9B06-EE485E64A9BC}"/>
              </a:ext>
            </a:extLst>
          </p:cNvPr>
          <p:cNvSpPr/>
          <p:nvPr/>
        </p:nvSpPr>
        <p:spPr>
          <a:xfrm>
            <a:off x="1984376" y="3429000"/>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 name="Footer Placeholder 2">
            <a:extLst>
              <a:ext uri="{FF2B5EF4-FFF2-40B4-BE49-F238E27FC236}">
                <a16:creationId xmlns:a16="http://schemas.microsoft.com/office/drawing/2014/main" id="{64F25B8C-ED00-2426-9A3B-4029C4BB54A0}"/>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5" name="Slide Number Placeholder 4">
            <a:extLst>
              <a:ext uri="{FF2B5EF4-FFF2-40B4-BE49-F238E27FC236}">
                <a16:creationId xmlns:a16="http://schemas.microsoft.com/office/drawing/2014/main" id="{DE0180D3-DCD5-4A27-BEF8-4509053324AE}"/>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3</a:t>
            </a:fld>
            <a:endParaRPr dirty="0"/>
          </a:p>
        </p:txBody>
      </p:sp>
      <p:sp>
        <p:nvSpPr>
          <p:cNvPr id="6" name="TextBox 5">
            <a:extLst>
              <a:ext uri="{FF2B5EF4-FFF2-40B4-BE49-F238E27FC236}">
                <a16:creationId xmlns:a16="http://schemas.microsoft.com/office/drawing/2014/main" id="{42D115B5-1B6D-16C4-3692-C07B211C7696}"/>
              </a:ext>
            </a:extLst>
          </p:cNvPr>
          <p:cNvSpPr txBox="1"/>
          <p:nvPr/>
        </p:nvSpPr>
        <p:spPr>
          <a:xfrm>
            <a:off x="617221" y="6213986"/>
            <a:ext cx="7848353"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800" dirty="0">
                <a:solidFill>
                  <a:schemeClr val="bg1"/>
                </a:solidFill>
              </a:rPr>
              <a:t>* Ernst &amp; Young LLP Exempt Organizations Future Leaders Tax (FTL) Program</a:t>
            </a:r>
          </a:p>
        </p:txBody>
      </p:sp>
    </p:spTree>
    <p:extLst>
      <p:ext uri="{BB962C8B-B14F-4D97-AF65-F5344CB8AC3E}">
        <p14:creationId xmlns:p14="http://schemas.microsoft.com/office/powerpoint/2010/main" val="185401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10D371-0E45-475E-B1FF-2DC53A51C209}"/>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F010D371-0E45-475E-B1FF-2DC53A51C209}"/>
                          </a:ext>
                        </a:extLst>
                      </p:cNvPr>
                      <p:cNvPicPr/>
                      <p:nvPr/>
                    </p:nvPicPr>
                    <p:blipFill>
                      <a:blip r:embed="rId4"/>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4427B9-3329-4129-B177-B256D157624D}"/>
              </a:ext>
            </a:extLst>
          </p:cNvPr>
          <p:cNvSpPr>
            <a:spLocks noGrp="1"/>
          </p:cNvSpPr>
          <p:nvPr>
            <p:ph type="title"/>
          </p:nvPr>
        </p:nvSpPr>
        <p:spPr/>
        <p:txBody>
          <a:bodyPr/>
          <a:lstStyle/>
          <a:p>
            <a:r>
              <a:rPr lang="en-US" dirty="0"/>
              <a:t>Today’s agenda and program overview </a:t>
            </a:r>
          </a:p>
        </p:txBody>
      </p:sp>
      <p:sp>
        <p:nvSpPr>
          <p:cNvPr id="3" name="Footer Placeholder 2">
            <a:extLst>
              <a:ext uri="{FF2B5EF4-FFF2-40B4-BE49-F238E27FC236}">
                <a16:creationId xmlns:a16="http://schemas.microsoft.com/office/drawing/2014/main" id="{C40E3153-427D-0A91-2AD7-1B9CCED46F58}"/>
              </a:ext>
            </a:extLst>
          </p:cNvPr>
          <p:cNvSpPr>
            <a:spLocks noGrp="1"/>
          </p:cNvSpPr>
          <p:nvPr>
            <p:ph type="ftr" sz="quarter" idx="11"/>
          </p:nvPr>
        </p:nvSpPr>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80691B5B-C43E-F139-769C-875C8CD67572}"/>
              </a:ext>
            </a:extLst>
          </p:cNvPr>
          <p:cNvSpPr>
            <a:spLocks noGrp="1"/>
          </p:cNvSpPr>
          <p:nvPr>
            <p:ph type="sldNum" sz="quarter" idx="12"/>
          </p:nvPr>
        </p:nvSpPr>
        <p:spPr/>
        <p:txBody>
          <a:bodyPr/>
          <a:lstStyle/>
          <a:p>
            <a:r>
              <a:rPr lang="en-GB" dirty="0"/>
              <a:t>Page </a:t>
            </a:r>
            <a:fld id="{F1BC30E3-FFE5-4B91-AA19-87A149EBB9EE}" type="slidenum">
              <a:rPr smtClean="0"/>
              <a:pPr/>
              <a:t>4</a:t>
            </a:fld>
            <a:endParaRPr dirty="0"/>
          </a:p>
        </p:txBody>
      </p:sp>
      <p:sp>
        <p:nvSpPr>
          <p:cNvPr id="10" name="Rectangle 2">
            <a:extLst>
              <a:ext uri="{FF2B5EF4-FFF2-40B4-BE49-F238E27FC236}">
                <a16:creationId xmlns:a16="http://schemas.microsoft.com/office/drawing/2014/main" id="{2811316E-0DEB-47A3-91C8-3A785F68CB8E}"/>
              </a:ext>
            </a:extLst>
          </p:cNvPr>
          <p:cNvSpPr>
            <a:spLocks noChangeArrowheads="1"/>
          </p:cNvSpPr>
          <p:nvPr/>
        </p:nvSpPr>
        <p:spPr bwMode="auto">
          <a:xfrm>
            <a:off x="3506789" y="2969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 name="Table 11">
            <a:extLst>
              <a:ext uri="{FF2B5EF4-FFF2-40B4-BE49-F238E27FC236}">
                <a16:creationId xmlns:a16="http://schemas.microsoft.com/office/drawing/2014/main" id="{525C9BC4-EEFA-4896-A98F-108928A72492}"/>
              </a:ext>
            </a:extLst>
          </p:cNvPr>
          <p:cNvGraphicFramePr>
            <a:graphicFrameLocks noGrp="1"/>
          </p:cNvGraphicFramePr>
          <p:nvPr>
            <p:extLst>
              <p:ext uri="{D42A27DB-BD31-4B8C-83A1-F6EECF244321}">
                <p14:modId xmlns:p14="http://schemas.microsoft.com/office/powerpoint/2010/main" val="690378721"/>
              </p:ext>
            </p:extLst>
          </p:nvPr>
        </p:nvGraphicFramePr>
        <p:xfrm>
          <a:off x="609918" y="1137920"/>
          <a:ext cx="11018873" cy="3992880"/>
        </p:xfrm>
        <a:graphic>
          <a:graphicData uri="http://schemas.openxmlformats.org/drawingml/2006/table">
            <a:tbl>
              <a:tblPr firstRow="1" bandRow="1">
                <a:tableStyleId>{5202B0CA-FC54-4496-8BCA-5EF66A818D29}</a:tableStyleId>
              </a:tblPr>
              <a:tblGrid>
                <a:gridCol w="2423513">
                  <a:extLst>
                    <a:ext uri="{9D8B030D-6E8A-4147-A177-3AD203B41FA5}">
                      <a16:colId xmlns:a16="http://schemas.microsoft.com/office/drawing/2014/main" val="1677199654"/>
                    </a:ext>
                  </a:extLst>
                </a:gridCol>
                <a:gridCol w="3749040">
                  <a:extLst>
                    <a:ext uri="{9D8B030D-6E8A-4147-A177-3AD203B41FA5}">
                      <a16:colId xmlns:a16="http://schemas.microsoft.com/office/drawing/2014/main" val="171495299"/>
                    </a:ext>
                  </a:extLst>
                </a:gridCol>
                <a:gridCol w="4846320">
                  <a:extLst>
                    <a:ext uri="{9D8B030D-6E8A-4147-A177-3AD203B41FA5}">
                      <a16:colId xmlns:a16="http://schemas.microsoft.com/office/drawing/2014/main" val="1381527846"/>
                    </a:ext>
                  </a:extLst>
                </a:gridCol>
              </a:tblGrid>
              <a:tr h="0">
                <a:tc>
                  <a:txBody>
                    <a:bodyPr/>
                    <a:lstStyle/>
                    <a:p>
                      <a:r>
                        <a:rPr lang="en-US" sz="1800" dirty="0">
                          <a:solidFill>
                            <a:schemeClr val="tx1"/>
                          </a:solidFill>
                        </a:rPr>
                        <a:t>Time (ET)</a:t>
                      </a:r>
                    </a:p>
                  </a:txBody>
                  <a:tcPr marT="91440" marB="91440"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2"/>
                    </a:solidFill>
                  </a:tcPr>
                </a:tc>
                <a:tc>
                  <a:txBody>
                    <a:bodyPr/>
                    <a:lstStyle/>
                    <a:p>
                      <a:r>
                        <a:rPr lang="en-US" sz="1800" dirty="0">
                          <a:solidFill>
                            <a:schemeClr val="tx1"/>
                          </a:solidFill>
                        </a:rPr>
                        <a:t>Session</a:t>
                      </a: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2"/>
                    </a:solidFill>
                  </a:tcPr>
                </a:tc>
                <a:tc>
                  <a:txBody>
                    <a:bodyPr/>
                    <a:lstStyle/>
                    <a:p>
                      <a:r>
                        <a:rPr lang="en-US" sz="1800" dirty="0">
                          <a:solidFill>
                            <a:schemeClr val="tx1"/>
                          </a:solidFill>
                        </a:rPr>
                        <a:t>Speakers</a:t>
                      </a:r>
                      <a:endParaRPr lang="en-US" sz="2400" dirty="0"/>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302592839"/>
                  </a:ext>
                </a:extLst>
              </a:tr>
              <a:tr h="0">
                <a:tc>
                  <a:txBody>
                    <a:bodyPr/>
                    <a:lstStyle/>
                    <a:p>
                      <a:r>
                        <a:rPr lang="en-US" sz="1600" dirty="0"/>
                        <a:t>1:00 p.m.–1:10 p.m.</a:t>
                      </a:r>
                    </a:p>
                  </a:txBody>
                  <a:tcPr marT="91440" marB="9144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algn="l"/>
                      <a:r>
                        <a:rPr lang="en-US" sz="1600" kern="1200" dirty="0"/>
                        <a:t>Opening remarks </a:t>
                      </a:r>
                      <a:endParaRPr lang="en-US" sz="1600" kern="1200" dirty="0">
                        <a:solidFill>
                          <a:schemeClr val="dk1"/>
                        </a:solidFill>
                        <a:latin typeface="+mn-lt"/>
                        <a:ea typeface="+mn-ea"/>
                        <a:cs typeface="+mn-cs"/>
                      </a:endParaRP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r>
                        <a:rPr lang="en-US" sz="1600" kern="1200" dirty="0"/>
                        <a:t>Bob Vuillemot</a:t>
                      </a:r>
                      <a:endParaRPr lang="en-US" sz="2400" dirty="0"/>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extLst>
                  <a:ext uri="{0D108BD9-81ED-4DB2-BD59-A6C34878D82A}">
                    <a16:rowId xmlns:a16="http://schemas.microsoft.com/office/drawing/2014/main" val="2897116810"/>
                  </a:ext>
                </a:extLst>
              </a:tr>
              <a:tr h="0">
                <a:tc>
                  <a:txBody>
                    <a:bodyPr/>
                    <a:lstStyle/>
                    <a:p>
                      <a:r>
                        <a:rPr lang="en-US" sz="1600" dirty="0"/>
                        <a:t>1:10 p.m.–2:15 p.m.</a:t>
                      </a:r>
                    </a:p>
                  </a:txBody>
                  <a:tcPr marT="91440" marB="9144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algn="l" fontAlgn="b"/>
                      <a:r>
                        <a:rPr lang="en-US" sz="1600" kern="1200" dirty="0"/>
                        <a:t>FTL Tax Director Panel</a:t>
                      </a:r>
                      <a:endParaRPr lang="en-US" sz="1600" kern="1200" dirty="0">
                        <a:solidFill>
                          <a:schemeClr val="dk1"/>
                        </a:solidFill>
                        <a:latin typeface="+mn-lt"/>
                        <a:ea typeface="+mn-ea"/>
                        <a:cs typeface="+mn-cs"/>
                      </a:endParaRP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kern="1200" dirty="0"/>
                        <a:t>Bob Vuillemot </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600" kern="1200" dirty="0"/>
                    </a:p>
                    <a:p>
                      <a:pPr marL="0" marR="0" lvl="0" indent="0" algn="l" defTabSz="914400" rtl="0" eaLnBrk="1" fontAlgn="b" latinLnBrk="0" hangingPunct="1">
                        <a:lnSpc>
                          <a:spcPct val="100000"/>
                        </a:lnSpc>
                        <a:spcBef>
                          <a:spcPts val="0"/>
                        </a:spcBef>
                        <a:spcAft>
                          <a:spcPts val="0"/>
                        </a:spcAft>
                        <a:buClrTx/>
                        <a:buSzTx/>
                        <a:buFontTx/>
                        <a:buNone/>
                        <a:tabLst/>
                        <a:defRPr/>
                      </a:pPr>
                      <a:r>
                        <a:rPr lang="en-US" sz="1600" kern="1200" dirty="0"/>
                        <a:t>John Sanchez, Tufts University</a:t>
                      </a:r>
                    </a:p>
                    <a:p>
                      <a:pPr marL="0" marR="0" lvl="0" indent="0" algn="l" defTabSz="914400" rtl="0" eaLnBrk="1" fontAlgn="b" latinLnBrk="0" hangingPunct="1">
                        <a:lnSpc>
                          <a:spcPct val="100000"/>
                        </a:lnSpc>
                        <a:spcBef>
                          <a:spcPts val="0"/>
                        </a:spcBef>
                        <a:spcAft>
                          <a:spcPts val="0"/>
                        </a:spcAft>
                        <a:buClrTx/>
                        <a:buSzTx/>
                        <a:buFontTx/>
                        <a:buNone/>
                        <a:tabLst/>
                        <a:defRPr/>
                      </a:pPr>
                      <a:r>
                        <a:rPr lang="en-US" sz="1600" kern="1200" dirty="0"/>
                        <a:t>Adam Bourns, Memorial Hermann Health System</a:t>
                      </a:r>
                    </a:p>
                    <a:p>
                      <a:pPr marL="0" marR="0" lvl="0" indent="0" algn="l" defTabSz="914400" rtl="0" eaLnBrk="1" fontAlgn="b" latinLnBrk="0" hangingPunct="1">
                        <a:lnSpc>
                          <a:spcPct val="100000"/>
                        </a:lnSpc>
                        <a:spcBef>
                          <a:spcPts val="0"/>
                        </a:spcBef>
                        <a:spcAft>
                          <a:spcPts val="0"/>
                        </a:spcAft>
                        <a:buClrTx/>
                        <a:buSzTx/>
                        <a:buFontTx/>
                        <a:buNone/>
                        <a:tabLst/>
                        <a:defRPr/>
                      </a:pPr>
                      <a:r>
                        <a:rPr lang="en-US" sz="1600" kern="1200" dirty="0"/>
                        <a:t>Hannah Rose, Mercy Health System</a:t>
                      </a: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extLst>
                  <a:ext uri="{0D108BD9-81ED-4DB2-BD59-A6C34878D82A}">
                    <a16:rowId xmlns:a16="http://schemas.microsoft.com/office/drawing/2014/main" val="2652950013"/>
                  </a:ext>
                </a:extLst>
              </a:tr>
              <a:tr h="369125">
                <a:tc>
                  <a:txBody>
                    <a:bodyPr/>
                    <a:lstStyle/>
                    <a:p>
                      <a:r>
                        <a:rPr lang="en-US" sz="1600" dirty="0"/>
                        <a:t>2:15 p.m.–2:30 p.m.</a:t>
                      </a:r>
                    </a:p>
                  </a:txBody>
                  <a:tcPr marT="91440" marB="9144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Website and resources demo</a:t>
                      </a: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r>
                        <a:rPr lang="en-US" sz="1600" kern="1200" dirty="0">
                          <a:solidFill>
                            <a:schemeClr val="dk1"/>
                          </a:solidFill>
                          <a:latin typeface="+mn-lt"/>
                          <a:ea typeface="+mn-ea"/>
                          <a:cs typeface="+mn-cs"/>
                        </a:rPr>
                        <a:t>Kristen Farr Capizzi</a:t>
                      </a: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extLst>
                  <a:ext uri="{0D108BD9-81ED-4DB2-BD59-A6C34878D82A}">
                    <a16:rowId xmlns:a16="http://schemas.microsoft.com/office/drawing/2014/main" val="1124463106"/>
                  </a:ext>
                </a:extLst>
              </a:tr>
              <a:tr h="0">
                <a:tc>
                  <a:txBody>
                    <a:bodyPr/>
                    <a:lstStyle/>
                    <a:p>
                      <a:r>
                        <a:rPr lang="en-US" sz="1600" dirty="0"/>
                        <a:t>2:30 p.m.–2:40 p.m.</a:t>
                      </a:r>
                    </a:p>
                  </a:txBody>
                  <a:tcPr marT="91440" marB="9144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algn="l" fontAlgn="b"/>
                      <a:r>
                        <a:rPr lang="en-US" sz="1600" kern="1200" dirty="0"/>
                        <a:t>Break</a:t>
                      </a:r>
                      <a:endParaRPr lang="en-US" sz="1600" kern="1200" dirty="0">
                        <a:solidFill>
                          <a:schemeClr val="dk1"/>
                        </a:solidFill>
                        <a:latin typeface="+mn-lt"/>
                        <a:ea typeface="+mn-ea"/>
                        <a:cs typeface="+mn-cs"/>
                      </a:endParaRP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algn="l" fontAlgn="b"/>
                      <a:endParaRPr lang="en-US" sz="1600" kern="1200" dirty="0">
                        <a:solidFill>
                          <a:schemeClr val="dk1"/>
                        </a:solidFill>
                        <a:latin typeface="+mn-lt"/>
                        <a:ea typeface="+mn-ea"/>
                        <a:cs typeface="+mn-cs"/>
                      </a:endParaRP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extLst>
                  <a:ext uri="{0D108BD9-81ED-4DB2-BD59-A6C34878D82A}">
                    <a16:rowId xmlns:a16="http://schemas.microsoft.com/office/drawing/2014/main" val="986451814"/>
                  </a:ext>
                </a:extLst>
              </a:tr>
              <a:tr h="0">
                <a:tc>
                  <a:txBody>
                    <a:bodyPr/>
                    <a:lstStyle/>
                    <a:p>
                      <a:r>
                        <a:rPr lang="en-US" sz="1600" dirty="0"/>
                        <a:t>2:40 p.m.–3:25 p.m.</a:t>
                      </a:r>
                    </a:p>
                  </a:txBody>
                  <a:tcPr marT="91440" marB="9144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algn="l" fontAlgn="b"/>
                      <a:r>
                        <a:rPr lang="en-US" sz="1600" kern="1200" dirty="0">
                          <a:solidFill>
                            <a:schemeClr val="dk1"/>
                          </a:solidFill>
                          <a:latin typeface="+mn-lt"/>
                          <a:ea typeface="+mn-ea"/>
                          <a:cs typeface="+mn-cs"/>
                        </a:rPr>
                        <a:t>Round table break out rooms</a:t>
                      </a: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tc>
                  <a:txBody>
                    <a:bodyPr/>
                    <a:lstStyle/>
                    <a:p>
                      <a:pPr algn="l" fontAlgn="b"/>
                      <a:r>
                        <a:rPr lang="en-US" sz="1600" kern="1200" dirty="0">
                          <a:solidFill>
                            <a:schemeClr val="dk1"/>
                          </a:solidFill>
                          <a:latin typeface="+mn-lt"/>
                          <a:ea typeface="+mn-ea"/>
                          <a:cs typeface="+mn-cs"/>
                        </a:rPr>
                        <a:t>Bob Vuillemot, Kathy Pitts and Steve Clarke</a:t>
                      </a: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C4CD"/>
                    </a:solidFill>
                  </a:tcPr>
                </a:tc>
                <a:extLst>
                  <a:ext uri="{0D108BD9-81ED-4DB2-BD59-A6C34878D82A}">
                    <a16:rowId xmlns:a16="http://schemas.microsoft.com/office/drawing/2014/main" val="2264986370"/>
                  </a:ext>
                </a:extLst>
              </a:tr>
              <a:tr h="0">
                <a:tc>
                  <a:txBody>
                    <a:bodyPr/>
                    <a:lstStyle/>
                    <a:p>
                      <a:r>
                        <a:rPr lang="en-US" sz="1600" dirty="0"/>
                        <a:t>3:25 p.m.–3:30 p.m.</a:t>
                      </a:r>
                    </a:p>
                  </a:txBody>
                  <a:tcPr marT="91440" marB="9144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C4C4CD"/>
                    </a:solidFill>
                  </a:tcPr>
                </a:tc>
                <a:tc>
                  <a:txBody>
                    <a:bodyPr/>
                    <a:lstStyle/>
                    <a:p>
                      <a:pPr algn="l" fontAlgn="b"/>
                      <a:r>
                        <a:rPr lang="en-US" sz="1600" kern="1200" dirty="0"/>
                        <a:t>Closing remarks</a:t>
                      </a:r>
                      <a:endParaRPr lang="en-US" sz="1600" kern="1200" dirty="0">
                        <a:solidFill>
                          <a:schemeClr val="dk1"/>
                        </a:solidFill>
                        <a:latin typeface="+mn-lt"/>
                        <a:ea typeface="+mn-ea"/>
                        <a:cs typeface="+mn-cs"/>
                      </a:endParaRP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C4C4CD"/>
                    </a:solidFill>
                  </a:tcPr>
                </a:tc>
                <a:tc>
                  <a:txBody>
                    <a:bodyPr/>
                    <a:lstStyle/>
                    <a:p>
                      <a:pPr algn="l" fontAlgn="b"/>
                      <a:r>
                        <a:rPr lang="en-US" sz="1600" kern="1200" dirty="0"/>
                        <a:t>Bob Vuillemot</a:t>
                      </a:r>
                      <a:endParaRPr lang="en-US" sz="1600" kern="1200" dirty="0">
                        <a:solidFill>
                          <a:schemeClr val="dk1"/>
                        </a:solidFill>
                        <a:latin typeface="+mn-lt"/>
                        <a:ea typeface="+mn-ea"/>
                        <a:cs typeface="+mn-cs"/>
                      </a:endParaRPr>
                    </a:p>
                  </a:txBody>
                  <a:tcPr marT="91440" marB="914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C4C4CD"/>
                    </a:solidFill>
                  </a:tcPr>
                </a:tc>
                <a:extLst>
                  <a:ext uri="{0D108BD9-81ED-4DB2-BD59-A6C34878D82A}">
                    <a16:rowId xmlns:a16="http://schemas.microsoft.com/office/drawing/2014/main" val="3426615220"/>
                  </a:ext>
                </a:extLst>
              </a:tr>
            </a:tbl>
          </a:graphicData>
        </a:graphic>
      </p:graphicFrame>
    </p:spTree>
    <p:extLst>
      <p:ext uri="{BB962C8B-B14F-4D97-AF65-F5344CB8AC3E}">
        <p14:creationId xmlns:p14="http://schemas.microsoft.com/office/powerpoint/2010/main" val="368073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1</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US" dirty="0"/>
              <a:t>How long have you been employed by your current organization? </a:t>
            </a:r>
          </a:p>
          <a:p>
            <a:pPr marL="0" indent="0">
              <a:buNone/>
            </a:pPr>
            <a:endParaRPr lang="en-US" dirty="0"/>
          </a:p>
          <a:p>
            <a:pPr marL="457200" indent="-457200">
              <a:buFont typeface="+mj-lt"/>
              <a:buAutoNum type="alphaUcPeriod"/>
            </a:pPr>
            <a:r>
              <a:rPr lang="en-US" dirty="0"/>
              <a:t>Less than one year</a:t>
            </a:r>
          </a:p>
          <a:p>
            <a:pPr marL="457200" indent="-457200">
              <a:buFont typeface="+mj-lt"/>
              <a:buAutoNum type="alphaUcPeriod"/>
            </a:pPr>
            <a:r>
              <a:rPr lang="en-US" dirty="0"/>
              <a:t>One to five years</a:t>
            </a:r>
          </a:p>
          <a:p>
            <a:pPr marL="457200" indent="-457200">
              <a:buFont typeface="+mj-lt"/>
              <a:buAutoNum type="alphaUcPeriod"/>
            </a:pPr>
            <a:r>
              <a:rPr lang="en-US" dirty="0"/>
              <a:t>Six to 15 years</a:t>
            </a:r>
          </a:p>
          <a:p>
            <a:pPr marL="457200" indent="-457200">
              <a:buFont typeface="+mj-lt"/>
              <a:buAutoNum type="alphaUcPeriod"/>
            </a:pPr>
            <a:r>
              <a:rPr lang="en-US" dirty="0"/>
              <a:t>Over 15 years</a:t>
            </a:r>
          </a:p>
          <a:p>
            <a:pPr marL="457200" indent="-457200">
              <a:buFont typeface="+mj-lt"/>
              <a:buAutoNum type="alphaUcPeriod"/>
            </a:pPr>
            <a:r>
              <a:rPr lang="en-US" dirty="0"/>
              <a:t>Not applicable (EY, faculty, alumni, other)</a:t>
            </a:r>
          </a:p>
          <a:p>
            <a:pPr marL="0" indent="0">
              <a:buNone/>
            </a:pPr>
            <a:endParaRPr lang="en-US" dirty="0"/>
          </a:p>
        </p:txBody>
      </p:sp>
      <p:sp>
        <p:nvSpPr>
          <p:cNvPr id="3" name="Footer Placeholder 2">
            <a:extLst>
              <a:ext uri="{FF2B5EF4-FFF2-40B4-BE49-F238E27FC236}">
                <a16:creationId xmlns:a16="http://schemas.microsoft.com/office/drawing/2014/main" id="{3D600400-8301-EB33-266D-9150AABC4EA5}"/>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615C181A-6573-88A7-9924-0B1EE7072EBD}"/>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5</a:t>
            </a:fld>
            <a:endParaRPr dirty="0"/>
          </a:p>
        </p:txBody>
      </p:sp>
    </p:spTree>
    <p:extLst>
      <p:ext uri="{BB962C8B-B14F-4D97-AF65-F5344CB8AC3E}">
        <p14:creationId xmlns:p14="http://schemas.microsoft.com/office/powerpoint/2010/main" val="117371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Learning objectives</a:t>
            </a:r>
          </a:p>
        </p:txBody>
      </p:sp>
      <p:sp>
        <p:nvSpPr>
          <p:cNvPr id="5" name="Footer Placeholder 2">
            <a:extLst>
              <a:ext uri="{FF2B5EF4-FFF2-40B4-BE49-F238E27FC236}">
                <a16:creationId xmlns:a16="http://schemas.microsoft.com/office/drawing/2014/main" id="{E3DBCA16-947E-26B7-8799-DB4BF3DE1C4C}"/>
              </a:ext>
            </a:extLst>
          </p:cNvPr>
          <p:cNvSpPr>
            <a:spLocks noGrp="1"/>
          </p:cNvSpPr>
          <p:nvPr>
            <p:ph type="ftr" sz="quarter" idx="11"/>
          </p:nvPr>
        </p:nvSpPr>
        <p:spPr/>
        <p:txBody>
          <a:bodyPr/>
          <a:lstStyle/>
          <a:p>
            <a:r>
              <a:rPr lang="en-US" dirty="0"/>
              <a:t>Welcome 2023 Future Tax Leaders</a:t>
            </a:r>
          </a:p>
        </p:txBody>
      </p:sp>
      <p:sp>
        <p:nvSpPr>
          <p:cNvPr id="6" name="Slide Number Placeholder 4">
            <a:extLst>
              <a:ext uri="{FF2B5EF4-FFF2-40B4-BE49-F238E27FC236}">
                <a16:creationId xmlns:a16="http://schemas.microsoft.com/office/drawing/2014/main" id="{C51D8E7D-2A6F-44A3-FEE8-903AF13EC37C}"/>
              </a:ext>
            </a:extLst>
          </p:cNvPr>
          <p:cNvSpPr>
            <a:spLocks noGrp="1"/>
          </p:cNvSpPr>
          <p:nvPr>
            <p:ph type="sldNum" sz="quarter" idx="12"/>
          </p:nvPr>
        </p:nvSpPr>
        <p:spPr/>
        <p:txBody>
          <a:bodyPr/>
          <a:lstStyle/>
          <a:p>
            <a:r>
              <a:rPr lang="en-GB" dirty="0"/>
              <a:t>Page </a:t>
            </a:r>
            <a:fld id="{F1BC30E3-FFE5-4B91-AA19-87A149EBB9EE}" type="slidenum">
              <a:rPr smtClean="0"/>
              <a:pPr/>
              <a:t>6</a:t>
            </a:fld>
            <a:endParaRPr dirty="0"/>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p:txBody>
          <a:bodyPr/>
          <a:lstStyle/>
          <a:p>
            <a:r>
              <a:rPr lang="en-US" dirty="0"/>
              <a:t>Review and discuss tax leader opportunities in your organization. </a:t>
            </a:r>
          </a:p>
          <a:p>
            <a:r>
              <a:rPr lang="en-US" dirty="0"/>
              <a:t>Recognize the various tools and resources available for tax technical matters and relevant tax technical updates.</a:t>
            </a:r>
          </a:p>
          <a:p>
            <a:r>
              <a:rPr lang="en-US" dirty="0"/>
              <a:t>Identify areas in your organization which could benefit from specific tax planning scenarios.</a:t>
            </a:r>
          </a:p>
          <a:p>
            <a:endParaRPr lang="en-US" dirty="0"/>
          </a:p>
        </p:txBody>
      </p:sp>
    </p:spTree>
    <p:extLst>
      <p:ext uri="{BB962C8B-B14F-4D97-AF65-F5344CB8AC3E}">
        <p14:creationId xmlns:p14="http://schemas.microsoft.com/office/powerpoint/2010/main" val="373315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8CEBEB-E606-3F85-FE31-025152EE87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5001"/>
          <a:stretch/>
        </p:blipFill>
        <p:spPr>
          <a:xfrm flipH="1">
            <a:off x="0" y="-5011"/>
            <a:ext cx="12198350" cy="6863011"/>
          </a:xfrm>
          <a:prstGeom prst="rect">
            <a:avLst/>
          </a:prstGeom>
        </p:spPr>
      </p:pic>
      <p:sp>
        <p:nvSpPr>
          <p:cNvPr id="12"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Title 1"/>
          <p:cNvSpPr txBox="1">
            <a:spLocks/>
          </p:cNvSpPr>
          <p:nvPr/>
        </p:nvSpPr>
        <p:spPr>
          <a:xfrm>
            <a:off x="803275" y="1427554"/>
            <a:ext cx="4987925" cy="860400"/>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mj-lt"/>
              </a:rPr>
              <a:t>FTL Tax Director Panel</a:t>
            </a:r>
            <a:endParaRPr lang="en-GB" b="0" dirty="0">
              <a:solidFill>
                <a:srgbClr val="2E2E38"/>
              </a:solidFill>
              <a:latin typeface="+mj-lt"/>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6765" y="6356223"/>
            <a:ext cx="304114" cy="310896"/>
          </a:xfrm>
          <a:prstGeom prst="rect">
            <a:avLst/>
          </a:prstGeom>
        </p:spPr>
      </p:pic>
      <p:sp>
        <p:nvSpPr>
          <p:cNvPr id="3" name="Footer Placeholder 2">
            <a:extLst>
              <a:ext uri="{FF2B5EF4-FFF2-40B4-BE49-F238E27FC236}">
                <a16:creationId xmlns:a16="http://schemas.microsoft.com/office/drawing/2014/main" id="{C2D66C94-9C76-4D84-1357-870EBEE45427}"/>
              </a:ext>
            </a:extLst>
          </p:cNvPr>
          <p:cNvSpPr>
            <a:spLocks noGrp="1"/>
          </p:cNvSpPr>
          <p:nvPr>
            <p:ph type="ftr" sz="quarter" idx="11"/>
          </p:nvPr>
        </p:nvSpPr>
        <p:spPr>
          <a:xfrm>
            <a:off x="3239188" y="6471244"/>
            <a:ext cx="3086100" cy="180000"/>
          </a:xfrm>
        </p:spPr>
        <p:txBody>
          <a:bodyPr/>
          <a:lstStyle/>
          <a:p>
            <a:r>
              <a:rPr lang="en-US" dirty="0">
                <a:solidFill>
                  <a:schemeClr val="tx1"/>
                </a:solidFill>
              </a:rPr>
              <a:t>Welcome 2023 Future Tax Leaders</a:t>
            </a:r>
          </a:p>
        </p:txBody>
      </p:sp>
      <p:sp>
        <p:nvSpPr>
          <p:cNvPr id="5" name="Slide Number Placeholder 4">
            <a:extLst>
              <a:ext uri="{FF2B5EF4-FFF2-40B4-BE49-F238E27FC236}">
                <a16:creationId xmlns:a16="http://schemas.microsoft.com/office/drawing/2014/main" id="{75D1EF28-4535-FC77-4E8C-213A3972D7F7}"/>
              </a:ext>
            </a:extLst>
          </p:cNvPr>
          <p:cNvSpPr>
            <a:spLocks noGrp="1"/>
          </p:cNvSpPr>
          <p:nvPr>
            <p:ph type="sldNum" sz="quarter" idx="12"/>
          </p:nvPr>
        </p:nvSpPr>
        <p:spPr>
          <a:xfrm>
            <a:off x="617221" y="6471244"/>
            <a:ext cx="663066" cy="180000"/>
          </a:xfrm>
        </p:spPr>
        <p:txBody>
          <a:bodyPr/>
          <a:lstStyle/>
          <a:p>
            <a:r>
              <a:rPr lang="en-GB" dirty="0">
                <a:solidFill>
                  <a:schemeClr val="tx1"/>
                </a:solidFill>
              </a:rPr>
              <a:t>Page </a:t>
            </a:r>
            <a:fld id="{F1BC30E3-FFE5-4B91-AA19-87A149EBB9EE}" type="slidenum">
              <a:rPr smtClean="0">
                <a:solidFill>
                  <a:schemeClr val="tx1"/>
                </a:solidFill>
              </a:rPr>
              <a:pPr/>
              <a:t>7</a:t>
            </a:fld>
            <a:endParaRPr dirty="0">
              <a:solidFill>
                <a:schemeClr val="tx1"/>
              </a:solidFill>
            </a:endParaRPr>
          </a:p>
        </p:txBody>
      </p:sp>
    </p:spTree>
    <p:extLst>
      <p:ext uri="{BB962C8B-B14F-4D97-AF65-F5344CB8AC3E}">
        <p14:creationId xmlns:p14="http://schemas.microsoft.com/office/powerpoint/2010/main" val="26075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2 </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GB" dirty="0"/>
              <a:t>What would you most like to learn from other leaders in your field?</a:t>
            </a:r>
          </a:p>
          <a:p>
            <a:pPr marL="0" indent="0">
              <a:buNone/>
            </a:pPr>
            <a:endParaRPr lang="en-GB" dirty="0"/>
          </a:p>
          <a:p>
            <a:pPr marL="457200" indent="-457200">
              <a:buFont typeface="+mj-lt"/>
              <a:buAutoNum type="alphaUcPeriod"/>
            </a:pPr>
            <a:r>
              <a:rPr lang="en-US" dirty="0"/>
              <a:t>How they got to where they are</a:t>
            </a:r>
          </a:p>
          <a:p>
            <a:pPr marL="457200" indent="-457200">
              <a:buFont typeface="+mj-lt"/>
              <a:buAutoNum type="alphaUcPeriod"/>
            </a:pPr>
            <a:r>
              <a:rPr lang="en-US" dirty="0"/>
              <a:t>What areas do they find most challenging in their current roles</a:t>
            </a:r>
          </a:p>
          <a:p>
            <a:pPr marL="457200" indent="-457200">
              <a:buFont typeface="+mj-lt"/>
              <a:buAutoNum type="alphaUcPeriod"/>
            </a:pPr>
            <a:r>
              <a:rPr lang="en-US" dirty="0"/>
              <a:t>How they stay current on tax matters</a:t>
            </a:r>
          </a:p>
          <a:p>
            <a:pPr marL="457200" indent="-457200">
              <a:buFont typeface="+mj-lt"/>
              <a:buAutoNum type="alphaUcPeriod"/>
            </a:pPr>
            <a:r>
              <a:rPr lang="en-US" dirty="0"/>
              <a:t>Other (answer poll and provide example in chat)</a:t>
            </a:r>
          </a:p>
          <a:p>
            <a:pPr marL="0" indent="0">
              <a:buNone/>
            </a:pPr>
            <a:endParaRPr lang="en-US" dirty="0"/>
          </a:p>
        </p:txBody>
      </p:sp>
      <p:sp>
        <p:nvSpPr>
          <p:cNvPr id="3" name="Footer Placeholder 2">
            <a:extLst>
              <a:ext uri="{FF2B5EF4-FFF2-40B4-BE49-F238E27FC236}">
                <a16:creationId xmlns:a16="http://schemas.microsoft.com/office/drawing/2014/main" id="{DABCD003-826A-7ECF-22DA-B52A59494A05}"/>
              </a:ext>
            </a:extLst>
          </p:cNvPr>
          <p:cNvSpPr>
            <a:spLocks noGrp="1"/>
          </p:cNvSpPr>
          <p:nvPr>
            <p:ph type="ftr" sz="quarter" idx="11"/>
          </p:nvPr>
        </p:nvSpPr>
        <p:spPr>
          <a:xfrm>
            <a:off x="3239188" y="6471244"/>
            <a:ext cx="3086100" cy="180000"/>
          </a:xfrm>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13A70DAA-CE40-7CBD-C3F6-33D64281235C}"/>
              </a:ext>
            </a:extLst>
          </p:cNvPr>
          <p:cNvSpPr>
            <a:spLocks noGrp="1"/>
          </p:cNvSpPr>
          <p:nvPr>
            <p:ph type="sldNum" sz="quarter" idx="12"/>
          </p:nvPr>
        </p:nvSpPr>
        <p:spPr>
          <a:xfrm>
            <a:off x="617221" y="6471244"/>
            <a:ext cx="663066" cy="180000"/>
          </a:xfrm>
        </p:spPr>
        <p:txBody>
          <a:bodyPr/>
          <a:lstStyle/>
          <a:p>
            <a:r>
              <a:rPr lang="en-GB" dirty="0"/>
              <a:t>Page </a:t>
            </a:r>
            <a:fld id="{F1BC30E3-FFE5-4B91-AA19-87A149EBB9EE}" type="slidenum">
              <a:rPr smtClean="0"/>
              <a:pPr/>
              <a:t>8</a:t>
            </a:fld>
            <a:endParaRPr dirty="0"/>
          </a:p>
        </p:txBody>
      </p:sp>
    </p:spTree>
    <p:extLst>
      <p:ext uri="{BB962C8B-B14F-4D97-AF65-F5344CB8AC3E}">
        <p14:creationId xmlns:p14="http://schemas.microsoft.com/office/powerpoint/2010/main" val="358168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528763" y="1588"/>
                        <a:ext cx="1588" cy="1588"/>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US" dirty="0"/>
              <a:t>FTL Tax Director Panel</a:t>
            </a:r>
            <a:r>
              <a:rPr lang="en-GB" dirty="0"/>
              <a:t> </a:t>
            </a:r>
            <a:r>
              <a:rPr lang="en-US" altLang="en-US" dirty="0"/>
              <a:t>	</a:t>
            </a:r>
          </a:p>
        </p:txBody>
      </p:sp>
      <p:sp>
        <p:nvSpPr>
          <p:cNvPr id="3" name="Footer Placeholder 2">
            <a:extLst>
              <a:ext uri="{FF2B5EF4-FFF2-40B4-BE49-F238E27FC236}">
                <a16:creationId xmlns:a16="http://schemas.microsoft.com/office/drawing/2014/main" id="{532BA45D-0365-BB75-5840-4DFF2B1B6698}"/>
              </a:ext>
            </a:extLst>
          </p:cNvPr>
          <p:cNvSpPr>
            <a:spLocks noGrp="1"/>
          </p:cNvSpPr>
          <p:nvPr>
            <p:ph type="ftr" sz="quarter" idx="11"/>
          </p:nvPr>
        </p:nvSpPr>
        <p:spPr/>
        <p:txBody>
          <a:bodyPr/>
          <a:lstStyle/>
          <a:p>
            <a:r>
              <a:rPr lang="en-US" dirty="0"/>
              <a:t>Welcome 2023 Future Tax Leaders</a:t>
            </a:r>
          </a:p>
        </p:txBody>
      </p:sp>
      <p:sp>
        <p:nvSpPr>
          <p:cNvPr id="4" name="Slide Number Placeholder 4">
            <a:extLst>
              <a:ext uri="{FF2B5EF4-FFF2-40B4-BE49-F238E27FC236}">
                <a16:creationId xmlns:a16="http://schemas.microsoft.com/office/drawing/2014/main" id="{C8A6FFA8-A715-B7B2-4376-C9F7FF5D4802}"/>
              </a:ext>
            </a:extLst>
          </p:cNvPr>
          <p:cNvSpPr>
            <a:spLocks noGrp="1"/>
          </p:cNvSpPr>
          <p:nvPr>
            <p:ph type="sldNum" sz="quarter" idx="12"/>
          </p:nvPr>
        </p:nvSpPr>
        <p:spPr/>
        <p:txBody>
          <a:bodyPr/>
          <a:lstStyle/>
          <a:p>
            <a:r>
              <a:rPr lang="en-GB" dirty="0"/>
              <a:t>Page </a:t>
            </a:r>
            <a:fld id="{F1BC30E3-FFE5-4B91-AA19-87A149EBB9EE}" type="slidenum">
              <a:rPr smtClean="0"/>
              <a:pPr/>
              <a:t>9</a:t>
            </a:fld>
            <a:endParaRPr dirty="0"/>
          </a:p>
        </p:txBody>
      </p:sp>
      <p:sp>
        <p:nvSpPr>
          <p:cNvPr id="7173" name="Rectangle 6"/>
          <p:cNvSpPr>
            <a:spLocks noGrp="1" noChangeArrowheads="1"/>
          </p:cNvSpPr>
          <p:nvPr>
            <p:ph idx="1"/>
          </p:nvPr>
        </p:nvSpPr>
        <p:spPr/>
        <p:txBody>
          <a:bodyPr/>
          <a:lstStyle/>
          <a:p>
            <a:r>
              <a:rPr lang="en-US" altLang="en-US" dirty="0"/>
              <a:t>Introductions </a:t>
            </a:r>
          </a:p>
          <a:p>
            <a:r>
              <a:rPr lang="en-US" altLang="en-US" dirty="0"/>
              <a:t>What was your path to becoming a tax director?</a:t>
            </a:r>
          </a:p>
          <a:p>
            <a:r>
              <a:rPr lang="en-US" altLang="en-US" dirty="0"/>
              <a:t>What is it like to be a tax director? </a:t>
            </a:r>
          </a:p>
          <a:p>
            <a:r>
              <a:rPr lang="en-US" altLang="en-US" dirty="0"/>
              <a:t>What was your path to becoming a tax leader in your organization?</a:t>
            </a:r>
          </a:p>
          <a:p>
            <a:endParaRPr lang="en-US" altLang="en-US" dirty="0"/>
          </a:p>
        </p:txBody>
      </p:sp>
    </p:spTree>
    <p:extLst>
      <p:ext uri="{BB962C8B-B14F-4D97-AF65-F5344CB8AC3E}">
        <p14:creationId xmlns:p14="http://schemas.microsoft.com/office/powerpoint/2010/main" val="2507637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FF65CD9FB2754EBFBE626952F21C83" ma:contentTypeVersion="15" ma:contentTypeDescription="Create a new document." ma:contentTypeScope="" ma:versionID="8edeb9b63f04825b6191a87ff845badd">
  <xsd:schema xmlns:xsd="http://www.w3.org/2001/XMLSchema" xmlns:xs="http://www.w3.org/2001/XMLSchema" xmlns:p="http://schemas.microsoft.com/office/2006/metadata/properties" xmlns:ns2="61c1d967-e808-42ab-84e6-7ed728d235ee" xmlns:ns3="c9eca59e-3684-4aad-a36c-d726e6eb4870" targetNamespace="http://schemas.microsoft.com/office/2006/metadata/properties" ma:root="true" ma:fieldsID="8b6d804ed4618e135b5cfec417edc20b" ns2:_="" ns3:_="">
    <xsd:import namespace="61c1d967-e808-42ab-84e6-7ed728d235ee"/>
    <xsd:import namespace="c9eca59e-3684-4aad-a36c-d726e6eb48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1d967-e808-42ab-84e6-7ed728d23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eca59e-3684-4aad-a36c-d726e6eb487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736a112-5c09-4d2e-9b6c-b0c67ae67f2d}" ma:internalName="TaxCatchAll" ma:showField="CatchAllData" ma:web="c9eca59e-3684-4aad-a36c-d726e6eb487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CC77A0-9711-4442-8C3C-DF7E49143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1d967-e808-42ab-84e6-7ed728d235ee"/>
    <ds:schemaRef ds:uri="c9eca59e-3684-4aad-a36c-d726e6eb48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1EB16F-3209-46F5-932E-6013958CE2AD}">
  <ds:schemaRefs>
    <ds:schemaRef ds:uri="http://schemas.microsoft.com/sharepoint/v3/contenttype/fo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6271681</vt:lpwstr>
  </property>
  <property fmtid="{D5CDD505-2E9C-101B-9397-08002B2CF9AE}" pid="4" name="OptimizationTime">
    <vt:lpwstr>20231130_0733</vt:lpwstr>
  </property>
</Properties>
</file>

<file path=docProps/app.xml><?xml version="1.0" encoding="utf-8"?>
<Properties xmlns="http://schemas.openxmlformats.org/officeDocument/2006/extended-properties" xmlns:vt="http://schemas.openxmlformats.org/officeDocument/2006/docPropsVTypes">
  <Template/>
  <TotalTime>0</TotalTime>
  <Words>1558</Words>
  <Application>Microsoft Office PowerPoint</Application>
  <PresentationFormat>Custom</PresentationFormat>
  <Paragraphs>259</Paragraphs>
  <Slides>27</Slides>
  <Notes>12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EYInterstate</vt:lpstr>
      <vt:lpstr>EYInterstate Light</vt:lpstr>
      <vt:lpstr>Georgia</vt:lpstr>
      <vt:lpstr>Times</vt:lpstr>
      <vt:lpstr>EY dark background</vt:lpstr>
      <vt:lpstr>EY light background</vt:lpstr>
      <vt:lpstr>think-cell Slide</vt:lpstr>
      <vt:lpstr>Welcome 2023  Future Tax Leaders</vt:lpstr>
      <vt:lpstr>Disclaimer</vt:lpstr>
      <vt:lpstr>FTL Program* leaders </vt:lpstr>
      <vt:lpstr>Today’s agenda and program overview </vt:lpstr>
      <vt:lpstr>Polling question 1</vt:lpstr>
      <vt:lpstr>Learning objectives</vt:lpstr>
      <vt:lpstr>PowerPoint Presentation</vt:lpstr>
      <vt:lpstr>Polling question 2 </vt:lpstr>
      <vt:lpstr>FTL Tax Director Panel  </vt:lpstr>
      <vt:lpstr>Polling question 3</vt:lpstr>
      <vt:lpstr>Polling question 4</vt:lpstr>
      <vt:lpstr>PowerPoint Presentation</vt:lpstr>
      <vt:lpstr>Resources demo </vt:lpstr>
      <vt:lpstr>Polling question 5</vt:lpstr>
      <vt:lpstr>Resources demo </vt:lpstr>
      <vt:lpstr>Polling question 6</vt:lpstr>
      <vt:lpstr>PowerPoint Presentation</vt:lpstr>
      <vt:lpstr>Polling question 7 </vt:lpstr>
      <vt:lpstr>PowerPoint Presentation</vt:lpstr>
      <vt:lpstr>Polling question 8 </vt:lpstr>
      <vt:lpstr>Breakout rooms </vt:lpstr>
      <vt:lpstr>Breakout rooms, cont. </vt:lpstr>
      <vt:lpstr>Polling question 9</vt:lpstr>
      <vt:lpstr>Polling question 10 </vt:lpstr>
      <vt:lpstr>Polling question 11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2020-06-09T18:31:46Z</dcterms:created>
  <dcterms:modified xsi:type="dcterms:W3CDTF">2023-11-30T01:40:41Z</dcterms:modified>
  <cp:contentStatus/>
</cp:coreProperties>
</file>