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9.xml" ContentType="application/vnd.openxmlformats-officedocument.presentationml.tags+xml"/>
  <Override PartName="/ppt/notesSlides/notesSlide4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0.xml" ContentType="application/vnd.openxmlformats-officedocument.presentationml.notesSlide+xml"/>
  <Override PartName="/ppt/tags/tag86.xml" ContentType="application/vnd.openxmlformats-officedocument.presentationml.tags+xml"/>
  <Override PartName="/ppt/notesSlides/notesSlide5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4"/>
    <p:sldMasterId id="2147483850" r:id="rId5"/>
  </p:sldMasterIdLst>
  <p:notesMasterIdLst>
    <p:notesMasterId r:id="rId128"/>
  </p:notesMasterIdLst>
  <p:handoutMasterIdLst>
    <p:handoutMasterId r:id="rId129"/>
  </p:handoutMasterIdLst>
  <p:sldIdLst>
    <p:sldId id="414" r:id="rId6"/>
    <p:sldId id="283" r:id="rId7"/>
    <p:sldId id="599" r:id="rId8"/>
    <p:sldId id="417" r:id="rId9"/>
    <p:sldId id="418" r:id="rId10"/>
    <p:sldId id="580" r:id="rId11"/>
    <p:sldId id="416" r:id="rId12"/>
    <p:sldId id="284" r:id="rId13"/>
    <p:sldId id="406" r:id="rId14"/>
    <p:sldId id="326" r:id="rId15"/>
    <p:sldId id="287" r:id="rId16"/>
    <p:sldId id="288" r:id="rId17"/>
    <p:sldId id="289" r:id="rId18"/>
    <p:sldId id="590" r:id="rId19"/>
    <p:sldId id="328" r:id="rId20"/>
    <p:sldId id="407" r:id="rId21"/>
    <p:sldId id="393" r:id="rId22"/>
    <p:sldId id="360" r:id="rId23"/>
    <p:sldId id="361" r:id="rId24"/>
    <p:sldId id="294" r:id="rId25"/>
    <p:sldId id="591" r:id="rId26"/>
    <p:sldId id="295" r:id="rId27"/>
    <p:sldId id="296" r:id="rId28"/>
    <p:sldId id="408" r:id="rId29"/>
    <p:sldId id="395" r:id="rId30"/>
    <p:sldId id="363" r:id="rId31"/>
    <p:sldId id="364" r:id="rId32"/>
    <p:sldId id="365" r:id="rId33"/>
    <p:sldId id="366" r:id="rId34"/>
    <p:sldId id="592" r:id="rId35"/>
    <p:sldId id="367" r:id="rId36"/>
    <p:sldId id="368" r:id="rId37"/>
    <p:sldId id="409" r:id="rId38"/>
    <p:sldId id="582" r:id="rId39"/>
    <p:sldId id="583" r:id="rId40"/>
    <p:sldId id="593" r:id="rId41"/>
    <p:sldId id="2147482673" r:id="rId42"/>
    <p:sldId id="570" r:id="rId43"/>
    <p:sldId id="584" r:id="rId44"/>
    <p:sldId id="585" r:id="rId45"/>
    <p:sldId id="586" r:id="rId46"/>
    <p:sldId id="587" r:id="rId47"/>
    <p:sldId id="397" r:id="rId48"/>
    <p:sldId id="372" r:id="rId49"/>
    <p:sldId id="373" r:id="rId50"/>
    <p:sldId id="594" r:id="rId51"/>
    <p:sldId id="374" r:id="rId52"/>
    <p:sldId id="375" r:id="rId53"/>
    <p:sldId id="357" r:id="rId54"/>
    <p:sldId id="356" r:id="rId55"/>
    <p:sldId id="376" r:id="rId56"/>
    <p:sldId id="595" r:id="rId57"/>
    <p:sldId id="398" r:id="rId58"/>
    <p:sldId id="379" r:id="rId59"/>
    <p:sldId id="380" r:id="rId60"/>
    <p:sldId id="381" r:id="rId61"/>
    <p:sldId id="382" r:id="rId62"/>
    <p:sldId id="383" r:id="rId63"/>
    <p:sldId id="596" r:id="rId64"/>
    <p:sldId id="384" r:id="rId65"/>
    <p:sldId id="385" r:id="rId66"/>
    <p:sldId id="410" r:id="rId67"/>
    <p:sldId id="400" r:id="rId68"/>
    <p:sldId id="601" r:id="rId69"/>
    <p:sldId id="388" r:id="rId70"/>
    <p:sldId id="355" r:id="rId71"/>
    <p:sldId id="390" r:id="rId72"/>
    <p:sldId id="687" r:id="rId73"/>
    <p:sldId id="754" r:id="rId74"/>
    <p:sldId id="700" r:id="rId75"/>
    <p:sldId id="737" r:id="rId76"/>
    <p:sldId id="411" r:id="rId77"/>
    <p:sldId id="317" r:id="rId78"/>
    <p:sldId id="808" r:id="rId79"/>
    <p:sldId id="2147482674" r:id="rId80"/>
    <p:sldId id="483" r:id="rId81"/>
    <p:sldId id="544" r:id="rId82"/>
    <p:sldId id="809" r:id="rId83"/>
    <p:sldId id="387" r:id="rId84"/>
    <p:sldId id="810" r:id="rId85"/>
    <p:sldId id="524" r:id="rId86"/>
    <p:sldId id="525" r:id="rId87"/>
    <p:sldId id="526" r:id="rId88"/>
    <p:sldId id="527" r:id="rId89"/>
    <p:sldId id="528" r:id="rId90"/>
    <p:sldId id="530" r:id="rId91"/>
    <p:sldId id="389" r:id="rId92"/>
    <p:sldId id="541" r:id="rId93"/>
    <p:sldId id="542" r:id="rId94"/>
    <p:sldId id="538" r:id="rId95"/>
    <p:sldId id="510" r:id="rId96"/>
    <p:sldId id="534" r:id="rId97"/>
    <p:sldId id="447" r:id="rId98"/>
    <p:sldId id="539" r:id="rId99"/>
    <p:sldId id="543" r:id="rId100"/>
    <p:sldId id="519" r:id="rId101"/>
    <p:sldId id="426" r:id="rId102"/>
    <p:sldId id="429" r:id="rId103"/>
    <p:sldId id="427" r:id="rId104"/>
    <p:sldId id="811" r:id="rId105"/>
    <p:sldId id="402" r:id="rId106"/>
    <p:sldId id="330" r:id="rId107"/>
    <p:sldId id="600" r:id="rId108"/>
    <p:sldId id="331" r:id="rId109"/>
    <p:sldId id="332" r:id="rId110"/>
    <p:sldId id="333" r:id="rId111"/>
    <p:sldId id="412" r:id="rId112"/>
    <p:sldId id="403" r:id="rId113"/>
    <p:sldId id="335" r:id="rId114"/>
    <p:sldId id="336" r:id="rId115"/>
    <p:sldId id="404" r:id="rId116"/>
    <p:sldId id="349" r:id="rId117"/>
    <p:sldId id="413" r:id="rId118"/>
    <p:sldId id="338" r:id="rId119"/>
    <p:sldId id="588" r:id="rId120"/>
    <p:sldId id="589" r:id="rId121"/>
    <p:sldId id="2147482669" r:id="rId122"/>
    <p:sldId id="2147482670" r:id="rId123"/>
    <p:sldId id="2147482671" r:id="rId124"/>
    <p:sldId id="437" r:id="rId125"/>
    <p:sldId id="552" r:id="rId126"/>
    <p:sldId id="545" r:id="rId127"/>
  </p:sldIdLst>
  <p:sldSz cx="9144000" cy="6858000" type="screen4x3"/>
  <p:notesSz cx="6985000" cy="9283700"/>
  <p:custDataLst>
    <p:tags r:id="rId1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96" userDrawn="1">
          <p15:clr>
            <a:srgbClr val="A4A3A4"/>
          </p15:clr>
        </p15:guide>
        <p15:guide id="3" orient="horz" pos="888" userDrawn="1">
          <p15:clr>
            <a:srgbClr val="A4A3A4"/>
          </p15:clr>
        </p15:guide>
        <p15:guide id="4" orient="horz" pos="3840" userDrawn="1">
          <p15:clr>
            <a:srgbClr val="A4A3A4"/>
          </p15:clr>
        </p15:guide>
        <p15:guide id="5" orient="horz" pos="127">
          <p15:clr>
            <a:srgbClr val="A4A3A4"/>
          </p15:clr>
        </p15:guide>
        <p15:guide id="6" orient="horz" pos="4319">
          <p15:clr>
            <a:srgbClr val="A4A3A4"/>
          </p15:clr>
        </p15:guide>
        <p15:guide id="7" orient="horz" pos="4200" userDrawn="1">
          <p15:clr>
            <a:srgbClr val="A4A3A4"/>
          </p15:clr>
        </p15:guide>
        <p15:guide id="8" pos="2886">
          <p15:clr>
            <a:srgbClr val="A4A3A4"/>
          </p15:clr>
        </p15:guide>
        <p15:guide id="9" pos="286">
          <p15:clr>
            <a:srgbClr val="A4A3A4"/>
          </p15:clr>
        </p15:guide>
        <p15:guide id="10" pos="5496" userDrawn="1">
          <p15:clr>
            <a:srgbClr val="A4A3A4"/>
          </p15:clr>
        </p15:guide>
        <p15:guide id="11" pos="2952" userDrawn="1">
          <p15:clr>
            <a:srgbClr val="A4A3A4"/>
          </p15:clr>
        </p15:guide>
        <p15:guide id="12" pos="2832" userDrawn="1">
          <p15:clr>
            <a:srgbClr val="A4A3A4"/>
          </p15:clr>
        </p15:guide>
        <p15:guide id="13" pos="48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06B2F-9BE2-A94C-2D60-40DB186BD290}" name="Linda Parrish" initials="LP" userId="S::Linda.Parrish@ey.com::c3ad5b08-64d7-4e6b-a45b-3069fa06ed80" providerId="AD"/>
  <p188:author id="{FD3356FF-3BC9-DFAB-E0A4-D0331DB743D5}" name="Lisa L Boehm" initials="LLB" userId="S::Lisa.Boehm@ey.com::ae5fa45e-a20f-409f-90ca-4c71143c58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3" clrIdx="3">
    <p:extLst>
      <p:ext uri="{19B8F6BF-5375-455C-9EA6-DF929625EA0E}">
        <p15:presenceInfo xmlns:p15="http://schemas.microsoft.com/office/powerpoint/2012/main" userId="S::Anita.Yee@ey.com::ae32116a-0963-4b4a-9560-0af73a763412" providerId="AD"/>
      </p:ext>
    </p:extLst>
  </p:cmAuthor>
  <p:cmAuthor id="5" name="Linda Parrish" initials="LP" lastIdx="17" clrIdx="4">
    <p:extLst>
      <p:ext uri="{19B8F6BF-5375-455C-9EA6-DF929625EA0E}">
        <p15:presenceInfo xmlns:p15="http://schemas.microsoft.com/office/powerpoint/2012/main" userId="S::Linda.Parrish@ey.com::c3ad5b08-64d7-4e6b-a45b-3069fa06ed80" providerId="AD"/>
      </p:ext>
    </p:extLst>
  </p:cmAuthor>
  <p:cmAuthor id="6" name="Jim Ziesche" initials="JZ" lastIdx="15" clrIdx="5">
    <p:extLst>
      <p:ext uri="{19B8F6BF-5375-455C-9EA6-DF929625EA0E}">
        <p15:presenceInfo xmlns:p15="http://schemas.microsoft.com/office/powerpoint/2012/main" userId="S::James.Ziesche@ey.com::34f8c03e-e205-458c-b259-bb9cea9aa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FFE600"/>
    <a:srgbClr val="FFFFFF"/>
    <a:srgbClr val="C4C4CD"/>
    <a:srgbClr val="747480"/>
    <a:srgbClr val="660066"/>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0145" autoAdjust="0"/>
  </p:normalViewPr>
  <p:slideViewPr>
    <p:cSldViewPr snapToGrid="0" snapToObjects="1" showGuides="1">
      <p:cViewPr varScale="1">
        <p:scale>
          <a:sx n="88" d="100"/>
          <a:sy n="88" d="100"/>
        </p:scale>
        <p:origin x="2598" y="126"/>
      </p:cViewPr>
      <p:guideLst>
        <p:guide orient="horz" pos="2160"/>
        <p:guide orient="horz" pos="696"/>
        <p:guide orient="horz" pos="888"/>
        <p:guide orient="horz" pos="3840"/>
        <p:guide orient="horz" pos="127"/>
        <p:guide orient="horz" pos="4319"/>
        <p:guide orient="horz" pos="4200"/>
        <p:guide pos="2886"/>
        <p:guide pos="286"/>
        <p:guide pos="5496"/>
        <p:guide pos="2952"/>
        <p:guide pos="2832"/>
        <p:guide pos="4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1744" y="-14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handoutMaster" Target="handoutMasters/handout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gs" Target="tags/tag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commentAuthors" Target="commentAuthors.xml"/><Relationship Id="rId136" Type="http://schemas.microsoft.com/office/2018/10/relationships/authors" Targe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9" tIns="46480" rIns="92959" bIns="46480" rtlCol="0"/>
          <a:lstStyle>
            <a:lvl1pPr algn="r">
              <a:defRPr sz="1300"/>
            </a:lvl1pPr>
          </a:lstStyle>
          <a:p>
            <a:fld id="{75A85089-C692-4DEA-AC49-04CF34D4FE14}" type="datetimeFigureOut">
              <a:rPr lang="en-GB" smtClean="0">
                <a:latin typeface="Arial" pitchFamily="34" charset="0"/>
              </a:rPr>
              <a:pPr/>
              <a:t>18/02/2025</a:t>
            </a:fld>
            <a:endParaRPr lang="en-GB" dirty="0">
              <a:latin typeface="Arial" pitchFamily="34" charset="0"/>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9" tIns="46480" rIns="92959" bIns="46480"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9" tIns="46480" rIns="92959" bIns="46480"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atin typeface="Arial" pitchFamily="34" charset="0"/>
              </a:defRPr>
            </a:lvl1pPr>
          </a:lstStyle>
          <a:p>
            <a:fld id="{8045EBA9-A28D-4849-BFEA-AA04F6A21B63}" type="datetimeFigureOut">
              <a:rPr lang="en-GB" smtClean="0"/>
              <a:pPr/>
              <a:t>18/02/2025</a:t>
            </a:fld>
            <a:endParaRPr lang="en-GB"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81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313211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40</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normAutofit fontScale="85000" lnSpcReduction="10000"/>
          </a:bodyPr>
          <a:lstStyle/>
          <a:p>
            <a:pPr eaLnBrk="1" hangingPunct="1"/>
            <a:endParaRPr lang="en-US" altLang="en-US" dirty="0"/>
          </a:p>
        </p:txBody>
      </p:sp>
    </p:spTree>
    <p:extLst>
      <p:ext uri="{BB962C8B-B14F-4D97-AF65-F5344CB8AC3E}">
        <p14:creationId xmlns:p14="http://schemas.microsoft.com/office/powerpoint/2010/main" val="359234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42</a:t>
            </a:fld>
            <a:endParaRPr lang="en-GB" dirty="0">
              <a:solidFill>
                <a:prstClr val="black"/>
              </a:solidFill>
            </a:endParaRPr>
          </a:p>
        </p:txBody>
      </p:sp>
    </p:spTree>
    <p:extLst>
      <p:ext uri="{BB962C8B-B14F-4D97-AF65-F5344CB8AC3E}">
        <p14:creationId xmlns:p14="http://schemas.microsoft.com/office/powerpoint/2010/main" val="251307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52</a:t>
            </a:fld>
            <a:endParaRPr lang="en-GB" dirty="0">
              <a:solidFill>
                <a:prstClr val="black"/>
              </a:solidFill>
            </a:endParaRPr>
          </a:p>
        </p:txBody>
      </p:sp>
    </p:spTree>
    <p:extLst>
      <p:ext uri="{BB962C8B-B14F-4D97-AF65-F5344CB8AC3E}">
        <p14:creationId xmlns:p14="http://schemas.microsoft.com/office/powerpoint/2010/main" val="406488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54</a:t>
            </a:fld>
            <a:endParaRPr lang="en-GB" dirty="0">
              <a:solidFill>
                <a:prstClr val="black"/>
              </a:solidFill>
            </a:endParaRPr>
          </a:p>
        </p:txBody>
      </p:sp>
    </p:spTree>
    <p:extLst>
      <p:ext uri="{BB962C8B-B14F-4D97-AF65-F5344CB8AC3E}">
        <p14:creationId xmlns:p14="http://schemas.microsoft.com/office/powerpoint/2010/main" val="270718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59</a:t>
            </a:fld>
            <a:endParaRPr lang="en-GB" dirty="0">
              <a:solidFill>
                <a:prstClr val="black"/>
              </a:solidFill>
            </a:endParaRPr>
          </a:p>
        </p:txBody>
      </p:sp>
    </p:spTree>
    <p:extLst>
      <p:ext uri="{BB962C8B-B14F-4D97-AF65-F5344CB8AC3E}">
        <p14:creationId xmlns:p14="http://schemas.microsoft.com/office/powerpoint/2010/main" val="163217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62</a:t>
            </a:fld>
            <a:endParaRPr lang="en-GB" dirty="0">
              <a:solidFill>
                <a:prstClr val="black"/>
              </a:solidFill>
            </a:endParaRPr>
          </a:p>
        </p:txBody>
      </p:sp>
    </p:spTree>
    <p:extLst>
      <p:ext uri="{BB962C8B-B14F-4D97-AF65-F5344CB8AC3E}">
        <p14:creationId xmlns:p14="http://schemas.microsoft.com/office/powerpoint/2010/main" val="31182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36FB5BF-9449-9789-B0EE-9C87A2FD205A}"/>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2BA11724-CE1C-65D0-A5F1-DF973D386E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66</a:t>
            </a:fld>
            <a:endParaRPr lang="en-GB" dirty="0">
              <a:solidFill>
                <a:prstClr val="black"/>
              </a:solidFill>
            </a:endParaRPr>
          </a:p>
        </p:txBody>
      </p:sp>
    </p:spTree>
    <p:extLst>
      <p:ext uri="{BB962C8B-B14F-4D97-AF65-F5344CB8AC3E}">
        <p14:creationId xmlns:p14="http://schemas.microsoft.com/office/powerpoint/2010/main" val="137063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67</a:t>
            </a:fld>
            <a:endParaRPr lang="en-GB" dirty="0"/>
          </a:p>
        </p:txBody>
      </p:sp>
    </p:spTree>
    <p:extLst>
      <p:ext uri="{BB962C8B-B14F-4D97-AF65-F5344CB8AC3E}">
        <p14:creationId xmlns:p14="http://schemas.microsoft.com/office/powerpoint/2010/main" val="325745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9</a:t>
            </a:fld>
            <a:endParaRPr lang="en-GB" dirty="0">
              <a:solidFill>
                <a:prstClr val="black"/>
              </a:solidFill>
            </a:endParaRPr>
          </a:p>
        </p:txBody>
      </p:sp>
    </p:spTree>
    <p:extLst>
      <p:ext uri="{BB962C8B-B14F-4D97-AF65-F5344CB8AC3E}">
        <p14:creationId xmlns:p14="http://schemas.microsoft.com/office/powerpoint/2010/main" val="34649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68</a:t>
            </a:fld>
            <a:endParaRPr lang="en-GB" dirty="0"/>
          </a:p>
        </p:txBody>
      </p:sp>
    </p:spTree>
    <p:extLst>
      <p:ext uri="{BB962C8B-B14F-4D97-AF65-F5344CB8AC3E}">
        <p14:creationId xmlns:p14="http://schemas.microsoft.com/office/powerpoint/2010/main" val="186585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69</a:t>
            </a:fld>
            <a:endParaRPr lang="en-GB" dirty="0"/>
          </a:p>
        </p:txBody>
      </p:sp>
    </p:spTree>
    <p:extLst>
      <p:ext uri="{BB962C8B-B14F-4D97-AF65-F5344CB8AC3E}">
        <p14:creationId xmlns:p14="http://schemas.microsoft.com/office/powerpoint/2010/main" val="322699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70</a:t>
            </a:fld>
            <a:endParaRPr lang="en-GB" dirty="0"/>
          </a:p>
        </p:txBody>
      </p:sp>
    </p:spTree>
    <p:extLst>
      <p:ext uri="{BB962C8B-B14F-4D97-AF65-F5344CB8AC3E}">
        <p14:creationId xmlns:p14="http://schemas.microsoft.com/office/powerpoint/2010/main" val="683983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7300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9453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171575" y="695325"/>
            <a:ext cx="4641850" cy="3481388"/>
          </a:xfrm>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46766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9790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58913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10</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9626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596183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03314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8897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69190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48965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38817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31127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49502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71575" y="695325"/>
            <a:ext cx="4641850" cy="3481388"/>
          </a:xfrm>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373388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spcAft>
                <a:spcPts val="400"/>
              </a:spcAft>
            </a:pPr>
            <a:endParaRPr lang="de-D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5830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020DAFA9-9065-431B-9763-31ED2888B2DA}" type="slidenum">
              <a:rPr lang="en-US" altLang="en-US" sz="1000">
                <a:solidFill>
                  <a:prstClr val="black"/>
                </a:solidFill>
                <a:latin typeface="Times" charset="0"/>
              </a:rPr>
              <a:pPr defTabSz="879378">
                <a:defRPr/>
              </a:pPr>
              <a:t>11</a:t>
            </a:fld>
            <a:endParaRPr lang="en-US" altLang="en-US" sz="1000" dirty="0">
              <a:solidFill>
                <a:prstClr val="black"/>
              </a:solidFill>
              <a:latin typeface="Times"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66970" y="4263933"/>
            <a:ext cx="5335764" cy="4039515"/>
          </a:xfrm>
          <a:noFill/>
        </p:spPr>
        <p:txBody>
          <a:bodyPr/>
          <a:lstStyle/>
          <a:p>
            <a:pPr eaLnBrk="1" hangingPunct="1"/>
            <a:endParaRPr lang="en-US" altLang="en-US" dirty="0"/>
          </a:p>
        </p:txBody>
      </p:sp>
    </p:spTree>
    <p:extLst>
      <p:ext uri="{BB962C8B-B14F-4D97-AF65-F5344CB8AC3E}">
        <p14:creationId xmlns:p14="http://schemas.microsoft.com/office/powerpoint/2010/main" val="3536105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lnSpcReduction="10000"/>
          </a:bodyPr>
          <a:lstStyle/>
          <a:p>
            <a:pPr>
              <a:spcAft>
                <a:spcPts val="400"/>
              </a:spcAft>
            </a:pP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75385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defRPr/>
            </a:pPr>
            <a:endParaRPr lang="en-IN"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6329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IN" dirty="0">
              <a:solidFill>
                <a:srgbClr val="2E2E38"/>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E4D0C-4AA6-4DCF-9F42-B6823C04B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070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97112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endParaRPr lang="en-US" u="sng" dirty="0">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73266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normAutofit/>
          </a:bodyPr>
          <a:lstStyle/>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45668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802187" cy="3600450"/>
          </a:xfrm>
          <a:prstGeom prst="rect">
            <a:avLst/>
          </a:prstGeom>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09064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100</a:t>
            </a:fld>
            <a:endParaRPr lang="en-GB" dirty="0">
              <a:solidFill>
                <a:prstClr val="black"/>
              </a:solidFill>
            </a:endParaRPr>
          </a:p>
        </p:txBody>
      </p:sp>
    </p:spTree>
    <p:extLst>
      <p:ext uri="{BB962C8B-B14F-4D97-AF65-F5344CB8AC3E}">
        <p14:creationId xmlns:p14="http://schemas.microsoft.com/office/powerpoint/2010/main" val="2002295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107</a:t>
            </a:fld>
            <a:endParaRPr lang="en-GB" dirty="0">
              <a:solidFill>
                <a:prstClr val="black"/>
              </a:solidFill>
            </a:endParaRPr>
          </a:p>
        </p:txBody>
      </p:sp>
    </p:spTree>
    <p:extLst>
      <p:ext uri="{BB962C8B-B14F-4D97-AF65-F5344CB8AC3E}">
        <p14:creationId xmlns:p14="http://schemas.microsoft.com/office/powerpoint/2010/main" val="2041510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110</a:t>
            </a:fld>
            <a:endParaRPr lang="en-GB" dirty="0">
              <a:solidFill>
                <a:prstClr val="black"/>
              </a:solidFill>
            </a:endParaRPr>
          </a:p>
        </p:txBody>
      </p:sp>
    </p:spTree>
    <p:extLst>
      <p:ext uri="{BB962C8B-B14F-4D97-AF65-F5344CB8AC3E}">
        <p14:creationId xmlns:p14="http://schemas.microsoft.com/office/powerpoint/2010/main" val="751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val="49512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55283" indent="-290493">
              <a:defRPr sz="2400">
                <a:solidFill>
                  <a:schemeClr val="tx1"/>
                </a:solidFill>
                <a:latin typeface="Arial" charset="0"/>
                <a:ea typeface="ＭＳ Ｐゴシック" charset="-128"/>
              </a:defRPr>
            </a:lvl2pPr>
            <a:lvl3pPr marL="1161974" indent="-232395">
              <a:defRPr sz="2400">
                <a:solidFill>
                  <a:schemeClr val="tx1"/>
                </a:solidFill>
                <a:latin typeface="Arial" charset="0"/>
                <a:ea typeface="ＭＳ Ｐゴシック" charset="-128"/>
              </a:defRPr>
            </a:lvl3pPr>
            <a:lvl4pPr marL="1626763" indent="-232395">
              <a:defRPr sz="2400">
                <a:solidFill>
                  <a:schemeClr val="tx1"/>
                </a:solidFill>
                <a:latin typeface="Arial" charset="0"/>
                <a:ea typeface="ＭＳ Ｐゴシック" charset="-128"/>
              </a:defRPr>
            </a:lvl4pPr>
            <a:lvl5pPr marL="2091553" indent="-232395">
              <a:defRPr sz="2400">
                <a:solidFill>
                  <a:schemeClr val="tx1"/>
                </a:solidFill>
                <a:latin typeface="Arial" charset="0"/>
                <a:ea typeface="ＭＳ Ｐゴシック" charset="-128"/>
              </a:defRPr>
            </a:lvl5pPr>
            <a:lvl6pPr marL="2556342" indent="-232395" eaLnBrk="0" fontAlgn="base" hangingPunct="0">
              <a:spcBef>
                <a:spcPct val="0"/>
              </a:spcBef>
              <a:spcAft>
                <a:spcPct val="0"/>
              </a:spcAft>
              <a:defRPr sz="2400">
                <a:solidFill>
                  <a:schemeClr val="tx1"/>
                </a:solidFill>
                <a:latin typeface="Arial" charset="0"/>
                <a:ea typeface="ＭＳ Ｐゴシック" charset="-128"/>
              </a:defRPr>
            </a:lvl6pPr>
            <a:lvl7pPr marL="3021132" indent="-232395" eaLnBrk="0" fontAlgn="base" hangingPunct="0">
              <a:spcBef>
                <a:spcPct val="0"/>
              </a:spcBef>
              <a:spcAft>
                <a:spcPct val="0"/>
              </a:spcAft>
              <a:defRPr sz="2400">
                <a:solidFill>
                  <a:schemeClr val="tx1"/>
                </a:solidFill>
                <a:latin typeface="Arial" charset="0"/>
                <a:ea typeface="ＭＳ Ｐゴシック" charset="-128"/>
              </a:defRPr>
            </a:lvl7pPr>
            <a:lvl8pPr marL="3485921" indent="-232395" eaLnBrk="0" fontAlgn="base" hangingPunct="0">
              <a:spcBef>
                <a:spcPct val="0"/>
              </a:spcBef>
              <a:spcAft>
                <a:spcPct val="0"/>
              </a:spcAft>
              <a:defRPr sz="2400">
                <a:solidFill>
                  <a:schemeClr val="tx1"/>
                </a:solidFill>
                <a:latin typeface="Arial" charset="0"/>
                <a:ea typeface="ＭＳ Ｐゴシック" charset="-128"/>
              </a:defRPr>
            </a:lvl8pPr>
            <a:lvl9pPr marL="3950711" indent="-23239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9C15A5-5A0F-4B91-AD67-A2A8DA2B1BDE}" type="slidenum">
              <a:rPr kumimoji="0" lang="en-US" altLang="en-US" sz="1000" b="0" i="0" u="none" strike="noStrike" kern="1200" cap="none" spc="0" normalizeH="0" baseline="0" noProof="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altLang="en-US" sz="10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18012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55283" indent="-290493">
              <a:defRPr sz="2400">
                <a:solidFill>
                  <a:schemeClr val="tx1"/>
                </a:solidFill>
                <a:latin typeface="Arial" charset="0"/>
                <a:ea typeface="ＭＳ Ｐゴシック" charset="-128"/>
              </a:defRPr>
            </a:lvl2pPr>
            <a:lvl3pPr marL="1161974" indent="-232395">
              <a:defRPr sz="2400">
                <a:solidFill>
                  <a:schemeClr val="tx1"/>
                </a:solidFill>
                <a:latin typeface="Arial" charset="0"/>
                <a:ea typeface="ＭＳ Ｐゴシック" charset="-128"/>
              </a:defRPr>
            </a:lvl3pPr>
            <a:lvl4pPr marL="1626763" indent="-232395">
              <a:defRPr sz="2400">
                <a:solidFill>
                  <a:schemeClr val="tx1"/>
                </a:solidFill>
                <a:latin typeface="Arial" charset="0"/>
                <a:ea typeface="ＭＳ Ｐゴシック" charset="-128"/>
              </a:defRPr>
            </a:lvl4pPr>
            <a:lvl5pPr marL="2091553" indent="-232395">
              <a:defRPr sz="2400">
                <a:solidFill>
                  <a:schemeClr val="tx1"/>
                </a:solidFill>
                <a:latin typeface="Arial" charset="0"/>
                <a:ea typeface="ＭＳ Ｐゴシック" charset="-128"/>
              </a:defRPr>
            </a:lvl5pPr>
            <a:lvl6pPr marL="2556342" indent="-232395" eaLnBrk="0" fontAlgn="base" hangingPunct="0">
              <a:spcBef>
                <a:spcPct val="0"/>
              </a:spcBef>
              <a:spcAft>
                <a:spcPct val="0"/>
              </a:spcAft>
              <a:defRPr sz="2400">
                <a:solidFill>
                  <a:schemeClr val="tx1"/>
                </a:solidFill>
                <a:latin typeface="Arial" charset="0"/>
                <a:ea typeface="ＭＳ Ｐゴシック" charset="-128"/>
              </a:defRPr>
            </a:lvl6pPr>
            <a:lvl7pPr marL="3021132" indent="-232395" eaLnBrk="0" fontAlgn="base" hangingPunct="0">
              <a:spcBef>
                <a:spcPct val="0"/>
              </a:spcBef>
              <a:spcAft>
                <a:spcPct val="0"/>
              </a:spcAft>
              <a:defRPr sz="2400">
                <a:solidFill>
                  <a:schemeClr val="tx1"/>
                </a:solidFill>
                <a:latin typeface="Arial" charset="0"/>
                <a:ea typeface="ＭＳ Ｐゴシック" charset="-128"/>
              </a:defRPr>
            </a:lvl7pPr>
            <a:lvl8pPr marL="3485921" indent="-232395" eaLnBrk="0" fontAlgn="base" hangingPunct="0">
              <a:spcBef>
                <a:spcPct val="0"/>
              </a:spcBef>
              <a:spcAft>
                <a:spcPct val="0"/>
              </a:spcAft>
              <a:defRPr sz="2400">
                <a:solidFill>
                  <a:schemeClr val="tx1"/>
                </a:solidFill>
                <a:latin typeface="Arial" charset="0"/>
                <a:ea typeface="ＭＳ Ｐゴシック" charset="-128"/>
              </a:defRPr>
            </a:lvl8pPr>
            <a:lvl9pPr marL="3950711" indent="-232395"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9C15A5-5A0F-4B91-AD67-A2A8DA2B1BDE}" type="slidenum">
              <a:rPr kumimoji="0" lang="en-US" altLang="en-US" sz="1000" b="0" i="0" u="none" strike="noStrike" kern="1200" cap="none" spc="0" normalizeH="0" baseline="0" noProof="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altLang="en-US" sz="10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8982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16</a:t>
            </a:fld>
            <a:endParaRPr lang="en-GB" dirty="0">
              <a:solidFill>
                <a:prstClr val="black"/>
              </a:solidFill>
            </a:endParaRPr>
          </a:p>
        </p:txBody>
      </p:sp>
    </p:spTree>
    <p:extLst>
      <p:ext uri="{BB962C8B-B14F-4D97-AF65-F5344CB8AC3E}">
        <p14:creationId xmlns:p14="http://schemas.microsoft.com/office/powerpoint/2010/main" val="269506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24</a:t>
            </a:fld>
            <a:endParaRPr lang="en-GB" dirty="0">
              <a:solidFill>
                <a:prstClr val="black"/>
              </a:solidFill>
            </a:endParaRPr>
          </a:p>
        </p:txBody>
      </p:sp>
    </p:spTree>
    <p:extLst>
      <p:ext uri="{BB962C8B-B14F-4D97-AF65-F5344CB8AC3E}">
        <p14:creationId xmlns:p14="http://schemas.microsoft.com/office/powerpoint/2010/main" val="96158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351972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128"/>
              </a:defRPr>
            </a:lvl1pPr>
            <a:lvl2pPr marL="726356" indent="-279367">
              <a:defRPr sz="2300">
                <a:solidFill>
                  <a:schemeClr val="tx1"/>
                </a:solidFill>
                <a:latin typeface="Arial" charset="0"/>
                <a:ea typeface="ＭＳ Ｐゴシック" charset="-128"/>
              </a:defRPr>
            </a:lvl2pPr>
            <a:lvl3pPr marL="1117470" indent="-223494">
              <a:defRPr sz="2300">
                <a:solidFill>
                  <a:schemeClr val="tx1"/>
                </a:solidFill>
                <a:latin typeface="Arial" charset="0"/>
                <a:ea typeface="ＭＳ Ｐゴシック" charset="-128"/>
              </a:defRPr>
            </a:lvl3pPr>
            <a:lvl4pPr marL="1564458" indent="-223494">
              <a:defRPr sz="2300">
                <a:solidFill>
                  <a:schemeClr val="tx1"/>
                </a:solidFill>
                <a:latin typeface="Arial" charset="0"/>
                <a:ea typeface="ＭＳ Ｐゴシック" charset="-128"/>
              </a:defRPr>
            </a:lvl4pPr>
            <a:lvl5pPr marL="2011447" indent="-223494">
              <a:defRPr sz="2300">
                <a:solidFill>
                  <a:schemeClr val="tx1"/>
                </a:solidFill>
                <a:latin typeface="Arial" charset="0"/>
                <a:ea typeface="ＭＳ Ｐゴシック" charset="-128"/>
              </a:defRPr>
            </a:lvl5pPr>
            <a:lvl6pPr marL="2458434" indent="-223494" eaLnBrk="0" fontAlgn="base" hangingPunct="0">
              <a:spcBef>
                <a:spcPct val="0"/>
              </a:spcBef>
              <a:spcAft>
                <a:spcPct val="0"/>
              </a:spcAft>
              <a:defRPr sz="2300">
                <a:solidFill>
                  <a:schemeClr val="tx1"/>
                </a:solidFill>
                <a:latin typeface="Arial" charset="0"/>
                <a:ea typeface="ＭＳ Ｐゴシック" charset="-128"/>
              </a:defRPr>
            </a:lvl6pPr>
            <a:lvl7pPr marL="2905423" indent="-223494" eaLnBrk="0" fontAlgn="base" hangingPunct="0">
              <a:spcBef>
                <a:spcPct val="0"/>
              </a:spcBef>
              <a:spcAft>
                <a:spcPct val="0"/>
              </a:spcAft>
              <a:defRPr sz="2300">
                <a:solidFill>
                  <a:schemeClr val="tx1"/>
                </a:solidFill>
                <a:latin typeface="Arial" charset="0"/>
                <a:ea typeface="ＭＳ Ｐゴシック" charset="-128"/>
              </a:defRPr>
            </a:lvl7pPr>
            <a:lvl8pPr marL="3352410" indent="-223494" eaLnBrk="0" fontAlgn="base" hangingPunct="0">
              <a:spcBef>
                <a:spcPct val="0"/>
              </a:spcBef>
              <a:spcAft>
                <a:spcPct val="0"/>
              </a:spcAft>
              <a:defRPr sz="2300">
                <a:solidFill>
                  <a:schemeClr val="tx1"/>
                </a:solidFill>
                <a:latin typeface="Arial" charset="0"/>
                <a:ea typeface="ＭＳ Ｐゴシック" charset="-128"/>
              </a:defRPr>
            </a:lvl8pPr>
            <a:lvl9pPr marL="3799399" indent="-223494" eaLnBrk="0" fontAlgn="base" hangingPunct="0">
              <a:spcBef>
                <a:spcPct val="0"/>
              </a:spcBef>
              <a:spcAft>
                <a:spcPct val="0"/>
              </a:spcAft>
              <a:defRPr sz="2300">
                <a:solidFill>
                  <a:schemeClr val="tx1"/>
                </a:solidFill>
                <a:latin typeface="Arial" charset="0"/>
                <a:ea typeface="ＭＳ Ｐゴシック" charset="-128"/>
              </a:defRPr>
            </a:lvl9pPr>
          </a:lstStyle>
          <a:p>
            <a:pPr defTabSz="879378">
              <a:defRPr/>
            </a:pPr>
            <a:fld id="{949C15A5-5A0F-4B91-AD67-A2A8DA2B1BDE}" type="slidenum">
              <a:rPr lang="en-US" altLang="en-US" sz="1000">
                <a:solidFill>
                  <a:prstClr val="black"/>
                </a:solidFill>
                <a:latin typeface="Times" charset="0"/>
              </a:rPr>
              <a:pPr defTabSz="879378">
                <a:defRPr/>
              </a:pPr>
              <a:t>38</a:t>
            </a:fld>
            <a:endParaRPr lang="en-US" altLang="en-US" sz="1000" dirty="0">
              <a:solidFill>
                <a:prstClr val="black"/>
              </a:solidFill>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4163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9.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10.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8" name="Picture 17" descr="A group of people looking at a computer screen&#10;&#10;Description automatically generated with medium confidence">
            <a:extLst>
              <a:ext uri="{FF2B5EF4-FFF2-40B4-BE49-F238E27FC236}">
                <a16:creationId xmlns:a16="http://schemas.microsoft.com/office/drawing/2014/main" id="{589E9C56-C7FF-4BDA-A666-62FBF2263E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62"/>
          <a:stretch/>
        </p:blipFill>
        <p:spPr>
          <a:xfrm>
            <a:off x="-180473" y="-156411"/>
            <a:ext cx="9565106" cy="7014411"/>
          </a:xfrm>
          <a:prstGeom prst="rect">
            <a:avLst/>
          </a:prstGeom>
        </p:spPr>
      </p:pic>
      <p:sp>
        <p:nvSpPr>
          <p:cNvPr id="5" name="Freeform 5">
            <a:extLst>
              <a:ext uri="{FF2B5EF4-FFF2-40B4-BE49-F238E27FC236}">
                <a16:creationId xmlns:a16="http://schemas.microsoft.com/office/drawing/2014/main" id="{5B919372-0955-3DF8-3049-70DEB1C28898}"/>
              </a:ext>
            </a:extLst>
          </p:cNvPr>
          <p:cNvSpPr>
            <a:spLocks noChangeAspect="1"/>
          </p:cNvSpPr>
          <p:nvPr userDrawn="1"/>
        </p:nvSpPr>
        <p:spPr bwMode="gray">
          <a:xfrm rot="10800000">
            <a:off x="470049" y="1354555"/>
            <a:ext cx="4101950" cy="346328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99556" y="2281424"/>
            <a:ext cx="3439308"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99557" y="3227691"/>
            <a:ext cx="3439307" cy="1115709"/>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6752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37772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95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186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932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596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63814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62211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13D4C5D-C164-4812-8A35-37CA33743C2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1288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420024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7693711-80F5-4713-B04B-BD80E4B3FE7D}"/>
              </a:ext>
            </a:extLst>
          </p:cNvPr>
          <p:cNvSpPr/>
          <p:nvPr userDrawn="1"/>
        </p:nvSpPr>
        <p:spPr>
          <a:xfrm flipH="1">
            <a:off x="0" y="0"/>
            <a:ext cx="9144000" cy="6858000"/>
          </a:xfrm>
          <a:prstGeom prst="rect">
            <a:avLst/>
          </a:prstGeom>
          <a:blipFill>
            <a:blip r:embed="rId5" cstate="screen">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225385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0399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635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704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078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dirty="0"/>
              <a:t>Click icon to add picture</a:t>
            </a:r>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65517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7157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6722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Approved question w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9256D0-85E7-4F82-A999-51BFFE291091}"/>
              </a:ext>
            </a:extLst>
          </p:cNvPr>
          <p:cNvSpPr/>
          <p:nvPr userDrawn="1"/>
        </p:nvSpPr>
        <p:spPr>
          <a:xfrm flipH="1">
            <a:off x="0" y="0"/>
            <a:ext cx="9144000" cy="6858000"/>
          </a:xfrm>
          <a:prstGeom prst="rect">
            <a:avLst/>
          </a:prstGeom>
          <a:blipFill>
            <a:blip r:embed="rId2" cstate="screen">
              <a:extLst>
                <a:ext uri="{28A0092B-C50C-407E-A947-70E740481C1C}">
                  <a14:useLocalDpi xmlns:a14="http://schemas.microsoft.com/office/drawing/2010/main"/>
                </a:ext>
              </a:extLst>
            </a:blip>
            <a:srcRect/>
            <a:stretch>
              <a:fillRect l="-1384" r="-2305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 name="Rectangle 1">
            <a:extLst>
              <a:ext uri="{FF2B5EF4-FFF2-40B4-BE49-F238E27FC236}">
                <a16:creationId xmlns:a16="http://schemas.microsoft.com/office/drawing/2014/main" id="{E4BCCB2E-3515-42EB-B2C6-FB7D701D1793}"/>
              </a:ext>
            </a:extLst>
          </p:cNvPr>
          <p:cNvSpPr/>
          <p:nvPr userDrawn="1"/>
        </p:nvSpPr>
        <p:spPr>
          <a:xfrm>
            <a:off x="0" y="5381403"/>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1" name="Freeform 5">
            <a:extLst>
              <a:ext uri="{FF2B5EF4-FFF2-40B4-BE49-F238E27FC236}">
                <a16:creationId xmlns:a16="http://schemas.microsoft.com/office/drawing/2014/main" id="{CCF4EA8B-7713-471B-A43D-BF5AB408863B}"/>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a:extLst>
              <a:ext uri="{FF2B5EF4-FFF2-40B4-BE49-F238E27FC236}">
                <a16:creationId xmlns:a16="http://schemas.microsoft.com/office/drawing/2014/main" id="{7C0EE5C2-C37C-442D-89C6-FE94A48EA36F}"/>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3" name="Subtitle 2">
            <a:extLst>
              <a:ext uri="{FF2B5EF4-FFF2-40B4-BE49-F238E27FC236}">
                <a16:creationId xmlns:a16="http://schemas.microsoft.com/office/drawing/2014/main" id="{D989FC61-9935-402D-BE54-785F3456F276}"/>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p>
        </p:txBody>
      </p:sp>
    </p:spTree>
    <p:extLst>
      <p:ext uri="{BB962C8B-B14F-4D97-AF65-F5344CB8AC3E}">
        <p14:creationId xmlns:p14="http://schemas.microsoft.com/office/powerpoint/2010/main" val="297219259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3780" y="164591"/>
            <a:ext cx="7673340" cy="81648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68039555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173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501165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61268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61268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8612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18 February 2025</a:t>
            </a:fld>
            <a:endParaRPr lang="en-IN" dirty="0"/>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13335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18 February 2025</a:t>
            </a:fld>
            <a:endParaRPr lang="en-IN" dirty="0"/>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82190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18 February 2025</a:t>
            </a:fld>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18 February 2025</a:t>
            </a:fld>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18 February 2025</a:t>
            </a:fld>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18 February 2025</a:t>
            </a:fld>
            <a:endParaRPr lang="en-IN" dirty="0"/>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551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18 February 2025</a:t>
            </a:fld>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18 February 2025</a:t>
            </a:fld>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18 February 2025</a:t>
            </a:fld>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8A0ADD-637C-417F-8A38-32364FD80157}"/>
              </a:ext>
            </a:extLst>
          </p:cNvPr>
          <p:cNvGraphicFramePr>
            <a:graphicFrameLocks noChangeAspect="1"/>
          </p:cNvGraphicFramePr>
          <p:nvPr userDrawn="1">
            <p:custDataLst>
              <p:tags r:id="rId1"/>
            </p:custDataLst>
            <p:extLst>
              <p:ext uri="{D42A27DB-BD31-4B8C-83A1-F6EECF244321}">
                <p14:modId xmlns:p14="http://schemas.microsoft.com/office/powerpoint/2010/main" val="13202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978A0ADD-637C-417F-8A38-32364FD80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400">
                <a:solidFill>
                  <a:schemeClr val="bg1"/>
                </a:solidFill>
              </a:defRPr>
            </a:lvl1pPr>
          </a:lstStyle>
          <a:p>
            <a:r>
              <a:rPr lang="en-US" dirty="0"/>
              <a:t>Standard slide</a:t>
            </a:r>
            <a:endParaRPr lang="en-GB"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6" name="Line 10">
            <a:extLst>
              <a:ext uri="{FF2B5EF4-FFF2-40B4-BE49-F238E27FC236}">
                <a16:creationId xmlns:a16="http://schemas.microsoft.com/office/drawing/2014/main" id="{9F6020B2-38B3-4E45-92F1-1BE48E6524B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p:spPr>
        <p:txBody>
          <a:bodyPr/>
          <a:lstStyle>
            <a:lvl1pPr>
              <a:defRPr>
                <a:solidFill>
                  <a:schemeClr val="tx1"/>
                </a:solidFill>
              </a:defRPr>
            </a:lvl1pPr>
          </a:lstStyle>
          <a:p>
            <a:fld id="{08E4C5DD-8E03-4FAA-8921-CB640E00BA12}" type="datetime3">
              <a:rPr lang="en-US" smtClean="0"/>
              <a:pPr/>
              <a:t>18 February 2025</a:t>
            </a:fld>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615054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29451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18 February 2025</a:t>
            </a:fld>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18 February 2025</a:t>
            </a:fld>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18 February 2025</a:t>
            </a:fld>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18 February 2025</a:t>
            </a:fld>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18 February 2025</a:t>
            </a:fld>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18 February 2025</a:t>
            </a:fld>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18 February 2025</a:t>
            </a:fld>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8981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18 February 2025</a:t>
            </a:fld>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18 February 2025</a:t>
            </a:fld>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18 February 2025</a:t>
            </a:fld>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fld id="{C132A426-2D75-48A7-BFCD-382E65B0A3F4}" type="datetime3">
              <a:rPr lang="en-US" smtClean="0"/>
              <a:t>18 February 2025</a:t>
            </a:fld>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81936" y="2050889"/>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81936" y="3312530"/>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fld id="{51924332-F73B-4D42-A29E-DA0724CA7F63}" type="datetime3">
              <a:rPr lang="en-US" smtClean="0"/>
              <a:t>18 February 2025</a:t>
            </a:fld>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fld id="{698D45B8-0674-473C-A4E9-F3FF22E7F741}" type="datetime3">
              <a:rPr lang="en-US" smtClean="0"/>
              <a:t>18 February 2025</a:t>
            </a:fld>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44160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92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051700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theme" Target="../theme/theme2.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emf"/><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oleObject" Target="../embeddings/oleObject5.bin"/><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ags" Target="../tags/tag6.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1BF0D-38F1-4459-87FA-2827EB1135DA}"/>
              </a:ext>
            </a:extLst>
          </p:cNvPr>
          <p:cNvGraphicFramePr>
            <a:graphicFrameLocks noChangeAspect="1"/>
          </p:cNvGraphicFramePr>
          <p:nvPr userDrawn="1">
            <p:custDataLst>
              <p:tags r:id="rId38"/>
            </p:custDataLst>
            <p:extLst>
              <p:ext uri="{D42A27DB-BD31-4B8C-83A1-F6EECF244321}">
                <p14:modId xmlns:p14="http://schemas.microsoft.com/office/powerpoint/2010/main" val="1357134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07" imgH="307" progId="TCLayout.ActiveDocument.1">
                  <p:embed/>
                </p:oleObj>
              </mc:Choice>
              <mc:Fallback>
                <p:oleObj name="think-cell Slide" r:id="rId39" imgW="307" imgH="307" progId="TCLayout.ActiveDocument.1">
                  <p:embed/>
                  <p:pic>
                    <p:nvPicPr>
                      <p:cNvPr id="8" name="Object 7" hidden="1">
                        <a:extLst>
                          <a:ext uri="{FF2B5EF4-FFF2-40B4-BE49-F238E27FC236}">
                            <a16:creationId xmlns:a16="http://schemas.microsoft.com/office/drawing/2014/main" id="{EF41BF0D-38F1-4459-87FA-2827EB1135DA}"/>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
        <p:nvSpPr>
          <p:cNvPr id="9" name="Slide Number Placeholder 4">
            <a:extLst>
              <a:ext uri="{FF2B5EF4-FFF2-40B4-BE49-F238E27FC236}">
                <a16:creationId xmlns:a16="http://schemas.microsoft.com/office/drawing/2014/main" id="{FA027841-75A4-4FCF-A169-6708382604CB}"/>
              </a:ext>
            </a:extLst>
          </p:cNvPr>
          <p:cNvSpPr txBox="1">
            <a:spLocks/>
          </p:cNvSpPr>
          <p:nvPr userDrawn="1"/>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85" r:id="rId13"/>
    <p:sldLayoutId id="2147483883" r:id="rId14"/>
    <p:sldLayoutId id="2147483831" r:id="rId15"/>
    <p:sldLayoutId id="2147483832" r:id="rId16"/>
    <p:sldLayoutId id="2147483833" r:id="rId17"/>
    <p:sldLayoutId id="2147483834" r:id="rId18"/>
    <p:sldLayoutId id="2147483835" r:id="rId19"/>
    <p:sldLayoutId id="2147483968" r:id="rId20"/>
    <p:sldLayoutId id="2147483836" r:id="rId21"/>
    <p:sldLayoutId id="2147483837" r:id="rId22"/>
    <p:sldLayoutId id="2147483838" r:id="rId23"/>
    <p:sldLayoutId id="2147483839" r:id="rId24"/>
    <p:sldLayoutId id="2147483840" r:id="rId25"/>
    <p:sldLayoutId id="2147483841" r:id="rId26"/>
    <p:sldLayoutId id="2147483892" r:id="rId27"/>
    <p:sldLayoutId id="2147483893" r:id="rId28"/>
    <p:sldLayoutId id="2147483843" r:id="rId29"/>
    <p:sldLayoutId id="2147483844" r:id="rId30"/>
    <p:sldLayoutId id="2147483845" r:id="rId31"/>
    <p:sldLayoutId id="2147483878" r:id="rId32"/>
    <p:sldLayoutId id="2147483969" r:id="rId33"/>
    <p:sldLayoutId id="2147483970" r:id="rId34"/>
    <p:sldLayoutId id="2147483971" r:id="rId35"/>
    <p:sldLayoutId id="2147483973" r:id="rId36"/>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862B78-F0BB-4456-98BB-80163F9A8282}"/>
              </a:ext>
            </a:extLst>
          </p:cNvPr>
          <p:cNvGraphicFramePr>
            <a:graphicFrameLocks noChangeAspect="1"/>
          </p:cNvGraphicFramePr>
          <p:nvPr userDrawn="1">
            <p:custDataLst>
              <p:tags r:id="rId35"/>
            </p:custDataLst>
            <p:extLst>
              <p:ext uri="{D42A27DB-BD31-4B8C-83A1-F6EECF244321}">
                <p14:modId xmlns:p14="http://schemas.microsoft.com/office/powerpoint/2010/main" val="307786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5" name="Object 4" hidden="1">
                        <a:extLst>
                          <a:ext uri="{FF2B5EF4-FFF2-40B4-BE49-F238E27FC236}">
                            <a16:creationId xmlns:a16="http://schemas.microsoft.com/office/drawing/2014/main" id="{95862B78-F0BB-4456-98BB-80163F9A828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8284464" y="6327648"/>
            <a:ext cx="402336"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1892301" y="6516456"/>
            <a:ext cx="1191258"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18 February 2025</a:t>
            </a:fld>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321561" y="6516456"/>
            <a:ext cx="30861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363093" y="6516456"/>
            <a:ext cx="663066"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84" r:id="rId15"/>
    <p:sldLayoutId id="2147483886"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91" r:id="rId28"/>
    <p:sldLayoutId id="2147483876" r:id="rId29"/>
    <p:sldLayoutId id="2147483880" r:id="rId30"/>
    <p:sldLayoutId id="2147483881" r:id="rId31"/>
    <p:sldLayoutId id="2147483882" r:id="rId32"/>
    <p:sldLayoutId id="2147483887"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9.jpeg"/></Relationships>
</file>

<file path=ppt/slides/_rels/slide1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69.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55.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4.xml"/><Relationship Id="rId1" Type="http://schemas.openxmlformats.org/officeDocument/2006/relationships/tags" Target="../tags/tag70.xml"/><Relationship Id="rId4" Type="http://schemas.openxmlformats.org/officeDocument/2006/relationships/image" Target="../media/image1.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1.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4.xml"/><Relationship Id="rId1" Type="http://schemas.openxmlformats.org/officeDocument/2006/relationships/tags" Target="../tags/tag72.xml"/><Relationship Id="rId4" Type="http://schemas.openxmlformats.org/officeDocument/2006/relationships/image" Target="../media/image1.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4.xml"/><Relationship Id="rId1" Type="http://schemas.openxmlformats.org/officeDocument/2006/relationships/tags" Target="../tags/tag73.xml"/><Relationship Id="rId4" Type="http://schemas.openxmlformats.org/officeDocument/2006/relationships/image" Target="../media/image1.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1.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image" Target="../media/image1.emf"/></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76.x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image" Target="../media/image30.jpe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image" Target="../media/image1.e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image" Target="../media/image31.jpeg"/></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1.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tags" Target="../tags/tag81.xml"/><Relationship Id="rId4" Type="http://schemas.openxmlformats.org/officeDocument/2006/relationships/image" Target="../media/image1.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tags" Target="../tags/tag82.xml"/><Relationship Id="rId4" Type="http://schemas.openxmlformats.org/officeDocument/2006/relationships/image" Target="../media/image1.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1.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1.e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6.xml"/><Relationship Id="rId1" Type="http://schemas.openxmlformats.org/officeDocument/2006/relationships/tags" Target="../tags/tag85.xml"/><Relationship Id="rId6" Type="http://schemas.openxmlformats.org/officeDocument/2006/relationships/hyperlink" Target="https://www.irs.gov/newsroom/treasury-irs-grant-filing-exception-for-tax-exempt-organizations-from-filing-new-form-4626-alternative-minimum-tax-corporations#:~:text=To%20give%20taxpayers%20and%20the,4626%20for%20tax%20year%202023" TargetMode="Externa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6.xml"/><Relationship Id="rId1" Type="http://schemas.openxmlformats.org/officeDocument/2006/relationships/tags" Target="../tags/tag86.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image" Target="../media/image1.emf"/></Relationships>
</file>

<file path=ppt/slides/_rels/slide1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5.xml"/><Relationship Id="rId1" Type="http://schemas.openxmlformats.org/officeDocument/2006/relationships/tags" Target="../tags/tag89.xml"/><Relationship Id="rId6" Type="http://schemas.openxmlformats.org/officeDocument/2006/relationships/image" Target="../media/image2.wmf"/><Relationship Id="rId5" Type="http://schemas.openxmlformats.org/officeDocument/2006/relationships/image" Target="../media/image1.emf"/><Relationship Id="rId4" Type="http://schemas.openxmlformats.org/officeDocument/2006/relationships/oleObject" Target="../embeddings/oleObject69.bin"/></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9.xml"/><Relationship Id="rId1" Type="http://schemas.openxmlformats.org/officeDocument/2006/relationships/tags" Target="../tags/tag39.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8" Type="http://schemas.openxmlformats.org/officeDocument/2006/relationships/hyperlink" Target="https://www.ey.com/en_us/webcasts" TargetMode="External"/><Relationship Id="rId3" Type="http://schemas.openxmlformats.org/officeDocument/2006/relationships/notesSlide" Target="../notesSlides/notesSlide9.xml"/><Relationship Id="rId7" Type="http://schemas.openxmlformats.org/officeDocument/2006/relationships/hyperlink" Target="https://taxnews.ey.com/Register/Register.aspx" TargetMode="Externa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hyperlink" Target="https://eofutureleaders.ey.com/" TargetMode="Externa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8" Type="http://schemas.openxmlformats.org/officeDocument/2006/relationships/hyperlink" Target="http://www.irs.gov/charities-non-profits/tax-exempt-organization-search-bulk-data-downloads" TargetMode="External"/><Relationship Id="rId3" Type="http://schemas.openxmlformats.org/officeDocument/2006/relationships/notesSlide" Target="../notesSlides/notesSlide11.xml"/><Relationship Id="rId7" Type="http://schemas.openxmlformats.org/officeDocument/2006/relationships/hyperlink" Target="https://www.irs.gov/government-entities/tax-exempt-and-government-entities-newsletter"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ww.irs.gov/charities-non-profits/current-edition-of-exempt-organizations-update" TargetMode="External"/><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hyperlink" Target="http://www.irs.gov/charities-non-profits/exempt-organizations-business-master-file-extract-eo-bmf"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54.x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1.x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4.xml"/><Relationship Id="rId1" Type="http://schemas.openxmlformats.org/officeDocument/2006/relationships/tags" Target="../tags/tag62.xm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image" Target="../media/image1.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64.x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image" Target="../media/image2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1.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4.xml"/><Relationship Id="rId1" Type="http://schemas.openxmlformats.org/officeDocument/2006/relationships/tags" Target="../tags/tag68.xml"/><Relationship Id="rId4" Type="http://schemas.openxmlformats.org/officeDocument/2006/relationships/image" Target="../media/image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89FE49-C696-4047-9BCB-8AECC80F5BEB}"/>
              </a:ext>
            </a:extLst>
          </p:cNvPr>
          <p:cNvGraphicFramePr>
            <a:graphicFrameLocks noChangeAspect="1"/>
          </p:cNvGraphicFramePr>
          <p:nvPr>
            <p:custDataLst>
              <p:tags r:id="rId1"/>
            </p:custDataLst>
            <p:extLst>
              <p:ext uri="{D42A27DB-BD31-4B8C-83A1-F6EECF244321}">
                <p14:modId xmlns:p14="http://schemas.microsoft.com/office/powerpoint/2010/main" val="325959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A489FE49-C696-4047-9BCB-8AECC80F5B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B17B794-FCDD-4B19-9635-3DBC0D70D3A6}"/>
              </a:ext>
            </a:extLst>
          </p:cNvPr>
          <p:cNvSpPr>
            <a:spLocks noGrp="1"/>
          </p:cNvSpPr>
          <p:nvPr>
            <p:ph type="ctrTitle"/>
          </p:nvPr>
        </p:nvSpPr>
        <p:spPr>
          <a:xfrm>
            <a:off x="724925" y="2274080"/>
            <a:ext cx="3443764" cy="1154920"/>
          </a:xfrm>
        </p:spPr>
        <p:txBody>
          <a:bodyPr/>
          <a:lstStyle/>
          <a:p>
            <a:pPr>
              <a:lnSpc>
                <a:spcPts val="3400"/>
              </a:lnSpc>
            </a:pPr>
            <a:r>
              <a:rPr lang="en-IN" dirty="0">
                <a:solidFill>
                  <a:schemeClr val="tx1"/>
                </a:solidFill>
              </a:rPr>
              <a:t>Welcome</a:t>
            </a:r>
            <a:br>
              <a:rPr lang="en-IN" dirty="0">
                <a:solidFill>
                  <a:schemeClr val="tx1"/>
                </a:solidFill>
              </a:rPr>
            </a:br>
            <a:r>
              <a:rPr lang="en-IN" dirty="0">
                <a:solidFill>
                  <a:schemeClr val="tx1"/>
                </a:solidFill>
              </a:rPr>
              <a:t>2025 Future Tax Leaders program</a:t>
            </a:r>
          </a:p>
        </p:txBody>
      </p:sp>
      <p:sp>
        <p:nvSpPr>
          <p:cNvPr id="9" name="Subtitle 8">
            <a:extLst>
              <a:ext uri="{FF2B5EF4-FFF2-40B4-BE49-F238E27FC236}">
                <a16:creationId xmlns:a16="http://schemas.microsoft.com/office/drawing/2014/main" id="{8D498892-6B12-4A37-9DF0-5D3F6D0716DC}"/>
              </a:ext>
            </a:extLst>
          </p:cNvPr>
          <p:cNvSpPr>
            <a:spLocks noGrp="1"/>
          </p:cNvSpPr>
          <p:nvPr>
            <p:ph type="subTitle" idx="1"/>
          </p:nvPr>
        </p:nvSpPr>
        <p:spPr>
          <a:xfrm>
            <a:off x="741273" y="3692567"/>
            <a:ext cx="3424132" cy="391225"/>
          </a:xfrm>
        </p:spPr>
        <p:txBody>
          <a:bodyPr/>
          <a:lstStyle/>
          <a:p>
            <a:r>
              <a:rPr lang="en-GB" b="1" dirty="0">
                <a:solidFill>
                  <a:schemeClr val="tx1"/>
                </a:solidFill>
              </a:rPr>
              <a:t>February 6, 2025</a:t>
            </a:r>
            <a:endParaRPr lang="en-IN" b="1" dirty="0">
              <a:solidFill>
                <a:schemeClr val="tx1"/>
              </a:solidFill>
            </a:endParaRPr>
          </a:p>
        </p:txBody>
      </p:sp>
    </p:spTree>
    <p:extLst>
      <p:ext uri="{BB962C8B-B14F-4D97-AF65-F5344CB8AC3E}">
        <p14:creationId xmlns:p14="http://schemas.microsoft.com/office/powerpoint/2010/main" val="267315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609C7-1C19-42C4-AC28-44DC6405AE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3" name="Rectangle 2">
            <a:extLst>
              <a:ext uri="{FF2B5EF4-FFF2-40B4-BE49-F238E27FC236}">
                <a16:creationId xmlns:a16="http://schemas.microsoft.com/office/drawing/2014/main" id="{A926D0B0-D945-9108-9607-07545306D654}"/>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2" name="Object 1" hidden="1">
            <a:extLst>
              <a:ext uri="{FF2B5EF4-FFF2-40B4-BE49-F238E27FC236}">
                <a16:creationId xmlns:a16="http://schemas.microsoft.com/office/drawing/2014/main" id="{7212BA0F-88DC-430F-BD90-C4FFE5A93558}"/>
              </a:ext>
            </a:extLst>
          </p:cNvPr>
          <p:cNvGraphicFramePr>
            <a:graphicFrameLocks noChangeAspect="1"/>
          </p:cNvGraphicFramePr>
          <p:nvPr>
            <p:custDataLst>
              <p:tags r:id="rId1"/>
            </p:custDataLst>
            <p:extLst>
              <p:ext uri="{D42A27DB-BD31-4B8C-83A1-F6EECF244321}">
                <p14:modId xmlns:p14="http://schemas.microsoft.com/office/powerpoint/2010/main" val="3143605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2" name="Object 1" hidden="1">
                        <a:extLst>
                          <a:ext uri="{FF2B5EF4-FFF2-40B4-BE49-F238E27FC236}">
                            <a16:creationId xmlns:a16="http://schemas.microsoft.com/office/drawing/2014/main" id="{7212BA0F-88DC-430F-BD90-C4FFE5A935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Section 501(c)(3) exemption</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27992A49-0B06-40DE-9294-5829D13A99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2" name="Slide Number Placeholder 4">
            <a:extLst>
              <a:ext uri="{FF2B5EF4-FFF2-40B4-BE49-F238E27FC236}">
                <a16:creationId xmlns:a16="http://schemas.microsoft.com/office/drawing/2014/main" id="{E71E1481-3CC7-4933-8164-BE0B56ACBC42}"/>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5729035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4CFC26ED-28FB-432C-AD3C-7CA4851A7ADC}"/>
              </a:ext>
            </a:extLst>
          </p:cNvPr>
          <p:cNvGrpSpPr>
            <a:grpSpLocks noChangeAspect="1"/>
          </p:cNvGrpSpPr>
          <p:nvPr/>
        </p:nvGrpSpPr>
        <p:grpSpPr>
          <a:xfrm>
            <a:off x="907907" y="2059595"/>
            <a:ext cx="2597171" cy="2738809"/>
            <a:chOff x="1408948" y="2353400"/>
            <a:chExt cx="1945040" cy="2051114"/>
          </a:xfrm>
        </p:grpSpPr>
        <p:sp>
          <p:nvSpPr>
            <p:cNvPr id="6" name="Freeform 5"/>
            <p:cNvSpPr/>
            <p:nvPr/>
          </p:nvSpPr>
          <p:spPr>
            <a:xfrm rot="10800000">
              <a:off x="2447573" y="2353400"/>
              <a:ext cx="906415" cy="2051114"/>
            </a:xfrm>
            <a:custGeom>
              <a:avLst/>
              <a:gdLst>
                <a:gd name="connsiteX0" fmla="*/ 581715 w 581715"/>
                <a:gd name="connsiteY0" fmla="*/ 0 h 1316355"/>
                <a:gd name="connsiteX1" fmla="*/ 581715 w 581715"/>
                <a:gd name="connsiteY1" fmla="*/ 1316355 h 1316355"/>
                <a:gd name="connsiteX2" fmla="*/ 532377 w 581715"/>
                <a:gd name="connsiteY2" fmla="*/ 1311381 h 1316355"/>
                <a:gd name="connsiteX3" fmla="*/ 0 w 581715"/>
                <a:gd name="connsiteY3" fmla="*/ 658177 h 1316355"/>
                <a:gd name="connsiteX4" fmla="*/ 532377 w 581715"/>
                <a:gd name="connsiteY4" fmla="*/ 4973 h 1316355"/>
                <a:gd name="connsiteX5" fmla="*/ 581715 w 581715"/>
                <a:gd name="connsiteY5" fmla="*/ 0 h 131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715" h="1316355">
                  <a:moveTo>
                    <a:pt x="581715" y="0"/>
                  </a:moveTo>
                  <a:lnTo>
                    <a:pt x="581715" y="1316355"/>
                  </a:lnTo>
                  <a:lnTo>
                    <a:pt x="532377" y="1311381"/>
                  </a:lnTo>
                  <a:cubicBezTo>
                    <a:pt x="228550" y="1249209"/>
                    <a:pt x="0" y="980384"/>
                    <a:pt x="0" y="658177"/>
                  </a:cubicBezTo>
                  <a:cubicBezTo>
                    <a:pt x="0" y="335971"/>
                    <a:pt x="228550" y="67145"/>
                    <a:pt x="532377" y="4973"/>
                  </a:cubicBezTo>
                  <a:lnTo>
                    <a:pt x="581715" y="0"/>
                  </a:lnTo>
                  <a:close/>
                </a:path>
              </a:pathLst>
            </a:cu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7" name="Oval 6">
              <a:extLst>
                <a:ext uri="{FF2B5EF4-FFF2-40B4-BE49-F238E27FC236}">
                  <a16:creationId xmlns:a16="http://schemas.microsoft.com/office/drawing/2014/main" id="{04EBDE5A-1FB2-41F4-B927-A48BCA5EDA4D}"/>
                </a:ext>
              </a:extLst>
            </p:cNvPr>
            <p:cNvSpPr/>
            <p:nvPr/>
          </p:nvSpPr>
          <p:spPr>
            <a:xfrm>
              <a:off x="1408948" y="2514219"/>
              <a:ext cx="1767841" cy="1767841"/>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EYInterstate Light"/>
                  <a:ea typeface="+mn-ea"/>
                  <a:cs typeface="+mn-cs"/>
                </a:rPr>
                <a:t>Thank you</a:t>
              </a:r>
              <a:endParaRPr kumimoji="0" lang="en-IN" sz="2400" b="0" i="0" u="none" strike="noStrike" kern="1200" cap="none" spc="0" normalizeH="0" baseline="0" noProof="0" dirty="0">
                <a:ln>
                  <a:noFill/>
                </a:ln>
                <a:solidFill>
                  <a:schemeClr val="bg1"/>
                </a:solidFill>
                <a:effectLst/>
                <a:uLnTx/>
                <a:uFillTx/>
                <a:latin typeface="EYInterstate Light"/>
                <a:ea typeface="+mn-ea"/>
                <a:cs typeface="+mn-cs"/>
              </a:endParaRPr>
            </a:p>
          </p:txBody>
        </p:sp>
      </p:grpSp>
    </p:spTree>
    <p:extLst>
      <p:ext uri="{BB962C8B-B14F-4D97-AF65-F5344CB8AC3E}">
        <p14:creationId xmlns:p14="http://schemas.microsoft.com/office/powerpoint/2010/main" val="2625375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E44AE48-7D42-42C2-AC30-F625EE067860}"/>
              </a:ext>
            </a:extLst>
          </p:cNvPr>
          <p:cNvGraphicFramePr>
            <a:graphicFrameLocks noChangeAspect="1"/>
          </p:cNvGraphicFramePr>
          <p:nvPr>
            <p:custDataLst>
              <p:tags r:id="rId1"/>
            </p:custDataLst>
            <p:extLst>
              <p:ext uri="{D42A27DB-BD31-4B8C-83A1-F6EECF244321}">
                <p14:modId xmlns:p14="http://schemas.microsoft.com/office/powerpoint/2010/main" val="335918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8" name="Object 7" hidden="1">
                        <a:extLst>
                          <a:ext uri="{FF2B5EF4-FFF2-40B4-BE49-F238E27FC236}">
                            <a16:creationId xmlns:a16="http://schemas.microsoft.com/office/drawing/2014/main" id="{AE44AE48-7D42-42C2-AC30-F625EE0678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77DDA5E-1ED9-4E42-ADE7-7F229E381A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8529" b="8367"/>
          <a:stretch/>
        </p:blipFill>
        <p:spPr>
          <a:xfrm>
            <a:off x="-3001" y="-5010"/>
            <a:ext cx="9134476" cy="6861424"/>
          </a:xfrm>
          <a:prstGeom prst="rect">
            <a:avLst/>
          </a:prstGeom>
        </p:spPr>
      </p:pic>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Private benefit, private inurement and excess benefit transactions</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2AE115D9-8769-4DB2-87C6-58F1CB97E2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F53A943C-4111-4F51-A582-22B774369BDC}"/>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6207252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BEA507-CB17-450F-939A-17330AC468C4}"/>
              </a:ext>
            </a:extLst>
          </p:cNvPr>
          <p:cNvGraphicFramePr>
            <a:graphicFrameLocks noChangeAspect="1"/>
          </p:cNvGraphicFramePr>
          <p:nvPr>
            <p:custDataLst>
              <p:tags r:id="rId1"/>
            </p:custDataLst>
            <p:extLst>
              <p:ext uri="{D42A27DB-BD31-4B8C-83A1-F6EECF244321}">
                <p14:modId xmlns:p14="http://schemas.microsoft.com/office/powerpoint/2010/main" val="2214269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1BEA507-CB17-450F-939A-17330AC468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a:t>
            </a:r>
          </a:p>
        </p:txBody>
      </p:sp>
      <p:sp>
        <p:nvSpPr>
          <p:cNvPr id="3" name="Content Placeholder 2"/>
          <p:cNvSpPr>
            <a:spLocks noGrp="1"/>
          </p:cNvSpPr>
          <p:nvPr>
            <p:ph idx="1"/>
          </p:nvPr>
        </p:nvSpPr>
        <p:spPr/>
        <p:txBody>
          <a:bodyPr/>
          <a:lstStyle/>
          <a:p>
            <a:pPr lvl="0"/>
            <a:r>
              <a:rPr lang="en-US" altLang="en-US" dirty="0"/>
              <a:t>Private benefit:</a:t>
            </a:r>
          </a:p>
          <a:p>
            <a:pPr lvl="1"/>
            <a:r>
              <a:rPr lang="en-US" altLang="en-US" dirty="0"/>
              <a:t>Section 501(c)(3) organizations must not be organized or operated to benefit private individuals, including non-insiders:</a:t>
            </a:r>
          </a:p>
          <a:p>
            <a:pPr lvl="2"/>
            <a:r>
              <a:rPr lang="en-US" altLang="en-US" dirty="0"/>
              <a:t>Cannot provide any benefit above fair market value</a:t>
            </a:r>
          </a:p>
          <a:p>
            <a:pPr lvl="2"/>
            <a:r>
              <a:rPr lang="en-US" altLang="en-US" dirty="0"/>
              <a:t>Can pay reasonable compensation for goods/services</a:t>
            </a:r>
          </a:p>
          <a:p>
            <a:pPr lvl="1"/>
            <a:r>
              <a:rPr lang="en-US" altLang="en-US" dirty="0">
                <a:solidFill>
                  <a:srgbClr val="FFFFFF"/>
                </a:solidFill>
              </a:rPr>
              <a:t>Unlike private inurement, there is not an absolute prohibition on private benefit:</a:t>
            </a:r>
          </a:p>
          <a:p>
            <a:pPr lvl="2"/>
            <a:r>
              <a:rPr lang="en-US" altLang="en-US" dirty="0">
                <a:solidFill>
                  <a:srgbClr val="FFFFFF"/>
                </a:solidFill>
              </a:rPr>
              <a:t>Incidental private benefit is permissible and is measured qualitatively and quantitatively.</a:t>
            </a:r>
            <a:endParaRPr lang="en-GB" dirty="0">
              <a:solidFill>
                <a:srgbClr val="FFFFFF"/>
              </a:solidFill>
            </a:endParaRPr>
          </a:p>
        </p:txBody>
      </p:sp>
    </p:spTree>
    <p:extLst>
      <p:ext uri="{BB962C8B-B14F-4D97-AF65-F5344CB8AC3E}">
        <p14:creationId xmlns:p14="http://schemas.microsoft.com/office/powerpoint/2010/main" val="94927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BEA507-CB17-450F-939A-17330AC468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1BEA507-CB17-450F-939A-17330AC468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a:t>
            </a:r>
          </a:p>
        </p:txBody>
      </p:sp>
      <p:sp>
        <p:nvSpPr>
          <p:cNvPr id="3" name="Content Placeholder 2"/>
          <p:cNvSpPr>
            <a:spLocks noGrp="1"/>
          </p:cNvSpPr>
          <p:nvPr>
            <p:ph idx="1"/>
          </p:nvPr>
        </p:nvSpPr>
        <p:spPr/>
        <p:txBody>
          <a:bodyPr/>
          <a:lstStyle/>
          <a:p>
            <a:pPr lvl="0"/>
            <a:r>
              <a:rPr lang="en-US" altLang="en-US" dirty="0"/>
              <a:t>Private </a:t>
            </a:r>
            <a:r>
              <a:rPr lang="en-US" dirty="0"/>
              <a:t>inurement</a:t>
            </a:r>
            <a:r>
              <a:rPr lang="en-US" altLang="en-US" dirty="0"/>
              <a:t>:</a:t>
            </a:r>
          </a:p>
          <a:p>
            <a:pPr lvl="1"/>
            <a:r>
              <a:rPr lang="en-US" altLang="en-US"/>
              <a:t>No part </a:t>
            </a:r>
            <a:r>
              <a:rPr lang="en-US" altLang="en-US" dirty="0"/>
              <a:t>of an exempt organization’s net earnings may inure in whole or in part to the benefit of any private shareholder of individual:</a:t>
            </a:r>
          </a:p>
          <a:p>
            <a:pPr lvl="2"/>
            <a:r>
              <a:rPr lang="en-US" altLang="en-US" dirty="0"/>
              <a:t>“Private inurement” generally refers to benefits conferred upon insiders, such as officers, directors or creators.</a:t>
            </a:r>
          </a:p>
          <a:p>
            <a:pPr lvl="2"/>
            <a:r>
              <a:rPr lang="en-US" altLang="en-US" dirty="0"/>
              <a:t>There is no de minimis exception – any amount of private inurement is material. </a:t>
            </a:r>
          </a:p>
        </p:txBody>
      </p:sp>
    </p:spTree>
    <p:extLst>
      <p:ext uri="{BB962C8B-B14F-4D97-AF65-F5344CB8AC3E}">
        <p14:creationId xmlns:p14="http://schemas.microsoft.com/office/powerpoint/2010/main" val="2691546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6F048E-7B19-4615-BABE-CC745588F798}"/>
              </a:ext>
            </a:extLst>
          </p:cNvPr>
          <p:cNvGraphicFramePr>
            <a:graphicFrameLocks noChangeAspect="1"/>
          </p:cNvGraphicFramePr>
          <p:nvPr>
            <p:custDataLst>
              <p:tags r:id="rId1"/>
            </p:custDataLst>
            <p:extLst>
              <p:ext uri="{D42A27DB-BD31-4B8C-83A1-F6EECF244321}">
                <p14:modId xmlns:p14="http://schemas.microsoft.com/office/powerpoint/2010/main" val="4062190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56F048E-7B19-4615-BABE-CC745588F7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p>
        </p:txBody>
      </p:sp>
      <p:sp>
        <p:nvSpPr>
          <p:cNvPr id="3" name="Content Placeholder 2"/>
          <p:cNvSpPr>
            <a:spLocks noGrp="1"/>
          </p:cNvSpPr>
          <p:nvPr>
            <p:ph idx="1"/>
          </p:nvPr>
        </p:nvSpPr>
        <p:spPr/>
        <p:txBody>
          <a:bodyPr/>
          <a:lstStyle/>
          <a:p>
            <a:pPr lvl="0"/>
            <a:r>
              <a:rPr lang="en-US" altLang="en-US" dirty="0"/>
              <a:t>Excess benefit transactions:</a:t>
            </a:r>
          </a:p>
          <a:p>
            <a:pPr lvl="1"/>
            <a:r>
              <a:rPr lang="en-US" altLang="en-US" dirty="0"/>
              <a:t>Section 4958 provides for “intermediate sanctions” to</a:t>
            </a:r>
            <a:r>
              <a:rPr lang="en-US" dirty="0"/>
              <a:t> give the IRS more flexibility in dealing with private inurement violations (i.e., beyond </a:t>
            </a:r>
            <a:r>
              <a:rPr lang="en-US" dirty="0">
                <a:solidFill>
                  <a:srgbClr val="FFFFFF"/>
                </a:solidFill>
              </a:rPr>
              <a:t>tax-exempt status revocation). </a:t>
            </a:r>
            <a:endParaRPr lang="en-US" altLang="en-US" dirty="0">
              <a:solidFill>
                <a:srgbClr val="FFFFFF"/>
              </a:solidFill>
            </a:endParaRPr>
          </a:p>
          <a:p>
            <a:pPr lvl="1"/>
            <a:r>
              <a:rPr lang="en-US" altLang="en-US" dirty="0">
                <a:solidFill>
                  <a:srgbClr val="FFFFFF"/>
                </a:solidFill>
              </a:rPr>
              <a:t>Excess benefit is defined as </a:t>
            </a:r>
            <a:r>
              <a:rPr lang="en-US" dirty="0">
                <a:solidFill>
                  <a:srgbClr val="FFFFFF"/>
                </a:solidFill>
              </a:rPr>
              <a:t>any transaction in which an economic benefit is provided by an applicable tax-exempt organization directly or indirectly to, or for the use of, any disqualified person if the value of the economic benefit provided exceeds the value of the consideration (including the performance of services) received for providing such benefit.</a:t>
            </a:r>
          </a:p>
          <a:p>
            <a:pPr lvl="1"/>
            <a:r>
              <a:rPr lang="en-US" dirty="0">
                <a:solidFill>
                  <a:srgbClr val="FFFFFF"/>
                </a:solidFill>
              </a:rPr>
              <a:t>An automatic excess benefit transaction is one in which there is no contemporaneous written substantiation to support an organization’s intent to treat a payment to a disqualified </a:t>
            </a:r>
            <a:r>
              <a:rPr lang="en-US" dirty="0"/>
              <a:t>person as compensation for services.</a:t>
            </a:r>
          </a:p>
          <a:p>
            <a:pPr lvl="1"/>
            <a:r>
              <a:rPr lang="en-US" altLang="en-US" dirty="0"/>
              <a:t>The “excess benefit” is the amount by which the benefit exceeds the value that the disqualified person renders.</a:t>
            </a:r>
            <a:endParaRPr lang="en-GB" dirty="0"/>
          </a:p>
        </p:txBody>
      </p:sp>
    </p:spTree>
    <p:extLst>
      <p:ext uri="{BB962C8B-B14F-4D97-AF65-F5344CB8AC3E}">
        <p14:creationId xmlns:p14="http://schemas.microsoft.com/office/powerpoint/2010/main" val="32536113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4AA5D9-BCDB-4EEF-AB07-65EAFAFD697A}"/>
              </a:ext>
            </a:extLst>
          </p:cNvPr>
          <p:cNvGraphicFramePr>
            <a:graphicFrameLocks noChangeAspect="1"/>
          </p:cNvGraphicFramePr>
          <p:nvPr>
            <p:custDataLst>
              <p:tags r:id="rId1"/>
            </p:custDataLst>
            <p:extLst>
              <p:ext uri="{D42A27DB-BD31-4B8C-83A1-F6EECF244321}">
                <p14:modId xmlns:p14="http://schemas.microsoft.com/office/powerpoint/2010/main" val="716543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54AA5D9-BCDB-4EEF-AB07-65EAFAFD69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p>
        </p:txBody>
      </p:sp>
      <p:sp>
        <p:nvSpPr>
          <p:cNvPr id="3" name="Content Placeholder 2"/>
          <p:cNvSpPr>
            <a:spLocks noGrp="1"/>
          </p:cNvSpPr>
          <p:nvPr>
            <p:ph idx="1"/>
          </p:nvPr>
        </p:nvSpPr>
        <p:spPr/>
        <p:txBody>
          <a:bodyPr/>
          <a:lstStyle/>
          <a:p>
            <a:pPr lvl="0"/>
            <a:r>
              <a:rPr lang="en-US" altLang="en-US" dirty="0"/>
              <a:t>Excess benefit transactions (cont.):</a:t>
            </a:r>
          </a:p>
          <a:p>
            <a:pPr lvl="1"/>
            <a:r>
              <a:rPr lang="en-US" altLang="en-US" dirty="0"/>
              <a:t>Applicable tax-exempt organization — organizations described in </a:t>
            </a:r>
            <a:br>
              <a:rPr lang="en-US" altLang="en-US" dirty="0"/>
            </a:br>
            <a:r>
              <a:rPr lang="en-US" altLang="en-US" dirty="0"/>
              <a:t>Sections 501(c)(3), 501(c)(4) and 501(c)(29)</a:t>
            </a:r>
          </a:p>
          <a:p>
            <a:pPr lvl="1"/>
            <a:r>
              <a:rPr lang="en-US" altLang="en-US" dirty="0"/>
              <a:t>Disqualified person: </a:t>
            </a:r>
          </a:p>
          <a:p>
            <a:pPr lvl="2"/>
            <a:r>
              <a:rPr lang="en-US" altLang="en-US" dirty="0"/>
              <a:t>Anyone who, in the five years ending on the transaction date, held substantial influence over the organization</a:t>
            </a:r>
          </a:p>
          <a:p>
            <a:pPr lvl="2"/>
            <a:r>
              <a:rPr lang="en-US" altLang="en-US" dirty="0"/>
              <a:t>Family members of individuals described above</a:t>
            </a:r>
          </a:p>
          <a:p>
            <a:pPr lvl="2"/>
            <a:r>
              <a:rPr lang="en-US" altLang="en-US" dirty="0"/>
              <a:t>Entities owned more than 35% by an individual described above</a:t>
            </a:r>
          </a:p>
          <a:p>
            <a:pPr lvl="2"/>
            <a:r>
              <a:rPr lang="en-US" altLang="en-US" dirty="0"/>
              <a:t>Disqualified persons of a Section 509(a)(3) supporting organization that supports the organization</a:t>
            </a:r>
          </a:p>
          <a:p>
            <a:pPr lvl="2"/>
            <a:r>
              <a:rPr lang="en-US" altLang="en-US" dirty="0"/>
              <a:t>Certain donors and investment advisors</a:t>
            </a:r>
            <a:endParaRPr lang="en-GB" dirty="0"/>
          </a:p>
        </p:txBody>
      </p:sp>
    </p:spTree>
    <p:extLst>
      <p:ext uri="{BB962C8B-B14F-4D97-AF65-F5344CB8AC3E}">
        <p14:creationId xmlns:p14="http://schemas.microsoft.com/office/powerpoint/2010/main" val="12909148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2FD9D-AFB7-4EDD-91AF-EE95C5F778A5}"/>
              </a:ext>
            </a:extLst>
          </p:cNvPr>
          <p:cNvGraphicFramePr>
            <a:graphicFrameLocks noChangeAspect="1"/>
          </p:cNvGraphicFramePr>
          <p:nvPr>
            <p:custDataLst>
              <p:tags r:id="rId1"/>
            </p:custDataLst>
            <p:extLst>
              <p:ext uri="{D42A27DB-BD31-4B8C-83A1-F6EECF244321}">
                <p14:modId xmlns:p14="http://schemas.microsoft.com/office/powerpoint/2010/main" val="4294516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E872FD9D-AFB7-4EDD-91AF-EE95C5F778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Private benefit, private inurement and excess benefit transactions (cont.)</a:t>
            </a:r>
            <a:endParaRPr lang="en-US" dirty="0"/>
          </a:p>
        </p:txBody>
      </p:sp>
      <p:sp>
        <p:nvSpPr>
          <p:cNvPr id="3" name="Content Placeholder 2"/>
          <p:cNvSpPr>
            <a:spLocks noGrp="1"/>
          </p:cNvSpPr>
          <p:nvPr>
            <p:ph idx="1"/>
          </p:nvPr>
        </p:nvSpPr>
        <p:spPr/>
        <p:txBody>
          <a:bodyPr/>
          <a:lstStyle/>
          <a:p>
            <a:r>
              <a:rPr lang="en-US" dirty="0"/>
              <a:t>Excise taxes on excess benefit transactions:</a:t>
            </a:r>
          </a:p>
          <a:p>
            <a:pPr lvl="1"/>
            <a:r>
              <a:rPr lang="en-US" dirty="0"/>
              <a:t>Initial tax on disqualified person: 25% of excess benefit</a:t>
            </a:r>
          </a:p>
          <a:p>
            <a:pPr lvl="1"/>
            <a:r>
              <a:rPr lang="en-US" dirty="0"/>
              <a:t>Additional tax on disqualified person: </a:t>
            </a:r>
          </a:p>
          <a:p>
            <a:pPr lvl="2"/>
            <a:r>
              <a:rPr lang="en-US" dirty="0"/>
              <a:t>200% of excess benefit </a:t>
            </a:r>
          </a:p>
          <a:p>
            <a:pPr lvl="2"/>
            <a:r>
              <a:rPr lang="en-US" dirty="0"/>
              <a:t>If initial tax is not paid before IRS issues notice of deficiency</a:t>
            </a:r>
          </a:p>
          <a:p>
            <a:pPr lvl="1"/>
            <a:r>
              <a:rPr lang="en-US" dirty="0"/>
              <a:t>Tax on organizational managers who knowingly participated in excess benefit transaction: </a:t>
            </a:r>
          </a:p>
          <a:p>
            <a:pPr lvl="2"/>
            <a:r>
              <a:rPr lang="en-US" dirty="0"/>
              <a:t>10% of excess benefit</a:t>
            </a:r>
          </a:p>
          <a:p>
            <a:pPr lvl="2"/>
            <a:r>
              <a:rPr lang="en-US" dirty="0"/>
              <a:t>Not applied if participation was not willful and is due to reasonable cause</a:t>
            </a:r>
          </a:p>
        </p:txBody>
      </p:sp>
    </p:spTree>
    <p:extLst>
      <p:ext uri="{BB962C8B-B14F-4D97-AF65-F5344CB8AC3E}">
        <p14:creationId xmlns:p14="http://schemas.microsoft.com/office/powerpoint/2010/main" val="437995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342D67-BF8B-4A81-9A4B-5E0BA03F83A3}"/>
              </a:ext>
            </a:extLst>
          </p:cNvPr>
          <p:cNvGraphicFramePr>
            <a:graphicFrameLocks noChangeAspect="1"/>
          </p:cNvGraphicFramePr>
          <p:nvPr>
            <p:custDataLst>
              <p:tags r:id="rId1"/>
            </p:custDataLst>
            <p:extLst>
              <p:ext uri="{D42A27DB-BD31-4B8C-83A1-F6EECF244321}">
                <p14:modId xmlns:p14="http://schemas.microsoft.com/office/powerpoint/2010/main" val="2749861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5342D67-BF8B-4A81-9A4B-5E0BA03F83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F9A412-BAF9-44EE-9592-B94128A78364}"/>
              </a:ext>
            </a:extLst>
          </p:cNvPr>
          <p:cNvSpPr>
            <a:spLocks noGrp="1"/>
          </p:cNvSpPr>
          <p:nvPr>
            <p:ph type="title"/>
          </p:nvPr>
        </p:nvSpPr>
        <p:spPr/>
        <p:txBody>
          <a:bodyPr vert="horz"/>
          <a:lstStyle/>
          <a:p>
            <a:r>
              <a:rPr lang="en-US" dirty="0"/>
              <a:t>Polling question 23	</a:t>
            </a:r>
          </a:p>
        </p:txBody>
      </p:sp>
      <p:sp>
        <p:nvSpPr>
          <p:cNvPr id="3" name="Content Placeholder 2">
            <a:extLst>
              <a:ext uri="{FF2B5EF4-FFF2-40B4-BE49-F238E27FC236}">
                <a16:creationId xmlns:a16="http://schemas.microsoft.com/office/drawing/2014/main" id="{A3A9E265-0C17-49D3-9588-267D8B630E6A}"/>
              </a:ext>
            </a:extLst>
          </p:cNvPr>
          <p:cNvSpPr>
            <a:spLocks noGrp="1"/>
          </p:cNvSpPr>
          <p:nvPr>
            <p:ph idx="1"/>
          </p:nvPr>
        </p:nvSpPr>
        <p:spPr/>
        <p:txBody>
          <a:bodyPr/>
          <a:lstStyle/>
          <a:p>
            <a:pPr marL="0" indent="0">
              <a:buNone/>
            </a:pPr>
            <a:r>
              <a:rPr lang="en-US" dirty="0"/>
              <a:t>Which of the following statements is correct?</a:t>
            </a:r>
          </a:p>
          <a:p>
            <a:pPr marL="0" indent="0">
              <a:buNone/>
            </a:pPr>
            <a:endParaRPr lang="en-US" dirty="0"/>
          </a:p>
          <a:p>
            <a:pPr marL="457200" indent="-457200">
              <a:buFont typeface="+mj-lt"/>
              <a:buAutoNum type="alphaUcPeriod"/>
            </a:pPr>
            <a:r>
              <a:rPr lang="en-US" dirty="0"/>
              <a:t>While incidental private inurement is permitted under </a:t>
            </a:r>
            <a:br>
              <a:rPr lang="en-US" dirty="0"/>
            </a:br>
            <a:r>
              <a:rPr lang="en-US" dirty="0"/>
              <a:t>Section 501(c)(3), private benefit is strictly prohibited.</a:t>
            </a:r>
          </a:p>
          <a:p>
            <a:pPr marL="457200" indent="-457200">
              <a:buFont typeface="+mj-lt"/>
              <a:buAutoNum type="alphaUcPeriod"/>
            </a:pPr>
            <a:r>
              <a:rPr lang="en-US" dirty="0"/>
              <a:t>While incidental private benefit is permitted under </a:t>
            </a:r>
            <a:br>
              <a:rPr lang="en-US" dirty="0"/>
            </a:br>
            <a:r>
              <a:rPr lang="en-US" dirty="0"/>
              <a:t>Section 501(c)(3), private inurement is strictly prohibited.</a:t>
            </a:r>
          </a:p>
          <a:p>
            <a:pPr marL="457200" indent="-457200">
              <a:buFont typeface="+mj-lt"/>
              <a:buAutoNum type="alphaUcPeriod"/>
            </a:pPr>
            <a:r>
              <a:rPr lang="en-US" dirty="0"/>
              <a:t>None of the above </a:t>
            </a:r>
          </a:p>
        </p:txBody>
      </p:sp>
    </p:spTree>
    <p:extLst>
      <p:ext uri="{BB962C8B-B14F-4D97-AF65-F5344CB8AC3E}">
        <p14:creationId xmlns:p14="http://schemas.microsoft.com/office/powerpoint/2010/main" val="14064619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7ED04-14D7-4C6D-8C94-FE0801BCF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0026" r="21738" b="11532"/>
          <a:stretch/>
        </p:blipFill>
        <p:spPr>
          <a:xfrm>
            <a:off x="12733" y="1"/>
            <a:ext cx="9118533" cy="6858000"/>
          </a:xfrm>
          <a:prstGeom prst="rect">
            <a:avLst/>
          </a:prstGeom>
        </p:spPr>
      </p:pic>
      <p:sp>
        <p:nvSpPr>
          <p:cNvPr id="2" name="Rectangle 1">
            <a:extLst>
              <a:ext uri="{FF2B5EF4-FFF2-40B4-BE49-F238E27FC236}">
                <a16:creationId xmlns:a16="http://schemas.microsoft.com/office/drawing/2014/main" id="{346CB3D7-FD3F-DBD7-0A1F-3655956906F8}"/>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0" name="Object 9" hidden="1">
            <a:extLst>
              <a:ext uri="{FF2B5EF4-FFF2-40B4-BE49-F238E27FC236}">
                <a16:creationId xmlns:a16="http://schemas.microsoft.com/office/drawing/2014/main" id="{C6149CD1-76EF-4D50-9289-52B736497DE5}"/>
              </a:ext>
            </a:extLst>
          </p:cNvPr>
          <p:cNvGraphicFramePr>
            <a:graphicFrameLocks noChangeAspect="1"/>
          </p:cNvGraphicFramePr>
          <p:nvPr>
            <p:custDataLst>
              <p:tags r:id="rId1"/>
            </p:custDataLst>
            <p:extLst>
              <p:ext uri="{D42A27DB-BD31-4B8C-83A1-F6EECF244321}">
                <p14:modId xmlns:p14="http://schemas.microsoft.com/office/powerpoint/2010/main" val="664042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0" name="Object 9" hidden="1">
                        <a:extLst>
                          <a:ext uri="{FF2B5EF4-FFF2-40B4-BE49-F238E27FC236}">
                            <a16:creationId xmlns:a16="http://schemas.microsoft.com/office/drawing/2014/main" id="{C6149CD1-76EF-4D50-9289-52B736497D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Political activity and lobbying</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AE4BC71C-4315-4567-A54B-ADAF835B82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5D94AB9F-DA30-4C70-9801-05C90D620D4C}"/>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0708836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A6BA3F-96CE-4AFB-8C62-521223F050E0}"/>
              </a:ext>
            </a:extLst>
          </p:cNvPr>
          <p:cNvGraphicFramePr>
            <a:graphicFrameLocks noChangeAspect="1"/>
          </p:cNvGraphicFramePr>
          <p:nvPr>
            <p:custDataLst>
              <p:tags r:id="rId1"/>
            </p:custDataLst>
            <p:extLst>
              <p:ext uri="{D42A27DB-BD31-4B8C-83A1-F6EECF244321}">
                <p14:modId xmlns:p14="http://schemas.microsoft.com/office/powerpoint/2010/main" val="1990892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EA6BA3F-96CE-4AFB-8C62-521223F050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Political activity and lobbying</a:t>
            </a:r>
          </a:p>
        </p:txBody>
      </p:sp>
      <p:sp>
        <p:nvSpPr>
          <p:cNvPr id="3" name="Content Placeholder 2"/>
          <p:cNvSpPr>
            <a:spLocks noGrp="1"/>
          </p:cNvSpPr>
          <p:nvPr>
            <p:ph idx="1"/>
          </p:nvPr>
        </p:nvSpPr>
        <p:spPr/>
        <p:txBody>
          <a:bodyPr/>
          <a:lstStyle/>
          <a:p>
            <a:pPr lvl="0"/>
            <a:r>
              <a:rPr lang="en-US" altLang="en-US" dirty="0"/>
              <a:t>Lobbying:</a:t>
            </a:r>
          </a:p>
          <a:p>
            <a:pPr lvl="1"/>
            <a:r>
              <a:rPr lang="en-US" altLang="en-US" dirty="0"/>
              <a:t>Attempting to influence legislation: </a:t>
            </a:r>
          </a:p>
          <a:p>
            <a:pPr lvl="2"/>
            <a:r>
              <a:rPr lang="en-US" altLang="en-US" dirty="0"/>
              <a:t>Direct </a:t>
            </a:r>
            <a:r>
              <a:rPr lang="en-US" dirty="0"/>
              <a:t>—</a:t>
            </a:r>
            <a:r>
              <a:rPr lang="en-US" altLang="en-US" dirty="0"/>
              <a:t> contacting legislator</a:t>
            </a:r>
          </a:p>
          <a:p>
            <a:pPr lvl="2"/>
            <a:r>
              <a:rPr lang="en-US" altLang="en-US" dirty="0"/>
              <a:t>Grassroots </a:t>
            </a:r>
            <a:r>
              <a:rPr lang="en-US" dirty="0"/>
              <a:t>—</a:t>
            </a:r>
            <a:r>
              <a:rPr lang="en-US" altLang="en-US" dirty="0"/>
              <a:t> contacting public</a:t>
            </a:r>
          </a:p>
          <a:p>
            <a:pPr lvl="1"/>
            <a:r>
              <a:rPr lang="en-US" altLang="en-US" dirty="0"/>
              <a:t>Substantial-part test:</a:t>
            </a:r>
          </a:p>
          <a:p>
            <a:pPr lvl="2"/>
            <a:r>
              <a:rPr lang="en-US" altLang="en-US" dirty="0"/>
              <a:t>Lobbying cannot constitute a substantial part of activities.</a:t>
            </a:r>
          </a:p>
          <a:p>
            <a:pPr lvl="2"/>
            <a:r>
              <a:rPr lang="en-US" altLang="en-US" dirty="0"/>
              <a:t>Violation results in excise tax and revocation of exemption.</a:t>
            </a:r>
          </a:p>
          <a:p>
            <a:pPr lvl="1"/>
            <a:r>
              <a:rPr lang="en-US" altLang="en-US" dirty="0"/>
              <a:t>Section 501(h) election:</a:t>
            </a:r>
          </a:p>
          <a:p>
            <a:pPr lvl="2"/>
            <a:r>
              <a:rPr lang="en-US" altLang="en-US" dirty="0"/>
              <a:t>Lobbying expenses cannot exceed certain limits.</a:t>
            </a:r>
          </a:p>
          <a:p>
            <a:pPr lvl="2"/>
            <a:r>
              <a:rPr lang="en-US" altLang="en-US" dirty="0"/>
              <a:t>Violation results in excise tax and/or revocation. </a:t>
            </a:r>
          </a:p>
          <a:p>
            <a:pPr lvl="2"/>
            <a:r>
              <a:rPr lang="en-US" altLang="en-US" dirty="0"/>
              <a:t>Organizations must make an election on Form 5768.</a:t>
            </a:r>
          </a:p>
        </p:txBody>
      </p:sp>
    </p:spTree>
    <p:extLst>
      <p:ext uri="{BB962C8B-B14F-4D97-AF65-F5344CB8AC3E}">
        <p14:creationId xmlns:p14="http://schemas.microsoft.com/office/powerpoint/2010/main" val="104106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extLst>
              <p:ext uri="{D42A27DB-BD31-4B8C-83A1-F6EECF244321}">
                <p14:modId xmlns:p14="http://schemas.microsoft.com/office/powerpoint/2010/main" val="128219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vert="horz"/>
          <a:lstStyle/>
          <a:p>
            <a:r>
              <a:rPr lang="en-GB" dirty="0"/>
              <a:t>Section 501(c)(3) exemption</a:t>
            </a:r>
            <a:r>
              <a:rPr lang="en-US" altLang="en-US" dirty="0"/>
              <a:t>	</a:t>
            </a:r>
          </a:p>
        </p:txBody>
      </p:sp>
      <p:sp>
        <p:nvSpPr>
          <p:cNvPr id="7173" name="Rectangle 6"/>
          <p:cNvSpPr>
            <a:spLocks noGrp="1" noChangeArrowheads="1"/>
          </p:cNvSpPr>
          <p:nvPr>
            <p:ph idx="1"/>
          </p:nvPr>
        </p:nvSpPr>
        <p:spPr/>
        <p:txBody>
          <a:bodyPr/>
          <a:lstStyle/>
          <a:p>
            <a:r>
              <a:rPr lang="en-US" altLang="en-US" dirty="0"/>
              <a:t>The basic structure of tax exemption in the US Tax Code was developed through legislation between 1894 and 1969.</a:t>
            </a:r>
          </a:p>
          <a:p>
            <a:r>
              <a:rPr lang="en-US" altLang="en-US" dirty="0"/>
              <a:t>The Tax Reform Act of 1986 marked the establishment of the modern-day tax code:</a:t>
            </a:r>
          </a:p>
          <a:p>
            <a:pPr lvl="1"/>
            <a:r>
              <a:rPr lang="en-US" altLang="en-US" dirty="0"/>
              <a:t>The Internal Revenue Code and Regulations continue to be updated </a:t>
            </a:r>
            <a:br>
              <a:rPr lang="en-US" altLang="en-US" dirty="0"/>
            </a:br>
            <a:r>
              <a:rPr lang="en-US" altLang="en-US" dirty="0"/>
              <a:t>(e.g., the Tax Cuts and Jobs Act of 2017).</a:t>
            </a:r>
          </a:p>
          <a:p>
            <a:r>
              <a:rPr lang="en-US" altLang="en-US" dirty="0"/>
              <a:t>Under Section 501(a), exemption is a conditional privilege, not </a:t>
            </a:r>
            <a:br>
              <a:rPr lang="en-US" altLang="en-US" dirty="0"/>
            </a:br>
            <a:r>
              <a:rPr lang="en-US" altLang="en-US" dirty="0"/>
              <a:t>a right:</a:t>
            </a:r>
          </a:p>
          <a:p>
            <a:pPr lvl="1"/>
            <a:r>
              <a:rPr lang="en-US" altLang="en-US" dirty="0"/>
              <a:t>To qualify, and to continue to qualify, for exemption, an organization must meet certain conditions.</a:t>
            </a:r>
          </a:p>
        </p:txBody>
      </p:sp>
    </p:spTree>
    <p:extLst>
      <p:ext uri="{BB962C8B-B14F-4D97-AF65-F5344CB8AC3E}">
        <p14:creationId xmlns:p14="http://schemas.microsoft.com/office/powerpoint/2010/main" val="25076370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63B6B1-1DCE-49B7-BFA7-9A70B45FFD2A}"/>
              </a:ext>
            </a:extLst>
          </p:cNvPr>
          <p:cNvGraphicFramePr>
            <a:graphicFrameLocks noChangeAspect="1"/>
          </p:cNvGraphicFramePr>
          <p:nvPr>
            <p:custDataLst>
              <p:tags r:id="rId1"/>
            </p:custDataLst>
            <p:extLst>
              <p:ext uri="{D42A27DB-BD31-4B8C-83A1-F6EECF244321}">
                <p14:modId xmlns:p14="http://schemas.microsoft.com/office/powerpoint/2010/main" val="361048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F63B6B1-1DCE-49B7-BFA7-9A70B45FFD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Political activity and lobbying (cont.)</a:t>
            </a:r>
          </a:p>
        </p:txBody>
      </p:sp>
      <p:sp>
        <p:nvSpPr>
          <p:cNvPr id="3" name="Content Placeholder 2"/>
          <p:cNvSpPr>
            <a:spLocks noGrp="1"/>
          </p:cNvSpPr>
          <p:nvPr>
            <p:ph idx="1"/>
          </p:nvPr>
        </p:nvSpPr>
        <p:spPr/>
        <p:txBody>
          <a:bodyPr/>
          <a:lstStyle/>
          <a:p>
            <a:pPr lvl="0"/>
            <a:r>
              <a:rPr lang="en-US" altLang="en-US" dirty="0"/>
              <a:t>Political campaign activity is absolutely prohibited for </a:t>
            </a:r>
            <a:br>
              <a:rPr lang="en-US" altLang="en-US" dirty="0"/>
            </a:br>
            <a:r>
              <a:rPr lang="en-US" altLang="en-US" dirty="0"/>
              <a:t>Section 501(c)(3) organizations.</a:t>
            </a:r>
          </a:p>
          <a:p>
            <a:r>
              <a:rPr lang="en-US" altLang="en-US" dirty="0"/>
              <a:t>Political campaign activity includes support/opposition for candidates for federal, state or local public office.</a:t>
            </a:r>
          </a:p>
          <a:p>
            <a:r>
              <a:rPr lang="en-US" altLang="en-US" dirty="0"/>
              <a:t>Examples:</a:t>
            </a:r>
          </a:p>
          <a:p>
            <a:pPr lvl="1"/>
            <a:r>
              <a:rPr lang="en-US" altLang="en-US" dirty="0"/>
              <a:t>Public statements for or against a candidate</a:t>
            </a:r>
          </a:p>
          <a:p>
            <a:pPr lvl="1"/>
            <a:r>
              <a:rPr lang="en-US" altLang="en-US" dirty="0"/>
              <a:t>Participation in political campaigns</a:t>
            </a:r>
          </a:p>
          <a:p>
            <a:pPr lvl="1"/>
            <a:r>
              <a:rPr lang="en-US" altLang="en-US" dirty="0"/>
              <a:t>Contributions to candidates</a:t>
            </a:r>
          </a:p>
          <a:p>
            <a:r>
              <a:rPr lang="en-US" altLang="en-US" dirty="0"/>
              <a:t>Generally permissible:</a:t>
            </a:r>
          </a:p>
          <a:p>
            <a:pPr lvl="1"/>
            <a:r>
              <a:rPr lang="en-US" altLang="en-US" dirty="0"/>
              <a:t>Voter registration; get-out-the-vote drives</a:t>
            </a:r>
          </a:p>
          <a:p>
            <a:pPr lvl="1"/>
            <a:r>
              <a:rPr lang="en-US" altLang="en-US" dirty="0"/>
              <a:t>Public forums for all candidates for office</a:t>
            </a:r>
          </a:p>
          <a:p>
            <a:pPr lvl="1"/>
            <a:r>
              <a:rPr lang="en-US" altLang="en-US" dirty="0"/>
              <a:t>Neutral voter guides</a:t>
            </a:r>
            <a:endParaRPr lang="en-GB" dirty="0"/>
          </a:p>
        </p:txBody>
      </p:sp>
    </p:spTree>
    <p:extLst>
      <p:ext uri="{BB962C8B-B14F-4D97-AF65-F5344CB8AC3E}">
        <p14:creationId xmlns:p14="http://schemas.microsoft.com/office/powerpoint/2010/main" val="14678635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10;&#10;Description automatically generated with low confidence">
            <a:extLst>
              <a:ext uri="{FF2B5EF4-FFF2-40B4-BE49-F238E27FC236}">
                <a16:creationId xmlns:a16="http://schemas.microsoft.com/office/drawing/2014/main" id="{DA6A191C-3EE7-4664-819D-0CBB0DD27A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90" r="22100" b="826"/>
          <a:stretch/>
        </p:blipFill>
        <p:spPr>
          <a:xfrm>
            <a:off x="0" y="0"/>
            <a:ext cx="9144000" cy="6853283"/>
          </a:xfrm>
          <a:prstGeom prst="rect">
            <a:avLst/>
          </a:prstGeom>
        </p:spPr>
      </p:pic>
      <p:sp>
        <p:nvSpPr>
          <p:cNvPr id="2" name="Rectangle 1">
            <a:extLst>
              <a:ext uri="{FF2B5EF4-FFF2-40B4-BE49-F238E27FC236}">
                <a16:creationId xmlns:a16="http://schemas.microsoft.com/office/drawing/2014/main" id="{40CFE8C4-47FC-710A-CE32-5692297E35B9}"/>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B58241B3-60CF-4973-A858-F3CD3140B54B}"/>
              </a:ext>
            </a:extLst>
          </p:cNvPr>
          <p:cNvGraphicFramePr>
            <a:graphicFrameLocks noChangeAspect="1"/>
          </p:cNvGraphicFramePr>
          <p:nvPr>
            <p:custDataLst>
              <p:tags r:id="rId1"/>
            </p:custDataLst>
            <p:extLst>
              <p:ext uri="{D42A27DB-BD31-4B8C-83A1-F6EECF244321}">
                <p14:modId xmlns:p14="http://schemas.microsoft.com/office/powerpoint/2010/main" val="32667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B58241B3-60CF-4973-A858-F3CD3140B5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Other issues facing Section 501(c)(3) organizations</a:t>
            </a:r>
            <a:endParaRPr lang="en-GB" b="0" dirty="0">
              <a:solidFill>
                <a:srgbClr val="2E2E38"/>
              </a:solidFill>
              <a:latin typeface="EYInterstate Light" panose="02000506000000020004" pitchFamily="2" charset="0"/>
            </a:endParaRPr>
          </a:p>
        </p:txBody>
      </p:sp>
      <p:pic>
        <p:nvPicPr>
          <p:cNvPr id="6" name="Picture 5">
            <a:extLst>
              <a:ext uri="{FF2B5EF4-FFF2-40B4-BE49-F238E27FC236}">
                <a16:creationId xmlns:a16="http://schemas.microsoft.com/office/drawing/2014/main" id="{512048AF-9A88-46BD-A331-BE919E03B4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768909EA-7EFA-49FE-A233-CA1EE0C33E48}"/>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8447243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0F52AAA-30C5-44E0-9368-737C6404FB98}"/>
              </a:ext>
            </a:extLst>
          </p:cNvPr>
          <p:cNvGraphicFramePr>
            <a:graphicFrameLocks noChangeAspect="1"/>
          </p:cNvGraphicFramePr>
          <p:nvPr>
            <p:custDataLst>
              <p:tags r:id="rId1"/>
            </p:custDataLst>
            <p:extLst>
              <p:ext uri="{D42A27DB-BD31-4B8C-83A1-F6EECF244321}">
                <p14:modId xmlns:p14="http://schemas.microsoft.com/office/powerpoint/2010/main" val="3486285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00F52AAA-30C5-44E0-9368-737C6404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en-US" dirty="0"/>
              <a:t>Excise tax on excess tax-exempt organization executive compensation</a:t>
            </a:r>
          </a:p>
        </p:txBody>
      </p:sp>
      <p:sp>
        <p:nvSpPr>
          <p:cNvPr id="6" name="Content Placeholder 5"/>
          <p:cNvSpPr>
            <a:spLocks noGrp="1"/>
          </p:cNvSpPr>
          <p:nvPr>
            <p:ph idx="1"/>
          </p:nvPr>
        </p:nvSpPr>
        <p:spPr/>
        <p:txBody>
          <a:bodyPr/>
          <a:lstStyle/>
          <a:p>
            <a:r>
              <a:rPr lang="en-US" altLang="en-US" dirty="0"/>
              <a:t>Section 4960 imposes a 21% excise tax on:</a:t>
            </a:r>
          </a:p>
          <a:p>
            <a:pPr lvl="1"/>
            <a:r>
              <a:rPr lang="en-US" altLang="en-US" dirty="0"/>
              <a:t>Remuneration over $1 million paid to a “covered employee” (other than an </a:t>
            </a:r>
            <a:r>
              <a:rPr lang="en-US" altLang="en-US" dirty="0">
                <a:solidFill>
                  <a:srgbClr val="FFFFFF"/>
                </a:solidFill>
              </a:rPr>
              <a:t>excess parachute payment)</a:t>
            </a:r>
          </a:p>
          <a:p>
            <a:pPr lvl="1"/>
            <a:r>
              <a:rPr lang="en-US" altLang="en-US" dirty="0">
                <a:solidFill>
                  <a:srgbClr val="FFFFFF"/>
                </a:solidFill>
              </a:rPr>
              <a:t>Any excess parachute payment (related solely to severance pay for involuntary separation from employment) paid to </a:t>
            </a:r>
            <a:r>
              <a:rPr lang="en-US" altLang="en-US" dirty="0"/>
              <a:t>a covered employee</a:t>
            </a:r>
          </a:p>
          <a:p>
            <a:r>
              <a:rPr lang="en-US" altLang="en-US" dirty="0"/>
              <a:t>Reported on Form 990 and Form 4720:</a:t>
            </a:r>
          </a:p>
          <a:p>
            <a:pPr lvl="1"/>
            <a:r>
              <a:rPr lang="en-US" altLang="en-US" dirty="0"/>
              <a:t>Due on original due date of Form 990</a:t>
            </a:r>
          </a:p>
          <a:p>
            <a:pPr lvl="1"/>
            <a:r>
              <a:rPr lang="en-US" altLang="en-US" dirty="0"/>
              <a:t>Can be extended using Form 8868, but excise tax must still be paid on or before initial due date</a:t>
            </a:r>
          </a:p>
          <a:p>
            <a:pPr lvl="1"/>
            <a:r>
              <a:rPr lang="en-US" altLang="en-US" dirty="0"/>
              <a:t>No estimated taxes required</a:t>
            </a:r>
          </a:p>
          <a:p>
            <a:r>
              <a:rPr lang="en-US" altLang="en-US" dirty="0"/>
              <a:t>IRS Notice 2019-09 provided interim guidance regarding </a:t>
            </a:r>
            <a:br>
              <a:rPr lang="en-US" altLang="en-US" dirty="0"/>
            </a:br>
            <a:r>
              <a:rPr lang="en-US" altLang="en-US" dirty="0"/>
              <a:t>Section 4960 and requested comments from taxpayers.</a:t>
            </a:r>
          </a:p>
        </p:txBody>
      </p:sp>
    </p:spTree>
    <p:extLst>
      <p:ext uri="{BB962C8B-B14F-4D97-AF65-F5344CB8AC3E}">
        <p14:creationId xmlns:p14="http://schemas.microsoft.com/office/powerpoint/2010/main" val="23890600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1E802F-18C8-4E98-8052-605BFB4D08F3}"/>
              </a:ext>
            </a:extLst>
          </p:cNvPr>
          <p:cNvGraphicFramePr>
            <a:graphicFrameLocks noChangeAspect="1"/>
          </p:cNvGraphicFramePr>
          <p:nvPr>
            <p:custDataLst>
              <p:tags r:id="rId1"/>
            </p:custDataLst>
            <p:extLst>
              <p:ext uri="{D42A27DB-BD31-4B8C-83A1-F6EECF244321}">
                <p14:modId xmlns:p14="http://schemas.microsoft.com/office/powerpoint/2010/main" val="1569242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F1E802F-18C8-4E98-8052-605BFB4D0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553C6D-52C0-4C38-83E4-3BA6660C6A85}"/>
              </a:ext>
            </a:extLst>
          </p:cNvPr>
          <p:cNvSpPr>
            <a:spLocks noGrp="1"/>
          </p:cNvSpPr>
          <p:nvPr>
            <p:ph type="title"/>
          </p:nvPr>
        </p:nvSpPr>
        <p:spPr/>
        <p:txBody>
          <a:bodyPr vert="horz"/>
          <a:lstStyle/>
          <a:p>
            <a:r>
              <a:rPr lang="en-US" dirty="0"/>
              <a:t>Polling question 24</a:t>
            </a:r>
          </a:p>
        </p:txBody>
      </p:sp>
      <p:sp>
        <p:nvSpPr>
          <p:cNvPr id="3" name="Content Placeholder 2">
            <a:extLst>
              <a:ext uri="{FF2B5EF4-FFF2-40B4-BE49-F238E27FC236}">
                <a16:creationId xmlns:a16="http://schemas.microsoft.com/office/drawing/2014/main" id="{EA373FEA-25E3-49FA-A01F-8986B8F02824}"/>
              </a:ext>
            </a:extLst>
          </p:cNvPr>
          <p:cNvSpPr>
            <a:spLocks noGrp="1"/>
          </p:cNvSpPr>
          <p:nvPr>
            <p:ph idx="1"/>
          </p:nvPr>
        </p:nvSpPr>
        <p:spPr/>
        <p:txBody>
          <a:bodyPr/>
          <a:lstStyle/>
          <a:p>
            <a:pPr marL="0" indent="0">
              <a:buNone/>
            </a:pPr>
            <a:r>
              <a:rPr lang="en-US" dirty="0"/>
              <a:t>True or false: A Section 501(c)(3) organization is subject to the </a:t>
            </a:r>
            <a:br>
              <a:rPr lang="en-US" dirty="0"/>
            </a:br>
            <a:r>
              <a:rPr lang="en-US" dirty="0"/>
              <a:t>Section 4960 excise tax related to every employee who receives compensation in excess of $1 million.</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5476422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61A87F-EAF6-4E3E-85A6-0182ED173C3F}"/>
              </a:ext>
            </a:extLst>
          </p:cNvPr>
          <p:cNvGraphicFramePr>
            <a:graphicFrameLocks noChangeAspect="1"/>
          </p:cNvGraphicFramePr>
          <p:nvPr>
            <p:custDataLst>
              <p:tags r:id="rId1"/>
            </p:custDataLst>
            <p:extLst>
              <p:ext uri="{D42A27DB-BD31-4B8C-83A1-F6EECF244321}">
                <p14:modId xmlns:p14="http://schemas.microsoft.com/office/powerpoint/2010/main" val="1128116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A61A87F-EAF6-4E3E-85A6-0182ED173C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Reporting of compensation on Form 990 when using a management company</a:t>
            </a:r>
            <a:endParaRPr lang="en-GB" dirty="0"/>
          </a:p>
        </p:txBody>
      </p:sp>
      <p:sp>
        <p:nvSpPr>
          <p:cNvPr id="3" name="Content Placeholder 2"/>
          <p:cNvSpPr>
            <a:spLocks noGrp="1"/>
          </p:cNvSpPr>
          <p:nvPr>
            <p:ph idx="1"/>
          </p:nvPr>
        </p:nvSpPr>
        <p:spPr/>
        <p:txBody>
          <a:bodyPr>
            <a:noAutofit/>
          </a:bodyPr>
          <a:lstStyle/>
          <a:p>
            <a:pPr>
              <a:spcAft>
                <a:spcPts val="600"/>
              </a:spcAft>
            </a:pPr>
            <a:r>
              <a:rPr lang="en-US" sz="1800" dirty="0"/>
              <a:t>Form 990 instructions require a tax-exempt organization to report on Form 990 a payment to a management company for services provided by an officer, director or employee of the organization as a payment to the company, rather than as a payment to the officer, director or employee:</a:t>
            </a:r>
          </a:p>
          <a:p>
            <a:pPr lvl="1">
              <a:spcAft>
                <a:spcPts val="600"/>
              </a:spcAft>
            </a:pPr>
            <a:r>
              <a:rPr lang="en-US" dirty="0"/>
              <a:t>Unless the officer, director or employee is a federal common law employee of the organization, in which case the organization must report the payment as  compensation to the individual, rather than to the management company</a:t>
            </a:r>
          </a:p>
        </p:txBody>
      </p:sp>
    </p:spTree>
    <p:extLst>
      <p:ext uri="{BB962C8B-B14F-4D97-AF65-F5344CB8AC3E}">
        <p14:creationId xmlns:p14="http://schemas.microsoft.com/office/powerpoint/2010/main" val="22703689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61A87F-EAF6-4E3E-85A6-0182ED173C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A61A87F-EAF6-4E3E-85A6-0182ED173C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Current reporting-year discussion</a:t>
            </a:r>
            <a:endParaRPr lang="en-GB" dirty="0"/>
          </a:p>
        </p:txBody>
      </p:sp>
      <p:sp>
        <p:nvSpPr>
          <p:cNvPr id="3" name="Content Placeholder 2"/>
          <p:cNvSpPr>
            <a:spLocks noGrp="1"/>
          </p:cNvSpPr>
          <p:nvPr>
            <p:ph idx="1"/>
          </p:nvPr>
        </p:nvSpPr>
        <p:spPr/>
        <p:txBody>
          <a:bodyPr/>
          <a:lstStyle/>
          <a:p>
            <a:pPr>
              <a:spcAft>
                <a:spcPts val="600"/>
              </a:spcAft>
            </a:pPr>
            <a:r>
              <a:rPr lang="en-US" dirty="0"/>
              <a:t>Staffing levels and obtaining the resources that the tax department needs</a:t>
            </a:r>
          </a:p>
          <a:p>
            <a:r>
              <a:rPr lang="en-US" dirty="0"/>
              <a:t>IRS examination issues/challenges: </a:t>
            </a:r>
          </a:p>
          <a:p>
            <a:pPr lvl="1">
              <a:spcAft>
                <a:spcPts val="600"/>
              </a:spcAft>
            </a:pPr>
            <a:r>
              <a:rPr lang="en-US" dirty="0"/>
              <a:t>What areas have you seen the IRS focus on?</a:t>
            </a:r>
          </a:p>
          <a:p>
            <a:r>
              <a:rPr lang="en-US" dirty="0"/>
              <a:t>What challenges are you facing with the Form 990-T reporting? </a:t>
            </a:r>
          </a:p>
          <a:p>
            <a:pPr lvl="1"/>
            <a:r>
              <a:rPr lang="en-US" dirty="0"/>
              <a:t>Expense allocations</a:t>
            </a:r>
          </a:p>
          <a:p>
            <a:pPr lvl="1"/>
            <a:r>
              <a:rPr lang="en-US" dirty="0"/>
              <a:t>Charitable deductions</a:t>
            </a:r>
          </a:p>
          <a:p>
            <a:pPr lvl="1"/>
            <a:r>
              <a:rPr lang="en-US" dirty="0"/>
              <a:t>Alternative expense deductions </a:t>
            </a:r>
          </a:p>
          <a:p>
            <a:endParaRPr lang="en-US" dirty="0"/>
          </a:p>
        </p:txBody>
      </p:sp>
    </p:spTree>
    <p:extLst>
      <p:ext uri="{BB962C8B-B14F-4D97-AF65-F5344CB8AC3E}">
        <p14:creationId xmlns:p14="http://schemas.microsoft.com/office/powerpoint/2010/main" val="14035332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1E802F-18C8-4E98-8052-605BFB4D08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F1E802F-18C8-4E98-8052-605BFB4D0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553C6D-52C0-4C38-83E4-3BA6660C6A85}"/>
              </a:ext>
            </a:extLst>
          </p:cNvPr>
          <p:cNvSpPr>
            <a:spLocks noGrp="1"/>
          </p:cNvSpPr>
          <p:nvPr>
            <p:ph type="title"/>
          </p:nvPr>
        </p:nvSpPr>
        <p:spPr/>
        <p:txBody>
          <a:bodyPr vert="horz"/>
          <a:lstStyle/>
          <a:p>
            <a:r>
              <a:rPr lang="en-US" dirty="0"/>
              <a:t>Polling question 25</a:t>
            </a:r>
          </a:p>
        </p:txBody>
      </p:sp>
      <p:sp>
        <p:nvSpPr>
          <p:cNvPr id="3" name="Content Placeholder 2">
            <a:extLst>
              <a:ext uri="{FF2B5EF4-FFF2-40B4-BE49-F238E27FC236}">
                <a16:creationId xmlns:a16="http://schemas.microsoft.com/office/drawing/2014/main" id="{EA373FEA-25E3-49FA-A01F-8986B8F02824}"/>
              </a:ext>
            </a:extLst>
          </p:cNvPr>
          <p:cNvSpPr>
            <a:spLocks noGrp="1"/>
          </p:cNvSpPr>
          <p:nvPr>
            <p:ph idx="1"/>
          </p:nvPr>
        </p:nvSpPr>
        <p:spPr/>
        <p:txBody>
          <a:bodyPr/>
          <a:lstStyle/>
          <a:p>
            <a:pPr marL="0" indent="0">
              <a:buNone/>
            </a:pPr>
            <a:r>
              <a:rPr lang="en-US" dirty="0"/>
              <a:t>True or false: I feel prepared for this upcoming tax filing season.</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9670701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a:xfrm>
            <a:off x="347871" y="418400"/>
            <a:ext cx="8229600" cy="442569"/>
          </a:xfrm>
        </p:spPr>
        <p:txBody>
          <a:bodyPr vert="horz"/>
          <a:lstStyle/>
          <a:p>
            <a:r>
              <a:rPr lang="en-US" dirty="0"/>
              <a:t>CAMT 2023 filing requirements </a:t>
            </a:r>
            <a:endParaRPr lang="en-US" altLang="en-US" dirty="0"/>
          </a:p>
        </p:txBody>
      </p:sp>
      <p:sp>
        <p:nvSpPr>
          <p:cNvPr id="7" name="Content Placeholder 3">
            <a:extLst>
              <a:ext uri="{FF2B5EF4-FFF2-40B4-BE49-F238E27FC236}">
                <a16:creationId xmlns:a16="http://schemas.microsoft.com/office/drawing/2014/main" id="{62E0C96C-9A9C-E9F3-2B2E-CCBAC7E1A872}"/>
              </a:ext>
            </a:extLst>
          </p:cNvPr>
          <p:cNvSpPr txBox="1">
            <a:spLocks/>
          </p:cNvSpPr>
          <p:nvPr/>
        </p:nvSpPr>
        <p:spPr>
          <a:xfrm>
            <a:off x="459938" y="1194750"/>
            <a:ext cx="8229600" cy="370900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0"/>
              </a:spcBef>
              <a:spcAft>
                <a:spcPts val="450"/>
              </a:spcAft>
              <a:buSzPct val="100000"/>
              <a:buFont typeface="EYInterstate" panose="02000503020000020004" pitchFamily="2" charset="0"/>
              <a:buChar char="•"/>
            </a:pPr>
            <a:r>
              <a:rPr lang="en-US" sz="1499" dirty="0"/>
              <a:t>What is CAMT?</a:t>
            </a:r>
          </a:p>
          <a:p>
            <a:pPr>
              <a:spcBef>
                <a:spcPts val="450"/>
              </a:spcBef>
              <a:spcAft>
                <a:spcPts val="450"/>
              </a:spcAft>
              <a:buSzPct val="100000"/>
              <a:buFont typeface="EYInterstate" panose="02000503020000020004" pitchFamily="2" charset="0"/>
              <a:buChar char="•"/>
            </a:pPr>
            <a:r>
              <a:rPr lang="en-US" sz="1499" dirty="0"/>
              <a:t>Treasury, IRS grant filing exception for tax-exempt organizations from filing new Form 4626, Alternative Minimum Tax — Corporations. </a:t>
            </a:r>
            <a:r>
              <a:rPr lang="en-US" sz="1499" dirty="0">
                <a:solidFill>
                  <a:schemeClr val="tx2"/>
                </a:solidFill>
                <a:hlinkClick r:id="rId6">
                  <a:extLst>
                    <a:ext uri="{A12FA001-AC4F-418D-AE19-62706E023703}">
                      <ahyp:hlinkClr xmlns:ahyp="http://schemas.microsoft.com/office/drawing/2018/hyperlinkcolor" val="tx"/>
                    </a:ext>
                  </a:extLst>
                </a:hlinkClick>
              </a:rPr>
              <a:t>Treasury, IRS grant filing exception for tax-exempt organizations from filing new Form 4626, Alternative Minimum Tax — Corporations | Internal Revenue Service</a:t>
            </a:r>
            <a:endParaRPr lang="en-US" sz="1499" dirty="0">
              <a:solidFill>
                <a:schemeClr val="tx2"/>
              </a:solidFill>
            </a:endParaRPr>
          </a:p>
          <a:p>
            <a:pPr>
              <a:spcBef>
                <a:spcPts val="450"/>
              </a:spcBef>
              <a:spcAft>
                <a:spcPts val="450"/>
              </a:spcAft>
              <a:buSzPct val="100000"/>
              <a:buFont typeface="EYInterstate" panose="02000503020000020004" pitchFamily="2" charset="0"/>
              <a:buChar char="•"/>
            </a:pPr>
            <a:r>
              <a:rPr lang="en-US" sz="1499" dirty="0"/>
              <a:t>Form 4626, </a:t>
            </a:r>
            <a:r>
              <a:rPr lang="en-US" sz="1499" i="1" dirty="0"/>
              <a:t>Alternative Minimum Tax—Corporations</a:t>
            </a:r>
          </a:p>
          <a:p>
            <a:pPr>
              <a:spcBef>
                <a:spcPts val="450"/>
              </a:spcBef>
              <a:spcAft>
                <a:spcPts val="450"/>
              </a:spcAft>
              <a:buSzPct val="100000"/>
              <a:buFont typeface="EYInterstate" panose="02000503020000020004" pitchFamily="2" charset="0"/>
              <a:buChar char="•"/>
            </a:pPr>
            <a:r>
              <a:rPr lang="en-US" sz="1499" i="1" dirty="0"/>
              <a:t>Safe harbor, based on average net income from the previous three years</a:t>
            </a:r>
          </a:p>
          <a:p>
            <a:pPr lvl="1">
              <a:spcBef>
                <a:spcPts val="450"/>
              </a:spcBef>
              <a:spcAft>
                <a:spcPts val="450"/>
              </a:spcAft>
              <a:buSzPct val="100000"/>
              <a:buFont typeface="EYInterstate" panose="02000503020000020004" pitchFamily="2" charset="0"/>
              <a:buChar char="•"/>
            </a:pPr>
            <a:r>
              <a:rPr lang="en-US" sz="1349" i="1" dirty="0"/>
              <a:t>$500m threshold </a:t>
            </a:r>
          </a:p>
          <a:p>
            <a:pPr>
              <a:spcBef>
                <a:spcPts val="450"/>
              </a:spcBef>
              <a:spcAft>
                <a:spcPts val="450"/>
              </a:spcAft>
              <a:buSzPct val="100000"/>
              <a:buFont typeface="EYInterstate" panose="02000503020000020004" pitchFamily="2" charset="0"/>
              <a:buChar char="•"/>
            </a:pPr>
            <a:r>
              <a:rPr lang="en-US" sz="1499" dirty="0"/>
              <a:t>Adjusted financial statement income (AFSI)</a:t>
            </a:r>
          </a:p>
          <a:p>
            <a:pPr lvl="1">
              <a:spcBef>
                <a:spcPts val="450"/>
              </a:spcBef>
              <a:spcAft>
                <a:spcPts val="450"/>
              </a:spcAft>
              <a:buSzPct val="100000"/>
              <a:buFont typeface="EYInterstate" panose="02000503020000020004" pitchFamily="2" charset="0"/>
              <a:buChar char="•"/>
            </a:pPr>
            <a:r>
              <a:rPr lang="en-US" sz="1349" dirty="0"/>
              <a:t>Generally, AFSI should be UBTI of EO entity filing Form 4626</a:t>
            </a:r>
          </a:p>
          <a:p>
            <a:pPr lvl="1">
              <a:spcBef>
                <a:spcPts val="450"/>
              </a:spcBef>
              <a:spcAft>
                <a:spcPts val="450"/>
              </a:spcAft>
              <a:buSzPct val="100000"/>
              <a:buFont typeface="EYInterstate" panose="02000503020000020004" pitchFamily="2" charset="0"/>
              <a:buChar char="•"/>
            </a:pPr>
            <a:r>
              <a:rPr lang="en-US" sz="1349" dirty="0"/>
              <a:t>$1b threshold</a:t>
            </a:r>
          </a:p>
        </p:txBody>
      </p:sp>
    </p:spTree>
    <p:extLst>
      <p:ext uri="{BB962C8B-B14F-4D97-AF65-F5344CB8AC3E}">
        <p14:creationId xmlns:p14="http://schemas.microsoft.com/office/powerpoint/2010/main" val="26799266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a:xfrm>
            <a:off x="457438" y="462664"/>
            <a:ext cx="8229600" cy="442569"/>
          </a:xfrm>
        </p:spPr>
        <p:txBody>
          <a:bodyPr vert="horz"/>
          <a:lstStyle/>
          <a:p>
            <a:r>
              <a:rPr lang="en-US" dirty="0"/>
              <a:t>CAMT 2023 filing requirements for tax exempt entities </a:t>
            </a:r>
            <a:endParaRPr lang="en-US" altLang="en-US" dirty="0"/>
          </a:p>
        </p:txBody>
      </p:sp>
      <p:sp>
        <p:nvSpPr>
          <p:cNvPr id="20" name="Content Placeholder 3">
            <a:extLst>
              <a:ext uri="{FF2B5EF4-FFF2-40B4-BE49-F238E27FC236}">
                <a16:creationId xmlns:a16="http://schemas.microsoft.com/office/drawing/2014/main" id="{62E0C96C-9A9C-E9F3-2B2E-CCBAC7E1A872}"/>
              </a:ext>
            </a:extLst>
          </p:cNvPr>
          <p:cNvSpPr txBox="1">
            <a:spLocks/>
          </p:cNvSpPr>
          <p:nvPr/>
        </p:nvSpPr>
        <p:spPr>
          <a:xfrm>
            <a:off x="457201" y="1711585"/>
            <a:ext cx="8229600" cy="370900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499" dirty="0"/>
          </a:p>
          <a:p>
            <a:endParaRPr lang="en-US" sz="1499" dirty="0"/>
          </a:p>
        </p:txBody>
      </p:sp>
      <p:grpSp>
        <p:nvGrpSpPr>
          <p:cNvPr id="35" name="Group 34">
            <a:extLst>
              <a:ext uri="{FF2B5EF4-FFF2-40B4-BE49-F238E27FC236}">
                <a16:creationId xmlns:a16="http://schemas.microsoft.com/office/drawing/2014/main" id="{72A9B42B-F659-8401-B561-24BA25472D84}"/>
              </a:ext>
            </a:extLst>
          </p:cNvPr>
          <p:cNvGrpSpPr/>
          <p:nvPr/>
        </p:nvGrpSpPr>
        <p:grpSpPr>
          <a:xfrm>
            <a:off x="656883" y="1717544"/>
            <a:ext cx="8030155" cy="3703049"/>
            <a:chOff x="876300" y="1145870"/>
            <a:chExt cx="10067925" cy="4664065"/>
          </a:xfrm>
        </p:grpSpPr>
        <p:sp>
          <p:nvSpPr>
            <p:cNvPr id="21" name="Rectangle 20">
              <a:extLst>
                <a:ext uri="{FF2B5EF4-FFF2-40B4-BE49-F238E27FC236}">
                  <a16:creationId xmlns:a16="http://schemas.microsoft.com/office/drawing/2014/main" id="{D1E5590C-49EF-4F7F-58FB-3D4D8F33B03D}"/>
                </a:ext>
              </a:extLst>
            </p:cNvPr>
            <p:cNvSpPr>
              <a:spLocks/>
            </p:cNvSpPr>
            <p:nvPr/>
          </p:nvSpPr>
          <p:spPr>
            <a:xfrm>
              <a:off x="876300" y="1145870"/>
              <a:ext cx="2819400" cy="1831717"/>
            </a:xfrm>
            <a:prstGeom prst="rect">
              <a:avLst/>
            </a:prstGeom>
            <a:noFill/>
            <a:ln w="127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US" sz="1049" dirty="0">
                  <a:solidFill>
                    <a:schemeClr val="bg1"/>
                  </a:solidFill>
                </a:rPr>
                <a:t>Does the taxpayer meet the safe harbor under Notice 2023-7? (i.e., simplified AFSI threshold of $500m)</a:t>
              </a:r>
            </a:p>
          </p:txBody>
        </p:sp>
        <p:sp>
          <p:nvSpPr>
            <p:cNvPr id="22" name="Rectangle 21">
              <a:extLst>
                <a:ext uri="{FF2B5EF4-FFF2-40B4-BE49-F238E27FC236}">
                  <a16:creationId xmlns:a16="http://schemas.microsoft.com/office/drawing/2014/main" id="{622BAE74-6A0D-369D-D42E-34442F94C0E7}"/>
                </a:ext>
              </a:extLst>
            </p:cNvPr>
            <p:cNvSpPr>
              <a:spLocks/>
            </p:cNvSpPr>
            <p:nvPr/>
          </p:nvSpPr>
          <p:spPr>
            <a:xfrm>
              <a:off x="4500563" y="1145870"/>
              <a:ext cx="2819400" cy="1831717"/>
            </a:xfrm>
            <a:prstGeom prst="rect">
              <a:avLst/>
            </a:prstGeom>
            <a:noFill/>
            <a:ln w="127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US" sz="1049" dirty="0">
                  <a:solidFill>
                    <a:schemeClr val="bg1"/>
                  </a:solidFill>
                </a:rPr>
                <a:t>Is the taxpayer an applicable corporation? (AFSI threshold of $1b)</a:t>
              </a:r>
            </a:p>
          </p:txBody>
        </p:sp>
        <p:sp>
          <p:nvSpPr>
            <p:cNvPr id="23" name="Rectangle 22">
              <a:extLst>
                <a:ext uri="{FF2B5EF4-FFF2-40B4-BE49-F238E27FC236}">
                  <a16:creationId xmlns:a16="http://schemas.microsoft.com/office/drawing/2014/main" id="{0ECEF6EC-738E-451F-24A5-8DEA9FF8C354}"/>
                </a:ext>
              </a:extLst>
            </p:cNvPr>
            <p:cNvSpPr>
              <a:spLocks/>
            </p:cNvSpPr>
            <p:nvPr/>
          </p:nvSpPr>
          <p:spPr>
            <a:xfrm>
              <a:off x="8124825" y="1145870"/>
              <a:ext cx="2819400" cy="1831717"/>
            </a:xfrm>
            <a:prstGeom prst="rect">
              <a:avLst/>
            </a:prstGeom>
            <a:noFill/>
            <a:ln w="127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US" sz="1049" b="1" dirty="0">
                  <a:solidFill>
                    <a:schemeClr val="bg1"/>
                  </a:solidFill>
                </a:rPr>
                <a:t>Complete Form 4626</a:t>
              </a:r>
            </a:p>
            <a:p>
              <a:pPr>
                <a:spcAft>
                  <a:spcPts val="450"/>
                </a:spcAft>
              </a:pPr>
              <a:r>
                <a:rPr lang="en-US" sz="1049" dirty="0">
                  <a:solidFill>
                    <a:schemeClr val="bg1"/>
                  </a:solidFill>
                </a:rPr>
                <a:t>Required to complete Form 4626 Part I and Worksheet A (i.e., pertaining to the three-year lookback) and maintain for your records.</a:t>
              </a:r>
            </a:p>
          </p:txBody>
        </p:sp>
        <p:sp>
          <p:nvSpPr>
            <p:cNvPr id="24" name="Rectangle 23">
              <a:extLst>
                <a:ext uri="{FF2B5EF4-FFF2-40B4-BE49-F238E27FC236}">
                  <a16:creationId xmlns:a16="http://schemas.microsoft.com/office/drawing/2014/main" id="{76E434D8-8431-E437-B576-270E038408AC}"/>
                </a:ext>
              </a:extLst>
            </p:cNvPr>
            <p:cNvSpPr>
              <a:spLocks/>
            </p:cNvSpPr>
            <p:nvPr/>
          </p:nvSpPr>
          <p:spPr>
            <a:xfrm>
              <a:off x="876300" y="3978218"/>
              <a:ext cx="2819400" cy="1831717"/>
            </a:xfrm>
            <a:prstGeom prst="rect">
              <a:avLst/>
            </a:prstGeom>
            <a:noFill/>
            <a:ln w="127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US" sz="1049" b="1" dirty="0">
                  <a:solidFill>
                    <a:schemeClr val="bg1"/>
                  </a:solidFill>
                </a:rPr>
                <a:t>Do not complete Form 4626</a:t>
              </a:r>
            </a:p>
            <a:p>
              <a:pPr>
                <a:spcAft>
                  <a:spcPts val="450"/>
                </a:spcAft>
              </a:pPr>
              <a:r>
                <a:rPr lang="en-US" sz="1049" dirty="0">
                  <a:solidFill>
                    <a:schemeClr val="bg1"/>
                  </a:solidFill>
                </a:rPr>
                <a:t>Document application of safe harbor.</a:t>
              </a:r>
            </a:p>
          </p:txBody>
        </p:sp>
        <p:sp>
          <p:nvSpPr>
            <p:cNvPr id="25" name="Rectangle 24">
              <a:extLst>
                <a:ext uri="{FF2B5EF4-FFF2-40B4-BE49-F238E27FC236}">
                  <a16:creationId xmlns:a16="http://schemas.microsoft.com/office/drawing/2014/main" id="{9C178CAD-4622-E9F7-6DA9-527206C23A59}"/>
                </a:ext>
              </a:extLst>
            </p:cNvPr>
            <p:cNvSpPr>
              <a:spLocks/>
            </p:cNvSpPr>
            <p:nvPr/>
          </p:nvSpPr>
          <p:spPr>
            <a:xfrm>
              <a:off x="4500563" y="3978218"/>
              <a:ext cx="2819400" cy="1831717"/>
            </a:xfrm>
            <a:prstGeom prst="rect">
              <a:avLst/>
            </a:prstGeom>
            <a:noFill/>
            <a:ln w="127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US" sz="1049" b="1" dirty="0">
                  <a:solidFill>
                    <a:schemeClr val="bg1"/>
                  </a:solidFill>
                </a:rPr>
                <a:t>Complete Form 4626 </a:t>
              </a:r>
            </a:p>
            <a:p>
              <a:pPr>
                <a:spcAft>
                  <a:spcPts val="450"/>
                </a:spcAft>
              </a:pPr>
              <a:r>
                <a:rPr lang="en-US" sz="1049" dirty="0">
                  <a:solidFill>
                    <a:schemeClr val="bg1"/>
                  </a:solidFill>
                </a:rPr>
                <a:t>Required to complete Form 4626 Part II, Part III, Part IV, and Worksheet B</a:t>
              </a:r>
            </a:p>
            <a:p>
              <a:pPr>
                <a:spcAft>
                  <a:spcPts val="450"/>
                </a:spcAft>
              </a:pPr>
              <a:r>
                <a:rPr lang="en-US" sz="1049" dirty="0">
                  <a:solidFill>
                    <a:schemeClr val="bg1"/>
                  </a:solidFill>
                </a:rPr>
                <a:t>Permitted to skip Form 4626 Part I and Worksheet A</a:t>
              </a:r>
            </a:p>
          </p:txBody>
        </p:sp>
        <p:sp>
          <p:nvSpPr>
            <p:cNvPr id="26" name="Arrow: Right 25">
              <a:extLst>
                <a:ext uri="{FF2B5EF4-FFF2-40B4-BE49-F238E27FC236}">
                  <a16:creationId xmlns:a16="http://schemas.microsoft.com/office/drawing/2014/main" id="{66ED9887-AD82-F0CB-2FAE-6D3691446D42}"/>
                </a:ext>
              </a:extLst>
            </p:cNvPr>
            <p:cNvSpPr>
              <a:spLocks/>
            </p:cNvSpPr>
            <p:nvPr/>
          </p:nvSpPr>
          <p:spPr>
            <a:xfrm>
              <a:off x="3856354" y="1871645"/>
              <a:ext cx="485775" cy="380168"/>
            </a:xfrm>
            <a:prstGeom prst="rightArrow">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27" name="Arrow: Right 26">
              <a:extLst>
                <a:ext uri="{FF2B5EF4-FFF2-40B4-BE49-F238E27FC236}">
                  <a16:creationId xmlns:a16="http://schemas.microsoft.com/office/drawing/2014/main" id="{B9BAA2CE-8A65-10E2-DE55-15DE2C2520F1}"/>
                </a:ext>
              </a:extLst>
            </p:cNvPr>
            <p:cNvSpPr>
              <a:spLocks/>
            </p:cNvSpPr>
            <p:nvPr/>
          </p:nvSpPr>
          <p:spPr>
            <a:xfrm rot="5400000">
              <a:off x="5634453" y="3287819"/>
              <a:ext cx="485775" cy="380168"/>
            </a:xfrm>
            <a:prstGeom prst="rightArrow">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28" name="Arrow: Right 27">
              <a:extLst>
                <a:ext uri="{FF2B5EF4-FFF2-40B4-BE49-F238E27FC236}">
                  <a16:creationId xmlns:a16="http://schemas.microsoft.com/office/drawing/2014/main" id="{27AF359D-A0D7-25BA-E433-B0370DFCDE25}"/>
                </a:ext>
              </a:extLst>
            </p:cNvPr>
            <p:cNvSpPr>
              <a:spLocks/>
            </p:cNvSpPr>
            <p:nvPr/>
          </p:nvSpPr>
          <p:spPr>
            <a:xfrm>
              <a:off x="7438707" y="1871645"/>
              <a:ext cx="485775" cy="380168"/>
            </a:xfrm>
            <a:prstGeom prst="rightArrow">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29" name="Arrow: Right 28">
              <a:extLst>
                <a:ext uri="{FF2B5EF4-FFF2-40B4-BE49-F238E27FC236}">
                  <a16:creationId xmlns:a16="http://schemas.microsoft.com/office/drawing/2014/main" id="{55B01F9F-F40C-E042-5786-4B99073C7491}"/>
                </a:ext>
              </a:extLst>
            </p:cNvPr>
            <p:cNvSpPr>
              <a:spLocks/>
            </p:cNvSpPr>
            <p:nvPr/>
          </p:nvSpPr>
          <p:spPr>
            <a:xfrm rot="5400000">
              <a:off x="2043113" y="3287819"/>
              <a:ext cx="485775" cy="380168"/>
            </a:xfrm>
            <a:prstGeom prst="rightArrow">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30" name="TextBox 29">
              <a:extLst>
                <a:ext uri="{FF2B5EF4-FFF2-40B4-BE49-F238E27FC236}">
                  <a16:creationId xmlns:a16="http://schemas.microsoft.com/office/drawing/2014/main" id="{FA5AF11F-ECCA-FFE9-B409-BD2F3606DEFC}"/>
                </a:ext>
              </a:extLst>
            </p:cNvPr>
            <p:cNvSpPr txBox="1"/>
            <p:nvPr/>
          </p:nvSpPr>
          <p:spPr>
            <a:xfrm>
              <a:off x="3854133" y="2283896"/>
              <a:ext cx="485775" cy="209313"/>
            </a:xfrm>
            <a:prstGeom prst="rect">
              <a:avLst/>
            </a:prstGeom>
            <a:noFill/>
          </p:spPr>
          <p:txBody>
            <a:bodyPr wrap="square" lIns="0" tIns="27418" rIns="0" bIns="0" rtlCol="0">
              <a:spAutoFit/>
            </a:bodyPr>
            <a:lstStyle/>
            <a:p>
              <a:pPr>
                <a:spcAft>
                  <a:spcPts val="450"/>
                </a:spcAft>
                <a:buClr>
                  <a:schemeClr val="accent2"/>
                </a:buClr>
                <a:buSzPct val="70000"/>
              </a:pPr>
              <a:r>
                <a:rPr lang="en-US" sz="900" dirty="0">
                  <a:solidFill>
                    <a:schemeClr val="bg1"/>
                  </a:solidFill>
                </a:rPr>
                <a:t>No</a:t>
              </a:r>
            </a:p>
          </p:txBody>
        </p:sp>
        <p:sp>
          <p:nvSpPr>
            <p:cNvPr id="31" name="TextBox 30">
              <a:extLst>
                <a:ext uri="{FF2B5EF4-FFF2-40B4-BE49-F238E27FC236}">
                  <a16:creationId xmlns:a16="http://schemas.microsoft.com/office/drawing/2014/main" id="{0307A487-E3DA-5433-E4C0-EFA60AD21F46}"/>
                </a:ext>
              </a:extLst>
            </p:cNvPr>
            <p:cNvSpPr txBox="1"/>
            <p:nvPr/>
          </p:nvSpPr>
          <p:spPr>
            <a:xfrm>
              <a:off x="7520940" y="2283896"/>
              <a:ext cx="485775" cy="209313"/>
            </a:xfrm>
            <a:prstGeom prst="rect">
              <a:avLst/>
            </a:prstGeom>
            <a:noFill/>
          </p:spPr>
          <p:txBody>
            <a:bodyPr wrap="square" lIns="0" tIns="27418" rIns="0" bIns="0" rtlCol="0">
              <a:spAutoFit/>
            </a:bodyPr>
            <a:lstStyle/>
            <a:p>
              <a:pPr>
                <a:spcAft>
                  <a:spcPts val="450"/>
                </a:spcAft>
                <a:buClr>
                  <a:schemeClr val="accent2"/>
                </a:buClr>
                <a:buSzPct val="70000"/>
              </a:pPr>
              <a:r>
                <a:rPr lang="en-US" sz="900" dirty="0">
                  <a:solidFill>
                    <a:schemeClr val="bg1"/>
                  </a:solidFill>
                </a:rPr>
                <a:t>No</a:t>
              </a:r>
            </a:p>
          </p:txBody>
        </p:sp>
        <p:sp>
          <p:nvSpPr>
            <p:cNvPr id="32" name="TextBox 31">
              <a:extLst>
                <a:ext uri="{FF2B5EF4-FFF2-40B4-BE49-F238E27FC236}">
                  <a16:creationId xmlns:a16="http://schemas.microsoft.com/office/drawing/2014/main" id="{772750F9-0326-8A5D-34BB-E7671DBDCFC2}"/>
                </a:ext>
              </a:extLst>
            </p:cNvPr>
            <p:cNvSpPr txBox="1"/>
            <p:nvPr/>
          </p:nvSpPr>
          <p:spPr>
            <a:xfrm>
              <a:off x="2539683" y="3367104"/>
              <a:ext cx="485775" cy="209313"/>
            </a:xfrm>
            <a:prstGeom prst="rect">
              <a:avLst/>
            </a:prstGeom>
            <a:noFill/>
          </p:spPr>
          <p:txBody>
            <a:bodyPr wrap="square" lIns="0" tIns="27418" rIns="0" bIns="0" rtlCol="0">
              <a:spAutoFit/>
            </a:bodyPr>
            <a:lstStyle/>
            <a:p>
              <a:pPr>
                <a:spcAft>
                  <a:spcPts val="450"/>
                </a:spcAft>
                <a:buClr>
                  <a:schemeClr val="accent2"/>
                </a:buClr>
                <a:buSzPct val="70000"/>
              </a:pPr>
              <a:r>
                <a:rPr lang="en-US" sz="900" dirty="0">
                  <a:solidFill>
                    <a:schemeClr val="bg1"/>
                  </a:solidFill>
                </a:rPr>
                <a:t>Yes</a:t>
              </a:r>
            </a:p>
          </p:txBody>
        </p:sp>
        <p:sp>
          <p:nvSpPr>
            <p:cNvPr id="33" name="TextBox 32">
              <a:extLst>
                <a:ext uri="{FF2B5EF4-FFF2-40B4-BE49-F238E27FC236}">
                  <a16:creationId xmlns:a16="http://schemas.microsoft.com/office/drawing/2014/main" id="{C897B934-DA27-2F3A-BACA-5F4637064480}"/>
                </a:ext>
              </a:extLst>
            </p:cNvPr>
            <p:cNvSpPr txBox="1"/>
            <p:nvPr/>
          </p:nvSpPr>
          <p:spPr>
            <a:xfrm>
              <a:off x="6192519" y="3367104"/>
              <a:ext cx="485775" cy="209313"/>
            </a:xfrm>
            <a:prstGeom prst="rect">
              <a:avLst/>
            </a:prstGeom>
            <a:noFill/>
          </p:spPr>
          <p:txBody>
            <a:bodyPr wrap="square" lIns="0" tIns="27418" rIns="0" bIns="0" rtlCol="0">
              <a:spAutoFit/>
            </a:bodyPr>
            <a:lstStyle/>
            <a:p>
              <a:pPr>
                <a:spcAft>
                  <a:spcPts val="450"/>
                </a:spcAft>
                <a:buClr>
                  <a:schemeClr val="accent2"/>
                </a:buClr>
                <a:buSzPct val="70000"/>
              </a:pPr>
              <a:r>
                <a:rPr lang="en-US" sz="900" dirty="0">
                  <a:solidFill>
                    <a:schemeClr val="bg1"/>
                  </a:solidFill>
                </a:rPr>
                <a:t>Yes</a:t>
              </a:r>
            </a:p>
          </p:txBody>
        </p:sp>
      </p:grpSp>
    </p:spTree>
    <p:extLst>
      <p:ext uri="{BB962C8B-B14F-4D97-AF65-F5344CB8AC3E}">
        <p14:creationId xmlns:p14="http://schemas.microsoft.com/office/powerpoint/2010/main" val="661360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1E802F-18C8-4E98-8052-605BFB4D08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F1E802F-18C8-4E98-8052-605BFB4D0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553C6D-52C0-4C38-83E4-3BA6660C6A85}"/>
              </a:ext>
            </a:extLst>
          </p:cNvPr>
          <p:cNvSpPr>
            <a:spLocks noGrp="1"/>
          </p:cNvSpPr>
          <p:nvPr>
            <p:ph type="title"/>
          </p:nvPr>
        </p:nvSpPr>
        <p:spPr/>
        <p:txBody>
          <a:bodyPr vert="horz"/>
          <a:lstStyle/>
          <a:p>
            <a:r>
              <a:rPr lang="en-US" dirty="0"/>
              <a:t>Polling question 26</a:t>
            </a:r>
          </a:p>
        </p:txBody>
      </p:sp>
      <p:sp>
        <p:nvSpPr>
          <p:cNvPr id="3" name="Content Placeholder 2">
            <a:extLst>
              <a:ext uri="{FF2B5EF4-FFF2-40B4-BE49-F238E27FC236}">
                <a16:creationId xmlns:a16="http://schemas.microsoft.com/office/drawing/2014/main" id="{EA373FEA-25E3-49FA-A01F-8986B8F02824}"/>
              </a:ext>
            </a:extLst>
          </p:cNvPr>
          <p:cNvSpPr>
            <a:spLocks noGrp="1"/>
          </p:cNvSpPr>
          <p:nvPr>
            <p:ph idx="1"/>
          </p:nvPr>
        </p:nvSpPr>
        <p:spPr/>
        <p:txBody>
          <a:bodyPr/>
          <a:lstStyle/>
          <a:p>
            <a:pPr marL="0" indent="0">
              <a:buNone/>
            </a:pPr>
            <a:r>
              <a:rPr lang="en-US" dirty="0"/>
              <a:t>True or false: CAMT will impact the tax filings I work on.</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14420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8DE57-F8F5-4FE2-A7AB-CF97D2DB41ED}"/>
              </a:ext>
            </a:extLst>
          </p:cNvPr>
          <p:cNvGraphicFramePr>
            <a:graphicFrameLocks noChangeAspect="1"/>
          </p:cNvGraphicFramePr>
          <p:nvPr>
            <p:custDataLst>
              <p:tags r:id="rId1"/>
            </p:custDataLst>
            <p:extLst>
              <p:ext uri="{D42A27DB-BD31-4B8C-83A1-F6EECF244321}">
                <p14:modId xmlns:p14="http://schemas.microsoft.com/office/powerpoint/2010/main" val="2885951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3" name="Object 2" hidden="1">
                        <a:extLst>
                          <a:ext uri="{FF2B5EF4-FFF2-40B4-BE49-F238E27FC236}">
                            <a16:creationId xmlns:a16="http://schemas.microsoft.com/office/drawing/2014/main" id="{2CD8DE57-F8F5-4FE2-A7AB-CF97D2DB41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20" name="Rectangle 2"/>
          <p:cNvSpPr>
            <a:spLocks noGrp="1" noChangeArrowheads="1"/>
          </p:cNvSpPr>
          <p:nvPr>
            <p:ph type="title"/>
          </p:nvPr>
        </p:nvSpPr>
        <p:spPr/>
        <p:txBody>
          <a:bodyPr vert="horz"/>
          <a:lstStyle/>
          <a:p>
            <a:r>
              <a:rPr lang="en-GB" dirty="0"/>
              <a:t>Section 501(c)(3) exemption (cont.)</a:t>
            </a:r>
            <a:endParaRPr lang="en-US" altLang="en-US" dirty="0"/>
          </a:p>
        </p:txBody>
      </p:sp>
      <p:sp>
        <p:nvSpPr>
          <p:cNvPr id="9221" name="Rectangle 3"/>
          <p:cNvSpPr>
            <a:spLocks noGrp="1" noChangeArrowheads="1"/>
          </p:cNvSpPr>
          <p:nvPr>
            <p:ph idx="1"/>
          </p:nvPr>
        </p:nvSpPr>
        <p:spPr/>
        <p:txBody>
          <a:bodyPr/>
          <a:lstStyle/>
          <a:p>
            <a:r>
              <a:rPr lang="en-IN" altLang="en-US" dirty="0"/>
              <a:t>Section 501(c) exempts specific types of organizations from federal income tax, including: </a:t>
            </a:r>
          </a:p>
          <a:p>
            <a:pPr lvl="1"/>
            <a:r>
              <a:rPr lang="en-IN" altLang="en-US" dirty="0"/>
              <a:t>Business leagues/associations</a:t>
            </a:r>
          </a:p>
          <a:p>
            <a:pPr lvl="1"/>
            <a:r>
              <a:rPr lang="en-IN" altLang="en-US" dirty="0"/>
              <a:t>Charities </a:t>
            </a:r>
          </a:p>
          <a:p>
            <a:pPr lvl="1"/>
            <a:r>
              <a:rPr lang="en-IN" altLang="en-US" dirty="0"/>
              <a:t>Credit unions</a:t>
            </a:r>
          </a:p>
          <a:p>
            <a:pPr lvl="1"/>
            <a:r>
              <a:rPr lang="en-IN" altLang="en-US" dirty="0"/>
              <a:t>Labor organizations/unions</a:t>
            </a:r>
          </a:p>
          <a:p>
            <a:pPr lvl="1"/>
            <a:r>
              <a:rPr lang="en-IN" altLang="en-US" dirty="0"/>
              <a:t>Land trusts</a:t>
            </a:r>
          </a:p>
          <a:p>
            <a:pPr lvl="1"/>
            <a:r>
              <a:rPr lang="en-IN" altLang="en-US" dirty="0"/>
              <a:t>Universities and other schools</a:t>
            </a:r>
          </a:p>
          <a:p>
            <a:pPr lvl="1"/>
            <a:r>
              <a:rPr lang="en-IN" altLang="en-US" dirty="0"/>
              <a:t>Social welfare organizations</a:t>
            </a:r>
          </a:p>
          <a:p>
            <a:pPr lvl="1"/>
            <a:r>
              <a:rPr lang="en-IN" altLang="en-US" dirty="0"/>
              <a:t>Churches</a:t>
            </a:r>
          </a:p>
          <a:p>
            <a:pPr lvl="1"/>
            <a:r>
              <a:rPr lang="en-IN" altLang="en-US" dirty="0"/>
              <a:t>Hospitals</a:t>
            </a:r>
          </a:p>
          <a:p>
            <a:pPr lvl="1"/>
            <a:r>
              <a:rPr lang="en-IN" altLang="en-US" dirty="0"/>
              <a:t>Social clubs</a:t>
            </a:r>
          </a:p>
          <a:p>
            <a:pPr lvl="1"/>
            <a:r>
              <a:rPr lang="en-IN" altLang="en-US" dirty="0"/>
              <a:t>Political action committees</a:t>
            </a:r>
          </a:p>
          <a:p>
            <a:pPr lvl="1"/>
            <a:r>
              <a:rPr lang="en-IN" altLang="en-US" dirty="0"/>
              <a:t>Veterans organizations</a:t>
            </a:r>
          </a:p>
        </p:txBody>
      </p:sp>
    </p:spTree>
    <p:extLst>
      <p:ext uri="{BB962C8B-B14F-4D97-AF65-F5344CB8AC3E}">
        <p14:creationId xmlns:p14="http://schemas.microsoft.com/office/powerpoint/2010/main" val="42678826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9A4DDE8-4931-4FCF-821E-E9AF02C58846}"/>
              </a:ext>
            </a:extLst>
          </p:cNvPr>
          <p:cNvGraphicFramePr>
            <a:graphicFrameLocks noChangeAspect="1"/>
          </p:cNvGraphicFramePr>
          <p:nvPr>
            <p:custDataLst>
              <p:tags r:id="rId1"/>
            </p:custDataLst>
            <p:extLst>
              <p:ext uri="{D42A27DB-BD31-4B8C-83A1-F6EECF244321}">
                <p14:modId xmlns:p14="http://schemas.microsoft.com/office/powerpoint/2010/main" val="250864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29A4DDE8-4931-4FCF-821E-E9AF02C588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idx="1"/>
          </p:nvPr>
        </p:nvSpPr>
        <p:spPr>
          <a:xfrm>
            <a:off x="624351" y="1409700"/>
            <a:ext cx="3662515" cy="1585615"/>
          </a:xfrm>
          <a:ln>
            <a:solidFill>
              <a:schemeClr val="tx2"/>
            </a:solidFill>
          </a:ln>
        </p:spPr>
        <p:txBody>
          <a:bodyPr anchor="ctr" anchorCtr="0"/>
          <a:lstStyle/>
          <a:p>
            <a:pPr marL="285750" indent="0">
              <a:buNone/>
            </a:pPr>
            <a:r>
              <a:rPr lang="en-US" b="1" dirty="0">
                <a:solidFill>
                  <a:schemeClr val="tx2"/>
                </a:solidFill>
              </a:rPr>
              <a:t>Bob Vuillemot</a:t>
            </a:r>
          </a:p>
          <a:p>
            <a:pPr marL="267320" lvl="1" indent="0">
              <a:spcBef>
                <a:spcPts val="0"/>
              </a:spcBef>
              <a:buNone/>
            </a:pPr>
            <a:r>
              <a:rPr lang="en-US" sz="1600" dirty="0"/>
              <a:t>Ernst &amp; Young LLP</a:t>
            </a:r>
          </a:p>
          <a:p>
            <a:pPr marL="267320" lvl="1" indent="0">
              <a:spcBef>
                <a:spcPts val="0"/>
              </a:spcBef>
              <a:buNone/>
            </a:pPr>
            <a:r>
              <a:rPr lang="en-US" sz="1600" dirty="0"/>
              <a:t>Pittsburgh, Pennsylvania</a:t>
            </a:r>
          </a:p>
          <a:p>
            <a:pPr marL="267320" lvl="1" indent="0">
              <a:spcBef>
                <a:spcPts val="0"/>
              </a:spcBef>
              <a:buNone/>
            </a:pPr>
            <a:r>
              <a:rPr lang="en-US" sz="1600" dirty="0"/>
              <a:t>robert.vuillemot@ey.com</a:t>
            </a:r>
          </a:p>
          <a:p>
            <a:pPr marL="267320" lvl="1" indent="0">
              <a:spcBef>
                <a:spcPts val="0"/>
              </a:spcBef>
              <a:buNone/>
            </a:pPr>
            <a:r>
              <a:rPr lang="en-US" sz="1600" dirty="0"/>
              <a:t>+1 412 644 5313</a:t>
            </a:r>
          </a:p>
        </p:txBody>
      </p:sp>
      <p:sp>
        <p:nvSpPr>
          <p:cNvPr id="6" name="Rectangle 5">
            <a:extLst>
              <a:ext uri="{FF2B5EF4-FFF2-40B4-BE49-F238E27FC236}">
                <a16:creationId xmlns:a16="http://schemas.microsoft.com/office/drawing/2014/main" id="{AF068583-5BFE-4492-8C9F-F75087D2DDDA}"/>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 name="Title 1"/>
          <p:cNvSpPr>
            <a:spLocks noGrp="1"/>
          </p:cNvSpPr>
          <p:nvPr>
            <p:ph type="title"/>
          </p:nvPr>
        </p:nvSpPr>
        <p:spPr/>
        <p:txBody>
          <a:bodyPr vert="horz"/>
          <a:lstStyle/>
          <a:p>
            <a:r>
              <a:rPr lang="en-US" dirty="0"/>
              <a:t>Wrap-up</a:t>
            </a:r>
            <a:endParaRPr lang="en-GB" dirty="0"/>
          </a:p>
        </p:txBody>
      </p:sp>
      <p:sp>
        <p:nvSpPr>
          <p:cNvPr id="5" name="TextBox 4">
            <a:extLst>
              <a:ext uri="{FF2B5EF4-FFF2-40B4-BE49-F238E27FC236}">
                <a16:creationId xmlns:a16="http://schemas.microsoft.com/office/drawing/2014/main" id="{23FEDEDE-E21D-4907-8CF2-175D3E3FBB84}"/>
              </a:ext>
            </a:extLst>
          </p:cNvPr>
          <p:cNvSpPr txBox="1"/>
          <p:nvPr/>
        </p:nvSpPr>
        <p:spPr>
          <a:xfrm>
            <a:off x="3390900" y="6435684"/>
            <a:ext cx="2733675" cy="341544"/>
          </a:xfrm>
          <a:prstGeom prst="rect">
            <a:avLst/>
          </a:prstGeom>
          <a:solidFill>
            <a:schemeClr val="tx1"/>
          </a:solidFill>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US" sz="1200" dirty="0">
              <a:solidFill>
                <a:schemeClr val="bg1"/>
              </a:solidFill>
            </a:endParaRPr>
          </a:p>
        </p:txBody>
      </p:sp>
      <p:sp>
        <p:nvSpPr>
          <p:cNvPr id="16" name="Content Placeholder 6">
            <a:extLst>
              <a:ext uri="{FF2B5EF4-FFF2-40B4-BE49-F238E27FC236}">
                <a16:creationId xmlns:a16="http://schemas.microsoft.com/office/drawing/2014/main" id="{AC4CA5E1-A130-4540-B94B-D0F884934D16}"/>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Kristen Farr Capizzi</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Chicago, Illinois</a:t>
            </a:r>
          </a:p>
          <a:p>
            <a:pPr marL="267320" lvl="1" indent="0">
              <a:spcBef>
                <a:spcPts val="0"/>
              </a:spcBef>
              <a:buFont typeface="EYInterstate Light" panose="02000506000000020004" pitchFamily="2" charset="0"/>
              <a:buNone/>
            </a:pPr>
            <a:r>
              <a:rPr lang="en-US" sz="1600" dirty="0"/>
              <a:t>kristen.g.farr.capizzi@ey.com</a:t>
            </a:r>
          </a:p>
          <a:p>
            <a:pPr marL="267320" lvl="1" indent="0">
              <a:spcBef>
                <a:spcPts val="0"/>
              </a:spcBef>
              <a:buFont typeface="EYInterstate Light" panose="02000506000000020004" pitchFamily="2" charset="0"/>
              <a:buNone/>
            </a:pPr>
            <a:r>
              <a:rPr lang="en-US" sz="1600" dirty="0"/>
              <a:t>+1 312 928 1652</a:t>
            </a:r>
          </a:p>
        </p:txBody>
      </p:sp>
      <p:sp>
        <p:nvSpPr>
          <p:cNvPr id="17" name="Rectangle 16">
            <a:extLst>
              <a:ext uri="{FF2B5EF4-FFF2-40B4-BE49-F238E27FC236}">
                <a16:creationId xmlns:a16="http://schemas.microsoft.com/office/drawing/2014/main" id="{759EADA2-A6FB-4282-B9B0-6D85F1B5B892}"/>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2437245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7A68E0-38BA-41FC-985B-1DB212BF55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652"/>
            <a:ext cx="9144000" cy="6858000"/>
          </a:xfrm>
          <a:prstGeom prst="rect">
            <a:avLst/>
          </a:prstGeom>
        </p:spPr>
      </p:pic>
      <p:sp>
        <p:nvSpPr>
          <p:cNvPr id="3" name="Rectangle 2">
            <a:extLst>
              <a:ext uri="{FF2B5EF4-FFF2-40B4-BE49-F238E27FC236}">
                <a16:creationId xmlns:a16="http://schemas.microsoft.com/office/drawing/2014/main" id="{795FC74B-85C6-A5F8-5628-6F3A2CC0C6D2}"/>
              </a:ext>
            </a:extLst>
          </p:cNvPr>
          <p:cNvSpPr/>
          <p:nvPr/>
        </p:nvSpPr>
        <p:spPr>
          <a:xfrm>
            <a:off x="0" y="4717"/>
            <a:ext cx="9144000" cy="6858000"/>
          </a:xfrm>
          <a:prstGeom prst="rect">
            <a:avLst/>
          </a:prstGeom>
          <a:solidFill>
            <a:srgbClr val="2E2E38">
              <a:alpha val="1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4" name="Object 3" hidden="1">
            <a:extLst>
              <a:ext uri="{FF2B5EF4-FFF2-40B4-BE49-F238E27FC236}">
                <a16:creationId xmlns:a16="http://schemas.microsoft.com/office/drawing/2014/main" id="{7E6A21C1-30E2-4F16-866B-498223AC69C3}"/>
              </a:ext>
            </a:extLst>
          </p:cNvPr>
          <p:cNvGraphicFramePr>
            <a:graphicFrameLocks noChangeAspect="1"/>
          </p:cNvGraphicFramePr>
          <p:nvPr>
            <p:custDataLst>
              <p:tags r:id="rId1"/>
            </p:custDataLst>
            <p:extLst>
              <p:ext uri="{D42A27DB-BD31-4B8C-83A1-F6EECF244321}">
                <p14:modId xmlns:p14="http://schemas.microsoft.com/office/powerpoint/2010/main" val="4149709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4" name="Object 3" hidden="1">
                        <a:extLst>
                          <a:ext uri="{FF2B5EF4-FFF2-40B4-BE49-F238E27FC236}">
                            <a16:creationId xmlns:a16="http://schemas.microsoft.com/office/drawing/2014/main" id="{7E6A21C1-30E2-4F16-866B-498223AC69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DF4D63-AB66-448E-96E5-16B152D033C4}"/>
              </a:ext>
            </a:extLst>
          </p:cNvPr>
          <p:cNvSpPr>
            <a:spLocks noGrp="1"/>
          </p:cNvSpPr>
          <p:nvPr>
            <p:ph type="title"/>
          </p:nvPr>
        </p:nvSpPr>
        <p:spPr>
          <a:xfrm>
            <a:off x="454025" y="1104900"/>
            <a:ext cx="8229600" cy="590400"/>
          </a:xfrm>
        </p:spPr>
        <p:txBody>
          <a:bodyPr vert="horz"/>
          <a:lstStyle/>
          <a:p>
            <a:r>
              <a:rPr lang="en-US" sz="3000" b="1" dirty="0">
                <a:solidFill>
                  <a:schemeClr val="tx1"/>
                </a:solidFill>
              </a:rPr>
              <a:t>Thank you for joining us today!</a:t>
            </a:r>
          </a:p>
        </p:txBody>
      </p:sp>
      <p:sp>
        <p:nvSpPr>
          <p:cNvPr id="5" name="Slide Number Placeholder 4">
            <a:extLst>
              <a:ext uri="{FF2B5EF4-FFF2-40B4-BE49-F238E27FC236}">
                <a16:creationId xmlns:a16="http://schemas.microsoft.com/office/drawing/2014/main" id="{E1AD0055-5318-41E7-8E78-5A3FC8220E7C}"/>
              </a:ext>
            </a:extLst>
          </p:cNvPr>
          <p:cNvSpPr>
            <a:spLocks noGrp="1"/>
          </p:cNvSpPr>
          <p:nvPr>
            <p:ph type="sldNum" sz="quarter" idx="12"/>
          </p:nvPr>
        </p:nvSpPr>
        <p:spPr/>
        <p:txBody>
          <a:bodyPr/>
          <a:lstStyle/>
          <a:p>
            <a:r>
              <a:rPr lang="en-GB" dirty="0"/>
              <a:t>Page </a:t>
            </a:r>
            <a:fld id="{F1BC30E3-FFE5-4B91-AA19-87A149EBB9EE}" type="slidenum">
              <a:rPr smtClean="0"/>
              <a:pPr/>
              <a:t>120</a:t>
            </a:fld>
            <a:endParaRPr dirty="0"/>
          </a:p>
        </p:txBody>
      </p:sp>
      <p:pic>
        <p:nvPicPr>
          <p:cNvPr id="13" name="Picture 12">
            <a:extLst>
              <a:ext uri="{FF2B5EF4-FFF2-40B4-BE49-F238E27FC236}">
                <a16:creationId xmlns:a16="http://schemas.microsoft.com/office/drawing/2014/main" id="{BEA3DED0-1769-45A0-9626-9887759920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783254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CA1565E-422A-479C-BA8F-89A1AEC4FDCF}"/>
              </a:ext>
            </a:extLst>
          </p:cNvPr>
          <p:cNvSpPr txBox="1"/>
          <p:nvPr/>
        </p:nvSpPr>
        <p:spPr>
          <a:xfrm>
            <a:off x="455613" y="719139"/>
            <a:ext cx="3506400" cy="206825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200" b="1"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EY</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 | </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endParaRP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EY exists to build a better working world, helping create long-term value for clients, people and society and build trust in the capital markets.</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Enabled by data and technology, diverse EY teams in over 150 countries provide trust through assurance and help clients grow, transform and operate.</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Working across assurance, consulting, law, strategy, tax and transactions, EY teams ask better questions to find new answers for the complex issues facing our world today.</a:t>
            </a:r>
            <a:endParaRPr kumimoji="0" lang="en-IN" sz="1050" b="1"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 name="TextBox 4">
            <a:extLst>
              <a:ext uri="{FF2B5EF4-FFF2-40B4-BE49-F238E27FC236}">
                <a16:creationId xmlns:a16="http://schemas.microsoft.com/office/drawing/2014/main" id="{E6CB111D-A412-40A9-BC22-D64420BB7297}"/>
              </a:ext>
            </a:extLst>
          </p:cNvPr>
          <p:cNvSpPr txBox="1"/>
          <p:nvPr/>
        </p:nvSpPr>
        <p:spPr>
          <a:xfrm>
            <a:off x="5181987" y="719139"/>
            <a:ext cx="3506400" cy="3268587"/>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altLang="en-US" sz="800" b="0" i="0" u="none" strike="noStrike" kern="0" cap="none" spc="0" normalizeH="0" baseline="0" noProof="0" dirty="0">
                <a:ln>
                  <a:noFill/>
                </a:ln>
                <a:solidFill>
                  <a:srgbClr val="FFFFFF"/>
                </a:solidFill>
                <a:effectLst/>
                <a:uLnTx/>
                <a:uFillTx/>
                <a:latin typeface="EYInterstate Light"/>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LLP is a client-serving member firm of </a:t>
            </a:r>
            <a:br>
              <a:rPr kumimoji="0" lang="en-US" sz="800" b="0" i="0" u="none" strike="noStrike" kern="0" cap="none" spc="0" normalizeH="0" baseline="0" noProof="0" dirty="0">
                <a:ln>
                  <a:noFill/>
                </a:ln>
                <a:solidFill>
                  <a:srgbClr val="FFFFFF"/>
                </a:solidFill>
                <a:effectLst/>
                <a:uLnTx/>
                <a:uFillTx/>
                <a:latin typeface="EYInterstate Light"/>
                <a:ea typeface="+mn-ea"/>
                <a:cs typeface="+mn-cs"/>
              </a:rPr>
            </a:b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Global Limited operating in the US.</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 2025 Ernst &amp; Young LLP.</a:t>
            </a:r>
            <a:br>
              <a:rPr kumimoji="0" lang="en-IN" sz="800" b="0" i="0" u="none" strike="noStrike" kern="0" cap="none" spc="0" normalizeH="0" baseline="0" noProof="0" dirty="0">
                <a:ln>
                  <a:noFill/>
                </a:ln>
                <a:solidFill>
                  <a:srgbClr val="FFFFFF"/>
                </a:solidFill>
                <a:effectLst/>
                <a:uLnTx/>
                <a:uFillTx/>
                <a:latin typeface="EYInterstate Light"/>
                <a:ea typeface="+mn-ea"/>
                <a:cs typeface="+mn-cs"/>
              </a:rPr>
            </a:br>
            <a:r>
              <a:rPr kumimoji="0" lang="en-IN" sz="800" b="0" i="0" u="none" strike="noStrike" kern="0" cap="none" spc="0" normalizeH="0" baseline="0" noProof="0" dirty="0">
                <a:ln>
                  <a:noFill/>
                </a:ln>
                <a:solidFill>
                  <a:srgbClr val="FFFFFF"/>
                </a:solidFill>
                <a:effectLst/>
                <a:uLnTx/>
                <a:uFillTx/>
                <a:latin typeface="EYInterstate Light"/>
                <a:ea typeface="+mn-ea"/>
                <a:cs typeface="+mn-cs"/>
              </a:rPr>
              <a:t>All Rights Reserved.</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a:buClr>
                <a:srgbClr val="FFD200"/>
              </a:buClr>
              <a:buSzPct val="70000"/>
              <a:defRPr/>
            </a:pPr>
            <a:r>
              <a:rPr lang="en-US" sz="800" kern="0" dirty="0">
                <a:solidFill>
                  <a:schemeClr val="bg1"/>
                </a:solidFill>
                <a:latin typeface="EYInterstate Light"/>
              </a:rPr>
              <a:t>US SCORE no. </a:t>
            </a:r>
            <a:r>
              <a:rPr lang="en-US" sz="800" dirty="0">
                <a:solidFill>
                  <a:schemeClr val="bg1"/>
                </a:solidFill>
                <a:effectLst/>
                <a:ea typeface="Calibri" panose="020F0502020204030204" pitchFamily="34" charset="0"/>
              </a:rPr>
              <a:t>25903-251US </a:t>
            </a:r>
            <a:endParaRPr lang="en-US" sz="800" kern="0" dirty="0">
              <a:solidFill>
                <a:schemeClr val="bg1"/>
              </a:solidFill>
            </a:endParaRPr>
          </a:p>
          <a:p>
            <a:pPr>
              <a:buClr>
                <a:srgbClr val="FFD200"/>
              </a:buClr>
              <a:buSzPct val="70000"/>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CSG No. 2401-4413142 </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ED 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EYInterstate Light"/>
                <a:ea typeface="+mn-ea"/>
                <a:cs typeface="Arial" panose="020B0604020202020204" pitchFamily="34" charset="0"/>
              </a:rPr>
              <a:t>This material has been prepared for general informational purposes only and is not intended to be relied upon as accounting, tax, legal or other professional advice. Please refer to your advisors for specific advice.</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6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000" b="1" i="0" u="none" strike="noStrike" kern="0" cap="none" spc="0" normalizeH="0" baseline="0" noProof="0" dirty="0">
                <a:ln>
                  <a:noFill/>
                </a:ln>
                <a:solidFill>
                  <a:srgbClr val="FFFFFF"/>
                </a:solidFill>
                <a:effectLst/>
                <a:uLnTx/>
                <a:uFillTx/>
                <a:latin typeface="EYInterstate Light"/>
                <a:ea typeface="+mn-ea"/>
                <a:cs typeface="+mn-cs"/>
              </a:rPr>
              <a:t>ey.com</a:t>
            </a:r>
          </a:p>
        </p:txBody>
      </p:sp>
    </p:spTree>
    <p:extLst>
      <p:ext uri="{BB962C8B-B14F-4D97-AF65-F5344CB8AC3E}">
        <p14:creationId xmlns:p14="http://schemas.microsoft.com/office/powerpoint/2010/main" val="124780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4A24F75-F261-4E01-9B71-C9AACEE813D0}"/>
              </a:ext>
            </a:extLst>
          </p:cNvPr>
          <p:cNvGraphicFramePr>
            <a:graphicFrameLocks noChangeAspect="1"/>
          </p:cNvGraphicFramePr>
          <p:nvPr>
            <p:custDataLst>
              <p:tags r:id="rId1"/>
            </p:custDataLst>
            <p:extLst>
              <p:ext uri="{D42A27DB-BD31-4B8C-83A1-F6EECF244321}">
                <p14:modId xmlns:p14="http://schemas.microsoft.com/office/powerpoint/2010/main" val="10685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E4A24F75-F261-4E01-9B71-C9AACEE813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Section 501(c)(3) exemption (cont.)</a:t>
            </a:r>
          </a:p>
        </p:txBody>
      </p:sp>
      <p:sp>
        <p:nvSpPr>
          <p:cNvPr id="3" name="Content Placeholder 2"/>
          <p:cNvSpPr>
            <a:spLocks noGrp="1"/>
          </p:cNvSpPr>
          <p:nvPr>
            <p:ph idx="1"/>
          </p:nvPr>
        </p:nvSpPr>
        <p:spPr/>
        <p:txBody>
          <a:bodyPr/>
          <a:lstStyle/>
          <a:p>
            <a:pPr lvl="0"/>
            <a:r>
              <a:rPr lang="en-US" altLang="en-US" dirty="0"/>
              <a:t>Basic requirements:</a:t>
            </a:r>
          </a:p>
          <a:p>
            <a:pPr lvl="1"/>
            <a:r>
              <a:rPr lang="en-US" altLang="en-US" dirty="0"/>
              <a:t>Organized exclusively for exempt purposes described in Section 501(c)(3)</a:t>
            </a:r>
          </a:p>
          <a:p>
            <a:pPr lvl="1"/>
            <a:r>
              <a:rPr lang="en-US" altLang="en-US" dirty="0"/>
              <a:t>Operated exclusively for exempt purposes described in Section 501(c)(3)</a:t>
            </a:r>
          </a:p>
          <a:p>
            <a:pPr lvl="1"/>
            <a:r>
              <a:rPr lang="en-US" altLang="en-US" dirty="0"/>
              <a:t>No net earnings or assets can inure to the benefit of any private person:</a:t>
            </a:r>
          </a:p>
          <a:p>
            <a:pPr lvl="2"/>
            <a:r>
              <a:rPr lang="en-US" altLang="en-US" dirty="0"/>
              <a:t>No private inurement/excess benefit to insiders</a:t>
            </a:r>
          </a:p>
          <a:p>
            <a:pPr lvl="2"/>
            <a:r>
              <a:rPr lang="en-US" altLang="en-US" dirty="0"/>
              <a:t>No more than incidental private benefit to non-insiders</a:t>
            </a:r>
          </a:p>
          <a:p>
            <a:pPr lvl="1"/>
            <a:r>
              <a:rPr lang="en-US" altLang="en-US" dirty="0"/>
              <a:t>Cannot support or oppose candidates for public office</a:t>
            </a:r>
          </a:p>
          <a:p>
            <a:pPr lvl="1"/>
            <a:r>
              <a:rPr lang="en-US" altLang="en-US" dirty="0"/>
              <a:t>Cannot engage in more than an insubstantial amount of lobbying activities</a:t>
            </a:r>
            <a:endParaRPr lang="en-GB" dirty="0"/>
          </a:p>
        </p:txBody>
      </p:sp>
    </p:spTree>
    <p:extLst>
      <p:ext uri="{BB962C8B-B14F-4D97-AF65-F5344CB8AC3E}">
        <p14:creationId xmlns:p14="http://schemas.microsoft.com/office/powerpoint/2010/main" val="333294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a:lstStyle/>
          <a:p>
            <a:r>
              <a:rPr lang="en-US" dirty="0"/>
              <a:t>Polling question 4</a:t>
            </a:r>
          </a:p>
        </p:txBody>
      </p:sp>
      <p:sp>
        <p:nvSpPr>
          <p:cNvPr id="11" name="Content Placeholder 2">
            <a:extLst>
              <a:ext uri="{FF2B5EF4-FFF2-40B4-BE49-F238E27FC236}">
                <a16:creationId xmlns:a16="http://schemas.microsoft.com/office/drawing/2014/main" id="{487A8907-50C3-2E93-7AD8-9DE496C08D2B}"/>
              </a:ext>
            </a:extLst>
          </p:cNvPr>
          <p:cNvSpPr>
            <a:spLocks noGrp="1"/>
          </p:cNvSpPr>
          <p:nvPr>
            <p:ph idx="1"/>
          </p:nvPr>
        </p:nvSpPr>
        <p:spPr>
          <a:xfrm>
            <a:off x="457200" y="1138238"/>
            <a:ext cx="8229600" cy="4948237"/>
          </a:xfrm>
        </p:spPr>
        <p:txBody>
          <a:bodyPr/>
          <a:lstStyle/>
          <a:p>
            <a:pPr marL="0" indent="0">
              <a:buNone/>
            </a:pPr>
            <a:r>
              <a:rPr lang="en-US" dirty="0"/>
              <a:t>True or false: Tax-exempt 501(c)(3) organizations can </a:t>
            </a:r>
            <a:r>
              <a:rPr lang="en-US" altLang="en-US" dirty="0"/>
              <a:t>support or oppose candidates for public office.</a:t>
            </a:r>
            <a:r>
              <a:rPr lang="en-US" dirty="0"/>
              <a:t> </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399718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6AE420-87DA-40DC-9AA7-11E8FB41A981}"/>
              </a:ext>
            </a:extLst>
          </p:cNvPr>
          <p:cNvGraphicFramePr>
            <a:graphicFrameLocks noChangeAspect="1"/>
          </p:cNvGraphicFramePr>
          <p:nvPr>
            <p:custDataLst>
              <p:tags r:id="rId1"/>
            </p:custDataLst>
            <p:extLst>
              <p:ext uri="{D42A27DB-BD31-4B8C-83A1-F6EECF244321}">
                <p14:modId xmlns:p14="http://schemas.microsoft.com/office/powerpoint/2010/main" val="393369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06AE420-87DA-40DC-9AA7-11E8FB41A9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Section 501(c)(3) exemption (cont.)</a:t>
            </a:r>
          </a:p>
        </p:txBody>
      </p:sp>
      <p:sp>
        <p:nvSpPr>
          <p:cNvPr id="3" name="Content Placeholder 2"/>
          <p:cNvSpPr>
            <a:spLocks noGrp="1"/>
          </p:cNvSpPr>
          <p:nvPr>
            <p:ph idx="1"/>
          </p:nvPr>
        </p:nvSpPr>
        <p:spPr/>
        <p:txBody>
          <a:bodyPr/>
          <a:lstStyle/>
          <a:p>
            <a:pPr lvl="0"/>
            <a:r>
              <a:rPr lang="en-US" altLang="en-US" dirty="0"/>
              <a:t>Two-pronged test:</a:t>
            </a:r>
          </a:p>
          <a:p>
            <a:pPr lvl="1"/>
            <a:r>
              <a:rPr lang="en-US" altLang="en-US" dirty="0"/>
              <a:t>Organizational test — organized for an exempt purpose (as reflected in organizing documents):</a:t>
            </a:r>
          </a:p>
          <a:p>
            <a:pPr lvl="2"/>
            <a:r>
              <a:rPr lang="en-US" altLang="en-US" dirty="0"/>
              <a:t>Limits purposes to those stated in Section 501(c)(3) (e.g., religious, charitable, educational, scientific)</a:t>
            </a:r>
          </a:p>
          <a:p>
            <a:pPr lvl="2"/>
            <a:r>
              <a:rPr lang="en-US" altLang="en-US" dirty="0"/>
              <a:t>Restricts assets for distribution for Section 501(c)(3) purposes upon dissolution</a:t>
            </a:r>
          </a:p>
          <a:p>
            <a:pPr lvl="2"/>
            <a:r>
              <a:rPr lang="en-US" altLang="en-US" dirty="0"/>
              <a:t>Does not allow more than an insubstantial amount of non-exempt activity</a:t>
            </a:r>
          </a:p>
          <a:p>
            <a:pPr lvl="1"/>
            <a:r>
              <a:rPr lang="en-US" altLang="en-US" dirty="0"/>
              <a:t>Operational test — operated for an exempt purpose:</a:t>
            </a:r>
          </a:p>
          <a:p>
            <a:pPr lvl="2"/>
            <a:r>
              <a:rPr lang="en-US" altLang="en-US" dirty="0"/>
              <a:t> Must be operated primarily for exempt purposes</a:t>
            </a:r>
            <a:endParaRPr lang="en-GB" dirty="0"/>
          </a:p>
        </p:txBody>
      </p:sp>
    </p:spTree>
    <p:extLst>
      <p:ext uri="{BB962C8B-B14F-4D97-AF65-F5344CB8AC3E}">
        <p14:creationId xmlns:p14="http://schemas.microsoft.com/office/powerpoint/2010/main" val="73048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extLst>
              <p:ext uri="{D42A27DB-BD31-4B8C-83A1-F6EECF244321}">
                <p14:modId xmlns:p14="http://schemas.microsoft.com/office/powerpoint/2010/main" val="3710496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5</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To qualify under Section 501(c)(3), an organization must meet either the organizational or the operational test.</a:t>
            </a:r>
          </a:p>
          <a:p>
            <a:pPr marL="0" indent="0">
              <a:buNone/>
            </a:pPr>
            <a:endParaRPr lang="en-US" dirty="0"/>
          </a:p>
          <a:p>
            <a:pPr marL="457200" indent="-457200">
              <a:buFont typeface="+mj-lt"/>
              <a:buAutoNum type="alphaUcPeriod"/>
            </a:pPr>
            <a:r>
              <a:rPr lang="en-US" dirty="0"/>
              <a:t>True</a:t>
            </a:r>
          </a:p>
          <a:p>
            <a:pPr marL="457200" indent="-457200">
              <a:buFont typeface="+mj-lt"/>
              <a:buAutoNum type="alphaUcPeriod"/>
            </a:pPr>
            <a:r>
              <a:rPr lang="en-US" dirty="0"/>
              <a:t>False </a:t>
            </a:r>
          </a:p>
        </p:txBody>
      </p:sp>
    </p:spTree>
    <p:extLst>
      <p:ext uri="{BB962C8B-B14F-4D97-AF65-F5344CB8AC3E}">
        <p14:creationId xmlns:p14="http://schemas.microsoft.com/office/powerpoint/2010/main" val="1500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1738C280-B1EF-45D4-B840-F104ACD70B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479" b="3733"/>
          <a:stretch/>
        </p:blipFill>
        <p:spPr>
          <a:xfrm>
            <a:off x="9525" y="3175"/>
            <a:ext cx="9134476" cy="6854825"/>
          </a:xfrm>
          <a:prstGeom prst="rect">
            <a:avLst/>
          </a:prstGeom>
        </p:spPr>
      </p:pic>
      <p:sp>
        <p:nvSpPr>
          <p:cNvPr id="3" name="Rectangle 2">
            <a:extLst>
              <a:ext uri="{FF2B5EF4-FFF2-40B4-BE49-F238E27FC236}">
                <a16:creationId xmlns:a16="http://schemas.microsoft.com/office/drawing/2014/main" id="{37DD44E5-2487-E7D1-430F-DB29F4D60632}"/>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AB119BEC-9944-4021-854F-E10BFE1DF9AF}"/>
              </a:ext>
            </a:extLst>
          </p:cNvPr>
          <p:cNvGraphicFramePr>
            <a:graphicFrameLocks noChangeAspect="1"/>
          </p:cNvGraphicFramePr>
          <p:nvPr>
            <p:custDataLst>
              <p:tags r:id="rId1"/>
            </p:custDataLst>
            <p:extLst>
              <p:ext uri="{D42A27DB-BD31-4B8C-83A1-F6EECF244321}">
                <p14:modId xmlns:p14="http://schemas.microsoft.com/office/powerpoint/2010/main" val="13860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AB119BEC-9944-4021-854F-E10BFE1DF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ts val="34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Foundation classification</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
        <p:nvSpPr>
          <p:cNvPr id="9" name="Slide Number Placeholder 4">
            <a:extLst>
              <a:ext uri="{FF2B5EF4-FFF2-40B4-BE49-F238E27FC236}">
                <a16:creationId xmlns:a16="http://schemas.microsoft.com/office/drawing/2014/main" id="{8AC148CD-774E-4300-8435-2E4923ABA34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61F6B0B6-A23E-DB93-C0FD-888759C95D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92816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18570D-1D70-4079-A367-791A95AA824C}"/>
              </a:ext>
            </a:extLst>
          </p:cNvPr>
          <p:cNvGraphicFramePr>
            <a:graphicFrameLocks noChangeAspect="1"/>
          </p:cNvGraphicFramePr>
          <p:nvPr>
            <p:custDataLst>
              <p:tags r:id="rId1"/>
            </p:custDataLst>
            <p:extLst>
              <p:ext uri="{D42A27DB-BD31-4B8C-83A1-F6EECF244321}">
                <p14:modId xmlns:p14="http://schemas.microsoft.com/office/powerpoint/2010/main" val="2412443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918570D-1D70-4079-A367-791A95AA82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Foundation classification</a:t>
            </a:r>
          </a:p>
        </p:txBody>
      </p:sp>
      <p:sp>
        <p:nvSpPr>
          <p:cNvPr id="3" name="Content Placeholder 2"/>
          <p:cNvSpPr>
            <a:spLocks noGrp="1"/>
          </p:cNvSpPr>
          <p:nvPr>
            <p:ph idx="1"/>
          </p:nvPr>
        </p:nvSpPr>
        <p:spPr/>
        <p:txBody>
          <a:bodyPr/>
          <a:lstStyle/>
          <a:p>
            <a:pPr lvl="0"/>
            <a:r>
              <a:rPr lang="en-US" altLang="en-US" dirty="0"/>
              <a:t>A Section 501(c)(3) organization can be classified as either a public charity or a private foundation (PF).</a:t>
            </a:r>
          </a:p>
          <a:p>
            <a:pPr lvl="0"/>
            <a:r>
              <a:rPr lang="en-US" altLang="en-US" dirty="0"/>
              <a:t>All organizations that qualify for federal tax exemption under </a:t>
            </a:r>
            <a:br>
              <a:rPr lang="en-US" altLang="en-US" dirty="0"/>
            </a:br>
            <a:r>
              <a:rPr lang="en-US" altLang="en-US" dirty="0"/>
              <a:t>Section 501(c)(3), but don’t qualify as public charities, are considered PFs:</a:t>
            </a:r>
          </a:p>
          <a:p>
            <a:pPr lvl="1"/>
            <a:r>
              <a:rPr lang="en-US" dirty="0"/>
              <a:t>Essentially, PF status is the “default” classification for exempt organizations.</a:t>
            </a:r>
            <a:endParaRPr lang="en-GB" dirty="0"/>
          </a:p>
        </p:txBody>
      </p:sp>
    </p:spTree>
    <p:extLst>
      <p:ext uri="{BB962C8B-B14F-4D97-AF65-F5344CB8AC3E}">
        <p14:creationId xmlns:p14="http://schemas.microsoft.com/office/powerpoint/2010/main" val="363662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C4D0D5D-90BA-4356-8063-FCA932A9BA01}"/>
              </a:ext>
            </a:extLst>
          </p:cNvPr>
          <p:cNvGraphicFramePr>
            <a:graphicFrameLocks noChangeAspect="1"/>
          </p:cNvGraphicFramePr>
          <p:nvPr>
            <p:custDataLst>
              <p:tags r:id="rId1"/>
            </p:custDataLst>
            <p:extLst>
              <p:ext uri="{D42A27DB-BD31-4B8C-83A1-F6EECF244321}">
                <p14:modId xmlns:p14="http://schemas.microsoft.com/office/powerpoint/2010/main" val="216405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C4D0D5D-90BA-4356-8063-FCA932A9BA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Foundation classification (cont.)</a:t>
            </a:r>
            <a:endParaRPr lang="en-US" dirty="0"/>
          </a:p>
        </p:txBody>
      </p:sp>
      <p:sp>
        <p:nvSpPr>
          <p:cNvPr id="3" name="Content Placeholder 2"/>
          <p:cNvSpPr>
            <a:spLocks noGrp="1"/>
          </p:cNvSpPr>
          <p:nvPr>
            <p:ph idx="1"/>
          </p:nvPr>
        </p:nvSpPr>
        <p:spPr/>
        <p:txBody>
          <a:bodyPr/>
          <a:lstStyle/>
          <a:p>
            <a:r>
              <a:rPr lang="en-US" dirty="0"/>
              <a:t>Public charity classifications:</a:t>
            </a:r>
          </a:p>
          <a:p>
            <a:pPr lvl="1"/>
            <a:r>
              <a:rPr lang="en-US" dirty="0"/>
              <a:t>Section 509(a)(1):</a:t>
            </a:r>
          </a:p>
          <a:p>
            <a:pPr lvl="2"/>
            <a:r>
              <a:rPr lang="en-US" dirty="0"/>
              <a:t>Section 170(b)(1)(A)(i) — church or convention or association of churches (and integrated auxiliaries of churches)</a:t>
            </a:r>
          </a:p>
          <a:p>
            <a:pPr lvl="2"/>
            <a:r>
              <a:rPr lang="en-US" dirty="0"/>
              <a:t>Section 170(b)(1)(A)(ii) — school or educational organization</a:t>
            </a:r>
          </a:p>
          <a:p>
            <a:pPr lvl="2"/>
            <a:r>
              <a:rPr lang="en-US" dirty="0"/>
              <a:t>Section 170(b)(1)(A)(iii) — hospital or medical research organization</a:t>
            </a:r>
          </a:p>
          <a:p>
            <a:pPr lvl="2"/>
            <a:r>
              <a:rPr lang="en-US" dirty="0"/>
              <a:t>Section 170(b)(1)(A)(iv) — organization operated to benefit a college owned or operated by a governmental unit </a:t>
            </a:r>
          </a:p>
          <a:p>
            <a:pPr lvl="2"/>
            <a:r>
              <a:rPr lang="en-US" dirty="0"/>
              <a:t>Section 170(b)(1)(A)(v) — governmental unit</a:t>
            </a:r>
          </a:p>
          <a:p>
            <a:pPr lvl="2"/>
            <a:r>
              <a:rPr lang="en-US" dirty="0"/>
              <a:t>Section 170(b)(1)(A)(vi) — publicly supported organization</a:t>
            </a:r>
          </a:p>
          <a:p>
            <a:pPr lvl="1"/>
            <a:r>
              <a:rPr lang="en-US" dirty="0"/>
              <a:t>Section 509(a)(2) — publicly supported organization </a:t>
            </a:r>
          </a:p>
          <a:p>
            <a:pPr lvl="1"/>
            <a:r>
              <a:rPr lang="en-US" dirty="0"/>
              <a:t>Section 509(a)(3) — supporting organization</a:t>
            </a:r>
          </a:p>
          <a:p>
            <a:pPr lvl="1"/>
            <a:endParaRPr lang="en-US" dirty="0"/>
          </a:p>
        </p:txBody>
      </p:sp>
    </p:spTree>
    <p:extLst>
      <p:ext uri="{BB962C8B-B14F-4D97-AF65-F5344CB8AC3E}">
        <p14:creationId xmlns:p14="http://schemas.microsoft.com/office/powerpoint/2010/main" val="155116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spcAft>
                <a:spcPts val="600"/>
              </a:spcAft>
            </a:pPr>
            <a:r>
              <a:rPr lang="en-US" altLang="en-US" sz="1500" dirty="0"/>
              <a:t>Views expressed in this presentation are those of the speakers and do not necessarily represent the views of Ernst &amp; Young LLP or other members of the global EY organization.</a:t>
            </a:r>
          </a:p>
          <a:p>
            <a:pPr lvl="0">
              <a:spcAft>
                <a:spcPts val="600"/>
              </a:spcAft>
            </a:pPr>
            <a:r>
              <a:rPr lang="en-US" altLang="en-US" sz="1500" dirty="0"/>
              <a:t>This presentation is provided solely for the purpose of enhancing knowledge on tax matters. It does not provide tax or accounting advice to any taxpayer because it does not take into account any specific taxpayer’s facts and circumstances. Please refer to your advisors for specific advice. </a:t>
            </a:r>
          </a:p>
          <a:p>
            <a:pPr>
              <a:spcAft>
                <a:spcPts val="600"/>
              </a:spcAft>
            </a:pPr>
            <a:r>
              <a:rPr lang="en-US" altLang="en-US" sz="1500" dirty="0"/>
              <a:t>Ernst &amp; Young LLP expressly disclaims any liability in connection with use of this presentation or its contents by any third party.</a:t>
            </a:r>
            <a:endParaRPr lang="en-GB" sz="1500" dirty="0"/>
          </a:p>
          <a:p>
            <a:pPr lvl="0">
              <a:spcAft>
                <a:spcPts val="600"/>
              </a:spcAft>
            </a:pPr>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spcAft>
                <a:spcPts val="600"/>
              </a:spcAft>
            </a:pPr>
            <a:r>
              <a:rPr lang="en-US" altLang="en-US" sz="1500" dirty="0"/>
              <a:t>This presentation is © 2025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162265-17C8-4AD5-9CC5-2D72A342DB74}"/>
              </a:ext>
            </a:extLst>
          </p:cNvPr>
          <p:cNvGraphicFramePr>
            <a:graphicFrameLocks noChangeAspect="1"/>
          </p:cNvGraphicFramePr>
          <p:nvPr>
            <p:custDataLst>
              <p:tags r:id="rId1"/>
            </p:custDataLst>
            <p:extLst>
              <p:ext uri="{D42A27DB-BD31-4B8C-83A1-F6EECF244321}">
                <p14:modId xmlns:p14="http://schemas.microsoft.com/office/powerpoint/2010/main" val="3122443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4162265-17C8-4AD5-9CC5-2D72A342DB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Publicly supported organizations</a:t>
            </a:r>
          </a:p>
        </p:txBody>
      </p:sp>
      <p:sp>
        <p:nvSpPr>
          <p:cNvPr id="3" name="Content Placeholder 2"/>
          <p:cNvSpPr>
            <a:spLocks noGrp="1"/>
          </p:cNvSpPr>
          <p:nvPr>
            <p:ph idx="1"/>
          </p:nvPr>
        </p:nvSpPr>
        <p:spPr/>
        <p:txBody>
          <a:bodyPr/>
          <a:lstStyle/>
          <a:p>
            <a:pPr lvl="0"/>
            <a:r>
              <a:rPr lang="en-US" altLang="en-US" dirty="0"/>
              <a:t>Many types of Section 509(a)(1) classifications are “per se” public charities (e.g., if you are a tax-exempt hospital, you automatically qualify).</a:t>
            </a:r>
          </a:p>
          <a:p>
            <a:pPr lvl="0"/>
            <a:r>
              <a:rPr lang="en-US" altLang="en-US" dirty="0"/>
              <a:t>However, there are two tests under which a Section 501(c)(3) organization can qualify as a “publicly supported” public charity: </a:t>
            </a:r>
          </a:p>
          <a:p>
            <a:pPr lvl="1"/>
            <a:r>
              <a:rPr lang="en-US" altLang="en-US" dirty="0"/>
              <a:t>Test one: Sections 509(a)(1) and 170(b)(1)(A)(vi):</a:t>
            </a:r>
          </a:p>
          <a:p>
            <a:pPr lvl="2"/>
            <a:r>
              <a:rPr lang="en-US" altLang="en-US" dirty="0"/>
              <a:t>At least one-third of support is from contributions from individuals, government entities, private foundations and public charities (subject to certain limitations).</a:t>
            </a:r>
          </a:p>
          <a:p>
            <a:pPr lvl="1"/>
            <a:r>
              <a:rPr lang="en-US" altLang="en-US" dirty="0"/>
              <a:t>Test two: Section 509(a)(2):</a:t>
            </a:r>
          </a:p>
          <a:p>
            <a:pPr lvl="2"/>
            <a:r>
              <a:rPr lang="en-US" altLang="en-US" dirty="0"/>
              <a:t>At least one-third of gross receipts are from</a:t>
            </a:r>
            <a:r>
              <a:rPr lang="en-US" altLang="en-US" dirty="0">
                <a:solidFill>
                  <a:srgbClr val="FFFFFF"/>
                </a:solidFill>
              </a:rPr>
              <a:t> contributions </a:t>
            </a:r>
            <a:r>
              <a:rPr lang="en-US" altLang="en-US" dirty="0"/>
              <a:t>and exempt function income combined.</a:t>
            </a:r>
          </a:p>
          <a:p>
            <a:pPr lvl="2"/>
            <a:r>
              <a:rPr lang="en-US" altLang="en-US" dirty="0"/>
              <a:t>Less than one-third of support is from investment income and unrelated business income.</a:t>
            </a:r>
            <a:endParaRPr lang="en-GB" dirty="0"/>
          </a:p>
        </p:txBody>
      </p:sp>
    </p:spTree>
    <p:extLst>
      <p:ext uri="{BB962C8B-B14F-4D97-AF65-F5344CB8AC3E}">
        <p14:creationId xmlns:p14="http://schemas.microsoft.com/office/powerpoint/2010/main" val="185111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vert="horz"/>
          <a:lstStyle/>
          <a:p>
            <a:r>
              <a:rPr lang="en-US" dirty="0"/>
              <a:t>Polling question 6</a:t>
            </a:r>
          </a:p>
        </p:txBody>
      </p:sp>
      <p:sp>
        <p:nvSpPr>
          <p:cNvPr id="3" name="Content Placeholder 2">
            <a:extLst>
              <a:ext uri="{FF2B5EF4-FFF2-40B4-BE49-F238E27FC236}">
                <a16:creationId xmlns:a16="http://schemas.microsoft.com/office/drawing/2014/main" id="{27F86541-483B-4CAB-AE00-EA337C7BB2E0}"/>
              </a:ext>
            </a:extLst>
          </p:cNvPr>
          <p:cNvSpPr>
            <a:spLocks noGrp="1"/>
          </p:cNvSpPr>
          <p:nvPr>
            <p:ph idx="1"/>
          </p:nvPr>
        </p:nvSpPr>
        <p:spPr>
          <a:xfrm>
            <a:off x="457200" y="1137920"/>
            <a:ext cx="8229600" cy="4947920"/>
          </a:xfrm>
        </p:spPr>
        <p:txBody>
          <a:bodyPr/>
          <a:lstStyle/>
          <a:p>
            <a:pPr marL="0" indent="0">
              <a:buNone/>
            </a:pPr>
            <a:r>
              <a:rPr lang="en-US" dirty="0"/>
              <a:t>How</a:t>
            </a:r>
            <a:r>
              <a:rPr lang="en-US" dirty="0">
                <a:solidFill>
                  <a:srgbClr val="FFFFFF"/>
                </a:solidFill>
              </a:rPr>
              <a:t> many </a:t>
            </a:r>
            <a:r>
              <a:rPr lang="en-US" altLang="en-US" dirty="0"/>
              <a:t>tests are there under which a Section 501(c)(3) organization can qualify as a “publicly supported” public charity?</a:t>
            </a:r>
            <a:endParaRPr lang="en-US" dirty="0"/>
          </a:p>
          <a:p>
            <a:endParaRPr lang="en-US" dirty="0"/>
          </a:p>
          <a:p>
            <a:pPr marL="457200" indent="-457200">
              <a:buFont typeface="+mj-lt"/>
              <a:buAutoNum type="alphaUcPeriod"/>
            </a:pPr>
            <a:r>
              <a:rPr lang="en-US" dirty="0"/>
              <a:t>One</a:t>
            </a:r>
          </a:p>
          <a:p>
            <a:pPr marL="457200" indent="-457200">
              <a:buFont typeface="+mj-lt"/>
              <a:buAutoNum type="alphaUcPeriod"/>
            </a:pPr>
            <a:r>
              <a:rPr lang="en-US" dirty="0"/>
              <a:t>Two</a:t>
            </a:r>
          </a:p>
          <a:p>
            <a:pPr marL="457200" indent="-457200">
              <a:buFont typeface="+mj-lt"/>
              <a:buAutoNum type="alphaUcPeriod"/>
            </a:pPr>
            <a:r>
              <a:rPr lang="en-US" dirty="0"/>
              <a:t>Three</a:t>
            </a:r>
          </a:p>
          <a:p>
            <a:pPr marL="457200" indent="-457200">
              <a:buFont typeface="+mj-lt"/>
              <a:buAutoNum type="alphaUcPeriod"/>
            </a:pPr>
            <a:r>
              <a:rPr lang="en-US" dirty="0"/>
              <a:t>Four</a:t>
            </a:r>
          </a:p>
        </p:txBody>
      </p:sp>
    </p:spTree>
    <p:extLst>
      <p:ext uri="{BB962C8B-B14F-4D97-AF65-F5344CB8AC3E}">
        <p14:creationId xmlns:p14="http://schemas.microsoft.com/office/powerpoint/2010/main" val="217127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A5F83C-48A0-48FF-A5FF-12B9095A50BE}"/>
              </a:ext>
            </a:extLst>
          </p:cNvPr>
          <p:cNvGraphicFramePr>
            <a:graphicFrameLocks noChangeAspect="1"/>
          </p:cNvGraphicFramePr>
          <p:nvPr>
            <p:custDataLst>
              <p:tags r:id="rId1"/>
            </p:custDataLst>
            <p:extLst>
              <p:ext uri="{D42A27DB-BD31-4B8C-83A1-F6EECF244321}">
                <p14:modId xmlns:p14="http://schemas.microsoft.com/office/powerpoint/2010/main" val="1195861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9A5F83C-48A0-48FF-A5FF-12B9095A50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Supporting organizations </a:t>
            </a:r>
          </a:p>
        </p:txBody>
      </p:sp>
      <p:sp>
        <p:nvSpPr>
          <p:cNvPr id="3" name="Content Placeholder 2"/>
          <p:cNvSpPr>
            <a:spLocks noGrp="1"/>
          </p:cNvSpPr>
          <p:nvPr>
            <p:ph idx="1"/>
          </p:nvPr>
        </p:nvSpPr>
        <p:spPr/>
        <p:txBody>
          <a:bodyPr/>
          <a:lstStyle/>
          <a:p>
            <a:r>
              <a:rPr lang="en-US" dirty="0"/>
              <a:t>Section 509(a)(3)</a:t>
            </a:r>
          </a:p>
          <a:p>
            <a:r>
              <a:rPr lang="en-US" dirty="0"/>
              <a:t>Must be organized and operated exclusively to </a:t>
            </a:r>
            <a:r>
              <a:rPr lang="en-US" dirty="0">
                <a:solidFill>
                  <a:srgbClr val="FFFFFF"/>
                </a:solidFill>
              </a:rPr>
              <a:t>support a publicly supported organization described in Section 509(a)(1)</a:t>
            </a:r>
            <a:r>
              <a:rPr lang="en-US" dirty="0"/>
              <a:t> or (2):</a:t>
            </a:r>
          </a:p>
          <a:p>
            <a:pPr lvl="1"/>
            <a:r>
              <a:rPr lang="en-US" dirty="0"/>
              <a:t>Organizational test:</a:t>
            </a:r>
          </a:p>
          <a:p>
            <a:pPr lvl="2"/>
            <a:r>
              <a:rPr lang="en-US" dirty="0"/>
              <a:t>Satisfied by language in organizing document</a:t>
            </a:r>
          </a:p>
          <a:p>
            <a:pPr lvl="1"/>
            <a:r>
              <a:rPr lang="en-US" dirty="0"/>
              <a:t>Operational test:</a:t>
            </a:r>
          </a:p>
          <a:p>
            <a:pPr lvl="2"/>
            <a:r>
              <a:rPr lang="en-US" dirty="0"/>
              <a:t>Responsiveness test</a:t>
            </a:r>
          </a:p>
          <a:p>
            <a:pPr lvl="2"/>
            <a:r>
              <a:rPr lang="en-US" dirty="0"/>
              <a:t>Integral part test</a:t>
            </a:r>
          </a:p>
        </p:txBody>
      </p:sp>
    </p:spTree>
    <p:extLst>
      <p:ext uri="{BB962C8B-B14F-4D97-AF65-F5344CB8AC3E}">
        <p14:creationId xmlns:p14="http://schemas.microsoft.com/office/powerpoint/2010/main" val="26864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9A0098-9842-4441-AFB3-FD894D51D42C}"/>
              </a:ext>
            </a:extLst>
          </p:cNvPr>
          <p:cNvGraphicFramePr>
            <a:graphicFrameLocks noChangeAspect="1"/>
          </p:cNvGraphicFramePr>
          <p:nvPr>
            <p:custDataLst>
              <p:tags r:id="rId1"/>
            </p:custDataLst>
            <p:extLst>
              <p:ext uri="{D42A27DB-BD31-4B8C-83A1-F6EECF244321}">
                <p14:modId xmlns:p14="http://schemas.microsoft.com/office/powerpoint/2010/main" val="261463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CA9A0098-9842-4441-AFB3-FD894D51D4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Supporting organizations (cont.) </a:t>
            </a:r>
          </a:p>
        </p:txBody>
      </p:sp>
      <p:sp>
        <p:nvSpPr>
          <p:cNvPr id="3" name="Content Placeholder 2"/>
          <p:cNvSpPr>
            <a:spLocks noGrp="1"/>
          </p:cNvSpPr>
          <p:nvPr>
            <p:ph idx="1"/>
          </p:nvPr>
        </p:nvSpPr>
        <p:spPr/>
        <p:txBody>
          <a:bodyPr/>
          <a:lstStyle/>
          <a:p>
            <a:r>
              <a:rPr lang="en-US" dirty="0"/>
              <a:t>Three types of supporting organizations:</a:t>
            </a:r>
          </a:p>
          <a:p>
            <a:pPr lvl="1"/>
            <a:r>
              <a:rPr lang="en-US" dirty="0"/>
              <a:t>Type I: Controlled or supervised by one or more supported organizations</a:t>
            </a:r>
          </a:p>
          <a:p>
            <a:pPr lvl="1"/>
            <a:r>
              <a:rPr lang="en-US" dirty="0"/>
              <a:t>Type II: Controlled or supervised in connection with one or more supported organizations</a:t>
            </a:r>
          </a:p>
          <a:p>
            <a:pPr lvl="1"/>
            <a:r>
              <a:rPr lang="en-US" dirty="0"/>
              <a:t>Type III: Operated in connection with one or more supported organizations:</a:t>
            </a:r>
          </a:p>
          <a:p>
            <a:pPr lvl="2"/>
            <a:r>
              <a:rPr lang="en-US" dirty="0"/>
              <a:t>Functionally integrated</a:t>
            </a:r>
          </a:p>
          <a:p>
            <a:pPr lvl="2"/>
            <a:r>
              <a:rPr lang="en-US" dirty="0"/>
              <a:t>Non-functionally integrated</a:t>
            </a:r>
          </a:p>
        </p:txBody>
      </p:sp>
    </p:spTree>
    <p:extLst>
      <p:ext uri="{BB962C8B-B14F-4D97-AF65-F5344CB8AC3E}">
        <p14:creationId xmlns:p14="http://schemas.microsoft.com/office/powerpoint/2010/main" val="388003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extLst>
              <p:ext uri="{D42A27DB-BD31-4B8C-83A1-F6EECF244321}">
                <p14:modId xmlns:p14="http://schemas.microsoft.com/office/powerpoint/2010/main" val="2809229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7</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True or false: An organization described in Section 501(c)(3) defaults to PF status unless it can qualify as a public charity under </a:t>
            </a:r>
            <a:br>
              <a:rPr lang="en-US" dirty="0"/>
            </a:br>
            <a:r>
              <a:rPr lang="en-US" dirty="0"/>
              <a:t>Section 509(a)(1), (a)(2) or (a)(3).</a:t>
            </a:r>
          </a:p>
          <a:p>
            <a:endParaRPr lang="en-US" dirty="0"/>
          </a:p>
          <a:p>
            <a:pPr marL="457200" indent="-457200">
              <a:buFont typeface="+mj-lt"/>
              <a:buAutoNum type="alphaUcPeriod"/>
            </a:pPr>
            <a:r>
              <a:rPr lang="en-US" dirty="0"/>
              <a:t>True</a:t>
            </a:r>
          </a:p>
          <a:p>
            <a:pPr marL="457200" indent="-457200">
              <a:buFont typeface="+mj-lt"/>
              <a:buAutoNum type="alphaUcPeriod"/>
            </a:pPr>
            <a:r>
              <a:rPr lang="en-US" dirty="0"/>
              <a:t>False</a:t>
            </a:r>
          </a:p>
        </p:txBody>
      </p:sp>
    </p:spTree>
    <p:extLst>
      <p:ext uri="{BB962C8B-B14F-4D97-AF65-F5344CB8AC3E}">
        <p14:creationId xmlns:p14="http://schemas.microsoft.com/office/powerpoint/2010/main" val="2731722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76F4F-3500-4695-BA4C-01C017A1AF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76" y="-5011"/>
            <a:ext cx="9144001" cy="6861424"/>
          </a:xfrm>
          <a:prstGeom prst="rect">
            <a:avLst/>
          </a:prstGeom>
        </p:spPr>
      </p:pic>
      <p:sp>
        <p:nvSpPr>
          <p:cNvPr id="4" name="Rectangle 3">
            <a:extLst>
              <a:ext uri="{FF2B5EF4-FFF2-40B4-BE49-F238E27FC236}">
                <a16:creationId xmlns:a16="http://schemas.microsoft.com/office/drawing/2014/main" id="{C5B682BA-112D-3C5C-BA57-258FF9F9DE3D}"/>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8" name="Object 7" hidden="1">
            <a:extLst>
              <a:ext uri="{FF2B5EF4-FFF2-40B4-BE49-F238E27FC236}">
                <a16:creationId xmlns:a16="http://schemas.microsoft.com/office/drawing/2014/main" id="{DEC7AAE1-075C-4469-81F6-A69749321AAC}"/>
              </a:ext>
            </a:extLst>
          </p:cNvPr>
          <p:cNvGraphicFramePr>
            <a:graphicFrameLocks noChangeAspect="1"/>
          </p:cNvGraphicFramePr>
          <p:nvPr>
            <p:custDataLst>
              <p:tags r:id="rId1"/>
            </p:custDataLst>
            <p:extLst>
              <p:ext uri="{D42A27DB-BD31-4B8C-83A1-F6EECF244321}">
                <p14:modId xmlns:p14="http://schemas.microsoft.com/office/powerpoint/2010/main" val="3437562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DEC7AAE1-075C-4469-81F6-A69749321A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935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Exemption standards for hospitals and educational organizations</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2CF8780A-1E37-4D66-9A2E-E95CEE29E80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A9827550-5EB8-2159-F711-27BD4FF18D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428348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A48DB51-1DD9-485D-B879-0674E4D6BE7C}"/>
              </a:ext>
            </a:extLst>
          </p:cNvPr>
          <p:cNvGraphicFramePr>
            <a:graphicFrameLocks noChangeAspect="1"/>
          </p:cNvGraphicFramePr>
          <p:nvPr>
            <p:custDataLst>
              <p:tags r:id="rId1"/>
            </p:custDataLst>
            <p:extLst>
              <p:ext uri="{D42A27DB-BD31-4B8C-83A1-F6EECF244321}">
                <p14:modId xmlns:p14="http://schemas.microsoft.com/office/powerpoint/2010/main" val="283228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3A48DB51-1DD9-485D-B879-0674E4D6BE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Community benefit standard — hospitals</a:t>
            </a:r>
          </a:p>
        </p:txBody>
      </p:sp>
      <p:sp>
        <p:nvSpPr>
          <p:cNvPr id="3" name="Content Placeholder 2"/>
          <p:cNvSpPr>
            <a:spLocks noGrp="1"/>
          </p:cNvSpPr>
          <p:nvPr>
            <p:ph idx="1"/>
          </p:nvPr>
        </p:nvSpPr>
        <p:spPr/>
        <p:txBody>
          <a:bodyPr/>
          <a:lstStyle/>
          <a:p>
            <a:pPr lvl="0"/>
            <a:r>
              <a:rPr lang="en-US" altLang="en-US" dirty="0"/>
              <a:t>Revenue Ruling 69-545 modified the previous “financial ability standard” with a community benefit standard.</a:t>
            </a:r>
          </a:p>
          <a:p>
            <a:pPr lvl="0"/>
            <a:r>
              <a:rPr lang="en-US" altLang="en-US" dirty="0"/>
              <a:t>Revenue Ruling 69-545 provided an example of a hospital that was operated to promote the health of the community as a whole, rather than to serve private interests:</a:t>
            </a:r>
          </a:p>
          <a:p>
            <a:pPr lvl="1"/>
            <a:r>
              <a:rPr lang="en-US" altLang="en-US" dirty="0"/>
              <a:t>Included several positive factors</a:t>
            </a:r>
          </a:p>
          <a:p>
            <a:pPr lvl="1"/>
            <a:r>
              <a:rPr lang="en-US" altLang="en-US" dirty="0"/>
              <a:t>Also included a “bad” example</a:t>
            </a:r>
          </a:p>
          <a:p>
            <a:pPr lvl="1"/>
            <a:r>
              <a:rPr lang="en-US" altLang="en-US" dirty="0">
                <a:solidFill>
                  <a:srgbClr val="FFFFFF"/>
                </a:solidFill>
              </a:rPr>
              <a:t>Did not require the hospital to provide free or discounted care for those who could not afford it</a:t>
            </a:r>
            <a:endParaRPr lang="en-US" altLang="en-US" strike="dblStrike" dirty="0">
              <a:solidFill>
                <a:srgbClr val="FFFFFF"/>
              </a:solidFill>
            </a:endParaRPr>
          </a:p>
        </p:txBody>
      </p:sp>
    </p:spTree>
    <p:extLst>
      <p:ext uri="{BB962C8B-B14F-4D97-AF65-F5344CB8AC3E}">
        <p14:creationId xmlns:p14="http://schemas.microsoft.com/office/powerpoint/2010/main" val="38299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1CBD51-535A-4BA7-9AB1-E947248D17EA}"/>
              </a:ext>
            </a:extLst>
          </p:cNvPr>
          <p:cNvGraphicFramePr>
            <a:graphicFrameLocks noChangeAspect="1"/>
          </p:cNvGraphicFramePr>
          <p:nvPr>
            <p:custDataLst>
              <p:tags r:id="rId1"/>
            </p:custDataLst>
            <p:extLst>
              <p:ext uri="{D42A27DB-BD31-4B8C-83A1-F6EECF244321}">
                <p14:modId xmlns:p14="http://schemas.microsoft.com/office/powerpoint/2010/main" val="361600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F61CBD51-535A-4BA7-9AB1-E947248D17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Community benefit standard — hospitals (cont.)</a:t>
            </a:r>
          </a:p>
        </p:txBody>
      </p:sp>
      <p:sp>
        <p:nvSpPr>
          <p:cNvPr id="3" name="Content Placeholder 2"/>
          <p:cNvSpPr>
            <a:spLocks noGrp="1"/>
          </p:cNvSpPr>
          <p:nvPr>
            <p:ph idx="1"/>
          </p:nvPr>
        </p:nvSpPr>
        <p:spPr/>
        <p:txBody>
          <a:bodyPr/>
          <a:lstStyle/>
          <a:p>
            <a:pPr lvl="0"/>
            <a:r>
              <a:rPr lang="en-US" altLang="en-US" dirty="0"/>
              <a:t>Following are Revenue Ruling 69-545 factors suggesting that a hospital promotes the health of the community as a whole:</a:t>
            </a:r>
          </a:p>
          <a:p>
            <a:pPr lvl="1"/>
            <a:r>
              <a:rPr lang="en-US" altLang="en-US" dirty="0"/>
              <a:t>Community board</a:t>
            </a:r>
          </a:p>
          <a:p>
            <a:pPr lvl="1"/>
            <a:r>
              <a:rPr lang="en-US" altLang="en-US" dirty="0"/>
              <a:t>Open medical staff</a:t>
            </a:r>
          </a:p>
          <a:p>
            <a:pPr lvl="1"/>
            <a:r>
              <a:rPr lang="en-US" altLang="en-US" dirty="0"/>
              <a:t>Emergency room open to everyone in the community</a:t>
            </a:r>
          </a:p>
          <a:p>
            <a:pPr lvl="1"/>
            <a:r>
              <a:rPr lang="en-US" altLang="en-US" dirty="0"/>
              <a:t>Nonemergency care to everyone in the community who is able to pay for services </a:t>
            </a:r>
          </a:p>
          <a:p>
            <a:pPr lvl="1"/>
            <a:r>
              <a:rPr lang="en-US" altLang="en-US" dirty="0"/>
              <a:t>Use of surplus funds to further charitable purposes (e.g., improve patient care)</a:t>
            </a:r>
          </a:p>
          <a:p>
            <a:pPr lvl="1"/>
            <a:r>
              <a:rPr lang="en-US" altLang="en-US" dirty="0"/>
              <a:t>Conducting medical training, education or research</a:t>
            </a:r>
            <a:endParaRPr lang="en-GB" dirty="0"/>
          </a:p>
        </p:txBody>
      </p:sp>
    </p:spTree>
    <p:extLst>
      <p:ext uri="{BB962C8B-B14F-4D97-AF65-F5344CB8AC3E}">
        <p14:creationId xmlns:p14="http://schemas.microsoft.com/office/powerpoint/2010/main" val="138701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431999-AB16-434D-B18A-82FAF753FBA2}"/>
              </a:ext>
            </a:extLst>
          </p:cNvPr>
          <p:cNvGraphicFramePr>
            <a:graphicFrameLocks noChangeAspect="1"/>
          </p:cNvGraphicFramePr>
          <p:nvPr>
            <p:custDataLst>
              <p:tags r:id="rId1"/>
            </p:custDataLst>
            <p:extLst>
              <p:ext uri="{D42A27DB-BD31-4B8C-83A1-F6EECF244321}">
                <p14:modId xmlns:p14="http://schemas.microsoft.com/office/powerpoint/2010/main" val="3056953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D431999-AB16-434D-B18A-82FAF753FB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IRS updates/clarifications to community benefit standard</a:t>
            </a:r>
          </a:p>
        </p:txBody>
      </p:sp>
      <p:sp>
        <p:nvSpPr>
          <p:cNvPr id="3" name="Content Placeholder 2"/>
          <p:cNvSpPr>
            <a:spLocks noGrp="1"/>
          </p:cNvSpPr>
          <p:nvPr>
            <p:ph idx="1"/>
          </p:nvPr>
        </p:nvSpPr>
        <p:spPr/>
        <p:txBody>
          <a:bodyPr/>
          <a:lstStyle/>
          <a:p>
            <a:r>
              <a:rPr lang="en-US" dirty="0"/>
              <a:t>Revenue Ruling 83-157 provides that operating an emergency room is not required to meet the community benefit standard if emergency services are otherwise available in the community:</a:t>
            </a:r>
          </a:p>
          <a:p>
            <a:pPr lvl="1"/>
            <a:r>
              <a:rPr lang="en-US" dirty="0"/>
              <a:t>Therefore, Section 501(c)(3) clinics and specialty hospitals are not expected to operate emergency rooms.</a:t>
            </a:r>
          </a:p>
          <a:p>
            <a:r>
              <a:rPr lang="en-US" dirty="0"/>
              <a:t>Revenue Ruling 83-157 also clarifies that serving Medicare and/or Medicaid patients is viewed as a positive factor in determining whether the community benefit standard is satisfied.</a:t>
            </a:r>
          </a:p>
        </p:txBody>
      </p:sp>
    </p:spTree>
    <p:extLst>
      <p:ext uri="{BB962C8B-B14F-4D97-AF65-F5344CB8AC3E}">
        <p14:creationId xmlns:p14="http://schemas.microsoft.com/office/powerpoint/2010/main" val="140786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extLst>
              <p:ext uri="{D42A27DB-BD31-4B8C-83A1-F6EECF244321}">
                <p14:modId xmlns:p14="http://schemas.microsoft.com/office/powerpoint/2010/main" val="754281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IRS updates/clarifications to community benefit standard (cont.)</a:t>
            </a:r>
          </a:p>
        </p:txBody>
      </p:sp>
      <p:sp>
        <p:nvSpPr>
          <p:cNvPr id="3" name="Content Placeholder 2"/>
          <p:cNvSpPr>
            <a:spLocks noGrp="1"/>
          </p:cNvSpPr>
          <p:nvPr>
            <p:ph idx="1"/>
          </p:nvPr>
        </p:nvSpPr>
        <p:spPr/>
        <p:txBody>
          <a:bodyPr/>
          <a:lstStyle/>
          <a:p>
            <a:r>
              <a:rPr lang="en-US" dirty="0"/>
              <a:t>The IRS has interpreted the community board requirement to mean the following:</a:t>
            </a:r>
          </a:p>
          <a:p>
            <a:pPr lvl="1"/>
            <a:r>
              <a:rPr lang="en-US" dirty="0"/>
              <a:t>Independent persons representative of the community make up a majority </a:t>
            </a:r>
            <a:r>
              <a:rPr lang="en-US" dirty="0">
                <a:solidFill>
                  <a:srgbClr val="FFFFFF"/>
                </a:solidFill>
              </a:rPr>
              <a:t>of the hospital’s governing body.</a:t>
            </a:r>
          </a:p>
          <a:p>
            <a:pPr lvl="1"/>
            <a:r>
              <a:rPr lang="en-US" dirty="0"/>
              <a:t>Physicians affiliated with the hospital, hospital officers and hospital employees are not independent persons.</a:t>
            </a:r>
          </a:p>
          <a:p>
            <a:pPr lvl="1"/>
            <a:r>
              <a:rPr lang="en-US" dirty="0"/>
              <a:t>However, a subsidiary tax-exempt organization that doesn’t have a community board is considered to meet the requirement if it is controlled by a Section 501(c)(3) organization with a community board.</a:t>
            </a:r>
          </a:p>
        </p:txBody>
      </p:sp>
    </p:spTree>
    <p:extLst>
      <p:ext uri="{BB962C8B-B14F-4D97-AF65-F5344CB8AC3E}">
        <p14:creationId xmlns:p14="http://schemas.microsoft.com/office/powerpoint/2010/main" val="245840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84B9AFC-3FF8-4E71-99AC-377C78FE51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084B9AFC-3FF8-4E71-99AC-377C78FE51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CPE eligibility</a:t>
            </a:r>
          </a:p>
        </p:txBody>
      </p:sp>
      <p:sp>
        <p:nvSpPr>
          <p:cNvPr id="3" name="Content Placeholder 2"/>
          <p:cNvSpPr>
            <a:spLocks noGrp="1"/>
          </p:cNvSpPr>
          <p:nvPr>
            <p:ph idx="1"/>
          </p:nvPr>
        </p:nvSpPr>
        <p:spPr/>
        <p:txBody>
          <a:bodyPr/>
          <a:lstStyle/>
          <a:p>
            <a:pPr marL="0" indent="0">
              <a:buNone/>
            </a:pPr>
            <a:r>
              <a:rPr lang="en-US" i="1" dirty="0"/>
              <a:t>We will launch at least three polls per CPE credit; participants must attend the full session and must answer at least three polls per CPE credit to receive full credit.</a:t>
            </a: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336" y="3235672"/>
            <a:ext cx="2984058" cy="2564904"/>
          </a:xfrm>
          <a:prstGeom prst="rect">
            <a:avLst/>
          </a:prstGeom>
        </p:spPr>
      </p:pic>
    </p:spTree>
    <p:extLst>
      <p:ext uri="{BB962C8B-B14F-4D97-AF65-F5344CB8AC3E}">
        <p14:creationId xmlns:p14="http://schemas.microsoft.com/office/powerpoint/2010/main" val="361080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8</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The organization I work for is organized as a:</a:t>
            </a:r>
          </a:p>
          <a:p>
            <a:endParaRPr lang="en-US" dirty="0"/>
          </a:p>
          <a:p>
            <a:pPr marL="457200" indent="-457200">
              <a:buFont typeface="+mj-lt"/>
              <a:buAutoNum type="alphaUcPeriod"/>
            </a:pPr>
            <a:r>
              <a:rPr lang="en-US" dirty="0"/>
              <a:t>Hospital system</a:t>
            </a:r>
          </a:p>
          <a:p>
            <a:pPr marL="457200" indent="-457200">
              <a:buFont typeface="+mj-lt"/>
              <a:buAutoNum type="alphaUcPeriod"/>
            </a:pPr>
            <a:r>
              <a:rPr lang="en-US" dirty="0"/>
              <a:t>University</a:t>
            </a:r>
          </a:p>
          <a:p>
            <a:pPr marL="457200" indent="-457200">
              <a:buFont typeface="+mj-lt"/>
              <a:buAutoNum type="alphaUcPeriod"/>
            </a:pPr>
            <a:r>
              <a:rPr lang="en-US" dirty="0">
                <a:solidFill>
                  <a:srgbClr val="FFFFFF"/>
                </a:solidFill>
              </a:rPr>
              <a:t>Publicly supported charity</a:t>
            </a:r>
          </a:p>
          <a:p>
            <a:pPr marL="457200" indent="-457200">
              <a:buFont typeface="+mj-lt"/>
              <a:buAutoNum type="alphaUcPeriod"/>
            </a:pPr>
            <a:r>
              <a:rPr lang="en-US" dirty="0"/>
              <a:t>Other</a:t>
            </a:r>
          </a:p>
        </p:txBody>
      </p:sp>
    </p:spTree>
    <p:extLst>
      <p:ext uri="{BB962C8B-B14F-4D97-AF65-F5344CB8AC3E}">
        <p14:creationId xmlns:p14="http://schemas.microsoft.com/office/powerpoint/2010/main" val="222061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6E3DD9-BEE4-4980-A50F-4177BAAC3BE7}"/>
              </a:ext>
            </a:extLst>
          </p:cNvPr>
          <p:cNvGraphicFramePr>
            <a:graphicFrameLocks noChangeAspect="1"/>
          </p:cNvGraphicFramePr>
          <p:nvPr>
            <p:custDataLst>
              <p:tags r:id="rId1"/>
            </p:custDataLst>
            <p:extLst>
              <p:ext uri="{D42A27DB-BD31-4B8C-83A1-F6EECF244321}">
                <p14:modId xmlns:p14="http://schemas.microsoft.com/office/powerpoint/2010/main" val="3757173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AA6E3DD9-BEE4-4980-A50F-4177BAAC3B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Section 501(r)</a:t>
            </a:r>
          </a:p>
        </p:txBody>
      </p:sp>
      <p:sp>
        <p:nvSpPr>
          <p:cNvPr id="3" name="Content Placeholder 2"/>
          <p:cNvSpPr>
            <a:spLocks noGrp="1"/>
          </p:cNvSpPr>
          <p:nvPr>
            <p:ph idx="1"/>
          </p:nvPr>
        </p:nvSpPr>
        <p:spPr/>
        <p:txBody>
          <a:bodyPr/>
          <a:lstStyle/>
          <a:p>
            <a:r>
              <a:rPr lang="en-GB" dirty="0"/>
              <a:t>Section 501(r) imposes additional requirements </a:t>
            </a:r>
            <a:r>
              <a:rPr lang="en-US" dirty="0"/>
              <a:t>for hospital organizations</a:t>
            </a:r>
            <a:r>
              <a:rPr lang="en-GB" dirty="0"/>
              <a:t> exempt under Section 501(c)(3):</a:t>
            </a:r>
          </a:p>
          <a:p>
            <a:pPr lvl="1"/>
            <a:r>
              <a:rPr lang="en-GB" dirty="0"/>
              <a:t>Section 501(r)(3) </a:t>
            </a:r>
            <a:r>
              <a:rPr lang="en-US" dirty="0"/>
              <a:t>—</a:t>
            </a:r>
            <a:r>
              <a:rPr lang="en-GB" dirty="0"/>
              <a:t> community health needs assessment (CHNA)</a:t>
            </a:r>
          </a:p>
          <a:p>
            <a:pPr lvl="1"/>
            <a:r>
              <a:rPr lang="en-GB" dirty="0"/>
              <a:t>Section 501(r)(4) </a:t>
            </a:r>
            <a:r>
              <a:rPr lang="en-US" dirty="0"/>
              <a:t>—</a:t>
            </a:r>
            <a:r>
              <a:rPr lang="en-GB" dirty="0"/>
              <a:t> financial assistance policy (FAP) and emergency medical care policy</a:t>
            </a:r>
          </a:p>
          <a:p>
            <a:pPr lvl="1"/>
            <a:r>
              <a:rPr lang="en-GB" dirty="0"/>
              <a:t>Section 501(r)(5) </a:t>
            </a:r>
            <a:r>
              <a:rPr lang="en-US" dirty="0"/>
              <a:t>—</a:t>
            </a:r>
            <a:r>
              <a:rPr lang="en-GB" dirty="0"/>
              <a:t> limitation on charges</a:t>
            </a:r>
          </a:p>
          <a:p>
            <a:pPr lvl="1"/>
            <a:r>
              <a:rPr lang="en-GB" dirty="0"/>
              <a:t>Section 501(r)(6) </a:t>
            </a:r>
            <a:r>
              <a:rPr lang="en-US" dirty="0"/>
              <a:t>—</a:t>
            </a:r>
            <a:r>
              <a:rPr lang="en-GB" dirty="0"/>
              <a:t> billing and collection requirements </a:t>
            </a:r>
          </a:p>
          <a:p>
            <a:r>
              <a:rPr lang="en-GB" dirty="0"/>
              <a:t>Enacted as part of Affordable Care Act (2010)</a:t>
            </a:r>
          </a:p>
          <a:p>
            <a:pPr marL="267320" lvl="1" indent="0">
              <a:buNone/>
            </a:pPr>
            <a:endParaRPr lang="en-US" dirty="0"/>
          </a:p>
        </p:txBody>
      </p:sp>
    </p:spTree>
    <p:extLst>
      <p:ext uri="{BB962C8B-B14F-4D97-AF65-F5344CB8AC3E}">
        <p14:creationId xmlns:p14="http://schemas.microsoft.com/office/powerpoint/2010/main" val="3615256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855F8D1-8C52-494C-AC26-D86C605EB086}"/>
              </a:ext>
            </a:extLst>
          </p:cNvPr>
          <p:cNvGraphicFramePr>
            <a:graphicFrameLocks noChangeAspect="1"/>
          </p:cNvGraphicFramePr>
          <p:nvPr>
            <p:custDataLst>
              <p:tags r:id="rId1"/>
            </p:custDataLst>
            <p:extLst>
              <p:ext uri="{D42A27DB-BD31-4B8C-83A1-F6EECF244321}">
                <p14:modId xmlns:p14="http://schemas.microsoft.com/office/powerpoint/2010/main" val="183607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855F8D1-8C52-494C-AC26-D86C605EB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Section 501(r) (cont.)</a:t>
            </a:r>
          </a:p>
        </p:txBody>
      </p:sp>
      <p:sp>
        <p:nvSpPr>
          <p:cNvPr id="3" name="Content Placeholder 2"/>
          <p:cNvSpPr>
            <a:spLocks noGrp="1"/>
          </p:cNvSpPr>
          <p:nvPr>
            <p:ph idx="1"/>
          </p:nvPr>
        </p:nvSpPr>
        <p:spPr/>
        <p:txBody>
          <a:bodyPr/>
          <a:lstStyle/>
          <a:p>
            <a:r>
              <a:rPr lang="en-US" dirty="0"/>
              <a:t>A hospital organization that operates one or more hospital facilities must satisfy each Section 501(r) requirement separately for each hospital facility.</a:t>
            </a:r>
          </a:p>
          <a:p>
            <a:r>
              <a:rPr lang="en-US" dirty="0"/>
              <a:t>Hospital facility — “a facility that is required by a state to be licensed, registered or similarly recognized as a hospital” — includes:</a:t>
            </a:r>
          </a:p>
          <a:p>
            <a:pPr lvl="1"/>
            <a:r>
              <a:rPr lang="en-US" dirty="0"/>
              <a:t>A hospital facility operated through a disregarded entity</a:t>
            </a:r>
          </a:p>
          <a:p>
            <a:pPr lvl="1"/>
            <a:r>
              <a:rPr lang="en-US" dirty="0"/>
              <a:t>Multiple structures under one state license considered a single hospital facility:</a:t>
            </a:r>
          </a:p>
          <a:p>
            <a:pPr lvl="2"/>
            <a:r>
              <a:rPr lang="en-US" dirty="0"/>
              <a:t>The preamble to final regulations clarifies that operations in a single building under more than one state license constitute multiple hospital facilities. </a:t>
            </a:r>
          </a:p>
          <a:p>
            <a:pPr lvl="1"/>
            <a:r>
              <a:rPr lang="en-US" dirty="0"/>
              <a:t>Dual-status government hospitals that are, or seek to be, recognized by the IRS as exempt under Section 501(c)(3)</a:t>
            </a:r>
            <a:endParaRPr lang="en-GB" dirty="0"/>
          </a:p>
        </p:txBody>
      </p:sp>
    </p:spTree>
    <p:extLst>
      <p:ext uri="{BB962C8B-B14F-4D97-AF65-F5344CB8AC3E}">
        <p14:creationId xmlns:p14="http://schemas.microsoft.com/office/powerpoint/2010/main" val="1464166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6565A8-05FD-4E1F-BDAE-EEB15711B190}"/>
              </a:ext>
            </a:extLst>
          </p:cNvPr>
          <p:cNvGraphicFramePr>
            <a:graphicFrameLocks noChangeAspect="1"/>
          </p:cNvGraphicFramePr>
          <p:nvPr>
            <p:custDataLst>
              <p:tags r:id="rId1"/>
            </p:custDataLst>
            <p:extLst>
              <p:ext uri="{D42A27DB-BD31-4B8C-83A1-F6EECF244321}">
                <p14:modId xmlns:p14="http://schemas.microsoft.com/office/powerpoint/2010/main" val="229335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86565A8-05FD-4E1F-BDAE-EEB15711B1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D6FB12-7813-4E06-84E1-571CFB5D42CA}"/>
              </a:ext>
            </a:extLst>
          </p:cNvPr>
          <p:cNvSpPr>
            <a:spLocks noGrp="1"/>
          </p:cNvSpPr>
          <p:nvPr>
            <p:ph type="title"/>
          </p:nvPr>
        </p:nvSpPr>
        <p:spPr/>
        <p:txBody>
          <a:bodyPr vert="horz"/>
          <a:lstStyle/>
          <a:p>
            <a:r>
              <a:rPr lang="en-US" dirty="0"/>
              <a:t>Polling question 9</a:t>
            </a:r>
          </a:p>
        </p:txBody>
      </p:sp>
      <p:sp>
        <p:nvSpPr>
          <p:cNvPr id="3" name="Content Placeholder 2">
            <a:extLst>
              <a:ext uri="{FF2B5EF4-FFF2-40B4-BE49-F238E27FC236}">
                <a16:creationId xmlns:a16="http://schemas.microsoft.com/office/drawing/2014/main" id="{48062152-52C0-4B83-B3C0-C7FC8A98E350}"/>
              </a:ext>
            </a:extLst>
          </p:cNvPr>
          <p:cNvSpPr>
            <a:spLocks noGrp="1"/>
          </p:cNvSpPr>
          <p:nvPr>
            <p:ph idx="1"/>
          </p:nvPr>
        </p:nvSpPr>
        <p:spPr/>
        <p:txBody>
          <a:bodyPr/>
          <a:lstStyle/>
          <a:p>
            <a:pPr marL="0" indent="0">
              <a:buNone/>
            </a:pPr>
            <a:r>
              <a:rPr lang="en-US" dirty="0"/>
              <a:t>Which of the following is </a:t>
            </a:r>
            <a:r>
              <a:rPr lang="en-US" b="1" dirty="0"/>
              <a:t>not</a:t>
            </a:r>
            <a:r>
              <a:rPr lang="en-US" dirty="0"/>
              <a:t> one of the requirements imposed on Section 501(c)(3) hospitals by Section 501(r)?</a:t>
            </a:r>
          </a:p>
          <a:p>
            <a:endParaRPr lang="en-US" dirty="0"/>
          </a:p>
          <a:p>
            <a:pPr marL="457200" indent="-457200">
              <a:buFont typeface="+mj-lt"/>
              <a:buAutoNum type="alphaUcPeriod"/>
            </a:pPr>
            <a:r>
              <a:rPr lang="en-US" dirty="0"/>
              <a:t>FAP</a:t>
            </a:r>
          </a:p>
          <a:p>
            <a:pPr marL="457200" indent="-457200">
              <a:buFont typeface="+mj-lt"/>
              <a:buAutoNum type="alphaUcPeriod"/>
            </a:pPr>
            <a:r>
              <a:rPr lang="en-US" dirty="0"/>
              <a:t>CHNA</a:t>
            </a:r>
          </a:p>
          <a:p>
            <a:pPr marL="457200" indent="-457200">
              <a:buFont typeface="+mj-lt"/>
              <a:buAutoNum type="alphaUcPeriod"/>
            </a:pPr>
            <a:r>
              <a:rPr lang="en-US" dirty="0"/>
              <a:t>Charity care </a:t>
            </a:r>
            <a:r>
              <a:rPr lang="en-US" dirty="0">
                <a:solidFill>
                  <a:srgbClr val="FFFFFF"/>
                </a:solidFill>
              </a:rPr>
              <a:t>equal to at least 5</a:t>
            </a:r>
            <a:r>
              <a:rPr lang="en-US" dirty="0"/>
              <a:t>% of the organization’s expenses</a:t>
            </a:r>
          </a:p>
          <a:p>
            <a:pPr marL="457200" indent="-457200">
              <a:buFont typeface="+mj-lt"/>
              <a:buAutoNum type="alphaUcPeriod"/>
            </a:pPr>
            <a:r>
              <a:rPr lang="en-US" dirty="0"/>
              <a:t>Limitation on charges</a:t>
            </a:r>
          </a:p>
          <a:p>
            <a:endParaRPr lang="en-US" dirty="0"/>
          </a:p>
        </p:txBody>
      </p:sp>
    </p:spTree>
    <p:extLst>
      <p:ext uri="{BB962C8B-B14F-4D97-AF65-F5344CB8AC3E}">
        <p14:creationId xmlns:p14="http://schemas.microsoft.com/office/powerpoint/2010/main" val="110771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Educational organizations — exemption requirements</a:t>
            </a:r>
          </a:p>
        </p:txBody>
      </p:sp>
      <p:sp>
        <p:nvSpPr>
          <p:cNvPr id="3" name="Content Placeholder 2"/>
          <p:cNvSpPr>
            <a:spLocks noGrp="1"/>
          </p:cNvSpPr>
          <p:nvPr>
            <p:ph idx="1"/>
          </p:nvPr>
        </p:nvSpPr>
        <p:spPr/>
        <p:txBody>
          <a:bodyPr/>
          <a:lstStyle/>
          <a:p>
            <a:pPr>
              <a:spcAft>
                <a:spcPts val="600"/>
              </a:spcAft>
            </a:pPr>
            <a:r>
              <a:rPr lang="en-US" dirty="0"/>
              <a:t>Section 501(c)(3) of the Code provides for the exemption from federal income tax of organizations “organized and operated exclusively for … educational purposes.” </a:t>
            </a:r>
          </a:p>
          <a:p>
            <a:r>
              <a:rPr lang="en-US" dirty="0"/>
              <a:t>The treasury regulations define an educational organization as one whose “primary function is the presentation of formal instruction and normally maintains a regular faculty and curriculum and normally has a regularly enrolled body of pupils or students in attendance at the place where its educational activities are regularly carried on. The term includes institutions such as primary, secondary, preparatory, or high schools, and colleges and universities. It includes Federal, State, and other public-supported schools which otherwise come within the definition. It does not include organizations engaged in both educational and noneducational activities unless the latter are merely incidental to the educational activities.” Treas. Reg. §1.170A-9(c)(1)</a:t>
            </a:r>
          </a:p>
        </p:txBody>
      </p:sp>
    </p:spTree>
    <p:extLst>
      <p:ext uri="{BB962C8B-B14F-4D97-AF65-F5344CB8AC3E}">
        <p14:creationId xmlns:p14="http://schemas.microsoft.com/office/powerpoint/2010/main" val="179916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62C207-5D47-4020-88F8-082A83ECA9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C62C207-5D47-4020-88F8-082A83ECA9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Educational organizations — exemption requirements (cont.)</a:t>
            </a:r>
          </a:p>
        </p:txBody>
      </p:sp>
      <p:sp>
        <p:nvSpPr>
          <p:cNvPr id="3" name="Content Placeholder 2"/>
          <p:cNvSpPr>
            <a:spLocks noGrp="1"/>
          </p:cNvSpPr>
          <p:nvPr>
            <p:ph idx="1"/>
          </p:nvPr>
        </p:nvSpPr>
        <p:spPr/>
        <p:txBody>
          <a:bodyPr/>
          <a:lstStyle/>
          <a:p>
            <a:pPr>
              <a:spcAft>
                <a:spcPts val="600"/>
              </a:spcAft>
            </a:pPr>
            <a:r>
              <a:rPr lang="en-US" dirty="0"/>
              <a:t>Therefore, there are three primary requirements:</a:t>
            </a:r>
          </a:p>
          <a:p>
            <a:pPr lvl="1">
              <a:spcAft>
                <a:spcPts val="600"/>
              </a:spcAft>
            </a:pPr>
            <a:r>
              <a:rPr lang="en-US" dirty="0"/>
              <a:t>The presentation of formal instruction as its primary function </a:t>
            </a:r>
          </a:p>
          <a:p>
            <a:pPr lvl="1">
              <a:spcAft>
                <a:spcPts val="600"/>
              </a:spcAft>
            </a:pPr>
            <a:r>
              <a:rPr lang="en-US" dirty="0"/>
              <a:t>A regular faculty and curriculum</a:t>
            </a:r>
          </a:p>
          <a:p>
            <a:pPr lvl="1">
              <a:spcAft>
                <a:spcPts val="1200"/>
              </a:spcAft>
            </a:pPr>
            <a:r>
              <a:rPr lang="en-US" dirty="0"/>
              <a:t>A regularly enrolled body of students in attendance at the place where its educational activities are regularly carried on</a:t>
            </a:r>
          </a:p>
          <a:p>
            <a:r>
              <a:rPr lang="en-US" dirty="0"/>
              <a:t>In addition, the IRS has ruled that an educational organization must maintain a “racially nondiscriminatory policy as to students” to qualify for tax exemption under Section 501(c)(3) — Revenue Ruling 71-447.</a:t>
            </a:r>
          </a:p>
        </p:txBody>
      </p:sp>
    </p:spTree>
    <p:extLst>
      <p:ext uri="{BB962C8B-B14F-4D97-AF65-F5344CB8AC3E}">
        <p14:creationId xmlns:p14="http://schemas.microsoft.com/office/powerpoint/2010/main" val="500548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A7B3C4-27B1-4BF6-AB95-67427087DF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A1A7B3C4-27B1-4BF6-AB95-67427087DF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30B528-56F1-4B23-A0FD-EB65D8AFF5F1}"/>
              </a:ext>
            </a:extLst>
          </p:cNvPr>
          <p:cNvSpPr>
            <a:spLocks noGrp="1"/>
          </p:cNvSpPr>
          <p:nvPr>
            <p:ph type="title"/>
          </p:nvPr>
        </p:nvSpPr>
        <p:spPr/>
        <p:txBody>
          <a:bodyPr vert="horz"/>
          <a:lstStyle/>
          <a:p>
            <a:r>
              <a:rPr lang="en-US" dirty="0"/>
              <a:t>Polling question 10</a:t>
            </a:r>
          </a:p>
        </p:txBody>
      </p:sp>
      <p:sp>
        <p:nvSpPr>
          <p:cNvPr id="3" name="Content Placeholder 2">
            <a:extLst>
              <a:ext uri="{FF2B5EF4-FFF2-40B4-BE49-F238E27FC236}">
                <a16:creationId xmlns:a16="http://schemas.microsoft.com/office/drawing/2014/main" id="{0ACB31F5-38AF-4F12-A475-5CCC40451412}"/>
              </a:ext>
            </a:extLst>
          </p:cNvPr>
          <p:cNvSpPr>
            <a:spLocks noGrp="1"/>
          </p:cNvSpPr>
          <p:nvPr>
            <p:ph idx="1"/>
          </p:nvPr>
        </p:nvSpPr>
        <p:spPr/>
        <p:txBody>
          <a:bodyPr/>
          <a:lstStyle/>
          <a:p>
            <a:pPr marL="0" indent="0">
              <a:buNone/>
            </a:pPr>
            <a:r>
              <a:rPr lang="en-US" dirty="0"/>
              <a:t>Which of the following requirements is not necessary for qualification as an educational organization?</a:t>
            </a:r>
          </a:p>
          <a:p>
            <a:endParaRPr lang="en-US" dirty="0"/>
          </a:p>
          <a:p>
            <a:pPr marL="457200" indent="-457200">
              <a:buFont typeface="+mj-lt"/>
              <a:buAutoNum type="alphaUcPeriod"/>
            </a:pPr>
            <a:r>
              <a:rPr lang="en-US" dirty="0"/>
              <a:t>The presentation of formal instruction as its primary function</a:t>
            </a:r>
          </a:p>
          <a:p>
            <a:pPr marL="457200" indent="-457200">
              <a:buFont typeface="+mj-lt"/>
              <a:buAutoNum type="alphaUcPeriod"/>
            </a:pPr>
            <a:r>
              <a:rPr lang="en-US" dirty="0"/>
              <a:t>100 or more qualified students</a:t>
            </a:r>
          </a:p>
          <a:p>
            <a:pPr marL="457200" indent="-457200">
              <a:buFont typeface="+mj-lt"/>
              <a:buAutoNum type="alphaUcPeriod"/>
            </a:pPr>
            <a:r>
              <a:rPr lang="en-US" dirty="0"/>
              <a:t>A regular faculty and curriculum</a:t>
            </a:r>
          </a:p>
          <a:p>
            <a:pPr marL="457200" indent="-457200">
              <a:buFont typeface="+mj-lt"/>
              <a:buAutoNum type="alphaUcPeriod"/>
            </a:pPr>
            <a:r>
              <a:rPr lang="en-US" dirty="0"/>
              <a:t>A regularly enrolled body of students in attendance at the place where its educational activities are regularly carried on</a:t>
            </a:r>
          </a:p>
        </p:txBody>
      </p:sp>
    </p:spTree>
    <p:extLst>
      <p:ext uri="{BB962C8B-B14F-4D97-AF65-F5344CB8AC3E}">
        <p14:creationId xmlns:p14="http://schemas.microsoft.com/office/powerpoint/2010/main" val="394451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3798-3B1E-FFDD-E5BF-13A18A6DEFE0}"/>
              </a:ext>
            </a:extLst>
          </p:cNvPr>
          <p:cNvSpPr>
            <a:spLocks noGrp="1"/>
          </p:cNvSpPr>
          <p:nvPr>
            <p:ph type="ctrTitle"/>
          </p:nvPr>
        </p:nvSpPr>
        <p:spPr/>
        <p:txBody>
          <a:bodyPr/>
          <a:lstStyle/>
          <a:p>
            <a:r>
              <a:rPr lang="en-US" dirty="0"/>
              <a:t>Scheduled Break</a:t>
            </a:r>
          </a:p>
        </p:txBody>
      </p:sp>
    </p:spTree>
    <p:extLst>
      <p:ext uri="{BB962C8B-B14F-4D97-AF65-F5344CB8AC3E}">
        <p14:creationId xmlns:p14="http://schemas.microsoft.com/office/powerpoint/2010/main" val="1792332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33A0F3-FF3E-4CC2-84C8-B9EBA80CD562}"/>
              </a:ext>
            </a:extLst>
          </p:cNvPr>
          <p:cNvGraphicFramePr>
            <a:graphicFrameLocks noChangeAspect="1"/>
          </p:cNvGraphicFramePr>
          <p:nvPr>
            <p:custDataLst>
              <p:tags r:id="rId1"/>
            </p:custDataLst>
            <p:extLst>
              <p:ext uri="{D42A27DB-BD31-4B8C-83A1-F6EECF244321}">
                <p14:modId xmlns:p14="http://schemas.microsoft.com/office/powerpoint/2010/main" val="115330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7333A0F3-FF3E-4CC2-84C8-B9EBA80CD5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BCF41B8-656C-4E35-9250-D0A7CB0A71B6}"/>
              </a:ext>
            </a:extLst>
          </p:cNvPr>
          <p:cNvSpPr>
            <a:spLocks noGrp="1"/>
          </p:cNvSpPr>
          <p:nvPr>
            <p:ph type="title"/>
          </p:nvPr>
        </p:nvSpPr>
        <p:spPr>
          <a:xfrm>
            <a:off x="256116" y="4416904"/>
            <a:ext cx="7329454" cy="1137585"/>
          </a:xfrm>
        </p:spPr>
        <p:txBody>
          <a:bodyPr vert="horz"/>
          <a:lstStyle/>
          <a:p>
            <a:pPr>
              <a:lnSpc>
                <a:spcPct val="100000"/>
              </a:lnSpc>
            </a:pPr>
            <a:r>
              <a:rPr lang="en-US" dirty="0"/>
              <a:t>Website and resources demo</a:t>
            </a:r>
            <a:br>
              <a:rPr lang="en-US" dirty="0"/>
            </a:br>
            <a:r>
              <a:rPr lang="en-US" sz="2400" dirty="0">
                <a:solidFill>
                  <a:schemeClr val="bg1"/>
                </a:solidFill>
              </a:rPr>
              <a:t>2024 Future Tax Leaders program</a:t>
            </a:r>
            <a:br>
              <a:rPr lang="en-US" sz="2400" dirty="0">
                <a:solidFill>
                  <a:schemeClr val="bg1"/>
                </a:solidFill>
              </a:rPr>
            </a:br>
            <a:endParaRPr lang="en-US" sz="2400" dirty="0">
              <a:solidFill>
                <a:schemeClr val="bg1"/>
              </a:solidFill>
            </a:endParaRPr>
          </a:p>
        </p:txBody>
      </p:sp>
      <p:sp>
        <p:nvSpPr>
          <p:cNvPr id="12" name="Slide Number Placeholder 3">
            <a:extLst>
              <a:ext uri="{FF2B5EF4-FFF2-40B4-BE49-F238E27FC236}">
                <a16:creationId xmlns:a16="http://schemas.microsoft.com/office/drawing/2014/main" id="{3E79B9FC-053C-4B0C-8684-A9B25CCC095D}"/>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37</a:t>
            </a:fld>
            <a:endParaRPr dirty="0"/>
          </a:p>
        </p:txBody>
      </p:sp>
    </p:spTree>
    <p:extLst>
      <p:ext uri="{BB962C8B-B14F-4D97-AF65-F5344CB8AC3E}">
        <p14:creationId xmlns:p14="http://schemas.microsoft.com/office/powerpoint/2010/main" val="158607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7173" name="Rectangle 6"/>
          <p:cNvSpPr>
            <a:spLocks noGrp="1" noChangeArrowheads="1"/>
          </p:cNvSpPr>
          <p:nvPr>
            <p:ph idx="1"/>
          </p:nvPr>
        </p:nvSpPr>
        <p:spPr/>
        <p:txBody>
          <a:bodyPr/>
          <a:lstStyle/>
          <a:p>
            <a:r>
              <a:rPr lang="en-US" dirty="0"/>
              <a:t>EY resources:</a:t>
            </a:r>
          </a:p>
          <a:p>
            <a:pPr lvl="1"/>
            <a:r>
              <a:rPr lang="en-US" dirty="0"/>
              <a:t>FTL website (</a:t>
            </a:r>
            <a:r>
              <a:rPr lang="en-US" dirty="0">
                <a:solidFill>
                  <a:schemeClr val="tx2"/>
                </a:solidFill>
                <a:hlinkClick r:id="rId6">
                  <a:extLst>
                    <a:ext uri="{A12FA001-AC4F-418D-AE19-62706E023703}">
                      <ahyp:hlinkClr xmlns:ahyp="http://schemas.microsoft.com/office/drawing/2018/hyperlinkcolor" val="tx"/>
                    </a:ext>
                  </a:extLst>
                </a:hlinkClick>
              </a:rPr>
              <a:t>eofutureleaders.ey.com</a:t>
            </a:r>
            <a:r>
              <a:rPr lang="en-US" dirty="0"/>
              <a:t>) </a:t>
            </a:r>
          </a:p>
          <a:p>
            <a:pPr lvl="1"/>
            <a:r>
              <a:rPr lang="en-US" dirty="0"/>
              <a:t>Tax Alerts (</a:t>
            </a:r>
            <a:r>
              <a:rPr lang="en-US" dirty="0">
                <a:solidFill>
                  <a:schemeClr val="tx2"/>
                </a:solidFill>
                <a:hlinkClick r:id="rId7">
                  <a:extLst>
                    <a:ext uri="{A12FA001-AC4F-418D-AE19-62706E023703}">
                      <ahyp:hlinkClr xmlns:ahyp="http://schemas.microsoft.com/office/drawing/2018/hyperlinkcolor" val="tx"/>
                    </a:ext>
                  </a:extLst>
                </a:hlinkClick>
              </a:rPr>
              <a:t>https://taxnews.ey.com/Register/Register.aspx</a:t>
            </a:r>
            <a:r>
              <a:rPr lang="en-US" dirty="0"/>
              <a:t>)</a:t>
            </a:r>
          </a:p>
          <a:p>
            <a:pPr lvl="1"/>
            <a:r>
              <a:rPr lang="en-US" dirty="0"/>
              <a:t>EY Thought Center webcasts (</a:t>
            </a:r>
            <a:r>
              <a:rPr lang="en-US" dirty="0">
                <a:solidFill>
                  <a:schemeClr val="tx2"/>
                </a:solidFill>
                <a:hlinkClick r:id="rId8">
                  <a:extLst>
                    <a:ext uri="{A12FA001-AC4F-418D-AE19-62706E023703}">
                      <ahyp:hlinkClr xmlns:ahyp="http://schemas.microsoft.com/office/drawing/2018/hyperlinkcolor" val="tx"/>
                    </a:ext>
                  </a:extLst>
                </a:hlinkClick>
              </a:rPr>
              <a:t>Webcasts | EY – US</a:t>
            </a:r>
            <a:r>
              <a:rPr lang="en-US" dirty="0"/>
              <a:t>)</a:t>
            </a:r>
          </a:p>
          <a:p>
            <a:pPr lvl="1"/>
            <a:endParaRPr lang="en-US" dirty="0"/>
          </a:p>
          <a:p>
            <a:endParaRPr lang="en-US" dirty="0"/>
          </a:p>
        </p:txBody>
      </p:sp>
    </p:spTree>
    <p:extLst>
      <p:ext uri="{BB962C8B-B14F-4D97-AF65-F5344CB8AC3E}">
        <p14:creationId xmlns:p14="http://schemas.microsoft.com/office/powerpoint/2010/main" val="82184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1</a:t>
            </a:r>
            <a:br>
              <a:rPr lang="en-US" dirty="0"/>
            </a:br>
            <a:endParaRPr lang="en-US" dirty="0"/>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US" dirty="0"/>
              <a:t>How long have you been employed by your current organization? </a:t>
            </a:r>
          </a:p>
          <a:p>
            <a:pPr marL="0" indent="0">
              <a:buNone/>
            </a:pPr>
            <a:endParaRPr lang="en-US" dirty="0"/>
          </a:p>
          <a:p>
            <a:pPr marL="457200" indent="-457200">
              <a:buFont typeface="+mj-lt"/>
              <a:buAutoNum type="alphaUcPeriod"/>
            </a:pPr>
            <a:r>
              <a:rPr lang="en-US" dirty="0"/>
              <a:t>Less than one year</a:t>
            </a:r>
          </a:p>
          <a:p>
            <a:pPr marL="457200" indent="-457200">
              <a:buFont typeface="+mj-lt"/>
              <a:buAutoNum type="alphaUcPeriod"/>
            </a:pPr>
            <a:r>
              <a:rPr lang="en-US" dirty="0"/>
              <a:t>One to five years</a:t>
            </a:r>
          </a:p>
          <a:p>
            <a:pPr marL="457200" indent="-457200">
              <a:buFont typeface="+mj-lt"/>
              <a:buAutoNum type="alphaUcPeriod"/>
            </a:pPr>
            <a:r>
              <a:rPr lang="en-US" dirty="0"/>
              <a:t>Six to 15 years</a:t>
            </a:r>
          </a:p>
          <a:p>
            <a:pPr marL="457200" indent="-457200">
              <a:buFont typeface="+mj-lt"/>
              <a:buAutoNum type="alphaUcPeriod"/>
            </a:pPr>
            <a:r>
              <a:rPr lang="en-US" dirty="0"/>
              <a:t>Over 15 years</a:t>
            </a:r>
          </a:p>
          <a:p>
            <a:pPr marL="457200" indent="-457200">
              <a:buFont typeface="+mj-lt"/>
              <a:buAutoNum type="alphaUcPeriod"/>
            </a:pPr>
            <a:r>
              <a:rPr lang="en-US" dirty="0"/>
              <a:t>Not applicable (EY, faculty, alumni, other)</a:t>
            </a:r>
          </a:p>
          <a:p>
            <a:pPr marL="0" indent="0">
              <a:buNone/>
            </a:pPr>
            <a:endParaRPr lang="en-US" dirty="0"/>
          </a:p>
        </p:txBody>
      </p:sp>
    </p:spTree>
    <p:extLst>
      <p:ext uri="{BB962C8B-B14F-4D97-AF65-F5344CB8AC3E}">
        <p14:creationId xmlns:p14="http://schemas.microsoft.com/office/powerpoint/2010/main" val="1173715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a:lstStyle/>
          <a:p>
            <a:r>
              <a:rPr lang="en-US" dirty="0"/>
              <a:t>Polling question 11</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EY resource in the past or plan to use one in the future. </a:t>
            </a:r>
          </a:p>
          <a:p>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422699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27D27B-B2BC-47F3-BC9B-0D37A78998BF}"/>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2" name="Object 1" hidden="1">
                        <a:extLst>
                          <a:ext uri="{FF2B5EF4-FFF2-40B4-BE49-F238E27FC236}">
                            <a16:creationId xmlns:a16="http://schemas.microsoft.com/office/drawing/2014/main" id="{AB27D27B-B2BC-47F3-BC9B-0D37A78998BF}"/>
                          </a:ext>
                        </a:extLst>
                      </p:cNvPr>
                      <p:cNvPicPr/>
                      <p:nvPr/>
                    </p:nvPicPr>
                    <p:blipFill>
                      <a:blip r:embed="rId5"/>
                      <a:stretch>
                        <a:fillRect/>
                      </a:stretch>
                    </p:blipFill>
                    <p:spPr>
                      <a:xfrm>
                        <a:off x="1145976" y="859779"/>
                        <a:ext cx="1190" cy="1190"/>
                      </a:xfrm>
                      <a:prstGeom prst="rect">
                        <a:avLst/>
                      </a:prstGeom>
                    </p:spPr>
                  </p:pic>
                </p:oleObj>
              </mc:Fallback>
            </mc:AlternateContent>
          </a:graphicData>
        </a:graphic>
      </p:graphicFrame>
      <p:sp>
        <p:nvSpPr>
          <p:cNvPr id="7172" name="Rectangle 5"/>
          <p:cNvSpPr>
            <a:spLocks noGrp="1" noChangeArrowheads="1"/>
          </p:cNvSpPr>
          <p:nvPr>
            <p:ph type="title"/>
          </p:nvPr>
        </p:nvSpPr>
        <p:spPr/>
        <p:txBody>
          <a:bodyPr/>
          <a:lstStyle/>
          <a:p>
            <a:r>
              <a:rPr lang="en-GB" dirty="0"/>
              <a:t>Resources demo </a:t>
            </a:r>
            <a:endParaRPr lang="en-US" altLang="en-US" dirty="0"/>
          </a:p>
        </p:txBody>
      </p:sp>
      <p:sp>
        <p:nvSpPr>
          <p:cNvPr id="7173" name="Rectangle 6"/>
          <p:cNvSpPr>
            <a:spLocks noGrp="1" noChangeArrowheads="1"/>
          </p:cNvSpPr>
          <p:nvPr>
            <p:ph idx="1"/>
          </p:nvPr>
        </p:nvSpPr>
        <p:spPr/>
        <p:txBody>
          <a:bodyPr/>
          <a:lstStyle/>
          <a:p>
            <a:pPr>
              <a:spcAft>
                <a:spcPts val="600"/>
              </a:spcAft>
            </a:pPr>
            <a:r>
              <a:rPr lang="en-US" dirty="0"/>
              <a:t>IRS resources:</a:t>
            </a:r>
          </a:p>
          <a:p>
            <a:pPr lvl="1">
              <a:spcAft>
                <a:spcPts val="600"/>
              </a:spcAft>
            </a:pPr>
            <a:r>
              <a:rPr lang="en-US" dirty="0"/>
              <a:t>Exempt Organizations (EO) Update (</a:t>
            </a:r>
            <a:r>
              <a:rPr lang="en-US" dirty="0">
                <a:solidFill>
                  <a:srgbClr val="FFE600"/>
                </a:solidFill>
                <a:hlinkClick r:id="rId6">
                  <a:extLst>
                    <a:ext uri="{A12FA001-AC4F-418D-AE19-62706E023703}">
                      <ahyp:hlinkClr xmlns:ahyp="http://schemas.microsoft.com/office/drawing/2018/hyperlinkcolor" val="tx"/>
                    </a:ext>
                  </a:extLst>
                </a:hlinkClick>
              </a:rPr>
              <a:t>Current Edition of Exempt Organizations Update | Internal Revenue Service (irs.gov</a:t>
            </a:r>
            <a:r>
              <a:rPr lang="en-US" dirty="0">
                <a:hlinkClick r:id="rId6">
                  <a:extLst>
                    <a:ext uri="{A12FA001-AC4F-418D-AE19-62706E023703}">
                      <ahyp:hlinkClr xmlns:ahyp="http://schemas.microsoft.com/office/drawing/2018/hyperlinkcolor" val="tx"/>
                    </a:ext>
                  </a:extLst>
                </a:hlinkClick>
              </a:rPr>
              <a:t>)</a:t>
            </a:r>
            <a:endParaRPr lang="en-US" dirty="0"/>
          </a:p>
          <a:p>
            <a:pPr lvl="1">
              <a:spcAft>
                <a:spcPts val="600"/>
              </a:spcAft>
            </a:pPr>
            <a:r>
              <a:rPr lang="en-US" dirty="0"/>
              <a:t>Tax-Exempt and Government Entities Newsletter (</a:t>
            </a:r>
            <a:r>
              <a:rPr lang="en-US" dirty="0">
                <a:solidFill>
                  <a:srgbClr val="FFE600"/>
                </a:solidFill>
                <a:hlinkClick r:id="rId7">
                  <a:extLst>
                    <a:ext uri="{A12FA001-AC4F-418D-AE19-62706E023703}">
                      <ahyp:hlinkClr xmlns:ahyp="http://schemas.microsoft.com/office/drawing/2018/hyperlinkcolor" val="tx"/>
                    </a:ext>
                  </a:extLst>
                </a:hlinkClick>
              </a:rPr>
              <a:t>Tax-Exempt and Government Entities Newsletter | Internal Revenue Service (irs.gov)</a:t>
            </a:r>
            <a:r>
              <a:rPr lang="en-US" dirty="0"/>
              <a:t>)</a:t>
            </a:r>
          </a:p>
          <a:p>
            <a:pPr lvl="1">
              <a:spcAft>
                <a:spcPts val="600"/>
              </a:spcAft>
            </a:pPr>
            <a:r>
              <a:rPr lang="en-US" dirty="0"/>
              <a:t>Tax-Exempt Organization Search Bulk Data Downloads (</a:t>
            </a:r>
            <a:r>
              <a:rPr lang="en-US" dirty="0">
                <a:solidFill>
                  <a:srgbClr val="FFE600"/>
                </a:solidFill>
                <a:hlinkClick r:id="rId8">
                  <a:extLst>
                    <a:ext uri="{A12FA001-AC4F-418D-AE19-62706E023703}">
                      <ahyp:hlinkClr xmlns:ahyp="http://schemas.microsoft.com/office/drawing/2018/hyperlinkcolor" val="tx"/>
                    </a:ext>
                  </a:extLst>
                </a:hlinkClick>
              </a:rPr>
              <a:t>www.irs.gov/charities-non-profits/tax-exempt-organization-search-bulk-data-downloads</a:t>
            </a:r>
            <a:r>
              <a:rPr lang="en-US" dirty="0"/>
              <a:t>)</a:t>
            </a:r>
          </a:p>
          <a:p>
            <a:pPr lvl="1">
              <a:spcAft>
                <a:spcPts val="600"/>
              </a:spcAft>
            </a:pPr>
            <a:r>
              <a:rPr lang="en-US" dirty="0"/>
              <a:t>Exempt Organizations Business Master File Extract (EO BMF) (</a:t>
            </a:r>
            <a:r>
              <a:rPr lang="en-US" dirty="0">
                <a:solidFill>
                  <a:srgbClr val="FFE600"/>
                </a:solidFill>
                <a:hlinkClick r:id="rId9">
                  <a:extLst>
                    <a:ext uri="{A12FA001-AC4F-418D-AE19-62706E023703}">
                      <ahyp:hlinkClr xmlns:ahyp="http://schemas.microsoft.com/office/drawing/2018/hyperlinkcolor" val="tx"/>
                    </a:ext>
                  </a:extLst>
                </a:hlinkClick>
              </a:rPr>
              <a:t>www.irs.gov/charities-non-profits/exempt-organizations-business-master-file-extract-eo-bmf</a:t>
            </a:r>
            <a:r>
              <a:rPr lang="en-US" dirty="0"/>
              <a:t>)</a:t>
            </a:r>
          </a:p>
        </p:txBody>
      </p:sp>
    </p:spTree>
    <p:extLst>
      <p:ext uri="{BB962C8B-B14F-4D97-AF65-F5344CB8AC3E}">
        <p14:creationId xmlns:p14="http://schemas.microsoft.com/office/powerpoint/2010/main" val="164264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12</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used an IRS resource in the past or plan to use one in the future.</a:t>
            </a:r>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424093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10;&#10;Description automatically generated">
            <a:extLst>
              <a:ext uri="{FF2B5EF4-FFF2-40B4-BE49-F238E27FC236}">
                <a16:creationId xmlns:a16="http://schemas.microsoft.com/office/drawing/2014/main" id="{8A70C28F-F4FD-475C-B102-4A097FB5E6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2049" b="1157"/>
          <a:stretch/>
        </p:blipFill>
        <p:spPr>
          <a:xfrm>
            <a:off x="3176" y="4718"/>
            <a:ext cx="9140824" cy="6848566"/>
          </a:xfrm>
          <a:prstGeom prst="rect">
            <a:avLst/>
          </a:prstGeom>
        </p:spPr>
      </p:pic>
      <p:sp>
        <p:nvSpPr>
          <p:cNvPr id="4" name="Rectangle 3">
            <a:extLst>
              <a:ext uri="{FF2B5EF4-FFF2-40B4-BE49-F238E27FC236}">
                <a16:creationId xmlns:a16="http://schemas.microsoft.com/office/drawing/2014/main" id="{834CA255-BAB0-2F5B-AB02-FD2C3CC6912B}"/>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4" name="Object 13" hidden="1">
            <a:extLst>
              <a:ext uri="{FF2B5EF4-FFF2-40B4-BE49-F238E27FC236}">
                <a16:creationId xmlns:a16="http://schemas.microsoft.com/office/drawing/2014/main" id="{B103356C-2E60-43F8-9E55-8073624ACAE2}"/>
              </a:ext>
            </a:extLst>
          </p:cNvPr>
          <p:cNvGraphicFramePr>
            <a:graphicFrameLocks noChangeAspect="1"/>
          </p:cNvGraphicFramePr>
          <p:nvPr>
            <p:custDataLst>
              <p:tags r:id="rId1"/>
            </p:custDataLst>
            <p:extLst>
              <p:ext uri="{D42A27DB-BD31-4B8C-83A1-F6EECF244321}">
                <p14:modId xmlns:p14="http://schemas.microsoft.com/office/powerpoint/2010/main" val="402908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103356C-2E60-43F8-9E55-8073624AC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4717"/>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366711" y="745056"/>
            <a:ext cx="4357689" cy="268394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IRS Form 1023, Application for Recognition of Exemption Under Section 501(c)(3) of the Internal Revenue Code</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96EA1EE1-879F-4913-84D2-01E629DC1B9F}"/>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4030A857-E8FE-219C-689C-244A2D43B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9591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55FE6-A3F6-4616-B8E5-87CF12A28FD0}"/>
              </a:ext>
            </a:extLst>
          </p:cNvPr>
          <p:cNvGraphicFramePr>
            <a:graphicFrameLocks noChangeAspect="1"/>
          </p:cNvGraphicFramePr>
          <p:nvPr>
            <p:custDataLst>
              <p:tags r:id="rId1"/>
            </p:custDataLst>
            <p:extLst>
              <p:ext uri="{D42A27DB-BD31-4B8C-83A1-F6EECF244321}">
                <p14:modId xmlns:p14="http://schemas.microsoft.com/office/powerpoint/2010/main" val="94844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0BA55FE6-A3F6-4616-B8E5-87CF12A28F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a:t>
            </a:r>
          </a:p>
        </p:txBody>
      </p:sp>
      <p:sp>
        <p:nvSpPr>
          <p:cNvPr id="3" name="Content Placeholder 2"/>
          <p:cNvSpPr>
            <a:spLocks noGrp="1"/>
          </p:cNvSpPr>
          <p:nvPr>
            <p:ph idx="1"/>
          </p:nvPr>
        </p:nvSpPr>
        <p:spPr>
          <a:xfrm>
            <a:off x="457201" y="1137920"/>
            <a:ext cx="8229600" cy="5068570"/>
          </a:xfrm>
        </p:spPr>
        <p:txBody>
          <a:bodyPr/>
          <a:lstStyle/>
          <a:p>
            <a:pPr lvl="0"/>
            <a:r>
              <a:rPr lang="en-US" dirty="0"/>
              <a:t>Section 508 requires most organizations to apply to the IRS for recognition of exemptions under Section 501(c)(3):</a:t>
            </a:r>
          </a:p>
          <a:p>
            <a:pPr lvl="1"/>
            <a:r>
              <a:rPr lang="en-US" dirty="0"/>
              <a:t>Exceptions include churches, associations of churches and integrated auxiliaries. </a:t>
            </a:r>
          </a:p>
          <a:p>
            <a:pPr lvl="1"/>
            <a:r>
              <a:rPr lang="en-US" dirty="0"/>
              <a:t>Organizations that are not required to file Form 1023 may choose to do so in order to receive a determination letter that recognizes their </a:t>
            </a:r>
            <a:br>
              <a:rPr lang="en-US" dirty="0"/>
            </a:br>
            <a:r>
              <a:rPr lang="en-US" dirty="0"/>
              <a:t>Section 501(c)(3) </a:t>
            </a:r>
            <a:r>
              <a:rPr lang="en-US" dirty="0">
                <a:solidFill>
                  <a:srgbClr val="FFFFFF"/>
                </a:solidFill>
              </a:rPr>
              <a:t>status, confirming that they qualify to receive tax-deductible contributions.</a:t>
            </a:r>
          </a:p>
          <a:p>
            <a:r>
              <a:rPr lang="en-US" dirty="0"/>
              <a:t>Upon approval, the IRS will issue a</a:t>
            </a:r>
            <a:r>
              <a:rPr lang="en-US" dirty="0">
                <a:solidFill>
                  <a:srgbClr val="FF0000"/>
                </a:solidFill>
              </a:rPr>
              <a:t> </a:t>
            </a:r>
            <a:r>
              <a:rPr lang="en-US" dirty="0"/>
              <a:t>determination letter confirming Section 501(c)(3) status.</a:t>
            </a:r>
          </a:p>
          <a:p>
            <a:r>
              <a:rPr lang="en-US" dirty="0"/>
              <a:t>For Section 501(c)(3) status to apply retroactively to the date of the organization’s legal formation, Form 1023 generally must be filed within 27 months of the date of formation.</a:t>
            </a:r>
          </a:p>
          <a:p>
            <a:r>
              <a:rPr lang="en-US" dirty="0"/>
              <a:t>Expedited processing may be requested.</a:t>
            </a:r>
          </a:p>
          <a:p>
            <a:r>
              <a:rPr lang="en-US" dirty="0"/>
              <a:t>The application must be available for public inspection if approved.</a:t>
            </a:r>
          </a:p>
        </p:txBody>
      </p:sp>
    </p:spTree>
    <p:extLst>
      <p:ext uri="{BB962C8B-B14F-4D97-AF65-F5344CB8AC3E}">
        <p14:creationId xmlns:p14="http://schemas.microsoft.com/office/powerpoint/2010/main" val="2960466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5F68A8-44C1-4020-8844-7E3177858EE8}"/>
              </a:ext>
            </a:extLst>
          </p:cNvPr>
          <p:cNvGraphicFramePr>
            <a:graphicFrameLocks noChangeAspect="1"/>
          </p:cNvGraphicFramePr>
          <p:nvPr>
            <p:custDataLst>
              <p:tags r:id="rId1"/>
            </p:custDataLst>
            <p:extLst>
              <p:ext uri="{D42A27DB-BD31-4B8C-83A1-F6EECF244321}">
                <p14:modId xmlns:p14="http://schemas.microsoft.com/office/powerpoint/2010/main" val="1262241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45F68A8-44C1-4020-8844-7E3177858E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Form 1023 (cont.)</a:t>
            </a:r>
          </a:p>
        </p:txBody>
      </p:sp>
      <p:sp>
        <p:nvSpPr>
          <p:cNvPr id="3" name="Content Placeholder 2"/>
          <p:cNvSpPr>
            <a:spLocks noGrp="1"/>
          </p:cNvSpPr>
          <p:nvPr>
            <p:ph idx="1"/>
          </p:nvPr>
        </p:nvSpPr>
        <p:spPr/>
        <p:txBody>
          <a:bodyPr/>
          <a:lstStyle/>
          <a:p>
            <a:r>
              <a:rPr lang="en-US" dirty="0"/>
              <a:t>Information that is required to be provided:</a:t>
            </a:r>
          </a:p>
          <a:p>
            <a:pPr lvl="1"/>
            <a:r>
              <a:rPr lang="en-US" dirty="0"/>
              <a:t>Identifying information (including representatives)</a:t>
            </a:r>
          </a:p>
          <a:p>
            <a:pPr lvl="1"/>
            <a:r>
              <a:rPr lang="en-US" dirty="0"/>
              <a:t>Organizational structure </a:t>
            </a:r>
          </a:p>
          <a:p>
            <a:pPr lvl="1"/>
            <a:r>
              <a:rPr lang="en-US" dirty="0"/>
              <a:t>Organizing documents (e.g., articles of incorporation and bylaws)</a:t>
            </a:r>
          </a:p>
          <a:p>
            <a:pPr lvl="1"/>
            <a:r>
              <a:rPr lang="en-US" dirty="0"/>
              <a:t>Narrative description of </a:t>
            </a:r>
            <a:r>
              <a:rPr lang="en-US" dirty="0">
                <a:solidFill>
                  <a:srgbClr val="FFFFFF"/>
                </a:solidFill>
              </a:rPr>
              <a:t>past, present and planned activities</a:t>
            </a:r>
          </a:p>
          <a:p>
            <a:pPr lvl="1"/>
            <a:r>
              <a:rPr lang="en-US" dirty="0">
                <a:solidFill>
                  <a:srgbClr val="FFFFFF"/>
                </a:solidFill>
              </a:rPr>
              <a:t>Compensation and other financial arrangements with officers, directors, trustees, employees and independent contractors </a:t>
            </a:r>
          </a:p>
          <a:p>
            <a:pPr lvl="1"/>
            <a:r>
              <a:rPr lang="en-US" dirty="0">
                <a:solidFill>
                  <a:srgbClr val="FFFFFF"/>
                </a:solidFill>
              </a:rPr>
              <a:t>Members and other individuals and organizations that receive benefits </a:t>
            </a:r>
            <a:endParaRPr lang="en-US" strike="dblStrike" dirty="0">
              <a:solidFill>
                <a:srgbClr val="FFFFFF"/>
              </a:solidFill>
            </a:endParaRPr>
          </a:p>
          <a:p>
            <a:pPr lvl="1"/>
            <a:r>
              <a:rPr lang="en-US" dirty="0">
                <a:solidFill>
                  <a:srgbClr val="FFFFFF"/>
                </a:solidFill>
              </a:rPr>
              <a:t>Specific questions related to activities (e.g., joint ventures, grants, international activities)</a:t>
            </a:r>
          </a:p>
          <a:p>
            <a:pPr lvl="1"/>
            <a:r>
              <a:rPr lang="en-US" dirty="0"/>
              <a:t>Financial data</a:t>
            </a:r>
          </a:p>
          <a:p>
            <a:pPr lvl="1"/>
            <a:endParaRPr lang="en-US" dirty="0"/>
          </a:p>
        </p:txBody>
      </p:sp>
    </p:spTree>
    <p:extLst>
      <p:ext uri="{BB962C8B-B14F-4D97-AF65-F5344CB8AC3E}">
        <p14:creationId xmlns:p14="http://schemas.microsoft.com/office/powerpoint/2010/main" val="4194560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13</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I have filed a Form 1023 for my organization in the past. </a:t>
            </a:r>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2415744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0AE65C-BE4D-4CE6-9F61-5BD8329A21D7}"/>
              </a:ext>
            </a:extLst>
          </p:cNvPr>
          <p:cNvGraphicFramePr>
            <a:graphicFrameLocks noChangeAspect="1"/>
          </p:cNvGraphicFramePr>
          <p:nvPr>
            <p:custDataLst>
              <p:tags r:id="rId1"/>
            </p:custDataLst>
            <p:extLst>
              <p:ext uri="{D42A27DB-BD31-4B8C-83A1-F6EECF244321}">
                <p14:modId xmlns:p14="http://schemas.microsoft.com/office/powerpoint/2010/main" val="4167921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80AE65C-BE4D-4CE6-9F61-5BD8329A21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(cont.) </a:t>
            </a:r>
          </a:p>
        </p:txBody>
      </p:sp>
      <p:sp>
        <p:nvSpPr>
          <p:cNvPr id="3" name="Content Placeholder 2"/>
          <p:cNvSpPr>
            <a:spLocks noGrp="1"/>
          </p:cNvSpPr>
          <p:nvPr>
            <p:ph idx="1"/>
          </p:nvPr>
        </p:nvSpPr>
        <p:spPr/>
        <p:txBody>
          <a:bodyPr/>
          <a:lstStyle/>
          <a:p>
            <a:pPr lvl="0"/>
            <a:r>
              <a:rPr lang="en-US" altLang="en-US" dirty="0"/>
              <a:t>Depending on the type of organization, additional schedules may be required:</a:t>
            </a:r>
          </a:p>
          <a:p>
            <a:pPr lvl="1"/>
            <a:r>
              <a:rPr lang="en-US" altLang="en-US" dirty="0"/>
              <a:t>Schedule A, </a:t>
            </a:r>
            <a:r>
              <a:rPr lang="en-US" altLang="en-US" i="1" dirty="0"/>
              <a:t>Churches</a:t>
            </a:r>
          </a:p>
          <a:p>
            <a:pPr lvl="1"/>
            <a:r>
              <a:rPr lang="en-US" altLang="en-US" dirty="0"/>
              <a:t>Schedule B, </a:t>
            </a:r>
            <a:r>
              <a:rPr lang="en-US" altLang="en-US" i="1" dirty="0"/>
              <a:t>Schools, Colleges and Universities</a:t>
            </a:r>
          </a:p>
          <a:p>
            <a:pPr lvl="1"/>
            <a:r>
              <a:rPr lang="en-US" altLang="en-US" dirty="0"/>
              <a:t>Schedule C, </a:t>
            </a:r>
            <a:r>
              <a:rPr lang="en-US" altLang="en-US" i="1" dirty="0"/>
              <a:t>Hospitals and Medical Research Organizations </a:t>
            </a:r>
          </a:p>
          <a:p>
            <a:pPr lvl="1"/>
            <a:r>
              <a:rPr lang="en-US" altLang="en-US" dirty="0"/>
              <a:t>Schedule D, </a:t>
            </a:r>
            <a:r>
              <a:rPr lang="en-US" altLang="en-US" i="1" dirty="0"/>
              <a:t>Section 509(a)(3) Supporting Organizations</a:t>
            </a:r>
          </a:p>
          <a:p>
            <a:pPr lvl="1"/>
            <a:r>
              <a:rPr lang="en-US" altLang="en-US" dirty="0"/>
              <a:t>Schedule E, </a:t>
            </a:r>
            <a:r>
              <a:rPr lang="en-US" altLang="en-US" i="1" dirty="0"/>
              <a:t>Organizations Not Filing Form 1023 Within 27 Months of Formation </a:t>
            </a:r>
          </a:p>
          <a:p>
            <a:pPr lvl="1"/>
            <a:r>
              <a:rPr lang="en-US" altLang="en-US" dirty="0"/>
              <a:t>Schedule F, </a:t>
            </a:r>
            <a:r>
              <a:rPr lang="en-US" altLang="en-US" i="1" dirty="0"/>
              <a:t>Homes for the Elderly or Handicapped and Low-Income Housing </a:t>
            </a:r>
          </a:p>
          <a:p>
            <a:pPr lvl="1"/>
            <a:r>
              <a:rPr lang="en-US" altLang="en-US" dirty="0"/>
              <a:t>Schedule G, </a:t>
            </a:r>
            <a:r>
              <a:rPr lang="en-US" altLang="en-US" i="1" dirty="0"/>
              <a:t>Successors to Other Organizations</a:t>
            </a:r>
          </a:p>
          <a:p>
            <a:pPr lvl="1"/>
            <a:r>
              <a:rPr lang="en-US" altLang="en-US" dirty="0"/>
              <a:t>Schedule H, </a:t>
            </a:r>
            <a:r>
              <a:rPr lang="en-US" altLang="en-US" i="1" dirty="0"/>
              <a:t>Organizations Providing Scholarships, Fellowships, Educational Loans, or Other Educational Grants to Individuals and Private Foundations Requesting Advance Approval of Individual Grant Procedures</a:t>
            </a:r>
          </a:p>
        </p:txBody>
      </p:sp>
    </p:spTree>
    <p:extLst>
      <p:ext uri="{BB962C8B-B14F-4D97-AF65-F5344CB8AC3E}">
        <p14:creationId xmlns:p14="http://schemas.microsoft.com/office/powerpoint/2010/main" val="539625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6B6B2F-8413-4817-85A3-89520D14B91B}"/>
              </a:ext>
            </a:extLst>
          </p:cNvPr>
          <p:cNvGraphicFramePr>
            <a:graphicFrameLocks noChangeAspect="1"/>
          </p:cNvGraphicFramePr>
          <p:nvPr>
            <p:custDataLst>
              <p:tags r:id="rId1"/>
            </p:custDataLst>
            <p:extLst>
              <p:ext uri="{D42A27DB-BD31-4B8C-83A1-F6EECF244321}">
                <p14:modId xmlns:p14="http://schemas.microsoft.com/office/powerpoint/2010/main" val="265094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456B6B2F-8413-4817-85A3-89520D14B9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1023-EZ</a:t>
            </a:r>
          </a:p>
        </p:txBody>
      </p:sp>
      <p:sp>
        <p:nvSpPr>
          <p:cNvPr id="3" name="Content Placeholder 2"/>
          <p:cNvSpPr>
            <a:spLocks noGrp="1"/>
          </p:cNvSpPr>
          <p:nvPr>
            <p:ph idx="1"/>
          </p:nvPr>
        </p:nvSpPr>
        <p:spPr/>
        <p:txBody>
          <a:bodyPr/>
          <a:lstStyle/>
          <a:p>
            <a:r>
              <a:rPr lang="en-US" sz="1800" i="1" dirty="0"/>
              <a:t>Streamlined Application for Recognition of Exemption Under </a:t>
            </a:r>
            <a:br>
              <a:rPr lang="en-US" sz="1800" i="1" dirty="0"/>
            </a:br>
            <a:r>
              <a:rPr lang="en-US" sz="1800" i="1" dirty="0"/>
              <a:t>Section 501(c)(3) of the Internal Revenue Code:</a:t>
            </a:r>
          </a:p>
          <a:p>
            <a:pPr lvl="1"/>
            <a:r>
              <a:rPr lang="en-US" sz="1600" dirty="0"/>
              <a:t>Smaller organizations</a:t>
            </a:r>
          </a:p>
          <a:p>
            <a:pPr lvl="1"/>
            <a:r>
              <a:rPr lang="en-US" sz="1600" dirty="0"/>
              <a:t>Quicker processing</a:t>
            </a:r>
            <a:endParaRPr lang="en-GB" sz="1800" dirty="0"/>
          </a:p>
          <a:p>
            <a:r>
              <a:rPr lang="en-GB" sz="1800" dirty="0"/>
              <a:t>Organizations ineligible to file Form 1023-EZ:</a:t>
            </a:r>
          </a:p>
          <a:p>
            <a:pPr lvl="1"/>
            <a:r>
              <a:rPr lang="en-GB" sz="1600" dirty="0"/>
              <a:t>Hospital or medical research associations</a:t>
            </a:r>
          </a:p>
          <a:p>
            <a:pPr lvl="1"/>
            <a:r>
              <a:rPr lang="en-GB" sz="1600" dirty="0"/>
              <a:t>Cooperative hospital service organizations</a:t>
            </a:r>
          </a:p>
          <a:p>
            <a:pPr lvl="1"/>
            <a:r>
              <a:rPr lang="en-GB" sz="1600" dirty="0"/>
              <a:t>Educational organizations</a:t>
            </a:r>
          </a:p>
          <a:p>
            <a:pPr lvl="1"/>
            <a:r>
              <a:rPr lang="en-GB" sz="1600" dirty="0"/>
              <a:t>Supporting organizations under Section 509(a)(3)</a:t>
            </a:r>
          </a:p>
          <a:p>
            <a:pPr lvl="1"/>
            <a:r>
              <a:rPr lang="en-GB" sz="1600" dirty="0"/>
              <a:t>Projected gross receipts exceeding $50,000 for any of the next three years</a:t>
            </a:r>
          </a:p>
          <a:p>
            <a:pPr lvl="1"/>
            <a:r>
              <a:rPr lang="en-GB" sz="1600" dirty="0"/>
              <a:t>Gross receipts exceeding $50,000 for any of the past three years</a:t>
            </a:r>
          </a:p>
          <a:p>
            <a:pPr lvl="1"/>
            <a:r>
              <a:rPr lang="en-GB" sz="1600" dirty="0"/>
              <a:t>Total assets exceeding $250,000</a:t>
            </a:r>
          </a:p>
          <a:p>
            <a:pPr lvl="1"/>
            <a:r>
              <a:rPr lang="en-GB" sz="1600" dirty="0"/>
              <a:t>Health maintenance organizations </a:t>
            </a:r>
          </a:p>
          <a:p>
            <a:pPr lvl="1"/>
            <a:r>
              <a:rPr lang="en-GB" sz="1600" dirty="0"/>
              <a:t>Accountable care organizations</a:t>
            </a:r>
          </a:p>
          <a:p>
            <a:pPr lvl="1"/>
            <a:r>
              <a:rPr lang="en-GB" sz="1600" dirty="0"/>
              <a:t>In joint venture or partnership with an organization that isn’t exempt under </a:t>
            </a:r>
            <a:br>
              <a:rPr lang="en-GB" sz="1600" dirty="0"/>
            </a:br>
            <a:r>
              <a:rPr lang="en-GB" sz="1600" dirty="0"/>
              <a:t>Section 501(c)(3)</a:t>
            </a:r>
          </a:p>
          <a:p>
            <a:pPr lvl="1"/>
            <a:r>
              <a:rPr lang="en-GB" sz="1600" dirty="0"/>
              <a:t>Organized as an LLC</a:t>
            </a:r>
          </a:p>
        </p:txBody>
      </p:sp>
    </p:spTree>
    <p:extLst>
      <p:ext uri="{BB962C8B-B14F-4D97-AF65-F5344CB8AC3E}">
        <p14:creationId xmlns:p14="http://schemas.microsoft.com/office/powerpoint/2010/main" val="235324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CFB4FEA-DEF9-45B7-8670-CCAB7C305931}"/>
              </a:ext>
            </a:extLst>
          </p:cNvPr>
          <p:cNvGraphicFramePr>
            <a:graphicFrameLocks noChangeAspect="1"/>
          </p:cNvGraphicFramePr>
          <p:nvPr>
            <p:custDataLst>
              <p:tags r:id="rId1"/>
            </p:custDataLst>
            <p:extLst>
              <p:ext uri="{D42A27DB-BD31-4B8C-83A1-F6EECF244321}">
                <p14:modId xmlns:p14="http://schemas.microsoft.com/office/powerpoint/2010/main" val="1375268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0CFB4FEA-DEF9-45B7-8670-CCAB7C3059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1023 — electronic filing requirements</a:t>
            </a:r>
          </a:p>
        </p:txBody>
      </p:sp>
      <p:sp>
        <p:nvSpPr>
          <p:cNvPr id="3" name="Content Placeholder 2"/>
          <p:cNvSpPr>
            <a:spLocks noGrp="1"/>
          </p:cNvSpPr>
          <p:nvPr>
            <p:ph idx="1"/>
          </p:nvPr>
        </p:nvSpPr>
        <p:spPr/>
        <p:txBody>
          <a:bodyPr/>
          <a:lstStyle/>
          <a:p>
            <a:r>
              <a:rPr lang="en-US" dirty="0"/>
              <a:t>Both Form 1023 and Form 1023-EZ are required to be filed with the IRS electronically. </a:t>
            </a:r>
          </a:p>
          <a:p>
            <a:r>
              <a:rPr lang="en-US" dirty="0"/>
              <a:t>A pay.gov account must be created in order to e-file.</a:t>
            </a:r>
            <a:endParaRPr lang="en-GB" dirty="0"/>
          </a:p>
        </p:txBody>
      </p:sp>
    </p:spTree>
    <p:extLst>
      <p:ext uri="{BB962C8B-B14F-4D97-AF65-F5344CB8AC3E}">
        <p14:creationId xmlns:p14="http://schemas.microsoft.com/office/powerpoint/2010/main" val="38734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10D371-0E45-475E-B1FF-2DC53A51C209}"/>
              </a:ext>
            </a:extLst>
          </p:cNvPr>
          <p:cNvGraphicFramePr>
            <a:graphicFrameLocks noChangeAspect="1"/>
          </p:cNvGraphicFramePr>
          <p:nvPr>
            <p:custDataLst>
              <p:tags r:id="rId1"/>
            </p:custDataLst>
            <p:extLst>
              <p:ext uri="{D42A27DB-BD31-4B8C-83A1-F6EECF244321}">
                <p14:modId xmlns:p14="http://schemas.microsoft.com/office/powerpoint/2010/main" val="1810955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F010D371-0E45-475E-B1FF-2DC53A51C2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4427B9-3329-4129-B177-B256D157624D}"/>
              </a:ext>
            </a:extLst>
          </p:cNvPr>
          <p:cNvSpPr>
            <a:spLocks noGrp="1"/>
          </p:cNvSpPr>
          <p:nvPr>
            <p:ph type="title"/>
          </p:nvPr>
        </p:nvSpPr>
        <p:spPr>
          <a:xfrm>
            <a:off x="457201" y="294200"/>
            <a:ext cx="8229600" cy="500930"/>
          </a:xfrm>
        </p:spPr>
        <p:txBody>
          <a:bodyPr vert="horz"/>
          <a:lstStyle/>
          <a:p>
            <a:r>
              <a:rPr lang="en-US" dirty="0"/>
              <a:t>Today’s agenda and program overview </a:t>
            </a:r>
            <a:endParaRPr lang="en-US" dirty="0">
              <a:solidFill>
                <a:schemeClr val="tx2"/>
              </a:solidFill>
            </a:endParaRPr>
          </a:p>
        </p:txBody>
      </p:sp>
      <p:sp>
        <p:nvSpPr>
          <p:cNvPr id="10" name="Rectangle 2">
            <a:extLst>
              <a:ext uri="{FF2B5EF4-FFF2-40B4-BE49-F238E27FC236}">
                <a16:creationId xmlns:a16="http://schemas.microsoft.com/office/drawing/2014/main" id="{2811316E-0DEB-47A3-91C8-3A785F68CB8E}"/>
              </a:ext>
            </a:extLst>
          </p:cNvPr>
          <p:cNvSpPr>
            <a:spLocks noChangeArrowheads="1"/>
          </p:cNvSpPr>
          <p:nvPr/>
        </p:nvSpPr>
        <p:spPr bwMode="auto">
          <a:xfrm>
            <a:off x="1979613" y="2925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 name="Table 11">
            <a:extLst>
              <a:ext uri="{FF2B5EF4-FFF2-40B4-BE49-F238E27FC236}">
                <a16:creationId xmlns:a16="http://schemas.microsoft.com/office/drawing/2014/main" id="{525C9BC4-EEFA-4896-A98F-108928A72492}"/>
              </a:ext>
            </a:extLst>
          </p:cNvPr>
          <p:cNvGraphicFramePr>
            <a:graphicFrameLocks noGrp="1"/>
          </p:cNvGraphicFramePr>
          <p:nvPr>
            <p:extLst>
              <p:ext uri="{D42A27DB-BD31-4B8C-83A1-F6EECF244321}">
                <p14:modId xmlns:p14="http://schemas.microsoft.com/office/powerpoint/2010/main" val="634688346"/>
              </p:ext>
            </p:extLst>
          </p:nvPr>
        </p:nvGraphicFramePr>
        <p:xfrm>
          <a:off x="238539" y="983974"/>
          <a:ext cx="8716618" cy="5743425"/>
        </p:xfrm>
        <a:graphic>
          <a:graphicData uri="http://schemas.openxmlformats.org/drawingml/2006/table">
            <a:tbl>
              <a:tblPr firstRow="1" bandRow="1">
                <a:tableStyleId>{5202B0CA-FC54-4496-8BCA-5EF66A818D29}</a:tableStyleId>
              </a:tblPr>
              <a:tblGrid>
                <a:gridCol w="1924198">
                  <a:extLst>
                    <a:ext uri="{9D8B030D-6E8A-4147-A177-3AD203B41FA5}">
                      <a16:colId xmlns:a16="http://schemas.microsoft.com/office/drawing/2014/main" val="1677199654"/>
                    </a:ext>
                  </a:extLst>
                </a:gridCol>
                <a:gridCol w="4933802">
                  <a:extLst>
                    <a:ext uri="{9D8B030D-6E8A-4147-A177-3AD203B41FA5}">
                      <a16:colId xmlns:a16="http://schemas.microsoft.com/office/drawing/2014/main" val="171495299"/>
                    </a:ext>
                  </a:extLst>
                </a:gridCol>
                <a:gridCol w="1858618">
                  <a:extLst>
                    <a:ext uri="{9D8B030D-6E8A-4147-A177-3AD203B41FA5}">
                      <a16:colId xmlns:a16="http://schemas.microsoft.com/office/drawing/2014/main" val="3914776445"/>
                    </a:ext>
                  </a:extLst>
                </a:gridCol>
              </a:tblGrid>
              <a:tr h="305574">
                <a:tc>
                  <a:txBody>
                    <a:bodyPr/>
                    <a:lstStyle/>
                    <a:p>
                      <a:r>
                        <a:rPr lang="en-US" sz="1400" dirty="0">
                          <a:solidFill>
                            <a:schemeClr val="tx1"/>
                          </a:solidFill>
                        </a:rPr>
                        <a:t>Time (ET)</a:t>
                      </a:r>
                    </a:p>
                  </a:txBody>
                  <a:tcPr marL="45720" marR="45720" anchor="ctr">
                    <a:lnL>
                      <a:noFill/>
                    </a:lnL>
                    <a:lnR w="9525" cap="flat" cmpd="sng" algn="ctr">
                      <a:solidFill>
                        <a:srgbClr val="747480"/>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solidFill>
                            <a:schemeClr val="tx1"/>
                          </a:solidFill>
                        </a:rPr>
                        <a:t>Session</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a:solidFill>
                            <a:schemeClr val="tx1"/>
                          </a:solidFill>
                        </a:rPr>
                        <a:t>Speakers</a:t>
                      </a:r>
                      <a:endParaRPr lang="en-US" sz="1400" dirty="0">
                        <a:solidFill>
                          <a:schemeClr val="tx1"/>
                        </a:solidFill>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02592839"/>
                  </a:ext>
                </a:extLst>
              </a:tr>
              <a:tr h="534664">
                <a:tc>
                  <a:txBody>
                    <a:bodyPr/>
                    <a:lstStyle/>
                    <a:p>
                      <a:r>
                        <a:rPr lang="en-US" sz="1200" dirty="0">
                          <a:solidFill>
                            <a:schemeClr val="bg1"/>
                          </a:solidFill>
                        </a:rPr>
                        <a:t>11:00 a.m.–11:45 a.m.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kern="1200" dirty="0">
                          <a:solidFill>
                            <a:schemeClr val="bg1"/>
                          </a:solidFill>
                        </a:rPr>
                        <a:t>Welcome and introductions</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rPr>
                        <a:t>Bob Vuillemot</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116810"/>
                  </a:ext>
                </a:extLst>
              </a:tr>
              <a:tr h="164791">
                <a:tc gridSpan="3">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endParaRPr lang="en-US" sz="500" b="1" kern="1200" dirty="0">
                        <a:solidFill>
                          <a:schemeClr val="tx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algn="l" fontAlgn="b"/>
                      <a:endParaRPr lang="en-US" sz="1200"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622015075"/>
                  </a:ext>
                </a:extLst>
              </a:tr>
              <a:tr h="825050">
                <a:tc>
                  <a:txBody>
                    <a:bodyPr/>
                    <a:lstStyle/>
                    <a:p>
                      <a:r>
                        <a:rPr lang="en-US" sz="1200" dirty="0">
                          <a:solidFill>
                            <a:schemeClr val="bg1"/>
                          </a:solidFill>
                        </a:rPr>
                        <a:t>11:45 a.m.–12:30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bg1"/>
                          </a:solidFill>
                        </a:rPr>
                        <a:t>Part I: Primer on 501(c)(3) exemption standards </a:t>
                      </a:r>
                      <a:endParaRPr lang="en-US" sz="1200" kern="1200" dirty="0">
                        <a:solidFill>
                          <a:schemeClr val="bg1"/>
                        </a:solidFill>
                      </a:endParaRPr>
                    </a:p>
                    <a:p>
                      <a:pPr marL="171450" indent="-171450" algn="l" fontAlgn="b">
                        <a:buFont typeface="Arial" panose="020B0604020202020204" pitchFamily="34" charset="0"/>
                        <a:buChar char="•"/>
                      </a:pPr>
                      <a:r>
                        <a:rPr lang="en-US" sz="1200" kern="1200" dirty="0">
                          <a:solidFill>
                            <a:schemeClr val="bg1"/>
                          </a:solidFill>
                        </a:rPr>
                        <a:t>Section 501(c)(3) exemption</a:t>
                      </a:r>
                    </a:p>
                    <a:p>
                      <a:pPr marL="171450" indent="-171450" algn="l" fontAlgn="b">
                        <a:buFont typeface="Arial" panose="020B0604020202020204" pitchFamily="34" charset="0"/>
                        <a:buChar char="•"/>
                      </a:pPr>
                      <a:r>
                        <a:rPr lang="en-US" sz="1200" kern="1200" dirty="0">
                          <a:solidFill>
                            <a:schemeClr val="bg1"/>
                          </a:solidFill>
                        </a:rPr>
                        <a:t>Foundation classification</a:t>
                      </a:r>
                    </a:p>
                    <a:p>
                      <a:pPr marL="171450" indent="-171450" algn="l" fontAlgn="b">
                        <a:buFont typeface="Arial" panose="020B0604020202020204" pitchFamily="34" charset="0"/>
                        <a:buChar char="•"/>
                      </a:pPr>
                      <a:r>
                        <a:rPr lang="en-US" sz="1200" kern="1200" dirty="0">
                          <a:solidFill>
                            <a:schemeClr val="bg1"/>
                          </a:solidFill>
                        </a:rPr>
                        <a:t>Exemption standards for hospitals and educational organizations</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Steve Clarke</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950013"/>
                  </a:ext>
                </a:extLst>
              </a:tr>
              <a:tr h="275017">
                <a:tc>
                  <a:txBody>
                    <a:bodyPr/>
                    <a:lstStyle/>
                    <a:p>
                      <a:r>
                        <a:rPr lang="en-US" sz="1200" dirty="0">
                          <a:solidFill>
                            <a:schemeClr val="bg1"/>
                          </a:solidFill>
                        </a:rPr>
                        <a:t>12:30 p.m.–12:45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latin typeface="+mn-lt"/>
                          <a:ea typeface="+mn-ea"/>
                          <a:cs typeface="+mn-cs"/>
                        </a:rPr>
                        <a:t>Break</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a:solidFill>
                            <a:schemeClr val="bg1"/>
                          </a:solidFill>
                        </a:rPr>
                        <a:t> </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252079"/>
                  </a:ext>
                </a:extLst>
              </a:tr>
              <a:tr h="275017">
                <a:tc>
                  <a:txBody>
                    <a:bodyPr/>
                    <a:lstStyle/>
                    <a:p>
                      <a:r>
                        <a:rPr lang="en-US" sz="1200" dirty="0">
                          <a:solidFill>
                            <a:schemeClr val="bg1"/>
                          </a:solidFill>
                        </a:rPr>
                        <a:t>12:45 p.m.–1:15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Website and resources demo</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Emma Walsh</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189308"/>
                  </a:ext>
                </a:extLst>
              </a:tr>
              <a:tr h="164791">
                <a:tc gridSpan="3">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endParaRPr lang="en-US" sz="500" b="1" kern="1200" dirty="0">
                        <a:solidFill>
                          <a:schemeClr val="tx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088962654"/>
                  </a:ext>
                </a:extLst>
              </a:tr>
              <a:tr h="1008394">
                <a:tc>
                  <a:txBody>
                    <a:bodyPr/>
                    <a:lstStyle/>
                    <a:p>
                      <a:r>
                        <a:rPr lang="en-US" sz="1200" dirty="0">
                          <a:solidFill>
                            <a:schemeClr val="bg1"/>
                          </a:solidFill>
                        </a:rPr>
                        <a:t>1:15 p.m.–2:00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bg1"/>
                          </a:solidFill>
                          <a:latin typeface="+mn-lt"/>
                          <a:ea typeface="+mn-ea"/>
                          <a:cs typeface="+mn-cs"/>
                        </a:rPr>
                        <a:t>Part II, </a:t>
                      </a:r>
                      <a:r>
                        <a:rPr lang="en-US" sz="1200" b="1" kern="1200" dirty="0">
                          <a:solidFill>
                            <a:schemeClr val="bg1"/>
                          </a:solidFill>
                        </a:rPr>
                        <a:t>Primer on 501(c)(3) exemption standards </a:t>
                      </a:r>
                      <a:endParaRPr lang="en-US" sz="1200" kern="1200" dirty="0">
                        <a:solidFill>
                          <a:schemeClr val="bg1"/>
                        </a:solidFill>
                      </a:endParaRPr>
                    </a:p>
                    <a:p>
                      <a:pPr marL="171450" indent="-171450" algn="l" fontAlgn="b">
                        <a:buFont typeface="Arial" panose="020B0604020202020204" pitchFamily="34" charset="0"/>
                        <a:buChar char="•"/>
                      </a:pPr>
                      <a:r>
                        <a:rPr lang="en-US" sz="1200" kern="1200" dirty="0">
                          <a:solidFill>
                            <a:schemeClr val="bg1"/>
                          </a:solidFill>
                        </a:rPr>
                        <a:t>IRS Form 1023, Application for Recognition of Exemption Under Section 501(c)(3) of the Internal Revenue Code</a:t>
                      </a:r>
                    </a:p>
                    <a:p>
                      <a:pPr marL="171450" indent="-171450" algn="l" fontAlgn="b">
                        <a:buFont typeface="Arial" panose="020B0604020202020204" pitchFamily="34" charset="0"/>
                        <a:buChar char="•"/>
                      </a:pPr>
                      <a:r>
                        <a:rPr lang="en-US" sz="1200" kern="1200" dirty="0">
                          <a:solidFill>
                            <a:schemeClr val="bg1"/>
                          </a:solidFill>
                        </a:rPr>
                        <a:t>Ongoing IRS filing obligations</a:t>
                      </a:r>
                    </a:p>
                    <a:p>
                      <a:pPr marL="171450" indent="-171450" algn="l" fontAlgn="b">
                        <a:buFont typeface="Arial" panose="020B0604020202020204" pitchFamily="34" charset="0"/>
                        <a:buChar char="•"/>
                      </a:pPr>
                      <a:r>
                        <a:rPr lang="en-US" sz="1200" kern="1200" dirty="0">
                          <a:solidFill>
                            <a:schemeClr val="bg1"/>
                          </a:solidFill>
                        </a:rPr>
                        <a:t>Unrelated business income tax</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Kristen Farr Capizzi</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463106"/>
                  </a:ext>
                </a:extLst>
              </a:tr>
              <a:tr h="275017">
                <a:tc>
                  <a:txBody>
                    <a:bodyPr/>
                    <a:lstStyle/>
                    <a:p>
                      <a:r>
                        <a:rPr lang="en-US" sz="1200" dirty="0">
                          <a:solidFill>
                            <a:schemeClr val="bg1"/>
                          </a:solidFill>
                        </a:rPr>
                        <a:t>2:00 p.m.–2:15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Break</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6451814"/>
                  </a:ext>
                </a:extLst>
              </a:tr>
              <a:tr h="458361">
                <a:tc>
                  <a:txBody>
                    <a:bodyPr/>
                    <a:lstStyle/>
                    <a:p>
                      <a:r>
                        <a:rPr lang="en-US" sz="1200" dirty="0">
                          <a:solidFill>
                            <a:schemeClr val="bg1"/>
                          </a:solidFill>
                        </a:rPr>
                        <a:t>2:15 p.m.–3:45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dirty="0">
                          <a:solidFill>
                            <a:schemeClr val="bg1"/>
                          </a:solidFill>
                        </a:rPr>
                        <a:t>Creating connections with </a:t>
                      </a:r>
                      <a:r>
                        <a:rPr lang="en-IN" sz="1200" dirty="0">
                          <a:solidFill>
                            <a:schemeClr val="bg1"/>
                          </a:solidFill>
                        </a:rPr>
                        <a:t>SOCIAL STYLES</a:t>
                      </a:r>
                      <a:r>
                        <a:rPr lang="en-IN" sz="1200" baseline="30000" dirty="0">
                          <a:solidFill>
                            <a:schemeClr val="bg1"/>
                          </a:solidFill>
                        </a:rPr>
                        <a:t>®</a:t>
                      </a:r>
                      <a:r>
                        <a:rPr lang="en-IN" sz="1200" dirty="0">
                          <a:solidFill>
                            <a:schemeClr val="bg1"/>
                          </a:solidFill>
                        </a:rPr>
                        <a:t> </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latin typeface="+mn-lt"/>
                          <a:ea typeface="+mn-ea"/>
                          <a:cs typeface="+mn-cs"/>
                        </a:rPr>
                        <a:t>Sigrid Rapp</a:t>
                      </a:r>
                    </a:p>
                    <a:p>
                      <a:pPr algn="l" fontAlgn="b"/>
                      <a:r>
                        <a:rPr lang="en-US" sz="1200" kern="1200" dirty="0">
                          <a:solidFill>
                            <a:schemeClr val="bg1"/>
                          </a:solidFill>
                          <a:latin typeface="+mn-lt"/>
                          <a:ea typeface="+mn-ea"/>
                          <a:cs typeface="+mn-cs"/>
                        </a:rPr>
                        <a:t>Keyshia Crawford</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086073"/>
                  </a:ext>
                </a:extLst>
              </a:tr>
              <a:tr h="164791">
                <a:tc gridSpan="3">
                  <a:txBody>
                    <a:bodyPr/>
                    <a:lstStyle/>
                    <a:p>
                      <a:pPr marL="0" algn="l" defTabSz="685434" rtl="0" eaLnBrk="1" latinLnBrk="0" hangingPunct="1"/>
                      <a:endParaRPr lang="en-US" sz="500" b="1" kern="1200" dirty="0">
                        <a:solidFill>
                          <a:schemeClr val="dk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p>
                      <a:pPr marL="0" algn="l" defTabSz="685434" rtl="0" eaLnBrk="1" fontAlgn="b" latinLnBrk="0" hangingPunct="1"/>
                      <a:endParaRPr lang="en-US" sz="1400" b="1" kern="1200" dirty="0">
                        <a:solidFill>
                          <a:schemeClr val="dk1"/>
                        </a:solidFill>
                        <a:latin typeface="+mn-lt"/>
                        <a:ea typeface="+mn-ea"/>
                        <a:cs typeface="+mn-cs"/>
                      </a:endParaRPr>
                    </a:p>
                  </a:txBody>
                  <a:tcPr marL="18288"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600"/>
                    </a:solidFill>
                  </a:tcPr>
                </a:tc>
                <a:tc hMerge="1">
                  <a:txBody>
                    <a:bodyPr/>
                    <a:lstStyle/>
                    <a:p>
                      <a:pPr marL="0" algn="l" defTabSz="685434" rtl="0" eaLnBrk="1" latinLnBrk="0" hangingPunct="1"/>
                      <a:endParaRPr lang="en-US" sz="1400" b="1" kern="1200" dirty="0">
                        <a:solidFill>
                          <a:schemeClr val="dk1"/>
                        </a:solidFill>
                        <a:latin typeface="+mn-lt"/>
                        <a:ea typeface="+mn-ea"/>
                        <a:cs typeface="+mn-cs"/>
                      </a:endParaRPr>
                    </a:p>
                  </a:txBody>
                  <a:tcPr marL="45720" marR="4572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1310948451"/>
                  </a:ext>
                </a:extLst>
              </a:tr>
              <a:tr h="825050">
                <a:tc>
                  <a:txBody>
                    <a:bodyPr/>
                    <a:lstStyle/>
                    <a:p>
                      <a:r>
                        <a:rPr lang="en-US" sz="1200" dirty="0">
                          <a:solidFill>
                            <a:schemeClr val="bg1"/>
                          </a:solidFill>
                        </a:rPr>
                        <a:t>3:45 p.m.–4:30 p.m.</a:t>
                      </a:r>
                    </a:p>
                  </a:txBody>
                  <a:tcPr marL="45720" marR="45720" anchor="ctr">
                    <a:lnL>
                      <a:noFill/>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bg1"/>
                          </a:solidFill>
                          <a:latin typeface="+mn-lt"/>
                          <a:ea typeface="+mn-ea"/>
                          <a:cs typeface="+mn-cs"/>
                        </a:rPr>
                        <a:t>Part III, </a:t>
                      </a:r>
                      <a:r>
                        <a:rPr lang="en-US" sz="1200" b="1" kern="1200" dirty="0">
                          <a:solidFill>
                            <a:schemeClr val="bg1"/>
                          </a:solidFill>
                        </a:rPr>
                        <a:t>Primer on 501(c)(3) exemption standards </a:t>
                      </a:r>
                      <a:endParaRPr lang="en-US" sz="1200" kern="1200" dirty="0">
                        <a:solidFill>
                          <a:schemeClr val="bg1"/>
                        </a:solidFill>
                        <a:latin typeface="+mn-lt"/>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Private benefit, private inurement and excess benefit transactions</a:t>
                      </a:r>
                      <a:endParaRPr lang="en-GB" sz="1200" kern="1200" dirty="0">
                        <a:solidFill>
                          <a:schemeClr val="bg1"/>
                        </a:solidFill>
                        <a:latin typeface="+mn-lt"/>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Political activity and lobbying</a:t>
                      </a:r>
                      <a:endParaRPr lang="en-GB" sz="1200" kern="1200" dirty="0">
                        <a:solidFill>
                          <a:schemeClr val="bg1"/>
                        </a:solidFill>
                        <a:latin typeface="+mn-lt"/>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Other issues facing Section 501(c)(3) organizations</a:t>
                      </a:r>
                      <a:endParaRPr lang="en-GB"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Bob </a:t>
                      </a:r>
                      <a:r>
                        <a:rPr lang="en-US" sz="1200" kern="1200" dirty="0">
                          <a:solidFill>
                            <a:schemeClr val="bg1"/>
                          </a:solidFill>
                        </a:rPr>
                        <a:t>Vuillemot</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986370"/>
                  </a:ext>
                </a:extLst>
              </a:tr>
              <a:tr h="458361">
                <a:tc>
                  <a:txBody>
                    <a:bodyPr/>
                    <a:lstStyle/>
                    <a:p>
                      <a:r>
                        <a:rPr lang="en-US" sz="1200" dirty="0">
                          <a:solidFill>
                            <a:schemeClr val="bg1"/>
                          </a:solidFill>
                        </a:rPr>
                        <a:t>4:30 p.m.–4:45 p.m.</a:t>
                      </a:r>
                    </a:p>
                  </a:txBody>
                  <a:tcPr marL="45720" marR="45720" anchor="ctr">
                    <a:lnL>
                      <a:noFill/>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kern="1200" dirty="0">
                          <a:solidFill>
                            <a:schemeClr val="bg1"/>
                          </a:solidFill>
                        </a:rPr>
                        <a:t>Closing remarks</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434" rtl="0" eaLnBrk="1" fontAlgn="b" latinLnBrk="0" hangingPunct="1">
                        <a:lnSpc>
                          <a:spcPct val="100000"/>
                        </a:lnSpc>
                        <a:spcBef>
                          <a:spcPts val="0"/>
                        </a:spcBef>
                        <a:spcAft>
                          <a:spcPts val="0"/>
                        </a:spcAft>
                        <a:buClrTx/>
                        <a:buSzTx/>
                        <a:buFontTx/>
                        <a:buNone/>
                        <a:tabLst/>
                        <a:defRPr/>
                      </a:pPr>
                      <a:r>
                        <a:rPr lang="en-US" sz="1200" kern="1200" dirty="0">
                          <a:solidFill>
                            <a:schemeClr val="bg1"/>
                          </a:solidFill>
                        </a:rPr>
                        <a:t>Bob Vuillemot</a:t>
                      </a:r>
                      <a:endParaRPr lang="en-US" sz="1200" kern="1200" dirty="0">
                        <a:solidFill>
                          <a:schemeClr val="bg1"/>
                        </a:solidFill>
                        <a:latin typeface="+mn-lt"/>
                        <a:ea typeface="+mn-ea"/>
                        <a:cs typeface="+mn-cs"/>
                      </a:endParaRP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615220"/>
                  </a:ext>
                </a:extLst>
              </a:tr>
            </a:tbl>
          </a:graphicData>
        </a:graphic>
      </p:graphicFrame>
    </p:spTree>
    <p:extLst>
      <p:ext uri="{BB962C8B-B14F-4D97-AF65-F5344CB8AC3E}">
        <p14:creationId xmlns:p14="http://schemas.microsoft.com/office/powerpoint/2010/main" val="368073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3AC4D9-906A-4772-81B9-4E3EBB871F98}"/>
              </a:ext>
            </a:extLst>
          </p:cNvPr>
          <p:cNvGraphicFramePr>
            <a:graphicFrameLocks noChangeAspect="1"/>
          </p:cNvGraphicFramePr>
          <p:nvPr>
            <p:custDataLst>
              <p:tags r:id="rId1"/>
            </p:custDataLst>
            <p:extLst>
              <p:ext uri="{D42A27DB-BD31-4B8C-83A1-F6EECF244321}">
                <p14:modId xmlns:p14="http://schemas.microsoft.com/office/powerpoint/2010/main" val="3869395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C3AC4D9-906A-4772-81B9-4E3EBB871F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Group ruling</a:t>
            </a:r>
          </a:p>
        </p:txBody>
      </p:sp>
      <p:sp>
        <p:nvSpPr>
          <p:cNvPr id="3" name="Content Placeholder 2"/>
          <p:cNvSpPr>
            <a:spLocks noGrp="1"/>
          </p:cNvSpPr>
          <p:nvPr>
            <p:ph idx="1"/>
          </p:nvPr>
        </p:nvSpPr>
        <p:spPr/>
        <p:txBody>
          <a:bodyPr/>
          <a:lstStyle/>
          <a:p>
            <a:r>
              <a:rPr lang="en-US" sz="1800" dirty="0"/>
              <a:t>The IRS may recognize a group of organizations as collectively tax-exempt if they are affiliated with a central organization that is itself considered to be tax-exempt:</a:t>
            </a:r>
          </a:p>
          <a:p>
            <a:pPr lvl="1"/>
            <a:r>
              <a:rPr lang="en-US" sz="1600" dirty="0"/>
              <a:t>This is viewed as an administrative convenience for both the IRS and organizations with many affiliated organizations.</a:t>
            </a:r>
          </a:p>
          <a:p>
            <a:pPr lvl="1"/>
            <a:r>
              <a:rPr lang="en-US" sz="1600" dirty="0"/>
              <a:t>Organizations can obtain Section 501(c)(3) recognition through addition to the group ruling (vs. filing a separate exemption application).</a:t>
            </a:r>
          </a:p>
          <a:p>
            <a:pPr lvl="1"/>
            <a:r>
              <a:rPr lang="en-US" sz="1600" dirty="0"/>
              <a:t>Organizations with a group ruling can file a group Form 990.</a:t>
            </a:r>
          </a:p>
          <a:p>
            <a:pPr lvl="1"/>
            <a:r>
              <a:rPr lang="en-US" sz="1600" dirty="0"/>
              <a:t>Procedures for applying for and maintaining a group ruling are found in Rev. </a:t>
            </a:r>
            <a:br>
              <a:rPr lang="en-US" sz="1600" dirty="0"/>
            </a:br>
            <a:r>
              <a:rPr lang="en-US" sz="1600" dirty="0"/>
              <a:t>Proc. 80-27.</a:t>
            </a:r>
          </a:p>
          <a:p>
            <a:pPr lvl="1"/>
            <a:r>
              <a:rPr lang="en-US" sz="1600" dirty="0"/>
              <a:t>IRS Notice 2020-36 contains a proposed revenue procedure that sets forth updated group ruling procedures: </a:t>
            </a:r>
          </a:p>
          <a:p>
            <a:pPr lvl="2"/>
            <a:r>
              <a:rPr lang="en-US" sz="1400" dirty="0"/>
              <a:t>Pending publication of the final revenue procedure in the Internal Revenue Bulletin, Rev. Proc. 80-27 continues to apply. </a:t>
            </a:r>
          </a:p>
          <a:p>
            <a:pPr lvl="2"/>
            <a:r>
              <a:rPr lang="en-US" sz="1400" dirty="0"/>
              <a:t>However, the IRS will not accept any requests for group exemption letters beginning </a:t>
            </a:r>
            <a:br>
              <a:rPr lang="en-US" sz="1400" dirty="0"/>
            </a:br>
            <a:r>
              <a:rPr lang="en-US" sz="1400" dirty="0"/>
              <a:t>June 17, 2020, until publication of the final revenue procedure or other guidance.</a:t>
            </a:r>
          </a:p>
          <a:p>
            <a:endParaRPr lang="en-US" sz="1800" dirty="0"/>
          </a:p>
        </p:txBody>
      </p:sp>
    </p:spTree>
    <p:extLst>
      <p:ext uri="{BB962C8B-B14F-4D97-AF65-F5344CB8AC3E}">
        <p14:creationId xmlns:p14="http://schemas.microsoft.com/office/powerpoint/2010/main" val="138025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293E24-DFF3-475F-89BB-303A17300120}"/>
              </a:ext>
            </a:extLst>
          </p:cNvPr>
          <p:cNvGraphicFramePr>
            <a:graphicFrameLocks noChangeAspect="1"/>
          </p:cNvGraphicFramePr>
          <p:nvPr>
            <p:custDataLst>
              <p:tags r:id="rId1"/>
            </p:custDataLst>
            <p:extLst>
              <p:ext uri="{D42A27DB-BD31-4B8C-83A1-F6EECF244321}">
                <p14:modId xmlns:p14="http://schemas.microsoft.com/office/powerpoint/2010/main" val="262047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293E24-DFF3-475F-89BB-303A173001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State and local tax exemptions</a:t>
            </a:r>
            <a:br>
              <a:rPr lang="en-GB" dirty="0"/>
            </a:br>
            <a:endParaRPr lang="en-GB" dirty="0"/>
          </a:p>
        </p:txBody>
      </p:sp>
      <p:sp>
        <p:nvSpPr>
          <p:cNvPr id="3" name="Content Placeholder 2"/>
          <p:cNvSpPr>
            <a:spLocks noGrp="1"/>
          </p:cNvSpPr>
          <p:nvPr>
            <p:ph idx="1"/>
          </p:nvPr>
        </p:nvSpPr>
        <p:spPr/>
        <p:txBody>
          <a:bodyPr/>
          <a:lstStyle/>
          <a:p>
            <a:pPr lvl="0"/>
            <a:r>
              <a:rPr lang="en-US" dirty="0"/>
              <a:t>States and localities have different and/or additional standards for state and local income tax exemptions.</a:t>
            </a:r>
          </a:p>
          <a:p>
            <a:pPr lvl="0"/>
            <a:r>
              <a:rPr lang="en-US" dirty="0"/>
              <a:t>Currently, 40 states tax unrelated business taxable income.</a:t>
            </a:r>
          </a:p>
          <a:p>
            <a:pPr lvl="0"/>
            <a:r>
              <a:rPr lang="en-US" dirty="0"/>
              <a:t>In additional to income taxes, there are various other state and local taxes to consider: </a:t>
            </a:r>
          </a:p>
          <a:p>
            <a:pPr lvl="1"/>
            <a:r>
              <a:rPr lang="en-US" dirty="0"/>
              <a:t>Sales</a:t>
            </a:r>
          </a:p>
          <a:p>
            <a:pPr lvl="1"/>
            <a:r>
              <a:rPr lang="en-US" dirty="0"/>
              <a:t>Property</a:t>
            </a:r>
          </a:p>
          <a:p>
            <a:pPr lvl="1"/>
            <a:r>
              <a:rPr lang="en-US" dirty="0"/>
              <a:t>Franchise</a:t>
            </a:r>
            <a:endParaRPr lang="en-GB" dirty="0"/>
          </a:p>
        </p:txBody>
      </p:sp>
    </p:spTree>
    <p:extLst>
      <p:ext uri="{BB962C8B-B14F-4D97-AF65-F5344CB8AC3E}">
        <p14:creationId xmlns:p14="http://schemas.microsoft.com/office/powerpoint/2010/main" val="2307162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14</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True or false: The IRS is currently accepting </a:t>
            </a:r>
            <a:r>
              <a:rPr lang="en-US" sz="2000" dirty="0"/>
              <a:t>group exemption letters. </a:t>
            </a:r>
            <a:endParaRPr lang="en-US" dirty="0"/>
          </a:p>
          <a:p>
            <a:pPr marL="0" indent="0">
              <a:buNone/>
            </a:pPr>
            <a:endParaRPr lang="en-US" dirty="0"/>
          </a:p>
          <a:p>
            <a:pPr marL="342717" indent="-342717">
              <a:buFont typeface="+mj-lt"/>
              <a:buAutoNum type="alphaUcPeriod"/>
            </a:pPr>
            <a:r>
              <a:rPr lang="en-US" dirty="0"/>
              <a:t>True</a:t>
            </a:r>
          </a:p>
          <a:p>
            <a:pPr marL="342717" indent="-342717">
              <a:buFont typeface="+mj-lt"/>
              <a:buAutoNum type="alphaUcPeriod"/>
            </a:pPr>
            <a:r>
              <a:rPr lang="en-US" dirty="0"/>
              <a:t>False </a:t>
            </a:r>
          </a:p>
        </p:txBody>
      </p:sp>
    </p:spTree>
    <p:extLst>
      <p:ext uri="{BB962C8B-B14F-4D97-AF65-F5344CB8AC3E}">
        <p14:creationId xmlns:p14="http://schemas.microsoft.com/office/powerpoint/2010/main" val="228466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looking at a computer&#10;&#10;Description automatically generated">
            <a:extLst>
              <a:ext uri="{FF2B5EF4-FFF2-40B4-BE49-F238E27FC236}">
                <a16:creationId xmlns:a16="http://schemas.microsoft.com/office/drawing/2014/main" id="{26ACAE4F-38CC-8792-D86D-6219A16CA2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210"/>
          <a:stretch/>
        </p:blipFill>
        <p:spPr>
          <a:xfrm>
            <a:off x="-4761" y="-8435"/>
            <a:ext cx="9139240" cy="6861424"/>
          </a:xfrm>
          <a:prstGeom prst="rect">
            <a:avLst/>
          </a:prstGeom>
        </p:spPr>
      </p:pic>
      <p:sp>
        <p:nvSpPr>
          <p:cNvPr id="10" name="Rectangle 9">
            <a:extLst>
              <a:ext uri="{FF2B5EF4-FFF2-40B4-BE49-F238E27FC236}">
                <a16:creationId xmlns:a16="http://schemas.microsoft.com/office/drawing/2014/main" id="{AD056E67-9813-4C05-ACFE-2A87067608E1}"/>
              </a:ext>
            </a:extLst>
          </p:cNvPr>
          <p:cNvSpPr/>
          <p:nvPr/>
        </p:nvSpPr>
        <p:spPr>
          <a:xfrm>
            <a:off x="-1" y="-5011"/>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graphicFrame>
        <p:nvGraphicFramePr>
          <p:cNvPr id="8" name="Object 7" hidden="1">
            <a:extLst>
              <a:ext uri="{FF2B5EF4-FFF2-40B4-BE49-F238E27FC236}">
                <a16:creationId xmlns:a16="http://schemas.microsoft.com/office/drawing/2014/main" id="{BF832271-24F5-4971-BEFD-52B0E19F8D44}"/>
              </a:ext>
            </a:extLst>
          </p:cNvPr>
          <p:cNvGraphicFramePr>
            <a:graphicFrameLocks noChangeAspect="1"/>
          </p:cNvGraphicFramePr>
          <p:nvPr>
            <p:custDataLst>
              <p:tags r:id="rId1"/>
            </p:custDataLst>
            <p:extLst>
              <p:ext uri="{D42A27DB-BD31-4B8C-83A1-F6EECF244321}">
                <p14:modId xmlns:p14="http://schemas.microsoft.com/office/powerpoint/2010/main" val="514160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BF832271-24F5-4971-BEFD-52B0E19F8D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16162"/>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Ongoing IRS filing obligations</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2E7FCF14-F37E-4D56-B2E6-3EAA782A92B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05DE5171-1B1F-B060-7EE7-BCFD03BEB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810661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F91A064-00E5-453B-A28F-533C4EA117C3}"/>
              </a:ext>
            </a:extLst>
          </p:cNvPr>
          <p:cNvGraphicFramePr>
            <a:graphicFrameLocks noChangeAspect="1"/>
          </p:cNvGraphicFramePr>
          <p:nvPr>
            <p:custDataLst>
              <p:tags r:id="rId1"/>
            </p:custDataLst>
            <p:extLst>
              <p:ext uri="{D42A27DB-BD31-4B8C-83A1-F6EECF244321}">
                <p14:modId xmlns:p14="http://schemas.microsoft.com/office/powerpoint/2010/main" val="1516507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7F91A064-00E5-453B-A28F-533C4EA11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Ongoing IRS filing obligations</a:t>
            </a:r>
          </a:p>
        </p:txBody>
      </p:sp>
      <p:sp>
        <p:nvSpPr>
          <p:cNvPr id="3" name="Content Placeholder 2"/>
          <p:cNvSpPr>
            <a:spLocks noGrp="1"/>
          </p:cNvSpPr>
          <p:nvPr>
            <p:ph idx="1"/>
          </p:nvPr>
        </p:nvSpPr>
        <p:spPr>
          <a:xfrm>
            <a:off x="457200" y="1137920"/>
            <a:ext cx="8229600" cy="4947920"/>
          </a:xfrm>
        </p:spPr>
        <p:txBody>
          <a:bodyPr/>
          <a:lstStyle/>
          <a:p>
            <a:pPr lvl="0"/>
            <a:r>
              <a:rPr lang="en-US" altLang="en-US" dirty="0"/>
              <a:t>Most Section 501(c) organizations must file applicable Form 990-series returns annually:</a:t>
            </a:r>
          </a:p>
          <a:p>
            <a:pPr lvl="1"/>
            <a:r>
              <a:rPr lang="en-US" altLang="en-US" dirty="0"/>
              <a:t>Exceptions: churches and associations/conventions of churches</a:t>
            </a:r>
          </a:p>
          <a:p>
            <a:r>
              <a:rPr lang="en-US" altLang="en-US" dirty="0"/>
              <a:t>Form 990-series:</a:t>
            </a:r>
          </a:p>
          <a:p>
            <a:pPr lvl="1"/>
            <a:r>
              <a:rPr lang="en-US" altLang="en-US" dirty="0"/>
              <a:t>Form 990-N for small organizations</a:t>
            </a:r>
          </a:p>
          <a:p>
            <a:pPr lvl="1"/>
            <a:r>
              <a:rPr lang="en-US" altLang="en-US" dirty="0"/>
              <a:t>Form 990-EZ for medium-sized organizations</a:t>
            </a:r>
          </a:p>
          <a:p>
            <a:pPr lvl="1"/>
            <a:r>
              <a:rPr lang="en-US" altLang="en-US" dirty="0"/>
              <a:t>Form 990 for large organizations:</a:t>
            </a:r>
          </a:p>
          <a:p>
            <a:pPr lvl="2"/>
            <a:r>
              <a:rPr lang="en-US" altLang="en-US" dirty="0"/>
              <a:t>Including Schedule H for hospitals</a:t>
            </a:r>
          </a:p>
          <a:p>
            <a:pPr lvl="1"/>
            <a:r>
              <a:rPr lang="en-US" altLang="en-US" dirty="0"/>
              <a:t>Form 990-PF for private foundations</a:t>
            </a:r>
          </a:p>
          <a:p>
            <a:pPr lvl="1"/>
            <a:r>
              <a:rPr lang="en-US" dirty="0"/>
              <a:t>Form 990-T if annual gross unrelated business income is $1,000 or more</a:t>
            </a:r>
          </a:p>
          <a:p>
            <a:r>
              <a:rPr lang="en-US" altLang="en-US" dirty="0"/>
              <a:t>Form 990 must be made available to the public by all filers. </a:t>
            </a:r>
          </a:p>
          <a:p>
            <a:r>
              <a:rPr lang="en-US" altLang="en-US" dirty="0"/>
              <a:t>Section 501(c)(3) organizations are required to make Form 990-T available to the public.</a:t>
            </a:r>
          </a:p>
          <a:p>
            <a:endParaRPr lang="en-US" altLang="en-US" dirty="0"/>
          </a:p>
        </p:txBody>
      </p:sp>
    </p:spTree>
    <p:extLst>
      <p:ext uri="{BB962C8B-B14F-4D97-AF65-F5344CB8AC3E}">
        <p14:creationId xmlns:p14="http://schemas.microsoft.com/office/powerpoint/2010/main" val="1189722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B09F09-183C-4703-933C-ADEEBFAB2A68}"/>
              </a:ext>
            </a:extLst>
          </p:cNvPr>
          <p:cNvGraphicFramePr>
            <a:graphicFrameLocks noChangeAspect="1"/>
          </p:cNvGraphicFramePr>
          <p:nvPr>
            <p:custDataLst>
              <p:tags r:id="rId1"/>
            </p:custDataLst>
            <p:extLst>
              <p:ext uri="{D42A27DB-BD31-4B8C-83A1-F6EECF244321}">
                <p14:modId xmlns:p14="http://schemas.microsoft.com/office/powerpoint/2010/main" val="4068969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4" name="Object 3" hidden="1">
                        <a:extLst>
                          <a:ext uri="{FF2B5EF4-FFF2-40B4-BE49-F238E27FC236}">
                            <a16:creationId xmlns:a16="http://schemas.microsoft.com/office/drawing/2014/main" id="{D8B09F09-183C-4703-933C-ADEEBFAB2A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Which Form 990 to file</a:t>
            </a:r>
            <a:br>
              <a:rPr lang="en-US" dirty="0"/>
            </a:br>
            <a:br>
              <a:rPr lang="en-US" altLang="en-US" dirty="0"/>
            </a:b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63947940"/>
              </p:ext>
            </p:extLst>
          </p:nvPr>
        </p:nvGraphicFramePr>
        <p:xfrm>
          <a:off x="457200" y="1684646"/>
          <a:ext cx="8228915" cy="2956560"/>
        </p:xfrm>
        <a:graphic>
          <a:graphicData uri="http://schemas.openxmlformats.org/drawingml/2006/table">
            <a:tbl>
              <a:tblPr firstRow="1" bandRow="1">
                <a:tableStyleId>{2D5ABB26-0587-4C30-8999-92F81FD0307C}</a:tableStyleId>
              </a:tblPr>
              <a:tblGrid>
                <a:gridCol w="6180485">
                  <a:extLst>
                    <a:ext uri="{9D8B030D-6E8A-4147-A177-3AD203B41FA5}">
                      <a16:colId xmlns:a16="http://schemas.microsoft.com/office/drawing/2014/main" val="20000"/>
                    </a:ext>
                  </a:extLst>
                </a:gridCol>
                <a:gridCol w="2048430">
                  <a:extLst>
                    <a:ext uri="{9D8B030D-6E8A-4147-A177-3AD203B41FA5}">
                      <a16:colId xmlns:a16="http://schemas.microsoft.com/office/drawing/2014/main" val="20001"/>
                    </a:ext>
                  </a:extLst>
                </a:gridCol>
              </a:tblGrid>
              <a:tr h="0">
                <a:tc>
                  <a:txBody>
                    <a:bodyPr/>
                    <a:lstStyle/>
                    <a:p>
                      <a:pPr algn="ctr"/>
                      <a:r>
                        <a:rPr lang="en-US" sz="2000" b="1" dirty="0">
                          <a:solidFill>
                            <a:srgbClr val="FFFFFF"/>
                          </a:solidFill>
                          <a:latin typeface="EYInterstate Light" panose="02000506000000020004" pitchFamily="2" charset="0"/>
                        </a:rPr>
                        <a:t>Status</a:t>
                      </a:r>
                    </a:p>
                  </a:txBody>
                  <a:tcPr marL="45720" marR="45720" anchor="b">
                    <a:lnL w="6350">
                      <a:noFill/>
                    </a:lnL>
                    <a:lnR w="12700" cap="flat" cmpd="sng" algn="ctr">
                      <a:solidFill>
                        <a:schemeClr val="bg1"/>
                      </a:solidFill>
                      <a:prstDash val="solid"/>
                      <a:round/>
                      <a:headEnd type="none" w="med" len="med"/>
                      <a:tailEnd type="none" w="med" len="med"/>
                    </a:lnR>
                    <a:lnT w="635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2000" b="1" dirty="0">
                          <a:solidFill>
                            <a:srgbClr val="FFFFFF"/>
                          </a:solidFill>
                          <a:latin typeface="EYInterstate Light" panose="02000506000000020004" pitchFamily="2" charset="0"/>
                        </a:rPr>
                        <a:t>Form</a:t>
                      </a:r>
                    </a:p>
                  </a:txBody>
                  <a:tcPr marL="45720" marR="45720" anchor="b">
                    <a:lnL w="12700" cap="flat" cmpd="sng" algn="ctr">
                      <a:solidFill>
                        <a:schemeClr val="bg1"/>
                      </a:solidFill>
                      <a:prstDash val="solid"/>
                      <a:round/>
                      <a:headEnd type="none" w="med" len="med"/>
                      <a:tailEnd type="none" w="med" len="med"/>
                    </a:lnL>
                    <a:lnR w="6350">
                      <a:noFill/>
                    </a:lnR>
                    <a:lnT w="6350">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00"/>
                  </a:ext>
                </a:extLst>
              </a:tr>
              <a:tr h="0">
                <a:tc>
                  <a:txBody>
                    <a:bodyPr/>
                    <a:lstStyle/>
                    <a:p>
                      <a:r>
                        <a:rPr lang="en-US" sz="1800" dirty="0">
                          <a:solidFill>
                            <a:schemeClr val="tx1"/>
                          </a:solidFill>
                          <a:latin typeface="EYInterstate Light" panose="02000506000000020004" pitchFamily="2" charset="0"/>
                        </a:rPr>
                        <a:t>All tax-exempt</a:t>
                      </a:r>
                      <a:r>
                        <a:rPr lang="en-US" sz="1800" baseline="0" dirty="0">
                          <a:solidFill>
                            <a:schemeClr val="tx1"/>
                          </a:solidFill>
                          <a:latin typeface="EYInterstate Light" panose="02000506000000020004" pitchFamily="2" charset="0"/>
                        </a:rPr>
                        <a:t> organizations (except private foundations)</a:t>
                      </a:r>
                      <a:r>
                        <a:rPr lang="en-US" sz="1800" dirty="0">
                          <a:solidFill>
                            <a:schemeClr val="tx1"/>
                          </a:solidFill>
                          <a:latin typeface="EYInterstate Light" panose="02000506000000020004" pitchFamily="2" charset="0"/>
                        </a:rPr>
                        <a:t> are permitted to file (even if eligible to file the Form 990-EZ or 990-N)</a:t>
                      </a: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1"/>
                  </a:ext>
                </a:extLst>
              </a:tr>
              <a:tr h="0">
                <a:tc>
                  <a:txBody>
                    <a:bodyPr/>
                    <a:lstStyle/>
                    <a:p>
                      <a:r>
                        <a:rPr lang="en-US" sz="1800" dirty="0">
                          <a:solidFill>
                            <a:schemeClr val="tx1"/>
                          </a:solidFill>
                          <a:latin typeface="EYInterstate Light" panose="02000506000000020004" pitchFamily="2" charset="0"/>
                        </a:rPr>
                        <a:t>Gross receipts below $200,000</a:t>
                      </a:r>
                      <a:r>
                        <a:rPr lang="en-US" sz="1800" baseline="0" dirty="0">
                          <a:solidFill>
                            <a:schemeClr val="tx1"/>
                          </a:solidFill>
                          <a:latin typeface="EYInterstate Light" panose="02000506000000020004" pitchFamily="2" charset="0"/>
                        </a:rPr>
                        <a:t> and total assets below $500,000*</a:t>
                      </a:r>
                      <a:endParaRPr lang="en-US" sz="1800" dirty="0">
                        <a:solidFill>
                          <a:schemeClr val="tx1"/>
                        </a:solidFill>
                        <a:latin typeface="EYInterstate Light" panose="02000506000000020004" pitchFamily="2" charset="0"/>
                      </a:endParaRP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990-EZ</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2"/>
                  </a:ext>
                </a:extLst>
              </a:tr>
              <a:tr h="0">
                <a:tc>
                  <a:txBody>
                    <a:bodyPr/>
                    <a:lstStyle/>
                    <a:p>
                      <a:r>
                        <a:rPr lang="en-US" sz="1800" dirty="0">
                          <a:solidFill>
                            <a:schemeClr val="tx1"/>
                          </a:solidFill>
                          <a:latin typeface="EYInterstate Light" panose="02000506000000020004" pitchFamily="2" charset="0"/>
                        </a:rPr>
                        <a:t>Average</a:t>
                      </a:r>
                      <a:r>
                        <a:rPr lang="en-US" sz="1800" baseline="0" dirty="0">
                          <a:solidFill>
                            <a:schemeClr val="tx1"/>
                          </a:solidFill>
                          <a:latin typeface="EYInterstate Light" panose="02000506000000020004" pitchFamily="2" charset="0"/>
                        </a:rPr>
                        <a:t> annual gross receipts at or below $50,000 (for past three years)**</a:t>
                      </a:r>
                      <a:endParaRPr lang="en-US" sz="1800" dirty="0">
                        <a:solidFill>
                          <a:schemeClr val="tx1"/>
                        </a:solidFill>
                        <a:latin typeface="EYInterstate Light" panose="02000506000000020004" pitchFamily="2" charset="0"/>
                      </a:endParaRP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990-N</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r h="0">
                <a:tc>
                  <a:txBody>
                    <a:bodyPr/>
                    <a:lstStyle/>
                    <a:p>
                      <a:r>
                        <a:rPr lang="en-US" sz="1800" dirty="0">
                          <a:solidFill>
                            <a:schemeClr val="tx1"/>
                          </a:solidFill>
                          <a:latin typeface="EYInterstate Light" panose="02000506000000020004" pitchFamily="2" charset="0"/>
                        </a:rPr>
                        <a:t>Private foundations (regardless of financial status)</a:t>
                      </a:r>
                    </a:p>
                  </a:txBody>
                  <a:tcPr marL="45720" marR="45720">
                    <a:lnL w="6350">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a:noFill/>
                    </a:lnB>
                    <a:lnTlToBr w="12700" cmpd="sng">
                      <a:noFill/>
                      <a:prstDash val="solid"/>
                    </a:lnTlToBr>
                    <a:lnBlToTr w="12700" cmpd="sng">
                      <a:noFill/>
                      <a:prstDash val="solid"/>
                    </a:lnBlToTr>
                    <a:solidFill>
                      <a:srgbClr val="C4C4CD"/>
                    </a:solidFill>
                  </a:tcPr>
                </a:tc>
                <a:tc>
                  <a:txBody>
                    <a:bodyPr/>
                    <a:lstStyle/>
                    <a:p>
                      <a:pPr algn="ctr"/>
                      <a:r>
                        <a:rPr lang="en-US" sz="1800" dirty="0">
                          <a:solidFill>
                            <a:schemeClr val="tx1"/>
                          </a:solidFill>
                          <a:latin typeface="EYInterstate Light" panose="02000506000000020004" pitchFamily="2" charset="0"/>
                        </a:rPr>
                        <a:t>990-PF</a:t>
                      </a:r>
                    </a:p>
                  </a:txBody>
                  <a:tcPr marL="45720" marR="45720">
                    <a:lnL w="12700" cap="flat" cmpd="sng" algn="ctr">
                      <a:solidFill>
                        <a:schemeClr val="bg1"/>
                      </a:solidFill>
                      <a:prstDash val="solid"/>
                      <a:round/>
                      <a:headEnd type="none" w="med" len="med"/>
                      <a:tailEnd type="none" w="med" len="med"/>
                    </a:lnL>
                    <a:lnR w="6350">
                      <a:noFill/>
                    </a:lnR>
                    <a:lnT w="12700" cap="flat" cmpd="sng" algn="ctr">
                      <a:solidFill>
                        <a:schemeClr val="bg1"/>
                      </a:solidFill>
                      <a:prstDash val="solid"/>
                      <a:round/>
                      <a:headEnd type="none" w="med" len="med"/>
                      <a:tailEnd type="none" w="med" len="med"/>
                    </a:lnT>
                    <a:lnB w="6350">
                      <a:noFill/>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4"/>
                  </a:ext>
                </a:extLst>
              </a:tr>
            </a:tbl>
          </a:graphicData>
        </a:graphic>
      </p:graphicFrame>
      <p:sp>
        <p:nvSpPr>
          <p:cNvPr id="9" name="Rectangle 3"/>
          <p:cNvSpPr txBox="1">
            <a:spLocks noChangeArrowheads="1"/>
          </p:cNvSpPr>
          <p:nvPr/>
        </p:nvSpPr>
        <p:spPr>
          <a:xfrm>
            <a:off x="457885" y="4902348"/>
            <a:ext cx="8231188" cy="130805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tab pos="228600" algn="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	Except for, among other organizations, private foundations, organizations that operate a hospital facility </a:t>
            </a:r>
            <a:r>
              <a:rPr kumimoji="0" lang="en-US" sz="16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and certain controlling organizations defined in Section 512(b)(13), all of which need to file the full Form 990.</a:t>
            </a:r>
          </a:p>
          <a:p>
            <a:pPr marL="285750" marR="0" lvl="0" indent="-28575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tab pos="228600" algn="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	Except for, among other organizations, supporting organizations and organizations that are ineligible to file Form 990-EZ.</a:t>
            </a:r>
          </a:p>
        </p:txBody>
      </p:sp>
      <p:sp>
        <p:nvSpPr>
          <p:cNvPr id="5" name="Rectangle 3"/>
          <p:cNvSpPr txBox="1">
            <a:spLocks noChangeArrowheads="1"/>
          </p:cNvSpPr>
          <p:nvPr/>
        </p:nvSpPr>
        <p:spPr>
          <a:xfrm>
            <a:off x="451205" y="1115727"/>
            <a:ext cx="8231188" cy="307777"/>
          </a:xfrm>
          <a:prstGeom prst="rect">
            <a:avLst/>
          </a:prstGeom>
        </p:spPr>
        <p:txBody>
          <a:bodyPr vert="horz" lIns="0" tIns="0" rIns="0" bIns="0" rtlCol="0" anchor="t" anchorCtr="0">
            <a:sp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0"/>
              </a:spcBef>
              <a:spcAft>
                <a:spcPts val="600"/>
              </a:spcAft>
              <a:buClr>
                <a:srgbClr val="27ACAA"/>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irs.gov/990filing </a:t>
            </a:r>
          </a:p>
        </p:txBody>
      </p:sp>
    </p:spTree>
    <p:extLst>
      <p:ext uri="{BB962C8B-B14F-4D97-AF65-F5344CB8AC3E}">
        <p14:creationId xmlns:p14="http://schemas.microsoft.com/office/powerpoint/2010/main" val="3032772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A9515A-4AD4-478A-A4E0-ADFAF8554DA6}"/>
              </a:ext>
            </a:extLst>
          </p:cNvPr>
          <p:cNvGraphicFramePr>
            <a:graphicFrameLocks noChangeAspect="1"/>
          </p:cNvGraphicFramePr>
          <p:nvPr>
            <p:custDataLst>
              <p:tags r:id="rId1"/>
            </p:custDataLst>
            <p:extLst>
              <p:ext uri="{D42A27DB-BD31-4B8C-83A1-F6EECF244321}">
                <p14:modId xmlns:p14="http://schemas.microsoft.com/office/powerpoint/2010/main" val="81446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54A9515A-4AD4-478A-A4E0-ADFAF8554D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What is reported on Form 990?</a:t>
            </a:r>
          </a:p>
        </p:txBody>
      </p:sp>
      <p:sp>
        <p:nvSpPr>
          <p:cNvPr id="3" name="Content Placeholder 2"/>
          <p:cNvSpPr>
            <a:spLocks noGrp="1"/>
          </p:cNvSpPr>
          <p:nvPr>
            <p:ph idx="1"/>
          </p:nvPr>
        </p:nvSpPr>
        <p:spPr/>
        <p:txBody>
          <a:bodyPr/>
          <a:lstStyle/>
          <a:p>
            <a:r>
              <a:rPr lang="en-US" altLang="en-US" dirty="0"/>
              <a:t>Activities and operations: </a:t>
            </a:r>
          </a:p>
          <a:p>
            <a:pPr lvl="1"/>
            <a:r>
              <a:rPr lang="en-US" altLang="en-US" dirty="0"/>
              <a:t>Provides an opportunity for filers to tell their story</a:t>
            </a:r>
          </a:p>
          <a:p>
            <a:r>
              <a:rPr lang="en-US" altLang="en-US" dirty="0"/>
              <a:t>Financial information: assets, revenue and expenses</a:t>
            </a:r>
          </a:p>
          <a:p>
            <a:r>
              <a:rPr lang="en-US" altLang="en-US" dirty="0"/>
              <a:t>Compensation of officers, directors, certain key employees, certain highest-compensated employees and certain contractors</a:t>
            </a:r>
          </a:p>
          <a:p>
            <a:r>
              <a:rPr lang="en-US" altLang="en-US" dirty="0"/>
              <a:t>Relationships and transactions with related organizations and interested persons</a:t>
            </a:r>
          </a:p>
          <a:p>
            <a:r>
              <a:rPr lang="en-US" altLang="en-US" dirty="0"/>
              <a:t>Governance policies and procedures</a:t>
            </a:r>
          </a:p>
          <a:p>
            <a:r>
              <a:rPr lang="en-US" altLang="en-US" dirty="0"/>
              <a:t>Other questions regarding compliance with law and IRS filing requirements</a:t>
            </a:r>
          </a:p>
          <a:p>
            <a:r>
              <a:rPr lang="en-US" altLang="en-US" dirty="0"/>
              <a:t>Must complete 12-page core Form 990 and one or more of </a:t>
            </a:r>
            <a:br>
              <a:rPr lang="en-US" altLang="en-US" dirty="0"/>
            </a:br>
            <a:r>
              <a:rPr lang="en-US" altLang="en-US" dirty="0"/>
              <a:t>16 schedules</a:t>
            </a:r>
            <a:endParaRPr lang="en-US" dirty="0"/>
          </a:p>
        </p:txBody>
      </p:sp>
    </p:spTree>
    <p:extLst>
      <p:ext uri="{BB962C8B-B14F-4D97-AF65-F5344CB8AC3E}">
        <p14:creationId xmlns:p14="http://schemas.microsoft.com/office/powerpoint/2010/main" val="2599937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7EF784-FFBF-4691-A2F3-596DD133E8B0}"/>
              </a:ext>
            </a:extLst>
          </p:cNvPr>
          <p:cNvGraphicFramePr>
            <a:graphicFrameLocks noChangeAspect="1"/>
          </p:cNvGraphicFramePr>
          <p:nvPr>
            <p:custDataLst>
              <p:tags r:id="rId1"/>
            </p:custDataLst>
            <p:extLst>
              <p:ext uri="{D42A27DB-BD31-4B8C-83A1-F6EECF244321}">
                <p14:modId xmlns:p14="http://schemas.microsoft.com/office/powerpoint/2010/main" val="2454210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D07EF784-FFBF-4691-A2F3-596DD133E8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Form 990 schedules</a:t>
            </a:r>
          </a:p>
        </p:txBody>
      </p:sp>
      <p:sp>
        <p:nvSpPr>
          <p:cNvPr id="3" name="Content Placeholder 2"/>
          <p:cNvSpPr>
            <a:spLocks noGrp="1"/>
          </p:cNvSpPr>
          <p:nvPr>
            <p:ph idx="1"/>
          </p:nvPr>
        </p:nvSpPr>
        <p:spPr/>
        <p:txBody>
          <a:bodyPr/>
          <a:lstStyle/>
          <a:p>
            <a:r>
              <a:rPr lang="en-US" altLang="en-US" sz="1450" dirty="0"/>
              <a:t>Schedule A, </a:t>
            </a:r>
            <a:r>
              <a:rPr lang="en-US" altLang="en-US" sz="1450" i="1" dirty="0"/>
              <a:t>Public Charity Status and Public Support </a:t>
            </a:r>
            <a:r>
              <a:rPr lang="en-US" altLang="en-US" sz="1450" dirty="0"/>
              <a:t>(filed by all Section 501(c)(3) public charities)</a:t>
            </a:r>
          </a:p>
          <a:p>
            <a:r>
              <a:rPr lang="en-US" altLang="en-US" sz="1450" dirty="0"/>
              <a:t>Schedule B, </a:t>
            </a:r>
            <a:r>
              <a:rPr lang="en-US" altLang="en-US" sz="1450" i="1" dirty="0"/>
              <a:t>Schedule of Contributors</a:t>
            </a:r>
          </a:p>
          <a:p>
            <a:r>
              <a:rPr lang="en-US" altLang="en-US" sz="1450" dirty="0"/>
              <a:t>Schedule C, </a:t>
            </a:r>
            <a:r>
              <a:rPr lang="en-US" altLang="en-US" sz="1450" i="1" dirty="0"/>
              <a:t>Political Campaign and Lobbying Activities</a:t>
            </a:r>
          </a:p>
          <a:p>
            <a:r>
              <a:rPr lang="en-US" altLang="en-US" sz="1450" dirty="0"/>
              <a:t>Schedule D, </a:t>
            </a:r>
            <a:r>
              <a:rPr lang="en-US" altLang="en-US" sz="1450" i="1" dirty="0"/>
              <a:t>Supplemental Financial Statements</a:t>
            </a:r>
          </a:p>
          <a:p>
            <a:r>
              <a:rPr lang="en-US" altLang="en-US" sz="1450" dirty="0"/>
              <a:t>Schedule E, </a:t>
            </a:r>
            <a:r>
              <a:rPr lang="en-US" altLang="en-US" sz="1450" i="1" dirty="0"/>
              <a:t>Schools</a:t>
            </a:r>
          </a:p>
          <a:p>
            <a:r>
              <a:rPr lang="en-US" altLang="en-US" sz="1450" dirty="0"/>
              <a:t>Schedule F, </a:t>
            </a:r>
            <a:r>
              <a:rPr lang="en-US" altLang="en-US" sz="1450" i="1" dirty="0"/>
              <a:t>Statement of Activities Outside the United States</a:t>
            </a:r>
          </a:p>
          <a:p>
            <a:r>
              <a:rPr lang="en-US" altLang="en-US" sz="1450" dirty="0"/>
              <a:t>Schedule G, </a:t>
            </a:r>
            <a:r>
              <a:rPr lang="en-US" altLang="en-US" sz="1450" i="1" dirty="0"/>
              <a:t>Supplemental Information Regarding Fundraising or Gaming Activities</a:t>
            </a:r>
          </a:p>
          <a:p>
            <a:r>
              <a:rPr lang="en-US" altLang="en-US" sz="1450" dirty="0"/>
              <a:t>Schedule H, </a:t>
            </a:r>
            <a:r>
              <a:rPr lang="en-US" altLang="en-US" sz="1450" i="1" dirty="0"/>
              <a:t>Hospitals</a:t>
            </a:r>
          </a:p>
          <a:p>
            <a:r>
              <a:rPr lang="en-US" altLang="en-US" sz="1450" dirty="0"/>
              <a:t>Schedule I, </a:t>
            </a:r>
            <a:r>
              <a:rPr lang="en-US" altLang="en-US" sz="1450" i="1" dirty="0"/>
              <a:t>Grants or Other Assistance to Organizations, Governments and Individuals in the US</a:t>
            </a:r>
          </a:p>
          <a:p>
            <a:r>
              <a:rPr lang="en-US" altLang="en-US" sz="1450" dirty="0"/>
              <a:t>Schedule J, </a:t>
            </a:r>
            <a:r>
              <a:rPr lang="en-US" altLang="en-US" sz="1450" i="1" dirty="0"/>
              <a:t>Compensation Information</a:t>
            </a:r>
          </a:p>
          <a:p>
            <a:r>
              <a:rPr lang="en-US" altLang="en-US" sz="1450" dirty="0"/>
              <a:t>Schedule K, </a:t>
            </a:r>
            <a:r>
              <a:rPr lang="en-US" altLang="en-US" sz="1450" i="1" dirty="0"/>
              <a:t>Supplemental Information on Tax-Exempt Bonds </a:t>
            </a:r>
          </a:p>
          <a:p>
            <a:r>
              <a:rPr lang="en-US" altLang="en-US" sz="1450" dirty="0"/>
              <a:t>Schedule L, </a:t>
            </a:r>
            <a:r>
              <a:rPr lang="en-US" altLang="en-US" sz="1450" i="1" dirty="0"/>
              <a:t>Transactions with Interested Persons</a:t>
            </a:r>
          </a:p>
          <a:p>
            <a:r>
              <a:rPr lang="en-US" altLang="en-US" sz="1450" dirty="0"/>
              <a:t>Schedule M, </a:t>
            </a:r>
            <a:r>
              <a:rPr lang="en-US" altLang="en-US" sz="1450" i="1" dirty="0"/>
              <a:t>Noncash Contributions</a:t>
            </a:r>
          </a:p>
          <a:p>
            <a:r>
              <a:rPr lang="en-US" altLang="en-US" sz="1450" dirty="0"/>
              <a:t>Schedule N, </a:t>
            </a:r>
            <a:r>
              <a:rPr lang="en-US" altLang="en-US" sz="1450" i="1" dirty="0"/>
              <a:t>Liquidation, Termination, Dissolution, or Significant Disposition of Assets</a:t>
            </a:r>
          </a:p>
          <a:p>
            <a:r>
              <a:rPr lang="en-US" altLang="en-US" sz="1450" dirty="0"/>
              <a:t>Schedule O, </a:t>
            </a:r>
            <a:r>
              <a:rPr lang="en-US" altLang="en-US" sz="1450" i="1" dirty="0"/>
              <a:t>Supplemental Information to Form 990 or 990-EZ </a:t>
            </a:r>
            <a:r>
              <a:rPr lang="en-US" altLang="en-US" sz="1450" dirty="0"/>
              <a:t>(must be filed by all filers)</a:t>
            </a:r>
          </a:p>
          <a:p>
            <a:r>
              <a:rPr lang="en-US" altLang="en-US" sz="1450" dirty="0"/>
              <a:t>Schedule R, </a:t>
            </a:r>
            <a:r>
              <a:rPr lang="en-US" altLang="en-US" sz="1450" i="1" dirty="0"/>
              <a:t>Related Organizations and Unrelated Partnerships</a:t>
            </a:r>
          </a:p>
        </p:txBody>
      </p:sp>
    </p:spTree>
    <p:extLst>
      <p:ext uri="{BB962C8B-B14F-4D97-AF65-F5344CB8AC3E}">
        <p14:creationId xmlns:p14="http://schemas.microsoft.com/office/powerpoint/2010/main" val="2392306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42E418-08A5-4C55-9BE7-84F5AB608108}"/>
              </a:ext>
            </a:extLst>
          </p:cNvPr>
          <p:cNvGraphicFramePr>
            <a:graphicFrameLocks noChangeAspect="1"/>
          </p:cNvGraphicFramePr>
          <p:nvPr>
            <p:custDataLst>
              <p:tags r:id="rId1"/>
            </p:custDataLst>
            <p:extLst>
              <p:ext uri="{D42A27DB-BD31-4B8C-83A1-F6EECF244321}">
                <p14:modId xmlns:p14="http://schemas.microsoft.com/office/powerpoint/2010/main" val="1105286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8F42E418-08A5-4C55-9BE7-84F5AB6081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990 filing </a:t>
            </a:r>
          </a:p>
        </p:txBody>
      </p:sp>
      <p:sp>
        <p:nvSpPr>
          <p:cNvPr id="3" name="Content Placeholder 2"/>
          <p:cNvSpPr>
            <a:spLocks noGrp="1"/>
          </p:cNvSpPr>
          <p:nvPr>
            <p:ph idx="1"/>
          </p:nvPr>
        </p:nvSpPr>
        <p:spPr/>
        <p:txBody>
          <a:bodyPr/>
          <a:lstStyle/>
          <a:p>
            <a:r>
              <a:rPr lang="en-US" altLang="en-US" dirty="0"/>
              <a:t>Form 990 series filing due date:</a:t>
            </a:r>
          </a:p>
          <a:p>
            <a:pPr lvl="1"/>
            <a:r>
              <a:rPr lang="en-US" altLang="en-US" dirty="0"/>
              <a:t>Fifteenth day of the fifth month after the organization’s tax year ends</a:t>
            </a:r>
          </a:p>
          <a:p>
            <a:pPr lvl="1"/>
            <a:r>
              <a:rPr lang="en-US" altLang="en-US" dirty="0"/>
              <a:t>Automatic six-month extension by filing Form 8868</a:t>
            </a:r>
          </a:p>
          <a:p>
            <a:r>
              <a:rPr lang="en-US" altLang="en-US" dirty="0"/>
              <a:t>Form 990 filed electronically</a:t>
            </a:r>
          </a:p>
        </p:txBody>
      </p:sp>
    </p:spTree>
    <p:extLst>
      <p:ext uri="{BB962C8B-B14F-4D97-AF65-F5344CB8AC3E}">
        <p14:creationId xmlns:p14="http://schemas.microsoft.com/office/powerpoint/2010/main" val="3834140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1EC94C-07E9-47C1-AFC3-D4F302D9BC81}"/>
              </a:ext>
            </a:extLst>
          </p:cNvPr>
          <p:cNvGraphicFramePr>
            <a:graphicFrameLocks noChangeAspect="1"/>
          </p:cNvGraphicFramePr>
          <p:nvPr>
            <p:custDataLst>
              <p:tags r:id="rId1"/>
            </p:custDataLst>
          </p:nvPr>
        </p:nvGraphicFramePr>
        <p:xfrm>
          <a:off x="1145976" y="859779"/>
          <a:ext cx="1190" cy="1190"/>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E1EC94C-07E9-47C1-AFC3-D4F302D9BC81}"/>
                          </a:ext>
                        </a:extLst>
                      </p:cNvPr>
                      <p:cNvPicPr/>
                      <p:nvPr/>
                    </p:nvPicPr>
                    <p:blipFill>
                      <a:blip r:embed="rId4"/>
                      <a:stretch>
                        <a:fillRect/>
                      </a:stretch>
                    </p:blipFill>
                    <p:spPr>
                      <a:xfrm>
                        <a:off x="1145976" y="859779"/>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090991-BC9A-481F-815D-A0B52E8EF1CE}"/>
              </a:ext>
            </a:extLst>
          </p:cNvPr>
          <p:cNvSpPr>
            <a:spLocks noGrp="1"/>
          </p:cNvSpPr>
          <p:nvPr>
            <p:ph type="title"/>
          </p:nvPr>
        </p:nvSpPr>
        <p:spPr/>
        <p:txBody>
          <a:bodyPr vert="horz"/>
          <a:lstStyle/>
          <a:p>
            <a:r>
              <a:rPr lang="en-US" dirty="0"/>
              <a:t>Polling question 15</a:t>
            </a:r>
          </a:p>
        </p:txBody>
      </p:sp>
      <p:sp>
        <p:nvSpPr>
          <p:cNvPr id="3" name="Content Placeholder 2">
            <a:extLst>
              <a:ext uri="{FF2B5EF4-FFF2-40B4-BE49-F238E27FC236}">
                <a16:creationId xmlns:a16="http://schemas.microsoft.com/office/drawing/2014/main" id="{DC472088-2225-4D72-8567-0572550235CD}"/>
              </a:ext>
            </a:extLst>
          </p:cNvPr>
          <p:cNvSpPr>
            <a:spLocks noGrp="1"/>
          </p:cNvSpPr>
          <p:nvPr>
            <p:ph idx="1"/>
          </p:nvPr>
        </p:nvSpPr>
        <p:spPr/>
        <p:txBody>
          <a:bodyPr/>
          <a:lstStyle/>
          <a:p>
            <a:pPr marL="0" indent="0">
              <a:buNone/>
            </a:pPr>
            <a:r>
              <a:rPr lang="en-US" dirty="0"/>
              <a:t>I file which of the below annual returns for my organization:</a:t>
            </a:r>
          </a:p>
          <a:p>
            <a:pPr marL="0" indent="0">
              <a:buNone/>
            </a:pPr>
            <a:endParaRPr lang="en-US" dirty="0"/>
          </a:p>
          <a:p>
            <a:pPr marL="342717" indent="-342717">
              <a:buFont typeface="+mj-lt"/>
              <a:buAutoNum type="alphaUcPeriod"/>
            </a:pPr>
            <a:r>
              <a:rPr lang="en-US" dirty="0">
                <a:solidFill>
                  <a:srgbClr val="FFFFFF"/>
                </a:solidFill>
              </a:rPr>
              <a:t>Form 990</a:t>
            </a:r>
          </a:p>
          <a:p>
            <a:pPr marL="342717" indent="-342717">
              <a:buFont typeface="+mj-lt"/>
              <a:buAutoNum type="alphaUcPeriod"/>
            </a:pPr>
            <a:r>
              <a:rPr lang="en-US" dirty="0">
                <a:solidFill>
                  <a:srgbClr val="FFFFFF"/>
                </a:solidFill>
              </a:rPr>
              <a:t>Form 990-T</a:t>
            </a:r>
          </a:p>
          <a:p>
            <a:pPr marL="342717" indent="-342717">
              <a:buFont typeface="+mj-lt"/>
              <a:buAutoNum type="alphaUcPeriod"/>
            </a:pPr>
            <a:r>
              <a:rPr lang="en-US" dirty="0">
                <a:solidFill>
                  <a:srgbClr val="FFFFFF"/>
                </a:solidFill>
              </a:rPr>
              <a:t>Forms 990 and 990-T</a:t>
            </a:r>
          </a:p>
          <a:p>
            <a:pPr marL="342717" indent="-342717">
              <a:buFont typeface="+mj-lt"/>
              <a:buAutoNum type="alphaUcPeriod"/>
            </a:pPr>
            <a:r>
              <a:rPr lang="en-US" dirty="0">
                <a:solidFill>
                  <a:srgbClr val="FFFFFF"/>
                </a:solidFill>
              </a:rPr>
              <a:t>Form 990-EZ</a:t>
            </a:r>
          </a:p>
          <a:p>
            <a:pPr marL="342717" indent="-342717">
              <a:buFont typeface="+mj-lt"/>
              <a:buAutoNum type="alphaUcPeriod"/>
            </a:pPr>
            <a:r>
              <a:rPr lang="en-US" dirty="0">
                <a:solidFill>
                  <a:srgbClr val="FFFFFF"/>
                </a:solidFill>
              </a:rPr>
              <a:t>Form 990-PF</a:t>
            </a:r>
          </a:p>
          <a:p>
            <a:pPr marL="0" indent="0">
              <a:buNone/>
            </a:pPr>
            <a:endParaRPr lang="en-US" dirty="0"/>
          </a:p>
        </p:txBody>
      </p:sp>
    </p:spTree>
    <p:extLst>
      <p:ext uri="{BB962C8B-B14F-4D97-AF65-F5344CB8AC3E}">
        <p14:creationId xmlns:p14="http://schemas.microsoft.com/office/powerpoint/2010/main" val="133104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sz="1800" dirty="0"/>
              <a:t>Recognize the federal exemption standards and other federal tax considerations relevant to tax-exempt organizations</a:t>
            </a:r>
          </a:p>
          <a:p>
            <a:r>
              <a:rPr lang="en-US" sz="1800" dirty="0"/>
              <a:t>Review various tools and resources available for tax technical matters and relevant tax technical updates</a:t>
            </a:r>
          </a:p>
          <a:p>
            <a:r>
              <a:rPr lang="en-US" sz="1800" dirty="0"/>
              <a:t>Identify areas in your organization that could benefit from specific tax-planning scenarios</a:t>
            </a:r>
          </a:p>
          <a:p>
            <a:r>
              <a:rPr lang="en-US" sz="1800" dirty="0"/>
              <a:t>Apply </a:t>
            </a:r>
            <a:r>
              <a:rPr lang="en-US" sz="1800"/>
              <a:t>the Corporate </a:t>
            </a:r>
            <a:r>
              <a:rPr lang="en-US" sz="1800" dirty="0"/>
              <a:t>Alternative Minimum Tax rules </a:t>
            </a:r>
          </a:p>
          <a:p>
            <a:pPr marL="0" indent="0">
              <a:buNone/>
            </a:pPr>
            <a:endParaRPr lang="en-US" sz="1800" dirty="0"/>
          </a:p>
        </p:txBody>
      </p:sp>
    </p:spTree>
    <p:extLst>
      <p:ext uri="{BB962C8B-B14F-4D97-AF65-F5344CB8AC3E}">
        <p14:creationId xmlns:p14="http://schemas.microsoft.com/office/powerpoint/2010/main" val="3733150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7A1CAF-7925-43F5-8D48-FF672DFAB268}"/>
              </a:ext>
            </a:extLst>
          </p:cNvPr>
          <p:cNvGraphicFramePr>
            <a:graphicFrameLocks noChangeAspect="1"/>
          </p:cNvGraphicFramePr>
          <p:nvPr>
            <p:custDataLst>
              <p:tags r:id="rId1"/>
            </p:custDataLst>
            <p:extLst>
              <p:ext uri="{D42A27DB-BD31-4B8C-83A1-F6EECF244321}">
                <p14:modId xmlns:p14="http://schemas.microsoft.com/office/powerpoint/2010/main" val="218765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C57A1CAF-7925-43F5-8D48-FF672DFAB2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990 penalties (2022 Form)</a:t>
            </a:r>
          </a:p>
        </p:txBody>
      </p:sp>
      <p:sp>
        <p:nvSpPr>
          <p:cNvPr id="3" name="Content Placeholder 2"/>
          <p:cNvSpPr>
            <a:spLocks noGrp="1"/>
          </p:cNvSpPr>
          <p:nvPr>
            <p:ph idx="1"/>
          </p:nvPr>
        </p:nvSpPr>
        <p:spPr/>
        <p:txBody>
          <a:bodyPr/>
          <a:lstStyle/>
          <a:p>
            <a:r>
              <a:rPr lang="en-US" dirty="0"/>
              <a:t>Section 6652(c): Failure to file complete or accurate return by filing deadline may result in penalties of:</a:t>
            </a:r>
          </a:p>
          <a:p>
            <a:pPr lvl="1"/>
            <a:r>
              <a:rPr lang="en-US" dirty="0"/>
              <a:t>$20 a day, not to exceed the lesser of $11,000 or 5% of annual gross receipts</a:t>
            </a:r>
          </a:p>
          <a:p>
            <a:pPr lvl="1"/>
            <a:r>
              <a:rPr lang="en-US" dirty="0"/>
              <a:t>$110 a day, not to exceed $56,000, for organizations with gross receipts over $1,129,000</a:t>
            </a:r>
          </a:p>
          <a:p>
            <a:r>
              <a:rPr lang="en-US" dirty="0"/>
              <a:t>IRS may abate penalties if the filer shows reasonable cause for late, incomplete or inaccurate filing:</a:t>
            </a:r>
          </a:p>
          <a:p>
            <a:pPr lvl="1"/>
            <a:r>
              <a:rPr lang="en-US" dirty="0"/>
              <a:t>Form 843, </a:t>
            </a:r>
            <a:r>
              <a:rPr lang="en-US" i="1" dirty="0"/>
              <a:t>Claim for Refund and Request for Abatement</a:t>
            </a:r>
          </a:p>
          <a:p>
            <a:r>
              <a:rPr lang="en-US" dirty="0"/>
              <a:t>Section 6033(j): Exemption is automatically revoked after three years of nonfiling effective on the due date of the third year’s return.</a:t>
            </a:r>
          </a:p>
        </p:txBody>
      </p:sp>
    </p:spTree>
    <p:extLst>
      <p:ext uri="{BB962C8B-B14F-4D97-AF65-F5344CB8AC3E}">
        <p14:creationId xmlns:p14="http://schemas.microsoft.com/office/powerpoint/2010/main" val="54414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0D658C-DB55-4F99-916D-D54B84950BCD}"/>
              </a:ext>
            </a:extLst>
          </p:cNvPr>
          <p:cNvGraphicFramePr>
            <a:graphicFrameLocks noChangeAspect="1"/>
          </p:cNvGraphicFramePr>
          <p:nvPr>
            <p:custDataLst>
              <p:tags r:id="rId1"/>
            </p:custDataLst>
            <p:extLst>
              <p:ext uri="{D42A27DB-BD31-4B8C-83A1-F6EECF244321}">
                <p14:modId xmlns:p14="http://schemas.microsoft.com/office/powerpoint/2010/main" val="2801069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00D658C-DB55-4F99-916D-D54B84950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Other IRS filing obligations</a:t>
            </a:r>
          </a:p>
        </p:txBody>
      </p:sp>
      <p:sp>
        <p:nvSpPr>
          <p:cNvPr id="3" name="Content Placeholder 2"/>
          <p:cNvSpPr>
            <a:spLocks noGrp="1"/>
          </p:cNvSpPr>
          <p:nvPr>
            <p:ph idx="1"/>
          </p:nvPr>
        </p:nvSpPr>
        <p:spPr/>
        <p:txBody>
          <a:bodyPr/>
          <a:lstStyle/>
          <a:p>
            <a:r>
              <a:rPr lang="en-US" altLang="en-US" sz="1600" dirty="0"/>
              <a:t>Employment taxes:</a:t>
            </a:r>
          </a:p>
          <a:p>
            <a:pPr lvl="1"/>
            <a:r>
              <a:rPr lang="en-US" altLang="en-US" sz="1400" dirty="0"/>
              <a:t>Form 940, </a:t>
            </a:r>
            <a:r>
              <a:rPr lang="en-US" altLang="en-US" sz="1400" i="1" dirty="0"/>
              <a:t>Employer’s Annual Federal Unemployment (FUTA) Tax Return</a:t>
            </a:r>
          </a:p>
          <a:p>
            <a:pPr lvl="1"/>
            <a:r>
              <a:rPr lang="en-US" altLang="en-US" sz="1400" dirty="0"/>
              <a:t>Forms 941 and 944, </a:t>
            </a:r>
            <a:r>
              <a:rPr lang="en-US" altLang="en-US" sz="1400" i="1" dirty="0"/>
              <a:t>Employer’s Quarterly (941) </a:t>
            </a:r>
            <a:r>
              <a:rPr lang="en-US" altLang="en-US" sz="1400" dirty="0"/>
              <a:t>and </a:t>
            </a:r>
            <a:r>
              <a:rPr lang="en-US" altLang="en-US" sz="1400" i="1" dirty="0"/>
              <a:t>Annual</a:t>
            </a:r>
            <a:r>
              <a:rPr lang="en-US" altLang="en-US" sz="1400" dirty="0"/>
              <a:t> (944) </a:t>
            </a:r>
            <a:r>
              <a:rPr lang="en-US" altLang="en-US" sz="1400" i="1" dirty="0"/>
              <a:t>Federal Tax Return </a:t>
            </a:r>
          </a:p>
          <a:p>
            <a:r>
              <a:rPr lang="en-US" altLang="en-US" sz="1600" dirty="0"/>
              <a:t>Form 4720, </a:t>
            </a:r>
            <a:r>
              <a:rPr lang="en-US" sz="1600" i="1" dirty="0"/>
              <a:t>Return of Certain Excise Taxes Under Chapters 41 and 42 of the Internal Revenue Code</a:t>
            </a:r>
          </a:p>
          <a:p>
            <a:r>
              <a:rPr lang="en-US" sz="1600" dirty="0"/>
              <a:t>Form 8886, </a:t>
            </a:r>
            <a:r>
              <a:rPr lang="en-US" sz="1600" i="1" dirty="0"/>
              <a:t>Reportable Transaction Disclosure Statement</a:t>
            </a:r>
          </a:p>
          <a:p>
            <a:r>
              <a:rPr lang="en-US" altLang="en-US" sz="1600" dirty="0"/>
              <a:t>Foreign filings:</a:t>
            </a:r>
          </a:p>
          <a:p>
            <a:pPr lvl="1"/>
            <a:r>
              <a:rPr lang="en-US" altLang="en-US" sz="1400" dirty="0"/>
              <a:t>Form 926, </a:t>
            </a:r>
            <a:r>
              <a:rPr lang="en-US" altLang="en-US" sz="1400" i="1" dirty="0"/>
              <a:t>Return by a US Transferor of Property to a Foreign Corporation</a:t>
            </a:r>
          </a:p>
          <a:p>
            <a:pPr lvl="1"/>
            <a:r>
              <a:rPr lang="en-US" altLang="en-US" sz="1400" dirty="0"/>
              <a:t>Form 965, </a:t>
            </a:r>
            <a:r>
              <a:rPr lang="en-US" altLang="en-US" sz="1400" i="1" dirty="0"/>
              <a:t>Inclusion of Deferred Foreign Income Upon Transition to Participation Exemption System </a:t>
            </a:r>
          </a:p>
          <a:p>
            <a:pPr lvl="1"/>
            <a:r>
              <a:rPr lang="en-US" altLang="en-US" sz="1400" dirty="0"/>
              <a:t>Form 5471, </a:t>
            </a:r>
            <a:r>
              <a:rPr lang="en-US" altLang="en-US" sz="1400" i="1" dirty="0"/>
              <a:t>Information Return of US Persons With Respect to Certain Foreign Corporations</a:t>
            </a:r>
          </a:p>
          <a:p>
            <a:pPr lvl="1"/>
            <a:r>
              <a:rPr lang="en-US" altLang="en-US" sz="1400" dirty="0"/>
              <a:t>Form 8865, </a:t>
            </a:r>
            <a:r>
              <a:rPr lang="en-US" altLang="en-US" sz="1400" i="1" dirty="0"/>
              <a:t>Return of US Persons With Respect to Certain Foreign Partnerships</a:t>
            </a:r>
            <a:endParaRPr lang="en-US" sz="1400" i="1" dirty="0"/>
          </a:p>
          <a:p>
            <a:pPr lvl="1"/>
            <a:r>
              <a:rPr lang="en-US" altLang="en-US" sz="1400" dirty="0"/>
              <a:t>Form 8621, </a:t>
            </a:r>
            <a:r>
              <a:rPr lang="en-US" sz="1400" i="1" dirty="0"/>
              <a:t>Information Return by a Shareholder of a Passive Foreign Investment Company or Qualified Electing Fund</a:t>
            </a:r>
          </a:p>
          <a:p>
            <a:pPr lvl="1"/>
            <a:r>
              <a:rPr lang="en-US" altLang="en-US" sz="1400" dirty="0"/>
              <a:t>Form 8858, </a:t>
            </a:r>
            <a:r>
              <a:rPr lang="en-US" sz="1400" i="1" dirty="0"/>
              <a:t>Information Return of US Persons With Respect to Foreign Disregarded Entities (FDEs) and Foreign Branches </a:t>
            </a:r>
          </a:p>
          <a:p>
            <a:pPr lvl="1"/>
            <a:r>
              <a:rPr lang="en-US" altLang="en-US" sz="1400" dirty="0"/>
              <a:t>Form 5713, </a:t>
            </a:r>
            <a:r>
              <a:rPr lang="en-US" altLang="en-US" sz="1400" i="1" dirty="0"/>
              <a:t>I</a:t>
            </a:r>
            <a:r>
              <a:rPr lang="en-US" sz="1400" i="1" dirty="0"/>
              <a:t>nternational Boycott Report </a:t>
            </a:r>
          </a:p>
          <a:p>
            <a:pPr lvl="1"/>
            <a:r>
              <a:rPr lang="en-US" altLang="en-US" sz="1400" dirty="0"/>
              <a:t>Form 8975, </a:t>
            </a:r>
            <a:r>
              <a:rPr lang="en-US" altLang="en-US" sz="1400" i="1" dirty="0"/>
              <a:t>Country-by-Country Report</a:t>
            </a:r>
          </a:p>
        </p:txBody>
      </p:sp>
    </p:spTree>
    <p:extLst>
      <p:ext uri="{BB962C8B-B14F-4D97-AF65-F5344CB8AC3E}">
        <p14:creationId xmlns:p14="http://schemas.microsoft.com/office/powerpoint/2010/main" val="2950100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2CA59D-79EA-4E57-B911-545C278C1E07}"/>
              </a:ext>
            </a:extLst>
          </p:cNvPr>
          <p:cNvGraphicFramePr>
            <a:graphicFrameLocks noChangeAspect="1"/>
          </p:cNvGraphicFramePr>
          <p:nvPr>
            <p:custDataLst>
              <p:tags r:id="rId1"/>
            </p:custDataLst>
            <p:extLst>
              <p:ext uri="{D42A27DB-BD31-4B8C-83A1-F6EECF244321}">
                <p14:modId xmlns:p14="http://schemas.microsoft.com/office/powerpoint/2010/main" val="903325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1F2CA59D-79EA-4E57-B911-545C278C1E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B0351A-7AD5-4CE6-84DA-273F01B4AB4F}"/>
              </a:ext>
            </a:extLst>
          </p:cNvPr>
          <p:cNvSpPr>
            <a:spLocks noGrp="1"/>
          </p:cNvSpPr>
          <p:nvPr>
            <p:ph type="title"/>
          </p:nvPr>
        </p:nvSpPr>
        <p:spPr/>
        <p:txBody>
          <a:bodyPr vert="horz"/>
          <a:lstStyle/>
          <a:p>
            <a:r>
              <a:rPr lang="en-US" dirty="0"/>
              <a:t>Polling question 16</a:t>
            </a:r>
          </a:p>
        </p:txBody>
      </p:sp>
      <p:sp>
        <p:nvSpPr>
          <p:cNvPr id="3" name="Content Placeholder 2">
            <a:extLst>
              <a:ext uri="{FF2B5EF4-FFF2-40B4-BE49-F238E27FC236}">
                <a16:creationId xmlns:a16="http://schemas.microsoft.com/office/drawing/2014/main" id="{570F0A91-676A-4A36-B7F6-53ED437C8285}"/>
              </a:ext>
            </a:extLst>
          </p:cNvPr>
          <p:cNvSpPr>
            <a:spLocks noGrp="1"/>
          </p:cNvSpPr>
          <p:nvPr>
            <p:ph idx="1"/>
          </p:nvPr>
        </p:nvSpPr>
        <p:spPr/>
        <p:txBody>
          <a:bodyPr/>
          <a:lstStyle/>
          <a:p>
            <a:pPr marL="0" indent="0">
              <a:buNone/>
            </a:pPr>
            <a:r>
              <a:rPr lang="en-US" dirty="0"/>
              <a:t>With respect to a Section 501(c)(3) organization’s annual Form 990 filing requirement, how many consecutive years of nonfiling will result in an automatic revocation of the organization’s tax-exempt status?</a:t>
            </a:r>
          </a:p>
          <a:p>
            <a:endParaRPr lang="en-US" dirty="0"/>
          </a:p>
          <a:p>
            <a:pPr marL="457200" indent="-457200">
              <a:buFont typeface="+mj-lt"/>
              <a:buAutoNum type="alphaUcPeriod"/>
            </a:pPr>
            <a:r>
              <a:rPr lang="en-US" dirty="0"/>
              <a:t>Five years</a:t>
            </a:r>
          </a:p>
          <a:p>
            <a:pPr marL="457200" indent="-457200">
              <a:buFont typeface="+mj-lt"/>
              <a:buAutoNum type="alphaUcPeriod"/>
            </a:pPr>
            <a:r>
              <a:rPr lang="en-US" dirty="0"/>
              <a:t>Three years</a:t>
            </a:r>
          </a:p>
          <a:p>
            <a:pPr marL="457200" indent="-457200">
              <a:buFont typeface="+mj-lt"/>
              <a:buAutoNum type="alphaUcPeriod"/>
            </a:pPr>
            <a:r>
              <a:rPr lang="en-US" dirty="0"/>
              <a:t>10 years</a:t>
            </a:r>
          </a:p>
          <a:p>
            <a:pPr marL="457200" indent="-457200">
              <a:buFont typeface="+mj-lt"/>
              <a:buAutoNum type="alphaUcPeriod"/>
            </a:pPr>
            <a:r>
              <a:rPr lang="en-US" dirty="0"/>
              <a:t>Seven years</a:t>
            </a:r>
          </a:p>
        </p:txBody>
      </p:sp>
    </p:spTree>
    <p:extLst>
      <p:ext uri="{BB962C8B-B14F-4D97-AF65-F5344CB8AC3E}">
        <p14:creationId xmlns:p14="http://schemas.microsoft.com/office/powerpoint/2010/main" val="2714974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person, library&#10;&#10;Description automatically generated">
            <a:extLst>
              <a:ext uri="{FF2B5EF4-FFF2-40B4-BE49-F238E27FC236}">
                <a16:creationId xmlns:a16="http://schemas.microsoft.com/office/drawing/2014/main" id="{83D32208-7B22-4B07-B539-268A8D91B8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32" r="5543" b="1738"/>
          <a:stretch/>
        </p:blipFill>
        <p:spPr>
          <a:xfrm>
            <a:off x="3176" y="4718"/>
            <a:ext cx="9140824" cy="6848566"/>
          </a:xfrm>
          <a:prstGeom prst="rect">
            <a:avLst/>
          </a:prstGeom>
        </p:spPr>
      </p:pic>
      <p:sp>
        <p:nvSpPr>
          <p:cNvPr id="3" name="Rectangle 2">
            <a:extLst>
              <a:ext uri="{FF2B5EF4-FFF2-40B4-BE49-F238E27FC236}">
                <a16:creationId xmlns:a16="http://schemas.microsoft.com/office/drawing/2014/main" id="{01FE2863-AB84-62DC-13CF-C95BF0296A20}"/>
              </a:ext>
            </a:extLst>
          </p:cNvPr>
          <p:cNvSpPr/>
          <p:nvPr/>
        </p:nvSpPr>
        <p:spPr>
          <a:xfrm>
            <a:off x="0" y="4717"/>
            <a:ext cx="9144000" cy="6858000"/>
          </a:xfrm>
          <a:prstGeom prst="rect">
            <a:avLst/>
          </a:prstGeom>
          <a:solidFill>
            <a:srgbClr val="2E2E38">
              <a:alpha val="3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aphicFrame>
        <p:nvGraphicFramePr>
          <p:cNvPr id="14" name="Object 13" hidden="1">
            <a:extLst>
              <a:ext uri="{FF2B5EF4-FFF2-40B4-BE49-F238E27FC236}">
                <a16:creationId xmlns:a16="http://schemas.microsoft.com/office/drawing/2014/main" id="{B8C62373-E724-49AC-926C-EE25EE06B046}"/>
              </a:ext>
            </a:extLst>
          </p:cNvPr>
          <p:cNvGraphicFramePr>
            <a:graphicFrameLocks noChangeAspect="1"/>
          </p:cNvGraphicFramePr>
          <p:nvPr>
            <p:custDataLst>
              <p:tags r:id="rId1"/>
            </p:custDataLst>
            <p:extLst>
              <p:ext uri="{D42A27DB-BD31-4B8C-83A1-F6EECF244321}">
                <p14:modId xmlns:p14="http://schemas.microsoft.com/office/powerpoint/2010/main" val="3853515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8C62373-E724-49AC-926C-EE25EE06B0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3400"/>
              </a:lnSpc>
              <a:defRPr/>
            </a:pPr>
            <a:r>
              <a:rPr lang="en-US" b="0" dirty="0">
                <a:solidFill>
                  <a:srgbClr val="2E2E38"/>
                </a:solidFill>
                <a:latin typeface="EYInterstate Light" panose="02000506000000020004" pitchFamily="2" charset="0"/>
              </a:rPr>
              <a:t>Unrelated business income tax</a:t>
            </a:r>
            <a:endParaRPr lang="en-GB" b="0" dirty="0">
              <a:solidFill>
                <a:srgbClr val="2E2E38"/>
              </a:solidFill>
              <a:latin typeface="EYInterstate Light" panose="02000506000000020004" pitchFamily="2" charset="0"/>
            </a:endParaRPr>
          </a:p>
        </p:txBody>
      </p:sp>
      <p:sp>
        <p:nvSpPr>
          <p:cNvPr id="9" name="Slide Number Placeholder 4">
            <a:extLst>
              <a:ext uri="{FF2B5EF4-FFF2-40B4-BE49-F238E27FC236}">
                <a16:creationId xmlns:a16="http://schemas.microsoft.com/office/drawing/2014/main" id="{71AC270D-6A43-44DE-816D-D1D259272AE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pic>
        <p:nvPicPr>
          <p:cNvPr id="2" name="Picture 1">
            <a:extLst>
              <a:ext uri="{FF2B5EF4-FFF2-40B4-BE49-F238E27FC236}">
                <a16:creationId xmlns:a16="http://schemas.microsoft.com/office/drawing/2014/main" id="{2E1FE7C4-27EA-D64F-411D-921C8FE4E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821245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34EA856-B220-818E-B06E-033674C75F3E}"/>
              </a:ext>
            </a:extLst>
          </p:cNvPr>
          <p:cNvSpPr>
            <a:spLocks noGrp="1" noChangeArrowheads="1"/>
          </p:cNvSpPr>
          <p:nvPr>
            <p:ph type="title"/>
          </p:nvPr>
        </p:nvSpPr>
        <p:spPr/>
        <p:txBody>
          <a:bodyPr/>
          <a:lstStyle/>
          <a:p>
            <a:r>
              <a:rPr lang="en-GB" dirty="0"/>
              <a:t>Unrelated business income tax and </a:t>
            </a:r>
            <a:r>
              <a:rPr lang="en-US" altLang="en-US" dirty="0"/>
              <a:t>Form 990-T</a:t>
            </a:r>
          </a:p>
        </p:txBody>
      </p:sp>
      <p:sp>
        <p:nvSpPr>
          <p:cNvPr id="135171" name="Rectangle 3">
            <a:extLst>
              <a:ext uri="{FF2B5EF4-FFF2-40B4-BE49-F238E27FC236}">
                <a16:creationId xmlns:a16="http://schemas.microsoft.com/office/drawing/2014/main" id="{B8DBF185-72D2-1A5B-0C5D-D65BDBC5BCB2}"/>
              </a:ext>
            </a:extLst>
          </p:cNvPr>
          <p:cNvSpPr>
            <a:spLocks noGrp="1" noChangeArrowheads="1"/>
          </p:cNvSpPr>
          <p:nvPr>
            <p:ph type="body" idx="1"/>
          </p:nvPr>
        </p:nvSpPr>
        <p:spPr>
          <a:xfrm>
            <a:off x="314325" y="1490663"/>
            <a:ext cx="8537575" cy="4605337"/>
          </a:xfrm>
        </p:spPr>
        <p:txBody>
          <a:bodyPr/>
          <a:lstStyle/>
          <a:p>
            <a:pPr>
              <a:lnSpc>
                <a:spcPct val="80000"/>
              </a:lnSpc>
            </a:pPr>
            <a:r>
              <a:rPr lang="en-US" altLang="en-US" sz="1600" dirty="0">
                <a:latin typeface="EYInterstate" panose="02000503020000020004" pitchFamily="2" charset="0"/>
              </a:rPr>
              <a:t>Organizations exempt under Section 501(c)(3) are required to file a tax return on Form 990-T if they earn “unrelated business taxable income” of more than $1,000</a:t>
            </a:r>
          </a:p>
          <a:p>
            <a:pPr>
              <a:lnSpc>
                <a:spcPct val="80000"/>
              </a:lnSpc>
            </a:pPr>
            <a:endParaRPr lang="en-US" altLang="en-US" sz="1600" i="1" dirty="0">
              <a:latin typeface="EYInterstate" panose="02000503020000020004" pitchFamily="2" charset="0"/>
            </a:endParaRPr>
          </a:p>
          <a:p>
            <a:pPr lvl="1">
              <a:lnSpc>
                <a:spcPct val="80000"/>
              </a:lnSpc>
            </a:pPr>
            <a:r>
              <a:rPr lang="en-US" altLang="en-US" sz="1600" dirty="0">
                <a:latin typeface="EYInterstate" panose="02000503020000020004" pitchFamily="2" charset="0"/>
                <a:cs typeface="Arial" panose="020B0604020202020204" pitchFamily="34" charset="0"/>
              </a:rPr>
              <a:t>If an organization files a Form 990-T to report UBI, corporate or trust tax rates apply depending on the legal entity characterization of the organization</a:t>
            </a:r>
          </a:p>
          <a:p>
            <a:pPr lvl="1">
              <a:lnSpc>
                <a:spcPct val="80000"/>
              </a:lnSpc>
            </a:pPr>
            <a:r>
              <a:rPr lang="en-US" altLang="en-US" sz="1600" dirty="0">
                <a:latin typeface="EYInterstate" panose="02000503020000020004" pitchFamily="2" charset="0"/>
                <a:cs typeface="Arial" panose="020B0604020202020204" pitchFamily="34" charset="0"/>
              </a:rPr>
              <a:t>NOL carryforwards are generally available</a:t>
            </a:r>
          </a:p>
          <a:p>
            <a:pPr lvl="1">
              <a:lnSpc>
                <a:spcPct val="80000"/>
              </a:lnSpc>
            </a:pPr>
            <a:r>
              <a:rPr lang="en-US" altLang="en-US" sz="1600" dirty="0">
                <a:latin typeface="EYInterstate" panose="02000503020000020004" pitchFamily="2" charset="0"/>
                <a:cs typeface="Arial" panose="020B0604020202020204" pitchFamily="34" charset="0"/>
              </a:rPr>
              <a:t>Tax Cuts and Jobs Act of 2017 created Section 512(a)(6) “silo rules” which may limit offsetting deductions and income from separate business activities</a:t>
            </a:r>
          </a:p>
          <a:p>
            <a:pPr lvl="1">
              <a:lnSpc>
                <a:spcPct val="80000"/>
              </a:lnSpc>
            </a:pPr>
            <a:r>
              <a:rPr lang="en-US" altLang="en-US" sz="1600" dirty="0">
                <a:latin typeface="EYInterstate" panose="02000503020000020004" pitchFamily="2" charset="0"/>
                <a:cs typeface="Arial" panose="020B0604020202020204" pitchFamily="34" charset="0"/>
              </a:rPr>
              <a:t>Trusts are subject to the passive loss rules, but are able to take advantage of preferential rates on qualified dividends and capital gains</a:t>
            </a:r>
          </a:p>
          <a:p>
            <a:pPr lvl="1">
              <a:lnSpc>
                <a:spcPct val="80000"/>
              </a:lnSpc>
            </a:pPr>
            <a:endParaRPr lang="en-US" altLang="en-US" sz="1600" dirty="0">
              <a:latin typeface="EYInterstate" panose="02000503020000020004" pitchFamily="2" charset="0"/>
              <a:cs typeface="Arial" panose="020B0604020202020204" pitchFamily="34" charset="0"/>
            </a:endParaRPr>
          </a:p>
          <a:p>
            <a:pPr>
              <a:lnSpc>
                <a:spcPct val="80000"/>
              </a:lnSpc>
            </a:pPr>
            <a:r>
              <a:rPr lang="en-US" altLang="en-US" sz="1600" dirty="0">
                <a:latin typeface="EYInterstate" panose="02000503020000020004" pitchFamily="2" charset="0"/>
                <a:cs typeface="Arial" panose="020B0604020202020204" pitchFamily="34" charset="0"/>
              </a:rPr>
              <a:t>Many states also tax UBI and therefore require the filing of state specific income tax returns</a:t>
            </a:r>
          </a:p>
          <a:p>
            <a:pPr>
              <a:lnSpc>
                <a:spcPct val="80000"/>
              </a:lnSpc>
            </a:pPr>
            <a:endParaRPr lang="en-US" altLang="en-US" sz="1600" dirty="0">
              <a:latin typeface="EYInterstate" panose="02000503020000020004" pitchFamily="2" charset="0"/>
              <a:cs typeface="Arial" panose="020B0604020202020204" pitchFamily="34" charset="0"/>
            </a:endParaRPr>
          </a:p>
          <a:p>
            <a:pPr>
              <a:lnSpc>
                <a:spcPct val="80000"/>
              </a:lnSpc>
            </a:pPr>
            <a:r>
              <a:rPr lang="en-US" altLang="en-US" sz="1600" dirty="0">
                <a:latin typeface="EYInterstate" panose="02000503020000020004" pitchFamily="2" charset="0"/>
                <a:cs typeface="Arial" panose="020B0604020202020204" pitchFamily="34" charset="0"/>
              </a:rPr>
              <a:t>Investments in foreign corporations, partnerships or trusts (either directly or via flow-through entities) will generally need to be reported</a:t>
            </a:r>
          </a:p>
          <a:p>
            <a:pPr>
              <a:lnSpc>
                <a:spcPct val="80000"/>
              </a:lnSpc>
            </a:pPr>
            <a:endParaRPr lang="en-US" altLang="en-US" sz="1600" dirty="0">
              <a:latin typeface="EYInterstate" panose="02000503020000020004" pitchFamily="2" charset="0"/>
              <a:cs typeface="Arial" panose="020B0604020202020204" pitchFamily="34" charset="0"/>
            </a:endParaRPr>
          </a:p>
          <a:p>
            <a:pPr>
              <a:lnSpc>
                <a:spcPct val="80000"/>
              </a:lnSpc>
            </a:pPr>
            <a:r>
              <a:rPr lang="en-US" altLang="en-US" sz="1600" dirty="0">
                <a:latin typeface="EYInterstate" panose="02000503020000020004" pitchFamily="2" charset="0"/>
                <a:cs typeface="Arial" panose="020B0604020202020204" pitchFamily="34" charset="0"/>
              </a:rPr>
              <a:t>Reportable transactions may require additional informational filings to the IRS and/or state taxing authorities</a:t>
            </a:r>
          </a:p>
          <a:p>
            <a:pPr>
              <a:lnSpc>
                <a:spcPct val="80000"/>
              </a:lnSpc>
            </a:pPr>
            <a:endParaRPr lang="en-US" altLang="en-US" sz="1600" dirty="0">
              <a:latin typeface="EYInterstate" panose="02000503020000020004" pitchFamily="2" charset="0"/>
              <a:cs typeface="Arial" panose="020B0604020202020204" pitchFamily="34" charset="0"/>
            </a:endParaRPr>
          </a:p>
          <a:p>
            <a:pPr>
              <a:lnSpc>
                <a:spcPct val="80000"/>
              </a:lnSpc>
            </a:pPr>
            <a:endParaRPr lang="en-US" altLang="en-US" sz="1600" dirty="0">
              <a:latin typeface="EYInterstate" panose="02000503020000020004" pitchFamily="2" charset="0"/>
              <a:cs typeface="Arial" panose="020B0604020202020204" pitchFamily="34" charset="0"/>
            </a:endParaRPr>
          </a:p>
          <a:p>
            <a:pPr lvl="1">
              <a:lnSpc>
                <a:spcPct val="80000"/>
              </a:lnSpc>
            </a:pPr>
            <a:endParaRPr lang="en-US" altLang="en-US" sz="1600" dirty="0">
              <a:latin typeface="EYInterstate" panose="02000503020000020004" pitchFamily="2" charset="0"/>
            </a:endParaRPr>
          </a:p>
          <a:p>
            <a:pPr>
              <a:lnSpc>
                <a:spcPct val="80000"/>
              </a:lnSpc>
              <a:buFontTx/>
              <a:buNone/>
            </a:pPr>
            <a:endParaRPr lang="en-US" altLang="en-US" sz="1600" dirty="0">
              <a:latin typeface="EYInterstate" panose="02000503020000020004" pitchFamily="2" charset="0"/>
            </a:endParaRPr>
          </a:p>
          <a:p>
            <a:pPr>
              <a:lnSpc>
                <a:spcPct val="80000"/>
              </a:lnSpc>
            </a:pPr>
            <a:endParaRPr lang="en-US" altLang="en-US" sz="1600" dirty="0">
              <a:latin typeface="EYInterstate" panose="02000503020000020004" pitchFamily="2"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FFB6B5-0E51-4EE3-84D2-3B6BF4E7685E}"/>
              </a:ext>
            </a:extLst>
          </p:cNvPr>
          <p:cNvGraphicFramePr>
            <a:graphicFrameLocks noChangeAspect="1"/>
          </p:cNvGraphicFramePr>
          <p:nvPr>
            <p:custDataLst>
              <p:tags r:id="rId1"/>
            </p:custDataLst>
            <p:extLst>
              <p:ext uri="{D42A27DB-BD31-4B8C-83A1-F6EECF244321}">
                <p14:modId xmlns:p14="http://schemas.microsoft.com/office/powerpoint/2010/main" val="2299428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5FFB6B5-0E51-4EE3-84D2-3B6BF4E768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Unrelated business income tax</a:t>
            </a:r>
          </a:p>
        </p:txBody>
      </p:sp>
      <p:sp>
        <p:nvSpPr>
          <p:cNvPr id="3" name="Content Placeholder 2"/>
          <p:cNvSpPr>
            <a:spLocks noGrp="1"/>
          </p:cNvSpPr>
          <p:nvPr>
            <p:ph idx="1"/>
          </p:nvPr>
        </p:nvSpPr>
        <p:spPr/>
        <p:txBody>
          <a:bodyPr/>
          <a:lstStyle/>
          <a:p>
            <a:pPr lvl="0">
              <a:spcAft>
                <a:spcPts val="600"/>
              </a:spcAft>
            </a:pPr>
            <a:r>
              <a:rPr lang="en-US" altLang="en-US" sz="1900" dirty="0"/>
              <a:t>Sections 511 through 514</a:t>
            </a:r>
          </a:p>
          <a:p>
            <a:pPr lvl="0"/>
            <a:r>
              <a:rPr lang="en-US" altLang="en-US" sz="1900" dirty="0"/>
              <a:t>Income is generally subject to unrelated business income tax (UBIT) if:</a:t>
            </a:r>
          </a:p>
          <a:p>
            <a:pPr lvl="1"/>
            <a:r>
              <a:rPr lang="en-US" altLang="en-US" sz="1700" dirty="0"/>
              <a:t>Derived from a trade or business</a:t>
            </a:r>
          </a:p>
          <a:p>
            <a:pPr lvl="1"/>
            <a:r>
              <a:rPr lang="en-US" altLang="en-US" sz="1700" dirty="0"/>
              <a:t>Trade or business regularly carried on</a:t>
            </a:r>
          </a:p>
          <a:p>
            <a:pPr lvl="1">
              <a:spcAft>
                <a:spcPts val="600"/>
              </a:spcAft>
            </a:pPr>
            <a:r>
              <a:rPr lang="en-US" altLang="en-US" sz="1700" dirty="0"/>
              <a:t>Trade or business not substantially related to organization’s exempt purposes</a:t>
            </a:r>
          </a:p>
          <a:p>
            <a:pPr lvl="0"/>
            <a:r>
              <a:rPr lang="en-US" altLang="en-US" sz="1900" dirty="0"/>
              <a:t>Exclusions in Section 513:</a:t>
            </a:r>
          </a:p>
          <a:p>
            <a:pPr lvl="1"/>
            <a:r>
              <a:rPr lang="en-US" altLang="en-US" sz="1700" dirty="0"/>
              <a:t>Convenience of patients, employees, etc.</a:t>
            </a:r>
          </a:p>
          <a:p>
            <a:pPr lvl="1">
              <a:spcAft>
                <a:spcPts val="600"/>
              </a:spcAft>
            </a:pPr>
            <a:r>
              <a:rPr lang="en-US" altLang="en-US" sz="1700" dirty="0"/>
              <a:t>Certain hospital services</a:t>
            </a:r>
          </a:p>
          <a:p>
            <a:pPr lvl="0"/>
            <a:r>
              <a:rPr lang="en-US" altLang="en-US" sz="1900" dirty="0"/>
              <a:t>Following generally not subject to UBIT under Section 512(b) modifications:</a:t>
            </a:r>
          </a:p>
          <a:p>
            <a:pPr lvl="1"/>
            <a:r>
              <a:rPr lang="en-US" altLang="en-US" sz="1700" dirty="0"/>
              <a:t>Interest and dividends</a:t>
            </a:r>
          </a:p>
          <a:p>
            <a:pPr lvl="1"/>
            <a:r>
              <a:rPr lang="en-US" altLang="en-US" sz="1700" dirty="0"/>
              <a:t>Royalties</a:t>
            </a:r>
          </a:p>
          <a:p>
            <a:pPr lvl="1"/>
            <a:r>
              <a:rPr lang="en-US" altLang="en-US" sz="1700" dirty="0"/>
              <a:t>Rental income from real property</a:t>
            </a:r>
          </a:p>
          <a:p>
            <a:pPr lvl="1"/>
            <a:r>
              <a:rPr lang="en-US" altLang="en-US" sz="1700" dirty="0"/>
              <a:t>Gains and losses from sale of property other than inventory</a:t>
            </a:r>
            <a:endParaRPr lang="en-GB" sz="1700" dirty="0"/>
          </a:p>
        </p:txBody>
      </p:sp>
    </p:spTree>
    <p:extLst>
      <p:ext uri="{BB962C8B-B14F-4D97-AF65-F5344CB8AC3E}">
        <p14:creationId xmlns:p14="http://schemas.microsoft.com/office/powerpoint/2010/main" val="2434636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3EAD68-C0FB-4BC9-B0D3-3C9A4D133870}"/>
              </a:ext>
            </a:extLst>
          </p:cNvPr>
          <p:cNvGraphicFramePr>
            <a:graphicFrameLocks noChangeAspect="1"/>
          </p:cNvGraphicFramePr>
          <p:nvPr>
            <p:custDataLst>
              <p:tags r:id="rId1"/>
            </p:custDataLst>
            <p:extLst>
              <p:ext uri="{D42A27DB-BD31-4B8C-83A1-F6EECF244321}">
                <p14:modId xmlns:p14="http://schemas.microsoft.com/office/powerpoint/2010/main" val="2534984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63EAD68-C0FB-4BC9-B0D3-3C9A4D133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Unrelated business income tax (cont.)</a:t>
            </a:r>
          </a:p>
        </p:txBody>
      </p:sp>
      <p:sp>
        <p:nvSpPr>
          <p:cNvPr id="3" name="Content Placeholder 2"/>
          <p:cNvSpPr>
            <a:spLocks noGrp="1"/>
          </p:cNvSpPr>
          <p:nvPr>
            <p:ph idx="1"/>
          </p:nvPr>
        </p:nvSpPr>
        <p:spPr/>
        <p:txBody>
          <a:bodyPr/>
          <a:lstStyle/>
          <a:p>
            <a:pPr lvl="0"/>
            <a:r>
              <a:rPr lang="en-US" altLang="en-US" dirty="0"/>
              <a:t>Sections 512(b)(4) and 514: Debt-financed income is generally subject to UBIT.</a:t>
            </a:r>
          </a:p>
          <a:p>
            <a:pPr lvl="0"/>
            <a:r>
              <a:rPr lang="en-US" altLang="en-US" dirty="0"/>
              <a:t>Section 512(b)(13): I</a:t>
            </a:r>
            <a:r>
              <a:rPr lang="en-US" dirty="0"/>
              <a:t>nterest, annuity, royalty or rent income from controlled organizations may be subject to UBIT.</a:t>
            </a:r>
            <a:endParaRPr lang="en-US" altLang="en-US" dirty="0"/>
          </a:p>
          <a:p>
            <a:pPr lvl="0"/>
            <a:r>
              <a:rPr lang="en-US" altLang="en-US" dirty="0"/>
              <a:t>Section </a:t>
            </a:r>
            <a:r>
              <a:rPr lang="en-US" altLang="en-US" dirty="0">
                <a:solidFill>
                  <a:srgbClr val="FFFFFF"/>
                </a:solidFill>
              </a:rPr>
              <a:t>512(c)(1): “If </a:t>
            </a:r>
            <a:r>
              <a:rPr lang="en-US" dirty="0"/>
              <a:t>a trade or business regularly carried on by a partnership of which an organization is a member is an unrelated trade or business with respect to such organization, such organization … shall include its share (whether or not distributed) of the gross income of the partnership from such unrelated trade or business …”:</a:t>
            </a:r>
          </a:p>
          <a:p>
            <a:pPr lvl="1"/>
            <a:r>
              <a:rPr lang="en-US" dirty="0"/>
              <a:t>Joint ventures</a:t>
            </a:r>
          </a:p>
          <a:p>
            <a:pPr lvl="1"/>
            <a:r>
              <a:rPr lang="en-US" dirty="0"/>
              <a:t>Investments</a:t>
            </a:r>
          </a:p>
          <a:p>
            <a:pPr lvl="0"/>
            <a:endParaRPr lang="en-GB" dirty="0"/>
          </a:p>
        </p:txBody>
      </p:sp>
    </p:spTree>
    <p:extLst>
      <p:ext uri="{BB962C8B-B14F-4D97-AF65-F5344CB8AC3E}">
        <p14:creationId xmlns:p14="http://schemas.microsoft.com/office/powerpoint/2010/main" val="2607338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D4E08F-873E-48FF-B22C-9E3D5105A785}"/>
              </a:ext>
            </a:extLst>
          </p:cNvPr>
          <p:cNvGraphicFramePr>
            <a:graphicFrameLocks noChangeAspect="1"/>
          </p:cNvGraphicFramePr>
          <p:nvPr>
            <p:custDataLst>
              <p:tags r:id="rId1"/>
            </p:custDataLst>
            <p:extLst>
              <p:ext uri="{D42A27DB-BD31-4B8C-83A1-F6EECF244321}">
                <p14:modId xmlns:p14="http://schemas.microsoft.com/office/powerpoint/2010/main" val="242882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Object 4" hidden="1">
                        <a:extLst>
                          <a:ext uri="{FF2B5EF4-FFF2-40B4-BE49-F238E27FC236}">
                            <a16:creationId xmlns:a16="http://schemas.microsoft.com/office/drawing/2014/main" id="{8ED4E08F-873E-48FF-B22C-9E3D5105A7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Unrelated business income tax (cont.)</a:t>
            </a:r>
          </a:p>
        </p:txBody>
      </p:sp>
      <p:sp>
        <p:nvSpPr>
          <p:cNvPr id="3" name="Content Placeholder 2"/>
          <p:cNvSpPr>
            <a:spLocks noGrp="1"/>
          </p:cNvSpPr>
          <p:nvPr>
            <p:ph idx="1"/>
          </p:nvPr>
        </p:nvSpPr>
        <p:spPr/>
        <p:txBody>
          <a:bodyPr/>
          <a:lstStyle/>
          <a:p>
            <a:pPr lvl="0"/>
            <a:r>
              <a:rPr lang="en-US" altLang="en-US" dirty="0">
                <a:solidFill>
                  <a:srgbClr val="FFFFFF"/>
                </a:solidFill>
              </a:rPr>
              <a:t>Implications of the 2017 Tax Cuts and Jobs Act:</a:t>
            </a:r>
          </a:p>
          <a:p>
            <a:pPr lvl="1"/>
            <a:r>
              <a:rPr lang="en-US" altLang="en-US" dirty="0">
                <a:solidFill>
                  <a:srgbClr val="FFFFFF"/>
                </a:solidFill>
              </a:rPr>
              <a:t>Section 512(a)(6) added:</a:t>
            </a:r>
          </a:p>
          <a:p>
            <a:pPr lvl="2"/>
            <a:r>
              <a:rPr lang="en-US" altLang="en-US" dirty="0">
                <a:solidFill>
                  <a:srgbClr val="FFFFFF"/>
                </a:solidFill>
              </a:rPr>
              <a:t>Requires organizations operating one or more unrelated trades or businesses to compute unrelated business taxable income separately for each trade or business.</a:t>
            </a:r>
          </a:p>
          <a:p>
            <a:pPr lvl="2"/>
            <a:r>
              <a:rPr lang="en-US" altLang="en-US" dirty="0">
                <a:solidFill>
                  <a:srgbClr val="FFFFFF"/>
                </a:solidFill>
              </a:rPr>
              <a:t>An organization may take a net operating loss (NOL) </a:t>
            </a:r>
            <a:r>
              <a:rPr lang="en-US" dirty="0">
                <a:solidFill>
                  <a:srgbClr val="FFFFFF"/>
                </a:solidFill>
              </a:rPr>
              <a:t>deduction against the trade or business</a:t>
            </a:r>
            <a:r>
              <a:rPr lang="en-US" altLang="en-US" dirty="0">
                <a:solidFill>
                  <a:srgbClr val="FFFFFF"/>
                </a:solidFill>
              </a:rPr>
              <a:t> from which the loss arose.</a:t>
            </a:r>
          </a:p>
          <a:p>
            <a:pPr lvl="2"/>
            <a:r>
              <a:rPr lang="en-US" altLang="en-US" dirty="0">
                <a:solidFill>
                  <a:srgbClr val="FFFFFF"/>
                </a:solidFill>
              </a:rPr>
              <a:t>Final regulations were issued on November 19, 2020.</a:t>
            </a:r>
          </a:p>
          <a:p>
            <a:pPr lvl="1"/>
            <a:r>
              <a:rPr lang="en-GB" dirty="0">
                <a:solidFill>
                  <a:srgbClr val="FFFFFF"/>
                </a:solidFill>
              </a:rPr>
              <a:t>NOL deductions for NOLs generated post December 31, 2017, are limited to 80% of unrelated business taxable income from an unrelated trade or business for a particular tax year.</a:t>
            </a:r>
          </a:p>
          <a:p>
            <a:pPr lvl="1"/>
            <a:r>
              <a:rPr lang="en-GB" dirty="0">
                <a:solidFill>
                  <a:srgbClr val="FFFFFF"/>
                </a:solidFill>
              </a:rPr>
              <a:t>Section 512(a)(6) does not apply to NOLs generated in tax years beginning before 2018:</a:t>
            </a:r>
          </a:p>
          <a:p>
            <a:pPr lvl="2"/>
            <a:r>
              <a:rPr lang="en-GB" dirty="0">
                <a:solidFill>
                  <a:srgbClr val="FFFFFF"/>
                </a:solidFill>
              </a:rPr>
              <a:t>Pre-2018 NOLs may be applied against unrelated business taxable income from any unrelated trade or business for 20 years after the tax year in which they were generated.</a:t>
            </a:r>
          </a:p>
          <a:p>
            <a:pPr lvl="2"/>
            <a:r>
              <a:rPr lang="en-GB" dirty="0">
                <a:solidFill>
                  <a:srgbClr val="FFFFFF"/>
                </a:solidFill>
              </a:rPr>
              <a:t>The 80% limitation doesn’t apply. </a:t>
            </a:r>
          </a:p>
        </p:txBody>
      </p:sp>
    </p:spTree>
    <p:extLst>
      <p:ext uri="{BB962C8B-B14F-4D97-AF65-F5344CB8AC3E}">
        <p14:creationId xmlns:p14="http://schemas.microsoft.com/office/powerpoint/2010/main" val="1104350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F868-73DA-4A02-BEDD-15601B147AEB}"/>
              </a:ext>
            </a:extLst>
          </p:cNvPr>
          <p:cNvSpPr>
            <a:spLocks noGrp="1"/>
          </p:cNvSpPr>
          <p:nvPr>
            <p:ph type="title"/>
          </p:nvPr>
        </p:nvSpPr>
        <p:spPr/>
        <p:txBody>
          <a:bodyPr/>
          <a:lstStyle/>
          <a:p>
            <a:r>
              <a:rPr lang="en-GB" dirty="0"/>
              <a:t>Section 512(a)(6) general rule: NAICS codes</a:t>
            </a:r>
            <a:endParaRPr lang="en-IN" dirty="0"/>
          </a:p>
        </p:txBody>
      </p:sp>
      <p:sp>
        <p:nvSpPr>
          <p:cNvPr id="3" name="Content Placeholder 2">
            <a:extLst>
              <a:ext uri="{FF2B5EF4-FFF2-40B4-BE49-F238E27FC236}">
                <a16:creationId xmlns:a16="http://schemas.microsoft.com/office/drawing/2014/main" id="{742CD99E-C040-4988-88DF-2B32B9007A36}"/>
              </a:ext>
            </a:extLst>
          </p:cNvPr>
          <p:cNvSpPr>
            <a:spLocks noGrp="1"/>
          </p:cNvSpPr>
          <p:nvPr>
            <p:ph idx="1"/>
          </p:nvPr>
        </p:nvSpPr>
        <p:spPr>
          <a:xfrm>
            <a:off x="457200" y="1137920"/>
            <a:ext cx="8310281" cy="4947920"/>
          </a:xfrm>
        </p:spPr>
        <p:txBody>
          <a:bodyPr/>
          <a:lstStyle/>
          <a:p>
            <a:pPr>
              <a:spcBef>
                <a:spcPts val="600"/>
              </a:spcBef>
              <a:spcAft>
                <a:spcPts val="600"/>
              </a:spcAft>
            </a:pPr>
            <a:r>
              <a:rPr lang="en-US" sz="1800" dirty="0"/>
              <a:t>General rule: Exempt organizations identify their separate unrelated trades or businesses using the North American Industry Classification System (NAICS).</a:t>
            </a:r>
          </a:p>
          <a:p>
            <a:pPr>
              <a:spcBef>
                <a:spcPts val="600"/>
              </a:spcBef>
              <a:spcAft>
                <a:spcPts val="600"/>
              </a:spcAft>
            </a:pPr>
            <a:r>
              <a:rPr lang="en-US" sz="1800" dirty="0"/>
              <a:t>Codes used are the two-digit NAICS codes for the underlying business activity, whether conducted directly by the organization or indirectly (e.g., through a partnership).</a:t>
            </a:r>
            <a:endParaRPr lang="en-US" sz="1650" dirty="0"/>
          </a:p>
          <a:p>
            <a:pPr>
              <a:spcBef>
                <a:spcPts val="600"/>
              </a:spcBef>
              <a:spcAft>
                <a:spcPts val="600"/>
              </a:spcAft>
            </a:pPr>
            <a:r>
              <a:rPr lang="en-US" sz="1800" dirty="0"/>
              <a:t>A two-digit code can be assigned to no more than one unrelated business taxable income (UBTI) silo and is only reported once.</a:t>
            </a:r>
          </a:p>
          <a:p>
            <a:pPr>
              <a:spcBef>
                <a:spcPts val="600"/>
              </a:spcBef>
              <a:spcAft>
                <a:spcPts val="600"/>
              </a:spcAft>
            </a:pPr>
            <a:r>
              <a:rPr lang="en-US" sz="1800" dirty="0"/>
              <a:t>The code cannot be used for activities that are substantially related to the organization’s exempt function (e.g., a university cannot choose the code for educational services to describe all of its unrelated trade or business activities).</a:t>
            </a:r>
          </a:p>
          <a:p>
            <a:pPr>
              <a:spcBef>
                <a:spcPts val="600"/>
              </a:spcBef>
              <a:spcAft>
                <a:spcPts val="600"/>
              </a:spcAft>
            </a:pPr>
            <a:r>
              <a:rPr lang="en-US" sz="1800" dirty="0"/>
              <a:t>An organization cannot change its code categorizations after selecting them, unless it can demonstrate that (1) the original categorization was due to an unintentional error and (2) another code more accurately describes the trade or business.</a:t>
            </a:r>
          </a:p>
        </p:txBody>
      </p:sp>
    </p:spTree>
    <p:extLst>
      <p:ext uri="{BB962C8B-B14F-4D97-AF65-F5344CB8AC3E}">
        <p14:creationId xmlns:p14="http://schemas.microsoft.com/office/powerpoint/2010/main" val="4063025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CE90-EE12-4A00-B1D7-0C1D8714538B}"/>
              </a:ext>
            </a:extLst>
          </p:cNvPr>
          <p:cNvSpPr>
            <a:spLocks noGrp="1"/>
          </p:cNvSpPr>
          <p:nvPr>
            <p:ph type="title"/>
          </p:nvPr>
        </p:nvSpPr>
        <p:spPr>
          <a:xfrm>
            <a:off x="457200" y="201600"/>
            <a:ext cx="8391525" cy="860400"/>
          </a:xfrm>
        </p:spPr>
        <p:txBody>
          <a:bodyPr/>
          <a:lstStyle/>
          <a:p>
            <a:r>
              <a:rPr lang="en-GB" dirty="0"/>
              <a:t>Section 512(a)(6): non-NAICS business activity codes for certain types of investments</a:t>
            </a:r>
            <a:endParaRPr lang="en-IN" dirty="0"/>
          </a:p>
        </p:txBody>
      </p:sp>
      <p:sp>
        <p:nvSpPr>
          <p:cNvPr id="3" name="Content Placeholder 2">
            <a:extLst>
              <a:ext uri="{FF2B5EF4-FFF2-40B4-BE49-F238E27FC236}">
                <a16:creationId xmlns:a16="http://schemas.microsoft.com/office/drawing/2014/main" id="{2FA1FDF4-330E-4A6A-9FE3-7682C26E68F5}"/>
              </a:ext>
            </a:extLst>
          </p:cNvPr>
          <p:cNvSpPr>
            <a:spLocks noGrp="1"/>
          </p:cNvSpPr>
          <p:nvPr>
            <p:ph idx="1"/>
          </p:nvPr>
        </p:nvSpPr>
        <p:spPr>
          <a:xfrm>
            <a:off x="457201" y="1145477"/>
            <a:ext cx="8229600" cy="4947920"/>
          </a:xfrm>
        </p:spPr>
        <p:txBody>
          <a:bodyPr numCol="1"/>
          <a:lstStyle/>
          <a:p>
            <a:pPr>
              <a:spcBef>
                <a:spcPts val="0"/>
              </a:spcBef>
              <a:spcAft>
                <a:spcPts val="1200"/>
              </a:spcAft>
            </a:pPr>
            <a:r>
              <a:rPr lang="en-GB" sz="1800" dirty="0"/>
              <a:t>901101: Investment activities, including: </a:t>
            </a:r>
          </a:p>
          <a:p>
            <a:pPr lvl="1">
              <a:spcBef>
                <a:spcPts val="0"/>
              </a:spcBef>
              <a:spcAft>
                <a:spcPts val="1200"/>
              </a:spcAft>
            </a:pPr>
            <a:r>
              <a:rPr lang="en-GB" dirty="0"/>
              <a:t>Debt-financed income (Section 512(b)(4))</a:t>
            </a:r>
          </a:p>
          <a:p>
            <a:pPr lvl="1">
              <a:spcBef>
                <a:spcPts val="0"/>
              </a:spcBef>
              <a:spcAft>
                <a:spcPts val="1200"/>
              </a:spcAft>
            </a:pPr>
            <a:r>
              <a:rPr lang="en-GB" dirty="0"/>
              <a:t>Qualifying partnership interests</a:t>
            </a:r>
          </a:p>
          <a:p>
            <a:pPr lvl="1">
              <a:spcBef>
                <a:spcPts val="0"/>
              </a:spcBef>
              <a:spcAft>
                <a:spcPts val="1200"/>
              </a:spcAft>
            </a:pPr>
            <a:r>
              <a:rPr lang="en-GB" dirty="0"/>
              <a:t>Qualifying S corporation interests</a:t>
            </a:r>
          </a:p>
          <a:p>
            <a:pPr lvl="1">
              <a:spcBef>
                <a:spcPts val="0"/>
              </a:spcBef>
              <a:spcAft>
                <a:spcPts val="1200"/>
              </a:spcAft>
            </a:pPr>
            <a:r>
              <a:rPr lang="en-GB" dirty="0"/>
              <a:t>Certain gross income of organizations subject to section 512(a)(3), (Section 501(c)(7), (9), or (17)</a:t>
            </a:r>
          </a:p>
          <a:p>
            <a:pPr>
              <a:spcBef>
                <a:spcPts val="0"/>
              </a:spcBef>
              <a:spcAft>
                <a:spcPts val="1200"/>
              </a:spcAft>
            </a:pPr>
            <a:r>
              <a:rPr lang="en-GB" sz="1800" dirty="0"/>
              <a:t>901301: Insurance income derived from controlled foreign corporations (Section 512(b)(17))</a:t>
            </a:r>
          </a:p>
          <a:p>
            <a:pPr>
              <a:spcBef>
                <a:spcPts val="0"/>
              </a:spcBef>
              <a:spcAft>
                <a:spcPts val="1200"/>
              </a:spcAft>
            </a:pPr>
            <a:r>
              <a:rPr lang="en-GB" sz="1800" dirty="0"/>
              <a:t>903###: Passive income activities with controlled organizations</a:t>
            </a:r>
          </a:p>
          <a:p>
            <a:pPr>
              <a:spcBef>
                <a:spcPts val="0"/>
              </a:spcBef>
              <a:spcAft>
                <a:spcPts val="1200"/>
              </a:spcAft>
            </a:pPr>
            <a:r>
              <a:rPr lang="en-GB" sz="1800" dirty="0"/>
              <a:t>904###: Nonqualifying S corporation interests</a:t>
            </a:r>
          </a:p>
        </p:txBody>
      </p:sp>
    </p:spTree>
    <p:extLst>
      <p:ext uri="{BB962C8B-B14F-4D97-AF65-F5344CB8AC3E}">
        <p14:creationId xmlns:p14="http://schemas.microsoft.com/office/powerpoint/2010/main" val="149207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C2F-0533-4DD0-A8D4-2E5477F4FEB9}"/>
              </a:ext>
            </a:extLst>
          </p:cNvPr>
          <p:cNvSpPr>
            <a:spLocks noGrp="1"/>
          </p:cNvSpPr>
          <p:nvPr>
            <p:ph type="title"/>
          </p:nvPr>
        </p:nvSpPr>
        <p:spPr/>
        <p:txBody>
          <a:bodyPr/>
          <a:lstStyle/>
          <a:p>
            <a:r>
              <a:rPr lang="en-US" dirty="0"/>
              <a:t>Polling question 2</a:t>
            </a:r>
          </a:p>
        </p:txBody>
      </p:sp>
      <p:sp>
        <p:nvSpPr>
          <p:cNvPr id="6" name="Content Placeholder 5">
            <a:extLst>
              <a:ext uri="{FF2B5EF4-FFF2-40B4-BE49-F238E27FC236}">
                <a16:creationId xmlns:a16="http://schemas.microsoft.com/office/drawing/2014/main" id="{E35E5E31-B151-4DD8-94AB-9272AB072E9E}"/>
              </a:ext>
            </a:extLst>
          </p:cNvPr>
          <p:cNvSpPr>
            <a:spLocks noGrp="1"/>
          </p:cNvSpPr>
          <p:nvPr>
            <p:ph idx="1"/>
          </p:nvPr>
        </p:nvSpPr>
        <p:spPr/>
        <p:txBody>
          <a:bodyPr/>
          <a:lstStyle/>
          <a:p>
            <a:pPr marL="0" indent="0">
              <a:buNone/>
            </a:pPr>
            <a:r>
              <a:rPr lang="en-GB" dirty="0"/>
              <a:t>What is the most pressing matter likely to impact your organization? </a:t>
            </a:r>
          </a:p>
          <a:p>
            <a:pPr marL="0" indent="0">
              <a:buNone/>
            </a:pPr>
            <a:endParaRPr lang="en-GB" dirty="0"/>
          </a:p>
          <a:p>
            <a:pPr marL="457200" indent="-457200">
              <a:buFont typeface="+mj-lt"/>
              <a:buAutoNum type="alphaUcPeriod"/>
            </a:pPr>
            <a:r>
              <a:rPr lang="en-US" dirty="0"/>
              <a:t>New legislation</a:t>
            </a:r>
          </a:p>
          <a:p>
            <a:pPr marL="457200" indent="-457200">
              <a:buFont typeface="+mj-lt"/>
              <a:buAutoNum type="alphaUcPeriod"/>
            </a:pPr>
            <a:r>
              <a:rPr lang="en-US" dirty="0"/>
              <a:t>IRS and/or state and local examinations </a:t>
            </a:r>
          </a:p>
          <a:p>
            <a:pPr marL="457200" indent="-457200">
              <a:buFont typeface="+mj-lt"/>
              <a:buAutoNum type="alphaUcPeriod"/>
            </a:pPr>
            <a:r>
              <a:rPr lang="en-US" dirty="0"/>
              <a:t>Other (answer poll and provide example in chat)</a:t>
            </a:r>
          </a:p>
          <a:p>
            <a:pPr marL="457200" indent="-457200">
              <a:buFont typeface="+mj-lt"/>
              <a:buAutoNum type="alphaUcPeriod"/>
            </a:pPr>
            <a:r>
              <a:rPr lang="en-US" dirty="0"/>
              <a:t>Not applicable (EY, faculty, alumni, other)</a:t>
            </a:r>
          </a:p>
          <a:p>
            <a:pPr marL="0" indent="0">
              <a:buNone/>
            </a:pPr>
            <a:endParaRPr lang="en-US" dirty="0"/>
          </a:p>
        </p:txBody>
      </p:sp>
    </p:spTree>
    <p:extLst>
      <p:ext uri="{BB962C8B-B14F-4D97-AF65-F5344CB8AC3E}">
        <p14:creationId xmlns:p14="http://schemas.microsoft.com/office/powerpoint/2010/main" val="3581682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DD97-549D-4155-A7C7-7739400D1773}"/>
              </a:ext>
            </a:extLst>
          </p:cNvPr>
          <p:cNvSpPr>
            <a:spLocks noGrp="1"/>
          </p:cNvSpPr>
          <p:nvPr>
            <p:ph type="title"/>
          </p:nvPr>
        </p:nvSpPr>
        <p:spPr/>
        <p:txBody>
          <a:bodyPr/>
          <a:lstStyle/>
          <a:p>
            <a:r>
              <a:rPr lang="en-GB" dirty="0"/>
              <a:t>Section 512(a)(6): q</a:t>
            </a:r>
            <a:r>
              <a:rPr lang="en-US" dirty="0"/>
              <a:t>ualifying partnership interests (QPIs)</a:t>
            </a:r>
            <a:endParaRPr lang="en-IN" dirty="0"/>
          </a:p>
        </p:txBody>
      </p:sp>
      <p:sp>
        <p:nvSpPr>
          <p:cNvPr id="3" name="Content Placeholder 2">
            <a:extLst>
              <a:ext uri="{FF2B5EF4-FFF2-40B4-BE49-F238E27FC236}">
                <a16:creationId xmlns:a16="http://schemas.microsoft.com/office/drawing/2014/main" id="{67F51AC7-6474-4999-AF9A-D511ACC23B2C}"/>
              </a:ext>
            </a:extLst>
          </p:cNvPr>
          <p:cNvSpPr>
            <a:spLocks noGrp="1"/>
          </p:cNvSpPr>
          <p:nvPr>
            <p:ph idx="1"/>
          </p:nvPr>
        </p:nvSpPr>
        <p:spPr/>
        <p:txBody>
          <a:bodyPr/>
          <a:lstStyle/>
          <a:p>
            <a:pPr fontAlgn="base"/>
            <a:r>
              <a:rPr lang="en-US" sz="1800" dirty="0"/>
              <a:t>“Significant participation,” for the purposes of the “participation test,” is determined based upon four factors.</a:t>
            </a:r>
          </a:p>
          <a:p>
            <a:pPr fontAlgn="base"/>
            <a:r>
              <a:rPr lang="en-US" sz="1800" dirty="0"/>
              <a:t>Two of the factors relate to the organization’s power to act:</a:t>
            </a:r>
          </a:p>
          <a:p>
            <a:pPr lvl="1" fontAlgn="base"/>
            <a:r>
              <a:rPr lang="en-US" sz="1600" dirty="0"/>
              <a:t>The organization, by itself, may require the partnership to perform, or may prevent the partnership from performing (other than through a unanimous voting requirement or through minority consent rights), any act that significantly affects the operations of the partnership.</a:t>
            </a:r>
          </a:p>
          <a:p>
            <a:pPr lvl="1" fontAlgn="base"/>
            <a:r>
              <a:rPr lang="en-US" sz="1600" dirty="0"/>
              <a:t>The organization, by itself, has the power to appoint or remove any of the partnership’s officers or employees or a majority of directors.</a:t>
            </a:r>
          </a:p>
          <a:p>
            <a:pPr fontAlgn="base"/>
            <a:r>
              <a:rPr lang="en-US" sz="1800" dirty="0"/>
              <a:t>Two of the factors relate to the rights of individuals within the organization  to act:​</a:t>
            </a:r>
          </a:p>
          <a:p>
            <a:pPr lvl="1" fontAlgn="base"/>
            <a:r>
              <a:rPr lang="en-US" sz="1600" dirty="0"/>
              <a:t>Any of the organization’s officers, directors, trustees or employees have rights to participate in the management of the partnership at any time.</a:t>
            </a:r>
          </a:p>
          <a:p>
            <a:pPr lvl="1" fontAlgn="base"/>
            <a:r>
              <a:rPr lang="en-US" sz="1600" dirty="0"/>
              <a:t>Any of the organization’s officers, directors, trustees or employees have rights to conduct the partnership’s business at any time.​</a:t>
            </a:r>
          </a:p>
        </p:txBody>
      </p:sp>
    </p:spTree>
    <p:extLst>
      <p:ext uri="{BB962C8B-B14F-4D97-AF65-F5344CB8AC3E}">
        <p14:creationId xmlns:p14="http://schemas.microsoft.com/office/powerpoint/2010/main" val="3168168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AB70-C876-4FE6-9A2C-F866FEAA977B}"/>
              </a:ext>
            </a:extLst>
          </p:cNvPr>
          <p:cNvSpPr>
            <a:spLocks noGrp="1"/>
          </p:cNvSpPr>
          <p:nvPr>
            <p:ph type="title"/>
          </p:nvPr>
        </p:nvSpPr>
        <p:spPr/>
        <p:txBody>
          <a:bodyPr/>
          <a:lstStyle/>
          <a:p>
            <a:r>
              <a:rPr lang="en-GB" dirty="0"/>
              <a:t>Section 512(a)(6): q</a:t>
            </a:r>
            <a:r>
              <a:rPr lang="en-US" dirty="0"/>
              <a:t>ualifying partnership interests (QPIs)</a:t>
            </a:r>
            <a:br>
              <a:rPr lang="en-US" dirty="0"/>
            </a:br>
            <a:endParaRPr lang="en-IN" dirty="0"/>
          </a:p>
        </p:txBody>
      </p:sp>
      <p:sp>
        <p:nvSpPr>
          <p:cNvPr id="3" name="Content Placeholder 2">
            <a:extLst>
              <a:ext uri="{FF2B5EF4-FFF2-40B4-BE49-F238E27FC236}">
                <a16:creationId xmlns:a16="http://schemas.microsoft.com/office/drawing/2014/main" id="{53898525-B543-4DB7-9714-84B7CEF646DA}"/>
              </a:ext>
            </a:extLst>
          </p:cNvPr>
          <p:cNvSpPr>
            <a:spLocks noGrp="1"/>
          </p:cNvSpPr>
          <p:nvPr>
            <p:ph idx="1"/>
          </p:nvPr>
        </p:nvSpPr>
        <p:spPr>
          <a:xfrm>
            <a:off x="457201" y="1137920"/>
            <a:ext cx="8232774" cy="5126956"/>
          </a:xfrm>
        </p:spPr>
        <p:txBody>
          <a:bodyPr/>
          <a:lstStyle/>
          <a:p>
            <a:pPr fontAlgn="base"/>
            <a:r>
              <a:rPr lang="en-US" sz="1800" dirty="0"/>
              <a:t>“Look-through rule”</a:t>
            </a:r>
          </a:p>
          <a:p>
            <a:pPr lvl="1" fontAlgn="base"/>
            <a:r>
              <a:rPr lang="en-US" sz="1600" dirty="0"/>
              <a:t>A look-through rule applies where a tax-exempt organization has an indirect interest in a lower-tier partnership through a directly held, non-QPI partnership interest.</a:t>
            </a:r>
          </a:p>
          <a:p>
            <a:pPr lvl="1" fontAlgn="base"/>
            <a:r>
              <a:rPr lang="en-US" sz="1600" dirty="0"/>
              <a:t>The lower-tier partnership may still qualify as a QPI if the lower tier partnership interest meets the requirements of the de minimis test with respect to the tax-exempt investor.</a:t>
            </a:r>
          </a:p>
          <a:p>
            <a:pPr lvl="1" fontAlgn="base"/>
            <a:r>
              <a:rPr lang="en-US" sz="1600" dirty="0"/>
              <a:t>The lower-tier partnership may also qualify as a QPI if the partnership above can satisfy the participation test with respect to their directly owned partnership (i.e., not with respect to the tax-exempt organization) </a:t>
            </a:r>
            <a:r>
              <a:rPr lang="en-IN" sz="1400" dirty="0"/>
              <a:t>—</a:t>
            </a:r>
            <a:r>
              <a:rPr lang="en-US" sz="1600" dirty="0"/>
              <a:t> thus, for purposes of the look-through rule, the participation test applies tier-by-tier to intervening, indirectly owned partnerships.</a:t>
            </a:r>
          </a:p>
          <a:p>
            <a:pPr lvl="1" fontAlgn="base"/>
            <a:r>
              <a:rPr lang="en-US" sz="1600" dirty="0"/>
              <a:t>Lower-tier partnerships that can be considered QPIs under the look-through rule may, but are not required to be, aggregated with other QPIs as a single, unrelated trade or business.</a:t>
            </a:r>
          </a:p>
        </p:txBody>
      </p:sp>
      <p:sp>
        <p:nvSpPr>
          <p:cNvPr id="4" name="Rectangle 3">
            <a:extLst>
              <a:ext uri="{FF2B5EF4-FFF2-40B4-BE49-F238E27FC236}">
                <a16:creationId xmlns:a16="http://schemas.microsoft.com/office/drawing/2014/main" id="{79BDB00F-4B2E-45CF-8817-AF55CAFFA542}"/>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6D1C95D5-73BC-46DC-B6F6-DACDF4FBAE63}"/>
              </a:ext>
            </a:extLst>
          </p:cNvPr>
          <p:cNvSpPr/>
          <p:nvPr/>
        </p:nvSpPr>
        <p:spPr>
          <a:xfrm>
            <a:off x="4450813" y="3244334"/>
            <a:ext cx="242374" cy="369332"/>
          </a:xfrm>
          <a:prstGeom prst="rect">
            <a:avLst/>
          </a:prstGeom>
        </p:spPr>
        <p:txBody>
          <a:bodyPr wrap="none">
            <a:spAutoFit/>
          </a:bodyPr>
          <a:lstStyle/>
          <a:p>
            <a:r>
              <a:rPr lang="en-US" dirty="0">
                <a:solidFill>
                  <a:schemeClr val="bg1"/>
                </a:solidFill>
                <a:latin typeface="Times New Roman" panose="02020603050405020304" pitchFamily="18" charset="0"/>
              </a:rPr>
              <a:t> </a:t>
            </a:r>
            <a:endParaRPr lang="en-US" dirty="0">
              <a:solidFill>
                <a:schemeClr val="bg1"/>
              </a:solidFill>
            </a:endParaRPr>
          </a:p>
        </p:txBody>
      </p:sp>
      <p:sp>
        <p:nvSpPr>
          <p:cNvPr id="6" name="Rectangle 5">
            <a:extLst>
              <a:ext uri="{FF2B5EF4-FFF2-40B4-BE49-F238E27FC236}">
                <a16:creationId xmlns:a16="http://schemas.microsoft.com/office/drawing/2014/main" id="{4FD35893-1B13-4BCC-8367-A8DD939E783E}"/>
              </a:ext>
            </a:extLst>
          </p:cNvPr>
          <p:cNvSpPr/>
          <p:nvPr/>
        </p:nvSpPr>
        <p:spPr>
          <a:xfrm>
            <a:off x="6035065" y="2765868"/>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298114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8F77BA-9916-4FEE-8674-52EBCF22DAFB}"/>
              </a:ext>
            </a:extLst>
          </p:cNvPr>
          <p:cNvGraphicFramePr>
            <a:graphicFrameLocks noChangeAspect="1"/>
          </p:cNvGraphicFramePr>
          <p:nvPr>
            <p:custDataLst>
              <p:tags r:id="rId1"/>
            </p:custDataLst>
            <p:extLst>
              <p:ext uri="{D42A27DB-BD31-4B8C-83A1-F6EECF244321}">
                <p14:modId xmlns:p14="http://schemas.microsoft.com/office/powerpoint/2010/main" val="2858050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918F77BA-9916-4FEE-8674-52EBCF22DA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5E02D91-16BC-4B7C-A8A5-D156942972F6}"/>
              </a:ext>
            </a:extLst>
          </p:cNvPr>
          <p:cNvSpPr>
            <a:spLocks noGrp="1"/>
          </p:cNvSpPr>
          <p:nvPr>
            <p:ph type="title"/>
          </p:nvPr>
        </p:nvSpPr>
        <p:spPr/>
        <p:txBody>
          <a:bodyPr vert="horz"/>
          <a:lstStyle/>
          <a:p>
            <a:r>
              <a:rPr lang="en-US" dirty="0"/>
              <a:t>Polling question 17</a:t>
            </a:r>
          </a:p>
        </p:txBody>
      </p:sp>
      <p:sp>
        <p:nvSpPr>
          <p:cNvPr id="3" name="Content Placeholder 2">
            <a:extLst>
              <a:ext uri="{FF2B5EF4-FFF2-40B4-BE49-F238E27FC236}">
                <a16:creationId xmlns:a16="http://schemas.microsoft.com/office/drawing/2014/main" id="{E7BC1BF9-9306-41ED-8CDB-761C044F400E}"/>
              </a:ext>
            </a:extLst>
          </p:cNvPr>
          <p:cNvSpPr>
            <a:spLocks noGrp="1"/>
          </p:cNvSpPr>
          <p:nvPr>
            <p:ph idx="1"/>
          </p:nvPr>
        </p:nvSpPr>
        <p:spPr/>
        <p:txBody>
          <a:bodyPr/>
          <a:lstStyle/>
          <a:p>
            <a:pPr marL="0" indent="0">
              <a:buNone/>
            </a:pPr>
            <a:r>
              <a:rPr lang="en-US" dirty="0"/>
              <a:t>How many Section 512(a)(6) “silos” (i.e., </a:t>
            </a:r>
            <a:r>
              <a:rPr lang="en-US" dirty="0">
                <a:solidFill>
                  <a:srgbClr val="FFFFFF"/>
                </a:solidFill>
              </a:rPr>
              <a:t>separate unrelated trades </a:t>
            </a:r>
            <a:r>
              <a:rPr lang="en-US" dirty="0"/>
              <a:t>or businesses) did your organization report on its most recently filed Form(s) 990-T? </a:t>
            </a:r>
          </a:p>
          <a:p>
            <a:endParaRPr lang="en-US" dirty="0"/>
          </a:p>
          <a:p>
            <a:pPr marL="457200" indent="-457200">
              <a:buFont typeface="+mj-lt"/>
              <a:buAutoNum type="alphaUcPeriod"/>
            </a:pPr>
            <a:r>
              <a:rPr lang="en-US" dirty="0"/>
              <a:t>1–3</a:t>
            </a:r>
          </a:p>
          <a:p>
            <a:pPr marL="457200" indent="-457200">
              <a:buFont typeface="+mj-lt"/>
              <a:buAutoNum type="alphaUcPeriod"/>
            </a:pPr>
            <a:r>
              <a:rPr lang="en-US" dirty="0"/>
              <a:t>4–6</a:t>
            </a:r>
          </a:p>
          <a:p>
            <a:pPr marL="457200" indent="-457200">
              <a:buFont typeface="+mj-lt"/>
              <a:buAutoNum type="alphaUcPeriod"/>
            </a:pPr>
            <a:r>
              <a:rPr lang="en-US" dirty="0"/>
              <a:t>More than 6</a:t>
            </a:r>
          </a:p>
          <a:p>
            <a:pPr marL="457200" indent="-457200">
              <a:buFont typeface="+mj-lt"/>
              <a:buAutoNum type="alphaUcPeriod"/>
            </a:pPr>
            <a:r>
              <a:rPr lang="en-US" dirty="0"/>
              <a:t>Not sure</a:t>
            </a:r>
          </a:p>
        </p:txBody>
      </p:sp>
    </p:spTree>
    <p:extLst>
      <p:ext uri="{BB962C8B-B14F-4D97-AF65-F5344CB8AC3E}">
        <p14:creationId xmlns:p14="http://schemas.microsoft.com/office/powerpoint/2010/main" val="2371943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Reportable transactions </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Five categories of reportable transactions</a:t>
            </a:r>
          </a:p>
          <a:p>
            <a:pPr lvl="1"/>
            <a:r>
              <a:rPr lang="en-US" dirty="0"/>
              <a:t>Listed transactions</a:t>
            </a:r>
          </a:p>
          <a:p>
            <a:pPr lvl="1"/>
            <a:r>
              <a:rPr lang="en-US" dirty="0"/>
              <a:t>Confidential transactions</a:t>
            </a:r>
          </a:p>
          <a:p>
            <a:pPr lvl="1"/>
            <a:r>
              <a:rPr lang="en-US" dirty="0"/>
              <a:t>Contractual protection transactions</a:t>
            </a:r>
          </a:p>
          <a:p>
            <a:pPr lvl="1"/>
            <a:r>
              <a:rPr lang="en-US" dirty="0"/>
              <a:t>Loss transactions</a:t>
            </a:r>
          </a:p>
          <a:p>
            <a:pPr lvl="1"/>
            <a:r>
              <a:rPr lang="en-US" dirty="0"/>
              <a:t>Transactions of interest</a:t>
            </a:r>
          </a:p>
          <a:p>
            <a:r>
              <a:rPr lang="en-US" dirty="0"/>
              <a:t>Reported on Form 8886</a:t>
            </a:r>
          </a:p>
          <a:p>
            <a:endParaRPr lang="en-US" dirty="0"/>
          </a:p>
        </p:txBody>
      </p:sp>
    </p:spTree>
    <p:extLst>
      <p:ext uri="{BB962C8B-B14F-4D97-AF65-F5344CB8AC3E}">
        <p14:creationId xmlns:p14="http://schemas.microsoft.com/office/powerpoint/2010/main" val="98273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 18</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A Form 8886 is a required filing when a limited partnership your organization is invested in: </a:t>
            </a:r>
          </a:p>
          <a:p>
            <a:pPr marL="0" indent="0">
              <a:buNone/>
            </a:pPr>
            <a:endParaRPr lang="en-US" sz="1800" dirty="0"/>
          </a:p>
          <a:p>
            <a:pPr marL="457200" indent="-457200">
              <a:buFont typeface="+mj-lt"/>
              <a:buAutoNum type="alphaUcPeriod"/>
            </a:pPr>
            <a:r>
              <a:rPr lang="en-US" sz="1800" dirty="0"/>
              <a:t>Has a Section 988 loss transaction less than 50,000</a:t>
            </a:r>
          </a:p>
          <a:p>
            <a:pPr marL="457200" indent="-457200">
              <a:buFont typeface="+mj-lt"/>
              <a:buAutoNum type="alphaUcPeriod"/>
            </a:pPr>
            <a:endParaRPr lang="en-US" sz="1800" dirty="0"/>
          </a:p>
          <a:p>
            <a:pPr marL="457200" indent="-457200">
              <a:buFont typeface="+mj-lt"/>
              <a:buAutoNum type="alphaUcPeriod"/>
            </a:pPr>
            <a:r>
              <a:rPr lang="en-US" sz="1800" dirty="0"/>
              <a:t>Has a Section 988 loss transaction greater than 50,000 that is not related to UBTI</a:t>
            </a:r>
          </a:p>
          <a:p>
            <a:pPr marL="457200" indent="-457200">
              <a:buFont typeface="+mj-lt"/>
              <a:buAutoNum type="alphaUcPeriod"/>
            </a:pPr>
            <a:endParaRPr lang="en-US" sz="1800" dirty="0"/>
          </a:p>
          <a:p>
            <a:pPr marL="457200" indent="-457200">
              <a:buFont typeface="+mj-lt"/>
              <a:buAutoNum type="alphaUcPeriod"/>
            </a:pPr>
            <a:r>
              <a:rPr lang="en-US" sz="1800" dirty="0"/>
              <a:t>Has a Section 988 loss transaction greater than 50,000 that is related to UBTI</a:t>
            </a:r>
          </a:p>
          <a:p>
            <a:pPr marL="457200" indent="-457200">
              <a:buFont typeface="+mj-lt"/>
              <a:buAutoNum type="alphaUcPeriod"/>
            </a:pPr>
            <a:endParaRPr lang="en-US" sz="1800" dirty="0"/>
          </a:p>
          <a:p>
            <a:pPr marL="457200" indent="-457200">
              <a:buFont typeface="+mj-lt"/>
              <a:buAutoNum type="alphaUcPeriod"/>
            </a:pPr>
            <a:r>
              <a:rPr lang="en-US" sz="1800" dirty="0"/>
              <a:t>Section 988 loss transactions are never reportable on Form 8886</a:t>
            </a:r>
          </a:p>
          <a:p>
            <a:pPr marL="0" indent="0">
              <a:buNone/>
            </a:pPr>
            <a:endParaRPr lang="en-US" sz="1800" dirty="0"/>
          </a:p>
          <a:p>
            <a:pPr marL="457200" indent="-457200">
              <a:buFont typeface="+mj-lt"/>
              <a:buAutoNum type="alphaUcPeriod"/>
            </a:pPr>
            <a:endParaRPr lang="en-US" sz="1800" dirty="0"/>
          </a:p>
          <a:p>
            <a:pPr marL="0" indent="0">
              <a:buNone/>
            </a:pPr>
            <a:endParaRPr lang="en-US" sz="1800" dirty="0"/>
          </a:p>
        </p:txBody>
      </p:sp>
    </p:spTree>
    <p:extLst>
      <p:ext uri="{BB962C8B-B14F-4D97-AF65-F5344CB8AC3E}">
        <p14:creationId xmlns:p14="http://schemas.microsoft.com/office/powerpoint/2010/main" val="2100210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3798-3B1E-FFDD-E5BF-13A18A6DEFE0}"/>
              </a:ext>
            </a:extLst>
          </p:cNvPr>
          <p:cNvSpPr>
            <a:spLocks noGrp="1"/>
          </p:cNvSpPr>
          <p:nvPr>
            <p:ph type="ctrTitle"/>
          </p:nvPr>
        </p:nvSpPr>
        <p:spPr/>
        <p:txBody>
          <a:bodyPr/>
          <a:lstStyle/>
          <a:p>
            <a:r>
              <a:rPr lang="en-US" dirty="0"/>
              <a:t>Scheduled Break</a:t>
            </a:r>
          </a:p>
        </p:txBody>
      </p:sp>
    </p:spTree>
    <p:extLst>
      <p:ext uri="{BB962C8B-B14F-4D97-AF65-F5344CB8AC3E}">
        <p14:creationId xmlns:p14="http://schemas.microsoft.com/office/powerpoint/2010/main" val="4097633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AACB3415-758E-4F34-8C23-5478E4004E94}"/>
              </a:ext>
            </a:extLst>
          </p:cNvPr>
          <p:cNvSpPr>
            <a:spLocks noGrp="1"/>
          </p:cNvSpPr>
          <p:nvPr>
            <p:ph type="ctrTitle"/>
          </p:nvPr>
        </p:nvSpPr>
        <p:spPr>
          <a:xfrm>
            <a:off x="686326" y="1476597"/>
            <a:ext cx="4064949" cy="860400"/>
          </a:xfrm>
        </p:spPr>
        <p:txBody>
          <a:bodyPr/>
          <a:lstStyle/>
          <a:p>
            <a:r>
              <a:rPr lang="en-GB" dirty="0"/>
              <a:t>Creating connections with </a:t>
            </a:r>
            <a:r>
              <a:rPr lang="en-IN" dirty="0"/>
              <a:t>SOCIAL STYLES</a:t>
            </a:r>
            <a:r>
              <a:rPr lang="en-IN" baseline="30000" dirty="0"/>
              <a:t>®</a:t>
            </a:r>
            <a:r>
              <a:rPr lang="en-IN" dirty="0"/>
              <a:t> </a:t>
            </a:r>
            <a:br>
              <a:rPr lang="en-IN" dirty="0"/>
            </a:br>
            <a:br>
              <a:rPr lang="en-IN" dirty="0"/>
            </a:br>
            <a:endParaRPr lang="en-GB" dirty="0"/>
          </a:p>
        </p:txBody>
      </p:sp>
      <p:sp>
        <p:nvSpPr>
          <p:cNvPr id="3" name="Rectangle 2">
            <a:extLst>
              <a:ext uri="{FF2B5EF4-FFF2-40B4-BE49-F238E27FC236}">
                <a16:creationId xmlns:a16="http://schemas.microsoft.com/office/drawing/2014/main" id="{342E93EA-DA15-4D65-A7EE-76C7F79CB08D}"/>
              </a:ext>
            </a:extLst>
          </p:cNvPr>
          <p:cNvSpPr/>
          <p:nvPr/>
        </p:nvSpPr>
        <p:spPr>
          <a:xfrm>
            <a:off x="194871" y="6294769"/>
            <a:ext cx="4688855" cy="406265"/>
          </a:xfrm>
          <a:prstGeom prst="rect">
            <a:avLst/>
          </a:prstGeom>
        </p:spPr>
        <p:txBody>
          <a:bodyPr wrap="square">
            <a:spAutoFit/>
          </a:bodyPr>
          <a:lstStyle/>
          <a:p>
            <a:pPr lvl="0" defTabSz="914400">
              <a:lnSpc>
                <a:spcPct val="85000"/>
              </a:lnSpc>
              <a:spcAft>
                <a:spcPts val="600"/>
              </a:spcAft>
              <a:buClr>
                <a:srgbClr val="27ACAA"/>
              </a:buClr>
              <a:buSzPct val="70000"/>
              <a:defRPr/>
            </a:pP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SOCIAL STYLE, SOCIAL STYLE Navigator and </a:t>
            </a:r>
            <a:r>
              <a:rPr lang="en-US" sz="800" dirty="0">
                <a:solidFill>
                  <a:srgbClr val="FFFFFF"/>
                </a:solidFill>
              </a:rPr>
              <a:t>TRACOM</a:t>
            </a:r>
            <a:r>
              <a:rPr lang="en-US" sz="800" baseline="30000" dirty="0">
                <a:solidFill>
                  <a:srgbClr val="FFFFFF"/>
                </a:solidFill>
              </a:rPr>
              <a:t>®</a:t>
            </a:r>
            <a:r>
              <a:rPr lang="en-US" sz="800" dirty="0">
                <a:solidFill>
                  <a:srgbClr val="FFFFFF"/>
                </a:solidFill>
              </a:rPr>
              <a: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are registered trademarks of The TRACOM Corporation</a:t>
            </a:r>
            <a:r>
              <a:rPr lang="en-US" sz="800" dirty="0">
                <a:solidFill>
                  <a:srgbClr val="FFFFFF"/>
                </a:solidFill>
              </a:rPr>
              <a:t>. Related content </a:t>
            </a:r>
            <a:r>
              <a:rPr kumimoji="0" lang="en-US" sz="800" b="0" i="0" u="none" strike="noStrike" kern="1200" cap="none" spc="0" normalizeH="0" baseline="0" noProof="0" dirty="0">
                <a:ln>
                  <a:noFill/>
                </a:ln>
                <a:solidFill>
                  <a:srgbClr val="FFFFFF"/>
                </a:solidFill>
                <a:effectLst/>
                <a:uLnTx/>
                <a:uFillTx/>
                <a:latin typeface="EYInterstate Light"/>
                <a:ea typeface="+mn-ea"/>
                <a:cs typeface="+mn-cs"/>
              </a:rPr>
              <a:t>is used with permission from The TRACOM Corporation</a:t>
            </a:r>
            <a:r>
              <a:rPr lang="en-US" sz="800" dirty="0">
                <a:solidFill>
                  <a:srgbClr val="FFFFFF"/>
                </a:solidFill>
              </a:rPr>
              <a:t>. </a:t>
            </a:r>
            <a:br>
              <a:rPr lang="en-US" sz="800" dirty="0">
                <a:solidFill>
                  <a:srgbClr val="FFFFFF"/>
                </a:solidFill>
              </a:rPr>
            </a:br>
            <a:r>
              <a:rPr lang="en-US" sz="800" dirty="0">
                <a:solidFill>
                  <a:srgbClr val="FFFFFF"/>
                </a:solidFill>
              </a:rPr>
              <a:t>©The TRACOM Corporation. All Rights Reserved.</a:t>
            </a:r>
            <a:endParaRPr kumimoji="0" lang="en-US" sz="800" b="0" i="0" u="none" strike="noStrike" kern="120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3741873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0E830-E786-45F3-996A-1348CF0060FE}"/>
              </a:ext>
            </a:extLst>
          </p:cNvPr>
          <p:cNvSpPr>
            <a:spLocks noGrp="1"/>
          </p:cNvSpPr>
          <p:nvPr>
            <p:ph type="title"/>
          </p:nvPr>
        </p:nvSpPr>
        <p:spPr>
          <a:xfrm>
            <a:off x="469900" y="355600"/>
            <a:ext cx="7673340" cy="816483"/>
          </a:xfrm>
        </p:spPr>
        <p:txBody>
          <a:bodyPr/>
          <a:lstStyle/>
          <a:p>
            <a:r>
              <a:rPr lang="en-IN" dirty="0"/>
              <a:t>Disclaimer</a:t>
            </a:r>
          </a:p>
        </p:txBody>
      </p:sp>
      <p:sp>
        <p:nvSpPr>
          <p:cNvPr id="5" name="Rectangle 4">
            <a:extLst>
              <a:ext uri="{FF2B5EF4-FFF2-40B4-BE49-F238E27FC236}">
                <a16:creationId xmlns:a16="http://schemas.microsoft.com/office/drawing/2014/main" id="{D0DF019B-A275-4871-98D5-922B3DCCF01A}"/>
              </a:ext>
            </a:extLst>
          </p:cNvPr>
          <p:cNvSpPr txBox="1">
            <a:spLocks noChangeArrowheads="1"/>
          </p:cNvSpPr>
          <p:nvPr/>
        </p:nvSpPr>
        <p:spPr>
          <a:xfrm>
            <a:off x="369652" y="1371384"/>
            <a:ext cx="8372012" cy="4224346"/>
          </a:xfrm>
          <a:prstGeom prst="rect">
            <a:avLst/>
          </a:prstGeom>
        </p:spPr>
        <p:txBody>
          <a:bodyPr/>
          <a:lstStyle>
            <a:lvl1pPr marL="180000" indent="-180000" algn="l" defTabSz="685434" rtl="0" eaLnBrk="1" latinLnBrk="0" hangingPunct="1">
              <a:spcBef>
                <a:spcPts val="0"/>
              </a:spcBef>
              <a:spcAft>
                <a:spcPts val="300"/>
              </a:spcAft>
              <a:buClr>
                <a:srgbClr val="2E2E38"/>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360000" indent="-180000" algn="l" defTabSz="685434" rtl="0" eaLnBrk="1" latinLnBrk="0" hangingPunct="1">
              <a:spcBef>
                <a:spcPts val="0"/>
              </a:spcBef>
              <a:spcAft>
                <a:spcPts val="300"/>
              </a:spcAft>
              <a:buClr>
                <a:srgbClr val="2E2E38"/>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540000" indent="-180000" algn="l" defTabSz="685434" rtl="0" eaLnBrk="1" latinLnBrk="0" hangingPunct="1">
              <a:spcBef>
                <a:spcPts val="0"/>
              </a:spcBef>
              <a:spcAft>
                <a:spcPts val="300"/>
              </a:spcAft>
              <a:buClr>
                <a:srgbClr val="2E2E38"/>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720000" indent="-180000" algn="l" defTabSz="685434" rtl="0" eaLnBrk="1" latinLnBrk="0" hangingPunct="1">
              <a:spcBef>
                <a:spcPts val="0"/>
              </a:spcBef>
              <a:spcAft>
                <a:spcPts val="300"/>
              </a:spcAft>
              <a:buClr>
                <a:srgbClr val="2E2E38"/>
              </a:buClr>
              <a:buSzPct val="70000"/>
              <a:buFont typeface="Arial" pitchFamily="34" charset="0"/>
              <a:buChar char="►"/>
              <a:defRPr sz="1200" kern="1200">
                <a:solidFill>
                  <a:schemeClr val="bg1"/>
                </a:solidFill>
                <a:latin typeface="EYInterstate Light" panose="02000506000000020004" pitchFamily="2" charset="0"/>
                <a:ea typeface="+mn-ea"/>
                <a:cs typeface="+mn-cs"/>
              </a:defRPr>
            </a:lvl4pPr>
            <a:lvl5pPr marL="900000" indent="-180000" algn="l" defTabSz="685434" rtl="0" eaLnBrk="1" latinLnBrk="0" hangingPunct="1">
              <a:spcBef>
                <a:spcPts val="0"/>
              </a:spcBef>
              <a:spcAft>
                <a:spcPts val="300"/>
              </a:spcAft>
              <a:buClr>
                <a:srgbClr val="2E2E38"/>
              </a:buClr>
              <a:buSzPct val="70000"/>
              <a:buFont typeface="Arial" pitchFamily="34"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339725" indent="-339725">
              <a:buClr>
                <a:schemeClr val="tx2"/>
              </a:buClr>
            </a:pPr>
            <a:r>
              <a:rPr lang="en-US" dirty="0"/>
              <a:t>The views expressed by the presenters are not necessarily those of Ernst &amp; Young LLP or other members of the global EY organization.</a:t>
            </a:r>
          </a:p>
          <a:p>
            <a:pPr marL="339725" indent="-339725">
              <a:buClr>
                <a:schemeClr val="tx2"/>
              </a:buClr>
            </a:pPr>
            <a:r>
              <a:rPr lang="en-US" dirty="0"/>
              <a:t>These slides are for educational purposes only and are not intended to be relied upon as accounting, tax or other professional advice. Please refer to your advisors for specific advice.</a:t>
            </a:r>
          </a:p>
          <a:p>
            <a:endParaRPr lang="en-US" dirty="0"/>
          </a:p>
        </p:txBody>
      </p:sp>
      <p:sp>
        <p:nvSpPr>
          <p:cNvPr id="2" name="TextBox 1">
            <a:extLst>
              <a:ext uri="{FF2B5EF4-FFF2-40B4-BE49-F238E27FC236}">
                <a16:creationId xmlns:a16="http://schemas.microsoft.com/office/drawing/2014/main" id="{B00D2D64-364B-9FF4-92AC-7FBE790BF0FD}"/>
              </a:ext>
            </a:extLst>
          </p:cNvPr>
          <p:cNvSpPr txBox="1"/>
          <p:nvPr/>
        </p:nvSpPr>
        <p:spPr>
          <a:xfrm>
            <a:off x="2852530" y="6288495"/>
            <a:ext cx="3552896" cy="42780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172335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55600"/>
            <a:ext cx="7673340" cy="816483"/>
          </a:xfrm>
        </p:spPr>
        <p:txBody>
          <a:bodyPr/>
          <a:lstStyle/>
          <a:p>
            <a:r>
              <a:rPr lang="en-IN" dirty="0"/>
              <a:t>Course objectives</a:t>
            </a:r>
          </a:p>
        </p:txBody>
      </p:sp>
      <p:sp>
        <p:nvSpPr>
          <p:cNvPr id="17" name="Rectangle 16">
            <a:extLst>
              <a:ext uri="{FF2B5EF4-FFF2-40B4-BE49-F238E27FC236}">
                <a16:creationId xmlns:a16="http://schemas.microsoft.com/office/drawing/2014/main" id="{F60DF313-FB21-414B-BFB9-59C3BCC1D979}"/>
              </a:ext>
            </a:extLst>
          </p:cNvPr>
          <p:cNvSpPr/>
          <p:nvPr/>
        </p:nvSpPr>
        <p:spPr>
          <a:xfrm>
            <a:off x="457200" y="3877670"/>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8" name="Rectangle 17">
            <a:extLst>
              <a:ext uri="{FF2B5EF4-FFF2-40B4-BE49-F238E27FC236}">
                <a16:creationId xmlns:a16="http://schemas.microsoft.com/office/drawing/2014/main" id="{981C9494-42D5-4D0E-B8FF-89693B10BC9A}"/>
              </a:ext>
            </a:extLst>
          </p:cNvPr>
          <p:cNvSpPr/>
          <p:nvPr/>
        </p:nvSpPr>
        <p:spPr>
          <a:xfrm>
            <a:off x="457200" y="2640431"/>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9" name="Rectangle 18">
            <a:extLst>
              <a:ext uri="{FF2B5EF4-FFF2-40B4-BE49-F238E27FC236}">
                <a16:creationId xmlns:a16="http://schemas.microsoft.com/office/drawing/2014/main" id="{4D034B32-F330-4AD4-8836-9FB339873454}"/>
              </a:ext>
            </a:extLst>
          </p:cNvPr>
          <p:cNvSpPr/>
          <p:nvPr/>
        </p:nvSpPr>
        <p:spPr>
          <a:xfrm>
            <a:off x="459858" y="1433344"/>
            <a:ext cx="8321040" cy="100584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0" name="Rectangle 19"/>
          <p:cNvSpPr/>
          <p:nvPr/>
        </p:nvSpPr>
        <p:spPr>
          <a:xfrm>
            <a:off x="734916" y="1684208"/>
            <a:ext cx="7564981" cy="41423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defTabSz="723900">
              <a:spcAft>
                <a:spcPts val="600"/>
              </a:spcAft>
              <a:buClr>
                <a:srgbClr val="27ACAA"/>
              </a:buClr>
              <a:buSzPct val="70000"/>
              <a:defRPr/>
            </a:pPr>
            <a:r>
              <a:rPr kumimoji="0" lang="en-US" sz="2200" b="0" i="0" u="none" strike="noStrike" kern="1200" cap="none" spc="0" normalizeH="0" baseline="0" noProof="0" dirty="0">
                <a:ln>
                  <a:noFill/>
                </a:ln>
                <a:solidFill>
                  <a:srgbClr val="2E2E38"/>
                </a:solidFill>
                <a:effectLst/>
                <a:uLnTx/>
                <a:uFillTx/>
                <a:latin typeface="EYInterstate Light"/>
                <a:ea typeface="+mn-ea"/>
                <a:cs typeface="+mn-cs"/>
              </a:rPr>
              <a:t>Define</a:t>
            </a: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 SOCIAL STYLES</a:t>
            </a:r>
            <a:r>
              <a:rPr lang="en-IN" sz="2400" baseline="30000" dirty="0"/>
              <a:t>®</a:t>
            </a: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 and discuss why they are important</a:t>
            </a:r>
            <a:endParaRPr kumimoji="0" lang="en-IN" sz="22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21" name="Rectangle 20"/>
          <p:cNvSpPr/>
          <p:nvPr/>
        </p:nvSpPr>
        <p:spPr>
          <a:xfrm>
            <a:off x="731520" y="2870877"/>
            <a:ext cx="7440439" cy="36818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IN" sz="2200" b="0" i="0" u="none" strike="noStrike" kern="1200" cap="none" spc="0" normalizeH="0" baseline="0" noProof="0" dirty="0">
                <a:ln>
                  <a:noFill/>
                </a:ln>
                <a:solidFill>
                  <a:srgbClr val="2E2E38"/>
                </a:solidFill>
                <a:effectLst/>
                <a:uLnTx/>
                <a:uFillTx/>
                <a:latin typeface="EYInterstate Light"/>
                <a:ea typeface="+mn-ea"/>
                <a:cs typeface="+mn-cs"/>
              </a:rPr>
              <a:t>Discuss versatility and how to flex to others</a:t>
            </a:r>
          </a:p>
        </p:txBody>
      </p:sp>
      <p:sp>
        <p:nvSpPr>
          <p:cNvPr id="23" name="Rectangle 22">
            <a:extLst>
              <a:ext uri="{FF2B5EF4-FFF2-40B4-BE49-F238E27FC236}">
                <a16:creationId xmlns:a16="http://schemas.microsoft.com/office/drawing/2014/main" id="{DDF1BEDA-DA7D-4AC7-BA4E-60BE121482D4}"/>
              </a:ext>
            </a:extLst>
          </p:cNvPr>
          <p:cNvSpPr/>
          <p:nvPr/>
        </p:nvSpPr>
        <p:spPr>
          <a:xfrm>
            <a:off x="401108" y="1433344"/>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6" name="Rectangle 25">
            <a:extLst>
              <a:ext uri="{FF2B5EF4-FFF2-40B4-BE49-F238E27FC236}">
                <a16:creationId xmlns:a16="http://schemas.microsoft.com/office/drawing/2014/main" id="{8C17221C-A34F-462A-A87E-CA3380815599}"/>
              </a:ext>
            </a:extLst>
          </p:cNvPr>
          <p:cNvSpPr/>
          <p:nvPr/>
        </p:nvSpPr>
        <p:spPr>
          <a:xfrm>
            <a:off x="384048" y="2651760"/>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1" name="Rectangle 30">
            <a:extLst>
              <a:ext uri="{FF2B5EF4-FFF2-40B4-BE49-F238E27FC236}">
                <a16:creationId xmlns:a16="http://schemas.microsoft.com/office/drawing/2014/main" id="{3A58CB58-B6F0-4895-968A-88BD54FE8872}"/>
              </a:ext>
            </a:extLst>
          </p:cNvPr>
          <p:cNvSpPr/>
          <p:nvPr/>
        </p:nvSpPr>
        <p:spPr>
          <a:xfrm>
            <a:off x="393517" y="3888284"/>
            <a:ext cx="164736" cy="100584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7" name="Rectangle 26">
            <a:extLst>
              <a:ext uri="{FF2B5EF4-FFF2-40B4-BE49-F238E27FC236}">
                <a16:creationId xmlns:a16="http://schemas.microsoft.com/office/drawing/2014/main" id="{EDA22414-E72B-4901-92DC-95DD70AA1149}"/>
              </a:ext>
            </a:extLst>
          </p:cNvPr>
          <p:cNvSpPr/>
          <p:nvPr/>
        </p:nvSpPr>
        <p:spPr>
          <a:xfrm>
            <a:off x="731520" y="4082606"/>
            <a:ext cx="8018963" cy="95813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defTabSz="723900">
              <a:spcAft>
                <a:spcPts val="600"/>
              </a:spcAft>
              <a:buClr>
                <a:srgbClr val="27ACAA"/>
              </a:buClr>
              <a:buSzPct val="70000"/>
              <a:defRPr/>
            </a:pPr>
            <a:r>
              <a:rPr lang="en-IN" sz="2200" dirty="0">
                <a:solidFill>
                  <a:srgbClr val="2E2E38"/>
                </a:solidFill>
              </a:rPr>
              <a:t>Practice applying SOCIAL STYLES</a:t>
            </a:r>
            <a:r>
              <a:rPr lang="en-IN" sz="2400" baseline="30000" dirty="0"/>
              <a:t>®</a:t>
            </a:r>
            <a:r>
              <a:rPr lang="en-IN" sz="2400" dirty="0"/>
              <a:t> </a:t>
            </a:r>
            <a:r>
              <a:rPr lang="en-IN" sz="2200" dirty="0">
                <a:solidFill>
                  <a:srgbClr val="2E2E38"/>
                </a:solidFill>
              </a:rPr>
              <a:t>and versatility to improve your interpersonal effectiveness</a:t>
            </a:r>
          </a:p>
        </p:txBody>
      </p:sp>
      <p:sp>
        <p:nvSpPr>
          <p:cNvPr id="4" name="TextBox 3">
            <a:extLst>
              <a:ext uri="{FF2B5EF4-FFF2-40B4-BE49-F238E27FC236}">
                <a16:creationId xmlns:a16="http://schemas.microsoft.com/office/drawing/2014/main" id="{CC9277AE-A87C-45FD-F4CA-F8BBAA97B282}"/>
              </a:ext>
            </a:extLst>
          </p:cNvPr>
          <p:cNvSpPr txBox="1"/>
          <p:nvPr/>
        </p:nvSpPr>
        <p:spPr>
          <a:xfrm>
            <a:off x="2832652" y="6260795"/>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4203408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dirty="0"/>
              <a:t>What is SOCIAL STYLE</a:t>
            </a:r>
            <a:r>
              <a:rPr lang="en-IN" baseline="30000" dirty="0"/>
              <a:t>® </a:t>
            </a:r>
            <a:r>
              <a:rPr lang="en-US" dirty="0"/>
              <a:t>?</a:t>
            </a:r>
          </a:p>
        </p:txBody>
      </p:sp>
      <p:sp>
        <p:nvSpPr>
          <p:cNvPr id="79874" name="Rectangle 3"/>
          <p:cNvSpPr>
            <a:spLocks noGrp="1" noChangeArrowheads="1"/>
          </p:cNvSpPr>
          <p:nvPr>
            <p:ph idx="1"/>
          </p:nvPr>
        </p:nvSpPr>
        <p:spPr>
          <a:xfrm>
            <a:off x="457201" y="1304083"/>
            <a:ext cx="7840132" cy="4834800"/>
          </a:xfrm>
        </p:spPr>
        <p:txBody>
          <a:bodyPr/>
          <a:lstStyle/>
          <a:p>
            <a:pPr marL="342900" indent="-342900">
              <a:lnSpc>
                <a:spcPts val="2500"/>
              </a:lnSpc>
              <a:spcBef>
                <a:spcPts val="1200"/>
              </a:spcBef>
              <a:buClr>
                <a:schemeClr val="tx2"/>
              </a:buClr>
              <a:buFont typeface="Arial" panose="020B0604020202020204" pitchFamily="34" charset="0"/>
              <a:buChar char="►"/>
            </a:pPr>
            <a:r>
              <a:rPr lang="en-US" sz="2300" dirty="0"/>
              <a:t>A model for understanding people’s behavioral styles and using this information to interact more effectively </a:t>
            </a:r>
            <a:br>
              <a:rPr lang="en-US" sz="2300" dirty="0"/>
            </a:br>
            <a:r>
              <a:rPr lang="en-US" sz="2300" dirty="0"/>
              <a:t>with others</a:t>
            </a:r>
          </a:p>
          <a:p>
            <a:pPr marL="342900" indent="-342900">
              <a:lnSpc>
                <a:spcPts val="2500"/>
              </a:lnSpc>
              <a:spcBef>
                <a:spcPts val="1200"/>
              </a:spcBef>
              <a:buClr>
                <a:schemeClr val="tx2"/>
              </a:buClr>
              <a:buFont typeface="Arial" panose="020B0604020202020204" pitchFamily="34" charset="0"/>
              <a:buChar char="►"/>
            </a:pPr>
            <a:r>
              <a:rPr lang="en-US" sz="2300" dirty="0"/>
              <a:t>The pattern of behavior that people tend to use in their interactions with others</a:t>
            </a:r>
          </a:p>
          <a:p>
            <a:pPr marL="342900" indent="-342900">
              <a:lnSpc>
                <a:spcPts val="2500"/>
              </a:lnSpc>
              <a:spcBef>
                <a:spcPts val="1200"/>
              </a:spcBef>
              <a:buClr>
                <a:schemeClr val="tx2"/>
              </a:buClr>
              <a:buFont typeface="Arial" panose="020B0604020202020204" pitchFamily="34" charset="0"/>
              <a:buChar char="►"/>
            </a:pPr>
            <a:r>
              <a:rPr lang="en-US" sz="2300" dirty="0"/>
              <a:t>Determined by observable behaviors, verbal and non-verbal, that co-workers and team members experience as typical of a person’s behavior</a:t>
            </a:r>
          </a:p>
          <a:p>
            <a:pPr marL="342900" indent="-342900">
              <a:lnSpc>
                <a:spcPts val="2500"/>
              </a:lnSpc>
              <a:spcBef>
                <a:spcPts val="1200"/>
              </a:spcBef>
              <a:buClr>
                <a:schemeClr val="tx2"/>
              </a:buClr>
              <a:buFont typeface="Arial" panose="020B0604020202020204" pitchFamily="34" charset="0"/>
              <a:buChar char="►"/>
            </a:pPr>
            <a:r>
              <a:rPr lang="en-US" sz="2300" dirty="0"/>
              <a:t>Basically, SOCIAL STYLE</a:t>
            </a:r>
            <a:r>
              <a:rPr lang="en-IN" sz="2400" baseline="30000" dirty="0"/>
              <a:t>®</a:t>
            </a:r>
            <a:r>
              <a:rPr lang="en-IN" sz="2400" dirty="0"/>
              <a:t> </a:t>
            </a:r>
            <a:r>
              <a:rPr lang="en-US" sz="2300" dirty="0"/>
              <a:t>is how we interact with others</a:t>
            </a:r>
          </a:p>
        </p:txBody>
      </p:sp>
      <p:sp>
        <p:nvSpPr>
          <p:cNvPr id="3" name="TextBox 2">
            <a:extLst>
              <a:ext uri="{FF2B5EF4-FFF2-40B4-BE49-F238E27FC236}">
                <a16:creationId xmlns:a16="http://schemas.microsoft.com/office/drawing/2014/main" id="{6801CB34-2DB1-971A-498B-29EA126CC2AE}"/>
              </a:ext>
            </a:extLst>
          </p:cNvPr>
          <p:cNvSpPr txBox="1"/>
          <p:nvPr/>
        </p:nvSpPr>
        <p:spPr>
          <a:xfrm>
            <a:off x="2494722" y="6293992"/>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0EB6D-CC5B-48E1-BB66-827A505B4DFB}"/>
              </a:ext>
            </a:extLst>
          </p:cNvPr>
          <p:cNvGraphicFramePr>
            <a:graphicFrameLocks noChangeAspect="1"/>
          </p:cNvGraphicFramePr>
          <p:nvPr>
            <p:custDataLst>
              <p:tags r:id="rId1"/>
            </p:custDataLst>
            <p:extLst>
              <p:ext uri="{D42A27DB-BD31-4B8C-83A1-F6EECF244321}">
                <p14:modId xmlns:p14="http://schemas.microsoft.com/office/powerpoint/2010/main" val="649711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E110EB6D-CC5B-48E1-BB66-827A505B4D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Presenters</a:t>
            </a:r>
            <a:endParaRPr lang="en-GB" dirty="0"/>
          </a:p>
        </p:txBody>
      </p:sp>
      <p:sp>
        <p:nvSpPr>
          <p:cNvPr id="8" name="Content Placeholder 6">
            <a:extLst>
              <a:ext uri="{FF2B5EF4-FFF2-40B4-BE49-F238E27FC236}">
                <a16:creationId xmlns:a16="http://schemas.microsoft.com/office/drawing/2014/main" id="{404DCC55-1F88-4A04-A828-E453EDD86D6E}"/>
              </a:ext>
            </a:extLst>
          </p:cNvPr>
          <p:cNvSpPr txBox="1">
            <a:spLocks/>
          </p:cNvSpPr>
          <p:nvPr/>
        </p:nvSpPr>
        <p:spPr>
          <a:xfrm>
            <a:off x="624351" y="1409700"/>
            <a:ext cx="3662515" cy="1585615"/>
          </a:xfrm>
          <a:prstGeom prst="rect">
            <a:avLst/>
          </a:prstGeom>
          <a:ln>
            <a:solidFill>
              <a:schemeClr val="tx2"/>
            </a:solidFill>
          </a:ln>
        </p:spPr>
        <p:txBody>
          <a:bodyPr anchor="ctr" anchorCtr="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Bob Vuillemot</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Pittsburgh, Pennsylvania</a:t>
            </a:r>
          </a:p>
          <a:p>
            <a:pPr marL="267320" lvl="1" indent="0">
              <a:spcBef>
                <a:spcPts val="0"/>
              </a:spcBef>
              <a:buFont typeface="EYInterstate Light" panose="02000506000000020004" pitchFamily="2" charset="0"/>
              <a:buNone/>
            </a:pPr>
            <a:r>
              <a:rPr lang="en-US" sz="1600" dirty="0"/>
              <a:t>robert.vuillemot@ey.com</a:t>
            </a:r>
          </a:p>
          <a:p>
            <a:pPr marL="267320" lvl="1" indent="0">
              <a:spcBef>
                <a:spcPts val="0"/>
              </a:spcBef>
              <a:buFont typeface="EYInterstate Light" panose="02000506000000020004" pitchFamily="2" charset="0"/>
              <a:buNone/>
            </a:pPr>
            <a:r>
              <a:rPr lang="en-US" sz="1600" dirty="0"/>
              <a:t>+1 412 644 5313</a:t>
            </a:r>
          </a:p>
        </p:txBody>
      </p:sp>
      <p:sp>
        <p:nvSpPr>
          <p:cNvPr id="9" name="Rectangle 8">
            <a:extLst>
              <a:ext uri="{FF2B5EF4-FFF2-40B4-BE49-F238E27FC236}">
                <a16:creationId xmlns:a16="http://schemas.microsoft.com/office/drawing/2014/main" id="{B52391C2-876D-4B45-9425-6D0F94897E07}"/>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Content Placeholder 6">
            <a:extLst>
              <a:ext uri="{FF2B5EF4-FFF2-40B4-BE49-F238E27FC236}">
                <a16:creationId xmlns:a16="http://schemas.microsoft.com/office/drawing/2014/main" id="{E4B897F9-4373-4505-8380-78CD7C19F8A8}"/>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Kristen Farr Capizzi</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Chicago, Illinois</a:t>
            </a:r>
          </a:p>
          <a:p>
            <a:pPr marL="267320" lvl="1" indent="0">
              <a:spcBef>
                <a:spcPts val="0"/>
              </a:spcBef>
              <a:buFont typeface="EYInterstate Light" panose="02000506000000020004" pitchFamily="2" charset="0"/>
              <a:buNone/>
            </a:pPr>
            <a:r>
              <a:rPr lang="en-US" sz="1600" dirty="0"/>
              <a:t>kristen.g.farr.capizzi@ey.com</a:t>
            </a:r>
          </a:p>
          <a:p>
            <a:pPr marL="267320" lvl="1" indent="0">
              <a:spcBef>
                <a:spcPts val="0"/>
              </a:spcBef>
              <a:buFont typeface="EYInterstate Light" panose="02000506000000020004" pitchFamily="2" charset="0"/>
              <a:buNone/>
            </a:pPr>
            <a:r>
              <a:rPr lang="en-US" sz="1600" dirty="0"/>
              <a:t>+1 312 928 1652</a:t>
            </a:r>
          </a:p>
        </p:txBody>
      </p:sp>
      <p:sp>
        <p:nvSpPr>
          <p:cNvPr id="11" name="Rectangle 10">
            <a:extLst>
              <a:ext uri="{FF2B5EF4-FFF2-40B4-BE49-F238E27FC236}">
                <a16:creationId xmlns:a16="http://schemas.microsoft.com/office/drawing/2014/main" id="{5EB78096-B09F-4FFA-8B59-5325119E2EB1}"/>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Content Placeholder 6">
            <a:extLst>
              <a:ext uri="{FF2B5EF4-FFF2-40B4-BE49-F238E27FC236}">
                <a16:creationId xmlns:a16="http://schemas.microsoft.com/office/drawing/2014/main" id="{9B4B1E8B-2526-40F6-9B3B-EC1B863B859A}"/>
              </a:ext>
            </a:extLst>
          </p:cNvPr>
          <p:cNvSpPr txBox="1">
            <a:spLocks/>
          </p:cNvSpPr>
          <p:nvPr/>
        </p:nvSpPr>
        <p:spPr>
          <a:xfrm>
            <a:off x="624351" y="34290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Steve Clarke</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Washington, DC stephen.clarke@ey.com</a:t>
            </a:r>
          </a:p>
          <a:p>
            <a:pPr marL="267320" lvl="1" indent="0">
              <a:spcBef>
                <a:spcPts val="0"/>
              </a:spcBef>
              <a:buFont typeface="EYInterstate Light" panose="02000506000000020004" pitchFamily="2" charset="0"/>
              <a:buNone/>
            </a:pPr>
            <a:r>
              <a:rPr lang="en-US" sz="1600" dirty="0"/>
              <a:t>+1 202 327 6064</a:t>
            </a:r>
          </a:p>
        </p:txBody>
      </p:sp>
      <p:sp>
        <p:nvSpPr>
          <p:cNvPr id="13" name="Rectangle 12">
            <a:extLst>
              <a:ext uri="{FF2B5EF4-FFF2-40B4-BE49-F238E27FC236}">
                <a16:creationId xmlns:a16="http://schemas.microsoft.com/office/drawing/2014/main" id="{97AB814D-D237-483E-9B06-EE485E64A9BC}"/>
              </a:ext>
            </a:extLst>
          </p:cNvPr>
          <p:cNvSpPr/>
          <p:nvPr/>
        </p:nvSpPr>
        <p:spPr>
          <a:xfrm>
            <a:off x="457201" y="34289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 name="Content Placeholder 6">
            <a:extLst>
              <a:ext uri="{FF2B5EF4-FFF2-40B4-BE49-F238E27FC236}">
                <a16:creationId xmlns:a16="http://schemas.microsoft.com/office/drawing/2014/main" id="{432117A3-A0F4-E97F-AF45-CDF7F6776401}"/>
              </a:ext>
            </a:extLst>
          </p:cNvPr>
          <p:cNvSpPr txBox="1">
            <a:spLocks/>
          </p:cNvSpPr>
          <p:nvPr/>
        </p:nvSpPr>
        <p:spPr>
          <a:xfrm>
            <a:off x="4906295" y="34290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Emma Walsh</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Boston, Massachusetts</a:t>
            </a:r>
          </a:p>
          <a:p>
            <a:pPr marL="267320" lvl="1" indent="0">
              <a:spcBef>
                <a:spcPts val="0"/>
              </a:spcBef>
              <a:buFont typeface="EYInterstate Light" panose="02000506000000020004" pitchFamily="2" charset="0"/>
              <a:buNone/>
            </a:pPr>
            <a:r>
              <a:rPr lang="en-US" sz="1600" dirty="0"/>
              <a:t>emma.walsh4@ey.com</a:t>
            </a:r>
          </a:p>
          <a:p>
            <a:pPr marL="267320" lvl="1" indent="0">
              <a:spcBef>
                <a:spcPts val="0"/>
              </a:spcBef>
              <a:buFont typeface="EYInterstate Light" panose="02000506000000020004" pitchFamily="2" charset="0"/>
              <a:buNone/>
            </a:pPr>
            <a:r>
              <a:rPr lang="en-US" sz="1600" dirty="0"/>
              <a:t>+1 617 587 9111</a:t>
            </a:r>
          </a:p>
        </p:txBody>
      </p:sp>
      <p:sp>
        <p:nvSpPr>
          <p:cNvPr id="5" name="Rectangle 4">
            <a:extLst>
              <a:ext uri="{FF2B5EF4-FFF2-40B4-BE49-F238E27FC236}">
                <a16:creationId xmlns:a16="http://schemas.microsoft.com/office/drawing/2014/main" id="{EC0C0BBC-059C-8BB5-463F-17B6F4AE6834}"/>
              </a:ext>
            </a:extLst>
          </p:cNvPr>
          <p:cNvSpPr/>
          <p:nvPr/>
        </p:nvSpPr>
        <p:spPr>
          <a:xfrm>
            <a:off x="4857134" y="3428998"/>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1854017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Why is SOCIAL STYLE</a:t>
            </a:r>
            <a:r>
              <a:rPr lang="en-IN" baseline="30000" dirty="0"/>
              <a:t>® </a:t>
            </a:r>
            <a:r>
              <a:rPr lang="en-US" dirty="0"/>
              <a:t>valuable?</a:t>
            </a:r>
          </a:p>
        </p:txBody>
      </p:sp>
      <p:sp>
        <p:nvSpPr>
          <p:cNvPr id="5" name="Content Placeholder 4"/>
          <p:cNvSpPr>
            <a:spLocks noGrp="1"/>
          </p:cNvSpPr>
          <p:nvPr>
            <p:ph idx="1"/>
          </p:nvPr>
        </p:nvSpPr>
        <p:spPr>
          <a:xfrm>
            <a:off x="457201" y="1256670"/>
            <a:ext cx="7907866" cy="4834800"/>
          </a:xfrm>
        </p:spPr>
        <p:txBody>
          <a:bodyPr/>
          <a:lstStyle/>
          <a:p>
            <a:pPr marL="342900" indent="-342900">
              <a:lnSpc>
                <a:spcPts val="2500"/>
              </a:lnSpc>
              <a:spcBef>
                <a:spcPts val="1200"/>
              </a:spcBef>
              <a:buClr>
                <a:schemeClr val="tx2"/>
              </a:buClr>
              <a:buFont typeface="Arial" panose="020B0604020202020204" pitchFamily="34" charset="0"/>
              <a:buChar char="►"/>
            </a:pPr>
            <a:r>
              <a:rPr lang="en-US" sz="2300" dirty="0"/>
              <a:t>Knowing how people typically behave allows you </a:t>
            </a:r>
            <a:br>
              <a:rPr lang="en-US" sz="2300" dirty="0"/>
            </a:br>
            <a:r>
              <a:rPr lang="en-US" sz="2300" dirty="0"/>
              <a:t>to predict their behavior in future situations</a:t>
            </a:r>
          </a:p>
          <a:p>
            <a:pPr marL="342900" indent="-342900">
              <a:lnSpc>
                <a:spcPts val="2500"/>
              </a:lnSpc>
              <a:spcBef>
                <a:spcPts val="1200"/>
              </a:spcBef>
              <a:buClr>
                <a:schemeClr val="tx2"/>
              </a:buClr>
              <a:buFont typeface="Arial" panose="020B0604020202020204" pitchFamily="34" charset="0"/>
              <a:buChar char="►"/>
            </a:pPr>
            <a:r>
              <a:rPr lang="en-US" sz="2300" dirty="0"/>
              <a:t>You build better relationships by adjusting your style in response to different people and situations</a:t>
            </a:r>
          </a:p>
          <a:p>
            <a:pPr marL="342900" indent="-342900">
              <a:lnSpc>
                <a:spcPts val="2500"/>
              </a:lnSpc>
              <a:spcBef>
                <a:spcPts val="1200"/>
              </a:spcBef>
              <a:buClr>
                <a:schemeClr val="tx2"/>
              </a:buClr>
              <a:buFont typeface="Arial" panose="020B0604020202020204" pitchFamily="34" charset="0"/>
              <a:buChar char="►"/>
            </a:pPr>
            <a:r>
              <a:rPr lang="en-US" sz="2300" dirty="0"/>
              <a:t>The population is evenly divided among the four styles — 75% of the population has a style different from you</a:t>
            </a:r>
          </a:p>
          <a:p>
            <a:pPr>
              <a:lnSpc>
                <a:spcPts val="2500"/>
              </a:lnSpc>
              <a:spcBef>
                <a:spcPts val="1200"/>
              </a:spcBef>
            </a:pPr>
            <a:endParaRPr lang="en-US" sz="2300" dirty="0"/>
          </a:p>
        </p:txBody>
      </p:sp>
      <p:sp>
        <p:nvSpPr>
          <p:cNvPr id="3" name="TextBox 2">
            <a:extLst>
              <a:ext uri="{FF2B5EF4-FFF2-40B4-BE49-F238E27FC236}">
                <a16:creationId xmlns:a16="http://schemas.microsoft.com/office/drawing/2014/main" id="{9063A532-ED05-21C4-F2C6-CEBC8DBEDF50}"/>
              </a:ext>
            </a:extLst>
          </p:cNvPr>
          <p:cNvSpPr txBox="1"/>
          <p:nvPr/>
        </p:nvSpPr>
        <p:spPr>
          <a:xfrm>
            <a:off x="2633869" y="6322195"/>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Assertiveness</a:t>
            </a:r>
          </a:p>
        </p:txBody>
      </p:sp>
      <p:sp>
        <p:nvSpPr>
          <p:cNvPr id="5" name="Content Placeholder 4"/>
          <p:cNvSpPr>
            <a:spLocks noGrp="1"/>
          </p:cNvSpPr>
          <p:nvPr>
            <p:ph idx="1"/>
          </p:nvPr>
        </p:nvSpPr>
        <p:spPr>
          <a:xfrm>
            <a:off x="457201" y="1256670"/>
            <a:ext cx="7907866" cy="4834800"/>
          </a:xfrm>
        </p:spPr>
        <p:txBody>
          <a:bodyPr/>
          <a:lstStyle/>
          <a:p>
            <a:pPr marL="342900" indent="-342900">
              <a:lnSpc>
                <a:spcPts val="2500"/>
              </a:lnSpc>
              <a:spcBef>
                <a:spcPts val="1200"/>
              </a:spcBef>
              <a:buClr>
                <a:schemeClr val="tx2"/>
              </a:buClr>
              <a:buFont typeface="Arial" panose="020B0604020202020204" pitchFamily="34" charset="0"/>
              <a:buChar char="►"/>
            </a:pPr>
            <a:r>
              <a:rPr lang="en-US" sz="2300" dirty="0"/>
              <a:t>A dimension of behavior that measures the degree to which others perceive a person as tending to ask or tell in interactions with others</a:t>
            </a:r>
          </a:p>
          <a:p>
            <a:pPr marL="342900" indent="-342900">
              <a:lnSpc>
                <a:spcPts val="2500"/>
              </a:lnSpc>
              <a:spcBef>
                <a:spcPts val="1200"/>
              </a:spcBef>
              <a:buClr>
                <a:schemeClr val="tx2"/>
              </a:buClr>
              <a:buFont typeface="Arial" panose="020B0604020202020204" pitchFamily="34" charset="0"/>
              <a:buChar char="►"/>
            </a:pPr>
            <a:r>
              <a:rPr lang="en-US" sz="2300" dirty="0"/>
              <a:t>It is an indicator of how forcefully a person presents him or herself when interacting with others</a:t>
            </a:r>
          </a:p>
          <a:p>
            <a:pPr>
              <a:lnSpc>
                <a:spcPts val="2500"/>
              </a:lnSpc>
              <a:spcBef>
                <a:spcPts val="1200"/>
              </a:spcBef>
            </a:pPr>
            <a:endParaRPr lang="en-US" sz="2300" dirty="0"/>
          </a:p>
        </p:txBody>
      </p:sp>
      <p:grpSp>
        <p:nvGrpSpPr>
          <p:cNvPr id="6" name="Group 5">
            <a:extLst>
              <a:ext uri="{FF2B5EF4-FFF2-40B4-BE49-F238E27FC236}">
                <a16:creationId xmlns:a16="http://schemas.microsoft.com/office/drawing/2014/main" id="{FC7D1CED-F0F1-4493-B3F9-EC878FBEEFD3}"/>
              </a:ext>
            </a:extLst>
          </p:cNvPr>
          <p:cNvGrpSpPr>
            <a:grpSpLocks/>
          </p:cNvGrpSpPr>
          <p:nvPr/>
        </p:nvGrpSpPr>
        <p:grpSpPr bwMode="auto">
          <a:xfrm>
            <a:off x="710671" y="3555320"/>
            <a:ext cx="7400925" cy="2784480"/>
            <a:chOff x="472" y="1555"/>
            <a:chExt cx="4662" cy="1754"/>
          </a:xfrm>
        </p:grpSpPr>
        <p:sp>
          <p:nvSpPr>
            <p:cNvPr id="7" name="Text Box 6">
              <a:extLst>
                <a:ext uri="{FF2B5EF4-FFF2-40B4-BE49-F238E27FC236}">
                  <a16:creationId xmlns:a16="http://schemas.microsoft.com/office/drawing/2014/main" id="{0068E96C-130D-4125-9FB4-895472027DE7}"/>
                </a:ext>
              </a:extLst>
            </p:cNvPr>
            <p:cNvSpPr txBox="1">
              <a:spLocks noChangeArrowheads="1"/>
            </p:cNvSpPr>
            <p:nvPr/>
          </p:nvSpPr>
          <p:spPr bwMode="gray">
            <a:xfrm>
              <a:off x="1728" y="1555"/>
              <a:ext cx="1344" cy="355"/>
            </a:xfrm>
            <a:prstGeom prst="rect">
              <a:avLst/>
            </a:prstGeom>
            <a:noFill/>
            <a:ln w="9525">
              <a:noFill/>
              <a:miter lim="800000"/>
              <a:headEnd/>
              <a:tailEnd/>
            </a:ln>
          </p:spPr>
          <p:txBody>
            <a:bodyPr>
              <a:spAutoFit/>
            </a:bodyPr>
            <a:lstStyle/>
            <a:p>
              <a:pPr eaLnBrk="0" hangingPunct="0">
                <a:lnSpc>
                  <a:spcPct val="85000"/>
                </a:lnSpc>
              </a:pPr>
              <a:r>
                <a:rPr lang="en-US" altLang="en-US" dirty="0">
                  <a:solidFill>
                    <a:schemeClr val="bg1"/>
                  </a:solidFill>
                </a:rPr>
                <a:t>Asking with</a:t>
              </a:r>
              <a:br>
                <a:rPr lang="en-US" altLang="en-US" dirty="0">
                  <a:solidFill>
                    <a:schemeClr val="bg1"/>
                  </a:solidFill>
                </a:rPr>
              </a:br>
              <a:r>
                <a:rPr lang="en-US" altLang="en-US" dirty="0">
                  <a:solidFill>
                    <a:schemeClr val="bg1"/>
                  </a:solidFill>
                </a:rPr>
                <a:t>some telling</a:t>
              </a:r>
            </a:p>
          </p:txBody>
        </p:sp>
        <p:sp>
          <p:nvSpPr>
            <p:cNvPr id="8" name="Text Box 7">
              <a:extLst>
                <a:ext uri="{FF2B5EF4-FFF2-40B4-BE49-F238E27FC236}">
                  <a16:creationId xmlns:a16="http://schemas.microsoft.com/office/drawing/2014/main" id="{D2F0402A-CF85-440B-A176-7D03FEC5E70E}"/>
                </a:ext>
              </a:extLst>
            </p:cNvPr>
            <p:cNvSpPr txBox="1">
              <a:spLocks noChangeArrowheads="1"/>
            </p:cNvSpPr>
            <p:nvPr/>
          </p:nvSpPr>
          <p:spPr bwMode="gray">
            <a:xfrm>
              <a:off x="3699" y="1564"/>
              <a:ext cx="520" cy="355"/>
            </a:xfrm>
            <a:prstGeom prst="rect">
              <a:avLst/>
            </a:prstGeom>
            <a:noFill/>
            <a:ln w="9525">
              <a:noFill/>
              <a:miter lim="800000"/>
              <a:headEnd/>
              <a:tailEnd/>
            </a:ln>
          </p:spPr>
          <p:txBody>
            <a:bodyPr wrap="none">
              <a:spAutoFit/>
            </a:bodyPr>
            <a:lstStyle/>
            <a:p>
              <a:pPr eaLnBrk="0" hangingPunct="0">
                <a:lnSpc>
                  <a:spcPct val="85000"/>
                </a:lnSpc>
              </a:pPr>
              <a:r>
                <a:rPr lang="en-US" altLang="en-US" dirty="0">
                  <a:solidFill>
                    <a:schemeClr val="bg1"/>
                  </a:solidFill>
                </a:rPr>
                <a:t>More</a:t>
              </a:r>
              <a:br>
                <a:rPr lang="en-US" altLang="en-US" dirty="0">
                  <a:solidFill>
                    <a:schemeClr val="bg1"/>
                  </a:solidFill>
                </a:rPr>
              </a:br>
              <a:r>
                <a:rPr lang="en-US" altLang="en-US" dirty="0">
                  <a:solidFill>
                    <a:schemeClr val="bg1"/>
                  </a:solidFill>
                </a:rPr>
                <a:t>telling</a:t>
              </a:r>
            </a:p>
          </p:txBody>
        </p:sp>
        <p:sp>
          <p:nvSpPr>
            <p:cNvPr id="9" name="Text Box 8">
              <a:extLst>
                <a:ext uri="{FF2B5EF4-FFF2-40B4-BE49-F238E27FC236}">
                  <a16:creationId xmlns:a16="http://schemas.microsoft.com/office/drawing/2014/main" id="{2CDF52DB-F169-4E42-B771-65BBA4333919}"/>
                </a:ext>
              </a:extLst>
            </p:cNvPr>
            <p:cNvSpPr txBox="1">
              <a:spLocks noChangeArrowheads="1"/>
            </p:cNvSpPr>
            <p:nvPr/>
          </p:nvSpPr>
          <p:spPr bwMode="gray">
            <a:xfrm>
              <a:off x="1371" y="2946"/>
              <a:ext cx="536" cy="355"/>
            </a:xfrm>
            <a:prstGeom prst="rect">
              <a:avLst/>
            </a:prstGeom>
            <a:noFill/>
            <a:ln w="9525">
              <a:noFill/>
              <a:miter lim="800000"/>
              <a:headEnd/>
              <a:tailEnd/>
            </a:ln>
          </p:spPr>
          <p:txBody>
            <a:bodyPr wrap="none">
              <a:spAutoFit/>
            </a:bodyPr>
            <a:lstStyle/>
            <a:p>
              <a:pPr eaLnBrk="0" hangingPunct="0">
                <a:lnSpc>
                  <a:spcPct val="85000"/>
                </a:lnSpc>
              </a:pPr>
              <a:r>
                <a:rPr lang="en-US" altLang="en-US" dirty="0">
                  <a:solidFill>
                    <a:schemeClr val="bg1"/>
                  </a:solidFill>
                </a:rPr>
                <a:t>More</a:t>
              </a:r>
            </a:p>
            <a:p>
              <a:pPr eaLnBrk="0" hangingPunct="0">
                <a:lnSpc>
                  <a:spcPct val="85000"/>
                </a:lnSpc>
              </a:pPr>
              <a:r>
                <a:rPr lang="en-US" altLang="en-US" dirty="0">
                  <a:solidFill>
                    <a:schemeClr val="bg1"/>
                  </a:solidFill>
                </a:rPr>
                <a:t>asking</a:t>
              </a:r>
            </a:p>
          </p:txBody>
        </p:sp>
        <p:sp>
          <p:nvSpPr>
            <p:cNvPr id="10" name="Text Box 9">
              <a:extLst>
                <a:ext uri="{FF2B5EF4-FFF2-40B4-BE49-F238E27FC236}">
                  <a16:creationId xmlns:a16="http://schemas.microsoft.com/office/drawing/2014/main" id="{15D73DDD-43A5-4852-8C5F-E48A9717F4D6}"/>
                </a:ext>
              </a:extLst>
            </p:cNvPr>
            <p:cNvSpPr txBox="1">
              <a:spLocks noChangeArrowheads="1"/>
            </p:cNvSpPr>
            <p:nvPr/>
          </p:nvSpPr>
          <p:spPr bwMode="gray">
            <a:xfrm>
              <a:off x="2526" y="2954"/>
              <a:ext cx="1410" cy="355"/>
            </a:xfrm>
            <a:prstGeom prst="rect">
              <a:avLst/>
            </a:prstGeom>
            <a:noFill/>
            <a:ln w="9525">
              <a:noFill/>
              <a:miter lim="800000"/>
              <a:headEnd/>
              <a:tailEnd/>
            </a:ln>
          </p:spPr>
          <p:txBody>
            <a:bodyPr>
              <a:spAutoFit/>
            </a:bodyPr>
            <a:lstStyle/>
            <a:p>
              <a:pPr eaLnBrk="0" hangingPunct="0">
                <a:lnSpc>
                  <a:spcPct val="85000"/>
                </a:lnSpc>
              </a:pPr>
              <a:r>
                <a:rPr lang="en-US" altLang="en-US" dirty="0">
                  <a:solidFill>
                    <a:schemeClr val="bg1"/>
                  </a:solidFill>
                </a:rPr>
                <a:t>Telling with </a:t>
              </a:r>
              <a:br>
                <a:rPr lang="en-US" altLang="en-US" dirty="0">
                  <a:solidFill>
                    <a:schemeClr val="bg1"/>
                  </a:solidFill>
                </a:rPr>
              </a:br>
              <a:r>
                <a:rPr lang="en-US" altLang="en-US" dirty="0">
                  <a:solidFill>
                    <a:schemeClr val="bg1"/>
                  </a:solidFill>
                </a:rPr>
                <a:t>some asking</a:t>
              </a:r>
            </a:p>
          </p:txBody>
        </p:sp>
        <p:sp>
          <p:nvSpPr>
            <p:cNvPr id="11" name="AutoShape 10">
              <a:extLst>
                <a:ext uri="{FF2B5EF4-FFF2-40B4-BE49-F238E27FC236}">
                  <a16:creationId xmlns:a16="http://schemas.microsoft.com/office/drawing/2014/main" id="{39062553-633C-4424-BD21-B7E17AA0BB43}"/>
                </a:ext>
              </a:extLst>
            </p:cNvPr>
            <p:cNvSpPr>
              <a:spLocks noChangeArrowheads="1"/>
            </p:cNvSpPr>
            <p:nvPr/>
          </p:nvSpPr>
          <p:spPr bwMode="gray">
            <a:xfrm flipH="1">
              <a:off x="1561" y="2752"/>
              <a:ext cx="144" cy="136"/>
            </a:xfrm>
            <a:prstGeom prst="triangle">
              <a:avLst>
                <a:gd name="adj" fmla="val 50000"/>
              </a:avLst>
            </a:prstGeom>
            <a:solidFill>
              <a:schemeClr val="bg1"/>
            </a:solidFill>
            <a:ln w="9525">
              <a:noFill/>
              <a:miter lim="800000"/>
              <a:headEnd/>
              <a:tailEnd/>
            </a:ln>
          </p:spPr>
          <p:txBody>
            <a:bodyPr wrap="none" anchor="ctr"/>
            <a:lstStyle/>
            <a:p>
              <a:endParaRPr lang="en-US" dirty="0">
                <a:solidFill>
                  <a:schemeClr val="bg1"/>
                </a:solidFill>
              </a:endParaRPr>
            </a:p>
          </p:txBody>
        </p:sp>
        <p:sp>
          <p:nvSpPr>
            <p:cNvPr id="12" name="AutoShape 11">
              <a:extLst>
                <a:ext uri="{FF2B5EF4-FFF2-40B4-BE49-F238E27FC236}">
                  <a16:creationId xmlns:a16="http://schemas.microsoft.com/office/drawing/2014/main" id="{018FE2D7-A86E-458C-AF86-CBA0624F3209}"/>
                </a:ext>
              </a:extLst>
            </p:cNvPr>
            <p:cNvSpPr>
              <a:spLocks noChangeArrowheads="1"/>
            </p:cNvSpPr>
            <p:nvPr/>
          </p:nvSpPr>
          <p:spPr bwMode="gray">
            <a:xfrm flipH="1">
              <a:off x="3159" y="2752"/>
              <a:ext cx="144" cy="136"/>
            </a:xfrm>
            <a:prstGeom prst="triangle">
              <a:avLst>
                <a:gd name="adj" fmla="val 50000"/>
              </a:avLst>
            </a:prstGeom>
            <a:solidFill>
              <a:schemeClr val="bg1"/>
            </a:solidFill>
            <a:ln w="9525">
              <a:noFill/>
              <a:miter lim="800000"/>
              <a:headEnd/>
              <a:tailEnd/>
            </a:ln>
          </p:spPr>
          <p:txBody>
            <a:bodyPr wrap="none" anchor="ctr"/>
            <a:lstStyle/>
            <a:p>
              <a:endParaRPr lang="en-US" dirty="0">
                <a:solidFill>
                  <a:schemeClr val="bg1"/>
                </a:solidFill>
              </a:endParaRPr>
            </a:p>
          </p:txBody>
        </p:sp>
        <p:grpSp>
          <p:nvGrpSpPr>
            <p:cNvPr id="13" name="Group 12">
              <a:extLst>
                <a:ext uri="{FF2B5EF4-FFF2-40B4-BE49-F238E27FC236}">
                  <a16:creationId xmlns:a16="http://schemas.microsoft.com/office/drawing/2014/main" id="{60C1CBC1-5350-45E9-B6F7-225A3CAF4E38}"/>
                </a:ext>
              </a:extLst>
            </p:cNvPr>
            <p:cNvGrpSpPr>
              <a:grpSpLocks/>
            </p:cNvGrpSpPr>
            <p:nvPr/>
          </p:nvGrpSpPr>
          <p:grpSpPr bwMode="auto">
            <a:xfrm>
              <a:off x="472" y="2176"/>
              <a:ext cx="4662" cy="581"/>
              <a:chOff x="472" y="2176"/>
              <a:chExt cx="4662" cy="581"/>
            </a:xfrm>
          </p:grpSpPr>
          <p:sp>
            <p:nvSpPr>
              <p:cNvPr id="22" name="Rectangle 13">
                <a:extLst>
                  <a:ext uri="{FF2B5EF4-FFF2-40B4-BE49-F238E27FC236}">
                    <a16:creationId xmlns:a16="http://schemas.microsoft.com/office/drawing/2014/main" id="{0D5320D2-8FC9-44DF-8451-9143CA4DC0BE}"/>
                  </a:ext>
                </a:extLst>
              </p:cNvPr>
              <p:cNvSpPr>
                <a:spLocks noChangeArrowheads="1"/>
              </p:cNvSpPr>
              <p:nvPr/>
            </p:nvSpPr>
            <p:spPr bwMode="gray">
              <a:xfrm>
                <a:off x="2037" y="2271"/>
                <a:ext cx="761" cy="389"/>
              </a:xfrm>
              <a:prstGeom prst="rect">
                <a:avLst/>
              </a:prstGeom>
              <a:solidFill>
                <a:schemeClr val="tx1"/>
              </a:solidFill>
              <a:ln w="38100">
                <a:solidFill>
                  <a:schemeClr val="tx2"/>
                </a:solidFill>
                <a:miter lim="800000"/>
                <a:headEnd/>
                <a:tailEnd/>
              </a:ln>
            </p:spPr>
            <p:txBody>
              <a:bodyPr/>
              <a:lstStyle/>
              <a:p>
                <a:endParaRPr lang="en-US" dirty="0">
                  <a:solidFill>
                    <a:schemeClr val="bg1"/>
                  </a:solidFill>
                </a:endParaRPr>
              </a:p>
            </p:txBody>
          </p:sp>
          <p:sp>
            <p:nvSpPr>
              <p:cNvPr id="23" name="Rectangle 14">
                <a:extLst>
                  <a:ext uri="{FF2B5EF4-FFF2-40B4-BE49-F238E27FC236}">
                    <a16:creationId xmlns:a16="http://schemas.microsoft.com/office/drawing/2014/main" id="{8C09305C-8D74-49D8-A82F-BD543A5BEF38}"/>
                  </a:ext>
                </a:extLst>
              </p:cNvPr>
              <p:cNvSpPr>
                <a:spLocks noChangeArrowheads="1"/>
              </p:cNvSpPr>
              <p:nvPr/>
            </p:nvSpPr>
            <p:spPr bwMode="gray">
              <a:xfrm>
                <a:off x="1249" y="2271"/>
                <a:ext cx="752" cy="389"/>
              </a:xfrm>
              <a:prstGeom prst="rect">
                <a:avLst/>
              </a:prstGeom>
              <a:solidFill>
                <a:schemeClr val="tx2"/>
              </a:solidFill>
              <a:ln w="9525">
                <a:noFill/>
                <a:miter lim="800000"/>
                <a:headEnd/>
                <a:tailEnd/>
              </a:ln>
            </p:spPr>
            <p:txBody>
              <a:bodyPr/>
              <a:lstStyle/>
              <a:p>
                <a:endParaRPr lang="en-US" dirty="0">
                  <a:solidFill>
                    <a:schemeClr val="bg1"/>
                  </a:solidFill>
                </a:endParaRPr>
              </a:p>
            </p:txBody>
          </p:sp>
          <p:sp>
            <p:nvSpPr>
              <p:cNvPr id="24" name="Rectangle 15">
                <a:extLst>
                  <a:ext uri="{FF2B5EF4-FFF2-40B4-BE49-F238E27FC236}">
                    <a16:creationId xmlns:a16="http://schemas.microsoft.com/office/drawing/2014/main" id="{06696E63-3007-46E7-B306-F1046C6E9E90}"/>
                  </a:ext>
                </a:extLst>
              </p:cNvPr>
              <p:cNvSpPr>
                <a:spLocks noChangeArrowheads="1"/>
              </p:cNvSpPr>
              <p:nvPr/>
            </p:nvSpPr>
            <p:spPr bwMode="gray">
              <a:xfrm>
                <a:off x="2834" y="2271"/>
                <a:ext cx="746" cy="389"/>
              </a:xfrm>
              <a:prstGeom prst="rect">
                <a:avLst/>
              </a:prstGeom>
              <a:solidFill>
                <a:srgbClr val="C4C4CD"/>
              </a:solidFill>
              <a:ln w="9525">
                <a:noFill/>
                <a:miter lim="800000"/>
                <a:headEnd/>
                <a:tailEnd/>
              </a:ln>
            </p:spPr>
            <p:txBody>
              <a:bodyPr/>
              <a:lstStyle/>
              <a:p>
                <a:endParaRPr lang="en-US" dirty="0">
                  <a:solidFill>
                    <a:schemeClr val="bg1"/>
                  </a:solidFill>
                </a:endParaRPr>
              </a:p>
            </p:txBody>
          </p:sp>
          <p:sp>
            <p:nvSpPr>
              <p:cNvPr id="25" name="Rectangle 16">
                <a:extLst>
                  <a:ext uri="{FF2B5EF4-FFF2-40B4-BE49-F238E27FC236}">
                    <a16:creationId xmlns:a16="http://schemas.microsoft.com/office/drawing/2014/main" id="{93EE9885-FF61-4EFA-A59E-75875B0CE491}"/>
                  </a:ext>
                </a:extLst>
              </p:cNvPr>
              <p:cNvSpPr>
                <a:spLocks noChangeArrowheads="1"/>
              </p:cNvSpPr>
              <p:nvPr/>
            </p:nvSpPr>
            <p:spPr bwMode="gray">
              <a:xfrm>
                <a:off x="3616" y="2271"/>
                <a:ext cx="748" cy="389"/>
              </a:xfrm>
              <a:prstGeom prst="rect">
                <a:avLst/>
              </a:prstGeom>
              <a:solidFill>
                <a:srgbClr val="747480"/>
              </a:solidFill>
              <a:ln w="9525">
                <a:noFill/>
                <a:miter lim="800000"/>
                <a:headEnd/>
                <a:tailEnd/>
              </a:ln>
            </p:spPr>
            <p:txBody>
              <a:bodyPr/>
              <a:lstStyle/>
              <a:p>
                <a:endParaRPr lang="en-US" dirty="0">
                  <a:solidFill>
                    <a:schemeClr val="bg1"/>
                  </a:solidFill>
                </a:endParaRPr>
              </a:p>
            </p:txBody>
          </p:sp>
          <p:sp>
            <p:nvSpPr>
              <p:cNvPr id="26" name="Freeform 17">
                <a:extLst>
                  <a:ext uri="{FF2B5EF4-FFF2-40B4-BE49-F238E27FC236}">
                    <a16:creationId xmlns:a16="http://schemas.microsoft.com/office/drawing/2014/main" id="{60AEA77D-92AA-4BD1-A6A5-1EE98C921F78}"/>
                  </a:ext>
                </a:extLst>
              </p:cNvPr>
              <p:cNvSpPr>
                <a:spLocks/>
              </p:cNvSpPr>
              <p:nvPr/>
            </p:nvSpPr>
            <p:spPr bwMode="gray">
              <a:xfrm>
                <a:off x="472" y="2176"/>
                <a:ext cx="779" cy="581"/>
              </a:xfrm>
              <a:custGeom>
                <a:avLst/>
                <a:gdLst>
                  <a:gd name="T0" fmla="*/ 0 w 868"/>
                  <a:gd name="T1" fmla="*/ 324 h 648"/>
                  <a:gd name="T2" fmla="*/ 868 w 868"/>
                  <a:gd name="T3" fmla="*/ 0 h 648"/>
                  <a:gd name="T4" fmla="*/ 868 w 868"/>
                  <a:gd name="T5" fmla="*/ 648 h 648"/>
                  <a:gd name="T6" fmla="*/ 0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0" y="324"/>
                    </a:moveTo>
                    <a:lnTo>
                      <a:pt x="868" y="0"/>
                    </a:lnTo>
                    <a:lnTo>
                      <a:pt x="868" y="648"/>
                    </a:lnTo>
                    <a:lnTo>
                      <a:pt x="0" y="324"/>
                    </a:lnTo>
                    <a:close/>
                  </a:path>
                </a:pathLst>
              </a:custGeom>
              <a:solidFill>
                <a:schemeClr val="tx2"/>
              </a:solidFill>
              <a:ln w="9525">
                <a:noFill/>
                <a:round/>
                <a:headEnd/>
                <a:tailEnd/>
              </a:ln>
            </p:spPr>
            <p:txBody>
              <a:bodyPr/>
              <a:lstStyle/>
              <a:p>
                <a:endParaRPr lang="en-US" dirty="0">
                  <a:solidFill>
                    <a:schemeClr val="bg1"/>
                  </a:solidFill>
                </a:endParaRPr>
              </a:p>
            </p:txBody>
          </p:sp>
          <p:sp>
            <p:nvSpPr>
              <p:cNvPr id="27" name="Freeform 18">
                <a:extLst>
                  <a:ext uri="{FF2B5EF4-FFF2-40B4-BE49-F238E27FC236}">
                    <a16:creationId xmlns:a16="http://schemas.microsoft.com/office/drawing/2014/main" id="{ED0F1411-608C-4A5D-821C-E8878011ADE2}"/>
                  </a:ext>
                </a:extLst>
              </p:cNvPr>
              <p:cNvSpPr>
                <a:spLocks/>
              </p:cNvSpPr>
              <p:nvPr/>
            </p:nvSpPr>
            <p:spPr bwMode="gray">
              <a:xfrm>
                <a:off x="4355" y="2176"/>
                <a:ext cx="779" cy="581"/>
              </a:xfrm>
              <a:custGeom>
                <a:avLst/>
                <a:gdLst>
                  <a:gd name="T0" fmla="*/ 868 w 868"/>
                  <a:gd name="T1" fmla="*/ 324 h 648"/>
                  <a:gd name="T2" fmla="*/ 0 w 868"/>
                  <a:gd name="T3" fmla="*/ 0 h 648"/>
                  <a:gd name="T4" fmla="*/ 0 w 868"/>
                  <a:gd name="T5" fmla="*/ 648 h 648"/>
                  <a:gd name="T6" fmla="*/ 868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868" y="324"/>
                    </a:moveTo>
                    <a:lnTo>
                      <a:pt x="0" y="0"/>
                    </a:lnTo>
                    <a:lnTo>
                      <a:pt x="0" y="648"/>
                    </a:lnTo>
                    <a:lnTo>
                      <a:pt x="868" y="324"/>
                    </a:lnTo>
                    <a:close/>
                  </a:path>
                </a:pathLst>
              </a:custGeom>
              <a:solidFill>
                <a:srgbClr val="747480"/>
              </a:solidFill>
              <a:ln w="9525">
                <a:noFill/>
                <a:round/>
                <a:headEnd/>
                <a:tailEnd/>
              </a:ln>
            </p:spPr>
            <p:txBody>
              <a:bodyPr/>
              <a:lstStyle/>
              <a:p>
                <a:endParaRPr lang="en-US" dirty="0">
                  <a:solidFill>
                    <a:schemeClr val="bg1"/>
                  </a:solidFill>
                </a:endParaRPr>
              </a:p>
            </p:txBody>
          </p:sp>
        </p:grpSp>
        <p:sp>
          <p:nvSpPr>
            <p:cNvPr id="14" name="Text Box 19">
              <a:extLst>
                <a:ext uri="{FF2B5EF4-FFF2-40B4-BE49-F238E27FC236}">
                  <a16:creationId xmlns:a16="http://schemas.microsoft.com/office/drawing/2014/main" id="{8279FA0C-28CA-4BCC-9F27-1BA8D497E0DB}"/>
                </a:ext>
              </a:extLst>
            </p:cNvPr>
            <p:cNvSpPr txBox="1">
              <a:spLocks noChangeArrowheads="1"/>
            </p:cNvSpPr>
            <p:nvPr/>
          </p:nvSpPr>
          <p:spPr bwMode="gray">
            <a:xfrm>
              <a:off x="1505" y="2328"/>
              <a:ext cx="257" cy="291"/>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D</a:t>
              </a:r>
            </a:p>
          </p:txBody>
        </p:sp>
        <p:sp>
          <p:nvSpPr>
            <p:cNvPr id="15" name="Text Box 20">
              <a:extLst>
                <a:ext uri="{FF2B5EF4-FFF2-40B4-BE49-F238E27FC236}">
                  <a16:creationId xmlns:a16="http://schemas.microsoft.com/office/drawing/2014/main" id="{0C8470F7-87EB-417C-9833-81DAF89B868C}"/>
                </a:ext>
              </a:extLst>
            </p:cNvPr>
            <p:cNvSpPr txBox="1">
              <a:spLocks noChangeArrowheads="1"/>
            </p:cNvSpPr>
            <p:nvPr/>
          </p:nvSpPr>
          <p:spPr bwMode="gray">
            <a:xfrm>
              <a:off x="3103" y="2328"/>
              <a:ext cx="257" cy="291"/>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B</a:t>
              </a:r>
            </a:p>
          </p:txBody>
        </p:sp>
        <p:sp>
          <p:nvSpPr>
            <p:cNvPr id="16" name="Text Box 21">
              <a:extLst>
                <a:ext uri="{FF2B5EF4-FFF2-40B4-BE49-F238E27FC236}">
                  <a16:creationId xmlns:a16="http://schemas.microsoft.com/office/drawing/2014/main" id="{D4796C62-1E9A-4F02-9CF9-C25BC18F4ED6}"/>
                </a:ext>
              </a:extLst>
            </p:cNvPr>
            <p:cNvSpPr txBox="1">
              <a:spLocks noChangeArrowheads="1"/>
            </p:cNvSpPr>
            <p:nvPr/>
          </p:nvSpPr>
          <p:spPr bwMode="gray">
            <a:xfrm>
              <a:off x="3827" y="2328"/>
              <a:ext cx="257" cy="291"/>
            </a:xfrm>
            <a:prstGeom prst="rect">
              <a:avLst/>
            </a:prstGeom>
            <a:noFill/>
            <a:ln w="9525">
              <a:noFill/>
              <a:miter lim="800000"/>
              <a:headEnd/>
              <a:tailEnd/>
            </a:ln>
          </p:spPr>
          <p:txBody>
            <a:bodyPr wrap="none" anchor="ctr" anchorCtr="1">
              <a:spAutoFit/>
            </a:bodyPr>
            <a:lstStyle/>
            <a:p>
              <a:pPr eaLnBrk="0" hangingPunct="0"/>
              <a:r>
                <a:rPr lang="en-US" altLang="en-US" sz="2400" b="1" dirty="0"/>
                <a:t>A</a:t>
              </a:r>
            </a:p>
          </p:txBody>
        </p:sp>
        <p:sp>
          <p:nvSpPr>
            <p:cNvPr id="17" name="Text Box 22">
              <a:extLst>
                <a:ext uri="{FF2B5EF4-FFF2-40B4-BE49-F238E27FC236}">
                  <a16:creationId xmlns:a16="http://schemas.microsoft.com/office/drawing/2014/main" id="{8F0B6AF5-B2F6-4BEE-BF36-BAAD50423359}"/>
                </a:ext>
              </a:extLst>
            </p:cNvPr>
            <p:cNvSpPr txBox="1">
              <a:spLocks noChangeArrowheads="1"/>
            </p:cNvSpPr>
            <p:nvPr/>
          </p:nvSpPr>
          <p:spPr bwMode="gray">
            <a:xfrm>
              <a:off x="2271" y="2328"/>
              <a:ext cx="244" cy="291"/>
            </a:xfrm>
            <a:prstGeom prst="rect">
              <a:avLst/>
            </a:prstGeom>
            <a:noFill/>
            <a:ln w="9525">
              <a:noFill/>
              <a:miter lim="800000"/>
              <a:headEnd/>
              <a:tailEnd/>
            </a:ln>
          </p:spPr>
          <p:txBody>
            <a:bodyPr wrap="none" anchor="ctr" anchorCtr="1">
              <a:spAutoFit/>
            </a:bodyPr>
            <a:lstStyle/>
            <a:p>
              <a:pPr eaLnBrk="0" hangingPunct="0"/>
              <a:r>
                <a:rPr lang="en-US" altLang="en-US" sz="2400" b="1" dirty="0">
                  <a:solidFill>
                    <a:schemeClr val="bg1"/>
                  </a:solidFill>
                </a:rPr>
                <a:t>C</a:t>
              </a:r>
            </a:p>
          </p:txBody>
        </p:sp>
        <p:sp>
          <p:nvSpPr>
            <p:cNvPr id="18" name="Text Box 23">
              <a:extLst>
                <a:ext uri="{FF2B5EF4-FFF2-40B4-BE49-F238E27FC236}">
                  <a16:creationId xmlns:a16="http://schemas.microsoft.com/office/drawing/2014/main" id="{AA15DBE7-80AE-42F7-88B1-818B9C957D60}"/>
                </a:ext>
              </a:extLst>
            </p:cNvPr>
            <p:cNvSpPr txBox="1">
              <a:spLocks noChangeArrowheads="1"/>
            </p:cNvSpPr>
            <p:nvPr/>
          </p:nvSpPr>
          <p:spPr bwMode="gray">
            <a:xfrm>
              <a:off x="724" y="2305"/>
              <a:ext cx="549" cy="291"/>
            </a:xfrm>
            <a:prstGeom prst="rect">
              <a:avLst/>
            </a:prstGeom>
            <a:noFill/>
            <a:ln w="9525">
              <a:noFill/>
              <a:miter lim="800000"/>
              <a:headEnd/>
              <a:tailEnd/>
            </a:ln>
          </p:spPr>
          <p:txBody>
            <a:bodyPr wrap="none" anchor="ctr" anchorCtr="1">
              <a:spAutoFit/>
            </a:bodyPr>
            <a:lstStyle/>
            <a:p>
              <a:pPr algn="r" eaLnBrk="0" hangingPunct="0"/>
              <a:r>
                <a:rPr lang="en-US" altLang="en-US" sz="2400" b="1" dirty="0">
                  <a:solidFill>
                    <a:schemeClr val="bg1"/>
                  </a:solidFill>
                </a:rPr>
                <a:t>Asks</a:t>
              </a:r>
            </a:p>
          </p:txBody>
        </p:sp>
        <p:sp>
          <p:nvSpPr>
            <p:cNvPr id="19" name="Text Box 24">
              <a:extLst>
                <a:ext uri="{FF2B5EF4-FFF2-40B4-BE49-F238E27FC236}">
                  <a16:creationId xmlns:a16="http://schemas.microsoft.com/office/drawing/2014/main" id="{E213ADBD-4D6E-44FD-8250-877075DE21C3}"/>
                </a:ext>
              </a:extLst>
            </p:cNvPr>
            <p:cNvSpPr txBox="1">
              <a:spLocks noChangeArrowheads="1"/>
            </p:cNvSpPr>
            <p:nvPr/>
          </p:nvSpPr>
          <p:spPr bwMode="gray">
            <a:xfrm>
              <a:off x="4308" y="2305"/>
              <a:ext cx="518" cy="291"/>
            </a:xfrm>
            <a:prstGeom prst="rect">
              <a:avLst/>
            </a:prstGeom>
            <a:noFill/>
            <a:ln w="9525">
              <a:noFill/>
              <a:miter lim="800000"/>
              <a:headEnd/>
              <a:tailEnd/>
            </a:ln>
          </p:spPr>
          <p:txBody>
            <a:bodyPr wrap="none" anchor="ctr" anchorCtr="1">
              <a:spAutoFit/>
            </a:bodyPr>
            <a:lstStyle/>
            <a:p>
              <a:pPr eaLnBrk="0" hangingPunct="0"/>
              <a:r>
                <a:rPr lang="en-US" altLang="en-US" sz="2400" b="1" dirty="0"/>
                <a:t>Tells</a:t>
              </a:r>
            </a:p>
          </p:txBody>
        </p:sp>
        <p:sp>
          <p:nvSpPr>
            <p:cNvPr id="20" name="AutoShape 25">
              <a:extLst>
                <a:ext uri="{FF2B5EF4-FFF2-40B4-BE49-F238E27FC236}">
                  <a16:creationId xmlns:a16="http://schemas.microsoft.com/office/drawing/2014/main" id="{59B217BE-16A8-4ECC-B05D-677855DAD957}"/>
                </a:ext>
              </a:extLst>
            </p:cNvPr>
            <p:cNvSpPr>
              <a:spLocks noChangeArrowheads="1"/>
            </p:cNvSpPr>
            <p:nvPr/>
          </p:nvSpPr>
          <p:spPr bwMode="gray">
            <a:xfrm rot="10800000" flipH="1">
              <a:off x="3882" y="2063"/>
              <a:ext cx="144" cy="136"/>
            </a:xfrm>
            <a:prstGeom prst="triangle">
              <a:avLst>
                <a:gd name="adj" fmla="val 50000"/>
              </a:avLst>
            </a:prstGeom>
            <a:solidFill>
              <a:schemeClr val="bg1"/>
            </a:solidFill>
            <a:ln w="9525">
              <a:noFill/>
              <a:miter lim="800000"/>
              <a:headEnd/>
              <a:tailEnd/>
            </a:ln>
          </p:spPr>
          <p:txBody>
            <a:bodyPr rot="10800000" wrap="none" anchor="ctr"/>
            <a:lstStyle/>
            <a:p>
              <a:endParaRPr lang="en-US" dirty="0">
                <a:solidFill>
                  <a:schemeClr val="bg1"/>
                </a:solidFill>
              </a:endParaRPr>
            </a:p>
          </p:txBody>
        </p:sp>
        <p:sp>
          <p:nvSpPr>
            <p:cNvPr id="21" name="AutoShape 26">
              <a:extLst>
                <a:ext uri="{FF2B5EF4-FFF2-40B4-BE49-F238E27FC236}">
                  <a16:creationId xmlns:a16="http://schemas.microsoft.com/office/drawing/2014/main" id="{341E4579-81E7-4C95-8B09-48B4CC3098E8}"/>
                </a:ext>
              </a:extLst>
            </p:cNvPr>
            <p:cNvSpPr>
              <a:spLocks noChangeArrowheads="1"/>
            </p:cNvSpPr>
            <p:nvPr/>
          </p:nvSpPr>
          <p:spPr bwMode="gray">
            <a:xfrm rot="10800000" flipH="1">
              <a:off x="2328" y="2063"/>
              <a:ext cx="144" cy="136"/>
            </a:xfrm>
            <a:prstGeom prst="triangle">
              <a:avLst>
                <a:gd name="adj" fmla="val 50000"/>
              </a:avLst>
            </a:prstGeom>
            <a:solidFill>
              <a:schemeClr val="bg1"/>
            </a:solidFill>
            <a:ln w="9525">
              <a:noFill/>
              <a:miter lim="800000"/>
              <a:headEnd/>
              <a:tailEnd/>
            </a:ln>
          </p:spPr>
          <p:txBody>
            <a:bodyPr rot="10800000" wrap="none" anchor="ctr"/>
            <a:lstStyle/>
            <a:p>
              <a:endParaRPr lang="en-US" dirty="0">
                <a:solidFill>
                  <a:schemeClr val="bg1"/>
                </a:solidFill>
              </a:endParaRPr>
            </a:p>
          </p:txBody>
        </p:sp>
      </p:grpSp>
      <p:sp>
        <p:nvSpPr>
          <p:cNvPr id="3" name="TextBox 2">
            <a:extLst>
              <a:ext uri="{FF2B5EF4-FFF2-40B4-BE49-F238E27FC236}">
                <a16:creationId xmlns:a16="http://schemas.microsoft.com/office/drawing/2014/main" id="{4DAF800A-44A7-EB09-0C89-31EAB6FB0603}"/>
              </a:ext>
            </a:extLst>
          </p:cNvPr>
          <p:cNvSpPr txBox="1"/>
          <p:nvPr/>
        </p:nvSpPr>
        <p:spPr>
          <a:xfrm>
            <a:off x="2512783" y="6334357"/>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534404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Assertive behaviors</a:t>
            </a:r>
          </a:p>
        </p:txBody>
      </p:sp>
      <p:sp>
        <p:nvSpPr>
          <p:cNvPr id="28" name="Text Box 34">
            <a:extLst>
              <a:ext uri="{FF2B5EF4-FFF2-40B4-BE49-F238E27FC236}">
                <a16:creationId xmlns:a16="http://schemas.microsoft.com/office/drawing/2014/main" id="{EF4C071F-D94F-49F8-BEED-745DA196A37B}"/>
              </a:ext>
            </a:extLst>
          </p:cNvPr>
          <p:cNvSpPr txBox="1">
            <a:spLocks noChangeAspect="1" noChangeArrowheads="1"/>
          </p:cNvSpPr>
          <p:nvPr/>
        </p:nvSpPr>
        <p:spPr bwMode="gray">
          <a:xfrm>
            <a:off x="3810000" y="1449756"/>
            <a:ext cx="1517650" cy="461665"/>
          </a:xfrm>
          <a:prstGeom prst="rect">
            <a:avLst/>
          </a:prstGeom>
          <a:noFill/>
          <a:ln w="9525">
            <a:noFill/>
            <a:miter lim="800000"/>
            <a:headEnd/>
            <a:tailEnd/>
          </a:ln>
        </p:spPr>
        <p:txBody>
          <a:bodyPr>
            <a:spAutoFit/>
          </a:bodyPr>
          <a:lstStyle/>
          <a:p>
            <a:pPr algn="ctr"/>
            <a:r>
              <a:rPr lang="en-US" altLang="en-US" sz="2400" b="1" dirty="0">
                <a:solidFill>
                  <a:schemeClr val="bg1"/>
                </a:solidFill>
              </a:rPr>
              <a:t>Verbal</a:t>
            </a:r>
          </a:p>
        </p:txBody>
      </p:sp>
      <p:sp>
        <p:nvSpPr>
          <p:cNvPr id="29" name="Text Box 35">
            <a:extLst>
              <a:ext uri="{FF2B5EF4-FFF2-40B4-BE49-F238E27FC236}">
                <a16:creationId xmlns:a16="http://schemas.microsoft.com/office/drawing/2014/main" id="{F0378606-5FB3-41EA-8453-1A83CE3E7842}"/>
              </a:ext>
            </a:extLst>
          </p:cNvPr>
          <p:cNvSpPr txBox="1">
            <a:spLocks noChangeAspect="1" noChangeArrowheads="1"/>
          </p:cNvSpPr>
          <p:nvPr/>
        </p:nvSpPr>
        <p:spPr bwMode="gray">
          <a:xfrm>
            <a:off x="3432387" y="5406907"/>
            <a:ext cx="2503488" cy="461665"/>
          </a:xfrm>
          <a:prstGeom prst="rect">
            <a:avLst/>
          </a:prstGeom>
          <a:noFill/>
          <a:ln w="9525">
            <a:noFill/>
            <a:miter lim="800000"/>
            <a:headEnd/>
            <a:tailEnd/>
          </a:ln>
        </p:spPr>
        <p:txBody>
          <a:bodyPr>
            <a:spAutoFit/>
          </a:bodyPr>
          <a:lstStyle/>
          <a:p>
            <a:pPr algn="ctr"/>
            <a:r>
              <a:rPr lang="en-US" altLang="en-US" sz="2400" b="1" dirty="0">
                <a:solidFill>
                  <a:schemeClr val="bg1"/>
                </a:solidFill>
              </a:rPr>
              <a:t>Nonverbal </a:t>
            </a:r>
          </a:p>
        </p:txBody>
      </p:sp>
      <p:grpSp>
        <p:nvGrpSpPr>
          <p:cNvPr id="30" name="Group 40">
            <a:extLst>
              <a:ext uri="{FF2B5EF4-FFF2-40B4-BE49-F238E27FC236}">
                <a16:creationId xmlns:a16="http://schemas.microsoft.com/office/drawing/2014/main" id="{7AD970A5-4DAF-4261-AB95-07952E283683}"/>
              </a:ext>
            </a:extLst>
          </p:cNvPr>
          <p:cNvGrpSpPr>
            <a:grpSpLocks/>
          </p:cNvGrpSpPr>
          <p:nvPr/>
        </p:nvGrpSpPr>
        <p:grpSpPr bwMode="auto">
          <a:xfrm>
            <a:off x="900114" y="3182240"/>
            <a:ext cx="7385051" cy="962025"/>
            <a:chOff x="556" y="1893"/>
            <a:chExt cx="4652" cy="606"/>
          </a:xfrm>
        </p:grpSpPr>
        <p:grpSp>
          <p:nvGrpSpPr>
            <p:cNvPr id="31" name="Group 41">
              <a:extLst>
                <a:ext uri="{FF2B5EF4-FFF2-40B4-BE49-F238E27FC236}">
                  <a16:creationId xmlns:a16="http://schemas.microsoft.com/office/drawing/2014/main" id="{8839212E-CBAB-48F0-92E0-5ED96D1AACF1}"/>
                </a:ext>
              </a:extLst>
            </p:cNvPr>
            <p:cNvGrpSpPr>
              <a:grpSpLocks/>
            </p:cNvGrpSpPr>
            <p:nvPr/>
          </p:nvGrpSpPr>
          <p:grpSpPr bwMode="auto">
            <a:xfrm>
              <a:off x="556" y="1893"/>
              <a:ext cx="4652" cy="606"/>
              <a:chOff x="556" y="1893"/>
              <a:chExt cx="4652" cy="606"/>
            </a:xfrm>
          </p:grpSpPr>
          <p:sp>
            <p:nvSpPr>
              <p:cNvPr id="34" name="Freeform 42">
                <a:extLst>
                  <a:ext uri="{FF2B5EF4-FFF2-40B4-BE49-F238E27FC236}">
                    <a16:creationId xmlns:a16="http://schemas.microsoft.com/office/drawing/2014/main" id="{4E809507-5603-4D43-B392-929ABEC7B4E0}"/>
                  </a:ext>
                </a:extLst>
              </p:cNvPr>
              <p:cNvSpPr>
                <a:spLocks/>
              </p:cNvSpPr>
              <p:nvPr/>
            </p:nvSpPr>
            <p:spPr bwMode="gray">
              <a:xfrm>
                <a:off x="570" y="1904"/>
                <a:ext cx="2325" cy="584"/>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chemeClr val="tx2"/>
              </a:solidFill>
              <a:ln w="9525">
                <a:noFill/>
                <a:round/>
                <a:headEnd/>
                <a:tailEnd/>
              </a:ln>
            </p:spPr>
            <p:txBody>
              <a:bodyPr/>
              <a:lstStyle/>
              <a:p>
                <a:endParaRPr lang="en-US" dirty="0">
                  <a:solidFill>
                    <a:schemeClr val="bg1"/>
                  </a:solidFill>
                </a:endParaRPr>
              </a:p>
            </p:txBody>
          </p:sp>
          <p:sp>
            <p:nvSpPr>
              <p:cNvPr id="35" name="Freeform 43">
                <a:extLst>
                  <a:ext uri="{FF2B5EF4-FFF2-40B4-BE49-F238E27FC236}">
                    <a16:creationId xmlns:a16="http://schemas.microsoft.com/office/drawing/2014/main" id="{F5A95AF1-5F5D-4326-94D4-403D3ADA830D}"/>
                  </a:ext>
                </a:extLst>
              </p:cNvPr>
              <p:cNvSpPr>
                <a:spLocks noEditPoints="1"/>
              </p:cNvSpPr>
              <p:nvPr/>
            </p:nvSpPr>
            <p:spPr bwMode="gray">
              <a:xfrm>
                <a:off x="556" y="1893"/>
                <a:ext cx="2339" cy="606"/>
              </a:xfrm>
              <a:custGeom>
                <a:avLst/>
                <a:gdLst>
                  <a:gd name="T0" fmla="*/ 2606 w 2608"/>
                  <a:gd name="T1" fmla="*/ 560 h 672"/>
                  <a:gd name="T2" fmla="*/ 898 w 2608"/>
                  <a:gd name="T3" fmla="*/ 560 h 672"/>
                  <a:gd name="T4" fmla="*/ 898 w 2608"/>
                  <a:gd name="T5" fmla="*/ 672 h 672"/>
                  <a:gd name="T6" fmla="*/ 0 w 2608"/>
                  <a:gd name="T7" fmla="*/ 336 h 672"/>
                  <a:gd name="T8" fmla="*/ 0 w 2608"/>
                  <a:gd name="T9" fmla="*/ 336 h 672"/>
                  <a:gd name="T10" fmla="*/ 898 w 2608"/>
                  <a:gd name="T11" fmla="*/ 0 h 672"/>
                  <a:gd name="T12" fmla="*/ 898 w 2608"/>
                  <a:gd name="T13" fmla="*/ 110 h 672"/>
                  <a:gd name="T14" fmla="*/ 2608 w 2608"/>
                  <a:gd name="T15" fmla="*/ 110 h 672"/>
                  <a:gd name="T16" fmla="*/ 2606 w 2608"/>
                  <a:gd name="T17" fmla="*/ 560 h 672"/>
                  <a:gd name="T18" fmla="*/ 882 w 2608"/>
                  <a:gd name="T19" fmla="*/ 126 h 672"/>
                  <a:gd name="T20" fmla="*/ 882 w 2608"/>
                  <a:gd name="T21" fmla="*/ 24 h 672"/>
                  <a:gd name="T22" fmla="*/ 46 w 2608"/>
                  <a:gd name="T23" fmla="*/ 336 h 672"/>
                  <a:gd name="T24" fmla="*/ 46 w 2608"/>
                  <a:gd name="T25" fmla="*/ 336 h 672"/>
                  <a:gd name="T26" fmla="*/ 882 w 2608"/>
                  <a:gd name="T27" fmla="*/ 648 h 672"/>
                  <a:gd name="T28" fmla="*/ 882 w 2608"/>
                  <a:gd name="T29" fmla="*/ 544 h 672"/>
                  <a:gd name="T30" fmla="*/ 2606 w 2608"/>
                  <a:gd name="T31" fmla="*/ 544 h 672"/>
                  <a:gd name="T32" fmla="*/ 2606 w 2608"/>
                  <a:gd name="T33" fmla="*/ 126 h 672"/>
                  <a:gd name="T34" fmla="*/ 882 w 2608"/>
                  <a:gd name="T35" fmla="*/ 126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8"/>
                  <a:gd name="T55" fmla="*/ 0 h 672"/>
                  <a:gd name="T56" fmla="*/ 2608 w 2608"/>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8" h="672">
                    <a:moveTo>
                      <a:pt x="2606" y="560"/>
                    </a:moveTo>
                    <a:lnTo>
                      <a:pt x="898" y="560"/>
                    </a:lnTo>
                    <a:lnTo>
                      <a:pt x="898" y="672"/>
                    </a:lnTo>
                    <a:lnTo>
                      <a:pt x="0" y="336"/>
                    </a:lnTo>
                    <a:lnTo>
                      <a:pt x="898" y="0"/>
                    </a:lnTo>
                    <a:lnTo>
                      <a:pt x="898" y="110"/>
                    </a:lnTo>
                    <a:lnTo>
                      <a:pt x="2608" y="110"/>
                    </a:lnTo>
                    <a:lnTo>
                      <a:pt x="2606" y="560"/>
                    </a:lnTo>
                    <a:close/>
                    <a:moveTo>
                      <a:pt x="882" y="126"/>
                    </a:moveTo>
                    <a:lnTo>
                      <a:pt x="882" y="24"/>
                    </a:lnTo>
                    <a:lnTo>
                      <a:pt x="46" y="336"/>
                    </a:lnTo>
                    <a:lnTo>
                      <a:pt x="882" y="648"/>
                    </a:lnTo>
                    <a:lnTo>
                      <a:pt x="882" y="544"/>
                    </a:lnTo>
                    <a:lnTo>
                      <a:pt x="2606" y="544"/>
                    </a:lnTo>
                    <a:lnTo>
                      <a:pt x="2606" y="126"/>
                    </a:lnTo>
                    <a:lnTo>
                      <a:pt x="882" y="126"/>
                    </a:lnTo>
                    <a:close/>
                  </a:path>
                </a:pathLst>
              </a:custGeom>
              <a:solidFill>
                <a:schemeClr val="tx1"/>
              </a:solidFill>
              <a:ln w="9525">
                <a:noFill/>
                <a:round/>
                <a:headEnd/>
                <a:tailEnd/>
              </a:ln>
            </p:spPr>
            <p:txBody>
              <a:bodyPr/>
              <a:lstStyle/>
              <a:p>
                <a:endParaRPr lang="en-US" dirty="0">
                  <a:solidFill>
                    <a:schemeClr val="bg1"/>
                  </a:solidFill>
                </a:endParaRPr>
              </a:p>
            </p:txBody>
          </p:sp>
          <p:sp>
            <p:nvSpPr>
              <p:cNvPr id="36" name="Freeform 44">
                <a:extLst>
                  <a:ext uri="{FF2B5EF4-FFF2-40B4-BE49-F238E27FC236}">
                    <a16:creationId xmlns:a16="http://schemas.microsoft.com/office/drawing/2014/main" id="{1AE0B5FD-B0EB-40FA-942D-181D8A8CC105}"/>
                  </a:ext>
                </a:extLst>
              </p:cNvPr>
              <p:cNvSpPr>
                <a:spLocks/>
              </p:cNvSpPr>
              <p:nvPr/>
            </p:nvSpPr>
            <p:spPr bwMode="gray">
              <a:xfrm>
                <a:off x="597" y="1915"/>
                <a:ext cx="2297" cy="562"/>
              </a:xfrm>
              <a:custGeom>
                <a:avLst/>
                <a:gdLst>
                  <a:gd name="T0" fmla="*/ 836 w 2560"/>
                  <a:gd name="T1" fmla="*/ 102 h 624"/>
                  <a:gd name="T2" fmla="*/ 836 w 2560"/>
                  <a:gd name="T3" fmla="*/ 0 h 624"/>
                  <a:gd name="T4" fmla="*/ 0 w 2560"/>
                  <a:gd name="T5" fmla="*/ 312 h 624"/>
                  <a:gd name="T6" fmla="*/ 0 w 2560"/>
                  <a:gd name="T7" fmla="*/ 312 h 624"/>
                  <a:gd name="T8" fmla="*/ 836 w 2560"/>
                  <a:gd name="T9" fmla="*/ 624 h 624"/>
                  <a:gd name="T10" fmla="*/ 836 w 2560"/>
                  <a:gd name="T11" fmla="*/ 520 h 624"/>
                  <a:gd name="T12" fmla="*/ 2560 w 2560"/>
                  <a:gd name="T13" fmla="*/ 520 h 624"/>
                  <a:gd name="T14" fmla="*/ 2560 w 2560"/>
                  <a:gd name="T15" fmla="*/ 102 h 624"/>
                  <a:gd name="T16" fmla="*/ 0 60000 65536"/>
                  <a:gd name="T17" fmla="*/ 0 60000 65536"/>
                  <a:gd name="T18" fmla="*/ 0 60000 65536"/>
                  <a:gd name="T19" fmla="*/ 0 60000 65536"/>
                  <a:gd name="T20" fmla="*/ 0 60000 65536"/>
                  <a:gd name="T21" fmla="*/ 0 60000 65536"/>
                  <a:gd name="T22" fmla="*/ 0 60000 65536"/>
                  <a:gd name="T23" fmla="*/ 0 60000 65536"/>
                  <a:gd name="T24" fmla="*/ 0 w 2560"/>
                  <a:gd name="T25" fmla="*/ 0 h 624"/>
                  <a:gd name="T26" fmla="*/ 2560 w 2560"/>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0" h="624">
                    <a:moveTo>
                      <a:pt x="836" y="102"/>
                    </a:moveTo>
                    <a:lnTo>
                      <a:pt x="836" y="0"/>
                    </a:lnTo>
                    <a:lnTo>
                      <a:pt x="0" y="312"/>
                    </a:lnTo>
                    <a:lnTo>
                      <a:pt x="836" y="624"/>
                    </a:lnTo>
                    <a:lnTo>
                      <a:pt x="836" y="520"/>
                    </a:lnTo>
                    <a:lnTo>
                      <a:pt x="2560" y="520"/>
                    </a:lnTo>
                    <a:lnTo>
                      <a:pt x="2560" y="102"/>
                    </a:lnTo>
                  </a:path>
                </a:pathLst>
              </a:custGeom>
              <a:noFill/>
              <a:ln w="9525">
                <a:noFill/>
                <a:round/>
                <a:headEnd/>
                <a:tailEnd/>
              </a:ln>
            </p:spPr>
            <p:txBody>
              <a:bodyPr/>
              <a:lstStyle/>
              <a:p>
                <a:endParaRPr lang="en-US" dirty="0">
                  <a:solidFill>
                    <a:schemeClr val="bg1"/>
                  </a:solidFill>
                </a:endParaRPr>
              </a:p>
            </p:txBody>
          </p:sp>
          <p:sp>
            <p:nvSpPr>
              <p:cNvPr id="37" name="Freeform 45">
                <a:extLst>
                  <a:ext uri="{FF2B5EF4-FFF2-40B4-BE49-F238E27FC236}">
                    <a16:creationId xmlns:a16="http://schemas.microsoft.com/office/drawing/2014/main" id="{BC732896-F828-4172-847F-45CE2156B401}"/>
                  </a:ext>
                </a:extLst>
              </p:cNvPr>
              <p:cNvSpPr>
                <a:spLocks/>
              </p:cNvSpPr>
              <p:nvPr/>
            </p:nvSpPr>
            <p:spPr bwMode="gray">
              <a:xfrm>
                <a:off x="2880" y="1904"/>
                <a:ext cx="2308" cy="584"/>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747480"/>
              </a:solidFill>
              <a:ln w="9525">
                <a:noFill/>
                <a:round/>
                <a:headEnd/>
                <a:tailEnd/>
              </a:ln>
            </p:spPr>
            <p:txBody>
              <a:bodyPr/>
              <a:lstStyle/>
              <a:p>
                <a:endParaRPr lang="en-US" dirty="0">
                  <a:solidFill>
                    <a:schemeClr val="bg1"/>
                  </a:solidFill>
                </a:endParaRPr>
              </a:p>
            </p:txBody>
          </p:sp>
          <p:sp>
            <p:nvSpPr>
              <p:cNvPr id="38" name="Freeform 46">
                <a:extLst>
                  <a:ext uri="{FF2B5EF4-FFF2-40B4-BE49-F238E27FC236}">
                    <a16:creationId xmlns:a16="http://schemas.microsoft.com/office/drawing/2014/main" id="{959F8434-615B-4660-9BF4-1A9A1A1872F6}"/>
                  </a:ext>
                </a:extLst>
              </p:cNvPr>
              <p:cNvSpPr>
                <a:spLocks noEditPoints="1"/>
              </p:cNvSpPr>
              <p:nvPr/>
            </p:nvSpPr>
            <p:spPr bwMode="gray">
              <a:xfrm>
                <a:off x="2879" y="1893"/>
                <a:ext cx="2329" cy="606"/>
              </a:xfrm>
              <a:custGeom>
                <a:avLst/>
                <a:gdLst>
                  <a:gd name="T0" fmla="*/ 1680 w 2578"/>
                  <a:gd name="T1" fmla="*/ 560 h 672"/>
                  <a:gd name="T2" fmla="*/ 0 w 2578"/>
                  <a:gd name="T3" fmla="*/ 560 h 672"/>
                  <a:gd name="T4" fmla="*/ 0 w 2578"/>
                  <a:gd name="T5" fmla="*/ 110 h 672"/>
                  <a:gd name="T6" fmla="*/ 1680 w 2578"/>
                  <a:gd name="T7" fmla="*/ 110 h 672"/>
                  <a:gd name="T8" fmla="*/ 1680 w 2578"/>
                  <a:gd name="T9" fmla="*/ 0 h 672"/>
                  <a:gd name="T10" fmla="*/ 2558 w 2578"/>
                  <a:gd name="T11" fmla="*/ 330 h 672"/>
                  <a:gd name="T12" fmla="*/ 2556 w 2578"/>
                  <a:gd name="T13" fmla="*/ 336 h 672"/>
                  <a:gd name="T14" fmla="*/ 2558 w 2578"/>
                  <a:gd name="T15" fmla="*/ 330 h 672"/>
                  <a:gd name="T16" fmla="*/ 2578 w 2578"/>
                  <a:gd name="T17" fmla="*/ 336 h 672"/>
                  <a:gd name="T18" fmla="*/ 1680 w 2578"/>
                  <a:gd name="T19" fmla="*/ 672 h 672"/>
                  <a:gd name="T20" fmla="*/ 1680 w 2578"/>
                  <a:gd name="T21" fmla="*/ 560 h 672"/>
                  <a:gd name="T22" fmla="*/ 1680 w 2578"/>
                  <a:gd name="T23" fmla="*/ 560 h 672"/>
                  <a:gd name="T24" fmla="*/ 0 w 2578"/>
                  <a:gd name="T25" fmla="*/ 544 h 672"/>
                  <a:gd name="T26" fmla="*/ 1696 w 2578"/>
                  <a:gd name="T27" fmla="*/ 544 h 672"/>
                  <a:gd name="T28" fmla="*/ 1696 w 2578"/>
                  <a:gd name="T29" fmla="*/ 648 h 672"/>
                  <a:gd name="T30" fmla="*/ 2532 w 2578"/>
                  <a:gd name="T31" fmla="*/ 336 h 672"/>
                  <a:gd name="T32" fmla="*/ 1696 w 2578"/>
                  <a:gd name="T33" fmla="*/ 24 h 672"/>
                  <a:gd name="T34" fmla="*/ 1696 w 2578"/>
                  <a:gd name="T35" fmla="*/ 126 h 672"/>
                  <a:gd name="T36" fmla="*/ 0 w 2578"/>
                  <a:gd name="T37" fmla="*/ 126 h 672"/>
                  <a:gd name="T38" fmla="*/ 0 w 2578"/>
                  <a:gd name="T39" fmla="*/ 544 h 672"/>
                  <a:gd name="T40" fmla="*/ 0 w 2578"/>
                  <a:gd name="T41" fmla="*/ 544 h 6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8"/>
                  <a:gd name="T64" fmla="*/ 0 h 672"/>
                  <a:gd name="T65" fmla="*/ 2578 w 2578"/>
                  <a:gd name="T66" fmla="*/ 672 h 6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8" h="672">
                    <a:moveTo>
                      <a:pt x="1680" y="560"/>
                    </a:moveTo>
                    <a:lnTo>
                      <a:pt x="0" y="560"/>
                    </a:lnTo>
                    <a:lnTo>
                      <a:pt x="0" y="110"/>
                    </a:lnTo>
                    <a:lnTo>
                      <a:pt x="1680" y="110"/>
                    </a:lnTo>
                    <a:lnTo>
                      <a:pt x="1680" y="0"/>
                    </a:lnTo>
                    <a:lnTo>
                      <a:pt x="2558" y="330"/>
                    </a:lnTo>
                    <a:lnTo>
                      <a:pt x="2556" y="336"/>
                    </a:lnTo>
                    <a:lnTo>
                      <a:pt x="2558" y="330"/>
                    </a:lnTo>
                    <a:lnTo>
                      <a:pt x="2578" y="336"/>
                    </a:lnTo>
                    <a:lnTo>
                      <a:pt x="1680" y="672"/>
                    </a:lnTo>
                    <a:lnTo>
                      <a:pt x="1680" y="560"/>
                    </a:lnTo>
                    <a:close/>
                    <a:moveTo>
                      <a:pt x="0" y="544"/>
                    </a:moveTo>
                    <a:lnTo>
                      <a:pt x="1696" y="544"/>
                    </a:lnTo>
                    <a:lnTo>
                      <a:pt x="1696" y="648"/>
                    </a:lnTo>
                    <a:lnTo>
                      <a:pt x="2532" y="336"/>
                    </a:lnTo>
                    <a:lnTo>
                      <a:pt x="1696" y="24"/>
                    </a:lnTo>
                    <a:lnTo>
                      <a:pt x="1696" y="126"/>
                    </a:lnTo>
                    <a:lnTo>
                      <a:pt x="0" y="126"/>
                    </a:lnTo>
                    <a:lnTo>
                      <a:pt x="0" y="544"/>
                    </a:lnTo>
                    <a:close/>
                  </a:path>
                </a:pathLst>
              </a:custGeom>
              <a:solidFill>
                <a:schemeClr val="tx1"/>
              </a:solidFill>
              <a:ln w="9525">
                <a:noFill/>
                <a:round/>
                <a:headEnd/>
                <a:tailEnd/>
              </a:ln>
            </p:spPr>
            <p:txBody>
              <a:bodyPr/>
              <a:lstStyle/>
              <a:p>
                <a:endParaRPr lang="en-US" dirty="0">
                  <a:solidFill>
                    <a:schemeClr val="bg1"/>
                  </a:solidFill>
                </a:endParaRPr>
              </a:p>
            </p:txBody>
          </p:sp>
        </p:grpSp>
        <p:sp>
          <p:nvSpPr>
            <p:cNvPr id="32" name="Text Box 47">
              <a:extLst>
                <a:ext uri="{FF2B5EF4-FFF2-40B4-BE49-F238E27FC236}">
                  <a16:creationId xmlns:a16="http://schemas.microsoft.com/office/drawing/2014/main" id="{275E85DD-1712-4C7F-87F2-90056806C2E3}"/>
                </a:ext>
              </a:extLst>
            </p:cNvPr>
            <p:cNvSpPr txBox="1">
              <a:spLocks noChangeArrowheads="1"/>
            </p:cNvSpPr>
            <p:nvPr/>
          </p:nvSpPr>
          <p:spPr bwMode="gray">
            <a:xfrm>
              <a:off x="820" y="2027"/>
              <a:ext cx="549" cy="291"/>
            </a:xfrm>
            <a:prstGeom prst="rect">
              <a:avLst/>
            </a:prstGeom>
            <a:noFill/>
            <a:ln w="9525">
              <a:noFill/>
              <a:miter lim="800000"/>
              <a:headEnd/>
              <a:tailEnd/>
            </a:ln>
          </p:spPr>
          <p:txBody>
            <a:bodyPr wrap="none" anchor="ctr" anchorCtr="1">
              <a:spAutoFit/>
            </a:bodyPr>
            <a:lstStyle/>
            <a:p>
              <a:pPr algn="r" eaLnBrk="0" hangingPunct="0"/>
              <a:r>
                <a:rPr lang="en-US" altLang="en-US" sz="2400" b="1" dirty="0">
                  <a:solidFill>
                    <a:schemeClr val="bg1"/>
                  </a:solidFill>
                </a:rPr>
                <a:t>Asks</a:t>
              </a:r>
            </a:p>
          </p:txBody>
        </p:sp>
        <p:sp>
          <p:nvSpPr>
            <p:cNvPr id="33" name="Text Box 48">
              <a:extLst>
                <a:ext uri="{FF2B5EF4-FFF2-40B4-BE49-F238E27FC236}">
                  <a16:creationId xmlns:a16="http://schemas.microsoft.com/office/drawing/2014/main" id="{738B4EFE-62CB-4C4E-B51F-23DB3FC2762E}"/>
                </a:ext>
              </a:extLst>
            </p:cNvPr>
            <p:cNvSpPr txBox="1">
              <a:spLocks noChangeArrowheads="1"/>
            </p:cNvSpPr>
            <p:nvPr/>
          </p:nvSpPr>
          <p:spPr bwMode="gray">
            <a:xfrm>
              <a:off x="4407" y="2018"/>
              <a:ext cx="518" cy="291"/>
            </a:xfrm>
            <a:prstGeom prst="rect">
              <a:avLst/>
            </a:prstGeom>
            <a:noFill/>
            <a:ln w="9525">
              <a:noFill/>
              <a:miter lim="800000"/>
              <a:headEnd/>
              <a:tailEnd/>
            </a:ln>
          </p:spPr>
          <p:txBody>
            <a:bodyPr wrap="none" anchor="ctr" anchorCtr="1">
              <a:spAutoFit/>
            </a:bodyPr>
            <a:lstStyle/>
            <a:p>
              <a:pPr eaLnBrk="0" hangingPunct="0"/>
              <a:r>
                <a:rPr lang="en-US" altLang="en-US" sz="2400" b="1" dirty="0"/>
                <a:t>Tells</a:t>
              </a:r>
            </a:p>
          </p:txBody>
        </p:sp>
      </p:grpSp>
      <p:sp>
        <p:nvSpPr>
          <p:cNvPr id="39" name="Text Box 32">
            <a:extLst>
              <a:ext uri="{FF2B5EF4-FFF2-40B4-BE49-F238E27FC236}">
                <a16:creationId xmlns:a16="http://schemas.microsoft.com/office/drawing/2014/main" id="{F11FA964-F13F-4197-A850-64C5C78BAD95}"/>
              </a:ext>
            </a:extLst>
          </p:cNvPr>
          <p:cNvSpPr txBox="1">
            <a:spLocks noChangeArrowheads="1"/>
          </p:cNvSpPr>
          <p:nvPr/>
        </p:nvSpPr>
        <p:spPr bwMode="gray">
          <a:xfrm>
            <a:off x="2276478" y="2061746"/>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Slower</a:t>
            </a:r>
            <a:r>
              <a:rPr lang="en-US" altLang="en-US" sz="1600" b="1" dirty="0">
                <a:solidFill>
                  <a:schemeClr val="bg1"/>
                </a:solidFill>
              </a:rPr>
              <a:t> … pace of speech … </a:t>
            </a:r>
            <a:r>
              <a:rPr lang="en-US" altLang="en-US" sz="1600" b="1" i="1" dirty="0">
                <a:solidFill>
                  <a:schemeClr val="bg1"/>
                </a:solidFill>
              </a:rPr>
              <a:t>Faster</a:t>
            </a:r>
          </a:p>
        </p:txBody>
      </p:sp>
      <p:sp>
        <p:nvSpPr>
          <p:cNvPr id="40" name="Text Box 33">
            <a:extLst>
              <a:ext uri="{FF2B5EF4-FFF2-40B4-BE49-F238E27FC236}">
                <a16:creationId xmlns:a16="http://schemas.microsoft.com/office/drawing/2014/main" id="{37327D3D-79FB-4072-98B4-E688ABCC884E}"/>
              </a:ext>
            </a:extLst>
          </p:cNvPr>
          <p:cNvSpPr txBox="1">
            <a:spLocks noChangeArrowheads="1"/>
          </p:cNvSpPr>
          <p:nvPr/>
        </p:nvSpPr>
        <p:spPr bwMode="gray">
          <a:xfrm>
            <a:off x="2276478" y="4170910"/>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Relaxed</a:t>
            </a:r>
            <a:r>
              <a:rPr lang="en-US" altLang="en-US" sz="1600" b="1" dirty="0">
                <a:solidFill>
                  <a:schemeClr val="bg1"/>
                </a:solidFill>
              </a:rPr>
              <a:t> … use of hands … </a:t>
            </a:r>
            <a:r>
              <a:rPr lang="en-US" altLang="en-US" sz="1600" b="1" i="1" dirty="0">
                <a:solidFill>
                  <a:schemeClr val="bg1"/>
                </a:solidFill>
              </a:rPr>
              <a:t>Directive</a:t>
            </a:r>
          </a:p>
        </p:txBody>
      </p:sp>
      <p:sp>
        <p:nvSpPr>
          <p:cNvPr id="41" name="Rectangle 36">
            <a:extLst>
              <a:ext uri="{FF2B5EF4-FFF2-40B4-BE49-F238E27FC236}">
                <a16:creationId xmlns:a16="http://schemas.microsoft.com/office/drawing/2014/main" id="{B4C5B65D-DC9B-4CF1-9C4B-1DADE50D5D10}"/>
              </a:ext>
            </a:extLst>
          </p:cNvPr>
          <p:cNvSpPr>
            <a:spLocks noChangeArrowheads="1"/>
          </p:cNvSpPr>
          <p:nvPr/>
        </p:nvSpPr>
        <p:spPr bwMode="gray">
          <a:xfrm>
            <a:off x="2278063" y="4959412"/>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Indirect</a:t>
            </a:r>
            <a:r>
              <a:rPr lang="en-US" altLang="en-US" sz="1600" b="1" dirty="0">
                <a:solidFill>
                  <a:schemeClr val="bg1"/>
                </a:solidFill>
              </a:rPr>
              <a:t> … eye contact … </a:t>
            </a:r>
            <a:r>
              <a:rPr lang="en-US" altLang="en-US" sz="1600" b="1" i="1" dirty="0">
                <a:solidFill>
                  <a:schemeClr val="bg1"/>
                </a:solidFill>
              </a:rPr>
              <a:t>Direct</a:t>
            </a:r>
          </a:p>
        </p:txBody>
      </p:sp>
      <p:sp>
        <p:nvSpPr>
          <p:cNvPr id="42" name="Rectangle 37">
            <a:extLst>
              <a:ext uri="{FF2B5EF4-FFF2-40B4-BE49-F238E27FC236}">
                <a16:creationId xmlns:a16="http://schemas.microsoft.com/office/drawing/2014/main" id="{22B80377-3585-4800-AB51-CF6BB7C9BAD0}"/>
              </a:ext>
            </a:extLst>
          </p:cNvPr>
          <p:cNvSpPr>
            <a:spLocks noChangeArrowheads="1"/>
          </p:cNvSpPr>
          <p:nvPr/>
        </p:nvSpPr>
        <p:spPr bwMode="gray">
          <a:xfrm>
            <a:off x="2278063" y="4573682"/>
            <a:ext cx="4570412" cy="274639"/>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Lean back</a:t>
            </a:r>
            <a:r>
              <a:rPr lang="en-US" altLang="en-US" sz="1600" b="1" dirty="0">
                <a:solidFill>
                  <a:schemeClr val="bg1"/>
                </a:solidFill>
              </a:rPr>
              <a:t> … body posture … </a:t>
            </a:r>
            <a:r>
              <a:rPr lang="en-US" altLang="en-US" sz="1600" b="1" i="1" dirty="0">
                <a:solidFill>
                  <a:schemeClr val="bg1"/>
                </a:solidFill>
              </a:rPr>
              <a:t>Lean forward</a:t>
            </a:r>
          </a:p>
        </p:txBody>
      </p:sp>
      <p:sp>
        <p:nvSpPr>
          <p:cNvPr id="43" name="Rectangle 38">
            <a:extLst>
              <a:ext uri="{FF2B5EF4-FFF2-40B4-BE49-F238E27FC236}">
                <a16:creationId xmlns:a16="http://schemas.microsoft.com/office/drawing/2014/main" id="{27CC9F75-E398-4251-B178-E14A609F8968}"/>
              </a:ext>
            </a:extLst>
          </p:cNvPr>
          <p:cNvSpPr>
            <a:spLocks noChangeArrowheads="1"/>
          </p:cNvSpPr>
          <p:nvPr/>
        </p:nvSpPr>
        <p:spPr bwMode="gray">
          <a:xfrm>
            <a:off x="2276705" y="2834630"/>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Quieter</a:t>
            </a:r>
            <a:r>
              <a:rPr lang="en-US" altLang="en-US" sz="1600" b="1" dirty="0">
                <a:solidFill>
                  <a:schemeClr val="bg1"/>
                </a:solidFill>
              </a:rPr>
              <a:t> … volume of speech … </a:t>
            </a:r>
            <a:r>
              <a:rPr lang="en-US" altLang="en-US" sz="1600" b="1" i="1" dirty="0">
                <a:solidFill>
                  <a:schemeClr val="bg1"/>
                </a:solidFill>
              </a:rPr>
              <a:t>Louder</a:t>
            </a:r>
          </a:p>
        </p:txBody>
      </p:sp>
      <p:sp>
        <p:nvSpPr>
          <p:cNvPr id="44" name="Rectangle 39">
            <a:extLst>
              <a:ext uri="{FF2B5EF4-FFF2-40B4-BE49-F238E27FC236}">
                <a16:creationId xmlns:a16="http://schemas.microsoft.com/office/drawing/2014/main" id="{608ED327-81DA-4B42-808F-7757CD79AD22}"/>
              </a:ext>
            </a:extLst>
          </p:cNvPr>
          <p:cNvSpPr>
            <a:spLocks noChangeArrowheads="1"/>
          </p:cNvSpPr>
          <p:nvPr/>
        </p:nvSpPr>
        <p:spPr bwMode="gray">
          <a:xfrm>
            <a:off x="2278063" y="2451266"/>
            <a:ext cx="4570412" cy="274637"/>
          </a:xfrm>
          <a:prstGeom prst="rect">
            <a:avLst/>
          </a:prstGeom>
          <a:noFill/>
          <a:ln w="9525">
            <a:noFill/>
            <a:miter lim="800000"/>
            <a:headEnd/>
            <a:tailEnd/>
          </a:ln>
        </p:spPr>
        <p:txBody>
          <a:bodyPr wrap="none" lIns="0" tIns="0" rIns="0" bIns="0" anchor="ctr" anchorCtr="1"/>
          <a:lstStyle/>
          <a:p>
            <a:pPr>
              <a:lnSpc>
                <a:spcPct val="150000"/>
              </a:lnSpc>
            </a:pPr>
            <a:r>
              <a:rPr lang="en-US" altLang="en-US" sz="1600" b="1" i="1" dirty="0">
                <a:solidFill>
                  <a:schemeClr val="bg1"/>
                </a:solidFill>
              </a:rPr>
              <a:t>Less</a:t>
            </a:r>
            <a:r>
              <a:rPr lang="en-US" altLang="en-US" sz="1600" b="1" dirty="0">
                <a:solidFill>
                  <a:schemeClr val="bg1"/>
                </a:solidFill>
              </a:rPr>
              <a:t> … quantity of speech … </a:t>
            </a:r>
            <a:r>
              <a:rPr lang="en-US" altLang="en-US" sz="1600" b="1" i="1" dirty="0">
                <a:solidFill>
                  <a:schemeClr val="bg1"/>
                </a:solidFill>
              </a:rPr>
              <a:t>More</a:t>
            </a:r>
          </a:p>
        </p:txBody>
      </p:sp>
      <p:sp>
        <p:nvSpPr>
          <p:cNvPr id="46" name="Rectangle 29">
            <a:extLst>
              <a:ext uri="{FF2B5EF4-FFF2-40B4-BE49-F238E27FC236}">
                <a16:creationId xmlns:a16="http://schemas.microsoft.com/office/drawing/2014/main" id="{3548B089-A9FA-40A8-B5BA-99469768D63C}"/>
              </a:ext>
            </a:extLst>
          </p:cNvPr>
          <p:cNvSpPr>
            <a:spLocks noChangeArrowheads="1"/>
          </p:cNvSpPr>
          <p:nvPr/>
        </p:nvSpPr>
        <p:spPr bwMode="gray">
          <a:xfrm>
            <a:off x="465766" y="2590046"/>
            <a:ext cx="1722844" cy="400110"/>
          </a:xfrm>
          <a:prstGeom prst="rect">
            <a:avLst/>
          </a:prstGeom>
          <a:noFill/>
          <a:ln w="9525">
            <a:noFill/>
            <a:miter lim="800000"/>
            <a:headEnd/>
            <a:tailEnd/>
          </a:ln>
        </p:spPr>
        <p:txBody>
          <a:bodyPr wrap="none">
            <a:spAutoFit/>
          </a:bodyPr>
          <a:lstStyle/>
          <a:p>
            <a:r>
              <a:rPr lang="en-US" altLang="en-US" sz="2000" dirty="0">
                <a:solidFill>
                  <a:schemeClr val="bg1"/>
                </a:solidFill>
              </a:rPr>
              <a:t>Ask assertive</a:t>
            </a:r>
            <a:endParaRPr lang="en-US" sz="2000" dirty="0">
              <a:solidFill>
                <a:schemeClr val="bg1"/>
              </a:solidFill>
            </a:endParaRPr>
          </a:p>
        </p:txBody>
      </p:sp>
      <p:sp>
        <p:nvSpPr>
          <p:cNvPr id="47" name="Text Box 28">
            <a:extLst>
              <a:ext uri="{FF2B5EF4-FFF2-40B4-BE49-F238E27FC236}">
                <a16:creationId xmlns:a16="http://schemas.microsoft.com/office/drawing/2014/main" id="{3A19255A-05D6-4911-ADB1-D6410C84C9B3}"/>
              </a:ext>
            </a:extLst>
          </p:cNvPr>
          <p:cNvSpPr txBox="1">
            <a:spLocks noChangeArrowheads="1"/>
          </p:cNvSpPr>
          <p:nvPr/>
        </p:nvSpPr>
        <p:spPr bwMode="gray">
          <a:xfrm>
            <a:off x="6846890" y="2588584"/>
            <a:ext cx="1688667" cy="400110"/>
          </a:xfrm>
          <a:prstGeom prst="rect">
            <a:avLst/>
          </a:prstGeom>
          <a:noFill/>
          <a:ln w="12700">
            <a:noFill/>
            <a:miter lim="800000"/>
            <a:headEnd type="none" w="sm" len="sm"/>
            <a:tailEnd type="none" w="sm" len="sm"/>
          </a:ln>
        </p:spPr>
        <p:txBody>
          <a:bodyPr wrap="none">
            <a:spAutoFit/>
          </a:bodyPr>
          <a:lstStyle/>
          <a:p>
            <a:r>
              <a:rPr lang="en-US" altLang="en-US" sz="2000" dirty="0">
                <a:solidFill>
                  <a:schemeClr val="bg1"/>
                </a:solidFill>
              </a:rPr>
              <a:t>Tell assertive</a:t>
            </a:r>
            <a:endParaRPr lang="en-US" sz="2400" b="0" dirty="0">
              <a:solidFill>
                <a:schemeClr val="bg1"/>
              </a:solidFill>
              <a:latin typeface="Times New Roman" pitchFamily="18" charset="0"/>
            </a:endParaRPr>
          </a:p>
        </p:txBody>
      </p:sp>
      <p:sp>
        <p:nvSpPr>
          <p:cNvPr id="3" name="TextBox 2">
            <a:extLst>
              <a:ext uri="{FF2B5EF4-FFF2-40B4-BE49-F238E27FC236}">
                <a16:creationId xmlns:a16="http://schemas.microsoft.com/office/drawing/2014/main" id="{C67832FB-77C0-517B-99E8-6A3F36A30277}"/>
              </a:ext>
            </a:extLst>
          </p:cNvPr>
          <p:cNvSpPr txBox="1"/>
          <p:nvPr/>
        </p:nvSpPr>
        <p:spPr>
          <a:xfrm>
            <a:off x="2441853" y="6322195"/>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382861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Responsiveness</a:t>
            </a:r>
          </a:p>
        </p:txBody>
      </p:sp>
      <p:sp>
        <p:nvSpPr>
          <p:cNvPr id="5" name="Content Placeholder 4"/>
          <p:cNvSpPr>
            <a:spLocks noGrp="1"/>
          </p:cNvSpPr>
          <p:nvPr>
            <p:ph idx="1"/>
          </p:nvPr>
        </p:nvSpPr>
        <p:spPr>
          <a:xfrm>
            <a:off x="457201" y="1256670"/>
            <a:ext cx="2836297" cy="4834800"/>
          </a:xfrm>
        </p:spPr>
        <p:txBody>
          <a:bodyPr/>
          <a:lstStyle/>
          <a:p>
            <a:pPr>
              <a:lnSpc>
                <a:spcPts val="2500"/>
              </a:lnSpc>
              <a:spcBef>
                <a:spcPts val="1200"/>
              </a:spcBef>
            </a:pPr>
            <a:r>
              <a:rPr lang="en-US" sz="2300" dirty="0"/>
              <a:t>A dimension of behavior that measures the degree to which others perceive a person as tending to control or display their feelings and emotions when interacting.</a:t>
            </a:r>
          </a:p>
          <a:p>
            <a:pPr>
              <a:lnSpc>
                <a:spcPts val="2500"/>
              </a:lnSpc>
              <a:spcBef>
                <a:spcPts val="1200"/>
              </a:spcBef>
            </a:pPr>
            <a:endParaRPr lang="en-US" sz="2300" dirty="0"/>
          </a:p>
        </p:txBody>
      </p:sp>
      <p:grpSp>
        <p:nvGrpSpPr>
          <p:cNvPr id="28" name="Group 2">
            <a:extLst>
              <a:ext uri="{FF2B5EF4-FFF2-40B4-BE49-F238E27FC236}">
                <a16:creationId xmlns:a16="http://schemas.microsoft.com/office/drawing/2014/main" id="{B17B05B2-F514-42CB-9E72-75869B8E775F}"/>
              </a:ext>
            </a:extLst>
          </p:cNvPr>
          <p:cNvGrpSpPr>
            <a:grpSpLocks/>
          </p:cNvGrpSpPr>
          <p:nvPr/>
        </p:nvGrpSpPr>
        <p:grpSpPr bwMode="auto">
          <a:xfrm rot="5400000">
            <a:off x="4113249" y="3449188"/>
            <a:ext cx="3873500" cy="598489"/>
            <a:chOff x="282" y="1292"/>
            <a:chExt cx="5196" cy="648"/>
          </a:xfrm>
        </p:grpSpPr>
        <p:sp>
          <p:nvSpPr>
            <p:cNvPr id="29" name="Rectangle 3">
              <a:extLst>
                <a:ext uri="{FF2B5EF4-FFF2-40B4-BE49-F238E27FC236}">
                  <a16:creationId xmlns:a16="http://schemas.microsoft.com/office/drawing/2014/main" id="{76D2D9EC-B072-4EAC-B1F1-746F5CED41BF}"/>
                </a:ext>
              </a:extLst>
            </p:cNvPr>
            <p:cNvSpPr>
              <a:spLocks noChangeArrowheads="1"/>
            </p:cNvSpPr>
            <p:nvPr/>
          </p:nvSpPr>
          <p:spPr bwMode="gray">
            <a:xfrm>
              <a:off x="2026" y="1398"/>
              <a:ext cx="848" cy="434"/>
            </a:xfrm>
            <a:prstGeom prst="rect">
              <a:avLst/>
            </a:prstGeom>
            <a:solidFill>
              <a:schemeClr val="tx1"/>
            </a:solidFill>
            <a:ln w="38100">
              <a:solidFill>
                <a:schemeClr val="tx2"/>
              </a:solidFill>
              <a:miter lim="800000"/>
              <a:headEnd/>
              <a:tailEnd/>
            </a:ln>
          </p:spPr>
          <p:txBody>
            <a:bodyPr/>
            <a:lstStyle/>
            <a:p>
              <a:endParaRPr lang="en-US" dirty="0">
                <a:solidFill>
                  <a:schemeClr val="bg1"/>
                </a:solidFill>
              </a:endParaRPr>
            </a:p>
          </p:txBody>
        </p:sp>
        <p:sp>
          <p:nvSpPr>
            <p:cNvPr id="30" name="Rectangle 4">
              <a:extLst>
                <a:ext uri="{FF2B5EF4-FFF2-40B4-BE49-F238E27FC236}">
                  <a16:creationId xmlns:a16="http://schemas.microsoft.com/office/drawing/2014/main" id="{05881386-59C6-4CC6-A5D7-B2B66E5E06A8}"/>
                </a:ext>
              </a:extLst>
            </p:cNvPr>
            <p:cNvSpPr>
              <a:spLocks noChangeArrowheads="1"/>
            </p:cNvSpPr>
            <p:nvPr/>
          </p:nvSpPr>
          <p:spPr bwMode="gray">
            <a:xfrm>
              <a:off x="1148" y="1398"/>
              <a:ext cx="838" cy="434"/>
            </a:xfrm>
            <a:prstGeom prst="rect">
              <a:avLst/>
            </a:prstGeom>
            <a:solidFill>
              <a:schemeClr val="tx2"/>
            </a:solidFill>
            <a:ln w="9525">
              <a:noFill/>
              <a:miter lim="800000"/>
              <a:headEnd/>
              <a:tailEnd/>
            </a:ln>
          </p:spPr>
          <p:txBody>
            <a:bodyPr/>
            <a:lstStyle/>
            <a:p>
              <a:endParaRPr lang="en-US" dirty="0">
                <a:solidFill>
                  <a:schemeClr val="bg1"/>
                </a:solidFill>
              </a:endParaRPr>
            </a:p>
          </p:txBody>
        </p:sp>
        <p:sp>
          <p:nvSpPr>
            <p:cNvPr id="31" name="Rectangle 5">
              <a:extLst>
                <a:ext uri="{FF2B5EF4-FFF2-40B4-BE49-F238E27FC236}">
                  <a16:creationId xmlns:a16="http://schemas.microsoft.com/office/drawing/2014/main" id="{AAA08ACE-EA7C-4743-B19D-FC4C39AB4870}"/>
                </a:ext>
              </a:extLst>
            </p:cNvPr>
            <p:cNvSpPr>
              <a:spLocks noChangeArrowheads="1"/>
            </p:cNvSpPr>
            <p:nvPr/>
          </p:nvSpPr>
          <p:spPr bwMode="gray">
            <a:xfrm>
              <a:off x="2914" y="1398"/>
              <a:ext cx="832" cy="434"/>
            </a:xfrm>
            <a:prstGeom prst="rect">
              <a:avLst/>
            </a:prstGeom>
            <a:solidFill>
              <a:srgbClr val="C4C4CD"/>
            </a:solidFill>
            <a:ln w="9525">
              <a:noFill/>
              <a:miter lim="800000"/>
              <a:headEnd/>
              <a:tailEnd/>
            </a:ln>
          </p:spPr>
          <p:txBody>
            <a:bodyPr/>
            <a:lstStyle/>
            <a:p>
              <a:endParaRPr lang="en-US" dirty="0">
                <a:solidFill>
                  <a:schemeClr val="bg1"/>
                </a:solidFill>
              </a:endParaRPr>
            </a:p>
          </p:txBody>
        </p:sp>
        <p:sp>
          <p:nvSpPr>
            <p:cNvPr id="32" name="Rectangle 6">
              <a:extLst>
                <a:ext uri="{FF2B5EF4-FFF2-40B4-BE49-F238E27FC236}">
                  <a16:creationId xmlns:a16="http://schemas.microsoft.com/office/drawing/2014/main" id="{1C29EF72-8AEB-4D5C-86C9-A20A2BFBDFF9}"/>
                </a:ext>
              </a:extLst>
            </p:cNvPr>
            <p:cNvSpPr>
              <a:spLocks noChangeArrowheads="1"/>
            </p:cNvSpPr>
            <p:nvPr/>
          </p:nvSpPr>
          <p:spPr bwMode="gray">
            <a:xfrm>
              <a:off x="3786" y="1398"/>
              <a:ext cx="834" cy="434"/>
            </a:xfrm>
            <a:prstGeom prst="rect">
              <a:avLst/>
            </a:prstGeom>
            <a:solidFill>
              <a:srgbClr val="747480"/>
            </a:solidFill>
            <a:ln w="9525">
              <a:noFill/>
              <a:miter lim="800000"/>
              <a:headEnd/>
              <a:tailEnd/>
            </a:ln>
          </p:spPr>
          <p:txBody>
            <a:bodyPr/>
            <a:lstStyle/>
            <a:p>
              <a:endParaRPr lang="en-US" dirty="0">
                <a:solidFill>
                  <a:schemeClr val="bg1"/>
                </a:solidFill>
              </a:endParaRPr>
            </a:p>
          </p:txBody>
        </p:sp>
        <p:sp>
          <p:nvSpPr>
            <p:cNvPr id="33" name="Freeform 7">
              <a:extLst>
                <a:ext uri="{FF2B5EF4-FFF2-40B4-BE49-F238E27FC236}">
                  <a16:creationId xmlns:a16="http://schemas.microsoft.com/office/drawing/2014/main" id="{A80BCEF5-1F74-4FE5-BE82-5E79D3C1483F}"/>
                </a:ext>
              </a:extLst>
            </p:cNvPr>
            <p:cNvSpPr>
              <a:spLocks/>
            </p:cNvSpPr>
            <p:nvPr/>
          </p:nvSpPr>
          <p:spPr bwMode="gray">
            <a:xfrm>
              <a:off x="282" y="1292"/>
              <a:ext cx="868" cy="648"/>
            </a:xfrm>
            <a:custGeom>
              <a:avLst/>
              <a:gdLst>
                <a:gd name="T0" fmla="*/ 0 w 868"/>
                <a:gd name="T1" fmla="*/ 324 h 648"/>
                <a:gd name="T2" fmla="*/ 868 w 868"/>
                <a:gd name="T3" fmla="*/ 0 h 648"/>
                <a:gd name="T4" fmla="*/ 868 w 868"/>
                <a:gd name="T5" fmla="*/ 648 h 648"/>
                <a:gd name="T6" fmla="*/ 0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0" y="324"/>
                  </a:moveTo>
                  <a:lnTo>
                    <a:pt x="868" y="0"/>
                  </a:lnTo>
                  <a:lnTo>
                    <a:pt x="868" y="648"/>
                  </a:lnTo>
                  <a:lnTo>
                    <a:pt x="0" y="324"/>
                  </a:lnTo>
                  <a:close/>
                </a:path>
              </a:pathLst>
            </a:custGeom>
            <a:solidFill>
              <a:schemeClr val="tx2"/>
            </a:solidFill>
            <a:ln w="9525">
              <a:noFill/>
              <a:round/>
              <a:headEnd/>
              <a:tailEnd/>
            </a:ln>
          </p:spPr>
          <p:txBody>
            <a:bodyPr/>
            <a:lstStyle/>
            <a:p>
              <a:endParaRPr lang="en-US" dirty="0">
                <a:solidFill>
                  <a:schemeClr val="bg1"/>
                </a:solidFill>
              </a:endParaRPr>
            </a:p>
          </p:txBody>
        </p:sp>
        <p:sp>
          <p:nvSpPr>
            <p:cNvPr id="34" name="Freeform 8">
              <a:extLst>
                <a:ext uri="{FF2B5EF4-FFF2-40B4-BE49-F238E27FC236}">
                  <a16:creationId xmlns:a16="http://schemas.microsoft.com/office/drawing/2014/main" id="{9269C9E4-3C37-4A53-9F7D-08ED02B5BCC7}"/>
                </a:ext>
              </a:extLst>
            </p:cNvPr>
            <p:cNvSpPr>
              <a:spLocks/>
            </p:cNvSpPr>
            <p:nvPr/>
          </p:nvSpPr>
          <p:spPr bwMode="gray">
            <a:xfrm>
              <a:off x="4610" y="1292"/>
              <a:ext cx="868" cy="648"/>
            </a:xfrm>
            <a:custGeom>
              <a:avLst/>
              <a:gdLst>
                <a:gd name="T0" fmla="*/ 868 w 868"/>
                <a:gd name="T1" fmla="*/ 324 h 648"/>
                <a:gd name="T2" fmla="*/ 0 w 868"/>
                <a:gd name="T3" fmla="*/ 0 h 648"/>
                <a:gd name="T4" fmla="*/ 0 w 868"/>
                <a:gd name="T5" fmla="*/ 648 h 648"/>
                <a:gd name="T6" fmla="*/ 868 w 868"/>
                <a:gd name="T7" fmla="*/ 324 h 648"/>
                <a:gd name="T8" fmla="*/ 0 60000 65536"/>
                <a:gd name="T9" fmla="*/ 0 60000 65536"/>
                <a:gd name="T10" fmla="*/ 0 60000 65536"/>
                <a:gd name="T11" fmla="*/ 0 60000 65536"/>
                <a:gd name="T12" fmla="*/ 0 w 868"/>
                <a:gd name="T13" fmla="*/ 0 h 648"/>
                <a:gd name="T14" fmla="*/ 868 w 868"/>
                <a:gd name="T15" fmla="*/ 648 h 648"/>
              </a:gdLst>
              <a:ahLst/>
              <a:cxnLst>
                <a:cxn ang="T8">
                  <a:pos x="T0" y="T1"/>
                </a:cxn>
                <a:cxn ang="T9">
                  <a:pos x="T2" y="T3"/>
                </a:cxn>
                <a:cxn ang="T10">
                  <a:pos x="T4" y="T5"/>
                </a:cxn>
                <a:cxn ang="T11">
                  <a:pos x="T6" y="T7"/>
                </a:cxn>
              </a:cxnLst>
              <a:rect l="T12" t="T13" r="T14" b="T15"/>
              <a:pathLst>
                <a:path w="868" h="648">
                  <a:moveTo>
                    <a:pt x="868" y="324"/>
                  </a:moveTo>
                  <a:lnTo>
                    <a:pt x="0" y="0"/>
                  </a:lnTo>
                  <a:lnTo>
                    <a:pt x="0" y="648"/>
                  </a:lnTo>
                  <a:lnTo>
                    <a:pt x="868" y="324"/>
                  </a:lnTo>
                  <a:close/>
                </a:path>
              </a:pathLst>
            </a:custGeom>
            <a:solidFill>
              <a:srgbClr val="747480"/>
            </a:solidFill>
            <a:ln w="9525">
              <a:noFill/>
              <a:round/>
              <a:headEnd/>
              <a:tailEnd/>
            </a:ln>
          </p:spPr>
          <p:txBody>
            <a:bodyPr/>
            <a:lstStyle/>
            <a:p>
              <a:endParaRPr lang="en-US" dirty="0">
                <a:solidFill>
                  <a:schemeClr val="bg1"/>
                </a:solidFill>
              </a:endParaRPr>
            </a:p>
          </p:txBody>
        </p:sp>
      </p:grpSp>
      <p:sp>
        <p:nvSpPr>
          <p:cNvPr id="35" name="Text Box 11">
            <a:extLst>
              <a:ext uri="{FF2B5EF4-FFF2-40B4-BE49-F238E27FC236}">
                <a16:creationId xmlns:a16="http://schemas.microsoft.com/office/drawing/2014/main" id="{D92DEDC7-25B8-4272-97C1-99E425524611}"/>
              </a:ext>
            </a:extLst>
          </p:cNvPr>
          <p:cNvSpPr txBox="1">
            <a:spLocks noChangeArrowheads="1"/>
          </p:cNvSpPr>
          <p:nvPr/>
        </p:nvSpPr>
        <p:spPr bwMode="gray">
          <a:xfrm>
            <a:off x="3929345" y="2342321"/>
            <a:ext cx="1540423" cy="667875"/>
          </a:xfrm>
          <a:prstGeom prst="rect">
            <a:avLst/>
          </a:prstGeom>
          <a:noFill/>
          <a:ln w="9525">
            <a:noFill/>
            <a:miter lim="800000"/>
            <a:headEnd/>
            <a:tailEnd/>
          </a:ln>
        </p:spPr>
        <p:txBody>
          <a:bodyPr wrap="none">
            <a:spAutoFit/>
          </a:bodyPr>
          <a:lstStyle/>
          <a:p>
            <a:pPr algn="r" eaLnBrk="0" hangingPunct="0">
              <a:lnSpc>
                <a:spcPct val="85000"/>
              </a:lnSpc>
            </a:pPr>
            <a:r>
              <a:rPr lang="en-US" altLang="en-US" sz="2200" dirty="0">
                <a:solidFill>
                  <a:schemeClr val="bg1"/>
                </a:solidFill>
              </a:rPr>
              <a:t>More</a:t>
            </a:r>
            <a:br>
              <a:rPr lang="en-US" altLang="en-US" sz="2200" dirty="0">
                <a:solidFill>
                  <a:schemeClr val="bg1"/>
                </a:solidFill>
              </a:rPr>
            </a:br>
            <a:r>
              <a:rPr lang="en-US" altLang="en-US" sz="2200" dirty="0">
                <a:solidFill>
                  <a:schemeClr val="bg1"/>
                </a:solidFill>
              </a:rPr>
              <a:t>controlling</a:t>
            </a:r>
          </a:p>
        </p:txBody>
      </p:sp>
      <p:sp>
        <p:nvSpPr>
          <p:cNvPr id="36" name="Text Box 12">
            <a:extLst>
              <a:ext uri="{FF2B5EF4-FFF2-40B4-BE49-F238E27FC236}">
                <a16:creationId xmlns:a16="http://schemas.microsoft.com/office/drawing/2014/main" id="{DC5A68CF-6C83-49AA-A434-7E368F5CC5A8}"/>
              </a:ext>
            </a:extLst>
          </p:cNvPr>
          <p:cNvSpPr txBox="1">
            <a:spLocks noChangeArrowheads="1"/>
          </p:cNvSpPr>
          <p:nvPr/>
        </p:nvSpPr>
        <p:spPr bwMode="gray">
          <a:xfrm>
            <a:off x="2948817" y="3740426"/>
            <a:ext cx="2520949" cy="667875"/>
          </a:xfrm>
          <a:prstGeom prst="rect">
            <a:avLst/>
          </a:prstGeom>
          <a:noFill/>
          <a:ln w="9525">
            <a:noFill/>
            <a:miter lim="800000"/>
            <a:headEnd/>
            <a:tailEnd/>
          </a:ln>
        </p:spPr>
        <p:txBody>
          <a:bodyPr>
            <a:spAutoFit/>
          </a:bodyPr>
          <a:lstStyle/>
          <a:p>
            <a:pPr algn="r" eaLnBrk="0" hangingPunct="0">
              <a:lnSpc>
                <a:spcPct val="85000"/>
              </a:lnSpc>
            </a:pPr>
            <a:r>
              <a:rPr lang="en-US" altLang="en-US" sz="2200" dirty="0">
                <a:solidFill>
                  <a:schemeClr val="bg1"/>
                </a:solidFill>
              </a:rPr>
              <a:t>Emoting with some controlling</a:t>
            </a:r>
          </a:p>
        </p:txBody>
      </p:sp>
      <p:sp>
        <p:nvSpPr>
          <p:cNvPr id="37" name="Text Box 13">
            <a:extLst>
              <a:ext uri="{FF2B5EF4-FFF2-40B4-BE49-F238E27FC236}">
                <a16:creationId xmlns:a16="http://schemas.microsoft.com/office/drawing/2014/main" id="{695A09EE-7DDB-439C-9298-772412479C6A}"/>
              </a:ext>
            </a:extLst>
          </p:cNvPr>
          <p:cNvSpPr txBox="1">
            <a:spLocks noChangeArrowheads="1"/>
          </p:cNvSpPr>
          <p:nvPr/>
        </p:nvSpPr>
        <p:spPr bwMode="gray">
          <a:xfrm>
            <a:off x="6583026" y="3001618"/>
            <a:ext cx="2192844" cy="667875"/>
          </a:xfrm>
          <a:prstGeom prst="rect">
            <a:avLst/>
          </a:prstGeom>
          <a:noFill/>
          <a:ln w="9525">
            <a:noFill/>
            <a:miter lim="800000"/>
            <a:headEnd/>
            <a:tailEnd/>
          </a:ln>
        </p:spPr>
        <p:txBody>
          <a:bodyPr wrap="none">
            <a:spAutoFit/>
          </a:bodyPr>
          <a:lstStyle/>
          <a:p>
            <a:pPr algn="l" eaLnBrk="0" hangingPunct="0">
              <a:lnSpc>
                <a:spcPct val="85000"/>
              </a:lnSpc>
            </a:pPr>
            <a:r>
              <a:rPr lang="en-US" altLang="en-US" sz="2200" dirty="0">
                <a:solidFill>
                  <a:schemeClr val="bg1"/>
                </a:solidFill>
              </a:rPr>
              <a:t>Controlling with</a:t>
            </a:r>
            <a:br>
              <a:rPr lang="en-US" altLang="en-US" sz="2200" dirty="0">
                <a:solidFill>
                  <a:schemeClr val="bg1"/>
                </a:solidFill>
              </a:rPr>
            </a:br>
            <a:r>
              <a:rPr lang="en-US" altLang="en-US" sz="2200" dirty="0">
                <a:solidFill>
                  <a:schemeClr val="bg1"/>
                </a:solidFill>
              </a:rPr>
              <a:t>some emoting</a:t>
            </a:r>
          </a:p>
        </p:txBody>
      </p:sp>
      <p:sp>
        <p:nvSpPr>
          <p:cNvPr id="38" name="Text Box 14">
            <a:extLst>
              <a:ext uri="{FF2B5EF4-FFF2-40B4-BE49-F238E27FC236}">
                <a16:creationId xmlns:a16="http://schemas.microsoft.com/office/drawing/2014/main" id="{B771BD99-F804-4939-B61E-FDF4B8C0066E}"/>
              </a:ext>
            </a:extLst>
          </p:cNvPr>
          <p:cNvSpPr txBox="1">
            <a:spLocks noChangeArrowheads="1"/>
          </p:cNvSpPr>
          <p:nvPr/>
        </p:nvSpPr>
        <p:spPr bwMode="gray">
          <a:xfrm>
            <a:off x="6588809" y="4320210"/>
            <a:ext cx="1226874" cy="667875"/>
          </a:xfrm>
          <a:prstGeom prst="rect">
            <a:avLst/>
          </a:prstGeom>
          <a:noFill/>
          <a:ln w="9525">
            <a:noFill/>
            <a:miter lim="800000"/>
            <a:headEnd/>
            <a:tailEnd/>
          </a:ln>
        </p:spPr>
        <p:txBody>
          <a:bodyPr wrap="none">
            <a:spAutoFit/>
          </a:bodyPr>
          <a:lstStyle/>
          <a:p>
            <a:pPr algn="l" eaLnBrk="0" hangingPunct="0">
              <a:lnSpc>
                <a:spcPct val="85000"/>
              </a:lnSpc>
            </a:pPr>
            <a:r>
              <a:rPr lang="en-US" altLang="en-US" sz="2200" dirty="0">
                <a:solidFill>
                  <a:schemeClr val="bg1"/>
                </a:solidFill>
              </a:rPr>
              <a:t>More</a:t>
            </a:r>
            <a:br>
              <a:rPr lang="en-US" altLang="en-US" sz="2200" dirty="0">
                <a:solidFill>
                  <a:schemeClr val="bg1"/>
                </a:solidFill>
              </a:rPr>
            </a:br>
            <a:r>
              <a:rPr lang="en-US" altLang="en-US" sz="2200" dirty="0">
                <a:solidFill>
                  <a:schemeClr val="bg1"/>
                </a:solidFill>
              </a:rPr>
              <a:t>emoting</a:t>
            </a:r>
          </a:p>
        </p:txBody>
      </p:sp>
      <p:sp>
        <p:nvSpPr>
          <p:cNvPr id="39" name="Text Box 15">
            <a:extLst>
              <a:ext uri="{FF2B5EF4-FFF2-40B4-BE49-F238E27FC236}">
                <a16:creationId xmlns:a16="http://schemas.microsoft.com/office/drawing/2014/main" id="{ECC21531-2C32-42B5-AA9C-AD8B9C73E449}"/>
              </a:ext>
            </a:extLst>
          </p:cNvPr>
          <p:cNvSpPr txBox="1">
            <a:spLocks noChangeArrowheads="1"/>
          </p:cNvSpPr>
          <p:nvPr/>
        </p:nvSpPr>
        <p:spPr bwMode="gray">
          <a:xfrm>
            <a:off x="5870316" y="24847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chemeClr val="bg1"/>
                </a:solidFill>
              </a:rPr>
              <a:t>1</a:t>
            </a:r>
          </a:p>
        </p:txBody>
      </p:sp>
      <p:sp>
        <p:nvSpPr>
          <p:cNvPr id="40" name="Text Box 16">
            <a:extLst>
              <a:ext uri="{FF2B5EF4-FFF2-40B4-BE49-F238E27FC236}">
                <a16:creationId xmlns:a16="http://schemas.microsoft.com/office/drawing/2014/main" id="{E16314BB-8A2B-4269-8DFA-F62CF9AD9226}"/>
              </a:ext>
            </a:extLst>
          </p:cNvPr>
          <p:cNvSpPr txBox="1">
            <a:spLocks noChangeArrowheads="1"/>
          </p:cNvSpPr>
          <p:nvPr/>
        </p:nvSpPr>
        <p:spPr bwMode="gray">
          <a:xfrm>
            <a:off x="5870316" y="4542182"/>
            <a:ext cx="375424" cy="461665"/>
          </a:xfrm>
          <a:prstGeom prst="rect">
            <a:avLst/>
          </a:prstGeom>
          <a:noFill/>
          <a:ln w="9525">
            <a:noFill/>
            <a:miter lim="800000"/>
            <a:headEnd/>
            <a:tailEnd/>
          </a:ln>
        </p:spPr>
        <p:txBody>
          <a:bodyPr wrap="none">
            <a:spAutoFit/>
          </a:bodyPr>
          <a:lstStyle/>
          <a:p>
            <a:pPr eaLnBrk="0" hangingPunct="0"/>
            <a:r>
              <a:rPr lang="en-US" altLang="en-US" sz="2400" dirty="0"/>
              <a:t>4</a:t>
            </a:r>
          </a:p>
        </p:txBody>
      </p:sp>
      <p:sp>
        <p:nvSpPr>
          <p:cNvPr id="41" name="Text Box 17">
            <a:extLst>
              <a:ext uri="{FF2B5EF4-FFF2-40B4-BE49-F238E27FC236}">
                <a16:creationId xmlns:a16="http://schemas.microsoft.com/office/drawing/2014/main" id="{B2273F0E-69AD-425C-8BAB-E46C48604E61}"/>
              </a:ext>
            </a:extLst>
          </p:cNvPr>
          <p:cNvSpPr txBox="1">
            <a:spLocks noChangeArrowheads="1"/>
          </p:cNvSpPr>
          <p:nvPr/>
        </p:nvSpPr>
        <p:spPr bwMode="gray">
          <a:xfrm>
            <a:off x="5870316" y="38563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chemeClr val="bg1"/>
                </a:solidFill>
              </a:rPr>
              <a:t>3</a:t>
            </a:r>
          </a:p>
        </p:txBody>
      </p:sp>
      <p:sp>
        <p:nvSpPr>
          <p:cNvPr id="42" name="Text Box 18">
            <a:extLst>
              <a:ext uri="{FF2B5EF4-FFF2-40B4-BE49-F238E27FC236}">
                <a16:creationId xmlns:a16="http://schemas.microsoft.com/office/drawing/2014/main" id="{00ADEFFB-2D0E-4500-968D-9734664A1892}"/>
              </a:ext>
            </a:extLst>
          </p:cNvPr>
          <p:cNvSpPr txBox="1">
            <a:spLocks noChangeArrowheads="1"/>
          </p:cNvSpPr>
          <p:nvPr/>
        </p:nvSpPr>
        <p:spPr bwMode="gray">
          <a:xfrm>
            <a:off x="5870316" y="3170582"/>
            <a:ext cx="375424" cy="461665"/>
          </a:xfrm>
          <a:prstGeom prst="rect">
            <a:avLst/>
          </a:prstGeom>
          <a:noFill/>
          <a:ln w="9525">
            <a:noFill/>
            <a:miter lim="800000"/>
            <a:headEnd/>
            <a:tailEnd/>
          </a:ln>
        </p:spPr>
        <p:txBody>
          <a:bodyPr wrap="none">
            <a:spAutoFit/>
          </a:bodyPr>
          <a:lstStyle/>
          <a:p>
            <a:pPr eaLnBrk="0" hangingPunct="0"/>
            <a:r>
              <a:rPr lang="en-US" altLang="en-US" sz="2400" dirty="0">
                <a:solidFill>
                  <a:schemeClr val="bg1"/>
                </a:solidFill>
              </a:rPr>
              <a:t>2</a:t>
            </a:r>
          </a:p>
        </p:txBody>
      </p:sp>
      <p:sp>
        <p:nvSpPr>
          <p:cNvPr id="43" name="AutoShape 20">
            <a:extLst>
              <a:ext uri="{FF2B5EF4-FFF2-40B4-BE49-F238E27FC236}">
                <a16:creationId xmlns:a16="http://schemas.microsoft.com/office/drawing/2014/main" id="{26664084-871B-4675-A360-D3B0F65E7B27}"/>
              </a:ext>
            </a:extLst>
          </p:cNvPr>
          <p:cNvSpPr>
            <a:spLocks noChangeArrowheads="1"/>
          </p:cNvSpPr>
          <p:nvPr/>
        </p:nvSpPr>
        <p:spPr bwMode="gray">
          <a:xfrm rot="5400000" flipH="1">
            <a:off x="5506278" y="4002430"/>
            <a:ext cx="228600" cy="215900"/>
          </a:xfrm>
          <a:prstGeom prst="triangle">
            <a:avLst>
              <a:gd name="adj" fmla="val 50000"/>
            </a:avLst>
          </a:prstGeom>
          <a:solidFill>
            <a:schemeClr val="bg1"/>
          </a:solidFill>
          <a:ln w="9525">
            <a:noFill/>
            <a:miter lim="800000"/>
            <a:headEnd/>
            <a:tailEnd/>
          </a:ln>
        </p:spPr>
        <p:txBody>
          <a:bodyPr rot="10800000" vert="eaVert" wrap="none" anchor="ctr"/>
          <a:lstStyle/>
          <a:p>
            <a:endParaRPr lang="en-US" dirty="0">
              <a:solidFill>
                <a:schemeClr val="bg1"/>
              </a:solidFill>
            </a:endParaRPr>
          </a:p>
        </p:txBody>
      </p:sp>
      <p:sp>
        <p:nvSpPr>
          <p:cNvPr id="44" name="Text Box 21">
            <a:extLst>
              <a:ext uri="{FF2B5EF4-FFF2-40B4-BE49-F238E27FC236}">
                <a16:creationId xmlns:a16="http://schemas.microsoft.com/office/drawing/2014/main" id="{707B2944-0732-43FF-872C-08A4E090D36F}"/>
              </a:ext>
            </a:extLst>
          </p:cNvPr>
          <p:cNvSpPr txBox="1">
            <a:spLocks noChangeAspect="1" noChangeArrowheads="1"/>
          </p:cNvSpPr>
          <p:nvPr/>
        </p:nvSpPr>
        <p:spPr bwMode="gray">
          <a:xfrm>
            <a:off x="5301136" y="1175352"/>
            <a:ext cx="1517650" cy="461665"/>
          </a:xfrm>
          <a:prstGeom prst="rect">
            <a:avLst/>
          </a:prstGeom>
          <a:noFill/>
          <a:ln w="9525">
            <a:noFill/>
            <a:miter lim="800000"/>
            <a:headEnd/>
            <a:tailEnd/>
          </a:ln>
        </p:spPr>
        <p:txBody>
          <a:bodyPr>
            <a:spAutoFit/>
          </a:bodyPr>
          <a:lstStyle/>
          <a:p>
            <a:r>
              <a:rPr lang="en-US" altLang="en-US" sz="2400" b="1" dirty="0">
                <a:solidFill>
                  <a:schemeClr val="bg1"/>
                </a:solidFill>
              </a:rPr>
              <a:t>Controls</a:t>
            </a:r>
          </a:p>
        </p:txBody>
      </p:sp>
      <p:sp>
        <p:nvSpPr>
          <p:cNvPr id="45" name="Text Box 22">
            <a:extLst>
              <a:ext uri="{FF2B5EF4-FFF2-40B4-BE49-F238E27FC236}">
                <a16:creationId xmlns:a16="http://schemas.microsoft.com/office/drawing/2014/main" id="{05DE36E0-0704-4E41-81ED-E36F3ACCA10A}"/>
              </a:ext>
            </a:extLst>
          </p:cNvPr>
          <p:cNvSpPr txBox="1">
            <a:spLocks noChangeAspect="1" noChangeArrowheads="1"/>
          </p:cNvSpPr>
          <p:nvPr/>
        </p:nvSpPr>
        <p:spPr bwMode="gray">
          <a:xfrm>
            <a:off x="5418968" y="5612294"/>
            <a:ext cx="1322388" cy="461665"/>
          </a:xfrm>
          <a:prstGeom prst="rect">
            <a:avLst/>
          </a:prstGeom>
          <a:noFill/>
          <a:ln w="9525">
            <a:noFill/>
            <a:miter lim="800000"/>
            <a:headEnd/>
            <a:tailEnd/>
          </a:ln>
        </p:spPr>
        <p:txBody>
          <a:bodyPr>
            <a:spAutoFit/>
          </a:bodyPr>
          <a:lstStyle/>
          <a:p>
            <a:r>
              <a:rPr lang="en-US" altLang="en-US" sz="2400" b="1" dirty="0">
                <a:solidFill>
                  <a:schemeClr val="bg1"/>
                </a:solidFill>
              </a:rPr>
              <a:t>Emotes</a:t>
            </a:r>
          </a:p>
        </p:txBody>
      </p:sp>
      <p:sp>
        <p:nvSpPr>
          <p:cNvPr id="46" name="AutoShape 23">
            <a:extLst>
              <a:ext uri="{FF2B5EF4-FFF2-40B4-BE49-F238E27FC236}">
                <a16:creationId xmlns:a16="http://schemas.microsoft.com/office/drawing/2014/main" id="{C59B490E-A351-44E3-AEF5-7CE89552EB05}"/>
              </a:ext>
            </a:extLst>
          </p:cNvPr>
          <p:cNvSpPr>
            <a:spLocks noChangeArrowheads="1"/>
          </p:cNvSpPr>
          <p:nvPr/>
        </p:nvSpPr>
        <p:spPr bwMode="gray">
          <a:xfrm rot="5400000" flipH="1">
            <a:off x="5506278" y="2630830"/>
            <a:ext cx="228600" cy="215900"/>
          </a:xfrm>
          <a:prstGeom prst="triangle">
            <a:avLst>
              <a:gd name="adj" fmla="val 50000"/>
            </a:avLst>
          </a:prstGeom>
          <a:solidFill>
            <a:schemeClr val="bg1"/>
          </a:solidFill>
          <a:ln w="9525">
            <a:noFill/>
            <a:miter lim="800000"/>
            <a:headEnd/>
            <a:tailEnd/>
          </a:ln>
        </p:spPr>
        <p:txBody>
          <a:bodyPr rot="10800000" vert="eaVert" wrap="none" anchor="ctr"/>
          <a:lstStyle/>
          <a:p>
            <a:endParaRPr lang="en-US" dirty="0">
              <a:solidFill>
                <a:schemeClr val="bg1"/>
              </a:solidFill>
            </a:endParaRPr>
          </a:p>
        </p:txBody>
      </p:sp>
      <p:sp>
        <p:nvSpPr>
          <p:cNvPr id="47" name="AutoShape 24">
            <a:extLst>
              <a:ext uri="{FF2B5EF4-FFF2-40B4-BE49-F238E27FC236}">
                <a16:creationId xmlns:a16="http://schemas.microsoft.com/office/drawing/2014/main" id="{92F1CAB8-262D-4A1F-8978-25B8BE198F58}"/>
              </a:ext>
            </a:extLst>
          </p:cNvPr>
          <p:cNvSpPr>
            <a:spLocks noChangeArrowheads="1"/>
          </p:cNvSpPr>
          <p:nvPr/>
        </p:nvSpPr>
        <p:spPr bwMode="gray">
          <a:xfrm rot="16200000" flipH="1">
            <a:off x="6344479" y="4688230"/>
            <a:ext cx="228600" cy="215900"/>
          </a:xfrm>
          <a:prstGeom prst="triangle">
            <a:avLst>
              <a:gd name="adj" fmla="val 50000"/>
            </a:avLst>
          </a:prstGeom>
          <a:solidFill>
            <a:schemeClr val="bg1"/>
          </a:solidFill>
          <a:ln w="9525">
            <a:noFill/>
            <a:miter lim="800000"/>
            <a:headEnd/>
            <a:tailEnd/>
          </a:ln>
        </p:spPr>
        <p:txBody>
          <a:bodyPr vert="eaVert" wrap="none" anchor="ctr"/>
          <a:lstStyle/>
          <a:p>
            <a:endParaRPr lang="en-US" dirty="0">
              <a:solidFill>
                <a:schemeClr val="bg1"/>
              </a:solidFill>
            </a:endParaRPr>
          </a:p>
        </p:txBody>
      </p:sp>
      <p:sp>
        <p:nvSpPr>
          <p:cNvPr id="48" name="AutoShape 25">
            <a:extLst>
              <a:ext uri="{FF2B5EF4-FFF2-40B4-BE49-F238E27FC236}">
                <a16:creationId xmlns:a16="http://schemas.microsoft.com/office/drawing/2014/main" id="{0CCF7698-F5C1-4D98-ABC9-6630EFC0E5A1}"/>
              </a:ext>
            </a:extLst>
          </p:cNvPr>
          <p:cNvSpPr>
            <a:spLocks noChangeArrowheads="1"/>
          </p:cNvSpPr>
          <p:nvPr/>
        </p:nvSpPr>
        <p:spPr bwMode="gray">
          <a:xfrm rot="16200000" flipH="1">
            <a:off x="6344479" y="3318217"/>
            <a:ext cx="228600" cy="215900"/>
          </a:xfrm>
          <a:prstGeom prst="triangle">
            <a:avLst>
              <a:gd name="adj" fmla="val 50000"/>
            </a:avLst>
          </a:prstGeom>
          <a:solidFill>
            <a:schemeClr val="bg1"/>
          </a:solidFill>
          <a:ln w="9525">
            <a:noFill/>
            <a:miter lim="800000"/>
            <a:headEnd/>
            <a:tailEnd/>
          </a:ln>
        </p:spPr>
        <p:txBody>
          <a:bodyPr vert="eaVert" wrap="none" anchor="ctr"/>
          <a:lstStyle/>
          <a:p>
            <a:endParaRPr lang="en-US" dirty="0">
              <a:solidFill>
                <a:schemeClr val="bg1"/>
              </a:solidFill>
            </a:endParaRPr>
          </a:p>
        </p:txBody>
      </p:sp>
      <p:sp>
        <p:nvSpPr>
          <p:cNvPr id="3" name="TextBox 2">
            <a:extLst>
              <a:ext uri="{FF2B5EF4-FFF2-40B4-BE49-F238E27FC236}">
                <a16:creationId xmlns:a16="http://schemas.microsoft.com/office/drawing/2014/main" id="{A63E19DB-74DA-A78D-54EB-0A4B786BAAAA}"/>
              </a:ext>
            </a:extLst>
          </p:cNvPr>
          <p:cNvSpPr txBox="1"/>
          <p:nvPr/>
        </p:nvSpPr>
        <p:spPr>
          <a:xfrm>
            <a:off x="2413556" y="6380561"/>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093046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Responsive behaviors</a:t>
            </a:r>
          </a:p>
        </p:txBody>
      </p:sp>
      <p:grpSp>
        <p:nvGrpSpPr>
          <p:cNvPr id="2" name="Group 1">
            <a:extLst>
              <a:ext uri="{FF2B5EF4-FFF2-40B4-BE49-F238E27FC236}">
                <a16:creationId xmlns:a16="http://schemas.microsoft.com/office/drawing/2014/main" id="{478A818D-AA61-4E62-BD2C-B45AFB4AFC4D}"/>
              </a:ext>
            </a:extLst>
          </p:cNvPr>
          <p:cNvGrpSpPr/>
          <p:nvPr/>
        </p:nvGrpSpPr>
        <p:grpSpPr>
          <a:xfrm>
            <a:off x="906937" y="1127184"/>
            <a:ext cx="7481760" cy="4853021"/>
            <a:chOff x="906937" y="1127184"/>
            <a:chExt cx="7481760" cy="4853021"/>
          </a:xfrm>
        </p:grpSpPr>
        <p:grpSp>
          <p:nvGrpSpPr>
            <p:cNvPr id="23" name="Group 71">
              <a:extLst>
                <a:ext uri="{FF2B5EF4-FFF2-40B4-BE49-F238E27FC236}">
                  <a16:creationId xmlns:a16="http://schemas.microsoft.com/office/drawing/2014/main" id="{3C1C8EC7-6A76-4279-8610-BC9DD1070812}"/>
                </a:ext>
              </a:extLst>
            </p:cNvPr>
            <p:cNvGrpSpPr/>
            <p:nvPr/>
          </p:nvGrpSpPr>
          <p:grpSpPr>
            <a:xfrm>
              <a:off x="906937" y="1791583"/>
              <a:ext cx="1756587" cy="3818075"/>
              <a:chOff x="5602536" y="1737192"/>
              <a:chExt cx="2129928" cy="3353936"/>
            </a:xfrm>
          </p:grpSpPr>
          <p:sp>
            <p:nvSpPr>
              <p:cNvPr id="77" name="Freeform 45">
                <a:extLst>
                  <a:ext uri="{FF2B5EF4-FFF2-40B4-BE49-F238E27FC236}">
                    <a16:creationId xmlns:a16="http://schemas.microsoft.com/office/drawing/2014/main" id="{B3753ECC-ADEB-4A93-9FBD-E0ABB6031808}"/>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8" name="Freeform 48">
                <a:extLst>
                  <a:ext uri="{FF2B5EF4-FFF2-40B4-BE49-F238E27FC236}">
                    <a16:creationId xmlns:a16="http://schemas.microsoft.com/office/drawing/2014/main" id="{B3C0C2B3-66AE-4887-9923-25F638D40B38}"/>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4" name="Group 68">
              <a:extLst>
                <a:ext uri="{FF2B5EF4-FFF2-40B4-BE49-F238E27FC236}">
                  <a16:creationId xmlns:a16="http://schemas.microsoft.com/office/drawing/2014/main" id="{3BBDFD85-286C-47FF-A113-50D075802BD6}"/>
                </a:ext>
              </a:extLst>
            </p:cNvPr>
            <p:cNvGrpSpPr/>
            <p:nvPr/>
          </p:nvGrpSpPr>
          <p:grpSpPr>
            <a:xfrm>
              <a:off x="2077995" y="1791583"/>
              <a:ext cx="1756587" cy="3818075"/>
              <a:chOff x="5602536" y="1737192"/>
              <a:chExt cx="2129928" cy="3353936"/>
            </a:xfrm>
          </p:grpSpPr>
          <p:sp>
            <p:nvSpPr>
              <p:cNvPr id="75" name="Freeform 45">
                <a:extLst>
                  <a:ext uri="{FF2B5EF4-FFF2-40B4-BE49-F238E27FC236}">
                    <a16:creationId xmlns:a16="http://schemas.microsoft.com/office/drawing/2014/main" id="{6519F9EB-9C9F-41EE-B767-32E6ED7A7001}"/>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6" name="Freeform 48">
                <a:extLst>
                  <a:ext uri="{FF2B5EF4-FFF2-40B4-BE49-F238E27FC236}">
                    <a16:creationId xmlns:a16="http://schemas.microsoft.com/office/drawing/2014/main" id="{07F6928C-6C10-4AEE-861B-E1043138D36C}"/>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5" name="Group 65">
              <a:extLst>
                <a:ext uri="{FF2B5EF4-FFF2-40B4-BE49-F238E27FC236}">
                  <a16:creationId xmlns:a16="http://schemas.microsoft.com/office/drawing/2014/main" id="{F2C38C0B-AE32-4B61-AA65-01E9F30F6B76}"/>
                </a:ext>
              </a:extLst>
            </p:cNvPr>
            <p:cNvGrpSpPr/>
            <p:nvPr/>
          </p:nvGrpSpPr>
          <p:grpSpPr>
            <a:xfrm>
              <a:off x="3183994" y="1791583"/>
              <a:ext cx="1756587" cy="3818075"/>
              <a:chOff x="5602536" y="1737192"/>
              <a:chExt cx="2129928" cy="3353936"/>
            </a:xfrm>
          </p:grpSpPr>
          <p:sp>
            <p:nvSpPr>
              <p:cNvPr id="73" name="Freeform 45">
                <a:extLst>
                  <a:ext uri="{FF2B5EF4-FFF2-40B4-BE49-F238E27FC236}">
                    <a16:creationId xmlns:a16="http://schemas.microsoft.com/office/drawing/2014/main" id="{D8E28974-CA0B-43B7-B657-82AB8E8E65D7}"/>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4" name="Freeform 48">
                <a:extLst>
                  <a:ext uri="{FF2B5EF4-FFF2-40B4-BE49-F238E27FC236}">
                    <a16:creationId xmlns:a16="http://schemas.microsoft.com/office/drawing/2014/main" id="{9C4975A4-AE83-4397-A278-57DE0F1CD78F}"/>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6" name="Group 62">
              <a:extLst>
                <a:ext uri="{FF2B5EF4-FFF2-40B4-BE49-F238E27FC236}">
                  <a16:creationId xmlns:a16="http://schemas.microsoft.com/office/drawing/2014/main" id="{02EED2D2-D61C-4E26-B202-7B765B30AE50}"/>
                </a:ext>
              </a:extLst>
            </p:cNvPr>
            <p:cNvGrpSpPr/>
            <p:nvPr/>
          </p:nvGrpSpPr>
          <p:grpSpPr>
            <a:xfrm>
              <a:off x="6632110" y="1791583"/>
              <a:ext cx="1756587" cy="3818075"/>
              <a:chOff x="5602536" y="1737192"/>
              <a:chExt cx="2129928" cy="3353936"/>
            </a:xfrm>
          </p:grpSpPr>
          <p:sp>
            <p:nvSpPr>
              <p:cNvPr id="71" name="Freeform 45">
                <a:extLst>
                  <a:ext uri="{FF2B5EF4-FFF2-40B4-BE49-F238E27FC236}">
                    <a16:creationId xmlns:a16="http://schemas.microsoft.com/office/drawing/2014/main" id="{3B470B20-1D67-4C32-B339-3E9C09571B9C}"/>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2" name="Freeform 48">
                <a:extLst>
                  <a:ext uri="{FF2B5EF4-FFF2-40B4-BE49-F238E27FC236}">
                    <a16:creationId xmlns:a16="http://schemas.microsoft.com/office/drawing/2014/main" id="{800CBE5D-F795-4094-98FF-91888D07E788}"/>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grpSp>
          <p:nvGrpSpPr>
            <p:cNvPr id="27" name="Group 59">
              <a:extLst>
                <a:ext uri="{FF2B5EF4-FFF2-40B4-BE49-F238E27FC236}">
                  <a16:creationId xmlns:a16="http://schemas.microsoft.com/office/drawing/2014/main" id="{11B8968D-0758-4822-BC4E-FF7AA6D525CA}"/>
                </a:ext>
              </a:extLst>
            </p:cNvPr>
            <p:cNvGrpSpPr/>
            <p:nvPr/>
          </p:nvGrpSpPr>
          <p:grpSpPr>
            <a:xfrm>
              <a:off x="5460147" y="1791583"/>
              <a:ext cx="1756587" cy="3818075"/>
              <a:chOff x="5602536" y="1737192"/>
              <a:chExt cx="2129928" cy="3353936"/>
            </a:xfrm>
          </p:grpSpPr>
          <p:sp>
            <p:nvSpPr>
              <p:cNvPr id="69" name="Freeform 45">
                <a:extLst>
                  <a:ext uri="{FF2B5EF4-FFF2-40B4-BE49-F238E27FC236}">
                    <a16:creationId xmlns:a16="http://schemas.microsoft.com/office/drawing/2014/main" id="{BEADD90B-6D4A-4C25-AB40-AAE0BE482B1E}"/>
                  </a:ext>
                </a:extLst>
              </p:cNvPr>
              <p:cNvSpPr>
                <a:spLocks/>
              </p:cNvSpPr>
              <p:nvPr/>
            </p:nvSpPr>
            <p:spPr bwMode="gray">
              <a:xfrm rot="5400000">
                <a:off x="5819979" y="1519749"/>
                <a:ext cx="1688386" cy="2123272"/>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70" name="Freeform 48">
                <a:extLst>
                  <a:ext uri="{FF2B5EF4-FFF2-40B4-BE49-F238E27FC236}">
                    <a16:creationId xmlns:a16="http://schemas.microsoft.com/office/drawing/2014/main" id="{FE995D02-8AD4-4CE4-BACE-032DDB61F041}"/>
                  </a:ext>
                </a:extLst>
              </p:cNvPr>
              <p:cNvSpPr>
                <a:spLocks/>
              </p:cNvSpPr>
              <p:nvPr/>
            </p:nvSpPr>
            <p:spPr bwMode="gray">
              <a:xfrm rot="5400000">
                <a:off x="5832344" y="3191008"/>
                <a:ext cx="1676968" cy="2123272"/>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grpSp>
        <p:sp>
          <p:nvSpPr>
            <p:cNvPr id="67" name="Freeform 45">
              <a:extLst>
                <a:ext uri="{FF2B5EF4-FFF2-40B4-BE49-F238E27FC236}">
                  <a16:creationId xmlns:a16="http://schemas.microsoft.com/office/drawing/2014/main" id="{8625F15C-985E-4655-B038-BBD95CB43B07}"/>
                </a:ext>
              </a:extLst>
            </p:cNvPr>
            <p:cNvSpPr>
              <a:spLocks/>
            </p:cNvSpPr>
            <p:nvPr/>
          </p:nvSpPr>
          <p:spPr bwMode="gray">
            <a:xfrm rot="5400000">
              <a:off x="4202716" y="1877052"/>
              <a:ext cx="1922036" cy="1751098"/>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rgbClr val="747480"/>
            </a:solidFill>
            <a:ln w="9525">
              <a:solidFill>
                <a:schemeClr val="tx1"/>
              </a:solidFill>
              <a:round/>
              <a:headEnd/>
              <a:tailEnd/>
            </a:ln>
          </p:spPr>
          <p:txBody>
            <a:bodyPr/>
            <a:lstStyle/>
            <a:p>
              <a:endParaRPr lang="en-US" dirty="0">
                <a:solidFill>
                  <a:srgbClr val="FFFFFF"/>
                </a:solidFill>
              </a:endParaRPr>
            </a:p>
          </p:txBody>
        </p:sp>
        <p:sp>
          <p:nvSpPr>
            <p:cNvPr id="68" name="Freeform 48">
              <a:extLst>
                <a:ext uri="{FF2B5EF4-FFF2-40B4-BE49-F238E27FC236}">
                  <a16:creationId xmlns:a16="http://schemas.microsoft.com/office/drawing/2014/main" id="{C23809AE-5D33-4063-8E25-84B44DB7BEB5}"/>
                </a:ext>
              </a:extLst>
            </p:cNvPr>
            <p:cNvSpPr>
              <a:spLocks/>
            </p:cNvSpPr>
            <p:nvPr/>
          </p:nvSpPr>
          <p:spPr bwMode="gray">
            <a:xfrm rot="5400000">
              <a:off x="4214704" y="3779590"/>
              <a:ext cx="1909038" cy="1751098"/>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C4C4CD"/>
            </a:solidFill>
            <a:ln w="9525">
              <a:solidFill>
                <a:schemeClr val="tx1"/>
              </a:solidFill>
              <a:round/>
              <a:headEnd/>
              <a:tailEnd/>
            </a:ln>
          </p:spPr>
          <p:txBody>
            <a:bodyPr/>
            <a:lstStyle/>
            <a:p>
              <a:endParaRPr lang="en-US" dirty="0">
                <a:solidFill>
                  <a:srgbClr val="FFFFFF"/>
                </a:solidFill>
              </a:endParaRPr>
            </a:p>
          </p:txBody>
        </p:sp>
        <p:sp>
          <p:nvSpPr>
            <p:cNvPr id="48" name="Text Box 34">
              <a:extLst>
                <a:ext uri="{FF2B5EF4-FFF2-40B4-BE49-F238E27FC236}">
                  <a16:creationId xmlns:a16="http://schemas.microsoft.com/office/drawing/2014/main" id="{9D6B84E7-4F70-48A4-A72E-697FE4F11071}"/>
                </a:ext>
              </a:extLst>
            </p:cNvPr>
            <p:cNvSpPr txBox="1">
              <a:spLocks noChangeAspect="1" noChangeArrowheads="1"/>
            </p:cNvSpPr>
            <p:nvPr/>
          </p:nvSpPr>
          <p:spPr bwMode="gray">
            <a:xfrm>
              <a:off x="1081783" y="1127184"/>
              <a:ext cx="2282478" cy="400110"/>
            </a:xfrm>
            <a:prstGeom prst="rect">
              <a:avLst/>
            </a:prstGeom>
            <a:noFill/>
            <a:ln w="9525">
              <a:noFill/>
              <a:miter lim="800000"/>
              <a:headEnd/>
              <a:tailEnd/>
            </a:ln>
          </p:spPr>
          <p:txBody>
            <a:bodyPr>
              <a:spAutoFit/>
            </a:bodyPr>
            <a:lstStyle/>
            <a:p>
              <a:r>
                <a:rPr lang="en-US" altLang="en-US" sz="2000" b="1" dirty="0">
                  <a:solidFill>
                    <a:srgbClr val="FFFFFF"/>
                  </a:solidFill>
                </a:rPr>
                <a:t>Verbal</a:t>
              </a:r>
            </a:p>
          </p:txBody>
        </p:sp>
        <p:sp>
          <p:nvSpPr>
            <p:cNvPr id="49" name="Text Box 35">
              <a:extLst>
                <a:ext uri="{FF2B5EF4-FFF2-40B4-BE49-F238E27FC236}">
                  <a16:creationId xmlns:a16="http://schemas.microsoft.com/office/drawing/2014/main" id="{3B7E69D3-E846-44AC-B166-6A097F66FB11}"/>
                </a:ext>
              </a:extLst>
            </p:cNvPr>
            <p:cNvSpPr txBox="1">
              <a:spLocks noChangeArrowheads="1"/>
            </p:cNvSpPr>
            <p:nvPr/>
          </p:nvSpPr>
          <p:spPr bwMode="gray">
            <a:xfrm>
              <a:off x="3708036" y="5580095"/>
              <a:ext cx="1784784" cy="400110"/>
            </a:xfrm>
            <a:prstGeom prst="rect">
              <a:avLst/>
            </a:prstGeom>
            <a:noFill/>
            <a:ln w="12700">
              <a:noFill/>
              <a:miter lim="800000"/>
              <a:headEnd type="none" w="sm" len="sm"/>
              <a:tailEnd type="none" w="sm" len="sm"/>
            </a:ln>
          </p:spPr>
          <p:txBody>
            <a:bodyPr wrap="none">
              <a:spAutoFit/>
            </a:bodyPr>
            <a:lstStyle/>
            <a:p>
              <a:r>
                <a:rPr lang="en-US" altLang="en-US" sz="2000" dirty="0">
                  <a:solidFill>
                    <a:schemeClr val="bg1"/>
                  </a:solidFill>
                </a:rPr>
                <a:t>More emoting</a:t>
              </a:r>
              <a:endParaRPr lang="en-US" sz="2400" dirty="0">
                <a:solidFill>
                  <a:schemeClr val="bg1"/>
                </a:solidFill>
                <a:latin typeface="Times New Roman" pitchFamily="18" charset="0"/>
              </a:endParaRPr>
            </a:p>
          </p:txBody>
        </p:sp>
        <p:sp>
          <p:nvSpPr>
            <p:cNvPr id="50" name="Rectangle 36">
              <a:extLst>
                <a:ext uri="{FF2B5EF4-FFF2-40B4-BE49-F238E27FC236}">
                  <a16:creationId xmlns:a16="http://schemas.microsoft.com/office/drawing/2014/main" id="{2227BFA2-FB25-4492-9D14-0F646E6AD3FB}"/>
                </a:ext>
              </a:extLst>
            </p:cNvPr>
            <p:cNvSpPr>
              <a:spLocks noChangeArrowheads="1"/>
            </p:cNvSpPr>
            <p:nvPr/>
          </p:nvSpPr>
          <p:spPr bwMode="gray">
            <a:xfrm>
              <a:off x="3486270" y="1127786"/>
              <a:ext cx="2191626" cy="400110"/>
            </a:xfrm>
            <a:prstGeom prst="rect">
              <a:avLst/>
            </a:prstGeom>
            <a:noFill/>
            <a:ln w="9525">
              <a:noFill/>
              <a:miter lim="800000"/>
              <a:headEnd/>
              <a:tailEnd/>
            </a:ln>
          </p:spPr>
          <p:txBody>
            <a:bodyPr wrap="none">
              <a:spAutoFit/>
            </a:bodyPr>
            <a:lstStyle/>
            <a:p>
              <a:r>
                <a:rPr lang="en-US" altLang="en-US" sz="2000" b="1" dirty="0">
                  <a:solidFill>
                    <a:schemeClr val="bg1"/>
                  </a:solidFill>
                </a:rPr>
                <a:t>More controlling</a:t>
              </a:r>
              <a:endParaRPr lang="en-US" sz="2000" b="1" dirty="0">
                <a:solidFill>
                  <a:schemeClr val="bg1"/>
                </a:solidFill>
              </a:endParaRPr>
            </a:p>
          </p:txBody>
        </p:sp>
        <p:sp>
          <p:nvSpPr>
            <p:cNvPr id="51" name="Text Box 37">
              <a:extLst>
                <a:ext uri="{FF2B5EF4-FFF2-40B4-BE49-F238E27FC236}">
                  <a16:creationId xmlns:a16="http://schemas.microsoft.com/office/drawing/2014/main" id="{A2BCACCC-D957-45E3-ACE0-672B13ED0843}"/>
                </a:ext>
              </a:extLst>
            </p:cNvPr>
            <p:cNvSpPr txBox="1">
              <a:spLocks noChangeAspect="1" noChangeArrowheads="1"/>
            </p:cNvSpPr>
            <p:nvPr/>
          </p:nvSpPr>
          <p:spPr bwMode="gray">
            <a:xfrm>
              <a:off x="5766015" y="1127184"/>
              <a:ext cx="2282479" cy="400110"/>
            </a:xfrm>
            <a:prstGeom prst="rect">
              <a:avLst/>
            </a:prstGeom>
            <a:noFill/>
            <a:ln w="9525">
              <a:noFill/>
              <a:miter lim="800000"/>
              <a:headEnd/>
              <a:tailEnd/>
            </a:ln>
          </p:spPr>
          <p:txBody>
            <a:bodyPr>
              <a:spAutoFit/>
            </a:bodyPr>
            <a:lstStyle/>
            <a:p>
              <a:r>
                <a:rPr lang="en-US" altLang="en-US" sz="2000" b="1" dirty="0">
                  <a:solidFill>
                    <a:srgbClr val="FFFFFF"/>
                  </a:solidFill>
                </a:rPr>
                <a:t>Non-verbal</a:t>
              </a:r>
            </a:p>
          </p:txBody>
        </p:sp>
        <p:sp>
          <p:nvSpPr>
            <p:cNvPr id="52" name="Text Box 38">
              <a:extLst>
                <a:ext uri="{FF2B5EF4-FFF2-40B4-BE49-F238E27FC236}">
                  <a16:creationId xmlns:a16="http://schemas.microsoft.com/office/drawing/2014/main" id="{EE2283DE-165A-4802-9DE7-F8AF50B2CF43}"/>
                </a:ext>
              </a:extLst>
            </p:cNvPr>
            <p:cNvSpPr txBox="1">
              <a:spLocks noChangeArrowheads="1"/>
            </p:cNvSpPr>
            <p:nvPr/>
          </p:nvSpPr>
          <p:spPr bwMode="gray">
            <a:xfrm>
              <a:off x="1370480" y="2862900"/>
              <a:ext cx="837632"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Monotone</a:t>
              </a:r>
            </a:p>
            <a:p>
              <a:pPr>
                <a:lnSpc>
                  <a:spcPct val="78000"/>
                </a:lnSpc>
              </a:pPr>
              <a:r>
                <a:rPr lang="en-US" altLang="en-US" sz="1400" dirty="0"/>
                <a:t> </a:t>
              </a:r>
            </a:p>
            <a:p>
              <a:pPr>
                <a:lnSpc>
                  <a:spcPct val="78000"/>
                </a:lnSpc>
              </a:pPr>
              <a:r>
                <a:rPr lang="en-US" altLang="en-US" sz="1400" dirty="0"/>
                <a:t> </a:t>
              </a:r>
            </a:p>
            <a:p>
              <a:pPr>
                <a:lnSpc>
                  <a:spcPct val="78000"/>
                </a:lnSpc>
              </a:pPr>
              <a:r>
                <a:rPr lang="en-US" altLang="en-US" sz="1400" dirty="0"/>
                <a:t>Emotion</a:t>
              </a:r>
            </a:p>
            <a:p>
              <a:pPr>
                <a:lnSpc>
                  <a:spcPct val="78000"/>
                </a:lnSpc>
              </a:pPr>
              <a:r>
                <a:rPr lang="en-US" altLang="en-US" sz="1400" dirty="0"/>
                <a:t>in voice</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Inflection</a:t>
              </a:r>
            </a:p>
          </p:txBody>
        </p:sp>
        <p:sp>
          <p:nvSpPr>
            <p:cNvPr id="53" name="Text Box 39">
              <a:extLst>
                <a:ext uri="{FF2B5EF4-FFF2-40B4-BE49-F238E27FC236}">
                  <a16:creationId xmlns:a16="http://schemas.microsoft.com/office/drawing/2014/main" id="{F85D3065-498E-45F9-8EAB-3A360AAE6586}"/>
                </a:ext>
              </a:extLst>
            </p:cNvPr>
            <p:cNvSpPr txBox="1">
              <a:spLocks noChangeAspect="1" noChangeArrowheads="1"/>
            </p:cNvSpPr>
            <p:nvPr/>
          </p:nvSpPr>
          <p:spPr bwMode="gray">
            <a:xfrm>
              <a:off x="2504944" y="2862398"/>
              <a:ext cx="897571"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Task</a:t>
              </a:r>
            </a:p>
            <a:p>
              <a:pPr>
                <a:lnSpc>
                  <a:spcPct val="78000"/>
                </a:lnSpc>
              </a:pPr>
              <a:r>
                <a:rPr lang="en-US" altLang="en-US" sz="1400" dirty="0"/>
                <a:t> </a:t>
              </a:r>
            </a:p>
            <a:p>
              <a:pPr>
                <a:lnSpc>
                  <a:spcPct val="78000"/>
                </a:lnSpc>
              </a:pPr>
              <a:r>
                <a:rPr lang="en-US" altLang="en-US" sz="1400" dirty="0"/>
                <a:t> </a:t>
              </a:r>
            </a:p>
            <a:p>
              <a:pPr>
                <a:lnSpc>
                  <a:spcPct val="78000"/>
                </a:lnSpc>
              </a:pPr>
              <a:r>
                <a:rPr lang="en-US" altLang="en-US" sz="1400" dirty="0"/>
                <a:t>Subjects</a:t>
              </a:r>
            </a:p>
            <a:p>
              <a:pPr>
                <a:lnSpc>
                  <a:spcPct val="78000"/>
                </a:lnSpc>
              </a:pPr>
              <a:r>
                <a:rPr lang="en-US" altLang="en-US" sz="1400" dirty="0"/>
                <a:t>of speech</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People</a:t>
              </a:r>
            </a:p>
          </p:txBody>
        </p:sp>
        <p:sp>
          <p:nvSpPr>
            <p:cNvPr id="54" name="Text Box 40">
              <a:extLst>
                <a:ext uri="{FF2B5EF4-FFF2-40B4-BE49-F238E27FC236}">
                  <a16:creationId xmlns:a16="http://schemas.microsoft.com/office/drawing/2014/main" id="{FD701DFB-5C78-475B-B2F5-40C783175A14}"/>
                </a:ext>
              </a:extLst>
            </p:cNvPr>
            <p:cNvSpPr txBox="1">
              <a:spLocks noChangeAspect="1" noChangeArrowheads="1"/>
            </p:cNvSpPr>
            <p:nvPr/>
          </p:nvSpPr>
          <p:spPr bwMode="gray">
            <a:xfrm>
              <a:off x="3509289" y="2862900"/>
              <a:ext cx="916245" cy="1513684"/>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Facts and data</a:t>
              </a:r>
            </a:p>
            <a:p>
              <a:pPr>
                <a:lnSpc>
                  <a:spcPct val="78000"/>
                </a:lnSpc>
              </a:pPr>
              <a:r>
                <a:rPr lang="en-US" altLang="en-US" sz="1400" dirty="0"/>
                <a:t> </a:t>
              </a:r>
            </a:p>
            <a:p>
              <a:pPr>
                <a:lnSpc>
                  <a:spcPct val="78000"/>
                </a:lnSpc>
              </a:pPr>
              <a:r>
                <a:rPr lang="en-US" altLang="en-US" sz="1400" dirty="0"/>
                <a:t>Form of</a:t>
              </a:r>
            </a:p>
            <a:p>
              <a:pPr>
                <a:lnSpc>
                  <a:spcPct val="78000"/>
                </a:lnSpc>
              </a:pPr>
              <a:r>
                <a:rPr lang="en-US" altLang="en-US" sz="1400" dirty="0"/>
                <a:t>descriptive</a:t>
              </a:r>
            </a:p>
            <a:p>
              <a:pPr>
                <a:lnSpc>
                  <a:spcPct val="78000"/>
                </a:lnSpc>
              </a:pPr>
              <a:endParaRPr lang="en-US" altLang="en-US" sz="1400" dirty="0">
                <a:solidFill>
                  <a:srgbClr val="000000"/>
                </a:solidFill>
              </a:endParaRPr>
            </a:p>
            <a:p>
              <a:pPr>
                <a:lnSpc>
                  <a:spcPct val="78000"/>
                </a:lnSpc>
              </a:pPr>
              <a:endParaRPr lang="en-US" altLang="en-US" sz="1400" i="1" dirty="0">
                <a:solidFill>
                  <a:srgbClr val="000000"/>
                </a:solidFill>
              </a:endParaRPr>
            </a:p>
            <a:p>
              <a:pPr>
                <a:lnSpc>
                  <a:spcPct val="78000"/>
                </a:lnSpc>
              </a:pPr>
              <a:r>
                <a:rPr lang="en-US" altLang="en-US" sz="1400" i="1" dirty="0">
                  <a:solidFill>
                    <a:srgbClr val="000000"/>
                  </a:solidFill>
                </a:rPr>
                <a:t>Opinions and stories</a:t>
              </a:r>
            </a:p>
          </p:txBody>
        </p:sp>
        <p:sp>
          <p:nvSpPr>
            <p:cNvPr id="55" name="Text Box 41">
              <a:extLst>
                <a:ext uri="{FF2B5EF4-FFF2-40B4-BE49-F238E27FC236}">
                  <a16:creationId xmlns:a16="http://schemas.microsoft.com/office/drawing/2014/main" id="{E938C3D5-21EE-471E-ACFC-3C57BFA96B05}"/>
                </a:ext>
              </a:extLst>
            </p:cNvPr>
            <p:cNvSpPr txBox="1">
              <a:spLocks noChangeAspect="1" noChangeArrowheads="1"/>
            </p:cNvSpPr>
            <p:nvPr/>
          </p:nvSpPr>
          <p:spPr bwMode="gray">
            <a:xfrm>
              <a:off x="4940583" y="2879769"/>
              <a:ext cx="510983"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Less</a:t>
              </a:r>
            </a:p>
            <a:p>
              <a:pPr>
                <a:lnSpc>
                  <a:spcPct val="78000"/>
                </a:lnSpc>
              </a:pPr>
              <a:r>
                <a:rPr lang="en-US" altLang="en-US" sz="1400" dirty="0"/>
                <a:t> </a:t>
              </a:r>
            </a:p>
            <a:p>
              <a:pPr>
                <a:lnSpc>
                  <a:spcPct val="78000"/>
                </a:lnSpc>
              </a:pPr>
              <a:r>
                <a:rPr lang="en-US" altLang="en-US" sz="1400" dirty="0"/>
                <a:t> </a:t>
              </a:r>
            </a:p>
            <a:p>
              <a:pPr>
                <a:lnSpc>
                  <a:spcPct val="78000"/>
                </a:lnSpc>
              </a:pPr>
              <a:r>
                <a:rPr lang="en-US" altLang="en-US" sz="1400" dirty="0"/>
                <a:t>Use of</a:t>
              </a:r>
            </a:p>
            <a:p>
              <a:pPr>
                <a:lnSpc>
                  <a:spcPct val="78000"/>
                </a:lnSpc>
              </a:pPr>
              <a:r>
                <a:rPr lang="en-US" altLang="en-US" sz="1400" dirty="0"/>
                <a:t>hands</a:t>
              </a:r>
            </a:p>
            <a:p>
              <a:pPr>
                <a:lnSpc>
                  <a:spcPct val="78000"/>
                </a:lnSpc>
              </a:pPr>
              <a:r>
                <a:rPr lang="en-US" altLang="en-US" sz="1400" dirty="0">
                  <a:solidFill>
                    <a:srgbClr val="000000"/>
                  </a:solidFill>
                </a:rPr>
                <a:t> </a:t>
              </a: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More</a:t>
              </a:r>
            </a:p>
          </p:txBody>
        </p:sp>
        <p:sp>
          <p:nvSpPr>
            <p:cNvPr id="56" name="Text Box 42">
              <a:extLst>
                <a:ext uri="{FF2B5EF4-FFF2-40B4-BE49-F238E27FC236}">
                  <a16:creationId xmlns:a16="http://schemas.microsoft.com/office/drawing/2014/main" id="{E266FD29-1470-4FEA-BECF-EA459499333A}"/>
                </a:ext>
              </a:extLst>
            </p:cNvPr>
            <p:cNvSpPr txBox="1">
              <a:spLocks noChangeAspect="1" noChangeArrowheads="1"/>
            </p:cNvSpPr>
            <p:nvPr/>
          </p:nvSpPr>
          <p:spPr bwMode="gray">
            <a:xfrm>
              <a:off x="6046582" y="2867522"/>
              <a:ext cx="635678"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Rigid</a:t>
              </a:r>
            </a:p>
            <a:p>
              <a:pPr>
                <a:lnSpc>
                  <a:spcPct val="78000"/>
                </a:lnSpc>
              </a:pPr>
              <a:r>
                <a:rPr lang="en-US" altLang="en-US" sz="1400" dirty="0"/>
                <a:t> </a:t>
              </a:r>
            </a:p>
            <a:p>
              <a:pPr>
                <a:lnSpc>
                  <a:spcPct val="78000"/>
                </a:lnSpc>
              </a:pPr>
              <a:r>
                <a:rPr lang="en-US" altLang="en-US" sz="1400" dirty="0"/>
                <a:t> </a:t>
              </a:r>
            </a:p>
            <a:p>
              <a:pPr>
                <a:lnSpc>
                  <a:spcPct val="78000"/>
                </a:lnSpc>
              </a:pPr>
              <a:r>
                <a:rPr lang="en-US" altLang="en-US" sz="1400" dirty="0"/>
                <a:t>Body</a:t>
              </a:r>
            </a:p>
            <a:p>
              <a:pPr>
                <a:lnSpc>
                  <a:spcPct val="78000"/>
                </a:lnSpc>
              </a:pPr>
              <a:r>
                <a:rPr lang="en-US" altLang="en-US" sz="1400" dirty="0"/>
                <a:t>posture</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Casual</a:t>
              </a:r>
            </a:p>
          </p:txBody>
        </p:sp>
        <p:sp>
          <p:nvSpPr>
            <p:cNvPr id="57" name="Text Box 43">
              <a:extLst>
                <a:ext uri="{FF2B5EF4-FFF2-40B4-BE49-F238E27FC236}">
                  <a16:creationId xmlns:a16="http://schemas.microsoft.com/office/drawing/2014/main" id="{F2532766-E96F-4CFC-9E0C-159D0359CDCD}"/>
                </a:ext>
              </a:extLst>
            </p:cNvPr>
            <p:cNvSpPr txBox="1">
              <a:spLocks noChangeAspect="1" noChangeArrowheads="1"/>
            </p:cNvSpPr>
            <p:nvPr/>
          </p:nvSpPr>
          <p:spPr bwMode="gray">
            <a:xfrm>
              <a:off x="7022464" y="2855276"/>
              <a:ext cx="914890" cy="1344471"/>
            </a:xfrm>
            <a:prstGeom prst="rect">
              <a:avLst/>
            </a:prstGeom>
            <a:noFill/>
            <a:ln w="9525">
              <a:noFill/>
              <a:miter lim="800000"/>
              <a:headEnd/>
              <a:tailEnd/>
            </a:ln>
          </p:spPr>
          <p:txBody>
            <a:bodyPr wrap="square" lIns="0" tIns="0" rIns="0" bIns="0">
              <a:spAutoFit/>
            </a:bodyPr>
            <a:lstStyle/>
            <a:p>
              <a:pPr>
                <a:lnSpc>
                  <a:spcPct val="78000"/>
                </a:lnSpc>
              </a:pPr>
              <a:r>
                <a:rPr lang="en-US" altLang="en-US" sz="1400" i="1" dirty="0"/>
                <a:t>Controlled</a:t>
              </a:r>
            </a:p>
            <a:p>
              <a:pPr>
                <a:lnSpc>
                  <a:spcPct val="78000"/>
                </a:lnSpc>
              </a:pPr>
              <a:r>
                <a:rPr lang="en-US" altLang="en-US" sz="1400" dirty="0"/>
                <a:t> </a:t>
              </a:r>
            </a:p>
            <a:p>
              <a:pPr>
                <a:lnSpc>
                  <a:spcPct val="78000"/>
                </a:lnSpc>
              </a:pPr>
              <a:r>
                <a:rPr lang="en-US" altLang="en-US" sz="1400" dirty="0"/>
                <a:t> </a:t>
              </a:r>
            </a:p>
            <a:p>
              <a:pPr>
                <a:lnSpc>
                  <a:spcPct val="78000"/>
                </a:lnSpc>
              </a:pPr>
              <a:r>
                <a:rPr lang="en-US" altLang="en-US" sz="1400" dirty="0"/>
                <a:t>Facial</a:t>
              </a:r>
            </a:p>
            <a:p>
              <a:pPr>
                <a:lnSpc>
                  <a:spcPct val="78000"/>
                </a:lnSpc>
              </a:pPr>
              <a:r>
                <a:rPr lang="en-US" altLang="en-US" sz="1400" dirty="0"/>
                <a:t>expression</a:t>
              </a:r>
            </a:p>
            <a:p>
              <a:pPr>
                <a:lnSpc>
                  <a:spcPct val="78000"/>
                </a:lnSpc>
              </a:pPr>
              <a:endParaRPr lang="en-US" altLang="en-US" sz="1400" dirty="0">
                <a:solidFill>
                  <a:srgbClr val="000000"/>
                </a:solidFill>
              </a:endParaRPr>
            </a:p>
            <a:p>
              <a:pPr>
                <a:lnSpc>
                  <a:spcPct val="78000"/>
                </a:lnSpc>
              </a:pPr>
              <a:endParaRPr lang="en-US" altLang="en-US" sz="1400" dirty="0">
                <a:solidFill>
                  <a:srgbClr val="000000"/>
                </a:solidFill>
              </a:endParaRPr>
            </a:p>
            <a:p>
              <a:pPr>
                <a:lnSpc>
                  <a:spcPct val="78000"/>
                </a:lnSpc>
              </a:pPr>
              <a:r>
                <a:rPr lang="en-US" altLang="en-US" sz="1400" i="1" dirty="0">
                  <a:solidFill>
                    <a:srgbClr val="000000"/>
                  </a:solidFill>
                </a:rPr>
                <a:t>Animated</a:t>
              </a:r>
            </a:p>
          </p:txBody>
        </p:sp>
        <p:sp>
          <p:nvSpPr>
            <p:cNvPr id="58" name="Rectangle 57">
              <a:extLst>
                <a:ext uri="{FF2B5EF4-FFF2-40B4-BE49-F238E27FC236}">
                  <a16:creationId xmlns:a16="http://schemas.microsoft.com/office/drawing/2014/main" id="{49A49399-F490-46E6-8458-5C8A82C3F56F}"/>
                </a:ext>
              </a:extLst>
            </p:cNvPr>
            <p:cNvSpPr/>
            <p:nvPr/>
          </p:nvSpPr>
          <p:spPr bwMode="auto">
            <a:xfrm>
              <a:off x="4159876" y="2197040"/>
              <a:ext cx="390353" cy="346980"/>
            </a:xfrm>
            <a:prstGeom prst="rect">
              <a:avLst/>
            </a:prstGeom>
            <a:solidFill>
              <a:srgbClr val="7474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b="1" dirty="0">
                <a:solidFill>
                  <a:srgbClr val="FFFFFF"/>
                </a:solidFill>
              </a:endParaRPr>
            </a:p>
          </p:txBody>
        </p:sp>
        <p:sp>
          <p:nvSpPr>
            <p:cNvPr id="59" name="Rectangle 58">
              <a:extLst>
                <a:ext uri="{FF2B5EF4-FFF2-40B4-BE49-F238E27FC236}">
                  <a16:creationId xmlns:a16="http://schemas.microsoft.com/office/drawing/2014/main" id="{629A8852-B957-4E3C-9A56-A228B1EA3BD2}"/>
                </a:ext>
              </a:extLst>
            </p:cNvPr>
            <p:cNvSpPr/>
            <p:nvPr/>
          </p:nvSpPr>
          <p:spPr bwMode="auto">
            <a:xfrm>
              <a:off x="4159876" y="4886136"/>
              <a:ext cx="390353" cy="346980"/>
            </a:xfrm>
            <a:prstGeom prst="rect">
              <a:avLst/>
            </a:prstGeom>
            <a:solidFill>
              <a:srgbClr val="C4C4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b="1" dirty="0">
                <a:solidFill>
                  <a:srgbClr val="FFFFFF"/>
                </a:solidFill>
              </a:endParaRPr>
            </a:p>
          </p:txBody>
        </p:sp>
        <p:sp>
          <p:nvSpPr>
            <p:cNvPr id="61" name="Freeform 45">
              <a:extLst>
                <a:ext uri="{FF2B5EF4-FFF2-40B4-BE49-F238E27FC236}">
                  <a16:creationId xmlns:a16="http://schemas.microsoft.com/office/drawing/2014/main" id="{86C1CE6B-7705-4F85-A794-F402B6970C7D}"/>
                </a:ext>
              </a:extLst>
            </p:cNvPr>
            <p:cNvSpPr>
              <a:spLocks/>
            </p:cNvSpPr>
            <p:nvPr/>
          </p:nvSpPr>
          <p:spPr bwMode="gray">
            <a:xfrm rot="5400000">
              <a:off x="3686128" y="2533978"/>
              <a:ext cx="1922036" cy="432371"/>
            </a:xfrm>
            <a:custGeom>
              <a:avLst/>
              <a:gdLst>
                <a:gd name="T0" fmla="*/ 2592 w 2592"/>
                <a:gd name="T1" fmla="*/ 106 h 648"/>
                <a:gd name="T2" fmla="*/ 868 w 2592"/>
                <a:gd name="T3" fmla="*/ 106 h 648"/>
                <a:gd name="T4" fmla="*/ 868 w 2592"/>
                <a:gd name="T5" fmla="*/ 0 h 648"/>
                <a:gd name="T6" fmla="*/ 0 w 2592"/>
                <a:gd name="T7" fmla="*/ 324 h 648"/>
                <a:gd name="T8" fmla="*/ 868 w 2592"/>
                <a:gd name="T9" fmla="*/ 648 h 648"/>
                <a:gd name="T10" fmla="*/ 868 w 2592"/>
                <a:gd name="T11" fmla="*/ 540 h 648"/>
                <a:gd name="T12" fmla="*/ 2592 w 2592"/>
                <a:gd name="T13" fmla="*/ 540 h 648"/>
                <a:gd name="T14" fmla="*/ 2592 w 2592"/>
                <a:gd name="T15" fmla="*/ 106 h 648"/>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648"/>
                <a:gd name="T26" fmla="*/ 2592 w 2592"/>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648">
                  <a:moveTo>
                    <a:pt x="2592" y="106"/>
                  </a:moveTo>
                  <a:lnTo>
                    <a:pt x="868" y="106"/>
                  </a:lnTo>
                  <a:lnTo>
                    <a:pt x="868" y="0"/>
                  </a:lnTo>
                  <a:lnTo>
                    <a:pt x="0" y="324"/>
                  </a:lnTo>
                  <a:lnTo>
                    <a:pt x="868" y="648"/>
                  </a:lnTo>
                  <a:lnTo>
                    <a:pt x="868" y="540"/>
                  </a:lnTo>
                  <a:lnTo>
                    <a:pt x="2592" y="540"/>
                  </a:lnTo>
                  <a:lnTo>
                    <a:pt x="2592" y="106"/>
                  </a:lnTo>
                  <a:close/>
                </a:path>
              </a:pathLst>
            </a:custGeom>
            <a:solidFill>
              <a:schemeClr val="tx2"/>
            </a:solidFill>
            <a:ln w="9525">
              <a:solidFill>
                <a:schemeClr val="tx2"/>
              </a:solidFill>
              <a:round/>
              <a:headEnd/>
              <a:tailEnd/>
            </a:ln>
          </p:spPr>
          <p:txBody>
            <a:bodyPr/>
            <a:lstStyle/>
            <a:p>
              <a:endParaRPr lang="en-US" dirty="0">
                <a:solidFill>
                  <a:srgbClr val="FFFFFF"/>
                </a:solidFill>
              </a:endParaRPr>
            </a:p>
          </p:txBody>
        </p:sp>
        <p:sp>
          <p:nvSpPr>
            <p:cNvPr id="62" name="Freeform 46">
              <a:extLst>
                <a:ext uri="{FF2B5EF4-FFF2-40B4-BE49-F238E27FC236}">
                  <a16:creationId xmlns:a16="http://schemas.microsoft.com/office/drawing/2014/main" id="{A106842E-969C-435D-A896-31F0FE7A0662}"/>
                </a:ext>
              </a:extLst>
            </p:cNvPr>
            <p:cNvSpPr>
              <a:spLocks noEditPoints="1"/>
            </p:cNvSpPr>
            <p:nvPr/>
          </p:nvSpPr>
          <p:spPr bwMode="gray">
            <a:xfrm rot="5400000">
              <a:off x="3681119" y="2519347"/>
              <a:ext cx="1933409" cy="448636"/>
            </a:xfrm>
            <a:custGeom>
              <a:avLst/>
              <a:gdLst>
                <a:gd name="T0" fmla="*/ 2606 w 2608"/>
                <a:gd name="T1" fmla="*/ 560 h 672"/>
                <a:gd name="T2" fmla="*/ 898 w 2608"/>
                <a:gd name="T3" fmla="*/ 560 h 672"/>
                <a:gd name="T4" fmla="*/ 898 w 2608"/>
                <a:gd name="T5" fmla="*/ 672 h 672"/>
                <a:gd name="T6" fmla="*/ 0 w 2608"/>
                <a:gd name="T7" fmla="*/ 336 h 672"/>
                <a:gd name="T8" fmla="*/ 0 w 2608"/>
                <a:gd name="T9" fmla="*/ 336 h 672"/>
                <a:gd name="T10" fmla="*/ 898 w 2608"/>
                <a:gd name="T11" fmla="*/ 0 h 672"/>
                <a:gd name="T12" fmla="*/ 898 w 2608"/>
                <a:gd name="T13" fmla="*/ 110 h 672"/>
                <a:gd name="T14" fmla="*/ 2608 w 2608"/>
                <a:gd name="T15" fmla="*/ 110 h 672"/>
                <a:gd name="T16" fmla="*/ 2606 w 2608"/>
                <a:gd name="T17" fmla="*/ 560 h 672"/>
                <a:gd name="T18" fmla="*/ 882 w 2608"/>
                <a:gd name="T19" fmla="*/ 126 h 672"/>
                <a:gd name="T20" fmla="*/ 882 w 2608"/>
                <a:gd name="T21" fmla="*/ 24 h 672"/>
                <a:gd name="T22" fmla="*/ 46 w 2608"/>
                <a:gd name="T23" fmla="*/ 336 h 672"/>
                <a:gd name="T24" fmla="*/ 46 w 2608"/>
                <a:gd name="T25" fmla="*/ 336 h 672"/>
                <a:gd name="T26" fmla="*/ 882 w 2608"/>
                <a:gd name="T27" fmla="*/ 648 h 672"/>
                <a:gd name="T28" fmla="*/ 882 w 2608"/>
                <a:gd name="T29" fmla="*/ 544 h 672"/>
                <a:gd name="T30" fmla="*/ 2606 w 2608"/>
                <a:gd name="T31" fmla="*/ 544 h 672"/>
                <a:gd name="T32" fmla="*/ 2606 w 2608"/>
                <a:gd name="T33" fmla="*/ 126 h 672"/>
                <a:gd name="T34" fmla="*/ 882 w 2608"/>
                <a:gd name="T35" fmla="*/ 126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8"/>
                <a:gd name="T55" fmla="*/ 0 h 672"/>
                <a:gd name="T56" fmla="*/ 2608 w 2608"/>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8" h="672">
                  <a:moveTo>
                    <a:pt x="2606" y="560"/>
                  </a:moveTo>
                  <a:lnTo>
                    <a:pt x="898" y="560"/>
                  </a:lnTo>
                  <a:lnTo>
                    <a:pt x="898" y="672"/>
                  </a:lnTo>
                  <a:lnTo>
                    <a:pt x="0" y="336"/>
                  </a:lnTo>
                  <a:lnTo>
                    <a:pt x="898" y="0"/>
                  </a:lnTo>
                  <a:lnTo>
                    <a:pt x="898" y="110"/>
                  </a:lnTo>
                  <a:lnTo>
                    <a:pt x="2608" y="110"/>
                  </a:lnTo>
                  <a:lnTo>
                    <a:pt x="2606" y="560"/>
                  </a:lnTo>
                  <a:close/>
                  <a:moveTo>
                    <a:pt x="882" y="126"/>
                  </a:moveTo>
                  <a:lnTo>
                    <a:pt x="882" y="24"/>
                  </a:lnTo>
                  <a:lnTo>
                    <a:pt x="46" y="336"/>
                  </a:lnTo>
                  <a:lnTo>
                    <a:pt x="882" y="648"/>
                  </a:lnTo>
                  <a:lnTo>
                    <a:pt x="882" y="544"/>
                  </a:lnTo>
                  <a:lnTo>
                    <a:pt x="2606" y="544"/>
                  </a:lnTo>
                  <a:lnTo>
                    <a:pt x="2606" y="126"/>
                  </a:lnTo>
                  <a:lnTo>
                    <a:pt x="882" y="126"/>
                  </a:lnTo>
                  <a:close/>
                </a:path>
              </a:pathLst>
            </a:custGeom>
            <a:solidFill>
              <a:schemeClr val="tx1"/>
            </a:solidFill>
            <a:ln w="9525">
              <a:noFill/>
              <a:round/>
              <a:headEnd/>
              <a:tailEnd/>
            </a:ln>
          </p:spPr>
          <p:txBody>
            <a:bodyPr/>
            <a:lstStyle/>
            <a:p>
              <a:endParaRPr lang="en-US" dirty="0">
                <a:solidFill>
                  <a:srgbClr val="FFFFFF"/>
                </a:solidFill>
              </a:endParaRPr>
            </a:p>
          </p:txBody>
        </p:sp>
        <p:sp>
          <p:nvSpPr>
            <p:cNvPr id="63" name="Text Box 47">
              <a:extLst>
                <a:ext uri="{FF2B5EF4-FFF2-40B4-BE49-F238E27FC236}">
                  <a16:creationId xmlns:a16="http://schemas.microsoft.com/office/drawing/2014/main" id="{DDA757E5-9725-4478-ACD2-D5C9D2A38022}"/>
                </a:ext>
              </a:extLst>
            </p:cNvPr>
            <p:cNvSpPr txBox="1">
              <a:spLocks noChangeArrowheads="1"/>
            </p:cNvSpPr>
            <p:nvPr/>
          </p:nvSpPr>
          <p:spPr bwMode="gray">
            <a:xfrm rot="16200000">
              <a:off x="4045585" y="2854064"/>
              <a:ext cx="1182791" cy="399842"/>
            </a:xfrm>
            <a:prstGeom prst="rect">
              <a:avLst/>
            </a:prstGeom>
            <a:noFill/>
            <a:ln w="9525">
              <a:noFill/>
              <a:miter lim="800000"/>
              <a:headEnd/>
              <a:tailEnd/>
            </a:ln>
          </p:spPr>
          <p:txBody>
            <a:bodyPr wrap="none" anchor="ctr" anchorCtr="1">
              <a:spAutoFit/>
            </a:bodyPr>
            <a:lstStyle/>
            <a:p>
              <a:pPr algn="r" eaLnBrk="0" hangingPunct="0"/>
              <a:r>
                <a:rPr lang="en-US" altLang="en-US" sz="2000" b="1" dirty="0">
                  <a:solidFill>
                    <a:srgbClr val="000000"/>
                  </a:solidFill>
                </a:rPr>
                <a:t>Controls</a:t>
              </a:r>
            </a:p>
          </p:txBody>
        </p:sp>
        <p:sp>
          <p:nvSpPr>
            <p:cNvPr id="64" name="Freeform 48">
              <a:extLst>
                <a:ext uri="{FF2B5EF4-FFF2-40B4-BE49-F238E27FC236}">
                  <a16:creationId xmlns:a16="http://schemas.microsoft.com/office/drawing/2014/main" id="{3515492E-4DBD-475A-94CD-51DDC2E331BE}"/>
                </a:ext>
              </a:extLst>
            </p:cNvPr>
            <p:cNvSpPr>
              <a:spLocks/>
            </p:cNvSpPr>
            <p:nvPr/>
          </p:nvSpPr>
          <p:spPr bwMode="gray">
            <a:xfrm rot="5400000">
              <a:off x="3693982" y="4436517"/>
              <a:ext cx="1909038" cy="432371"/>
            </a:xfrm>
            <a:custGeom>
              <a:avLst/>
              <a:gdLst>
                <a:gd name="T0" fmla="*/ 2556 w 2556"/>
                <a:gd name="T1" fmla="*/ 324 h 648"/>
                <a:gd name="T2" fmla="*/ 1688 w 2556"/>
                <a:gd name="T3" fmla="*/ 0 h 648"/>
                <a:gd name="T4" fmla="*/ 1688 w 2556"/>
                <a:gd name="T5" fmla="*/ 106 h 648"/>
                <a:gd name="T6" fmla="*/ 0 w 2556"/>
                <a:gd name="T7" fmla="*/ 106 h 648"/>
                <a:gd name="T8" fmla="*/ 0 w 2556"/>
                <a:gd name="T9" fmla="*/ 540 h 648"/>
                <a:gd name="T10" fmla="*/ 1688 w 2556"/>
                <a:gd name="T11" fmla="*/ 540 h 648"/>
                <a:gd name="T12" fmla="*/ 1688 w 2556"/>
                <a:gd name="T13" fmla="*/ 648 h 648"/>
                <a:gd name="T14" fmla="*/ 2556 w 2556"/>
                <a:gd name="T15" fmla="*/ 324 h 648"/>
                <a:gd name="T16" fmla="*/ 0 60000 65536"/>
                <a:gd name="T17" fmla="*/ 0 60000 65536"/>
                <a:gd name="T18" fmla="*/ 0 60000 65536"/>
                <a:gd name="T19" fmla="*/ 0 60000 65536"/>
                <a:gd name="T20" fmla="*/ 0 60000 65536"/>
                <a:gd name="T21" fmla="*/ 0 60000 65536"/>
                <a:gd name="T22" fmla="*/ 0 60000 65536"/>
                <a:gd name="T23" fmla="*/ 0 60000 65536"/>
                <a:gd name="T24" fmla="*/ 0 w 2556"/>
                <a:gd name="T25" fmla="*/ 0 h 648"/>
                <a:gd name="T26" fmla="*/ 2556 w 2556"/>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6" h="648">
                  <a:moveTo>
                    <a:pt x="2556" y="324"/>
                  </a:moveTo>
                  <a:lnTo>
                    <a:pt x="1688" y="0"/>
                  </a:lnTo>
                  <a:lnTo>
                    <a:pt x="1688" y="106"/>
                  </a:lnTo>
                  <a:lnTo>
                    <a:pt x="0" y="106"/>
                  </a:lnTo>
                  <a:lnTo>
                    <a:pt x="0" y="540"/>
                  </a:lnTo>
                  <a:lnTo>
                    <a:pt x="1688" y="540"/>
                  </a:lnTo>
                  <a:lnTo>
                    <a:pt x="1688" y="648"/>
                  </a:lnTo>
                  <a:lnTo>
                    <a:pt x="2556" y="324"/>
                  </a:lnTo>
                  <a:close/>
                </a:path>
              </a:pathLst>
            </a:custGeom>
            <a:solidFill>
              <a:srgbClr val="747480"/>
            </a:solidFill>
            <a:ln w="9525">
              <a:noFill/>
              <a:round/>
              <a:headEnd/>
              <a:tailEnd/>
            </a:ln>
          </p:spPr>
          <p:txBody>
            <a:bodyPr/>
            <a:lstStyle/>
            <a:p>
              <a:endParaRPr lang="en-US" dirty="0">
                <a:solidFill>
                  <a:srgbClr val="FFFFFF"/>
                </a:solidFill>
              </a:endParaRPr>
            </a:p>
          </p:txBody>
        </p:sp>
        <p:sp>
          <p:nvSpPr>
            <p:cNvPr id="65" name="Freeform 49">
              <a:extLst>
                <a:ext uri="{FF2B5EF4-FFF2-40B4-BE49-F238E27FC236}">
                  <a16:creationId xmlns:a16="http://schemas.microsoft.com/office/drawing/2014/main" id="{D11688C5-D282-4972-8C20-ECB03724A7EA}"/>
                </a:ext>
              </a:extLst>
            </p:cNvPr>
            <p:cNvSpPr>
              <a:spLocks noEditPoints="1"/>
            </p:cNvSpPr>
            <p:nvPr/>
          </p:nvSpPr>
          <p:spPr bwMode="gray">
            <a:xfrm rot="5400000">
              <a:off x="3684503" y="4436509"/>
              <a:ext cx="1925285" cy="448636"/>
            </a:xfrm>
            <a:custGeom>
              <a:avLst/>
              <a:gdLst>
                <a:gd name="T0" fmla="*/ 1680 w 2578"/>
                <a:gd name="T1" fmla="*/ 560 h 672"/>
                <a:gd name="T2" fmla="*/ 0 w 2578"/>
                <a:gd name="T3" fmla="*/ 560 h 672"/>
                <a:gd name="T4" fmla="*/ 0 w 2578"/>
                <a:gd name="T5" fmla="*/ 110 h 672"/>
                <a:gd name="T6" fmla="*/ 1680 w 2578"/>
                <a:gd name="T7" fmla="*/ 110 h 672"/>
                <a:gd name="T8" fmla="*/ 1680 w 2578"/>
                <a:gd name="T9" fmla="*/ 0 h 672"/>
                <a:gd name="T10" fmla="*/ 2558 w 2578"/>
                <a:gd name="T11" fmla="*/ 330 h 672"/>
                <a:gd name="T12" fmla="*/ 2556 w 2578"/>
                <a:gd name="T13" fmla="*/ 336 h 672"/>
                <a:gd name="T14" fmla="*/ 2558 w 2578"/>
                <a:gd name="T15" fmla="*/ 330 h 672"/>
                <a:gd name="T16" fmla="*/ 2578 w 2578"/>
                <a:gd name="T17" fmla="*/ 336 h 672"/>
                <a:gd name="T18" fmla="*/ 1680 w 2578"/>
                <a:gd name="T19" fmla="*/ 672 h 672"/>
                <a:gd name="T20" fmla="*/ 1680 w 2578"/>
                <a:gd name="T21" fmla="*/ 560 h 672"/>
                <a:gd name="T22" fmla="*/ 1680 w 2578"/>
                <a:gd name="T23" fmla="*/ 560 h 672"/>
                <a:gd name="T24" fmla="*/ 0 w 2578"/>
                <a:gd name="T25" fmla="*/ 544 h 672"/>
                <a:gd name="T26" fmla="*/ 1696 w 2578"/>
                <a:gd name="T27" fmla="*/ 544 h 672"/>
                <a:gd name="T28" fmla="*/ 1696 w 2578"/>
                <a:gd name="T29" fmla="*/ 648 h 672"/>
                <a:gd name="T30" fmla="*/ 2532 w 2578"/>
                <a:gd name="T31" fmla="*/ 336 h 672"/>
                <a:gd name="T32" fmla="*/ 1696 w 2578"/>
                <a:gd name="T33" fmla="*/ 24 h 672"/>
                <a:gd name="T34" fmla="*/ 1696 w 2578"/>
                <a:gd name="T35" fmla="*/ 126 h 672"/>
                <a:gd name="T36" fmla="*/ 0 w 2578"/>
                <a:gd name="T37" fmla="*/ 126 h 672"/>
                <a:gd name="T38" fmla="*/ 0 w 2578"/>
                <a:gd name="T39" fmla="*/ 544 h 672"/>
                <a:gd name="T40" fmla="*/ 0 w 2578"/>
                <a:gd name="T41" fmla="*/ 544 h 6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8"/>
                <a:gd name="T64" fmla="*/ 0 h 672"/>
                <a:gd name="T65" fmla="*/ 2578 w 2578"/>
                <a:gd name="T66" fmla="*/ 672 h 6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8" h="672">
                  <a:moveTo>
                    <a:pt x="1680" y="560"/>
                  </a:moveTo>
                  <a:lnTo>
                    <a:pt x="0" y="560"/>
                  </a:lnTo>
                  <a:lnTo>
                    <a:pt x="0" y="110"/>
                  </a:lnTo>
                  <a:lnTo>
                    <a:pt x="1680" y="110"/>
                  </a:lnTo>
                  <a:lnTo>
                    <a:pt x="1680" y="0"/>
                  </a:lnTo>
                  <a:lnTo>
                    <a:pt x="2558" y="330"/>
                  </a:lnTo>
                  <a:lnTo>
                    <a:pt x="2556" y="336"/>
                  </a:lnTo>
                  <a:lnTo>
                    <a:pt x="2558" y="330"/>
                  </a:lnTo>
                  <a:lnTo>
                    <a:pt x="2578" y="336"/>
                  </a:lnTo>
                  <a:lnTo>
                    <a:pt x="1680" y="672"/>
                  </a:lnTo>
                  <a:lnTo>
                    <a:pt x="1680" y="560"/>
                  </a:lnTo>
                  <a:close/>
                  <a:moveTo>
                    <a:pt x="0" y="544"/>
                  </a:moveTo>
                  <a:lnTo>
                    <a:pt x="1696" y="544"/>
                  </a:lnTo>
                  <a:lnTo>
                    <a:pt x="1696" y="648"/>
                  </a:lnTo>
                  <a:lnTo>
                    <a:pt x="2532" y="336"/>
                  </a:lnTo>
                  <a:lnTo>
                    <a:pt x="1696" y="24"/>
                  </a:lnTo>
                  <a:lnTo>
                    <a:pt x="1696" y="126"/>
                  </a:lnTo>
                  <a:lnTo>
                    <a:pt x="0" y="126"/>
                  </a:lnTo>
                  <a:lnTo>
                    <a:pt x="0" y="544"/>
                  </a:lnTo>
                  <a:close/>
                </a:path>
              </a:pathLst>
            </a:custGeom>
            <a:solidFill>
              <a:schemeClr val="tx1"/>
            </a:solidFill>
            <a:ln w="9525">
              <a:noFill/>
              <a:round/>
              <a:headEnd/>
              <a:tailEnd/>
            </a:ln>
          </p:spPr>
          <p:txBody>
            <a:bodyPr/>
            <a:lstStyle/>
            <a:p>
              <a:endParaRPr lang="en-US" dirty="0">
                <a:solidFill>
                  <a:srgbClr val="FFFFFF"/>
                </a:solidFill>
              </a:endParaRPr>
            </a:p>
          </p:txBody>
        </p:sp>
        <p:sp>
          <p:nvSpPr>
            <p:cNvPr id="66" name="Text Box 50">
              <a:extLst>
                <a:ext uri="{FF2B5EF4-FFF2-40B4-BE49-F238E27FC236}">
                  <a16:creationId xmlns:a16="http://schemas.microsoft.com/office/drawing/2014/main" id="{EEEB9E43-4825-4E20-9760-AB9033313C76}"/>
                </a:ext>
              </a:extLst>
            </p:cNvPr>
            <p:cNvSpPr txBox="1">
              <a:spLocks noChangeArrowheads="1"/>
            </p:cNvSpPr>
            <p:nvPr/>
          </p:nvSpPr>
          <p:spPr bwMode="gray">
            <a:xfrm rot="16200000" flipH="1">
              <a:off x="4100013" y="4165208"/>
              <a:ext cx="1073935" cy="399842"/>
            </a:xfrm>
            <a:prstGeom prst="rect">
              <a:avLst/>
            </a:prstGeom>
            <a:noFill/>
            <a:ln w="9525">
              <a:noFill/>
              <a:miter lim="800000"/>
              <a:headEnd/>
              <a:tailEnd/>
            </a:ln>
          </p:spPr>
          <p:txBody>
            <a:bodyPr wrap="none" anchor="ctr" anchorCtr="1">
              <a:spAutoFit/>
            </a:bodyPr>
            <a:lstStyle/>
            <a:p>
              <a:pPr eaLnBrk="0" hangingPunct="0"/>
              <a:r>
                <a:rPr lang="en-US" altLang="en-US" sz="2000" b="1" dirty="0"/>
                <a:t>Emotes</a:t>
              </a:r>
            </a:p>
          </p:txBody>
        </p:sp>
      </p:grpSp>
      <p:sp>
        <p:nvSpPr>
          <p:cNvPr id="4" name="TextBox 3">
            <a:extLst>
              <a:ext uri="{FF2B5EF4-FFF2-40B4-BE49-F238E27FC236}">
                <a16:creationId xmlns:a16="http://schemas.microsoft.com/office/drawing/2014/main" id="{493E7F8A-9EB6-5AC2-B88C-98F5C26B25F3}"/>
              </a:ext>
            </a:extLst>
          </p:cNvPr>
          <p:cNvSpPr txBox="1"/>
          <p:nvPr/>
        </p:nvSpPr>
        <p:spPr>
          <a:xfrm>
            <a:off x="2586142" y="6283185"/>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162244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6616"/>
            <a:ext cx="8229600" cy="816483"/>
          </a:xfrm>
        </p:spPr>
        <p:txBody>
          <a:bodyPr/>
          <a:lstStyle/>
          <a:p>
            <a:r>
              <a:rPr lang="en-IN" dirty="0"/>
              <a:t>Style tendencies </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9666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885338" y="1338153"/>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 Style</a:t>
            </a:r>
          </a:p>
          <a:p>
            <a:pPr marL="267319" lvl="0" indent="-267319">
              <a:buClr>
                <a:srgbClr val="FFE600"/>
              </a:buClr>
              <a:defRPr/>
            </a:pPr>
            <a:r>
              <a:rPr lang="en-US" sz="1600" dirty="0">
                <a:solidFill>
                  <a:srgbClr val="000000"/>
                </a:solidFill>
              </a:rPr>
              <a:t>Slower-paced, slower to act</a:t>
            </a:r>
          </a:p>
          <a:p>
            <a:pPr marL="267319" lvl="0" indent="-267319">
              <a:buClr>
                <a:srgbClr val="FFE600"/>
              </a:buClr>
              <a:defRPr/>
            </a:pPr>
            <a:r>
              <a:rPr lang="en-US" sz="1600" dirty="0">
                <a:solidFill>
                  <a:srgbClr val="000000"/>
                </a:solidFill>
              </a:rPr>
              <a:t>Makes strong efforts to organize</a:t>
            </a:r>
          </a:p>
          <a:p>
            <a:pPr marL="267319" lvl="0" indent="-267319">
              <a:buClr>
                <a:srgbClr val="FFE600"/>
              </a:buClr>
              <a:defRPr/>
            </a:pPr>
            <a:r>
              <a:rPr lang="en-US" sz="1600" dirty="0">
                <a:solidFill>
                  <a:srgbClr val="000000"/>
                </a:solidFill>
              </a:rPr>
              <a:t>Shows less concern for relationships</a:t>
            </a:r>
          </a:p>
          <a:p>
            <a:pPr marL="267319" lvl="0" indent="-267319">
              <a:buClr>
                <a:srgbClr val="FFE600"/>
              </a:buClr>
              <a:defRPr/>
            </a:pPr>
            <a:r>
              <a:rPr lang="en-US" sz="1600" dirty="0">
                <a:solidFill>
                  <a:srgbClr val="000000"/>
                </a:solidFill>
              </a:rPr>
              <a:t>Works in an historical time frame</a:t>
            </a:r>
          </a:p>
          <a:p>
            <a:pPr marL="267319" lvl="0" indent="-267319">
              <a:buClr>
                <a:srgbClr val="FFE600"/>
              </a:buClr>
              <a:defRPr/>
            </a:pPr>
            <a:r>
              <a:rPr lang="en-US" sz="1600" dirty="0">
                <a:solidFill>
                  <a:srgbClr val="000000"/>
                </a:solidFill>
              </a:rPr>
              <a:t>Takes action cautiously</a:t>
            </a:r>
          </a:p>
          <a:p>
            <a:pPr marL="267319" lvl="0" indent="-267319">
              <a:buClr>
                <a:srgbClr val="FFE600"/>
              </a:buClr>
              <a:defRPr/>
            </a:pPr>
            <a:r>
              <a:rPr lang="en-US" sz="1600" dirty="0">
                <a:solidFill>
                  <a:srgbClr val="000000"/>
                </a:solidFill>
              </a:rPr>
              <a:t>Tends to avoid personal involvement</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886062" y="3994843"/>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 Style</a:t>
            </a:r>
          </a:p>
          <a:p>
            <a:pPr marL="267319" lvl="0" indent="-267319">
              <a:buClr>
                <a:srgbClr val="FFE600"/>
              </a:buClr>
              <a:defRPr/>
            </a:pPr>
            <a:r>
              <a:rPr lang="en-US" sz="1600" dirty="0">
                <a:solidFill>
                  <a:srgbClr val="000000"/>
                </a:solidFill>
              </a:rPr>
              <a:t>Slower-paced </a:t>
            </a:r>
          </a:p>
          <a:p>
            <a:pPr marL="267319" lvl="0" indent="-267319">
              <a:buClr>
                <a:srgbClr val="FFE600"/>
              </a:buClr>
              <a:defRPr/>
            </a:pPr>
            <a:r>
              <a:rPr lang="en-US" sz="1600" dirty="0">
                <a:solidFill>
                  <a:srgbClr val="000000"/>
                </a:solidFill>
              </a:rPr>
              <a:t>Makes efforts to relate</a:t>
            </a:r>
          </a:p>
          <a:p>
            <a:pPr marL="267319" lvl="0" indent="-267319">
              <a:buClr>
                <a:srgbClr val="FFE600"/>
              </a:buClr>
              <a:defRPr/>
            </a:pPr>
            <a:r>
              <a:rPr lang="en-US" sz="1600" dirty="0">
                <a:solidFill>
                  <a:srgbClr val="000000"/>
                </a:solidFill>
              </a:rPr>
              <a:t>Shows less concern for effecting change</a:t>
            </a:r>
          </a:p>
          <a:p>
            <a:pPr marL="267319" lvl="0" indent="-267319">
              <a:buClr>
                <a:srgbClr val="FFE600"/>
              </a:buClr>
              <a:defRPr/>
            </a:pPr>
            <a:r>
              <a:rPr lang="en-US" sz="1600" dirty="0">
                <a:solidFill>
                  <a:srgbClr val="000000"/>
                </a:solidFill>
              </a:rPr>
              <a:t>Works in the present time frame</a:t>
            </a:r>
          </a:p>
          <a:p>
            <a:pPr marL="267319" lvl="0" indent="-267319">
              <a:buClr>
                <a:srgbClr val="FFE600"/>
              </a:buClr>
              <a:defRPr/>
            </a:pPr>
            <a:r>
              <a:rPr lang="en-US" sz="1600" dirty="0">
                <a:solidFill>
                  <a:srgbClr val="000000"/>
                </a:solidFill>
              </a:rPr>
              <a:t>Shows supportive action</a:t>
            </a:r>
          </a:p>
          <a:p>
            <a:pPr marL="267319" lvl="0" indent="-267319">
              <a:buClr>
                <a:srgbClr val="FFE600"/>
              </a:buClr>
              <a:defRPr/>
            </a:pPr>
            <a:r>
              <a:rPr lang="en-US" sz="1600" dirty="0">
                <a:solidFill>
                  <a:srgbClr val="000000"/>
                </a:solidFill>
              </a:rPr>
              <a:t>Tends to avoid conflict </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271800" y="133815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 Style</a:t>
            </a:r>
          </a:p>
          <a:p>
            <a:pPr marL="267319" lvl="0" indent="-267319">
              <a:buClr>
                <a:srgbClr val="FFE600"/>
              </a:buClr>
              <a:defRPr/>
            </a:pPr>
            <a:r>
              <a:rPr lang="en-US" sz="1600" dirty="0">
                <a:solidFill>
                  <a:srgbClr val="000000"/>
                </a:solidFill>
              </a:rPr>
              <a:t>Faster-paced</a:t>
            </a:r>
          </a:p>
          <a:p>
            <a:pPr marL="267319" lvl="0" indent="-267319">
              <a:buClr>
                <a:srgbClr val="FFE600"/>
              </a:buClr>
              <a:defRPr/>
            </a:pPr>
            <a:r>
              <a:rPr lang="en-US" sz="1600" dirty="0">
                <a:solidFill>
                  <a:srgbClr val="000000"/>
                </a:solidFill>
              </a:rPr>
              <a:t>Makes efforts to control</a:t>
            </a:r>
          </a:p>
          <a:p>
            <a:pPr marL="267319" lvl="0" indent="-267319">
              <a:buClr>
                <a:srgbClr val="FFE600"/>
              </a:buClr>
              <a:defRPr/>
            </a:pPr>
            <a:r>
              <a:rPr lang="en-US" sz="1600" dirty="0">
                <a:solidFill>
                  <a:srgbClr val="000000"/>
                </a:solidFill>
              </a:rPr>
              <a:t>Less cautious in in relationships</a:t>
            </a:r>
          </a:p>
          <a:p>
            <a:pPr marL="267319" lvl="0" indent="-267319">
              <a:buClr>
                <a:srgbClr val="FFE600"/>
              </a:buClr>
              <a:defRPr/>
            </a:pPr>
            <a:r>
              <a:rPr lang="en-US" sz="1600" dirty="0">
                <a:solidFill>
                  <a:srgbClr val="000000"/>
                </a:solidFill>
              </a:rPr>
              <a:t>Works in the present time frame</a:t>
            </a:r>
          </a:p>
          <a:p>
            <a:pPr marL="267319" lvl="0" indent="-267319">
              <a:buClr>
                <a:srgbClr val="FFE600"/>
              </a:buClr>
              <a:defRPr/>
            </a:pPr>
            <a:r>
              <a:rPr lang="en-US" sz="1600" dirty="0">
                <a:solidFill>
                  <a:srgbClr val="000000"/>
                </a:solidFill>
              </a:rPr>
              <a:t>Tends to direct the actions of others</a:t>
            </a:r>
          </a:p>
          <a:p>
            <a:pPr marL="267319" lvl="0" indent="-267319">
              <a:buClr>
                <a:srgbClr val="FFE600"/>
              </a:buClr>
              <a:defRPr/>
            </a:pPr>
            <a:r>
              <a:rPr lang="en-US" sz="1600" dirty="0">
                <a:solidFill>
                  <a:srgbClr val="000000"/>
                </a:solidFill>
              </a:rPr>
              <a:t>Tends to avoid inaction</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261882" y="399484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 Style</a:t>
            </a:r>
          </a:p>
          <a:p>
            <a:pPr marL="267319" lvl="0" indent="-267319">
              <a:buClr>
                <a:srgbClr val="FFE600"/>
              </a:buClr>
              <a:defRPr/>
            </a:pPr>
            <a:r>
              <a:rPr lang="en-US" sz="1600" dirty="0">
                <a:solidFill>
                  <a:srgbClr val="000000"/>
                </a:solidFill>
              </a:rPr>
              <a:t>Faster-paced</a:t>
            </a:r>
          </a:p>
          <a:p>
            <a:pPr marL="267319" lvl="0" indent="-267319">
              <a:buClr>
                <a:srgbClr val="FFE600"/>
              </a:buClr>
              <a:defRPr/>
            </a:pPr>
            <a:r>
              <a:rPr lang="en-US" sz="1600" dirty="0">
                <a:solidFill>
                  <a:srgbClr val="000000"/>
                </a:solidFill>
              </a:rPr>
              <a:t>Makes efforts to involve</a:t>
            </a:r>
          </a:p>
          <a:p>
            <a:pPr marL="267319" lvl="0" indent="-267319">
              <a:buClr>
                <a:srgbClr val="FFE600"/>
              </a:buClr>
              <a:defRPr/>
            </a:pPr>
            <a:r>
              <a:rPr lang="en-US" sz="1600" dirty="0">
                <a:solidFill>
                  <a:srgbClr val="000000"/>
                </a:solidFill>
              </a:rPr>
              <a:t>Shows less concern for routine</a:t>
            </a:r>
          </a:p>
          <a:p>
            <a:pPr marL="267319" lvl="0" indent="-267319">
              <a:buClr>
                <a:srgbClr val="FFE600"/>
              </a:buClr>
              <a:defRPr/>
            </a:pPr>
            <a:r>
              <a:rPr lang="en-US" sz="1600" dirty="0">
                <a:solidFill>
                  <a:srgbClr val="000000"/>
                </a:solidFill>
              </a:rPr>
              <a:t>Works in the future time frame</a:t>
            </a:r>
          </a:p>
          <a:p>
            <a:pPr marL="267319" lvl="0" indent="-267319">
              <a:buClr>
                <a:srgbClr val="FFE600"/>
              </a:buClr>
              <a:defRPr/>
            </a:pPr>
            <a:r>
              <a:rPr lang="en-US" sz="1600" dirty="0">
                <a:solidFill>
                  <a:srgbClr val="000000"/>
                </a:solidFill>
              </a:rPr>
              <a:t>Tends to act impulsively</a:t>
            </a:r>
          </a:p>
          <a:p>
            <a:pPr marL="267319" lvl="0" indent="-267319">
              <a:buClr>
                <a:srgbClr val="FFE600"/>
              </a:buClr>
              <a:defRPr/>
            </a:pPr>
            <a:r>
              <a:rPr lang="en-US" sz="1600" dirty="0">
                <a:solidFill>
                  <a:srgbClr val="000000"/>
                </a:solidFill>
              </a:rPr>
              <a:t>Tends to avoid isolation </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30" name="Group 17">
            <a:extLst>
              <a:ext uri="{FF2B5EF4-FFF2-40B4-BE49-F238E27FC236}">
                <a16:creationId xmlns:a16="http://schemas.microsoft.com/office/drawing/2014/main" id="{3914D778-3A59-4D4F-96E0-3EF00936867C}"/>
              </a:ext>
            </a:extLst>
          </p:cNvPr>
          <p:cNvGrpSpPr/>
          <p:nvPr/>
        </p:nvGrpSpPr>
        <p:grpSpPr>
          <a:xfrm>
            <a:off x="2373190" y="1349341"/>
            <a:ext cx="4876800" cy="4797732"/>
            <a:chOff x="2100057" y="845450"/>
            <a:chExt cx="4876800" cy="3598299"/>
          </a:xfrm>
        </p:grpSpPr>
        <p:sp>
          <p:nvSpPr>
            <p:cNvPr id="31" name="Pentagon 16">
              <a:extLst>
                <a:ext uri="{FF2B5EF4-FFF2-40B4-BE49-F238E27FC236}">
                  <a16:creationId xmlns:a16="http://schemas.microsoft.com/office/drawing/2014/main" id="{19221DBB-7005-4E2F-9BC1-87FDFC047C7B}"/>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2" name="Pentagon 17">
              <a:extLst>
                <a:ext uri="{FF2B5EF4-FFF2-40B4-BE49-F238E27FC236}">
                  <a16:creationId xmlns:a16="http://schemas.microsoft.com/office/drawing/2014/main" id="{A8CE2D08-56DC-4F9C-8D08-DA19B20C9D37}"/>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3" name="Pentagon 18">
              <a:extLst>
                <a:ext uri="{FF2B5EF4-FFF2-40B4-BE49-F238E27FC236}">
                  <a16:creationId xmlns:a16="http://schemas.microsoft.com/office/drawing/2014/main" id="{0F7434E1-F9C4-4E58-91CD-9954AD1159EA}"/>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4" name="Pentagon 19">
              <a:extLst>
                <a:ext uri="{FF2B5EF4-FFF2-40B4-BE49-F238E27FC236}">
                  <a16:creationId xmlns:a16="http://schemas.microsoft.com/office/drawing/2014/main" id="{750C11B0-AE3B-40C8-AB74-E904EF2E864F}"/>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5" name="TextBox 20">
              <a:extLst>
                <a:ext uri="{FF2B5EF4-FFF2-40B4-BE49-F238E27FC236}">
                  <a16:creationId xmlns:a16="http://schemas.microsoft.com/office/drawing/2014/main" id="{D8B3F6AC-F794-4CBD-BD1B-6ADF10A0F181}"/>
                </a:ext>
              </a:extLst>
            </p:cNvPr>
            <p:cNvSpPr txBox="1">
              <a:spLocks noChangeArrowheads="1"/>
            </p:cNvSpPr>
            <p:nvPr/>
          </p:nvSpPr>
          <p:spPr bwMode="auto">
            <a:xfrm>
              <a:off x="2645619" y="2430328"/>
              <a:ext cx="992103" cy="276999"/>
            </a:xfrm>
            <a:prstGeom prst="rect">
              <a:avLst/>
            </a:prstGeom>
            <a:noFill/>
            <a:ln w="9525">
              <a:noFill/>
              <a:miter lim="800000"/>
              <a:headEnd/>
              <a:tailEnd/>
            </a:ln>
          </p:spPr>
          <p:txBody>
            <a:bodyPr wrap="square">
              <a:spAutoFit/>
            </a:bodyPr>
            <a:lstStyle/>
            <a:p>
              <a:pPr algn="l"/>
              <a:r>
                <a:rPr lang="en-US" b="1" dirty="0">
                  <a:solidFill>
                    <a:srgbClr val="FFFFFF"/>
                  </a:solidFill>
                </a:rPr>
                <a:t>Asks</a:t>
              </a:r>
            </a:p>
          </p:txBody>
        </p:sp>
        <p:sp>
          <p:nvSpPr>
            <p:cNvPr id="36" name="TextBox 21">
              <a:extLst>
                <a:ext uri="{FF2B5EF4-FFF2-40B4-BE49-F238E27FC236}">
                  <a16:creationId xmlns:a16="http://schemas.microsoft.com/office/drawing/2014/main" id="{D5DAE9B8-2865-49D0-9A96-AEBF6AFC1AB5}"/>
                </a:ext>
              </a:extLst>
            </p:cNvPr>
            <p:cNvSpPr txBox="1">
              <a:spLocks noChangeArrowheads="1"/>
            </p:cNvSpPr>
            <p:nvPr/>
          </p:nvSpPr>
          <p:spPr bwMode="auto">
            <a:xfrm>
              <a:off x="5749130" y="2447959"/>
              <a:ext cx="693331" cy="276999"/>
            </a:xfrm>
            <a:prstGeom prst="rect">
              <a:avLst/>
            </a:prstGeom>
            <a:noFill/>
            <a:ln w="9525">
              <a:noFill/>
              <a:miter lim="800000"/>
              <a:headEnd/>
              <a:tailEnd/>
            </a:ln>
          </p:spPr>
          <p:txBody>
            <a:bodyPr wrap="none">
              <a:spAutoFit/>
            </a:bodyPr>
            <a:lstStyle/>
            <a:p>
              <a:r>
                <a:rPr lang="en-US" b="1" dirty="0">
                  <a:solidFill>
                    <a:srgbClr val="FFFFFF"/>
                  </a:solidFill>
                </a:rPr>
                <a:t>Tells</a:t>
              </a:r>
            </a:p>
          </p:txBody>
        </p:sp>
        <p:sp>
          <p:nvSpPr>
            <p:cNvPr id="37" name="TextBox 22">
              <a:extLst>
                <a:ext uri="{FF2B5EF4-FFF2-40B4-BE49-F238E27FC236}">
                  <a16:creationId xmlns:a16="http://schemas.microsoft.com/office/drawing/2014/main" id="{9D3F97F5-70D2-45F8-A989-2811DAEF1BCE}"/>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38" name="TextBox 23">
              <a:extLst>
                <a:ext uri="{FF2B5EF4-FFF2-40B4-BE49-F238E27FC236}">
                  <a16:creationId xmlns:a16="http://schemas.microsoft.com/office/drawing/2014/main" id="{4F1D73AF-2C93-4EE2-85DD-CF66AA47F12D}"/>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5" name="TextBox 4">
            <a:extLst>
              <a:ext uri="{FF2B5EF4-FFF2-40B4-BE49-F238E27FC236}">
                <a16:creationId xmlns:a16="http://schemas.microsoft.com/office/drawing/2014/main" id="{3A94F891-9BB0-A1AE-D742-6D00634BFADF}"/>
              </a:ext>
            </a:extLst>
          </p:cNvPr>
          <p:cNvSpPr txBox="1"/>
          <p:nvPr/>
        </p:nvSpPr>
        <p:spPr>
          <a:xfrm>
            <a:off x="2677990" y="6381980"/>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646216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6616"/>
            <a:ext cx="8229600" cy="816483"/>
          </a:xfrm>
        </p:spPr>
        <p:txBody>
          <a:bodyPr/>
          <a:lstStyle/>
          <a:p>
            <a:r>
              <a:rPr lang="en-IN" dirty="0"/>
              <a:t>Key characteristics of the SOCIAL STYLES</a:t>
            </a:r>
            <a:r>
              <a:rPr lang="en-IN" baseline="30000" dirty="0"/>
              <a:t>®</a:t>
            </a:r>
            <a:r>
              <a:rPr lang="en-IN" dirty="0"/>
              <a:t> </a:t>
            </a:r>
            <a:br>
              <a:rPr lang="en-IN" dirty="0">
                <a:solidFill>
                  <a:schemeClr val="bg1"/>
                </a:solidFill>
              </a:rPr>
            </a:br>
            <a:endParaRPr lang="en-IN" dirty="0">
              <a:solidFill>
                <a:schemeClr val="bg1"/>
              </a:solidFill>
            </a:endParaRP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1660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885338" y="1514347"/>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 Style</a:t>
            </a:r>
          </a:p>
          <a:p>
            <a:pPr marL="267319" lvl="0" indent="-267319">
              <a:buClr>
                <a:srgbClr val="FFE600"/>
              </a:buClr>
              <a:defRPr/>
            </a:pPr>
            <a:r>
              <a:rPr lang="en-US" sz="1600" b="1" dirty="0">
                <a:solidFill>
                  <a:srgbClr val="000000"/>
                </a:solidFill>
              </a:rPr>
              <a:t>Need</a:t>
            </a:r>
            <a:r>
              <a:rPr lang="en-US" sz="1600" dirty="0">
                <a:solidFill>
                  <a:srgbClr val="000000"/>
                </a:solidFill>
              </a:rPr>
              <a:t>: to be right</a:t>
            </a:r>
          </a:p>
          <a:p>
            <a:pPr marL="267319" lvl="0" indent="-267319">
              <a:buClr>
                <a:srgbClr val="FFE600"/>
              </a:buClr>
              <a:defRPr/>
            </a:pPr>
            <a:r>
              <a:rPr lang="en-US" sz="1600" b="1" dirty="0">
                <a:solidFill>
                  <a:srgbClr val="000000"/>
                </a:solidFill>
              </a:rPr>
              <a:t>Orientation</a:t>
            </a:r>
            <a:r>
              <a:rPr lang="en-US" sz="1600" dirty="0">
                <a:solidFill>
                  <a:srgbClr val="000000"/>
                </a:solidFill>
              </a:rPr>
              <a:t>: thinking</a:t>
            </a:r>
          </a:p>
          <a:p>
            <a:pPr marL="267319" lvl="0" indent="-267319">
              <a:buClr>
                <a:srgbClr val="FFE600"/>
              </a:buClr>
              <a:defRPr/>
            </a:pPr>
            <a:r>
              <a:rPr lang="en-US" sz="1600" b="1" dirty="0">
                <a:solidFill>
                  <a:srgbClr val="000000"/>
                </a:solidFill>
              </a:rPr>
              <a:t>Growth action</a:t>
            </a:r>
            <a:r>
              <a:rPr lang="en-US" sz="1600" dirty="0">
                <a:solidFill>
                  <a:srgbClr val="000000"/>
                </a:solidFill>
              </a:rPr>
              <a:t>: to declare</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886062" y="4108514"/>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 Style</a:t>
            </a:r>
          </a:p>
          <a:p>
            <a:pPr marL="267319" lvl="0" indent="-267319">
              <a:buClr>
                <a:srgbClr val="FFE600"/>
              </a:buClr>
              <a:defRPr/>
            </a:pPr>
            <a:r>
              <a:rPr lang="en-US" sz="1600" b="1" dirty="0">
                <a:solidFill>
                  <a:srgbClr val="000000"/>
                </a:solidFill>
              </a:rPr>
              <a:t>Need</a:t>
            </a:r>
            <a:r>
              <a:rPr lang="en-US" sz="1600" dirty="0">
                <a:solidFill>
                  <a:srgbClr val="000000"/>
                </a:solidFill>
              </a:rPr>
              <a:t>: personal security</a:t>
            </a:r>
          </a:p>
          <a:p>
            <a:pPr marL="267319" lvl="0" indent="-267319">
              <a:buClr>
                <a:srgbClr val="FFE600"/>
              </a:buClr>
              <a:defRPr/>
            </a:pPr>
            <a:r>
              <a:rPr lang="en-US" sz="1600" b="1" dirty="0">
                <a:solidFill>
                  <a:srgbClr val="000000"/>
                </a:solidFill>
              </a:rPr>
              <a:t>Orientation</a:t>
            </a:r>
            <a:r>
              <a:rPr lang="en-US" sz="1600" dirty="0">
                <a:solidFill>
                  <a:srgbClr val="000000"/>
                </a:solidFill>
              </a:rPr>
              <a:t>: relationships</a:t>
            </a:r>
          </a:p>
          <a:p>
            <a:pPr marL="267319" lvl="0" indent="-267319">
              <a:buClr>
                <a:srgbClr val="FFE600"/>
              </a:buClr>
              <a:defRPr/>
            </a:pPr>
            <a:r>
              <a:rPr lang="en-US" sz="1600" b="1" dirty="0">
                <a:solidFill>
                  <a:srgbClr val="000000"/>
                </a:solidFill>
              </a:rPr>
              <a:t>Growth action</a:t>
            </a:r>
            <a:r>
              <a:rPr lang="en-US" sz="1600" dirty="0">
                <a:solidFill>
                  <a:srgbClr val="000000"/>
                </a:solidFill>
              </a:rPr>
              <a:t>: to initiate</a:t>
            </a: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271800" y="145690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 Style</a:t>
            </a:r>
          </a:p>
          <a:p>
            <a:pPr marL="267319" lvl="0" indent="-267319">
              <a:buClr>
                <a:srgbClr val="FFE600"/>
              </a:buClr>
              <a:defRPr/>
            </a:pPr>
            <a:r>
              <a:rPr lang="en-US" sz="1600" b="1" dirty="0">
                <a:solidFill>
                  <a:srgbClr val="000000"/>
                </a:solidFill>
              </a:rPr>
              <a:t>Need</a:t>
            </a:r>
            <a:r>
              <a:rPr lang="en-US" sz="1600" dirty="0">
                <a:solidFill>
                  <a:srgbClr val="000000"/>
                </a:solidFill>
              </a:rPr>
              <a:t>: results</a:t>
            </a:r>
          </a:p>
          <a:p>
            <a:pPr marL="267319" lvl="0" indent="-267319">
              <a:buClr>
                <a:srgbClr val="FFE600"/>
              </a:buClr>
              <a:defRPr/>
            </a:pPr>
            <a:r>
              <a:rPr lang="en-US" sz="1600" b="1" dirty="0">
                <a:solidFill>
                  <a:srgbClr val="000000"/>
                </a:solidFill>
              </a:rPr>
              <a:t>Orientation</a:t>
            </a:r>
            <a:r>
              <a:rPr lang="en-US" sz="1600" dirty="0">
                <a:solidFill>
                  <a:srgbClr val="000000"/>
                </a:solidFill>
              </a:rPr>
              <a:t>: action</a:t>
            </a:r>
          </a:p>
          <a:p>
            <a:pPr marL="267319" lvl="0" indent="-267319">
              <a:buClr>
                <a:srgbClr val="FFE600"/>
              </a:buClr>
              <a:defRPr/>
            </a:pPr>
            <a:r>
              <a:rPr lang="en-US" sz="1600" b="1" dirty="0">
                <a:solidFill>
                  <a:srgbClr val="000000"/>
                </a:solidFill>
              </a:rPr>
              <a:t>Growth action</a:t>
            </a:r>
            <a:r>
              <a:rPr lang="en-US" sz="1600" dirty="0">
                <a:solidFill>
                  <a:srgbClr val="000000"/>
                </a:solidFill>
              </a:rPr>
              <a:t>: to listen</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261882" y="410184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 Style</a:t>
            </a:r>
          </a:p>
          <a:p>
            <a:pPr marL="267319" lvl="0" indent="-267319">
              <a:buClr>
                <a:srgbClr val="FFE600"/>
              </a:buClr>
              <a:defRPr/>
            </a:pPr>
            <a:r>
              <a:rPr lang="en-US" sz="1600" b="1" dirty="0">
                <a:solidFill>
                  <a:srgbClr val="000000"/>
                </a:solidFill>
              </a:rPr>
              <a:t>Need</a:t>
            </a:r>
            <a:r>
              <a:rPr lang="en-US" sz="1600" dirty="0">
                <a:solidFill>
                  <a:srgbClr val="000000"/>
                </a:solidFill>
              </a:rPr>
              <a:t>: personal approval</a:t>
            </a:r>
          </a:p>
          <a:p>
            <a:pPr marL="267319" lvl="0" indent="-267319">
              <a:buClr>
                <a:srgbClr val="FFE600"/>
              </a:buClr>
              <a:defRPr/>
            </a:pPr>
            <a:r>
              <a:rPr lang="en-US" sz="1600" b="1" dirty="0">
                <a:solidFill>
                  <a:srgbClr val="000000"/>
                </a:solidFill>
              </a:rPr>
              <a:t>Orientation</a:t>
            </a:r>
            <a:r>
              <a:rPr lang="en-US" sz="1600" dirty="0">
                <a:solidFill>
                  <a:srgbClr val="000000"/>
                </a:solidFill>
              </a:rPr>
              <a:t>: spontaneity</a:t>
            </a:r>
          </a:p>
          <a:p>
            <a:pPr marL="267319" lvl="0" indent="-267319">
              <a:buClr>
                <a:srgbClr val="FFE600"/>
              </a:buClr>
              <a:defRPr/>
            </a:pPr>
            <a:r>
              <a:rPr lang="en-US" sz="1600" b="1" dirty="0">
                <a:solidFill>
                  <a:srgbClr val="000000"/>
                </a:solidFill>
              </a:rPr>
              <a:t>Growth action</a:t>
            </a:r>
            <a:r>
              <a:rPr lang="en-US" sz="1600" dirty="0">
                <a:solidFill>
                  <a:srgbClr val="000000"/>
                </a:solidFill>
              </a:rPr>
              <a:t>: to check</a:t>
            </a: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15" name="Group 17">
            <a:extLst>
              <a:ext uri="{FF2B5EF4-FFF2-40B4-BE49-F238E27FC236}">
                <a16:creationId xmlns:a16="http://schemas.microsoft.com/office/drawing/2014/main" id="{B4E5D84C-DEE1-4012-98BF-CA8105D015F2}"/>
              </a:ext>
            </a:extLst>
          </p:cNvPr>
          <p:cNvGrpSpPr/>
          <p:nvPr/>
        </p:nvGrpSpPr>
        <p:grpSpPr>
          <a:xfrm>
            <a:off x="2373190" y="1364469"/>
            <a:ext cx="4876800" cy="4797732"/>
            <a:chOff x="2100057" y="845450"/>
            <a:chExt cx="4876800" cy="3598299"/>
          </a:xfrm>
        </p:grpSpPr>
        <p:sp>
          <p:nvSpPr>
            <p:cNvPr id="16" name="Pentagon 16">
              <a:extLst>
                <a:ext uri="{FF2B5EF4-FFF2-40B4-BE49-F238E27FC236}">
                  <a16:creationId xmlns:a16="http://schemas.microsoft.com/office/drawing/2014/main" id="{DE2F2308-9EE2-4F03-8B49-A6DFA1FCB1DC}"/>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18" name="Pentagon 17">
              <a:extLst>
                <a:ext uri="{FF2B5EF4-FFF2-40B4-BE49-F238E27FC236}">
                  <a16:creationId xmlns:a16="http://schemas.microsoft.com/office/drawing/2014/main" id="{9F4D3DE8-79D4-4325-94A6-9F8E690FA4F5}"/>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19" name="Pentagon 18">
              <a:extLst>
                <a:ext uri="{FF2B5EF4-FFF2-40B4-BE49-F238E27FC236}">
                  <a16:creationId xmlns:a16="http://schemas.microsoft.com/office/drawing/2014/main" id="{3C47DB56-5571-4080-BCFF-3D55AC928007}"/>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24" name="Pentagon 19">
              <a:extLst>
                <a:ext uri="{FF2B5EF4-FFF2-40B4-BE49-F238E27FC236}">
                  <a16:creationId xmlns:a16="http://schemas.microsoft.com/office/drawing/2014/main" id="{F4650660-5AB7-49C0-A4DB-258199360311}"/>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25" name="TextBox 20">
              <a:extLst>
                <a:ext uri="{FF2B5EF4-FFF2-40B4-BE49-F238E27FC236}">
                  <a16:creationId xmlns:a16="http://schemas.microsoft.com/office/drawing/2014/main" id="{4D9D2F7D-3DD6-4833-ABDB-E93AEBE06385}"/>
                </a:ext>
              </a:extLst>
            </p:cNvPr>
            <p:cNvSpPr txBox="1">
              <a:spLocks noChangeArrowheads="1"/>
            </p:cNvSpPr>
            <p:nvPr/>
          </p:nvSpPr>
          <p:spPr bwMode="auto">
            <a:xfrm>
              <a:off x="2645619" y="2430328"/>
              <a:ext cx="992103" cy="276999"/>
            </a:xfrm>
            <a:prstGeom prst="rect">
              <a:avLst/>
            </a:prstGeom>
            <a:noFill/>
            <a:ln w="9525">
              <a:noFill/>
              <a:miter lim="800000"/>
              <a:headEnd/>
              <a:tailEnd/>
            </a:ln>
          </p:spPr>
          <p:txBody>
            <a:bodyPr wrap="square">
              <a:spAutoFit/>
            </a:bodyPr>
            <a:lstStyle/>
            <a:p>
              <a:pPr algn="l"/>
              <a:r>
                <a:rPr lang="en-US" b="1" dirty="0">
                  <a:solidFill>
                    <a:srgbClr val="2E2E38"/>
                  </a:solidFill>
                </a:rPr>
                <a:t>Asks</a:t>
              </a:r>
            </a:p>
          </p:txBody>
        </p:sp>
        <p:sp>
          <p:nvSpPr>
            <p:cNvPr id="26" name="TextBox 21">
              <a:extLst>
                <a:ext uri="{FF2B5EF4-FFF2-40B4-BE49-F238E27FC236}">
                  <a16:creationId xmlns:a16="http://schemas.microsoft.com/office/drawing/2014/main" id="{C006579C-C480-4985-90C1-D4F67BC93853}"/>
                </a:ext>
              </a:extLst>
            </p:cNvPr>
            <p:cNvSpPr txBox="1">
              <a:spLocks noChangeArrowheads="1"/>
            </p:cNvSpPr>
            <p:nvPr/>
          </p:nvSpPr>
          <p:spPr bwMode="auto">
            <a:xfrm>
              <a:off x="5749130" y="2447959"/>
              <a:ext cx="661912" cy="276999"/>
            </a:xfrm>
            <a:prstGeom prst="rect">
              <a:avLst/>
            </a:prstGeom>
            <a:noFill/>
            <a:ln w="9525">
              <a:noFill/>
              <a:miter lim="800000"/>
              <a:headEnd/>
              <a:tailEnd/>
            </a:ln>
          </p:spPr>
          <p:txBody>
            <a:bodyPr wrap="none">
              <a:spAutoFit/>
            </a:bodyPr>
            <a:lstStyle/>
            <a:p>
              <a:r>
                <a:rPr lang="en-US" b="1" dirty="0">
                  <a:solidFill>
                    <a:srgbClr val="2E2E38"/>
                  </a:solidFill>
                </a:rPr>
                <a:t>Tells</a:t>
              </a:r>
            </a:p>
          </p:txBody>
        </p:sp>
        <p:sp>
          <p:nvSpPr>
            <p:cNvPr id="27" name="TextBox 22">
              <a:extLst>
                <a:ext uri="{FF2B5EF4-FFF2-40B4-BE49-F238E27FC236}">
                  <a16:creationId xmlns:a16="http://schemas.microsoft.com/office/drawing/2014/main" id="{7A271AC4-F4C2-41AF-AED7-379CAFF8906F}"/>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28" name="TextBox 23">
              <a:extLst>
                <a:ext uri="{FF2B5EF4-FFF2-40B4-BE49-F238E27FC236}">
                  <a16:creationId xmlns:a16="http://schemas.microsoft.com/office/drawing/2014/main" id="{208B164A-B360-49DB-84AA-B78E86FE0C86}"/>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5" name="TextBox 4">
            <a:extLst>
              <a:ext uri="{FF2B5EF4-FFF2-40B4-BE49-F238E27FC236}">
                <a16:creationId xmlns:a16="http://schemas.microsoft.com/office/drawing/2014/main" id="{33652A3E-57BA-CED0-A3D7-B2BA39AD8E56}"/>
              </a:ext>
            </a:extLst>
          </p:cNvPr>
          <p:cNvSpPr txBox="1"/>
          <p:nvPr/>
        </p:nvSpPr>
        <p:spPr>
          <a:xfrm>
            <a:off x="2613193" y="6363160"/>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813130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BDC4F88-6423-49E5-B416-7BA2CE5733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492238" y="1025451"/>
            <a:ext cx="2386291" cy="5268682"/>
          </a:xfrm>
          <a:prstGeom prst="rect">
            <a:avLst/>
          </a:prstGeom>
          <a:effectLst/>
        </p:spPr>
      </p:pic>
      <p:sp>
        <p:nvSpPr>
          <p:cNvPr id="3" name="Title 1"/>
          <p:cNvSpPr>
            <a:spLocks noGrp="1"/>
          </p:cNvSpPr>
          <p:nvPr>
            <p:ph type="title"/>
          </p:nvPr>
        </p:nvSpPr>
        <p:spPr>
          <a:xfrm>
            <a:off x="469900" y="355600"/>
            <a:ext cx="6022339" cy="816483"/>
          </a:xfrm>
        </p:spPr>
        <p:txBody>
          <a:bodyPr/>
          <a:lstStyle/>
          <a:p>
            <a:r>
              <a:rPr lang="en-US" dirty="0"/>
              <a:t>Polling question 19</a:t>
            </a:r>
            <a:r>
              <a:rPr lang="en-IN" dirty="0">
                <a:solidFill>
                  <a:schemeClr val="bg1"/>
                </a:solidFill>
                <a:latin typeface="EYInterstate Light"/>
                <a:cs typeface="Arial"/>
              </a:rPr>
              <a:t>: Do you tend to state your point of view before others?</a:t>
            </a:r>
          </a:p>
        </p:txBody>
      </p:sp>
      <p:sp>
        <p:nvSpPr>
          <p:cNvPr id="30" name="Rectangle 29">
            <a:extLst>
              <a:ext uri="{FF2B5EF4-FFF2-40B4-BE49-F238E27FC236}">
                <a16:creationId xmlns:a16="http://schemas.microsoft.com/office/drawing/2014/main" id="{B5EB3AC5-0827-4741-B7D9-5B485E39B89F}"/>
              </a:ext>
            </a:extLst>
          </p:cNvPr>
          <p:cNvSpPr>
            <a:spLocks/>
          </p:cNvSpPr>
          <p:nvPr/>
        </p:nvSpPr>
        <p:spPr>
          <a:xfrm>
            <a:off x="784226" y="2603343"/>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agree</a:t>
            </a:r>
          </a:p>
        </p:txBody>
      </p:sp>
      <p:sp>
        <p:nvSpPr>
          <p:cNvPr id="31" name="Rectangle 30">
            <a:extLst>
              <a:ext uri="{FF2B5EF4-FFF2-40B4-BE49-F238E27FC236}">
                <a16:creationId xmlns:a16="http://schemas.microsoft.com/office/drawing/2014/main" id="{18B11DC3-A1DB-4219-BE95-75B8322B8353}"/>
              </a:ext>
            </a:extLst>
          </p:cNvPr>
          <p:cNvSpPr>
            <a:spLocks/>
          </p:cNvSpPr>
          <p:nvPr/>
        </p:nvSpPr>
        <p:spPr>
          <a:xfrm>
            <a:off x="469900" y="2603341"/>
            <a:ext cx="314326" cy="691865"/>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a.</a:t>
            </a:r>
          </a:p>
        </p:txBody>
      </p:sp>
      <p:sp>
        <p:nvSpPr>
          <p:cNvPr id="52" name="Rectangle 51">
            <a:extLst>
              <a:ext uri="{FF2B5EF4-FFF2-40B4-BE49-F238E27FC236}">
                <a16:creationId xmlns:a16="http://schemas.microsoft.com/office/drawing/2014/main" id="{BAC89759-21B2-4D51-B6E0-D360DDA469BA}"/>
              </a:ext>
            </a:extLst>
          </p:cNvPr>
          <p:cNvSpPr>
            <a:spLocks/>
          </p:cNvSpPr>
          <p:nvPr/>
        </p:nvSpPr>
        <p:spPr>
          <a:xfrm>
            <a:off x="784226" y="3485665"/>
            <a:ext cx="5262011" cy="691861"/>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Agree</a:t>
            </a:r>
          </a:p>
        </p:txBody>
      </p:sp>
      <p:sp>
        <p:nvSpPr>
          <p:cNvPr id="53" name="Rectangle 52">
            <a:extLst>
              <a:ext uri="{FF2B5EF4-FFF2-40B4-BE49-F238E27FC236}">
                <a16:creationId xmlns:a16="http://schemas.microsoft.com/office/drawing/2014/main" id="{7B59FFAA-A5DC-4BC1-A7A0-7C458524FA77}"/>
              </a:ext>
            </a:extLst>
          </p:cNvPr>
          <p:cNvSpPr>
            <a:spLocks/>
          </p:cNvSpPr>
          <p:nvPr/>
        </p:nvSpPr>
        <p:spPr>
          <a:xfrm>
            <a:off x="469900" y="3485664"/>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b.</a:t>
            </a:r>
          </a:p>
        </p:txBody>
      </p:sp>
      <p:sp>
        <p:nvSpPr>
          <p:cNvPr id="55" name="Rectangle 54">
            <a:extLst>
              <a:ext uri="{FF2B5EF4-FFF2-40B4-BE49-F238E27FC236}">
                <a16:creationId xmlns:a16="http://schemas.microsoft.com/office/drawing/2014/main" id="{F20985A8-90EA-4E96-8FB3-5A570C36FBF6}"/>
              </a:ext>
            </a:extLst>
          </p:cNvPr>
          <p:cNvSpPr>
            <a:spLocks/>
          </p:cNvSpPr>
          <p:nvPr/>
        </p:nvSpPr>
        <p:spPr>
          <a:xfrm>
            <a:off x="784226" y="4379161"/>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Disagree</a:t>
            </a:r>
          </a:p>
        </p:txBody>
      </p:sp>
      <p:sp>
        <p:nvSpPr>
          <p:cNvPr id="56" name="Rectangle 55">
            <a:extLst>
              <a:ext uri="{FF2B5EF4-FFF2-40B4-BE49-F238E27FC236}">
                <a16:creationId xmlns:a16="http://schemas.microsoft.com/office/drawing/2014/main" id="{00ECF3D8-C9DD-4598-AC70-7D46AC2ADB49}"/>
              </a:ext>
            </a:extLst>
          </p:cNvPr>
          <p:cNvSpPr>
            <a:spLocks/>
          </p:cNvSpPr>
          <p:nvPr/>
        </p:nvSpPr>
        <p:spPr>
          <a:xfrm>
            <a:off x="469900" y="4379159"/>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c.</a:t>
            </a:r>
          </a:p>
        </p:txBody>
      </p:sp>
      <p:sp>
        <p:nvSpPr>
          <p:cNvPr id="57" name="Rectangle 56">
            <a:extLst>
              <a:ext uri="{FF2B5EF4-FFF2-40B4-BE49-F238E27FC236}">
                <a16:creationId xmlns:a16="http://schemas.microsoft.com/office/drawing/2014/main" id="{18B11DC3-A1DB-4219-BE95-75B8322B8353}"/>
              </a:ext>
            </a:extLst>
          </p:cNvPr>
          <p:cNvSpPr>
            <a:spLocks/>
          </p:cNvSpPr>
          <p:nvPr/>
        </p:nvSpPr>
        <p:spPr>
          <a:xfrm>
            <a:off x="469900" y="1202009"/>
            <a:ext cx="5576338" cy="977311"/>
          </a:xfrm>
          <a:prstGeom prst="rect">
            <a:avLst/>
          </a:prstGeom>
          <a:solidFill>
            <a:schemeClr val="tx1">
              <a:lumMod val="20000"/>
              <a:lumOff val="80000"/>
            </a:schemeClr>
          </a:solidFill>
          <a:ln w="6350">
            <a:noFill/>
          </a:ln>
        </p:spPr>
        <p:txBody>
          <a:bodyPr wrap="square" lIns="4572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Select one response. </a:t>
            </a:r>
            <a:endParaRPr kumimoji="0" lang="en-IN" sz="2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13" name="Rectangle 12">
            <a:extLst>
              <a:ext uri="{FF2B5EF4-FFF2-40B4-BE49-F238E27FC236}">
                <a16:creationId xmlns:a16="http://schemas.microsoft.com/office/drawing/2014/main" id="{F20985A8-90EA-4E96-8FB3-5A570C36FBF6}"/>
              </a:ext>
            </a:extLst>
          </p:cNvPr>
          <p:cNvSpPr>
            <a:spLocks/>
          </p:cNvSpPr>
          <p:nvPr/>
        </p:nvSpPr>
        <p:spPr>
          <a:xfrm>
            <a:off x="784226" y="5272654"/>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disagree</a:t>
            </a:r>
          </a:p>
        </p:txBody>
      </p:sp>
      <p:sp>
        <p:nvSpPr>
          <p:cNvPr id="14" name="Rectangle 13">
            <a:extLst>
              <a:ext uri="{FF2B5EF4-FFF2-40B4-BE49-F238E27FC236}">
                <a16:creationId xmlns:a16="http://schemas.microsoft.com/office/drawing/2014/main" id="{00ECF3D8-C9DD-4598-AC70-7D46AC2ADB49}"/>
              </a:ext>
            </a:extLst>
          </p:cNvPr>
          <p:cNvSpPr>
            <a:spLocks/>
          </p:cNvSpPr>
          <p:nvPr/>
        </p:nvSpPr>
        <p:spPr>
          <a:xfrm>
            <a:off x="469900" y="5272652"/>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d.</a:t>
            </a:r>
          </a:p>
        </p:txBody>
      </p:sp>
      <p:sp>
        <p:nvSpPr>
          <p:cNvPr id="59" name="Rectangle 58">
            <a:extLst>
              <a:ext uri="{FF2B5EF4-FFF2-40B4-BE49-F238E27FC236}">
                <a16:creationId xmlns:a16="http://schemas.microsoft.com/office/drawing/2014/main" id="{8022CCA9-91C5-4B44-87F1-2DFE24820B59}"/>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4" name="TextBox 3">
            <a:extLst>
              <a:ext uri="{FF2B5EF4-FFF2-40B4-BE49-F238E27FC236}">
                <a16:creationId xmlns:a16="http://schemas.microsoft.com/office/drawing/2014/main" id="{2EBCB4EE-685C-494C-98FE-6A3FAD9B59B8}"/>
              </a:ext>
            </a:extLst>
          </p:cNvPr>
          <p:cNvSpPr txBox="1"/>
          <p:nvPr/>
        </p:nvSpPr>
        <p:spPr>
          <a:xfrm>
            <a:off x="2494721" y="630071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235430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5600"/>
            <a:ext cx="6022339" cy="816483"/>
          </a:xfrm>
        </p:spPr>
        <p:txBody>
          <a:bodyPr/>
          <a:lstStyle/>
          <a:p>
            <a:r>
              <a:rPr lang="en-US" dirty="0"/>
              <a:t>Polling question 20 </a:t>
            </a:r>
            <a:r>
              <a:rPr lang="en-IN" dirty="0">
                <a:solidFill>
                  <a:schemeClr val="bg1"/>
                </a:solidFill>
                <a:latin typeface="EYInterstate Light"/>
                <a:cs typeface="Arial"/>
              </a:rPr>
              <a:t>: Do you gesture with your hands when you talk?</a:t>
            </a:r>
          </a:p>
        </p:txBody>
      </p:sp>
      <p:sp>
        <p:nvSpPr>
          <p:cNvPr id="30" name="Rectangle 29">
            <a:extLst>
              <a:ext uri="{FF2B5EF4-FFF2-40B4-BE49-F238E27FC236}">
                <a16:creationId xmlns:a16="http://schemas.microsoft.com/office/drawing/2014/main" id="{B5EB3AC5-0827-4741-B7D9-5B485E39B89F}"/>
              </a:ext>
            </a:extLst>
          </p:cNvPr>
          <p:cNvSpPr>
            <a:spLocks/>
          </p:cNvSpPr>
          <p:nvPr/>
        </p:nvSpPr>
        <p:spPr>
          <a:xfrm>
            <a:off x="784226" y="2603343"/>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agree</a:t>
            </a:r>
          </a:p>
        </p:txBody>
      </p:sp>
      <p:sp>
        <p:nvSpPr>
          <p:cNvPr id="31" name="Rectangle 30">
            <a:extLst>
              <a:ext uri="{FF2B5EF4-FFF2-40B4-BE49-F238E27FC236}">
                <a16:creationId xmlns:a16="http://schemas.microsoft.com/office/drawing/2014/main" id="{18B11DC3-A1DB-4219-BE95-75B8322B8353}"/>
              </a:ext>
            </a:extLst>
          </p:cNvPr>
          <p:cNvSpPr>
            <a:spLocks/>
          </p:cNvSpPr>
          <p:nvPr/>
        </p:nvSpPr>
        <p:spPr>
          <a:xfrm>
            <a:off x="469900" y="2603341"/>
            <a:ext cx="314326" cy="691865"/>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a.</a:t>
            </a:r>
          </a:p>
        </p:txBody>
      </p:sp>
      <p:sp>
        <p:nvSpPr>
          <p:cNvPr id="52" name="Rectangle 51">
            <a:extLst>
              <a:ext uri="{FF2B5EF4-FFF2-40B4-BE49-F238E27FC236}">
                <a16:creationId xmlns:a16="http://schemas.microsoft.com/office/drawing/2014/main" id="{BAC89759-21B2-4D51-B6E0-D360DDA469BA}"/>
              </a:ext>
            </a:extLst>
          </p:cNvPr>
          <p:cNvSpPr>
            <a:spLocks/>
          </p:cNvSpPr>
          <p:nvPr/>
        </p:nvSpPr>
        <p:spPr>
          <a:xfrm>
            <a:off x="784226" y="3485665"/>
            <a:ext cx="5262011" cy="691861"/>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Agree</a:t>
            </a:r>
          </a:p>
        </p:txBody>
      </p:sp>
      <p:sp>
        <p:nvSpPr>
          <p:cNvPr id="53" name="Rectangle 52">
            <a:extLst>
              <a:ext uri="{FF2B5EF4-FFF2-40B4-BE49-F238E27FC236}">
                <a16:creationId xmlns:a16="http://schemas.microsoft.com/office/drawing/2014/main" id="{7B59FFAA-A5DC-4BC1-A7A0-7C458524FA77}"/>
              </a:ext>
            </a:extLst>
          </p:cNvPr>
          <p:cNvSpPr>
            <a:spLocks/>
          </p:cNvSpPr>
          <p:nvPr/>
        </p:nvSpPr>
        <p:spPr>
          <a:xfrm>
            <a:off x="469900" y="3485664"/>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b.</a:t>
            </a:r>
          </a:p>
        </p:txBody>
      </p:sp>
      <p:sp>
        <p:nvSpPr>
          <p:cNvPr id="55" name="Rectangle 54">
            <a:extLst>
              <a:ext uri="{FF2B5EF4-FFF2-40B4-BE49-F238E27FC236}">
                <a16:creationId xmlns:a16="http://schemas.microsoft.com/office/drawing/2014/main" id="{F20985A8-90EA-4E96-8FB3-5A570C36FBF6}"/>
              </a:ext>
            </a:extLst>
          </p:cNvPr>
          <p:cNvSpPr>
            <a:spLocks/>
          </p:cNvSpPr>
          <p:nvPr/>
        </p:nvSpPr>
        <p:spPr>
          <a:xfrm>
            <a:off x="784226" y="4379161"/>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Disagree</a:t>
            </a:r>
          </a:p>
        </p:txBody>
      </p:sp>
      <p:sp>
        <p:nvSpPr>
          <p:cNvPr id="56" name="Rectangle 55">
            <a:extLst>
              <a:ext uri="{FF2B5EF4-FFF2-40B4-BE49-F238E27FC236}">
                <a16:creationId xmlns:a16="http://schemas.microsoft.com/office/drawing/2014/main" id="{00ECF3D8-C9DD-4598-AC70-7D46AC2ADB49}"/>
              </a:ext>
            </a:extLst>
          </p:cNvPr>
          <p:cNvSpPr>
            <a:spLocks/>
          </p:cNvSpPr>
          <p:nvPr/>
        </p:nvSpPr>
        <p:spPr>
          <a:xfrm>
            <a:off x="469900" y="4379159"/>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c.</a:t>
            </a:r>
          </a:p>
        </p:txBody>
      </p:sp>
      <p:sp>
        <p:nvSpPr>
          <p:cNvPr id="13" name="Rectangle 12">
            <a:extLst>
              <a:ext uri="{FF2B5EF4-FFF2-40B4-BE49-F238E27FC236}">
                <a16:creationId xmlns:a16="http://schemas.microsoft.com/office/drawing/2014/main" id="{F20985A8-90EA-4E96-8FB3-5A570C36FBF6}"/>
              </a:ext>
            </a:extLst>
          </p:cNvPr>
          <p:cNvSpPr>
            <a:spLocks/>
          </p:cNvSpPr>
          <p:nvPr/>
        </p:nvSpPr>
        <p:spPr>
          <a:xfrm>
            <a:off x="784226" y="5272654"/>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disagree</a:t>
            </a:r>
          </a:p>
        </p:txBody>
      </p:sp>
      <p:sp>
        <p:nvSpPr>
          <p:cNvPr id="14" name="Rectangle 13">
            <a:extLst>
              <a:ext uri="{FF2B5EF4-FFF2-40B4-BE49-F238E27FC236}">
                <a16:creationId xmlns:a16="http://schemas.microsoft.com/office/drawing/2014/main" id="{00ECF3D8-C9DD-4598-AC70-7D46AC2ADB49}"/>
              </a:ext>
            </a:extLst>
          </p:cNvPr>
          <p:cNvSpPr>
            <a:spLocks/>
          </p:cNvSpPr>
          <p:nvPr/>
        </p:nvSpPr>
        <p:spPr>
          <a:xfrm>
            <a:off x="469900" y="5272652"/>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d.</a:t>
            </a:r>
          </a:p>
        </p:txBody>
      </p:sp>
      <p:pic>
        <p:nvPicPr>
          <p:cNvPr id="17" name="Picture 16">
            <a:extLst>
              <a:ext uri="{FF2B5EF4-FFF2-40B4-BE49-F238E27FC236}">
                <a16:creationId xmlns:a16="http://schemas.microsoft.com/office/drawing/2014/main" id="{807B10A6-7AD1-455A-B7AF-10A4CDE0AC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492238" y="1025451"/>
            <a:ext cx="2386291" cy="5268682"/>
          </a:xfrm>
          <a:prstGeom prst="rect">
            <a:avLst/>
          </a:prstGeom>
          <a:effectLst/>
        </p:spPr>
      </p:pic>
      <p:sp>
        <p:nvSpPr>
          <p:cNvPr id="18" name="Rectangle 17">
            <a:extLst>
              <a:ext uri="{FF2B5EF4-FFF2-40B4-BE49-F238E27FC236}">
                <a16:creationId xmlns:a16="http://schemas.microsoft.com/office/drawing/2014/main" id="{77F83014-86A9-48FD-A43B-F3EC186D077C}"/>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727957A9-2E09-1A52-6D9F-CEBA93A0EE29}"/>
              </a:ext>
            </a:extLst>
          </p:cNvPr>
          <p:cNvSpPr>
            <a:spLocks/>
          </p:cNvSpPr>
          <p:nvPr/>
        </p:nvSpPr>
        <p:spPr>
          <a:xfrm>
            <a:off x="469900" y="1202009"/>
            <a:ext cx="5576338" cy="977311"/>
          </a:xfrm>
          <a:prstGeom prst="rect">
            <a:avLst/>
          </a:prstGeom>
          <a:solidFill>
            <a:schemeClr val="tx1">
              <a:lumMod val="20000"/>
              <a:lumOff val="80000"/>
            </a:schemeClr>
          </a:solidFill>
          <a:ln w="6350">
            <a:noFill/>
          </a:ln>
        </p:spPr>
        <p:txBody>
          <a:bodyPr wrap="square" lIns="4572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Select one response. </a:t>
            </a:r>
            <a:endParaRPr kumimoji="0" lang="en-IN" sz="2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6" name="TextBox 5">
            <a:extLst>
              <a:ext uri="{FF2B5EF4-FFF2-40B4-BE49-F238E27FC236}">
                <a16:creationId xmlns:a16="http://schemas.microsoft.com/office/drawing/2014/main" id="{F73E700A-4CE7-995B-6D16-A12CA38E60F5}"/>
              </a:ext>
            </a:extLst>
          </p:cNvPr>
          <p:cNvSpPr txBox="1"/>
          <p:nvPr/>
        </p:nvSpPr>
        <p:spPr>
          <a:xfrm>
            <a:off x="2494721" y="630071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710043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5600"/>
            <a:ext cx="7673340" cy="816483"/>
          </a:xfrm>
        </p:spPr>
        <p:txBody>
          <a:bodyPr/>
          <a:lstStyle/>
          <a:p>
            <a:r>
              <a:rPr lang="en-US" dirty="0"/>
              <a:t>Polling question 21</a:t>
            </a:r>
            <a:r>
              <a:rPr lang="en-IN" dirty="0">
                <a:solidFill>
                  <a:schemeClr val="bg1"/>
                </a:solidFill>
                <a:latin typeface="EYInterstate Light"/>
                <a:cs typeface="Arial"/>
              </a:rPr>
              <a:t>: Do you tell personal stories?</a:t>
            </a:r>
          </a:p>
        </p:txBody>
      </p:sp>
      <p:sp>
        <p:nvSpPr>
          <p:cNvPr id="30" name="Rectangle 29">
            <a:extLst>
              <a:ext uri="{FF2B5EF4-FFF2-40B4-BE49-F238E27FC236}">
                <a16:creationId xmlns:a16="http://schemas.microsoft.com/office/drawing/2014/main" id="{B5EB3AC5-0827-4741-B7D9-5B485E39B89F}"/>
              </a:ext>
            </a:extLst>
          </p:cNvPr>
          <p:cNvSpPr>
            <a:spLocks/>
          </p:cNvSpPr>
          <p:nvPr/>
        </p:nvSpPr>
        <p:spPr>
          <a:xfrm>
            <a:off x="784226" y="2603343"/>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agree</a:t>
            </a:r>
          </a:p>
        </p:txBody>
      </p:sp>
      <p:sp>
        <p:nvSpPr>
          <p:cNvPr id="31" name="Rectangle 30">
            <a:extLst>
              <a:ext uri="{FF2B5EF4-FFF2-40B4-BE49-F238E27FC236}">
                <a16:creationId xmlns:a16="http://schemas.microsoft.com/office/drawing/2014/main" id="{18B11DC3-A1DB-4219-BE95-75B8322B8353}"/>
              </a:ext>
            </a:extLst>
          </p:cNvPr>
          <p:cNvSpPr>
            <a:spLocks/>
          </p:cNvSpPr>
          <p:nvPr/>
        </p:nvSpPr>
        <p:spPr>
          <a:xfrm>
            <a:off x="469900" y="2603341"/>
            <a:ext cx="314326" cy="691865"/>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a.</a:t>
            </a:r>
          </a:p>
        </p:txBody>
      </p:sp>
      <p:sp>
        <p:nvSpPr>
          <p:cNvPr id="52" name="Rectangle 51">
            <a:extLst>
              <a:ext uri="{FF2B5EF4-FFF2-40B4-BE49-F238E27FC236}">
                <a16:creationId xmlns:a16="http://schemas.microsoft.com/office/drawing/2014/main" id="{BAC89759-21B2-4D51-B6E0-D360DDA469BA}"/>
              </a:ext>
            </a:extLst>
          </p:cNvPr>
          <p:cNvSpPr>
            <a:spLocks/>
          </p:cNvSpPr>
          <p:nvPr/>
        </p:nvSpPr>
        <p:spPr>
          <a:xfrm>
            <a:off x="784226" y="3485665"/>
            <a:ext cx="5262011" cy="691861"/>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Agree</a:t>
            </a:r>
          </a:p>
        </p:txBody>
      </p:sp>
      <p:sp>
        <p:nvSpPr>
          <p:cNvPr id="53" name="Rectangle 52">
            <a:extLst>
              <a:ext uri="{FF2B5EF4-FFF2-40B4-BE49-F238E27FC236}">
                <a16:creationId xmlns:a16="http://schemas.microsoft.com/office/drawing/2014/main" id="{7B59FFAA-A5DC-4BC1-A7A0-7C458524FA77}"/>
              </a:ext>
            </a:extLst>
          </p:cNvPr>
          <p:cNvSpPr>
            <a:spLocks/>
          </p:cNvSpPr>
          <p:nvPr/>
        </p:nvSpPr>
        <p:spPr>
          <a:xfrm>
            <a:off x="469900" y="3485664"/>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b.</a:t>
            </a:r>
          </a:p>
        </p:txBody>
      </p:sp>
      <p:sp>
        <p:nvSpPr>
          <p:cNvPr id="55" name="Rectangle 54">
            <a:extLst>
              <a:ext uri="{FF2B5EF4-FFF2-40B4-BE49-F238E27FC236}">
                <a16:creationId xmlns:a16="http://schemas.microsoft.com/office/drawing/2014/main" id="{F20985A8-90EA-4E96-8FB3-5A570C36FBF6}"/>
              </a:ext>
            </a:extLst>
          </p:cNvPr>
          <p:cNvSpPr>
            <a:spLocks/>
          </p:cNvSpPr>
          <p:nvPr/>
        </p:nvSpPr>
        <p:spPr>
          <a:xfrm>
            <a:off x="784226" y="4379161"/>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Disagree</a:t>
            </a:r>
          </a:p>
        </p:txBody>
      </p:sp>
      <p:sp>
        <p:nvSpPr>
          <p:cNvPr id="56" name="Rectangle 55">
            <a:extLst>
              <a:ext uri="{FF2B5EF4-FFF2-40B4-BE49-F238E27FC236}">
                <a16:creationId xmlns:a16="http://schemas.microsoft.com/office/drawing/2014/main" id="{00ECF3D8-C9DD-4598-AC70-7D46AC2ADB49}"/>
              </a:ext>
            </a:extLst>
          </p:cNvPr>
          <p:cNvSpPr>
            <a:spLocks/>
          </p:cNvSpPr>
          <p:nvPr/>
        </p:nvSpPr>
        <p:spPr>
          <a:xfrm>
            <a:off x="469900" y="4379159"/>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c.</a:t>
            </a:r>
          </a:p>
        </p:txBody>
      </p:sp>
      <p:sp>
        <p:nvSpPr>
          <p:cNvPr id="13" name="Rectangle 12">
            <a:extLst>
              <a:ext uri="{FF2B5EF4-FFF2-40B4-BE49-F238E27FC236}">
                <a16:creationId xmlns:a16="http://schemas.microsoft.com/office/drawing/2014/main" id="{F20985A8-90EA-4E96-8FB3-5A570C36FBF6}"/>
              </a:ext>
            </a:extLst>
          </p:cNvPr>
          <p:cNvSpPr>
            <a:spLocks/>
          </p:cNvSpPr>
          <p:nvPr/>
        </p:nvSpPr>
        <p:spPr>
          <a:xfrm>
            <a:off x="784226" y="5272654"/>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Strongly disagree</a:t>
            </a:r>
          </a:p>
        </p:txBody>
      </p:sp>
      <p:sp>
        <p:nvSpPr>
          <p:cNvPr id="14" name="Rectangle 13">
            <a:extLst>
              <a:ext uri="{FF2B5EF4-FFF2-40B4-BE49-F238E27FC236}">
                <a16:creationId xmlns:a16="http://schemas.microsoft.com/office/drawing/2014/main" id="{00ECF3D8-C9DD-4598-AC70-7D46AC2ADB49}"/>
              </a:ext>
            </a:extLst>
          </p:cNvPr>
          <p:cNvSpPr>
            <a:spLocks/>
          </p:cNvSpPr>
          <p:nvPr/>
        </p:nvSpPr>
        <p:spPr>
          <a:xfrm>
            <a:off x="469900" y="5272652"/>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d.</a:t>
            </a:r>
          </a:p>
        </p:txBody>
      </p:sp>
      <p:pic>
        <p:nvPicPr>
          <p:cNvPr id="15" name="Picture 14">
            <a:extLst>
              <a:ext uri="{FF2B5EF4-FFF2-40B4-BE49-F238E27FC236}">
                <a16:creationId xmlns:a16="http://schemas.microsoft.com/office/drawing/2014/main" id="{AF7DCF3D-3D1B-4997-9F16-43DFF20B01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492238" y="1025451"/>
            <a:ext cx="2386291" cy="5268682"/>
          </a:xfrm>
          <a:prstGeom prst="rect">
            <a:avLst/>
          </a:prstGeom>
          <a:effectLst/>
        </p:spPr>
      </p:pic>
      <p:sp>
        <p:nvSpPr>
          <p:cNvPr id="16" name="Rectangle 15">
            <a:extLst>
              <a:ext uri="{FF2B5EF4-FFF2-40B4-BE49-F238E27FC236}">
                <a16:creationId xmlns:a16="http://schemas.microsoft.com/office/drawing/2014/main" id="{8DD199F1-EF61-4A02-B63E-55A56395C685}"/>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 name="Rectangle 1">
            <a:extLst>
              <a:ext uri="{FF2B5EF4-FFF2-40B4-BE49-F238E27FC236}">
                <a16:creationId xmlns:a16="http://schemas.microsoft.com/office/drawing/2014/main" id="{87FBBD4A-08D6-5631-86A6-647B5B7CA1C0}"/>
              </a:ext>
            </a:extLst>
          </p:cNvPr>
          <p:cNvSpPr>
            <a:spLocks/>
          </p:cNvSpPr>
          <p:nvPr/>
        </p:nvSpPr>
        <p:spPr>
          <a:xfrm>
            <a:off x="469900" y="1202009"/>
            <a:ext cx="5576338" cy="977311"/>
          </a:xfrm>
          <a:prstGeom prst="rect">
            <a:avLst/>
          </a:prstGeom>
          <a:solidFill>
            <a:schemeClr val="tx1">
              <a:lumMod val="20000"/>
              <a:lumOff val="80000"/>
            </a:schemeClr>
          </a:solidFill>
          <a:ln w="6350">
            <a:noFill/>
          </a:ln>
        </p:spPr>
        <p:txBody>
          <a:bodyPr wrap="square" lIns="4572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Select one response. </a:t>
            </a:r>
            <a:endParaRPr kumimoji="0" lang="en-IN" sz="2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4" name="TextBox 3">
            <a:extLst>
              <a:ext uri="{FF2B5EF4-FFF2-40B4-BE49-F238E27FC236}">
                <a16:creationId xmlns:a16="http://schemas.microsoft.com/office/drawing/2014/main" id="{B0D95FE7-0EA1-A58A-F28E-4BFDE83BEBB3}"/>
              </a:ext>
            </a:extLst>
          </p:cNvPr>
          <p:cNvSpPr txBox="1"/>
          <p:nvPr/>
        </p:nvSpPr>
        <p:spPr>
          <a:xfrm>
            <a:off x="2494721" y="630071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16407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050B66-CB73-4313-9AA4-3141B46DE069}"/>
              </a:ext>
            </a:extLst>
          </p:cNvPr>
          <p:cNvGraphicFramePr>
            <a:graphicFrameLocks noChangeAspect="1"/>
          </p:cNvGraphicFramePr>
          <p:nvPr>
            <p:custDataLst>
              <p:tags r:id="rId1"/>
            </p:custDataLst>
            <p:extLst>
              <p:ext uri="{D42A27DB-BD31-4B8C-83A1-F6EECF244321}">
                <p14:modId xmlns:p14="http://schemas.microsoft.com/office/powerpoint/2010/main" val="2883050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B5050B66-CB73-4313-9AA4-3141B46DE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7FE71C-59DB-48BE-947D-F72AF895AC30}"/>
              </a:ext>
            </a:extLst>
          </p:cNvPr>
          <p:cNvSpPr>
            <a:spLocks noGrp="1"/>
          </p:cNvSpPr>
          <p:nvPr>
            <p:ph type="title"/>
          </p:nvPr>
        </p:nvSpPr>
        <p:spPr/>
        <p:txBody>
          <a:bodyPr vert="horz"/>
          <a:lstStyle/>
          <a:p>
            <a:r>
              <a:rPr lang="en-US" dirty="0"/>
              <a:t>Polling question 3</a:t>
            </a:r>
          </a:p>
        </p:txBody>
      </p:sp>
      <p:sp>
        <p:nvSpPr>
          <p:cNvPr id="3" name="Content Placeholder 2">
            <a:extLst>
              <a:ext uri="{FF2B5EF4-FFF2-40B4-BE49-F238E27FC236}">
                <a16:creationId xmlns:a16="http://schemas.microsoft.com/office/drawing/2014/main" id="{27F86541-483B-4CAB-AE00-EA337C7BB2E0}"/>
              </a:ext>
            </a:extLst>
          </p:cNvPr>
          <p:cNvSpPr>
            <a:spLocks noGrp="1"/>
          </p:cNvSpPr>
          <p:nvPr>
            <p:ph idx="1"/>
          </p:nvPr>
        </p:nvSpPr>
        <p:spPr/>
        <p:txBody>
          <a:bodyPr/>
          <a:lstStyle/>
          <a:p>
            <a:pPr marL="0" indent="0">
              <a:buNone/>
            </a:pPr>
            <a:r>
              <a:rPr lang="en-US" dirty="0"/>
              <a:t>How familiar are you with Section 501(c)(3) exemption standards?</a:t>
            </a:r>
          </a:p>
          <a:p>
            <a:endParaRPr lang="en-US" dirty="0"/>
          </a:p>
          <a:p>
            <a:pPr marL="457200" indent="-457200">
              <a:buFont typeface="+mj-lt"/>
              <a:buAutoNum type="alphaUcPeriod"/>
            </a:pPr>
            <a:r>
              <a:rPr lang="en-US" dirty="0"/>
              <a:t>Not familiar — this is new for me</a:t>
            </a:r>
          </a:p>
          <a:p>
            <a:pPr marL="457200" indent="-457200">
              <a:buFont typeface="+mj-lt"/>
              <a:buAutoNum type="alphaUcPeriod"/>
            </a:pPr>
            <a:r>
              <a:rPr lang="en-US" dirty="0"/>
              <a:t>Somewhat familiar</a:t>
            </a:r>
          </a:p>
          <a:p>
            <a:pPr marL="457200" indent="-457200">
              <a:buFont typeface="+mj-lt"/>
              <a:buAutoNum type="alphaUcPeriod"/>
            </a:pPr>
            <a:r>
              <a:rPr lang="en-US" dirty="0"/>
              <a:t>Very familiar</a:t>
            </a:r>
          </a:p>
        </p:txBody>
      </p:sp>
    </p:spTree>
    <p:extLst>
      <p:ext uri="{BB962C8B-B14F-4D97-AF65-F5344CB8AC3E}">
        <p14:creationId xmlns:p14="http://schemas.microsoft.com/office/powerpoint/2010/main" val="2858209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6616"/>
            <a:ext cx="8229600" cy="816483"/>
          </a:xfrm>
        </p:spPr>
        <p:txBody>
          <a:bodyPr/>
          <a:lstStyle/>
          <a:p>
            <a:r>
              <a:rPr lang="en-IN" dirty="0"/>
              <a:t>Style tendencies </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9666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2504588" y="2404953"/>
            <a:ext cx="3786346" cy="2093558"/>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 Style</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2505312" y="4861618"/>
            <a:ext cx="3824895" cy="225024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 Style</a:t>
            </a:r>
          </a:p>
        </p:txBody>
      </p:sp>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395625" y="2404953"/>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 Style</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385707" y="4861618"/>
            <a:ext cx="3586966" cy="1714987"/>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 Style</a:t>
            </a:r>
          </a:p>
          <a:p>
            <a:pPr marL="267319" lvl="0" indent="-267319">
              <a:buClr>
                <a:srgbClr val="FFE600"/>
              </a:buClr>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grpSp>
        <p:nvGrpSpPr>
          <p:cNvPr id="30" name="Group 17">
            <a:extLst>
              <a:ext uri="{FF2B5EF4-FFF2-40B4-BE49-F238E27FC236}">
                <a16:creationId xmlns:a16="http://schemas.microsoft.com/office/drawing/2014/main" id="{3914D778-3A59-4D4F-96E0-3EF00936867C}"/>
              </a:ext>
            </a:extLst>
          </p:cNvPr>
          <p:cNvGrpSpPr/>
          <p:nvPr/>
        </p:nvGrpSpPr>
        <p:grpSpPr>
          <a:xfrm>
            <a:off x="2373190" y="1420455"/>
            <a:ext cx="4876800" cy="4797732"/>
            <a:chOff x="2100057" y="845450"/>
            <a:chExt cx="4876800" cy="3598299"/>
          </a:xfrm>
        </p:grpSpPr>
        <p:sp>
          <p:nvSpPr>
            <p:cNvPr id="31" name="Pentagon 16">
              <a:extLst>
                <a:ext uri="{FF2B5EF4-FFF2-40B4-BE49-F238E27FC236}">
                  <a16:creationId xmlns:a16="http://schemas.microsoft.com/office/drawing/2014/main" id="{19221DBB-7005-4E2F-9BC1-87FDFC047C7B}"/>
                </a:ext>
              </a:extLst>
            </p:cNvPr>
            <p:cNvSpPr>
              <a:spLocks noChangeArrowheads="1"/>
            </p:cNvSpPr>
            <p:nvPr/>
          </p:nvSpPr>
          <p:spPr bwMode="gray">
            <a:xfrm>
              <a:off x="4357482" y="2427224"/>
              <a:ext cx="2619375" cy="345795"/>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2" name="Pentagon 17">
              <a:extLst>
                <a:ext uri="{FF2B5EF4-FFF2-40B4-BE49-F238E27FC236}">
                  <a16:creationId xmlns:a16="http://schemas.microsoft.com/office/drawing/2014/main" id="{A8CE2D08-56DC-4F9C-8D08-DA19B20C9D37}"/>
                </a:ext>
              </a:extLst>
            </p:cNvPr>
            <p:cNvSpPr>
              <a:spLocks noChangeArrowheads="1"/>
            </p:cNvSpPr>
            <p:nvPr/>
          </p:nvSpPr>
          <p:spPr bwMode="gray">
            <a:xfrm flipH="1">
              <a:off x="2100057" y="2427224"/>
              <a:ext cx="2457450" cy="315977"/>
            </a:xfrm>
            <a:prstGeom prst="homePlate">
              <a:avLst>
                <a:gd name="adj" fmla="val 180782"/>
              </a:avLst>
            </a:prstGeom>
            <a:solidFill>
              <a:schemeClr val="bg1"/>
            </a:solidFill>
            <a:ln w="9525" algn="ctr">
              <a:noFill/>
              <a:round/>
              <a:headEnd/>
              <a:tailEnd/>
            </a:ln>
          </p:spPr>
          <p:txBody>
            <a:bodyPr wrap="none" anchor="ctr"/>
            <a:lstStyle/>
            <a:p>
              <a:endParaRPr lang="en-US" dirty="0">
                <a:solidFill>
                  <a:srgbClr val="333333"/>
                </a:solidFill>
              </a:endParaRPr>
            </a:p>
          </p:txBody>
        </p:sp>
        <p:sp>
          <p:nvSpPr>
            <p:cNvPr id="33" name="Pentagon 18">
              <a:extLst>
                <a:ext uri="{FF2B5EF4-FFF2-40B4-BE49-F238E27FC236}">
                  <a16:creationId xmlns:a16="http://schemas.microsoft.com/office/drawing/2014/main" id="{0F7434E1-F9C4-4E58-91CD-9954AD1159EA}"/>
                </a:ext>
              </a:extLst>
            </p:cNvPr>
            <p:cNvSpPr>
              <a:spLocks noChangeArrowheads="1"/>
            </p:cNvSpPr>
            <p:nvPr/>
          </p:nvSpPr>
          <p:spPr bwMode="gray">
            <a:xfrm rot="16200000" flipH="1">
              <a:off x="3527604" y="3330399"/>
              <a:ext cx="1869512" cy="357188"/>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4" name="Pentagon 19">
              <a:extLst>
                <a:ext uri="{FF2B5EF4-FFF2-40B4-BE49-F238E27FC236}">
                  <a16:creationId xmlns:a16="http://schemas.microsoft.com/office/drawing/2014/main" id="{750C11B0-AE3B-40C8-AB74-E904EF2E864F}"/>
                </a:ext>
              </a:extLst>
            </p:cNvPr>
            <p:cNvSpPr>
              <a:spLocks noChangeArrowheads="1"/>
            </p:cNvSpPr>
            <p:nvPr/>
          </p:nvSpPr>
          <p:spPr bwMode="gray">
            <a:xfrm rot="5400000" flipH="1" flipV="1">
              <a:off x="3559143" y="1570074"/>
              <a:ext cx="1806435" cy="357187"/>
            </a:xfrm>
            <a:prstGeom prst="homePlate">
              <a:avLst>
                <a:gd name="adj" fmla="val 180782"/>
              </a:avLst>
            </a:prstGeom>
            <a:solidFill>
              <a:srgbClr val="747480"/>
            </a:solidFill>
            <a:ln w="9525" algn="ctr">
              <a:noFill/>
              <a:round/>
              <a:headEnd/>
              <a:tailEnd/>
            </a:ln>
          </p:spPr>
          <p:txBody>
            <a:bodyPr wrap="none" anchor="ctr"/>
            <a:lstStyle/>
            <a:p>
              <a:endParaRPr lang="en-US" dirty="0">
                <a:solidFill>
                  <a:srgbClr val="333333"/>
                </a:solidFill>
              </a:endParaRPr>
            </a:p>
          </p:txBody>
        </p:sp>
        <p:sp>
          <p:nvSpPr>
            <p:cNvPr id="35" name="TextBox 20">
              <a:extLst>
                <a:ext uri="{FF2B5EF4-FFF2-40B4-BE49-F238E27FC236}">
                  <a16:creationId xmlns:a16="http://schemas.microsoft.com/office/drawing/2014/main" id="{D8B3F6AC-F794-4CBD-BD1B-6ADF10A0F181}"/>
                </a:ext>
              </a:extLst>
            </p:cNvPr>
            <p:cNvSpPr txBox="1">
              <a:spLocks noChangeArrowheads="1"/>
            </p:cNvSpPr>
            <p:nvPr/>
          </p:nvSpPr>
          <p:spPr bwMode="auto">
            <a:xfrm>
              <a:off x="2645619" y="2430334"/>
              <a:ext cx="992103" cy="276999"/>
            </a:xfrm>
            <a:prstGeom prst="rect">
              <a:avLst/>
            </a:prstGeom>
            <a:noFill/>
            <a:ln w="9525">
              <a:noFill/>
              <a:miter lim="800000"/>
              <a:headEnd/>
              <a:tailEnd/>
            </a:ln>
          </p:spPr>
          <p:txBody>
            <a:bodyPr wrap="square">
              <a:spAutoFit/>
            </a:bodyPr>
            <a:lstStyle/>
            <a:p>
              <a:pPr algn="l"/>
              <a:r>
                <a:rPr lang="en-US" b="1" dirty="0"/>
                <a:t>Asks</a:t>
              </a:r>
            </a:p>
          </p:txBody>
        </p:sp>
        <p:sp>
          <p:nvSpPr>
            <p:cNvPr id="36" name="TextBox 21">
              <a:extLst>
                <a:ext uri="{FF2B5EF4-FFF2-40B4-BE49-F238E27FC236}">
                  <a16:creationId xmlns:a16="http://schemas.microsoft.com/office/drawing/2014/main" id="{D5DAE9B8-2865-49D0-9A96-AEBF6AFC1AB5}"/>
                </a:ext>
              </a:extLst>
            </p:cNvPr>
            <p:cNvSpPr txBox="1">
              <a:spLocks noChangeArrowheads="1"/>
            </p:cNvSpPr>
            <p:nvPr/>
          </p:nvSpPr>
          <p:spPr bwMode="auto">
            <a:xfrm>
              <a:off x="5749130" y="2447965"/>
              <a:ext cx="661912" cy="276999"/>
            </a:xfrm>
            <a:prstGeom prst="rect">
              <a:avLst/>
            </a:prstGeom>
            <a:noFill/>
            <a:ln w="9525">
              <a:noFill/>
              <a:miter lim="800000"/>
              <a:headEnd/>
              <a:tailEnd/>
            </a:ln>
          </p:spPr>
          <p:txBody>
            <a:bodyPr wrap="none">
              <a:spAutoFit/>
            </a:bodyPr>
            <a:lstStyle/>
            <a:p>
              <a:r>
                <a:rPr lang="en-US" b="1" dirty="0"/>
                <a:t>Tells</a:t>
              </a:r>
            </a:p>
          </p:txBody>
        </p:sp>
        <p:sp>
          <p:nvSpPr>
            <p:cNvPr id="37" name="TextBox 22">
              <a:extLst>
                <a:ext uri="{FF2B5EF4-FFF2-40B4-BE49-F238E27FC236}">
                  <a16:creationId xmlns:a16="http://schemas.microsoft.com/office/drawing/2014/main" id="{9D3F97F5-70D2-45F8-A989-2811DAEF1BCE}"/>
                </a:ext>
              </a:extLst>
            </p:cNvPr>
            <p:cNvSpPr txBox="1">
              <a:spLocks noChangeArrowheads="1"/>
            </p:cNvSpPr>
            <p:nvPr/>
          </p:nvSpPr>
          <p:spPr bwMode="auto">
            <a:xfrm rot="16200000">
              <a:off x="4032441" y="1668597"/>
              <a:ext cx="850233" cy="369332"/>
            </a:xfrm>
            <a:prstGeom prst="rect">
              <a:avLst/>
            </a:prstGeom>
            <a:noFill/>
            <a:ln w="9525">
              <a:noFill/>
              <a:miter lim="800000"/>
              <a:headEnd/>
              <a:tailEnd/>
            </a:ln>
          </p:spPr>
          <p:txBody>
            <a:bodyPr wrap="none">
              <a:spAutoFit/>
            </a:bodyPr>
            <a:lstStyle/>
            <a:p>
              <a:r>
                <a:rPr lang="en-US" b="1" dirty="0">
                  <a:solidFill>
                    <a:srgbClr val="FFFFFF"/>
                  </a:solidFill>
                </a:rPr>
                <a:t>Controls</a:t>
              </a:r>
            </a:p>
          </p:txBody>
        </p:sp>
        <p:sp>
          <p:nvSpPr>
            <p:cNvPr id="38" name="TextBox 23">
              <a:extLst>
                <a:ext uri="{FF2B5EF4-FFF2-40B4-BE49-F238E27FC236}">
                  <a16:creationId xmlns:a16="http://schemas.microsoft.com/office/drawing/2014/main" id="{4F1D73AF-2C93-4EE2-85DD-CF66AA47F12D}"/>
                </a:ext>
              </a:extLst>
            </p:cNvPr>
            <p:cNvSpPr txBox="1">
              <a:spLocks noChangeArrowheads="1"/>
            </p:cNvSpPr>
            <p:nvPr/>
          </p:nvSpPr>
          <p:spPr bwMode="auto">
            <a:xfrm rot="5400000" flipH="1" flipV="1">
              <a:off x="4083257" y="3207138"/>
              <a:ext cx="763670" cy="369332"/>
            </a:xfrm>
            <a:prstGeom prst="rect">
              <a:avLst/>
            </a:prstGeom>
            <a:noFill/>
            <a:ln w="9525">
              <a:noFill/>
              <a:miter lim="800000"/>
              <a:headEnd/>
              <a:tailEnd/>
            </a:ln>
          </p:spPr>
          <p:txBody>
            <a:bodyPr wrap="none">
              <a:spAutoFit/>
            </a:bodyPr>
            <a:lstStyle/>
            <a:p>
              <a:r>
                <a:rPr lang="en-US" b="1" dirty="0">
                  <a:solidFill>
                    <a:srgbClr val="FFFFFF"/>
                  </a:solidFill>
                </a:rPr>
                <a:t>Emotes</a:t>
              </a:r>
            </a:p>
          </p:txBody>
        </p:sp>
      </p:grpSp>
      <p:sp>
        <p:nvSpPr>
          <p:cNvPr id="2" name="TextBox 1">
            <a:extLst>
              <a:ext uri="{FF2B5EF4-FFF2-40B4-BE49-F238E27FC236}">
                <a16:creationId xmlns:a16="http://schemas.microsoft.com/office/drawing/2014/main" id="{8C8FFD1E-8671-8CFA-4666-D6C89E714337}"/>
              </a:ext>
            </a:extLst>
          </p:cNvPr>
          <p:cNvSpPr txBox="1"/>
          <p:nvPr/>
        </p:nvSpPr>
        <p:spPr>
          <a:xfrm>
            <a:off x="2494721" y="630071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049330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864F61-D2D1-4779-9239-F5414FD84961}"/>
              </a:ext>
            </a:extLst>
          </p:cNvPr>
          <p:cNvSpPr/>
          <p:nvPr/>
        </p:nvSpPr>
        <p:spPr>
          <a:xfrm rot="20181611">
            <a:off x="1498467" y="2590853"/>
            <a:ext cx="5984180" cy="2069092"/>
          </a:xfrm>
          <a:prstGeom prst="rect">
            <a:avLst/>
          </a:prstGeom>
          <a:solidFill>
            <a:schemeClr val="tx1"/>
          </a:solidFill>
          <a:ln w="381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 name="Rectangle 12">
            <a:extLst>
              <a:ext uri="{FF2B5EF4-FFF2-40B4-BE49-F238E27FC236}">
                <a16:creationId xmlns:a16="http://schemas.microsoft.com/office/drawing/2014/main" id="{4721FE31-959D-495E-B345-D3D0DC1B50AB}"/>
              </a:ext>
            </a:extLst>
          </p:cNvPr>
          <p:cNvSpPr/>
          <p:nvPr/>
        </p:nvSpPr>
        <p:spPr>
          <a:xfrm rot="1493445">
            <a:off x="1511304" y="2505479"/>
            <a:ext cx="5984180" cy="2250552"/>
          </a:xfrm>
          <a:prstGeom prst="rect">
            <a:avLst/>
          </a:prstGeom>
          <a:solidFill>
            <a:schemeClr val="tx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 name="Title 1"/>
          <p:cNvSpPr txBox="1">
            <a:spLocks/>
          </p:cNvSpPr>
          <p:nvPr/>
        </p:nvSpPr>
        <p:spPr>
          <a:xfrm>
            <a:off x="469900" y="355600"/>
            <a:ext cx="7673340" cy="816483"/>
          </a:xfrm>
          <a:prstGeom prst="rect">
            <a:avLst/>
          </a:prstGeom>
        </p:spPr>
        <p:txBody>
          <a:bodyPr vert="horz" lIns="0" tIns="0" rIns="0" bIns="0" rtlCol="0" anchor="t" anchorCtr="0">
            <a:noAutofit/>
          </a:bodyPr>
          <a:lstStyle>
            <a:lvl1pPr algn="l" defTabSz="685434" rtl="0" eaLnBrk="1" latinLnBrk="0" hangingPunct="1">
              <a:lnSpc>
                <a:spcPct val="85000"/>
              </a:lnSpc>
              <a:spcBef>
                <a:spcPct val="0"/>
              </a:spcBef>
              <a:buNone/>
              <a:defRPr sz="2400" b="0" kern="1200">
                <a:solidFill>
                  <a:schemeClr val="tx1"/>
                </a:solidFill>
                <a:latin typeface="EYInterstate Light" panose="02000506000000020004" pitchFamily="2" charset="0"/>
                <a:ea typeface="+mj-ea"/>
                <a:cs typeface="Arial" pitchFamily="34" charset="0"/>
              </a:defRPr>
            </a:lvl1pPr>
          </a:lstStyle>
          <a:p>
            <a:pPr marL="0" marR="0" lvl="0" indent="0" algn="l" defTabSz="685434" rtl="0" eaLnBrk="1" fontAlgn="auto" latinLnBrk="0" hangingPunct="1">
              <a:lnSpc>
                <a:spcPct val="85000"/>
              </a:lnSpc>
              <a:spcBef>
                <a:spcPct val="0"/>
              </a:spcBef>
              <a:spcAft>
                <a:spcPts val="0"/>
              </a:spcAft>
              <a:buClrTx/>
              <a:buSzTx/>
              <a:buFontTx/>
              <a:buNone/>
              <a:tabLst/>
              <a:defRPr/>
            </a:pPr>
            <a:r>
              <a:rPr kumimoji="0" lang="en-IN"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Backup behavior model</a:t>
            </a:r>
          </a:p>
        </p:txBody>
      </p:sp>
      <p:sp>
        <p:nvSpPr>
          <p:cNvPr id="23" name="Freeform 6">
            <a:extLst>
              <a:ext uri="{FF2B5EF4-FFF2-40B4-BE49-F238E27FC236}">
                <a16:creationId xmlns:a16="http://schemas.microsoft.com/office/drawing/2014/main" id="{3AE44520-EB5F-4505-B5A5-DDF68ADE6935}"/>
              </a:ext>
            </a:extLst>
          </p:cNvPr>
          <p:cNvSpPr>
            <a:spLocks/>
          </p:cNvSpPr>
          <p:nvPr/>
        </p:nvSpPr>
        <p:spPr bwMode="auto">
          <a:xfrm>
            <a:off x="1793452" y="1586929"/>
            <a:ext cx="5454696" cy="4141235"/>
          </a:xfrm>
          <a:custGeom>
            <a:avLst/>
            <a:gdLst>
              <a:gd name="T0" fmla="*/ 0 w 3775"/>
              <a:gd name="T1" fmla="*/ 2866 h 2866"/>
              <a:gd name="T2" fmla="*/ 3775 w 3775"/>
              <a:gd name="T3" fmla="*/ 1284 h 2866"/>
              <a:gd name="T4" fmla="*/ 3775 w 3775"/>
              <a:gd name="T5" fmla="*/ 0 h 2866"/>
              <a:gd name="T6" fmla="*/ 0 w 3775"/>
              <a:gd name="T7" fmla="*/ 1581 h 2866"/>
              <a:gd name="T8" fmla="*/ 0 w 3775"/>
              <a:gd name="T9" fmla="*/ 2866 h 2866"/>
            </a:gdLst>
            <a:ahLst/>
            <a:cxnLst>
              <a:cxn ang="0">
                <a:pos x="T0" y="T1"/>
              </a:cxn>
              <a:cxn ang="0">
                <a:pos x="T2" y="T3"/>
              </a:cxn>
              <a:cxn ang="0">
                <a:pos x="T4" y="T5"/>
              </a:cxn>
              <a:cxn ang="0">
                <a:pos x="T6" y="T7"/>
              </a:cxn>
              <a:cxn ang="0">
                <a:pos x="T8" y="T9"/>
              </a:cxn>
            </a:cxnLst>
            <a:rect l="0" t="0" r="r" b="b"/>
            <a:pathLst>
              <a:path w="3775" h="2866">
                <a:moveTo>
                  <a:pt x="0" y="2866"/>
                </a:moveTo>
                <a:lnTo>
                  <a:pt x="3775" y="1284"/>
                </a:lnTo>
                <a:lnTo>
                  <a:pt x="3775" y="0"/>
                </a:lnTo>
                <a:lnTo>
                  <a:pt x="0" y="1581"/>
                </a:lnTo>
                <a:lnTo>
                  <a:pt x="0" y="28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5" name="Freeform 8">
            <a:extLst>
              <a:ext uri="{FF2B5EF4-FFF2-40B4-BE49-F238E27FC236}">
                <a16:creationId xmlns:a16="http://schemas.microsoft.com/office/drawing/2014/main" id="{1DCE5C9F-5186-42C9-BAA7-37527E81FD3A}"/>
              </a:ext>
            </a:extLst>
          </p:cNvPr>
          <p:cNvSpPr>
            <a:spLocks/>
          </p:cNvSpPr>
          <p:nvPr/>
        </p:nvSpPr>
        <p:spPr bwMode="auto">
          <a:xfrm>
            <a:off x="1793452" y="1586929"/>
            <a:ext cx="5454696" cy="4141235"/>
          </a:xfrm>
          <a:custGeom>
            <a:avLst/>
            <a:gdLst>
              <a:gd name="T0" fmla="*/ 3775 w 3775"/>
              <a:gd name="T1" fmla="*/ 2866 h 2866"/>
              <a:gd name="T2" fmla="*/ 0 w 3775"/>
              <a:gd name="T3" fmla="*/ 1284 h 2866"/>
              <a:gd name="T4" fmla="*/ 0 w 3775"/>
              <a:gd name="T5" fmla="*/ 0 h 2866"/>
              <a:gd name="T6" fmla="*/ 3775 w 3775"/>
              <a:gd name="T7" fmla="*/ 1581 h 2866"/>
              <a:gd name="T8" fmla="*/ 3775 w 3775"/>
              <a:gd name="T9" fmla="*/ 2866 h 2866"/>
            </a:gdLst>
            <a:ahLst/>
            <a:cxnLst>
              <a:cxn ang="0">
                <a:pos x="T0" y="T1"/>
              </a:cxn>
              <a:cxn ang="0">
                <a:pos x="T2" y="T3"/>
              </a:cxn>
              <a:cxn ang="0">
                <a:pos x="T4" y="T5"/>
              </a:cxn>
              <a:cxn ang="0">
                <a:pos x="T6" y="T7"/>
              </a:cxn>
              <a:cxn ang="0">
                <a:pos x="T8" y="T9"/>
              </a:cxn>
            </a:cxnLst>
            <a:rect l="0" t="0" r="r" b="b"/>
            <a:pathLst>
              <a:path w="3775" h="2866">
                <a:moveTo>
                  <a:pt x="3775" y="2866"/>
                </a:moveTo>
                <a:lnTo>
                  <a:pt x="0" y="1284"/>
                </a:lnTo>
                <a:lnTo>
                  <a:pt x="0" y="0"/>
                </a:lnTo>
                <a:lnTo>
                  <a:pt x="3775" y="1581"/>
                </a:lnTo>
                <a:lnTo>
                  <a:pt x="3775" y="28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8" name="Freeform 11">
            <a:extLst>
              <a:ext uri="{FF2B5EF4-FFF2-40B4-BE49-F238E27FC236}">
                <a16:creationId xmlns:a16="http://schemas.microsoft.com/office/drawing/2014/main" id="{8E383023-6D70-4C96-A30C-9635F693599E}"/>
              </a:ext>
            </a:extLst>
          </p:cNvPr>
          <p:cNvSpPr>
            <a:spLocks/>
          </p:cNvSpPr>
          <p:nvPr/>
        </p:nvSpPr>
        <p:spPr bwMode="auto">
          <a:xfrm>
            <a:off x="1793452" y="3875734"/>
            <a:ext cx="2508438" cy="1850985"/>
          </a:xfrm>
          <a:custGeom>
            <a:avLst/>
            <a:gdLst>
              <a:gd name="T0" fmla="*/ 1736 w 1736"/>
              <a:gd name="T1" fmla="*/ 1281 h 1281"/>
              <a:gd name="T2" fmla="*/ 0 w 1736"/>
              <a:gd name="T3" fmla="*/ 1281 h 1281"/>
              <a:gd name="T4" fmla="*/ 0 w 1736"/>
              <a:gd name="T5" fmla="*/ 0 h 1281"/>
              <a:gd name="T6" fmla="*/ 1733 w 1736"/>
              <a:gd name="T7" fmla="*/ 0 h 1281"/>
              <a:gd name="T8" fmla="*/ 1736 w 1736"/>
              <a:gd name="T9" fmla="*/ 19 h 1281"/>
              <a:gd name="T10" fmla="*/ 1736 w 1736"/>
              <a:gd name="T11" fmla="*/ 20 h 1281"/>
              <a:gd name="T12" fmla="*/ 1736 w 1736"/>
              <a:gd name="T13" fmla="*/ 1281 h 1281"/>
            </a:gdLst>
            <a:ahLst/>
            <a:cxnLst>
              <a:cxn ang="0">
                <a:pos x="T0" y="T1"/>
              </a:cxn>
              <a:cxn ang="0">
                <a:pos x="T2" y="T3"/>
              </a:cxn>
              <a:cxn ang="0">
                <a:pos x="T4" y="T5"/>
              </a:cxn>
              <a:cxn ang="0">
                <a:pos x="T6" y="T7"/>
              </a:cxn>
              <a:cxn ang="0">
                <a:pos x="T8" y="T9"/>
              </a:cxn>
              <a:cxn ang="0">
                <a:pos x="T10" y="T11"/>
              </a:cxn>
              <a:cxn ang="0">
                <a:pos x="T12" y="T13"/>
              </a:cxn>
            </a:cxnLst>
            <a:rect l="0" t="0" r="r" b="b"/>
            <a:pathLst>
              <a:path w="1736" h="1281">
                <a:moveTo>
                  <a:pt x="1736" y="1281"/>
                </a:moveTo>
                <a:lnTo>
                  <a:pt x="0" y="1281"/>
                </a:lnTo>
                <a:lnTo>
                  <a:pt x="0" y="0"/>
                </a:lnTo>
                <a:lnTo>
                  <a:pt x="1733" y="0"/>
                </a:lnTo>
                <a:lnTo>
                  <a:pt x="1736" y="19"/>
                </a:lnTo>
                <a:lnTo>
                  <a:pt x="1736" y="20"/>
                </a:lnTo>
                <a:lnTo>
                  <a:pt x="1736" y="1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0" name="Rectangle 13">
            <a:extLst>
              <a:ext uri="{FF2B5EF4-FFF2-40B4-BE49-F238E27FC236}">
                <a16:creationId xmlns:a16="http://schemas.microsoft.com/office/drawing/2014/main" id="{C94228FB-36C0-404C-8F73-F1D3274495F2}"/>
              </a:ext>
            </a:extLst>
          </p:cNvPr>
          <p:cNvSpPr>
            <a:spLocks noChangeArrowheads="1"/>
          </p:cNvSpPr>
          <p:nvPr/>
        </p:nvSpPr>
        <p:spPr bwMode="auto">
          <a:xfrm>
            <a:off x="4731040" y="3875734"/>
            <a:ext cx="2517108" cy="185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4" name="Text Box 33">
            <a:extLst>
              <a:ext uri="{FF2B5EF4-FFF2-40B4-BE49-F238E27FC236}">
                <a16:creationId xmlns:a16="http://schemas.microsoft.com/office/drawing/2014/main" id="{68AF51E3-FE69-4072-9143-30D2308DC7E1}"/>
              </a:ext>
            </a:extLst>
          </p:cNvPr>
          <p:cNvSpPr txBox="1">
            <a:spLocks noChangeArrowheads="1"/>
          </p:cNvSpPr>
          <p:nvPr/>
        </p:nvSpPr>
        <p:spPr bwMode="gray">
          <a:xfrm>
            <a:off x="433387" y="6007547"/>
            <a:ext cx="8229600" cy="215900"/>
          </a:xfrm>
          <a:prstGeom prst="rect">
            <a:avLst/>
          </a:prstGeom>
          <a:noFill/>
          <a:ln w="12700">
            <a:noFill/>
            <a:miter lim="800000"/>
            <a:headEnd/>
            <a:tailEn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700" b="0" i="1" u="none" strike="noStrike" kern="1200" cap="none" spc="0" normalizeH="0" baseline="0" noProof="0" dirty="0">
              <a:ln>
                <a:noFill/>
              </a:ln>
              <a:solidFill>
                <a:schemeClr val="bg1"/>
              </a:solidFill>
              <a:effectLst/>
              <a:uLnTx/>
              <a:uFillTx/>
              <a:latin typeface="EYInterstate Ligh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bg1"/>
                </a:solidFill>
                <a:effectLst/>
                <a:uLnTx/>
                <a:uFillTx/>
                <a:latin typeface="EYInterstate Light"/>
                <a:ea typeface="+mn-ea"/>
                <a:cs typeface="+mn-cs"/>
              </a:rPr>
              <a:t>Content for this page was provided by TRACOM Group. Copyright </a:t>
            </a:r>
            <a:r>
              <a:rPr kumimoji="0" lang="en-US" sz="700" b="0" i="1" u="none" strike="noStrike" kern="1200" cap="none" spc="0" normalizeH="0" baseline="0" noProof="0" dirty="0">
                <a:ln>
                  <a:noFill/>
                </a:ln>
                <a:solidFill>
                  <a:schemeClr val="bg1"/>
                </a:solidFill>
                <a:effectLst/>
                <a:uLnTx/>
                <a:uFillTx/>
                <a:latin typeface="EYInterstate Light"/>
                <a:ea typeface="+mn-ea"/>
                <a:cs typeface="Arial" charset="0"/>
              </a:rPr>
              <a:t>© 2010 by TRACOM Corporation. </a:t>
            </a:r>
          </a:p>
        </p:txBody>
      </p:sp>
      <p:sp>
        <p:nvSpPr>
          <p:cNvPr id="2" name="Rectangle 1">
            <a:extLst>
              <a:ext uri="{FF2B5EF4-FFF2-40B4-BE49-F238E27FC236}">
                <a16:creationId xmlns:a16="http://schemas.microsoft.com/office/drawing/2014/main" id="{F1138C21-51B7-48E6-911F-EB71C8E0AACB}"/>
              </a:ext>
            </a:extLst>
          </p:cNvPr>
          <p:cNvSpPr/>
          <p:nvPr/>
        </p:nvSpPr>
        <p:spPr>
          <a:xfrm>
            <a:off x="1315617" y="1171884"/>
            <a:ext cx="2957804" cy="22057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bg1"/>
                </a:solidFill>
              </a:rPr>
              <a:t>Analytical Style</a:t>
            </a:r>
          </a:p>
          <a:p>
            <a:pPr algn="ctr"/>
            <a:r>
              <a:rPr lang="en-US" b="1" dirty="0">
                <a:solidFill>
                  <a:schemeClr val="bg1"/>
                </a:solidFill>
              </a:rPr>
              <a:t>Avoids:</a:t>
            </a:r>
          </a:p>
          <a:p>
            <a:pPr algn="ctr"/>
            <a:r>
              <a:rPr lang="en-US" dirty="0">
                <a:solidFill>
                  <a:schemeClr val="bg1"/>
                </a:solidFill>
              </a:rPr>
              <a:t>Withdraws to reduce personal tension</a:t>
            </a:r>
          </a:p>
        </p:txBody>
      </p:sp>
      <p:sp>
        <p:nvSpPr>
          <p:cNvPr id="10" name="Rectangle 9">
            <a:extLst>
              <a:ext uri="{FF2B5EF4-FFF2-40B4-BE49-F238E27FC236}">
                <a16:creationId xmlns:a16="http://schemas.microsoft.com/office/drawing/2014/main" id="{F1D85079-4BFE-4C60-957A-723CEEE84D81}"/>
              </a:ext>
            </a:extLst>
          </p:cNvPr>
          <p:cNvSpPr/>
          <p:nvPr/>
        </p:nvSpPr>
        <p:spPr>
          <a:xfrm>
            <a:off x="4751256" y="1171884"/>
            <a:ext cx="2957804" cy="220579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tx1"/>
                </a:solidFill>
              </a:rPr>
              <a:t>Driving Style</a:t>
            </a:r>
          </a:p>
          <a:p>
            <a:pPr algn="ctr"/>
            <a:r>
              <a:rPr lang="en-US" b="1" dirty="0">
                <a:solidFill>
                  <a:schemeClr val="tx1"/>
                </a:solidFill>
              </a:rPr>
              <a:t>Autocratic:</a:t>
            </a:r>
          </a:p>
          <a:p>
            <a:pPr algn="ctr"/>
            <a:r>
              <a:rPr lang="en-US" dirty="0">
                <a:solidFill>
                  <a:schemeClr val="tx1"/>
                </a:solidFill>
              </a:rPr>
              <a:t>Takes charge to reduce personal tension</a:t>
            </a:r>
          </a:p>
        </p:txBody>
      </p:sp>
      <p:sp>
        <p:nvSpPr>
          <p:cNvPr id="11" name="Rectangle 10">
            <a:extLst>
              <a:ext uri="{FF2B5EF4-FFF2-40B4-BE49-F238E27FC236}">
                <a16:creationId xmlns:a16="http://schemas.microsoft.com/office/drawing/2014/main" id="{62025A88-D8A9-4EFB-A401-44D46959D8BF}"/>
              </a:ext>
            </a:extLst>
          </p:cNvPr>
          <p:cNvSpPr/>
          <p:nvPr/>
        </p:nvSpPr>
        <p:spPr>
          <a:xfrm>
            <a:off x="1315617" y="3863083"/>
            <a:ext cx="2957804" cy="220579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tx1"/>
                </a:solidFill>
              </a:rPr>
              <a:t>Amiable Style</a:t>
            </a:r>
          </a:p>
          <a:p>
            <a:pPr algn="ctr"/>
            <a:r>
              <a:rPr lang="en-US" b="1" dirty="0">
                <a:solidFill>
                  <a:schemeClr val="tx1"/>
                </a:solidFill>
              </a:rPr>
              <a:t>Acquiesces:</a:t>
            </a:r>
          </a:p>
          <a:p>
            <a:pPr algn="ctr"/>
            <a:r>
              <a:rPr lang="en-US" dirty="0">
                <a:solidFill>
                  <a:schemeClr val="tx1"/>
                </a:solidFill>
              </a:rPr>
              <a:t>Goes along to reduce personal tension</a:t>
            </a:r>
          </a:p>
        </p:txBody>
      </p:sp>
      <p:sp>
        <p:nvSpPr>
          <p:cNvPr id="12" name="Rectangle 11">
            <a:extLst>
              <a:ext uri="{FF2B5EF4-FFF2-40B4-BE49-F238E27FC236}">
                <a16:creationId xmlns:a16="http://schemas.microsoft.com/office/drawing/2014/main" id="{CCD4D683-3824-4321-84D3-7AA2C3C1BB19}"/>
              </a:ext>
            </a:extLst>
          </p:cNvPr>
          <p:cNvSpPr/>
          <p:nvPr/>
        </p:nvSpPr>
        <p:spPr>
          <a:xfrm>
            <a:off x="4751256" y="3863083"/>
            <a:ext cx="2957804" cy="2205797"/>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2000" b="1" dirty="0">
                <a:solidFill>
                  <a:schemeClr val="bg1"/>
                </a:solidFill>
              </a:rPr>
              <a:t>Expressive Style</a:t>
            </a:r>
          </a:p>
          <a:p>
            <a:pPr algn="ctr"/>
            <a:r>
              <a:rPr lang="en-US" b="1" dirty="0">
                <a:solidFill>
                  <a:schemeClr val="bg1"/>
                </a:solidFill>
              </a:rPr>
              <a:t>Attacks:</a:t>
            </a:r>
          </a:p>
          <a:p>
            <a:pPr algn="ctr"/>
            <a:r>
              <a:rPr lang="en-US" dirty="0">
                <a:solidFill>
                  <a:schemeClr val="bg1"/>
                </a:solidFill>
              </a:rPr>
              <a:t>Confronts to reduce personal tension</a:t>
            </a:r>
          </a:p>
        </p:txBody>
      </p:sp>
      <p:sp>
        <p:nvSpPr>
          <p:cNvPr id="4" name="TextBox 3">
            <a:extLst>
              <a:ext uri="{FF2B5EF4-FFF2-40B4-BE49-F238E27FC236}">
                <a16:creationId xmlns:a16="http://schemas.microsoft.com/office/drawing/2014/main" id="{564AAF49-1E99-30A3-BCEF-78CF17D7760D}"/>
              </a:ext>
            </a:extLst>
          </p:cNvPr>
          <p:cNvSpPr txBox="1"/>
          <p:nvPr/>
        </p:nvSpPr>
        <p:spPr>
          <a:xfrm>
            <a:off x="2494721" y="630071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1126607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Versatility </a:t>
            </a:r>
          </a:p>
        </p:txBody>
      </p:sp>
      <p:sp>
        <p:nvSpPr>
          <p:cNvPr id="5" name="Content Placeholder 4"/>
          <p:cNvSpPr>
            <a:spLocks noGrp="1"/>
          </p:cNvSpPr>
          <p:nvPr>
            <p:ph idx="1"/>
          </p:nvPr>
        </p:nvSpPr>
        <p:spPr>
          <a:xfrm>
            <a:off x="457201" y="1256670"/>
            <a:ext cx="7907866" cy="4834800"/>
          </a:xfrm>
        </p:spPr>
        <p:txBody>
          <a:bodyPr/>
          <a:lstStyle/>
          <a:p>
            <a:pPr marL="342900" indent="-342900">
              <a:lnSpc>
                <a:spcPts val="2500"/>
              </a:lnSpc>
              <a:spcBef>
                <a:spcPts val="1200"/>
              </a:spcBef>
              <a:buClr>
                <a:schemeClr val="tx2"/>
              </a:buClr>
              <a:buFont typeface="Arial" panose="020B0604020202020204" pitchFamily="34" charset="0"/>
              <a:buChar char="►"/>
            </a:pPr>
            <a:r>
              <a:rPr lang="en-US" sz="2300" dirty="0"/>
              <a:t>Indicates a person’s ability to interact effectively and gain support of others, regardless of differences in style</a:t>
            </a:r>
          </a:p>
          <a:p>
            <a:pPr marL="342900" indent="-342900">
              <a:lnSpc>
                <a:spcPts val="2500"/>
              </a:lnSpc>
              <a:spcBef>
                <a:spcPts val="1200"/>
              </a:spcBef>
              <a:buClr>
                <a:schemeClr val="tx2"/>
              </a:buClr>
              <a:buFont typeface="Arial" panose="020B0604020202020204" pitchFamily="34" charset="0"/>
              <a:buChar char="►"/>
            </a:pPr>
            <a:r>
              <a:rPr lang="en-US" sz="2300" dirty="0"/>
              <a:t>Is measured in three components (presentation, competence and feedback) on a scale</a:t>
            </a:r>
          </a:p>
          <a:p>
            <a:pPr marL="342900" indent="-342900">
              <a:lnSpc>
                <a:spcPts val="2500"/>
              </a:lnSpc>
              <a:spcBef>
                <a:spcPts val="1200"/>
              </a:spcBef>
              <a:buClr>
                <a:schemeClr val="tx2"/>
              </a:buClr>
              <a:buFont typeface="Arial" panose="020B0604020202020204" pitchFamily="34" charset="0"/>
              <a:buChar char="►"/>
            </a:pPr>
            <a:r>
              <a:rPr lang="en-US" sz="2300" dirty="0"/>
              <a:t>Is independent of Style; any Style of person can display any level of versatility</a:t>
            </a:r>
          </a:p>
          <a:p>
            <a:pPr marL="342900" indent="-342900">
              <a:lnSpc>
                <a:spcPts val="2500"/>
              </a:lnSpc>
              <a:spcBef>
                <a:spcPts val="1200"/>
              </a:spcBef>
              <a:buClr>
                <a:schemeClr val="tx2"/>
              </a:buClr>
              <a:buFont typeface="Arial" panose="020B0604020202020204" pitchFamily="34" charset="0"/>
              <a:buChar char="►"/>
            </a:pPr>
            <a:r>
              <a:rPr lang="en-US" sz="2300" dirty="0"/>
              <a:t>Is a snapshot in time and can fluctuate</a:t>
            </a:r>
          </a:p>
          <a:p>
            <a:pPr marL="342900" indent="-342900">
              <a:lnSpc>
                <a:spcPts val="2500"/>
              </a:lnSpc>
              <a:spcBef>
                <a:spcPts val="1200"/>
              </a:spcBef>
              <a:buClr>
                <a:schemeClr val="tx2"/>
              </a:buClr>
              <a:buFont typeface="Arial" panose="020B0604020202020204" pitchFamily="34" charset="0"/>
              <a:buChar char="►"/>
            </a:pPr>
            <a:r>
              <a:rPr lang="en-US" sz="2300" dirty="0"/>
              <a:t>Is different from likeability</a:t>
            </a:r>
          </a:p>
          <a:p>
            <a:pPr marL="342900" indent="-342900">
              <a:lnSpc>
                <a:spcPts val="2500"/>
              </a:lnSpc>
              <a:spcBef>
                <a:spcPts val="1200"/>
              </a:spcBef>
              <a:buClr>
                <a:schemeClr val="tx2"/>
              </a:buClr>
              <a:buFont typeface="Arial" panose="020B0604020202020204" pitchFamily="34" charset="0"/>
              <a:buChar char="►"/>
            </a:pPr>
            <a:r>
              <a:rPr lang="en-US" sz="2300" dirty="0"/>
              <a:t>Requires conscious awareness and effort</a:t>
            </a:r>
          </a:p>
          <a:p>
            <a:pPr>
              <a:lnSpc>
                <a:spcPts val="2500"/>
              </a:lnSpc>
              <a:spcBef>
                <a:spcPts val="1200"/>
              </a:spcBef>
            </a:pPr>
            <a:endParaRPr lang="en-US" sz="2300" b="1" dirty="0"/>
          </a:p>
          <a:p>
            <a:pPr>
              <a:lnSpc>
                <a:spcPts val="2500"/>
              </a:lnSpc>
              <a:spcBef>
                <a:spcPts val="1200"/>
              </a:spcBef>
            </a:pPr>
            <a:r>
              <a:rPr lang="en-US" sz="2300" b="1" dirty="0"/>
              <a:t>It is treating people the way THEY want to be treated.</a:t>
            </a:r>
          </a:p>
        </p:txBody>
      </p:sp>
      <p:sp>
        <p:nvSpPr>
          <p:cNvPr id="4" name="TextBox 3">
            <a:extLst>
              <a:ext uri="{FF2B5EF4-FFF2-40B4-BE49-F238E27FC236}">
                <a16:creationId xmlns:a16="http://schemas.microsoft.com/office/drawing/2014/main" id="{FF267E47-1C13-26C9-E150-ABDA2BDC2D25}"/>
              </a:ext>
            </a:extLst>
          </p:cNvPr>
          <p:cNvSpPr txBox="1"/>
          <p:nvPr/>
        </p:nvSpPr>
        <p:spPr>
          <a:xfrm>
            <a:off x="2286000" y="6322195"/>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1935485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6E94D9-C32E-4810-A2D9-EAE17B0C1EA1}"/>
              </a:ext>
            </a:extLst>
          </p:cNvPr>
          <p:cNvSpPr/>
          <p:nvPr/>
        </p:nvSpPr>
        <p:spPr>
          <a:xfrm>
            <a:off x="11905" y="0"/>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sp>
        <p:nvSpPr>
          <p:cNvPr id="49" name="Title 1">
            <a:extLst>
              <a:ext uri="{FF2B5EF4-FFF2-40B4-BE49-F238E27FC236}">
                <a16:creationId xmlns:a16="http://schemas.microsoft.com/office/drawing/2014/main" id="{C9D3EB39-B1A2-49FD-A267-BEC6A3095E71}"/>
              </a:ext>
            </a:extLst>
          </p:cNvPr>
          <p:cNvSpPr txBox="1">
            <a:spLocks/>
          </p:cNvSpPr>
          <p:nvPr/>
        </p:nvSpPr>
        <p:spPr>
          <a:xfrm>
            <a:off x="1982996" y="639508"/>
            <a:ext cx="7673340" cy="816483"/>
          </a:xfrm>
          <a:prstGeom prst="rect">
            <a:avLst/>
          </a:prstGeom>
        </p:spPr>
        <p:txBody>
          <a:bodyPr vert="horz" lIns="0" tIns="0" rIns="0" bIns="0" rtlCol="0" anchor="t" anchorCtr="0">
            <a:noAutofit/>
          </a:bodyPr>
          <a:lstStyle>
            <a:lvl1pPr algn="l" defTabSz="685434" rtl="0" eaLnBrk="1" latinLnBrk="0" hangingPunct="1">
              <a:lnSpc>
                <a:spcPct val="85000"/>
              </a:lnSpc>
              <a:spcBef>
                <a:spcPct val="0"/>
              </a:spcBef>
              <a:buNone/>
              <a:defRPr sz="2400" b="0" kern="1200">
                <a:solidFill>
                  <a:schemeClr val="tx1"/>
                </a:solidFill>
                <a:latin typeface="EYInterstate Light" panose="02000506000000020004" pitchFamily="2" charset="0"/>
                <a:ea typeface="+mj-ea"/>
                <a:cs typeface="Arial" pitchFamily="34" charset="0"/>
              </a:defRPr>
            </a:lvl1pPr>
          </a:lstStyle>
          <a:p>
            <a:pPr marL="0" marR="0" lvl="0" indent="0" algn="l" defTabSz="685434" rtl="0" eaLnBrk="1" fontAlgn="auto" latinLnBrk="0" hangingPunct="1">
              <a:lnSpc>
                <a:spcPct val="85000"/>
              </a:lnSpc>
              <a:spcBef>
                <a:spcPct val="0"/>
              </a:spcBef>
              <a:spcAft>
                <a:spcPts val="0"/>
              </a:spcAft>
              <a:buClrTx/>
              <a:buSzTx/>
              <a:buFontTx/>
              <a:buNone/>
              <a:tabLst/>
              <a:defRPr/>
            </a:pPr>
            <a:endParaRPr kumimoji="0" lang="en-IN" sz="3600"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itchFamily="34" charset="0"/>
            </a:endParaRPr>
          </a:p>
        </p:txBody>
      </p:sp>
      <p:sp>
        <p:nvSpPr>
          <p:cNvPr id="6" name="Freeform 6">
            <a:extLst>
              <a:ext uri="{FF2B5EF4-FFF2-40B4-BE49-F238E27FC236}">
                <a16:creationId xmlns:a16="http://schemas.microsoft.com/office/drawing/2014/main" id="{E888CF75-29FB-4006-9B08-3858C8C949D4}"/>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a:extLst>
              <a:ext uri="{FF2B5EF4-FFF2-40B4-BE49-F238E27FC236}">
                <a16:creationId xmlns:a16="http://schemas.microsoft.com/office/drawing/2014/main" id="{D7E59AE7-F009-483D-8D1D-1ED4E3A7A51F}"/>
              </a:ext>
            </a:extLst>
          </p:cNvPr>
          <p:cNvSpPr txBox="1">
            <a:spLocks/>
          </p:cNvSpPr>
          <p:nvPr/>
        </p:nvSpPr>
        <p:spPr>
          <a:xfrm>
            <a:off x="437042" y="1065096"/>
            <a:ext cx="4192831" cy="1525703"/>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EYInterstate Light" panose="02000506000000020004" pitchFamily="2" charset="0"/>
              </a:rPr>
              <a:t>Why is versatility important?</a:t>
            </a:r>
            <a:endParaRPr lang="en-GB" b="0" dirty="0">
              <a:solidFill>
                <a:srgbClr val="2E2E38"/>
              </a:solidFill>
              <a:latin typeface="EYInterstate Light" panose="02000506000000020004" pitchFamily="2" charset="0"/>
            </a:endParaRPr>
          </a:p>
        </p:txBody>
      </p:sp>
    </p:spTree>
    <p:extLst>
      <p:ext uri="{BB962C8B-B14F-4D97-AF65-F5344CB8AC3E}">
        <p14:creationId xmlns:p14="http://schemas.microsoft.com/office/powerpoint/2010/main" val="29811038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A5775-0D03-4E13-B19E-43834FECC3B9}"/>
              </a:ext>
            </a:extLst>
          </p:cNvPr>
          <p:cNvSpPr/>
          <p:nvPr/>
        </p:nvSpPr>
        <p:spPr>
          <a:xfrm>
            <a:off x="469900" y="1196975"/>
            <a:ext cx="8229600" cy="4895850"/>
          </a:xfrm>
          <a:prstGeom prst="rect">
            <a:avLst/>
          </a:prstGeom>
          <a:solidFill>
            <a:srgbClr val="F6F6FA">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pic>
        <p:nvPicPr>
          <p:cNvPr id="11" name="Picture 10">
            <a:extLst>
              <a:ext uri="{FF2B5EF4-FFF2-40B4-BE49-F238E27FC236}">
                <a16:creationId xmlns:a16="http://schemas.microsoft.com/office/drawing/2014/main" id="{C686535F-1FF2-4896-A1CA-4B0E0968DC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67" t="6527" r="43501" b="543"/>
          <a:stretch/>
        </p:blipFill>
        <p:spPr>
          <a:xfrm>
            <a:off x="661270" y="1387848"/>
            <a:ext cx="2470550" cy="4537833"/>
          </a:xfrm>
          <a:prstGeom prst="rect">
            <a:avLst/>
          </a:prstGeom>
          <a:effectLst/>
        </p:spPr>
      </p:pic>
      <p:sp>
        <p:nvSpPr>
          <p:cNvPr id="3" name="Title 1"/>
          <p:cNvSpPr>
            <a:spLocks noGrp="1"/>
          </p:cNvSpPr>
          <p:nvPr>
            <p:ph type="title"/>
          </p:nvPr>
        </p:nvSpPr>
        <p:spPr>
          <a:xfrm>
            <a:off x="469900" y="355600"/>
            <a:ext cx="8229600" cy="816483"/>
          </a:xfrm>
        </p:spPr>
        <p:txBody>
          <a:bodyPr/>
          <a:lstStyle/>
          <a:p>
            <a:r>
              <a:rPr lang="en-IN" dirty="0"/>
              <a:t>Let’s practice!</a:t>
            </a:r>
          </a:p>
        </p:txBody>
      </p:sp>
      <p:sp>
        <p:nvSpPr>
          <p:cNvPr id="10" name="Rectangle 9">
            <a:extLst>
              <a:ext uri="{FF2B5EF4-FFF2-40B4-BE49-F238E27FC236}">
                <a16:creationId xmlns:a16="http://schemas.microsoft.com/office/drawing/2014/main" id="{0D608F22-F258-4796-ABBA-0019A2EBB359}"/>
              </a:ext>
            </a:extLst>
          </p:cNvPr>
          <p:cNvSpPr/>
          <p:nvPr/>
        </p:nvSpPr>
        <p:spPr>
          <a:xfrm rot="5400000">
            <a:off x="-365120" y="2394576"/>
            <a:ext cx="4537834" cy="2524380"/>
          </a:xfrm>
          <a:prstGeom prst="rect">
            <a:avLst/>
          </a:prstGeom>
          <a:noFill/>
          <a:ln w="76200" cap="flat">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2" name="Rectangle 11">
            <a:extLst>
              <a:ext uri="{FF2B5EF4-FFF2-40B4-BE49-F238E27FC236}">
                <a16:creationId xmlns:a16="http://schemas.microsoft.com/office/drawing/2014/main" id="{A57569F4-3B44-4E66-82AD-0BED0446AA26}"/>
              </a:ext>
            </a:extLst>
          </p:cNvPr>
          <p:cNvSpPr/>
          <p:nvPr/>
        </p:nvSpPr>
        <p:spPr>
          <a:xfrm>
            <a:off x="3338111" y="1358097"/>
            <a:ext cx="5507814" cy="4755148"/>
          </a:xfrm>
          <a:prstGeom prst="rect">
            <a:avLst/>
          </a:prstGeom>
        </p:spPr>
        <p:txBody>
          <a:bodyPr wrap="square">
            <a:spAutoFit/>
          </a:bodyPr>
          <a:lstStyle/>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You’re working on an important, time-sensitive project. In order to finish, you need some information from your teammate, Sam.</a:t>
            </a:r>
          </a:p>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You’ve reached out a couple of times now — once via e-mail and once via text — but he hasn’t responded. You’re worried you may not finish the assignment on time if you don’t hear back from him in the next 24 hours. You send another e-mail and this time you copy your mutual manager. </a:t>
            </a:r>
          </a:p>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Sam finally replies saying …</a:t>
            </a:r>
          </a:p>
          <a:p>
            <a:pPr marL="0" marR="0" lvl="0" indent="0" algn="l" defTabSz="723900" rtl="0" eaLnBrk="1" fontAlgn="auto" latinLnBrk="0" hangingPunct="1">
              <a:lnSpc>
                <a:spcPct val="100000"/>
              </a:lnSpc>
              <a:spcBef>
                <a:spcPts val="0"/>
              </a:spcBef>
              <a:spcAft>
                <a:spcPts val="600"/>
              </a:spcAft>
              <a:buClr>
                <a:srgbClr val="27ACAA"/>
              </a:buClr>
              <a:buSzPct val="70000"/>
              <a:buFontTx/>
              <a:buNone/>
              <a:tabLst/>
              <a:defRPr/>
            </a:pP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“I apologize for my delayed response.</a:t>
            </a:r>
            <a:r>
              <a:rPr kumimoji="0" lang="en-US" sz="1800" b="0" i="0" u="none" strike="noStrike" kern="1200" cap="none" spc="0" normalizeH="0" noProof="0" dirty="0">
                <a:ln>
                  <a:noFill/>
                </a:ln>
                <a:solidFill>
                  <a:srgbClr val="2E2E38"/>
                </a:solidFill>
                <a:effectLst/>
                <a:uLnTx/>
                <a:uFillTx/>
                <a:latin typeface="EYInterstate Light"/>
                <a:ea typeface="+mn-ea"/>
                <a:cs typeface="+mn-cs"/>
              </a:rPr>
              <a:t> </a:t>
            </a:r>
            <a:r>
              <a:rPr kumimoji="0" lang="en-US" sz="1800" b="0" i="0" u="none" strike="noStrike" kern="1200" cap="none" spc="0" normalizeH="0" baseline="0" noProof="0" dirty="0">
                <a:ln>
                  <a:noFill/>
                </a:ln>
                <a:solidFill>
                  <a:srgbClr val="2E2E38"/>
                </a:solidFill>
                <a:effectLst/>
                <a:uLnTx/>
                <a:uFillTx/>
                <a:latin typeface="EYInterstate Light"/>
                <a:ea typeface="+mn-ea"/>
                <a:cs typeface="+mn-cs"/>
              </a:rPr>
              <a:t>I was collecting insights from the rest of the team. Unfortunately, not everyone has responded but attached is where we are at with the information you requested. Whatever you want to submit as the final project is OK with me.”</a:t>
            </a:r>
          </a:p>
        </p:txBody>
      </p:sp>
      <p:sp>
        <p:nvSpPr>
          <p:cNvPr id="4" name="TextBox 3">
            <a:extLst>
              <a:ext uri="{FF2B5EF4-FFF2-40B4-BE49-F238E27FC236}">
                <a16:creationId xmlns:a16="http://schemas.microsoft.com/office/drawing/2014/main" id="{22C1C547-6A92-6AD9-5706-398D0205A559}"/>
              </a:ext>
            </a:extLst>
          </p:cNvPr>
          <p:cNvSpPr txBox="1"/>
          <p:nvPr/>
        </p:nvSpPr>
        <p:spPr>
          <a:xfrm>
            <a:off x="2298700" y="6405664"/>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18654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5600"/>
            <a:ext cx="7673340" cy="816483"/>
          </a:xfrm>
        </p:spPr>
        <p:txBody>
          <a:bodyPr/>
          <a:lstStyle/>
          <a:p>
            <a:r>
              <a:rPr lang="en-US" dirty="0"/>
              <a:t>Polling question 22</a:t>
            </a:r>
            <a:r>
              <a:rPr lang="en-IN" dirty="0">
                <a:solidFill>
                  <a:schemeClr val="bg1"/>
                </a:solidFill>
                <a:latin typeface="EYInterstate Light"/>
                <a:cs typeface="Arial"/>
              </a:rPr>
              <a:t>: What SOCIAL STYLE</a:t>
            </a:r>
            <a:r>
              <a:rPr lang="en-IN" baseline="30000" dirty="0">
                <a:solidFill>
                  <a:schemeClr val="bg1"/>
                </a:solidFill>
              </a:rPr>
              <a:t>®</a:t>
            </a:r>
            <a:r>
              <a:rPr lang="en-IN" dirty="0">
                <a:solidFill>
                  <a:schemeClr val="bg1"/>
                </a:solidFill>
              </a:rPr>
              <a:t> </a:t>
            </a:r>
            <a:r>
              <a:rPr lang="en-IN" dirty="0">
                <a:solidFill>
                  <a:schemeClr val="bg1"/>
                </a:solidFill>
                <a:latin typeface="EYInterstate Light"/>
                <a:cs typeface="Arial"/>
              </a:rPr>
              <a:t>is Sam portraying?</a:t>
            </a:r>
          </a:p>
        </p:txBody>
      </p:sp>
      <p:sp>
        <p:nvSpPr>
          <p:cNvPr id="30" name="Rectangle 29">
            <a:extLst>
              <a:ext uri="{FF2B5EF4-FFF2-40B4-BE49-F238E27FC236}">
                <a16:creationId xmlns:a16="http://schemas.microsoft.com/office/drawing/2014/main" id="{B5EB3AC5-0827-4741-B7D9-5B485E39B89F}"/>
              </a:ext>
            </a:extLst>
          </p:cNvPr>
          <p:cNvSpPr>
            <a:spLocks/>
          </p:cNvSpPr>
          <p:nvPr/>
        </p:nvSpPr>
        <p:spPr>
          <a:xfrm>
            <a:off x="784226" y="2603343"/>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Analytical Style</a:t>
            </a:r>
          </a:p>
        </p:txBody>
      </p:sp>
      <p:sp>
        <p:nvSpPr>
          <p:cNvPr id="31" name="Rectangle 30">
            <a:extLst>
              <a:ext uri="{FF2B5EF4-FFF2-40B4-BE49-F238E27FC236}">
                <a16:creationId xmlns:a16="http://schemas.microsoft.com/office/drawing/2014/main" id="{18B11DC3-A1DB-4219-BE95-75B8322B8353}"/>
              </a:ext>
            </a:extLst>
          </p:cNvPr>
          <p:cNvSpPr>
            <a:spLocks/>
          </p:cNvSpPr>
          <p:nvPr/>
        </p:nvSpPr>
        <p:spPr>
          <a:xfrm>
            <a:off x="469900" y="2603341"/>
            <a:ext cx="314326" cy="691865"/>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a.</a:t>
            </a:r>
          </a:p>
        </p:txBody>
      </p:sp>
      <p:sp>
        <p:nvSpPr>
          <p:cNvPr id="52" name="Rectangle 51">
            <a:extLst>
              <a:ext uri="{FF2B5EF4-FFF2-40B4-BE49-F238E27FC236}">
                <a16:creationId xmlns:a16="http://schemas.microsoft.com/office/drawing/2014/main" id="{BAC89759-21B2-4D51-B6E0-D360DDA469BA}"/>
              </a:ext>
            </a:extLst>
          </p:cNvPr>
          <p:cNvSpPr>
            <a:spLocks/>
          </p:cNvSpPr>
          <p:nvPr/>
        </p:nvSpPr>
        <p:spPr>
          <a:xfrm>
            <a:off x="784226" y="3485665"/>
            <a:ext cx="5262011" cy="691861"/>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Driving Style</a:t>
            </a:r>
          </a:p>
        </p:txBody>
      </p:sp>
      <p:sp>
        <p:nvSpPr>
          <p:cNvPr id="53" name="Rectangle 52">
            <a:extLst>
              <a:ext uri="{FF2B5EF4-FFF2-40B4-BE49-F238E27FC236}">
                <a16:creationId xmlns:a16="http://schemas.microsoft.com/office/drawing/2014/main" id="{7B59FFAA-A5DC-4BC1-A7A0-7C458524FA77}"/>
              </a:ext>
            </a:extLst>
          </p:cNvPr>
          <p:cNvSpPr>
            <a:spLocks/>
          </p:cNvSpPr>
          <p:nvPr/>
        </p:nvSpPr>
        <p:spPr>
          <a:xfrm>
            <a:off x="469900" y="3485664"/>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b.</a:t>
            </a:r>
          </a:p>
        </p:txBody>
      </p:sp>
      <p:sp>
        <p:nvSpPr>
          <p:cNvPr id="55" name="Rectangle 54">
            <a:extLst>
              <a:ext uri="{FF2B5EF4-FFF2-40B4-BE49-F238E27FC236}">
                <a16:creationId xmlns:a16="http://schemas.microsoft.com/office/drawing/2014/main" id="{F20985A8-90EA-4E96-8FB3-5A570C36FBF6}"/>
              </a:ext>
            </a:extLst>
          </p:cNvPr>
          <p:cNvSpPr>
            <a:spLocks/>
          </p:cNvSpPr>
          <p:nvPr/>
        </p:nvSpPr>
        <p:spPr>
          <a:xfrm>
            <a:off x="784226" y="4379161"/>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Amiable Style</a:t>
            </a:r>
          </a:p>
        </p:txBody>
      </p:sp>
      <p:sp>
        <p:nvSpPr>
          <p:cNvPr id="56" name="Rectangle 55">
            <a:extLst>
              <a:ext uri="{FF2B5EF4-FFF2-40B4-BE49-F238E27FC236}">
                <a16:creationId xmlns:a16="http://schemas.microsoft.com/office/drawing/2014/main" id="{00ECF3D8-C9DD-4598-AC70-7D46AC2ADB49}"/>
              </a:ext>
            </a:extLst>
          </p:cNvPr>
          <p:cNvSpPr>
            <a:spLocks/>
          </p:cNvSpPr>
          <p:nvPr/>
        </p:nvSpPr>
        <p:spPr>
          <a:xfrm>
            <a:off x="469900" y="4379159"/>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c.</a:t>
            </a:r>
          </a:p>
        </p:txBody>
      </p:sp>
      <p:sp>
        <p:nvSpPr>
          <p:cNvPr id="13" name="Rectangle 12">
            <a:extLst>
              <a:ext uri="{FF2B5EF4-FFF2-40B4-BE49-F238E27FC236}">
                <a16:creationId xmlns:a16="http://schemas.microsoft.com/office/drawing/2014/main" id="{F20985A8-90EA-4E96-8FB3-5A570C36FBF6}"/>
              </a:ext>
            </a:extLst>
          </p:cNvPr>
          <p:cNvSpPr>
            <a:spLocks/>
          </p:cNvSpPr>
          <p:nvPr/>
        </p:nvSpPr>
        <p:spPr>
          <a:xfrm>
            <a:off x="784226" y="5272654"/>
            <a:ext cx="5262011" cy="691864"/>
          </a:xfrm>
          <a:prstGeom prst="rect">
            <a:avLst/>
          </a:prstGeom>
          <a:solidFill>
            <a:srgbClr val="C4C4CD"/>
          </a:solidFill>
          <a:ln w="0">
            <a:noFill/>
          </a:ln>
          <a:extLst>
            <a:ext uri="{91240B29-F687-4F45-9708-019B960494DF}">
              <a14:hiddenLine xmlns:a14="http://schemas.microsoft.com/office/drawing/2010/main" w="0">
                <a:solidFill>
                  <a:srgbClr val="2E2E38"/>
                </a:solidFill>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2E2E38"/>
                </a:solidFill>
                <a:effectLst/>
                <a:uLnTx/>
                <a:uFillTx/>
                <a:latin typeface="EYInterstate Light"/>
                <a:ea typeface="+mn-ea"/>
                <a:cs typeface="+mn-cs"/>
              </a:rPr>
              <a:t>Expressive Style</a:t>
            </a:r>
          </a:p>
        </p:txBody>
      </p:sp>
      <p:sp>
        <p:nvSpPr>
          <p:cNvPr id="14" name="Rectangle 13">
            <a:extLst>
              <a:ext uri="{FF2B5EF4-FFF2-40B4-BE49-F238E27FC236}">
                <a16:creationId xmlns:a16="http://schemas.microsoft.com/office/drawing/2014/main" id="{00ECF3D8-C9DD-4598-AC70-7D46AC2ADB49}"/>
              </a:ext>
            </a:extLst>
          </p:cNvPr>
          <p:cNvSpPr>
            <a:spLocks/>
          </p:cNvSpPr>
          <p:nvPr/>
        </p:nvSpPr>
        <p:spPr>
          <a:xfrm>
            <a:off x="469900" y="5272652"/>
            <a:ext cx="314326" cy="691864"/>
          </a:xfrm>
          <a:prstGeom prst="rect">
            <a:avLst/>
          </a:prstGeom>
          <a:solidFill>
            <a:srgbClr val="2E2E38"/>
          </a:solidFill>
          <a:ln w="6350">
            <a:noFill/>
          </a:ln>
        </p:spPr>
        <p:txBody>
          <a:bodyPr wrap="square" lIns="4572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d.</a:t>
            </a:r>
          </a:p>
        </p:txBody>
      </p:sp>
      <p:pic>
        <p:nvPicPr>
          <p:cNvPr id="15" name="Picture 14">
            <a:extLst>
              <a:ext uri="{FF2B5EF4-FFF2-40B4-BE49-F238E27FC236}">
                <a16:creationId xmlns:a16="http://schemas.microsoft.com/office/drawing/2014/main" id="{3124EC59-3C68-402F-AB2B-12BC8B6A3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88" t="6179" r="38883"/>
          <a:stretch/>
        </p:blipFill>
        <p:spPr>
          <a:xfrm>
            <a:off x="6492238" y="1025451"/>
            <a:ext cx="2386291" cy="5268682"/>
          </a:xfrm>
          <a:prstGeom prst="rect">
            <a:avLst/>
          </a:prstGeom>
          <a:effectLst/>
        </p:spPr>
      </p:pic>
      <p:sp>
        <p:nvSpPr>
          <p:cNvPr id="16" name="Rectangle 15">
            <a:extLst>
              <a:ext uri="{FF2B5EF4-FFF2-40B4-BE49-F238E27FC236}">
                <a16:creationId xmlns:a16="http://schemas.microsoft.com/office/drawing/2014/main" id="{21D17C33-8C20-46DB-924A-DED232EC74B9}"/>
              </a:ext>
            </a:extLst>
          </p:cNvPr>
          <p:cNvSpPr/>
          <p:nvPr/>
        </p:nvSpPr>
        <p:spPr>
          <a:xfrm>
            <a:off x="6492239" y="1025451"/>
            <a:ext cx="2416629" cy="5268682"/>
          </a:xfrm>
          <a:prstGeom prst="rect">
            <a:avLst/>
          </a:prstGeom>
          <a:noFill/>
          <a:ln w="38100">
            <a:solidFill>
              <a:srgbClr val="2E2E3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 name="Rectangle 1">
            <a:extLst>
              <a:ext uri="{FF2B5EF4-FFF2-40B4-BE49-F238E27FC236}">
                <a16:creationId xmlns:a16="http://schemas.microsoft.com/office/drawing/2014/main" id="{4D8FD301-2BF1-FADE-82A4-A2B733A713F5}"/>
              </a:ext>
            </a:extLst>
          </p:cNvPr>
          <p:cNvSpPr>
            <a:spLocks/>
          </p:cNvSpPr>
          <p:nvPr/>
        </p:nvSpPr>
        <p:spPr>
          <a:xfrm>
            <a:off x="469900" y="1202009"/>
            <a:ext cx="5576338" cy="977311"/>
          </a:xfrm>
          <a:prstGeom prst="rect">
            <a:avLst/>
          </a:prstGeom>
          <a:solidFill>
            <a:schemeClr val="tx1">
              <a:lumMod val="20000"/>
              <a:lumOff val="80000"/>
            </a:schemeClr>
          </a:solidFill>
          <a:ln w="6350">
            <a:noFill/>
          </a:ln>
        </p:spPr>
        <p:txBody>
          <a:bodyPr wrap="square" lIns="4572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Select one response. </a:t>
            </a:r>
            <a:endParaRPr kumimoji="0" lang="en-IN" sz="2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4" name="TextBox 3">
            <a:extLst>
              <a:ext uri="{FF2B5EF4-FFF2-40B4-BE49-F238E27FC236}">
                <a16:creationId xmlns:a16="http://schemas.microsoft.com/office/drawing/2014/main" id="{44AA743F-A454-1C69-36EB-FAF4060DB1A3}"/>
              </a:ext>
            </a:extLst>
          </p:cNvPr>
          <p:cNvSpPr txBox="1"/>
          <p:nvPr/>
        </p:nvSpPr>
        <p:spPr>
          <a:xfrm>
            <a:off x="2286000" y="632892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3045016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66BFB06-9EF8-4FE6-97A5-502FBF8575A4}"/>
              </a:ext>
            </a:extLst>
          </p:cNvPr>
          <p:cNvSpPr>
            <a:spLocks noGrp="1"/>
          </p:cNvSpPr>
          <p:nvPr>
            <p:ph type="title"/>
          </p:nvPr>
        </p:nvSpPr>
        <p:spPr>
          <a:xfrm>
            <a:off x="457199" y="379708"/>
            <a:ext cx="8250239" cy="815975"/>
          </a:xfrm>
        </p:spPr>
        <p:txBody>
          <a:bodyPr/>
          <a:lstStyle/>
          <a:p>
            <a:r>
              <a:rPr lang="en-IN" dirty="0">
                <a:solidFill>
                  <a:schemeClr val="bg1"/>
                </a:solidFill>
              </a:rPr>
              <a:t>Sam has an Amiable Style</a:t>
            </a:r>
            <a:br>
              <a:rPr lang="en-IN" dirty="0">
                <a:solidFill>
                  <a:schemeClr val="bg1"/>
                </a:solidFill>
              </a:rPr>
            </a:br>
            <a:r>
              <a:rPr lang="en-IN" dirty="0">
                <a:solidFill>
                  <a:schemeClr val="bg1"/>
                </a:solidFill>
              </a:rPr>
              <a:t>       </a:t>
            </a:r>
          </a:p>
        </p:txBody>
      </p:sp>
      <p:sp>
        <p:nvSpPr>
          <p:cNvPr id="27" name="Rectangle 26">
            <a:extLst>
              <a:ext uri="{FF2B5EF4-FFF2-40B4-BE49-F238E27FC236}">
                <a16:creationId xmlns:a16="http://schemas.microsoft.com/office/drawing/2014/main" id="{AC3AB53B-4017-4B61-BC6C-24F554D9B062}"/>
              </a:ext>
            </a:extLst>
          </p:cNvPr>
          <p:cNvSpPr/>
          <p:nvPr/>
        </p:nvSpPr>
        <p:spPr>
          <a:xfrm rot="5400000">
            <a:off x="-37617" y="3008805"/>
            <a:ext cx="3795237" cy="210886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8" name="Rectangle 27">
            <a:extLst>
              <a:ext uri="{FF2B5EF4-FFF2-40B4-BE49-F238E27FC236}">
                <a16:creationId xmlns:a16="http://schemas.microsoft.com/office/drawing/2014/main" id="{C4BC5EE4-9E97-4EEE-B5F2-E2B92B565A73}"/>
              </a:ext>
            </a:extLst>
          </p:cNvPr>
          <p:cNvSpPr/>
          <p:nvPr/>
        </p:nvSpPr>
        <p:spPr>
          <a:xfrm rot="5400000" flipH="1">
            <a:off x="1646388" y="925070"/>
            <a:ext cx="405872" cy="21088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9" name="TextBox 28">
            <a:extLst>
              <a:ext uri="{FF2B5EF4-FFF2-40B4-BE49-F238E27FC236}">
                <a16:creationId xmlns:a16="http://schemas.microsoft.com/office/drawing/2014/main" id="{BBC34FEE-D897-45FF-9466-1029F59E0976}"/>
              </a:ext>
            </a:extLst>
          </p:cNvPr>
          <p:cNvSpPr txBox="1"/>
          <p:nvPr/>
        </p:nvSpPr>
        <p:spPr>
          <a:xfrm>
            <a:off x="1342986" y="1864009"/>
            <a:ext cx="920300" cy="228524"/>
          </a:xfrm>
          <a:prstGeom prst="rect">
            <a:avLst/>
          </a:prstGeom>
          <a:noFill/>
        </p:spPr>
        <p:txBody>
          <a:bodyPr wrap="square" lIns="0" tIns="20574" rIns="0" bIns="0" rtlCol="0">
            <a:spAutoFit/>
          </a:bodyPr>
          <a:lstStyle/>
          <a:p>
            <a:pPr algn="ctr" defTabSz="542925">
              <a:spcAft>
                <a:spcPts val="450"/>
              </a:spcAft>
              <a:buClr>
                <a:schemeClr val="accent2"/>
              </a:buClr>
              <a:buSzPct val="70000"/>
            </a:pPr>
            <a:r>
              <a:rPr lang="en-IN" sz="1350" b="1" dirty="0">
                <a:solidFill>
                  <a:srgbClr val="2E2E38"/>
                </a:solidFill>
              </a:rPr>
              <a:t>Repair</a:t>
            </a:r>
          </a:p>
        </p:txBody>
      </p:sp>
      <p:sp>
        <p:nvSpPr>
          <p:cNvPr id="16" name="TextBox 15">
            <a:extLst>
              <a:ext uri="{FF2B5EF4-FFF2-40B4-BE49-F238E27FC236}">
                <a16:creationId xmlns:a16="http://schemas.microsoft.com/office/drawing/2014/main" id="{F4F8C6F0-4067-424B-B566-13175BEE979A}"/>
              </a:ext>
            </a:extLst>
          </p:cNvPr>
          <p:cNvSpPr txBox="1"/>
          <p:nvPr/>
        </p:nvSpPr>
        <p:spPr>
          <a:xfrm>
            <a:off x="907682" y="2534739"/>
            <a:ext cx="1790909" cy="574773"/>
          </a:xfrm>
          <a:prstGeom prst="rect">
            <a:avLst/>
          </a:prstGeom>
          <a:noFill/>
        </p:spPr>
        <p:txBody>
          <a:bodyPr wrap="square" lIns="0" tIns="20574" rIns="0" bIns="0" rtlCol="0">
            <a:spAutoFit/>
          </a:bodyPr>
          <a:lstStyle/>
          <a:p>
            <a:pPr marL="214313" indent="-214313" defTabSz="542925">
              <a:spcAft>
                <a:spcPts val="225"/>
              </a:spcAft>
              <a:buClr>
                <a:schemeClr val="bg1"/>
              </a:buClr>
              <a:buSzPct val="110000"/>
              <a:buFont typeface="EYInterstate Light" panose="02000506000000020004" pitchFamily="2" charset="0"/>
              <a:buChar char="•"/>
            </a:pPr>
            <a:r>
              <a:rPr lang="en-IN" sz="1200" dirty="0">
                <a:solidFill>
                  <a:schemeClr val="bg1"/>
                </a:solidFill>
              </a:rPr>
              <a:t>How could you </a:t>
            </a:r>
            <a:r>
              <a:rPr lang="en-IN" sz="1200" b="1" dirty="0">
                <a:solidFill>
                  <a:schemeClr val="bg1"/>
                </a:solidFill>
              </a:rPr>
              <a:t>repair</a:t>
            </a:r>
            <a:r>
              <a:rPr lang="en-IN" sz="1200" dirty="0">
                <a:solidFill>
                  <a:schemeClr val="bg1"/>
                </a:solidFill>
              </a:rPr>
              <a:t> your relationship with Sam?</a:t>
            </a:r>
          </a:p>
        </p:txBody>
      </p:sp>
      <p:sp>
        <p:nvSpPr>
          <p:cNvPr id="18" name="Rectangle 17">
            <a:extLst>
              <a:ext uri="{FF2B5EF4-FFF2-40B4-BE49-F238E27FC236}">
                <a16:creationId xmlns:a16="http://schemas.microsoft.com/office/drawing/2014/main" id="{52811492-C8C2-4E2B-8D1C-4562155F537B}"/>
              </a:ext>
            </a:extLst>
          </p:cNvPr>
          <p:cNvSpPr/>
          <p:nvPr/>
        </p:nvSpPr>
        <p:spPr>
          <a:xfrm rot="5400000">
            <a:off x="2403560" y="3016215"/>
            <a:ext cx="3792060" cy="2097219"/>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0" name="Rectangle 19">
            <a:extLst>
              <a:ext uri="{FF2B5EF4-FFF2-40B4-BE49-F238E27FC236}">
                <a16:creationId xmlns:a16="http://schemas.microsoft.com/office/drawing/2014/main" id="{FDFE6214-D2A4-42BD-A6C0-3B43D82DFC6B}"/>
              </a:ext>
            </a:extLst>
          </p:cNvPr>
          <p:cNvSpPr/>
          <p:nvPr/>
        </p:nvSpPr>
        <p:spPr>
          <a:xfrm rot="5400000" flipH="1">
            <a:off x="4091798" y="928249"/>
            <a:ext cx="405872" cy="210886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endParaRPr lang="en-IN" sz="675" dirty="0">
              <a:solidFill>
                <a:srgbClr val="FFFFFF"/>
              </a:solidFill>
              <a:latin typeface="EYInterstate Light"/>
            </a:endParaRPr>
          </a:p>
        </p:txBody>
      </p:sp>
      <p:sp>
        <p:nvSpPr>
          <p:cNvPr id="21" name="TextBox 20">
            <a:extLst>
              <a:ext uri="{FF2B5EF4-FFF2-40B4-BE49-F238E27FC236}">
                <a16:creationId xmlns:a16="http://schemas.microsoft.com/office/drawing/2014/main" id="{7C7DB32D-73FD-4859-A285-211416D1A4D4}"/>
              </a:ext>
            </a:extLst>
          </p:cNvPr>
          <p:cNvSpPr txBox="1"/>
          <p:nvPr/>
        </p:nvSpPr>
        <p:spPr>
          <a:xfrm>
            <a:off x="3353092" y="2537917"/>
            <a:ext cx="1790909" cy="574773"/>
          </a:xfrm>
          <a:prstGeom prst="rect">
            <a:avLst/>
          </a:prstGeom>
          <a:noFill/>
        </p:spPr>
        <p:txBody>
          <a:bodyPr wrap="square" lIns="0" tIns="20574" rIns="0" bIns="0" rtlCol="0">
            <a:spAutoFit/>
          </a:bodyPr>
          <a:lstStyle/>
          <a:p>
            <a:pPr marL="214313" indent="-214313" defTabSz="542925">
              <a:spcAft>
                <a:spcPts val="225"/>
              </a:spcAft>
              <a:buClr>
                <a:schemeClr val="bg1"/>
              </a:buClr>
              <a:buSzPct val="110000"/>
              <a:buFont typeface="EYInterstate Light" panose="02000506000000020004" pitchFamily="2" charset="0"/>
              <a:buChar char="•"/>
            </a:pPr>
            <a:r>
              <a:rPr lang="en-IN" sz="1200" dirty="0">
                <a:solidFill>
                  <a:schemeClr val="bg1"/>
                </a:solidFill>
              </a:rPr>
              <a:t>How could you </a:t>
            </a:r>
            <a:r>
              <a:rPr lang="en-IN" sz="1200" b="1" dirty="0">
                <a:solidFill>
                  <a:schemeClr val="bg1"/>
                </a:solidFill>
              </a:rPr>
              <a:t>strengthen</a:t>
            </a:r>
            <a:r>
              <a:rPr lang="en-IN" sz="1200" dirty="0">
                <a:solidFill>
                  <a:schemeClr val="bg1"/>
                </a:solidFill>
              </a:rPr>
              <a:t> your relationship with Sam?</a:t>
            </a:r>
          </a:p>
        </p:txBody>
      </p:sp>
      <p:sp>
        <p:nvSpPr>
          <p:cNvPr id="33" name="TextBox 32">
            <a:extLst>
              <a:ext uri="{FF2B5EF4-FFF2-40B4-BE49-F238E27FC236}">
                <a16:creationId xmlns:a16="http://schemas.microsoft.com/office/drawing/2014/main" id="{916D8DD9-2352-4195-B8D6-7EE7055D33DA}"/>
              </a:ext>
            </a:extLst>
          </p:cNvPr>
          <p:cNvSpPr txBox="1"/>
          <p:nvPr/>
        </p:nvSpPr>
        <p:spPr>
          <a:xfrm>
            <a:off x="3788396" y="1864009"/>
            <a:ext cx="920300" cy="228524"/>
          </a:xfrm>
          <a:prstGeom prst="rect">
            <a:avLst/>
          </a:prstGeom>
          <a:noFill/>
        </p:spPr>
        <p:txBody>
          <a:bodyPr wrap="square" lIns="0" tIns="20574" rIns="0" bIns="0" rtlCol="0">
            <a:spAutoFit/>
          </a:bodyPr>
          <a:lstStyle/>
          <a:p>
            <a:pPr algn="ctr" defTabSz="542925">
              <a:spcAft>
                <a:spcPts val="450"/>
              </a:spcAft>
              <a:buClr>
                <a:schemeClr val="accent2"/>
              </a:buClr>
              <a:buSzPct val="70000"/>
            </a:pPr>
            <a:r>
              <a:rPr lang="en-IN" sz="1350" b="1" dirty="0">
                <a:solidFill>
                  <a:srgbClr val="2E2E38"/>
                </a:solidFill>
              </a:rPr>
              <a:t>Strengthen</a:t>
            </a:r>
          </a:p>
        </p:txBody>
      </p:sp>
      <p:sp>
        <p:nvSpPr>
          <p:cNvPr id="23" name="Rectangle 22">
            <a:extLst>
              <a:ext uri="{FF2B5EF4-FFF2-40B4-BE49-F238E27FC236}">
                <a16:creationId xmlns:a16="http://schemas.microsoft.com/office/drawing/2014/main" id="{3F0E8D35-04EB-4449-843E-5341414829C8}"/>
              </a:ext>
            </a:extLst>
          </p:cNvPr>
          <p:cNvSpPr/>
          <p:nvPr/>
        </p:nvSpPr>
        <p:spPr>
          <a:xfrm rot="5400000">
            <a:off x="4489632" y="-2824703"/>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9" name="Rectangle 18">
            <a:extLst>
              <a:ext uri="{FF2B5EF4-FFF2-40B4-BE49-F238E27FC236}">
                <a16:creationId xmlns:a16="http://schemas.microsoft.com/office/drawing/2014/main" id="{549FAC3C-7037-479F-80C5-F01EAB0CE842}"/>
              </a:ext>
            </a:extLst>
          </p:cNvPr>
          <p:cNvSpPr/>
          <p:nvPr/>
        </p:nvSpPr>
        <p:spPr>
          <a:xfrm>
            <a:off x="5610286" y="2384585"/>
            <a:ext cx="3247437" cy="2739211"/>
          </a:xfrm>
          <a:prstGeom prst="rect">
            <a:avLst/>
          </a:prstGeom>
        </p:spPr>
        <p:txBody>
          <a:bodyPr wrap="square">
            <a:spAutoFit/>
          </a:bodyPr>
          <a:lstStyle/>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Keeping in mind everything we have discussed around SOCIAL STYLES</a:t>
            </a:r>
            <a:r>
              <a:rPr lang="en-IN" sz="1600" baseline="30000" dirty="0">
                <a:solidFill>
                  <a:schemeClr val="bg1"/>
                </a:solidFill>
              </a:rPr>
              <a:t>®</a:t>
            </a:r>
            <a:r>
              <a:rPr lang="en-IN" sz="1600" dirty="0">
                <a:solidFill>
                  <a:schemeClr val="bg1"/>
                </a:solidFill>
              </a:rPr>
              <a:t> </a:t>
            </a:r>
            <a:r>
              <a:rPr lang="en-US" sz="1600" dirty="0">
                <a:solidFill>
                  <a:schemeClr val="bg1"/>
                </a:solidFill>
              </a:rPr>
              <a:t>and versatility, how would you repair and strengthen your relationship with Sam? </a:t>
            </a:r>
          </a:p>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Refer to the job aid previously shared for assistance.</a:t>
            </a:r>
          </a:p>
          <a:p>
            <a:pPr marL="285750" lvl="0" indent="-285750" defTabSz="723900">
              <a:spcAft>
                <a:spcPts val="600"/>
              </a:spcAft>
              <a:buClr>
                <a:schemeClr val="tx2"/>
              </a:buClr>
              <a:buSzPct val="70000"/>
              <a:buFont typeface="Arial" panose="020B0604020202020204" pitchFamily="34" charset="0"/>
              <a:buChar char="►"/>
              <a:defRPr/>
            </a:pPr>
            <a:r>
              <a:rPr lang="en-US" sz="1600" dirty="0">
                <a:solidFill>
                  <a:schemeClr val="bg1"/>
                </a:solidFill>
              </a:rPr>
              <a:t>Identify a spokesperson to share your group’s thoughts.</a:t>
            </a:r>
          </a:p>
        </p:txBody>
      </p:sp>
      <p:sp>
        <p:nvSpPr>
          <p:cNvPr id="4" name="TextBox 3">
            <a:extLst>
              <a:ext uri="{FF2B5EF4-FFF2-40B4-BE49-F238E27FC236}">
                <a16:creationId xmlns:a16="http://schemas.microsoft.com/office/drawing/2014/main" id="{BD2B7B25-D1E5-D713-9FFC-71565F8F8D41}"/>
              </a:ext>
            </a:extLst>
          </p:cNvPr>
          <p:cNvSpPr txBox="1"/>
          <p:nvPr/>
        </p:nvSpPr>
        <p:spPr>
          <a:xfrm>
            <a:off x="2286000" y="632892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2612935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6616"/>
            <a:ext cx="8229600" cy="816483"/>
          </a:xfrm>
        </p:spPr>
        <p:txBody>
          <a:bodyPr/>
          <a:lstStyle/>
          <a:p>
            <a:r>
              <a:rPr lang="en-IN" dirty="0"/>
              <a:t>Versatility debrief</a:t>
            </a:r>
          </a:p>
        </p:txBody>
      </p:sp>
      <p:sp>
        <p:nvSpPr>
          <p:cNvPr id="4" name="Rectangle 3">
            <a:extLst>
              <a:ext uri="{FF2B5EF4-FFF2-40B4-BE49-F238E27FC236}">
                <a16:creationId xmlns:a16="http://schemas.microsoft.com/office/drawing/2014/main" id="{4D034B32-F330-4AD4-8836-9FB339873454}"/>
              </a:ext>
            </a:extLst>
          </p:cNvPr>
          <p:cNvSpPr/>
          <p:nvPr/>
        </p:nvSpPr>
        <p:spPr>
          <a:xfrm>
            <a:off x="285222" y="1302715"/>
            <a:ext cx="8583478" cy="4916603"/>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44687" y="-3011365"/>
            <a:ext cx="54611" cy="8573549"/>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grpSp>
        <p:nvGrpSpPr>
          <p:cNvPr id="9" name="Group 8">
            <a:extLst>
              <a:ext uri="{FF2B5EF4-FFF2-40B4-BE49-F238E27FC236}">
                <a16:creationId xmlns:a16="http://schemas.microsoft.com/office/drawing/2014/main" id="{EA58F51C-1AF2-4505-8CE6-69821080BFC4}"/>
              </a:ext>
            </a:extLst>
          </p:cNvPr>
          <p:cNvGrpSpPr/>
          <p:nvPr/>
        </p:nvGrpSpPr>
        <p:grpSpPr>
          <a:xfrm>
            <a:off x="885338" y="1514347"/>
            <a:ext cx="3825619" cy="4666288"/>
            <a:chOff x="1104568" y="1998383"/>
            <a:chExt cx="2757142" cy="3388869"/>
          </a:xfrm>
        </p:grpSpPr>
        <p:sp>
          <p:nvSpPr>
            <p:cNvPr id="22" name="Content Placeholder 2">
              <a:extLst>
                <a:ext uri="{FF2B5EF4-FFF2-40B4-BE49-F238E27FC236}">
                  <a16:creationId xmlns:a16="http://schemas.microsoft.com/office/drawing/2014/main" id="{35048C0C-B2B1-41EC-B452-AADE407492A9}"/>
                </a:ext>
              </a:extLst>
            </p:cNvPr>
            <p:cNvSpPr txBox="1">
              <a:spLocks/>
            </p:cNvSpPr>
            <p:nvPr/>
          </p:nvSpPr>
          <p:spPr>
            <a:xfrm>
              <a:off x="1104568" y="1998383"/>
              <a:ext cx="2728838" cy="1520436"/>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Analytical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Take your time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Communicate clearly and concisely</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Do not pressure for answers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Respect their processes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Ask directly for their feedback</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Give them space</a:t>
              </a:r>
            </a:p>
          </p:txBody>
        </p:sp>
        <p:sp>
          <p:nvSpPr>
            <p:cNvPr id="23" name="Content Placeholder 2">
              <a:extLst>
                <a:ext uri="{FF2B5EF4-FFF2-40B4-BE49-F238E27FC236}">
                  <a16:creationId xmlns:a16="http://schemas.microsoft.com/office/drawing/2014/main" id="{745E3E1A-8CFB-4D6D-89E3-BFD6907BFE8A}"/>
                </a:ext>
              </a:extLst>
            </p:cNvPr>
            <p:cNvSpPr txBox="1">
              <a:spLocks/>
            </p:cNvSpPr>
            <p:nvPr/>
          </p:nvSpPr>
          <p:spPr>
            <a:xfrm>
              <a:off x="1105090" y="3753022"/>
              <a:ext cx="2756620" cy="163423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Amiable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Approach conflict carefully</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Get to know them</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Consider their perspectives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Draw out their opinions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Handle issues in private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Always be courteous</a:t>
              </a:r>
            </a:p>
          </p:txBody>
        </p:sp>
      </p:grpSp>
      <p:grpSp>
        <p:nvGrpSpPr>
          <p:cNvPr id="10" name="Group 9">
            <a:extLst>
              <a:ext uri="{FF2B5EF4-FFF2-40B4-BE49-F238E27FC236}">
                <a16:creationId xmlns:a16="http://schemas.microsoft.com/office/drawing/2014/main" id="{C67D6FDF-D9D0-4F36-A049-B5B628960C66}"/>
              </a:ext>
            </a:extLst>
          </p:cNvPr>
          <p:cNvGrpSpPr/>
          <p:nvPr/>
        </p:nvGrpSpPr>
        <p:grpSpPr>
          <a:xfrm>
            <a:off x="5261882" y="1456903"/>
            <a:ext cx="3596884" cy="4181802"/>
            <a:chOff x="5409214" y="1944693"/>
            <a:chExt cx="3079979" cy="3206626"/>
          </a:xfrm>
        </p:grpSpPr>
        <p:sp>
          <p:nvSpPr>
            <p:cNvPr id="20" name="Content Placeholder 2">
              <a:extLst>
                <a:ext uri="{FF2B5EF4-FFF2-40B4-BE49-F238E27FC236}">
                  <a16:creationId xmlns:a16="http://schemas.microsoft.com/office/drawing/2014/main" id="{F8AB53B3-F730-418B-94A3-939676024499}"/>
                </a:ext>
              </a:extLst>
            </p:cNvPr>
            <p:cNvSpPr txBox="1">
              <a:spLocks/>
            </p:cNvSpPr>
            <p:nvPr/>
          </p:nvSpPr>
          <p:spPr>
            <a:xfrm>
              <a:off x="5417707" y="1944693"/>
              <a:ext cx="3071486" cy="131506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Driving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Respect their time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Stick to the facts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Follow up on your promises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Show your competence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Earn their trust before expecting it</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Let them have some control</a:t>
              </a:r>
            </a:p>
          </p:txBody>
        </p:sp>
        <p:sp>
          <p:nvSpPr>
            <p:cNvPr id="21" name="Content Placeholder 2">
              <a:extLst>
                <a:ext uri="{FF2B5EF4-FFF2-40B4-BE49-F238E27FC236}">
                  <a16:creationId xmlns:a16="http://schemas.microsoft.com/office/drawing/2014/main" id="{58EBB470-31BD-4823-B320-88CAC3567601}"/>
                </a:ext>
              </a:extLst>
            </p:cNvPr>
            <p:cNvSpPr txBox="1">
              <a:spLocks/>
            </p:cNvSpPr>
            <p:nvPr/>
          </p:nvSpPr>
          <p:spPr>
            <a:xfrm>
              <a:off x="5409214" y="3836259"/>
              <a:ext cx="3071486" cy="1315060"/>
            </a:xfrm>
            <a:prstGeom prst="rect">
              <a:avLst/>
            </a:prstGeom>
          </p:spPr>
          <p:txBody>
            <a:bodyPr wrap="square" lIns="0" tIns="0" rIns="0" bIns="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IN" sz="1600" b="1" i="0" u="none" strike="noStrike" kern="1200" cap="none" spc="0" normalizeH="0" baseline="0" noProof="0" dirty="0">
                  <a:ln>
                    <a:noFill/>
                  </a:ln>
                  <a:solidFill>
                    <a:srgbClr val="000000"/>
                  </a:solidFill>
                  <a:effectLst/>
                  <a:uLnTx/>
                  <a:uFillTx/>
                  <a:latin typeface="EYInterstate Light"/>
                  <a:ea typeface="+mn-ea"/>
                  <a:cs typeface="+mn-cs"/>
                </a:rPr>
                <a:t>Expressive Style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Laugh with them</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Listen to their opinions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Think big picture</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Recognize their contributions</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Lighten up</a:t>
              </a:r>
            </a:p>
            <a:p>
              <a:pPr marL="267319" marR="0" lvl="0" indent="-267319"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IN" sz="1600" b="0" i="0" u="none" strike="noStrike" kern="1200" cap="none" spc="0" normalizeH="0" baseline="0" noProof="0" dirty="0">
                  <a:ln>
                    <a:noFill/>
                  </a:ln>
                  <a:solidFill>
                    <a:srgbClr val="000000"/>
                  </a:solidFill>
                  <a:effectLst/>
                  <a:uLnTx/>
                  <a:uFillTx/>
                  <a:latin typeface="EYInterstate Light"/>
                  <a:ea typeface="+mn-ea"/>
                  <a:cs typeface="+mn-cs"/>
                </a:rPr>
                <a:t>Form a friendship</a:t>
              </a:r>
            </a:p>
          </p:txBody>
        </p:sp>
      </p:grpSp>
      <p:grpSp>
        <p:nvGrpSpPr>
          <p:cNvPr id="11" name="Group 10">
            <a:extLst>
              <a:ext uri="{FF2B5EF4-FFF2-40B4-BE49-F238E27FC236}">
                <a16:creationId xmlns:a16="http://schemas.microsoft.com/office/drawing/2014/main" id="{75B15B69-64E8-4143-AE5B-D877D91045CA}"/>
              </a:ext>
            </a:extLst>
          </p:cNvPr>
          <p:cNvGrpSpPr/>
          <p:nvPr/>
        </p:nvGrpSpPr>
        <p:grpSpPr>
          <a:xfrm>
            <a:off x="275299" y="2063828"/>
            <a:ext cx="8573549" cy="3373625"/>
            <a:chOff x="613382" y="1532831"/>
            <a:chExt cx="10556079" cy="4233265"/>
          </a:xfrm>
        </p:grpSpPr>
        <p:sp>
          <p:nvSpPr>
            <p:cNvPr id="12" name="Freeform 34">
              <a:extLst>
                <a:ext uri="{FF2B5EF4-FFF2-40B4-BE49-F238E27FC236}">
                  <a16:creationId xmlns:a16="http://schemas.microsoft.com/office/drawing/2014/main" id="{69764E02-1EBE-4636-AC04-8AE68CC9739D}"/>
                </a:ext>
              </a:extLst>
            </p:cNvPr>
            <p:cNvSpPr/>
            <p:nvPr/>
          </p:nvSpPr>
          <p:spPr>
            <a:xfrm rot="5400000">
              <a:off x="3982543" y="3649464"/>
              <a:ext cx="4233265"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9525">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3" name="Freeform 35">
              <a:extLst>
                <a:ext uri="{FF2B5EF4-FFF2-40B4-BE49-F238E27FC236}">
                  <a16:creationId xmlns:a16="http://schemas.microsoft.com/office/drawing/2014/main" id="{F180D950-C565-4CD7-A9CE-33E44021D2E0}"/>
                </a:ext>
              </a:extLst>
            </p:cNvPr>
            <p:cNvSpPr/>
            <p:nvPr/>
          </p:nvSpPr>
          <p:spPr>
            <a:xfrm>
              <a:off x="613382" y="3587868"/>
              <a:ext cx="10556079" cy="0"/>
            </a:xfrm>
            <a:custGeom>
              <a:avLst/>
              <a:gdLst>
                <a:gd name="connsiteX0" fmla="*/ 0 w 9903124"/>
                <a:gd name="connsiteY0" fmla="*/ 0 h 0"/>
                <a:gd name="connsiteX1" fmla="*/ 9903124 w 9903124"/>
                <a:gd name="connsiteY1" fmla="*/ 0 h 0"/>
              </a:gdLst>
              <a:ahLst/>
              <a:cxnLst>
                <a:cxn ang="0">
                  <a:pos x="connsiteX0" y="connsiteY0"/>
                </a:cxn>
                <a:cxn ang="0">
                  <a:pos x="connsiteX1" y="connsiteY1"/>
                </a:cxn>
              </a:cxnLst>
              <a:rect l="l" t="t" r="r" b="b"/>
              <a:pathLst>
                <a:path w="9903124">
                  <a:moveTo>
                    <a:pt x="0" y="0"/>
                  </a:moveTo>
                  <a:lnTo>
                    <a:pt x="9903124" y="0"/>
                  </a:lnTo>
                </a:path>
              </a:pathLst>
            </a:cu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4" name="Up-Down Arrow 36">
              <a:extLst>
                <a:ext uri="{FF2B5EF4-FFF2-40B4-BE49-F238E27FC236}">
                  <a16:creationId xmlns:a16="http://schemas.microsoft.com/office/drawing/2014/main" id="{B54BA900-BBE8-45B1-A8AA-F81C34E8E1F8}"/>
                </a:ext>
              </a:extLst>
            </p:cNvPr>
            <p:cNvSpPr/>
            <p:nvPr/>
          </p:nvSpPr>
          <p:spPr>
            <a:xfrm rot="5400000">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7" name="Up-Down Arrow 39">
              <a:extLst>
                <a:ext uri="{FF2B5EF4-FFF2-40B4-BE49-F238E27FC236}">
                  <a16:creationId xmlns:a16="http://schemas.microsoft.com/office/drawing/2014/main" id="{3932844B-3246-4B3D-AE41-1CDAC748AC55}"/>
                </a:ext>
              </a:extLst>
            </p:cNvPr>
            <p:cNvSpPr/>
            <p:nvPr/>
          </p:nvSpPr>
          <p:spPr>
            <a:xfrm>
              <a:off x="5864637" y="2191109"/>
              <a:ext cx="469076" cy="2793518"/>
            </a:xfrm>
            <a:prstGeom prst="upDown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dirty="0">
                <a:ln>
                  <a:noFill/>
                </a:ln>
                <a:solidFill>
                  <a:srgbClr val="000000"/>
                </a:solidFill>
                <a:effectLst/>
                <a:uLnTx/>
                <a:uFillTx/>
                <a:latin typeface="EYInterstate Light"/>
                <a:ea typeface="+mn-ea"/>
                <a:cs typeface="+mn-cs"/>
              </a:endParaRPr>
            </a:p>
          </p:txBody>
        </p:sp>
      </p:grpSp>
      <p:sp>
        <p:nvSpPr>
          <p:cNvPr id="2" name="TextBox 1">
            <a:extLst>
              <a:ext uri="{FF2B5EF4-FFF2-40B4-BE49-F238E27FC236}">
                <a16:creationId xmlns:a16="http://schemas.microsoft.com/office/drawing/2014/main" id="{DF04073C-7390-91BA-654C-96265282AFF7}"/>
              </a:ext>
            </a:extLst>
          </p:cNvPr>
          <p:cNvSpPr txBox="1"/>
          <p:nvPr/>
        </p:nvSpPr>
        <p:spPr>
          <a:xfrm>
            <a:off x="2286000" y="632892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2989453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5600"/>
            <a:ext cx="7673340" cy="816483"/>
          </a:xfrm>
        </p:spPr>
        <p:txBody>
          <a:bodyPr/>
          <a:lstStyle/>
          <a:p>
            <a:r>
              <a:rPr lang="en-IN" dirty="0"/>
              <a:t>Closing comments</a:t>
            </a:r>
          </a:p>
        </p:txBody>
      </p:sp>
      <p:sp>
        <p:nvSpPr>
          <p:cNvPr id="4" name="Rectangle 3">
            <a:extLst>
              <a:ext uri="{FF2B5EF4-FFF2-40B4-BE49-F238E27FC236}">
                <a16:creationId xmlns:a16="http://schemas.microsoft.com/office/drawing/2014/main" id="{4D034B32-F330-4AD4-8836-9FB339873454}"/>
              </a:ext>
            </a:extLst>
          </p:cNvPr>
          <p:cNvSpPr/>
          <p:nvPr/>
        </p:nvSpPr>
        <p:spPr>
          <a:xfrm>
            <a:off x="419204" y="1404405"/>
            <a:ext cx="8229600" cy="489585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02332" y="-2835457"/>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3358" t="11709" r="17104"/>
          <a:stretch/>
        </p:blipFill>
        <p:spPr>
          <a:xfrm>
            <a:off x="576970" y="3519948"/>
            <a:ext cx="2879908" cy="2780307"/>
          </a:xfrm>
          <a:prstGeom prst="rect">
            <a:avLst/>
          </a:prstGeom>
          <a:effectLst/>
        </p:spPr>
      </p:pic>
      <p:sp>
        <p:nvSpPr>
          <p:cNvPr id="12" name="Rectangle 11">
            <a:extLst>
              <a:ext uri="{FF2B5EF4-FFF2-40B4-BE49-F238E27FC236}">
                <a16:creationId xmlns:a16="http://schemas.microsoft.com/office/drawing/2014/main" id="{2ADB2EAE-0398-448F-8FFC-93DE33FF5041}"/>
              </a:ext>
            </a:extLst>
          </p:cNvPr>
          <p:cNvSpPr/>
          <p:nvPr/>
        </p:nvSpPr>
        <p:spPr>
          <a:xfrm>
            <a:off x="4844815" y="1386605"/>
            <a:ext cx="3722215" cy="4589909"/>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pPr marL="0" marR="0" lvl="0" indent="0" algn="l" defTabSz="723900" rtl="0" eaLnBrk="1" fontAlgn="auto" latinLnBrk="0" hangingPunct="1">
              <a:lnSpc>
                <a:spcPct val="100000"/>
              </a:lnSpc>
              <a:spcBef>
                <a:spcPts val="0"/>
              </a:spcBef>
              <a:spcAft>
                <a:spcPts val="300"/>
              </a:spcAft>
              <a:buClr>
                <a:srgbClr val="27ACAA"/>
              </a:buClr>
              <a:buSzPct val="70000"/>
              <a:buFontTx/>
              <a:buNone/>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Begin to build your knowledge into everyday actions:</a:t>
            </a:r>
          </a:p>
          <a:p>
            <a:pPr marL="342900" lvl="0" indent="-342900" defTabSz="723900">
              <a:spcAft>
                <a:spcPts val="300"/>
              </a:spcAft>
              <a:buClr>
                <a:srgbClr val="2E2E38"/>
              </a:buClr>
              <a:buSzPct val="110000"/>
              <a:buFont typeface="EYInterstate Light" panose="02000506000000020004" pitchFamily="2" charset="0"/>
              <a:buChar char="•"/>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Consider the </a:t>
            </a:r>
            <a:r>
              <a:rPr kumimoji="0" lang="en-US" sz="2000" b="0" i="0" u="none" strike="noStrike" kern="1200" cap="none" spc="0" normalizeH="0" baseline="0" noProof="0" dirty="0">
                <a:ln>
                  <a:noFill/>
                </a:ln>
                <a:solidFill>
                  <a:srgbClr val="2E2E38"/>
                </a:solidFill>
                <a:effectLst/>
                <a:uLnTx/>
                <a:uFillTx/>
                <a:latin typeface="EYInterstate Light"/>
                <a:ea typeface="+mn-ea"/>
                <a:cs typeface="+mn-cs"/>
              </a:rPr>
              <a:t>SOCIAL STYLE</a:t>
            </a:r>
            <a:r>
              <a:rPr lang="en-IN" sz="2000" baseline="30000" dirty="0"/>
              <a:t>®</a:t>
            </a:r>
            <a:r>
              <a:rPr lang="en-IN" sz="2000" dirty="0"/>
              <a:t> </a:t>
            </a: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of others</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Plan how you can display versatility</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Recognize when you are under pressure and change your behavior</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Seek feedback</a:t>
            </a:r>
          </a:p>
        </p:txBody>
      </p:sp>
      <p:sp>
        <p:nvSpPr>
          <p:cNvPr id="9" name="Rectangle 8"/>
          <p:cNvSpPr/>
          <p:nvPr/>
        </p:nvSpPr>
        <p:spPr>
          <a:xfrm>
            <a:off x="469900" y="1361712"/>
            <a:ext cx="3922713" cy="413473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chorCtr="0"/>
          <a:lstStyle/>
          <a:p>
            <a:pPr marL="0" marR="0" lvl="0" indent="0" algn="l" defTabSz="723900" rtl="0" eaLnBrk="1" fontAlgn="auto" latinLnBrk="0" hangingPunct="1">
              <a:lnSpc>
                <a:spcPct val="100000"/>
              </a:lnSpc>
              <a:spcBef>
                <a:spcPts val="0"/>
              </a:spcBef>
              <a:spcAft>
                <a:spcPts val="300"/>
              </a:spcAft>
              <a:buClr>
                <a:srgbClr val="27ACAA"/>
              </a:buClr>
              <a:buSzPct val="70000"/>
              <a:buFontTx/>
              <a:buNone/>
              <a:tabLst/>
              <a:defRPr/>
            </a:pPr>
            <a:r>
              <a:rPr lang="en-IN" sz="2000" dirty="0">
                <a:solidFill>
                  <a:srgbClr val="2E2E38"/>
                </a:solidFill>
                <a:latin typeface="EYInterstate Light"/>
              </a:rPr>
              <a:t>S</a:t>
            </a: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tart with small commitments:</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Know yourself</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Control yourself</a:t>
            </a:r>
          </a:p>
          <a:p>
            <a:pPr marL="342900" marR="0" lvl="0" indent="-342900" algn="l" defTabSz="723900" rtl="0" eaLnBrk="1" fontAlgn="auto" latinLnBrk="0" hangingPunct="1">
              <a:lnSpc>
                <a:spcPct val="100000"/>
              </a:lnSpc>
              <a:spcBef>
                <a:spcPts val="0"/>
              </a:spcBef>
              <a:spcAft>
                <a:spcPts val="300"/>
              </a:spcAft>
              <a:buClr>
                <a:srgbClr val="2E2E38"/>
              </a:buClr>
              <a:buSzPct val="110000"/>
              <a:buFont typeface="EYInterstate Light" panose="02000506000000020004" pitchFamily="2" charset="0"/>
              <a:buChar char="•"/>
              <a:tabLst/>
              <a:defRPr/>
            </a:pPr>
            <a:r>
              <a:rPr kumimoji="0" lang="en-IN" sz="2000" b="0" i="0" u="none" strike="noStrike" kern="1200" cap="none" spc="0" normalizeH="0" baseline="0" noProof="0" dirty="0">
                <a:ln>
                  <a:noFill/>
                </a:ln>
                <a:solidFill>
                  <a:srgbClr val="2E2E38"/>
                </a:solidFill>
                <a:effectLst/>
                <a:uLnTx/>
                <a:uFillTx/>
                <a:latin typeface="EYInterstate Light"/>
                <a:ea typeface="+mn-ea"/>
                <a:cs typeface="+mn-cs"/>
              </a:rPr>
              <a:t>Understand and do something for others</a:t>
            </a:r>
          </a:p>
        </p:txBody>
      </p:sp>
      <p:sp>
        <p:nvSpPr>
          <p:cNvPr id="2" name="TextBox 1">
            <a:extLst>
              <a:ext uri="{FF2B5EF4-FFF2-40B4-BE49-F238E27FC236}">
                <a16:creationId xmlns:a16="http://schemas.microsoft.com/office/drawing/2014/main" id="{B4C2329A-27FF-15C9-6188-7CE473444888}"/>
              </a:ext>
            </a:extLst>
          </p:cNvPr>
          <p:cNvSpPr txBox="1"/>
          <p:nvPr/>
        </p:nvSpPr>
        <p:spPr>
          <a:xfrm>
            <a:off x="2286000" y="632892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836350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9900" y="355600"/>
            <a:ext cx="7673340" cy="816483"/>
          </a:xfrm>
        </p:spPr>
        <p:txBody>
          <a:bodyPr/>
          <a:lstStyle/>
          <a:p>
            <a:r>
              <a:rPr lang="en-IN" dirty="0"/>
              <a:t>Call to action</a:t>
            </a:r>
          </a:p>
        </p:txBody>
      </p:sp>
      <p:sp>
        <p:nvSpPr>
          <p:cNvPr id="4" name="Rectangle 3">
            <a:extLst>
              <a:ext uri="{FF2B5EF4-FFF2-40B4-BE49-F238E27FC236}">
                <a16:creationId xmlns:a16="http://schemas.microsoft.com/office/drawing/2014/main" id="{4D034B32-F330-4AD4-8836-9FB339873454}"/>
              </a:ext>
            </a:extLst>
          </p:cNvPr>
          <p:cNvSpPr/>
          <p:nvPr/>
        </p:nvSpPr>
        <p:spPr>
          <a:xfrm>
            <a:off x="469900" y="1196975"/>
            <a:ext cx="8229600" cy="4895850"/>
          </a:xfrm>
          <a:prstGeom prst="rect">
            <a:avLst/>
          </a:prstGeom>
          <a:solidFill>
            <a:srgbClr val="C4C4CD">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 name="Rectangle 4">
            <a:extLst>
              <a:ext uri="{FF2B5EF4-FFF2-40B4-BE49-F238E27FC236}">
                <a16:creationId xmlns:a16="http://schemas.microsoft.com/office/drawing/2014/main" id="{DDF1BEDA-DA7D-4AC7-BA4E-60BE121482D4}"/>
              </a:ext>
            </a:extLst>
          </p:cNvPr>
          <p:cNvSpPr/>
          <p:nvPr/>
        </p:nvSpPr>
        <p:spPr>
          <a:xfrm rot="5400000">
            <a:off x="4502332" y="-2835457"/>
            <a:ext cx="164736" cy="8229602"/>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6" name="Rectangle 5">
            <a:extLst>
              <a:ext uri="{FF2B5EF4-FFF2-40B4-BE49-F238E27FC236}">
                <a16:creationId xmlns:a16="http://schemas.microsoft.com/office/drawing/2014/main" id="{8A0446CE-3679-4160-88E9-C61C20AAA76A}"/>
              </a:ext>
            </a:extLst>
          </p:cNvPr>
          <p:cNvSpPr/>
          <p:nvPr/>
        </p:nvSpPr>
        <p:spPr>
          <a:xfrm>
            <a:off x="468313" y="1300480"/>
            <a:ext cx="8205787" cy="43605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marR="0" lvl="0" algn="l" defTabSz="914400" rtl="0" eaLnBrk="1" fontAlgn="auto" latinLnBrk="0" hangingPunct="1">
              <a:lnSpc>
                <a:spcPct val="100000"/>
              </a:lnSpc>
              <a:spcBef>
                <a:spcPts val="0"/>
              </a:spcBef>
              <a:spcAft>
                <a:spcPts val="0"/>
              </a:spcAft>
              <a:buClrTx/>
              <a:buSzPct val="70000"/>
              <a:tabLst/>
              <a:defRPr/>
            </a:pPr>
            <a:endParaRPr lang="en-IN" sz="2000" dirty="0">
              <a:solidFill>
                <a:srgbClr val="2E2E38"/>
              </a:solidFill>
              <a:latin typeface="EYInterstate Light"/>
              <a:ea typeface="ＭＳ Ｐゴシック" pitchFamily="68" charset="-128"/>
            </a:endParaRPr>
          </a:p>
          <a:p>
            <a:pPr marR="0" lvl="0" algn="l" defTabSz="914400" rtl="0" eaLnBrk="1" fontAlgn="auto" latinLnBrk="0" hangingPunct="1">
              <a:lnSpc>
                <a:spcPct val="100000"/>
              </a:lnSpc>
              <a:spcBef>
                <a:spcPts val="0"/>
              </a:spcBef>
              <a:spcAft>
                <a:spcPts val="0"/>
              </a:spcAft>
              <a:buClrTx/>
              <a:buSzPct val="70000"/>
              <a:tabLst/>
              <a:defRPr/>
            </a:pPr>
            <a:endParaRPr kumimoji="0" lang="en-IN" sz="2000" b="0" i="0" u="none" strike="noStrike" kern="1200" cap="none" spc="0" normalizeH="0" baseline="0" noProof="0" dirty="0">
              <a:ln>
                <a:noFill/>
              </a:ln>
              <a:solidFill>
                <a:srgbClr val="2E2E38"/>
              </a:solidFill>
              <a:effectLst/>
              <a:uLnTx/>
              <a:uFillTx/>
              <a:latin typeface="EYInterstate Light"/>
              <a:ea typeface="ＭＳ Ｐゴシック"/>
              <a:cs typeface="+mn-cs"/>
            </a:endParaRPr>
          </a:p>
          <a:p>
            <a:pPr marR="0" lvl="0" algn="l" defTabSz="914400" rtl="0" eaLnBrk="1" fontAlgn="auto" latinLnBrk="0" hangingPunct="1">
              <a:lnSpc>
                <a:spcPct val="100000"/>
              </a:lnSpc>
              <a:spcBef>
                <a:spcPts val="0"/>
              </a:spcBef>
              <a:spcAft>
                <a:spcPts val="0"/>
              </a:spcAft>
              <a:buClrTx/>
              <a:buSzPct val="70000"/>
              <a:tabLst/>
              <a:defRPr/>
            </a:pPr>
            <a:endParaRPr lang="en-IN" sz="2000" dirty="0">
              <a:solidFill>
                <a:srgbClr val="2E2E38"/>
              </a:solidFill>
              <a:latin typeface="EYInterstate Light"/>
              <a:ea typeface="ＭＳ Ｐゴシック"/>
            </a:endParaRPr>
          </a:p>
          <a:p>
            <a:pPr marR="0" lvl="0" algn="l" defTabSz="914400" rtl="0" eaLnBrk="1" fontAlgn="auto" latinLnBrk="0" hangingPunct="1">
              <a:lnSpc>
                <a:spcPct val="100000"/>
              </a:lnSpc>
              <a:spcBef>
                <a:spcPts val="0"/>
              </a:spcBef>
              <a:spcAft>
                <a:spcPts val="0"/>
              </a:spcAft>
              <a:buClrTx/>
              <a:buSzPct val="70000"/>
              <a:tabLst/>
              <a:defRPr/>
            </a:pPr>
            <a:r>
              <a:rPr kumimoji="0" lang="en-IN" sz="2000" b="0" i="0" u="none" strike="noStrike" kern="1200" cap="none" spc="0" normalizeH="0" baseline="0" noProof="0" dirty="0">
                <a:ln>
                  <a:noFill/>
                </a:ln>
                <a:solidFill>
                  <a:srgbClr val="2E2E38"/>
                </a:solidFill>
                <a:effectLst/>
                <a:uLnTx/>
                <a:uFillTx/>
                <a:latin typeface="EYInterstate Light"/>
                <a:ea typeface="ＭＳ Ｐゴシック"/>
                <a:cs typeface="+mn-cs"/>
              </a:rPr>
              <a:t>Think and reflect about a person with whom you interact regularly … </a:t>
            </a:r>
            <a:endParaRPr kumimoji="0" lang="en-IN" sz="1800" b="0" i="0" u="none" strike="noStrike" kern="1200" cap="none" spc="0" normalizeH="0" baseline="0" noProof="0" dirty="0">
              <a:ln>
                <a:noFill/>
              </a:ln>
              <a:solidFill>
                <a:srgbClr val="2E2E38"/>
              </a:solidFill>
              <a:effectLst/>
              <a:uLnTx/>
              <a:uFillTx/>
              <a:latin typeface="EYInterstate Light"/>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endParaRPr kumimoji="0" lang="en-IN" sz="2000" b="0" i="0" u="none" strike="noStrike" kern="1200" cap="none" spc="0" normalizeH="0" baseline="0" noProof="0" dirty="0">
              <a:ln>
                <a:noFill/>
              </a:ln>
              <a:solidFill>
                <a:srgbClr val="2E2E38"/>
              </a:solidFill>
              <a:effectLst/>
              <a:uLnTx/>
              <a:uFillTx/>
              <a:latin typeface="EYInterstate Light"/>
              <a:ea typeface="ＭＳ Ｐゴシック" pitchFamily="68" charset="-128"/>
              <a:cs typeface="+mn-cs"/>
            </a:endParaRPr>
          </a:p>
          <a:p>
            <a:pPr marL="342900" marR="0" lvl="0" indent="-3429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endParaRPr kumimoji="0" lang="en-IN" sz="2000" b="0" i="0" u="none" strike="noStrike" kern="1200" cap="none" spc="0" normalizeH="0" baseline="0" noProof="0" dirty="0">
              <a:ln>
                <a:noFill/>
              </a:ln>
              <a:solidFill>
                <a:srgbClr val="2E2E38"/>
              </a:solidFill>
              <a:effectLst/>
              <a:uLnTx/>
              <a:uFillTx/>
              <a:latin typeface="EYInterstate Light"/>
              <a:ea typeface="ＭＳ Ｐゴシック" pitchFamily="68" charset="-128"/>
              <a:cs typeface="+mn-cs"/>
            </a:endParaRPr>
          </a:p>
          <a:p>
            <a:pPr marR="0" lvl="0" algn="ctr" defTabSz="914400" rtl="0" eaLnBrk="1" fontAlgn="auto" latinLnBrk="0" hangingPunct="1">
              <a:lnSpc>
                <a:spcPct val="100000"/>
              </a:lnSpc>
              <a:spcBef>
                <a:spcPts val="0"/>
              </a:spcBef>
              <a:spcAft>
                <a:spcPts val="0"/>
              </a:spcAft>
              <a:buClrTx/>
              <a:buSzPct val="70000"/>
              <a:tabLst/>
              <a:defRPr/>
            </a:pPr>
            <a:r>
              <a:rPr kumimoji="0" lang="en-IN" sz="2000" b="1" i="0" u="none" strike="noStrike" kern="1200" cap="none" spc="0" normalizeH="0" baseline="0" noProof="0" dirty="0">
                <a:ln>
                  <a:noFill/>
                </a:ln>
                <a:solidFill>
                  <a:srgbClr val="2E2E38"/>
                </a:solidFill>
                <a:effectLst/>
                <a:uLnTx/>
                <a:uFillTx/>
                <a:latin typeface="EYInterstate Light"/>
                <a:ea typeface="+mn-lt"/>
                <a:cs typeface="+mn-lt"/>
              </a:rPr>
              <a:t>What will you do differently to display more versatility when interacting with them</a:t>
            </a:r>
            <a:r>
              <a:rPr kumimoji="0" lang="en-IN" sz="2000" b="1" i="0" u="none" strike="noStrike" kern="1200" cap="none" spc="0" normalizeH="0" baseline="0" noProof="0" dirty="0">
                <a:ln>
                  <a:noFill/>
                </a:ln>
                <a:solidFill>
                  <a:srgbClr val="2E2E38"/>
                </a:solidFill>
                <a:effectLst/>
                <a:uLnTx/>
                <a:uFillTx/>
                <a:latin typeface="EYInterstate Light"/>
                <a:ea typeface="ＭＳ Ｐゴシック"/>
                <a:cs typeface="+mn-lt"/>
              </a:rPr>
              <a:t>?</a:t>
            </a:r>
            <a:br>
              <a:rPr kumimoji="0" lang="en-IN" sz="2000" b="0" i="0" u="none" strike="noStrike" kern="1200" cap="none" spc="0" normalizeH="0" baseline="0" noProof="0" dirty="0">
                <a:ln>
                  <a:noFill/>
                </a:ln>
                <a:solidFill>
                  <a:srgbClr val="2E2E38"/>
                </a:solidFill>
                <a:effectLst/>
                <a:uLnTx/>
                <a:uFillTx/>
                <a:latin typeface="EYInterstate Light"/>
                <a:ea typeface="ＭＳ Ｐゴシック"/>
                <a:cs typeface="+mn-cs"/>
              </a:rPr>
            </a:br>
            <a:endParaRPr kumimoji="0" lang="en-IN" sz="1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 name="TextBox 1">
            <a:extLst>
              <a:ext uri="{FF2B5EF4-FFF2-40B4-BE49-F238E27FC236}">
                <a16:creationId xmlns:a16="http://schemas.microsoft.com/office/drawing/2014/main" id="{B0D8D2AB-345F-1DC9-E081-891784526D7F}"/>
              </a:ext>
            </a:extLst>
          </p:cNvPr>
          <p:cNvSpPr txBox="1"/>
          <p:nvPr/>
        </p:nvSpPr>
        <p:spPr>
          <a:xfrm>
            <a:off x="2286000" y="6328923"/>
            <a:ext cx="4572000" cy="483209"/>
          </a:xfrm>
          <a:prstGeom prst="rect">
            <a:avLst/>
          </a:prstGeom>
          <a:noFill/>
        </p:spPr>
        <p:txBody>
          <a:bodyPr wrap="square">
            <a:spAutoFit/>
          </a:bodyPr>
          <a:lstStyle/>
          <a:p>
            <a:pPr>
              <a:lnSpc>
                <a:spcPct val="85000"/>
              </a:lnSpc>
              <a:spcAft>
                <a:spcPts val="600"/>
              </a:spcAft>
              <a:buClr>
                <a:schemeClr val="accent2"/>
              </a:buClr>
              <a:buSzPct val="70000"/>
            </a:pPr>
            <a:r>
              <a:rPr lang="en-US" sz="1200" dirty="0">
                <a:solidFill>
                  <a:schemeClr val="bg1"/>
                </a:solidFill>
              </a:rPr>
              <a:t>Creating connections with SOCIAL STYLES session </a:t>
            </a:r>
          </a:p>
          <a:p>
            <a:pPr>
              <a:lnSpc>
                <a:spcPct val="85000"/>
              </a:lnSpc>
              <a:spcAft>
                <a:spcPts val="600"/>
              </a:spcAft>
              <a:buClr>
                <a:schemeClr val="accent2"/>
              </a:buClr>
              <a:buSzPct val="70000"/>
            </a:pPr>
            <a:r>
              <a:rPr lang="en-US" sz="1200" dirty="0">
                <a:solidFill>
                  <a:schemeClr val="bg1"/>
                </a:solidFill>
              </a:rPr>
              <a:t>@The TRACOM Corporation. All Rights Reserved.</a:t>
            </a:r>
          </a:p>
        </p:txBody>
      </p:sp>
    </p:spTree>
    <p:extLst>
      <p:ext uri="{BB962C8B-B14F-4D97-AF65-F5344CB8AC3E}">
        <p14:creationId xmlns:p14="http://schemas.microsoft.com/office/powerpoint/2010/main" val="31749066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604A79DE-B0DC-45C4-9923-B752EB4CC9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2.xml><?xml version="1.0" encoding="utf-8"?>
<ds:datastoreItem xmlns:ds="http://schemas.openxmlformats.org/officeDocument/2006/customXml" ds:itemID="{59F00BB5-2696-4054-9BD3-D0610559F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8207EC-FB73-48B5-988B-9A2FD8CBDB92}">
  <ds:schemaRefs>
    <ds:schemaRef ds:uri="http://purl.org/dc/elements/1.1/"/>
    <ds:schemaRef ds:uri="http://schemas.microsoft.com/office/2006/metadata/properties"/>
    <ds:schemaRef ds:uri="61c1d967-e808-42ab-84e6-7ed728d235e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9eca59e-3684-4aad-a36c-d726e6eb487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Global_EY_standard_presentation_2019_v1.4</Template>
  <TotalTime>4056</TotalTime>
  <Words>9281</Words>
  <Application>Microsoft Office PowerPoint</Application>
  <PresentationFormat>On-screen Show (4:3)</PresentationFormat>
  <Paragraphs>1114</Paragraphs>
  <Slides>122</Slides>
  <Notes>51</Notes>
  <HiddenSlides>0</HiddenSlides>
  <MMClips>0</MMClips>
  <ScaleCrop>false</ScaleCrop>
  <HeadingPairs>
    <vt:vector size="4" baseType="variant">
      <vt:variant>
        <vt:lpstr>Theme</vt:lpstr>
      </vt:variant>
      <vt:variant>
        <vt:i4>2</vt:i4>
      </vt:variant>
      <vt:variant>
        <vt:lpstr>Slide Titles</vt:lpstr>
      </vt:variant>
      <vt:variant>
        <vt:i4>122</vt:i4>
      </vt:variant>
    </vt:vector>
  </HeadingPairs>
  <TitlesOfParts>
    <vt:vector size="124" baseType="lpstr">
      <vt:lpstr>EY dark background</vt:lpstr>
      <vt:lpstr>EY light background</vt:lpstr>
      <vt:lpstr>Welcome 2025 Future Tax Leaders program</vt:lpstr>
      <vt:lpstr>Disclaimer</vt:lpstr>
      <vt:lpstr>CPE eligibility</vt:lpstr>
      <vt:lpstr>Polling question 1 </vt:lpstr>
      <vt:lpstr>Today’s agenda and program overview </vt:lpstr>
      <vt:lpstr>Learning objectives</vt:lpstr>
      <vt:lpstr>Polling question 2</vt:lpstr>
      <vt:lpstr>Presenters</vt:lpstr>
      <vt:lpstr>Polling question 3</vt:lpstr>
      <vt:lpstr>PowerPoint Presentation</vt:lpstr>
      <vt:lpstr>Section 501(c)(3) exemption </vt:lpstr>
      <vt:lpstr>Section 501(c)(3) exemption (cont.)</vt:lpstr>
      <vt:lpstr>Section 501(c)(3) exemption (cont.)</vt:lpstr>
      <vt:lpstr>Polling question 4</vt:lpstr>
      <vt:lpstr>Section 501(c)(3) exemption (cont.)</vt:lpstr>
      <vt:lpstr>Polling question 5</vt:lpstr>
      <vt:lpstr>PowerPoint Presentation</vt:lpstr>
      <vt:lpstr>Foundation classification</vt:lpstr>
      <vt:lpstr>Foundation classification (cont.)</vt:lpstr>
      <vt:lpstr>Publicly supported organizations</vt:lpstr>
      <vt:lpstr>Polling question 6</vt:lpstr>
      <vt:lpstr>Supporting organizations </vt:lpstr>
      <vt:lpstr>Supporting organizations (cont.) </vt:lpstr>
      <vt:lpstr>Polling question 7</vt:lpstr>
      <vt:lpstr>PowerPoint Presentation</vt:lpstr>
      <vt:lpstr>Community benefit standard — hospitals</vt:lpstr>
      <vt:lpstr>Community benefit standard — hospitals (cont.)</vt:lpstr>
      <vt:lpstr>IRS updates/clarifications to community benefit standard</vt:lpstr>
      <vt:lpstr>IRS updates/clarifications to community benefit standard (cont.)</vt:lpstr>
      <vt:lpstr>Polling question 8</vt:lpstr>
      <vt:lpstr>Section 501(r)</vt:lpstr>
      <vt:lpstr>Section 501(r) (cont.)</vt:lpstr>
      <vt:lpstr>Polling question 9</vt:lpstr>
      <vt:lpstr>Educational organizations — exemption requirements</vt:lpstr>
      <vt:lpstr>Educational organizations — exemption requirements (cont.)</vt:lpstr>
      <vt:lpstr>Polling question 10</vt:lpstr>
      <vt:lpstr>Scheduled Break</vt:lpstr>
      <vt:lpstr>Website and resources demo 2024 Future Tax Leaders program </vt:lpstr>
      <vt:lpstr>Resources demo </vt:lpstr>
      <vt:lpstr>Polling question 11</vt:lpstr>
      <vt:lpstr>Resources demo </vt:lpstr>
      <vt:lpstr>Polling question 12</vt:lpstr>
      <vt:lpstr>PowerPoint Presentation</vt:lpstr>
      <vt:lpstr>Form 1023 </vt:lpstr>
      <vt:lpstr>Form 1023 (cont.)</vt:lpstr>
      <vt:lpstr>Polling question 13</vt:lpstr>
      <vt:lpstr>Form 1023 (cont.) </vt:lpstr>
      <vt:lpstr>Form 1023-EZ</vt:lpstr>
      <vt:lpstr>Form 1023 — electronic filing requirements</vt:lpstr>
      <vt:lpstr>Group ruling</vt:lpstr>
      <vt:lpstr>State and local tax exemptions </vt:lpstr>
      <vt:lpstr>Polling question 14</vt:lpstr>
      <vt:lpstr>PowerPoint Presentation</vt:lpstr>
      <vt:lpstr>Ongoing IRS filing obligations</vt:lpstr>
      <vt:lpstr>Which Form 990 to file  </vt:lpstr>
      <vt:lpstr>What is reported on Form 990?</vt:lpstr>
      <vt:lpstr>Form 990 schedules</vt:lpstr>
      <vt:lpstr>Form 990 filing </vt:lpstr>
      <vt:lpstr>Polling question 15</vt:lpstr>
      <vt:lpstr>Form 990 penalties (2022 Form)</vt:lpstr>
      <vt:lpstr>Other IRS filing obligations</vt:lpstr>
      <vt:lpstr>Polling question 16</vt:lpstr>
      <vt:lpstr>PowerPoint Presentation</vt:lpstr>
      <vt:lpstr>Unrelated business income tax and Form 990-T</vt:lpstr>
      <vt:lpstr>Unrelated business income tax</vt:lpstr>
      <vt:lpstr>Unrelated business income tax (cont.)</vt:lpstr>
      <vt:lpstr>Unrelated business income tax (cont.)</vt:lpstr>
      <vt:lpstr>Section 512(a)(6) general rule: NAICS codes</vt:lpstr>
      <vt:lpstr>Section 512(a)(6): non-NAICS business activity codes for certain types of investments</vt:lpstr>
      <vt:lpstr>Section 512(a)(6): qualifying partnership interests (QPIs)</vt:lpstr>
      <vt:lpstr>Section 512(a)(6): qualifying partnership interests (QPIs) </vt:lpstr>
      <vt:lpstr>Polling question 17</vt:lpstr>
      <vt:lpstr>Reportable transactions   </vt:lpstr>
      <vt:lpstr>Polling question 18</vt:lpstr>
      <vt:lpstr>Scheduled Break</vt:lpstr>
      <vt:lpstr>Creating connections with SOCIAL STYLES®   </vt:lpstr>
      <vt:lpstr>Disclaimer</vt:lpstr>
      <vt:lpstr>Course objectives</vt:lpstr>
      <vt:lpstr>What is SOCIAL STYLE® ?</vt:lpstr>
      <vt:lpstr>Why is SOCIAL STYLE® valuable?</vt:lpstr>
      <vt:lpstr>Assertiveness</vt:lpstr>
      <vt:lpstr>Assertive behaviors</vt:lpstr>
      <vt:lpstr>Responsiveness</vt:lpstr>
      <vt:lpstr>Responsive behaviors</vt:lpstr>
      <vt:lpstr>Style tendencies </vt:lpstr>
      <vt:lpstr>Key characteristics of the SOCIAL STYLES®  </vt:lpstr>
      <vt:lpstr>Polling question 19: Do you tend to state your point of view before others?</vt:lpstr>
      <vt:lpstr>Polling question 20 : Do you gesture with your hands when you talk?</vt:lpstr>
      <vt:lpstr>Polling question 21: Do you tell personal stories?</vt:lpstr>
      <vt:lpstr>Style tendencies </vt:lpstr>
      <vt:lpstr>PowerPoint Presentation</vt:lpstr>
      <vt:lpstr>Versatility </vt:lpstr>
      <vt:lpstr>PowerPoint Presentation</vt:lpstr>
      <vt:lpstr>Let’s practice!</vt:lpstr>
      <vt:lpstr>Polling question 22: What SOCIAL STYLE® is Sam portraying?</vt:lpstr>
      <vt:lpstr>Sam has an Amiable Style        </vt:lpstr>
      <vt:lpstr>Versatility debrief</vt:lpstr>
      <vt:lpstr>Closing comments</vt:lpstr>
      <vt:lpstr>Call to action</vt:lpstr>
      <vt:lpstr>PowerPoint Presentation</vt:lpstr>
      <vt:lpstr>PowerPoint Presentation</vt:lpstr>
      <vt:lpstr>Private benefit, private inurement and excess benefit transactions</vt:lpstr>
      <vt:lpstr>Private benefit, private inurement and excess benefit transactions</vt:lpstr>
      <vt:lpstr>Private benefit, private inurement and excess benefit transactions (cont.)</vt:lpstr>
      <vt:lpstr>Private benefit, private inurement and excess benefit transactions (cont.)</vt:lpstr>
      <vt:lpstr>Private benefit, private inurement and excess benefit transactions (cont.)</vt:lpstr>
      <vt:lpstr>Polling question 23 </vt:lpstr>
      <vt:lpstr>PowerPoint Presentation</vt:lpstr>
      <vt:lpstr>Political activity and lobbying</vt:lpstr>
      <vt:lpstr>Political activity and lobbying (cont.)</vt:lpstr>
      <vt:lpstr>PowerPoint Presentation</vt:lpstr>
      <vt:lpstr>Excise tax on excess tax-exempt organization executive compensation</vt:lpstr>
      <vt:lpstr>Polling question 24</vt:lpstr>
      <vt:lpstr>Reporting of compensation on Form 990 when using a management company</vt:lpstr>
      <vt:lpstr>Current reporting-year discussion</vt:lpstr>
      <vt:lpstr>Polling question 25</vt:lpstr>
      <vt:lpstr>CAMT 2023 filing requirements </vt:lpstr>
      <vt:lpstr>CAMT 2023 filing requirements for tax exempt entities </vt:lpstr>
      <vt:lpstr>Polling question 26</vt:lpstr>
      <vt:lpstr>Wrap-up</vt:lpstr>
      <vt:lpstr>Thank you for joining us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on Section 501(c)(3) exemption standards</dc:title>
  <dc:creator>Mary L Hodges</dc:creator>
  <cp:keywords/>
  <cp:lastModifiedBy>Emma Walsh</cp:lastModifiedBy>
  <cp:revision>82</cp:revision>
  <cp:lastPrinted>2024-02-01T22:53:12Z</cp:lastPrinted>
  <dcterms:created xsi:type="dcterms:W3CDTF">2021-01-08T13:24:58Z</dcterms:created>
  <dcterms:modified xsi:type="dcterms:W3CDTF">2025-02-18T11:41:07Z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2024-01-14T02:41:27Z</vt:filetime>
  </property>
  <property fmtid="{D5CDD505-2E9C-101B-9397-08002B2CF9AE}" pid="13" name="MediaServiceImageTags">
    <vt:lpwstr/>
  </property>
</Properties>
</file>