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892" r:id="rId4"/>
    <p:sldMasterId id="2147483973" r:id="rId5"/>
  </p:sldMasterIdLst>
  <p:notesMasterIdLst>
    <p:notesMasterId r:id="rId49"/>
  </p:notesMasterIdLst>
  <p:handoutMasterIdLst>
    <p:handoutMasterId r:id="rId50"/>
  </p:handoutMasterIdLst>
  <p:sldIdLst>
    <p:sldId id="277" r:id="rId6"/>
    <p:sldId id="259" r:id="rId7"/>
    <p:sldId id="315" r:id="rId8"/>
    <p:sldId id="2146846981" r:id="rId9"/>
    <p:sldId id="2146846970" r:id="rId10"/>
    <p:sldId id="2147472546" r:id="rId11"/>
    <p:sldId id="323" r:id="rId12"/>
    <p:sldId id="2147472543" r:id="rId13"/>
    <p:sldId id="2147478474" r:id="rId14"/>
    <p:sldId id="2147478476" r:id="rId15"/>
    <p:sldId id="2147478477" r:id="rId16"/>
    <p:sldId id="2147478475" r:id="rId17"/>
    <p:sldId id="1231" r:id="rId18"/>
    <p:sldId id="374" r:id="rId19"/>
    <p:sldId id="1232" r:id="rId20"/>
    <p:sldId id="2134803634" r:id="rId21"/>
    <p:sldId id="2147478478" r:id="rId22"/>
    <p:sldId id="2147478472" r:id="rId23"/>
    <p:sldId id="2147472556" r:id="rId24"/>
    <p:sldId id="2147472557" r:id="rId25"/>
    <p:sldId id="5072" r:id="rId26"/>
    <p:sldId id="890" r:id="rId27"/>
    <p:sldId id="2134803652" r:id="rId28"/>
    <p:sldId id="2134803653" r:id="rId29"/>
    <p:sldId id="2147472558" r:id="rId30"/>
    <p:sldId id="2147472559" r:id="rId31"/>
    <p:sldId id="2146846946" r:id="rId32"/>
    <p:sldId id="2147472560" r:id="rId33"/>
    <p:sldId id="2147478473" r:id="rId34"/>
    <p:sldId id="2147472562" r:id="rId35"/>
    <p:sldId id="2147472563" r:id="rId36"/>
    <p:sldId id="2147472564" r:id="rId37"/>
    <p:sldId id="2147472582" r:id="rId38"/>
    <p:sldId id="2147472583" r:id="rId39"/>
    <p:sldId id="2147472584" r:id="rId40"/>
    <p:sldId id="2147472569" r:id="rId41"/>
    <p:sldId id="2147472570" r:id="rId42"/>
    <p:sldId id="2147472571" r:id="rId43"/>
    <p:sldId id="2147472572" r:id="rId44"/>
    <p:sldId id="2147472581" r:id="rId45"/>
    <p:sldId id="2147472575" r:id="rId46"/>
    <p:sldId id="2147472576" r:id="rId47"/>
    <p:sldId id="311" r:id="rId48"/>
  </p:sldIdLst>
  <p:sldSz cx="12198350" cy="6858000"/>
  <p:notesSz cx="7099300" cy="93853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0" userDrawn="1">
          <p15:clr>
            <a:srgbClr val="A4A3A4"/>
          </p15:clr>
        </p15:guide>
        <p15:guide id="2" pos="3842" userDrawn="1">
          <p15:clr>
            <a:srgbClr val="A4A3A4"/>
          </p15:clr>
        </p15:guide>
        <p15:guide id="3" pos="435" userDrawn="1">
          <p15:clr>
            <a:srgbClr val="A4A3A4"/>
          </p15:clr>
        </p15:guide>
        <p15:guide id="4" orient="horz" pos="1944" userDrawn="1">
          <p15:clr>
            <a:srgbClr val="A4A3A4"/>
          </p15:clr>
        </p15:guide>
        <p15:guide id="5" orient="horz" pos="1080" userDrawn="1">
          <p15:clr>
            <a:srgbClr val="A4A3A4"/>
          </p15:clr>
        </p15:guide>
        <p15:guide id="6" orient="horz" pos="648" userDrawn="1">
          <p15:clr>
            <a:srgbClr val="A4A3A4"/>
          </p15:clr>
        </p15:guide>
        <p15:guide id="7" pos="386" userDrawn="1">
          <p15:clr>
            <a:srgbClr val="A4A3A4"/>
          </p15:clr>
        </p15:guide>
        <p15:guide id="8" orient="horz" pos="336" userDrawn="1">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CB4"/>
    <a:srgbClr val="C4C4CD"/>
    <a:srgbClr val="2E2E38"/>
    <a:srgbClr val="747480"/>
    <a:srgbClr val="FFFFFF"/>
    <a:srgbClr val="000000"/>
    <a:srgbClr val="808080"/>
    <a:srgbClr val="FFE600"/>
    <a:srgbClr val="FF9A91"/>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BCEF36-DC28-4B96-B831-916CA1818F3B}" v="4" dt="2024-09-03T03:19:24.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4" autoAdjust="0"/>
    <p:restoredTop sz="79553" autoAdjust="0"/>
  </p:normalViewPr>
  <p:slideViewPr>
    <p:cSldViewPr snapToGrid="0" snapToObjects="1" showGuides="1">
      <p:cViewPr varScale="1">
        <p:scale>
          <a:sx n="50" d="100"/>
          <a:sy n="50" d="100"/>
        </p:scale>
        <p:origin x="932" y="28"/>
      </p:cViewPr>
      <p:guideLst>
        <p:guide orient="horz" pos="3960"/>
        <p:guide pos="3842"/>
        <p:guide pos="435"/>
        <p:guide orient="horz" pos="1944"/>
        <p:guide orient="horz" pos="1080"/>
        <p:guide orient="horz" pos="648"/>
        <p:guide pos="386"/>
        <p:guide orient="horz" pos="336"/>
      </p:guideLst>
    </p:cSldViewPr>
  </p:slideViewPr>
  <p:outlineViewPr>
    <p:cViewPr>
      <p:scale>
        <a:sx n="33" d="100"/>
        <a:sy n="33" d="100"/>
      </p:scale>
      <p:origin x="0" y="-12882"/>
    </p:cViewPr>
  </p:outlineViewPr>
  <p:notesTextViewPr>
    <p:cViewPr>
      <p:scale>
        <a:sx n="50" d="100"/>
        <a:sy n="50" d="100"/>
      </p:scale>
      <p:origin x="0" y="0"/>
    </p:cViewPr>
  </p:notesTextViewPr>
  <p:sorterViewPr>
    <p:cViewPr varScale="1">
      <p:scale>
        <a:sx n="1" d="1"/>
        <a:sy n="1" d="1"/>
      </p:scale>
      <p:origin x="0" y="0"/>
    </p:cViewPr>
  </p:sorterViewPr>
  <p:notesViewPr>
    <p:cSldViewPr snapToGrid="0" snapToObjects="1" showGuides="1">
      <p:cViewPr varScale="1">
        <p:scale>
          <a:sx n="80" d="100"/>
          <a:sy n="80" d="100"/>
        </p:scale>
        <p:origin x="-2004" y="-96"/>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69265"/>
          </a:xfrm>
          <a:prstGeom prst="rect">
            <a:avLst/>
          </a:prstGeom>
        </p:spPr>
        <p:txBody>
          <a:bodyPr vert="horz" lIns="94194" tIns="47097" rIns="94194" bIns="47097"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4021295" y="0"/>
            <a:ext cx="3076363" cy="469265"/>
          </a:xfrm>
          <a:prstGeom prst="rect">
            <a:avLst/>
          </a:prstGeom>
        </p:spPr>
        <p:txBody>
          <a:bodyPr vert="horz" lIns="94194" tIns="47097" rIns="94194" bIns="47097" rtlCol="0"/>
          <a:lstStyle>
            <a:lvl1pPr algn="r">
              <a:defRPr sz="1200"/>
            </a:lvl1pPr>
          </a:lstStyle>
          <a:p>
            <a:fld id="{75A85089-C692-4DEA-AC49-04CF34D4FE14}" type="datetimeFigureOut">
              <a:rPr lang="en-GB" smtClean="0">
                <a:latin typeface="Arial" pitchFamily="34" charset="0"/>
              </a:rPr>
              <a:pPr/>
              <a:t>03/09/2024</a:t>
            </a:fld>
            <a:endParaRPr lang="en-GB" dirty="0">
              <a:latin typeface="Arial" pitchFamily="34" charset="0"/>
            </a:endParaRPr>
          </a:p>
        </p:txBody>
      </p:sp>
      <p:sp>
        <p:nvSpPr>
          <p:cNvPr id="4" name="Footer Placeholder 3"/>
          <p:cNvSpPr>
            <a:spLocks noGrp="1"/>
          </p:cNvSpPr>
          <p:nvPr>
            <p:ph type="ftr" sz="quarter" idx="2"/>
          </p:nvPr>
        </p:nvSpPr>
        <p:spPr>
          <a:xfrm>
            <a:off x="1" y="8914406"/>
            <a:ext cx="3076363" cy="469265"/>
          </a:xfrm>
          <a:prstGeom prst="rect">
            <a:avLst/>
          </a:prstGeom>
        </p:spPr>
        <p:txBody>
          <a:bodyPr vert="horz" lIns="94194" tIns="47097" rIns="94194" bIns="47097"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4021295" y="8914406"/>
            <a:ext cx="3076363" cy="469265"/>
          </a:xfrm>
          <a:prstGeom prst="rect">
            <a:avLst/>
          </a:prstGeom>
        </p:spPr>
        <p:txBody>
          <a:bodyPr vert="horz" lIns="94194" tIns="47097" rIns="94194" bIns="47097"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69265"/>
          </a:xfrm>
          <a:prstGeom prst="rect">
            <a:avLst/>
          </a:prstGeom>
        </p:spPr>
        <p:txBody>
          <a:bodyPr vert="horz" lIns="94194" tIns="47097" rIns="94194" bIns="47097"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4021295" y="0"/>
            <a:ext cx="3076363" cy="469265"/>
          </a:xfrm>
          <a:prstGeom prst="rect">
            <a:avLst/>
          </a:prstGeom>
        </p:spPr>
        <p:txBody>
          <a:bodyPr vert="horz" lIns="94194" tIns="47097" rIns="94194" bIns="47097" rtlCol="0"/>
          <a:lstStyle>
            <a:lvl1pPr algn="r">
              <a:defRPr sz="1200">
                <a:latin typeface="Arial" pitchFamily="34" charset="0"/>
              </a:defRPr>
            </a:lvl1pPr>
          </a:lstStyle>
          <a:p>
            <a:fld id="{8045EBA9-A28D-4849-BFEA-AA04F6A21B63}" type="datetimeFigureOut">
              <a:rPr lang="en-GB" smtClean="0"/>
              <a:pPr/>
              <a:t>03/09/2024</a:t>
            </a:fld>
            <a:endParaRPr lang="en-GB" dirty="0"/>
          </a:p>
        </p:txBody>
      </p:sp>
      <p:sp>
        <p:nvSpPr>
          <p:cNvPr id="4" name="Slide Image Placeholder 3"/>
          <p:cNvSpPr>
            <a:spLocks noGrp="1" noRot="1" noChangeAspect="1"/>
          </p:cNvSpPr>
          <p:nvPr>
            <p:ph type="sldImg" idx="2"/>
          </p:nvPr>
        </p:nvSpPr>
        <p:spPr>
          <a:xfrm>
            <a:off x="419100" y="703263"/>
            <a:ext cx="6261100" cy="3519487"/>
          </a:xfrm>
          <a:prstGeom prst="rect">
            <a:avLst/>
          </a:prstGeom>
          <a:noFill/>
          <a:ln w="12700">
            <a:solidFill>
              <a:prstClr val="black"/>
            </a:solidFill>
          </a:ln>
        </p:spPr>
        <p:txBody>
          <a:bodyPr vert="horz" lIns="94194" tIns="47097" rIns="94194" bIns="47097" rtlCol="0" anchor="ctr"/>
          <a:lstStyle/>
          <a:p>
            <a:endParaRPr lang="en-GB" dirty="0"/>
          </a:p>
        </p:txBody>
      </p:sp>
      <p:sp>
        <p:nvSpPr>
          <p:cNvPr id="5" name="Notes Placeholder 4"/>
          <p:cNvSpPr>
            <a:spLocks noGrp="1"/>
          </p:cNvSpPr>
          <p:nvPr>
            <p:ph type="body" sz="quarter" idx="3"/>
          </p:nvPr>
        </p:nvSpPr>
        <p:spPr>
          <a:xfrm>
            <a:off x="709931" y="4458018"/>
            <a:ext cx="5679440" cy="4223385"/>
          </a:xfrm>
          <a:prstGeom prst="rect">
            <a:avLst/>
          </a:prstGeom>
        </p:spPr>
        <p:txBody>
          <a:bodyPr vert="horz" lIns="94194" tIns="47097" rIns="94194" bIns="470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8914406"/>
            <a:ext cx="3076363" cy="469265"/>
          </a:xfrm>
          <a:prstGeom prst="rect">
            <a:avLst/>
          </a:prstGeom>
        </p:spPr>
        <p:txBody>
          <a:bodyPr vert="horz" lIns="94194" tIns="47097" rIns="94194" bIns="47097"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4021295" y="8914406"/>
            <a:ext cx="3076363" cy="469265"/>
          </a:xfrm>
          <a:prstGeom prst="rect">
            <a:avLst/>
          </a:prstGeom>
        </p:spPr>
        <p:txBody>
          <a:bodyPr vert="horz" lIns="94194" tIns="47097" rIns="94194" bIns="47097"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0</a:t>
            </a:fld>
            <a:endParaRPr lang="en-GB" dirty="0"/>
          </a:p>
        </p:txBody>
      </p:sp>
    </p:spTree>
    <p:extLst>
      <p:ext uri="{BB962C8B-B14F-4D97-AF65-F5344CB8AC3E}">
        <p14:creationId xmlns:p14="http://schemas.microsoft.com/office/powerpoint/2010/main" val="242255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dirty="0"/>
          </a:p>
        </p:txBody>
      </p:sp>
    </p:spTree>
    <p:extLst>
      <p:ext uri="{BB962C8B-B14F-4D97-AF65-F5344CB8AC3E}">
        <p14:creationId xmlns:p14="http://schemas.microsoft.com/office/powerpoint/2010/main" val="125846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a:t>
            </a:fld>
            <a:endParaRPr lang="en-GB" dirty="0"/>
          </a:p>
        </p:txBody>
      </p:sp>
    </p:spTree>
    <p:extLst>
      <p:ext uri="{BB962C8B-B14F-4D97-AF65-F5344CB8AC3E}">
        <p14:creationId xmlns:p14="http://schemas.microsoft.com/office/powerpoint/2010/main" val="187646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7</a:t>
            </a:fld>
            <a:endParaRPr lang="en-GB" dirty="0"/>
          </a:p>
        </p:txBody>
      </p:sp>
    </p:spTree>
    <p:extLst>
      <p:ext uri="{BB962C8B-B14F-4D97-AF65-F5344CB8AC3E}">
        <p14:creationId xmlns:p14="http://schemas.microsoft.com/office/powerpoint/2010/main" val="310076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33B17406-DD16-4436-B4A1-063EEFB36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5">
            <a:extLst>
              <a:ext uri="{FF2B5EF4-FFF2-40B4-BE49-F238E27FC236}">
                <a16:creationId xmlns:a16="http://schemas.microsoft.com/office/drawing/2014/main" id="{7B064998-AD46-444E-8191-56FF8A358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33B17406-DD16-4436-B4A1-063EEFB36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5">
            <a:extLst>
              <a:ext uri="{FF2B5EF4-FFF2-40B4-BE49-F238E27FC236}">
                <a16:creationId xmlns:a16="http://schemas.microsoft.com/office/drawing/2014/main" id="{7B064998-AD46-444E-8191-56FF8A358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71094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pic>
        <p:nvPicPr>
          <p:cNvPr id="7" name="Picture 6" descr="A picture containing mountain, nature, outdoor, grass&#10;&#10;Description automatically generated">
            <a:extLst>
              <a:ext uri="{FF2B5EF4-FFF2-40B4-BE49-F238E27FC236}">
                <a16:creationId xmlns:a16="http://schemas.microsoft.com/office/drawing/2014/main" id="{5D10C2A3-699F-4F70-BB8C-94181943B3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6858000"/>
          </a:xfrm>
          <a:prstGeom prst="rect">
            <a:avLst/>
          </a:prstGeom>
        </p:spPr>
      </p:pic>
      <p:sp>
        <p:nvSpPr>
          <p:cNvPr id="11" name="Rectangle 10">
            <a:extLst>
              <a:ext uri="{FF2B5EF4-FFF2-40B4-BE49-F238E27FC236}">
                <a16:creationId xmlns:a16="http://schemas.microsoft.com/office/drawing/2014/main" id="{DF0DAFA9-5C3E-42B8-9B35-8433DE6A24C1}"/>
              </a:ext>
            </a:extLst>
          </p:cNvPr>
          <p:cNvSpPr/>
          <p:nvPr userDrawn="1"/>
        </p:nvSpPr>
        <p:spPr>
          <a:xfrm>
            <a:off x="0" y="0"/>
            <a:ext cx="12198350" cy="6858000"/>
          </a:xfrm>
          <a:prstGeom prst="rect">
            <a:avLst/>
          </a:prstGeom>
          <a:gradFill flip="none" rotWithShape="1">
            <a:gsLst>
              <a:gs pos="47000">
                <a:schemeClr val="bg1">
                  <a:lumMod val="100000"/>
                  <a:alpha val="52000"/>
                </a:schemeClr>
              </a:gs>
              <a:gs pos="98000">
                <a:schemeClr val="bg1">
                  <a:alpha val="0"/>
                  <a:lumMod val="10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9" name="Group 8">
            <a:extLst>
              <a:ext uri="{FF2B5EF4-FFF2-40B4-BE49-F238E27FC236}">
                <a16:creationId xmlns:a16="http://schemas.microsoft.com/office/drawing/2014/main" id="{A60E9E4D-9181-4E03-95EF-06AF4C6D2C67}"/>
              </a:ext>
            </a:extLst>
          </p:cNvPr>
          <p:cNvGrpSpPr/>
          <p:nvPr userDrawn="1"/>
        </p:nvGrpSpPr>
        <p:grpSpPr>
          <a:xfrm>
            <a:off x="498115" y="5826612"/>
            <a:ext cx="3878023" cy="570195"/>
            <a:chOff x="498115" y="5826612"/>
            <a:chExt cx="3878023" cy="570195"/>
          </a:xfrm>
        </p:grpSpPr>
        <p:grpSp>
          <p:nvGrpSpPr>
            <p:cNvPr id="8" name="Group 7">
              <a:extLst>
                <a:ext uri="{FF2B5EF4-FFF2-40B4-BE49-F238E27FC236}">
                  <a16:creationId xmlns:a16="http://schemas.microsoft.com/office/drawing/2014/main" id="{FB08FDF5-9D77-4961-A1A8-EEC69454AC54}"/>
                </a:ext>
              </a:extLst>
            </p:cNvPr>
            <p:cNvGrpSpPr/>
            <p:nvPr userDrawn="1"/>
          </p:nvGrpSpPr>
          <p:grpSpPr>
            <a:xfrm>
              <a:off x="498115" y="5826612"/>
              <a:ext cx="491728" cy="97648"/>
              <a:chOff x="498115" y="5826612"/>
              <a:chExt cx="491728" cy="97648"/>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056782"/>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049807"/>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088169"/>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049807"/>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049807"/>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088169"/>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088169"/>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088169"/>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051552"/>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088169"/>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088169"/>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159662"/>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056782"/>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049807"/>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088169"/>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049807"/>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049807"/>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088169"/>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088169"/>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088169"/>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088169"/>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088169"/>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159662"/>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264285"/>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259053"/>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293927"/>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259053"/>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259053"/>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293927"/>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259053"/>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293927"/>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297415"/>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293927"/>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293927"/>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259053"/>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259053"/>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297415"/>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293927"/>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293927"/>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259053"/>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293927"/>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365420"/>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1600">
                <a:solidFill>
                  <a:schemeClr val="tx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dirty="0"/>
          </a:p>
        </p:txBody>
      </p:sp>
      <p:sp>
        <p:nvSpPr>
          <p:cNvPr id="4" name="Freeform: Shape 3">
            <a:extLst>
              <a:ext uri="{FF2B5EF4-FFF2-40B4-BE49-F238E27FC236}">
                <a16:creationId xmlns:a16="http://schemas.microsoft.com/office/drawing/2014/main" id="{15324C54-B75E-4AC0-90C2-FA558C7716F7}"/>
              </a:ext>
            </a:extLst>
          </p:cNvPr>
          <p:cNvSpPr/>
          <p:nvPr userDrawn="1"/>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5" name="Freeform: Shape 4">
            <a:extLst>
              <a:ext uri="{FF2B5EF4-FFF2-40B4-BE49-F238E27FC236}">
                <a16:creationId xmlns:a16="http://schemas.microsoft.com/office/drawing/2014/main" id="{CAA95478-C099-485F-AD95-A617656C6C7C}"/>
              </a:ext>
            </a:extLst>
          </p:cNvPr>
          <p:cNvSpPr/>
          <p:nvPr userDrawn="1"/>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6" name="Freeform: Shape 5">
            <a:extLst>
              <a:ext uri="{FF2B5EF4-FFF2-40B4-BE49-F238E27FC236}">
                <a16:creationId xmlns:a16="http://schemas.microsoft.com/office/drawing/2014/main" id="{D65680A1-86D1-44C2-AA38-0DF5735F1F26}"/>
              </a:ext>
            </a:extLst>
          </p:cNvPr>
          <p:cNvSpPr/>
          <p:nvPr userDrawn="1"/>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761285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5" name="Picture 4" descr="A picture containing grass, outdoor, nature, mountain&#10;&#10;Description automatically generated">
            <a:extLst>
              <a:ext uri="{FF2B5EF4-FFF2-40B4-BE49-F238E27FC236}">
                <a16:creationId xmlns:a16="http://schemas.microsoft.com/office/drawing/2014/main" id="{3A18D381-4AA2-46AE-94AE-1D6BB93634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54" y="0"/>
            <a:ext cx="12215904" cy="6858000"/>
          </a:xfrm>
          <a:prstGeom prst="rect">
            <a:avLst/>
          </a:prstGeom>
        </p:spPr>
      </p:pic>
      <p:sp>
        <p:nvSpPr>
          <p:cNvPr id="15" name="Rectangle 14">
            <a:extLst>
              <a:ext uri="{FF2B5EF4-FFF2-40B4-BE49-F238E27FC236}">
                <a16:creationId xmlns:a16="http://schemas.microsoft.com/office/drawing/2014/main" id="{C92032DF-DC34-4561-A794-A85379BE649B}"/>
              </a:ext>
            </a:extLst>
          </p:cNvPr>
          <p:cNvSpPr/>
          <p:nvPr userDrawn="1"/>
        </p:nvSpPr>
        <p:spPr>
          <a:xfrm flipH="1">
            <a:off x="2251880" y="0"/>
            <a:ext cx="9946469" cy="6858000"/>
          </a:xfrm>
          <a:prstGeom prst="rect">
            <a:avLst/>
          </a:prstGeom>
          <a:gradFill flip="none" rotWithShape="1">
            <a:gsLst>
              <a:gs pos="43000">
                <a:srgbClr val="000000">
                  <a:alpha val="17000"/>
                </a:srgbClr>
              </a:gs>
              <a:gs pos="58000">
                <a:srgbClr val="000000">
                  <a:alpha val="43000"/>
                </a:srgbClr>
              </a:gs>
              <a:gs pos="81000">
                <a:srgbClr val="000000">
                  <a:alpha val="4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reeform 6">
            <a:extLst>
              <a:ext uri="{FF2B5EF4-FFF2-40B4-BE49-F238E27FC236}">
                <a16:creationId xmlns:a16="http://schemas.microsoft.com/office/drawing/2014/main" id="{22FEA454-A3D2-4483-AECD-29009FCB0F72}"/>
              </a:ext>
            </a:extLst>
          </p:cNvPr>
          <p:cNvSpPr>
            <a:spLocks/>
          </p:cNvSpPr>
          <p:nvPr userDrawn="1"/>
        </p:nvSpPr>
        <p:spPr bwMode="gray">
          <a:xfrm>
            <a:off x="-17554" y="-8626"/>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14" name="Text Placeholder 11">
            <a:extLst>
              <a:ext uri="{FF2B5EF4-FFF2-40B4-BE49-F238E27FC236}">
                <a16:creationId xmlns:a16="http://schemas.microsoft.com/office/drawing/2014/main" id="{8EF9FC49-C914-4118-AA86-0FFA5BB91AD2}"/>
              </a:ext>
            </a:extLst>
          </p:cNvPr>
          <p:cNvSpPr>
            <a:spLocks noGrp="1"/>
          </p:cNvSpPr>
          <p:nvPr>
            <p:ph type="body" sz="quarter" idx="14"/>
          </p:nvPr>
        </p:nvSpPr>
        <p:spPr>
          <a:xfrm>
            <a:off x="803275" y="1427163"/>
            <a:ext cx="4987925" cy="860425"/>
          </a:xfrm>
        </p:spPr>
        <p:txBody>
          <a:bodyPr/>
          <a:lstStyle>
            <a:lvl1pPr marL="0" indent="0">
              <a:buFontTx/>
              <a:buNone/>
              <a:defRPr sz="3000"/>
            </a:lvl1pPr>
            <a:lvl2pPr marL="0" indent="0" algn="l">
              <a:buFontTx/>
              <a:buNone/>
              <a:defRPr sz="3000"/>
            </a:lvl2pPr>
            <a:lvl3pPr>
              <a:defRPr sz="3000"/>
            </a:lvl3pPr>
            <a:lvl4pPr>
              <a:defRPr sz="3000"/>
            </a:lvl4pPr>
            <a:lvl5pPr>
              <a:defRPr sz="3000"/>
            </a:lvl5pPr>
          </a:lstStyle>
          <a:p>
            <a:pPr lvl="0"/>
            <a:r>
              <a:rPr lang="en-US" dirty="0"/>
              <a:t>Click to edit Master text styles</a:t>
            </a:r>
          </a:p>
        </p:txBody>
      </p:sp>
      <p:grpSp>
        <p:nvGrpSpPr>
          <p:cNvPr id="16" name="Group 4">
            <a:extLst>
              <a:ext uri="{FF2B5EF4-FFF2-40B4-BE49-F238E27FC236}">
                <a16:creationId xmlns:a16="http://schemas.microsoft.com/office/drawing/2014/main" id="{45EE9511-268D-4678-AFFB-FDEC83C2600B}"/>
              </a:ext>
            </a:extLst>
          </p:cNvPr>
          <p:cNvGrpSpPr>
            <a:grpSpLocks noChangeAspect="1"/>
          </p:cNvGrpSpPr>
          <p:nvPr userDrawn="1"/>
        </p:nvGrpSpPr>
        <p:grpSpPr bwMode="auto">
          <a:xfrm>
            <a:off x="11287125" y="6356350"/>
            <a:ext cx="303213" cy="311150"/>
            <a:chOff x="7110" y="4004"/>
            <a:chExt cx="191" cy="196"/>
          </a:xfrm>
        </p:grpSpPr>
        <p:sp>
          <p:nvSpPr>
            <p:cNvPr id="17" name="Freeform 5">
              <a:extLst>
                <a:ext uri="{FF2B5EF4-FFF2-40B4-BE49-F238E27FC236}">
                  <a16:creationId xmlns:a16="http://schemas.microsoft.com/office/drawing/2014/main" id="{1BAAAAF9-D588-40B7-BFD1-1CBAEE545C33}"/>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6">
              <a:extLst>
                <a:ext uri="{FF2B5EF4-FFF2-40B4-BE49-F238E27FC236}">
                  <a16:creationId xmlns:a16="http://schemas.microsoft.com/office/drawing/2014/main" id="{9294A813-7AC7-4335-B544-B8E2E6E5B2D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 name="Freeform 7">
              <a:extLst>
                <a:ext uri="{FF2B5EF4-FFF2-40B4-BE49-F238E27FC236}">
                  <a16:creationId xmlns:a16="http://schemas.microsoft.com/office/drawing/2014/main" id="{CF6EB06E-3C21-46BF-94A3-419A9D26DC0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 name="TextBox 1">
            <a:extLst>
              <a:ext uri="{FF2B5EF4-FFF2-40B4-BE49-F238E27FC236}">
                <a16:creationId xmlns:a16="http://schemas.microsoft.com/office/drawing/2014/main" id="{67687D9A-D2F1-3A1E-97FE-E79684DF8F00}"/>
              </a:ext>
            </a:extLst>
          </p:cNvPr>
          <p:cNvSpPr txBox="1"/>
          <p:nvPr userDrawn="1"/>
        </p:nvSpPr>
        <p:spPr>
          <a:xfrm>
            <a:off x="3239188" y="6486940"/>
            <a:ext cx="6097836" cy="215444"/>
          </a:xfrm>
          <a:prstGeom prst="rect">
            <a:avLst/>
          </a:prstGeom>
          <a:noFill/>
        </p:spPr>
        <p:txBody>
          <a:bodyPr wrap="square">
            <a:spAutoFit/>
          </a:bodyPr>
          <a:lstStyle/>
          <a:p>
            <a:r>
              <a:rPr lang="en-US" sz="800" dirty="0">
                <a:solidFill>
                  <a:schemeClr val="tx1"/>
                </a:solidFill>
                <a:latin typeface="EYInterstate" panose="02000503020000020004" pitchFamily="2" charset="0"/>
              </a:rPr>
              <a:t>Exempt Organization Future Tax Leaders | International tax update</a:t>
            </a:r>
          </a:p>
        </p:txBody>
      </p:sp>
      <p:sp>
        <p:nvSpPr>
          <p:cNvPr id="6" name="Slide Number Placeholder 4">
            <a:extLst>
              <a:ext uri="{FF2B5EF4-FFF2-40B4-BE49-F238E27FC236}">
                <a16:creationId xmlns:a16="http://schemas.microsoft.com/office/drawing/2014/main" id="{8E68B744-6BC2-1484-9FE1-969DC354DD96}"/>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spTree>
    <p:extLst>
      <p:ext uri="{BB962C8B-B14F-4D97-AF65-F5344CB8AC3E}">
        <p14:creationId xmlns:p14="http://schemas.microsoft.com/office/powerpoint/2010/main" val="213939388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vider 2">
    <p:spTree>
      <p:nvGrpSpPr>
        <p:cNvPr id="1" name=""/>
        <p:cNvGrpSpPr/>
        <p:nvPr/>
      </p:nvGrpSpPr>
      <p:grpSpPr>
        <a:xfrm>
          <a:off x="0" y="0"/>
          <a:ext cx="0" cy="0"/>
          <a:chOff x="0" y="0"/>
          <a:chExt cx="0" cy="0"/>
        </a:xfrm>
      </p:grpSpPr>
      <p:pic>
        <p:nvPicPr>
          <p:cNvPr id="9" name="Picture 8" descr="A picture containing grass, sky, outdoor, nature&#10;&#10;Description automatically generated">
            <a:extLst>
              <a:ext uri="{FF2B5EF4-FFF2-40B4-BE49-F238E27FC236}">
                <a16:creationId xmlns:a16="http://schemas.microsoft.com/office/drawing/2014/main" id="{7EB3BC07-2C41-4473-AC68-2C3C7738B5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57"/>
          <a:stretch/>
        </p:blipFill>
        <p:spPr>
          <a:xfrm>
            <a:off x="0" y="-87261"/>
            <a:ext cx="12198351" cy="6994477"/>
          </a:xfrm>
          <a:prstGeom prst="rect">
            <a:avLst/>
          </a:prstGeom>
        </p:spPr>
      </p:pic>
      <p:sp>
        <p:nvSpPr>
          <p:cNvPr id="15" name="Freeform 6">
            <a:extLst>
              <a:ext uri="{FF2B5EF4-FFF2-40B4-BE49-F238E27FC236}">
                <a16:creationId xmlns:a16="http://schemas.microsoft.com/office/drawing/2014/main" id="{B6A0B74C-DA19-424D-8E2C-517F58036B19}"/>
              </a:ext>
            </a:extLst>
          </p:cNvPr>
          <p:cNvSpPr>
            <a:spLocks/>
          </p:cNvSpPr>
          <p:nvPr userDrawn="1"/>
        </p:nvSpPr>
        <p:spPr bwMode="gray">
          <a:xfrm>
            <a:off x="0" y="-87261"/>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14" name="Text Placeholder 11">
            <a:extLst>
              <a:ext uri="{FF2B5EF4-FFF2-40B4-BE49-F238E27FC236}">
                <a16:creationId xmlns:a16="http://schemas.microsoft.com/office/drawing/2014/main" id="{8EF9FC49-C914-4118-AA86-0FFA5BB91AD2}"/>
              </a:ext>
            </a:extLst>
          </p:cNvPr>
          <p:cNvSpPr>
            <a:spLocks noGrp="1"/>
          </p:cNvSpPr>
          <p:nvPr>
            <p:ph type="body" sz="quarter" idx="14"/>
          </p:nvPr>
        </p:nvSpPr>
        <p:spPr>
          <a:xfrm>
            <a:off x="803275" y="1427163"/>
            <a:ext cx="4987925" cy="860425"/>
          </a:xfrm>
        </p:spPr>
        <p:txBody>
          <a:bodyPr/>
          <a:lstStyle>
            <a:lvl1pPr marL="0" indent="0">
              <a:buFontTx/>
              <a:buNone/>
              <a:defRPr sz="3000"/>
            </a:lvl1pPr>
            <a:lvl2pPr marL="0" indent="0" algn="l">
              <a:buFontTx/>
              <a:buNone/>
              <a:defRPr sz="3000"/>
            </a:lvl2pPr>
            <a:lvl3pPr>
              <a:defRPr sz="3000"/>
            </a:lvl3pPr>
            <a:lvl4pPr>
              <a:defRPr sz="3000"/>
            </a:lvl4pPr>
            <a:lvl5pPr>
              <a:defRPr sz="3000"/>
            </a:lvl5pPr>
          </a:lstStyle>
          <a:p>
            <a:pPr lvl="0"/>
            <a:r>
              <a:rPr lang="en-US" dirty="0"/>
              <a:t>Click to edit Master text styles</a:t>
            </a:r>
          </a:p>
        </p:txBody>
      </p:sp>
      <p:grpSp>
        <p:nvGrpSpPr>
          <p:cNvPr id="23" name="Group 4">
            <a:extLst>
              <a:ext uri="{FF2B5EF4-FFF2-40B4-BE49-F238E27FC236}">
                <a16:creationId xmlns:a16="http://schemas.microsoft.com/office/drawing/2014/main" id="{C102F713-C1AC-4F1B-88BF-1B0B9AF54661}"/>
              </a:ext>
            </a:extLst>
          </p:cNvPr>
          <p:cNvGrpSpPr>
            <a:grpSpLocks noChangeAspect="1"/>
          </p:cNvGrpSpPr>
          <p:nvPr userDrawn="1"/>
        </p:nvGrpSpPr>
        <p:grpSpPr bwMode="auto">
          <a:xfrm>
            <a:off x="11287125" y="6356350"/>
            <a:ext cx="303213" cy="311150"/>
            <a:chOff x="7110" y="4004"/>
            <a:chExt cx="191" cy="196"/>
          </a:xfrm>
        </p:grpSpPr>
        <p:sp>
          <p:nvSpPr>
            <p:cNvPr id="24" name="Freeform 5">
              <a:extLst>
                <a:ext uri="{FF2B5EF4-FFF2-40B4-BE49-F238E27FC236}">
                  <a16:creationId xmlns:a16="http://schemas.microsoft.com/office/drawing/2014/main" id="{42E5D5A0-E392-4093-80DB-0361B2ED0DD1}"/>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endParaRPr>
            </a:p>
          </p:txBody>
        </p:sp>
        <p:sp>
          <p:nvSpPr>
            <p:cNvPr id="25" name="Freeform 6">
              <a:extLst>
                <a:ext uri="{FF2B5EF4-FFF2-40B4-BE49-F238E27FC236}">
                  <a16:creationId xmlns:a16="http://schemas.microsoft.com/office/drawing/2014/main" id="{D94D64D3-055C-4BC8-A6B2-ADA109419B1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endParaRPr>
            </a:p>
          </p:txBody>
        </p:sp>
        <p:sp>
          <p:nvSpPr>
            <p:cNvPr id="26" name="Freeform 7">
              <a:extLst>
                <a:ext uri="{FF2B5EF4-FFF2-40B4-BE49-F238E27FC236}">
                  <a16:creationId xmlns:a16="http://schemas.microsoft.com/office/drawing/2014/main" id="{67B6916E-8BD4-4CAE-98B2-A78484EC72C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endParaRPr>
            </a:p>
          </p:txBody>
        </p:sp>
      </p:grpSp>
      <p:sp>
        <p:nvSpPr>
          <p:cNvPr id="2" name="TextBox 1">
            <a:extLst>
              <a:ext uri="{FF2B5EF4-FFF2-40B4-BE49-F238E27FC236}">
                <a16:creationId xmlns:a16="http://schemas.microsoft.com/office/drawing/2014/main" id="{F835A18D-E775-3DE0-CCAD-46D8FF7B106E}"/>
              </a:ext>
            </a:extLst>
          </p:cNvPr>
          <p:cNvSpPr txBox="1"/>
          <p:nvPr userDrawn="1"/>
        </p:nvSpPr>
        <p:spPr>
          <a:xfrm>
            <a:off x="3239188" y="6486940"/>
            <a:ext cx="6097836" cy="215444"/>
          </a:xfrm>
          <a:prstGeom prst="rect">
            <a:avLst/>
          </a:prstGeom>
          <a:noFill/>
        </p:spPr>
        <p:txBody>
          <a:bodyPr wrap="square">
            <a:spAutoFit/>
          </a:bodyPr>
          <a:lstStyle/>
          <a:p>
            <a:r>
              <a:rPr lang="en-US" sz="800" dirty="0">
                <a:solidFill>
                  <a:schemeClr val="tx1"/>
                </a:solidFill>
                <a:latin typeface="EYInterstate" panose="02000503020000020004" pitchFamily="2" charset="0"/>
              </a:rPr>
              <a:t>Exempt Organization Future Tax Leaders | International tax update</a:t>
            </a:r>
          </a:p>
        </p:txBody>
      </p:sp>
      <p:sp>
        <p:nvSpPr>
          <p:cNvPr id="5" name="Slide Number Placeholder 4">
            <a:extLst>
              <a:ext uri="{FF2B5EF4-FFF2-40B4-BE49-F238E27FC236}">
                <a16:creationId xmlns:a16="http://schemas.microsoft.com/office/drawing/2014/main" id="{34880319-0196-51F3-1FC4-5ECC7B1B01A1}"/>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spTree>
    <p:extLst>
      <p:ext uri="{BB962C8B-B14F-4D97-AF65-F5344CB8AC3E}">
        <p14:creationId xmlns:p14="http://schemas.microsoft.com/office/powerpoint/2010/main" val="102611489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descr="A picture containing mountain, nature, outdoor, grass&#10;&#10;Description automatically generated">
            <a:extLst>
              <a:ext uri="{FF2B5EF4-FFF2-40B4-BE49-F238E27FC236}">
                <a16:creationId xmlns:a16="http://schemas.microsoft.com/office/drawing/2014/main" id="{1E86DEAE-45CC-41EB-8DCA-E9869ECD22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6858000"/>
          </a:xfrm>
          <a:prstGeom prst="rect">
            <a:avLst/>
          </a:prstGeom>
        </p:spPr>
      </p:pic>
      <p:grpSp>
        <p:nvGrpSpPr>
          <p:cNvPr id="5" name="Group 4">
            <a:extLst>
              <a:ext uri="{FF2B5EF4-FFF2-40B4-BE49-F238E27FC236}">
                <a16:creationId xmlns:a16="http://schemas.microsoft.com/office/drawing/2014/main" id="{62C9FEEC-2FD6-4BF4-8335-57D1B2DE14F3}"/>
              </a:ext>
            </a:extLst>
          </p:cNvPr>
          <p:cNvGrpSpPr>
            <a:grpSpLocks noChangeAspect="1"/>
          </p:cNvGrpSpPr>
          <p:nvPr userDrawn="1"/>
        </p:nvGrpSpPr>
        <p:grpSpPr bwMode="auto">
          <a:xfrm>
            <a:off x="11287125" y="6356350"/>
            <a:ext cx="303213" cy="311150"/>
            <a:chOff x="7110" y="4004"/>
            <a:chExt cx="191" cy="196"/>
          </a:xfrm>
        </p:grpSpPr>
        <p:sp>
          <p:nvSpPr>
            <p:cNvPr id="6" name="Freeform 5">
              <a:extLst>
                <a:ext uri="{FF2B5EF4-FFF2-40B4-BE49-F238E27FC236}">
                  <a16:creationId xmlns:a16="http://schemas.microsoft.com/office/drawing/2014/main" id="{528B2FE5-6338-4BAB-97A2-64EE64CCAC6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 name="Freeform 6">
              <a:extLst>
                <a:ext uri="{FF2B5EF4-FFF2-40B4-BE49-F238E27FC236}">
                  <a16:creationId xmlns:a16="http://schemas.microsoft.com/office/drawing/2014/main" id="{658EDC98-4326-42CD-AC9C-1308E5A72E8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 name="Freeform 7">
              <a:extLst>
                <a:ext uri="{FF2B5EF4-FFF2-40B4-BE49-F238E27FC236}">
                  <a16:creationId xmlns:a16="http://schemas.microsoft.com/office/drawing/2014/main" id="{B8DFE2A1-7926-4AED-BD20-CEDE6C8E2A9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9" name="TextBox 8">
            <a:extLst>
              <a:ext uri="{FF2B5EF4-FFF2-40B4-BE49-F238E27FC236}">
                <a16:creationId xmlns:a16="http://schemas.microsoft.com/office/drawing/2014/main" id="{6582549B-89AE-8AF9-E093-EBE9066D75F5}"/>
              </a:ext>
            </a:extLst>
          </p:cNvPr>
          <p:cNvSpPr txBox="1"/>
          <p:nvPr userDrawn="1"/>
        </p:nvSpPr>
        <p:spPr>
          <a:xfrm>
            <a:off x="3239188" y="6486940"/>
            <a:ext cx="6097836" cy="215444"/>
          </a:xfrm>
          <a:prstGeom prst="rect">
            <a:avLst/>
          </a:prstGeom>
          <a:noFill/>
        </p:spPr>
        <p:txBody>
          <a:bodyPr wrap="square">
            <a:spAutoFit/>
          </a:bodyPr>
          <a:lstStyle/>
          <a:p>
            <a:r>
              <a:rPr lang="en-US" sz="800" dirty="0">
                <a:solidFill>
                  <a:schemeClr val="tx1"/>
                </a:solidFill>
                <a:latin typeface="EYInterstate" panose="02000503020000020004" pitchFamily="2" charset="0"/>
              </a:rPr>
              <a:t>Exempt Organization Future Tax Leaders | International tax update</a:t>
            </a:r>
          </a:p>
        </p:txBody>
      </p:sp>
      <p:sp>
        <p:nvSpPr>
          <p:cNvPr id="10" name="Slide Number Placeholder 4">
            <a:extLst>
              <a:ext uri="{FF2B5EF4-FFF2-40B4-BE49-F238E27FC236}">
                <a16:creationId xmlns:a16="http://schemas.microsoft.com/office/drawing/2014/main" id="{B3389A80-8F6E-7F3F-9D35-6DC0C6555202}"/>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spTree>
    <p:extLst>
      <p:ext uri="{BB962C8B-B14F-4D97-AF65-F5344CB8AC3E}">
        <p14:creationId xmlns:p14="http://schemas.microsoft.com/office/powerpoint/2010/main" val="314854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74C0F57-6282-484D-8F22-307303727AB9}"/>
              </a:ext>
            </a:extLst>
          </p:cNvPr>
          <p:cNvSpPr>
            <a:spLocks noGrp="1"/>
          </p:cNvSpPr>
          <p:nvPr>
            <p:ph type="ftr" sz="quarter" idx="11"/>
          </p:nvPr>
        </p:nvSpPr>
        <p:spPr>
          <a:xfrm>
            <a:off x="3239188" y="6471244"/>
            <a:ext cx="4023360" cy="180000"/>
          </a:xfrm>
          <a:prstGeom prst="rect">
            <a:avLst/>
          </a:prstGeom>
        </p:spPr>
        <p:txBody>
          <a:bodyPr/>
          <a:lstStyle>
            <a:lvl1pPr>
              <a:defRPr>
                <a:solidFill>
                  <a:schemeClr val="tx1"/>
                </a:solidFill>
              </a:defRPr>
            </a:lvl1pPr>
          </a:lstStyle>
          <a:p>
            <a:r>
              <a:rPr lang="en-US" dirty="0"/>
              <a:t>Exempt organization future tax leaders</a:t>
            </a:r>
          </a:p>
        </p:txBody>
      </p:sp>
      <p:sp>
        <p:nvSpPr>
          <p:cNvPr id="4" name="Slide Number Placeholder 4">
            <a:extLst>
              <a:ext uri="{FF2B5EF4-FFF2-40B4-BE49-F238E27FC236}">
                <a16:creationId xmlns:a16="http://schemas.microsoft.com/office/drawing/2014/main" id="{B19FAE62-9CF5-4A7F-B799-99B1C63D31D6}"/>
              </a:ext>
            </a:extLst>
          </p:cNvPr>
          <p:cNvSpPr>
            <a:spLocks noGrp="1"/>
          </p:cNvSpPr>
          <p:nvPr>
            <p:ph type="sldNum" sz="quarter" idx="12"/>
          </p:nvPr>
        </p:nvSpPr>
        <p:spPr>
          <a:xfrm>
            <a:off x="617221" y="6471244"/>
            <a:ext cx="663066" cy="180000"/>
          </a:xfrm>
          <a:prstGeom prst="rect">
            <a:avLst/>
          </a:prstGeom>
        </p:spPr>
        <p:txBody>
          <a:bodyPr/>
          <a:lstStyle>
            <a:lvl1pPr>
              <a:defRPr>
                <a:solidFill>
                  <a:schemeClr val="tx1"/>
                </a:solidFill>
              </a:defRPr>
            </a:lvl1pPr>
          </a:lstStyle>
          <a:p>
            <a:r>
              <a:rPr lang="en-IN" dirty="0"/>
              <a:t>Page </a:t>
            </a:r>
            <a:fld id="{F1BC30E3-FFE5-4B91-AA19-87A149EBB9EE}" type="slidenum">
              <a:rPr smtClean="0"/>
              <a:pPr/>
              <a:t>‹#›</a:t>
            </a:fld>
            <a:endParaRPr dirty="0"/>
          </a:p>
        </p:txBody>
      </p:sp>
      <p:grpSp>
        <p:nvGrpSpPr>
          <p:cNvPr id="5" name="Group 4">
            <a:extLst>
              <a:ext uri="{FF2B5EF4-FFF2-40B4-BE49-F238E27FC236}">
                <a16:creationId xmlns:a16="http://schemas.microsoft.com/office/drawing/2014/main" id="{62C9FEEC-2FD6-4BF4-8335-57D1B2DE14F3}"/>
              </a:ext>
            </a:extLst>
          </p:cNvPr>
          <p:cNvGrpSpPr>
            <a:grpSpLocks noChangeAspect="1"/>
          </p:cNvGrpSpPr>
          <p:nvPr userDrawn="1"/>
        </p:nvGrpSpPr>
        <p:grpSpPr bwMode="auto">
          <a:xfrm>
            <a:off x="11287125" y="6356350"/>
            <a:ext cx="303213" cy="311150"/>
            <a:chOff x="7110" y="4004"/>
            <a:chExt cx="191" cy="196"/>
          </a:xfrm>
        </p:grpSpPr>
        <p:sp>
          <p:nvSpPr>
            <p:cNvPr id="6" name="Freeform 5">
              <a:extLst>
                <a:ext uri="{FF2B5EF4-FFF2-40B4-BE49-F238E27FC236}">
                  <a16:creationId xmlns:a16="http://schemas.microsoft.com/office/drawing/2014/main" id="{528B2FE5-6338-4BAB-97A2-64EE64CCAC6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 name="Freeform 6">
              <a:extLst>
                <a:ext uri="{FF2B5EF4-FFF2-40B4-BE49-F238E27FC236}">
                  <a16:creationId xmlns:a16="http://schemas.microsoft.com/office/drawing/2014/main" id="{658EDC98-4326-42CD-AC9C-1308E5A72E8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 name="Freeform 7">
              <a:extLst>
                <a:ext uri="{FF2B5EF4-FFF2-40B4-BE49-F238E27FC236}">
                  <a16:creationId xmlns:a16="http://schemas.microsoft.com/office/drawing/2014/main" id="{B8DFE2A1-7926-4AED-BD20-CEDE6C8E2A9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10" name="Picture 9" descr="A picture containing landscape, cloud, outdoor, grass&#10;&#10;Description automatically generated">
            <a:extLst>
              <a:ext uri="{FF2B5EF4-FFF2-40B4-BE49-F238E27FC236}">
                <a16:creationId xmlns:a16="http://schemas.microsoft.com/office/drawing/2014/main" id="{89E944D5-2521-4D2A-8953-9313F6BA72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204" cy="6858000"/>
          </a:xfrm>
          <a:prstGeom prst="rect">
            <a:avLst/>
          </a:prstGeom>
        </p:spPr>
      </p:pic>
      <p:sp>
        <p:nvSpPr>
          <p:cNvPr id="11" name="Rectangle 10">
            <a:extLst>
              <a:ext uri="{FF2B5EF4-FFF2-40B4-BE49-F238E27FC236}">
                <a16:creationId xmlns:a16="http://schemas.microsoft.com/office/drawing/2014/main" id="{2E22B56D-8DD5-4138-939C-0061A94286C5}"/>
              </a:ext>
            </a:extLst>
          </p:cNvPr>
          <p:cNvSpPr/>
          <p:nvPr userDrawn="1"/>
        </p:nvSpPr>
        <p:spPr>
          <a:xfrm>
            <a:off x="0" y="0"/>
            <a:ext cx="12198350" cy="6858000"/>
          </a:xfrm>
          <a:prstGeom prst="rect">
            <a:avLst/>
          </a:prstGeom>
          <a:solidFill>
            <a:srgbClr val="2E2E38">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180786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31054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9341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Cover alternat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C56C94-7AFE-4822-B8F1-1B73491563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87" b="7887"/>
          <a:stretch/>
        </p:blipFill>
        <p:spPr>
          <a:xfrm>
            <a:off x="-8642" y="-1"/>
            <a:ext cx="12206991" cy="6858001"/>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548705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9" y="294200"/>
            <a:ext cx="10978515"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472688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407" y="1769541"/>
            <a:ext cx="9444951"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1407" y="3598339"/>
            <a:ext cx="9444951"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18282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32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189025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olling question">
    <p:spTree>
      <p:nvGrpSpPr>
        <p:cNvPr id="1" name=""/>
        <p:cNvGrpSpPr/>
        <p:nvPr/>
      </p:nvGrpSpPr>
      <p:grpSpPr>
        <a:xfrm>
          <a:off x="0" y="0"/>
          <a:ext cx="0" cy="0"/>
          <a:chOff x="0" y="0"/>
          <a:chExt cx="0" cy="0"/>
        </a:xfrm>
      </p:grpSpPr>
      <p:pic>
        <p:nvPicPr>
          <p:cNvPr id="2" name="Picture 1" descr="A sailboat with a rainbow colored sail&#10;&#10;Description automatically generated">
            <a:extLst>
              <a:ext uri="{FF2B5EF4-FFF2-40B4-BE49-F238E27FC236}">
                <a16:creationId xmlns:a16="http://schemas.microsoft.com/office/drawing/2014/main" id="{E7190B33-97BC-7FD7-B6CF-036DF00EF4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2286001"/>
          </a:xfrm>
          <a:prstGeom prst="rect">
            <a:avLst/>
          </a:prstGeom>
        </p:spPr>
      </p:pic>
      <p:sp>
        <p:nvSpPr>
          <p:cNvPr id="3" name="Rectangle 2">
            <a:extLst>
              <a:ext uri="{FF2B5EF4-FFF2-40B4-BE49-F238E27FC236}">
                <a16:creationId xmlns:a16="http://schemas.microsoft.com/office/drawing/2014/main" id="{DA2036DF-32AF-15AB-7595-F1299330DAD7}"/>
              </a:ext>
            </a:extLst>
          </p:cNvPr>
          <p:cNvSpPr/>
          <p:nvPr userDrawn="1"/>
        </p:nvSpPr>
        <p:spPr>
          <a:xfrm>
            <a:off x="0" y="1765005"/>
            <a:ext cx="12198350" cy="1814956"/>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39725"/>
            <a:endParaRPr lang="en-US" sz="3600" dirty="0">
              <a:solidFill>
                <a:schemeClr val="tx1"/>
              </a:solidFill>
              <a:latin typeface="EYInterstate" panose="02000503020000020004" pitchFamily="2" charset="0"/>
            </a:endParaRPr>
          </a:p>
        </p:txBody>
      </p:sp>
      <p:cxnSp>
        <p:nvCxnSpPr>
          <p:cNvPr id="10" name="Straight Connector 9">
            <a:extLst>
              <a:ext uri="{FF2B5EF4-FFF2-40B4-BE49-F238E27FC236}">
                <a16:creationId xmlns:a16="http://schemas.microsoft.com/office/drawing/2014/main" id="{C27E06F5-13FD-29DF-0A34-59C503E7ACEA}"/>
              </a:ext>
            </a:extLst>
          </p:cNvPr>
          <p:cNvCxnSpPr/>
          <p:nvPr userDrawn="1"/>
        </p:nvCxnSpPr>
        <p:spPr>
          <a:xfrm>
            <a:off x="617221" y="6229350"/>
            <a:ext cx="11025535" cy="0"/>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915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74830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723086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44442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205467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530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391531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8630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461614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3273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71089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53017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450291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84371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01605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10800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2641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486848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50816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Key statemen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6F135-5F50-499F-B8DC-DBB57852B2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306" b="1697"/>
          <a:stretch/>
        </p:blipFill>
        <p:spPr>
          <a:xfrm>
            <a:off x="0" y="-1"/>
            <a:ext cx="12198350" cy="6858001"/>
          </a:xfrm>
          <a:prstGeom prst="rect">
            <a:avLst/>
          </a:prstGeom>
        </p:spPr>
      </p:pic>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7" name="Footer Placeholder 4">
            <a:extLst>
              <a:ext uri="{FF2B5EF4-FFF2-40B4-BE49-F238E27FC236}">
                <a16:creationId xmlns:a16="http://schemas.microsoft.com/office/drawing/2014/main" id="{2C2F668A-BE0C-DA16-796E-7A1E15F28B6D}"/>
              </a:ext>
            </a:extLst>
          </p:cNvPr>
          <p:cNvSpPr>
            <a:spLocks noGrp="1"/>
          </p:cNvSpPr>
          <p:nvPr>
            <p:ph type="ftr" sz="quarter" idx="11"/>
          </p:nvPr>
        </p:nvSpPr>
        <p:spPr>
          <a:xfrm>
            <a:off x="3239188" y="6471244"/>
            <a:ext cx="4023360" cy="180000"/>
          </a:xfrm>
          <a:prstGeom prst="rect">
            <a:avLst/>
          </a:prstGeo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7416386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908" b="7908"/>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
        <p:nvSpPr>
          <p:cNvPr id="7" name="Title 1">
            <a:extLst>
              <a:ext uri="{FF2B5EF4-FFF2-40B4-BE49-F238E27FC236}">
                <a16:creationId xmlns:a16="http://schemas.microsoft.com/office/drawing/2014/main" id="{522858CD-ABDA-4264-AEF1-3897F0A724AB}"/>
              </a:ext>
            </a:extLst>
          </p:cNvPr>
          <p:cNvSpPr txBox="1">
            <a:spLocks/>
          </p:cNvSpPr>
          <p:nvPr userDrawn="1"/>
        </p:nvSpPr>
        <p:spPr>
          <a:xfrm>
            <a:off x="609311" y="17593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118307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_no bulle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E4D64D-FD8D-436D-90CA-9340F2C07934}"/>
              </a:ext>
            </a:extLst>
          </p:cNvPr>
          <p:cNvSpPr>
            <a:spLocks noGrp="1"/>
          </p:cNvSpPr>
          <p:nvPr>
            <p:ph type="pic" sz="quarter" idx="13"/>
          </p:nvPr>
        </p:nvSpPr>
        <p:spPr>
          <a:xfrm>
            <a:off x="8112125" y="0"/>
            <a:ext cx="4086225" cy="6124575"/>
          </a:xfrm>
        </p:spPr>
        <p:txBody>
          <a:bodyPr/>
          <a:lstStyle/>
          <a:p>
            <a:endParaRPr lang="en-US" dirty="0"/>
          </a:p>
        </p:txBody>
      </p:sp>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6950942"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694944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646078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12" r="5938"/>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solidFill>
                  <a:schemeClr val="tx1"/>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lvl1pPr>
              <a:defRPr>
                <a:solidFill>
                  <a:schemeClr val="tx1"/>
                </a:solidFill>
              </a:defRPr>
            </a:lvl1p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130921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76" b="7876"/>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solidFill>
                  <a:schemeClr val="bg1"/>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lvl1pPr>
              <a:defRPr>
                <a:solidFill>
                  <a:schemeClr val="bg1"/>
                </a:solidFill>
              </a:defRPr>
            </a:lvl1p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1567995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933" b="7933"/>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solidFill>
                  <a:schemeClr val="bg1"/>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lvl1pPr>
              <a:defRPr>
                <a:solidFill>
                  <a:schemeClr val="bg1"/>
                </a:solidFill>
              </a:defRPr>
            </a:lvl1p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2129133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1897895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5412605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780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366957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82167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707765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0444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pic>
        <p:nvPicPr>
          <p:cNvPr id="6" name="Picture 5" descr="A picture containing grass, green, plant&#10;&#10;Description automatically generated">
            <a:extLst>
              <a:ext uri="{FF2B5EF4-FFF2-40B4-BE49-F238E27FC236}">
                <a16:creationId xmlns:a16="http://schemas.microsoft.com/office/drawing/2014/main" id="{414811DF-84B5-4B62-9E37-C5433E394F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8351" cy="6858000"/>
          </a:xfrm>
          <a:prstGeom prst="rect">
            <a:avLst/>
          </a:prstGeom>
        </p:spPr>
      </p:pic>
      <p:sp>
        <p:nvSpPr>
          <p:cNvPr id="10" name="Rectangle 9">
            <a:extLst>
              <a:ext uri="{FF2B5EF4-FFF2-40B4-BE49-F238E27FC236}">
                <a16:creationId xmlns:a16="http://schemas.microsoft.com/office/drawing/2014/main" id="{01E79804-0E63-459B-A413-237DA721B9F5}"/>
              </a:ext>
            </a:extLst>
          </p:cNvPr>
          <p:cNvSpPr/>
          <p:nvPr userDrawn="1"/>
        </p:nvSpPr>
        <p:spPr>
          <a:xfrm>
            <a:off x="0" y="0"/>
            <a:ext cx="12198350" cy="6858000"/>
          </a:xfrm>
          <a:prstGeom prst="rect">
            <a:avLst/>
          </a:prstGeom>
          <a:gradFill flip="none" rotWithShape="1">
            <a:gsLst>
              <a:gs pos="43000">
                <a:srgbClr val="000000">
                  <a:alpha val="17000"/>
                </a:srgbClr>
              </a:gs>
              <a:gs pos="58000">
                <a:srgbClr val="000000">
                  <a:alpha val="43000"/>
                </a:srgbClr>
              </a:gs>
              <a:gs pos="81000">
                <a:srgbClr val="000000">
                  <a:alpha val="4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solidFill>
                  <a:schemeClr val="tx1"/>
                </a:solidFill>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
        <p:nvSpPr>
          <p:cNvPr id="14" name="Slide Number Placeholder 4">
            <a:extLst>
              <a:ext uri="{FF2B5EF4-FFF2-40B4-BE49-F238E27FC236}">
                <a16:creationId xmlns:a16="http://schemas.microsoft.com/office/drawing/2014/main" id="{25A0392B-9170-45DF-9CBC-6824001FB0C0}"/>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grpSp>
        <p:nvGrpSpPr>
          <p:cNvPr id="15" name="Group 4">
            <a:extLst>
              <a:ext uri="{FF2B5EF4-FFF2-40B4-BE49-F238E27FC236}">
                <a16:creationId xmlns:a16="http://schemas.microsoft.com/office/drawing/2014/main" id="{A33BED36-26B4-485C-AE25-CF4B6BCB9582}"/>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5206BB06-DF53-4276-A094-7E914A535FF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8B44F956-F764-490E-BFCD-AB7929170BCA}"/>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97E333D4-9BE5-4F69-A4B0-C6C663A32488}"/>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 name="TextBox 1">
            <a:extLst>
              <a:ext uri="{FF2B5EF4-FFF2-40B4-BE49-F238E27FC236}">
                <a16:creationId xmlns:a16="http://schemas.microsoft.com/office/drawing/2014/main" id="{D877921A-2EE8-9E0D-8C47-886FEE21484F}"/>
              </a:ext>
            </a:extLst>
          </p:cNvPr>
          <p:cNvSpPr txBox="1"/>
          <p:nvPr userDrawn="1"/>
        </p:nvSpPr>
        <p:spPr>
          <a:xfrm>
            <a:off x="3239188" y="6486940"/>
            <a:ext cx="6097836" cy="215444"/>
          </a:xfrm>
          <a:prstGeom prst="rect">
            <a:avLst/>
          </a:prstGeom>
          <a:noFill/>
        </p:spPr>
        <p:txBody>
          <a:bodyPr wrap="square">
            <a:spAutoFit/>
          </a:bodyPr>
          <a:lstStyle/>
          <a:p>
            <a:r>
              <a:rPr lang="en-US" sz="800" dirty="0">
                <a:solidFill>
                  <a:schemeClr val="tx1"/>
                </a:solidFill>
                <a:latin typeface="EYInterstate" panose="02000503020000020004" pitchFamily="2" charset="0"/>
              </a:rPr>
              <a:t>Exempt Organization Future Tax Leaders | International tax update</a:t>
            </a:r>
          </a:p>
        </p:txBody>
      </p:sp>
    </p:spTree>
    <p:extLst>
      <p:ext uri="{BB962C8B-B14F-4D97-AF65-F5344CB8AC3E}">
        <p14:creationId xmlns:p14="http://schemas.microsoft.com/office/powerpoint/2010/main" val="4221737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969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Cover alternat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C56C94-7AFE-4822-B8F1-1B73491563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87" b="7887"/>
          <a:stretch/>
        </p:blipFill>
        <p:spPr>
          <a:xfrm>
            <a:off x="-8642" y="-1"/>
            <a:ext cx="12206991" cy="6858001"/>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137207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31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31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983" y="5914642"/>
            <a:ext cx="5760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64788" y="4960938"/>
            <a:ext cx="1225550"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4240446796"/>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880" y="2158329"/>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366" y="876058"/>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64788" y="4960938"/>
            <a:ext cx="1225550"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340443784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8115" y="5826612"/>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65624363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719686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833895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598850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925068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16542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Tree>
    <p:extLst>
      <p:ext uri="{BB962C8B-B14F-4D97-AF65-F5344CB8AC3E}">
        <p14:creationId xmlns:p14="http://schemas.microsoft.com/office/powerpoint/2010/main" val="1678627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633042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11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6955458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600721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383245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069806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7029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895198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059849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22560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525441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91403697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67218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9" y="294200"/>
            <a:ext cx="10978515"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Tree>
    <p:extLst>
      <p:ext uri="{BB962C8B-B14F-4D97-AF65-F5344CB8AC3E}">
        <p14:creationId xmlns:p14="http://schemas.microsoft.com/office/powerpoint/2010/main" val="1021349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600" y="1137920"/>
            <a:ext cx="10980738" cy="4756150"/>
          </a:xfrm>
        </p:spPr>
        <p:txBody>
          <a:bodyPr/>
          <a:lstStyle>
            <a:lvl1pPr>
              <a:spcBef>
                <a:spcPts val="0"/>
              </a:spcBef>
              <a:spcAft>
                <a:spcPts val="300"/>
              </a:spcAft>
              <a:defRPr/>
            </a:lvl1pPr>
            <a:lvl2pPr>
              <a:spcBef>
                <a:spcPts val="0"/>
              </a:spcBef>
              <a:spcAft>
                <a:spcPts val="300"/>
              </a:spcAft>
              <a:defRPr/>
            </a:lvl2pPr>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3624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lling questioins">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7367A60B-D995-416E-B61F-007BFACF8878}"/>
              </a:ext>
            </a:extLst>
          </p:cNvPr>
          <p:cNvSpPr>
            <a:spLocks noGrp="1"/>
          </p:cNvSpPr>
          <p:nvPr>
            <p:ph type="body" sz="quarter" idx="15" hasCustomPrompt="1"/>
          </p:nvPr>
        </p:nvSpPr>
        <p:spPr>
          <a:xfrm>
            <a:off x="6403975" y="3289300"/>
            <a:ext cx="4572000" cy="492125"/>
          </a:xfrm>
        </p:spPr>
        <p:txBody>
          <a:bodyPr/>
          <a:lstStyle>
            <a:lvl1pPr marL="457200" indent="-457200">
              <a:buClr>
                <a:srgbClr val="747480"/>
              </a:buClr>
              <a:buSzPct val="120000"/>
              <a:buFont typeface="+mj-lt"/>
              <a:buAutoNum type="alphaUcPeriod"/>
              <a:defRPr/>
            </a:lvl1pPr>
          </a:lstStyle>
          <a:p>
            <a:pPr lvl="0"/>
            <a:r>
              <a:rPr lang="en-US" dirty="0"/>
              <a:t>Answers 1</a:t>
            </a:r>
          </a:p>
        </p:txBody>
      </p:sp>
      <p:pic>
        <p:nvPicPr>
          <p:cNvPr id="9" name="Picture 8" descr="A picture containing mountain, nature, outdoor, grass&#10;&#10;Description automatically generated">
            <a:extLst>
              <a:ext uri="{FF2B5EF4-FFF2-40B4-BE49-F238E27FC236}">
                <a16:creationId xmlns:a16="http://schemas.microsoft.com/office/drawing/2014/main" id="{CE628CBC-B373-46AB-96AE-9FB34BBEF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2864415"/>
          </a:xfrm>
          <a:prstGeom prst="rect">
            <a:avLst/>
          </a:prstGeom>
        </p:spPr>
      </p:pic>
      <p:sp>
        <p:nvSpPr>
          <p:cNvPr id="10" name="Rectangle 9">
            <a:extLst>
              <a:ext uri="{FF2B5EF4-FFF2-40B4-BE49-F238E27FC236}">
                <a16:creationId xmlns:a16="http://schemas.microsoft.com/office/drawing/2014/main" id="{23E90377-E6E4-405B-B8BC-0183F94C17E1}"/>
              </a:ext>
            </a:extLst>
          </p:cNvPr>
          <p:cNvSpPr/>
          <p:nvPr userDrawn="1"/>
        </p:nvSpPr>
        <p:spPr>
          <a:xfrm>
            <a:off x="0" y="1"/>
            <a:ext cx="12198350" cy="2864414"/>
          </a:xfrm>
          <a:prstGeom prst="rect">
            <a:avLst/>
          </a:prstGeom>
          <a:gradFill flip="none" rotWithShape="1">
            <a:gsLst>
              <a:gs pos="47000">
                <a:schemeClr val="bg1">
                  <a:lumMod val="100000"/>
                  <a:alpha val="52000"/>
                </a:schemeClr>
              </a:gs>
              <a:gs pos="98000">
                <a:schemeClr val="bg1">
                  <a:alpha val="0"/>
                  <a:lumMod val="10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Rectangle 10">
            <a:extLst>
              <a:ext uri="{FF2B5EF4-FFF2-40B4-BE49-F238E27FC236}">
                <a16:creationId xmlns:a16="http://schemas.microsoft.com/office/drawing/2014/main" id="{8CC5C921-A9BD-4792-A87F-B1183F03D776}"/>
              </a:ext>
            </a:extLst>
          </p:cNvPr>
          <p:cNvSpPr>
            <a:spLocks noChangeArrowheads="1"/>
          </p:cNvSpPr>
          <p:nvPr userDrawn="1"/>
        </p:nvSpPr>
        <p:spPr bwMode="auto">
          <a:xfrm>
            <a:off x="697338" y="1115061"/>
            <a:ext cx="5521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0" i="0" u="none" strike="noStrike" cap="none" normalizeH="0" baseline="0" dirty="0">
                <a:ln>
                  <a:noFill/>
                </a:ln>
                <a:effectLst/>
                <a:latin typeface="+mn-lt"/>
              </a:rPr>
              <a:t>Polling question</a:t>
            </a:r>
          </a:p>
        </p:txBody>
      </p:sp>
      <p:sp>
        <p:nvSpPr>
          <p:cNvPr id="17" name="Rectangle 16">
            <a:extLst>
              <a:ext uri="{FF2B5EF4-FFF2-40B4-BE49-F238E27FC236}">
                <a16:creationId xmlns:a16="http://schemas.microsoft.com/office/drawing/2014/main" id="{0D3597CE-4BA6-400D-84A2-9DD257F2D48A}"/>
              </a:ext>
            </a:extLst>
          </p:cNvPr>
          <p:cNvSpPr/>
          <p:nvPr userDrawn="1"/>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8" name="Rectangle 17">
            <a:extLst>
              <a:ext uri="{FF2B5EF4-FFF2-40B4-BE49-F238E27FC236}">
                <a16:creationId xmlns:a16="http://schemas.microsoft.com/office/drawing/2014/main" id="{AA727F49-B23A-4BA6-A7A3-9A0311918861}"/>
              </a:ext>
            </a:extLst>
          </p:cNvPr>
          <p:cNvSpPr>
            <a:spLocks noChangeArrowheads="1"/>
          </p:cNvSpPr>
          <p:nvPr userDrawn="1"/>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sp>
        <p:nvSpPr>
          <p:cNvPr id="24" name="Text Placeholder 22">
            <a:extLst>
              <a:ext uri="{FF2B5EF4-FFF2-40B4-BE49-F238E27FC236}">
                <a16:creationId xmlns:a16="http://schemas.microsoft.com/office/drawing/2014/main" id="{4D4F97E2-FE0A-4A38-B01B-761D729D4BB9}"/>
              </a:ext>
            </a:extLst>
          </p:cNvPr>
          <p:cNvSpPr>
            <a:spLocks noGrp="1"/>
          </p:cNvSpPr>
          <p:nvPr>
            <p:ph type="body" sz="quarter" idx="13" hasCustomPrompt="1"/>
          </p:nvPr>
        </p:nvSpPr>
        <p:spPr>
          <a:xfrm>
            <a:off x="6305910" y="788988"/>
            <a:ext cx="845388" cy="1354137"/>
          </a:xfrm>
        </p:spPr>
        <p:txBody>
          <a:bodyPr/>
          <a:lstStyle>
            <a:lvl1pPr marL="0" indent="0">
              <a:buFontTx/>
              <a:buNone/>
              <a:defRPr sz="8800">
                <a:solidFill>
                  <a:schemeClr val="tx2"/>
                </a:solidFill>
              </a:defRPr>
            </a:lvl1pPr>
          </a:lstStyle>
          <a:p>
            <a:pPr lvl="0"/>
            <a:r>
              <a:rPr lang="en-US" dirty="0"/>
              <a:t>#</a:t>
            </a:r>
          </a:p>
        </p:txBody>
      </p:sp>
      <p:sp>
        <p:nvSpPr>
          <p:cNvPr id="28" name="Text Placeholder 27">
            <a:extLst>
              <a:ext uri="{FF2B5EF4-FFF2-40B4-BE49-F238E27FC236}">
                <a16:creationId xmlns:a16="http://schemas.microsoft.com/office/drawing/2014/main" id="{761E6E73-5B9D-40C9-95D2-FF2DA3BFF4CB}"/>
              </a:ext>
            </a:extLst>
          </p:cNvPr>
          <p:cNvSpPr>
            <a:spLocks noGrp="1"/>
          </p:cNvSpPr>
          <p:nvPr>
            <p:ph type="body" sz="quarter" idx="14" hasCustomPrompt="1"/>
          </p:nvPr>
        </p:nvSpPr>
        <p:spPr>
          <a:xfrm>
            <a:off x="790575" y="3289253"/>
            <a:ext cx="4629150" cy="519113"/>
          </a:xfrm>
        </p:spPr>
        <p:txBody>
          <a:bodyPr/>
          <a:lstStyle>
            <a:lvl1pPr marL="0" indent="0">
              <a:buFontTx/>
              <a:buNone/>
              <a:defRPr/>
            </a:lvl1pPr>
          </a:lstStyle>
          <a:p>
            <a:pPr lvl="0"/>
            <a:r>
              <a:rPr lang="en-US" dirty="0"/>
              <a:t>Question here?</a:t>
            </a:r>
          </a:p>
        </p:txBody>
      </p:sp>
    </p:spTree>
    <p:extLst>
      <p:ext uri="{BB962C8B-B14F-4D97-AF65-F5344CB8AC3E}">
        <p14:creationId xmlns:p14="http://schemas.microsoft.com/office/powerpoint/2010/main" val="8956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5464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5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7125" y="6356350"/>
            <a:ext cx="303213"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1" name="Slide Number Placeholder 4">
            <a:extLst>
              <a:ext uri="{FF2B5EF4-FFF2-40B4-BE49-F238E27FC236}">
                <a16:creationId xmlns:a16="http://schemas.microsoft.com/office/drawing/2014/main" id="{5DF3B3B8-51BA-4605-954E-4E8FEC153677}"/>
              </a:ext>
            </a:extLst>
          </p:cNvPr>
          <p:cNvSpPr txBox="1">
            <a:spLocks/>
          </p:cNvSpPr>
          <p:nvPr userDrawn="1"/>
        </p:nvSpPr>
        <p:spPr>
          <a:xfrm>
            <a:off x="612774" y="6474115"/>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EYInterstate" panose="02000503020000020004" pitchFamily="2" charset="0"/>
              </a:rPr>
              <a:t>Page </a:t>
            </a:r>
            <a:fld id="{F1BC30E3-FFE5-4B91-AA19-87A149EBB9EE}" type="slidenum">
              <a:rPr sz="800" smtClean="0">
                <a:solidFill>
                  <a:schemeClr val="bg1"/>
                </a:solidFill>
                <a:latin typeface="EYInterstate" panose="02000503020000020004" pitchFamily="2" charset="0"/>
              </a:rPr>
              <a:pPr/>
              <a:t>‹#›</a:t>
            </a:fld>
            <a:endParaRPr sz="800" dirty="0">
              <a:solidFill>
                <a:schemeClr val="bg1"/>
              </a:solidFill>
              <a:latin typeface="EYInterstate" panose="02000503020000020004" pitchFamily="2" charset="0"/>
            </a:endParaRPr>
          </a:p>
        </p:txBody>
      </p:sp>
      <p:sp>
        <p:nvSpPr>
          <p:cNvPr id="5" name="TextBox 4">
            <a:extLst>
              <a:ext uri="{FF2B5EF4-FFF2-40B4-BE49-F238E27FC236}">
                <a16:creationId xmlns:a16="http://schemas.microsoft.com/office/drawing/2014/main" id="{7ED35C1B-D2F8-7C47-D5F4-E65B57CA9FA0}"/>
              </a:ext>
            </a:extLst>
          </p:cNvPr>
          <p:cNvSpPr txBox="1"/>
          <p:nvPr userDrawn="1"/>
        </p:nvSpPr>
        <p:spPr>
          <a:xfrm>
            <a:off x="3239188" y="6486940"/>
            <a:ext cx="6097836" cy="215444"/>
          </a:xfrm>
          <a:prstGeom prst="rect">
            <a:avLst/>
          </a:prstGeom>
          <a:noFill/>
        </p:spPr>
        <p:txBody>
          <a:bodyPr wrap="square">
            <a:spAutoFit/>
          </a:bodyPr>
          <a:lstStyle/>
          <a:p>
            <a:r>
              <a:rPr lang="en-US" sz="800" dirty="0">
                <a:solidFill>
                  <a:schemeClr val="bg1"/>
                </a:solidFill>
                <a:latin typeface="EYInterstate" panose="02000503020000020004" pitchFamily="2" charset="0"/>
              </a:rPr>
              <a:t>Exempt Organization Future Tax Leaders | International tax update</a:t>
            </a:r>
          </a:p>
        </p:txBody>
      </p:sp>
    </p:spTree>
    <p:extLst>
      <p:ext uri="{BB962C8B-B14F-4D97-AF65-F5344CB8AC3E}">
        <p14:creationId xmlns:p14="http://schemas.microsoft.com/office/powerpoint/2010/main" val="2945010009"/>
      </p:ext>
    </p:extLst>
  </p:cSld>
  <p:clrMap bg1="lt1" tx1="dk1" bg2="lt2" tx2="dk2" accent1="accent1" accent2="accent2" accent3="accent3" accent4="accent4" accent5="accent5" accent6="accent6" hlink="hlink" folHlink="folHlink"/>
  <p:sldLayoutIdLst>
    <p:sldLayoutId id="2147483895" r:id="rId1"/>
    <p:sldLayoutId id="2147483897" r:id="rId2"/>
    <p:sldLayoutId id="2147483900" r:id="rId3"/>
    <p:sldLayoutId id="2147483901" r:id="rId4"/>
    <p:sldLayoutId id="2147483922" r:id="rId5"/>
    <p:sldLayoutId id="2147483904" r:id="rId6"/>
    <p:sldLayoutId id="2147483905" r:id="rId7"/>
    <p:sldLayoutId id="2147483906" r:id="rId8"/>
    <p:sldLayoutId id="2147483909" r:id="rId9"/>
    <p:sldLayoutId id="2147483911" r:id="rId10"/>
    <p:sldLayoutId id="2147483913" r:id="rId11"/>
    <p:sldLayoutId id="2147483969" r:id="rId12"/>
    <p:sldLayoutId id="2147483918" r:id="rId13"/>
    <p:sldLayoutId id="2147484030" r:id="rId14"/>
    <p:sldLayoutId id="2147483917" r:id="rId15"/>
    <p:sldLayoutId id="2147483971" r:id="rId16"/>
    <p:sldLayoutId id="2147483972" r:id="rId17"/>
    <p:sldLayoutId id="2147484026" r:id="rId18"/>
    <p:sldLayoutId id="2147484027" r:id="rId19"/>
    <p:sldLayoutId id="2147484028" r:id="rId20"/>
    <p:sldLayoutId id="2147484031" r:id="rId21"/>
  </p:sldLayoutIdLst>
  <p:hf sldNum="0" hdr="0" dt="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7125" y="6356350"/>
            <a:ext cx="303213"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7221" y="6471244"/>
            <a:ext cx="663066"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5367869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 id="2147483997" r:id="rId24"/>
    <p:sldLayoutId id="2147483998" r:id="rId25"/>
    <p:sldLayoutId id="2147483999" r:id="rId26"/>
    <p:sldLayoutId id="2147484000" r:id="rId27"/>
    <p:sldLayoutId id="2147484001" r:id="rId28"/>
    <p:sldLayoutId id="2147484002" r:id="rId29"/>
    <p:sldLayoutId id="2147484003" r:id="rId30"/>
    <p:sldLayoutId id="2147484004" r:id="rId31"/>
    <p:sldLayoutId id="2147484005" r:id="rId32"/>
    <p:sldLayoutId id="2147484006" r:id="rId33"/>
    <p:sldLayoutId id="2147484007" r:id="rId34"/>
    <p:sldLayoutId id="2147484008" r:id="rId35"/>
    <p:sldLayoutId id="2147484009" r:id="rId36"/>
    <p:sldLayoutId id="2147484010" r:id="rId37"/>
    <p:sldLayoutId id="2147484011" r:id="rId38"/>
    <p:sldLayoutId id="2147484012" r:id="rId39"/>
    <p:sldLayoutId id="2147484013" r:id="rId40"/>
    <p:sldLayoutId id="2147484014" r:id="rId41"/>
    <p:sldLayoutId id="2147484015" r:id="rId42"/>
    <p:sldLayoutId id="2147484016" r:id="rId43"/>
    <p:sldLayoutId id="2147484017" r:id="rId44"/>
    <p:sldLayoutId id="2147484018" r:id="rId45"/>
    <p:sldLayoutId id="2147484019" r:id="rId46"/>
    <p:sldLayoutId id="2147484020" r:id="rId47"/>
    <p:sldLayoutId id="2147484021" r:id="rId48"/>
    <p:sldLayoutId id="2147484022" r:id="rId49"/>
    <p:sldLayoutId id="2147484023" r:id="rId50"/>
    <p:sldLayoutId id="2147484024" r:id="rId51"/>
    <p:sldLayoutId id="2147484025" r:id="rId52"/>
  </p:sldLayoutIdLst>
  <p:hf sldNum="0" hdr="0" dt="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s://eur01.safelinks.protection.outlook.com/?url=https%3A%2F%2Fwww.irs.gov%2Finstructions%2Fi8858&amp;data=05%7C02%7CMaryL.Hodges%40ey.com%7Ced8e24011d27431c260208dcb8b1eb0d%7C5b973f9977df4bebb27daa0c70b8482c%7C0%7C0%7C638588321537035251%7CUnknown%7CTWFpbGZsb3d8eyJWIjoiMC4wLjAwMDAiLCJQIjoiV2luMzIiLCJBTiI6Ik1haWwiLCJXVCI6Mn0%3D%7C0%7C%7C%7C&amp;sdata=dYrH2fFIl8%2F6BlIVabcuwFVc2e0WMWFT%2BG7CKdI6kX0%3D&amp;reserved=0"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ur01.safelinks.protection.outlook.com/?url=https%3A%2F%2Fwww.irs.gov%2Finstructions%2Fi5471%23en_US_2024_publink1000130458&amp;data=05%7C02%7CMaryL.Hodges%40ey.com%7Ced8e24011d27431c260208dcb8b1eb0d%7C5b973f9977df4bebb27daa0c70b8482c%7C0%7C0%7C638588321537025896%7CUnknown%7CTWFpbGZsb3d8eyJWIjoiMC4wLjAwMDAiLCJQIjoiV2luMzIiLCJBTiI6Ik1haWwiLCJXVCI6Mn0%3D%7C0%7C%7C%7C&amp;sdata=iq%2F4Z3uGA%2FFtduP8tnb4Li0groBHxtzTCsy%2BLg0C78M%3D&amp;reserved=0"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5D24839C-CE6B-424E-8536-8B9C1BEF00FC}"/>
              </a:ext>
            </a:extLst>
          </p:cNvPr>
          <p:cNvSpPr/>
          <p:nvPr/>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p:cNvSpPr>
            <a:spLocks noGrp="1"/>
          </p:cNvSpPr>
          <p:nvPr>
            <p:ph type="ctrTitle"/>
          </p:nvPr>
        </p:nvSpPr>
        <p:spPr/>
        <p:txBody>
          <a:bodyPr/>
          <a:lstStyle/>
          <a:p>
            <a:r>
              <a:rPr lang="en-US" dirty="0"/>
              <a:t>Exempt Organization </a:t>
            </a:r>
            <a:br>
              <a:rPr lang="en-US" dirty="0"/>
            </a:br>
            <a:r>
              <a:rPr lang="en-US" dirty="0"/>
              <a:t>Future Tax Leaders</a:t>
            </a:r>
          </a:p>
        </p:txBody>
      </p:sp>
      <p:sp>
        <p:nvSpPr>
          <p:cNvPr id="17" name="Subtitle 2"/>
          <p:cNvSpPr>
            <a:spLocks noGrp="1"/>
          </p:cNvSpPr>
          <p:nvPr>
            <p:ph type="subTitle" idx="1"/>
          </p:nvPr>
        </p:nvSpPr>
        <p:spPr/>
        <p:txBody>
          <a:bodyPr/>
          <a:lstStyle/>
          <a:p>
            <a:r>
              <a:rPr lang="en-US" sz="1600" dirty="0"/>
              <a:t>International tax update</a:t>
            </a:r>
          </a:p>
          <a:p>
            <a:r>
              <a:rPr lang="en-US" sz="1600" b="1" dirty="0"/>
              <a:t>August 29, 2024</a:t>
            </a:r>
            <a:endParaRPr lang="en-GB" sz="1600" b="1" dirty="0"/>
          </a:p>
        </p:txBody>
      </p:sp>
    </p:spTree>
    <p:extLst>
      <p:ext uri="{BB962C8B-B14F-4D97-AF65-F5344CB8AC3E}">
        <p14:creationId xmlns:p14="http://schemas.microsoft.com/office/powerpoint/2010/main" val="124231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5B26-E244-8CB9-5BF3-5819D738E394}"/>
              </a:ext>
            </a:extLst>
          </p:cNvPr>
          <p:cNvSpPr>
            <a:spLocks noGrp="1"/>
          </p:cNvSpPr>
          <p:nvPr>
            <p:ph type="title"/>
          </p:nvPr>
        </p:nvSpPr>
        <p:spPr>
          <a:xfrm>
            <a:off x="609918" y="294200"/>
            <a:ext cx="10978515" cy="590400"/>
          </a:xfrm>
        </p:spPr>
        <p:txBody>
          <a:bodyPr/>
          <a:lstStyle/>
          <a:p>
            <a:r>
              <a:rPr lang="en-US" dirty="0"/>
              <a:t>Form 5471, Schedules G and G-1</a:t>
            </a:r>
          </a:p>
        </p:txBody>
      </p:sp>
      <p:sp>
        <p:nvSpPr>
          <p:cNvPr id="11" name="Content Placeholder 10">
            <a:extLst>
              <a:ext uri="{FF2B5EF4-FFF2-40B4-BE49-F238E27FC236}">
                <a16:creationId xmlns:a16="http://schemas.microsoft.com/office/drawing/2014/main" id="{4D47DCB5-449F-B904-8942-744EA91B9833}"/>
              </a:ext>
            </a:extLst>
          </p:cNvPr>
          <p:cNvSpPr>
            <a:spLocks noGrp="1"/>
          </p:cNvSpPr>
          <p:nvPr>
            <p:ph idx="1"/>
          </p:nvPr>
        </p:nvSpPr>
        <p:spPr>
          <a:xfrm>
            <a:off x="609918" y="1137920"/>
            <a:ext cx="10978515" cy="4947920"/>
          </a:xfrm>
        </p:spPr>
        <p:txBody>
          <a:bodyPr/>
          <a:lstStyle/>
          <a:p>
            <a:pPr lvl="0"/>
            <a:r>
              <a:rPr lang="en-US" sz="1800" noProof="0" dirty="0"/>
              <a:t>The table of instructions for line 14 has been amended as follows. If the answer to question 22 of that table is “yes” for tax year 2023, affected Form 5471 filers will enter code “PRS” on Form 5471, Schedule G, line 14. For tax year 2022, affected Form 5471 filers entered “XX” on Form 5471, Schedule G, line 14 if the answer to question 22 of the table in the instructions was “yes.” (Question 22 — In determining the pro rata share of subpart F income or tested items of the U.S. person filing this return, was the amount of distributions by the CFC during the tax year and described in section 951(a)(2)(B) greater than zero?)</a:t>
            </a:r>
          </a:p>
          <a:p>
            <a:pPr lvl="0"/>
            <a:r>
              <a:rPr lang="en-US" sz="1800" noProof="0" dirty="0"/>
              <a:t>Worksheet A, lines 23 and 25 were revised to add a reference to section 961(c).</a:t>
            </a:r>
          </a:p>
          <a:p>
            <a:pPr lvl="0"/>
            <a:r>
              <a:rPr lang="en-US" sz="1800" noProof="0" dirty="0"/>
              <a:t>Worksheet A, lines 28 and 31 were amended.</a:t>
            </a:r>
          </a:p>
          <a:p>
            <a:pPr lvl="0"/>
            <a:r>
              <a:rPr lang="en-US" sz="1800" noProof="0" dirty="0"/>
              <a:t>Worksheet A, line 58 was revised to more accurately reflect Regulations section 1.951-1(b)(1)(ii)(A).</a:t>
            </a:r>
          </a:p>
          <a:p>
            <a:pPr lvl="0"/>
            <a:r>
              <a:rPr lang="en-US" sz="1800" noProof="0" dirty="0"/>
              <a:t>The instructions for Worksheet A, line 1 were clarified by adding a reference to the limitation on section 954(c)(6) in Regulations section 1.245A-5.</a:t>
            </a:r>
          </a:p>
          <a:p>
            <a:pPr lvl="0"/>
            <a:r>
              <a:rPr lang="en-US" sz="1800" noProof="0" dirty="0"/>
              <a:t>A new instruction for Worksheet A, lines 113b, 13d, 13e, 14b, 15b, 16b, 18b and 19b was added regarding allocation and apportionment of expense to better reflect Regulations section 1.954-1(c)(1)(i), (ii) and (iv).</a:t>
            </a:r>
          </a:p>
          <a:p>
            <a:endParaRPr lang="en-US" sz="1800" dirty="0"/>
          </a:p>
        </p:txBody>
      </p:sp>
    </p:spTree>
    <p:extLst>
      <p:ext uri="{BB962C8B-B14F-4D97-AF65-F5344CB8AC3E}">
        <p14:creationId xmlns:p14="http://schemas.microsoft.com/office/powerpoint/2010/main" val="421185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5B26-E244-8CB9-5BF3-5819D738E394}"/>
              </a:ext>
            </a:extLst>
          </p:cNvPr>
          <p:cNvSpPr>
            <a:spLocks noGrp="1"/>
          </p:cNvSpPr>
          <p:nvPr>
            <p:ph type="title"/>
          </p:nvPr>
        </p:nvSpPr>
        <p:spPr>
          <a:xfrm>
            <a:off x="609918" y="294200"/>
            <a:ext cx="10978515" cy="590880"/>
          </a:xfrm>
        </p:spPr>
        <p:txBody>
          <a:bodyPr/>
          <a:lstStyle/>
          <a:p>
            <a:r>
              <a:rPr lang="en-US" dirty="0"/>
              <a:t>Form 8865</a:t>
            </a:r>
          </a:p>
        </p:txBody>
      </p:sp>
      <p:sp>
        <p:nvSpPr>
          <p:cNvPr id="3" name="Content Placeholder 2">
            <a:extLst>
              <a:ext uri="{FF2B5EF4-FFF2-40B4-BE49-F238E27FC236}">
                <a16:creationId xmlns:a16="http://schemas.microsoft.com/office/drawing/2014/main" id="{24974072-D5AE-EF5F-026D-C2EF1F9D30A4}"/>
              </a:ext>
            </a:extLst>
          </p:cNvPr>
          <p:cNvSpPr>
            <a:spLocks noGrp="1"/>
          </p:cNvSpPr>
          <p:nvPr>
            <p:ph sz="half" idx="1"/>
          </p:nvPr>
        </p:nvSpPr>
        <p:spPr>
          <a:xfrm>
            <a:off x="609918" y="1137919"/>
            <a:ext cx="5387605" cy="4834800"/>
          </a:xfrm>
        </p:spPr>
        <p:txBody>
          <a:bodyPr/>
          <a:lstStyle/>
          <a:p>
            <a:r>
              <a:rPr lang="en-US" dirty="0"/>
              <a:t>Form 8865, Schedules K-2 and K-3 changes</a:t>
            </a:r>
          </a:p>
          <a:p>
            <a:endParaRPr lang="en-US" dirty="0"/>
          </a:p>
        </p:txBody>
      </p:sp>
      <p:sp>
        <p:nvSpPr>
          <p:cNvPr id="6" name="Content Placeholder 5">
            <a:extLst>
              <a:ext uri="{FF2B5EF4-FFF2-40B4-BE49-F238E27FC236}">
                <a16:creationId xmlns:a16="http://schemas.microsoft.com/office/drawing/2014/main" id="{92F64632-8B46-E82C-054C-CDCC3BF5B545}"/>
              </a:ext>
            </a:extLst>
          </p:cNvPr>
          <p:cNvSpPr>
            <a:spLocks noGrp="1"/>
          </p:cNvSpPr>
          <p:nvPr>
            <p:ph sz="half" idx="2"/>
          </p:nvPr>
        </p:nvSpPr>
        <p:spPr>
          <a:xfrm>
            <a:off x="6200828" y="1137919"/>
            <a:ext cx="5387605" cy="4834800"/>
          </a:xfrm>
        </p:spPr>
        <p:txBody>
          <a:bodyPr/>
          <a:lstStyle/>
          <a:p>
            <a:r>
              <a:rPr lang="en-US" dirty="0"/>
              <a:t>Form 1065, Schedules K-2 and K-3 changes</a:t>
            </a:r>
          </a:p>
          <a:p>
            <a:endParaRPr lang="en-US" dirty="0"/>
          </a:p>
        </p:txBody>
      </p:sp>
      <p:pic>
        <p:nvPicPr>
          <p:cNvPr id="4" name="Picture 3">
            <a:extLst>
              <a:ext uri="{FF2B5EF4-FFF2-40B4-BE49-F238E27FC236}">
                <a16:creationId xmlns:a16="http://schemas.microsoft.com/office/drawing/2014/main" id="{059F2E13-A7B5-21FF-EBDA-2AA9579561BD}"/>
              </a:ext>
            </a:extLst>
          </p:cNvPr>
          <p:cNvPicPr>
            <a:picLocks noChangeAspect="1"/>
          </p:cNvPicPr>
          <p:nvPr/>
        </p:nvPicPr>
        <p:blipFill>
          <a:blip r:embed="rId2"/>
          <a:stretch>
            <a:fillRect/>
          </a:stretch>
        </p:blipFill>
        <p:spPr>
          <a:xfrm>
            <a:off x="6461539" y="1479534"/>
            <a:ext cx="3476625" cy="809625"/>
          </a:xfrm>
          <a:prstGeom prst="rect">
            <a:avLst/>
          </a:prstGeom>
        </p:spPr>
      </p:pic>
      <p:pic>
        <p:nvPicPr>
          <p:cNvPr id="7" name="Picture 6">
            <a:extLst>
              <a:ext uri="{FF2B5EF4-FFF2-40B4-BE49-F238E27FC236}">
                <a16:creationId xmlns:a16="http://schemas.microsoft.com/office/drawing/2014/main" id="{28727D8C-C8D7-9A01-337A-A17624647CCD}"/>
              </a:ext>
            </a:extLst>
          </p:cNvPr>
          <p:cNvPicPr>
            <a:picLocks noChangeAspect="1"/>
          </p:cNvPicPr>
          <p:nvPr/>
        </p:nvPicPr>
        <p:blipFill>
          <a:blip r:embed="rId3"/>
          <a:stretch>
            <a:fillRect/>
          </a:stretch>
        </p:blipFill>
        <p:spPr>
          <a:xfrm>
            <a:off x="6545224" y="2289159"/>
            <a:ext cx="3362325" cy="3800475"/>
          </a:xfrm>
          <a:prstGeom prst="rect">
            <a:avLst/>
          </a:prstGeom>
        </p:spPr>
      </p:pic>
      <p:pic>
        <p:nvPicPr>
          <p:cNvPr id="11" name="Picture 10">
            <a:extLst>
              <a:ext uri="{FF2B5EF4-FFF2-40B4-BE49-F238E27FC236}">
                <a16:creationId xmlns:a16="http://schemas.microsoft.com/office/drawing/2014/main" id="{65EA29CF-BFD0-71D5-1A71-CCF67C6DFDC3}"/>
              </a:ext>
            </a:extLst>
          </p:cNvPr>
          <p:cNvPicPr>
            <a:picLocks noChangeAspect="1"/>
          </p:cNvPicPr>
          <p:nvPr/>
        </p:nvPicPr>
        <p:blipFill>
          <a:blip r:embed="rId4"/>
          <a:stretch>
            <a:fillRect/>
          </a:stretch>
        </p:blipFill>
        <p:spPr>
          <a:xfrm>
            <a:off x="1010785" y="1479534"/>
            <a:ext cx="3390900" cy="638175"/>
          </a:xfrm>
          <a:prstGeom prst="rect">
            <a:avLst/>
          </a:prstGeom>
        </p:spPr>
      </p:pic>
    </p:spTree>
    <p:extLst>
      <p:ext uri="{BB962C8B-B14F-4D97-AF65-F5344CB8AC3E}">
        <p14:creationId xmlns:p14="http://schemas.microsoft.com/office/powerpoint/2010/main" val="56418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5B26-E244-8CB9-5BF3-5819D738E394}"/>
              </a:ext>
            </a:extLst>
          </p:cNvPr>
          <p:cNvSpPr>
            <a:spLocks noGrp="1"/>
          </p:cNvSpPr>
          <p:nvPr>
            <p:ph type="title"/>
          </p:nvPr>
        </p:nvSpPr>
        <p:spPr>
          <a:xfrm>
            <a:off x="609918" y="294200"/>
            <a:ext cx="10978515" cy="590400"/>
          </a:xfrm>
        </p:spPr>
        <p:txBody>
          <a:bodyPr/>
          <a:lstStyle/>
          <a:p>
            <a:r>
              <a:rPr lang="en-US" dirty="0"/>
              <a:t>Form 8858</a:t>
            </a:r>
          </a:p>
        </p:txBody>
      </p:sp>
      <p:pic>
        <p:nvPicPr>
          <p:cNvPr id="6" name="Picture 5">
            <a:extLst>
              <a:ext uri="{FF2B5EF4-FFF2-40B4-BE49-F238E27FC236}">
                <a16:creationId xmlns:a16="http://schemas.microsoft.com/office/drawing/2014/main" id="{3FB567E8-AC23-C247-4997-B0D73AE4EF5A}"/>
              </a:ext>
            </a:extLst>
          </p:cNvPr>
          <p:cNvPicPr>
            <a:picLocks noChangeAspect="1"/>
          </p:cNvPicPr>
          <p:nvPr/>
        </p:nvPicPr>
        <p:blipFill>
          <a:blip r:embed="rId2"/>
          <a:stretch>
            <a:fillRect/>
          </a:stretch>
        </p:blipFill>
        <p:spPr>
          <a:xfrm>
            <a:off x="609600" y="1137920"/>
            <a:ext cx="8634761" cy="4900167"/>
          </a:xfrm>
          <a:prstGeom prst="rect">
            <a:avLst/>
          </a:prstGeom>
        </p:spPr>
      </p:pic>
      <p:sp>
        <p:nvSpPr>
          <p:cNvPr id="3" name="TextBox 2">
            <a:extLst>
              <a:ext uri="{FF2B5EF4-FFF2-40B4-BE49-F238E27FC236}">
                <a16:creationId xmlns:a16="http://schemas.microsoft.com/office/drawing/2014/main" id="{EFEEEEB6-7CA5-88C6-68DB-2412C3BB2935}"/>
              </a:ext>
            </a:extLst>
          </p:cNvPr>
          <p:cNvSpPr txBox="1"/>
          <p:nvPr/>
        </p:nvSpPr>
        <p:spPr>
          <a:xfrm>
            <a:off x="681135" y="6088123"/>
            <a:ext cx="3839193"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800" dirty="0">
                <a:solidFill>
                  <a:schemeClr val="bg1"/>
                </a:solidFill>
              </a:rPr>
              <a:t>Source: </a:t>
            </a:r>
            <a:r>
              <a:rPr lang="en-US" sz="800" u="sng" dirty="0">
                <a:solidFill>
                  <a:srgbClr val="155CB4"/>
                </a:solidFill>
                <a:effectLs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Instructions for Form 8858 (12/2023) | Internal Revenue Service (irs.gov)</a:t>
            </a:r>
            <a:endParaRPr lang="en-US" sz="800" dirty="0">
              <a:solidFill>
                <a:srgbClr val="155CB4"/>
              </a:solidFill>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51111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717D46C-B876-4B85-BE9C-3BD0B6A31F80}"/>
              </a:ext>
            </a:extLst>
          </p:cNvPr>
          <p:cNvCxnSpPr>
            <a:cxnSpLocks/>
          </p:cNvCxnSpPr>
          <p:nvPr/>
        </p:nvCxnSpPr>
        <p:spPr>
          <a:xfrm>
            <a:off x="3063422" y="1732549"/>
            <a:ext cx="4136" cy="2198722"/>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1E8896F2-C5DD-4CFC-8551-34DD0F028BBD}"/>
              </a:ext>
            </a:extLst>
          </p:cNvPr>
          <p:cNvSpPr>
            <a:spLocks noGrp="1"/>
          </p:cNvSpPr>
          <p:nvPr>
            <p:ph type="title"/>
          </p:nvPr>
        </p:nvSpPr>
        <p:spPr>
          <a:xfrm>
            <a:off x="609918" y="294200"/>
            <a:ext cx="10978515" cy="590880"/>
          </a:xfrm>
        </p:spPr>
        <p:txBody>
          <a:bodyPr/>
          <a:lstStyle/>
          <a:p>
            <a:r>
              <a:rPr lang="en-US" dirty="0"/>
              <a:t>Category 2 change — example</a:t>
            </a:r>
          </a:p>
        </p:txBody>
      </p:sp>
      <p:sp>
        <p:nvSpPr>
          <p:cNvPr id="25" name="Content Placeholder 24">
            <a:extLst>
              <a:ext uri="{FF2B5EF4-FFF2-40B4-BE49-F238E27FC236}">
                <a16:creationId xmlns:a16="http://schemas.microsoft.com/office/drawing/2014/main" id="{63ECB1AF-7FA8-7766-3FBE-FA69A0BB37A2}"/>
              </a:ext>
            </a:extLst>
          </p:cNvPr>
          <p:cNvSpPr>
            <a:spLocks noGrp="1"/>
          </p:cNvSpPr>
          <p:nvPr>
            <p:ph sz="half" idx="2"/>
          </p:nvPr>
        </p:nvSpPr>
        <p:spPr>
          <a:xfrm>
            <a:off x="6200828" y="1137919"/>
            <a:ext cx="5387605" cy="4834800"/>
          </a:xfrm>
        </p:spPr>
        <p:txBody>
          <a:bodyPr/>
          <a:lstStyle/>
          <a:p>
            <a:r>
              <a:rPr lang="en-US" dirty="0"/>
              <a:t>Prior instructions:</a:t>
            </a:r>
          </a:p>
          <a:p>
            <a:pPr lvl="1"/>
            <a:r>
              <a:rPr lang="en-US" dirty="0"/>
              <a:t>A US person that directly (or indirectly through a tier of FDEs or partnerships) is a tax owner of an FDE or operates an FB. </a:t>
            </a:r>
          </a:p>
          <a:p>
            <a:r>
              <a:rPr lang="en-US" dirty="0"/>
              <a:t>2023 instructions:</a:t>
            </a:r>
          </a:p>
          <a:p>
            <a:pPr lvl="1"/>
            <a:r>
              <a:rPr lang="en-US" dirty="0"/>
              <a:t>A US person that directly (or indirectly through a tier of FDEs) is a tax owner of an FDE or operates an FB.</a:t>
            </a:r>
          </a:p>
          <a:p>
            <a:pPr lvl="1"/>
            <a:r>
              <a:rPr lang="en-US" dirty="0"/>
              <a:t>The change to the instructions makes it clear that US partners in the US do not have a Form 8858 filing requirement in this fact pattern.</a:t>
            </a:r>
          </a:p>
          <a:p>
            <a:endParaRPr lang="en-US" dirty="0"/>
          </a:p>
        </p:txBody>
      </p:sp>
      <p:cxnSp>
        <p:nvCxnSpPr>
          <p:cNvPr id="52" name="Straight Connector 51">
            <a:extLst>
              <a:ext uri="{FF2B5EF4-FFF2-40B4-BE49-F238E27FC236}">
                <a16:creationId xmlns:a16="http://schemas.microsoft.com/office/drawing/2014/main" id="{2F7777D2-474D-4A3E-AC8E-AA56A9F150EA}"/>
              </a:ext>
            </a:extLst>
          </p:cNvPr>
          <p:cNvCxnSpPr>
            <a:cxnSpLocks/>
            <a:endCxn id="6" idx="0"/>
          </p:cNvCxnSpPr>
          <p:nvPr/>
        </p:nvCxnSpPr>
        <p:spPr>
          <a:xfrm flipV="1">
            <a:off x="3053738" y="2642195"/>
            <a:ext cx="15630" cy="51311"/>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A1ECBA9-000D-4F34-B3C3-C4A5D338483B}"/>
              </a:ext>
            </a:extLst>
          </p:cNvPr>
          <p:cNvCxnSpPr>
            <a:cxnSpLocks/>
            <a:stCxn id="4" idx="3"/>
            <a:endCxn id="12" idx="0"/>
          </p:cNvCxnSpPr>
          <p:nvPr/>
        </p:nvCxnSpPr>
        <p:spPr>
          <a:xfrm flipH="1">
            <a:off x="3061553" y="4845671"/>
            <a:ext cx="7815" cy="578412"/>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BC11607-D51B-49D6-B032-FE83F533D0C8}"/>
              </a:ext>
            </a:extLst>
          </p:cNvPr>
          <p:cNvSpPr txBox="1"/>
          <p:nvPr/>
        </p:nvSpPr>
        <p:spPr>
          <a:xfrm>
            <a:off x="3148240" y="4998682"/>
            <a:ext cx="690624" cy="276999"/>
          </a:xfrm>
          <a:prstGeom prst="rect">
            <a:avLst/>
          </a:prstGeom>
          <a:noFill/>
        </p:spPr>
        <p:txBody>
          <a:bodyPr wrap="square" rtlCol="0">
            <a:spAutoFit/>
          </a:bodyPr>
          <a:lstStyle/>
          <a:p>
            <a:pPr algn="ctr">
              <a:defRPr/>
            </a:pPr>
            <a:r>
              <a:rPr lang="en-US" sz="1200" dirty="0">
                <a:solidFill>
                  <a:schemeClr val="bg1"/>
                </a:solidFill>
              </a:rPr>
              <a:t>100%</a:t>
            </a:r>
          </a:p>
        </p:txBody>
      </p:sp>
      <p:sp>
        <p:nvSpPr>
          <p:cNvPr id="6" name="Isosceles Triangle 5">
            <a:extLst>
              <a:ext uri="{FF2B5EF4-FFF2-40B4-BE49-F238E27FC236}">
                <a16:creationId xmlns:a16="http://schemas.microsoft.com/office/drawing/2014/main" id="{26E3E944-342F-4B67-8238-41BD1BA564BA}"/>
              </a:ext>
            </a:extLst>
          </p:cNvPr>
          <p:cNvSpPr/>
          <p:nvPr/>
        </p:nvSpPr>
        <p:spPr>
          <a:xfrm>
            <a:off x="2539016" y="2642195"/>
            <a:ext cx="1060704" cy="914400"/>
          </a:xfrm>
          <a:prstGeom prst="triangl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7" name="TextBox 6">
            <a:extLst>
              <a:ext uri="{FF2B5EF4-FFF2-40B4-BE49-F238E27FC236}">
                <a16:creationId xmlns:a16="http://schemas.microsoft.com/office/drawing/2014/main" id="{E3B75FCD-29EC-4CBD-BC3A-B0E91E1906DE}"/>
              </a:ext>
            </a:extLst>
          </p:cNvPr>
          <p:cNvSpPr txBox="1"/>
          <p:nvPr/>
        </p:nvSpPr>
        <p:spPr>
          <a:xfrm>
            <a:off x="2739796" y="3126507"/>
            <a:ext cx="658231" cy="427809"/>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1200" dirty="0">
                <a:solidFill>
                  <a:schemeClr val="bg1"/>
                </a:solidFill>
              </a:rPr>
              <a:t>US</a:t>
            </a:r>
          </a:p>
          <a:p>
            <a:pPr algn="ctr">
              <a:lnSpc>
                <a:spcPct val="85000"/>
              </a:lnSpc>
              <a:spcAft>
                <a:spcPts val="600"/>
              </a:spcAft>
              <a:buClr>
                <a:schemeClr val="accent2"/>
              </a:buClr>
              <a:buSzPct val="70000"/>
            </a:pPr>
            <a:endParaRPr lang="en-US" sz="1200" dirty="0">
              <a:solidFill>
                <a:schemeClr val="bg1"/>
              </a:solidFill>
            </a:endParaRPr>
          </a:p>
        </p:txBody>
      </p:sp>
      <p:sp>
        <p:nvSpPr>
          <p:cNvPr id="11" name="Rectangle 10">
            <a:extLst>
              <a:ext uri="{FF2B5EF4-FFF2-40B4-BE49-F238E27FC236}">
                <a16:creationId xmlns:a16="http://schemas.microsoft.com/office/drawing/2014/main" id="{DF37BC8A-D85A-42AC-8326-A2B504C4AEAD}"/>
              </a:ext>
            </a:extLst>
          </p:cNvPr>
          <p:cNvSpPr/>
          <p:nvPr/>
        </p:nvSpPr>
        <p:spPr>
          <a:xfrm>
            <a:off x="2279745" y="5424083"/>
            <a:ext cx="1563616" cy="747517"/>
          </a:xfrm>
          <a:prstGeom prst="rect">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2" name="Oval 11">
            <a:extLst>
              <a:ext uri="{FF2B5EF4-FFF2-40B4-BE49-F238E27FC236}">
                <a16:creationId xmlns:a16="http://schemas.microsoft.com/office/drawing/2014/main" id="{E1DFAFFE-F638-490B-BA09-66DAE1DB570C}"/>
              </a:ext>
            </a:extLst>
          </p:cNvPr>
          <p:cNvSpPr/>
          <p:nvPr/>
        </p:nvSpPr>
        <p:spPr>
          <a:xfrm>
            <a:off x="2279745" y="5424083"/>
            <a:ext cx="1563616" cy="747517"/>
          </a:xfrm>
          <a:prstGeom prst="ellipse">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1" name="TextBox 20">
            <a:extLst>
              <a:ext uri="{FF2B5EF4-FFF2-40B4-BE49-F238E27FC236}">
                <a16:creationId xmlns:a16="http://schemas.microsoft.com/office/drawing/2014/main" id="{2C026C00-C96F-480F-BB4F-C11FBCEBCB44}"/>
              </a:ext>
            </a:extLst>
          </p:cNvPr>
          <p:cNvSpPr txBox="1"/>
          <p:nvPr/>
        </p:nvSpPr>
        <p:spPr>
          <a:xfrm>
            <a:off x="2718511" y="5687383"/>
            <a:ext cx="686085" cy="193899"/>
          </a:xfrm>
          <a:prstGeom prst="rect">
            <a:avLst/>
          </a:prstGeom>
          <a:noFill/>
        </p:spPr>
        <p:txBody>
          <a:bodyPr wrap="none" lIns="0" tIns="36576" rIns="0" bIns="0" rtlCol="0">
            <a:spAutoFit/>
          </a:bodyPr>
          <a:lstStyle/>
          <a:p>
            <a:pPr algn="ctr">
              <a:lnSpc>
                <a:spcPct val="85000"/>
              </a:lnSpc>
              <a:spcAft>
                <a:spcPts val="600"/>
              </a:spcAft>
              <a:buClr>
                <a:schemeClr val="accent2"/>
              </a:buClr>
              <a:buSzPct val="70000"/>
            </a:pPr>
            <a:r>
              <a:rPr lang="en-US" sz="1200" dirty="0">
                <a:solidFill>
                  <a:schemeClr val="bg1"/>
                </a:solidFill>
              </a:rPr>
              <a:t>FDE or FB</a:t>
            </a:r>
          </a:p>
        </p:txBody>
      </p:sp>
      <p:sp>
        <p:nvSpPr>
          <p:cNvPr id="4" name="Isosceles Triangle 3">
            <a:extLst>
              <a:ext uri="{FF2B5EF4-FFF2-40B4-BE49-F238E27FC236}">
                <a16:creationId xmlns:a16="http://schemas.microsoft.com/office/drawing/2014/main" id="{3D34228A-383B-4A26-9F1A-4CF3432810C2}"/>
              </a:ext>
            </a:extLst>
          </p:cNvPr>
          <p:cNvSpPr/>
          <p:nvPr/>
        </p:nvSpPr>
        <p:spPr>
          <a:xfrm>
            <a:off x="2539016" y="3931271"/>
            <a:ext cx="1060704" cy="914400"/>
          </a:xfrm>
          <a:prstGeom prst="triangl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6" name="TextBox 15">
            <a:extLst>
              <a:ext uri="{FF2B5EF4-FFF2-40B4-BE49-F238E27FC236}">
                <a16:creationId xmlns:a16="http://schemas.microsoft.com/office/drawing/2014/main" id="{649895B8-89A9-4526-8BD8-CDF61DE36E64}"/>
              </a:ext>
            </a:extLst>
          </p:cNvPr>
          <p:cNvSpPr txBox="1"/>
          <p:nvPr/>
        </p:nvSpPr>
        <p:spPr>
          <a:xfrm>
            <a:off x="2987415" y="4406458"/>
            <a:ext cx="179536"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rPr>
              <a:t>FP</a:t>
            </a:r>
          </a:p>
        </p:txBody>
      </p:sp>
      <p:sp>
        <p:nvSpPr>
          <p:cNvPr id="17" name="TextBox 16">
            <a:extLst>
              <a:ext uri="{FF2B5EF4-FFF2-40B4-BE49-F238E27FC236}">
                <a16:creationId xmlns:a16="http://schemas.microsoft.com/office/drawing/2014/main" id="{40485835-8AF8-45DC-A730-E3950CAEC2D3}"/>
              </a:ext>
            </a:extLst>
          </p:cNvPr>
          <p:cNvSpPr txBox="1"/>
          <p:nvPr/>
        </p:nvSpPr>
        <p:spPr>
          <a:xfrm>
            <a:off x="3398027" y="3681310"/>
            <a:ext cx="192360"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rPr>
              <a:t>9%</a:t>
            </a:r>
          </a:p>
        </p:txBody>
      </p:sp>
      <p:sp>
        <p:nvSpPr>
          <p:cNvPr id="15" name="Oval 14">
            <a:extLst>
              <a:ext uri="{FF2B5EF4-FFF2-40B4-BE49-F238E27FC236}">
                <a16:creationId xmlns:a16="http://schemas.microsoft.com/office/drawing/2014/main" id="{CD86D804-B6AA-E63D-99EF-292F32CD1423}"/>
              </a:ext>
            </a:extLst>
          </p:cNvPr>
          <p:cNvSpPr/>
          <p:nvPr/>
        </p:nvSpPr>
        <p:spPr>
          <a:xfrm>
            <a:off x="2379970" y="1058781"/>
            <a:ext cx="1347536" cy="1347536"/>
          </a:xfrm>
          <a:prstGeom prst="ellips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9" name="TextBox 18">
            <a:extLst>
              <a:ext uri="{FF2B5EF4-FFF2-40B4-BE49-F238E27FC236}">
                <a16:creationId xmlns:a16="http://schemas.microsoft.com/office/drawing/2014/main" id="{85284791-C049-DABC-179C-4625C7324F42}"/>
              </a:ext>
            </a:extLst>
          </p:cNvPr>
          <p:cNvSpPr txBox="1"/>
          <p:nvPr/>
        </p:nvSpPr>
        <p:spPr>
          <a:xfrm>
            <a:off x="2492427" y="1346721"/>
            <a:ext cx="1107294" cy="1055674"/>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1200" dirty="0">
                <a:solidFill>
                  <a:schemeClr val="bg1"/>
                </a:solidFill>
                <a:latin typeface="+mj-lt"/>
              </a:rPr>
              <a:t>Various persons, unrelated, each owning less than 10%</a:t>
            </a:r>
          </a:p>
          <a:p>
            <a:pPr algn="ctr">
              <a:lnSpc>
                <a:spcPct val="85000"/>
              </a:lnSpc>
              <a:spcAft>
                <a:spcPts val="600"/>
              </a:spcAft>
              <a:buClr>
                <a:schemeClr val="accent2"/>
              </a:buClr>
              <a:buSzPct val="70000"/>
            </a:pPr>
            <a:endParaRPr lang="en-US" sz="1200" dirty="0">
              <a:solidFill>
                <a:schemeClr val="bg1"/>
              </a:solidFill>
              <a:latin typeface="+mj-lt"/>
            </a:endParaRPr>
          </a:p>
        </p:txBody>
      </p:sp>
    </p:spTree>
    <p:extLst>
      <p:ext uri="{BB962C8B-B14F-4D97-AF65-F5344CB8AC3E}">
        <p14:creationId xmlns:p14="http://schemas.microsoft.com/office/powerpoint/2010/main" val="38033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8009E48-C541-82B5-4754-AF757EB36827}"/>
              </a:ext>
            </a:extLst>
          </p:cNvPr>
          <p:cNvCxnSpPr>
            <a:stCxn id="4" idx="2"/>
            <a:endCxn id="8" idx="0"/>
          </p:cNvCxnSpPr>
          <p:nvPr/>
        </p:nvCxnSpPr>
        <p:spPr>
          <a:xfrm>
            <a:off x="3251374" y="2329070"/>
            <a:ext cx="1" cy="2386456"/>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9E31D16-445D-9CE1-6FAA-AFCF447E267E}"/>
              </a:ext>
            </a:extLst>
          </p:cNvPr>
          <p:cNvSpPr>
            <a:spLocks noGrp="1"/>
          </p:cNvSpPr>
          <p:nvPr>
            <p:ph type="title"/>
          </p:nvPr>
        </p:nvSpPr>
        <p:spPr>
          <a:xfrm>
            <a:off x="609918" y="294200"/>
            <a:ext cx="10978515" cy="590880"/>
          </a:xfrm>
        </p:spPr>
        <p:txBody>
          <a:bodyPr/>
          <a:lstStyle/>
          <a:p>
            <a:r>
              <a:rPr lang="en-US" dirty="0"/>
              <a:t>Category 5 — completely new requirement: example</a:t>
            </a:r>
          </a:p>
        </p:txBody>
      </p:sp>
      <p:sp>
        <p:nvSpPr>
          <p:cNvPr id="12" name="Content Placeholder 11">
            <a:extLst>
              <a:ext uri="{FF2B5EF4-FFF2-40B4-BE49-F238E27FC236}">
                <a16:creationId xmlns:a16="http://schemas.microsoft.com/office/drawing/2014/main" id="{0B79FEF6-BEC7-0EFD-E05F-727757EDF94A}"/>
              </a:ext>
            </a:extLst>
          </p:cNvPr>
          <p:cNvSpPr>
            <a:spLocks noGrp="1"/>
          </p:cNvSpPr>
          <p:nvPr>
            <p:ph sz="half" idx="2"/>
          </p:nvPr>
        </p:nvSpPr>
        <p:spPr>
          <a:xfrm>
            <a:off x="6200828" y="1137919"/>
            <a:ext cx="5387605" cy="4834800"/>
          </a:xfrm>
        </p:spPr>
        <p:txBody>
          <a:bodyPr/>
          <a:lstStyle/>
          <a:p>
            <a:r>
              <a:rPr lang="en-US" sz="1800" dirty="0"/>
              <a:t>Instructions: A US person that is a partner in a partnership that owns an FDE or operates an FB and applies section 987 to the activities of the FDE or FB using a method </a:t>
            </a:r>
            <a:r>
              <a:rPr lang="en-US" sz="1800" b="1" dirty="0"/>
              <a:t>that requires the partner, rather than the partnership, to recognize section 987 gain or loss with respect to the FDE or FB</a:t>
            </a:r>
          </a:p>
          <a:p>
            <a:r>
              <a:rPr lang="en-US" sz="1800" dirty="0"/>
              <a:t>What we learned when we asked the IRS — this language is intended to cover: </a:t>
            </a:r>
          </a:p>
          <a:p>
            <a:pPr lvl="1"/>
            <a:r>
              <a:rPr lang="en-US" sz="1600" dirty="0"/>
              <a:t>Section 987 aggregate partnerships, which are partnerships owned by related parties, to the extent a taxpayer is applying the 2016 final regulations rather than relying on IRS deferral notices </a:t>
            </a:r>
          </a:p>
          <a:p>
            <a:pPr lvl="1"/>
            <a:r>
              <a:rPr lang="en-US" sz="1600" dirty="0"/>
              <a:t>A partner that applies an aggregate approach to a partnership owned by unrelated parties (which would be the case for taxpayers that are applying the approach described in the 2006 proposed regulations or a similar approach)</a:t>
            </a:r>
          </a:p>
          <a:p>
            <a:endParaRPr lang="en-US" sz="1800" dirty="0"/>
          </a:p>
        </p:txBody>
      </p:sp>
      <p:sp>
        <p:nvSpPr>
          <p:cNvPr id="3" name="Isosceles Triangle 2">
            <a:extLst>
              <a:ext uri="{FF2B5EF4-FFF2-40B4-BE49-F238E27FC236}">
                <a16:creationId xmlns:a16="http://schemas.microsoft.com/office/drawing/2014/main" id="{A7B69750-3F92-B155-415B-7F1F13D2B970}"/>
              </a:ext>
            </a:extLst>
          </p:cNvPr>
          <p:cNvSpPr/>
          <p:nvPr/>
        </p:nvSpPr>
        <p:spPr>
          <a:xfrm>
            <a:off x="2377625" y="2884735"/>
            <a:ext cx="1749250" cy="1259228"/>
          </a:xfrm>
          <a:prstGeom prst="triangl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lgn="ctr">
              <a:defRPr/>
            </a:pPr>
            <a:endParaRPr lang="en-US" sz="1200" b="1" dirty="0">
              <a:solidFill>
                <a:srgbClr val="000000"/>
              </a:solidFill>
              <a:latin typeface="EYInterstate Light"/>
            </a:endParaRPr>
          </a:p>
        </p:txBody>
      </p:sp>
      <p:sp>
        <p:nvSpPr>
          <p:cNvPr id="4" name="Rectangle: Rounded Corners 3">
            <a:extLst>
              <a:ext uri="{FF2B5EF4-FFF2-40B4-BE49-F238E27FC236}">
                <a16:creationId xmlns:a16="http://schemas.microsoft.com/office/drawing/2014/main" id="{A1EA36D6-253B-4455-B8D3-522081FA776E}"/>
              </a:ext>
            </a:extLst>
          </p:cNvPr>
          <p:cNvSpPr/>
          <p:nvPr/>
        </p:nvSpPr>
        <p:spPr>
          <a:xfrm>
            <a:off x="2417302" y="1441272"/>
            <a:ext cx="1668144" cy="887798"/>
          </a:xfrm>
          <a:prstGeom prst="roundRect">
            <a:avLst>
              <a:gd name="adj" fmla="val 0"/>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defRPr/>
            </a:pPr>
            <a:endParaRPr lang="en-US" sz="1200" dirty="0">
              <a:solidFill>
                <a:srgbClr val="000000"/>
              </a:solidFill>
              <a:latin typeface="EYInterstate Light"/>
            </a:endParaRPr>
          </a:p>
          <a:p>
            <a:pPr algn="ctr">
              <a:defRPr/>
            </a:pPr>
            <a:r>
              <a:rPr lang="en-US" sz="1200" dirty="0">
                <a:solidFill>
                  <a:srgbClr val="000000"/>
                </a:solidFill>
                <a:latin typeface="EYInterstate Light"/>
              </a:rPr>
              <a:t>US person (partner)</a:t>
            </a:r>
          </a:p>
          <a:p>
            <a:pPr algn="ctr">
              <a:defRPr/>
            </a:pPr>
            <a:r>
              <a:rPr lang="en-US" sz="1200" dirty="0">
                <a:solidFill>
                  <a:srgbClr val="000000"/>
                </a:solidFill>
                <a:latin typeface="EYInterstate Light"/>
              </a:rPr>
              <a:t>(United States)</a:t>
            </a:r>
            <a:endParaRPr lang="en-US" dirty="0">
              <a:solidFill>
                <a:prstClr val="white"/>
              </a:solidFill>
              <a:latin typeface="EYInterstate Light"/>
            </a:endParaRPr>
          </a:p>
        </p:txBody>
      </p:sp>
      <p:cxnSp>
        <p:nvCxnSpPr>
          <p:cNvPr id="7" name="Straight Connector 6">
            <a:extLst>
              <a:ext uri="{FF2B5EF4-FFF2-40B4-BE49-F238E27FC236}">
                <a16:creationId xmlns:a16="http://schemas.microsoft.com/office/drawing/2014/main" id="{67A108DB-AF19-7980-E58E-6A15BA6C4BEA}"/>
              </a:ext>
            </a:extLst>
          </p:cNvPr>
          <p:cNvCxnSpPr>
            <a:cxnSpLocks/>
          </p:cNvCxnSpPr>
          <p:nvPr/>
        </p:nvCxnSpPr>
        <p:spPr>
          <a:xfrm>
            <a:off x="3601120" y="2375172"/>
            <a:ext cx="26464" cy="494952"/>
          </a:xfrm>
          <a:prstGeom prst="line">
            <a:avLst/>
          </a:prstGeom>
          <a:ln>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6" name="Rectangle: Rounded Corners 5">
            <a:extLst>
              <a:ext uri="{FF2B5EF4-FFF2-40B4-BE49-F238E27FC236}">
                <a16:creationId xmlns:a16="http://schemas.microsoft.com/office/drawing/2014/main" id="{004EF10A-245A-11D3-BD94-9445FE715DDD}"/>
              </a:ext>
            </a:extLst>
          </p:cNvPr>
          <p:cNvSpPr/>
          <p:nvPr/>
        </p:nvSpPr>
        <p:spPr>
          <a:xfrm>
            <a:off x="2417302" y="4699629"/>
            <a:ext cx="1668144" cy="902274"/>
          </a:xfrm>
          <a:prstGeom prst="roundRect">
            <a:avLst>
              <a:gd name="adj" fmla="val 0"/>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lgn="ctr">
              <a:defRPr/>
            </a:pPr>
            <a:r>
              <a:rPr lang="en-US" sz="1200" dirty="0">
                <a:solidFill>
                  <a:srgbClr val="000000"/>
                </a:solidFill>
                <a:latin typeface="EYInterstate Light"/>
              </a:rPr>
              <a:t>Disregarded Entity/ Foreign Branch</a:t>
            </a:r>
          </a:p>
          <a:p>
            <a:pPr algn="ctr">
              <a:defRPr/>
            </a:pPr>
            <a:r>
              <a:rPr lang="en-US" sz="1200" dirty="0">
                <a:solidFill>
                  <a:srgbClr val="000000"/>
                </a:solidFill>
                <a:latin typeface="EYInterstate Light"/>
              </a:rPr>
              <a:t>(Foreign Country)</a:t>
            </a:r>
          </a:p>
        </p:txBody>
      </p:sp>
      <p:sp>
        <p:nvSpPr>
          <p:cNvPr id="8" name="Oval 7">
            <a:extLst>
              <a:ext uri="{FF2B5EF4-FFF2-40B4-BE49-F238E27FC236}">
                <a16:creationId xmlns:a16="http://schemas.microsoft.com/office/drawing/2014/main" id="{FE5C3FA8-F429-F34C-20C7-BD121BCFB5AF}"/>
              </a:ext>
            </a:extLst>
          </p:cNvPr>
          <p:cNvSpPr/>
          <p:nvPr/>
        </p:nvSpPr>
        <p:spPr>
          <a:xfrm>
            <a:off x="2417303" y="4715526"/>
            <a:ext cx="1668144" cy="887799"/>
          </a:xfrm>
          <a:prstGeom prst="ellipse">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en-US" sz="1200" dirty="0">
              <a:solidFill>
                <a:srgbClr val="000000"/>
              </a:solidFill>
              <a:latin typeface="EYInterstate Light"/>
            </a:endParaRPr>
          </a:p>
        </p:txBody>
      </p:sp>
      <p:sp>
        <p:nvSpPr>
          <p:cNvPr id="11" name="TextBox 10">
            <a:extLst>
              <a:ext uri="{FF2B5EF4-FFF2-40B4-BE49-F238E27FC236}">
                <a16:creationId xmlns:a16="http://schemas.microsoft.com/office/drawing/2014/main" id="{8270741C-60F7-7375-98E2-73309555EE89}"/>
              </a:ext>
            </a:extLst>
          </p:cNvPr>
          <p:cNvSpPr txBox="1"/>
          <p:nvPr/>
        </p:nvSpPr>
        <p:spPr>
          <a:xfrm>
            <a:off x="2634151" y="3425789"/>
            <a:ext cx="1234446" cy="590931"/>
          </a:xfrm>
          <a:prstGeom prst="rect">
            <a:avLst/>
          </a:prstGeom>
          <a:noFill/>
        </p:spPr>
        <p:txBody>
          <a:bodyPr wrap="square" lIns="0" tIns="36576" rIns="0" bIns="0" rtlCol="0">
            <a:spAutoFit/>
          </a:bodyPr>
          <a:lstStyle/>
          <a:p>
            <a:pPr algn="ctr">
              <a:defRPr/>
            </a:pPr>
            <a:r>
              <a:rPr lang="en-US" sz="1200" dirty="0">
                <a:solidFill>
                  <a:srgbClr val="000000"/>
                </a:solidFill>
                <a:latin typeface="EYInterstate Light"/>
              </a:rPr>
              <a:t>Foreign Partnership</a:t>
            </a:r>
          </a:p>
          <a:p>
            <a:pPr algn="ctr">
              <a:defRPr/>
            </a:pPr>
            <a:r>
              <a:rPr lang="en-US" sz="1200" dirty="0">
                <a:solidFill>
                  <a:srgbClr val="000000"/>
                </a:solidFill>
                <a:latin typeface="EYInterstate Light"/>
              </a:rPr>
              <a:t>EUR FC</a:t>
            </a:r>
          </a:p>
        </p:txBody>
      </p:sp>
    </p:spTree>
    <p:extLst>
      <p:ext uri="{BB962C8B-B14F-4D97-AF65-F5344CB8AC3E}">
        <p14:creationId xmlns:p14="http://schemas.microsoft.com/office/powerpoint/2010/main" val="324796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E31D16-445D-9CE1-6FAA-AFCF447E267E}"/>
              </a:ext>
            </a:extLst>
          </p:cNvPr>
          <p:cNvSpPr>
            <a:spLocks noGrp="1"/>
          </p:cNvSpPr>
          <p:nvPr>
            <p:ph type="title"/>
          </p:nvPr>
        </p:nvSpPr>
        <p:spPr>
          <a:xfrm>
            <a:off x="609918" y="294200"/>
            <a:ext cx="10978515" cy="590880"/>
          </a:xfrm>
        </p:spPr>
        <p:txBody>
          <a:bodyPr/>
          <a:lstStyle/>
          <a:p>
            <a:r>
              <a:rPr lang="en-US" dirty="0"/>
              <a:t>Category 5 — example of aggregate partnership </a:t>
            </a:r>
          </a:p>
        </p:txBody>
      </p:sp>
      <p:sp>
        <p:nvSpPr>
          <p:cNvPr id="8" name="Content Placeholder 7">
            <a:extLst>
              <a:ext uri="{FF2B5EF4-FFF2-40B4-BE49-F238E27FC236}">
                <a16:creationId xmlns:a16="http://schemas.microsoft.com/office/drawing/2014/main" id="{B815CBCB-2D16-F373-5B99-12E33BEDE8E5}"/>
              </a:ext>
            </a:extLst>
          </p:cNvPr>
          <p:cNvSpPr>
            <a:spLocks noGrp="1"/>
          </p:cNvSpPr>
          <p:nvPr>
            <p:ph sz="half" idx="2"/>
          </p:nvPr>
        </p:nvSpPr>
        <p:spPr>
          <a:xfrm>
            <a:off x="6200828" y="1137919"/>
            <a:ext cx="5387605" cy="4834800"/>
          </a:xfrm>
        </p:spPr>
        <p:txBody>
          <a:bodyPr anchor="ctr"/>
          <a:lstStyle/>
          <a:p>
            <a:r>
              <a:rPr lang="en-US" dirty="0"/>
              <a:t>The Foreign Partnership is an aggregate partnership.</a:t>
            </a:r>
          </a:p>
          <a:p>
            <a:r>
              <a:rPr lang="en-US" dirty="0"/>
              <a:t>All capital and profits interests are owned by related persons under IRC Sections 267(c) or 707(b).</a:t>
            </a:r>
          </a:p>
          <a:p>
            <a:endParaRPr lang="en-US" dirty="0"/>
          </a:p>
        </p:txBody>
      </p:sp>
      <p:sp>
        <p:nvSpPr>
          <p:cNvPr id="25" name="TextBox 24">
            <a:extLst>
              <a:ext uri="{FF2B5EF4-FFF2-40B4-BE49-F238E27FC236}">
                <a16:creationId xmlns:a16="http://schemas.microsoft.com/office/drawing/2014/main" id="{295EC5A3-2824-61FB-37CA-52324C852ED1}"/>
              </a:ext>
            </a:extLst>
          </p:cNvPr>
          <p:cNvSpPr txBox="1"/>
          <p:nvPr/>
        </p:nvSpPr>
        <p:spPr>
          <a:xfrm flipH="1">
            <a:off x="3843180" y="1896979"/>
            <a:ext cx="1063718" cy="19389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200" dirty="0"/>
              <a:t>100%</a:t>
            </a:r>
          </a:p>
        </p:txBody>
      </p:sp>
      <p:cxnSp>
        <p:nvCxnSpPr>
          <p:cNvPr id="2" name="Straight Connector 1">
            <a:extLst>
              <a:ext uri="{FF2B5EF4-FFF2-40B4-BE49-F238E27FC236}">
                <a16:creationId xmlns:a16="http://schemas.microsoft.com/office/drawing/2014/main" id="{69557DA7-2AAE-1D83-DDD9-D66D8DD3B408}"/>
              </a:ext>
            </a:extLst>
          </p:cNvPr>
          <p:cNvCxnSpPr>
            <a:cxnSpLocks/>
            <a:stCxn id="11" idx="2"/>
            <a:endCxn id="16" idx="0"/>
          </p:cNvCxnSpPr>
          <p:nvPr/>
        </p:nvCxnSpPr>
        <p:spPr>
          <a:xfrm>
            <a:off x="2470791" y="2329070"/>
            <a:ext cx="1" cy="2386456"/>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E12E5EFB-9A97-89BC-F6BD-555F44964A1D}"/>
              </a:ext>
            </a:extLst>
          </p:cNvPr>
          <p:cNvSpPr/>
          <p:nvPr/>
        </p:nvSpPr>
        <p:spPr>
          <a:xfrm>
            <a:off x="1597042" y="2884735"/>
            <a:ext cx="1749250" cy="1259228"/>
          </a:xfrm>
          <a:prstGeom prst="triangl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lgn="ctr">
              <a:defRPr/>
            </a:pPr>
            <a:endParaRPr lang="en-US" sz="1200" b="1" dirty="0">
              <a:solidFill>
                <a:srgbClr val="000000"/>
              </a:solidFill>
              <a:latin typeface="EYInterstate Light"/>
            </a:endParaRPr>
          </a:p>
        </p:txBody>
      </p:sp>
      <p:sp>
        <p:nvSpPr>
          <p:cNvPr id="11" name="Rectangle: Rounded Corners 10">
            <a:extLst>
              <a:ext uri="{FF2B5EF4-FFF2-40B4-BE49-F238E27FC236}">
                <a16:creationId xmlns:a16="http://schemas.microsoft.com/office/drawing/2014/main" id="{D0971147-46F0-B5FE-28A3-6F5D7A51BC2F}"/>
              </a:ext>
            </a:extLst>
          </p:cNvPr>
          <p:cNvSpPr/>
          <p:nvPr/>
        </p:nvSpPr>
        <p:spPr>
          <a:xfrm>
            <a:off x="1636719" y="1441272"/>
            <a:ext cx="1668144" cy="887798"/>
          </a:xfrm>
          <a:prstGeom prst="roundRect">
            <a:avLst>
              <a:gd name="adj" fmla="val 0"/>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defRPr/>
            </a:pPr>
            <a:endParaRPr lang="en-US" sz="1200" dirty="0">
              <a:solidFill>
                <a:srgbClr val="000000"/>
              </a:solidFill>
              <a:latin typeface="EYInterstate Light"/>
            </a:endParaRPr>
          </a:p>
          <a:p>
            <a:pPr algn="ctr">
              <a:defRPr/>
            </a:pPr>
            <a:r>
              <a:rPr lang="en-US" sz="1200" dirty="0">
                <a:solidFill>
                  <a:srgbClr val="000000"/>
                </a:solidFill>
                <a:latin typeface="EYInterstate Light"/>
              </a:rPr>
              <a:t>US</a:t>
            </a:r>
          </a:p>
          <a:p>
            <a:pPr algn="ctr">
              <a:defRPr/>
            </a:pPr>
            <a:r>
              <a:rPr lang="en-US" sz="1200" dirty="0">
                <a:solidFill>
                  <a:srgbClr val="000000"/>
                </a:solidFill>
                <a:latin typeface="EYInterstate Light"/>
              </a:rPr>
              <a:t>Corporation</a:t>
            </a:r>
          </a:p>
        </p:txBody>
      </p:sp>
      <p:cxnSp>
        <p:nvCxnSpPr>
          <p:cNvPr id="12" name="Straight Connector 11">
            <a:extLst>
              <a:ext uri="{FF2B5EF4-FFF2-40B4-BE49-F238E27FC236}">
                <a16:creationId xmlns:a16="http://schemas.microsoft.com/office/drawing/2014/main" id="{DE2E912D-349D-A7FC-9743-367D8E57E38B}"/>
              </a:ext>
            </a:extLst>
          </p:cNvPr>
          <p:cNvCxnSpPr>
            <a:cxnSpLocks/>
          </p:cNvCxnSpPr>
          <p:nvPr/>
        </p:nvCxnSpPr>
        <p:spPr>
          <a:xfrm>
            <a:off x="2820537" y="2375172"/>
            <a:ext cx="26464" cy="494952"/>
          </a:xfrm>
          <a:prstGeom prst="line">
            <a:avLst/>
          </a:prstGeom>
          <a:ln>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C8B27354-4CE9-4B0A-1C48-CB6A9214A1B8}"/>
              </a:ext>
            </a:extLst>
          </p:cNvPr>
          <p:cNvSpPr/>
          <p:nvPr/>
        </p:nvSpPr>
        <p:spPr>
          <a:xfrm>
            <a:off x="1636719" y="4699629"/>
            <a:ext cx="1668144" cy="902274"/>
          </a:xfrm>
          <a:prstGeom prst="roundRect">
            <a:avLst>
              <a:gd name="adj" fmla="val 0"/>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lgn="ctr">
              <a:defRPr/>
            </a:pPr>
            <a:r>
              <a:rPr lang="en-US" sz="1200" dirty="0">
                <a:solidFill>
                  <a:srgbClr val="000000"/>
                </a:solidFill>
                <a:latin typeface="EYInterstate Light"/>
              </a:rPr>
              <a:t>Disregarded Entity/ Foreign Branch</a:t>
            </a:r>
          </a:p>
          <a:p>
            <a:pPr algn="ctr">
              <a:defRPr/>
            </a:pPr>
            <a:r>
              <a:rPr lang="en-US" sz="1200" dirty="0">
                <a:solidFill>
                  <a:srgbClr val="000000"/>
                </a:solidFill>
                <a:latin typeface="EYInterstate Light"/>
              </a:rPr>
              <a:t>(Foreign Country)</a:t>
            </a:r>
          </a:p>
        </p:txBody>
      </p:sp>
      <p:sp>
        <p:nvSpPr>
          <p:cNvPr id="16" name="Oval 15">
            <a:extLst>
              <a:ext uri="{FF2B5EF4-FFF2-40B4-BE49-F238E27FC236}">
                <a16:creationId xmlns:a16="http://schemas.microsoft.com/office/drawing/2014/main" id="{27B8F66B-DC14-1E74-2B20-569B2BE35E96}"/>
              </a:ext>
            </a:extLst>
          </p:cNvPr>
          <p:cNvSpPr/>
          <p:nvPr/>
        </p:nvSpPr>
        <p:spPr>
          <a:xfrm>
            <a:off x="1636720" y="4715526"/>
            <a:ext cx="1668144" cy="887799"/>
          </a:xfrm>
          <a:prstGeom prst="ellipse">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en-US" sz="1200" dirty="0">
              <a:solidFill>
                <a:srgbClr val="000000"/>
              </a:solidFill>
              <a:latin typeface="EYInterstate Light"/>
            </a:endParaRPr>
          </a:p>
        </p:txBody>
      </p:sp>
      <p:sp>
        <p:nvSpPr>
          <p:cNvPr id="17" name="TextBox 16">
            <a:extLst>
              <a:ext uri="{FF2B5EF4-FFF2-40B4-BE49-F238E27FC236}">
                <a16:creationId xmlns:a16="http://schemas.microsoft.com/office/drawing/2014/main" id="{32A74077-2DF3-25CB-57B5-B5EDFE941C76}"/>
              </a:ext>
            </a:extLst>
          </p:cNvPr>
          <p:cNvSpPr txBox="1"/>
          <p:nvPr/>
        </p:nvSpPr>
        <p:spPr>
          <a:xfrm>
            <a:off x="1853568" y="3514349"/>
            <a:ext cx="1234446" cy="406265"/>
          </a:xfrm>
          <a:prstGeom prst="rect">
            <a:avLst/>
          </a:prstGeom>
          <a:noFill/>
        </p:spPr>
        <p:txBody>
          <a:bodyPr wrap="square" lIns="0" tIns="36576" rIns="0" bIns="0" rtlCol="0">
            <a:spAutoFit/>
          </a:bodyPr>
          <a:lstStyle/>
          <a:p>
            <a:pPr algn="ctr">
              <a:defRPr/>
            </a:pPr>
            <a:r>
              <a:rPr lang="en-US" sz="1200" dirty="0">
                <a:solidFill>
                  <a:srgbClr val="000000"/>
                </a:solidFill>
                <a:latin typeface="EYInterstate Light"/>
              </a:rPr>
              <a:t>Foreign Partnership</a:t>
            </a:r>
          </a:p>
        </p:txBody>
      </p:sp>
      <p:sp>
        <p:nvSpPr>
          <p:cNvPr id="21" name="Rectangle: Rounded Corners 20">
            <a:extLst>
              <a:ext uri="{FF2B5EF4-FFF2-40B4-BE49-F238E27FC236}">
                <a16:creationId xmlns:a16="http://schemas.microsoft.com/office/drawing/2014/main" id="{67A2A2CF-6DA3-728B-D308-847025F04567}"/>
              </a:ext>
            </a:extLst>
          </p:cNvPr>
          <p:cNvSpPr/>
          <p:nvPr/>
        </p:nvSpPr>
        <p:spPr>
          <a:xfrm>
            <a:off x="3358770" y="2591458"/>
            <a:ext cx="1668144" cy="887798"/>
          </a:xfrm>
          <a:prstGeom prst="roundRect">
            <a:avLst>
              <a:gd name="adj" fmla="val 0"/>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defRPr/>
            </a:pPr>
            <a:endParaRPr lang="en-US" sz="1200" dirty="0">
              <a:solidFill>
                <a:srgbClr val="000000"/>
              </a:solidFill>
              <a:latin typeface="EYInterstate Light"/>
            </a:endParaRPr>
          </a:p>
          <a:p>
            <a:pPr algn="ctr">
              <a:defRPr/>
            </a:pPr>
            <a:r>
              <a:rPr lang="en-US" sz="1200" dirty="0">
                <a:solidFill>
                  <a:srgbClr val="000000"/>
                </a:solidFill>
                <a:latin typeface="EYInterstate Light"/>
              </a:rPr>
              <a:t>US</a:t>
            </a:r>
          </a:p>
          <a:p>
            <a:pPr algn="ctr">
              <a:defRPr/>
            </a:pPr>
            <a:r>
              <a:rPr lang="en-US" sz="1200" dirty="0">
                <a:solidFill>
                  <a:srgbClr val="000000"/>
                </a:solidFill>
                <a:latin typeface="EYInterstate Light"/>
              </a:rPr>
              <a:t>Corporation</a:t>
            </a:r>
          </a:p>
        </p:txBody>
      </p:sp>
      <p:cxnSp>
        <p:nvCxnSpPr>
          <p:cNvPr id="24" name="Straight Connector 23">
            <a:extLst>
              <a:ext uri="{FF2B5EF4-FFF2-40B4-BE49-F238E27FC236}">
                <a16:creationId xmlns:a16="http://schemas.microsoft.com/office/drawing/2014/main" id="{DF163816-0CD7-88C3-79F3-47EC1C6ED456}"/>
              </a:ext>
            </a:extLst>
          </p:cNvPr>
          <p:cNvCxnSpPr>
            <a:endCxn id="21" idx="1"/>
          </p:cNvCxnSpPr>
          <p:nvPr/>
        </p:nvCxnSpPr>
        <p:spPr>
          <a:xfrm flipV="1">
            <a:off x="2916455" y="3035357"/>
            <a:ext cx="442315" cy="478992"/>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92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1E8896F2-C5DD-4CFC-8551-34DD0F028BBD}"/>
              </a:ext>
            </a:extLst>
          </p:cNvPr>
          <p:cNvSpPr>
            <a:spLocks noGrp="1"/>
          </p:cNvSpPr>
          <p:nvPr>
            <p:ph type="title"/>
          </p:nvPr>
        </p:nvSpPr>
        <p:spPr>
          <a:xfrm>
            <a:off x="609918" y="294200"/>
            <a:ext cx="10978515" cy="590880"/>
          </a:xfrm>
        </p:spPr>
        <p:txBody>
          <a:bodyPr/>
          <a:lstStyle/>
          <a:p>
            <a:r>
              <a:rPr lang="en-US" dirty="0"/>
              <a:t>US corporate partner — Category 6 change: example 1</a:t>
            </a:r>
          </a:p>
        </p:txBody>
      </p:sp>
      <p:sp>
        <p:nvSpPr>
          <p:cNvPr id="17" name="Content Placeholder 16">
            <a:extLst>
              <a:ext uri="{FF2B5EF4-FFF2-40B4-BE49-F238E27FC236}">
                <a16:creationId xmlns:a16="http://schemas.microsoft.com/office/drawing/2014/main" id="{B108C706-C240-6561-9D5C-297EDB0CB9E1}"/>
              </a:ext>
            </a:extLst>
          </p:cNvPr>
          <p:cNvSpPr>
            <a:spLocks noGrp="1"/>
          </p:cNvSpPr>
          <p:nvPr>
            <p:ph sz="half" idx="2"/>
          </p:nvPr>
        </p:nvSpPr>
        <p:spPr>
          <a:xfrm>
            <a:off x="6200828" y="1137919"/>
            <a:ext cx="5387605" cy="4834800"/>
          </a:xfrm>
        </p:spPr>
        <p:txBody>
          <a:bodyPr/>
          <a:lstStyle/>
          <a:p>
            <a:pPr marL="0" indent="0">
              <a:buNone/>
            </a:pPr>
            <a:r>
              <a:rPr lang="en-US" sz="1200" b="1" dirty="0"/>
              <a:t>Prior instructions</a:t>
            </a:r>
          </a:p>
          <a:p>
            <a:pPr marL="356616" lvl="1"/>
            <a:r>
              <a:rPr lang="en-US" sz="1200" dirty="0"/>
              <a:t>Who must file?</a:t>
            </a:r>
          </a:p>
          <a:p>
            <a:pPr lvl="1"/>
            <a:r>
              <a:rPr lang="en-US" sz="1100" dirty="0"/>
              <a:t>US must file the Form 8858 as tax owner of the FDE.</a:t>
            </a:r>
          </a:p>
          <a:p>
            <a:pPr lvl="1"/>
            <a:r>
              <a:rPr lang="en-US" sz="1100" dirty="0"/>
              <a:t>US Corporation must file an abbreviated Form 8858 as a partner in a US partnership that is a tax owner of the FDE.</a:t>
            </a:r>
          </a:p>
          <a:p>
            <a:pPr marL="356616" lvl="1"/>
            <a:r>
              <a:rPr lang="en-US" sz="1200" dirty="0"/>
              <a:t>How to complete Schedule G, questions 10–13?</a:t>
            </a:r>
          </a:p>
          <a:p>
            <a:pPr marL="356616" lvl="1"/>
            <a:r>
              <a:rPr lang="en-US" sz="1200" dirty="0"/>
              <a:t>US must complete as if US were a corporation.</a:t>
            </a:r>
          </a:p>
          <a:p>
            <a:pPr marL="356616" lvl="1"/>
            <a:r>
              <a:rPr lang="en-US" sz="1200" dirty="0"/>
              <a:t>US Corporation must complete and report its distributive share amounts. </a:t>
            </a:r>
          </a:p>
          <a:p>
            <a:pPr marL="0" indent="0">
              <a:buNone/>
            </a:pPr>
            <a:r>
              <a:rPr lang="en-US" sz="1200" b="1" dirty="0"/>
              <a:t>2023 instructions</a:t>
            </a:r>
          </a:p>
          <a:p>
            <a:r>
              <a:rPr lang="en-US" sz="1200" dirty="0"/>
              <a:t>Who must file?</a:t>
            </a:r>
          </a:p>
          <a:p>
            <a:pPr lvl="1"/>
            <a:r>
              <a:rPr lang="en-US" sz="1100" dirty="0"/>
              <a:t>US must file Form 8858 as tax owner of the FDE. It no longer needs to complete Schedule G, questions 10–13. It will relay similar information to partners through Schedule K-3, box 11.</a:t>
            </a:r>
          </a:p>
          <a:p>
            <a:pPr lvl="1"/>
            <a:r>
              <a:rPr lang="en-US" sz="1100" dirty="0"/>
              <a:t>A US corporation that is a partner in a US partnership that checked box 11 on Schedule K-3 must file.</a:t>
            </a:r>
          </a:p>
          <a:p>
            <a:pPr lvl="1"/>
            <a:r>
              <a:rPr lang="en-US" sz="1100" dirty="0"/>
              <a:t>Box 11 communicates that there is information relevant to the dual consolidated loss (DCL) computation of the US corporation.</a:t>
            </a:r>
          </a:p>
          <a:p>
            <a:pPr lvl="1"/>
            <a:r>
              <a:rPr lang="en-US" sz="1100" dirty="0"/>
              <a:t>Complete page 1 of Form 8858 and Schedule G, questions 3 and </a:t>
            </a:r>
            <a:br>
              <a:rPr lang="en-US" sz="1100" dirty="0"/>
            </a:br>
            <a:r>
              <a:rPr lang="en-US" sz="1100" dirty="0"/>
              <a:t>10–13.</a:t>
            </a:r>
          </a:p>
          <a:p>
            <a:r>
              <a:rPr lang="en-US" sz="1200" dirty="0"/>
              <a:t>The 2023 instructions get to the point of what the IRS is interested in — DCLs. </a:t>
            </a:r>
          </a:p>
          <a:p>
            <a:r>
              <a:rPr lang="en-US" sz="1200" dirty="0"/>
              <a:t>There is no need for US Corporation to file a Form 8858 related to any FDE/FB. What is important is that the FDE/FB is reported in box 11 of Schedule K-3.</a:t>
            </a:r>
          </a:p>
          <a:p>
            <a:endParaRPr lang="en-US" sz="1200" dirty="0"/>
          </a:p>
        </p:txBody>
      </p:sp>
      <p:grpSp>
        <p:nvGrpSpPr>
          <p:cNvPr id="18" name="Group 17">
            <a:extLst>
              <a:ext uri="{FF2B5EF4-FFF2-40B4-BE49-F238E27FC236}">
                <a16:creationId xmlns:a16="http://schemas.microsoft.com/office/drawing/2014/main" id="{0EEC6585-587C-E16C-1713-2C183D7029E4}"/>
              </a:ext>
            </a:extLst>
          </p:cNvPr>
          <p:cNvGrpSpPr/>
          <p:nvPr/>
        </p:nvGrpSpPr>
        <p:grpSpPr>
          <a:xfrm>
            <a:off x="1461322" y="1190729"/>
            <a:ext cx="3668706" cy="4130563"/>
            <a:chOff x="1872163" y="1190729"/>
            <a:chExt cx="3668706" cy="4130563"/>
          </a:xfrm>
        </p:grpSpPr>
        <p:sp>
          <p:nvSpPr>
            <p:cNvPr id="48" name="Oval 47">
              <a:extLst>
                <a:ext uri="{FF2B5EF4-FFF2-40B4-BE49-F238E27FC236}">
                  <a16:creationId xmlns:a16="http://schemas.microsoft.com/office/drawing/2014/main" id="{17414F12-2EF8-42DF-839D-50DE6E359CF4}"/>
                </a:ext>
              </a:extLst>
            </p:cNvPr>
            <p:cNvSpPr/>
            <p:nvPr/>
          </p:nvSpPr>
          <p:spPr>
            <a:xfrm>
              <a:off x="1872163" y="1190729"/>
              <a:ext cx="1207086" cy="1105000"/>
            </a:xfrm>
            <a:prstGeom prst="ellipse">
              <a:avLst/>
            </a:prstGeom>
            <a:solidFill>
              <a:schemeClr val="bg1">
                <a:alpha val="0"/>
              </a:schemeClr>
            </a:solidFill>
            <a:ln w="1270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Various individuals</a:t>
              </a:r>
            </a:p>
          </p:txBody>
        </p:sp>
        <p:cxnSp>
          <p:nvCxnSpPr>
            <p:cNvPr id="52" name="Straight Connector 51">
              <a:extLst>
                <a:ext uri="{FF2B5EF4-FFF2-40B4-BE49-F238E27FC236}">
                  <a16:creationId xmlns:a16="http://schemas.microsoft.com/office/drawing/2014/main" id="{2F7777D2-474D-4A3E-AC8E-AA56A9F150EA}"/>
                </a:ext>
              </a:extLst>
            </p:cNvPr>
            <p:cNvCxnSpPr>
              <a:cxnSpLocks/>
              <a:stCxn id="48" idx="4"/>
            </p:cNvCxnSpPr>
            <p:nvPr/>
          </p:nvCxnSpPr>
          <p:spPr>
            <a:xfrm>
              <a:off x="2475706" y="2295729"/>
              <a:ext cx="1096780" cy="905115"/>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851508-DFA4-4648-9169-2699595ABCAD}"/>
                </a:ext>
              </a:extLst>
            </p:cNvPr>
            <p:cNvCxnSpPr>
              <a:cxnSpLocks/>
              <a:endCxn id="6" idx="5"/>
            </p:cNvCxnSpPr>
            <p:nvPr/>
          </p:nvCxnSpPr>
          <p:spPr>
            <a:xfrm flipH="1">
              <a:off x="4098317" y="2249733"/>
              <a:ext cx="790529" cy="926478"/>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3310A46-CA0E-491F-93F6-46C28545F6DE}"/>
                </a:ext>
              </a:extLst>
            </p:cNvPr>
            <p:cNvSpPr txBox="1"/>
            <p:nvPr/>
          </p:nvSpPr>
          <p:spPr>
            <a:xfrm>
              <a:off x="4569212" y="2604408"/>
              <a:ext cx="690624" cy="338554"/>
            </a:xfrm>
            <a:prstGeom prst="rect">
              <a:avLst/>
            </a:prstGeom>
            <a:noFill/>
          </p:spPr>
          <p:txBody>
            <a:bodyPr wrap="square" rtlCol="0">
              <a:spAutoFit/>
            </a:bodyPr>
            <a:lstStyle/>
            <a:p>
              <a:pPr algn="ctr">
                <a:defRPr/>
              </a:pPr>
              <a:r>
                <a:rPr lang="en-US" sz="1600" dirty="0">
                  <a:solidFill>
                    <a:schemeClr val="bg1"/>
                  </a:solidFill>
                </a:rPr>
                <a:t>8%</a:t>
              </a:r>
            </a:p>
          </p:txBody>
        </p:sp>
        <p:sp>
          <p:nvSpPr>
            <p:cNvPr id="55" name="TextBox 54">
              <a:extLst>
                <a:ext uri="{FF2B5EF4-FFF2-40B4-BE49-F238E27FC236}">
                  <a16:creationId xmlns:a16="http://schemas.microsoft.com/office/drawing/2014/main" id="{7883D642-1A16-406A-BA11-996C8DA3706C}"/>
                </a:ext>
              </a:extLst>
            </p:cNvPr>
            <p:cNvSpPr txBox="1"/>
            <p:nvPr/>
          </p:nvSpPr>
          <p:spPr>
            <a:xfrm>
              <a:off x="2184203" y="2604408"/>
              <a:ext cx="690624" cy="338554"/>
            </a:xfrm>
            <a:prstGeom prst="rect">
              <a:avLst/>
            </a:prstGeom>
            <a:noFill/>
          </p:spPr>
          <p:txBody>
            <a:bodyPr wrap="square" rtlCol="0">
              <a:spAutoFit/>
            </a:bodyPr>
            <a:lstStyle/>
            <a:p>
              <a:pPr algn="ctr">
                <a:defRPr/>
              </a:pPr>
              <a:r>
                <a:rPr lang="en-US" sz="1600" dirty="0">
                  <a:solidFill>
                    <a:schemeClr val="bg1"/>
                  </a:solidFill>
                </a:rPr>
                <a:t>92%</a:t>
              </a:r>
            </a:p>
          </p:txBody>
        </p:sp>
        <p:cxnSp>
          <p:nvCxnSpPr>
            <p:cNvPr id="56" name="Straight Connector 55">
              <a:extLst>
                <a:ext uri="{FF2B5EF4-FFF2-40B4-BE49-F238E27FC236}">
                  <a16:creationId xmlns:a16="http://schemas.microsoft.com/office/drawing/2014/main" id="{3A1ECBA9-000D-4F34-B3C3-C4A5D338483B}"/>
                </a:ext>
              </a:extLst>
            </p:cNvPr>
            <p:cNvCxnSpPr>
              <a:cxnSpLocks/>
              <a:stCxn id="7" idx="2"/>
              <a:endCxn id="12" idx="0"/>
            </p:cNvCxnSpPr>
            <p:nvPr/>
          </p:nvCxnSpPr>
          <p:spPr>
            <a:xfrm>
              <a:off x="3858990" y="3364129"/>
              <a:ext cx="0" cy="1053070"/>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BC11607-D51B-49D6-B032-FE83F533D0C8}"/>
                </a:ext>
              </a:extLst>
            </p:cNvPr>
            <p:cNvSpPr txBox="1"/>
            <p:nvPr/>
          </p:nvSpPr>
          <p:spPr>
            <a:xfrm>
              <a:off x="3858990" y="3905053"/>
              <a:ext cx="690624" cy="338554"/>
            </a:xfrm>
            <a:prstGeom prst="rect">
              <a:avLst/>
            </a:prstGeom>
            <a:noFill/>
          </p:spPr>
          <p:txBody>
            <a:bodyPr wrap="square" rtlCol="0">
              <a:spAutoFit/>
            </a:bodyPr>
            <a:lstStyle/>
            <a:p>
              <a:pPr algn="ctr">
                <a:defRPr/>
              </a:pPr>
              <a:r>
                <a:rPr lang="en-US" sz="1600" dirty="0">
                  <a:solidFill>
                    <a:schemeClr val="bg1"/>
                  </a:solidFill>
                </a:rPr>
                <a:t>100%</a:t>
              </a:r>
            </a:p>
          </p:txBody>
        </p:sp>
        <p:sp>
          <p:nvSpPr>
            <p:cNvPr id="2" name="Rectangle 1">
              <a:extLst>
                <a:ext uri="{FF2B5EF4-FFF2-40B4-BE49-F238E27FC236}">
                  <a16:creationId xmlns:a16="http://schemas.microsoft.com/office/drawing/2014/main" id="{113AFA68-AB75-4F1C-9CF4-6C7ED437DA55}"/>
                </a:ext>
              </a:extLst>
            </p:cNvPr>
            <p:cNvSpPr/>
            <p:nvPr/>
          </p:nvSpPr>
          <p:spPr>
            <a:xfrm>
              <a:off x="4203464" y="1316267"/>
              <a:ext cx="1337405" cy="914400"/>
            </a:xfrm>
            <a:prstGeom prst="rect">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TextBox 2">
              <a:extLst>
                <a:ext uri="{FF2B5EF4-FFF2-40B4-BE49-F238E27FC236}">
                  <a16:creationId xmlns:a16="http://schemas.microsoft.com/office/drawing/2014/main" id="{E944D9EA-E189-45F8-A1A2-2A287BE1CE84}"/>
                </a:ext>
              </a:extLst>
            </p:cNvPr>
            <p:cNvSpPr txBox="1"/>
            <p:nvPr/>
          </p:nvSpPr>
          <p:spPr>
            <a:xfrm>
              <a:off x="4399280" y="1529323"/>
              <a:ext cx="1000274" cy="390876"/>
            </a:xfrm>
            <a:prstGeom prst="rect">
              <a:avLst/>
            </a:prstGeom>
            <a:noFill/>
          </p:spPr>
          <p:txBody>
            <a:bodyPr wrap="none" lIns="0" tIns="0" rIns="0" bIns="0" rtlCol="0">
              <a:spAutoFit/>
            </a:bodyPr>
            <a:lstStyle/>
            <a:p>
              <a:pPr marL="171450" indent="-171450">
                <a:lnSpc>
                  <a:spcPct val="85000"/>
                </a:lnSpc>
                <a:spcAft>
                  <a:spcPts val="600"/>
                </a:spcAft>
                <a:buClr>
                  <a:schemeClr val="bg1"/>
                </a:buClr>
                <a:buSzPct val="110000"/>
                <a:buFont typeface="EYInterstate Light" panose="02000506000000020004" pitchFamily="2" charset="0"/>
                <a:buChar char="•"/>
              </a:pPr>
              <a:r>
                <a:rPr lang="en-US" sz="1200" dirty="0">
                  <a:solidFill>
                    <a:schemeClr val="bg1"/>
                  </a:solidFill>
                </a:rPr>
                <a:t>US </a:t>
              </a:r>
            </a:p>
            <a:p>
              <a:pPr marL="171450" indent="-171450">
                <a:lnSpc>
                  <a:spcPct val="85000"/>
                </a:lnSpc>
                <a:spcAft>
                  <a:spcPts val="600"/>
                </a:spcAft>
                <a:buClr>
                  <a:schemeClr val="bg1"/>
                </a:buClr>
                <a:buSzPct val="110000"/>
                <a:buFont typeface="EYInterstate Light" panose="02000506000000020004" pitchFamily="2" charset="0"/>
                <a:buChar char="•"/>
              </a:pPr>
              <a:r>
                <a:rPr lang="en-US" sz="1200" dirty="0">
                  <a:solidFill>
                    <a:schemeClr val="bg1"/>
                  </a:solidFill>
                </a:rPr>
                <a:t>Corporation</a:t>
              </a:r>
            </a:p>
          </p:txBody>
        </p:sp>
        <p:sp>
          <p:nvSpPr>
            <p:cNvPr id="6" name="Isosceles Triangle 5">
              <a:extLst>
                <a:ext uri="{FF2B5EF4-FFF2-40B4-BE49-F238E27FC236}">
                  <a16:creationId xmlns:a16="http://schemas.microsoft.com/office/drawing/2014/main" id="{26E3E944-342F-4B67-8238-41BD1BA564BA}"/>
                </a:ext>
              </a:extLst>
            </p:cNvPr>
            <p:cNvSpPr/>
            <p:nvPr/>
          </p:nvSpPr>
          <p:spPr>
            <a:xfrm>
              <a:off x="3302789" y="2719011"/>
              <a:ext cx="1060704" cy="914400"/>
            </a:xfrm>
            <a:prstGeom prst="triangle">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1200" dirty="0">
                <a:solidFill>
                  <a:schemeClr val="tx1"/>
                </a:solidFill>
              </a:endParaRPr>
            </a:p>
          </p:txBody>
        </p:sp>
        <p:sp>
          <p:nvSpPr>
            <p:cNvPr id="7" name="TextBox 6">
              <a:extLst>
                <a:ext uri="{FF2B5EF4-FFF2-40B4-BE49-F238E27FC236}">
                  <a16:creationId xmlns:a16="http://schemas.microsoft.com/office/drawing/2014/main" id="{E3B75FCD-29EC-4CBD-BC3A-B0E91E1906DE}"/>
                </a:ext>
              </a:extLst>
            </p:cNvPr>
            <p:cNvSpPr txBox="1"/>
            <p:nvPr/>
          </p:nvSpPr>
          <p:spPr>
            <a:xfrm>
              <a:off x="3519058" y="3144069"/>
              <a:ext cx="679864" cy="22006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1400" dirty="0">
                  <a:solidFill>
                    <a:schemeClr val="bg1"/>
                  </a:solidFill>
                </a:rPr>
                <a:t>US</a:t>
              </a:r>
              <a:endParaRPr lang="en-US" sz="1200" dirty="0">
                <a:solidFill>
                  <a:schemeClr val="bg1"/>
                </a:solidFill>
              </a:endParaRPr>
            </a:p>
          </p:txBody>
        </p:sp>
        <p:sp>
          <p:nvSpPr>
            <p:cNvPr id="11" name="Rectangle 10">
              <a:extLst>
                <a:ext uri="{FF2B5EF4-FFF2-40B4-BE49-F238E27FC236}">
                  <a16:creationId xmlns:a16="http://schemas.microsoft.com/office/drawing/2014/main" id="{DF37BC8A-D85A-42AC-8326-A2B504C4AEAD}"/>
                </a:ext>
              </a:extLst>
            </p:cNvPr>
            <p:cNvSpPr/>
            <p:nvPr/>
          </p:nvSpPr>
          <p:spPr>
            <a:xfrm>
              <a:off x="3077182" y="4406892"/>
              <a:ext cx="1563616" cy="914400"/>
            </a:xfrm>
            <a:prstGeom prst="rect">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1200" dirty="0">
                <a:solidFill>
                  <a:schemeClr val="tx1"/>
                </a:solidFill>
              </a:endParaRPr>
            </a:p>
          </p:txBody>
        </p:sp>
        <p:sp>
          <p:nvSpPr>
            <p:cNvPr id="12" name="Oval 11">
              <a:extLst>
                <a:ext uri="{FF2B5EF4-FFF2-40B4-BE49-F238E27FC236}">
                  <a16:creationId xmlns:a16="http://schemas.microsoft.com/office/drawing/2014/main" id="{E1DFAFFE-F638-490B-BA09-66DAE1DB570C}"/>
                </a:ext>
              </a:extLst>
            </p:cNvPr>
            <p:cNvSpPr/>
            <p:nvPr/>
          </p:nvSpPr>
          <p:spPr>
            <a:xfrm>
              <a:off x="3077182" y="4417199"/>
              <a:ext cx="1563616" cy="904093"/>
            </a:xfrm>
            <a:prstGeom prst="ellipse">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1" name="TextBox 20">
              <a:extLst>
                <a:ext uri="{FF2B5EF4-FFF2-40B4-BE49-F238E27FC236}">
                  <a16:creationId xmlns:a16="http://schemas.microsoft.com/office/drawing/2014/main" id="{2C026C00-C96F-480F-BB4F-C11FBCEBCB44}"/>
                </a:ext>
              </a:extLst>
            </p:cNvPr>
            <p:cNvSpPr txBox="1"/>
            <p:nvPr/>
          </p:nvSpPr>
          <p:spPr>
            <a:xfrm>
              <a:off x="3523600" y="4787768"/>
              <a:ext cx="686085"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rPr>
                <a:t>FDE or FB</a:t>
              </a:r>
            </a:p>
          </p:txBody>
        </p:sp>
      </p:grpSp>
    </p:spTree>
    <p:extLst>
      <p:ext uri="{BB962C8B-B14F-4D97-AF65-F5344CB8AC3E}">
        <p14:creationId xmlns:p14="http://schemas.microsoft.com/office/powerpoint/2010/main" val="3129016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0D0A-0A56-EC34-5A2A-AE093E7292BC}"/>
              </a:ext>
            </a:extLst>
          </p:cNvPr>
          <p:cNvSpPr>
            <a:spLocks noGrp="1"/>
          </p:cNvSpPr>
          <p:nvPr>
            <p:ph type="title"/>
          </p:nvPr>
        </p:nvSpPr>
        <p:spPr>
          <a:xfrm>
            <a:off x="609918" y="294200"/>
            <a:ext cx="10978515" cy="590880"/>
          </a:xfrm>
        </p:spPr>
        <p:txBody>
          <a:bodyPr/>
          <a:lstStyle/>
          <a:p>
            <a:r>
              <a:rPr lang="en-US" dirty="0"/>
              <a:t>US corporate partner — Category 6 change: example 2</a:t>
            </a:r>
          </a:p>
        </p:txBody>
      </p:sp>
      <p:sp>
        <p:nvSpPr>
          <p:cNvPr id="4" name="Content Placeholder 3">
            <a:extLst>
              <a:ext uri="{FF2B5EF4-FFF2-40B4-BE49-F238E27FC236}">
                <a16:creationId xmlns:a16="http://schemas.microsoft.com/office/drawing/2014/main" id="{021CB06B-0A3E-A790-25D8-83BF5A0892BC}"/>
              </a:ext>
            </a:extLst>
          </p:cNvPr>
          <p:cNvSpPr>
            <a:spLocks noGrp="1"/>
          </p:cNvSpPr>
          <p:nvPr>
            <p:ph sz="half" idx="2"/>
          </p:nvPr>
        </p:nvSpPr>
        <p:spPr>
          <a:xfrm>
            <a:off x="6200828" y="1137919"/>
            <a:ext cx="5387605" cy="4834800"/>
          </a:xfrm>
        </p:spPr>
        <p:txBody>
          <a:bodyPr/>
          <a:lstStyle/>
          <a:p>
            <a:pPr marL="0" indent="0">
              <a:buNone/>
            </a:pPr>
            <a:r>
              <a:rPr lang="en-US" sz="1400" b="1" dirty="0"/>
              <a:t>Prior instructions</a:t>
            </a:r>
          </a:p>
          <a:p>
            <a:pPr marL="356616" lvl="1"/>
            <a:r>
              <a:rPr lang="en-US" sz="1400" dirty="0"/>
              <a:t>Who must file?</a:t>
            </a:r>
          </a:p>
          <a:p>
            <a:pPr lvl="1"/>
            <a:r>
              <a:rPr lang="en-US" sz="1200" dirty="0"/>
              <a:t>US must file Form 8858 as tax owner of the FDE.</a:t>
            </a:r>
          </a:p>
          <a:p>
            <a:pPr lvl="1"/>
            <a:r>
              <a:rPr lang="en-US" sz="1200" dirty="0"/>
              <a:t>US Corporation must file an abbreviated Form 8858 as a partner in a US partnership that is a tax owner of the FDE.</a:t>
            </a:r>
          </a:p>
          <a:p>
            <a:pPr marL="356616" lvl="1"/>
            <a:r>
              <a:rPr lang="en-US" sz="1400" dirty="0"/>
              <a:t>How to complete Schedule G, questions 10–13?</a:t>
            </a:r>
          </a:p>
          <a:p>
            <a:pPr marL="356616" lvl="1"/>
            <a:r>
              <a:rPr lang="en-US" sz="1400" dirty="0"/>
              <a:t>US must complete as if US were a corporation, reporting its distributive share of DCL amounts.</a:t>
            </a:r>
          </a:p>
          <a:p>
            <a:pPr marL="0" indent="0">
              <a:buNone/>
            </a:pPr>
            <a:r>
              <a:rPr lang="en-US" sz="1400" b="1" dirty="0"/>
              <a:t>2023 instructions</a:t>
            </a:r>
          </a:p>
          <a:p>
            <a:r>
              <a:rPr lang="en-US" sz="1400" dirty="0"/>
              <a:t>Who must file?</a:t>
            </a:r>
          </a:p>
          <a:p>
            <a:pPr lvl="1"/>
            <a:r>
              <a:rPr lang="en-US" sz="1200" dirty="0"/>
              <a:t>US must file Form 8858, as provided above. It will relay whether there is DCL information to partners through Schedule K-3, box 11.</a:t>
            </a:r>
          </a:p>
          <a:p>
            <a:pPr lvl="1"/>
            <a:r>
              <a:rPr lang="en-US" sz="1200" dirty="0"/>
              <a:t>A US corporation that is a partner in a US partnership that checked box 11 on Schedule K-3 must file.</a:t>
            </a:r>
          </a:p>
          <a:p>
            <a:pPr lvl="1"/>
            <a:r>
              <a:rPr lang="en-US" sz="1200" dirty="0"/>
              <a:t>Box 11 communicates that there is information relevant to the DCL computation of the US corporation.</a:t>
            </a:r>
          </a:p>
          <a:p>
            <a:pPr lvl="1"/>
            <a:r>
              <a:rPr lang="en-US" sz="1200" dirty="0"/>
              <a:t>Complete page 1 of Form 8858 and Schedule G, questions 3 and 10–13.</a:t>
            </a:r>
          </a:p>
          <a:p>
            <a:r>
              <a:rPr lang="en-US" sz="1400" dirty="0"/>
              <a:t>The major difference: prior to this year, US Corporation did not have a Form 8858 filing in this scenario. Now, if the FDE/FB is relevant to DCLs, US Corporation must file Form 8858.</a:t>
            </a:r>
          </a:p>
          <a:p>
            <a:endParaRPr lang="en-US" sz="1400" dirty="0"/>
          </a:p>
        </p:txBody>
      </p:sp>
      <p:cxnSp>
        <p:nvCxnSpPr>
          <p:cNvPr id="5" name="Straight Connector 4">
            <a:extLst>
              <a:ext uri="{FF2B5EF4-FFF2-40B4-BE49-F238E27FC236}">
                <a16:creationId xmlns:a16="http://schemas.microsoft.com/office/drawing/2014/main" id="{129C5405-5944-536F-8EA6-E2C3033DE696}"/>
              </a:ext>
            </a:extLst>
          </p:cNvPr>
          <p:cNvCxnSpPr>
            <a:cxnSpLocks/>
            <a:endCxn id="18" idx="0"/>
          </p:cNvCxnSpPr>
          <p:nvPr/>
        </p:nvCxnSpPr>
        <p:spPr>
          <a:xfrm flipH="1">
            <a:off x="3448153" y="4867044"/>
            <a:ext cx="4542" cy="387360"/>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268DC41-CE1D-143A-2B69-B0CBEFBEBEF6}"/>
              </a:ext>
            </a:extLst>
          </p:cNvPr>
          <p:cNvCxnSpPr>
            <a:cxnSpLocks/>
            <a:stCxn id="16" idx="2"/>
            <a:endCxn id="20" idx="0"/>
          </p:cNvCxnSpPr>
          <p:nvPr/>
        </p:nvCxnSpPr>
        <p:spPr>
          <a:xfrm flipH="1">
            <a:off x="3448153" y="3624652"/>
            <a:ext cx="4542" cy="347369"/>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D139C6F-4C65-BA45-F939-53701881D508}"/>
              </a:ext>
            </a:extLst>
          </p:cNvPr>
          <p:cNvSpPr/>
          <p:nvPr/>
        </p:nvSpPr>
        <p:spPr>
          <a:xfrm>
            <a:off x="1461326" y="1190729"/>
            <a:ext cx="1207086" cy="1105000"/>
          </a:xfrm>
          <a:prstGeom prst="ellipse">
            <a:avLst/>
          </a:prstGeom>
          <a:solidFill>
            <a:schemeClr val="bg1">
              <a:alpha val="0"/>
            </a:schemeClr>
          </a:solidFill>
          <a:ln w="1270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Various individuals</a:t>
            </a:r>
          </a:p>
        </p:txBody>
      </p:sp>
      <p:cxnSp>
        <p:nvCxnSpPr>
          <p:cNvPr id="8" name="Straight Connector 7">
            <a:extLst>
              <a:ext uri="{FF2B5EF4-FFF2-40B4-BE49-F238E27FC236}">
                <a16:creationId xmlns:a16="http://schemas.microsoft.com/office/drawing/2014/main" id="{8DA5B7D0-8FDE-B2BB-C4E7-6D4E6D45A811}"/>
              </a:ext>
            </a:extLst>
          </p:cNvPr>
          <p:cNvCxnSpPr>
            <a:cxnSpLocks/>
            <a:stCxn id="7" idx="4"/>
          </p:cNvCxnSpPr>
          <p:nvPr/>
        </p:nvCxnSpPr>
        <p:spPr>
          <a:xfrm>
            <a:off x="2064869" y="2295729"/>
            <a:ext cx="1096780" cy="905115"/>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3AA029-C1D3-D94E-5ACC-07C2AC62FE27}"/>
              </a:ext>
            </a:extLst>
          </p:cNvPr>
          <p:cNvCxnSpPr>
            <a:cxnSpLocks/>
            <a:endCxn id="15" idx="5"/>
          </p:cNvCxnSpPr>
          <p:nvPr/>
        </p:nvCxnSpPr>
        <p:spPr>
          <a:xfrm flipH="1">
            <a:off x="3713329" y="2230667"/>
            <a:ext cx="790529" cy="926478"/>
          </a:xfrm>
          <a:prstGeom prst="line">
            <a:avLst/>
          </a:prstGeom>
          <a:ln w="12700">
            <a:solidFill>
              <a:schemeClr val="bg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76A544-4EC7-9BFC-6284-08489BA4E171}"/>
              </a:ext>
            </a:extLst>
          </p:cNvPr>
          <p:cNvSpPr txBox="1"/>
          <p:nvPr/>
        </p:nvSpPr>
        <p:spPr>
          <a:xfrm>
            <a:off x="4158375" y="2604408"/>
            <a:ext cx="690624" cy="338554"/>
          </a:xfrm>
          <a:prstGeom prst="rect">
            <a:avLst/>
          </a:prstGeom>
          <a:noFill/>
        </p:spPr>
        <p:txBody>
          <a:bodyPr wrap="square" rtlCol="0">
            <a:spAutoFit/>
          </a:bodyPr>
          <a:lstStyle/>
          <a:p>
            <a:pPr algn="ctr">
              <a:defRPr/>
            </a:pPr>
            <a:r>
              <a:rPr lang="en-US" sz="1600" dirty="0">
                <a:solidFill>
                  <a:schemeClr val="bg1"/>
                </a:solidFill>
              </a:rPr>
              <a:t>8%</a:t>
            </a:r>
          </a:p>
        </p:txBody>
      </p:sp>
      <p:sp>
        <p:nvSpPr>
          <p:cNvPr id="11" name="TextBox 10">
            <a:extLst>
              <a:ext uri="{FF2B5EF4-FFF2-40B4-BE49-F238E27FC236}">
                <a16:creationId xmlns:a16="http://schemas.microsoft.com/office/drawing/2014/main" id="{E1F9B300-7203-D4FA-281F-98E835F8794A}"/>
              </a:ext>
            </a:extLst>
          </p:cNvPr>
          <p:cNvSpPr txBox="1"/>
          <p:nvPr/>
        </p:nvSpPr>
        <p:spPr>
          <a:xfrm>
            <a:off x="1773366" y="2604408"/>
            <a:ext cx="690624" cy="338554"/>
          </a:xfrm>
          <a:prstGeom prst="rect">
            <a:avLst/>
          </a:prstGeom>
          <a:noFill/>
        </p:spPr>
        <p:txBody>
          <a:bodyPr wrap="square" rtlCol="0">
            <a:spAutoFit/>
          </a:bodyPr>
          <a:lstStyle/>
          <a:p>
            <a:pPr algn="ctr">
              <a:defRPr/>
            </a:pPr>
            <a:r>
              <a:rPr lang="en-US" sz="1600" dirty="0">
                <a:solidFill>
                  <a:schemeClr val="bg1"/>
                </a:solidFill>
              </a:rPr>
              <a:t>92%</a:t>
            </a:r>
          </a:p>
        </p:txBody>
      </p:sp>
      <p:sp>
        <p:nvSpPr>
          <p:cNvPr id="12" name="TextBox 11">
            <a:extLst>
              <a:ext uri="{FF2B5EF4-FFF2-40B4-BE49-F238E27FC236}">
                <a16:creationId xmlns:a16="http://schemas.microsoft.com/office/drawing/2014/main" id="{469A30C4-C270-BCDB-DEBD-A2035CD951FA}"/>
              </a:ext>
            </a:extLst>
          </p:cNvPr>
          <p:cNvSpPr txBox="1"/>
          <p:nvPr/>
        </p:nvSpPr>
        <p:spPr>
          <a:xfrm>
            <a:off x="3448153" y="3707075"/>
            <a:ext cx="690624" cy="338554"/>
          </a:xfrm>
          <a:prstGeom prst="rect">
            <a:avLst/>
          </a:prstGeom>
          <a:noFill/>
        </p:spPr>
        <p:txBody>
          <a:bodyPr wrap="square" rtlCol="0">
            <a:spAutoFit/>
          </a:bodyPr>
          <a:lstStyle/>
          <a:p>
            <a:pPr algn="ctr">
              <a:defRPr/>
            </a:pPr>
            <a:r>
              <a:rPr lang="en-US" sz="1600" dirty="0">
                <a:solidFill>
                  <a:schemeClr val="bg1"/>
                </a:solidFill>
              </a:rPr>
              <a:t>51%</a:t>
            </a:r>
          </a:p>
        </p:txBody>
      </p:sp>
      <p:sp>
        <p:nvSpPr>
          <p:cNvPr id="13" name="Rectangle 12">
            <a:extLst>
              <a:ext uri="{FF2B5EF4-FFF2-40B4-BE49-F238E27FC236}">
                <a16:creationId xmlns:a16="http://schemas.microsoft.com/office/drawing/2014/main" id="{A39DB9A0-94BB-6806-EEB3-5369A027D8E0}"/>
              </a:ext>
            </a:extLst>
          </p:cNvPr>
          <p:cNvSpPr/>
          <p:nvPr/>
        </p:nvSpPr>
        <p:spPr>
          <a:xfrm>
            <a:off x="3792627" y="1316267"/>
            <a:ext cx="1337405" cy="914400"/>
          </a:xfrm>
          <a:prstGeom prst="rect">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4" name="TextBox 13">
            <a:extLst>
              <a:ext uri="{FF2B5EF4-FFF2-40B4-BE49-F238E27FC236}">
                <a16:creationId xmlns:a16="http://schemas.microsoft.com/office/drawing/2014/main" id="{0370B109-D1BC-9C33-5CF5-54F16FAC90E6}"/>
              </a:ext>
            </a:extLst>
          </p:cNvPr>
          <p:cNvSpPr txBox="1"/>
          <p:nvPr/>
        </p:nvSpPr>
        <p:spPr>
          <a:xfrm>
            <a:off x="3988443" y="1529323"/>
            <a:ext cx="1000274" cy="390876"/>
          </a:xfrm>
          <a:prstGeom prst="rect">
            <a:avLst/>
          </a:prstGeom>
          <a:noFill/>
        </p:spPr>
        <p:txBody>
          <a:bodyPr wrap="none" lIns="0" tIns="0" rIns="0" bIns="0" rtlCol="0">
            <a:spAutoFit/>
          </a:bodyPr>
          <a:lstStyle/>
          <a:p>
            <a:pPr marL="171450" indent="-171450">
              <a:lnSpc>
                <a:spcPct val="85000"/>
              </a:lnSpc>
              <a:spcAft>
                <a:spcPts val="600"/>
              </a:spcAft>
              <a:buClr>
                <a:schemeClr val="bg1"/>
              </a:buClr>
              <a:buSzPct val="110000"/>
              <a:buFont typeface="EYInterstate Light" panose="02000506000000020004" pitchFamily="2" charset="0"/>
              <a:buChar char="•"/>
            </a:pPr>
            <a:r>
              <a:rPr lang="en-US" sz="1200" dirty="0">
                <a:solidFill>
                  <a:schemeClr val="bg1"/>
                </a:solidFill>
              </a:rPr>
              <a:t>US</a:t>
            </a:r>
          </a:p>
          <a:p>
            <a:pPr marL="171450" indent="-171450">
              <a:lnSpc>
                <a:spcPct val="85000"/>
              </a:lnSpc>
              <a:spcAft>
                <a:spcPts val="600"/>
              </a:spcAft>
              <a:buClr>
                <a:schemeClr val="bg1"/>
              </a:buClr>
              <a:buSzPct val="110000"/>
              <a:buFont typeface="EYInterstate Light" panose="02000506000000020004" pitchFamily="2" charset="0"/>
              <a:buChar char="•"/>
            </a:pPr>
            <a:r>
              <a:rPr lang="en-US" sz="1200" dirty="0">
                <a:solidFill>
                  <a:schemeClr val="bg1"/>
                </a:solidFill>
              </a:rPr>
              <a:t>Corporation</a:t>
            </a:r>
          </a:p>
        </p:txBody>
      </p:sp>
      <p:sp>
        <p:nvSpPr>
          <p:cNvPr id="15" name="Isosceles Triangle 14">
            <a:extLst>
              <a:ext uri="{FF2B5EF4-FFF2-40B4-BE49-F238E27FC236}">
                <a16:creationId xmlns:a16="http://schemas.microsoft.com/office/drawing/2014/main" id="{F4976515-D2CD-91A0-E482-3B765C26B102}"/>
              </a:ext>
            </a:extLst>
          </p:cNvPr>
          <p:cNvSpPr/>
          <p:nvPr/>
        </p:nvSpPr>
        <p:spPr>
          <a:xfrm>
            <a:off x="2917801" y="2699945"/>
            <a:ext cx="1060704" cy="914400"/>
          </a:xfrm>
          <a:prstGeom prst="triangl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1200" dirty="0">
              <a:solidFill>
                <a:schemeClr val="tx1"/>
              </a:solidFill>
            </a:endParaRPr>
          </a:p>
        </p:txBody>
      </p:sp>
      <p:sp>
        <p:nvSpPr>
          <p:cNvPr id="16" name="TextBox 15">
            <a:extLst>
              <a:ext uri="{FF2B5EF4-FFF2-40B4-BE49-F238E27FC236}">
                <a16:creationId xmlns:a16="http://schemas.microsoft.com/office/drawing/2014/main" id="{351049AE-AA6E-12F4-F2B8-410984884E3D}"/>
              </a:ext>
            </a:extLst>
          </p:cNvPr>
          <p:cNvSpPr txBox="1"/>
          <p:nvPr/>
        </p:nvSpPr>
        <p:spPr>
          <a:xfrm>
            <a:off x="3112763" y="3170682"/>
            <a:ext cx="679864" cy="45397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1400" dirty="0">
                <a:solidFill>
                  <a:schemeClr val="bg1"/>
                </a:solidFill>
              </a:rPr>
              <a:t>US</a:t>
            </a:r>
          </a:p>
          <a:p>
            <a:pPr marL="356616" indent="-356616" algn="ctr">
              <a:lnSpc>
                <a:spcPct val="85000"/>
              </a:lnSpc>
              <a:spcAft>
                <a:spcPts val="600"/>
              </a:spcAft>
              <a:buClr>
                <a:schemeClr val="accent2"/>
              </a:buClr>
              <a:buSzPct val="70000"/>
              <a:buFont typeface="Arial" pitchFamily="34" charset="0"/>
              <a:buChar char="►"/>
            </a:pPr>
            <a:endParaRPr lang="en-US" sz="1200" dirty="0">
              <a:solidFill>
                <a:schemeClr val="bg1"/>
              </a:solidFill>
            </a:endParaRPr>
          </a:p>
        </p:txBody>
      </p:sp>
      <p:sp>
        <p:nvSpPr>
          <p:cNvPr id="17" name="Rectangle 16">
            <a:extLst>
              <a:ext uri="{FF2B5EF4-FFF2-40B4-BE49-F238E27FC236}">
                <a16:creationId xmlns:a16="http://schemas.microsoft.com/office/drawing/2014/main" id="{1404C7F6-1713-BC37-AA33-832D46EB0047}"/>
              </a:ext>
            </a:extLst>
          </p:cNvPr>
          <p:cNvSpPr/>
          <p:nvPr/>
        </p:nvSpPr>
        <p:spPr>
          <a:xfrm>
            <a:off x="2666345" y="5244097"/>
            <a:ext cx="1563616" cy="914400"/>
          </a:xfrm>
          <a:prstGeom prst="rect">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1200" dirty="0">
              <a:solidFill>
                <a:schemeClr val="tx1"/>
              </a:solidFill>
            </a:endParaRPr>
          </a:p>
        </p:txBody>
      </p:sp>
      <p:sp>
        <p:nvSpPr>
          <p:cNvPr id="18" name="Oval 17">
            <a:extLst>
              <a:ext uri="{FF2B5EF4-FFF2-40B4-BE49-F238E27FC236}">
                <a16:creationId xmlns:a16="http://schemas.microsoft.com/office/drawing/2014/main" id="{5EC18840-A200-1C09-81C5-EDA4A4336F07}"/>
              </a:ext>
            </a:extLst>
          </p:cNvPr>
          <p:cNvSpPr/>
          <p:nvPr/>
        </p:nvSpPr>
        <p:spPr>
          <a:xfrm>
            <a:off x="2666345" y="5254404"/>
            <a:ext cx="1563616" cy="904093"/>
          </a:xfrm>
          <a:prstGeom prst="ellipse">
            <a:avLst/>
          </a:prstGeom>
          <a:no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9" name="TextBox 18">
            <a:extLst>
              <a:ext uri="{FF2B5EF4-FFF2-40B4-BE49-F238E27FC236}">
                <a16:creationId xmlns:a16="http://schemas.microsoft.com/office/drawing/2014/main" id="{6FA3625A-C4D8-9BD3-CC36-14FE981A38C5}"/>
              </a:ext>
            </a:extLst>
          </p:cNvPr>
          <p:cNvSpPr txBox="1"/>
          <p:nvPr/>
        </p:nvSpPr>
        <p:spPr>
          <a:xfrm>
            <a:off x="3112763" y="5624973"/>
            <a:ext cx="686085"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rPr>
              <a:t>FDE or FB</a:t>
            </a:r>
          </a:p>
        </p:txBody>
      </p:sp>
      <p:sp>
        <p:nvSpPr>
          <p:cNvPr id="20" name="Isosceles Triangle 19">
            <a:extLst>
              <a:ext uri="{FF2B5EF4-FFF2-40B4-BE49-F238E27FC236}">
                <a16:creationId xmlns:a16="http://schemas.microsoft.com/office/drawing/2014/main" id="{1E34E486-B7AB-65CD-99C4-6E9C60731C78}"/>
              </a:ext>
            </a:extLst>
          </p:cNvPr>
          <p:cNvSpPr/>
          <p:nvPr/>
        </p:nvSpPr>
        <p:spPr>
          <a:xfrm>
            <a:off x="2917801" y="3972021"/>
            <a:ext cx="1060704" cy="914400"/>
          </a:xfrm>
          <a:prstGeom prst="triangle">
            <a:avLst/>
          </a:prstGeom>
          <a:solidFill>
            <a:schemeClr val="tx1"/>
          </a:solidFill>
          <a:ln w="9525">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1200" dirty="0">
              <a:solidFill>
                <a:schemeClr val="tx1"/>
              </a:solidFill>
            </a:endParaRPr>
          </a:p>
        </p:txBody>
      </p:sp>
      <p:sp>
        <p:nvSpPr>
          <p:cNvPr id="21" name="TextBox 20">
            <a:extLst>
              <a:ext uri="{FF2B5EF4-FFF2-40B4-BE49-F238E27FC236}">
                <a16:creationId xmlns:a16="http://schemas.microsoft.com/office/drawing/2014/main" id="{E371E4C0-A384-9AD4-4F3C-C45E01A38736}"/>
              </a:ext>
            </a:extLst>
          </p:cNvPr>
          <p:cNvSpPr txBox="1"/>
          <p:nvPr/>
        </p:nvSpPr>
        <p:spPr>
          <a:xfrm>
            <a:off x="3112763" y="4442758"/>
            <a:ext cx="679864" cy="45397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1400" dirty="0">
                <a:solidFill>
                  <a:schemeClr val="bg1"/>
                </a:solidFill>
              </a:rPr>
              <a:t>CFP</a:t>
            </a:r>
          </a:p>
          <a:p>
            <a:pPr marL="356616" indent="-356616" algn="ctr">
              <a:lnSpc>
                <a:spcPct val="85000"/>
              </a:lnSpc>
              <a:spcAft>
                <a:spcPts val="600"/>
              </a:spcAft>
              <a:buClr>
                <a:schemeClr val="accent2"/>
              </a:buClr>
              <a:buSzPct val="70000"/>
              <a:buFont typeface="Arial" pitchFamily="34" charset="0"/>
              <a:buChar char="►"/>
            </a:pPr>
            <a:endParaRPr lang="en-US" sz="1200" dirty="0">
              <a:solidFill>
                <a:schemeClr val="bg1"/>
              </a:solidFill>
            </a:endParaRPr>
          </a:p>
        </p:txBody>
      </p:sp>
      <p:sp>
        <p:nvSpPr>
          <p:cNvPr id="22" name="TextBox 21">
            <a:extLst>
              <a:ext uri="{FF2B5EF4-FFF2-40B4-BE49-F238E27FC236}">
                <a16:creationId xmlns:a16="http://schemas.microsoft.com/office/drawing/2014/main" id="{A8886B2E-30FD-418C-16B5-53A05C3243AC}"/>
              </a:ext>
            </a:extLst>
          </p:cNvPr>
          <p:cNvSpPr txBox="1"/>
          <p:nvPr/>
        </p:nvSpPr>
        <p:spPr>
          <a:xfrm>
            <a:off x="3586680" y="4886421"/>
            <a:ext cx="690624" cy="338554"/>
          </a:xfrm>
          <a:prstGeom prst="rect">
            <a:avLst/>
          </a:prstGeom>
          <a:noFill/>
        </p:spPr>
        <p:txBody>
          <a:bodyPr wrap="square" rtlCol="0">
            <a:spAutoFit/>
          </a:bodyPr>
          <a:lstStyle/>
          <a:p>
            <a:pPr algn="ctr">
              <a:defRPr/>
            </a:pPr>
            <a:r>
              <a:rPr lang="en-US" sz="1600" dirty="0">
                <a:solidFill>
                  <a:schemeClr val="bg1"/>
                </a:solidFill>
              </a:rPr>
              <a:t>100%</a:t>
            </a:r>
          </a:p>
        </p:txBody>
      </p:sp>
    </p:spTree>
    <p:extLst>
      <p:ext uri="{BB962C8B-B14F-4D97-AF65-F5344CB8AC3E}">
        <p14:creationId xmlns:p14="http://schemas.microsoft.com/office/powerpoint/2010/main" val="1128595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DF2DACB-E02C-2117-E2A7-E33327815ED0}"/>
              </a:ext>
            </a:extLst>
          </p:cNvPr>
          <p:cNvCxnSpPr/>
          <p:nvPr/>
        </p:nvCxnSpPr>
        <p:spPr>
          <a:xfrm>
            <a:off x="617221" y="6229350"/>
            <a:ext cx="11025535" cy="0"/>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1C1C884-C24D-58C4-699F-C9F644295B87}"/>
              </a:ext>
            </a:extLst>
          </p:cNvPr>
          <p:cNvSpPr>
            <a:spLocks noGrp="1"/>
          </p:cNvSpPr>
          <p:nvPr>
            <p:ph type="body" sz="quarter" idx="15"/>
          </p:nvPr>
        </p:nvSpPr>
        <p:spPr/>
        <p:txBody>
          <a:bodyPr/>
          <a:lstStyle/>
          <a:p>
            <a:r>
              <a:rPr lang="en-US" dirty="0"/>
              <a:t>We will file more Forms 8858</a:t>
            </a:r>
          </a:p>
          <a:p>
            <a:r>
              <a:rPr lang="en-US" dirty="0"/>
              <a:t>We will file fewer Forms 8858</a:t>
            </a:r>
          </a:p>
          <a:p>
            <a:r>
              <a:rPr lang="en-US" dirty="0"/>
              <a:t>No change</a:t>
            </a:r>
          </a:p>
          <a:p>
            <a:r>
              <a:rPr lang="en-US" dirty="0"/>
              <a:t>N/A (EY employee)</a:t>
            </a:r>
          </a:p>
        </p:txBody>
      </p:sp>
      <p:sp>
        <p:nvSpPr>
          <p:cNvPr id="2" name="Text Placeholder 1">
            <a:extLst>
              <a:ext uri="{FF2B5EF4-FFF2-40B4-BE49-F238E27FC236}">
                <a16:creationId xmlns:a16="http://schemas.microsoft.com/office/drawing/2014/main" id="{196FDFB0-8C6F-89EE-9977-D44DB6D03207}"/>
              </a:ext>
            </a:extLst>
          </p:cNvPr>
          <p:cNvSpPr>
            <a:spLocks noGrp="1"/>
          </p:cNvSpPr>
          <p:nvPr>
            <p:ph type="body" sz="quarter" idx="13"/>
          </p:nvPr>
        </p:nvSpPr>
        <p:spPr/>
        <p:txBody>
          <a:bodyPr/>
          <a:lstStyle/>
          <a:p>
            <a:r>
              <a:rPr lang="en-US" dirty="0"/>
              <a:t>2</a:t>
            </a:r>
          </a:p>
        </p:txBody>
      </p:sp>
      <p:sp>
        <p:nvSpPr>
          <p:cNvPr id="3" name="Text Placeholder 2">
            <a:extLst>
              <a:ext uri="{FF2B5EF4-FFF2-40B4-BE49-F238E27FC236}">
                <a16:creationId xmlns:a16="http://schemas.microsoft.com/office/drawing/2014/main" id="{EB30E9DB-8AE1-FF60-382A-D1E3CC42C34B}"/>
              </a:ext>
            </a:extLst>
          </p:cNvPr>
          <p:cNvSpPr>
            <a:spLocks noGrp="1"/>
          </p:cNvSpPr>
          <p:nvPr>
            <p:ph type="body" sz="quarter" idx="14"/>
          </p:nvPr>
        </p:nvSpPr>
        <p:spPr/>
        <p:txBody>
          <a:bodyPr/>
          <a:lstStyle/>
          <a:p>
            <a:r>
              <a:rPr lang="en-US" sz="2400" b="1" dirty="0"/>
              <a:t>How will the changes in the Form 8858 instructions affect your company’s 8858 filings? </a:t>
            </a:r>
          </a:p>
        </p:txBody>
      </p:sp>
      <p:cxnSp>
        <p:nvCxnSpPr>
          <p:cNvPr id="5" name="Straight Connector 4">
            <a:extLst>
              <a:ext uri="{FF2B5EF4-FFF2-40B4-BE49-F238E27FC236}">
                <a16:creationId xmlns:a16="http://schemas.microsoft.com/office/drawing/2014/main" id="{35700375-AD4D-BA28-B71A-B6702B28A3D2}"/>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505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Form 5471</a:t>
            </a:r>
          </a:p>
          <a:p>
            <a:pPr marL="457200" indent="-457200">
              <a:spcBef>
                <a:spcPts val="600"/>
              </a:spcBef>
              <a:buSzPct val="100000"/>
              <a:buFont typeface="+mj-lt"/>
              <a:buAutoNum type="alphaUcPeriod"/>
            </a:pPr>
            <a:r>
              <a:rPr lang="en-US" dirty="0"/>
              <a:t>Form 8865</a:t>
            </a:r>
          </a:p>
          <a:p>
            <a:pPr marL="457200" indent="-457200">
              <a:spcBef>
                <a:spcPts val="600"/>
              </a:spcBef>
              <a:buSzPct val="100000"/>
              <a:buFont typeface="+mj-lt"/>
              <a:buAutoNum type="alphaUcPeriod"/>
            </a:pPr>
            <a:r>
              <a:rPr lang="en-US" dirty="0"/>
              <a:t>Form 8892</a:t>
            </a:r>
          </a:p>
          <a:p>
            <a:pPr marL="457200" indent="-457200">
              <a:spcBef>
                <a:spcPts val="600"/>
              </a:spcBef>
              <a:buSzPct val="100000"/>
              <a:buFont typeface="+mj-lt"/>
              <a:buAutoNum type="alphaUcPeriod"/>
            </a:pPr>
            <a:r>
              <a:rPr lang="en-US" dirty="0"/>
              <a:t>Form 8858</a:t>
            </a:r>
          </a:p>
          <a:p>
            <a:pPr marL="457200" indent="-457200">
              <a:spcBef>
                <a:spcPts val="600"/>
              </a:spcBef>
              <a:buSzPct val="100000"/>
              <a:buFont typeface="+mj-lt"/>
              <a:buAutoNum type="alphaUcPeriod"/>
            </a:pPr>
            <a:r>
              <a:rPr lang="en-US" dirty="0"/>
              <a:t>Other</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3</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Which foreign form will be the most challenging to complete this year?</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284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Disclaimer</a:t>
            </a:r>
          </a:p>
        </p:txBody>
      </p:sp>
      <p:sp>
        <p:nvSpPr>
          <p:cNvPr id="7" name="Content Placeholder 6">
            <a:extLst>
              <a:ext uri="{FF2B5EF4-FFF2-40B4-BE49-F238E27FC236}">
                <a16:creationId xmlns:a16="http://schemas.microsoft.com/office/drawing/2014/main" id="{30D40E92-9B9B-446E-9E0F-1656B26EA09B}"/>
              </a:ext>
            </a:extLst>
          </p:cNvPr>
          <p:cNvSpPr>
            <a:spLocks noGrp="1"/>
          </p:cNvSpPr>
          <p:nvPr>
            <p:ph idx="1"/>
          </p:nvPr>
        </p:nvSpPr>
        <p:spPr/>
        <p:txBody>
          <a:bodyPr/>
          <a:lstStyle/>
          <a:p>
            <a:pPr>
              <a:spcBef>
                <a:spcPts val="600"/>
              </a:spcBef>
            </a:pPr>
            <a:r>
              <a:rPr lang="en-US" sz="1800" dirty="0"/>
              <a:t>The views expressed by the presenters are not necessarily those of Ernst &amp; Young LLP or other members of the global EY organization.</a:t>
            </a:r>
          </a:p>
          <a:p>
            <a:pPr>
              <a:spcBef>
                <a:spcPts val="600"/>
              </a:spcBef>
            </a:pPr>
            <a:r>
              <a:rPr lang="en-US" sz="1800" dirty="0"/>
              <a:t>These slides are for educational purposes only and are not intended to be relied upon as accounting, tax, legal or other professional advice. Please refer to your advisors for specific advice.</a:t>
            </a:r>
          </a:p>
          <a:p>
            <a:pPr>
              <a:spcBef>
                <a:spcPts val="600"/>
              </a:spcBef>
            </a:pPr>
            <a:r>
              <a:rPr lang="en-US" sz="1800" dirty="0"/>
              <a:t>EY refers to the global organization, and may refer to one or more, of the member firms of </a:t>
            </a:r>
            <a:br>
              <a:rPr lang="en-US" sz="1800" dirty="0"/>
            </a:br>
            <a:r>
              <a:rPr lang="en-US" sz="1800" dirty="0"/>
              <a:t>Ernst &amp; Young Global Limited, each of which is a separate legal entity. Ernst &amp; Young LLP is a client-serving member firm of Ernst &amp; Young Global Limited operating in the US.</a:t>
            </a:r>
          </a:p>
          <a:p>
            <a:pPr>
              <a:spcBef>
                <a:spcPts val="600"/>
              </a:spcBef>
            </a:pPr>
            <a:r>
              <a:rPr lang="en-US" sz="1800" dirty="0"/>
              <a:t>This presentation is © 2024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lvl="0"/>
            <a:r>
              <a:rPr lang="en-US" noProof="0" dirty="0"/>
              <a:t>Form 5471: common pitfalls</a:t>
            </a:r>
          </a:p>
          <a:p>
            <a:endParaRPr lang="en-US" dirty="0"/>
          </a:p>
        </p:txBody>
      </p:sp>
    </p:spTree>
    <p:extLst>
      <p:ext uri="{BB962C8B-B14F-4D97-AF65-F5344CB8AC3E}">
        <p14:creationId xmlns:p14="http://schemas.microsoft.com/office/powerpoint/2010/main" val="329016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1EB13A27-805F-4239-879F-5D709432D3C5}"/>
              </a:ext>
            </a:extLst>
          </p:cNvPr>
          <p:cNvSpPr>
            <a:spLocks noGrp="1" noChangeArrowheads="1"/>
          </p:cNvSpPr>
          <p:nvPr>
            <p:ph type="title"/>
          </p:nvPr>
        </p:nvSpPr>
        <p:spPr>
          <a:xfrm>
            <a:off x="609918" y="294200"/>
            <a:ext cx="10978515" cy="590400"/>
          </a:xfrm>
        </p:spPr>
        <p:txBody>
          <a:bodyPr/>
          <a:lstStyle/>
          <a:p>
            <a:r>
              <a:rPr lang="en-US" altLang="en-US" dirty="0"/>
              <a:t>Penalties for failure to file Form 5471 under Section 6038*</a:t>
            </a:r>
          </a:p>
        </p:txBody>
      </p:sp>
      <p:sp>
        <p:nvSpPr>
          <p:cNvPr id="112643" name="Content Placeholder 2">
            <a:extLst>
              <a:ext uri="{FF2B5EF4-FFF2-40B4-BE49-F238E27FC236}">
                <a16:creationId xmlns:a16="http://schemas.microsoft.com/office/drawing/2014/main" id="{B96EA298-0936-47D3-98D1-6E3E72CD92F0}"/>
              </a:ext>
            </a:extLst>
          </p:cNvPr>
          <p:cNvSpPr>
            <a:spLocks noGrp="1" noChangeArrowheads="1"/>
          </p:cNvSpPr>
          <p:nvPr>
            <p:ph idx="1"/>
          </p:nvPr>
        </p:nvSpPr>
        <p:spPr>
          <a:xfrm>
            <a:off x="609918" y="1137920"/>
            <a:ext cx="10978515" cy="4947920"/>
          </a:xfrm>
        </p:spPr>
        <p:txBody>
          <a:bodyPr/>
          <a:lstStyle/>
          <a:p>
            <a:r>
              <a:rPr lang="en-US" altLang="en-US" dirty="0"/>
              <a:t>Potential loss of a portion of the foreign taxes available for credit under sections 901, 902 and 960</a:t>
            </a:r>
          </a:p>
          <a:p>
            <a:r>
              <a:rPr lang="en-US" altLang="en-US" dirty="0"/>
              <a:t>A $10,000 penalty for each period for each foreign corporation (for tax periods after </a:t>
            </a:r>
            <a:br>
              <a:rPr lang="en-US" altLang="en-US" dirty="0"/>
            </a:br>
            <a:r>
              <a:rPr lang="en-US" altLang="en-US" dirty="0"/>
              <a:t>August 6, 1997)</a:t>
            </a:r>
          </a:p>
          <a:p>
            <a:r>
              <a:rPr lang="en-US" altLang="en-US" dirty="0"/>
              <a:t>An additional $10,000 fine if the form is not filed within 90 days of notice by the IRS and a $10,000 fine for each 30 days thereafter, for a maximum of $50,000 for each failure (for tax periods after August 6, 1997)</a:t>
            </a:r>
          </a:p>
          <a:p>
            <a:r>
              <a:rPr lang="en-US" altLang="en-US" dirty="0"/>
              <a:t>Criminal penalties that may apply for failure to file or for filing false or fraudulent information</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3" name="TextBox 2">
            <a:extLst>
              <a:ext uri="{FF2B5EF4-FFF2-40B4-BE49-F238E27FC236}">
                <a16:creationId xmlns:a16="http://schemas.microsoft.com/office/drawing/2014/main" id="{D0539F41-30E8-4A62-9F9D-7A59E672F8DA}"/>
              </a:ext>
            </a:extLst>
          </p:cNvPr>
          <p:cNvSpPr txBox="1"/>
          <p:nvPr/>
        </p:nvSpPr>
        <p:spPr>
          <a:xfrm>
            <a:off x="609918" y="5895654"/>
            <a:ext cx="10794960" cy="175433"/>
          </a:xfrm>
          <a:prstGeom prst="rect">
            <a:avLst/>
          </a:prstGeom>
          <a:noFill/>
        </p:spPr>
        <p:txBody>
          <a:bodyPr wrap="square" lIns="0" tIns="36576" rIns="0" bIns="0" rtlCol="0">
            <a:spAutoFit/>
          </a:bodyPr>
          <a:lstStyle/>
          <a:p>
            <a:pPr marL="0" indent="0">
              <a:buNone/>
            </a:pPr>
            <a:r>
              <a:rPr lang="en-US" altLang="en-US" sz="900" i="1" dirty="0">
                <a:solidFill>
                  <a:schemeClr val="bg1"/>
                </a:solidFill>
              </a:rPr>
              <a:t>*Farhy v. Commissioner of Internal Revenue </a:t>
            </a:r>
            <a:r>
              <a:rPr lang="en-US" altLang="en-US" sz="900" dirty="0">
                <a:solidFill>
                  <a:schemeClr val="bg1"/>
                </a:solidFill>
              </a:rPr>
              <a:t>in April 2023 recently called into question the IRS’s ability to assess these penalties; however, the Appeals Court in May 2024 held for the IRS.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F226EF7E-76D8-49C3-A86A-CD797F757BF0}"/>
              </a:ext>
            </a:extLst>
          </p:cNvPr>
          <p:cNvSpPr>
            <a:spLocks noGrp="1" noChangeArrowheads="1"/>
          </p:cNvSpPr>
          <p:nvPr>
            <p:ph type="title"/>
          </p:nvPr>
        </p:nvSpPr>
        <p:spPr>
          <a:xfrm>
            <a:off x="609918" y="294200"/>
            <a:ext cx="10978515" cy="590400"/>
          </a:xfrm>
        </p:spPr>
        <p:txBody>
          <a:bodyPr/>
          <a:lstStyle/>
          <a:p>
            <a:r>
              <a:rPr lang="en-US" altLang="en-US" dirty="0"/>
              <a:t>Things to watch for</a:t>
            </a:r>
          </a:p>
        </p:txBody>
      </p:sp>
      <p:sp>
        <p:nvSpPr>
          <p:cNvPr id="136195" name="Content Placeholder 2">
            <a:extLst>
              <a:ext uri="{FF2B5EF4-FFF2-40B4-BE49-F238E27FC236}">
                <a16:creationId xmlns:a16="http://schemas.microsoft.com/office/drawing/2014/main" id="{1A93EC97-AE6B-4572-96C7-A45CA6E6FB21}"/>
              </a:ext>
            </a:extLst>
          </p:cNvPr>
          <p:cNvSpPr>
            <a:spLocks noGrp="1" noChangeArrowheads="1"/>
          </p:cNvSpPr>
          <p:nvPr>
            <p:ph idx="1"/>
          </p:nvPr>
        </p:nvSpPr>
        <p:spPr>
          <a:xfrm>
            <a:off x="609918" y="1137920"/>
            <a:ext cx="10978515" cy="4947920"/>
          </a:xfrm>
        </p:spPr>
        <p:txBody>
          <a:bodyPr/>
          <a:lstStyle/>
          <a:p>
            <a:r>
              <a:rPr lang="en-US" altLang="en-US" dirty="0"/>
              <a:t>As the first investor in a foreign corporation or partnership, high ownership percentages may trigger a filing.</a:t>
            </a:r>
          </a:p>
          <a:p>
            <a:r>
              <a:rPr lang="en-US" altLang="en-US" dirty="0"/>
              <a:t>If other investors divest of their ownership, your ownership could rise above 10% or change by 10% and </a:t>
            </a:r>
            <a:r>
              <a:rPr lang="en-US" altLang="en-US" b="1" dirty="0"/>
              <a:t>may</a:t>
            </a:r>
            <a:r>
              <a:rPr lang="en-US" altLang="en-US" dirty="0"/>
              <a:t> trigger a filing.</a:t>
            </a:r>
          </a:p>
          <a:p>
            <a:r>
              <a:rPr lang="en-US" altLang="en-US" dirty="0"/>
              <a:t>As additional investors are added, your ownership could fall below 10% or change by 10% and </a:t>
            </a:r>
            <a:r>
              <a:rPr lang="en-US" altLang="en-US" b="1" dirty="0"/>
              <a:t>may</a:t>
            </a:r>
            <a:r>
              <a:rPr lang="en-US" altLang="en-US" dirty="0"/>
              <a:t> trigger a filing.</a:t>
            </a:r>
          </a:p>
          <a:p>
            <a:r>
              <a:rPr lang="en-US" altLang="en-US" dirty="0"/>
              <a:t>If you invest in a foreign partnership that then invests in foreign corporations, you could be required to file Form 5471 and/or Form 926.</a:t>
            </a:r>
          </a:p>
          <a:p>
            <a:r>
              <a:rPr lang="en-US" altLang="en-US" dirty="0"/>
              <a:t>If you invest in “master-feeder” structures, there could be Form 5471 or 8865 filing requirements you aren’t aware of.</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2">
            <a:extLst>
              <a:ext uri="{FF2B5EF4-FFF2-40B4-BE49-F238E27FC236}">
                <a16:creationId xmlns:a16="http://schemas.microsoft.com/office/drawing/2014/main" id="{D85F9D13-4AC0-41D1-BD88-89081C723CAD}"/>
              </a:ext>
            </a:extLst>
          </p:cNvPr>
          <p:cNvSpPr>
            <a:spLocks noGrp="1" noChangeArrowheads="1"/>
          </p:cNvSpPr>
          <p:nvPr>
            <p:ph type="title"/>
          </p:nvPr>
        </p:nvSpPr>
        <p:spPr>
          <a:xfrm>
            <a:off x="606319" y="294200"/>
            <a:ext cx="8229600" cy="590400"/>
          </a:xfrm>
        </p:spPr>
        <p:txBody>
          <a:bodyPr/>
          <a:lstStyle/>
          <a:p>
            <a:r>
              <a:rPr lang="en-US" altLang="en-US" dirty="0"/>
              <a:t>Example</a:t>
            </a:r>
            <a:r>
              <a:rPr lang="en-US" dirty="0"/>
              <a:t> —</a:t>
            </a:r>
            <a:r>
              <a:rPr lang="en-US" altLang="en-US" dirty="0"/>
              <a:t> indirect filing requirements</a:t>
            </a:r>
          </a:p>
        </p:txBody>
      </p:sp>
      <p:sp>
        <p:nvSpPr>
          <p:cNvPr id="4" name="Content Placeholder 3">
            <a:extLst>
              <a:ext uri="{FF2B5EF4-FFF2-40B4-BE49-F238E27FC236}">
                <a16:creationId xmlns:a16="http://schemas.microsoft.com/office/drawing/2014/main" id="{933329B0-C0E3-420F-AF7C-BA170FDF85BA}"/>
              </a:ext>
            </a:extLst>
          </p:cNvPr>
          <p:cNvSpPr>
            <a:spLocks noGrp="1"/>
          </p:cNvSpPr>
          <p:nvPr>
            <p:ph sz="half" idx="4294967295"/>
          </p:nvPr>
        </p:nvSpPr>
        <p:spPr>
          <a:xfrm>
            <a:off x="794438" y="1156997"/>
            <a:ext cx="3383892" cy="4653582"/>
          </a:xfrm>
        </p:spPr>
        <p:txBody>
          <a:bodyPr wrap="square" rtlCol="0">
            <a:spAutoFit/>
          </a:bodyPr>
          <a:lstStyle/>
          <a:p>
            <a:pPr marL="0" indent="0">
              <a:buNone/>
              <a:defRPr/>
            </a:pPr>
            <a:r>
              <a:rPr lang="en-US" sz="1800" dirty="0"/>
              <a:t>Facts:</a:t>
            </a:r>
          </a:p>
          <a:p>
            <a:pPr>
              <a:defRPr/>
            </a:pPr>
            <a:r>
              <a:rPr lang="en-US" sz="1800" dirty="0"/>
              <a:t>US partner owns 55% of Foreign partnership.</a:t>
            </a:r>
          </a:p>
          <a:p>
            <a:pPr>
              <a:defRPr/>
            </a:pPr>
            <a:r>
              <a:rPr lang="en-US" sz="1800" dirty="0"/>
              <a:t>Foreign partnership owns 50% of Foreign corporation at the end of the year.</a:t>
            </a:r>
          </a:p>
          <a:p>
            <a:pPr>
              <a:defRPr/>
            </a:pPr>
            <a:r>
              <a:rPr lang="en-US" sz="1800" dirty="0"/>
              <a:t>Foreign partnership contributed $300,000 to Foreign corporation during the tax year. Before the contribution, Foreign partnership owned 30% of Foreign corporation.</a:t>
            </a:r>
          </a:p>
          <a:p>
            <a:pPr>
              <a:defRPr/>
            </a:pPr>
            <a:r>
              <a:rPr lang="en-US" sz="1800" dirty="0"/>
              <a:t>Foreign corporation is a controlled foreign corporation (CFC).</a:t>
            </a:r>
          </a:p>
        </p:txBody>
      </p:sp>
      <p:sp>
        <p:nvSpPr>
          <p:cNvPr id="5" name="Content Placeholder 4">
            <a:extLst>
              <a:ext uri="{FF2B5EF4-FFF2-40B4-BE49-F238E27FC236}">
                <a16:creationId xmlns:a16="http://schemas.microsoft.com/office/drawing/2014/main" id="{513C2B19-9C4E-4E1F-A646-35849E39A58C}"/>
              </a:ext>
            </a:extLst>
          </p:cNvPr>
          <p:cNvSpPr>
            <a:spLocks noGrp="1"/>
          </p:cNvSpPr>
          <p:nvPr>
            <p:ph sz="half" idx="4294967295"/>
          </p:nvPr>
        </p:nvSpPr>
        <p:spPr>
          <a:xfrm>
            <a:off x="8037869" y="1267927"/>
            <a:ext cx="3548247" cy="4044184"/>
          </a:xfrm>
        </p:spPr>
        <p:txBody>
          <a:bodyPr wrap="square" rtlCol="0">
            <a:spAutoFit/>
          </a:bodyPr>
          <a:lstStyle/>
          <a:p>
            <a:pPr marL="0" indent="0">
              <a:buNone/>
              <a:defRPr/>
            </a:pPr>
            <a:r>
              <a:rPr lang="en-US" sz="1800" dirty="0"/>
              <a:t>Filing requirements:</a:t>
            </a:r>
          </a:p>
          <a:p>
            <a:pPr>
              <a:defRPr/>
            </a:pPr>
            <a:r>
              <a:rPr lang="en-US" sz="1800" dirty="0"/>
              <a:t>US partner will have a </a:t>
            </a:r>
            <a:br>
              <a:rPr lang="en-US" sz="1800" dirty="0"/>
            </a:br>
            <a:r>
              <a:rPr lang="en-US" sz="1800" dirty="0"/>
              <a:t>Category 1, Form 8865 filing requirement for its ownership in Foreign partnership.</a:t>
            </a:r>
          </a:p>
          <a:p>
            <a:pPr>
              <a:defRPr/>
            </a:pPr>
            <a:r>
              <a:rPr lang="en-US" sz="1800" dirty="0"/>
              <a:t>US partner will have a </a:t>
            </a:r>
            <a:br>
              <a:rPr lang="en-US" sz="1800" dirty="0"/>
            </a:br>
            <a:r>
              <a:rPr lang="en-US" sz="1800" dirty="0"/>
              <a:t>Category 3 and 5a, Form 5471 filing requirement for Foreign corporation.</a:t>
            </a:r>
          </a:p>
          <a:p>
            <a:pPr>
              <a:defRPr/>
            </a:pPr>
            <a:r>
              <a:rPr lang="en-US" sz="1800" dirty="0"/>
              <a:t>US partner will have a </a:t>
            </a:r>
            <a:br>
              <a:rPr lang="en-US" sz="1800" dirty="0"/>
            </a:br>
            <a:r>
              <a:rPr lang="en-US" sz="1800" dirty="0"/>
              <a:t>Form 926 filing requirement for the contribution made by Foreign partnership to Foreign corporation.</a:t>
            </a:r>
          </a:p>
        </p:txBody>
      </p:sp>
      <p:sp>
        <p:nvSpPr>
          <p:cNvPr id="137223" name="Rectangle 3">
            <a:extLst>
              <a:ext uri="{FF2B5EF4-FFF2-40B4-BE49-F238E27FC236}">
                <a16:creationId xmlns:a16="http://schemas.microsoft.com/office/drawing/2014/main" id="{B3F78AE1-2C10-4740-96ED-1E974781F236}"/>
              </a:ext>
            </a:extLst>
          </p:cNvPr>
          <p:cNvSpPr>
            <a:spLocks noChangeArrowheads="1"/>
          </p:cNvSpPr>
          <p:nvPr/>
        </p:nvSpPr>
        <p:spPr bwMode="auto">
          <a:xfrm>
            <a:off x="5381007" y="4728487"/>
            <a:ext cx="1454186" cy="711623"/>
          </a:xfrm>
          <a:prstGeom prst="rect">
            <a:avLst/>
          </a:prstGeom>
          <a:solidFill>
            <a:srgbClr val="FFE60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eaLnBrk="1" hangingPunct="1">
              <a:spcBef>
                <a:spcPct val="20000"/>
              </a:spcBef>
              <a:buClr>
                <a:schemeClr val="tx2"/>
              </a:buClr>
              <a:buSzPct val="65000"/>
              <a:buFont typeface="Wingdings" panose="05000000000000000000" pitchFamily="2" charset="2"/>
              <a:buNone/>
            </a:pPr>
            <a:r>
              <a:rPr lang="en-US" altLang="en-US" sz="1199" b="1" dirty="0">
                <a:solidFill>
                  <a:schemeClr val="bg1"/>
                </a:solidFill>
              </a:rPr>
              <a:t>Foreign </a:t>
            </a:r>
            <a:br>
              <a:rPr lang="en-US" altLang="en-US" sz="1199" b="1" dirty="0">
                <a:solidFill>
                  <a:schemeClr val="bg1"/>
                </a:solidFill>
              </a:rPr>
            </a:br>
            <a:r>
              <a:rPr lang="en-US" altLang="en-US" sz="1199" b="1" dirty="0">
                <a:solidFill>
                  <a:schemeClr val="bg1"/>
                </a:solidFill>
              </a:rPr>
              <a:t>corporation</a:t>
            </a:r>
          </a:p>
        </p:txBody>
      </p:sp>
      <p:sp>
        <p:nvSpPr>
          <p:cNvPr id="137224" name="Rectangle 4">
            <a:extLst>
              <a:ext uri="{FF2B5EF4-FFF2-40B4-BE49-F238E27FC236}">
                <a16:creationId xmlns:a16="http://schemas.microsoft.com/office/drawing/2014/main" id="{3F3481DD-87EA-4656-9B53-C50BA7ED6B9B}"/>
              </a:ext>
            </a:extLst>
          </p:cNvPr>
          <p:cNvSpPr>
            <a:spLocks noChangeArrowheads="1"/>
          </p:cNvSpPr>
          <p:nvPr/>
        </p:nvSpPr>
        <p:spPr bwMode="auto">
          <a:xfrm>
            <a:off x="5381007" y="1736814"/>
            <a:ext cx="1454186" cy="711623"/>
          </a:xfrm>
          <a:prstGeom prst="rect">
            <a:avLst/>
          </a:prstGeom>
          <a:solidFill>
            <a:srgbClr val="74748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eaLnBrk="1" hangingPunct="1">
              <a:spcBef>
                <a:spcPct val="20000"/>
              </a:spcBef>
              <a:buClr>
                <a:schemeClr val="tx2"/>
              </a:buClr>
              <a:buSzPct val="65000"/>
              <a:buFont typeface="Wingdings" panose="05000000000000000000" pitchFamily="2" charset="2"/>
              <a:buNone/>
            </a:pPr>
            <a:r>
              <a:rPr lang="en-US" altLang="en-US" sz="1199" b="1" dirty="0"/>
              <a:t>US partner</a:t>
            </a:r>
          </a:p>
          <a:p>
            <a:pPr algn="ctr" eaLnBrk="1" hangingPunct="1">
              <a:spcBef>
                <a:spcPct val="20000"/>
              </a:spcBef>
              <a:buClr>
                <a:schemeClr val="tx2"/>
              </a:buClr>
              <a:buSzPct val="65000"/>
              <a:buFont typeface="Wingdings" panose="05000000000000000000" pitchFamily="2" charset="2"/>
              <a:buNone/>
            </a:pPr>
            <a:r>
              <a:rPr lang="en-US" altLang="en-US" sz="1199" b="1" dirty="0"/>
              <a:t>55%</a:t>
            </a:r>
            <a:endParaRPr lang="en-US" altLang="en-US" sz="1349" b="1" dirty="0"/>
          </a:p>
        </p:txBody>
      </p:sp>
      <p:sp>
        <p:nvSpPr>
          <p:cNvPr id="137225" name="AutoShape 6">
            <a:extLst>
              <a:ext uri="{FF2B5EF4-FFF2-40B4-BE49-F238E27FC236}">
                <a16:creationId xmlns:a16="http://schemas.microsoft.com/office/drawing/2014/main" id="{675C6073-262D-4214-8A33-3C19113982F4}"/>
              </a:ext>
            </a:extLst>
          </p:cNvPr>
          <p:cNvSpPr>
            <a:spLocks noChangeAspect="1" noChangeArrowheads="1"/>
          </p:cNvSpPr>
          <p:nvPr/>
        </p:nvSpPr>
        <p:spPr bwMode="auto">
          <a:xfrm>
            <a:off x="5308299" y="3065097"/>
            <a:ext cx="1599605" cy="1068148"/>
          </a:xfrm>
          <a:prstGeom prst="flowChartExtract">
            <a:avLst/>
          </a:prstGeom>
          <a:solidFill>
            <a:srgbClr val="747480"/>
          </a:solidFill>
          <a:ln>
            <a:noFill/>
          </a:ln>
        </p:spPr>
        <p:txBody>
          <a:bodyPr wrap="none" tIns="0" bIns="137089"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eaLnBrk="1" hangingPunct="1">
              <a:spcBef>
                <a:spcPct val="20000"/>
              </a:spcBef>
              <a:buClr>
                <a:schemeClr val="tx2"/>
              </a:buClr>
              <a:buSzPct val="65000"/>
              <a:buFont typeface="Wingdings" panose="05000000000000000000" pitchFamily="2" charset="2"/>
              <a:buNone/>
            </a:pPr>
            <a:r>
              <a:rPr lang="en-US" altLang="en-US" sz="1199" b="1" dirty="0"/>
              <a:t>Foreign </a:t>
            </a:r>
          </a:p>
          <a:p>
            <a:pPr algn="ctr" eaLnBrk="1" hangingPunct="1">
              <a:spcBef>
                <a:spcPct val="20000"/>
              </a:spcBef>
              <a:buClr>
                <a:schemeClr val="tx2"/>
              </a:buClr>
              <a:buSzPct val="65000"/>
              <a:buFont typeface="Wingdings" panose="05000000000000000000" pitchFamily="2" charset="2"/>
              <a:buNone/>
            </a:pPr>
            <a:r>
              <a:rPr lang="en-US" altLang="en-US" sz="1199" b="1" dirty="0"/>
              <a:t>partnership</a:t>
            </a:r>
          </a:p>
          <a:p>
            <a:pPr algn="ctr" eaLnBrk="1" hangingPunct="1">
              <a:spcBef>
                <a:spcPct val="20000"/>
              </a:spcBef>
              <a:buClr>
                <a:schemeClr val="tx2"/>
              </a:buClr>
              <a:buSzPct val="65000"/>
              <a:buFont typeface="Wingdings" panose="05000000000000000000" pitchFamily="2" charset="2"/>
              <a:buNone/>
            </a:pPr>
            <a:r>
              <a:rPr lang="en-US" altLang="en-US" sz="1199" b="1" dirty="0"/>
              <a:t>50%</a:t>
            </a:r>
            <a:endParaRPr lang="en-US" altLang="en-US" sz="1049" b="1" dirty="0"/>
          </a:p>
        </p:txBody>
      </p:sp>
      <p:cxnSp>
        <p:nvCxnSpPr>
          <p:cNvPr id="19" name="Straight Arrow Connector 18">
            <a:extLst>
              <a:ext uri="{FF2B5EF4-FFF2-40B4-BE49-F238E27FC236}">
                <a16:creationId xmlns:a16="http://schemas.microsoft.com/office/drawing/2014/main" id="{6718FAB1-B7F5-4D71-B397-F6185CB370CD}"/>
              </a:ext>
            </a:extLst>
          </p:cNvPr>
          <p:cNvCxnSpPr>
            <a:cxnSpLocks/>
            <a:stCxn id="137224" idx="2"/>
            <a:endCxn id="137225" idx="0"/>
          </p:cNvCxnSpPr>
          <p:nvPr/>
        </p:nvCxnSpPr>
        <p:spPr>
          <a:xfrm>
            <a:off x="6108101" y="2448437"/>
            <a:ext cx="1" cy="61666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221CB54-3380-4C68-9641-F4593A0C5708}"/>
              </a:ext>
            </a:extLst>
          </p:cNvPr>
          <p:cNvCxnSpPr>
            <a:cxnSpLocks/>
            <a:stCxn id="137225" idx="2"/>
            <a:endCxn id="137223" idx="0"/>
          </p:cNvCxnSpPr>
          <p:nvPr/>
        </p:nvCxnSpPr>
        <p:spPr>
          <a:xfrm flipH="1">
            <a:off x="6108101" y="4133246"/>
            <a:ext cx="1" cy="59524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2">
            <a:extLst>
              <a:ext uri="{FF2B5EF4-FFF2-40B4-BE49-F238E27FC236}">
                <a16:creationId xmlns:a16="http://schemas.microsoft.com/office/drawing/2014/main" id="{D85F9D13-4AC0-41D1-BD88-89081C723CAD}"/>
              </a:ext>
            </a:extLst>
          </p:cNvPr>
          <p:cNvSpPr>
            <a:spLocks noGrp="1" noChangeArrowheads="1"/>
          </p:cNvSpPr>
          <p:nvPr>
            <p:ph type="title"/>
          </p:nvPr>
        </p:nvSpPr>
        <p:spPr/>
        <p:txBody>
          <a:bodyPr/>
          <a:lstStyle/>
          <a:p>
            <a:r>
              <a:rPr lang="en-US" altLang="en-US" dirty="0"/>
              <a:t>Example</a:t>
            </a:r>
            <a:r>
              <a:rPr lang="en-US" dirty="0"/>
              <a:t> —</a:t>
            </a:r>
            <a:r>
              <a:rPr lang="en-US" altLang="en-US" dirty="0"/>
              <a:t> master-feeder structure</a:t>
            </a:r>
          </a:p>
        </p:txBody>
      </p:sp>
      <p:sp>
        <p:nvSpPr>
          <p:cNvPr id="4" name="Content Placeholder 3">
            <a:extLst>
              <a:ext uri="{FF2B5EF4-FFF2-40B4-BE49-F238E27FC236}">
                <a16:creationId xmlns:a16="http://schemas.microsoft.com/office/drawing/2014/main" id="{933329B0-C0E3-420F-AF7C-BA170FDF85BA}"/>
              </a:ext>
            </a:extLst>
          </p:cNvPr>
          <p:cNvSpPr>
            <a:spLocks noGrp="1"/>
          </p:cNvSpPr>
          <p:nvPr>
            <p:ph sz="half" idx="1"/>
          </p:nvPr>
        </p:nvSpPr>
        <p:spPr>
          <a:xfrm>
            <a:off x="609919" y="1137919"/>
            <a:ext cx="4252014" cy="4265783"/>
          </a:xfrm>
        </p:spPr>
        <p:txBody>
          <a:bodyPr wrap="square" rtlCol="0">
            <a:spAutoFit/>
          </a:bodyPr>
          <a:lstStyle/>
          <a:p>
            <a:pPr marL="0" indent="0">
              <a:buNone/>
              <a:defRPr/>
            </a:pPr>
            <a:r>
              <a:rPr lang="en-US" sz="1800" dirty="0"/>
              <a:t>Facts:</a:t>
            </a:r>
          </a:p>
          <a:p>
            <a:pPr>
              <a:defRPr/>
            </a:pPr>
            <a:r>
              <a:rPr lang="en-IN" sz="1800" dirty="0"/>
              <a:t>Foreign feeder is treated as a corporation for US tax purposes.</a:t>
            </a:r>
          </a:p>
          <a:p>
            <a:pPr>
              <a:defRPr/>
            </a:pPr>
            <a:r>
              <a:rPr lang="en-IN" sz="1800" dirty="0"/>
              <a:t>Foreign master is treated as a partnership for US tax purposes.</a:t>
            </a:r>
          </a:p>
          <a:p>
            <a:pPr>
              <a:defRPr/>
            </a:pPr>
            <a:r>
              <a:rPr lang="en-IN" sz="1800" dirty="0"/>
              <a:t>US shareholder owns 55% of Foreign feeder.</a:t>
            </a:r>
          </a:p>
          <a:p>
            <a:pPr>
              <a:defRPr/>
            </a:pPr>
            <a:r>
              <a:rPr lang="en-IN" sz="1800" dirty="0"/>
              <a:t>Foreign feeder owns 20% of Foreign master.</a:t>
            </a:r>
          </a:p>
          <a:p>
            <a:pPr>
              <a:defRPr/>
            </a:pPr>
            <a:r>
              <a:rPr lang="en-IN" sz="1800" dirty="0"/>
              <a:t>Foreign master is a controlled foreign partnership (CFP).</a:t>
            </a:r>
          </a:p>
          <a:p>
            <a:pPr>
              <a:defRPr/>
            </a:pPr>
            <a:r>
              <a:rPr lang="en-US" sz="1800" dirty="0"/>
              <a:t>There are no Category 1, Form 8865 filers for Foreign master.</a:t>
            </a:r>
          </a:p>
          <a:p>
            <a:pPr>
              <a:defRPr/>
            </a:pPr>
            <a:endParaRPr lang="en-IN" sz="1800" dirty="0"/>
          </a:p>
        </p:txBody>
      </p:sp>
      <p:sp>
        <p:nvSpPr>
          <p:cNvPr id="5" name="Content Placeholder 4">
            <a:extLst>
              <a:ext uri="{FF2B5EF4-FFF2-40B4-BE49-F238E27FC236}">
                <a16:creationId xmlns:a16="http://schemas.microsoft.com/office/drawing/2014/main" id="{513C2B19-9C4E-4E1F-A646-35849E39A58C}"/>
              </a:ext>
            </a:extLst>
          </p:cNvPr>
          <p:cNvSpPr>
            <a:spLocks noGrp="1"/>
          </p:cNvSpPr>
          <p:nvPr>
            <p:ph sz="half" idx="2"/>
          </p:nvPr>
        </p:nvSpPr>
        <p:spPr>
          <a:xfrm>
            <a:off x="7426977" y="1137919"/>
            <a:ext cx="4409977" cy="2049792"/>
          </a:xfrm>
        </p:spPr>
        <p:txBody>
          <a:bodyPr wrap="square" rtlCol="0">
            <a:spAutoFit/>
          </a:bodyPr>
          <a:lstStyle/>
          <a:p>
            <a:pPr marL="0" indent="0">
              <a:buNone/>
              <a:defRPr/>
            </a:pPr>
            <a:r>
              <a:rPr lang="en-US" sz="1800" dirty="0"/>
              <a:t>Filing requirements:</a:t>
            </a:r>
          </a:p>
          <a:p>
            <a:pPr>
              <a:defRPr/>
            </a:pPr>
            <a:r>
              <a:rPr lang="en-IN" sz="1800" dirty="0"/>
              <a:t>US shareholder will have a Category 4 and 5a, Form 5471 filing requirement for its ownership in Foreign feeder.</a:t>
            </a:r>
          </a:p>
          <a:p>
            <a:pPr>
              <a:defRPr/>
            </a:pPr>
            <a:r>
              <a:rPr lang="en-IN" sz="1800" dirty="0"/>
              <a:t>US shareholder will have a Category 2, Form 8865 filing requirement for its indirect ownership in Foreign master.</a:t>
            </a:r>
          </a:p>
        </p:txBody>
      </p:sp>
      <p:sp>
        <p:nvSpPr>
          <p:cNvPr id="11" name="Rectangle 3">
            <a:extLst>
              <a:ext uri="{FF2B5EF4-FFF2-40B4-BE49-F238E27FC236}">
                <a16:creationId xmlns:a16="http://schemas.microsoft.com/office/drawing/2014/main" id="{2C2D30D1-492E-488B-BF5D-D2DB4AF31B5D}"/>
              </a:ext>
            </a:extLst>
          </p:cNvPr>
          <p:cNvSpPr>
            <a:spLocks noChangeArrowheads="1"/>
          </p:cNvSpPr>
          <p:nvPr/>
        </p:nvSpPr>
        <p:spPr bwMode="auto">
          <a:xfrm>
            <a:off x="5381007" y="3054388"/>
            <a:ext cx="1454186" cy="711623"/>
          </a:xfrm>
          <a:prstGeom prst="rect">
            <a:avLst/>
          </a:prstGeom>
          <a:solidFill>
            <a:srgbClr val="74748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a:spcBef>
                <a:spcPct val="20000"/>
              </a:spcBef>
              <a:buClr>
                <a:schemeClr val="tx2"/>
              </a:buClr>
              <a:buSzPct val="65000"/>
            </a:pPr>
            <a:r>
              <a:rPr lang="en-US" altLang="en-US" sz="1199" b="1" dirty="0"/>
              <a:t>Foreign feeder</a:t>
            </a:r>
          </a:p>
          <a:p>
            <a:pPr algn="ctr">
              <a:spcBef>
                <a:spcPct val="20000"/>
              </a:spcBef>
              <a:buClr>
                <a:schemeClr val="tx2"/>
              </a:buClr>
              <a:buSzPct val="65000"/>
            </a:pPr>
            <a:r>
              <a:rPr lang="en-US" altLang="en-US" sz="1199" b="1" dirty="0"/>
              <a:t>20%</a:t>
            </a:r>
          </a:p>
        </p:txBody>
      </p:sp>
      <p:sp>
        <p:nvSpPr>
          <p:cNvPr id="12" name="Rectangle 4">
            <a:extLst>
              <a:ext uri="{FF2B5EF4-FFF2-40B4-BE49-F238E27FC236}">
                <a16:creationId xmlns:a16="http://schemas.microsoft.com/office/drawing/2014/main" id="{7C6F0F7F-949D-41DE-B8CA-3908500B7C78}"/>
              </a:ext>
            </a:extLst>
          </p:cNvPr>
          <p:cNvSpPr>
            <a:spLocks noChangeArrowheads="1"/>
          </p:cNvSpPr>
          <p:nvPr/>
        </p:nvSpPr>
        <p:spPr bwMode="auto">
          <a:xfrm>
            <a:off x="5381007" y="1736814"/>
            <a:ext cx="1454186" cy="711623"/>
          </a:xfrm>
          <a:prstGeom prst="rect">
            <a:avLst/>
          </a:prstGeom>
          <a:solidFill>
            <a:srgbClr val="74748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a:spcBef>
                <a:spcPct val="20000"/>
              </a:spcBef>
              <a:buClr>
                <a:schemeClr val="tx2"/>
              </a:buClr>
              <a:buSzPct val="65000"/>
            </a:pPr>
            <a:r>
              <a:rPr lang="en-US" altLang="en-US" sz="1199" b="1" dirty="0"/>
              <a:t>US shareholder</a:t>
            </a:r>
          </a:p>
          <a:p>
            <a:pPr algn="ctr">
              <a:spcBef>
                <a:spcPct val="20000"/>
              </a:spcBef>
              <a:buClr>
                <a:schemeClr val="tx2"/>
              </a:buClr>
              <a:buSzPct val="65000"/>
            </a:pPr>
            <a:r>
              <a:rPr lang="en-US" altLang="en-US" sz="1199" b="1" dirty="0"/>
              <a:t>55% </a:t>
            </a:r>
          </a:p>
        </p:txBody>
      </p:sp>
      <p:sp>
        <p:nvSpPr>
          <p:cNvPr id="13" name="AutoShape 6">
            <a:extLst>
              <a:ext uri="{FF2B5EF4-FFF2-40B4-BE49-F238E27FC236}">
                <a16:creationId xmlns:a16="http://schemas.microsoft.com/office/drawing/2014/main" id="{80CE6074-8FDD-4F37-A844-0636CFC14BA1}"/>
              </a:ext>
            </a:extLst>
          </p:cNvPr>
          <p:cNvSpPr>
            <a:spLocks noChangeAspect="1" noChangeArrowheads="1"/>
          </p:cNvSpPr>
          <p:nvPr/>
        </p:nvSpPr>
        <p:spPr bwMode="auto">
          <a:xfrm>
            <a:off x="5308299" y="4371961"/>
            <a:ext cx="1599605" cy="1068148"/>
          </a:xfrm>
          <a:prstGeom prst="flowChartExtract">
            <a:avLst/>
          </a:prstGeom>
          <a:solidFill>
            <a:srgbClr val="FFE600"/>
          </a:solidFill>
          <a:ln>
            <a:noFill/>
          </a:ln>
        </p:spPr>
        <p:txBody>
          <a:bodyPr wrap="none" tIns="0" bIns="137089"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a:spcBef>
                <a:spcPct val="20000"/>
              </a:spcBef>
              <a:buClr>
                <a:schemeClr val="tx2"/>
              </a:buClr>
              <a:buSzPct val="65000"/>
            </a:pPr>
            <a:r>
              <a:rPr lang="en-US" altLang="en-US" sz="1199" b="1" dirty="0">
                <a:solidFill>
                  <a:schemeClr val="bg1"/>
                </a:solidFill>
              </a:rPr>
              <a:t>Foreign </a:t>
            </a:r>
          </a:p>
          <a:p>
            <a:pPr algn="ctr">
              <a:spcBef>
                <a:spcPct val="20000"/>
              </a:spcBef>
              <a:buClr>
                <a:schemeClr val="tx2"/>
              </a:buClr>
              <a:buSzPct val="65000"/>
            </a:pPr>
            <a:r>
              <a:rPr lang="en-US" altLang="en-US" sz="1199" b="1" dirty="0">
                <a:solidFill>
                  <a:schemeClr val="bg1"/>
                </a:solidFill>
              </a:rPr>
              <a:t>master</a:t>
            </a:r>
          </a:p>
        </p:txBody>
      </p:sp>
      <p:cxnSp>
        <p:nvCxnSpPr>
          <p:cNvPr id="15" name="Straight Arrow Connector 14">
            <a:extLst>
              <a:ext uri="{FF2B5EF4-FFF2-40B4-BE49-F238E27FC236}">
                <a16:creationId xmlns:a16="http://schemas.microsoft.com/office/drawing/2014/main" id="{F5405F11-6320-4F3B-8F2C-0F2DD42CF514}"/>
              </a:ext>
            </a:extLst>
          </p:cNvPr>
          <p:cNvCxnSpPr>
            <a:cxnSpLocks/>
            <a:stCxn id="11" idx="2"/>
            <a:endCxn id="13" idx="0"/>
          </p:cNvCxnSpPr>
          <p:nvPr/>
        </p:nvCxnSpPr>
        <p:spPr>
          <a:xfrm>
            <a:off x="6108101" y="3766011"/>
            <a:ext cx="1" cy="60595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11035BB-8FF7-4806-9C8C-1804659E78D4}"/>
              </a:ext>
            </a:extLst>
          </p:cNvPr>
          <p:cNvCxnSpPr>
            <a:cxnSpLocks/>
            <a:stCxn id="12" idx="2"/>
            <a:endCxn id="11" idx="0"/>
          </p:cNvCxnSpPr>
          <p:nvPr/>
        </p:nvCxnSpPr>
        <p:spPr>
          <a:xfrm>
            <a:off x="6108100" y="2448437"/>
            <a:ext cx="0" cy="60595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432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Yes</a:t>
            </a:r>
          </a:p>
          <a:p>
            <a:pPr marL="457200" indent="-457200">
              <a:spcBef>
                <a:spcPts val="600"/>
              </a:spcBef>
              <a:buSzPct val="100000"/>
              <a:buFont typeface="+mj-lt"/>
              <a:buAutoNum type="alphaUcPeriod"/>
            </a:pPr>
            <a:r>
              <a:rPr lang="en-US" dirty="0"/>
              <a:t>No </a:t>
            </a:r>
          </a:p>
          <a:p>
            <a:pPr marL="457200" indent="-457200">
              <a:spcBef>
                <a:spcPts val="600"/>
              </a:spcBef>
              <a:buSzPct val="100000"/>
              <a:buFont typeface="+mj-lt"/>
              <a:buAutoNum type="alphaUcPeriod"/>
            </a:pPr>
            <a:r>
              <a:rPr lang="en-US" dirty="0"/>
              <a:t>Unsure</a:t>
            </a:r>
          </a:p>
          <a:p>
            <a:pPr marL="457200" indent="-457200">
              <a:spcBef>
                <a:spcPts val="600"/>
              </a:spcBef>
              <a:buSzPct val="100000"/>
              <a:buFont typeface="+mj-lt"/>
              <a:buAutoNum type="alphaUcPeriod"/>
            </a:pPr>
            <a:r>
              <a:rPr lang="en-US" dirty="0"/>
              <a:t>N/A (EY employee)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4</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Is your organization invested in any master-feeder or other complex foreign structures?</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2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lvl="0"/>
            <a:r>
              <a:rPr lang="en-US" noProof="0" dirty="0"/>
              <a:t>Getting ready for 2023 compliance</a:t>
            </a:r>
          </a:p>
          <a:p>
            <a:endParaRPr lang="en-US" dirty="0"/>
          </a:p>
        </p:txBody>
      </p:sp>
    </p:spTree>
    <p:extLst>
      <p:ext uri="{BB962C8B-B14F-4D97-AF65-F5344CB8AC3E}">
        <p14:creationId xmlns:p14="http://schemas.microsoft.com/office/powerpoint/2010/main" val="3214929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US" dirty="0"/>
              <a:t>Getting ready for 2023 compliance</a:t>
            </a:r>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r>
              <a:rPr lang="en-US" dirty="0"/>
              <a:t>Understand filing requirements of all entities (e.g., category of filers).</a:t>
            </a:r>
          </a:p>
          <a:p>
            <a:r>
              <a:rPr lang="en-US" dirty="0"/>
              <a:t>Review and inventory all required data to determine any gaps.</a:t>
            </a:r>
          </a:p>
          <a:p>
            <a:pPr lvl="1"/>
            <a:r>
              <a:rPr lang="en-US" dirty="0"/>
              <a:t>Gather new data required early in the process.</a:t>
            </a:r>
          </a:p>
          <a:p>
            <a:r>
              <a:rPr lang="en-US" dirty="0"/>
              <a:t>Determine automation areas in compliance process.</a:t>
            </a:r>
          </a:p>
          <a:p>
            <a:pPr lvl="1"/>
            <a:r>
              <a:rPr lang="en-US" dirty="0"/>
              <a:t>Assess what your compliance software will and will not do and where you need to bridge the gap.</a:t>
            </a:r>
          </a:p>
          <a:p>
            <a:r>
              <a:rPr lang="en-US" dirty="0"/>
              <a:t>Set up milestones with review protocol (e.g., E&amp;P, tested income) as opposed to review as a part of final form review.</a:t>
            </a:r>
          </a:p>
          <a:p>
            <a:r>
              <a:rPr lang="en-US" dirty="0"/>
              <a:t>Evaluate and streamline review process.</a:t>
            </a:r>
          </a:p>
        </p:txBody>
      </p:sp>
    </p:spTree>
    <p:extLst>
      <p:ext uri="{BB962C8B-B14F-4D97-AF65-F5344CB8AC3E}">
        <p14:creationId xmlns:p14="http://schemas.microsoft.com/office/powerpoint/2010/main" val="3541899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lvl="0"/>
            <a:r>
              <a:rPr lang="en-US" noProof="0" dirty="0"/>
              <a:t>Foreign withholding </a:t>
            </a:r>
          </a:p>
          <a:p>
            <a:pPr lvl="0"/>
            <a:r>
              <a:rPr lang="en-US" noProof="0" dirty="0"/>
              <a:t>tax relief</a:t>
            </a:r>
          </a:p>
        </p:txBody>
      </p:sp>
    </p:spTree>
    <p:extLst>
      <p:ext uri="{BB962C8B-B14F-4D97-AF65-F5344CB8AC3E}">
        <p14:creationId xmlns:p14="http://schemas.microsoft.com/office/powerpoint/2010/main" val="3013581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Yes</a:t>
            </a:r>
          </a:p>
          <a:p>
            <a:pPr marL="457200" indent="-457200">
              <a:spcBef>
                <a:spcPts val="600"/>
              </a:spcBef>
              <a:buSzPct val="100000"/>
              <a:buFont typeface="+mj-lt"/>
              <a:buAutoNum type="alphaUcPeriod"/>
            </a:pPr>
            <a:r>
              <a:rPr lang="en-US" dirty="0"/>
              <a:t>No </a:t>
            </a:r>
          </a:p>
          <a:p>
            <a:pPr marL="457200" indent="-457200">
              <a:spcBef>
                <a:spcPts val="600"/>
              </a:spcBef>
              <a:buSzPct val="100000"/>
              <a:buFont typeface="+mj-lt"/>
              <a:buAutoNum type="alphaUcPeriod"/>
            </a:pPr>
            <a:r>
              <a:rPr lang="en-US" dirty="0"/>
              <a:t>Somewhat</a:t>
            </a:r>
          </a:p>
          <a:p>
            <a:pPr marL="457200" indent="-457200">
              <a:spcBef>
                <a:spcPts val="600"/>
              </a:spcBef>
              <a:buSzPct val="100000"/>
              <a:buFont typeface="+mj-lt"/>
              <a:buAutoNum type="alphaUcPeriod"/>
            </a:pPr>
            <a:r>
              <a:rPr lang="en-US" dirty="0"/>
              <a:t>N/A (EY employee)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5</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Is obtaining your entitled foreign withholding tax relief challenging?</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68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8F583D-AC1E-4848-B772-22C84AA2DF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734" b="34712"/>
          <a:stretch/>
        </p:blipFill>
        <p:spPr>
          <a:xfrm>
            <a:off x="0" y="0"/>
            <a:ext cx="12198350" cy="3302758"/>
          </a:xfrm>
          <a:prstGeom prst="rect">
            <a:avLst/>
          </a:prstGeom>
        </p:spPr>
      </p:pic>
      <p:sp>
        <p:nvSpPr>
          <p:cNvPr id="10" name="Rectangle 9">
            <a:extLst>
              <a:ext uri="{FF2B5EF4-FFF2-40B4-BE49-F238E27FC236}">
                <a16:creationId xmlns:a16="http://schemas.microsoft.com/office/drawing/2014/main" id="{66B746B2-8FA1-4DDF-AD6F-C05FF81EBF93}"/>
              </a:ext>
            </a:extLst>
          </p:cNvPr>
          <p:cNvSpPr/>
          <p:nvPr/>
        </p:nvSpPr>
        <p:spPr>
          <a:xfrm>
            <a:off x="0" y="2583179"/>
            <a:ext cx="12198350" cy="719579"/>
          </a:xfrm>
          <a:prstGeom prst="rect">
            <a:avLst/>
          </a:prstGeom>
          <a:solidFill>
            <a:srgbClr val="2E2E38">
              <a:alpha val="56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TextBox 10">
            <a:extLst>
              <a:ext uri="{FF2B5EF4-FFF2-40B4-BE49-F238E27FC236}">
                <a16:creationId xmlns:a16="http://schemas.microsoft.com/office/drawing/2014/main" id="{332B22CB-0E16-4BEC-8628-B8D8DE440658}"/>
              </a:ext>
            </a:extLst>
          </p:cNvPr>
          <p:cNvSpPr txBox="1"/>
          <p:nvPr/>
        </p:nvSpPr>
        <p:spPr>
          <a:xfrm>
            <a:off x="691252" y="2637961"/>
            <a:ext cx="3743588" cy="664797"/>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4800" dirty="0"/>
              <a:t>Presenters</a:t>
            </a:r>
          </a:p>
        </p:txBody>
      </p:sp>
      <p:sp>
        <p:nvSpPr>
          <p:cNvPr id="7" name="Content Placeholder 2">
            <a:extLst>
              <a:ext uri="{FF2B5EF4-FFF2-40B4-BE49-F238E27FC236}">
                <a16:creationId xmlns:a16="http://schemas.microsoft.com/office/drawing/2014/main" id="{004039C3-D16B-4576-B3A5-7E9319DD4520}"/>
              </a:ext>
            </a:extLst>
          </p:cNvPr>
          <p:cNvSpPr txBox="1">
            <a:spLocks/>
          </p:cNvSpPr>
          <p:nvPr/>
        </p:nvSpPr>
        <p:spPr>
          <a:xfrm>
            <a:off x="438703" y="5212453"/>
            <a:ext cx="2641720" cy="960120"/>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b="1" dirty="0"/>
              <a:t>Jennifer Richter </a:t>
            </a:r>
          </a:p>
          <a:p>
            <a:pPr marL="0" indent="0">
              <a:spcBef>
                <a:spcPts val="0"/>
              </a:spcBef>
              <a:buFont typeface="EYInterstate Light" panose="02000506000000020004" pitchFamily="2" charset="0"/>
              <a:buNone/>
            </a:pPr>
            <a:r>
              <a:rPr lang="en-US" sz="1200" b="1" dirty="0"/>
              <a:t>Managing Director</a:t>
            </a:r>
          </a:p>
          <a:p>
            <a:pPr marL="0" indent="0">
              <a:spcBef>
                <a:spcPts val="0"/>
              </a:spcBef>
              <a:buFont typeface="EYInterstate Light" panose="02000506000000020004" pitchFamily="2" charset="0"/>
              <a:buNone/>
            </a:pPr>
            <a:r>
              <a:rPr lang="en-US" sz="1200" b="1" dirty="0"/>
              <a:t>Exempt Organization Tax Services</a:t>
            </a:r>
          </a:p>
          <a:p>
            <a:pPr marL="0" indent="0">
              <a:spcBef>
                <a:spcPts val="0"/>
              </a:spcBef>
              <a:buFont typeface="EYInterstate Light" panose="02000506000000020004" pitchFamily="2" charset="0"/>
              <a:buNone/>
            </a:pPr>
            <a:r>
              <a:rPr lang="en-US" sz="1200" b="1" dirty="0"/>
              <a:t>Ernst &amp; Young LLP</a:t>
            </a:r>
          </a:p>
        </p:txBody>
      </p:sp>
      <p:sp>
        <p:nvSpPr>
          <p:cNvPr id="23" name="Content Placeholder 2">
            <a:extLst>
              <a:ext uri="{FF2B5EF4-FFF2-40B4-BE49-F238E27FC236}">
                <a16:creationId xmlns:a16="http://schemas.microsoft.com/office/drawing/2014/main" id="{2788B9F6-AE8F-46FE-B6F5-D7D958418271}"/>
              </a:ext>
            </a:extLst>
          </p:cNvPr>
          <p:cNvSpPr txBox="1">
            <a:spLocks/>
          </p:cNvSpPr>
          <p:nvPr/>
        </p:nvSpPr>
        <p:spPr>
          <a:xfrm>
            <a:off x="2919838" y="5212453"/>
            <a:ext cx="3422869" cy="1173815"/>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b="1" dirty="0"/>
              <a:t>Kelly Sullivan</a:t>
            </a:r>
          </a:p>
          <a:p>
            <a:pPr marL="0" indent="0">
              <a:spcBef>
                <a:spcPts val="0"/>
              </a:spcBef>
              <a:buFont typeface="EYInterstate Light" panose="02000506000000020004" pitchFamily="2" charset="0"/>
              <a:buNone/>
            </a:pPr>
            <a:r>
              <a:rPr lang="en-US" sz="1200" b="1" dirty="0"/>
              <a:t>Senior Manager</a:t>
            </a:r>
          </a:p>
          <a:p>
            <a:pPr marL="0" indent="0">
              <a:spcBef>
                <a:spcPts val="0"/>
              </a:spcBef>
              <a:buFont typeface="EYInterstate Light" panose="02000506000000020004" pitchFamily="2" charset="0"/>
              <a:buNone/>
            </a:pPr>
            <a:r>
              <a:rPr lang="en-US" sz="1200" b="1" dirty="0"/>
              <a:t>International Tax and Transaction Services</a:t>
            </a:r>
          </a:p>
          <a:p>
            <a:pPr marL="0" indent="0">
              <a:spcBef>
                <a:spcPts val="0"/>
              </a:spcBef>
              <a:buFont typeface="EYInterstate Light" panose="02000506000000020004" pitchFamily="2" charset="0"/>
              <a:buNone/>
            </a:pPr>
            <a:r>
              <a:rPr lang="en-US" sz="1200" b="1" dirty="0"/>
              <a:t>Ernst &amp; Young LLP</a:t>
            </a:r>
          </a:p>
        </p:txBody>
      </p:sp>
      <p:pic>
        <p:nvPicPr>
          <p:cNvPr id="29" name="Picture 28">
            <a:extLst>
              <a:ext uri="{FF2B5EF4-FFF2-40B4-BE49-F238E27FC236}">
                <a16:creationId xmlns:a16="http://schemas.microsoft.com/office/drawing/2014/main" id="{54D7B0D6-8AEE-4724-BC25-9370CCCDDF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27" t="5381" r="11827" b="5381"/>
          <a:stretch/>
        </p:blipFill>
        <p:spPr>
          <a:xfrm>
            <a:off x="817940" y="3623654"/>
            <a:ext cx="1523665" cy="1523665"/>
          </a:xfrm>
          <a:prstGeom prst="ellipse">
            <a:avLst/>
          </a:prstGeom>
          <a:ln w="63500" cap="rnd">
            <a:noFill/>
          </a:ln>
          <a:effectLst/>
        </p:spPr>
      </p:pic>
      <p:sp>
        <p:nvSpPr>
          <p:cNvPr id="13" name="Content Placeholder 2">
            <a:extLst>
              <a:ext uri="{FF2B5EF4-FFF2-40B4-BE49-F238E27FC236}">
                <a16:creationId xmlns:a16="http://schemas.microsoft.com/office/drawing/2014/main" id="{C03ABA5C-02F2-4B35-80DB-48942723BD4C}"/>
              </a:ext>
            </a:extLst>
          </p:cNvPr>
          <p:cNvSpPr txBox="1">
            <a:spLocks/>
          </p:cNvSpPr>
          <p:nvPr/>
        </p:nvSpPr>
        <p:spPr>
          <a:xfrm>
            <a:off x="6182122" y="5212453"/>
            <a:ext cx="2920600" cy="1173815"/>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b="1" dirty="0"/>
              <a:t>Saul Tilmann</a:t>
            </a:r>
          </a:p>
          <a:p>
            <a:pPr marL="0" indent="0">
              <a:spcBef>
                <a:spcPts val="0"/>
              </a:spcBef>
              <a:buFont typeface="EYInterstate Light" panose="02000506000000020004" pitchFamily="2" charset="0"/>
              <a:buNone/>
            </a:pPr>
            <a:r>
              <a:rPr lang="en-US" sz="1200" b="1" dirty="0"/>
              <a:t>Managing Director</a:t>
            </a:r>
          </a:p>
          <a:p>
            <a:pPr marL="0" indent="0">
              <a:spcBef>
                <a:spcPts val="0"/>
              </a:spcBef>
              <a:buFont typeface="EYInterstate Light" panose="02000506000000020004" pitchFamily="2" charset="0"/>
              <a:buNone/>
            </a:pPr>
            <a:r>
              <a:rPr lang="en-US" sz="1200" b="1" dirty="0"/>
              <a:t>Information Reporting &amp; Withholding</a:t>
            </a:r>
          </a:p>
          <a:p>
            <a:pPr marL="0" indent="0">
              <a:spcBef>
                <a:spcPts val="0"/>
              </a:spcBef>
              <a:buFont typeface="EYInterstate Light" panose="02000506000000020004" pitchFamily="2" charset="0"/>
              <a:buNone/>
            </a:pPr>
            <a:r>
              <a:rPr lang="en-US" sz="1200" b="1" dirty="0"/>
              <a:t>Ernst &amp; Young LLP</a:t>
            </a:r>
          </a:p>
        </p:txBody>
      </p:sp>
      <p:sp>
        <p:nvSpPr>
          <p:cNvPr id="14" name="Content Placeholder 2">
            <a:extLst>
              <a:ext uri="{FF2B5EF4-FFF2-40B4-BE49-F238E27FC236}">
                <a16:creationId xmlns:a16="http://schemas.microsoft.com/office/drawing/2014/main" id="{34DBEF5C-E4F9-4B6C-AB9B-AA63FC48A61C}"/>
              </a:ext>
            </a:extLst>
          </p:cNvPr>
          <p:cNvSpPr txBox="1">
            <a:spLocks/>
          </p:cNvSpPr>
          <p:nvPr/>
        </p:nvSpPr>
        <p:spPr>
          <a:xfrm>
            <a:off x="8942136" y="5212453"/>
            <a:ext cx="3016628" cy="1173815"/>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b="1" dirty="0"/>
              <a:t>Jeff Rasanen</a:t>
            </a:r>
          </a:p>
          <a:p>
            <a:pPr marL="0" indent="0">
              <a:spcBef>
                <a:spcPts val="0"/>
              </a:spcBef>
              <a:buFont typeface="EYInterstate Light" panose="02000506000000020004" pitchFamily="2" charset="0"/>
              <a:buNone/>
            </a:pPr>
            <a:r>
              <a:rPr lang="en-US" sz="1200" b="1" dirty="0"/>
              <a:t>Senior Manager</a:t>
            </a:r>
          </a:p>
          <a:p>
            <a:pPr marL="0" indent="0">
              <a:spcBef>
                <a:spcPts val="0"/>
              </a:spcBef>
              <a:buFont typeface="EYInterstate Light" panose="02000506000000020004" pitchFamily="2" charset="0"/>
              <a:buNone/>
            </a:pPr>
            <a:r>
              <a:rPr lang="en-US" sz="1200" b="1" dirty="0"/>
              <a:t>Business Tax Services</a:t>
            </a:r>
          </a:p>
          <a:p>
            <a:pPr marL="0" indent="0">
              <a:spcBef>
                <a:spcPts val="0"/>
              </a:spcBef>
              <a:buFont typeface="EYInterstate Light" panose="02000506000000020004" pitchFamily="2" charset="0"/>
              <a:buNone/>
            </a:pPr>
            <a:r>
              <a:rPr lang="en-US" sz="1200" b="1" dirty="0"/>
              <a:t>Ernst &amp; Young LLP</a:t>
            </a:r>
          </a:p>
        </p:txBody>
      </p:sp>
      <p:pic>
        <p:nvPicPr>
          <p:cNvPr id="4" name="Picture 3">
            <a:extLst>
              <a:ext uri="{FF2B5EF4-FFF2-40B4-BE49-F238E27FC236}">
                <a16:creationId xmlns:a16="http://schemas.microsoft.com/office/drawing/2014/main" id="{4F409572-4412-4B55-9F4C-1DF0234CA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447" y="3623654"/>
            <a:ext cx="1550622" cy="1550622"/>
          </a:xfrm>
          <a:prstGeom prst="ellipse">
            <a:avLst/>
          </a:prstGeom>
          <a:ln w="63500" cap="rnd">
            <a:noFill/>
          </a:ln>
          <a:effectLst/>
        </p:spPr>
      </p:pic>
      <p:pic>
        <p:nvPicPr>
          <p:cNvPr id="5" name="Picture 4" descr="A person smiling for a picture&#10;&#10;Description automatically generated">
            <a:extLst>
              <a:ext uri="{FF2B5EF4-FFF2-40B4-BE49-F238E27FC236}">
                <a16:creationId xmlns:a16="http://schemas.microsoft.com/office/drawing/2014/main" id="{5450B814-0B7F-2950-87D9-2DF2A9230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469" y="3623654"/>
            <a:ext cx="1515396" cy="1515396"/>
          </a:xfrm>
          <a:prstGeom prst="ellipse">
            <a:avLst/>
          </a:prstGeom>
          <a:ln w="63500" cap="rnd">
            <a:noFill/>
          </a:ln>
          <a:effectLst/>
        </p:spPr>
      </p:pic>
      <p:pic>
        <p:nvPicPr>
          <p:cNvPr id="9" name="Picture 8" descr="A close-up of a person smiling&#10;&#10;Description automatically generated">
            <a:extLst>
              <a:ext uri="{FF2B5EF4-FFF2-40B4-BE49-F238E27FC236}">
                <a16:creationId xmlns:a16="http://schemas.microsoft.com/office/drawing/2014/main" id="{D28EEEEB-45CF-B10B-4CE4-0B6CDDC4A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05" y="3623654"/>
            <a:ext cx="1587042" cy="1587042"/>
          </a:xfrm>
          <a:prstGeom prst="ellipse">
            <a:avLst/>
          </a:prstGeom>
          <a:ln w="63500" cap="rnd">
            <a:noFill/>
          </a:ln>
          <a:effectLst/>
        </p:spPr>
      </p:pic>
    </p:spTree>
    <p:extLst>
      <p:ext uri="{BB962C8B-B14F-4D97-AF65-F5344CB8AC3E}">
        <p14:creationId xmlns:p14="http://schemas.microsoft.com/office/powerpoint/2010/main" val="157695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471E4E-F7AD-C8D3-7FB7-27E1065BB993}"/>
              </a:ext>
            </a:extLst>
          </p:cNvPr>
          <p:cNvSpPr>
            <a:spLocks noGrp="1"/>
          </p:cNvSpPr>
          <p:nvPr>
            <p:ph type="title"/>
          </p:nvPr>
        </p:nvSpPr>
        <p:spPr>
          <a:xfrm>
            <a:off x="609600" y="293688"/>
            <a:ext cx="10979150" cy="590550"/>
          </a:xfrm>
        </p:spPr>
        <p:txBody>
          <a:bodyPr/>
          <a:lstStyle/>
          <a:p>
            <a:r>
              <a:rPr lang="en-US" dirty="0"/>
              <a:t>Statutory withholding tax</a:t>
            </a:r>
            <a:endParaRPr lang="en-GB" dirty="0"/>
          </a:p>
        </p:txBody>
      </p:sp>
      <p:sp>
        <p:nvSpPr>
          <p:cNvPr id="10" name="Content Placeholder 2">
            <a:extLst>
              <a:ext uri="{FF2B5EF4-FFF2-40B4-BE49-F238E27FC236}">
                <a16:creationId xmlns:a16="http://schemas.microsoft.com/office/drawing/2014/main" id="{949D3D45-AC03-2975-6900-50E11D85BA04}"/>
              </a:ext>
            </a:extLst>
          </p:cNvPr>
          <p:cNvSpPr txBox="1">
            <a:spLocks/>
          </p:cNvSpPr>
          <p:nvPr/>
        </p:nvSpPr>
        <p:spPr>
          <a:xfrm>
            <a:off x="762318" y="1290320"/>
            <a:ext cx="10978515" cy="4947920"/>
          </a:xfrm>
          <a:prstGeom prst="rect">
            <a:avLst/>
          </a:prstGeom>
        </p:spPr>
        <p:txBody>
          <a:bodyPr vert="horz" lIns="0" tIns="0" rIns="0" bIns="0" rtlCol="0" anchor="t" anchorCtr="0">
            <a:noAutofit/>
          </a:bodyP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In general, statutory withholding tax is the domestic law rate applicable to a nonresident investor.</a:t>
            </a:r>
          </a:p>
          <a:p>
            <a:r>
              <a:rPr lang="en-US" dirty="0"/>
              <a:t>When dividends and interest are paid on foreign securities or American depository receipts (ADRs), foreign tax is generally withheld from the payment by the paying agent. </a:t>
            </a:r>
          </a:p>
          <a:p>
            <a:r>
              <a:rPr lang="en-US" dirty="0"/>
              <a:t>The rate of the withholding tax varies by country. </a:t>
            </a:r>
          </a:p>
          <a:p>
            <a:r>
              <a:rPr lang="en-US" dirty="0"/>
              <a:t>The rate may be higher or lower than the treaty rate.</a:t>
            </a:r>
          </a:p>
          <a:p>
            <a:endParaRPr lang="en-GB" dirty="0"/>
          </a:p>
        </p:txBody>
      </p:sp>
    </p:spTree>
    <p:extLst>
      <p:ext uri="{BB962C8B-B14F-4D97-AF65-F5344CB8AC3E}">
        <p14:creationId xmlns:p14="http://schemas.microsoft.com/office/powerpoint/2010/main" val="3244304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62F1D8-DAEB-36CD-DA02-666C4E88CC9E}"/>
              </a:ext>
            </a:extLst>
          </p:cNvPr>
          <p:cNvSpPr txBox="1">
            <a:spLocks/>
          </p:cNvSpPr>
          <p:nvPr/>
        </p:nvSpPr>
        <p:spPr>
          <a:xfrm>
            <a:off x="762317" y="324560"/>
            <a:ext cx="10978515" cy="5904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r>
              <a:rPr lang="en-GB" dirty="0"/>
              <a:t>Double taxation agreements (DTAs) (treaties)</a:t>
            </a:r>
            <a:br>
              <a:rPr lang="en-GB" dirty="0"/>
            </a:br>
            <a:endParaRPr lang="en-GB" dirty="0"/>
          </a:p>
        </p:txBody>
      </p:sp>
      <p:sp>
        <p:nvSpPr>
          <p:cNvPr id="10" name="Content Placeholder 2">
            <a:extLst>
              <a:ext uri="{FF2B5EF4-FFF2-40B4-BE49-F238E27FC236}">
                <a16:creationId xmlns:a16="http://schemas.microsoft.com/office/drawing/2014/main" id="{8B2B3FA4-2C0D-FFDA-905C-46C9D3CA2A63}"/>
              </a:ext>
            </a:extLst>
          </p:cNvPr>
          <p:cNvSpPr txBox="1">
            <a:spLocks/>
          </p:cNvSpPr>
          <p:nvPr/>
        </p:nvSpPr>
        <p:spPr>
          <a:xfrm>
            <a:off x="762318" y="1290320"/>
            <a:ext cx="10978515" cy="4947920"/>
          </a:xfrm>
          <a:prstGeom prst="rect">
            <a:avLst/>
          </a:prstGeom>
        </p:spPr>
        <p:txBody>
          <a:bodyPr vert="horz" lIns="0" tIns="0" rIns="0" bIns="0" rtlCol="0" anchor="t" anchorCtr="0">
            <a:noAutofit/>
          </a:bodyP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 DTA is a bilateral agreement made by two countries to resolve issues involving double taxation of passive and active income.</a:t>
            </a:r>
          </a:p>
          <a:p>
            <a:r>
              <a:rPr lang="en-US" dirty="0"/>
              <a:t>DTAs generally determine the amount of tax that a country can apply to a taxpayer’s income.</a:t>
            </a:r>
          </a:p>
          <a:p>
            <a:r>
              <a:rPr lang="en-US" dirty="0"/>
              <a:t>One of the most important aspects of a DTA is the policy on withholding taxes, which determines how much tax is levied on income (dividends, interest and capital gains) from securities owned by a nonresident.</a:t>
            </a:r>
          </a:p>
          <a:p>
            <a:r>
              <a:rPr lang="en-US" dirty="0"/>
              <a:t>For example, if a tax treaty between country A and country B determined that their bilateral withholding tax on dividends is 10%, then country A will tax dividend payments that are going to country B at a rate of 10% and vice versa.</a:t>
            </a:r>
          </a:p>
        </p:txBody>
      </p:sp>
    </p:spTree>
    <p:extLst>
      <p:ext uri="{BB962C8B-B14F-4D97-AF65-F5344CB8AC3E}">
        <p14:creationId xmlns:p14="http://schemas.microsoft.com/office/powerpoint/2010/main" val="2224713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E561A-0567-C640-02BC-62A6E7E5BF0C}"/>
              </a:ext>
            </a:extLst>
          </p:cNvPr>
          <p:cNvSpPr>
            <a:spLocks noGrp="1"/>
          </p:cNvSpPr>
          <p:nvPr>
            <p:ph type="title"/>
          </p:nvPr>
        </p:nvSpPr>
        <p:spPr>
          <a:xfrm>
            <a:off x="609918" y="294200"/>
            <a:ext cx="10978515" cy="590400"/>
          </a:xfrm>
        </p:spPr>
        <p:txBody>
          <a:bodyPr/>
          <a:lstStyle/>
          <a:p>
            <a:r>
              <a:rPr lang="en-US" dirty="0"/>
              <a:t>Foreign tax relief options — relief at source</a:t>
            </a:r>
          </a:p>
        </p:txBody>
      </p:sp>
      <p:sp>
        <p:nvSpPr>
          <p:cNvPr id="10" name="Content Placeholder 2">
            <a:extLst>
              <a:ext uri="{FF2B5EF4-FFF2-40B4-BE49-F238E27FC236}">
                <a16:creationId xmlns:a16="http://schemas.microsoft.com/office/drawing/2014/main" id="{6D0B8358-62BA-8E07-F255-798259D6750F}"/>
              </a:ext>
            </a:extLst>
          </p:cNvPr>
          <p:cNvSpPr>
            <a:spLocks noGrp="1"/>
          </p:cNvSpPr>
          <p:nvPr>
            <p:ph idx="1"/>
          </p:nvPr>
        </p:nvSpPr>
        <p:spPr>
          <a:xfrm>
            <a:off x="609918" y="1137920"/>
            <a:ext cx="10978515" cy="4947920"/>
          </a:xfrm>
        </p:spPr>
        <p:txBody>
          <a:bodyPr/>
          <a:lstStyle/>
          <a:p>
            <a:r>
              <a:rPr lang="en-US" altLang="en-US" dirty="0"/>
              <a:t>Relief at source (RAS): The lowest tax rate (i.e., the domestic law rate or the treaty rate) is applied at the time the income payment is made. (This is the preferred relief method because the investor receives relief immediately.)</a:t>
            </a:r>
          </a:p>
          <a:p>
            <a:r>
              <a:rPr lang="en-US" altLang="en-US" dirty="0"/>
              <a:t>In order to obtain RAS in many markets, specific documentation may be required (e.g., Certificate of Residence).</a:t>
            </a:r>
            <a:endParaRPr lang="en-GB" dirty="0"/>
          </a:p>
          <a:p>
            <a:r>
              <a:rPr lang="en-US" altLang="en-US" dirty="0"/>
              <a:t>In cases where RAS is missed, a reclaim mechanism can be used where permissible.</a:t>
            </a:r>
          </a:p>
          <a:p>
            <a:r>
              <a:rPr lang="en-US" altLang="en-US" dirty="0"/>
              <a:t>Examples of countries where RAS is available: Australia, Japan and Finland.</a:t>
            </a:r>
          </a:p>
          <a:p>
            <a:pPr lvl="1"/>
            <a:endParaRPr lang="en-US" altLang="en-US" dirty="0"/>
          </a:p>
          <a:p>
            <a:pPr lvl="1"/>
            <a:endParaRPr lang="en-US" altLang="en-US" dirty="0"/>
          </a:p>
          <a:p>
            <a:endParaRPr lang="en-GB" dirty="0"/>
          </a:p>
        </p:txBody>
      </p:sp>
    </p:spTree>
    <p:extLst>
      <p:ext uri="{BB962C8B-B14F-4D97-AF65-F5344CB8AC3E}">
        <p14:creationId xmlns:p14="http://schemas.microsoft.com/office/powerpoint/2010/main" val="133642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45EE-67C6-BFF5-05E8-9E3377D63432}"/>
              </a:ext>
            </a:extLst>
          </p:cNvPr>
          <p:cNvSpPr>
            <a:spLocks noGrp="1"/>
          </p:cNvSpPr>
          <p:nvPr>
            <p:ph type="title"/>
          </p:nvPr>
        </p:nvSpPr>
        <p:spPr>
          <a:xfrm>
            <a:off x="609918" y="294200"/>
            <a:ext cx="10978515" cy="590400"/>
          </a:xfrm>
        </p:spPr>
        <p:txBody>
          <a:bodyPr/>
          <a:lstStyle/>
          <a:p>
            <a:r>
              <a:rPr lang="en-GB" dirty="0"/>
              <a:t>Foreign tax relief options — reclaims</a:t>
            </a:r>
            <a:br>
              <a:rPr lang="en-GB" dirty="0"/>
            </a:br>
            <a:endParaRPr lang="en-GB" dirty="0"/>
          </a:p>
        </p:txBody>
      </p:sp>
      <p:sp>
        <p:nvSpPr>
          <p:cNvPr id="8" name="Content Placeholder 7">
            <a:extLst>
              <a:ext uri="{FF2B5EF4-FFF2-40B4-BE49-F238E27FC236}">
                <a16:creationId xmlns:a16="http://schemas.microsoft.com/office/drawing/2014/main" id="{99216A03-45E2-A4A0-D51D-8A3ACFF99FEE}"/>
              </a:ext>
            </a:extLst>
          </p:cNvPr>
          <p:cNvSpPr>
            <a:spLocks noGrp="1"/>
          </p:cNvSpPr>
          <p:nvPr>
            <p:ph idx="1"/>
          </p:nvPr>
        </p:nvSpPr>
        <p:spPr>
          <a:xfrm>
            <a:off x="609918" y="1137920"/>
            <a:ext cx="10978515" cy="4947920"/>
          </a:xfrm>
        </p:spPr>
        <p:txBody>
          <a:bodyPr/>
          <a:lstStyle/>
          <a:p>
            <a:r>
              <a:rPr lang="en-US" altLang="en-US" dirty="0"/>
              <a:t>Tax reclaims allow a foreign investor to recover the difference between the statutory rate and the treaty rate by filing a reclaim with a foreign tax authority after the income payment has been made.</a:t>
            </a:r>
          </a:p>
          <a:p>
            <a:r>
              <a:rPr lang="en-US" altLang="en-US" dirty="0"/>
              <a:t>Nonresidents must be eligible for the reclaim. </a:t>
            </a:r>
          </a:p>
          <a:p>
            <a:r>
              <a:rPr lang="en-US" altLang="en-US" dirty="0"/>
              <a:t>Reclaims must be filed within a country’s statute of limitations. </a:t>
            </a:r>
          </a:p>
          <a:p>
            <a:r>
              <a:rPr lang="en-US" altLang="en-US" dirty="0"/>
              <a:t>Relief options depend on the country. Some countries offer RAS and reclaims, and some countries only offer one relief method.</a:t>
            </a:r>
            <a:endParaRPr lang="en-GB" dirty="0"/>
          </a:p>
          <a:p>
            <a:r>
              <a:rPr lang="en-US" altLang="en-US" dirty="0"/>
              <a:t>Examples of countries where reclaims are generally the only relief option: Switzerland and Germany. </a:t>
            </a:r>
          </a:p>
          <a:p>
            <a:endParaRPr lang="en-US" dirty="0"/>
          </a:p>
        </p:txBody>
      </p:sp>
    </p:spTree>
    <p:extLst>
      <p:ext uri="{BB962C8B-B14F-4D97-AF65-F5344CB8AC3E}">
        <p14:creationId xmlns:p14="http://schemas.microsoft.com/office/powerpoint/2010/main" val="391583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5FADEFD-98BD-8FCD-A974-2223F1DC470A}"/>
              </a:ext>
            </a:extLst>
          </p:cNvPr>
          <p:cNvSpPr>
            <a:spLocks noGrp="1"/>
          </p:cNvSpPr>
          <p:nvPr>
            <p:ph type="title"/>
          </p:nvPr>
        </p:nvSpPr>
        <p:spPr>
          <a:xfrm>
            <a:off x="609918" y="294200"/>
            <a:ext cx="10978515" cy="590400"/>
          </a:xfrm>
        </p:spPr>
        <p:txBody>
          <a:bodyPr/>
          <a:lstStyle/>
          <a:p>
            <a:r>
              <a:rPr lang="en-GB" dirty="0"/>
              <a:t>Foreign tax relief options — reclaims</a:t>
            </a:r>
          </a:p>
        </p:txBody>
      </p:sp>
      <p:sp>
        <p:nvSpPr>
          <p:cNvPr id="8" name="Content Placeholder 2">
            <a:extLst>
              <a:ext uri="{FF2B5EF4-FFF2-40B4-BE49-F238E27FC236}">
                <a16:creationId xmlns:a16="http://schemas.microsoft.com/office/drawing/2014/main" id="{76429732-A4F6-068D-415D-F0FA028D2066}"/>
              </a:ext>
            </a:extLst>
          </p:cNvPr>
          <p:cNvSpPr>
            <a:spLocks noGrp="1"/>
          </p:cNvSpPr>
          <p:nvPr>
            <p:ph idx="1"/>
          </p:nvPr>
        </p:nvSpPr>
        <p:spPr>
          <a:xfrm>
            <a:off x="609918" y="1137920"/>
            <a:ext cx="10978515" cy="4947920"/>
          </a:xfrm>
        </p:spPr>
        <p:txBody>
          <a:bodyPr/>
          <a:lstStyle/>
          <a:p>
            <a:r>
              <a:rPr lang="en-US" dirty="0"/>
              <a:t>Reclaim procedures can vary by country. In general, the following is needed: </a:t>
            </a:r>
          </a:p>
          <a:p>
            <a:pPr lvl="1"/>
            <a:r>
              <a:rPr lang="en-US" dirty="0"/>
              <a:t>Required forms (determined by country) </a:t>
            </a:r>
          </a:p>
          <a:p>
            <a:pPr lvl="1"/>
            <a:r>
              <a:rPr lang="en-US" dirty="0"/>
              <a:t>Certificate of tax residence (e.g., Form 6166 for a US investor)</a:t>
            </a:r>
          </a:p>
          <a:p>
            <a:pPr lvl="1"/>
            <a:r>
              <a:rPr lang="en-US" dirty="0"/>
              <a:t>Beneficial owner breakdown (if required)</a:t>
            </a:r>
          </a:p>
          <a:p>
            <a:r>
              <a:rPr lang="en-US" dirty="0"/>
              <a:t>Certain markets require additional documentation by local tax authorities (e.g., Switzerland).</a:t>
            </a:r>
          </a:p>
          <a:p>
            <a:r>
              <a:rPr lang="en-US" dirty="0"/>
              <a:t>Reclaim procedures can vary according to the beneficial structure (i.e., investor complexity).</a:t>
            </a:r>
          </a:p>
          <a:p>
            <a:pPr lvl="1"/>
            <a:endParaRPr lang="en-US" dirty="0"/>
          </a:p>
        </p:txBody>
      </p:sp>
    </p:spTree>
    <p:extLst>
      <p:ext uri="{BB962C8B-B14F-4D97-AF65-F5344CB8AC3E}">
        <p14:creationId xmlns:p14="http://schemas.microsoft.com/office/powerpoint/2010/main" val="2283694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FEC79A-2520-30D2-7987-C2279651A11E}"/>
              </a:ext>
            </a:extLst>
          </p:cNvPr>
          <p:cNvSpPr>
            <a:spLocks noGrp="1"/>
          </p:cNvSpPr>
          <p:nvPr>
            <p:ph type="title"/>
          </p:nvPr>
        </p:nvSpPr>
        <p:spPr>
          <a:xfrm>
            <a:off x="609918" y="294200"/>
            <a:ext cx="10978515" cy="590400"/>
          </a:xfrm>
        </p:spPr>
        <p:txBody>
          <a:bodyPr/>
          <a:lstStyle/>
          <a:p>
            <a:r>
              <a:rPr lang="en-US" dirty="0"/>
              <a:t>Withholding tax</a:t>
            </a:r>
            <a:br>
              <a:rPr lang="en-US" dirty="0"/>
            </a:br>
            <a:r>
              <a:rPr lang="en-US" sz="1800" dirty="0"/>
              <a:t>Income payment flow for custodians (example)</a:t>
            </a:r>
            <a:endParaRPr lang="en-US" dirty="0"/>
          </a:p>
        </p:txBody>
      </p:sp>
      <p:pic>
        <p:nvPicPr>
          <p:cNvPr id="10" name="Picture 4">
            <a:extLst>
              <a:ext uri="{FF2B5EF4-FFF2-40B4-BE49-F238E27FC236}">
                <a16:creationId xmlns:a16="http://schemas.microsoft.com/office/drawing/2014/main" id="{9B49F455-A149-28C9-F63B-7ABE0D340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504" y="1162751"/>
            <a:ext cx="8687342" cy="492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526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a:xfrm>
            <a:off x="803275" y="1427163"/>
            <a:ext cx="4987925" cy="2535237"/>
          </a:xfrm>
        </p:spPr>
        <p:txBody>
          <a:bodyPr/>
          <a:lstStyle/>
          <a:p>
            <a:pPr marR="0" lvl="0" algn="l" defTabSz="914400" rtl="0" eaLnBrk="1" fontAlgn="auto" latinLnBrk="0" hangingPunct="1">
              <a:lnSpc>
                <a:spcPct val="100000"/>
              </a:lnSpc>
              <a:spcBef>
                <a:spcPts val="0"/>
              </a:spcBef>
              <a:spcAft>
                <a:spcPts val="1800"/>
              </a:spcAft>
              <a:buClr>
                <a:srgbClr val="FFE600"/>
              </a:buClr>
              <a:buSzPct val="110000"/>
              <a:tabLst/>
              <a:defRPr/>
            </a:pPr>
            <a:r>
              <a:rPr kumimoji="0" lang="en-US" sz="3200" b="0" i="0" u="none" strike="noStrike" kern="1200" cap="none" spc="0" normalizeH="0" baseline="0" noProof="0" dirty="0">
                <a:ln>
                  <a:noFill/>
                </a:ln>
                <a:effectLst/>
                <a:uLnTx/>
                <a:uFillTx/>
                <a:latin typeface="EYInterstate Light"/>
                <a:ea typeface="+mn-ea"/>
                <a:cs typeface="+mn-cs"/>
              </a:rPr>
              <a:t>Foreign Account Tax Compliance Act (FATCA), </a:t>
            </a:r>
            <a:r>
              <a:rPr lang="en-US" sz="3200" b="0" i="0" dirty="0">
                <a:effectLst/>
                <a:latin typeface="+mj-lt"/>
              </a:rPr>
              <a:t>Common Reporting Standard (CRS) </a:t>
            </a:r>
            <a:r>
              <a:rPr kumimoji="0" lang="en-US" sz="3200" b="0" i="0" u="none" strike="noStrike" kern="1200" cap="none" spc="0" normalizeH="0" baseline="0" noProof="0" dirty="0">
                <a:ln>
                  <a:noFill/>
                </a:ln>
                <a:effectLst/>
                <a:uLnTx/>
                <a:uFillTx/>
                <a:latin typeface="+mj-lt"/>
                <a:ea typeface="+mn-ea"/>
                <a:cs typeface="+mn-cs"/>
              </a:rPr>
              <a:t>and grants</a:t>
            </a:r>
          </a:p>
        </p:txBody>
      </p:sp>
    </p:spTree>
    <p:extLst>
      <p:ext uri="{BB962C8B-B14F-4D97-AF65-F5344CB8AC3E}">
        <p14:creationId xmlns:p14="http://schemas.microsoft.com/office/powerpoint/2010/main" val="3064902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53B1-9623-440D-85D7-7206880C976A}"/>
              </a:ext>
            </a:extLst>
          </p:cNvPr>
          <p:cNvSpPr>
            <a:spLocks noGrp="1"/>
          </p:cNvSpPr>
          <p:nvPr>
            <p:ph type="title"/>
          </p:nvPr>
        </p:nvSpPr>
        <p:spPr>
          <a:xfrm>
            <a:off x="609918" y="294200"/>
            <a:ext cx="10978515" cy="590400"/>
          </a:xfrm>
        </p:spPr>
        <p:txBody>
          <a:bodyPr/>
          <a:lstStyle/>
          <a:p>
            <a:r>
              <a:rPr lang="en-US" dirty="0"/>
              <a:t>FATCA and CRS overview</a:t>
            </a:r>
            <a:br>
              <a:rPr lang="en-US" dirty="0"/>
            </a:br>
            <a:endParaRPr lang="en-US" dirty="0"/>
          </a:p>
        </p:txBody>
      </p:sp>
      <p:sp>
        <p:nvSpPr>
          <p:cNvPr id="3" name="Content Placeholder 2">
            <a:extLst>
              <a:ext uri="{FF2B5EF4-FFF2-40B4-BE49-F238E27FC236}">
                <a16:creationId xmlns:a16="http://schemas.microsoft.com/office/drawing/2014/main" id="{848816C5-B224-4296-8490-89715413E214}"/>
              </a:ext>
            </a:extLst>
          </p:cNvPr>
          <p:cNvSpPr>
            <a:spLocks noGrp="1"/>
          </p:cNvSpPr>
          <p:nvPr>
            <p:ph idx="1"/>
          </p:nvPr>
        </p:nvSpPr>
        <p:spPr>
          <a:xfrm>
            <a:off x="609918" y="1137920"/>
            <a:ext cx="10978515" cy="4947920"/>
          </a:xfrm>
        </p:spPr>
        <p:txBody>
          <a:bodyPr/>
          <a:lstStyle/>
          <a:p>
            <a:r>
              <a:rPr lang="en-US" dirty="0"/>
              <a:t>FATCA was enacted on March 18, 2010, as part of the Hiring Incentives to Restore Employment (HIRE) Act and is effective as of July 1, 2014.</a:t>
            </a:r>
          </a:p>
          <a:p>
            <a:r>
              <a:rPr lang="en-US" dirty="0"/>
              <a:t>FATCA impacts Foreign Financial Institutions (FFIs) and US Withholding Agents (USWAs).</a:t>
            </a:r>
          </a:p>
          <a:p>
            <a:r>
              <a:rPr lang="en-US" dirty="0"/>
              <a:t>Generally, FFIs include depository institutions, custodial institutions, investment entities and certain types of insurance companies that have cash value products or annuities.</a:t>
            </a:r>
          </a:p>
          <a:p>
            <a:r>
              <a:rPr lang="en-US" dirty="0"/>
              <a:t>CRS is an information model developed and approved by the OECD on July 15, 2014, for the automatic exchange of information (AEOI) to support international tax transparency. The standard is enacted via local legislation and Competent Authority Agreements (CAAs) signed between participating countries.</a:t>
            </a:r>
          </a:p>
          <a:p>
            <a:r>
              <a:rPr lang="en-US" dirty="0"/>
              <a:t>Approximately 100 countries participate in CRS globally.</a:t>
            </a:r>
          </a:p>
          <a:p>
            <a:r>
              <a:rPr lang="en-US" dirty="0"/>
              <a:t>The US is not a CRS participating jurisdiction.</a:t>
            </a:r>
          </a:p>
          <a:p>
            <a:endParaRPr lang="en-US" dirty="0"/>
          </a:p>
        </p:txBody>
      </p:sp>
    </p:spTree>
    <p:extLst>
      <p:ext uri="{BB962C8B-B14F-4D97-AF65-F5344CB8AC3E}">
        <p14:creationId xmlns:p14="http://schemas.microsoft.com/office/powerpoint/2010/main" val="3043138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A1DE55-7323-495C-830D-903DF45AD32C}"/>
              </a:ext>
            </a:extLst>
          </p:cNvPr>
          <p:cNvGrpSpPr/>
          <p:nvPr/>
        </p:nvGrpSpPr>
        <p:grpSpPr>
          <a:xfrm>
            <a:off x="7697360" y="1437082"/>
            <a:ext cx="3002358" cy="4461425"/>
            <a:chOff x="8322134" y="1235990"/>
            <a:chExt cx="3002358" cy="4461425"/>
          </a:xfrm>
        </p:grpSpPr>
        <p:sp>
          <p:nvSpPr>
            <p:cNvPr id="9" name="Rectangle 8">
              <a:extLst>
                <a:ext uri="{FF2B5EF4-FFF2-40B4-BE49-F238E27FC236}">
                  <a16:creationId xmlns:a16="http://schemas.microsoft.com/office/drawing/2014/main" id="{E2BFA04E-86D3-4D43-8046-6BD01B04CC68}"/>
                </a:ext>
              </a:extLst>
            </p:cNvPr>
            <p:cNvSpPr/>
            <p:nvPr/>
          </p:nvSpPr>
          <p:spPr>
            <a:xfrm>
              <a:off x="8323697" y="2187650"/>
              <a:ext cx="3000795" cy="3509765"/>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Aft>
                  <a:spcPts val="600"/>
                </a:spcAft>
                <a:buSzPct val="110000"/>
                <a:buFont typeface="EYInterstate Light" panose="02000506000000020004" pitchFamily="2" charset="0"/>
                <a:buChar char="•"/>
              </a:pPr>
              <a:r>
                <a:rPr lang="en-US" sz="1100" b="1" dirty="0">
                  <a:solidFill>
                    <a:schemeClr val="bg1"/>
                  </a:solidFill>
                </a:rPr>
                <a:t>Assist you in your information reporting and tax withholding responsibilities</a:t>
              </a:r>
            </a:p>
            <a:p>
              <a:pPr marL="171450" indent="-171450">
                <a:spcAft>
                  <a:spcPts val="600"/>
                </a:spcAft>
                <a:buSzPct val="110000"/>
                <a:buFont typeface="EYInterstate Light" panose="02000506000000020004" pitchFamily="2" charset="0"/>
                <a:buChar char="•"/>
              </a:pPr>
              <a:r>
                <a:rPr lang="en-US" sz="1100" b="1" dirty="0">
                  <a:solidFill>
                    <a:schemeClr val="bg1"/>
                  </a:solidFill>
                </a:rPr>
                <a:t>Minimize costs and intrusiveness of compliance while simultaneously reducing potential exposures for withholding taxes, interest and penalties</a:t>
              </a:r>
            </a:p>
            <a:p>
              <a:pPr marL="171450" indent="-171450">
                <a:spcAft>
                  <a:spcPts val="600"/>
                </a:spcAft>
                <a:buSzPct val="110000"/>
                <a:buFont typeface="EYInterstate Light" panose="02000506000000020004" pitchFamily="2" charset="0"/>
                <a:buChar char="•"/>
              </a:pPr>
              <a:r>
                <a:rPr lang="en-US" sz="1100" b="1" dirty="0">
                  <a:solidFill>
                    <a:schemeClr val="bg1"/>
                  </a:solidFill>
                </a:rPr>
                <a:t>Keep you informed of the latest developments</a:t>
              </a:r>
            </a:p>
            <a:p>
              <a:pPr marL="171450" indent="-171450">
                <a:spcAft>
                  <a:spcPts val="600"/>
                </a:spcAft>
                <a:buSzPct val="110000"/>
                <a:buFont typeface="EYInterstate Light" panose="02000506000000020004" pitchFamily="2" charset="0"/>
                <a:buChar char="•"/>
              </a:pPr>
              <a:r>
                <a:rPr lang="en-US" sz="1100" b="1" dirty="0">
                  <a:solidFill>
                    <a:schemeClr val="bg1"/>
                  </a:solidFill>
                </a:rPr>
                <a:t>Interpret the effects of new and existing rules and regulations on your organization</a:t>
              </a:r>
            </a:p>
            <a:p>
              <a:pPr marL="171450" indent="-171450">
                <a:spcAft>
                  <a:spcPts val="600"/>
                </a:spcAft>
                <a:buSzPct val="110000"/>
                <a:buFont typeface="EYInterstate Light" panose="02000506000000020004" pitchFamily="2" charset="0"/>
                <a:buChar char="•"/>
              </a:pPr>
              <a:r>
                <a:rPr lang="en-US" sz="1100" b="1" dirty="0">
                  <a:solidFill>
                    <a:schemeClr val="bg1"/>
                  </a:solidFill>
                </a:rPr>
                <a:t>Guide you in effectively implementing these rules and regulations throughout your organization</a:t>
              </a:r>
            </a:p>
            <a:p>
              <a:pPr marL="171450" indent="-171450">
                <a:spcAft>
                  <a:spcPts val="600"/>
                </a:spcAft>
                <a:buSzPct val="110000"/>
                <a:buFont typeface="EYInterstate Light" panose="02000506000000020004" pitchFamily="2" charset="0"/>
                <a:buChar char="•"/>
              </a:pPr>
              <a:r>
                <a:rPr lang="en-US" sz="1100" b="1" dirty="0">
                  <a:solidFill>
                    <a:schemeClr val="bg1"/>
                  </a:solidFill>
                </a:rPr>
                <a:t>Implement technological solutions that are cost efficient, proven, sustainable and reliable</a:t>
              </a:r>
            </a:p>
          </p:txBody>
        </p:sp>
        <p:sp>
          <p:nvSpPr>
            <p:cNvPr id="3" name="Rectangle 2">
              <a:extLst>
                <a:ext uri="{FF2B5EF4-FFF2-40B4-BE49-F238E27FC236}">
                  <a16:creationId xmlns:a16="http://schemas.microsoft.com/office/drawing/2014/main" id="{51A3763F-80C5-4CF4-AD33-26C6F3825F07}"/>
                </a:ext>
              </a:extLst>
            </p:cNvPr>
            <p:cNvSpPr/>
            <p:nvPr/>
          </p:nvSpPr>
          <p:spPr>
            <a:xfrm>
              <a:off x="8322134" y="1235990"/>
              <a:ext cx="3000795" cy="936480"/>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dirty="0">
                  <a:solidFill>
                    <a:schemeClr val="tx1"/>
                  </a:solidFill>
                </a:rPr>
                <a:t>The EY Information Reporting and Withholding team can help you.</a:t>
              </a:r>
            </a:p>
          </p:txBody>
        </p:sp>
      </p:grpSp>
      <p:graphicFrame>
        <p:nvGraphicFramePr>
          <p:cNvPr id="10" name="Table 10">
            <a:extLst>
              <a:ext uri="{FF2B5EF4-FFF2-40B4-BE49-F238E27FC236}">
                <a16:creationId xmlns:a16="http://schemas.microsoft.com/office/drawing/2014/main" id="{5F1C8E32-1A13-47CA-B651-A753FB26841A}"/>
              </a:ext>
            </a:extLst>
          </p:cNvPr>
          <p:cNvGraphicFramePr>
            <a:graphicFrameLocks noGrp="1"/>
          </p:cNvGraphicFramePr>
          <p:nvPr>
            <p:extLst>
              <p:ext uri="{D42A27DB-BD31-4B8C-83A1-F6EECF244321}">
                <p14:modId xmlns:p14="http://schemas.microsoft.com/office/powerpoint/2010/main" val="3663088293"/>
              </p:ext>
            </p:extLst>
          </p:nvPr>
        </p:nvGraphicFramePr>
        <p:xfrm>
          <a:off x="609918" y="1135630"/>
          <a:ext cx="5425910" cy="4952959"/>
        </p:xfrm>
        <a:graphic>
          <a:graphicData uri="http://schemas.openxmlformats.org/drawingml/2006/table">
            <a:tbl>
              <a:tblPr firstRow="1" bandRow="1">
                <a:tableStyleId>{5C22544A-7EE6-4342-B048-85BDC9FD1C3A}</a:tableStyleId>
              </a:tblPr>
              <a:tblGrid>
                <a:gridCol w="2709837">
                  <a:extLst>
                    <a:ext uri="{9D8B030D-6E8A-4147-A177-3AD203B41FA5}">
                      <a16:colId xmlns:a16="http://schemas.microsoft.com/office/drawing/2014/main" val="1625561331"/>
                    </a:ext>
                  </a:extLst>
                </a:gridCol>
                <a:gridCol w="2716073">
                  <a:extLst>
                    <a:ext uri="{9D8B030D-6E8A-4147-A177-3AD203B41FA5}">
                      <a16:colId xmlns:a16="http://schemas.microsoft.com/office/drawing/2014/main" val="304889253"/>
                    </a:ext>
                  </a:extLst>
                </a:gridCol>
              </a:tblGrid>
              <a:tr h="948208">
                <a:tc>
                  <a:txBody>
                    <a:bodyPr/>
                    <a:lstStyle/>
                    <a:p>
                      <a:pPr algn="ctr">
                        <a:spcBef>
                          <a:spcPts val="600"/>
                        </a:spcBef>
                        <a:spcAft>
                          <a:spcPts val="600"/>
                        </a:spcAft>
                      </a:pPr>
                      <a:r>
                        <a:rPr lang="en-US" sz="1100" dirty="0">
                          <a:solidFill>
                            <a:schemeClr val="tx1"/>
                          </a:solidFill>
                        </a:rPr>
                        <a:t>FATCA and CRS have created complex and costly compliance burdens in addition to existing regimes.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pPr algn="ctr">
                        <a:spcBef>
                          <a:spcPts val="600"/>
                        </a:spcBef>
                        <a:spcAft>
                          <a:spcPts val="600"/>
                        </a:spcAft>
                      </a:pPr>
                      <a:r>
                        <a:rPr lang="en-US" sz="1100" dirty="0">
                          <a:solidFill>
                            <a:schemeClr val="tx1"/>
                          </a:solidFill>
                        </a:rPr>
                        <a:t>Exempt organizations and institutional investors face challenges to achieve compliance.</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3900865834"/>
                  </a:ext>
                </a:extLst>
              </a:tr>
              <a:tr h="3295412">
                <a:tc>
                  <a:txBody>
                    <a:bodyPr/>
                    <a:lstStyle/>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Numerous jurisdiction-specific requirements continue to evolve and expand; current guidance is unclear.</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Compliance with these new laws requires an understanding of the new documentation, reporting and withholding requirements from the perspective of a payer and a payee.</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Endowments, pensions and tax exempts are investing around the globe, creating complications, specifically so, as the US is not a participating CRS jurisdiction.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There could be a lack of awareness and understanding of requirements. </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Skill sets and systems are needed that have non-core capabilities (e.g., accounts payable, treasury, legal and investments all required to comply).</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Grants, scholarships and endowments made to non-US recipients are often complicated and factually driven — the regulations are not easy to navigate in this area, creating exposure.</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This is pressure to supply the controlling person’s personal information for exempt organizations and institutional investors.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54158951"/>
                  </a:ext>
                </a:extLst>
              </a:tr>
              <a:tr h="606231">
                <a:tc gridSpan="2">
                  <a:txBody>
                    <a:bodyPr/>
                    <a:lstStyle/>
                    <a:p>
                      <a:pPr marL="0" indent="0">
                        <a:spcBef>
                          <a:spcPts val="600"/>
                        </a:spcBef>
                        <a:spcAft>
                          <a:spcPts val="600"/>
                        </a:spcAft>
                        <a:buClr>
                          <a:schemeClr val="bg1"/>
                        </a:buClr>
                        <a:buSzPct val="110000"/>
                        <a:buFont typeface="EYInterstate Light" panose="02000506000000020004" pitchFamily="2" charset="0"/>
                        <a:buNone/>
                      </a:pPr>
                      <a:r>
                        <a:rPr lang="en-US" sz="1100" b="1" dirty="0">
                          <a:solidFill>
                            <a:schemeClr val="bg1"/>
                          </a:solidFill>
                        </a:rPr>
                        <a:t>Emerging global reporting requirements present a challenge for exempt organizations and institutional investors, both in an accounts payable sense, but also are driven by the documentation required by your investment relationships.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tc hMerge="1">
                  <a:txBody>
                    <a:bodyPr/>
                    <a:lstStyle/>
                    <a:p>
                      <a:pPr marL="171450" indent="-171450">
                        <a:buClr>
                          <a:schemeClr val="bg1"/>
                        </a:buClr>
                        <a:buSzPct val="110000"/>
                        <a:buFont typeface="EYInterstate Light" panose="02000506000000020004" pitchFamily="2" charset="0"/>
                        <a:buChar char="•"/>
                      </a:pPr>
                      <a:endParaRPr lang="en-US" sz="115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570144625"/>
                  </a:ext>
                </a:extLst>
              </a:tr>
            </a:tbl>
          </a:graphicData>
        </a:graphic>
      </p:graphicFrame>
      <p:sp>
        <p:nvSpPr>
          <p:cNvPr id="2" name="Title 1">
            <a:extLst>
              <a:ext uri="{FF2B5EF4-FFF2-40B4-BE49-F238E27FC236}">
                <a16:creationId xmlns:a16="http://schemas.microsoft.com/office/drawing/2014/main" id="{7DDB6686-9BFE-496D-ADB5-9E82E02A5CA4}"/>
              </a:ext>
            </a:extLst>
          </p:cNvPr>
          <p:cNvSpPr>
            <a:spLocks noGrp="1"/>
          </p:cNvSpPr>
          <p:nvPr>
            <p:ph type="title"/>
          </p:nvPr>
        </p:nvSpPr>
        <p:spPr>
          <a:xfrm>
            <a:off x="609918" y="294200"/>
            <a:ext cx="10978515" cy="590400"/>
          </a:xfrm>
        </p:spPr>
        <p:txBody>
          <a:bodyPr/>
          <a:lstStyle/>
          <a:p>
            <a:r>
              <a:rPr lang="en-US" dirty="0"/>
              <a:t>FATCA and CRS executive summary</a:t>
            </a:r>
          </a:p>
        </p:txBody>
      </p:sp>
      <p:sp>
        <p:nvSpPr>
          <p:cNvPr id="14" name="object 5">
            <a:extLst>
              <a:ext uri="{FF2B5EF4-FFF2-40B4-BE49-F238E27FC236}">
                <a16:creationId xmlns:a16="http://schemas.microsoft.com/office/drawing/2014/main" id="{02743534-7794-4CA9-AEA1-13C423E4E2B1}"/>
              </a:ext>
            </a:extLst>
          </p:cNvPr>
          <p:cNvSpPr/>
          <p:nvPr/>
        </p:nvSpPr>
        <p:spPr>
          <a:xfrm>
            <a:off x="6597255" y="1819682"/>
            <a:ext cx="601946" cy="3685540"/>
          </a:xfrm>
          <a:custGeom>
            <a:avLst/>
            <a:gdLst/>
            <a:ahLst/>
            <a:cxnLst/>
            <a:rect l="l" t="t" r="r" b="b"/>
            <a:pathLst>
              <a:path w="203200" h="3685540">
                <a:moveTo>
                  <a:pt x="0" y="0"/>
                </a:moveTo>
                <a:lnTo>
                  <a:pt x="0" y="3685032"/>
                </a:lnTo>
                <a:lnTo>
                  <a:pt x="202692" y="1842516"/>
                </a:lnTo>
                <a:lnTo>
                  <a:pt x="0" y="0"/>
                </a:lnTo>
                <a:close/>
              </a:path>
            </a:pathLst>
          </a:custGeom>
          <a:solidFill>
            <a:srgbClr val="FFE600"/>
          </a:solidFill>
        </p:spPr>
        <p:txBody>
          <a:bodyPr wrap="square" lIns="0" tIns="0" rIns="0" bIns="0" rtlCol="0"/>
          <a:lstStyle/>
          <a:p>
            <a:endParaRPr dirty="0"/>
          </a:p>
        </p:txBody>
      </p:sp>
    </p:spTree>
    <p:extLst>
      <p:ext uri="{BB962C8B-B14F-4D97-AF65-F5344CB8AC3E}">
        <p14:creationId xmlns:p14="http://schemas.microsoft.com/office/powerpoint/2010/main" val="3048300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11FD-7BC4-440A-A9CF-0E0EDD951491}"/>
              </a:ext>
            </a:extLst>
          </p:cNvPr>
          <p:cNvSpPr>
            <a:spLocks noGrp="1"/>
          </p:cNvSpPr>
          <p:nvPr>
            <p:ph type="title"/>
          </p:nvPr>
        </p:nvSpPr>
        <p:spPr>
          <a:xfrm>
            <a:off x="609918" y="294200"/>
            <a:ext cx="10978515" cy="590400"/>
          </a:xfrm>
        </p:spPr>
        <p:txBody>
          <a:bodyPr/>
          <a:lstStyle/>
          <a:p>
            <a:r>
              <a:rPr lang="en-US" dirty="0"/>
              <a:t>FATCA vs. CRS — a comparison</a:t>
            </a:r>
          </a:p>
        </p:txBody>
      </p:sp>
      <p:graphicFrame>
        <p:nvGraphicFramePr>
          <p:cNvPr id="3" name="Table 3">
            <a:extLst>
              <a:ext uri="{FF2B5EF4-FFF2-40B4-BE49-F238E27FC236}">
                <a16:creationId xmlns:a16="http://schemas.microsoft.com/office/drawing/2014/main" id="{783AD395-7814-4420-817A-622249593E30}"/>
              </a:ext>
            </a:extLst>
          </p:cNvPr>
          <p:cNvGraphicFramePr>
            <a:graphicFrameLocks noGrp="1"/>
          </p:cNvGraphicFramePr>
          <p:nvPr>
            <p:extLst>
              <p:ext uri="{D42A27DB-BD31-4B8C-83A1-F6EECF244321}">
                <p14:modId xmlns:p14="http://schemas.microsoft.com/office/powerpoint/2010/main" val="864202941"/>
              </p:ext>
            </p:extLst>
          </p:nvPr>
        </p:nvGraphicFramePr>
        <p:xfrm>
          <a:off x="609917" y="1148949"/>
          <a:ext cx="10972800" cy="475996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500868417"/>
                    </a:ext>
                  </a:extLst>
                </a:gridCol>
                <a:gridCol w="4389120">
                  <a:extLst>
                    <a:ext uri="{9D8B030D-6E8A-4147-A177-3AD203B41FA5}">
                      <a16:colId xmlns:a16="http://schemas.microsoft.com/office/drawing/2014/main" val="1351439506"/>
                    </a:ext>
                  </a:extLst>
                </a:gridCol>
                <a:gridCol w="4389120">
                  <a:extLst>
                    <a:ext uri="{9D8B030D-6E8A-4147-A177-3AD203B41FA5}">
                      <a16:colId xmlns:a16="http://schemas.microsoft.com/office/drawing/2014/main" val="1796810112"/>
                    </a:ext>
                  </a:extLst>
                </a:gridCol>
              </a:tblGrid>
              <a:tr h="370840">
                <a:tc>
                  <a:txBody>
                    <a:bodyPr/>
                    <a:lstStyle/>
                    <a:p>
                      <a:endParaRPr lang="en-US" sz="16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600" dirty="0">
                          <a:solidFill>
                            <a:schemeClr val="tx1"/>
                          </a:solidFill>
                        </a:rPr>
                        <a:t>US FATCA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r>
                        <a:rPr lang="en-US" sz="1600" dirty="0">
                          <a:solidFill>
                            <a:schemeClr val="tx1"/>
                          </a:solidFill>
                        </a:rPr>
                        <a:t>CRS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2139384706"/>
                  </a:ext>
                </a:extLst>
              </a:tr>
              <a:tr h="370840">
                <a:tc>
                  <a:txBody>
                    <a:bodyPr/>
                    <a:lstStyle/>
                    <a:p>
                      <a:pPr algn="ctr"/>
                      <a:r>
                        <a:rPr lang="en-US" sz="1400" b="1" dirty="0">
                          <a:solidFill>
                            <a:schemeClr val="bg1"/>
                          </a:solidFill>
                        </a:rPr>
                        <a:t>Purpose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Identify/report certain US persons and US-owned foreign entities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Identify/report certain tax residents in CRS jurisdictions and entities controlled by tax residents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56690446"/>
                  </a:ext>
                </a:extLst>
              </a:tr>
              <a:tr h="370840">
                <a:tc>
                  <a:txBody>
                    <a:bodyPr/>
                    <a:lstStyle/>
                    <a:p>
                      <a:pPr algn="ctr"/>
                      <a:r>
                        <a:rPr lang="en-US" sz="1400" b="1" dirty="0">
                          <a:solidFill>
                            <a:schemeClr val="bg1"/>
                          </a:solidFill>
                        </a:rPr>
                        <a:t>Due diligence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US and non-IGA: W-8s/W-9s (and documentary evidence offshore)</a:t>
                      </a:r>
                    </a:p>
                    <a:p>
                      <a:r>
                        <a:rPr lang="en-US" sz="1400" dirty="0">
                          <a:solidFill>
                            <a:schemeClr val="bg1"/>
                          </a:solidFill>
                        </a:rPr>
                        <a:t>IGA: W-8s/W-9s and self-certification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Self-certification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984236356"/>
                  </a:ext>
                </a:extLst>
              </a:tr>
              <a:tr h="370840">
                <a:tc>
                  <a:txBody>
                    <a:bodyPr/>
                    <a:lstStyle/>
                    <a:p>
                      <a:pPr algn="ctr"/>
                      <a:r>
                        <a:rPr lang="en-US" sz="1400" b="1" dirty="0">
                          <a:solidFill>
                            <a:schemeClr val="bg1"/>
                          </a:solidFill>
                        </a:rPr>
                        <a:t>Withholding</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234950" indent="-234950">
                        <a:buSzPct val="110000"/>
                        <a:buFont typeface="EYInterstate Light" panose="02000506000000020004" pitchFamily="2" charset="0"/>
                        <a:buChar char="•"/>
                      </a:pPr>
                      <a:r>
                        <a:rPr lang="en-US" sz="1400" dirty="0">
                          <a:solidFill>
                            <a:schemeClr val="bg1"/>
                          </a:solidFill>
                        </a:rPr>
                        <a:t>Traditional IRS penalties</a:t>
                      </a:r>
                    </a:p>
                    <a:p>
                      <a:pPr marL="234950" indent="-234950">
                        <a:buSzPct val="110000"/>
                        <a:buFont typeface="EYInterstate Light" panose="02000506000000020004" pitchFamily="2" charset="0"/>
                        <a:buChar char="•"/>
                      </a:pPr>
                      <a:r>
                        <a:rPr lang="en-US" sz="1400" dirty="0">
                          <a:solidFill>
                            <a:schemeClr val="bg1"/>
                          </a:solidFill>
                        </a:rPr>
                        <a:t>30% withholding on US-source income (except generally no withholding by FFIs in Model 1 IGA jurisdictions)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No withholding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932433915"/>
                  </a:ext>
                </a:extLst>
              </a:tr>
              <a:tr h="370840">
                <a:tc>
                  <a:txBody>
                    <a:bodyPr/>
                    <a:lstStyle/>
                    <a:p>
                      <a:pPr algn="ctr"/>
                      <a:r>
                        <a:rPr lang="en-US" sz="1400" b="1" dirty="0">
                          <a:solidFill>
                            <a:schemeClr val="bg1"/>
                          </a:solidFill>
                        </a:rPr>
                        <a:t>Reporting</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234950" indent="-234950">
                        <a:buSzPct val="110000"/>
                        <a:buFont typeface="EYInterstate Light" panose="02000506000000020004" pitchFamily="2" charset="0"/>
                        <a:buChar char="•"/>
                      </a:pPr>
                      <a:r>
                        <a:rPr lang="en-US" sz="1400" dirty="0">
                          <a:solidFill>
                            <a:schemeClr val="bg1"/>
                          </a:solidFill>
                        </a:rPr>
                        <a:t>Who reports? Financial institutions</a:t>
                      </a:r>
                    </a:p>
                    <a:p>
                      <a:pPr marL="234950" indent="-234950">
                        <a:buSzPct val="110000"/>
                        <a:buFont typeface="EYInterstate Light" panose="02000506000000020004" pitchFamily="2" charset="0"/>
                        <a:buChar char="•"/>
                      </a:pPr>
                      <a:r>
                        <a:rPr lang="en-US" sz="1400" dirty="0">
                          <a:solidFill>
                            <a:schemeClr val="bg1"/>
                          </a:solidFill>
                        </a:rPr>
                        <a:t>Who is reported? US individuals, US entities and US owners of foreign entities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234950" indent="-234950" algn="l" defTabSz="914400" rtl="0" eaLnBrk="1" latinLnBrk="0" hangingPunct="1">
                        <a:buSzPct val="110000"/>
                        <a:buFont typeface="EYInterstate Light" panose="02000506000000020004" pitchFamily="2" charset="0"/>
                        <a:buChar char="•"/>
                      </a:pPr>
                      <a:r>
                        <a:rPr lang="en-US" sz="1400" kern="1200" dirty="0">
                          <a:solidFill>
                            <a:schemeClr val="bg1"/>
                          </a:solidFill>
                          <a:latin typeface="+mn-lt"/>
                          <a:ea typeface="+mn-ea"/>
                          <a:cs typeface="+mn-cs"/>
                        </a:rPr>
                        <a:t>Who reports? Reporting financial institutions</a:t>
                      </a:r>
                    </a:p>
                    <a:p>
                      <a:pPr marL="234950" indent="-234950" algn="l" defTabSz="914400" rtl="0" eaLnBrk="1" latinLnBrk="0" hangingPunct="1">
                        <a:buSzPct val="110000"/>
                        <a:buFont typeface="EYInterstate Light" panose="02000506000000020004" pitchFamily="2" charset="0"/>
                        <a:buChar char="•"/>
                      </a:pPr>
                      <a:r>
                        <a:rPr lang="en-US" sz="1400" kern="1200" dirty="0">
                          <a:solidFill>
                            <a:schemeClr val="bg1"/>
                          </a:solidFill>
                          <a:latin typeface="+mn-lt"/>
                          <a:ea typeface="+mn-ea"/>
                          <a:cs typeface="+mn-cs"/>
                        </a:rPr>
                        <a:t>Who is reported? Individuals and entities resident in CRS jurisdictions and tax resident owners of entities resident in other jurisdictions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965178532"/>
                  </a:ext>
                </a:extLst>
              </a:tr>
              <a:tr h="370840">
                <a:tc>
                  <a:txBody>
                    <a:bodyPr/>
                    <a:lstStyle/>
                    <a:p>
                      <a:pPr algn="ctr"/>
                      <a:r>
                        <a:rPr lang="en-US" sz="1400" b="1" dirty="0">
                          <a:solidFill>
                            <a:schemeClr val="bg1"/>
                          </a:solidFill>
                        </a:rPr>
                        <a:t>Responsible Officer (RO) certification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Model 1 IGA: N/A</a:t>
                      </a:r>
                    </a:p>
                    <a:p>
                      <a:r>
                        <a:rPr lang="en-US" sz="1400" dirty="0">
                          <a:solidFill>
                            <a:schemeClr val="bg1"/>
                          </a:solidFill>
                        </a:rPr>
                        <a:t>Model 2 IGA/PFFI: 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N/A</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521583241"/>
                  </a:ext>
                </a:extLst>
              </a:tr>
              <a:tr h="370840">
                <a:tc>
                  <a:txBody>
                    <a:bodyPr/>
                    <a:lstStyle/>
                    <a:p>
                      <a:pPr algn="ctr"/>
                      <a:r>
                        <a:rPr lang="en-US" sz="1400" b="1" dirty="0">
                          <a:solidFill>
                            <a:schemeClr val="bg1"/>
                          </a:solidFill>
                        </a:rPr>
                        <a:t>Noncompliance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30% withholding on US-source income may be required for noncompliance (except in Model 1 IGA jurisdictions)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Penalties may be imposed under domestic law</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4088897827"/>
                  </a:ext>
                </a:extLst>
              </a:tr>
            </a:tbl>
          </a:graphicData>
        </a:graphic>
      </p:graphicFrame>
    </p:spTree>
    <p:extLst>
      <p:ext uri="{BB962C8B-B14F-4D97-AF65-F5344CB8AC3E}">
        <p14:creationId xmlns:p14="http://schemas.microsoft.com/office/powerpoint/2010/main" val="4192707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DE9C8-3E8D-DA6F-FEB8-E73DCB691615}"/>
              </a:ext>
            </a:extLst>
          </p:cNvPr>
          <p:cNvSpPr/>
          <p:nvPr/>
        </p:nvSpPr>
        <p:spPr>
          <a:xfrm>
            <a:off x="8388" y="0"/>
            <a:ext cx="12198351" cy="6858000"/>
          </a:xfrm>
          <a:prstGeom prst="rect">
            <a:avLst/>
          </a:prstGeom>
          <a:solidFill>
            <a:schemeClr val="tx1">
              <a:alpha val="2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5" name="Slide Number Placeholder 4">
            <a:extLst>
              <a:ext uri="{FF2B5EF4-FFF2-40B4-BE49-F238E27FC236}">
                <a16:creationId xmlns:a16="http://schemas.microsoft.com/office/drawing/2014/main" id="{D05C8DAC-63C5-4A60-89BB-BFEEE9F08E78}"/>
              </a:ext>
            </a:extLst>
          </p:cNvPr>
          <p:cNvSpPr>
            <a:spLocks noGrp="1"/>
          </p:cNvSpPr>
          <p:nvPr>
            <p:ph type="sldNum" sz="quarter" idx="12"/>
          </p:nvPr>
        </p:nvSpPr>
        <p:spPr/>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rPr>
              <a:t>Page </a:t>
            </a:r>
            <a:fld id="{F1BC30E3-FFE5-4B91-AA19-87A149EBB9EE}" type="slidenum">
              <a:rPr kumimoji="0" lang="en-IN" sz="800" b="0" i="0" u="none" strike="noStrike" kern="1200" cap="none" spc="0" normalizeH="0" baseline="0" noProof="0">
                <a:ln>
                  <a:noFill/>
                </a:ln>
                <a:solidFill>
                  <a:prstClr val="white"/>
                </a:solidFill>
                <a:effectLst/>
                <a:uLnTx/>
                <a:uFillTx/>
                <a:latin typeface="EYInterstate" panose="02000503020000020004" pitchFamily="2" charset="0"/>
                <a:ea typeface="+mn-ea"/>
                <a:cs typeface="+mn-cs"/>
              </a:rPr>
              <a:pPr marL="0" marR="0" lvl="0" indent="0" algn="l" defTabSz="913943" rtl="0" eaLnBrk="1" fontAlgn="auto" latinLnBrk="0" hangingPunct="1">
                <a:lnSpc>
                  <a:spcPct val="100000"/>
                </a:lnSpc>
                <a:spcBef>
                  <a:spcPts val="0"/>
                </a:spcBef>
                <a:spcAft>
                  <a:spcPts val="0"/>
                </a:spcAft>
                <a:buClrTx/>
                <a:buSzTx/>
                <a:buFontTx/>
                <a:buNone/>
                <a:tabLst/>
                <a:defRPr/>
              </a:pPr>
              <a:t>3</a:t>
            </a:fld>
            <a:endPar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endParaRPr>
          </a:p>
        </p:txBody>
      </p:sp>
      <p:sp>
        <p:nvSpPr>
          <p:cNvPr id="8" name="TextBox 7">
            <a:extLst>
              <a:ext uri="{FF2B5EF4-FFF2-40B4-BE49-F238E27FC236}">
                <a16:creationId xmlns:a16="http://schemas.microsoft.com/office/drawing/2014/main" id="{3125DCC2-1057-485F-8274-D9EFB74FFC51}"/>
              </a:ext>
            </a:extLst>
          </p:cNvPr>
          <p:cNvSpPr txBox="1"/>
          <p:nvPr/>
        </p:nvSpPr>
        <p:spPr>
          <a:xfrm>
            <a:off x="620075" y="662345"/>
            <a:ext cx="9324810" cy="899777"/>
          </a:xfrm>
          <a:prstGeom prst="rect">
            <a:avLst/>
          </a:prstGeom>
          <a:noFill/>
        </p:spPr>
        <p:txBody>
          <a:bodyPr wrap="square" lIns="0" tIns="36557" rIns="0" bIns="0" rtlCol="0">
            <a:spAutoFit/>
          </a:bodyPr>
          <a:lstStyle/>
          <a:p>
            <a:pPr marL="0" marR="0" lvl="0" indent="0" algn="l" defTabSz="913943" rtl="0" eaLnBrk="1" fontAlgn="auto" latinLnBrk="0" hangingPunct="1">
              <a:lnSpc>
                <a:spcPct val="85000"/>
              </a:lnSpc>
              <a:spcBef>
                <a:spcPts val="0"/>
              </a:spcBef>
              <a:spcAft>
                <a:spcPts val="600"/>
              </a:spcAft>
              <a:buClr>
                <a:srgbClr val="27ACAA"/>
              </a:buClr>
              <a:buSzPct val="70000"/>
              <a:buFontTx/>
              <a:buNone/>
              <a:tabLst/>
              <a:defRPr/>
            </a:pPr>
            <a:r>
              <a:rPr kumimoji="0" lang="en-US" sz="6597" b="0" i="0" u="none" strike="noStrike" kern="1200" cap="none" spc="0" normalizeH="0" baseline="0" noProof="0" dirty="0">
                <a:ln>
                  <a:noFill/>
                </a:ln>
                <a:solidFill>
                  <a:srgbClr val="FFE600"/>
                </a:solidFill>
                <a:effectLst/>
                <a:uLnTx/>
                <a:uFillTx/>
                <a:latin typeface="EYInterstate Light"/>
                <a:ea typeface="+mn-ea"/>
                <a:cs typeface="+mn-cs"/>
              </a:rPr>
              <a:t>Learning objectives</a:t>
            </a:r>
          </a:p>
        </p:txBody>
      </p:sp>
      <p:sp>
        <p:nvSpPr>
          <p:cNvPr id="12" name="TextBox 11">
            <a:extLst>
              <a:ext uri="{FF2B5EF4-FFF2-40B4-BE49-F238E27FC236}">
                <a16:creationId xmlns:a16="http://schemas.microsoft.com/office/drawing/2014/main" id="{32723D89-4EAF-4BB4-9B50-18049F6DB5F0}"/>
              </a:ext>
            </a:extLst>
          </p:cNvPr>
          <p:cNvSpPr txBox="1"/>
          <p:nvPr/>
        </p:nvSpPr>
        <p:spPr>
          <a:xfrm>
            <a:off x="388939" y="1803856"/>
            <a:ext cx="6268340" cy="3729079"/>
          </a:xfrm>
          <a:prstGeom prst="rect">
            <a:avLst/>
          </a:prstGeom>
          <a:noFill/>
        </p:spPr>
        <p:txBody>
          <a:bodyPr wrap="square" lIns="0" tIns="36557" rIns="0" bIns="0" rtlCol="0">
            <a:spAutoFit/>
          </a:bodyPr>
          <a:lstStyle/>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Outlin</a:t>
            </a:r>
            <a:r>
              <a:rPr lang="en-US" sz="1999" dirty="0">
                <a:solidFill>
                  <a:prstClr val="white"/>
                </a:solidFill>
                <a:latin typeface="EYInterstate Light"/>
              </a:rPr>
              <a:t>e the tax year 2023 international tax </a:t>
            </a:r>
            <a:br>
              <a:rPr lang="en-US" sz="1999" dirty="0">
                <a:solidFill>
                  <a:prstClr val="white"/>
                </a:solidFill>
                <a:latin typeface="EYInterstate Light"/>
              </a:rPr>
            </a:br>
            <a:r>
              <a:rPr lang="en-US" sz="1999" dirty="0">
                <a:solidFill>
                  <a:prstClr val="white"/>
                </a:solidFill>
                <a:latin typeface="EYInterstate Light"/>
              </a:rPr>
              <a:t>form and instruction changes.</a:t>
            </a: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 </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Discuss Form 8858 updates for partners </a:t>
            </a:r>
            <a:br>
              <a:rPr kumimoji="0" lang="en-US" sz="1999" b="0" i="0" u="none" strike="noStrike" kern="1200" cap="none" spc="0" normalizeH="0" baseline="0" noProof="0" dirty="0">
                <a:ln>
                  <a:noFill/>
                </a:ln>
                <a:solidFill>
                  <a:prstClr val="white"/>
                </a:solidFill>
                <a:effectLst/>
                <a:uLnTx/>
                <a:uFillTx/>
                <a:latin typeface="EYInterstate Light"/>
                <a:ea typeface="+mn-ea"/>
                <a:cs typeface="+mn-cs"/>
              </a:rPr>
            </a:b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in partnerships that own a foreign </a:t>
            </a:r>
            <a:br>
              <a:rPr kumimoji="0" lang="en-US" sz="1999" b="0" i="0" u="none" strike="noStrike" kern="1200" cap="none" spc="0" normalizeH="0" baseline="0" noProof="0" dirty="0">
                <a:ln>
                  <a:noFill/>
                </a:ln>
                <a:solidFill>
                  <a:prstClr val="white"/>
                </a:solidFill>
                <a:effectLst/>
                <a:uLnTx/>
                <a:uFillTx/>
                <a:latin typeface="EYInterstate Light"/>
                <a:ea typeface="+mn-ea"/>
                <a:cs typeface="+mn-cs"/>
              </a:rPr>
            </a:b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disregarded entity Prepare for 2023 </a:t>
            </a:r>
            <a:br>
              <a:rPr kumimoji="0" lang="en-US" sz="1999" b="0" i="0" u="none" strike="noStrike" kern="1200" cap="none" spc="0" normalizeH="0" baseline="0" noProof="0" dirty="0">
                <a:ln>
                  <a:noFill/>
                </a:ln>
                <a:solidFill>
                  <a:prstClr val="white"/>
                </a:solidFill>
                <a:effectLst/>
                <a:uLnTx/>
                <a:uFillTx/>
                <a:latin typeface="EYInterstate Light"/>
                <a:ea typeface="+mn-ea"/>
                <a:cs typeface="+mn-cs"/>
              </a:rPr>
            </a:b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compliance.</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Discuss foreign tax relief issues.</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Analyze FATCA and CRS issues.</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endParaRPr kumimoji="0" lang="en-US" sz="19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2" name="Footer Placeholder 4">
            <a:extLst>
              <a:ext uri="{FF2B5EF4-FFF2-40B4-BE49-F238E27FC236}">
                <a16:creationId xmlns:a16="http://schemas.microsoft.com/office/drawing/2014/main" id="{CEBD223E-FB6F-8B7D-35F0-9B7DF2B428B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25055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Yes</a:t>
            </a:r>
          </a:p>
          <a:p>
            <a:pPr marL="457200" indent="-457200">
              <a:spcBef>
                <a:spcPts val="600"/>
              </a:spcBef>
              <a:buSzPct val="100000"/>
              <a:buFont typeface="+mj-lt"/>
              <a:buAutoNum type="alphaUcPeriod"/>
            </a:pPr>
            <a:r>
              <a:rPr lang="en-US" dirty="0"/>
              <a:t>No </a:t>
            </a:r>
          </a:p>
          <a:p>
            <a:pPr marL="457200" indent="-457200">
              <a:spcBef>
                <a:spcPts val="600"/>
              </a:spcBef>
              <a:buSzPct val="100000"/>
              <a:buFont typeface="+mj-lt"/>
              <a:buAutoNum type="alphaUcPeriod"/>
            </a:pPr>
            <a:r>
              <a:rPr lang="en-US" dirty="0"/>
              <a:t>Unsure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6</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Is the US a CRS participating jurisdiction?</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363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2381282-A0CF-4E0D-AB10-09A0BF1F451D}"/>
              </a:ext>
            </a:extLst>
          </p:cNvPr>
          <p:cNvGrpSpPr/>
          <p:nvPr/>
        </p:nvGrpSpPr>
        <p:grpSpPr>
          <a:xfrm>
            <a:off x="937025" y="2216885"/>
            <a:ext cx="8300401" cy="2951704"/>
            <a:chOff x="892421" y="2216885"/>
            <a:chExt cx="8300401" cy="2951704"/>
          </a:xfrm>
        </p:grpSpPr>
        <p:sp>
          <p:nvSpPr>
            <p:cNvPr id="15" name="Rectangle 14">
              <a:extLst>
                <a:ext uri="{FF2B5EF4-FFF2-40B4-BE49-F238E27FC236}">
                  <a16:creationId xmlns:a16="http://schemas.microsoft.com/office/drawing/2014/main" id="{223B9385-9056-49DB-A038-6C88064BAC19}"/>
                </a:ext>
              </a:extLst>
            </p:cNvPr>
            <p:cNvSpPr/>
            <p:nvPr/>
          </p:nvSpPr>
          <p:spPr>
            <a:xfrm>
              <a:off x="1152792" y="2225247"/>
              <a:ext cx="8040029" cy="524108"/>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nchorCtr="0"/>
            <a:lstStyle/>
            <a:p>
              <a:r>
                <a:rPr lang="en-US" dirty="0">
                  <a:solidFill>
                    <a:schemeClr val="bg1"/>
                  </a:solidFill>
                </a:rPr>
                <a:t>The grant must be for study, training or research in the US.</a:t>
              </a:r>
            </a:p>
          </p:txBody>
        </p:sp>
        <p:sp>
          <p:nvSpPr>
            <p:cNvPr id="16" name="Rectangle 15">
              <a:extLst>
                <a:ext uri="{FF2B5EF4-FFF2-40B4-BE49-F238E27FC236}">
                  <a16:creationId xmlns:a16="http://schemas.microsoft.com/office/drawing/2014/main" id="{3F16EAF0-8BF9-44A7-BBC8-053775804D3B}"/>
                </a:ext>
              </a:extLst>
            </p:cNvPr>
            <p:cNvSpPr/>
            <p:nvPr/>
          </p:nvSpPr>
          <p:spPr>
            <a:xfrm>
              <a:off x="1152793" y="2800580"/>
              <a:ext cx="8040029" cy="524108"/>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nchorCtr="0"/>
            <a:lstStyle/>
            <a:p>
              <a:r>
                <a:rPr lang="en-US" dirty="0">
                  <a:solidFill>
                    <a:schemeClr val="bg1"/>
                  </a:solidFill>
                </a:rPr>
                <a:t>The grant must be made by:</a:t>
              </a:r>
            </a:p>
          </p:txBody>
        </p:sp>
        <p:sp>
          <p:nvSpPr>
            <p:cNvPr id="17" name="Oval 16">
              <a:extLst>
                <a:ext uri="{FF2B5EF4-FFF2-40B4-BE49-F238E27FC236}">
                  <a16:creationId xmlns:a16="http://schemas.microsoft.com/office/drawing/2014/main" id="{7B1AD849-8BF7-428E-83CE-965A34E24272}"/>
                </a:ext>
              </a:extLst>
            </p:cNvPr>
            <p:cNvSpPr/>
            <p:nvPr/>
          </p:nvSpPr>
          <p:spPr>
            <a:xfrm>
              <a:off x="892421" y="2216885"/>
              <a:ext cx="520744" cy="524108"/>
            </a:xfrm>
            <a:prstGeom prst="ellipse">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1</a:t>
              </a:r>
            </a:p>
          </p:txBody>
        </p:sp>
        <p:sp>
          <p:nvSpPr>
            <p:cNvPr id="18" name="Oval 17">
              <a:extLst>
                <a:ext uri="{FF2B5EF4-FFF2-40B4-BE49-F238E27FC236}">
                  <a16:creationId xmlns:a16="http://schemas.microsoft.com/office/drawing/2014/main" id="{7E7902AB-CA23-4A9A-B9F5-3577DF02C120}"/>
                </a:ext>
              </a:extLst>
            </p:cNvPr>
            <p:cNvSpPr/>
            <p:nvPr/>
          </p:nvSpPr>
          <p:spPr>
            <a:xfrm>
              <a:off x="892421" y="2800580"/>
              <a:ext cx="520744" cy="524108"/>
            </a:xfrm>
            <a:prstGeom prst="ellipse">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2</a:t>
              </a:r>
            </a:p>
          </p:txBody>
        </p:sp>
        <p:sp>
          <p:nvSpPr>
            <p:cNvPr id="19" name="Rectangle 18">
              <a:extLst>
                <a:ext uri="{FF2B5EF4-FFF2-40B4-BE49-F238E27FC236}">
                  <a16:creationId xmlns:a16="http://schemas.microsoft.com/office/drawing/2014/main" id="{7CC874C9-5462-4C5D-8389-E4E68C0A51F5}"/>
                </a:ext>
              </a:extLst>
            </p:cNvPr>
            <p:cNvSpPr/>
            <p:nvPr/>
          </p:nvSpPr>
          <p:spPr>
            <a:xfrm>
              <a:off x="1304925" y="3412276"/>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A</a:t>
              </a:r>
            </a:p>
          </p:txBody>
        </p:sp>
        <p:sp>
          <p:nvSpPr>
            <p:cNvPr id="20" name="Rectangle 19">
              <a:extLst>
                <a:ext uri="{FF2B5EF4-FFF2-40B4-BE49-F238E27FC236}">
                  <a16:creationId xmlns:a16="http://schemas.microsoft.com/office/drawing/2014/main" id="{5F22D51F-FF06-4C21-AE27-CC12447F26CC}"/>
                </a:ext>
              </a:extLst>
            </p:cNvPr>
            <p:cNvSpPr/>
            <p:nvPr/>
          </p:nvSpPr>
          <p:spPr>
            <a:xfrm>
              <a:off x="1304925" y="4351765"/>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a:t>
              </a:r>
            </a:p>
          </p:txBody>
        </p:sp>
        <p:sp>
          <p:nvSpPr>
            <p:cNvPr id="21" name="Rectangle 20">
              <a:extLst>
                <a:ext uri="{FF2B5EF4-FFF2-40B4-BE49-F238E27FC236}">
                  <a16:creationId xmlns:a16="http://schemas.microsoft.com/office/drawing/2014/main" id="{238605E2-82F6-4CFE-8692-5205E0D0087D}"/>
                </a:ext>
              </a:extLst>
            </p:cNvPr>
            <p:cNvSpPr/>
            <p:nvPr/>
          </p:nvSpPr>
          <p:spPr>
            <a:xfrm>
              <a:off x="5925346" y="3412276"/>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B</a:t>
              </a:r>
            </a:p>
          </p:txBody>
        </p:sp>
        <p:sp>
          <p:nvSpPr>
            <p:cNvPr id="22" name="Rectangle 21">
              <a:extLst>
                <a:ext uri="{FF2B5EF4-FFF2-40B4-BE49-F238E27FC236}">
                  <a16:creationId xmlns:a16="http://schemas.microsoft.com/office/drawing/2014/main" id="{9020F651-D165-4FA5-9B69-369E96B9D082}"/>
                </a:ext>
              </a:extLst>
            </p:cNvPr>
            <p:cNvSpPr/>
            <p:nvPr/>
          </p:nvSpPr>
          <p:spPr>
            <a:xfrm>
              <a:off x="3790950" y="4351765"/>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D</a:t>
              </a:r>
            </a:p>
          </p:txBody>
        </p:sp>
        <p:sp>
          <p:nvSpPr>
            <p:cNvPr id="23" name="Rectangle 22">
              <a:extLst>
                <a:ext uri="{FF2B5EF4-FFF2-40B4-BE49-F238E27FC236}">
                  <a16:creationId xmlns:a16="http://schemas.microsoft.com/office/drawing/2014/main" id="{BE1813A3-BD26-4264-8589-007FADFB099F}"/>
                </a:ext>
              </a:extLst>
            </p:cNvPr>
            <p:cNvSpPr/>
            <p:nvPr/>
          </p:nvSpPr>
          <p:spPr>
            <a:xfrm>
              <a:off x="1752600" y="3412276"/>
              <a:ext cx="4062413"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 tax-exempt organization operated for charitable, religious, educational, etc., purposes</a:t>
              </a:r>
            </a:p>
          </p:txBody>
        </p:sp>
        <p:sp>
          <p:nvSpPr>
            <p:cNvPr id="24" name="Rectangle 23">
              <a:extLst>
                <a:ext uri="{FF2B5EF4-FFF2-40B4-BE49-F238E27FC236}">
                  <a16:creationId xmlns:a16="http://schemas.microsoft.com/office/drawing/2014/main" id="{AFF24027-FFA0-4721-A0B7-2588CB31EC74}"/>
                </a:ext>
              </a:extLst>
            </p:cNvPr>
            <p:cNvSpPr/>
            <p:nvPr/>
          </p:nvSpPr>
          <p:spPr>
            <a:xfrm>
              <a:off x="1752600" y="4337679"/>
              <a:ext cx="1914526"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 federal, state or local government agency</a:t>
              </a:r>
            </a:p>
          </p:txBody>
        </p:sp>
        <p:sp>
          <p:nvSpPr>
            <p:cNvPr id="25" name="Rectangle 24">
              <a:extLst>
                <a:ext uri="{FF2B5EF4-FFF2-40B4-BE49-F238E27FC236}">
                  <a16:creationId xmlns:a16="http://schemas.microsoft.com/office/drawing/2014/main" id="{84F3C46D-48FF-41FB-BDC5-83FF4CCBBD1B}"/>
                </a:ext>
              </a:extLst>
            </p:cNvPr>
            <p:cNvSpPr/>
            <p:nvPr/>
          </p:nvSpPr>
          <p:spPr>
            <a:xfrm>
              <a:off x="4245768" y="4337679"/>
              <a:ext cx="4883945"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An international organization, or a binational or multinational educational or cultural organization created or continued by the Mutual Educational and Cultural Exchange Act of 1961 (known as the Fulbright-Hays Act)</a:t>
              </a:r>
            </a:p>
          </p:txBody>
        </p:sp>
        <p:sp>
          <p:nvSpPr>
            <p:cNvPr id="26" name="Rectangle 25">
              <a:extLst>
                <a:ext uri="{FF2B5EF4-FFF2-40B4-BE49-F238E27FC236}">
                  <a16:creationId xmlns:a16="http://schemas.microsoft.com/office/drawing/2014/main" id="{4FBEB635-A1E7-44B2-8515-7186893A9F95}"/>
                </a:ext>
              </a:extLst>
            </p:cNvPr>
            <p:cNvSpPr/>
            <p:nvPr/>
          </p:nvSpPr>
          <p:spPr>
            <a:xfrm>
              <a:off x="6373812" y="3415085"/>
              <a:ext cx="2746376"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 foreign government</a:t>
              </a:r>
            </a:p>
          </p:txBody>
        </p:sp>
      </p:grpSp>
      <p:sp>
        <p:nvSpPr>
          <p:cNvPr id="2" name="Title 1">
            <a:extLst>
              <a:ext uri="{FF2B5EF4-FFF2-40B4-BE49-F238E27FC236}">
                <a16:creationId xmlns:a16="http://schemas.microsoft.com/office/drawing/2014/main" id="{297EE5A8-C786-45AC-B6F9-E780D0550BA4}"/>
              </a:ext>
            </a:extLst>
          </p:cNvPr>
          <p:cNvSpPr>
            <a:spLocks noGrp="1"/>
          </p:cNvSpPr>
          <p:nvPr>
            <p:ph type="title"/>
          </p:nvPr>
        </p:nvSpPr>
        <p:spPr/>
        <p:txBody>
          <a:bodyPr/>
          <a:lstStyle/>
          <a:p>
            <a:r>
              <a:rPr lang="en-US" dirty="0"/>
              <a:t>Scholarships and fellowship grants to nondegree candidates</a:t>
            </a:r>
          </a:p>
        </p:txBody>
      </p:sp>
      <p:sp>
        <p:nvSpPr>
          <p:cNvPr id="12" name="Content Placeholder 11">
            <a:extLst>
              <a:ext uri="{FF2B5EF4-FFF2-40B4-BE49-F238E27FC236}">
                <a16:creationId xmlns:a16="http://schemas.microsoft.com/office/drawing/2014/main" id="{A759C421-C3F5-4D90-A28C-DC4AD79D295D}"/>
              </a:ext>
            </a:extLst>
          </p:cNvPr>
          <p:cNvSpPr>
            <a:spLocks noGrp="1"/>
          </p:cNvSpPr>
          <p:nvPr>
            <p:ph idx="1"/>
          </p:nvPr>
        </p:nvSpPr>
        <p:spPr>
          <a:xfrm>
            <a:off x="609918" y="1137920"/>
            <a:ext cx="10978515" cy="1237290"/>
          </a:xfrm>
        </p:spPr>
        <p:txBody>
          <a:bodyPr/>
          <a:lstStyle/>
          <a:p>
            <a:r>
              <a:rPr lang="en-US" sz="1800" dirty="0"/>
              <a:t>If the nonresident alien (NRA) receiving the scholarship or fellowship grant is not a candidate for a degree and is present in the US under an F, J, M or Q visa, the amount is subject to a 14% withholding rate on the total amount that is from US sources if the following requirements are met:</a:t>
            </a:r>
          </a:p>
        </p:txBody>
      </p:sp>
      <p:sp>
        <p:nvSpPr>
          <p:cNvPr id="13" name="Content Placeholder 11">
            <a:extLst>
              <a:ext uri="{FF2B5EF4-FFF2-40B4-BE49-F238E27FC236}">
                <a16:creationId xmlns:a16="http://schemas.microsoft.com/office/drawing/2014/main" id="{FA165CC7-E4CD-431E-AF80-F5FF9B3D9B93}"/>
              </a:ext>
            </a:extLst>
          </p:cNvPr>
          <p:cNvSpPr txBox="1">
            <a:spLocks/>
          </p:cNvSpPr>
          <p:nvPr/>
        </p:nvSpPr>
        <p:spPr>
          <a:xfrm>
            <a:off x="609918" y="5307978"/>
            <a:ext cx="10978515" cy="646275"/>
          </a:xfrm>
          <a:prstGeom prst="rect">
            <a:avLst/>
          </a:prstGeom>
        </p:spPr>
        <p:txBody>
          <a:bodyPr vert="horz" lIns="0" tIns="0" rIns="0" bIns="0" rtlCol="0" anchor="t" anchorCtr="0">
            <a:noAutofit/>
          </a:bodyP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If the grant does not meet both (1) and (2) above, the payment is subject to 30% withholding on the amount of the grant that is from US sources.</a:t>
            </a:r>
          </a:p>
        </p:txBody>
      </p:sp>
    </p:spTree>
    <p:extLst>
      <p:ext uri="{BB962C8B-B14F-4D97-AF65-F5344CB8AC3E}">
        <p14:creationId xmlns:p14="http://schemas.microsoft.com/office/powerpoint/2010/main" val="2202828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4489-9D4C-4A70-926B-3A0C63B4D16F}"/>
              </a:ext>
            </a:extLst>
          </p:cNvPr>
          <p:cNvSpPr>
            <a:spLocks noGrp="1"/>
          </p:cNvSpPr>
          <p:nvPr>
            <p:ph type="title"/>
          </p:nvPr>
        </p:nvSpPr>
        <p:spPr>
          <a:xfrm>
            <a:off x="609918" y="294200"/>
            <a:ext cx="10978515" cy="590400"/>
          </a:xfrm>
        </p:spPr>
        <p:txBody>
          <a:bodyPr/>
          <a:lstStyle/>
          <a:p>
            <a:r>
              <a:rPr lang="en-US" dirty="0"/>
              <a:t>Targeted grants issued to NRAs</a:t>
            </a:r>
          </a:p>
        </p:txBody>
      </p:sp>
      <p:sp>
        <p:nvSpPr>
          <p:cNvPr id="3" name="Content Placeholder 2">
            <a:extLst>
              <a:ext uri="{FF2B5EF4-FFF2-40B4-BE49-F238E27FC236}">
                <a16:creationId xmlns:a16="http://schemas.microsoft.com/office/drawing/2014/main" id="{618F5E12-A4BA-4627-BDCA-5774F87B86F2}"/>
              </a:ext>
            </a:extLst>
          </p:cNvPr>
          <p:cNvSpPr>
            <a:spLocks noGrp="1"/>
          </p:cNvSpPr>
          <p:nvPr>
            <p:ph idx="1"/>
          </p:nvPr>
        </p:nvSpPr>
        <p:spPr>
          <a:xfrm>
            <a:off x="609918" y="1137920"/>
            <a:ext cx="10978515" cy="4947920"/>
          </a:xfrm>
        </p:spPr>
        <p:txBody>
          <a:bodyPr/>
          <a:lstStyle/>
          <a:p>
            <a:r>
              <a:rPr lang="en-US" dirty="0"/>
              <a:t>Targeted grants are payments made to achieve a specific objective, produce a report or similar project, or improve or enhance literary, scientific, artistic, musical, teaching or other similar capacity, skill or talent of the grantee. They are generally not considered US sourced and not subject to Form 1042-S reporting or withholding when paid to NRAs if certain requirements are met:</a:t>
            </a:r>
          </a:p>
          <a:p>
            <a:pPr lvl="1"/>
            <a:r>
              <a:rPr lang="en-US" dirty="0"/>
              <a:t>The payment must be made by a 501(c)(3), or federal/state government or instrumentality.</a:t>
            </a:r>
          </a:p>
          <a:p>
            <a:pPr lvl="1"/>
            <a:r>
              <a:rPr lang="en-US" dirty="0"/>
              <a:t>The payment must be made for activities conducted outside the US by a foreign person.</a:t>
            </a:r>
          </a:p>
          <a:p>
            <a:pPr lvl="1"/>
            <a:r>
              <a:rPr lang="en-US" dirty="0"/>
              <a:t>The payment cannot qualify as a scholarship and cannot be intended for the purpose of aiding the grantee to perform study, training or research, nor can it be more properly considered salary or other compensation for services.</a:t>
            </a:r>
          </a:p>
          <a:p>
            <a:endParaRPr lang="en-US" dirty="0"/>
          </a:p>
        </p:txBody>
      </p:sp>
    </p:spTree>
    <p:extLst>
      <p:ext uri="{BB962C8B-B14F-4D97-AF65-F5344CB8AC3E}">
        <p14:creationId xmlns:p14="http://schemas.microsoft.com/office/powerpoint/2010/main" val="3548568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1FB5AF-72FE-44E8-ABD8-438921E116C0}"/>
              </a:ext>
            </a:extLst>
          </p:cNvPr>
          <p:cNvSpPr txBox="1">
            <a:spLocks/>
          </p:cNvSpPr>
          <p:nvPr/>
        </p:nvSpPr>
        <p:spPr>
          <a:xfrm>
            <a:off x="8406581" y="563952"/>
            <a:ext cx="3309810" cy="3068532"/>
          </a:xfrm>
          <a:prstGeom prst="rect">
            <a:avLst/>
          </a:prstGeom>
          <a:noFill/>
        </p:spPr>
        <p:txBody>
          <a:bodyPr wrap="square" lIns="0" tIns="36576" rIns="0" bIns="0" rtlCol="0" anchor="t">
            <a:spAutoFit/>
          </a:bodyPr>
          <a:lstStyle/>
          <a:p>
            <a:pPr lvl="0">
              <a:buClr>
                <a:srgbClr val="FFD200"/>
              </a:buClr>
              <a:buSzPct val="70000"/>
              <a:defRPr/>
            </a:pPr>
            <a:r>
              <a:rPr lang="en-IN" sz="800" kern="0" dirty="0">
                <a:solidFill>
                  <a:srgbClr val="FFFFFF"/>
                </a:solidFill>
                <a:latin typeface="+mj-lt"/>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IN" sz="800" kern="0" dirty="0">
              <a:solidFill>
                <a:srgbClr val="FFFFFF"/>
              </a:solidFill>
              <a:latin typeface="+mj-lt"/>
            </a:endParaRPr>
          </a:p>
          <a:p>
            <a:pPr lvl="0">
              <a:buClr>
                <a:srgbClr val="FFD200"/>
              </a:buClr>
              <a:buSzPct val="70000"/>
              <a:defRPr/>
            </a:pPr>
            <a:r>
              <a:rPr lang="en-IN" sz="800" kern="0" dirty="0">
                <a:solidFill>
                  <a:srgbClr val="FFFFFF"/>
                </a:solidFill>
                <a:latin typeface="+mj-lt"/>
              </a:rPr>
              <a:t>Ernst &amp; Young LLP is a client-serving member firm of Ernst &amp; Young Global Limited operating in the US.</a:t>
            </a:r>
          </a:p>
          <a:p>
            <a:pPr lvl="0">
              <a:buClr>
                <a:srgbClr val="FFD200"/>
              </a:buClr>
              <a:buSzPct val="70000"/>
              <a:defRPr/>
            </a:pPr>
            <a:endParaRPr lang="en-IN" sz="800" kern="0" dirty="0">
              <a:solidFill>
                <a:srgbClr val="FFFFFF"/>
              </a:solidFill>
              <a:latin typeface="+mj-lt"/>
            </a:endParaRPr>
          </a:p>
          <a:p>
            <a:pPr>
              <a:buClr>
                <a:srgbClr val="FFD200"/>
              </a:buClr>
              <a:buSzPct val="70000"/>
              <a:defRPr/>
            </a:pPr>
            <a:r>
              <a:rPr lang="en-IN" sz="800" kern="0" dirty="0">
                <a:solidFill>
                  <a:srgbClr val="FFFFFF"/>
                </a:solidFill>
              </a:rPr>
              <a:t>© 2024 Ernst &amp; Young LLP</a:t>
            </a:r>
          </a:p>
          <a:p>
            <a:pPr>
              <a:buClr>
                <a:srgbClr val="FFD200"/>
              </a:buClr>
              <a:buSzPct val="70000"/>
              <a:defRPr/>
            </a:pPr>
            <a:r>
              <a:rPr lang="en-IN" sz="800" kern="0" dirty="0">
                <a:solidFill>
                  <a:srgbClr val="FFFFFF"/>
                </a:solidFill>
              </a:rPr>
              <a:t>All Rights Reserved.</a:t>
            </a:r>
          </a:p>
          <a:p>
            <a:pPr>
              <a:buClr>
                <a:srgbClr val="FFD200"/>
              </a:buClr>
              <a:buSzPct val="70000"/>
              <a:defRPr/>
            </a:pPr>
            <a:endParaRPr lang="en-IN" sz="800" kern="0" dirty="0">
              <a:solidFill>
                <a:srgbClr val="FFFFFF"/>
              </a:solidFill>
            </a:endParaRPr>
          </a:p>
          <a:p>
            <a:pPr>
              <a:buClr>
                <a:srgbClr val="FFD200"/>
              </a:buClr>
              <a:buSzPct val="70000"/>
              <a:defRPr/>
            </a:pPr>
            <a:r>
              <a:rPr lang="en-IN" sz="800" kern="0" dirty="0">
                <a:solidFill>
                  <a:srgbClr val="FFFFFF"/>
                </a:solidFill>
              </a:rPr>
              <a:t>SCORE NO. 20265-231US</a:t>
            </a:r>
            <a:br>
              <a:rPr lang="en-IN" sz="800" kern="0" dirty="0">
                <a:solidFill>
                  <a:srgbClr val="FFFFFF"/>
                </a:solidFill>
              </a:rPr>
            </a:br>
            <a:r>
              <a:rPr lang="en-IN" sz="800" kern="0" dirty="0">
                <a:solidFill>
                  <a:srgbClr val="FFFFFF"/>
                </a:solidFill>
              </a:rPr>
              <a:t>2408-4586974</a:t>
            </a:r>
            <a:br>
              <a:rPr lang="en-IN" sz="800" kern="0" dirty="0">
                <a:solidFill>
                  <a:srgbClr val="FFFFFF"/>
                </a:solidFill>
              </a:rPr>
            </a:br>
            <a:r>
              <a:rPr lang="en-IN" sz="800" kern="0" dirty="0">
                <a:solidFill>
                  <a:srgbClr val="FFFFFF"/>
                </a:solidFill>
              </a:rPr>
              <a:t>ED None</a:t>
            </a:r>
          </a:p>
          <a:p>
            <a:pPr>
              <a:buClr>
                <a:srgbClr val="FFD200"/>
              </a:buClr>
              <a:buSzPct val="70000"/>
              <a:defRPr/>
            </a:pPr>
            <a:endParaRPr lang="en-IN" sz="800" kern="0" dirty="0">
              <a:solidFill>
                <a:srgbClr val="FFFFFF"/>
              </a:solidFill>
            </a:endParaRPr>
          </a:p>
          <a:p>
            <a:pPr>
              <a:buClr>
                <a:srgbClr val="FFD200"/>
              </a:buClr>
              <a:buSzPct val="70000"/>
              <a:defRPr/>
            </a:pPr>
            <a:endParaRPr lang="en-IN" sz="800" kern="0" dirty="0">
              <a:solidFill>
                <a:srgbClr val="FFFFFF"/>
              </a:solidFill>
            </a:endParaRPr>
          </a:p>
          <a:p>
            <a:pPr lvl="0" defTabSz="304780">
              <a:buClr>
                <a:srgbClr val="FFD200"/>
              </a:buClr>
              <a:buSzPct val="70000"/>
              <a:defRPr/>
            </a:pPr>
            <a:r>
              <a:rPr lang="en-IN" sz="600" kern="0" dirty="0">
                <a:solidFill>
                  <a:prstClr val="white"/>
                </a:solidFill>
              </a:rPr>
              <a:t>This material has been prepared for general informational purposes only and is not intended to be relied upon as accounting, tax, legal or other professional advice. Please refer to your advisors for specific advice.</a:t>
            </a:r>
            <a:endParaRPr lang="en-IN" sz="600" kern="0" dirty="0">
              <a:solidFill>
                <a:srgbClr val="FFFFFF"/>
              </a:solidFill>
            </a:endParaRPr>
          </a:p>
          <a:p>
            <a:pPr lvl="0">
              <a:spcAft>
                <a:spcPts val="600"/>
              </a:spcAft>
              <a:buClr>
                <a:srgbClr val="FFD200"/>
              </a:buClr>
              <a:buSzPct val="70000"/>
              <a:defRPr/>
            </a:pPr>
            <a:r>
              <a:rPr lang="en-IN" sz="1100" kern="0" dirty="0">
                <a:solidFill>
                  <a:srgbClr val="FFFFFF"/>
                </a:solidFill>
                <a:latin typeface="EYInterstate" panose="02000503020000020004" pitchFamily="2" charset="0"/>
              </a:rPr>
              <a:t>ey.com</a:t>
            </a:r>
          </a:p>
        </p:txBody>
      </p:sp>
      <p:sp>
        <p:nvSpPr>
          <p:cNvPr id="8" name="TextBox 7">
            <a:extLst>
              <a:ext uri="{FF2B5EF4-FFF2-40B4-BE49-F238E27FC236}">
                <a16:creationId xmlns:a16="http://schemas.microsoft.com/office/drawing/2014/main" id="{1844E81A-39DE-435F-B0D4-D0C0428AA4AD}"/>
              </a:ext>
            </a:extLst>
          </p:cNvPr>
          <p:cNvSpPr txBox="1">
            <a:spLocks/>
          </p:cNvSpPr>
          <p:nvPr/>
        </p:nvSpPr>
        <p:spPr>
          <a:xfrm>
            <a:off x="481959" y="563952"/>
            <a:ext cx="3205138" cy="2660728"/>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IN"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cs typeface="Arial"/>
            </a:endParaRPr>
          </a:p>
          <a:p>
            <a:pPr lvl="0">
              <a:buClr>
                <a:srgbClr val="FFD200"/>
              </a:buClr>
              <a:buSzPct val="70000"/>
              <a:defRPr/>
            </a:pPr>
            <a:r>
              <a:rPr lang="en-IN" sz="1100" kern="0" dirty="0">
                <a:solidFill>
                  <a:srgbClr val="FFFFFF"/>
                </a:solidFill>
                <a:latin typeface="EYInterstate" panose="02000503020000020004" pitchFamily="2" charset="0"/>
              </a:rPr>
              <a:t>EY exists to build a better working world, helping to create long-term value for clients, people and society and build trust in the capital markets.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Enabled by data and technology, diverse EY teams in over 150 countries provide trust through assurance and help clients grow, transform and operate.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Working across assurance, consulting, law, strategy, tax and transactions, EY teams ask better questions to find new answers for the complex issues facing our world today.</a:t>
            </a:r>
          </a:p>
        </p:txBody>
      </p:sp>
    </p:spTree>
    <p:extLst>
      <p:ext uri="{BB962C8B-B14F-4D97-AF65-F5344CB8AC3E}">
        <p14:creationId xmlns:p14="http://schemas.microsoft.com/office/powerpoint/2010/main" val="2150832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6E072-585E-40A3-8F24-413E097317D5}"/>
              </a:ext>
            </a:extLst>
          </p:cNvPr>
          <p:cNvSpPr/>
          <p:nvPr/>
        </p:nvSpPr>
        <p:spPr>
          <a:xfrm>
            <a:off x="-1" y="0"/>
            <a:ext cx="4591455" cy="6858000"/>
          </a:xfrm>
          <a:prstGeom prst="rect">
            <a:avLst/>
          </a:prstGeom>
          <a:solidFill>
            <a:schemeClr val="tx1">
              <a:alpha val="2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8" name="TextBox 7">
            <a:extLst>
              <a:ext uri="{FF2B5EF4-FFF2-40B4-BE49-F238E27FC236}">
                <a16:creationId xmlns:a16="http://schemas.microsoft.com/office/drawing/2014/main" id="{3125DCC2-1057-485F-8274-D9EFB74FFC51}"/>
              </a:ext>
            </a:extLst>
          </p:cNvPr>
          <p:cNvSpPr txBox="1"/>
          <p:nvPr/>
        </p:nvSpPr>
        <p:spPr>
          <a:xfrm>
            <a:off x="617221" y="660903"/>
            <a:ext cx="4418091" cy="900246"/>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6600" b="0" i="0" u="none" strike="noStrike" kern="1200" cap="none" spc="0" normalizeH="0" baseline="0" noProof="0" dirty="0">
                <a:ln>
                  <a:noFill/>
                </a:ln>
                <a:solidFill>
                  <a:srgbClr val="FFE600"/>
                </a:solidFill>
                <a:effectLst/>
                <a:uLnTx/>
                <a:uFillTx/>
                <a:latin typeface="EYInterstate Light"/>
                <a:ea typeface="+mn-ea"/>
                <a:cs typeface="+mn-cs"/>
              </a:rPr>
              <a:t>Agenda</a:t>
            </a:r>
          </a:p>
        </p:txBody>
      </p:sp>
      <p:sp>
        <p:nvSpPr>
          <p:cNvPr id="12" name="TextBox 11">
            <a:extLst>
              <a:ext uri="{FF2B5EF4-FFF2-40B4-BE49-F238E27FC236}">
                <a16:creationId xmlns:a16="http://schemas.microsoft.com/office/drawing/2014/main" id="{32723D89-4EAF-4BB4-9B50-18049F6DB5F0}"/>
              </a:ext>
            </a:extLst>
          </p:cNvPr>
          <p:cNvSpPr txBox="1"/>
          <p:nvPr/>
        </p:nvSpPr>
        <p:spPr>
          <a:xfrm>
            <a:off x="385964" y="1803008"/>
            <a:ext cx="3980764" cy="4191917"/>
          </a:xfrm>
          <a:prstGeom prst="rect">
            <a:avLst/>
          </a:prstGeom>
          <a:noFill/>
        </p:spPr>
        <p:txBody>
          <a:bodyPr wrap="square" lIns="0" tIns="36576" rIns="0" bIns="0" rtlCol="0">
            <a:spAutoFit/>
          </a:bodyPr>
          <a:lstStyle/>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Overview of international </a:t>
            </a:r>
            <a:r>
              <a:rPr lang="en-US" sz="1600" dirty="0">
                <a:solidFill>
                  <a:prstClr val="white"/>
                </a:solidFill>
                <a:latin typeface="EYInterstate Light"/>
              </a:rPr>
              <a:t>tax f</a:t>
            </a: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orm changes </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Changes to Forms 5471, 8858, 8865 and 8992</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lang="en-US" sz="1600" dirty="0">
                <a:solidFill>
                  <a:prstClr val="white"/>
                </a:solidFill>
                <a:latin typeface="EYInterstate Light"/>
              </a:rPr>
              <a:t>Form 5471: common pitfalls</a:t>
            </a:r>
            <a:endParaRPr kumimoji="0" lang="en-US" sz="1600" b="0" i="0" u="none" strike="noStrike" kern="1200" cap="none" spc="0" normalizeH="0" baseline="0" noProof="0" dirty="0">
              <a:ln>
                <a:noFill/>
              </a:ln>
              <a:solidFill>
                <a:prstClr val="white"/>
              </a:solidFill>
              <a:effectLst/>
              <a:uLnTx/>
              <a:uFillTx/>
              <a:latin typeface="EYInterstate Light"/>
              <a:ea typeface="+mn-ea"/>
              <a:cs typeface="+mn-cs"/>
            </a:endParaRP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Getting ready for 2023 compliance</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lang="en-US" sz="1600" dirty="0">
                <a:solidFill>
                  <a:prstClr val="white"/>
                </a:solidFill>
                <a:latin typeface="EYInterstate Light"/>
              </a:rPr>
              <a:t>Foreign withholding tax relief</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Foreign Account Tax Compliance Act (FATCA), </a:t>
            </a:r>
            <a:r>
              <a:rPr lang="en-US" sz="1600" b="0" i="0" dirty="0">
                <a:solidFill>
                  <a:schemeClr val="bg1"/>
                </a:solidFill>
                <a:effectLst/>
                <a:latin typeface="+mj-lt"/>
              </a:rPr>
              <a:t>Common Reporting Standard (CRS) </a:t>
            </a:r>
            <a:r>
              <a:rPr kumimoji="0" lang="en-US" sz="1600" b="0" i="0" u="none" strike="noStrike" kern="1200" cap="none" spc="0" normalizeH="0" baseline="0" noProof="0" dirty="0">
                <a:ln>
                  <a:noFill/>
                </a:ln>
                <a:solidFill>
                  <a:schemeClr val="bg1"/>
                </a:solidFill>
                <a:effectLst/>
                <a:uLnTx/>
                <a:uFillTx/>
                <a:latin typeface="+mj-lt"/>
                <a:ea typeface="+mn-ea"/>
                <a:cs typeface="+mn-cs"/>
              </a:rPr>
              <a:t>and grants</a:t>
            </a:r>
          </a:p>
          <a:p>
            <a:pPr marR="0" lvl="0" algn="l" defTabSz="914400" rtl="0" eaLnBrk="1" fontAlgn="auto" latinLnBrk="0" hangingPunct="1">
              <a:lnSpc>
                <a:spcPct val="100000"/>
              </a:lnSpc>
              <a:spcBef>
                <a:spcPts val="0"/>
              </a:spcBef>
              <a:spcAft>
                <a:spcPts val="1800"/>
              </a:spcAft>
              <a:buClr>
                <a:srgbClr val="FFE600"/>
              </a:buClr>
              <a:buSzPct val="110000"/>
              <a:tabLst/>
              <a:defRPr/>
            </a:pPr>
            <a:endParaRPr kumimoji="0" lang="en-US" sz="20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6" name="Slide Number Placeholder 3">
            <a:extLst>
              <a:ext uri="{FF2B5EF4-FFF2-40B4-BE49-F238E27FC236}">
                <a16:creationId xmlns:a16="http://schemas.microsoft.com/office/drawing/2014/main" id="{11B05387-736F-45D7-9663-487BF968C3BC}"/>
              </a:ext>
            </a:extLst>
          </p:cNvPr>
          <p:cNvSpPr>
            <a:spLocks noGrp="1"/>
          </p:cNvSpPr>
          <p:nvPr>
            <p:ph type="sldNum" sz="quarter" idx="12"/>
          </p:nvPr>
        </p:nvSpPr>
        <p:spPr>
          <a:xfrm>
            <a:off x="617221" y="6471244"/>
            <a:ext cx="663066" cy="180000"/>
          </a:xfrm>
        </p:spPr>
        <p:txBody>
          <a:bodyPr/>
          <a:lstStyle/>
          <a:p>
            <a:r>
              <a:rPr lang="en-IN" dirty="0"/>
              <a:t>Page </a:t>
            </a:r>
            <a:fld id="{F1BC30E3-FFE5-4B91-AA19-87A149EBB9EE}" type="slidenum">
              <a:rPr smtClean="0"/>
              <a:pPr/>
              <a:t>4</a:t>
            </a:fld>
            <a:endParaRPr dirty="0"/>
          </a:p>
        </p:txBody>
      </p:sp>
      <p:sp>
        <p:nvSpPr>
          <p:cNvPr id="7" name="Footer Placeholder 4">
            <a:extLst>
              <a:ext uri="{FF2B5EF4-FFF2-40B4-BE49-F238E27FC236}">
                <a16:creationId xmlns:a16="http://schemas.microsoft.com/office/drawing/2014/main" id="{053A3AD8-91EA-4CC9-8089-EFE783E53CAE}"/>
              </a:ext>
            </a:extLst>
          </p:cNvPr>
          <p:cNvSpPr>
            <a:spLocks noGrp="1"/>
          </p:cNvSpPr>
          <p:nvPr>
            <p:ph type="ftr" sz="quarter" idx="11"/>
          </p:nvPr>
        </p:nvSpPr>
        <p:spPr>
          <a:xfrm>
            <a:off x="3239188" y="6471244"/>
            <a:ext cx="4023360" cy="180000"/>
          </a:xfrm>
          <a:prstGeom prst="rect">
            <a:avLst/>
          </a:prstGeo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3477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R="0" lvl="0" fontAlgn="auto">
              <a:lnSpc>
                <a:spcPct val="100000"/>
              </a:lnSpc>
              <a:spcAft>
                <a:spcPts val="0"/>
              </a:spcAft>
              <a:tabLst/>
              <a:defRPr/>
            </a:pPr>
            <a:r>
              <a:rPr lang="en-US" dirty="0">
                <a:solidFill>
                  <a:srgbClr val="2E2E38"/>
                </a:solidFill>
                <a:latin typeface="+mj-lt"/>
              </a:rPr>
              <a:t>Overview of international tax form changes </a:t>
            </a:r>
            <a:endParaRPr lang="en-GB" dirty="0">
              <a:solidFill>
                <a:srgbClr val="2E2E38"/>
              </a:solidFill>
              <a:latin typeface="+mj-lt"/>
            </a:endParaRPr>
          </a:p>
          <a:p>
            <a:endParaRPr lang="en-US" dirty="0"/>
          </a:p>
        </p:txBody>
      </p:sp>
    </p:spTree>
    <p:extLst>
      <p:ext uri="{BB962C8B-B14F-4D97-AF65-F5344CB8AC3E}">
        <p14:creationId xmlns:p14="http://schemas.microsoft.com/office/powerpoint/2010/main" val="151468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lvl="1" indent="-457200">
              <a:buClr>
                <a:srgbClr val="747480"/>
              </a:buClr>
              <a:buSzPct val="120000"/>
              <a:buFont typeface="+mj-lt"/>
              <a:buAutoNum type="alphaUcPeriod"/>
            </a:pPr>
            <a:r>
              <a:rPr lang="en-US" sz="2000" dirty="0"/>
              <a:t>Yes</a:t>
            </a:r>
          </a:p>
          <a:p>
            <a:pPr marL="457200" lvl="1" indent="-457200">
              <a:buClr>
                <a:srgbClr val="747480"/>
              </a:buClr>
              <a:buSzPct val="120000"/>
              <a:buFont typeface="+mj-lt"/>
              <a:buAutoNum type="alphaUcPeriod"/>
            </a:pPr>
            <a:r>
              <a:rPr lang="en-US" sz="2000" dirty="0"/>
              <a:t>No, third-party preparer</a:t>
            </a:r>
          </a:p>
          <a:p>
            <a:pPr marL="457200" lvl="1" indent="-457200">
              <a:buClr>
                <a:srgbClr val="747480"/>
              </a:buClr>
              <a:buSzPct val="120000"/>
              <a:buFont typeface="+mj-lt"/>
              <a:buAutoNum type="alphaUcPeriod"/>
            </a:pPr>
            <a:r>
              <a:rPr lang="en-US" sz="2000" dirty="0"/>
              <a:t>Co-source with outside provider</a:t>
            </a:r>
          </a:p>
          <a:p>
            <a:pPr marL="457200" lvl="1" indent="-457200">
              <a:buClr>
                <a:srgbClr val="747480"/>
              </a:buClr>
              <a:buSzPct val="120000"/>
              <a:buFont typeface="+mj-lt"/>
              <a:buAutoNum type="alphaUcPeriod"/>
            </a:pPr>
            <a:r>
              <a:rPr lang="en-US" sz="2000" dirty="0"/>
              <a:t>Use loan staff</a:t>
            </a:r>
          </a:p>
          <a:p>
            <a:pPr marL="457200" lvl="1" indent="-457200">
              <a:buClr>
                <a:srgbClr val="747480"/>
              </a:buClr>
              <a:buSzPct val="120000"/>
              <a:buFont typeface="+mj-lt"/>
              <a:buAutoNum type="alphaUcPeriod"/>
            </a:pPr>
            <a:r>
              <a:rPr lang="en-US" sz="2000" dirty="0"/>
              <a:t>N/A (EY organization, faculty, etc.)</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1</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r>
              <a:rPr lang="en-US" sz="2400" b="1" dirty="0"/>
              <a:t>Do you prepare your own international tax forms and computations?</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94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GB" dirty="0"/>
              <a:t>Overview of international tax form changes</a:t>
            </a:r>
          </a:p>
        </p:txBody>
      </p:sp>
      <p:graphicFrame>
        <p:nvGraphicFramePr>
          <p:cNvPr id="4" name="Content Placeholder 3">
            <a:extLst>
              <a:ext uri="{FF2B5EF4-FFF2-40B4-BE49-F238E27FC236}">
                <a16:creationId xmlns:a16="http://schemas.microsoft.com/office/drawing/2014/main" id="{AF51AA12-1B92-1D4E-9C44-9BAD4E49BEF8}"/>
              </a:ext>
            </a:extLst>
          </p:cNvPr>
          <p:cNvGraphicFramePr>
            <a:graphicFrameLocks noGrp="1"/>
          </p:cNvGraphicFramePr>
          <p:nvPr>
            <p:ph idx="1"/>
            <p:extLst>
              <p:ext uri="{D42A27DB-BD31-4B8C-83A1-F6EECF244321}">
                <p14:modId xmlns:p14="http://schemas.microsoft.com/office/powerpoint/2010/main" val="3956882611"/>
              </p:ext>
            </p:extLst>
          </p:nvPr>
        </p:nvGraphicFramePr>
        <p:xfrm>
          <a:off x="609600" y="1137424"/>
          <a:ext cx="10972800" cy="395224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562107582"/>
                    </a:ext>
                  </a:extLst>
                </a:gridCol>
                <a:gridCol w="2377440">
                  <a:extLst>
                    <a:ext uri="{9D8B030D-6E8A-4147-A177-3AD203B41FA5}">
                      <a16:colId xmlns:a16="http://schemas.microsoft.com/office/drawing/2014/main" val="3079112745"/>
                    </a:ext>
                  </a:extLst>
                </a:gridCol>
                <a:gridCol w="2377440">
                  <a:extLst>
                    <a:ext uri="{9D8B030D-6E8A-4147-A177-3AD203B41FA5}">
                      <a16:colId xmlns:a16="http://schemas.microsoft.com/office/drawing/2014/main" val="2611990659"/>
                    </a:ext>
                  </a:extLst>
                </a:gridCol>
                <a:gridCol w="4846320">
                  <a:extLst>
                    <a:ext uri="{9D8B030D-6E8A-4147-A177-3AD203B41FA5}">
                      <a16:colId xmlns:a16="http://schemas.microsoft.com/office/drawing/2014/main" val="3724667389"/>
                    </a:ext>
                  </a:extLst>
                </a:gridCol>
              </a:tblGrid>
              <a:tr h="370840">
                <a:tc>
                  <a:txBody>
                    <a:bodyPr/>
                    <a:lstStyle/>
                    <a:p>
                      <a:r>
                        <a:rPr lang="en-US" sz="1400" dirty="0"/>
                        <a:t>Form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t>Form status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t>Instructions status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t>Material new information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450383726"/>
                  </a:ext>
                </a:extLst>
              </a:tr>
              <a:tr h="370840">
                <a:tc>
                  <a:txBody>
                    <a:bodyPr/>
                    <a:lstStyle/>
                    <a:p>
                      <a:r>
                        <a:rPr lang="en-US" sz="1200" dirty="0">
                          <a:solidFill>
                            <a:schemeClr val="bg1"/>
                          </a:solidFill>
                        </a:rPr>
                        <a:t>Form 5471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December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January 2024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indent="-285750">
                        <a:buClr>
                          <a:schemeClr val="bg1"/>
                        </a:buClr>
                        <a:buSzPct val="110000"/>
                        <a:buFont typeface="EYInterstate" panose="02000503020000020004" pitchFamily="2" charset="0"/>
                        <a:buChar char="•"/>
                      </a:pPr>
                      <a:r>
                        <a:rPr lang="en-US" sz="1200" dirty="0">
                          <a:solidFill>
                            <a:schemeClr val="bg1"/>
                          </a:solidFill>
                        </a:rPr>
                        <a:t>New Worksheet H-1 is added.</a:t>
                      </a:r>
                    </a:p>
                    <a:p>
                      <a:pPr marL="285750" indent="-285750">
                        <a:buClr>
                          <a:schemeClr val="bg1"/>
                        </a:buClr>
                        <a:buSzPct val="110000"/>
                        <a:buFont typeface="EYInterstate" panose="02000503020000020004" pitchFamily="2" charset="0"/>
                        <a:buChar char="•"/>
                      </a:pPr>
                      <a:r>
                        <a:rPr lang="en-US" sz="1200" dirty="0">
                          <a:solidFill>
                            <a:schemeClr val="bg1"/>
                          </a:solidFill>
                        </a:rPr>
                        <a:t>Questions are updated and reworded on Schedules G and G-1 to better reflect regulations.</a:t>
                      </a:r>
                    </a:p>
                    <a:p>
                      <a:pPr marL="285750" indent="-285750">
                        <a:buClr>
                          <a:schemeClr val="bg1"/>
                        </a:buClr>
                        <a:buSzPct val="110000"/>
                        <a:buFont typeface="EYInterstate" panose="02000503020000020004" pitchFamily="2" charset="0"/>
                        <a:buChar char="•"/>
                      </a:pPr>
                      <a:r>
                        <a:rPr lang="en-US" sz="1200" dirty="0">
                          <a:solidFill>
                            <a:schemeClr val="bg1"/>
                          </a:solidFill>
                        </a:rPr>
                        <a:t>An attachment is required for line 1f of Schedule Q “other foreign personal holding company income.”</a:t>
                      </a:r>
                    </a:p>
                    <a:p>
                      <a:pPr marL="285750" indent="-285750">
                        <a:buClr>
                          <a:schemeClr val="bg1"/>
                        </a:buClr>
                        <a:buSzPct val="110000"/>
                        <a:buFont typeface="EYInterstate" panose="02000503020000020004" pitchFamily="2" charset="0"/>
                        <a:buChar char="•"/>
                      </a:pPr>
                      <a:r>
                        <a:rPr lang="en-US" sz="1200" dirty="0">
                          <a:solidFill>
                            <a:schemeClr val="bg1"/>
                          </a:solidFill>
                        </a:rPr>
                        <a:t>Lines pertaining to the Tested Income Group and Residual Income Group under column (xv), Loss Allocation, are shaded on Schedule Q.</a:t>
                      </a:r>
                    </a:p>
                    <a:p>
                      <a:pPr marL="285750" indent="-285750">
                        <a:buClr>
                          <a:schemeClr val="bg1"/>
                        </a:buClr>
                        <a:buSzPct val="110000"/>
                        <a:buFont typeface="EYInterstate" panose="02000503020000020004" pitchFamily="2" charset="0"/>
                        <a:buChar char="•"/>
                      </a:pPr>
                      <a:r>
                        <a:rPr lang="en-US" sz="1200" dirty="0">
                          <a:solidFill>
                            <a:schemeClr val="bg1"/>
                          </a:solidFill>
                        </a:rPr>
                        <a:t>If the foreign corporation is the tax owner of a foreign disregarded entity (FDE) or foreign branch (FB), or a partner in a partnership, the amounts reported on Form 8858, Schedules K-1 and K-3 must be included in determining the amounts reported on Form 5471.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34055709"/>
                  </a:ext>
                </a:extLst>
              </a:tr>
              <a:tr h="370840">
                <a:tc>
                  <a:txBody>
                    <a:bodyPr/>
                    <a:lstStyle/>
                    <a:p>
                      <a:r>
                        <a:rPr lang="en-US" sz="1200" dirty="0">
                          <a:solidFill>
                            <a:schemeClr val="bg1"/>
                          </a:solidFill>
                        </a:rPr>
                        <a:t>Form 8865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December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indent="-285750">
                        <a:buClr>
                          <a:schemeClr val="bg1"/>
                        </a:buClr>
                        <a:buSzPct val="110000"/>
                        <a:buFont typeface="EYInterstate" panose="02000503020000020004" pitchFamily="2" charset="0"/>
                        <a:buChar char="•"/>
                      </a:pPr>
                      <a:r>
                        <a:rPr lang="en-US" sz="1200" dirty="0">
                          <a:solidFill>
                            <a:schemeClr val="bg1"/>
                          </a:solidFill>
                        </a:rPr>
                        <a:t>Minor changes to Schedules K-1, K-2 and K-3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58169655"/>
                  </a:ext>
                </a:extLst>
              </a:tr>
              <a:tr h="370840">
                <a:tc>
                  <a:txBody>
                    <a:bodyPr/>
                    <a:lstStyle/>
                    <a:p>
                      <a:r>
                        <a:rPr lang="en-US" sz="1200" dirty="0">
                          <a:solidFill>
                            <a:schemeClr val="bg1"/>
                          </a:solidFill>
                        </a:rPr>
                        <a:t>Form 8992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December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December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indent="-285750">
                        <a:buClr>
                          <a:schemeClr val="bg1"/>
                        </a:buClr>
                        <a:buSzPct val="110000"/>
                        <a:buFont typeface="EYInterstate" panose="02000503020000020004" pitchFamily="2" charset="0"/>
                        <a:buChar char="•"/>
                      </a:pPr>
                      <a:r>
                        <a:rPr lang="en-US" sz="1200" dirty="0">
                          <a:solidFill>
                            <a:schemeClr val="bg1"/>
                          </a:solidFill>
                        </a:rPr>
                        <a:t>“Penalties” section added to instructions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49003678"/>
                  </a:ext>
                </a:extLst>
              </a:tr>
              <a:tr h="370840">
                <a:tc>
                  <a:txBody>
                    <a:bodyPr/>
                    <a:lstStyle/>
                    <a:p>
                      <a:r>
                        <a:rPr lang="en-US" sz="1200" dirty="0">
                          <a:solidFill>
                            <a:schemeClr val="bg1"/>
                          </a:solidFill>
                        </a:rPr>
                        <a:t>Form 8858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September 2021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bg1"/>
                          </a:solidFill>
                        </a:rPr>
                        <a:t>Revised as of December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85750" indent="-285750">
                        <a:buClr>
                          <a:schemeClr val="bg1"/>
                        </a:buClr>
                        <a:buSzPct val="110000"/>
                        <a:buFont typeface="EYInterstate" panose="02000503020000020004" pitchFamily="2" charset="0"/>
                        <a:buChar char="•"/>
                      </a:pPr>
                      <a:r>
                        <a:rPr lang="en-US" sz="1200" dirty="0">
                          <a:solidFill>
                            <a:schemeClr val="bg1"/>
                          </a:solidFill>
                        </a:rPr>
                        <a:t>Updated guidance on who must file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3561219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5B26-E244-8CB9-5BF3-5819D738E394}"/>
              </a:ext>
            </a:extLst>
          </p:cNvPr>
          <p:cNvSpPr>
            <a:spLocks noGrp="1"/>
          </p:cNvSpPr>
          <p:nvPr>
            <p:ph type="title"/>
          </p:nvPr>
        </p:nvSpPr>
        <p:spPr/>
        <p:txBody>
          <a:bodyPr/>
          <a:lstStyle/>
          <a:p>
            <a:r>
              <a:rPr lang="en-US" dirty="0"/>
              <a:t>Form 5471, Worksheet H-1</a:t>
            </a:r>
          </a:p>
        </p:txBody>
      </p:sp>
      <p:sp>
        <p:nvSpPr>
          <p:cNvPr id="5" name="Footer Placeholder 4">
            <a:extLst>
              <a:ext uri="{FF2B5EF4-FFF2-40B4-BE49-F238E27FC236}">
                <a16:creationId xmlns:a16="http://schemas.microsoft.com/office/drawing/2014/main" id="{3139260C-3054-FC87-7FF2-C40F939C4FB3}"/>
              </a:ext>
            </a:extLst>
          </p:cNvPr>
          <p:cNvSpPr>
            <a:spLocks noGrp="1"/>
          </p:cNvSpPr>
          <p:nvPr>
            <p:ph type="ftr" sz="quarter" idx="4294967295"/>
          </p:nvPr>
        </p:nvSpPr>
        <p:spPr>
          <a:xfrm>
            <a:off x="3239188" y="5259388"/>
            <a:ext cx="4023360" cy="180000"/>
          </a:xfrm>
          <a:prstGeom prst="rect">
            <a:avLst/>
          </a:prstGeom>
        </p:spPr>
        <p:txBody>
          <a:bodyPr/>
          <a:lstStyle/>
          <a:p>
            <a:r>
              <a:rPr lang="en-US" dirty="0"/>
              <a:t>Exempt organization future tax leaders</a:t>
            </a:r>
          </a:p>
        </p:txBody>
      </p:sp>
      <p:pic>
        <p:nvPicPr>
          <p:cNvPr id="7" name="Picture 6">
            <a:extLst>
              <a:ext uri="{FF2B5EF4-FFF2-40B4-BE49-F238E27FC236}">
                <a16:creationId xmlns:a16="http://schemas.microsoft.com/office/drawing/2014/main" id="{757F021F-21F3-5DC7-5A3C-828B9475212F}"/>
              </a:ext>
            </a:extLst>
          </p:cNvPr>
          <p:cNvPicPr>
            <a:picLocks noChangeAspect="1"/>
          </p:cNvPicPr>
          <p:nvPr/>
        </p:nvPicPr>
        <p:blipFill>
          <a:blip r:embed="rId2"/>
          <a:stretch>
            <a:fillRect/>
          </a:stretch>
        </p:blipFill>
        <p:spPr>
          <a:xfrm>
            <a:off x="520709" y="1141587"/>
            <a:ext cx="10232455" cy="4944254"/>
          </a:xfrm>
          <a:prstGeom prst="rect">
            <a:avLst/>
          </a:prstGeom>
        </p:spPr>
      </p:pic>
      <p:sp>
        <p:nvSpPr>
          <p:cNvPr id="3" name="TextBox 2">
            <a:extLst>
              <a:ext uri="{FF2B5EF4-FFF2-40B4-BE49-F238E27FC236}">
                <a16:creationId xmlns:a16="http://schemas.microsoft.com/office/drawing/2014/main" id="{8F6227B5-0597-9606-5259-27C9057CD047}"/>
              </a:ext>
            </a:extLst>
          </p:cNvPr>
          <p:cNvSpPr txBox="1"/>
          <p:nvPr/>
        </p:nvSpPr>
        <p:spPr>
          <a:xfrm>
            <a:off x="681135" y="6088123"/>
            <a:ext cx="3839193" cy="141577"/>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800" dirty="0">
                <a:solidFill>
                  <a:schemeClr val="bg1"/>
                </a:solidFill>
              </a:rPr>
              <a:t>Source: </a:t>
            </a:r>
            <a:r>
              <a:rPr lang="en-US" sz="800" u="sng" dirty="0">
                <a:solidFill>
                  <a:srgbClr val="155CB4"/>
                </a:solidFill>
                <a:effectLs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Instructions for Form 5471 (01/2024) | Internal Revenue Service (irs.gov)</a:t>
            </a:r>
            <a:endParaRPr lang="en-US" sz="800" dirty="0">
              <a:solidFill>
                <a:srgbClr val="155CB4"/>
              </a:solidFill>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032174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Lst>
</file>

<file path=ppt/theme/theme1.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3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BACF75-7B30-47FE-8643-E98D2D46B1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F935F7-3FA7-4982-9E26-9822CE4E28ED}">
  <ds:schemaRefs>
    <ds:schemaRef ds:uri="http://schemas.microsoft.com/sharepoint/v3/contenttype/forms"/>
  </ds:schemaRefs>
</ds:datastoreItem>
</file>

<file path=customXml/itemProps3.xml><?xml version="1.0" encoding="utf-8"?>
<ds:datastoreItem xmlns:ds="http://schemas.openxmlformats.org/officeDocument/2006/customXml" ds:itemID="{8F6CA462-FA67-4C4D-A536-51DA6221F9A8}">
  <ds:schemaRefs>
    <ds:schemaRef ds:uri="61c1d967-e808-42ab-84e6-7ed728d235ee"/>
    <ds:schemaRef ds:uri="c9eca59e-3684-4aad-a36c-d726e6eb48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4409</Words>
  <Application>Microsoft Office PowerPoint</Application>
  <PresentationFormat>Custom</PresentationFormat>
  <Paragraphs>395</Paragraphs>
  <Slides>43</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Aptos</vt:lpstr>
      <vt:lpstr>Arial</vt:lpstr>
      <vt:lpstr>EYInterstate</vt:lpstr>
      <vt:lpstr>EYInterstate Light</vt:lpstr>
      <vt:lpstr>Georgia</vt:lpstr>
      <vt:lpstr>Wingdings</vt:lpstr>
      <vt:lpstr>EY light background</vt:lpstr>
      <vt:lpstr>3_EY dark background</vt:lpstr>
      <vt:lpstr>Exempt Organization  Future Tax Leaders</vt:lpstr>
      <vt:lpstr>Disclaimer</vt:lpstr>
      <vt:lpstr>PowerPoint Presentation</vt:lpstr>
      <vt:lpstr>PowerPoint Presentation</vt:lpstr>
      <vt:lpstr>PowerPoint Presentation</vt:lpstr>
      <vt:lpstr>PowerPoint Presentation</vt:lpstr>
      <vt:lpstr>PowerPoint Presentation</vt:lpstr>
      <vt:lpstr>Overview of international tax form changes</vt:lpstr>
      <vt:lpstr>Form 5471, Worksheet H-1</vt:lpstr>
      <vt:lpstr>Form 5471, Schedules G and G-1</vt:lpstr>
      <vt:lpstr>Form 8865</vt:lpstr>
      <vt:lpstr>Form 8858</vt:lpstr>
      <vt:lpstr>Category 2 change — example</vt:lpstr>
      <vt:lpstr>Category 5 — completely new requirement: example</vt:lpstr>
      <vt:lpstr>Category 5 — example of aggregate partnership </vt:lpstr>
      <vt:lpstr>US corporate partner — Category 6 change: example 1</vt:lpstr>
      <vt:lpstr>US corporate partner — Category 6 change: example 2</vt:lpstr>
      <vt:lpstr>PowerPoint Presentation</vt:lpstr>
      <vt:lpstr>PowerPoint Presentation</vt:lpstr>
      <vt:lpstr>PowerPoint Presentation</vt:lpstr>
      <vt:lpstr>Penalties for failure to file Form 5471 under Section 6038*</vt:lpstr>
      <vt:lpstr>Things to watch for</vt:lpstr>
      <vt:lpstr>Example — indirect filing requirements</vt:lpstr>
      <vt:lpstr>Example — master-feeder structure</vt:lpstr>
      <vt:lpstr>PowerPoint Presentation</vt:lpstr>
      <vt:lpstr>PowerPoint Presentation</vt:lpstr>
      <vt:lpstr>Getting ready for 2023 compliance</vt:lpstr>
      <vt:lpstr>PowerPoint Presentation</vt:lpstr>
      <vt:lpstr>PowerPoint Presentation</vt:lpstr>
      <vt:lpstr>Statutory withholding tax</vt:lpstr>
      <vt:lpstr>PowerPoint Presentation</vt:lpstr>
      <vt:lpstr>Foreign tax relief options — relief at source</vt:lpstr>
      <vt:lpstr>Foreign tax relief options — reclaims </vt:lpstr>
      <vt:lpstr>Foreign tax relief options — reclaims</vt:lpstr>
      <vt:lpstr>Withholding tax Income payment flow for custodians (example)</vt:lpstr>
      <vt:lpstr>PowerPoint Presentation</vt:lpstr>
      <vt:lpstr>FATCA and CRS overview </vt:lpstr>
      <vt:lpstr>FATCA and CRS executive summary</vt:lpstr>
      <vt:lpstr>FATCA vs. CRS — a comparison</vt:lpstr>
      <vt:lpstr>PowerPoint Presentation</vt:lpstr>
      <vt:lpstr>Scholarships and fellowship grants to nondegree candidates</vt:lpstr>
      <vt:lpstr>Targeted grants issued to NRAs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2408-4586974-FTL-International-Webcast vFINAL</dc:title>
  <dc:creator/>
  <cp:keywords/>
  <cp:lastModifiedBy/>
  <cp:revision>126</cp:revision>
  <dcterms:created xsi:type="dcterms:W3CDTF">2020-06-09T18:31:46Z</dcterms:created>
  <dcterms:modified xsi:type="dcterms:W3CDTF">2024-09-03T03:19:24Z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Version 1.0</vt:lpwstr>
  </property>
  <property fmtid="{D5CDD505-2E9C-101B-9397-08002B2CF9AE}" pid="4" name="WppReportDraft">
    <vt:lpwstr>(Draft)</vt:lpwstr>
  </property>
  <property fmtid="{D5CDD505-2E9C-101B-9397-08002B2CF9AE}" pid="5" name="WppReportCurrencySymbol">
    <vt:lpwstr>$</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ContentTypeId">
    <vt:lpwstr>0x0101002E79A584A6DCB849A1E5CA596A7D852E</vt:lpwstr>
  </property>
  <property fmtid="{D5CDD505-2E9C-101B-9397-08002B2CF9AE}" pid="12" name="WppReportPropertiesLastWrittenToDocument">
    <vt:filetime>2023-05-04T06:19:10Z</vt:filetime>
  </property>
</Properties>
</file>