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tmp" ContentType="image/png"/>
  <Default Extension="wdp" ContentType="image/vnd.ms-photo"/>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6.xml" ContentType="application/vnd.openxmlformats-officedocument.presentationml.tags+xml"/>
  <Override PartName="/ppt/notesSlides/notesSlide1.xml" ContentType="application/vnd.openxmlformats-officedocument.presentationml.notesSlide+xml"/>
  <Override PartName="/ppt/tags/tag7.xml" ContentType="application/vnd.openxmlformats-officedocument.presentationml.tags+xml"/>
  <Override PartName="/ppt/notesSlides/notesSlide2.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3.xml" ContentType="application/vnd.openxmlformats-officedocument.presentationml.notesSlide+xml"/>
  <Override PartName="/ppt/tags/tag12.xml" ContentType="application/vnd.openxmlformats-officedocument.presentationml.tags+xml"/>
  <Override PartName="/ppt/notesSlides/notesSlide4.xml" ContentType="application/vnd.openxmlformats-officedocument.presentationml.notesSlide+xml"/>
  <Override PartName="/ppt/tags/tag13.xml" ContentType="application/vnd.openxmlformats-officedocument.presentationml.tags+xml"/>
  <Override PartName="/ppt/notesSlides/notesSlide5.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notesSlides/notesSlide6.xml" ContentType="application/vnd.openxmlformats-officedocument.presentationml.notesSlide+xml"/>
  <Override PartName="/ppt/tags/tag20.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notesSlides/notesSlide9.xml" ContentType="application/vnd.openxmlformats-officedocument.presentationml.notesSlide+xml"/>
  <Override PartName="/ppt/tags/tag23.xml" ContentType="application/vnd.openxmlformats-officedocument.presentationml.tags+xml"/>
  <Override PartName="/ppt/notesSlides/notesSlide10.xml" ContentType="application/vnd.openxmlformats-officedocument.presentationml.notesSlide+xml"/>
  <Override PartName="/ppt/tags/tag24.xml" ContentType="application/vnd.openxmlformats-officedocument.presentationml.tags+xml"/>
  <Override PartName="/ppt/notesSlides/notesSlide11.xml" ContentType="application/vnd.openxmlformats-officedocument.presentationml.notesSlide+xml"/>
  <Override PartName="/ppt/tags/tag25.xml" ContentType="application/vnd.openxmlformats-officedocument.presentationml.tags+xml"/>
  <Override PartName="/ppt/notesSlides/notesSlide12.xml" ContentType="application/vnd.openxmlformats-officedocument.presentationml.notesSlide+xml"/>
  <Override PartName="/ppt/tags/tag26.xml" ContentType="application/vnd.openxmlformats-officedocument.presentationml.tags+xml"/>
  <Override PartName="/ppt/tags/tag27.xml" ContentType="application/vnd.openxmlformats-officedocument.presentationml.tags+xml"/>
  <Override PartName="/ppt/notesSlides/notesSlide13.xml" ContentType="application/vnd.openxmlformats-officedocument.presentationml.notesSlide+xml"/>
  <Override PartName="/ppt/tags/tag28.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29.xml" ContentType="application/vnd.openxmlformats-officedocument.presentationml.tags+xml"/>
  <Override PartName="/ppt/notesSlides/notesSlide1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ags/tag30.xml" ContentType="application/vnd.openxmlformats-officedocument.presentationml.tags+xml"/>
  <Override PartName="/ppt/notesSlides/notesSlide18.xml" ContentType="application/vnd.openxmlformats-officedocument.presentationml.notesSlide+xml"/>
  <Override PartName="/ppt/tags/tag31.xml" ContentType="application/vnd.openxmlformats-officedocument.presentationml.tags+xml"/>
  <Override PartName="/ppt/tags/tag32.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ags/tag33.xml" ContentType="application/vnd.openxmlformats-officedocument.presentationml.tags+xml"/>
  <Override PartName="/ppt/notesSlides/notesSlide22.xml" ContentType="application/vnd.openxmlformats-officedocument.presentationml.notesSlide+xml"/>
  <Override PartName="/ppt/tags/tag34.xml" ContentType="application/vnd.openxmlformats-officedocument.presentationml.tags+xml"/>
  <Override PartName="/ppt/tags/tag35.xml" ContentType="application/vnd.openxmlformats-officedocument.presentationml.tags+xml"/>
  <Override PartName="/ppt/notesSlides/notesSlide23.xml" ContentType="application/vnd.openxmlformats-officedocument.presentationml.notesSlide+xml"/>
  <Override PartName="/ppt/tags/tag36.xml" ContentType="application/vnd.openxmlformats-officedocument.presentationml.tags+xml"/>
  <Override PartName="/ppt/tags/tag37.xml" ContentType="application/vnd.openxmlformats-officedocument.presentationml.tags+xml"/>
  <Override PartName="/ppt/notesSlides/notesSlide24.xml" ContentType="application/vnd.openxmlformats-officedocument.presentationml.notesSlide+xml"/>
  <Override PartName="/ppt/tags/tag38.xml" ContentType="application/vnd.openxmlformats-officedocument.presentationml.tags+xml"/>
  <Override PartName="/ppt/tags/tag39.xml" ContentType="application/vnd.openxmlformats-officedocument.presentationml.tags+xml"/>
  <Override PartName="/ppt/notesSlides/notesSlide25.xml" ContentType="application/vnd.openxmlformats-officedocument.presentationml.notesSlide+xml"/>
  <Override PartName="/ppt/tags/tag40.xml" ContentType="application/vnd.openxmlformats-officedocument.presentationml.tags+xml"/>
  <Override PartName="/ppt/tags/tag41.xml" ContentType="application/vnd.openxmlformats-officedocument.presentationml.tags+xml"/>
  <Override PartName="/ppt/notesSlides/notesSlide26.xml" ContentType="application/vnd.openxmlformats-officedocument.presentationml.notesSlide+xml"/>
  <Override PartName="/ppt/tags/tag42.xml" ContentType="application/vnd.openxmlformats-officedocument.presentationml.tags+xml"/>
  <Override PartName="/ppt/notesSlides/notesSlide27.xml" ContentType="application/vnd.openxmlformats-officedocument.presentationml.notesSlide+xml"/>
  <Override PartName="/ppt/tags/tag43.xml" ContentType="application/vnd.openxmlformats-officedocument.presentationml.tags+xml"/>
  <Override PartName="/ppt/tags/tag44.xml" ContentType="application/vnd.openxmlformats-officedocument.presentationml.tags+xml"/>
  <Override PartName="/ppt/notesSlides/notesSlide28.xml" ContentType="application/vnd.openxmlformats-officedocument.presentationml.notesSlide+xml"/>
  <Override PartName="/ppt/tags/tag45.xml" ContentType="application/vnd.openxmlformats-officedocument.presentationml.tags+xml"/>
  <Override PartName="/ppt/tags/tag46.xml" ContentType="application/vnd.openxmlformats-officedocument.presentationml.tags+xml"/>
  <Override PartName="/ppt/notesSlides/notesSlide29.xml" ContentType="application/vnd.openxmlformats-officedocument.presentationml.notesSlide+xml"/>
  <Override PartName="/ppt/tags/tag47.xml" ContentType="application/vnd.openxmlformats-officedocument.presentationml.tags+xml"/>
  <Override PartName="/ppt/tags/tag48.xml" ContentType="application/vnd.openxmlformats-officedocument.presentationml.tags+xml"/>
  <Override PartName="/ppt/notesSlides/notesSlide30.xml" ContentType="application/vnd.openxmlformats-officedocument.presentationml.notesSlide+xml"/>
  <Override PartName="/ppt/tags/tag49.xml" ContentType="application/vnd.openxmlformats-officedocument.presentationml.tags+xml"/>
  <Override PartName="/ppt/tags/tag50.xml" ContentType="application/vnd.openxmlformats-officedocument.presentationml.tags+xml"/>
  <Override PartName="/ppt/notesSlides/notesSlide31.xml" ContentType="application/vnd.openxmlformats-officedocument.presentationml.notesSlide+xml"/>
  <Override PartName="/ppt/tags/tag51.xml" ContentType="application/vnd.openxmlformats-officedocument.presentationml.tags+xml"/>
  <Override PartName="/ppt/tags/tag52.xml" ContentType="application/vnd.openxmlformats-officedocument.presentationml.tags+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tags/tag53.xml" ContentType="application/vnd.openxmlformats-officedocument.presentationml.tags+xml"/>
  <Override PartName="/ppt/notesSlides/notesSlide34.xml" ContentType="application/vnd.openxmlformats-officedocument.presentationml.notesSlide+xml"/>
  <Override PartName="/ppt/tags/tag54.xml" ContentType="application/vnd.openxmlformats-officedocument.presentationml.tags+xml"/>
  <Override PartName="/ppt/tags/tag55.xml" ContentType="application/vnd.openxmlformats-officedocument.presentationml.tags+xml"/>
  <Override PartName="/ppt/notesSlides/notesSlide35.xml" ContentType="application/vnd.openxmlformats-officedocument.presentationml.notesSlide+xml"/>
  <Override PartName="/ppt/tags/tag56.xml" ContentType="application/vnd.openxmlformats-officedocument.presentationml.tags+xml"/>
  <Override PartName="/ppt/notesSlides/notesSlide36.xml" ContentType="application/vnd.openxmlformats-officedocument.presentationml.notesSlide+xml"/>
  <Override PartName="/ppt/tags/tag57.xml" ContentType="application/vnd.openxmlformats-officedocument.presentationml.tags+xml"/>
  <Override PartName="/ppt/tags/tag58.xml" ContentType="application/vnd.openxmlformats-officedocument.presentationml.tags+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tags/tag59.xml" ContentType="application/vnd.openxmlformats-officedocument.presentationml.tags+xml"/>
  <Override PartName="/ppt/tags/tag60.xml" ContentType="application/vnd.openxmlformats-officedocument.presentationml.tags+xml"/>
  <Override PartName="/ppt/notesSlides/notesSlide3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817" r:id="rId6"/>
  </p:sldMasterIdLst>
  <p:notesMasterIdLst>
    <p:notesMasterId r:id="rId80"/>
  </p:notesMasterIdLst>
  <p:handoutMasterIdLst>
    <p:handoutMasterId r:id="rId81"/>
  </p:handoutMasterIdLst>
  <p:sldIdLst>
    <p:sldId id="2147474112" r:id="rId7"/>
    <p:sldId id="9169" r:id="rId8"/>
    <p:sldId id="283" r:id="rId9"/>
    <p:sldId id="284" r:id="rId10"/>
    <p:sldId id="553" r:id="rId11"/>
    <p:sldId id="405" r:id="rId12"/>
    <p:sldId id="2146846958" r:id="rId13"/>
    <p:sldId id="1319" r:id="rId14"/>
    <p:sldId id="2146846961" r:id="rId15"/>
    <p:sldId id="2146846962" r:id="rId16"/>
    <p:sldId id="2146846963" r:id="rId17"/>
    <p:sldId id="2146846964" r:id="rId18"/>
    <p:sldId id="2146846966" r:id="rId19"/>
    <p:sldId id="2146846967" r:id="rId20"/>
    <p:sldId id="2147480390" r:id="rId21"/>
    <p:sldId id="2146846969" r:id="rId22"/>
    <p:sldId id="2146846970" r:id="rId23"/>
    <p:sldId id="2146846972" r:id="rId24"/>
    <p:sldId id="2146846971" r:id="rId25"/>
    <p:sldId id="2146846973" r:id="rId26"/>
    <p:sldId id="2146846974" r:id="rId27"/>
    <p:sldId id="2146846975" r:id="rId28"/>
    <p:sldId id="2146846976" r:id="rId29"/>
    <p:sldId id="2146846977" r:id="rId30"/>
    <p:sldId id="2146846954" r:id="rId31"/>
    <p:sldId id="2147474117" r:id="rId32"/>
    <p:sldId id="2147474118" r:id="rId33"/>
    <p:sldId id="2147474119" r:id="rId34"/>
    <p:sldId id="2147474120" r:id="rId35"/>
    <p:sldId id="2147474121" r:id="rId36"/>
    <p:sldId id="2146846948" r:id="rId37"/>
    <p:sldId id="2147474123" r:id="rId38"/>
    <p:sldId id="2147474127" r:id="rId39"/>
    <p:sldId id="2147474132" r:id="rId40"/>
    <p:sldId id="2147474128" r:id="rId41"/>
    <p:sldId id="2147474131" r:id="rId42"/>
    <p:sldId id="2147474129" r:id="rId43"/>
    <p:sldId id="2147474130" r:id="rId44"/>
    <p:sldId id="1321" r:id="rId45"/>
    <p:sldId id="314" r:id="rId46"/>
    <p:sldId id="2147474030" r:id="rId47"/>
    <p:sldId id="2147474057" r:id="rId48"/>
    <p:sldId id="2146846957" r:id="rId49"/>
    <p:sldId id="2147480387" r:id="rId50"/>
    <p:sldId id="2147474059" r:id="rId51"/>
    <p:sldId id="2147474060" r:id="rId52"/>
    <p:sldId id="2147470814" r:id="rId53"/>
    <p:sldId id="2147474054" r:id="rId54"/>
    <p:sldId id="2146846955" r:id="rId55"/>
    <p:sldId id="2147474045" r:id="rId56"/>
    <p:sldId id="2147470784" r:id="rId57"/>
    <p:sldId id="2146846909" r:id="rId58"/>
    <p:sldId id="1322" r:id="rId59"/>
    <p:sldId id="2147480389" r:id="rId60"/>
    <p:sldId id="1284" r:id="rId61"/>
    <p:sldId id="1283" r:id="rId62"/>
    <p:sldId id="1286" r:id="rId63"/>
    <p:sldId id="9176" r:id="rId64"/>
    <p:sldId id="1330" r:id="rId65"/>
    <p:sldId id="1289" r:id="rId66"/>
    <p:sldId id="2147480388" r:id="rId67"/>
    <p:sldId id="1290" r:id="rId68"/>
    <p:sldId id="1291" r:id="rId69"/>
    <p:sldId id="1293" r:id="rId70"/>
    <p:sldId id="1332" r:id="rId71"/>
    <p:sldId id="1295" r:id="rId72"/>
    <p:sldId id="1296" r:id="rId73"/>
    <p:sldId id="1299" r:id="rId74"/>
    <p:sldId id="1298" r:id="rId75"/>
    <p:sldId id="1333" r:id="rId76"/>
    <p:sldId id="9171" r:id="rId77"/>
    <p:sldId id="9167" r:id="rId78"/>
    <p:sldId id="2146846959" r:id="rId79"/>
  </p:sldIdLst>
  <p:sldSz cx="9144000" cy="6858000" type="screen4x3"/>
  <p:notesSz cx="7315200" cy="9601200"/>
  <p:custDataLst>
    <p:tags r:id="rId8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3024" userDrawn="1">
          <p15:clr>
            <a:srgbClr val="A4A3A4"/>
          </p15:clr>
        </p15:guide>
        <p15:guide id="2" pos="2304"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FE06B2F-9BE2-A94C-2D60-40DB186BD290}" name="Linda Parrish" initials="LP" userId="S::Linda.Parrish@ey.com::c3ad5b08-64d7-4e6b-a45b-3069fa06ed80" providerId="AD"/>
  <p188:author id="{CB9F5F60-8F1B-3EE6-8B2F-3A34B00185A2}" name="Eileen F O'Neill" initials="EFO" userId="S::Eileen.ONeill@ey.com::ec88d999-7e2c-46ea-a55b-3b89d08ad093" providerId="AD"/>
  <p188:author id="{CD667E69-9EC6-73BB-096D-52B9CB487DC6}" name="Kara K Adams" initials="KA" userId="S::kara.adams@ey.com::55075c4f-af36-4b47-83d3-7a4e321d61f1" providerId="AD"/>
  <p188:author id="{AA755177-283C-2C72-6219-12FA3C5752F1}" name="Ben J McCulloch Kossak" initials="BJMK" userId="S::Ben.McCullochKossak@ey.com::be9e7d83-f5ac-49e9-8528-390190086659" providerId="AD"/>
  <p188:author id="{91ACB183-7CF7-27F7-8940-1BC9E8B69107}" name="Tracy L Bonaccorso" initials="TB" userId="S::Tracy.L.Bonaccorso@ey.com::c158eb98-b32e-4974-8bed-84449e86cab7" providerId="AD"/>
  <p188:author id="{29B3E9AF-239E-3AA2-03A8-29508B72F5A6}" name="Gauri Suri" initials="GS" userId="S::Gauri.Suri@gds.ey.com::188b5df8-775a-4f03-b7de-0ad80fe23fd2" providerId="AD"/>
  <p188:author id="{CF2D7BB2-7A52-9A81-0F23-F432626BF6F4}" name="Shalini Appaiah" initials="SA" userId="Shalini Appaiah"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Jon L. Belteau" initials="JLB" lastIdx="10" clrIdx="6">
    <p:extLst>
      <p:ext uri="{19B8F6BF-5375-455C-9EA6-DF929625EA0E}">
        <p15:presenceInfo xmlns:p15="http://schemas.microsoft.com/office/powerpoint/2012/main" userId="Jon L. Belteau" providerId="None"/>
      </p:ext>
    </p:extLst>
  </p:cmAuthor>
  <p:cmAuthor id="2" name="Author" initials="A" lastIdx="7" clrIdx="1"/>
  <p:cmAuthor id="3" name="Tracy L Bonaccorso" initials="TLB" lastIdx="4" clrIdx="2">
    <p:extLst>
      <p:ext uri="{19B8F6BF-5375-455C-9EA6-DF929625EA0E}">
        <p15:presenceInfo xmlns:p15="http://schemas.microsoft.com/office/powerpoint/2012/main" userId="S-1-5-21-3814449816-1147414744-3287126245-652205" providerId="AD"/>
      </p:ext>
    </p:extLst>
  </p:cmAuthor>
  <p:cmAuthor id="4" name="Anita Yee" initials="AY" lastIdx="11" clrIdx="3">
    <p:extLst>
      <p:ext uri="{19B8F6BF-5375-455C-9EA6-DF929625EA0E}">
        <p15:presenceInfo xmlns:p15="http://schemas.microsoft.com/office/powerpoint/2012/main" userId="S::Anita.Yee@ey.com::ae32116a-0963-4b4a-9560-0af73a763412" providerId="AD"/>
      </p:ext>
    </p:extLst>
  </p:cmAuthor>
  <p:cmAuthor id="5" name="Tracy L Bonaccorso" initials="TLB [2]" lastIdx="11" clrIdx="4">
    <p:extLst>
      <p:ext uri="{19B8F6BF-5375-455C-9EA6-DF929625EA0E}">
        <p15:presenceInfo xmlns:p15="http://schemas.microsoft.com/office/powerpoint/2012/main" userId="S::Tracy.L.Bonaccorso@ey.com::c158eb98-b32e-4974-8bed-84449e86cab7" providerId="AD"/>
      </p:ext>
    </p:extLst>
  </p:cmAuthor>
  <p:cmAuthor id="6" name="Tim D Parrish" initials="TDP" lastIdx="5" clrIdx="5">
    <p:extLst>
      <p:ext uri="{19B8F6BF-5375-455C-9EA6-DF929625EA0E}">
        <p15:presenceInfo xmlns:p15="http://schemas.microsoft.com/office/powerpoint/2012/main" userId="S::Tim.Parrish@ey.com::ca855c58-f707-44d5-9083-ec076b9d711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4C4CD"/>
    <a:srgbClr val="747480"/>
    <a:srgbClr val="2E2E38"/>
    <a:srgbClr val="155CB4"/>
    <a:srgbClr val="FFE600"/>
    <a:srgbClr val="FFFFFF"/>
    <a:srgbClr val="660066"/>
    <a:srgbClr val="262626"/>
    <a:srgbClr val="000000"/>
    <a:srgbClr val="3333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275" autoAdjust="0"/>
    <p:restoredTop sz="79559" autoAdjust="0"/>
  </p:normalViewPr>
  <p:slideViewPr>
    <p:cSldViewPr snapToGrid="0">
      <p:cViewPr varScale="1">
        <p:scale>
          <a:sx n="50" d="100"/>
          <a:sy n="50" d="100"/>
        </p:scale>
        <p:origin x="1384" y="32"/>
      </p:cViewPr>
      <p:guideLst/>
    </p:cSldViewPr>
  </p:slideViewPr>
  <p:notesTextViewPr>
    <p:cViewPr>
      <p:scale>
        <a:sx n="50" d="100"/>
        <a:sy n="50" d="100"/>
      </p:scale>
      <p:origin x="0" y="0"/>
    </p:cViewPr>
  </p:notesTextViewPr>
  <p:sorterViewPr>
    <p:cViewPr>
      <p:scale>
        <a:sx n="150" d="100"/>
        <a:sy n="150" d="100"/>
      </p:scale>
      <p:origin x="0" y="-11586"/>
    </p:cViewPr>
  </p:sorterViewPr>
  <p:notesViewPr>
    <p:cSldViewPr snapToGrid="0">
      <p:cViewPr>
        <p:scale>
          <a:sx n="1" d="2"/>
          <a:sy n="1" d="2"/>
        </p:scale>
        <p:origin x="0" y="0"/>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slide" Target="slides/slide62.xml"/><Relationship Id="rId84" Type="http://schemas.openxmlformats.org/officeDocument/2006/relationships/presProps" Target="presProps.xml"/><Relationship Id="rId16" Type="http://schemas.openxmlformats.org/officeDocument/2006/relationships/slide" Target="slides/slide10.xml"/><Relationship Id="rId11" Type="http://schemas.openxmlformats.org/officeDocument/2006/relationships/slide" Target="slides/slide5.xml"/><Relationship Id="rId32" Type="http://schemas.openxmlformats.org/officeDocument/2006/relationships/slide" Target="slides/slide26.xml"/><Relationship Id="rId37" Type="http://schemas.openxmlformats.org/officeDocument/2006/relationships/slide" Target="slides/slide31.xml"/><Relationship Id="rId53" Type="http://schemas.openxmlformats.org/officeDocument/2006/relationships/slide" Target="slides/slide47.xml"/><Relationship Id="rId58" Type="http://schemas.openxmlformats.org/officeDocument/2006/relationships/slide" Target="slides/slide52.xml"/><Relationship Id="rId74" Type="http://schemas.openxmlformats.org/officeDocument/2006/relationships/slide" Target="slides/slide68.xml"/><Relationship Id="rId79" Type="http://schemas.openxmlformats.org/officeDocument/2006/relationships/slide" Target="slides/slide73.xml"/><Relationship Id="rId5" Type="http://schemas.openxmlformats.org/officeDocument/2006/relationships/customXml" Target="../customXml/item5.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slide" Target="slides/slide63.xml"/><Relationship Id="rId77" Type="http://schemas.openxmlformats.org/officeDocument/2006/relationships/slide" Target="slides/slide71.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80" Type="http://schemas.openxmlformats.org/officeDocument/2006/relationships/notesMaster" Target="notesMasters/notesMaster1.xml"/><Relationship Id="rId85"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slide" Target="slides/slide69.xml"/><Relationship Id="rId83" Type="http://schemas.openxmlformats.org/officeDocument/2006/relationships/commentAuthors" Target="commentAuthors.xml"/><Relationship Id="rId88"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slide" Target="slides/slide72.xml"/><Relationship Id="rId81" Type="http://schemas.openxmlformats.org/officeDocument/2006/relationships/handoutMaster" Target="handoutMasters/handoutMaster1.xml"/><Relationship Id="rId86"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6" Type="http://schemas.openxmlformats.org/officeDocument/2006/relationships/slide" Target="slides/slide70.xml"/><Relationship Id="rId7" Type="http://schemas.openxmlformats.org/officeDocument/2006/relationships/slide" Target="slides/slide1.xml"/><Relationship Id="rId71" Type="http://schemas.openxmlformats.org/officeDocument/2006/relationships/slide" Target="slides/slide65.xml"/><Relationship Id="rId2" Type="http://schemas.openxmlformats.org/officeDocument/2006/relationships/customXml" Target="../customXml/item2.xml"/><Relationship Id="rId29" Type="http://schemas.openxmlformats.org/officeDocument/2006/relationships/slide" Target="slides/slide23.xml"/><Relationship Id="rId24" Type="http://schemas.openxmlformats.org/officeDocument/2006/relationships/slide" Target="slides/slide18.xml"/><Relationship Id="rId40" Type="http://schemas.openxmlformats.org/officeDocument/2006/relationships/slide" Target="slides/slide34.xml"/><Relationship Id="rId45" Type="http://schemas.openxmlformats.org/officeDocument/2006/relationships/slide" Target="slides/slide39.xml"/><Relationship Id="rId66" Type="http://schemas.openxmlformats.org/officeDocument/2006/relationships/slide" Target="slides/slide60.xml"/><Relationship Id="rId87" Type="http://schemas.openxmlformats.org/officeDocument/2006/relationships/tableStyles" Target="tableStyles.xml"/><Relationship Id="rId61" Type="http://schemas.openxmlformats.org/officeDocument/2006/relationships/slide" Target="slides/slide55.xml"/><Relationship Id="rId82" Type="http://schemas.openxmlformats.org/officeDocument/2006/relationships/tags" Target="tags/tag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0"/>
        <c:ser>
          <c:idx val="0"/>
          <c:order val="0"/>
          <c:tx>
            <c:strRef>
              <c:f>Sheet1!$B$1</c:f>
              <c:strCache>
                <c:ptCount val="1"/>
                <c:pt idx="0">
                  <c:v>Sales</c:v>
                </c:pt>
              </c:strCache>
            </c:strRef>
          </c:tx>
          <c:spPr>
            <a:solidFill>
              <a:schemeClr val="tx2"/>
            </a:solidFill>
            <a:ln w="25400">
              <a:solidFill>
                <a:schemeClr val="tx1"/>
              </a:solidFill>
            </a:ln>
            <a:effectLst/>
          </c:spPr>
          <c:dPt>
            <c:idx val="0"/>
            <c:bubble3D val="0"/>
            <c:spPr>
              <a:solidFill>
                <a:srgbClr val="C4C4CD"/>
              </a:solidFill>
              <a:ln w="25400">
                <a:solidFill>
                  <a:schemeClr val="tx1"/>
                </a:solidFill>
              </a:ln>
              <a:effectLst/>
            </c:spPr>
            <c:extLst>
              <c:ext xmlns:c16="http://schemas.microsoft.com/office/drawing/2014/chart" uri="{C3380CC4-5D6E-409C-BE32-E72D297353CC}">
                <c16:uniqueId val="{00000001-86F5-46F2-A4AB-C313BF2F23FD}"/>
              </c:ext>
            </c:extLst>
          </c:dPt>
          <c:dPt>
            <c:idx val="1"/>
            <c:bubble3D val="0"/>
            <c:spPr>
              <a:solidFill>
                <a:srgbClr val="C4C4CD"/>
              </a:solidFill>
              <a:ln w="25400">
                <a:solidFill>
                  <a:schemeClr val="tx1"/>
                </a:solidFill>
              </a:ln>
              <a:effectLst/>
            </c:spPr>
            <c:extLst>
              <c:ext xmlns:c16="http://schemas.microsoft.com/office/drawing/2014/chart" uri="{C3380CC4-5D6E-409C-BE32-E72D297353CC}">
                <c16:uniqueId val="{00000002-86F5-46F2-A4AB-C313BF2F23FD}"/>
              </c:ext>
            </c:extLst>
          </c:dPt>
          <c:dPt>
            <c:idx val="2"/>
            <c:bubble3D val="0"/>
            <c:spPr>
              <a:solidFill>
                <a:srgbClr val="C4C4CD"/>
              </a:solidFill>
              <a:ln w="25400">
                <a:solidFill>
                  <a:schemeClr val="tx1"/>
                </a:solidFill>
              </a:ln>
              <a:effectLst/>
            </c:spPr>
            <c:extLst>
              <c:ext xmlns:c16="http://schemas.microsoft.com/office/drawing/2014/chart" uri="{C3380CC4-5D6E-409C-BE32-E72D297353CC}">
                <c16:uniqueId val="{00000003-86F5-46F2-A4AB-C313BF2F23FD}"/>
              </c:ext>
            </c:extLst>
          </c:dPt>
          <c:dPt>
            <c:idx val="3"/>
            <c:bubble3D val="0"/>
            <c:spPr>
              <a:solidFill>
                <a:srgbClr val="C4C4CD"/>
              </a:solidFill>
              <a:ln w="25400">
                <a:solidFill>
                  <a:schemeClr val="tx1"/>
                </a:solidFill>
              </a:ln>
              <a:effectLst/>
            </c:spPr>
            <c:extLst>
              <c:ext xmlns:c16="http://schemas.microsoft.com/office/drawing/2014/chart" uri="{C3380CC4-5D6E-409C-BE32-E72D297353CC}">
                <c16:uniqueId val="{00000005-86F5-46F2-A4AB-C313BF2F23FD}"/>
              </c:ext>
            </c:extLst>
          </c:dPt>
          <c:dPt>
            <c:idx val="4"/>
            <c:bubble3D val="0"/>
            <c:spPr>
              <a:solidFill>
                <a:srgbClr val="C4C4CD"/>
              </a:solidFill>
              <a:ln w="25400">
                <a:solidFill>
                  <a:schemeClr val="tx1"/>
                </a:solidFill>
              </a:ln>
              <a:effectLst/>
            </c:spPr>
            <c:extLst>
              <c:ext xmlns:c16="http://schemas.microsoft.com/office/drawing/2014/chart" uri="{C3380CC4-5D6E-409C-BE32-E72D297353CC}">
                <c16:uniqueId val="{00000006-86F5-46F2-A4AB-C313BF2F23FD}"/>
              </c:ext>
            </c:extLst>
          </c:dPt>
          <c:dPt>
            <c:idx val="5"/>
            <c:bubble3D val="0"/>
            <c:spPr>
              <a:solidFill>
                <a:srgbClr val="C4C4CD"/>
              </a:solidFill>
              <a:ln w="25400">
                <a:solidFill>
                  <a:schemeClr val="tx1"/>
                </a:solidFill>
              </a:ln>
              <a:effectLst/>
            </c:spPr>
            <c:extLst>
              <c:ext xmlns:c16="http://schemas.microsoft.com/office/drawing/2014/chart" uri="{C3380CC4-5D6E-409C-BE32-E72D297353CC}">
                <c16:uniqueId val="{00000004-86F5-46F2-A4AB-C313BF2F23FD}"/>
              </c:ext>
            </c:extLst>
          </c:dPt>
          <c:cat>
            <c:strRef>
              <c:f>Sheet1!$A$2:$A$7</c:f>
              <c:strCache>
                <c:ptCount val="6"/>
                <c:pt idx="0">
                  <c:v>1st Qtr</c:v>
                </c:pt>
                <c:pt idx="1">
                  <c:v>2nd Qtr</c:v>
                </c:pt>
                <c:pt idx="2">
                  <c:v>3rd Qtr</c:v>
                </c:pt>
                <c:pt idx="3">
                  <c:v>4th Qtr</c:v>
                </c:pt>
                <c:pt idx="4">
                  <c:v>5th Qtr</c:v>
                </c:pt>
                <c:pt idx="5">
                  <c:v>6th Qtr</c:v>
                </c:pt>
              </c:strCache>
            </c:strRef>
          </c:cat>
          <c:val>
            <c:numRef>
              <c:f>Sheet1!$B$2:$B$7</c:f>
              <c:numCache>
                <c:formatCode>General</c:formatCode>
                <c:ptCount val="6"/>
                <c:pt idx="0">
                  <c:v>4</c:v>
                </c:pt>
                <c:pt idx="1">
                  <c:v>4</c:v>
                </c:pt>
                <c:pt idx="2">
                  <c:v>4</c:v>
                </c:pt>
                <c:pt idx="3">
                  <c:v>4</c:v>
                </c:pt>
                <c:pt idx="4">
                  <c:v>4</c:v>
                </c:pt>
                <c:pt idx="5">
                  <c:v>4</c:v>
                </c:pt>
              </c:numCache>
            </c:numRef>
          </c:val>
          <c:extLst>
            <c:ext xmlns:c16="http://schemas.microsoft.com/office/drawing/2014/chart" uri="{C3380CC4-5D6E-409C-BE32-E72D297353CC}">
              <c16:uniqueId val="{00000000-1916-44AE-A223-632B75102A15}"/>
            </c:ext>
          </c:extLst>
        </c:ser>
        <c:dLbls>
          <c:showLegendKey val="0"/>
          <c:showVal val="0"/>
          <c:showCatName val="0"/>
          <c:showSerName val="0"/>
          <c:showPercent val="0"/>
          <c:showBubbleSize val="0"/>
          <c:showLeaderLines val="1"/>
        </c:dLbls>
        <c:firstSliceAng val="6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a:extLst>
      <a:ext uri="{909E8E84-426E-40DD-AFC4-6F175D3DCCD1}">
        <a14:hiddenFill xmlns:a14="http://schemas.microsoft.com/office/drawing/2010/main">
          <a:solidFill>
            <a:srgbClr val="C4C4CD"/>
          </a:solidFill>
        </a14:hiddenFill>
      </a:ext>
    </a:ex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47" tIns="48324" rIns="96647" bIns="48324" rtlCol="0"/>
          <a:lstStyle>
            <a:lvl1pPr algn="l">
              <a:defRPr sz="1300"/>
            </a:lvl1pPr>
          </a:lstStyle>
          <a:p>
            <a:endParaRPr lang="en-GB" dirty="0">
              <a:latin typeface="Arial" pitchFamily="34" charset="0"/>
            </a:endParaRPr>
          </a:p>
        </p:txBody>
      </p:sp>
      <p:sp>
        <p:nvSpPr>
          <p:cNvPr id="3" name="Date Placeholder 2"/>
          <p:cNvSpPr>
            <a:spLocks noGrp="1"/>
          </p:cNvSpPr>
          <p:nvPr>
            <p:ph type="dt" sz="quarter" idx="1"/>
          </p:nvPr>
        </p:nvSpPr>
        <p:spPr>
          <a:xfrm>
            <a:off x="4143587" y="0"/>
            <a:ext cx="3169920" cy="480060"/>
          </a:xfrm>
          <a:prstGeom prst="rect">
            <a:avLst/>
          </a:prstGeom>
        </p:spPr>
        <p:txBody>
          <a:bodyPr vert="horz" lIns="96647" tIns="48324" rIns="96647" bIns="48324" rtlCol="0"/>
          <a:lstStyle>
            <a:lvl1pPr algn="r">
              <a:defRPr sz="1300"/>
            </a:lvl1pPr>
          </a:lstStyle>
          <a:p>
            <a:fld id="{75A85089-C692-4DEA-AC49-04CF34D4FE14}" type="datetimeFigureOut">
              <a:rPr lang="en-GB" smtClean="0">
                <a:latin typeface="Arial" pitchFamily="34" charset="0"/>
              </a:rPr>
              <a:pPr/>
              <a:t>30/09/2024</a:t>
            </a:fld>
            <a:endParaRPr lang="en-GB" dirty="0">
              <a:latin typeface="Arial" pitchFamily="34" charset="0"/>
            </a:endParaRPr>
          </a:p>
        </p:txBody>
      </p:sp>
      <p:sp>
        <p:nvSpPr>
          <p:cNvPr id="4" name="Footer Placeholder 3"/>
          <p:cNvSpPr>
            <a:spLocks noGrp="1"/>
          </p:cNvSpPr>
          <p:nvPr>
            <p:ph type="ftr" sz="quarter" idx="2"/>
          </p:nvPr>
        </p:nvSpPr>
        <p:spPr>
          <a:xfrm>
            <a:off x="0" y="9119474"/>
            <a:ext cx="3169920" cy="480060"/>
          </a:xfrm>
          <a:prstGeom prst="rect">
            <a:avLst/>
          </a:prstGeom>
        </p:spPr>
        <p:txBody>
          <a:bodyPr vert="horz" lIns="96647" tIns="48324" rIns="96647" bIns="48324" rtlCol="0" anchor="b"/>
          <a:lstStyle>
            <a:lvl1pPr algn="l">
              <a:defRPr sz="1300"/>
            </a:lvl1pPr>
          </a:lstStyle>
          <a:p>
            <a:endParaRPr lang="en-GB" dirty="0">
              <a:latin typeface="Arial" pitchFamily="34" charset="0"/>
            </a:endParaRPr>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47" tIns="48324" rIns="96647" bIns="48324" rtlCol="0" anchor="b"/>
          <a:lstStyle>
            <a:lvl1pPr algn="r">
              <a:defRPr sz="1300"/>
            </a:lvl1pPr>
          </a:lstStyle>
          <a:p>
            <a:fld id="{D3A5C721-4BB5-4DB6-AD65-4BA2A62B05B6}" type="slidenum">
              <a:rPr lang="en-GB" smtClean="0">
                <a:latin typeface="Arial" pitchFamily="34" charset="0"/>
              </a:rPr>
              <a:pPr/>
              <a:t>‹#›</a:t>
            </a:fld>
            <a:endParaRPr lang="en-GB" dirty="0">
              <a:latin typeface="Arial" pitchFamily="34" charset="0"/>
            </a:endParaRPr>
          </a:p>
        </p:txBody>
      </p:sp>
    </p:spTree>
    <p:extLst>
      <p:ext uri="{BB962C8B-B14F-4D97-AF65-F5344CB8AC3E}">
        <p14:creationId xmlns:p14="http://schemas.microsoft.com/office/powerpoint/2010/main" val="19916323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47" tIns="48324" rIns="96647" bIns="48324" rtlCol="0"/>
          <a:lstStyle>
            <a:lvl1pPr algn="l">
              <a:defRPr sz="1300">
                <a:latin typeface="Arial" pitchFamily="34" charset="0"/>
              </a:defRPr>
            </a:lvl1pPr>
          </a:lstStyle>
          <a:p>
            <a:endParaRPr lang="en-GB" dirty="0"/>
          </a:p>
        </p:txBody>
      </p:sp>
      <p:sp>
        <p:nvSpPr>
          <p:cNvPr id="3" name="Date Placeholder 2"/>
          <p:cNvSpPr>
            <a:spLocks noGrp="1"/>
          </p:cNvSpPr>
          <p:nvPr>
            <p:ph type="dt" idx="1"/>
          </p:nvPr>
        </p:nvSpPr>
        <p:spPr>
          <a:xfrm>
            <a:off x="4143587" y="0"/>
            <a:ext cx="3169920" cy="480060"/>
          </a:xfrm>
          <a:prstGeom prst="rect">
            <a:avLst/>
          </a:prstGeom>
        </p:spPr>
        <p:txBody>
          <a:bodyPr vert="horz" lIns="96647" tIns="48324" rIns="96647" bIns="48324" rtlCol="0"/>
          <a:lstStyle>
            <a:lvl1pPr algn="r">
              <a:defRPr sz="1300">
                <a:latin typeface="Arial" pitchFamily="34" charset="0"/>
              </a:defRPr>
            </a:lvl1pPr>
          </a:lstStyle>
          <a:p>
            <a:fld id="{8045EBA9-A28D-4849-BFEA-AA04F6A21B63}" type="datetimeFigureOut">
              <a:rPr lang="en-GB" smtClean="0"/>
              <a:pPr/>
              <a:t>30/09/2024</a:t>
            </a:fld>
            <a:endParaRPr lang="en-GB"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47" tIns="48324" rIns="96647" bIns="48324" rtlCol="0" anchor="ctr"/>
          <a:lstStyle/>
          <a:p>
            <a:endParaRPr lang="en-GB" dirty="0"/>
          </a:p>
        </p:txBody>
      </p:sp>
      <p:sp>
        <p:nvSpPr>
          <p:cNvPr id="5" name="Notes Placeholder 4"/>
          <p:cNvSpPr>
            <a:spLocks noGrp="1"/>
          </p:cNvSpPr>
          <p:nvPr>
            <p:ph type="body" sz="quarter" idx="3"/>
          </p:nvPr>
        </p:nvSpPr>
        <p:spPr>
          <a:xfrm>
            <a:off x="731521" y="4560571"/>
            <a:ext cx="5852160" cy="4320540"/>
          </a:xfrm>
          <a:prstGeom prst="rect">
            <a:avLst/>
          </a:prstGeom>
        </p:spPr>
        <p:txBody>
          <a:bodyPr vert="horz" lIns="96647" tIns="48324" rIns="96647" bIns="48324"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119474"/>
            <a:ext cx="3169920" cy="480060"/>
          </a:xfrm>
          <a:prstGeom prst="rect">
            <a:avLst/>
          </a:prstGeom>
        </p:spPr>
        <p:txBody>
          <a:bodyPr vert="horz" lIns="96647" tIns="48324" rIns="96647" bIns="48324" rtlCol="0" anchor="b"/>
          <a:lstStyle>
            <a:lvl1pPr algn="l">
              <a:defRPr sz="1300">
                <a:latin typeface="Arial" pitchFamily="34" charset="0"/>
              </a:defRPr>
            </a:lvl1pPr>
          </a:lstStyle>
          <a:p>
            <a:endParaRPr lang="en-GB" dirty="0"/>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47" tIns="48324" rIns="96647" bIns="48324" rtlCol="0" anchor="b"/>
          <a:lstStyle>
            <a:lvl1pPr algn="r">
              <a:defRPr sz="1300">
                <a:latin typeface="Arial" pitchFamily="34" charset="0"/>
              </a:defRPr>
            </a:lvl1pPr>
          </a:lstStyle>
          <a:p>
            <a:fld id="{5B43D19E-BFDB-4C92-8EDD-32EDDA8F41DF}" type="slidenum">
              <a:rPr lang="en-GB" smtClean="0"/>
              <a:pPr/>
              <a:t>‹#›</a:t>
            </a:fld>
            <a:endParaRPr lang="en-GB" dirty="0"/>
          </a:p>
        </p:txBody>
      </p:sp>
    </p:spTree>
    <p:extLst>
      <p:ext uri="{BB962C8B-B14F-4D97-AF65-F5344CB8AC3E}">
        <p14:creationId xmlns:p14="http://schemas.microsoft.com/office/powerpoint/2010/main" val="16062703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itchFamily="34" charset="0"/>
        <a:ea typeface="+mn-ea"/>
        <a:cs typeface="+mn-cs"/>
      </a:defRPr>
    </a:lvl1pPr>
    <a:lvl2pPr marL="457200" algn="l" defTabSz="914400" rtl="0" eaLnBrk="1" latinLnBrk="0" hangingPunct="1">
      <a:defRPr sz="1200" kern="1200">
        <a:solidFill>
          <a:schemeClr val="tx1"/>
        </a:solidFill>
        <a:latin typeface="Arial" pitchFamily="34" charset="0"/>
        <a:ea typeface="+mn-ea"/>
        <a:cs typeface="+mn-cs"/>
      </a:defRPr>
    </a:lvl2pPr>
    <a:lvl3pPr marL="914400" algn="l" defTabSz="914400" rtl="0" eaLnBrk="1" latinLnBrk="0" hangingPunct="1">
      <a:defRPr sz="1200" kern="1200">
        <a:solidFill>
          <a:schemeClr val="tx1"/>
        </a:solidFill>
        <a:latin typeface="Arial" pitchFamily="34" charset="0"/>
        <a:ea typeface="+mn-ea"/>
        <a:cs typeface="+mn-cs"/>
      </a:defRPr>
    </a:lvl3pPr>
    <a:lvl4pPr marL="1371600" algn="l" defTabSz="914400" rtl="0" eaLnBrk="1" latinLnBrk="0" hangingPunct="1">
      <a:defRPr sz="1200" kern="1200">
        <a:solidFill>
          <a:schemeClr val="tx1"/>
        </a:solidFill>
        <a:latin typeface="Arial" pitchFamily="34" charset="0"/>
        <a:ea typeface="+mn-ea"/>
        <a:cs typeface="+mn-cs"/>
      </a:defRPr>
    </a:lvl4pPr>
    <a:lvl5pPr marL="1828800" algn="l" defTabSz="914400" rtl="0" eaLnBrk="1" latinLnBrk="0" hangingPunct="1">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B43D19E-BFDB-4C92-8EDD-32EDDA8F41DF}" type="slidenum">
              <a:rPr lang="en-GB" smtClean="0"/>
              <a:pPr/>
              <a:t>0</a:t>
            </a:fld>
            <a:endParaRPr lang="en-GB" dirty="0"/>
          </a:p>
        </p:txBody>
      </p:sp>
    </p:spTree>
    <p:extLst>
      <p:ext uri="{BB962C8B-B14F-4D97-AF65-F5344CB8AC3E}">
        <p14:creationId xmlns:p14="http://schemas.microsoft.com/office/powerpoint/2010/main" val="41219406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Cal. Revs. &amp; Tax Sec. 214</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43D19E-BFDB-4C92-8EDD-32EDDA8F41DF}" type="slidenum">
              <a:rPr kumimoji="0" lang="en-GB" sz="1300" b="0" i="0" u="none" strike="noStrike" kern="1200" cap="none" spc="0" normalizeH="0" baseline="0" noProof="0" smtClean="0">
                <a:ln>
                  <a:noFill/>
                </a:ln>
                <a:solidFill>
                  <a:prstClr val="black"/>
                </a:solidFill>
                <a:effectLst/>
                <a:uLnTx/>
                <a:uFillTx/>
                <a:latin typeface="Arial"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GB" sz="13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Tree>
    <p:extLst>
      <p:ext uri="{BB962C8B-B14F-4D97-AF65-F5344CB8AC3E}">
        <p14:creationId xmlns:p14="http://schemas.microsoft.com/office/powerpoint/2010/main" val="14529318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43D19E-BFDB-4C92-8EDD-32EDDA8F41DF}" type="slidenum">
              <a:rPr kumimoji="0" lang="en-GB" sz="1300" b="0" i="0" u="none" strike="noStrike" kern="1200" cap="none" spc="0" normalizeH="0" baseline="0" noProof="0" smtClean="0">
                <a:ln>
                  <a:noFill/>
                </a:ln>
                <a:solidFill>
                  <a:prstClr val="black"/>
                </a:solidFill>
                <a:effectLst/>
                <a:uLnTx/>
                <a:uFillTx/>
                <a:latin typeface="Arial"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GB" sz="13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Tree>
    <p:extLst>
      <p:ext uri="{BB962C8B-B14F-4D97-AF65-F5344CB8AC3E}">
        <p14:creationId xmlns:p14="http://schemas.microsoft.com/office/powerpoint/2010/main" val="20717177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43D19E-BFDB-4C92-8EDD-32EDDA8F41DF}" type="slidenum">
              <a:rPr kumimoji="0" lang="en-GB" sz="1300" b="0" i="0" u="none" strike="noStrike" kern="1200" cap="none" spc="0" normalizeH="0" baseline="0" noProof="0" smtClean="0">
                <a:ln>
                  <a:noFill/>
                </a:ln>
                <a:solidFill>
                  <a:prstClr val="black"/>
                </a:solidFill>
                <a:effectLst/>
                <a:uLnTx/>
                <a:uFillTx/>
                <a:latin typeface="Arial"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GB" sz="13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Tree>
    <p:extLst>
      <p:ext uri="{BB962C8B-B14F-4D97-AF65-F5344CB8AC3E}">
        <p14:creationId xmlns:p14="http://schemas.microsoft.com/office/powerpoint/2010/main" val="6227046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43D19E-BFDB-4C92-8EDD-32EDDA8F41DF}" type="slidenum">
              <a:rPr kumimoji="0" lang="en-GB" sz="1300" b="0" i="0" u="none" strike="noStrike" kern="1200" cap="none" spc="0" normalizeH="0" baseline="0" noProof="0" smtClean="0">
                <a:ln>
                  <a:noFill/>
                </a:ln>
                <a:solidFill>
                  <a:prstClr val="black"/>
                </a:solidFill>
                <a:effectLst/>
                <a:uLnTx/>
                <a:uFillTx/>
                <a:latin typeface="Arial"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GB" sz="13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Tree>
    <p:extLst>
      <p:ext uri="{BB962C8B-B14F-4D97-AF65-F5344CB8AC3E}">
        <p14:creationId xmlns:p14="http://schemas.microsoft.com/office/powerpoint/2010/main" val="24312401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Karl</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43D19E-BFDB-4C92-8EDD-32EDDA8F41DF}" type="slidenum">
              <a:rPr kumimoji="0" lang="en-GB" sz="1300" b="0" i="0" u="none" strike="noStrike" kern="1200" cap="none" spc="0" normalizeH="0" baseline="0" noProof="0" smtClean="0">
                <a:ln>
                  <a:noFill/>
                </a:ln>
                <a:solidFill>
                  <a:prstClr val="black"/>
                </a:solidFill>
                <a:effectLst/>
                <a:uLnTx/>
                <a:uFillTx/>
                <a:latin typeface="Arial"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GB" sz="13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Tree>
    <p:extLst>
      <p:ext uri="{BB962C8B-B14F-4D97-AF65-F5344CB8AC3E}">
        <p14:creationId xmlns:p14="http://schemas.microsoft.com/office/powerpoint/2010/main" val="30928994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defTabSz="914265">
              <a:defRPr/>
            </a:pPr>
            <a:fld id="{5B43D19E-BFDB-4C92-8EDD-32EDDA8F41DF}" type="slidenum">
              <a:rPr lang="en-GB">
                <a:solidFill>
                  <a:prstClr val="black"/>
                </a:solidFill>
              </a:rPr>
              <a:pPr defTabSz="914265">
                <a:defRPr/>
              </a:pPr>
              <a:t>38</a:t>
            </a:fld>
            <a:endParaRPr lang="en-GB" dirty="0">
              <a:solidFill>
                <a:prstClr val="black"/>
              </a:solidFill>
            </a:endParaRPr>
          </a:p>
        </p:txBody>
      </p:sp>
    </p:spTree>
    <p:extLst>
      <p:ext uri="{BB962C8B-B14F-4D97-AF65-F5344CB8AC3E}">
        <p14:creationId xmlns:p14="http://schemas.microsoft.com/office/powerpoint/2010/main" val="25547004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Specifically we’ll look at tax credits offered by the bill and discuss some of the nuances related to these credits. </a:t>
            </a:r>
          </a:p>
          <a:p>
            <a:endParaRPr lang="en-US" dirty="0"/>
          </a:p>
        </p:txBody>
      </p:sp>
      <p:sp>
        <p:nvSpPr>
          <p:cNvPr id="4" name="Slide Number Placeholder 3"/>
          <p:cNvSpPr>
            <a:spLocks noGrp="1"/>
          </p:cNvSpPr>
          <p:nvPr>
            <p:ph type="sldNum" sz="quarter" idx="5"/>
          </p:nvPr>
        </p:nvSpPr>
        <p:spPr/>
        <p:txBody>
          <a:bodyPr/>
          <a:lstStyle/>
          <a:p>
            <a:fld id="{386782C2-DEDD-4A4B-94CB-A0E03D9E666E}" type="slidenum">
              <a:rPr lang="en-US" smtClean="0"/>
              <a:t>39</a:t>
            </a:fld>
            <a:endParaRPr lang="en-US" dirty="0"/>
          </a:p>
        </p:txBody>
      </p:sp>
    </p:spTree>
    <p:extLst>
      <p:ext uri="{BB962C8B-B14F-4D97-AF65-F5344CB8AC3E}">
        <p14:creationId xmlns:p14="http://schemas.microsoft.com/office/powerpoint/2010/main" val="29538653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6782C2-DEDD-4A4B-94CB-A0E03D9E666E}" type="slidenum">
              <a:rPr lang="en-US" smtClean="0"/>
              <a:t>40</a:t>
            </a:fld>
            <a:endParaRPr lang="en-US" dirty="0"/>
          </a:p>
        </p:txBody>
      </p:sp>
    </p:spTree>
    <p:extLst>
      <p:ext uri="{BB962C8B-B14F-4D97-AF65-F5344CB8AC3E}">
        <p14:creationId xmlns:p14="http://schemas.microsoft.com/office/powerpoint/2010/main" val="10187742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Dave — note direct pay limitation related to restrict funds </a:t>
            </a:r>
          </a:p>
        </p:txBody>
      </p:sp>
      <p:sp>
        <p:nvSpPr>
          <p:cNvPr id="4" name="Slide Number Placeholder 3"/>
          <p:cNvSpPr>
            <a:spLocks noGrp="1"/>
          </p:cNvSpPr>
          <p:nvPr>
            <p:ph type="sldNum" sz="quarter" idx="5"/>
          </p:nvPr>
        </p:nvSpPr>
        <p:spPr/>
        <p:txBody>
          <a:bodyPr/>
          <a:lstStyle/>
          <a:p>
            <a:fld id="{5B43D19E-BFDB-4C92-8EDD-32EDDA8F41DF}" type="slidenum">
              <a:rPr lang="en-GB" smtClean="0"/>
              <a:pPr/>
              <a:t>43</a:t>
            </a:fld>
            <a:endParaRPr lang="en-GB" dirty="0"/>
          </a:p>
        </p:txBody>
      </p:sp>
    </p:spTree>
    <p:extLst>
      <p:ext uri="{BB962C8B-B14F-4D97-AF65-F5344CB8AC3E}">
        <p14:creationId xmlns:p14="http://schemas.microsoft.com/office/powerpoint/2010/main" val="5695248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6782C2-DEDD-4A4B-94CB-A0E03D9E666E}" type="slidenum">
              <a:rPr lang="en-US" smtClean="0"/>
              <a:t>45</a:t>
            </a:fld>
            <a:endParaRPr lang="en-US" dirty="0"/>
          </a:p>
        </p:txBody>
      </p:sp>
    </p:spTree>
    <p:extLst>
      <p:ext uri="{BB962C8B-B14F-4D97-AF65-F5344CB8AC3E}">
        <p14:creationId xmlns:p14="http://schemas.microsoft.com/office/powerpoint/2010/main" val="4192843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defTabSz="914265">
              <a:defRPr/>
            </a:pPr>
            <a:fld id="{5B43D19E-BFDB-4C92-8EDD-32EDDA8F41DF}" type="slidenum">
              <a:rPr lang="en-GB">
                <a:solidFill>
                  <a:prstClr val="black"/>
                </a:solidFill>
              </a:rPr>
              <a:pPr defTabSz="914265">
                <a:defRPr/>
              </a:pPr>
              <a:t>1</a:t>
            </a:fld>
            <a:endParaRPr lang="en-GB" dirty="0">
              <a:solidFill>
                <a:prstClr val="black"/>
              </a:solidFill>
            </a:endParaRPr>
          </a:p>
        </p:txBody>
      </p:sp>
    </p:spTree>
    <p:extLst>
      <p:ext uri="{BB962C8B-B14F-4D97-AF65-F5344CB8AC3E}">
        <p14:creationId xmlns:p14="http://schemas.microsoft.com/office/powerpoint/2010/main" val="31078321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B43D19E-BFDB-4C92-8EDD-32EDDA8F41DF}" type="slidenum">
              <a:rPr lang="en-GB" smtClean="0"/>
              <a:pPr/>
              <a:t>46</a:t>
            </a:fld>
            <a:endParaRPr lang="en-GB" dirty="0"/>
          </a:p>
        </p:txBody>
      </p:sp>
    </p:spTree>
    <p:extLst>
      <p:ext uri="{BB962C8B-B14F-4D97-AF65-F5344CB8AC3E}">
        <p14:creationId xmlns:p14="http://schemas.microsoft.com/office/powerpoint/2010/main" val="38070374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9000" dirty="0"/>
          </a:p>
        </p:txBody>
      </p:sp>
      <p:sp>
        <p:nvSpPr>
          <p:cNvPr id="4" name="Slide Number Placeholder 3"/>
          <p:cNvSpPr>
            <a:spLocks noGrp="1"/>
          </p:cNvSpPr>
          <p:nvPr>
            <p:ph type="sldNum" sz="quarter" idx="5"/>
          </p:nvPr>
        </p:nvSpPr>
        <p:spPr/>
        <p:txBody>
          <a:bodyPr/>
          <a:lstStyle/>
          <a:p>
            <a:fld id="{5B43D19E-BFDB-4C92-8EDD-32EDDA8F41DF}" type="slidenum">
              <a:rPr lang="en-GB" smtClean="0"/>
              <a:pPr/>
              <a:t>47</a:t>
            </a:fld>
            <a:endParaRPr lang="en-GB" dirty="0"/>
          </a:p>
        </p:txBody>
      </p:sp>
    </p:spTree>
    <p:extLst>
      <p:ext uri="{BB962C8B-B14F-4D97-AF65-F5344CB8AC3E}">
        <p14:creationId xmlns:p14="http://schemas.microsoft.com/office/powerpoint/2010/main" val="13518456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defTabSz="914265">
              <a:defRPr/>
            </a:pPr>
            <a:fld id="{5B43D19E-BFDB-4C92-8EDD-32EDDA8F41DF}" type="slidenum">
              <a:rPr lang="en-GB">
                <a:solidFill>
                  <a:prstClr val="black"/>
                </a:solidFill>
              </a:rPr>
              <a:pPr defTabSz="914265">
                <a:defRPr/>
              </a:pPr>
              <a:t>52</a:t>
            </a:fld>
            <a:endParaRPr lang="en-GB" dirty="0">
              <a:solidFill>
                <a:prstClr val="black"/>
              </a:solidFill>
            </a:endParaRPr>
          </a:p>
        </p:txBody>
      </p:sp>
    </p:spTree>
    <p:extLst>
      <p:ext uri="{BB962C8B-B14F-4D97-AF65-F5344CB8AC3E}">
        <p14:creationId xmlns:p14="http://schemas.microsoft.com/office/powerpoint/2010/main" val="28886780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EYInterstate Light" panose="02000506000000020004" pitchFamily="2" charset="0"/>
            </a:endParaRPr>
          </a:p>
        </p:txBody>
      </p:sp>
      <p:sp>
        <p:nvSpPr>
          <p:cNvPr id="4" name="Slide Number Placeholder 3"/>
          <p:cNvSpPr>
            <a:spLocks noGrp="1"/>
          </p:cNvSpPr>
          <p:nvPr>
            <p:ph type="sldNum" sz="quarter" idx="5"/>
          </p:nvPr>
        </p:nvSpPr>
        <p:spPr/>
        <p:txBody>
          <a:bodyPr/>
          <a:lstStyle/>
          <a:p>
            <a:fld id="{5B43D19E-BFDB-4C92-8EDD-32EDDA8F41DF}" type="slidenum">
              <a:rPr lang="en-GB" smtClean="0">
                <a:latin typeface="EYInterstate Light" panose="02000506000000020004" pitchFamily="2" charset="0"/>
              </a:rPr>
              <a:pPr/>
              <a:t>53</a:t>
            </a:fld>
            <a:endParaRPr lang="en-GB" dirty="0">
              <a:latin typeface="EYInterstate Light" panose="02000506000000020004" pitchFamily="2" charset="0"/>
            </a:endParaRPr>
          </a:p>
        </p:txBody>
      </p:sp>
    </p:spTree>
    <p:extLst>
      <p:ext uri="{BB962C8B-B14F-4D97-AF65-F5344CB8AC3E}">
        <p14:creationId xmlns:p14="http://schemas.microsoft.com/office/powerpoint/2010/main" val="42244440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EYInterstate Light" panose="02000506000000020004" pitchFamily="2" charset="0"/>
            </a:endParaRPr>
          </a:p>
        </p:txBody>
      </p:sp>
      <p:sp>
        <p:nvSpPr>
          <p:cNvPr id="4" name="Slide Number Placeholder 3"/>
          <p:cNvSpPr>
            <a:spLocks noGrp="1"/>
          </p:cNvSpPr>
          <p:nvPr>
            <p:ph type="sldNum" sz="quarter" idx="5"/>
          </p:nvPr>
        </p:nvSpPr>
        <p:spPr/>
        <p:txBody>
          <a:bodyPr/>
          <a:lstStyle/>
          <a:p>
            <a:fld id="{5B43D19E-BFDB-4C92-8EDD-32EDDA8F41DF}" type="slidenum">
              <a:rPr lang="en-GB" smtClean="0">
                <a:latin typeface="EYInterstate Light" panose="02000506000000020004" pitchFamily="2" charset="0"/>
              </a:rPr>
              <a:pPr/>
              <a:t>54</a:t>
            </a:fld>
            <a:endParaRPr lang="en-GB" dirty="0">
              <a:latin typeface="EYInterstate Light" panose="02000506000000020004" pitchFamily="2" charset="0"/>
            </a:endParaRPr>
          </a:p>
        </p:txBody>
      </p:sp>
    </p:spTree>
    <p:extLst>
      <p:ext uri="{BB962C8B-B14F-4D97-AF65-F5344CB8AC3E}">
        <p14:creationId xmlns:p14="http://schemas.microsoft.com/office/powerpoint/2010/main" val="377193507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EYInterstate Light" panose="02000506000000020004" pitchFamily="2" charset="0"/>
            </a:endParaRPr>
          </a:p>
        </p:txBody>
      </p:sp>
      <p:sp>
        <p:nvSpPr>
          <p:cNvPr id="4" name="Slide Number Placeholder 3"/>
          <p:cNvSpPr>
            <a:spLocks noGrp="1"/>
          </p:cNvSpPr>
          <p:nvPr>
            <p:ph type="sldNum" sz="quarter" idx="5"/>
          </p:nvPr>
        </p:nvSpPr>
        <p:spPr/>
        <p:txBody>
          <a:bodyPr/>
          <a:lstStyle/>
          <a:p>
            <a:fld id="{5B43D19E-BFDB-4C92-8EDD-32EDDA8F41DF}" type="slidenum">
              <a:rPr lang="en-GB" smtClean="0">
                <a:latin typeface="EYInterstate Light" panose="02000506000000020004" pitchFamily="2" charset="0"/>
              </a:rPr>
              <a:pPr/>
              <a:t>55</a:t>
            </a:fld>
            <a:endParaRPr lang="en-GB" dirty="0">
              <a:latin typeface="EYInterstate Light" panose="02000506000000020004" pitchFamily="2" charset="0"/>
            </a:endParaRPr>
          </a:p>
        </p:txBody>
      </p:sp>
    </p:spTree>
    <p:extLst>
      <p:ext uri="{BB962C8B-B14F-4D97-AF65-F5344CB8AC3E}">
        <p14:creationId xmlns:p14="http://schemas.microsoft.com/office/powerpoint/2010/main" val="286458615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EYInterstate Light" panose="02000506000000020004" pitchFamily="2" charset="0"/>
            </a:endParaRPr>
          </a:p>
        </p:txBody>
      </p:sp>
      <p:sp>
        <p:nvSpPr>
          <p:cNvPr id="4" name="Slide Number Placeholder 3"/>
          <p:cNvSpPr>
            <a:spLocks noGrp="1"/>
          </p:cNvSpPr>
          <p:nvPr>
            <p:ph type="sldNum" sz="quarter" idx="5"/>
          </p:nvPr>
        </p:nvSpPr>
        <p:spPr/>
        <p:txBody>
          <a:bodyPr/>
          <a:lstStyle/>
          <a:p>
            <a:fld id="{5B43D19E-BFDB-4C92-8EDD-32EDDA8F41DF}" type="slidenum">
              <a:rPr lang="en-GB" smtClean="0">
                <a:latin typeface="EYInterstate Light" panose="02000506000000020004" pitchFamily="2" charset="0"/>
              </a:rPr>
              <a:pPr/>
              <a:t>56</a:t>
            </a:fld>
            <a:endParaRPr lang="en-GB" dirty="0">
              <a:latin typeface="EYInterstate Light" panose="02000506000000020004" pitchFamily="2" charset="0"/>
            </a:endParaRPr>
          </a:p>
        </p:txBody>
      </p:sp>
    </p:spTree>
    <p:extLst>
      <p:ext uri="{BB962C8B-B14F-4D97-AF65-F5344CB8AC3E}">
        <p14:creationId xmlns:p14="http://schemas.microsoft.com/office/powerpoint/2010/main" val="281717279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defTabSz="914265">
              <a:defRPr/>
            </a:pPr>
            <a:fld id="{5B43D19E-BFDB-4C92-8EDD-32EDDA8F41DF}" type="slidenum">
              <a:rPr lang="en-GB">
                <a:solidFill>
                  <a:prstClr val="black"/>
                </a:solidFill>
              </a:rPr>
              <a:pPr defTabSz="914265">
                <a:defRPr/>
              </a:pPr>
              <a:t>58</a:t>
            </a:fld>
            <a:endParaRPr lang="en-GB" dirty="0">
              <a:solidFill>
                <a:prstClr val="black"/>
              </a:solidFill>
            </a:endParaRPr>
          </a:p>
        </p:txBody>
      </p:sp>
    </p:spTree>
    <p:extLst>
      <p:ext uri="{BB962C8B-B14F-4D97-AF65-F5344CB8AC3E}">
        <p14:creationId xmlns:p14="http://schemas.microsoft.com/office/powerpoint/2010/main" val="29009273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EYInterstate Light" panose="02000506000000020004" pitchFamily="2" charset="0"/>
            </a:endParaRPr>
          </a:p>
        </p:txBody>
      </p:sp>
      <p:sp>
        <p:nvSpPr>
          <p:cNvPr id="4" name="Slide Number Placeholder 3"/>
          <p:cNvSpPr>
            <a:spLocks noGrp="1"/>
          </p:cNvSpPr>
          <p:nvPr>
            <p:ph type="sldNum" sz="quarter" idx="5"/>
          </p:nvPr>
        </p:nvSpPr>
        <p:spPr/>
        <p:txBody>
          <a:bodyPr/>
          <a:lstStyle/>
          <a:p>
            <a:fld id="{5B43D19E-BFDB-4C92-8EDD-32EDDA8F41DF}" type="slidenum">
              <a:rPr lang="en-GB" smtClean="0">
                <a:latin typeface="EYInterstate Light" panose="02000506000000020004" pitchFamily="2" charset="0"/>
              </a:rPr>
              <a:pPr/>
              <a:t>59</a:t>
            </a:fld>
            <a:endParaRPr lang="en-GB" dirty="0">
              <a:latin typeface="EYInterstate Light" panose="02000506000000020004" pitchFamily="2" charset="0"/>
            </a:endParaRPr>
          </a:p>
        </p:txBody>
      </p:sp>
    </p:spTree>
    <p:extLst>
      <p:ext uri="{BB962C8B-B14F-4D97-AF65-F5344CB8AC3E}">
        <p14:creationId xmlns:p14="http://schemas.microsoft.com/office/powerpoint/2010/main" val="159273134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EYInterstate Light" panose="02000506000000020004" pitchFamily="2" charset="0"/>
            </a:endParaRPr>
          </a:p>
        </p:txBody>
      </p:sp>
      <p:sp>
        <p:nvSpPr>
          <p:cNvPr id="4" name="Slide Number Placeholder 3"/>
          <p:cNvSpPr>
            <a:spLocks noGrp="1"/>
          </p:cNvSpPr>
          <p:nvPr>
            <p:ph type="sldNum" sz="quarter" idx="5"/>
          </p:nvPr>
        </p:nvSpPr>
        <p:spPr/>
        <p:txBody>
          <a:bodyPr/>
          <a:lstStyle/>
          <a:p>
            <a:fld id="{5B43D19E-BFDB-4C92-8EDD-32EDDA8F41DF}" type="slidenum">
              <a:rPr lang="en-GB" smtClean="0">
                <a:latin typeface="EYInterstate Light" panose="02000506000000020004" pitchFamily="2" charset="0"/>
              </a:rPr>
              <a:pPr/>
              <a:t>60</a:t>
            </a:fld>
            <a:endParaRPr lang="en-GB" dirty="0">
              <a:latin typeface="EYInterstate Light" panose="02000506000000020004" pitchFamily="2" charset="0"/>
            </a:endParaRPr>
          </a:p>
        </p:txBody>
      </p:sp>
    </p:spTree>
    <p:extLst>
      <p:ext uri="{BB962C8B-B14F-4D97-AF65-F5344CB8AC3E}">
        <p14:creationId xmlns:p14="http://schemas.microsoft.com/office/powerpoint/2010/main" val="2939647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defTabSz="914265">
              <a:defRPr/>
            </a:pPr>
            <a:fld id="{5B43D19E-BFDB-4C92-8EDD-32EDDA8F41DF}" type="slidenum">
              <a:rPr lang="en-GB">
                <a:solidFill>
                  <a:prstClr val="black"/>
                </a:solidFill>
              </a:rPr>
              <a:pPr defTabSz="914265">
                <a:defRPr/>
              </a:pPr>
              <a:t>7</a:t>
            </a:fld>
            <a:endParaRPr lang="en-GB" dirty="0">
              <a:solidFill>
                <a:prstClr val="black"/>
              </a:solidFill>
            </a:endParaRPr>
          </a:p>
        </p:txBody>
      </p:sp>
    </p:spTree>
    <p:extLst>
      <p:ext uri="{BB962C8B-B14F-4D97-AF65-F5344CB8AC3E}">
        <p14:creationId xmlns:p14="http://schemas.microsoft.com/office/powerpoint/2010/main" val="76957632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EYInterstate Light" panose="02000506000000020004" pitchFamily="2" charset="0"/>
            </a:endParaRPr>
          </a:p>
        </p:txBody>
      </p:sp>
      <p:sp>
        <p:nvSpPr>
          <p:cNvPr id="4" name="Slide Number Placeholder 3"/>
          <p:cNvSpPr>
            <a:spLocks noGrp="1"/>
          </p:cNvSpPr>
          <p:nvPr>
            <p:ph type="sldNum" sz="quarter" idx="5"/>
          </p:nvPr>
        </p:nvSpPr>
        <p:spPr/>
        <p:txBody>
          <a:bodyPr/>
          <a:lstStyle/>
          <a:p>
            <a:fld id="{5B43D19E-BFDB-4C92-8EDD-32EDDA8F41DF}" type="slidenum">
              <a:rPr lang="en-GB" smtClean="0">
                <a:latin typeface="EYInterstate Light" panose="02000506000000020004" pitchFamily="2" charset="0"/>
              </a:rPr>
              <a:pPr/>
              <a:t>61</a:t>
            </a:fld>
            <a:endParaRPr lang="en-GB" dirty="0">
              <a:latin typeface="EYInterstate Light" panose="02000506000000020004" pitchFamily="2" charset="0"/>
            </a:endParaRPr>
          </a:p>
        </p:txBody>
      </p:sp>
    </p:spTree>
    <p:extLst>
      <p:ext uri="{BB962C8B-B14F-4D97-AF65-F5344CB8AC3E}">
        <p14:creationId xmlns:p14="http://schemas.microsoft.com/office/powerpoint/2010/main" val="35853997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EYInterstate Light" panose="02000506000000020004" pitchFamily="2" charset="0"/>
            </a:endParaRPr>
          </a:p>
        </p:txBody>
      </p:sp>
      <p:sp>
        <p:nvSpPr>
          <p:cNvPr id="4" name="Slide Number Placeholder 3"/>
          <p:cNvSpPr>
            <a:spLocks noGrp="1"/>
          </p:cNvSpPr>
          <p:nvPr>
            <p:ph type="sldNum" sz="quarter" idx="10"/>
          </p:nvPr>
        </p:nvSpPr>
        <p:spPr/>
        <p:txBody>
          <a:bodyPr/>
          <a:lstStyle/>
          <a:p>
            <a:fld id="{5B43D19E-BFDB-4C92-8EDD-32EDDA8F41DF}" type="slidenum">
              <a:rPr lang="en-GB" smtClean="0">
                <a:latin typeface="EYInterstate Light" panose="02000506000000020004" pitchFamily="2" charset="0"/>
              </a:rPr>
              <a:pPr/>
              <a:t>62</a:t>
            </a:fld>
            <a:endParaRPr lang="en-GB" dirty="0">
              <a:latin typeface="EYInterstate Light" panose="02000506000000020004" pitchFamily="2" charset="0"/>
            </a:endParaRPr>
          </a:p>
        </p:txBody>
      </p:sp>
    </p:spTree>
    <p:extLst>
      <p:ext uri="{BB962C8B-B14F-4D97-AF65-F5344CB8AC3E}">
        <p14:creationId xmlns:p14="http://schemas.microsoft.com/office/powerpoint/2010/main" val="7673548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EYInterstate Light" panose="02000506000000020004" pitchFamily="2" charset="0"/>
            </a:endParaRPr>
          </a:p>
        </p:txBody>
      </p:sp>
      <p:sp>
        <p:nvSpPr>
          <p:cNvPr id="4" name="Slide Number Placeholder 3"/>
          <p:cNvSpPr>
            <a:spLocks noGrp="1"/>
          </p:cNvSpPr>
          <p:nvPr>
            <p:ph type="sldNum" sz="quarter" idx="5"/>
          </p:nvPr>
        </p:nvSpPr>
        <p:spPr/>
        <p:txBody>
          <a:bodyPr/>
          <a:lstStyle/>
          <a:p>
            <a:fld id="{5B43D19E-BFDB-4C92-8EDD-32EDDA8F41DF}" type="slidenum">
              <a:rPr lang="en-GB" smtClean="0">
                <a:latin typeface="EYInterstate Light" panose="02000506000000020004" pitchFamily="2" charset="0"/>
              </a:rPr>
              <a:pPr/>
              <a:t>63</a:t>
            </a:fld>
            <a:endParaRPr lang="en-GB" dirty="0">
              <a:latin typeface="EYInterstate Light" panose="02000506000000020004" pitchFamily="2" charset="0"/>
            </a:endParaRPr>
          </a:p>
        </p:txBody>
      </p:sp>
    </p:spTree>
    <p:extLst>
      <p:ext uri="{BB962C8B-B14F-4D97-AF65-F5344CB8AC3E}">
        <p14:creationId xmlns:p14="http://schemas.microsoft.com/office/powerpoint/2010/main" val="135767697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defTabSz="914265">
              <a:defRPr/>
            </a:pPr>
            <a:fld id="{5B43D19E-BFDB-4C92-8EDD-32EDDA8F41DF}" type="slidenum">
              <a:rPr lang="en-GB">
                <a:solidFill>
                  <a:prstClr val="black"/>
                </a:solidFill>
              </a:rPr>
              <a:pPr defTabSz="914265">
                <a:defRPr/>
              </a:pPr>
              <a:t>64</a:t>
            </a:fld>
            <a:endParaRPr lang="en-GB" dirty="0">
              <a:solidFill>
                <a:prstClr val="black"/>
              </a:solidFill>
            </a:endParaRPr>
          </a:p>
        </p:txBody>
      </p:sp>
    </p:spTree>
    <p:extLst>
      <p:ext uri="{BB962C8B-B14F-4D97-AF65-F5344CB8AC3E}">
        <p14:creationId xmlns:p14="http://schemas.microsoft.com/office/powerpoint/2010/main" val="365210834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EYInterstate Light" panose="02000506000000020004" pitchFamily="2" charset="0"/>
            </a:endParaRPr>
          </a:p>
        </p:txBody>
      </p:sp>
      <p:sp>
        <p:nvSpPr>
          <p:cNvPr id="4" name="Slide Number Placeholder 3"/>
          <p:cNvSpPr>
            <a:spLocks noGrp="1"/>
          </p:cNvSpPr>
          <p:nvPr>
            <p:ph type="sldNum" sz="quarter" idx="5"/>
          </p:nvPr>
        </p:nvSpPr>
        <p:spPr/>
        <p:txBody>
          <a:bodyPr/>
          <a:lstStyle/>
          <a:p>
            <a:fld id="{5B43D19E-BFDB-4C92-8EDD-32EDDA8F41DF}" type="slidenum">
              <a:rPr lang="en-GB" smtClean="0">
                <a:latin typeface="EYInterstate Light" panose="02000506000000020004" pitchFamily="2" charset="0"/>
              </a:rPr>
              <a:pPr/>
              <a:t>65</a:t>
            </a:fld>
            <a:endParaRPr lang="en-GB" dirty="0">
              <a:latin typeface="EYInterstate Light" panose="02000506000000020004" pitchFamily="2" charset="0"/>
            </a:endParaRPr>
          </a:p>
        </p:txBody>
      </p:sp>
    </p:spTree>
    <p:extLst>
      <p:ext uri="{BB962C8B-B14F-4D97-AF65-F5344CB8AC3E}">
        <p14:creationId xmlns:p14="http://schemas.microsoft.com/office/powerpoint/2010/main" val="169247201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EYInterstate Light" panose="02000506000000020004" pitchFamily="2" charset="0"/>
            </a:endParaRPr>
          </a:p>
        </p:txBody>
      </p:sp>
      <p:sp>
        <p:nvSpPr>
          <p:cNvPr id="4" name="Slide Number Placeholder 3"/>
          <p:cNvSpPr>
            <a:spLocks noGrp="1"/>
          </p:cNvSpPr>
          <p:nvPr>
            <p:ph type="sldNum" sz="quarter" idx="5"/>
          </p:nvPr>
        </p:nvSpPr>
        <p:spPr/>
        <p:txBody>
          <a:bodyPr/>
          <a:lstStyle/>
          <a:p>
            <a:fld id="{5B43D19E-BFDB-4C92-8EDD-32EDDA8F41DF}" type="slidenum">
              <a:rPr lang="en-GB" smtClean="0">
                <a:latin typeface="EYInterstate Light" panose="02000506000000020004" pitchFamily="2" charset="0"/>
              </a:rPr>
              <a:pPr/>
              <a:t>66</a:t>
            </a:fld>
            <a:endParaRPr lang="en-GB" dirty="0">
              <a:latin typeface="EYInterstate Light" panose="02000506000000020004" pitchFamily="2" charset="0"/>
            </a:endParaRPr>
          </a:p>
        </p:txBody>
      </p:sp>
    </p:spTree>
    <p:extLst>
      <p:ext uri="{BB962C8B-B14F-4D97-AF65-F5344CB8AC3E}">
        <p14:creationId xmlns:p14="http://schemas.microsoft.com/office/powerpoint/2010/main" val="353918753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EYInterstate Light" panose="02000506000000020004" pitchFamily="2" charset="0"/>
            </a:endParaRPr>
          </a:p>
        </p:txBody>
      </p:sp>
      <p:sp>
        <p:nvSpPr>
          <p:cNvPr id="4" name="Slide Number Placeholder 3"/>
          <p:cNvSpPr>
            <a:spLocks noGrp="1"/>
          </p:cNvSpPr>
          <p:nvPr>
            <p:ph type="sldNum" sz="quarter" idx="5"/>
          </p:nvPr>
        </p:nvSpPr>
        <p:spPr/>
        <p:txBody>
          <a:bodyPr/>
          <a:lstStyle/>
          <a:p>
            <a:fld id="{5B43D19E-BFDB-4C92-8EDD-32EDDA8F41DF}" type="slidenum">
              <a:rPr lang="en-GB" smtClean="0">
                <a:latin typeface="EYInterstate Light" panose="02000506000000020004" pitchFamily="2" charset="0"/>
              </a:rPr>
              <a:pPr/>
              <a:t>67</a:t>
            </a:fld>
            <a:endParaRPr lang="en-GB" dirty="0">
              <a:latin typeface="EYInterstate Light" panose="02000506000000020004" pitchFamily="2" charset="0"/>
            </a:endParaRPr>
          </a:p>
        </p:txBody>
      </p:sp>
    </p:spTree>
    <p:extLst>
      <p:ext uri="{BB962C8B-B14F-4D97-AF65-F5344CB8AC3E}">
        <p14:creationId xmlns:p14="http://schemas.microsoft.com/office/powerpoint/2010/main" val="354481341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EYInterstate Light" panose="02000506000000020004" pitchFamily="2" charset="0"/>
            </a:endParaRPr>
          </a:p>
        </p:txBody>
      </p:sp>
      <p:sp>
        <p:nvSpPr>
          <p:cNvPr id="4" name="Slide Number Placeholder 3"/>
          <p:cNvSpPr>
            <a:spLocks noGrp="1"/>
          </p:cNvSpPr>
          <p:nvPr>
            <p:ph type="sldNum" sz="quarter" idx="5"/>
          </p:nvPr>
        </p:nvSpPr>
        <p:spPr/>
        <p:txBody>
          <a:bodyPr/>
          <a:lstStyle/>
          <a:p>
            <a:fld id="{5B43D19E-BFDB-4C92-8EDD-32EDDA8F41DF}" type="slidenum">
              <a:rPr lang="en-GB" smtClean="0">
                <a:latin typeface="EYInterstate Light" panose="02000506000000020004" pitchFamily="2" charset="0"/>
              </a:rPr>
              <a:pPr/>
              <a:t>68</a:t>
            </a:fld>
            <a:endParaRPr lang="en-GB" dirty="0">
              <a:latin typeface="EYInterstate Light" panose="02000506000000020004" pitchFamily="2" charset="0"/>
            </a:endParaRPr>
          </a:p>
        </p:txBody>
      </p:sp>
    </p:spTree>
    <p:extLst>
      <p:ext uri="{BB962C8B-B14F-4D97-AF65-F5344CB8AC3E}">
        <p14:creationId xmlns:p14="http://schemas.microsoft.com/office/powerpoint/2010/main" val="403764620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defTabSz="914265">
              <a:defRPr/>
            </a:pPr>
            <a:fld id="{5B43D19E-BFDB-4C92-8EDD-32EDDA8F41DF}" type="slidenum">
              <a:rPr lang="en-GB">
                <a:solidFill>
                  <a:prstClr val="black"/>
                </a:solidFill>
              </a:rPr>
              <a:pPr defTabSz="914265">
                <a:defRPr/>
              </a:pPr>
              <a:t>69</a:t>
            </a:fld>
            <a:endParaRPr lang="en-GB" dirty="0">
              <a:solidFill>
                <a:prstClr val="black"/>
              </a:solidFill>
            </a:endParaRPr>
          </a:p>
        </p:txBody>
      </p:sp>
    </p:spTree>
    <p:extLst>
      <p:ext uri="{BB962C8B-B14F-4D97-AF65-F5344CB8AC3E}">
        <p14:creationId xmlns:p14="http://schemas.microsoft.com/office/powerpoint/2010/main" val="423442983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B43D19E-BFDB-4C92-8EDD-32EDDA8F41DF}" type="slidenum">
              <a:rPr lang="en-GB" smtClean="0"/>
              <a:pPr/>
              <a:t>72</a:t>
            </a:fld>
            <a:endParaRPr lang="en-GB" dirty="0"/>
          </a:p>
        </p:txBody>
      </p:sp>
    </p:spTree>
    <p:extLst>
      <p:ext uri="{BB962C8B-B14F-4D97-AF65-F5344CB8AC3E}">
        <p14:creationId xmlns:p14="http://schemas.microsoft.com/office/powerpoint/2010/main" val="26667665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5B43D19E-BFDB-4C92-8EDD-32EDDA8F41DF}" type="slidenum">
              <a:rPr lang="en-GB" smtClean="0"/>
              <a:pPr/>
              <a:t>8</a:t>
            </a:fld>
            <a:endParaRPr lang="en-GB" dirty="0"/>
          </a:p>
        </p:txBody>
      </p:sp>
    </p:spTree>
    <p:extLst>
      <p:ext uri="{BB962C8B-B14F-4D97-AF65-F5344CB8AC3E}">
        <p14:creationId xmlns:p14="http://schemas.microsoft.com/office/powerpoint/2010/main" val="1924538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37900">
              <a:defRPr/>
            </a:pPr>
            <a:fld id="{5B43D19E-BFDB-4C92-8EDD-32EDDA8F41DF}" type="slidenum">
              <a:rPr lang="en-GB" sz="1200">
                <a:solidFill>
                  <a:prstClr val="black"/>
                </a:solidFill>
              </a:rPr>
              <a:pPr defTabSz="937900">
                <a:defRPr/>
              </a:pPr>
              <a:t>9</a:t>
            </a:fld>
            <a:endParaRPr lang="en-GB" sz="1200" dirty="0">
              <a:solidFill>
                <a:prstClr val="black"/>
              </a:solidFill>
            </a:endParaRPr>
          </a:p>
        </p:txBody>
      </p:sp>
    </p:spTree>
    <p:extLst>
      <p:ext uri="{BB962C8B-B14F-4D97-AF65-F5344CB8AC3E}">
        <p14:creationId xmlns:p14="http://schemas.microsoft.com/office/powerpoint/2010/main" val="9994025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B43D19E-BFDB-4C92-8EDD-32EDDA8F41DF}" type="slidenum">
              <a:rPr lang="en-GB" smtClean="0"/>
              <a:pPr/>
              <a:t>22</a:t>
            </a:fld>
            <a:endParaRPr lang="en-GB" dirty="0"/>
          </a:p>
        </p:txBody>
      </p:sp>
    </p:spTree>
    <p:extLst>
      <p:ext uri="{BB962C8B-B14F-4D97-AF65-F5344CB8AC3E}">
        <p14:creationId xmlns:p14="http://schemas.microsoft.com/office/powerpoint/2010/main" val="7594346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B43D19E-BFDB-4C92-8EDD-32EDDA8F41DF}" type="slidenum">
              <a:rPr lang="en-GB" smtClean="0"/>
              <a:pPr/>
              <a:t>23</a:t>
            </a:fld>
            <a:endParaRPr lang="en-GB" dirty="0"/>
          </a:p>
        </p:txBody>
      </p:sp>
    </p:spTree>
    <p:extLst>
      <p:ext uri="{BB962C8B-B14F-4D97-AF65-F5344CB8AC3E}">
        <p14:creationId xmlns:p14="http://schemas.microsoft.com/office/powerpoint/2010/main" val="40951140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defTabSz="914265">
              <a:defRPr/>
            </a:pPr>
            <a:fld id="{5B43D19E-BFDB-4C92-8EDD-32EDDA8F41DF}" type="slidenum">
              <a:rPr lang="en-GB">
                <a:solidFill>
                  <a:prstClr val="black"/>
                </a:solidFill>
              </a:rPr>
              <a:pPr defTabSz="914265">
                <a:defRPr/>
              </a:pPr>
              <a:t>24</a:t>
            </a:fld>
            <a:endParaRPr lang="en-GB" dirty="0">
              <a:solidFill>
                <a:prstClr val="black"/>
              </a:solidFill>
            </a:endParaRPr>
          </a:p>
        </p:txBody>
      </p:sp>
    </p:spTree>
    <p:extLst>
      <p:ext uri="{BB962C8B-B14F-4D97-AF65-F5344CB8AC3E}">
        <p14:creationId xmlns:p14="http://schemas.microsoft.com/office/powerpoint/2010/main" val="21266426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MANDATORY REQUIREMENTS: As we’ll discuss in California. State-by-state analysis is necessary; even if org is exempt, property must be exempt (normally depending on how org is using the property) </a:t>
            </a:r>
          </a:p>
          <a:p>
            <a:r>
              <a:rPr lang="en-US" sz="1800" dirty="0"/>
              <a:t>EROSION: We’ll cover a few recent changes (FL, NJ) but similar battles are waging across the country (IL)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BUDGETS: Counties/other taxpayers come searching for cash; Pandemic’s impact on local budgets is still not clear, but likely to cause problems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43D19E-BFDB-4C92-8EDD-32EDDA8F41DF}" type="slidenum">
              <a:rPr kumimoji="0" lang="en-GB" sz="1300" b="0" i="0" u="none" strike="noStrike" kern="1200" cap="none" spc="0" normalizeH="0" baseline="0" noProof="0" smtClean="0">
                <a:ln>
                  <a:noFill/>
                </a:ln>
                <a:solidFill>
                  <a:prstClr val="black"/>
                </a:solidFill>
                <a:effectLst/>
                <a:uLnTx/>
                <a:uFillTx/>
                <a:latin typeface="Arial"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GB" sz="13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Tree>
    <p:extLst>
      <p:ext uri="{BB962C8B-B14F-4D97-AF65-F5344CB8AC3E}">
        <p14:creationId xmlns:p14="http://schemas.microsoft.com/office/powerpoint/2010/main" val="375519797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3.xml"/><Relationship Id="rId6" Type="http://schemas.openxmlformats.org/officeDocument/2006/relationships/image" Target="../media/image3.wmf"/><Relationship Id="rId5" Type="http://schemas.openxmlformats.org/officeDocument/2006/relationships/image" Target="../media/image2.jpeg"/><Relationship Id="rId4" Type="http://schemas.openxmlformats.org/officeDocument/2006/relationships/image" Target="../media/image1.emf"/></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oleObject" Target="../embeddings/oleObject3.bin"/><Relationship Id="rId7" Type="http://schemas.openxmlformats.org/officeDocument/2006/relationships/image" Target="../media/image3.wmf"/><Relationship Id="rId2" Type="http://schemas.openxmlformats.org/officeDocument/2006/relationships/slideMaster" Target="../slideMasters/slideMaster1.xml"/><Relationship Id="rId1" Type="http://schemas.openxmlformats.org/officeDocument/2006/relationships/tags" Target="../tags/tag4.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1.emf"/></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6.jpeg"/><Relationship Id="rId1" Type="http://schemas.openxmlformats.org/officeDocument/2006/relationships/slideMaster" Target="../slideMasters/slideMaster1.xml"/><Relationship Id="rId5" Type="http://schemas.openxmlformats.org/officeDocument/2006/relationships/image" Target="../media/image8.emf"/><Relationship Id="rId4" Type="http://schemas.openxmlformats.org/officeDocument/2006/relationships/image" Target="../media/image7.wm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3.wmf"/><Relationship Id="rId1" Type="http://schemas.openxmlformats.org/officeDocument/2006/relationships/slideMaster" Target="../slideMasters/slideMaster1.xml"/><Relationship Id="rId4" Type="http://schemas.openxmlformats.org/officeDocument/2006/relationships/image" Target="../media/image8.emf"/></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1.xml"/><Relationship Id="rId1" Type="http://schemas.openxmlformats.org/officeDocument/2006/relationships/tags" Target="../tags/tag5.xml"/><Relationship Id="rId4" Type="http://schemas.openxmlformats.org/officeDocument/2006/relationships/image" Target="../media/image10.emf"/></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Cover alternat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7198F1E-3298-4FC0-B799-4A5A759343D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5533" r="5533"/>
          <a:stretch/>
        </p:blipFill>
        <p:spPr>
          <a:xfrm>
            <a:off x="0" y="0"/>
            <a:ext cx="9144000" cy="6858000"/>
          </a:xfrm>
          <a:prstGeom prst="rect">
            <a:avLst/>
          </a:prstGeom>
        </p:spPr>
      </p:pic>
      <p:pic>
        <p:nvPicPr>
          <p:cNvPr id="8" name="Picture 7">
            <a:extLst>
              <a:ext uri="{FF2B5EF4-FFF2-40B4-BE49-F238E27FC236}">
                <a16:creationId xmlns:a16="http://schemas.microsoft.com/office/drawing/2014/main" id="{E945AD81-9D09-493D-94B8-1CAA625F68C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710361" y="5340096"/>
            <a:ext cx="987552" cy="1156968"/>
          </a:xfrm>
          <a:prstGeom prst="rect">
            <a:avLst/>
          </a:prstGeom>
        </p:spPr>
      </p:pic>
      <p:sp>
        <p:nvSpPr>
          <p:cNvPr id="7" name="Freeform 5">
            <a:extLst>
              <a:ext uri="{FF2B5EF4-FFF2-40B4-BE49-F238E27FC236}">
                <a16:creationId xmlns:a16="http://schemas.microsoft.com/office/drawing/2014/main" id="{B7F2A12E-7729-47A0-BC4C-937A569C1503}"/>
              </a:ext>
            </a:extLst>
          </p:cNvPr>
          <p:cNvSpPr>
            <a:spLocks noChangeAspect="1"/>
          </p:cNvSpPr>
          <p:nvPr userDrawn="1"/>
        </p:nvSpPr>
        <p:spPr bwMode="gray">
          <a:xfrm rot="10800000">
            <a:off x="3995459" y="457199"/>
            <a:ext cx="4507059" cy="3805316"/>
          </a:xfrm>
          <a:custGeom>
            <a:avLst/>
            <a:gdLst>
              <a:gd name="connsiteX0" fmla="*/ 0 w 10000"/>
              <a:gd name="connsiteY0" fmla="*/ 0 h 9745"/>
              <a:gd name="connsiteX1" fmla="*/ 921 w 10000"/>
              <a:gd name="connsiteY1" fmla="*/ 9745 h 9745"/>
              <a:gd name="connsiteX2" fmla="*/ 10000 w 10000"/>
              <a:gd name="connsiteY2" fmla="*/ 7201 h 9745"/>
              <a:gd name="connsiteX3" fmla="*/ 10000 w 10000"/>
              <a:gd name="connsiteY3" fmla="*/ 0 h 9745"/>
              <a:gd name="connsiteX4" fmla="*/ 0 w 10000"/>
              <a:gd name="connsiteY4" fmla="*/ 0 h 9745"/>
              <a:gd name="connsiteX0" fmla="*/ 0 w 9079"/>
              <a:gd name="connsiteY0" fmla="*/ 0 h 10000"/>
              <a:gd name="connsiteX1" fmla="*/ 0 w 9079"/>
              <a:gd name="connsiteY1" fmla="*/ 10000 h 10000"/>
              <a:gd name="connsiteX2" fmla="*/ 9079 w 9079"/>
              <a:gd name="connsiteY2" fmla="*/ 7389 h 10000"/>
              <a:gd name="connsiteX3" fmla="*/ 9079 w 9079"/>
              <a:gd name="connsiteY3" fmla="*/ 0 h 10000"/>
              <a:gd name="connsiteX4" fmla="*/ 0 w 9079"/>
              <a:gd name="connsiteY4" fmla="*/ 0 h 10000"/>
              <a:gd name="connsiteX0" fmla="*/ 5 w 10000"/>
              <a:gd name="connsiteY0" fmla="*/ 2555 h 10000"/>
              <a:gd name="connsiteX1" fmla="*/ 0 w 10000"/>
              <a:gd name="connsiteY1" fmla="*/ 10000 h 10000"/>
              <a:gd name="connsiteX2" fmla="*/ 10000 w 10000"/>
              <a:gd name="connsiteY2" fmla="*/ 7389 h 10000"/>
              <a:gd name="connsiteX3" fmla="*/ 10000 w 10000"/>
              <a:gd name="connsiteY3" fmla="*/ 0 h 10000"/>
              <a:gd name="connsiteX4" fmla="*/ 5 w 10000"/>
              <a:gd name="connsiteY4" fmla="*/ 2555 h 10000"/>
              <a:gd name="connsiteX0" fmla="*/ 5 w 10000"/>
              <a:gd name="connsiteY0" fmla="*/ 0 h 7445"/>
              <a:gd name="connsiteX1" fmla="*/ 0 w 10000"/>
              <a:gd name="connsiteY1" fmla="*/ 7445 h 7445"/>
              <a:gd name="connsiteX2" fmla="*/ 10000 w 10000"/>
              <a:gd name="connsiteY2" fmla="*/ 4834 h 7445"/>
              <a:gd name="connsiteX3" fmla="*/ 10000 w 10000"/>
              <a:gd name="connsiteY3" fmla="*/ 7 h 7445"/>
              <a:gd name="connsiteX4" fmla="*/ 5 w 10000"/>
              <a:gd name="connsiteY4" fmla="*/ 0 h 7445"/>
              <a:gd name="connsiteX0" fmla="*/ 5 w 10000"/>
              <a:gd name="connsiteY0" fmla="*/ 0 h 10000"/>
              <a:gd name="connsiteX1" fmla="*/ 0 w 10000"/>
              <a:gd name="connsiteY1" fmla="*/ 10000 h 10000"/>
              <a:gd name="connsiteX2" fmla="*/ 8453 w 10000"/>
              <a:gd name="connsiteY2" fmla="*/ 7036 h 10000"/>
              <a:gd name="connsiteX3" fmla="*/ 10000 w 10000"/>
              <a:gd name="connsiteY3" fmla="*/ 9 h 10000"/>
              <a:gd name="connsiteX4" fmla="*/ 5 w 10000"/>
              <a:gd name="connsiteY4" fmla="*/ 0 h 10000"/>
              <a:gd name="connsiteX0" fmla="*/ 5 w 8453"/>
              <a:gd name="connsiteY0" fmla="*/ 4143 h 14143"/>
              <a:gd name="connsiteX1" fmla="*/ 0 w 8453"/>
              <a:gd name="connsiteY1" fmla="*/ 14143 h 14143"/>
              <a:gd name="connsiteX2" fmla="*/ 8453 w 8453"/>
              <a:gd name="connsiteY2" fmla="*/ 11179 h 14143"/>
              <a:gd name="connsiteX3" fmla="*/ 8453 w 8453"/>
              <a:gd name="connsiteY3" fmla="*/ 0 h 14143"/>
              <a:gd name="connsiteX4" fmla="*/ 5 w 8453"/>
              <a:gd name="connsiteY4" fmla="*/ 4143 h 14143"/>
              <a:gd name="connsiteX0" fmla="*/ 6 w 10000"/>
              <a:gd name="connsiteY0" fmla="*/ 0 h 10007"/>
              <a:gd name="connsiteX1" fmla="*/ 0 w 10000"/>
              <a:gd name="connsiteY1" fmla="*/ 10007 h 10007"/>
              <a:gd name="connsiteX2" fmla="*/ 10000 w 10000"/>
              <a:gd name="connsiteY2" fmla="*/ 7911 h 10007"/>
              <a:gd name="connsiteX3" fmla="*/ 10000 w 10000"/>
              <a:gd name="connsiteY3" fmla="*/ 7 h 10007"/>
              <a:gd name="connsiteX4" fmla="*/ 6 w 10000"/>
              <a:gd name="connsiteY4" fmla="*/ 0 h 100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7">
                <a:moveTo>
                  <a:pt x="6" y="0"/>
                </a:moveTo>
                <a:cubicBezTo>
                  <a:pt x="4" y="2358"/>
                  <a:pt x="2" y="7650"/>
                  <a:pt x="0" y="10007"/>
                </a:cubicBezTo>
                <a:lnTo>
                  <a:pt x="10000" y="7911"/>
                </a:lnTo>
                <a:lnTo>
                  <a:pt x="10000" y="7"/>
                </a:lnTo>
                <a:lnTo>
                  <a:pt x="6" y="0"/>
                </a:lnTo>
                <a:close/>
              </a:path>
            </a:pathLst>
          </a:custGeom>
          <a:solidFill>
            <a:srgbClr val="FFE6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9" name="Title 1">
            <a:extLst>
              <a:ext uri="{FF2B5EF4-FFF2-40B4-BE49-F238E27FC236}">
                <a16:creationId xmlns:a16="http://schemas.microsoft.com/office/drawing/2014/main" id="{9306FE6B-2888-42EC-9409-22E0C44C3EFB}"/>
              </a:ext>
            </a:extLst>
          </p:cNvPr>
          <p:cNvSpPr>
            <a:spLocks noGrp="1"/>
          </p:cNvSpPr>
          <p:nvPr>
            <p:ph type="ctrTitle" hasCustomPrompt="1"/>
          </p:nvPr>
        </p:nvSpPr>
        <p:spPr>
          <a:xfrm>
            <a:off x="4211731" y="1476597"/>
            <a:ext cx="4064949" cy="860400"/>
          </a:xfrm>
        </p:spPr>
        <p:txBody>
          <a:bodyPr/>
          <a:lstStyle>
            <a:lvl1pPr>
              <a:defRPr sz="3000" b="0">
                <a:solidFill>
                  <a:srgbClr val="404040"/>
                </a:solidFill>
                <a:latin typeface="EYInterstate Light" panose="02000506000000020004" pitchFamily="2" charset="0"/>
                <a:cs typeface="Arial" pitchFamily="34" charset="0"/>
              </a:defRPr>
            </a:lvl1pPr>
          </a:lstStyle>
          <a:p>
            <a:r>
              <a:rPr lang="en-GB"/>
              <a:t>Title (EY Interstate Light 30 point)</a:t>
            </a:r>
          </a:p>
        </p:txBody>
      </p:sp>
      <p:sp>
        <p:nvSpPr>
          <p:cNvPr id="10" name="Subtitle 2">
            <a:extLst>
              <a:ext uri="{FF2B5EF4-FFF2-40B4-BE49-F238E27FC236}">
                <a16:creationId xmlns:a16="http://schemas.microsoft.com/office/drawing/2014/main" id="{62FC3DF6-2861-4293-9E33-F3E405EF9FAB}"/>
              </a:ext>
            </a:extLst>
          </p:cNvPr>
          <p:cNvSpPr>
            <a:spLocks noGrp="1"/>
          </p:cNvSpPr>
          <p:nvPr>
            <p:ph type="subTitle" idx="1" hasCustomPrompt="1"/>
          </p:nvPr>
        </p:nvSpPr>
        <p:spPr>
          <a:xfrm>
            <a:off x="4211732" y="2422864"/>
            <a:ext cx="4064949" cy="391225"/>
          </a:xfrm>
        </p:spPr>
        <p:txBody>
          <a:bodyPr/>
          <a:lstStyle>
            <a:lvl1pPr marL="0" marR="0" indent="0" algn="l" defTabSz="914400" rtl="0" eaLnBrk="1" fontAlgn="auto" latinLnBrk="0" hangingPunct="1">
              <a:lnSpc>
                <a:spcPct val="100000"/>
              </a:lnSpc>
              <a:spcBef>
                <a:spcPct val="20000"/>
              </a:spcBef>
              <a:spcAft>
                <a:spcPts val="1200"/>
              </a:spcAft>
              <a:buClr>
                <a:schemeClr val="accent2"/>
              </a:buClr>
              <a:buSzPct val="70000"/>
              <a:buFont typeface="Arial" pitchFamily="34" charset="0"/>
              <a:buNone/>
              <a:tabLst/>
              <a:defRPr sz="1600" b="0">
                <a:solidFill>
                  <a:srgbClr val="404040"/>
                </a:solidFill>
                <a:latin typeface="EYInterstate" panose="02000503020000020004" pitchFamily="2" charset="0"/>
                <a:cs typeface="Arial" pitchFamily="34" charset="0"/>
              </a:defRPr>
            </a:lvl1pPr>
            <a:lvl2pPr marL="0" indent="0" algn="l">
              <a:buNone/>
              <a:defRPr sz="1600">
                <a:solidFill>
                  <a:srgbClr val="404040"/>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z="1600"/>
              <a:t>Subtitle (EY Interstate 16 point)</a:t>
            </a:r>
          </a:p>
          <a:p>
            <a:pPr marL="0" marR="0" lvl="0" indent="0" algn="l" defTabSz="914400" rtl="0" eaLnBrk="1" fontAlgn="auto" latinLnBrk="0" hangingPunct="1">
              <a:lnSpc>
                <a:spcPct val="100000"/>
              </a:lnSpc>
              <a:spcBef>
                <a:spcPct val="20000"/>
              </a:spcBef>
              <a:spcAft>
                <a:spcPts val="1200"/>
              </a:spcAft>
              <a:buClr>
                <a:schemeClr val="accent2"/>
              </a:buClr>
              <a:buSzPct val="70000"/>
              <a:buFont typeface="Arial" pitchFamily="34" charset="0"/>
              <a:buNone/>
              <a:tabLst/>
              <a:defRPr/>
            </a:pPr>
            <a:r>
              <a:rPr lang="en-IN" b="1"/>
              <a:t>XX Month 200X (EY Interstate bold 16 point)</a:t>
            </a:r>
          </a:p>
        </p:txBody>
      </p:sp>
    </p:spTree>
    <p:extLst>
      <p:ext uri="{BB962C8B-B14F-4D97-AF65-F5344CB8AC3E}">
        <p14:creationId xmlns:p14="http://schemas.microsoft.com/office/powerpoint/2010/main" val="1381078460"/>
      </p:ext>
    </p:extLst>
  </p:cSld>
  <p:clrMapOvr>
    <a:masterClrMapping/>
  </p:clrMapOvr>
  <p:extLst>
    <p:ext uri="{DCECCB84-F9BA-43D5-87BE-67443E8EF086}">
      <p15:sldGuideLst xmlns:p15="http://schemas.microsoft.com/office/powerpoint/2012/main">
        <p15:guide id="1" orient="horz" pos="2160">
          <p15:clr>
            <a:srgbClr val="FBAE40"/>
          </p15:clr>
        </p15:guide>
        <p15:guide id="2" pos="3842">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Standard slide_no bullets">
    <p:spTree>
      <p:nvGrpSpPr>
        <p:cNvPr id="1" name=""/>
        <p:cNvGrpSpPr/>
        <p:nvPr/>
      </p:nvGrpSpPr>
      <p:grpSpPr>
        <a:xfrm>
          <a:off x="0" y="0"/>
          <a:ext cx="0" cy="0"/>
          <a:chOff x="0" y="0"/>
          <a:chExt cx="0" cy="0"/>
        </a:xfrm>
      </p:grpSpPr>
      <p:sp>
        <p:nvSpPr>
          <p:cNvPr id="2" name="Title 1"/>
          <p:cNvSpPr>
            <a:spLocks noGrp="1"/>
          </p:cNvSpPr>
          <p:nvPr>
            <p:ph type="title"/>
          </p:nvPr>
        </p:nvSpPr>
        <p:spPr>
          <a:xfrm>
            <a:off x="457201" y="294200"/>
            <a:ext cx="8229600" cy="590400"/>
          </a:xfrm>
        </p:spPr>
        <p:txBody>
          <a:bodyPr/>
          <a:lstStyle>
            <a:lvl1pPr>
              <a:defRPr sz="2400">
                <a:solidFill>
                  <a:schemeClr val="bg1"/>
                </a:solidFill>
              </a:defRPr>
            </a:lvl1pPr>
          </a:lstStyle>
          <a:p>
            <a:r>
              <a:rPr lang="en-US"/>
              <a:t>Click to edit Master title style</a:t>
            </a:r>
            <a:endParaRPr lang="en-GB"/>
          </a:p>
        </p:txBody>
      </p:sp>
      <p:sp>
        <p:nvSpPr>
          <p:cNvPr id="3" name="Content Placeholder 2"/>
          <p:cNvSpPr>
            <a:spLocks noGrp="1"/>
          </p:cNvSpPr>
          <p:nvPr>
            <p:ph idx="1"/>
          </p:nvPr>
        </p:nvSpPr>
        <p:spPr>
          <a:xfrm>
            <a:off x="457201" y="1137920"/>
            <a:ext cx="6175841" cy="4834800"/>
          </a:xfrm>
        </p:spPr>
        <p:txBody>
          <a:bodyPr/>
          <a:lstStyle>
            <a:lvl1pPr marL="0" indent="0">
              <a:spcBef>
                <a:spcPts val="0"/>
              </a:spcBef>
              <a:buNone/>
              <a:defRPr>
                <a:solidFill>
                  <a:schemeClr val="bg1"/>
                </a:solidFill>
              </a:defRPr>
            </a:lvl1pPr>
            <a:lvl2pPr marL="0" indent="0">
              <a:spcBef>
                <a:spcPts val="0"/>
              </a:spcBef>
              <a:buNone/>
              <a:defRPr sz="1349">
                <a:solidFill>
                  <a:schemeClr val="bg1"/>
                </a:solidFill>
              </a:defRPr>
            </a:lvl2pPr>
            <a:lvl3pPr marL="0" indent="0">
              <a:spcBef>
                <a:spcPts val="0"/>
              </a:spcBef>
              <a:buNone/>
              <a:defRPr sz="1199">
                <a:solidFill>
                  <a:schemeClr val="bg1"/>
                </a:solidFill>
              </a:defRPr>
            </a:lvl3pPr>
            <a:lvl4pPr marL="0" indent="0">
              <a:spcBef>
                <a:spcPts val="0"/>
              </a:spcBef>
              <a:buNone/>
              <a:defRPr sz="1049">
                <a:solidFill>
                  <a:schemeClr val="bg1"/>
                </a:solidFill>
              </a:defRPr>
            </a:lvl4pPr>
            <a:lvl5pPr marL="0" indent="0">
              <a:spcBef>
                <a:spcPts val="0"/>
              </a:spcBef>
              <a:buNone/>
              <a:defRPr sz="9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Line 10">
            <a:extLst>
              <a:ext uri="{FF2B5EF4-FFF2-40B4-BE49-F238E27FC236}">
                <a16:creationId xmlns:a16="http://schemas.microsoft.com/office/drawing/2014/main" id="{EAD7805E-FA43-4FE6-B59E-9A440183B7B9}"/>
              </a:ext>
            </a:extLst>
          </p:cNvPr>
          <p:cNvSpPr>
            <a:spLocks noChangeShapeType="1"/>
          </p:cNvSpPr>
          <p:nvPr userDrawn="1"/>
        </p:nvSpPr>
        <p:spPr bwMode="auto">
          <a:xfrm>
            <a:off x="457201" y="907750"/>
            <a:ext cx="8258782"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Tree>
    <p:extLst>
      <p:ext uri="{BB962C8B-B14F-4D97-AF65-F5344CB8AC3E}">
        <p14:creationId xmlns:p14="http://schemas.microsoft.com/office/powerpoint/2010/main" val="35392036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_Standard slide_no bullets">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697C43D-4F1B-43DA-A0C6-DA6B6708E161}"/>
              </a:ext>
            </a:extLst>
          </p:cNvPr>
          <p:cNvSpPr>
            <a:spLocks noGrp="1"/>
          </p:cNvSpPr>
          <p:nvPr>
            <p:ph type="body" sz="quarter" idx="10" hasCustomPrompt="1"/>
          </p:nvPr>
        </p:nvSpPr>
        <p:spPr>
          <a:xfrm>
            <a:off x="264463" y="2851522"/>
            <a:ext cx="3334113" cy="1202318"/>
          </a:xfrm>
        </p:spPr>
        <p:txBody>
          <a:bodyPr vert="horz" lIns="0" tIns="0" rIns="0" bIns="0" rtlCol="0" anchor="ctr" anchorCtr="0">
            <a:noAutofit/>
          </a:bodyPr>
          <a:lstStyle>
            <a:lvl1pPr marL="0" indent="0">
              <a:buNone/>
              <a:defRPr kumimoji="0" lang="en-IN" sz="2699" b="0" i="0" u="none" strike="noStrike" cap="none" spc="0" normalizeH="0" baseline="0" dirty="0">
                <a:ln>
                  <a:noFill/>
                </a:ln>
                <a:solidFill>
                  <a:srgbClr val="FFFFFF"/>
                </a:solidFill>
                <a:effectLst/>
                <a:uLnTx/>
                <a:uFillTx/>
                <a:latin typeface="EYInterstate Light" panose="02000506000000020004" pitchFamily="2" charset="0"/>
                <a:ea typeface="+mj-ea"/>
                <a:cs typeface="+mj-cs"/>
              </a:defRPr>
            </a:lvl1pPr>
          </a:lstStyle>
          <a:p>
            <a:pPr marL="267319" marR="0" lvl="0" indent="-267319" defTabSz="755512" fontAlgn="auto">
              <a:lnSpc>
                <a:spcPct val="100000"/>
              </a:lnSpc>
              <a:spcBef>
                <a:spcPct val="0"/>
              </a:spcBef>
              <a:spcAft>
                <a:spcPts val="0"/>
              </a:spcAft>
              <a:buClrTx/>
              <a:buSzTx/>
              <a:tabLst/>
            </a:pPr>
            <a:r>
              <a:rPr lang="en-US"/>
              <a:t>Chapter Title</a:t>
            </a:r>
            <a:endParaRPr lang="en-IN"/>
          </a:p>
        </p:txBody>
      </p:sp>
    </p:spTree>
    <p:extLst>
      <p:ext uri="{BB962C8B-B14F-4D97-AF65-F5344CB8AC3E}">
        <p14:creationId xmlns:p14="http://schemas.microsoft.com/office/powerpoint/2010/main" val="13051700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2_Standard slide_no bullets">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628F8CDB-776D-4811-AE2C-217236ECDECA}"/>
              </a:ext>
            </a:extLst>
          </p:cNvPr>
          <p:cNvSpPr>
            <a:spLocks noGrp="1"/>
          </p:cNvSpPr>
          <p:nvPr>
            <p:ph type="pic" sz="quarter" idx="12"/>
          </p:nvPr>
        </p:nvSpPr>
        <p:spPr>
          <a:xfrm>
            <a:off x="4667954" y="0"/>
            <a:ext cx="4476046" cy="6858000"/>
          </a:xfrm>
        </p:spPr>
        <p:txBody>
          <a:bodyPr/>
          <a:lstStyle/>
          <a:p>
            <a:r>
              <a:rPr lang="en-US" dirty="0"/>
              <a:t>Click icon to add picture</a:t>
            </a:r>
            <a:endParaRPr lang="en-IN" dirty="0"/>
          </a:p>
        </p:txBody>
      </p:sp>
      <p:sp>
        <p:nvSpPr>
          <p:cNvPr id="5" name="Text Placeholder 4">
            <a:extLst>
              <a:ext uri="{FF2B5EF4-FFF2-40B4-BE49-F238E27FC236}">
                <a16:creationId xmlns:a16="http://schemas.microsoft.com/office/drawing/2014/main" id="{626E96BA-E9E4-496B-8CA5-6DA27B8AD7E4}"/>
              </a:ext>
            </a:extLst>
          </p:cNvPr>
          <p:cNvSpPr>
            <a:spLocks noGrp="1"/>
          </p:cNvSpPr>
          <p:nvPr>
            <p:ph type="body" sz="quarter" idx="10" hasCustomPrompt="1"/>
          </p:nvPr>
        </p:nvSpPr>
        <p:spPr>
          <a:xfrm>
            <a:off x="277135" y="2578743"/>
            <a:ext cx="3401698" cy="1055708"/>
          </a:xfrm>
        </p:spPr>
        <p:txBody>
          <a:bodyPr/>
          <a:lstStyle>
            <a:lvl1pPr marL="0" indent="0">
              <a:buNone/>
              <a:defRPr sz="2249"/>
            </a:lvl1pPr>
          </a:lstStyle>
          <a:p>
            <a:pPr lvl="0"/>
            <a:r>
              <a:rPr lang="en-IN"/>
              <a:t>Chapter Title</a:t>
            </a:r>
          </a:p>
          <a:p>
            <a:pPr lvl="0"/>
            <a:r>
              <a:rPr lang="en-IN"/>
              <a:t>EY Interstate Light</a:t>
            </a:r>
          </a:p>
        </p:txBody>
      </p:sp>
      <p:sp>
        <p:nvSpPr>
          <p:cNvPr id="14" name="Text Placeholder 4">
            <a:extLst>
              <a:ext uri="{FF2B5EF4-FFF2-40B4-BE49-F238E27FC236}">
                <a16:creationId xmlns:a16="http://schemas.microsoft.com/office/drawing/2014/main" id="{1173C8A3-BA2F-497B-A214-45B02D73AF20}"/>
              </a:ext>
            </a:extLst>
          </p:cNvPr>
          <p:cNvSpPr>
            <a:spLocks noGrp="1"/>
          </p:cNvSpPr>
          <p:nvPr>
            <p:ph type="body" sz="quarter" idx="11" hasCustomPrompt="1"/>
          </p:nvPr>
        </p:nvSpPr>
        <p:spPr>
          <a:xfrm>
            <a:off x="277135" y="3840384"/>
            <a:ext cx="3401698" cy="1055708"/>
          </a:xfrm>
        </p:spPr>
        <p:txBody>
          <a:bodyPr/>
          <a:lstStyle>
            <a:lvl1pPr marL="0" indent="0">
              <a:buNone/>
              <a:defRPr sz="1199"/>
            </a:lvl1pPr>
          </a:lstStyle>
          <a:p>
            <a:pPr lvl="0"/>
            <a:r>
              <a:rPr lang="en-IN"/>
              <a:t>text</a:t>
            </a:r>
          </a:p>
        </p:txBody>
      </p:sp>
    </p:spTree>
    <p:extLst>
      <p:ext uri="{BB962C8B-B14F-4D97-AF65-F5344CB8AC3E}">
        <p14:creationId xmlns:p14="http://schemas.microsoft.com/office/powerpoint/2010/main" val="20675230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1_Standard slide_no bullets">
    <p:spTree>
      <p:nvGrpSpPr>
        <p:cNvPr id="1" name=""/>
        <p:cNvGrpSpPr/>
        <p:nvPr/>
      </p:nvGrpSpPr>
      <p:grpSpPr>
        <a:xfrm>
          <a:off x="0" y="0"/>
          <a:ext cx="0" cy="0"/>
          <a:chOff x="0" y="0"/>
          <a:chExt cx="0" cy="0"/>
        </a:xfrm>
      </p:grpSpPr>
      <p:sp>
        <p:nvSpPr>
          <p:cNvPr id="2" name="Title 1"/>
          <p:cNvSpPr>
            <a:spLocks noGrp="1"/>
          </p:cNvSpPr>
          <p:nvPr>
            <p:ph type="title"/>
          </p:nvPr>
        </p:nvSpPr>
        <p:spPr>
          <a:xfrm>
            <a:off x="457201" y="294200"/>
            <a:ext cx="8229600" cy="590400"/>
          </a:xfrm>
        </p:spPr>
        <p:txBody>
          <a:bodyPr/>
          <a:lstStyle>
            <a:lvl1pPr>
              <a:defRPr sz="2400">
                <a:solidFill>
                  <a:schemeClr val="bg1"/>
                </a:solidFill>
              </a:defRPr>
            </a:lvl1pPr>
          </a:lstStyle>
          <a:p>
            <a:r>
              <a:rPr lang="en-US"/>
              <a:t>Click to edit Master title style</a:t>
            </a:r>
            <a:endParaRPr lang="en-GB"/>
          </a:p>
        </p:txBody>
      </p:sp>
      <p:sp>
        <p:nvSpPr>
          <p:cNvPr id="5" name="Table Placeholder 4">
            <a:extLst>
              <a:ext uri="{FF2B5EF4-FFF2-40B4-BE49-F238E27FC236}">
                <a16:creationId xmlns:a16="http://schemas.microsoft.com/office/drawing/2014/main" id="{95A2BE92-ABF7-4A82-BC35-00F28F500FED}"/>
              </a:ext>
            </a:extLst>
          </p:cNvPr>
          <p:cNvSpPr>
            <a:spLocks noGrp="1"/>
          </p:cNvSpPr>
          <p:nvPr>
            <p:ph type="tbl" sz="quarter" idx="10"/>
          </p:nvPr>
        </p:nvSpPr>
        <p:spPr>
          <a:xfrm>
            <a:off x="457200" y="1137921"/>
            <a:ext cx="3716193" cy="4267457"/>
          </a:xfrm>
        </p:spPr>
        <p:txBody>
          <a:bodyPr/>
          <a:lstStyle/>
          <a:p>
            <a:r>
              <a:rPr lang="en-US" dirty="0"/>
              <a:t>Click icon to add table</a:t>
            </a:r>
            <a:endParaRPr lang="en-IN" dirty="0"/>
          </a:p>
        </p:txBody>
      </p:sp>
      <p:sp>
        <p:nvSpPr>
          <p:cNvPr id="10" name="Text Placeholder 16">
            <a:extLst>
              <a:ext uri="{FF2B5EF4-FFF2-40B4-BE49-F238E27FC236}">
                <a16:creationId xmlns:a16="http://schemas.microsoft.com/office/drawing/2014/main" id="{DA81FCAA-64D2-4A9C-B16E-9C4E3BB431BB}"/>
              </a:ext>
            </a:extLst>
          </p:cNvPr>
          <p:cNvSpPr>
            <a:spLocks noGrp="1"/>
          </p:cNvSpPr>
          <p:nvPr>
            <p:ph type="body" sz="quarter" idx="14" hasCustomPrompt="1"/>
          </p:nvPr>
        </p:nvSpPr>
        <p:spPr>
          <a:xfrm>
            <a:off x="5541864" y="3813288"/>
            <a:ext cx="2315750" cy="180000"/>
          </a:xfrm>
        </p:spPr>
        <p:txBody>
          <a:bodyPr/>
          <a:lstStyle>
            <a:lvl1pPr marL="0" indent="0">
              <a:buNone/>
              <a:defRPr sz="900">
                <a:solidFill>
                  <a:schemeClr val="bg1"/>
                </a:solidFill>
              </a:defRPr>
            </a:lvl1pPr>
          </a:lstStyle>
          <a:p>
            <a:pPr lvl="0"/>
            <a:r>
              <a:rPr lang="en-US"/>
              <a:t>Name Surname</a:t>
            </a:r>
            <a:endParaRPr lang="en-GB"/>
          </a:p>
        </p:txBody>
      </p:sp>
      <p:sp>
        <p:nvSpPr>
          <p:cNvPr id="11" name="Text Placeholder 16">
            <a:extLst>
              <a:ext uri="{FF2B5EF4-FFF2-40B4-BE49-F238E27FC236}">
                <a16:creationId xmlns:a16="http://schemas.microsoft.com/office/drawing/2014/main" id="{03CDC117-35F2-47B2-85B2-29CB8EE7E096}"/>
              </a:ext>
            </a:extLst>
          </p:cNvPr>
          <p:cNvSpPr>
            <a:spLocks noGrp="1"/>
          </p:cNvSpPr>
          <p:nvPr>
            <p:ph type="body" sz="quarter" idx="15" hasCustomPrompt="1"/>
          </p:nvPr>
        </p:nvSpPr>
        <p:spPr>
          <a:xfrm>
            <a:off x="5541864" y="4055931"/>
            <a:ext cx="2315750" cy="180000"/>
          </a:xfrm>
        </p:spPr>
        <p:txBody>
          <a:bodyPr/>
          <a:lstStyle>
            <a:lvl1pPr marL="0" indent="0">
              <a:buNone/>
              <a:defRPr sz="900">
                <a:solidFill>
                  <a:schemeClr val="bg1"/>
                </a:solidFill>
              </a:defRPr>
            </a:lvl1pPr>
          </a:lstStyle>
          <a:p>
            <a:pPr lvl="0"/>
            <a:r>
              <a:rPr lang="en-US"/>
              <a:t>Job Title to go here</a:t>
            </a:r>
            <a:endParaRPr lang="en-GB"/>
          </a:p>
        </p:txBody>
      </p:sp>
      <p:sp>
        <p:nvSpPr>
          <p:cNvPr id="14" name="Picture Placeholder 19">
            <a:extLst>
              <a:ext uri="{FF2B5EF4-FFF2-40B4-BE49-F238E27FC236}">
                <a16:creationId xmlns:a16="http://schemas.microsoft.com/office/drawing/2014/main" id="{00A15EA9-2372-4E06-83C2-1E13AB1FA626}"/>
              </a:ext>
            </a:extLst>
          </p:cNvPr>
          <p:cNvSpPr>
            <a:spLocks noGrp="1"/>
          </p:cNvSpPr>
          <p:nvPr>
            <p:ph type="pic" sz="quarter" idx="16"/>
          </p:nvPr>
        </p:nvSpPr>
        <p:spPr>
          <a:xfrm>
            <a:off x="4589864" y="3578084"/>
            <a:ext cx="777600" cy="778959"/>
          </a:xfrm>
          <a:prstGeom prst="ellipse">
            <a:avLst/>
          </a:prstGeom>
        </p:spPr>
        <p:txBody>
          <a:bodyPr anchor="ctr"/>
          <a:lstStyle>
            <a:lvl1pPr marL="0" indent="0" algn="ctr">
              <a:buNone/>
              <a:defRPr sz="675">
                <a:solidFill>
                  <a:schemeClr val="bg1"/>
                </a:solidFill>
              </a:defRPr>
            </a:lvl1pPr>
          </a:lstStyle>
          <a:p>
            <a:r>
              <a:rPr lang="en-US" dirty="0"/>
              <a:t>Click icon to add picture</a:t>
            </a:r>
            <a:endParaRPr lang="en-GB" dirty="0"/>
          </a:p>
        </p:txBody>
      </p:sp>
      <p:sp>
        <p:nvSpPr>
          <p:cNvPr id="9" name="Text Placeholder 8">
            <a:extLst>
              <a:ext uri="{FF2B5EF4-FFF2-40B4-BE49-F238E27FC236}">
                <a16:creationId xmlns:a16="http://schemas.microsoft.com/office/drawing/2014/main" id="{5DB83DAE-9FEB-4E9C-85BA-A34BD239275A}"/>
              </a:ext>
            </a:extLst>
          </p:cNvPr>
          <p:cNvSpPr>
            <a:spLocks noGrp="1"/>
          </p:cNvSpPr>
          <p:nvPr>
            <p:ph type="body" sz="quarter" idx="17" hasCustomPrompt="1"/>
          </p:nvPr>
        </p:nvSpPr>
        <p:spPr>
          <a:xfrm>
            <a:off x="4589866" y="1137921"/>
            <a:ext cx="4096935" cy="373807"/>
          </a:xfrm>
        </p:spPr>
        <p:txBody>
          <a:bodyPr/>
          <a:lstStyle>
            <a:lvl1pPr marL="0" indent="0">
              <a:buNone/>
              <a:defRPr/>
            </a:lvl1pPr>
          </a:lstStyle>
          <a:p>
            <a:pPr lvl="0"/>
            <a:r>
              <a:rPr lang="en-US"/>
              <a:t>Key Takeaways</a:t>
            </a:r>
          </a:p>
        </p:txBody>
      </p:sp>
      <p:sp>
        <p:nvSpPr>
          <p:cNvPr id="15" name="Text Placeholder 8">
            <a:extLst>
              <a:ext uri="{FF2B5EF4-FFF2-40B4-BE49-F238E27FC236}">
                <a16:creationId xmlns:a16="http://schemas.microsoft.com/office/drawing/2014/main" id="{C1ABE303-7041-4312-AD03-0E872AEF99BE}"/>
              </a:ext>
            </a:extLst>
          </p:cNvPr>
          <p:cNvSpPr>
            <a:spLocks noGrp="1"/>
          </p:cNvSpPr>
          <p:nvPr>
            <p:ph type="body" sz="quarter" idx="18" hasCustomPrompt="1"/>
          </p:nvPr>
        </p:nvSpPr>
        <p:spPr>
          <a:xfrm>
            <a:off x="4589866" y="1635009"/>
            <a:ext cx="4096935" cy="1611554"/>
          </a:xfrm>
        </p:spPr>
        <p:txBody>
          <a:bodyPr/>
          <a:lstStyle>
            <a:lvl1pPr marL="0" indent="0">
              <a:buNone/>
              <a:defRPr sz="1199"/>
            </a:lvl1pPr>
          </a:lstStyle>
          <a:p>
            <a:pPr lvl="0"/>
            <a:r>
              <a:rPr lang="en-US"/>
              <a:t>Content EY Interstate Light, 16pt, Lorem ipsum dolor, 12pt, </a:t>
            </a:r>
            <a:r>
              <a:rPr lang="en-US" err="1"/>
              <a:t>Utinam</a:t>
            </a:r>
            <a:r>
              <a:rPr lang="en-US"/>
              <a:t> </a:t>
            </a:r>
            <a:r>
              <a:rPr lang="en-US" err="1"/>
              <a:t>nonumy</a:t>
            </a:r>
            <a:r>
              <a:rPr lang="en-US"/>
              <a:t> </a:t>
            </a:r>
            <a:r>
              <a:rPr lang="en-US" err="1"/>
              <a:t>abhorreant</a:t>
            </a:r>
            <a:r>
              <a:rPr lang="en-US"/>
              <a:t> </a:t>
            </a:r>
            <a:r>
              <a:rPr lang="en-US" err="1"/>
              <a:t>sead</a:t>
            </a:r>
            <a:r>
              <a:rPr lang="en-US"/>
              <a:t>. </a:t>
            </a:r>
            <a:r>
              <a:rPr lang="en-US" err="1"/>
              <a:t>Putant</a:t>
            </a:r>
            <a:r>
              <a:rPr lang="en-US"/>
              <a:t> </a:t>
            </a:r>
            <a:r>
              <a:rPr lang="en-US" err="1"/>
              <a:t>probatus</a:t>
            </a:r>
            <a:r>
              <a:rPr lang="en-US"/>
              <a:t> id vis, ad his </a:t>
            </a:r>
            <a:r>
              <a:rPr lang="en-US" err="1"/>
              <a:t>meis</a:t>
            </a:r>
            <a:r>
              <a:rPr lang="en-US"/>
              <a:t> </a:t>
            </a:r>
            <a:r>
              <a:rPr lang="en-US" err="1"/>
              <a:t>habemus</a:t>
            </a:r>
            <a:r>
              <a:rPr lang="en-US"/>
              <a:t> </a:t>
            </a:r>
            <a:r>
              <a:rPr lang="en-US" err="1"/>
              <a:t>repudiare</a:t>
            </a:r>
            <a:r>
              <a:rPr lang="en-US"/>
              <a:t>, has an </a:t>
            </a:r>
            <a:r>
              <a:rPr lang="en-US" err="1"/>
              <a:t>pericula</a:t>
            </a:r>
            <a:r>
              <a:rPr lang="en-US"/>
              <a:t> </a:t>
            </a:r>
            <a:r>
              <a:rPr lang="en-US" err="1"/>
              <a:t>tractatos</a:t>
            </a:r>
            <a:r>
              <a:rPr lang="en-US"/>
              <a:t>. </a:t>
            </a:r>
            <a:r>
              <a:rPr lang="en-US" err="1"/>
              <a:t>Nec</a:t>
            </a:r>
            <a:r>
              <a:rPr lang="en-US"/>
              <a:t> </a:t>
            </a:r>
            <a:r>
              <a:rPr lang="en-US" err="1"/>
              <a:t>debitis</a:t>
            </a:r>
            <a:r>
              <a:rPr lang="en-US"/>
              <a:t> </a:t>
            </a:r>
            <a:r>
              <a:rPr lang="en-US" err="1"/>
              <a:t>dissentias</a:t>
            </a:r>
            <a:r>
              <a:rPr lang="en-US"/>
              <a:t> ad. </a:t>
            </a:r>
            <a:r>
              <a:rPr lang="en-US" err="1"/>
              <a:t>Patrioque</a:t>
            </a:r>
            <a:r>
              <a:rPr lang="en-US"/>
              <a:t> </a:t>
            </a:r>
            <a:r>
              <a:rPr lang="en-US" err="1"/>
              <a:t>voluptatum</a:t>
            </a:r>
            <a:r>
              <a:rPr lang="en-US"/>
              <a:t> </a:t>
            </a:r>
            <a:r>
              <a:rPr lang="en-US" err="1"/>
              <a:t>sed</a:t>
            </a:r>
            <a:r>
              <a:rPr lang="en-US"/>
              <a:t> ex, id </a:t>
            </a:r>
            <a:r>
              <a:rPr lang="en-US" err="1"/>
              <a:t>admodum</a:t>
            </a:r>
            <a:r>
              <a:rPr lang="en-US"/>
              <a:t>.</a:t>
            </a:r>
          </a:p>
          <a:p>
            <a:pPr lvl="0"/>
            <a:endParaRPr lang="en-US"/>
          </a:p>
        </p:txBody>
      </p:sp>
      <p:sp>
        <p:nvSpPr>
          <p:cNvPr id="16" name="Line 10">
            <a:extLst>
              <a:ext uri="{FF2B5EF4-FFF2-40B4-BE49-F238E27FC236}">
                <a16:creationId xmlns:a16="http://schemas.microsoft.com/office/drawing/2014/main" id="{C37BF1DE-E4E1-40C4-B510-30A0AC8ABDB8}"/>
              </a:ext>
            </a:extLst>
          </p:cNvPr>
          <p:cNvSpPr>
            <a:spLocks noChangeShapeType="1"/>
          </p:cNvSpPr>
          <p:nvPr userDrawn="1"/>
        </p:nvSpPr>
        <p:spPr bwMode="auto">
          <a:xfrm>
            <a:off x="457201" y="907750"/>
            <a:ext cx="8258782"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Tree>
    <p:extLst>
      <p:ext uri="{BB962C8B-B14F-4D97-AF65-F5344CB8AC3E}">
        <p14:creationId xmlns:p14="http://schemas.microsoft.com/office/powerpoint/2010/main" val="4377727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Standard slide_Quotes">
    <p:spTree>
      <p:nvGrpSpPr>
        <p:cNvPr id="1" name=""/>
        <p:cNvGrpSpPr/>
        <p:nvPr/>
      </p:nvGrpSpPr>
      <p:grpSpPr>
        <a:xfrm>
          <a:off x="0" y="0"/>
          <a:ext cx="0" cy="0"/>
          <a:chOff x="0" y="0"/>
          <a:chExt cx="0" cy="0"/>
        </a:xfrm>
      </p:grpSpPr>
      <p:grpSp>
        <p:nvGrpSpPr>
          <p:cNvPr id="3" name="Group 4">
            <a:extLst>
              <a:ext uri="{FF2B5EF4-FFF2-40B4-BE49-F238E27FC236}">
                <a16:creationId xmlns:a16="http://schemas.microsoft.com/office/drawing/2014/main" id="{05F168B0-BA8F-4E80-8828-B803EAFB0669}"/>
              </a:ext>
            </a:extLst>
          </p:cNvPr>
          <p:cNvGrpSpPr>
            <a:grpSpLocks noChangeAspect="1"/>
          </p:cNvGrpSpPr>
          <p:nvPr userDrawn="1"/>
        </p:nvGrpSpPr>
        <p:grpSpPr bwMode="auto">
          <a:xfrm>
            <a:off x="8383587" y="6356350"/>
            <a:ext cx="303213" cy="311150"/>
            <a:chOff x="7110" y="4004"/>
            <a:chExt cx="191" cy="196"/>
          </a:xfrm>
        </p:grpSpPr>
        <p:sp>
          <p:nvSpPr>
            <p:cNvPr id="5" name="Freeform 5">
              <a:extLst>
                <a:ext uri="{FF2B5EF4-FFF2-40B4-BE49-F238E27FC236}">
                  <a16:creationId xmlns:a16="http://schemas.microsoft.com/office/drawing/2014/main" id="{F0FDD624-8B17-4606-8B74-1009E07CE412}"/>
                </a:ext>
              </a:extLst>
            </p:cNvPr>
            <p:cNvSpPr>
              <a:spLocks/>
            </p:cNvSpPr>
            <p:nvPr userDrawn="1"/>
          </p:nvSpPr>
          <p:spPr bwMode="auto">
            <a:xfrm>
              <a:off x="7110" y="4004"/>
              <a:ext cx="191" cy="70"/>
            </a:xfrm>
            <a:custGeom>
              <a:avLst/>
              <a:gdLst>
                <a:gd name="T0" fmla="*/ 191 w 191"/>
                <a:gd name="T1" fmla="*/ 0 h 70"/>
                <a:gd name="T2" fmla="*/ 0 w 191"/>
                <a:gd name="T3" fmla="*/ 70 h 70"/>
                <a:gd name="T4" fmla="*/ 191 w 191"/>
                <a:gd name="T5" fmla="*/ 36 h 70"/>
                <a:gd name="T6" fmla="*/ 191 w 191"/>
                <a:gd name="T7" fmla="*/ 0 h 70"/>
              </a:gdLst>
              <a:ahLst/>
              <a:cxnLst>
                <a:cxn ang="0">
                  <a:pos x="T0" y="T1"/>
                </a:cxn>
                <a:cxn ang="0">
                  <a:pos x="T2" y="T3"/>
                </a:cxn>
                <a:cxn ang="0">
                  <a:pos x="T4" y="T5"/>
                </a:cxn>
                <a:cxn ang="0">
                  <a:pos x="T6" y="T7"/>
                </a:cxn>
              </a:cxnLst>
              <a:rect l="0" t="0" r="r" b="b"/>
              <a:pathLst>
                <a:path w="191" h="70">
                  <a:moveTo>
                    <a:pt x="191" y="0"/>
                  </a:moveTo>
                  <a:lnTo>
                    <a:pt x="0" y="70"/>
                  </a:lnTo>
                  <a:lnTo>
                    <a:pt x="191" y="36"/>
                  </a:lnTo>
                  <a:lnTo>
                    <a:pt x="191"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6" name="Freeform 6">
              <a:extLst>
                <a:ext uri="{FF2B5EF4-FFF2-40B4-BE49-F238E27FC236}">
                  <a16:creationId xmlns:a16="http://schemas.microsoft.com/office/drawing/2014/main" id="{7E36DF64-F287-4A6D-A2E4-77908E57429D}"/>
                </a:ext>
              </a:extLst>
            </p:cNvPr>
            <p:cNvSpPr>
              <a:spLocks/>
            </p:cNvSpPr>
            <p:nvPr userDrawn="1"/>
          </p:nvSpPr>
          <p:spPr bwMode="auto">
            <a:xfrm>
              <a:off x="7111" y="4103"/>
              <a:ext cx="78" cy="97"/>
            </a:xfrm>
            <a:custGeom>
              <a:avLst/>
              <a:gdLst>
                <a:gd name="T0" fmla="*/ 30 w 78"/>
                <a:gd name="T1" fmla="*/ 58 h 97"/>
                <a:gd name="T2" fmla="*/ 65 w 78"/>
                <a:gd name="T3" fmla="*/ 58 h 97"/>
                <a:gd name="T4" fmla="*/ 65 w 78"/>
                <a:gd name="T5" fmla="*/ 38 h 97"/>
                <a:gd name="T6" fmla="*/ 30 w 78"/>
                <a:gd name="T7" fmla="*/ 38 h 97"/>
                <a:gd name="T8" fmla="*/ 30 w 78"/>
                <a:gd name="T9" fmla="*/ 22 h 97"/>
                <a:gd name="T10" fmla="*/ 68 w 78"/>
                <a:gd name="T11" fmla="*/ 22 h 97"/>
                <a:gd name="T12" fmla="*/ 55 w 78"/>
                <a:gd name="T13" fmla="*/ 0 h 97"/>
                <a:gd name="T14" fmla="*/ 0 w 78"/>
                <a:gd name="T15" fmla="*/ 0 h 97"/>
                <a:gd name="T16" fmla="*/ 0 w 78"/>
                <a:gd name="T17" fmla="*/ 97 h 97"/>
                <a:gd name="T18" fmla="*/ 78 w 78"/>
                <a:gd name="T19" fmla="*/ 97 h 97"/>
                <a:gd name="T20" fmla="*/ 78 w 78"/>
                <a:gd name="T21" fmla="*/ 74 h 97"/>
                <a:gd name="T22" fmla="*/ 30 w 78"/>
                <a:gd name="T23" fmla="*/ 74 h 97"/>
                <a:gd name="T24" fmla="*/ 30 w 78"/>
                <a:gd name="T25" fmla="*/ 58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 h="97">
                  <a:moveTo>
                    <a:pt x="30" y="58"/>
                  </a:moveTo>
                  <a:lnTo>
                    <a:pt x="65" y="58"/>
                  </a:lnTo>
                  <a:lnTo>
                    <a:pt x="65" y="38"/>
                  </a:lnTo>
                  <a:lnTo>
                    <a:pt x="30" y="38"/>
                  </a:lnTo>
                  <a:lnTo>
                    <a:pt x="30" y="22"/>
                  </a:lnTo>
                  <a:lnTo>
                    <a:pt x="68" y="22"/>
                  </a:lnTo>
                  <a:lnTo>
                    <a:pt x="55" y="0"/>
                  </a:lnTo>
                  <a:lnTo>
                    <a:pt x="0" y="0"/>
                  </a:lnTo>
                  <a:lnTo>
                    <a:pt x="0" y="97"/>
                  </a:lnTo>
                  <a:lnTo>
                    <a:pt x="78" y="97"/>
                  </a:lnTo>
                  <a:lnTo>
                    <a:pt x="78" y="74"/>
                  </a:lnTo>
                  <a:lnTo>
                    <a:pt x="30" y="74"/>
                  </a:lnTo>
                  <a:lnTo>
                    <a:pt x="30" y="5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7" name="Freeform 7">
              <a:extLst>
                <a:ext uri="{FF2B5EF4-FFF2-40B4-BE49-F238E27FC236}">
                  <a16:creationId xmlns:a16="http://schemas.microsoft.com/office/drawing/2014/main" id="{7E284FFC-AE6B-48DA-B04B-783D322597C7}"/>
                </a:ext>
              </a:extLst>
            </p:cNvPr>
            <p:cNvSpPr>
              <a:spLocks/>
            </p:cNvSpPr>
            <p:nvPr userDrawn="1"/>
          </p:nvSpPr>
          <p:spPr bwMode="auto">
            <a:xfrm>
              <a:off x="7176" y="4103"/>
              <a:ext cx="96" cy="97"/>
            </a:xfrm>
            <a:custGeom>
              <a:avLst/>
              <a:gdLst>
                <a:gd name="T0" fmla="*/ 64 w 96"/>
                <a:gd name="T1" fmla="*/ 0 h 97"/>
                <a:gd name="T2" fmla="*/ 48 w 96"/>
                <a:gd name="T3" fmla="*/ 32 h 97"/>
                <a:gd name="T4" fmla="*/ 32 w 96"/>
                <a:gd name="T5" fmla="*/ 0 h 97"/>
                <a:gd name="T6" fmla="*/ 0 w 96"/>
                <a:gd name="T7" fmla="*/ 0 h 97"/>
                <a:gd name="T8" fmla="*/ 33 w 96"/>
                <a:gd name="T9" fmla="*/ 58 h 97"/>
                <a:gd name="T10" fmla="*/ 33 w 96"/>
                <a:gd name="T11" fmla="*/ 97 h 97"/>
                <a:gd name="T12" fmla="*/ 62 w 96"/>
                <a:gd name="T13" fmla="*/ 97 h 97"/>
                <a:gd name="T14" fmla="*/ 62 w 96"/>
                <a:gd name="T15" fmla="*/ 58 h 97"/>
                <a:gd name="T16" fmla="*/ 96 w 96"/>
                <a:gd name="T17" fmla="*/ 0 h 97"/>
                <a:gd name="T18" fmla="*/ 64 w 96"/>
                <a:gd name="T19"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7">
                  <a:moveTo>
                    <a:pt x="64" y="0"/>
                  </a:moveTo>
                  <a:lnTo>
                    <a:pt x="48" y="32"/>
                  </a:lnTo>
                  <a:lnTo>
                    <a:pt x="32" y="0"/>
                  </a:lnTo>
                  <a:lnTo>
                    <a:pt x="0" y="0"/>
                  </a:lnTo>
                  <a:lnTo>
                    <a:pt x="33" y="58"/>
                  </a:lnTo>
                  <a:lnTo>
                    <a:pt x="33" y="97"/>
                  </a:lnTo>
                  <a:lnTo>
                    <a:pt x="62" y="97"/>
                  </a:lnTo>
                  <a:lnTo>
                    <a:pt x="62" y="58"/>
                  </a:lnTo>
                  <a:lnTo>
                    <a:pt x="96" y="0"/>
                  </a:lnTo>
                  <a:lnTo>
                    <a:pt x="64"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grpSp>
    </p:spTree>
    <p:extLst>
      <p:ext uri="{BB962C8B-B14F-4D97-AF65-F5344CB8AC3E}">
        <p14:creationId xmlns:p14="http://schemas.microsoft.com/office/powerpoint/2010/main" val="2095011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2_Standard slide_Quotes">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F607F99-5C2B-4FC6-A3DF-23E011C8426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284464" y="6327648"/>
            <a:ext cx="402504" cy="411480"/>
          </a:xfrm>
          <a:prstGeom prst="rect">
            <a:avLst/>
          </a:prstGeom>
        </p:spPr>
      </p:pic>
      <p:sp>
        <p:nvSpPr>
          <p:cNvPr id="3" name="Text Placeholder 6">
            <a:extLst>
              <a:ext uri="{FF2B5EF4-FFF2-40B4-BE49-F238E27FC236}">
                <a16:creationId xmlns:a16="http://schemas.microsoft.com/office/drawing/2014/main" id="{BD7B1EAA-D62E-426F-9D29-F674CEB29C31}"/>
              </a:ext>
            </a:extLst>
          </p:cNvPr>
          <p:cNvSpPr>
            <a:spLocks noGrp="1"/>
          </p:cNvSpPr>
          <p:nvPr>
            <p:ph type="body" sz="quarter" idx="10"/>
          </p:nvPr>
        </p:nvSpPr>
        <p:spPr>
          <a:xfrm>
            <a:off x="1926000" y="2060235"/>
            <a:ext cx="5292000" cy="3025522"/>
          </a:xfrm>
        </p:spPr>
        <p:txBody>
          <a:bodyPr lIns="0" tIns="0" rIns="0" bIns="0">
            <a:noAutofit/>
          </a:bodyPr>
          <a:lstStyle>
            <a:lvl1pPr marL="0" indent="0" algn="ctr">
              <a:buNone/>
              <a:defRPr lang="en-US" sz="2800" dirty="0" smtClean="0">
                <a:latin typeface="Georgia" panose="02040502050405020303" pitchFamily="18" charset="0"/>
              </a:defRPr>
            </a:lvl1pPr>
          </a:lstStyle>
          <a:p>
            <a:pPr marL="356616" lvl="0" indent="-356616" algn="ctr">
              <a:spcBef>
                <a:spcPts val="0"/>
              </a:spcBef>
            </a:pPr>
            <a:r>
              <a:rPr lang="en-US"/>
              <a:t>Click to edit Master text styles</a:t>
            </a:r>
          </a:p>
        </p:txBody>
      </p:sp>
      <p:sp>
        <p:nvSpPr>
          <p:cNvPr id="5" name="Text Placeholder 6">
            <a:extLst>
              <a:ext uri="{FF2B5EF4-FFF2-40B4-BE49-F238E27FC236}">
                <a16:creationId xmlns:a16="http://schemas.microsoft.com/office/drawing/2014/main" id="{C43D8C34-69FC-4DEE-BC95-D2F629475EBD}"/>
              </a:ext>
            </a:extLst>
          </p:cNvPr>
          <p:cNvSpPr>
            <a:spLocks noGrp="1"/>
          </p:cNvSpPr>
          <p:nvPr>
            <p:ph type="body" sz="quarter" idx="11" hasCustomPrompt="1"/>
          </p:nvPr>
        </p:nvSpPr>
        <p:spPr>
          <a:xfrm>
            <a:off x="1926000" y="5516838"/>
            <a:ext cx="5292000" cy="316838"/>
          </a:xfrm>
        </p:spPr>
        <p:txBody>
          <a:bodyPr lIns="0" tIns="0" rIns="0" bIns="0">
            <a:noAutofit/>
          </a:bodyPr>
          <a:lstStyle>
            <a:lvl1pPr marL="0" indent="0" algn="ctr">
              <a:buNone/>
              <a:defRPr lang="en-US" sz="1600" dirty="0" smtClean="0">
                <a:solidFill>
                  <a:srgbClr val="FFE600"/>
                </a:solidFill>
                <a:latin typeface="+mn-lt"/>
              </a:defRPr>
            </a:lvl1pPr>
          </a:lstStyle>
          <a:p>
            <a:pPr marL="356616" lvl="0" indent="-356616" algn="ctr">
              <a:spcBef>
                <a:spcPts val="0"/>
              </a:spcBef>
              <a:spcAft>
                <a:spcPts val="600"/>
              </a:spcAft>
            </a:pPr>
            <a:r>
              <a:rPr lang="en-US"/>
              <a:t>Name Surname</a:t>
            </a:r>
          </a:p>
        </p:txBody>
      </p:sp>
      <p:sp>
        <p:nvSpPr>
          <p:cNvPr id="6" name="Text Placeholder 6">
            <a:extLst>
              <a:ext uri="{FF2B5EF4-FFF2-40B4-BE49-F238E27FC236}">
                <a16:creationId xmlns:a16="http://schemas.microsoft.com/office/drawing/2014/main" id="{8E78FCBB-C01D-4FF8-828E-0E27552CA9CC}"/>
              </a:ext>
            </a:extLst>
          </p:cNvPr>
          <p:cNvSpPr>
            <a:spLocks noGrp="1"/>
          </p:cNvSpPr>
          <p:nvPr>
            <p:ph type="body" sz="quarter" idx="12" hasCustomPrompt="1"/>
          </p:nvPr>
        </p:nvSpPr>
        <p:spPr>
          <a:xfrm>
            <a:off x="1926000" y="5828877"/>
            <a:ext cx="5292000" cy="316838"/>
          </a:xfrm>
        </p:spPr>
        <p:txBody>
          <a:bodyPr vert="horz" lIns="0" tIns="0" rIns="0" bIns="0" rtlCol="0" anchor="t" anchorCtr="0">
            <a:noAutofit/>
          </a:bodyPr>
          <a:lstStyle>
            <a:lvl1pPr marL="0" indent="0" algn="ctr">
              <a:buNone/>
              <a:defRPr lang="en-US" sz="1600" dirty="0" smtClean="0">
                <a:latin typeface="+mn-lt"/>
              </a:defRPr>
            </a:lvl1pPr>
          </a:lstStyle>
          <a:p>
            <a:pPr marL="356616" lvl="0" indent="-356616" algn="ctr">
              <a:spcBef>
                <a:spcPts val="0"/>
              </a:spcBef>
              <a:spcAft>
                <a:spcPts val="600"/>
              </a:spcAft>
            </a:pPr>
            <a:r>
              <a:rPr lang="en-US"/>
              <a:t>Job Title</a:t>
            </a:r>
          </a:p>
        </p:txBody>
      </p:sp>
      <p:sp>
        <p:nvSpPr>
          <p:cNvPr id="7" name="Text Placeholder 11">
            <a:extLst>
              <a:ext uri="{FF2B5EF4-FFF2-40B4-BE49-F238E27FC236}">
                <a16:creationId xmlns:a16="http://schemas.microsoft.com/office/drawing/2014/main" id="{0AD41D48-C813-4F78-A2C8-0758D2B7DC18}"/>
              </a:ext>
            </a:extLst>
          </p:cNvPr>
          <p:cNvSpPr txBox="1">
            <a:spLocks/>
          </p:cNvSpPr>
          <p:nvPr userDrawn="1"/>
        </p:nvSpPr>
        <p:spPr>
          <a:xfrm>
            <a:off x="3402806" y="979787"/>
            <a:ext cx="2338388" cy="882687"/>
          </a:xfrm>
          <a:prstGeom prst="rect">
            <a:avLst/>
          </a:prstGeom>
        </p:spPr>
        <p:txBody>
          <a:bodyPr lIns="0" tIns="0" rIns="0" bIns="0">
            <a:noAutofit/>
          </a:bodyPr>
          <a:lstStyle>
            <a:lvl1pPr marL="356616" indent="-356616" algn="l" defTabSz="914400" rtl="0" eaLnBrk="1" latinLnBrk="0" hangingPunct="1">
              <a:spcBef>
                <a:spcPct val="20000"/>
              </a:spcBef>
              <a:buClr>
                <a:schemeClr val="tx2"/>
              </a:buClr>
              <a:buSzPct val="70000"/>
              <a:buFont typeface="Arial" pitchFamily="34" charset="0"/>
              <a:buChar char="►"/>
              <a:defRPr sz="2400" kern="1200">
                <a:solidFill>
                  <a:schemeClr val="bg1"/>
                </a:solidFill>
                <a:latin typeface="+mn-lt"/>
                <a:ea typeface="+mn-ea"/>
                <a:cs typeface="+mn-cs"/>
              </a:defRPr>
            </a:lvl1pPr>
            <a:lvl2pPr marL="713232" indent="-356616" algn="l" defTabSz="914400" rtl="0" eaLnBrk="1" latinLnBrk="0" hangingPunct="1">
              <a:spcBef>
                <a:spcPct val="20000"/>
              </a:spcBef>
              <a:buClr>
                <a:schemeClr val="tx2"/>
              </a:buClr>
              <a:buSzPct val="70000"/>
              <a:buFont typeface="Arial" pitchFamily="34" charset="0"/>
              <a:buChar char="►"/>
              <a:defRPr sz="2000" kern="1200">
                <a:solidFill>
                  <a:schemeClr val="bg1"/>
                </a:solidFill>
                <a:latin typeface="+mn-lt"/>
                <a:ea typeface="+mn-ea"/>
                <a:cs typeface="+mn-cs"/>
              </a:defRPr>
            </a:lvl2pPr>
            <a:lvl3pPr marL="1069848" indent="-356616" algn="l" defTabSz="914400" rtl="0" eaLnBrk="1" latinLnBrk="0" hangingPunct="1">
              <a:spcBef>
                <a:spcPct val="20000"/>
              </a:spcBef>
              <a:buClr>
                <a:schemeClr val="tx2"/>
              </a:buClr>
              <a:buSzPct val="70000"/>
              <a:buFont typeface="Arial" pitchFamily="34" charset="0"/>
              <a:buChar char="►"/>
              <a:defRPr sz="1800" kern="1200">
                <a:solidFill>
                  <a:schemeClr val="bg1"/>
                </a:solidFill>
                <a:latin typeface="+mn-lt"/>
                <a:ea typeface="+mn-ea"/>
                <a:cs typeface="+mn-cs"/>
              </a:defRPr>
            </a:lvl3pPr>
            <a:lvl4pPr marL="1426464"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4pPr>
            <a:lvl5pPr marL="1783080"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GB" sz="11200" dirty="0">
                <a:solidFill>
                  <a:schemeClr val="tx2"/>
                </a:solidFill>
                <a:latin typeface="Georgia" panose="02040502050405020303" pitchFamily="18" charset="0"/>
              </a:rPr>
              <a:t>“ </a:t>
            </a:r>
          </a:p>
        </p:txBody>
      </p:sp>
    </p:spTree>
    <p:extLst>
      <p:ext uri="{BB962C8B-B14F-4D97-AF65-F5344CB8AC3E}">
        <p14:creationId xmlns:p14="http://schemas.microsoft.com/office/powerpoint/2010/main" val="16480885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1_Standard slide_Quotes">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F607F99-5C2B-4FC6-A3DF-23E011C8426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284464" y="6327648"/>
            <a:ext cx="402504" cy="411480"/>
          </a:xfrm>
          <a:prstGeom prst="rect">
            <a:avLst/>
          </a:prstGeom>
        </p:spPr>
      </p:pic>
      <p:sp>
        <p:nvSpPr>
          <p:cNvPr id="7" name="Text Placeholder 11">
            <a:extLst>
              <a:ext uri="{FF2B5EF4-FFF2-40B4-BE49-F238E27FC236}">
                <a16:creationId xmlns:a16="http://schemas.microsoft.com/office/drawing/2014/main" id="{8FBE9395-9BF1-4306-9F29-1F8E92C9F8DB}"/>
              </a:ext>
            </a:extLst>
          </p:cNvPr>
          <p:cNvSpPr txBox="1">
            <a:spLocks/>
          </p:cNvSpPr>
          <p:nvPr userDrawn="1"/>
        </p:nvSpPr>
        <p:spPr>
          <a:xfrm>
            <a:off x="375751" y="1488927"/>
            <a:ext cx="2338388" cy="858838"/>
          </a:xfrm>
          <a:prstGeom prst="rect">
            <a:avLst/>
          </a:prstGeom>
        </p:spPr>
        <p:txBody>
          <a:bodyPr/>
          <a:lstStyle>
            <a:lvl1pPr marL="356616" indent="-356616" algn="l" defTabSz="914400" rtl="0" eaLnBrk="1" latinLnBrk="0" hangingPunct="1">
              <a:spcBef>
                <a:spcPct val="20000"/>
              </a:spcBef>
              <a:buClr>
                <a:schemeClr val="tx2"/>
              </a:buClr>
              <a:buSzPct val="70000"/>
              <a:buFont typeface="Arial" pitchFamily="34" charset="0"/>
              <a:buChar char="►"/>
              <a:defRPr sz="2400" kern="1200">
                <a:solidFill>
                  <a:schemeClr val="bg1"/>
                </a:solidFill>
                <a:latin typeface="+mn-lt"/>
                <a:ea typeface="+mn-ea"/>
                <a:cs typeface="+mn-cs"/>
              </a:defRPr>
            </a:lvl1pPr>
            <a:lvl2pPr marL="713232" indent="-356616" algn="l" defTabSz="914400" rtl="0" eaLnBrk="1" latinLnBrk="0" hangingPunct="1">
              <a:spcBef>
                <a:spcPct val="20000"/>
              </a:spcBef>
              <a:buClr>
                <a:schemeClr val="tx2"/>
              </a:buClr>
              <a:buSzPct val="70000"/>
              <a:buFont typeface="Arial" pitchFamily="34" charset="0"/>
              <a:buChar char="►"/>
              <a:defRPr sz="2000" kern="1200">
                <a:solidFill>
                  <a:schemeClr val="bg1"/>
                </a:solidFill>
                <a:latin typeface="+mn-lt"/>
                <a:ea typeface="+mn-ea"/>
                <a:cs typeface="+mn-cs"/>
              </a:defRPr>
            </a:lvl2pPr>
            <a:lvl3pPr marL="1069848" indent="-356616" algn="l" defTabSz="914400" rtl="0" eaLnBrk="1" latinLnBrk="0" hangingPunct="1">
              <a:spcBef>
                <a:spcPct val="20000"/>
              </a:spcBef>
              <a:buClr>
                <a:schemeClr val="tx2"/>
              </a:buClr>
              <a:buSzPct val="70000"/>
              <a:buFont typeface="Arial" pitchFamily="34" charset="0"/>
              <a:buChar char="►"/>
              <a:defRPr sz="1800" kern="1200">
                <a:solidFill>
                  <a:schemeClr val="bg1"/>
                </a:solidFill>
                <a:latin typeface="+mn-lt"/>
                <a:ea typeface="+mn-ea"/>
                <a:cs typeface="+mn-cs"/>
              </a:defRPr>
            </a:lvl3pPr>
            <a:lvl4pPr marL="1426464"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4pPr>
            <a:lvl5pPr marL="1783080"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11200" dirty="0">
                <a:solidFill>
                  <a:schemeClr val="tx2"/>
                </a:solidFill>
                <a:latin typeface="Georgia" panose="02040502050405020303" pitchFamily="18" charset="0"/>
              </a:rPr>
              <a:t>“</a:t>
            </a:r>
          </a:p>
        </p:txBody>
      </p:sp>
      <p:sp>
        <p:nvSpPr>
          <p:cNvPr id="8" name="Text Placeholder 6">
            <a:extLst>
              <a:ext uri="{FF2B5EF4-FFF2-40B4-BE49-F238E27FC236}">
                <a16:creationId xmlns:a16="http://schemas.microsoft.com/office/drawing/2014/main" id="{87DD12F9-AC78-4784-A2C0-5FB6EC5AA315}"/>
              </a:ext>
            </a:extLst>
          </p:cNvPr>
          <p:cNvSpPr>
            <a:spLocks noGrp="1"/>
          </p:cNvSpPr>
          <p:nvPr>
            <p:ph type="body" sz="quarter" idx="10"/>
          </p:nvPr>
        </p:nvSpPr>
        <p:spPr>
          <a:xfrm>
            <a:off x="411750" y="2526765"/>
            <a:ext cx="5292000" cy="1800000"/>
          </a:xfrm>
        </p:spPr>
        <p:txBody>
          <a:bodyPr lIns="90000" tIns="46800" rIns="90000" bIns="46800"/>
          <a:lstStyle>
            <a:lvl1pPr marL="0" indent="0">
              <a:buNone/>
              <a:defRPr lang="en-US" sz="2800" dirty="0" smtClean="0">
                <a:latin typeface="Georgia" panose="02040502050405020303" pitchFamily="18" charset="0"/>
              </a:defRPr>
            </a:lvl1pPr>
          </a:lstStyle>
          <a:p>
            <a:pPr marL="356616" lvl="0" indent="-356616">
              <a:spcBef>
                <a:spcPts val="0"/>
              </a:spcBef>
            </a:pPr>
            <a:r>
              <a:rPr lang="en-US"/>
              <a:t>Click to edit Master text styles</a:t>
            </a:r>
          </a:p>
        </p:txBody>
      </p:sp>
      <p:sp>
        <p:nvSpPr>
          <p:cNvPr id="9" name="Text Placeholder 6">
            <a:extLst>
              <a:ext uri="{FF2B5EF4-FFF2-40B4-BE49-F238E27FC236}">
                <a16:creationId xmlns:a16="http://schemas.microsoft.com/office/drawing/2014/main" id="{3BB2527F-4DCE-4CB5-A96D-2E432FD5A07B}"/>
              </a:ext>
            </a:extLst>
          </p:cNvPr>
          <p:cNvSpPr>
            <a:spLocks noGrp="1"/>
          </p:cNvSpPr>
          <p:nvPr>
            <p:ph type="body" sz="quarter" idx="11" hasCustomPrompt="1"/>
          </p:nvPr>
        </p:nvSpPr>
        <p:spPr>
          <a:xfrm>
            <a:off x="411750" y="4632765"/>
            <a:ext cx="5292000" cy="316838"/>
          </a:xfrm>
        </p:spPr>
        <p:txBody>
          <a:bodyPr lIns="90000" tIns="46800" rIns="90000" bIns="46800"/>
          <a:lstStyle>
            <a:lvl1pPr marL="0" indent="0" algn="l" defTabSz="914400" rtl="0" eaLnBrk="1" latinLnBrk="0" hangingPunct="1">
              <a:spcBef>
                <a:spcPts val="0"/>
              </a:spcBef>
              <a:spcAft>
                <a:spcPts val="600"/>
              </a:spcAft>
              <a:buClr>
                <a:schemeClr val="tx2"/>
              </a:buClr>
              <a:buSzPct val="70000"/>
              <a:buFont typeface="Arial" pitchFamily="34" charset="0"/>
              <a:buNone/>
              <a:defRPr lang="en-US" sz="1600" kern="1200" dirty="0" smtClean="0">
                <a:solidFill>
                  <a:schemeClr val="tx2"/>
                </a:solidFill>
                <a:latin typeface="+mn-lt"/>
                <a:ea typeface="+mn-ea"/>
                <a:cs typeface="+mn-cs"/>
              </a:defRPr>
            </a:lvl1pPr>
            <a:lvl2pPr marL="356616" indent="0">
              <a:buNone/>
              <a:defRPr lang="en-US" sz="2000" smtClean="0">
                <a:latin typeface="+mn-lt"/>
              </a:defRPr>
            </a:lvl2pPr>
            <a:lvl3pPr>
              <a:defRPr lang="en-US" sz="1800" smtClean="0">
                <a:latin typeface="+mn-lt"/>
              </a:defRPr>
            </a:lvl3pPr>
            <a:lvl4pPr>
              <a:defRPr lang="en-US" sz="1600" smtClean="0">
                <a:latin typeface="+mn-lt"/>
              </a:defRPr>
            </a:lvl4pPr>
            <a:lvl5pPr>
              <a:defRPr lang="en-IN" sz="1600">
                <a:latin typeface="+mn-lt"/>
              </a:defRPr>
            </a:lvl5pPr>
          </a:lstStyle>
          <a:p>
            <a:pPr marL="0" lvl="0" indent="0">
              <a:spcBef>
                <a:spcPts val="0"/>
              </a:spcBef>
              <a:buNone/>
            </a:pPr>
            <a:r>
              <a:rPr lang="en-US"/>
              <a:t>Name Surname</a:t>
            </a:r>
          </a:p>
        </p:txBody>
      </p:sp>
      <p:sp>
        <p:nvSpPr>
          <p:cNvPr id="10" name="Text Placeholder 6">
            <a:extLst>
              <a:ext uri="{FF2B5EF4-FFF2-40B4-BE49-F238E27FC236}">
                <a16:creationId xmlns:a16="http://schemas.microsoft.com/office/drawing/2014/main" id="{47DFFB3C-E689-440E-8EDB-465853B34606}"/>
              </a:ext>
            </a:extLst>
          </p:cNvPr>
          <p:cNvSpPr>
            <a:spLocks noGrp="1"/>
          </p:cNvSpPr>
          <p:nvPr>
            <p:ph type="body" sz="quarter" idx="12" hasCustomPrompt="1"/>
          </p:nvPr>
        </p:nvSpPr>
        <p:spPr>
          <a:xfrm>
            <a:off x="411750" y="4971442"/>
            <a:ext cx="5292000" cy="316838"/>
          </a:xfrm>
        </p:spPr>
        <p:txBody>
          <a:bodyPr lIns="90000" tIns="46800" rIns="90000" bIns="46800"/>
          <a:lstStyle>
            <a:lvl1pPr marL="0" indent="0" algn="l" defTabSz="914400" rtl="0" eaLnBrk="1" latinLnBrk="0" hangingPunct="1">
              <a:spcBef>
                <a:spcPts val="0"/>
              </a:spcBef>
              <a:spcAft>
                <a:spcPts val="600"/>
              </a:spcAft>
              <a:buClr>
                <a:schemeClr val="tx2"/>
              </a:buClr>
              <a:buSzPct val="70000"/>
              <a:buFont typeface="Arial" pitchFamily="34" charset="0"/>
              <a:buNone/>
              <a:defRPr lang="en-US" sz="1600" kern="1200" dirty="0" smtClean="0">
                <a:solidFill>
                  <a:schemeClr val="bg1"/>
                </a:solidFill>
                <a:latin typeface="+mn-lt"/>
                <a:ea typeface="+mn-ea"/>
                <a:cs typeface="+mn-cs"/>
              </a:defRPr>
            </a:lvl1pPr>
            <a:lvl2pPr marL="356616" indent="0">
              <a:buNone/>
              <a:defRPr lang="en-US" sz="2000" smtClean="0">
                <a:latin typeface="+mn-lt"/>
              </a:defRPr>
            </a:lvl2pPr>
            <a:lvl3pPr>
              <a:defRPr lang="en-US" sz="1800" smtClean="0">
                <a:latin typeface="+mn-lt"/>
              </a:defRPr>
            </a:lvl3pPr>
            <a:lvl4pPr>
              <a:defRPr lang="en-US" sz="1600" smtClean="0">
                <a:latin typeface="+mn-lt"/>
              </a:defRPr>
            </a:lvl4pPr>
            <a:lvl5pPr>
              <a:defRPr lang="en-IN" sz="1600">
                <a:latin typeface="+mn-lt"/>
              </a:defRPr>
            </a:lvl5pPr>
          </a:lstStyle>
          <a:p>
            <a:pPr marL="0" lvl="0" indent="0">
              <a:spcBef>
                <a:spcPts val="0"/>
              </a:spcBef>
              <a:buNone/>
            </a:pPr>
            <a:r>
              <a:rPr lang="en-US"/>
              <a:t>Job Title</a:t>
            </a:r>
          </a:p>
        </p:txBody>
      </p:sp>
    </p:spTree>
    <p:extLst>
      <p:ext uri="{BB962C8B-B14F-4D97-AF65-F5344CB8AC3E}">
        <p14:creationId xmlns:p14="http://schemas.microsoft.com/office/powerpoint/2010/main" val="13734392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Standard slide_no_first_level_bullets">
    <p:spTree>
      <p:nvGrpSpPr>
        <p:cNvPr id="1" name=""/>
        <p:cNvGrpSpPr/>
        <p:nvPr/>
      </p:nvGrpSpPr>
      <p:grpSpPr>
        <a:xfrm>
          <a:off x="0" y="0"/>
          <a:ext cx="0" cy="0"/>
          <a:chOff x="0" y="0"/>
          <a:chExt cx="0" cy="0"/>
        </a:xfrm>
      </p:grpSpPr>
      <p:sp>
        <p:nvSpPr>
          <p:cNvPr id="2" name="Title 1"/>
          <p:cNvSpPr>
            <a:spLocks noGrp="1"/>
          </p:cNvSpPr>
          <p:nvPr>
            <p:ph type="title"/>
          </p:nvPr>
        </p:nvSpPr>
        <p:spPr>
          <a:xfrm>
            <a:off x="457201" y="294200"/>
            <a:ext cx="8229600" cy="590400"/>
          </a:xfrm>
        </p:spPr>
        <p:txBody>
          <a:bodyPr/>
          <a:lstStyle>
            <a:lvl1pPr>
              <a:defRPr>
                <a:solidFill>
                  <a:schemeClr val="bg1"/>
                </a:solidFill>
              </a:defRPr>
            </a:lvl1pPr>
          </a:lstStyle>
          <a:p>
            <a:r>
              <a:rPr lang="en-US"/>
              <a:t>Click to edit Master title style</a:t>
            </a:r>
            <a:endParaRPr lang="en-GB"/>
          </a:p>
        </p:txBody>
      </p:sp>
      <p:sp>
        <p:nvSpPr>
          <p:cNvPr id="3" name="Content Placeholder 2"/>
          <p:cNvSpPr>
            <a:spLocks noGrp="1"/>
          </p:cNvSpPr>
          <p:nvPr>
            <p:ph idx="1"/>
          </p:nvPr>
        </p:nvSpPr>
        <p:spPr>
          <a:xfrm>
            <a:off x="457201" y="1137920"/>
            <a:ext cx="6175841" cy="4834800"/>
          </a:xfrm>
        </p:spPr>
        <p:txBody>
          <a:bodyPr/>
          <a:lstStyle>
            <a:lvl1pPr marL="0" indent="0">
              <a:buNone/>
              <a:defRPr>
                <a:solidFill>
                  <a:schemeClr val="bg1"/>
                </a:solidFill>
              </a:defRPr>
            </a:lvl1pPr>
            <a:lvl2pPr marL="267319">
              <a:defRPr>
                <a:solidFill>
                  <a:schemeClr val="bg1"/>
                </a:solidFill>
              </a:defRPr>
            </a:lvl2pPr>
            <a:lvl3pPr marL="534639">
              <a:defRPr>
                <a:solidFill>
                  <a:schemeClr val="bg1"/>
                </a:solidFill>
              </a:defRPr>
            </a:lvl3pPr>
            <a:lvl4pPr marL="801958">
              <a:defRPr>
                <a:solidFill>
                  <a:schemeClr val="bg1"/>
                </a:solidFill>
              </a:defRPr>
            </a:lvl4pPr>
            <a:lvl5pPr marL="1069277">
              <a:defRPr sz="9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Line 10">
            <a:extLst>
              <a:ext uri="{FF2B5EF4-FFF2-40B4-BE49-F238E27FC236}">
                <a16:creationId xmlns:a16="http://schemas.microsoft.com/office/drawing/2014/main" id="{0DC4E272-5E22-4B3C-94CE-7BFF319FA14A}"/>
              </a:ext>
            </a:extLst>
          </p:cNvPr>
          <p:cNvSpPr>
            <a:spLocks noChangeShapeType="1"/>
          </p:cNvSpPr>
          <p:nvPr userDrawn="1"/>
        </p:nvSpPr>
        <p:spPr bwMode="auto">
          <a:xfrm>
            <a:off x="457201" y="907750"/>
            <a:ext cx="8258782"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Tree>
    <p:extLst>
      <p:ext uri="{BB962C8B-B14F-4D97-AF65-F5344CB8AC3E}">
        <p14:creationId xmlns:p14="http://schemas.microsoft.com/office/powerpoint/2010/main" val="33186770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itle only, no line">
    <p:spTree>
      <p:nvGrpSpPr>
        <p:cNvPr id="1" name=""/>
        <p:cNvGrpSpPr/>
        <p:nvPr/>
      </p:nvGrpSpPr>
      <p:grpSpPr>
        <a:xfrm>
          <a:off x="0" y="0"/>
          <a:ext cx="0" cy="0"/>
          <a:chOff x="0" y="0"/>
          <a:chExt cx="0" cy="0"/>
        </a:xfrm>
      </p:grpSpPr>
      <p:sp>
        <p:nvSpPr>
          <p:cNvPr id="2" name="Title 1"/>
          <p:cNvSpPr>
            <a:spLocks noGrp="1"/>
          </p:cNvSpPr>
          <p:nvPr>
            <p:ph type="title"/>
          </p:nvPr>
        </p:nvSpPr>
        <p:spPr>
          <a:xfrm>
            <a:off x="457201" y="294200"/>
            <a:ext cx="8229600" cy="590880"/>
          </a:xfrm>
        </p:spPr>
        <p:txBody>
          <a:bodyPr/>
          <a:lstStyle>
            <a:lvl1pPr>
              <a:defRPr>
                <a:solidFill>
                  <a:schemeClr val="bg1"/>
                </a:solidFill>
              </a:defRPr>
            </a:lvl1pPr>
          </a:lstStyle>
          <a:p>
            <a:r>
              <a:rPr lang="en-US"/>
              <a:t>Click to edit Master title style</a:t>
            </a:r>
            <a:endParaRPr lang="en-GB"/>
          </a:p>
        </p:txBody>
      </p:sp>
      <p:sp>
        <p:nvSpPr>
          <p:cNvPr id="6" name="Line 10">
            <a:extLst>
              <a:ext uri="{FF2B5EF4-FFF2-40B4-BE49-F238E27FC236}">
                <a16:creationId xmlns:a16="http://schemas.microsoft.com/office/drawing/2014/main" id="{8E9B660A-29E5-49A2-9D87-2D7C78CC1148}"/>
              </a:ext>
            </a:extLst>
          </p:cNvPr>
          <p:cNvSpPr>
            <a:spLocks noChangeShapeType="1"/>
          </p:cNvSpPr>
          <p:nvPr userDrawn="1"/>
        </p:nvSpPr>
        <p:spPr bwMode="auto">
          <a:xfrm>
            <a:off x="457201" y="907750"/>
            <a:ext cx="8258782"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Tree>
    <p:extLst>
      <p:ext uri="{BB962C8B-B14F-4D97-AF65-F5344CB8AC3E}">
        <p14:creationId xmlns:p14="http://schemas.microsoft.com/office/powerpoint/2010/main" val="40593284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lumns, no headings">
    <p:spTree>
      <p:nvGrpSpPr>
        <p:cNvPr id="1" name=""/>
        <p:cNvGrpSpPr/>
        <p:nvPr/>
      </p:nvGrpSpPr>
      <p:grpSpPr>
        <a:xfrm>
          <a:off x="0" y="0"/>
          <a:ext cx="0" cy="0"/>
          <a:chOff x="0" y="0"/>
          <a:chExt cx="0" cy="0"/>
        </a:xfrm>
      </p:grpSpPr>
      <p:sp>
        <p:nvSpPr>
          <p:cNvPr id="2" name="Title 1"/>
          <p:cNvSpPr>
            <a:spLocks noGrp="1"/>
          </p:cNvSpPr>
          <p:nvPr>
            <p:ph type="title"/>
          </p:nvPr>
        </p:nvSpPr>
        <p:spPr>
          <a:xfrm>
            <a:off x="457201" y="294200"/>
            <a:ext cx="8229600" cy="590880"/>
          </a:xfrm>
        </p:spPr>
        <p:txBody>
          <a:bodyPr/>
          <a:lstStyle>
            <a:lvl1pPr>
              <a:defRPr sz="2400">
                <a:solidFill>
                  <a:schemeClr val="bg1"/>
                </a:solidFill>
              </a:defRPr>
            </a:lvl1pPr>
          </a:lstStyle>
          <a:p>
            <a:r>
              <a:rPr lang="en-US"/>
              <a:t>Click to edit Master title style</a:t>
            </a:r>
            <a:endParaRPr lang="en-GB"/>
          </a:p>
        </p:txBody>
      </p:sp>
      <p:sp>
        <p:nvSpPr>
          <p:cNvPr id="3" name="Content Placeholder 2"/>
          <p:cNvSpPr>
            <a:spLocks noGrp="1"/>
          </p:cNvSpPr>
          <p:nvPr>
            <p:ph sz="half" idx="1"/>
          </p:nvPr>
        </p:nvSpPr>
        <p:spPr>
          <a:xfrm>
            <a:off x="457201" y="1137919"/>
            <a:ext cx="4038600" cy="4834800"/>
          </a:xfrm>
        </p:spPr>
        <p:txBody>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200">
                <a:solidFill>
                  <a:schemeClr val="bg1"/>
                </a:solidFill>
              </a:defRPr>
            </a:lvl5pPr>
            <a:lvl6pPr>
              <a:defRPr sz="1349"/>
            </a:lvl6pPr>
            <a:lvl7pPr>
              <a:defRPr sz="1349"/>
            </a:lvl7pPr>
            <a:lvl8pPr>
              <a:defRPr sz="1349"/>
            </a:lvl8pPr>
            <a:lvl9pPr>
              <a:defRPr sz="134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1" y="1137919"/>
            <a:ext cx="4038600" cy="4834800"/>
          </a:xfrm>
        </p:spPr>
        <p:txBody>
          <a:bodyPr/>
          <a:lstStyle>
            <a:lvl1pPr>
              <a:defRPr sz="2000">
                <a:solidFill>
                  <a:schemeClr val="bg1"/>
                </a:solidFill>
              </a:defRPr>
            </a:lvl1pPr>
            <a:lvl2pPr>
              <a:defRPr sz="1800">
                <a:solidFill>
                  <a:schemeClr val="bg1"/>
                </a:solidFill>
              </a:defRPr>
            </a:lvl2pPr>
            <a:lvl3pPr>
              <a:defRPr sz="1400">
                <a:solidFill>
                  <a:schemeClr val="bg1"/>
                </a:solidFill>
              </a:defRPr>
            </a:lvl3pPr>
            <a:lvl4pPr>
              <a:defRPr sz="1600">
                <a:solidFill>
                  <a:schemeClr val="bg1"/>
                </a:solidFill>
              </a:defRPr>
            </a:lvl4pPr>
            <a:lvl5pPr>
              <a:defRPr sz="1200">
                <a:solidFill>
                  <a:schemeClr val="bg1"/>
                </a:solidFill>
              </a:defRPr>
            </a:lvl5pPr>
            <a:lvl6pPr>
              <a:defRPr sz="1349"/>
            </a:lvl6pPr>
            <a:lvl7pPr>
              <a:defRPr sz="1349"/>
            </a:lvl7pPr>
            <a:lvl8pPr>
              <a:defRPr sz="1349"/>
            </a:lvl8pPr>
            <a:lvl9pPr>
              <a:defRPr sz="134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Line 10">
            <a:extLst>
              <a:ext uri="{FF2B5EF4-FFF2-40B4-BE49-F238E27FC236}">
                <a16:creationId xmlns:a16="http://schemas.microsoft.com/office/drawing/2014/main" id="{0C976817-4856-4880-A98A-B5A5C7C55425}"/>
              </a:ext>
            </a:extLst>
          </p:cNvPr>
          <p:cNvSpPr>
            <a:spLocks noChangeShapeType="1"/>
          </p:cNvSpPr>
          <p:nvPr userDrawn="1"/>
        </p:nvSpPr>
        <p:spPr bwMode="auto">
          <a:xfrm>
            <a:off x="457201" y="907750"/>
            <a:ext cx="8258782"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Tree>
    <p:extLst>
      <p:ext uri="{BB962C8B-B14F-4D97-AF65-F5344CB8AC3E}">
        <p14:creationId xmlns:p14="http://schemas.microsoft.com/office/powerpoint/2010/main" val="859675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3_Cover alternat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7EC39AC-6A2F-4EAA-83E3-E7F117FDC85F}"/>
              </a:ext>
            </a:extLst>
          </p:cNvPr>
          <p:cNvGraphicFramePr>
            <a:graphicFrameLocks noChangeAspect="1"/>
          </p:cNvGraphicFramePr>
          <p:nvPr userDrawn="1">
            <p:custDataLst>
              <p:tags r:id="rId1"/>
            </p:custDataLst>
            <p:extLst>
              <p:ext uri="{D42A27DB-BD31-4B8C-83A1-F6EECF244321}">
                <p14:modId xmlns:p14="http://schemas.microsoft.com/office/powerpoint/2010/main" val="360574699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56" imgH="257" progId="TCLayout.ActiveDocument.1">
                  <p:embed/>
                </p:oleObj>
              </mc:Choice>
              <mc:Fallback>
                <p:oleObj name="think-cell Slide" r:id="rId3" imgW="256" imgH="257" progId="TCLayout.ActiveDocument.1">
                  <p:embed/>
                  <p:pic>
                    <p:nvPicPr>
                      <p:cNvPr id="3" name="Object 2" hidden="1">
                        <a:extLst>
                          <a:ext uri="{FF2B5EF4-FFF2-40B4-BE49-F238E27FC236}">
                            <a16:creationId xmlns:a16="http://schemas.microsoft.com/office/drawing/2014/main" id="{97EC39AC-6A2F-4EAA-83E3-E7F117FDC85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1" name="Picture 10">
            <a:extLst>
              <a:ext uri="{FF2B5EF4-FFF2-40B4-BE49-F238E27FC236}">
                <a16:creationId xmlns:a16="http://schemas.microsoft.com/office/drawing/2014/main" id="{397B9842-BCE8-439E-81AE-987F2EB50F11}"/>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l="5533" r="5533"/>
          <a:stretch/>
        </p:blipFill>
        <p:spPr>
          <a:xfrm flipH="1">
            <a:off x="0" y="3176"/>
            <a:ext cx="9144000" cy="6858000"/>
          </a:xfrm>
          <a:prstGeom prst="rect">
            <a:avLst/>
          </a:prstGeom>
        </p:spPr>
      </p:pic>
      <p:sp>
        <p:nvSpPr>
          <p:cNvPr id="6" name="Freeform: Shape 5">
            <a:extLst>
              <a:ext uri="{FF2B5EF4-FFF2-40B4-BE49-F238E27FC236}">
                <a16:creationId xmlns:a16="http://schemas.microsoft.com/office/drawing/2014/main" id="{375826E9-D307-EDFB-AF65-E987E7D950FE}"/>
              </a:ext>
            </a:extLst>
          </p:cNvPr>
          <p:cNvSpPr>
            <a:spLocks/>
          </p:cNvSpPr>
          <p:nvPr userDrawn="1"/>
        </p:nvSpPr>
        <p:spPr>
          <a:xfrm>
            <a:off x="470055" y="457199"/>
            <a:ext cx="4507059" cy="3063241"/>
          </a:xfrm>
          <a:custGeom>
            <a:avLst/>
            <a:gdLst>
              <a:gd name="connsiteX0" fmla="*/ 4507059 w 4507059"/>
              <a:gd name="connsiteY0" fmla="*/ 0 h 3063241"/>
              <a:gd name="connsiteX1" fmla="*/ 4505031 w 4507059"/>
              <a:gd name="connsiteY1" fmla="*/ 2958495 h 3063241"/>
              <a:gd name="connsiteX2" fmla="*/ 4504957 w 4507059"/>
              <a:gd name="connsiteY2" fmla="*/ 3063241 h 3063241"/>
              <a:gd name="connsiteX3" fmla="*/ 0 w 4507059"/>
              <a:gd name="connsiteY3" fmla="*/ 3063241 h 3063241"/>
              <a:gd name="connsiteX4" fmla="*/ 0 w 4507059"/>
              <a:gd name="connsiteY4" fmla="*/ 797036 h 3063241"/>
              <a:gd name="connsiteX5" fmla="*/ 4507059 w 4507059"/>
              <a:gd name="connsiteY5" fmla="*/ 0 h 3063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07059" h="3063241">
                <a:moveTo>
                  <a:pt x="4507059" y="0"/>
                </a:moveTo>
                <a:cubicBezTo>
                  <a:pt x="4506383" y="672214"/>
                  <a:pt x="4505707" y="1972223"/>
                  <a:pt x="4505031" y="2958495"/>
                </a:cubicBezTo>
                <a:lnTo>
                  <a:pt x="4504957" y="3063241"/>
                </a:lnTo>
                <a:lnTo>
                  <a:pt x="0" y="3063241"/>
                </a:lnTo>
                <a:lnTo>
                  <a:pt x="0" y="797036"/>
                </a:lnTo>
                <a:lnTo>
                  <a:pt x="4507059" y="0"/>
                </a:lnTo>
                <a:close/>
              </a:path>
            </a:pathLst>
          </a:custGeom>
          <a:solidFill>
            <a:srgbClr val="FFE600"/>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ctr"/>
            <a:endParaRPr lang="en-US" sz="1200" dirty="0">
              <a:solidFill>
                <a:schemeClr val="tx1"/>
              </a:solidFill>
            </a:endParaRPr>
          </a:p>
        </p:txBody>
      </p:sp>
      <p:pic>
        <p:nvPicPr>
          <p:cNvPr id="8" name="Picture 7">
            <a:extLst>
              <a:ext uri="{FF2B5EF4-FFF2-40B4-BE49-F238E27FC236}">
                <a16:creationId xmlns:a16="http://schemas.microsoft.com/office/drawing/2014/main" id="{E945AD81-9D09-493D-94B8-1CAA625F68C3}"/>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7710361" y="5340096"/>
            <a:ext cx="987552" cy="1156968"/>
          </a:xfrm>
          <a:prstGeom prst="rect">
            <a:avLst/>
          </a:prstGeom>
        </p:spPr>
      </p:pic>
      <p:sp>
        <p:nvSpPr>
          <p:cNvPr id="9" name="Title 1">
            <a:extLst>
              <a:ext uri="{FF2B5EF4-FFF2-40B4-BE49-F238E27FC236}">
                <a16:creationId xmlns:a16="http://schemas.microsoft.com/office/drawing/2014/main" id="{9306FE6B-2888-42EC-9409-22E0C44C3EFB}"/>
              </a:ext>
            </a:extLst>
          </p:cNvPr>
          <p:cNvSpPr>
            <a:spLocks noGrp="1"/>
          </p:cNvSpPr>
          <p:nvPr>
            <p:ph type="ctrTitle" hasCustomPrompt="1"/>
          </p:nvPr>
        </p:nvSpPr>
        <p:spPr>
          <a:xfrm>
            <a:off x="742112" y="1524775"/>
            <a:ext cx="3791450" cy="860400"/>
          </a:xfrm>
        </p:spPr>
        <p:txBody>
          <a:bodyPr vert="horz"/>
          <a:lstStyle>
            <a:lvl1pPr>
              <a:defRPr sz="3000" b="0">
                <a:solidFill>
                  <a:schemeClr val="tx1"/>
                </a:solidFill>
                <a:latin typeface="EYInterstate Light" panose="02000506000000020004" pitchFamily="2" charset="0"/>
                <a:cs typeface="Arial" pitchFamily="34" charset="0"/>
              </a:defRPr>
            </a:lvl1pPr>
          </a:lstStyle>
          <a:p>
            <a:r>
              <a:rPr lang="en-GB"/>
              <a:t>Title (EY Interstate Light 30 point)</a:t>
            </a:r>
          </a:p>
        </p:txBody>
      </p:sp>
      <p:sp>
        <p:nvSpPr>
          <p:cNvPr id="10" name="Subtitle 2">
            <a:extLst>
              <a:ext uri="{FF2B5EF4-FFF2-40B4-BE49-F238E27FC236}">
                <a16:creationId xmlns:a16="http://schemas.microsoft.com/office/drawing/2014/main" id="{62FC3DF6-2861-4293-9E33-F3E405EF9FAB}"/>
              </a:ext>
            </a:extLst>
          </p:cNvPr>
          <p:cNvSpPr>
            <a:spLocks noGrp="1"/>
          </p:cNvSpPr>
          <p:nvPr>
            <p:ph type="subTitle" idx="1" hasCustomPrompt="1"/>
          </p:nvPr>
        </p:nvSpPr>
        <p:spPr>
          <a:xfrm>
            <a:off x="742112" y="2536905"/>
            <a:ext cx="3791450" cy="391225"/>
          </a:xfrm>
        </p:spPr>
        <p:txBody>
          <a:bodyPr/>
          <a:lstStyle>
            <a:lvl1pPr marL="0" marR="0" indent="0" algn="l" defTabSz="914400" rtl="0" eaLnBrk="1" fontAlgn="auto" latinLnBrk="0" hangingPunct="1">
              <a:lnSpc>
                <a:spcPct val="100000"/>
              </a:lnSpc>
              <a:spcBef>
                <a:spcPct val="20000"/>
              </a:spcBef>
              <a:spcAft>
                <a:spcPts val="1200"/>
              </a:spcAft>
              <a:buClr>
                <a:schemeClr val="accent2"/>
              </a:buClr>
              <a:buSzPct val="70000"/>
              <a:buFont typeface="Arial" pitchFamily="34" charset="0"/>
              <a:buNone/>
              <a:tabLst/>
              <a:defRPr sz="1600" b="0">
                <a:solidFill>
                  <a:schemeClr val="tx1"/>
                </a:solidFill>
                <a:latin typeface="EYInterstate" panose="02000503020000020004" pitchFamily="2" charset="0"/>
                <a:cs typeface="Arial" pitchFamily="34" charset="0"/>
              </a:defRPr>
            </a:lvl1pPr>
            <a:lvl2pPr marL="0" indent="0" algn="l">
              <a:buNone/>
              <a:defRPr sz="1600">
                <a:solidFill>
                  <a:srgbClr val="404040"/>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z="1600"/>
              <a:t>Subtitle (EY Interstate 16 point)</a:t>
            </a:r>
          </a:p>
          <a:p>
            <a:pPr marL="0" marR="0" lvl="0" indent="0" algn="l" defTabSz="914400" rtl="0" eaLnBrk="1" fontAlgn="auto" latinLnBrk="0" hangingPunct="1">
              <a:lnSpc>
                <a:spcPct val="100000"/>
              </a:lnSpc>
              <a:spcBef>
                <a:spcPct val="20000"/>
              </a:spcBef>
              <a:spcAft>
                <a:spcPts val="1200"/>
              </a:spcAft>
              <a:buClr>
                <a:schemeClr val="accent2"/>
              </a:buClr>
              <a:buSzPct val="70000"/>
              <a:buFont typeface="Arial" pitchFamily="34" charset="0"/>
              <a:buNone/>
              <a:tabLst/>
              <a:defRPr/>
            </a:pPr>
            <a:r>
              <a:rPr lang="en-IN" b="1"/>
              <a:t>XX Month 200X</a:t>
            </a:r>
          </a:p>
        </p:txBody>
      </p:sp>
    </p:spTree>
    <p:extLst>
      <p:ext uri="{BB962C8B-B14F-4D97-AF65-F5344CB8AC3E}">
        <p14:creationId xmlns:p14="http://schemas.microsoft.com/office/powerpoint/2010/main" val="111729111"/>
      </p:ext>
    </p:extLst>
  </p:cSld>
  <p:clrMapOvr>
    <a:masterClrMapping/>
  </p:clrMapOvr>
  <p:extLst>
    <p:ext uri="{DCECCB84-F9BA-43D5-87BE-67443E8EF086}">
      <p15:sldGuideLst xmlns:p15="http://schemas.microsoft.com/office/powerpoint/2012/main">
        <p15:guide id="1" orient="horz" pos="2160">
          <p15:clr>
            <a:srgbClr val="FBAE40"/>
          </p15:clr>
        </p15:guide>
        <p15:guide id="2" pos="3842">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wo columns with heading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9247" y="1869441"/>
            <a:ext cx="4042800" cy="4256075"/>
          </a:xfrm>
        </p:spPr>
        <p:txBody>
          <a:bodyPr/>
          <a:lstStyle>
            <a:lvl1pPr>
              <a:defRPr sz="1499">
                <a:solidFill>
                  <a:schemeClr val="bg1"/>
                </a:solidFill>
              </a:defRPr>
            </a:lvl1pPr>
            <a:lvl2pPr>
              <a:defRPr sz="1349">
                <a:solidFill>
                  <a:schemeClr val="bg1"/>
                </a:solidFill>
              </a:defRPr>
            </a:lvl2pPr>
            <a:lvl3pPr>
              <a:defRPr sz="1199">
                <a:solidFill>
                  <a:schemeClr val="bg1"/>
                </a:solidFill>
              </a:defRPr>
            </a:lvl3pPr>
            <a:lvl4pPr>
              <a:defRPr sz="1049">
                <a:solidFill>
                  <a:schemeClr val="bg1"/>
                </a:solidFill>
              </a:defRPr>
            </a:lvl4pPr>
            <a:lvl5pPr>
              <a:defRPr sz="900">
                <a:solidFill>
                  <a:schemeClr val="bg1"/>
                </a:solidFill>
              </a:defRPr>
            </a:lvl5pPr>
            <a:lvl6pPr>
              <a:defRPr sz="1349"/>
            </a:lvl6pPr>
            <a:lvl7pPr>
              <a:defRPr sz="1349"/>
            </a:lvl7pPr>
            <a:lvl8pPr>
              <a:defRPr sz="1349"/>
            </a:lvl8pPr>
            <a:lvl9pPr>
              <a:defRPr sz="134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7304" y="1869441"/>
            <a:ext cx="4042800" cy="4256075"/>
          </a:xfrm>
        </p:spPr>
        <p:txBody>
          <a:bodyPr/>
          <a:lstStyle>
            <a:lvl1pPr>
              <a:defRPr sz="1499">
                <a:solidFill>
                  <a:schemeClr val="bg1"/>
                </a:solidFill>
              </a:defRPr>
            </a:lvl1pPr>
            <a:lvl2pPr>
              <a:defRPr sz="1349">
                <a:solidFill>
                  <a:schemeClr val="bg1"/>
                </a:solidFill>
              </a:defRPr>
            </a:lvl2pPr>
            <a:lvl3pPr>
              <a:defRPr sz="1199">
                <a:solidFill>
                  <a:schemeClr val="bg1"/>
                </a:solidFill>
              </a:defRPr>
            </a:lvl3pPr>
            <a:lvl4pPr>
              <a:defRPr sz="1049">
                <a:solidFill>
                  <a:schemeClr val="bg1"/>
                </a:solidFill>
              </a:defRPr>
            </a:lvl4pPr>
            <a:lvl5pPr>
              <a:defRPr sz="900">
                <a:solidFill>
                  <a:schemeClr val="bg1"/>
                </a:solidFill>
              </a:defRPr>
            </a:lvl5pPr>
            <a:lvl6pPr>
              <a:defRPr sz="1349"/>
            </a:lvl6pPr>
            <a:lvl7pPr>
              <a:defRPr sz="1349"/>
            </a:lvl7pPr>
            <a:lvl8pPr>
              <a:defRPr sz="1349"/>
            </a:lvl8pPr>
            <a:lvl9pPr>
              <a:defRPr sz="134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p:cNvSpPr>
            <a:spLocks noGrp="1"/>
          </p:cNvSpPr>
          <p:nvPr>
            <p:ph type="body" sz="quarter" idx="12"/>
          </p:nvPr>
        </p:nvSpPr>
        <p:spPr>
          <a:xfrm>
            <a:off x="457201" y="1137920"/>
            <a:ext cx="4042800" cy="640800"/>
          </a:xfrm>
        </p:spPr>
        <p:txBody>
          <a:bodyPr anchor="t" anchorCtr="0"/>
          <a:lstStyle>
            <a:lvl1pPr>
              <a:buNone/>
              <a:defRPr b="1">
                <a:solidFill>
                  <a:schemeClr val="bg1"/>
                </a:solidFill>
              </a:defRPr>
            </a:lvl1pPr>
          </a:lstStyle>
          <a:p>
            <a:pPr lvl="0"/>
            <a:r>
              <a:rPr lang="en-US"/>
              <a:t>Click to edit Master text styles</a:t>
            </a:r>
          </a:p>
        </p:txBody>
      </p:sp>
      <p:sp>
        <p:nvSpPr>
          <p:cNvPr id="11" name="Text Placeholder 9"/>
          <p:cNvSpPr>
            <a:spLocks noGrp="1"/>
          </p:cNvSpPr>
          <p:nvPr>
            <p:ph type="body" sz="quarter" idx="13"/>
          </p:nvPr>
        </p:nvSpPr>
        <p:spPr>
          <a:xfrm>
            <a:off x="4647304" y="1137920"/>
            <a:ext cx="4042800" cy="640800"/>
          </a:xfrm>
        </p:spPr>
        <p:txBody>
          <a:bodyPr anchor="t" anchorCtr="0"/>
          <a:lstStyle>
            <a:lvl1pPr>
              <a:buNone/>
              <a:defRPr b="1">
                <a:solidFill>
                  <a:schemeClr val="bg1"/>
                </a:solidFill>
              </a:defRPr>
            </a:lvl1pPr>
          </a:lstStyle>
          <a:p>
            <a:pPr lvl="0"/>
            <a:r>
              <a:rPr lang="en-US"/>
              <a:t>Click to edit Master text styles</a:t>
            </a:r>
          </a:p>
        </p:txBody>
      </p:sp>
      <p:sp>
        <p:nvSpPr>
          <p:cNvPr id="2" name="Title 1"/>
          <p:cNvSpPr>
            <a:spLocks noGrp="1"/>
          </p:cNvSpPr>
          <p:nvPr>
            <p:ph type="title"/>
          </p:nvPr>
        </p:nvSpPr>
        <p:spPr>
          <a:xfrm>
            <a:off x="457201" y="294200"/>
            <a:ext cx="8229600" cy="590880"/>
          </a:xfrm>
        </p:spPr>
        <p:txBody>
          <a:bodyPr/>
          <a:lstStyle>
            <a:lvl1pPr>
              <a:defRPr sz="2400">
                <a:solidFill>
                  <a:schemeClr val="bg1"/>
                </a:solidFill>
              </a:defRPr>
            </a:lvl1pPr>
          </a:lstStyle>
          <a:p>
            <a:r>
              <a:rPr lang="en-US"/>
              <a:t>Click to edit Master title style</a:t>
            </a:r>
          </a:p>
        </p:txBody>
      </p:sp>
      <p:sp>
        <p:nvSpPr>
          <p:cNvPr id="9" name="Line 10">
            <a:extLst>
              <a:ext uri="{FF2B5EF4-FFF2-40B4-BE49-F238E27FC236}">
                <a16:creationId xmlns:a16="http://schemas.microsoft.com/office/drawing/2014/main" id="{04B06CAE-5FB1-4603-B59C-091CBDD47D42}"/>
              </a:ext>
            </a:extLst>
          </p:cNvPr>
          <p:cNvSpPr>
            <a:spLocks noChangeShapeType="1"/>
          </p:cNvSpPr>
          <p:nvPr userDrawn="1"/>
        </p:nvSpPr>
        <p:spPr bwMode="auto">
          <a:xfrm>
            <a:off x="457201" y="907750"/>
            <a:ext cx="8258782"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Tree>
    <p:extLst>
      <p:ext uri="{BB962C8B-B14F-4D97-AF65-F5344CB8AC3E}">
        <p14:creationId xmlns:p14="http://schemas.microsoft.com/office/powerpoint/2010/main" val="26381436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Key statem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93D0F4B-7DEE-4990-B6F6-03F5BD75F7C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 y="0"/>
            <a:ext cx="9142837" cy="6858000"/>
          </a:xfrm>
          <a:prstGeom prst="rect">
            <a:avLst/>
          </a:prstGeom>
        </p:spPr>
      </p:pic>
      <p:sp>
        <p:nvSpPr>
          <p:cNvPr id="6" name="Freeform 6">
            <a:extLst>
              <a:ext uri="{FF2B5EF4-FFF2-40B4-BE49-F238E27FC236}">
                <a16:creationId xmlns:a16="http://schemas.microsoft.com/office/drawing/2014/main" id="{3ED4A09B-FA2F-4206-8C1A-482669CA559C}"/>
              </a:ext>
            </a:extLst>
          </p:cNvPr>
          <p:cNvSpPr>
            <a:spLocks/>
          </p:cNvSpPr>
          <p:nvPr userDrawn="1"/>
        </p:nvSpPr>
        <p:spPr bwMode="gray">
          <a:xfrm>
            <a:off x="-1" y="-5011"/>
            <a:ext cx="5298907" cy="4692758"/>
          </a:xfrm>
          <a:custGeom>
            <a:avLst/>
            <a:gdLst>
              <a:gd name="connsiteX0" fmla="*/ 0 w 10000"/>
              <a:gd name="connsiteY0" fmla="*/ 0 h 10000"/>
              <a:gd name="connsiteX1" fmla="*/ 10000 w 10000"/>
              <a:gd name="connsiteY1" fmla="*/ 0 h 10000"/>
              <a:gd name="connsiteX2" fmla="*/ 10000 w 10000"/>
              <a:gd name="connsiteY2" fmla="*/ 8019 h 10000"/>
              <a:gd name="connsiteX3" fmla="*/ 0 w 10000"/>
              <a:gd name="connsiteY3" fmla="*/ 1000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0"/>
                </a:moveTo>
                <a:lnTo>
                  <a:pt x="10000" y="0"/>
                </a:lnTo>
                <a:lnTo>
                  <a:pt x="10000" y="8019"/>
                </a:lnTo>
                <a:lnTo>
                  <a:pt x="0" y="10000"/>
                </a:lnTo>
                <a:lnTo>
                  <a:pt x="0" y="0"/>
                </a:lnTo>
                <a:close/>
              </a:path>
            </a:pathLst>
          </a:custGeom>
          <a:solidFill>
            <a:schemeClr val="tx2">
              <a:alpha val="90000"/>
            </a:schemeClr>
          </a:solidFill>
          <a:ln w="9525">
            <a:no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EYInterstate Light"/>
              <a:ea typeface="+mn-ea"/>
              <a:cs typeface="+mn-cs"/>
            </a:endParaRPr>
          </a:p>
        </p:txBody>
      </p:sp>
      <p:sp>
        <p:nvSpPr>
          <p:cNvPr id="7" name="TextBox 6">
            <a:extLst>
              <a:ext uri="{FF2B5EF4-FFF2-40B4-BE49-F238E27FC236}">
                <a16:creationId xmlns:a16="http://schemas.microsoft.com/office/drawing/2014/main" id="{AB602CB8-A313-49FA-B1AC-FAD2C5BC1CA7}"/>
              </a:ext>
            </a:extLst>
          </p:cNvPr>
          <p:cNvSpPr txBox="1"/>
          <p:nvPr userDrawn="1"/>
        </p:nvSpPr>
        <p:spPr>
          <a:xfrm>
            <a:off x="457201" y="6516456"/>
            <a:ext cx="663066" cy="180000"/>
          </a:xfrm>
          <a:prstGeom prst="rect">
            <a:avLst/>
          </a:prstGeom>
          <a:noFill/>
        </p:spPr>
        <p:txBody>
          <a:bodyPr wrap="square" lIns="0" tIns="36576" rIns="0" bIns="0" rtlCol="0">
            <a:noAutofit/>
          </a:bodyPr>
          <a:lstStyle/>
          <a:p>
            <a:pPr marL="0" algn="l" defTabSz="914400" rtl="0" eaLnBrk="1" latinLnBrk="0" hangingPunct="1"/>
            <a:r>
              <a:rPr lang="en-GB" sz="800" kern="1200" dirty="0">
                <a:solidFill>
                  <a:schemeClr val="bg1"/>
                </a:solidFill>
                <a:latin typeface="EYInterstate" panose="02000503020000020004" pitchFamily="2" charset="0"/>
                <a:ea typeface="+mn-ea"/>
                <a:cs typeface="+mn-cs"/>
              </a:rPr>
              <a:t>Page </a:t>
            </a:r>
            <a:fld id="{F1BC30E3-FFE5-4B91-AA19-87A149EBB9EE}" type="slidenum">
              <a:rPr sz="800" kern="1200" smtClean="0">
                <a:solidFill>
                  <a:schemeClr val="bg1"/>
                </a:solidFill>
                <a:latin typeface="EYInterstate" panose="02000503020000020004" pitchFamily="2" charset="0"/>
                <a:ea typeface="+mn-ea"/>
                <a:cs typeface="+mn-cs"/>
              </a:rPr>
              <a:pPr marL="0" algn="l" defTabSz="914400" rtl="0" eaLnBrk="1" latinLnBrk="0" hangingPunct="1"/>
              <a:t>‹#›</a:t>
            </a:fld>
            <a:endParaRPr sz="800" kern="1200" dirty="0">
              <a:solidFill>
                <a:schemeClr val="bg1"/>
              </a:solidFill>
              <a:latin typeface="EYInterstate" panose="02000503020000020004" pitchFamily="2" charset="0"/>
              <a:ea typeface="+mn-ea"/>
              <a:cs typeface="+mn-cs"/>
            </a:endParaRPr>
          </a:p>
        </p:txBody>
      </p:sp>
      <p:sp>
        <p:nvSpPr>
          <p:cNvPr id="8" name="TextBox 7">
            <a:extLst>
              <a:ext uri="{FF2B5EF4-FFF2-40B4-BE49-F238E27FC236}">
                <a16:creationId xmlns:a16="http://schemas.microsoft.com/office/drawing/2014/main" id="{CE20D4BE-4E16-48F4-98CD-E6EFC73A2582}"/>
              </a:ext>
            </a:extLst>
          </p:cNvPr>
          <p:cNvSpPr txBox="1"/>
          <p:nvPr userDrawn="1"/>
        </p:nvSpPr>
        <p:spPr>
          <a:xfrm>
            <a:off x="2814990" y="6516456"/>
            <a:ext cx="3514022" cy="180000"/>
          </a:xfrm>
          <a:prstGeom prst="rect">
            <a:avLst/>
          </a:prstGeom>
          <a:noFill/>
        </p:spPr>
        <p:txBody>
          <a:bodyPr wrap="square" lIns="0" tIns="36576" rIns="0" bIns="0" rtlCol="0">
            <a:noAutofit/>
          </a:bodyPr>
          <a:lstStyle/>
          <a:p>
            <a:pPr marL="0" algn="ctr" defTabSz="914400" rtl="0" eaLnBrk="1" latinLnBrk="0" hangingPunct="1"/>
            <a:r>
              <a:rPr lang="en-US" sz="800" kern="1200" dirty="0">
                <a:solidFill>
                  <a:schemeClr val="bg1"/>
                </a:solidFill>
                <a:latin typeface="EYInterstate" panose="02000503020000020004" pitchFamily="2" charset="0"/>
                <a:ea typeface="+mn-ea"/>
                <a:cs typeface="+mn-cs"/>
              </a:rPr>
              <a:t>Future Tax Leaders</a:t>
            </a:r>
            <a:endParaRPr lang="en-IN" sz="800" kern="1200" dirty="0">
              <a:solidFill>
                <a:schemeClr val="bg1"/>
              </a:solidFill>
              <a:latin typeface="EYInterstate" panose="02000503020000020004" pitchFamily="2" charset="0"/>
              <a:ea typeface="+mn-ea"/>
              <a:cs typeface="+mn-cs"/>
            </a:endParaRPr>
          </a:p>
        </p:txBody>
      </p:sp>
      <p:pic>
        <p:nvPicPr>
          <p:cNvPr id="13" name="Picture 12">
            <a:extLst>
              <a:ext uri="{FF2B5EF4-FFF2-40B4-BE49-F238E27FC236}">
                <a16:creationId xmlns:a16="http://schemas.microsoft.com/office/drawing/2014/main" id="{85122461-FB29-4692-A2E0-46FAFDD3E26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284464" y="6327648"/>
            <a:ext cx="402504" cy="411480"/>
          </a:xfrm>
          <a:prstGeom prst="rect">
            <a:avLst/>
          </a:prstGeom>
        </p:spPr>
      </p:pic>
    </p:spTree>
    <p:extLst>
      <p:ext uri="{BB962C8B-B14F-4D97-AF65-F5344CB8AC3E}">
        <p14:creationId xmlns:p14="http://schemas.microsoft.com/office/powerpoint/2010/main" val="12882209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Divider 1">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7D7B64A-BB11-4D1E-9D1D-8AE71C0DCCAC}"/>
              </a:ext>
            </a:extLst>
          </p:cNvPr>
          <p:cNvPicPr>
            <a:picLocks noChangeAspect="1"/>
          </p:cNvPicPr>
          <p:nvPr userDrawn="1"/>
        </p:nvPicPr>
        <p:blipFill rotWithShape="1">
          <a:blip r:embed="rId2" cstate="screen">
            <a:extLst>
              <a:ext uri="{BEBA8EAE-BF5A-486C-A8C5-ECC9F3942E4B}">
                <a14:imgProps xmlns:a14="http://schemas.microsoft.com/office/drawing/2010/main">
                  <a14:imgLayer r:embed="rId3">
                    <a14:imgEffect>
                      <a14:brightnessContrast bright="-39000"/>
                    </a14:imgEffect>
                  </a14:imgLayer>
                </a14:imgProps>
              </a:ext>
              <a:ext uri="{28A0092B-C50C-407E-A947-70E740481C1C}">
                <a14:useLocalDpi xmlns:a14="http://schemas.microsoft.com/office/drawing/2010/main"/>
              </a:ext>
            </a:extLst>
          </a:blip>
          <a:srcRect l="14513" t="65" r="6627" b="11217"/>
          <a:stretch/>
        </p:blipFill>
        <p:spPr>
          <a:xfrm flipH="1">
            <a:off x="0" y="0"/>
            <a:ext cx="9144000" cy="6858000"/>
          </a:xfrm>
          <a:prstGeom prst="rect">
            <a:avLst/>
          </a:prstGeom>
        </p:spPr>
      </p:pic>
      <p:sp>
        <p:nvSpPr>
          <p:cNvPr id="6" name="Freeform 6">
            <a:extLst>
              <a:ext uri="{FF2B5EF4-FFF2-40B4-BE49-F238E27FC236}">
                <a16:creationId xmlns:a16="http://schemas.microsoft.com/office/drawing/2014/main" id="{8335AABE-DE6C-43EB-89E0-43F52C33A31D}"/>
              </a:ext>
            </a:extLst>
          </p:cNvPr>
          <p:cNvSpPr>
            <a:spLocks/>
          </p:cNvSpPr>
          <p:nvPr userDrawn="1"/>
        </p:nvSpPr>
        <p:spPr bwMode="gray">
          <a:xfrm>
            <a:off x="-1" y="-5011"/>
            <a:ext cx="5298907" cy="4692758"/>
          </a:xfrm>
          <a:custGeom>
            <a:avLst/>
            <a:gdLst>
              <a:gd name="connsiteX0" fmla="*/ 0 w 10000"/>
              <a:gd name="connsiteY0" fmla="*/ 0 h 10000"/>
              <a:gd name="connsiteX1" fmla="*/ 10000 w 10000"/>
              <a:gd name="connsiteY1" fmla="*/ 0 h 10000"/>
              <a:gd name="connsiteX2" fmla="*/ 10000 w 10000"/>
              <a:gd name="connsiteY2" fmla="*/ 8019 h 10000"/>
              <a:gd name="connsiteX3" fmla="*/ 0 w 10000"/>
              <a:gd name="connsiteY3" fmla="*/ 1000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0"/>
                </a:moveTo>
                <a:lnTo>
                  <a:pt x="10000" y="0"/>
                </a:lnTo>
                <a:lnTo>
                  <a:pt x="10000" y="8019"/>
                </a:lnTo>
                <a:lnTo>
                  <a:pt x="0" y="10000"/>
                </a:lnTo>
                <a:lnTo>
                  <a:pt x="0" y="0"/>
                </a:lnTo>
                <a:close/>
              </a:path>
            </a:pathLst>
          </a:custGeom>
          <a:solidFill>
            <a:schemeClr val="tx2">
              <a:alpha val="90000"/>
            </a:schemeClr>
          </a:solidFill>
          <a:ln w="9525">
            <a:no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EYInterstate Light"/>
              <a:ea typeface="+mn-ea"/>
              <a:cs typeface="+mn-cs"/>
            </a:endParaRPr>
          </a:p>
        </p:txBody>
      </p:sp>
      <p:sp>
        <p:nvSpPr>
          <p:cNvPr id="8" name="TextBox 7">
            <a:extLst>
              <a:ext uri="{FF2B5EF4-FFF2-40B4-BE49-F238E27FC236}">
                <a16:creationId xmlns:a16="http://schemas.microsoft.com/office/drawing/2014/main" id="{A3BBE8BF-D672-4C15-9DE0-E86A8A0F7B0C}"/>
              </a:ext>
            </a:extLst>
          </p:cNvPr>
          <p:cNvSpPr txBox="1"/>
          <p:nvPr userDrawn="1"/>
        </p:nvSpPr>
        <p:spPr>
          <a:xfrm>
            <a:off x="457201" y="6516456"/>
            <a:ext cx="663066" cy="180000"/>
          </a:xfrm>
          <a:prstGeom prst="rect">
            <a:avLst/>
          </a:prstGeom>
          <a:noFill/>
        </p:spPr>
        <p:txBody>
          <a:bodyPr wrap="square" lIns="0" tIns="36576" rIns="0" bIns="0" rtlCol="0">
            <a:noAutofit/>
          </a:bodyPr>
          <a:lstStyle/>
          <a:p>
            <a:pPr marL="0" algn="l" defTabSz="914400" rtl="0" eaLnBrk="1" latinLnBrk="0" hangingPunct="1"/>
            <a:r>
              <a:rPr lang="en-GB" sz="800" kern="1200" dirty="0">
                <a:solidFill>
                  <a:schemeClr val="bg1"/>
                </a:solidFill>
                <a:latin typeface="EYInterstate" panose="02000503020000020004" pitchFamily="2" charset="0"/>
                <a:ea typeface="+mn-ea"/>
                <a:cs typeface="+mn-cs"/>
              </a:rPr>
              <a:t>Page </a:t>
            </a:r>
            <a:fld id="{F1BC30E3-FFE5-4B91-AA19-87A149EBB9EE}" type="slidenum">
              <a:rPr sz="800" kern="1200" smtClean="0">
                <a:solidFill>
                  <a:schemeClr val="bg1"/>
                </a:solidFill>
                <a:latin typeface="EYInterstate" panose="02000503020000020004" pitchFamily="2" charset="0"/>
                <a:ea typeface="+mn-ea"/>
                <a:cs typeface="+mn-cs"/>
              </a:rPr>
              <a:pPr marL="0" algn="l" defTabSz="914400" rtl="0" eaLnBrk="1" latinLnBrk="0" hangingPunct="1"/>
              <a:t>‹#›</a:t>
            </a:fld>
            <a:endParaRPr sz="800" kern="1200" dirty="0">
              <a:solidFill>
                <a:schemeClr val="bg1"/>
              </a:solidFill>
              <a:latin typeface="EYInterstate" panose="02000503020000020004" pitchFamily="2" charset="0"/>
              <a:ea typeface="+mn-ea"/>
              <a:cs typeface="+mn-cs"/>
            </a:endParaRPr>
          </a:p>
        </p:txBody>
      </p:sp>
      <p:sp>
        <p:nvSpPr>
          <p:cNvPr id="9" name="TextBox 8">
            <a:extLst>
              <a:ext uri="{FF2B5EF4-FFF2-40B4-BE49-F238E27FC236}">
                <a16:creationId xmlns:a16="http://schemas.microsoft.com/office/drawing/2014/main" id="{CC1CB317-7075-4D95-AC90-EE4A1B833BC0}"/>
              </a:ext>
            </a:extLst>
          </p:cNvPr>
          <p:cNvSpPr txBox="1"/>
          <p:nvPr userDrawn="1"/>
        </p:nvSpPr>
        <p:spPr>
          <a:xfrm>
            <a:off x="2814990" y="6516456"/>
            <a:ext cx="3514022" cy="180000"/>
          </a:xfrm>
          <a:prstGeom prst="rect">
            <a:avLst/>
          </a:prstGeom>
          <a:noFill/>
        </p:spPr>
        <p:txBody>
          <a:bodyPr wrap="square" lIns="0" tIns="36576" rIns="0" bIns="0" rtlCol="0">
            <a:noAutofit/>
          </a:bodyPr>
          <a:lstStyle/>
          <a:p>
            <a:pPr marL="0" algn="ctr" defTabSz="914400" rtl="0" eaLnBrk="1" latinLnBrk="0" hangingPunct="1"/>
            <a:r>
              <a:rPr lang="en-US" sz="800" kern="1200" dirty="0">
                <a:solidFill>
                  <a:schemeClr val="bg1"/>
                </a:solidFill>
                <a:latin typeface="EYInterstate" panose="02000503020000020004" pitchFamily="2" charset="0"/>
                <a:ea typeface="+mn-ea"/>
                <a:cs typeface="+mn-cs"/>
              </a:rPr>
              <a:t>Future Tax Leaders</a:t>
            </a:r>
            <a:endParaRPr lang="en-IN" sz="800" kern="1200" dirty="0">
              <a:solidFill>
                <a:schemeClr val="bg1"/>
              </a:solidFill>
              <a:latin typeface="EYInterstate" panose="02000503020000020004" pitchFamily="2" charset="0"/>
              <a:ea typeface="+mn-ea"/>
              <a:cs typeface="+mn-cs"/>
            </a:endParaRPr>
          </a:p>
        </p:txBody>
      </p:sp>
      <p:grpSp>
        <p:nvGrpSpPr>
          <p:cNvPr id="14" name="Group 4">
            <a:extLst>
              <a:ext uri="{FF2B5EF4-FFF2-40B4-BE49-F238E27FC236}">
                <a16:creationId xmlns:a16="http://schemas.microsoft.com/office/drawing/2014/main" id="{E09555D3-21AF-4DD9-8715-6C396C366E12}"/>
              </a:ext>
            </a:extLst>
          </p:cNvPr>
          <p:cNvGrpSpPr>
            <a:grpSpLocks noChangeAspect="1"/>
          </p:cNvGrpSpPr>
          <p:nvPr userDrawn="1"/>
        </p:nvGrpSpPr>
        <p:grpSpPr bwMode="auto">
          <a:xfrm>
            <a:off x="8383587" y="6356350"/>
            <a:ext cx="303213" cy="311150"/>
            <a:chOff x="7110" y="4004"/>
            <a:chExt cx="191" cy="196"/>
          </a:xfrm>
        </p:grpSpPr>
        <p:sp>
          <p:nvSpPr>
            <p:cNvPr id="15" name="Freeform 5">
              <a:extLst>
                <a:ext uri="{FF2B5EF4-FFF2-40B4-BE49-F238E27FC236}">
                  <a16:creationId xmlns:a16="http://schemas.microsoft.com/office/drawing/2014/main" id="{6F98E503-8BC9-42F0-8788-E129641D26C1}"/>
                </a:ext>
              </a:extLst>
            </p:cNvPr>
            <p:cNvSpPr>
              <a:spLocks/>
            </p:cNvSpPr>
            <p:nvPr userDrawn="1"/>
          </p:nvSpPr>
          <p:spPr bwMode="auto">
            <a:xfrm>
              <a:off x="7110" y="4004"/>
              <a:ext cx="191" cy="70"/>
            </a:xfrm>
            <a:custGeom>
              <a:avLst/>
              <a:gdLst>
                <a:gd name="T0" fmla="*/ 191 w 191"/>
                <a:gd name="T1" fmla="*/ 0 h 70"/>
                <a:gd name="T2" fmla="*/ 0 w 191"/>
                <a:gd name="T3" fmla="*/ 70 h 70"/>
                <a:gd name="T4" fmla="*/ 191 w 191"/>
                <a:gd name="T5" fmla="*/ 36 h 70"/>
                <a:gd name="T6" fmla="*/ 191 w 191"/>
                <a:gd name="T7" fmla="*/ 0 h 70"/>
              </a:gdLst>
              <a:ahLst/>
              <a:cxnLst>
                <a:cxn ang="0">
                  <a:pos x="T0" y="T1"/>
                </a:cxn>
                <a:cxn ang="0">
                  <a:pos x="T2" y="T3"/>
                </a:cxn>
                <a:cxn ang="0">
                  <a:pos x="T4" y="T5"/>
                </a:cxn>
                <a:cxn ang="0">
                  <a:pos x="T6" y="T7"/>
                </a:cxn>
              </a:cxnLst>
              <a:rect l="0" t="0" r="r" b="b"/>
              <a:pathLst>
                <a:path w="191" h="70">
                  <a:moveTo>
                    <a:pt x="191" y="0"/>
                  </a:moveTo>
                  <a:lnTo>
                    <a:pt x="0" y="70"/>
                  </a:lnTo>
                  <a:lnTo>
                    <a:pt x="191" y="36"/>
                  </a:lnTo>
                  <a:lnTo>
                    <a:pt x="191"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6" name="Freeform 6">
              <a:extLst>
                <a:ext uri="{FF2B5EF4-FFF2-40B4-BE49-F238E27FC236}">
                  <a16:creationId xmlns:a16="http://schemas.microsoft.com/office/drawing/2014/main" id="{70BB9F5D-4A8B-4C4E-AAAD-EA9ABD31C77B}"/>
                </a:ext>
              </a:extLst>
            </p:cNvPr>
            <p:cNvSpPr>
              <a:spLocks/>
            </p:cNvSpPr>
            <p:nvPr userDrawn="1"/>
          </p:nvSpPr>
          <p:spPr bwMode="auto">
            <a:xfrm>
              <a:off x="7111" y="4103"/>
              <a:ext cx="78" cy="97"/>
            </a:xfrm>
            <a:custGeom>
              <a:avLst/>
              <a:gdLst>
                <a:gd name="T0" fmla="*/ 30 w 78"/>
                <a:gd name="T1" fmla="*/ 58 h 97"/>
                <a:gd name="T2" fmla="*/ 65 w 78"/>
                <a:gd name="T3" fmla="*/ 58 h 97"/>
                <a:gd name="T4" fmla="*/ 65 w 78"/>
                <a:gd name="T5" fmla="*/ 38 h 97"/>
                <a:gd name="T6" fmla="*/ 30 w 78"/>
                <a:gd name="T7" fmla="*/ 38 h 97"/>
                <a:gd name="T8" fmla="*/ 30 w 78"/>
                <a:gd name="T9" fmla="*/ 22 h 97"/>
                <a:gd name="T10" fmla="*/ 68 w 78"/>
                <a:gd name="T11" fmla="*/ 22 h 97"/>
                <a:gd name="T12" fmla="*/ 55 w 78"/>
                <a:gd name="T13" fmla="*/ 0 h 97"/>
                <a:gd name="T14" fmla="*/ 0 w 78"/>
                <a:gd name="T15" fmla="*/ 0 h 97"/>
                <a:gd name="T16" fmla="*/ 0 w 78"/>
                <a:gd name="T17" fmla="*/ 97 h 97"/>
                <a:gd name="T18" fmla="*/ 78 w 78"/>
                <a:gd name="T19" fmla="*/ 97 h 97"/>
                <a:gd name="T20" fmla="*/ 78 w 78"/>
                <a:gd name="T21" fmla="*/ 74 h 97"/>
                <a:gd name="T22" fmla="*/ 30 w 78"/>
                <a:gd name="T23" fmla="*/ 74 h 97"/>
                <a:gd name="T24" fmla="*/ 30 w 78"/>
                <a:gd name="T25" fmla="*/ 58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 h="97">
                  <a:moveTo>
                    <a:pt x="30" y="58"/>
                  </a:moveTo>
                  <a:lnTo>
                    <a:pt x="65" y="58"/>
                  </a:lnTo>
                  <a:lnTo>
                    <a:pt x="65" y="38"/>
                  </a:lnTo>
                  <a:lnTo>
                    <a:pt x="30" y="38"/>
                  </a:lnTo>
                  <a:lnTo>
                    <a:pt x="30" y="22"/>
                  </a:lnTo>
                  <a:lnTo>
                    <a:pt x="68" y="22"/>
                  </a:lnTo>
                  <a:lnTo>
                    <a:pt x="55" y="0"/>
                  </a:lnTo>
                  <a:lnTo>
                    <a:pt x="0" y="0"/>
                  </a:lnTo>
                  <a:lnTo>
                    <a:pt x="0" y="97"/>
                  </a:lnTo>
                  <a:lnTo>
                    <a:pt x="78" y="97"/>
                  </a:lnTo>
                  <a:lnTo>
                    <a:pt x="78" y="74"/>
                  </a:lnTo>
                  <a:lnTo>
                    <a:pt x="30" y="74"/>
                  </a:lnTo>
                  <a:lnTo>
                    <a:pt x="30" y="5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7" name="Freeform 7">
              <a:extLst>
                <a:ext uri="{FF2B5EF4-FFF2-40B4-BE49-F238E27FC236}">
                  <a16:creationId xmlns:a16="http://schemas.microsoft.com/office/drawing/2014/main" id="{60F8C19C-57D6-4615-979B-8ED33756D605}"/>
                </a:ext>
              </a:extLst>
            </p:cNvPr>
            <p:cNvSpPr>
              <a:spLocks/>
            </p:cNvSpPr>
            <p:nvPr userDrawn="1"/>
          </p:nvSpPr>
          <p:spPr bwMode="auto">
            <a:xfrm>
              <a:off x="7176" y="4103"/>
              <a:ext cx="96" cy="97"/>
            </a:xfrm>
            <a:custGeom>
              <a:avLst/>
              <a:gdLst>
                <a:gd name="T0" fmla="*/ 64 w 96"/>
                <a:gd name="T1" fmla="*/ 0 h 97"/>
                <a:gd name="T2" fmla="*/ 48 w 96"/>
                <a:gd name="T3" fmla="*/ 32 h 97"/>
                <a:gd name="T4" fmla="*/ 32 w 96"/>
                <a:gd name="T5" fmla="*/ 0 h 97"/>
                <a:gd name="T6" fmla="*/ 0 w 96"/>
                <a:gd name="T7" fmla="*/ 0 h 97"/>
                <a:gd name="T8" fmla="*/ 33 w 96"/>
                <a:gd name="T9" fmla="*/ 58 h 97"/>
                <a:gd name="T10" fmla="*/ 33 w 96"/>
                <a:gd name="T11" fmla="*/ 97 h 97"/>
                <a:gd name="T12" fmla="*/ 62 w 96"/>
                <a:gd name="T13" fmla="*/ 97 h 97"/>
                <a:gd name="T14" fmla="*/ 62 w 96"/>
                <a:gd name="T15" fmla="*/ 58 h 97"/>
                <a:gd name="T16" fmla="*/ 96 w 96"/>
                <a:gd name="T17" fmla="*/ 0 h 97"/>
                <a:gd name="T18" fmla="*/ 64 w 96"/>
                <a:gd name="T19"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7">
                  <a:moveTo>
                    <a:pt x="64" y="0"/>
                  </a:moveTo>
                  <a:lnTo>
                    <a:pt x="48" y="32"/>
                  </a:lnTo>
                  <a:lnTo>
                    <a:pt x="32" y="0"/>
                  </a:lnTo>
                  <a:lnTo>
                    <a:pt x="0" y="0"/>
                  </a:lnTo>
                  <a:lnTo>
                    <a:pt x="33" y="58"/>
                  </a:lnTo>
                  <a:lnTo>
                    <a:pt x="33" y="97"/>
                  </a:lnTo>
                  <a:lnTo>
                    <a:pt x="62" y="97"/>
                  </a:lnTo>
                  <a:lnTo>
                    <a:pt x="62" y="58"/>
                  </a:lnTo>
                  <a:lnTo>
                    <a:pt x="96" y="0"/>
                  </a:lnTo>
                  <a:lnTo>
                    <a:pt x="64"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grpSp>
    </p:spTree>
    <p:extLst>
      <p:ext uri="{BB962C8B-B14F-4D97-AF65-F5344CB8AC3E}">
        <p14:creationId xmlns:p14="http://schemas.microsoft.com/office/powerpoint/2010/main" val="2303594520"/>
      </p:ext>
    </p:extLst>
  </p:cSld>
  <p:clrMapOvr>
    <a:masterClrMapping/>
  </p:clrMapOvr>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Divider 3">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CD5ED51-E66F-49B3-B4F4-A0B1CAC16D8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0565" r="14521"/>
          <a:stretch/>
        </p:blipFill>
        <p:spPr>
          <a:xfrm>
            <a:off x="0" y="0"/>
            <a:ext cx="9141619" cy="6858000"/>
          </a:xfrm>
          <a:prstGeom prst="rect">
            <a:avLst/>
          </a:prstGeom>
        </p:spPr>
      </p:pic>
      <p:sp>
        <p:nvSpPr>
          <p:cNvPr id="2" name="Rectangle 1">
            <a:extLst>
              <a:ext uri="{FF2B5EF4-FFF2-40B4-BE49-F238E27FC236}">
                <a16:creationId xmlns:a16="http://schemas.microsoft.com/office/drawing/2014/main" id="{B57A5AC2-0ED3-15FD-8346-5342A1E0B767}"/>
              </a:ext>
            </a:extLst>
          </p:cNvPr>
          <p:cNvSpPr/>
          <p:nvPr userDrawn="1"/>
        </p:nvSpPr>
        <p:spPr>
          <a:xfrm rot="10800000">
            <a:off x="-1" y="0"/>
            <a:ext cx="9143999" cy="6857999"/>
          </a:xfrm>
          <a:prstGeom prst="rect">
            <a:avLst/>
          </a:prstGeom>
          <a:gradFill flip="none" rotWithShape="1">
            <a:gsLst>
              <a:gs pos="0">
                <a:schemeClr val="tx1">
                  <a:alpha val="0"/>
                </a:schemeClr>
              </a:gs>
              <a:gs pos="46000">
                <a:schemeClr val="tx1">
                  <a:alpha val="50000"/>
                </a:schemeClr>
              </a:gs>
              <a:gs pos="81000">
                <a:schemeClr val="tx1">
                  <a:alpha val="74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sz="1600" dirty="0">
              <a:latin typeface="+mj-lt"/>
            </a:endParaRPr>
          </a:p>
        </p:txBody>
      </p:sp>
      <p:sp>
        <p:nvSpPr>
          <p:cNvPr id="6" name="TextBox 5">
            <a:extLst>
              <a:ext uri="{FF2B5EF4-FFF2-40B4-BE49-F238E27FC236}">
                <a16:creationId xmlns:a16="http://schemas.microsoft.com/office/drawing/2014/main" id="{59BB2734-033B-4239-B427-7AFFA9061BD5}"/>
              </a:ext>
            </a:extLst>
          </p:cNvPr>
          <p:cNvSpPr txBox="1"/>
          <p:nvPr userDrawn="1"/>
        </p:nvSpPr>
        <p:spPr>
          <a:xfrm>
            <a:off x="457201" y="6516456"/>
            <a:ext cx="663066" cy="180000"/>
          </a:xfrm>
          <a:prstGeom prst="rect">
            <a:avLst/>
          </a:prstGeom>
          <a:noFill/>
        </p:spPr>
        <p:txBody>
          <a:bodyPr wrap="square" lIns="0" tIns="36576" rIns="0" bIns="0" rtlCol="0">
            <a:noAutofit/>
          </a:bodyPr>
          <a:lstStyle/>
          <a:p>
            <a:pPr marL="0" algn="l" defTabSz="914400" rtl="0" eaLnBrk="1" latinLnBrk="0" hangingPunct="1"/>
            <a:r>
              <a:rPr lang="en-GB" sz="800" kern="1200" dirty="0">
                <a:solidFill>
                  <a:schemeClr val="bg1"/>
                </a:solidFill>
                <a:latin typeface="EYInterstate" panose="02000503020000020004" pitchFamily="2" charset="0"/>
                <a:ea typeface="+mn-ea"/>
                <a:cs typeface="+mn-cs"/>
              </a:rPr>
              <a:t>Page </a:t>
            </a:r>
            <a:fld id="{F1BC30E3-FFE5-4B91-AA19-87A149EBB9EE}" type="slidenum">
              <a:rPr sz="800" kern="1200" smtClean="0">
                <a:solidFill>
                  <a:schemeClr val="bg1"/>
                </a:solidFill>
                <a:latin typeface="EYInterstate" panose="02000503020000020004" pitchFamily="2" charset="0"/>
                <a:ea typeface="+mn-ea"/>
                <a:cs typeface="+mn-cs"/>
              </a:rPr>
              <a:pPr marL="0" algn="l" defTabSz="914400" rtl="0" eaLnBrk="1" latinLnBrk="0" hangingPunct="1"/>
              <a:t>‹#›</a:t>
            </a:fld>
            <a:endParaRPr sz="800" kern="1200" dirty="0">
              <a:solidFill>
                <a:schemeClr val="bg1"/>
              </a:solidFill>
              <a:latin typeface="EYInterstate" panose="02000503020000020004" pitchFamily="2" charset="0"/>
              <a:ea typeface="+mn-ea"/>
              <a:cs typeface="+mn-cs"/>
            </a:endParaRPr>
          </a:p>
        </p:txBody>
      </p:sp>
      <p:sp>
        <p:nvSpPr>
          <p:cNvPr id="7" name="TextBox 6">
            <a:extLst>
              <a:ext uri="{FF2B5EF4-FFF2-40B4-BE49-F238E27FC236}">
                <a16:creationId xmlns:a16="http://schemas.microsoft.com/office/drawing/2014/main" id="{DFDE78F5-8A50-45AE-BD5B-3125E6AC8CC4}"/>
              </a:ext>
            </a:extLst>
          </p:cNvPr>
          <p:cNvSpPr txBox="1"/>
          <p:nvPr userDrawn="1"/>
        </p:nvSpPr>
        <p:spPr>
          <a:xfrm>
            <a:off x="2814990" y="6516456"/>
            <a:ext cx="3514022" cy="180000"/>
          </a:xfrm>
          <a:prstGeom prst="rect">
            <a:avLst/>
          </a:prstGeom>
          <a:noFill/>
        </p:spPr>
        <p:txBody>
          <a:bodyPr wrap="square" lIns="0" tIns="36576" rIns="0" bIns="0" rtlCol="0">
            <a:noAutofit/>
          </a:bodyPr>
          <a:lstStyle/>
          <a:p>
            <a:pPr marL="0" algn="ctr" defTabSz="914400" rtl="0" eaLnBrk="1" latinLnBrk="0" hangingPunct="1"/>
            <a:r>
              <a:rPr lang="en-US" sz="800" kern="1200" dirty="0">
                <a:solidFill>
                  <a:schemeClr val="bg1"/>
                </a:solidFill>
                <a:latin typeface="EYInterstate" panose="02000503020000020004" pitchFamily="2" charset="0"/>
                <a:ea typeface="+mn-ea"/>
                <a:cs typeface="+mn-cs"/>
              </a:rPr>
              <a:t>Future Tax Leaders</a:t>
            </a:r>
            <a:endParaRPr lang="en-IN" sz="800" kern="1200" dirty="0">
              <a:solidFill>
                <a:schemeClr val="bg1"/>
              </a:solidFill>
              <a:latin typeface="EYInterstate" panose="02000503020000020004" pitchFamily="2" charset="0"/>
              <a:ea typeface="+mn-ea"/>
              <a:cs typeface="+mn-cs"/>
            </a:endParaRPr>
          </a:p>
        </p:txBody>
      </p:sp>
      <p:grpSp>
        <p:nvGrpSpPr>
          <p:cNvPr id="13" name="Group 4">
            <a:extLst>
              <a:ext uri="{FF2B5EF4-FFF2-40B4-BE49-F238E27FC236}">
                <a16:creationId xmlns:a16="http://schemas.microsoft.com/office/drawing/2014/main" id="{B7658DB2-D89B-4B7B-891E-54E8DBFCCB20}"/>
              </a:ext>
            </a:extLst>
          </p:cNvPr>
          <p:cNvGrpSpPr>
            <a:grpSpLocks noChangeAspect="1"/>
          </p:cNvGrpSpPr>
          <p:nvPr userDrawn="1"/>
        </p:nvGrpSpPr>
        <p:grpSpPr bwMode="auto">
          <a:xfrm>
            <a:off x="8383587" y="6356350"/>
            <a:ext cx="303213" cy="311150"/>
            <a:chOff x="7110" y="4004"/>
            <a:chExt cx="191" cy="196"/>
          </a:xfrm>
        </p:grpSpPr>
        <p:sp>
          <p:nvSpPr>
            <p:cNvPr id="14" name="Freeform 5">
              <a:extLst>
                <a:ext uri="{FF2B5EF4-FFF2-40B4-BE49-F238E27FC236}">
                  <a16:creationId xmlns:a16="http://schemas.microsoft.com/office/drawing/2014/main" id="{70472FD6-585D-44EE-99CF-F2CC1566DE9E}"/>
                </a:ext>
              </a:extLst>
            </p:cNvPr>
            <p:cNvSpPr>
              <a:spLocks/>
            </p:cNvSpPr>
            <p:nvPr userDrawn="1"/>
          </p:nvSpPr>
          <p:spPr bwMode="auto">
            <a:xfrm>
              <a:off x="7110" y="4004"/>
              <a:ext cx="191" cy="70"/>
            </a:xfrm>
            <a:custGeom>
              <a:avLst/>
              <a:gdLst>
                <a:gd name="T0" fmla="*/ 191 w 191"/>
                <a:gd name="T1" fmla="*/ 0 h 70"/>
                <a:gd name="T2" fmla="*/ 0 w 191"/>
                <a:gd name="T3" fmla="*/ 70 h 70"/>
                <a:gd name="T4" fmla="*/ 191 w 191"/>
                <a:gd name="T5" fmla="*/ 36 h 70"/>
                <a:gd name="T6" fmla="*/ 191 w 191"/>
                <a:gd name="T7" fmla="*/ 0 h 70"/>
              </a:gdLst>
              <a:ahLst/>
              <a:cxnLst>
                <a:cxn ang="0">
                  <a:pos x="T0" y="T1"/>
                </a:cxn>
                <a:cxn ang="0">
                  <a:pos x="T2" y="T3"/>
                </a:cxn>
                <a:cxn ang="0">
                  <a:pos x="T4" y="T5"/>
                </a:cxn>
                <a:cxn ang="0">
                  <a:pos x="T6" y="T7"/>
                </a:cxn>
              </a:cxnLst>
              <a:rect l="0" t="0" r="r" b="b"/>
              <a:pathLst>
                <a:path w="191" h="70">
                  <a:moveTo>
                    <a:pt x="191" y="0"/>
                  </a:moveTo>
                  <a:lnTo>
                    <a:pt x="0" y="70"/>
                  </a:lnTo>
                  <a:lnTo>
                    <a:pt x="191" y="36"/>
                  </a:lnTo>
                  <a:lnTo>
                    <a:pt x="191"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5" name="Freeform 6">
              <a:extLst>
                <a:ext uri="{FF2B5EF4-FFF2-40B4-BE49-F238E27FC236}">
                  <a16:creationId xmlns:a16="http://schemas.microsoft.com/office/drawing/2014/main" id="{B2FA190D-05AC-434B-8CDC-D18D2E8F8467}"/>
                </a:ext>
              </a:extLst>
            </p:cNvPr>
            <p:cNvSpPr>
              <a:spLocks/>
            </p:cNvSpPr>
            <p:nvPr userDrawn="1"/>
          </p:nvSpPr>
          <p:spPr bwMode="auto">
            <a:xfrm>
              <a:off x="7111" y="4103"/>
              <a:ext cx="78" cy="97"/>
            </a:xfrm>
            <a:custGeom>
              <a:avLst/>
              <a:gdLst>
                <a:gd name="T0" fmla="*/ 30 w 78"/>
                <a:gd name="T1" fmla="*/ 58 h 97"/>
                <a:gd name="T2" fmla="*/ 65 w 78"/>
                <a:gd name="T3" fmla="*/ 58 h 97"/>
                <a:gd name="T4" fmla="*/ 65 w 78"/>
                <a:gd name="T5" fmla="*/ 38 h 97"/>
                <a:gd name="T6" fmla="*/ 30 w 78"/>
                <a:gd name="T7" fmla="*/ 38 h 97"/>
                <a:gd name="T8" fmla="*/ 30 w 78"/>
                <a:gd name="T9" fmla="*/ 22 h 97"/>
                <a:gd name="T10" fmla="*/ 68 w 78"/>
                <a:gd name="T11" fmla="*/ 22 h 97"/>
                <a:gd name="T12" fmla="*/ 55 w 78"/>
                <a:gd name="T13" fmla="*/ 0 h 97"/>
                <a:gd name="T14" fmla="*/ 0 w 78"/>
                <a:gd name="T15" fmla="*/ 0 h 97"/>
                <a:gd name="T16" fmla="*/ 0 w 78"/>
                <a:gd name="T17" fmla="*/ 97 h 97"/>
                <a:gd name="T18" fmla="*/ 78 w 78"/>
                <a:gd name="T19" fmla="*/ 97 h 97"/>
                <a:gd name="T20" fmla="*/ 78 w 78"/>
                <a:gd name="T21" fmla="*/ 74 h 97"/>
                <a:gd name="T22" fmla="*/ 30 w 78"/>
                <a:gd name="T23" fmla="*/ 74 h 97"/>
                <a:gd name="T24" fmla="*/ 30 w 78"/>
                <a:gd name="T25" fmla="*/ 58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 h="97">
                  <a:moveTo>
                    <a:pt x="30" y="58"/>
                  </a:moveTo>
                  <a:lnTo>
                    <a:pt x="65" y="58"/>
                  </a:lnTo>
                  <a:lnTo>
                    <a:pt x="65" y="38"/>
                  </a:lnTo>
                  <a:lnTo>
                    <a:pt x="30" y="38"/>
                  </a:lnTo>
                  <a:lnTo>
                    <a:pt x="30" y="22"/>
                  </a:lnTo>
                  <a:lnTo>
                    <a:pt x="68" y="22"/>
                  </a:lnTo>
                  <a:lnTo>
                    <a:pt x="55" y="0"/>
                  </a:lnTo>
                  <a:lnTo>
                    <a:pt x="0" y="0"/>
                  </a:lnTo>
                  <a:lnTo>
                    <a:pt x="0" y="97"/>
                  </a:lnTo>
                  <a:lnTo>
                    <a:pt x="78" y="97"/>
                  </a:lnTo>
                  <a:lnTo>
                    <a:pt x="78" y="74"/>
                  </a:lnTo>
                  <a:lnTo>
                    <a:pt x="30" y="74"/>
                  </a:lnTo>
                  <a:lnTo>
                    <a:pt x="30" y="5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6" name="Freeform 7">
              <a:extLst>
                <a:ext uri="{FF2B5EF4-FFF2-40B4-BE49-F238E27FC236}">
                  <a16:creationId xmlns:a16="http://schemas.microsoft.com/office/drawing/2014/main" id="{B5E61012-DAA5-4191-83F0-083E6D488DBF}"/>
                </a:ext>
              </a:extLst>
            </p:cNvPr>
            <p:cNvSpPr>
              <a:spLocks/>
            </p:cNvSpPr>
            <p:nvPr userDrawn="1"/>
          </p:nvSpPr>
          <p:spPr bwMode="auto">
            <a:xfrm>
              <a:off x="7176" y="4103"/>
              <a:ext cx="96" cy="97"/>
            </a:xfrm>
            <a:custGeom>
              <a:avLst/>
              <a:gdLst>
                <a:gd name="T0" fmla="*/ 64 w 96"/>
                <a:gd name="T1" fmla="*/ 0 h 97"/>
                <a:gd name="T2" fmla="*/ 48 w 96"/>
                <a:gd name="T3" fmla="*/ 32 h 97"/>
                <a:gd name="T4" fmla="*/ 32 w 96"/>
                <a:gd name="T5" fmla="*/ 0 h 97"/>
                <a:gd name="T6" fmla="*/ 0 w 96"/>
                <a:gd name="T7" fmla="*/ 0 h 97"/>
                <a:gd name="T8" fmla="*/ 33 w 96"/>
                <a:gd name="T9" fmla="*/ 58 h 97"/>
                <a:gd name="T10" fmla="*/ 33 w 96"/>
                <a:gd name="T11" fmla="*/ 97 h 97"/>
                <a:gd name="T12" fmla="*/ 62 w 96"/>
                <a:gd name="T13" fmla="*/ 97 h 97"/>
                <a:gd name="T14" fmla="*/ 62 w 96"/>
                <a:gd name="T15" fmla="*/ 58 h 97"/>
                <a:gd name="T16" fmla="*/ 96 w 96"/>
                <a:gd name="T17" fmla="*/ 0 h 97"/>
                <a:gd name="T18" fmla="*/ 64 w 96"/>
                <a:gd name="T19"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7">
                  <a:moveTo>
                    <a:pt x="64" y="0"/>
                  </a:moveTo>
                  <a:lnTo>
                    <a:pt x="48" y="32"/>
                  </a:lnTo>
                  <a:lnTo>
                    <a:pt x="32" y="0"/>
                  </a:lnTo>
                  <a:lnTo>
                    <a:pt x="0" y="0"/>
                  </a:lnTo>
                  <a:lnTo>
                    <a:pt x="33" y="58"/>
                  </a:lnTo>
                  <a:lnTo>
                    <a:pt x="33" y="97"/>
                  </a:lnTo>
                  <a:lnTo>
                    <a:pt x="62" y="97"/>
                  </a:lnTo>
                  <a:lnTo>
                    <a:pt x="62" y="58"/>
                  </a:lnTo>
                  <a:lnTo>
                    <a:pt x="96" y="0"/>
                  </a:lnTo>
                  <a:lnTo>
                    <a:pt x="64"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grpSp>
    </p:spTree>
    <p:extLst>
      <p:ext uri="{BB962C8B-B14F-4D97-AF65-F5344CB8AC3E}">
        <p14:creationId xmlns:p14="http://schemas.microsoft.com/office/powerpoint/2010/main" val="1792281801"/>
      </p:ext>
    </p:extLst>
  </p:cSld>
  <p:clrMapOvr>
    <a:masterClrMapping/>
  </p:clrMapOvr>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Empty">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580987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1_Empty">
    <p:spTree>
      <p:nvGrpSpPr>
        <p:cNvPr id="1" name=""/>
        <p:cNvGrpSpPr/>
        <p:nvPr/>
      </p:nvGrpSpPr>
      <p:grpSpPr>
        <a:xfrm>
          <a:off x="0" y="0"/>
          <a:ext cx="0" cy="0"/>
          <a:chOff x="0" y="0"/>
          <a:chExt cx="0" cy="0"/>
        </a:xfrm>
      </p:grpSpPr>
      <p:sp>
        <p:nvSpPr>
          <p:cNvPr id="3" name="Media Placeholder 2">
            <a:extLst>
              <a:ext uri="{FF2B5EF4-FFF2-40B4-BE49-F238E27FC236}">
                <a16:creationId xmlns:a16="http://schemas.microsoft.com/office/drawing/2014/main" id="{0052CFA6-7CF5-41BD-9D94-2D0DAE108428}"/>
              </a:ext>
            </a:extLst>
          </p:cNvPr>
          <p:cNvSpPr>
            <a:spLocks noGrp="1"/>
          </p:cNvSpPr>
          <p:nvPr>
            <p:ph type="media" sz="quarter" idx="10" hasCustomPrompt="1"/>
          </p:nvPr>
        </p:nvSpPr>
        <p:spPr>
          <a:xfrm>
            <a:off x="0" y="0"/>
            <a:ext cx="9144000" cy="6858000"/>
          </a:xfrm>
        </p:spPr>
        <p:txBody>
          <a:bodyPr anchor="ctr"/>
          <a:lstStyle>
            <a:lvl1pPr marL="0" indent="0" algn="ctr">
              <a:buNone/>
              <a:defRPr/>
            </a:lvl1pPr>
          </a:lstStyle>
          <a:p>
            <a:r>
              <a:rPr lang="en-IN" dirty="0"/>
              <a:t>Video</a:t>
            </a:r>
          </a:p>
        </p:txBody>
      </p:sp>
    </p:spTree>
    <p:extLst>
      <p:ext uri="{BB962C8B-B14F-4D97-AF65-F5344CB8AC3E}">
        <p14:creationId xmlns:p14="http://schemas.microsoft.com/office/powerpoint/2010/main" val="305774771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Key statemen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8D369DA-C1CD-4C58-A3CE-9F789BD121BA}"/>
              </a:ext>
            </a:extLst>
          </p:cNvPr>
          <p:cNvPicPr>
            <a:picLocks noChangeAspect="1"/>
          </p:cNvPicPr>
          <p:nvPr userDrawn="1"/>
        </p:nvPicPr>
        <p:blipFill rotWithShape="1">
          <a:blip r:embed="rId2" cstate="screen">
            <a:extLst>
              <a:ext uri="{BEBA8EAE-BF5A-486C-A8C5-ECC9F3942E4B}">
                <a14:imgProps xmlns:a14="http://schemas.microsoft.com/office/drawing/2010/main">
                  <a14:imgLayer r:embed="rId3">
                    <a14:imgEffect>
                      <a14:brightnessContrast bright="-34000"/>
                    </a14:imgEffect>
                  </a14:imgLayer>
                </a14:imgProps>
              </a:ext>
              <a:ext uri="{28A0092B-C50C-407E-A947-70E740481C1C}">
                <a14:useLocalDpi xmlns:a14="http://schemas.microsoft.com/office/drawing/2010/main"/>
              </a:ext>
            </a:extLst>
          </a:blip>
          <a:srcRect r="15604" b="4878"/>
          <a:stretch/>
        </p:blipFill>
        <p:spPr>
          <a:xfrm>
            <a:off x="0" y="0"/>
            <a:ext cx="9144000" cy="6858000"/>
          </a:xfrm>
          <a:prstGeom prst="rect">
            <a:avLst/>
          </a:prstGeom>
        </p:spPr>
      </p:pic>
      <p:sp>
        <p:nvSpPr>
          <p:cNvPr id="13" name="Rectangle 12">
            <a:extLst>
              <a:ext uri="{FF2B5EF4-FFF2-40B4-BE49-F238E27FC236}">
                <a16:creationId xmlns:a16="http://schemas.microsoft.com/office/drawing/2014/main" id="{82588719-3F2E-A059-CD95-EA14112060FC}"/>
              </a:ext>
            </a:extLst>
          </p:cNvPr>
          <p:cNvSpPr/>
          <p:nvPr userDrawn="1"/>
        </p:nvSpPr>
        <p:spPr>
          <a:xfrm>
            <a:off x="-3172" y="0"/>
            <a:ext cx="9144000" cy="6858000"/>
          </a:xfrm>
          <a:prstGeom prst="rect">
            <a:avLst/>
          </a:prstGeom>
          <a:gradFill flip="none" rotWithShape="1">
            <a:gsLst>
              <a:gs pos="41000">
                <a:schemeClr val="tx1">
                  <a:alpha val="0"/>
                </a:schemeClr>
              </a:gs>
              <a:gs pos="88000">
                <a:schemeClr val="tx1">
                  <a:alpha val="74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sz="1600" dirty="0">
              <a:latin typeface="+mj-lt"/>
            </a:endParaRPr>
          </a:p>
        </p:txBody>
      </p:sp>
      <p:sp>
        <p:nvSpPr>
          <p:cNvPr id="3" name="Text Placeholder 2"/>
          <p:cNvSpPr>
            <a:spLocks noGrp="1"/>
          </p:cNvSpPr>
          <p:nvPr>
            <p:ph type="body" sz="quarter" idx="11"/>
          </p:nvPr>
        </p:nvSpPr>
        <p:spPr>
          <a:xfrm>
            <a:off x="455614" y="4445000"/>
            <a:ext cx="8229600" cy="1643063"/>
          </a:xfrm>
          <a:prstGeom prst="rect">
            <a:avLst/>
          </a:prstGeom>
        </p:spPr>
        <p:txBody>
          <a:bodyPr/>
          <a:lstStyle>
            <a:lvl1pPr marL="0" indent="0" algn="l">
              <a:lnSpc>
                <a:spcPct val="85000"/>
              </a:lnSpc>
              <a:spcBef>
                <a:spcPts val="0"/>
              </a:spcBef>
              <a:buNone/>
              <a:defRPr sz="5000" b="1">
                <a:solidFill>
                  <a:schemeClr val="bg1"/>
                </a:solidFill>
                <a:latin typeface="+mn-lt"/>
                <a:cs typeface="Arial" pitchFamily="34" charset="0"/>
              </a:defRPr>
            </a:lvl1pPr>
            <a:lvl2pPr marL="0" indent="0">
              <a:buNone/>
              <a:defRPr/>
            </a:lvl2pPr>
            <a:lvl3pPr marL="0" indent="0">
              <a:buNone/>
              <a:defRPr/>
            </a:lvl3pPr>
            <a:lvl4pPr marL="0" indent="0">
              <a:buNone/>
              <a:defRPr/>
            </a:lvl4pPr>
            <a:lvl5pPr marL="0" indent="0">
              <a:buNone/>
              <a:defRPr/>
            </a:lvl5pPr>
          </a:lstStyle>
          <a:p>
            <a:pPr lvl="0"/>
            <a:r>
              <a:rPr lang="en-US"/>
              <a:t>Click to edit Master text styles</a:t>
            </a:r>
          </a:p>
        </p:txBody>
      </p:sp>
      <p:sp>
        <p:nvSpPr>
          <p:cNvPr id="7" name="TextBox 6">
            <a:extLst>
              <a:ext uri="{FF2B5EF4-FFF2-40B4-BE49-F238E27FC236}">
                <a16:creationId xmlns:a16="http://schemas.microsoft.com/office/drawing/2014/main" id="{07218682-C73B-4C8A-9FB0-7D98E67AC941}"/>
              </a:ext>
            </a:extLst>
          </p:cNvPr>
          <p:cNvSpPr txBox="1"/>
          <p:nvPr userDrawn="1"/>
        </p:nvSpPr>
        <p:spPr>
          <a:xfrm>
            <a:off x="457201" y="6516456"/>
            <a:ext cx="663066" cy="180000"/>
          </a:xfrm>
          <a:prstGeom prst="rect">
            <a:avLst/>
          </a:prstGeom>
          <a:noFill/>
        </p:spPr>
        <p:txBody>
          <a:bodyPr wrap="square" lIns="0" tIns="36576" rIns="0" bIns="0" rtlCol="0">
            <a:noAutofit/>
          </a:bodyPr>
          <a:lstStyle/>
          <a:p>
            <a:pPr marL="0" algn="l" defTabSz="914400" rtl="0" eaLnBrk="1" latinLnBrk="0" hangingPunct="1"/>
            <a:r>
              <a:rPr lang="en-GB" sz="800" kern="1200" dirty="0">
                <a:solidFill>
                  <a:schemeClr val="bg1"/>
                </a:solidFill>
                <a:latin typeface="EYInterstate" panose="02000503020000020004" pitchFamily="2" charset="0"/>
                <a:ea typeface="+mn-ea"/>
                <a:cs typeface="+mn-cs"/>
              </a:rPr>
              <a:t>Page </a:t>
            </a:r>
            <a:fld id="{F1BC30E3-FFE5-4B91-AA19-87A149EBB9EE}" type="slidenum">
              <a:rPr sz="800" kern="1200" smtClean="0">
                <a:solidFill>
                  <a:schemeClr val="bg1"/>
                </a:solidFill>
                <a:latin typeface="EYInterstate" panose="02000503020000020004" pitchFamily="2" charset="0"/>
                <a:ea typeface="+mn-ea"/>
                <a:cs typeface="+mn-cs"/>
              </a:rPr>
              <a:pPr marL="0" algn="l" defTabSz="914400" rtl="0" eaLnBrk="1" latinLnBrk="0" hangingPunct="1"/>
              <a:t>‹#›</a:t>
            </a:fld>
            <a:endParaRPr sz="800" kern="1200" dirty="0">
              <a:solidFill>
                <a:schemeClr val="bg1"/>
              </a:solidFill>
              <a:latin typeface="EYInterstate" panose="02000503020000020004" pitchFamily="2" charset="0"/>
              <a:ea typeface="+mn-ea"/>
              <a:cs typeface="+mn-cs"/>
            </a:endParaRPr>
          </a:p>
        </p:txBody>
      </p:sp>
      <p:sp>
        <p:nvSpPr>
          <p:cNvPr id="8" name="TextBox 7">
            <a:extLst>
              <a:ext uri="{FF2B5EF4-FFF2-40B4-BE49-F238E27FC236}">
                <a16:creationId xmlns:a16="http://schemas.microsoft.com/office/drawing/2014/main" id="{13E5EC2D-599F-4F93-AFD5-55065888A04F}"/>
              </a:ext>
            </a:extLst>
          </p:cNvPr>
          <p:cNvSpPr txBox="1"/>
          <p:nvPr userDrawn="1"/>
        </p:nvSpPr>
        <p:spPr>
          <a:xfrm>
            <a:off x="2814990" y="6516456"/>
            <a:ext cx="3514022" cy="180000"/>
          </a:xfrm>
          <a:prstGeom prst="rect">
            <a:avLst/>
          </a:prstGeom>
          <a:noFill/>
        </p:spPr>
        <p:txBody>
          <a:bodyPr wrap="square" lIns="0" tIns="36576" rIns="0" bIns="0" rtlCol="0">
            <a:noAutofit/>
          </a:bodyPr>
          <a:lstStyle/>
          <a:p>
            <a:pPr marL="0" algn="ctr" defTabSz="914400" rtl="0" eaLnBrk="1" latinLnBrk="0" hangingPunct="1"/>
            <a:r>
              <a:rPr lang="en-US" sz="800" kern="1200" dirty="0">
                <a:solidFill>
                  <a:schemeClr val="bg1"/>
                </a:solidFill>
                <a:latin typeface="EYInterstate" panose="02000503020000020004" pitchFamily="2" charset="0"/>
                <a:ea typeface="+mn-ea"/>
                <a:cs typeface="+mn-cs"/>
              </a:rPr>
              <a:t>Future Tax Leaders</a:t>
            </a:r>
            <a:endParaRPr lang="en-IN" sz="800" kern="1200" dirty="0">
              <a:solidFill>
                <a:schemeClr val="bg1"/>
              </a:solidFill>
              <a:latin typeface="EYInterstate" panose="02000503020000020004" pitchFamily="2" charset="0"/>
              <a:ea typeface="+mn-ea"/>
              <a:cs typeface="+mn-cs"/>
            </a:endParaRPr>
          </a:p>
        </p:txBody>
      </p:sp>
      <p:grpSp>
        <p:nvGrpSpPr>
          <p:cNvPr id="9" name="Group 4">
            <a:extLst>
              <a:ext uri="{FF2B5EF4-FFF2-40B4-BE49-F238E27FC236}">
                <a16:creationId xmlns:a16="http://schemas.microsoft.com/office/drawing/2014/main" id="{A5B32B9D-A093-4AD0-B2F2-74DF4DE3BC7F}"/>
              </a:ext>
            </a:extLst>
          </p:cNvPr>
          <p:cNvGrpSpPr>
            <a:grpSpLocks noChangeAspect="1"/>
          </p:cNvGrpSpPr>
          <p:nvPr userDrawn="1"/>
        </p:nvGrpSpPr>
        <p:grpSpPr bwMode="auto">
          <a:xfrm>
            <a:off x="8383587" y="6356350"/>
            <a:ext cx="303213" cy="311150"/>
            <a:chOff x="7110" y="4004"/>
            <a:chExt cx="191" cy="196"/>
          </a:xfrm>
        </p:grpSpPr>
        <p:sp>
          <p:nvSpPr>
            <p:cNvPr id="10" name="Freeform 5">
              <a:extLst>
                <a:ext uri="{FF2B5EF4-FFF2-40B4-BE49-F238E27FC236}">
                  <a16:creationId xmlns:a16="http://schemas.microsoft.com/office/drawing/2014/main" id="{61759D36-7993-4D94-80A7-E9088B574B89}"/>
                </a:ext>
              </a:extLst>
            </p:cNvPr>
            <p:cNvSpPr>
              <a:spLocks/>
            </p:cNvSpPr>
            <p:nvPr userDrawn="1"/>
          </p:nvSpPr>
          <p:spPr bwMode="auto">
            <a:xfrm>
              <a:off x="7110" y="4004"/>
              <a:ext cx="191" cy="70"/>
            </a:xfrm>
            <a:custGeom>
              <a:avLst/>
              <a:gdLst>
                <a:gd name="T0" fmla="*/ 191 w 191"/>
                <a:gd name="T1" fmla="*/ 0 h 70"/>
                <a:gd name="T2" fmla="*/ 0 w 191"/>
                <a:gd name="T3" fmla="*/ 70 h 70"/>
                <a:gd name="T4" fmla="*/ 191 w 191"/>
                <a:gd name="T5" fmla="*/ 36 h 70"/>
                <a:gd name="T6" fmla="*/ 191 w 191"/>
                <a:gd name="T7" fmla="*/ 0 h 70"/>
              </a:gdLst>
              <a:ahLst/>
              <a:cxnLst>
                <a:cxn ang="0">
                  <a:pos x="T0" y="T1"/>
                </a:cxn>
                <a:cxn ang="0">
                  <a:pos x="T2" y="T3"/>
                </a:cxn>
                <a:cxn ang="0">
                  <a:pos x="T4" y="T5"/>
                </a:cxn>
                <a:cxn ang="0">
                  <a:pos x="T6" y="T7"/>
                </a:cxn>
              </a:cxnLst>
              <a:rect l="0" t="0" r="r" b="b"/>
              <a:pathLst>
                <a:path w="191" h="70">
                  <a:moveTo>
                    <a:pt x="191" y="0"/>
                  </a:moveTo>
                  <a:lnTo>
                    <a:pt x="0" y="70"/>
                  </a:lnTo>
                  <a:lnTo>
                    <a:pt x="191" y="36"/>
                  </a:lnTo>
                  <a:lnTo>
                    <a:pt x="191"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1" name="Freeform 6">
              <a:extLst>
                <a:ext uri="{FF2B5EF4-FFF2-40B4-BE49-F238E27FC236}">
                  <a16:creationId xmlns:a16="http://schemas.microsoft.com/office/drawing/2014/main" id="{C67DD5F9-7AD8-46E0-85AE-A0AFDAE6033A}"/>
                </a:ext>
              </a:extLst>
            </p:cNvPr>
            <p:cNvSpPr>
              <a:spLocks/>
            </p:cNvSpPr>
            <p:nvPr userDrawn="1"/>
          </p:nvSpPr>
          <p:spPr bwMode="auto">
            <a:xfrm>
              <a:off x="7111" y="4103"/>
              <a:ext cx="78" cy="97"/>
            </a:xfrm>
            <a:custGeom>
              <a:avLst/>
              <a:gdLst>
                <a:gd name="T0" fmla="*/ 30 w 78"/>
                <a:gd name="T1" fmla="*/ 58 h 97"/>
                <a:gd name="T2" fmla="*/ 65 w 78"/>
                <a:gd name="T3" fmla="*/ 58 h 97"/>
                <a:gd name="T4" fmla="*/ 65 w 78"/>
                <a:gd name="T5" fmla="*/ 38 h 97"/>
                <a:gd name="T6" fmla="*/ 30 w 78"/>
                <a:gd name="T7" fmla="*/ 38 h 97"/>
                <a:gd name="T8" fmla="*/ 30 w 78"/>
                <a:gd name="T9" fmla="*/ 22 h 97"/>
                <a:gd name="T10" fmla="*/ 68 w 78"/>
                <a:gd name="T11" fmla="*/ 22 h 97"/>
                <a:gd name="T12" fmla="*/ 55 w 78"/>
                <a:gd name="T13" fmla="*/ 0 h 97"/>
                <a:gd name="T14" fmla="*/ 0 w 78"/>
                <a:gd name="T15" fmla="*/ 0 h 97"/>
                <a:gd name="T16" fmla="*/ 0 w 78"/>
                <a:gd name="T17" fmla="*/ 97 h 97"/>
                <a:gd name="T18" fmla="*/ 78 w 78"/>
                <a:gd name="T19" fmla="*/ 97 h 97"/>
                <a:gd name="T20" fmla="*/ 78 w 78"/>
                <a:gd name="T21" fmla="*/ 74 h 97"/>
                <a:gd name="T22" fmla="*/ 30 w 78"/>
                <a:gd name="T23" fmla="*/ 74 h 97"/>
                <a:gd name="T24" fmla="*/ 30 w 78"/>
                <a:gd name="T25" fmla="*/ 58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 h="97">
                  <a:moveTo>
                    <a:pt x="30" y="58"/>
                  </a:moveTo>
                  <a:lnTo>
                    <a:pt x="65" y="58"/>
                  </a:lnTo>
                  <a:lnTo>
                    <a:pt x="65" y="38"/>
                  </a:lnTo>
                  <a:lnTo>
                    <a:pt x="30" y="38"/>
                  </a:lnTo>
                  <a:lnTo>
                    <a:pt x="30" y="22"/>
                  </a:lnTo>
                  <a:lnTo>
                    <a:pt x="68" y="22"/>
                  </a:lnTo>
                  <a:lnTo>
                    <a:pt x="55" y="0"/>
                  </a:lnTo>
                  <a:lnTo>
                    <a:pt x="0" y="0"/>
                  </a:lnTo>
                  <a:lnTo>
                    <a:pt x="0" y="97"/>
                  </a:lnTo>
                  <a:lnTo>
                    <a:pt x="78" y="97"/>
                  </a:lnTo>
                  <a:lnTo>
                    <a:pt x="78" y="74"/>
                  </a:lnTo>
                  <a:lnTo>
                    <a:pt x="30" y="74"/>
                  </a:lnTo>
                  <a:lnTo>
                    <a:pt x="30" y="5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2" name="Freeform 7">
              <a:extLst>
                <a:ext uri="{FF2B5EF4-FFF2-40B4-BE49-F238E27FC236}">
                  <a16:creationId xmlns:a16="http://schemas.microsoft.com/office/drawing/2014/main" id="{F3933EA9-E437-4D55-B537-6289A2BCE565}"/>
                </a:ext>
              </a:extLst>
            </p:cNvPr>
            <p:cNvSpPr>
              <a:spLocks/>
            </p:cNvSpPr>
            <p:nvPr userDrawn="1"/>
          </p:nvSpPr>
          <p:spPr bwMode="auto">
            <a:xfrm>
              <a:off x="7176" y="4103"/>
              <a:ext cx="96" cy="97"/>
            </a:xfrm>
            <a:custGeom>
              <a:avLst/>
              <a:gdLst>
                <a:gd name="T0" fmla="*/ 64 w 96"/>
                <a:gd name="T1" fmla="*/ 0 h 97"/>
                <a:gd name="T2" fmla="*/ 48 w 96"/>
                <a:gd name="T3" fmla="*/ 32 h 97"/>
                <a:gd name="T4" fmla="*/ 32 w 96"/>
                <a:gd name="T5" fmla="*/ 0 h 97"/>
                <a:gd name="T6" fmla="*/ 0 w 96"/>
                <a:gd name="T7" fmla="*/ 0 h 97"/>
                <a:gd name="T8" fmla="*/ 33 w 96"/>
                <a:gd name="T9" fmla="*/ 58 h 97"/>
                <a:gd name="T10" fmla="*/ 33 w 96"/>
                <a:gd name="T11" fmla="*/ 97 h 97"/>
                <a:gd name="T12" fmla="*/ 62 w 96"/>
                <a:gd name="T13" fmla="*/ 97 h 97"/>
                <a:gd name="T14" fmla="*/ 62 w 96"/>
                <a:gd name="T15" fmla="*/ 58 h 97"/>
                <a:gd name="T16" fmla="*/ 96 w 96"/>
                <a:gd name="T17" fmla="*/ 0 h 97"/>
                <a:gd name="T18" fmla="*/ 64 w 96"/>
                <a:gd name="T19"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7">
                  <a:moveTo>
                    <a:pt x="64" y="0"/>
                  </a:moveTo>
                  <a:lnTo>
                    <a:pt x="48" y="32"/>
                  </a:lnTo>
                  <a:lnTo>
                    <a:pt x="32" y="0"/>
                  </a:lnTo>
                  <a:lnTo>
                    <a:pt x="0" y="0"/>
                  </a:lnTo>
                  <a:lnTo>
                    <a:pt x="33" y="58"/>
                  </a:lnTo>
                  <a:lnTo>
                    <a:pt x="33" y="97"/>
                  </a:lnTo>
                  <a:lnTo>
                    <a:pt x="62" y="97"/>
                  </a:lnTo>
                  <a:lnTo>
                    <a:pt x="62" y="58"/>
                  </a:lnTo>
                  <a:lnTo>
                    <a:pt x="96" y="0"/>
                  </a:lnTo>
                  <a:lnTo>
                    <a:pt x="64"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grpSp>
    </p:spTree>
    <p:extLst>
      <p:ext uri="{BB962C8B-B14F-4D97-AF65-F5344CB8AC3E}">
        <p14:creationId xmlns:p14="http://schemas.microsoft.com/office/powerpoint/2010/main" val="231728350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p:cSld name="Final legal tex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9266A06-263B-4A4A-913D-FDC2AFF12273}"/>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l="12500" r="12500"/>
          <a:stretch/>
        </p:blipFill>
        <p:spPr>
          <a:xfrm>
            <a:off x="0" y="0"/>
            <a:ext cx="9144000" cy="6858000"/>
          </a:xfrm>
          <a:prstGeom prst="rect">
            <a:avLst/>
          </a:prstGeom>
        </p:spPr>
      </p:pic>
      <p:sp>
        <p:nvSpPr>
          <p:cNvPr id="8" name="Content Placeholder 2"/>
          <p:cNvSpPr>
            <a:spLocks noGrp="1"/>
          </p:cNvSpPr>
          <p:nvPr>
            <p:ph idx="1"/>
          </p:nvPr>
        </p:nvSpPr>
        <p:spPr>
          <a:xfrm>
            <a:off x="455612" y="719139"/>
            <a:ext cx="3506400" cy="5210062"/>
          </a:xfrm>
        </p:spPr>
        <p:txBody>
          <a:bodyPr/>
          <a:lstStyle>
            <a:lvl1pPr marL="0" indent="0" algn="l" defTabSz="746124" rtl="0" fontAlgn="base">
              <a:lnSpc>
                <a:spcPct val="100000"/>
              </a:lnSpc>
              <a:spcBef>
                <a:spcPct val="70000"/>
              </a:spcBef>
              <a:spcAft>
                <a:spcPct val="0"/>
              </a:spcAft>
              <a:buSzPct val="100000"/>
              <a:buNone/>
              <a:defRPr lang="en-US" sz="900" kern="1200" noProof="0" dirty="0" smtClean="0">
                <a:solidFill>
                  <a:schemeClr val="bg1"/>
                </a:solidFill>
                <a:latin typeface="EYInterstate Light" panose="02000506000000020004" pitchFamily="2" charset="0"/>
                <a:ea typeface="+mn-ea"/>
                <a:cs typeface="Arial" pitchFamily="34" charset="0"/>
              </a:defRPr>
            </a:lvl1pPr>
            <a:lvl2pPr marL="0" indent="0" algn="l" defTabSz="746124" rtl="0" fontAlgn="base">
              <a:lnSpc>
                <a:spcPct val="100000"/>
              </a:lnSpc>
              <a:spcBef>
                <a:spcPct val="0"/>
              </a:spcBef>
              <a:spcAft>
                <a:spcPct val="0"/>
              </a:spcAft>
              <a:buSzPct val="100000"/>
              <a:buNone/>
              <a:defRPr lang="en-US" sz="675" b="1" kern="1200" noProof="0" dirty="0" smtClean="0">
                <a:solidFill>
                  <a:schemeClr val="bg1"/>
                </a:solidFill>
                <a:latin typeface="EYInterstate Light" panose="02000506000000020004" pitchFamily="2" charset="0"/>
                <a:ea typeface="+mn-ea"/>
                <a:cs typeface="Arial" pitchFamily="34" charset="0"/>
              </a:defRPr>
            </a:lvl2pPr>
            <a:lvl3pPr marL="132089" indent="-132089" algn="l" defTabSz="746124" rtl="0" fontAlgn="base">
              <a:lnSpc>
                <a:spcPct val="100000"/>
              </a:lnSpc>
              <a:spcBef>
                <a:spcPct val="0"/>
              </a:spcBef>
              <a:spcAft>
                <a:spcPct val="0"/>
              </a:spcAft>
              <a:buClr>
                <a:schemeClr val="tx2"/>
              </a:buClr>
              <a:buSzPct val="70000"/>
              <a:buFont typeface="Arial" pitchFamily="34" charset="0"/>
              <a:buChar char="►"/>
              <a:defRPr lang="en-US" sz="675" b="1" kern="1200" noProof="0" dirty="0" smtClean="0">
                <a:solidFill>
                  <a:schemeClr val="bg1"/>
                </a:solidFill>
                <a:latin typeface="EYInterstate Light" panose="02000506000000020004" pitchFamily="2" charset="0"/>
                <a:ea typeface="+mn-ea"/>
                <a:cs typeface="Arial" pitchFamily="34" charset="0"/>
              </a:defRPr>
            </a:lvl3pPr>
            <a:lvl4pPr marL="0" indent="0" algn="l" defTabSz="746124" rtl="0" fontAlgn="base">
              <a:lnSpc>
                <a:spcPct val="100000"/>
              </a:lnSpc>
              <a:spcBef>
                <a:spcPct val="0"/>
              </a:spcBef>
              <a:spcAft>
                <a:spcPct val="0"/>
              </a:spcAft>
              <a:buSzPct val="100000"/>
              <a:buNone/>
              <a:defRPr lang="en-US" sz="600" kern="1200" noProof="0" dirty="0" smtClean="0">
                <a:solidFill>
                  <a:schemeClr val="bg1"/>
                </a:solidFill>
                <a:latin typeface="EYInterstate Light" panose="02000506000000020004" pitchFamily="2" charset="0"/>
                <a:ea typeface="+mn-ea"/>
                <a:cs typeface="Arial" pitchFamily="34" charset="0"/>
              </a:defRPr>
            </a:lvl4pPr>
            <a:lvl5pPr marL="141609" indent="-141609" algn="l" defTabSz="746124" rtl="0" fontAlgn="base">
              <a:lnSpc>
                <a:spcPct val="100000"/>
              </a:lnSpc>
              <a:spcBef>
                <a:spcPct val="0"/>
              </a:spcBef>
              <a:spcAft>
                <a:spcPct val="0"/>
              </a:spcAft>
              <a:buClr>
                <a:schemeClr val="tx2"/>
              </a:buClr>
              <a:buSzPct val="70000"/>
              <a:buFont typeface="Arial" pitchFamily="34" charset="0"/>
              <a:buChar char="►"/>
              <a:defRPr lang="en-US" sz="600" kern="1200" noProof="0" dirty="0">
                <a:solidFill>
                  <a:schemeClr val="bg1"/>
                </a:solidFill>
                <a:latin typeface="EYInterstate Light" panose="02000506000000020004" pitchFamily="2" charset="0"/>
                <a:ea typeface="+mn-ea"/>
                <a:cs typeface="Arial" pitchFamily="34" charset="0"/>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253635183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p:cSld name="1_Final legal tex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1B113FC-110C-4156-AE54-B6BF409697B2}"/>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l="12500" r="12500"/>
          <a:stretch/>
        </p:blipFill>
        <p:spPr>
          <a:xfrm>
            <a:off x="0" y="0"/>
            <a:ext cx="9144000" cy="6858000"/>
          </a:xfrm>
          <a:prstGeom prst="rect">
            <a:avLst/>
          </a:prstGeom>
        </p:spPr>
      </p:pic>
      <p:sp>
        <p:nvSpPr>
          <p:cNvPr id="8" name="Content Placeholder 2"/>
          <p:cNvSpPr>
            <a:spLocks noGrp="1"/>
          </p:cNvSpPr>
          <p:nvPr>
            <p:ph idx="1"/>
          </p:nvPr>
        </p:nvSpPr>
        <p:spPr>
          <a:xfrm>
            <a:off x="455612" y="719139"/>
            <a:ext cx="3506400" cy="5210062"/>
          </a:xfrm>
        </p:spPr>
        <p:txBody>
          <a:bodyPr/>
          <a:lstStyle>
            <a:lvl1pPr marL="0" indent="0" algn="l" defTabSz="746124" rtl="0" fontAlgn="base">
              <a:lnSpc>
                <a:spcPct val="100000"/>
              </a:lnSpc>
              <a:spcBef>
                <a:spcPct val="70000"/>
              </a:spcBef>
              <a:spcAft>
                <a:spcPct val="0"/>
              </a:spcAft>
              <a:buSzPct val="100000"/>
              <a:buNone/>
              <a:defRPr lang="en-US" sz="900" kern="1200" noProof="0" dirty="0" smtClean="0">
                <a:solidFill>
                  <a:schemeClr val="bg1"/>
                </a:solidFill>
                <a:latin typeface="EYInterstate Light" panose="02000506000000020004" pitchFamily="2" charset="0"/>
                <a:ea typeface="+mn-ea"/>
                <a:cs typeface="Arial" pitchFamily="34" charset="0"/>
              </a:defRPr>
            </a:lvl1pPr>
            <a:lvl2pPr marL="0" indent="0" algn="l" defTabSz="746124" rtl="0" fontAlgn="base">
              <a:lnSpc>
                <a:spcPct val="100000"/>
              </a:lnSpc>
              <a:spcBef>
                <a:spcPct val="0"/>
              </a:spcBef>
              <a:spcAft>
                <a:spcPct val="0"/>
              </a:spcAft>
              <a:buSzPct val="100000"/>
              <a:buNone/>
              <a:defRPr lang="en-US" sz="675" b="1" kern="1200" noProof="0" dirty="0" smtClean="0">
                <a:solidFill>
                  <a:schemeClr val="bg1"/>
                </a:solidFill>
                <a:latin typeface="EYInterstate Light" panose="02000506000000020004" pitchFamily="2" charset="0"/>
                <a:ea typeface="+mn-ea"/>
                <a:cs typeface="Arial" pitchFamily="34" charset="0"/>
              </a:defRPr>
            </a:lvl2pPr>
            <a:lvl3pPr marL="132089" indent="-132089" algn="l" defTabSz="746124" rtl="0" fontAlgn="base">
              <a:lnSpc>
                <a:spcPct val="100000"/>
              </a:lnSpc>
              <a:spcBef>
                <a:spcPct val="0"/>
              </a:spcBef>
              <a:spcAft>
                <a:spcPct val="0"/>
              </a:spcAft>
              <a:buClr>
                <a:schemeClr val="tx2"/>
              </a:buClr>
              <a:buSzPct val="70000"/>
              <a:buFont typeface="Arial" pitchFamily="34" charset="0"/>
              <a:buChar char="►"/>
              <a:defRPr lang="en-US" sz="675" b="1" kern="1200" noProof="0" dirty="0" smtClean="0">
                <a:solidFill>
                  <a:schemeClr val="bg1"/>
                </a:solidFill>
                <a:latin typeface="EYInterstate Light" panose="02000506000000020004" pitchFamily="2" charset="0"/>
                <a:ea typeface="+mn-ea"/>
                <a:cs typeface="Arial" pitchFamily="34" charset="0"/>
              </a:defRPr>
            </a:lvl3pPr>
            <a:lvl4pPr marL="0" indent="0" algn="l" defTabSz="746124" rtl="0" fontAlgn="base">
              <a:lnSpc>
                <a:spcPct val="100000"/>
              </a:lnSpc>
              <a:spcBef>
                <a:spcPct val="0"/>
              </a:spcBef>
              <a:spcAft>
                <a:spcPct val="0"/>
              </a:spcAft>
              <a:buSzPct val="100000"/>
              <a:buNone/>
              <a:defRPr lang="en-US" sz="600" kern="1200" noProof="0" dirty="0" smtClean="0">
                <a:solidFill>
                  <a:schemeClr val="bg1"/>
                </a:solidFill>
                <a:latin typeface="EYInterstate Light" panose="02000506000000020004" pitchFamily="2" charset="0"/>
                <a:ea typeface="+mn-ea"/>
                <a:cs typeface="Arial" pitchFamily="34" charset="0"/>
              </a:defRPr>
            </a:lvl4pPr>
            <a:lvl5pPr marL="141609" indent="-141609" algn="l" defTabSz="746124" rtl="0" fontAlgn="base">
              <a:lnSpc>
                <a:spcPct val="100000"/>
              </a:lnSpc>
              <a:spcBef>
                <a:spcPct val="0"/>
              </a:spcBef>
              <a:spcAft>
                <a:spcPct val="0"/>
              </a:spcAft>
              <a:buClr>
                <a:schemeClr val="tx2"/>
              </a:buClr>
              <a:buSzPct val="70000"/>
              <a:buFont typeface="Arial" pitchFamily="34" charset="0"/>
              <a:buChar char="►"/>
              <a:defRPr lang="en-US" sz="600" kern="1200" noProof="0" dirty="0">
                <a:solidFill>
                  <a:schemeClr val="bg1"/>
                </a:solidFill>
                <a:latin typeface="EYInterstate Light" panose="02000506000000020004" pitchFamily="2" charset="0"/>
                <a:ea typeface="+mn-ea"/>
                <a:cs typeface="Arial" pitchFamily="34" charset="0"/>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282704630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2_Final legal tex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8ABFE52-8B9C-459B-B350-E3ADCFE74B2D}"/>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l="12500" r="12500"/>
          <a:stretch/>
        </p:blipFill>
        <p:spPr>
          <a:xfrm>
            <a:off x="0" y="0"/>
            <a:ext cx="9144000" cy="6858000"/>
          </a:xfrm>
          <a:prstGeom prst="rect">
            <a:avLst/>
          </a:prstGeom>
        </p:spPr>
      </p:pic>
      <p:sp>
        <p:nvSpPr>
          <p:cNvPr id="8" name="Content Placeholder 2"/>
          <p:cNvSpPr>
            <a:spLocks noGrp="1"/>
          </p:cNvSpPr>
          <p:nvPr>
            <p:ph idx="1"/>
          </p:nvPr>
        </p:nvSpPr>
        <p:spPr>
          <a:xfrm>
            <a:off x="455612" y="719139"/>
            <a:ext cx="3506400" cy="5210062"/>
          </a:xfrm>
        </p:spPr>
        <p:txBody>
          <a:bodyPr/>
          <a:lstStyle>
            <a:lvl1pPr marL="0" indent="0" algn="l" defTabSz="746124" rtl="0" fontAlgn="base">
              <a:lnSpc>
                <a:spcPct val="100000"/>
              </a:lnSpc>
              <a:spcBef>
                <a:spcPct val="70000"/>
              </a:spcBef>
              <a:spcAft>
                <a:spcPct val="0"/>
              </a:spcAft>
              <a:buSzPct val="100000"/>
              <a:buNone/>
              <a:defRPr lang="en-US" sz="900" kern="1200" noProof="0" dirty="0" smtClean="0">
                <a:solidFill>
                  <a:schemeClr val="bg1"/>
                </a:solidFill>
                <a:latin typeface="EYInterstate Light" panose="02000506000000020004" pitchFamily="2" charset="0"/>
                <a:ea typeface="+mn-ea"/>
                <a:cs typeface="Arial" pitchFamily="34" charset="0"/>
              </a:defRPr>
            </a:lvl1pPr>
            <a:lvl2pPr marL="0" indent="0" algn="l" defTabSz="746124" rtl="0" fontAlgn="base">
              <a:lnSpc>
                <a:spcPct val="100000"/>
              </a:lnSpc>
              <a:spcBef>
                <a:spcPct val="0"/>
              </a:spcBef>
              <a:spcAft>
                <a:spcPct val="0"/>
              </a:spcAft>
              <a:buSzPct val="100000"/>
              <a:buNone/>
              <a:defRPr lang="en-US" sz="675" b="1" kern="1200" noProof="0" dirty="0" smtClean="0">
                <a:solidFill>
                  <a:schemeClr val="bg1"/>
                </a:solidFill>
                <a:latin typeface="EYInterstate Light" panose="02000506000000020004" pitchFamily="2" charset="0"/>
                <a:ea typeface="+mn-ea"/>
                <a:cs typeface="Arial" pitchFamily="34" charset="0"/>
              </a:defRPr>
            </a:lvl2pPr>
            <a:lvl3pPr marL="132089" indent="-132089" algn="l" defTabSz="746124" rtl="0" fontAlgn="base">
              <a:lnSpc>
                <a:spcPct val="100000"/>
              </a:lnSpc>
              <a:spcBef>
                <a:spcPct val="0"/>
              </a:spcBef>
              <a:spcAft>
                <a:spcPct val="0"/>
              </a:spcAft>
              <a:buClr>
                <a:schemeClr val="tx2"/>
              </a:buClr>
              <a:buSzPct val="70000"/>
              <a:buFont typeface="Arial" pitchFamily="34" charset="0"/>
              <a:buChar char="►"/>
              <a:defRPr lang="en-US" sz="675" b="1" kern="1200" noProof="0" dirty="0" smtClean="0">
                <a:solidFill>
                  <a:schemeClr val="bg1"/>
                </a:solidFill>
                <a:latin typeface="EYInterstate Light" panose="02000506000000020004" pitchFamily="2" charset="0"/>
                <a:ea typeface="+mn-ea"/>
                <a:cs typeface="Arial" pitchFamily="34" charset="0"/>
              </a:defRPr>
            </a:lvl3pPr>
            <a:lvl4pPr marL="0" indent="0" algn="l" defTabSz="746124" rtl="0" fontAlgn="base">
              <a:lnSpc>
                <a:spcPct val="100000"/>
              </a:lnSpc>
              <a:spcBef>
                <a:spcPct val="0"/>
              </a:spcBef>
              <a:spcAft>
                <a:spcPct val="0"/>
              </a:spcAft>
              <a:buSzPct val="100000"/>
              <a:buNone/>
              <a:defRPr lang="en-US" sz="600" kern="1200" noProof="0" dirty="0" smtClean="0">
                <a:solidFill>
                  <a:schemeClr val="bg1"/>
                </a:solidFill>
                <a:latin typeface="EYInterstate Light" panose="02000506000000020004" pitchFamily="2" charset="0"/>
                <a:ea typeface="+mn-ea"/>
                <a:cs typeface="Arial" pitchFamily="34" charset="0"/>
              </a:defRPr>
            </a:lvl4pPr>
            <a:lvl5pPr marL="141609" indent="-141609" algn="l" defTabSz="746124" rtl="0" fontAlgn="base">
              <a:lnSpc>
                <a:spcPct val="100000"/>
              </a:lnSpc>
              <a:spcBef>
                <a:spcPct val="0"/>
              </a:spcBef>
              <a:spcAft>
                <a:spcPct val="0"/>
              </a:spcAft>
              <a:buClr>
                <a:schemeClr val="tx2"/>
              </a:buClr>
              <a:buSzPct val="70000"/>
              <a:buFont typeface="Arial" pitchFamily="34" charset="0"/>
              <a:buChar char="►"/>
              <a:defRPr lang="en-US" sz="600" kern="1200" noProof="0" dirty="0">
                <a:solidFill>
                  <a:schemeClr val="bg1"/>
                </a:solidFill>
                <a:latin typeface="EYInterstate Light" panose="02000506000000020004" pitchFamily="2" charset="0"/>
                <a:ea typeface="+mn-ea"/>
                <a:cs typeface="Arial" pitchFamily="34" charset="0"/>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28207894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4_Cover alternat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7EC39AC-6A2F-4EAA-83E3-E7F117FDC85F}"/>
              </a:ext>
            </a:extLst>
          </p:cNvPr>
          <p:cNvGraphicFramePr>
            <a:graphicFrameLocks noChangeAspect="1"/>
          </p:cNvGraphicFramePr>
          <p:nvPr userDrawn="1">
            <p:custDataLst>
              <p:tags r:id="rId1"/>
            </p:custDataLst>
            <p:extLst>
              <p:ext uri="{D42A27DB-BD31-4B8C-83A1-F6EECF244321}">
                <p14:modId xmlns:p14="http://schemas.microsoft.com/office/powerpoint/2010/main" val="63818451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56" imgH="257" progId="TCLayout.ActiveDocument.1">
                  <p:embed/>
                </p:oleObj>
              </mc:Choice>
              <mc:Fallback>
                <p:oleObj name="think-cell Slide" r:id="rId3" imgW="256" imgH="257" progId="TCLayout.ActiveDocument.1">
                  <p:embed/>
                  <p:pic>
                    <p:nvPicPr>
                      <p:cNvPr id="3" name="Object 2" hidden="1">
                        <a:extLst>
                          <a:ext uri="{FF2B5EF4-FFF2-40B4-BE49-F238E27FC236}">
                            <a16:creationId xmlns:a16="http://schemas.microsoft.com/office/drawing/2014/main" id="{97EC39AC-6A2F-4EAA-83E3-E7F117FDC85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1" name="Picture 10">
            <a:extLst>
              <a:ext uri="{FF2B5EF4-FFF2-40B4-BE49-F238E27FC236}">
                <a16:creationId xmlns:a16="http://schemas.microsoft.com/office/drawing/2014/main" id="{397B9842-BCE8-439E-81AE-987F2EB50F11}"/>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l="1465" t="3570" r="12687" b="44"/>
          <a:stretch/>
        </p:blipFill>
        <p:spPr>
          <a:xfrm>
            <a:off x="0" y="0"/>
            <a:ext cx="9144000" cy="6857999"/>
          </a:xfrm>
          <a:prstGeom prst="rect">
            <a:avLst/>
          </a:prstGeom>
        </p:spPr>
      </p:pic>
      <p:sp>
        <p:nvSpPr>
          <p:cNvPr id="7" name="Rectangle 6">
            <a:extLst>
              <a:ext uri="{FF2B5EF4-FFF2-40B4-BE49-F238E27FC236}">
                <a16:creationId xmlns:a16="http://schemas.microsoft.com/office/drawing/2014/main" id="{2E0CDDE2-BE2D-EBF1-FFC2-8A2E922F1D41}"/>
              </a:ext>
            </a:extLst>
          </p:cNvPr>
          <p:cNvSpPr/>
          <p:nvPr userDrawn="1"/>
        </p:nvSpPr>
        <p:spPr>
          <a:xfrm>
            <a:off x="-3172" y="4588016"/>
            <a:ext cx="9144000" cy="2269984"/>
          </a:xfrm>
          <a:prstGeom prst="rect">
            <a:avLst/>
          </a:prstGeom>
          <a:gradFill flip="none" rotWithShape="1">
            <a:gsLst>
              <a:gs pos="41000">
                <a:schemeClr val="tx1">
                  <a:alpha val="0"/>
                </a:schemeClr>
              </a:gs>
              <a:gs pos="88000">
                <a:schemeClr val="tx1">
                  <a:alpha val="74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sz="1600" dirty="0">
              <a:latin typeface="+mj-lt"/>
            </a:endParaRPr>
          </a:p>
        </p:txBody>
      </p:sp>
      <p:sp>
        <p:nvSpPr>
          <p:cNvPr id="6" name="Freeform: Shape 5">
            <a:extLst>
              <a:ext uri="{FF2B5EF4-FFF2-40B4-BE49-F238E27FC236}">
                <a16:creationId xmlns:a16="http://schemas.microsoft.com/office/drawing/2014/main" id="{375826E9-D307-EDFB-AF65-E987E7D950FE}"/>
              </a:ext>
            </a:extLst>
          </p:cNvPr>
          <p:cNvSpPr>
            <a:spLocks/>
          </p:cNvSpPr>
          <p:nvPr userDrawn="1"/>
        </p:nvSpPr>
        <p:spPr>
          <a:xfrm>
            <a:off x="470055" y="457199"/>
            <a:ext cx="4507059" cy="3063241"/>
          </a:xfrm>
          <a:custGeom>
            <a:avLst/>
            <a:gdLst>
              <a:gd name="connsiteX0" fmla="*/ 4507059 w 4507059"/>
              <a:gd name="connsiteY0" fmla="*/ 0 h 3063241"/>
              <a:gd name="connsiteX1" fmla="*/ 4505031 w 4507059"/>
              <a:gd name="connsiteY1" fmla="*/ 2958495 h 3063241"/>
              <a:gd name="connsiteX2" fmla="*/ 4504957 w 4507059"/>
              <a:gd name="connsiteY2" fmla="*/ 3063241 h 3063241"/>
              <a:gd name="connsiteX3" fmla="*/ 0 w 4507059"/>
              <a:gd name="connsiteY3" fmla="*/ 3063241 h 3063241"/>
              <a:gd name="connsiteX4" fmla="*/ 0 w 4507059"/>
              <a:gd name="connsiteY4" fmla="*/ 797036 h 3063241"/>
              <a:gd name="connsiteX5" fmla="*/ 4507059 w 4507059"/>
              <a:gd name="connsiteY5" fmla="*/ 0 h 3063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07059" h="3063241">
                <a:moveTo>
                  <a:pt x="4507059" y="0"/>
                </a:moveTo>
                <a:cubicBezTo>
                  <a:pt x="4506383" y="672214"/>
                  <a:pt x="4505707" y="1972223"/>
                  <a:pt x="4505031" y="2958495"/>
                </a:cubicBezTo>
                <a:lnTo>
                  <a:pt x="4504957" y="3063241"/>
                </a:lnTo>
                <a:lnTo>
                  <a:pt x="0" y="3063241"/>
                </a:lnTo>
                <a:lnTo>
                  <a:pt x="0" y="797036"/>
                </a:lnTo>
                <a:lnTo>
                  <a:pt x="4507059" y="0"/>
                </a:lnTo>
                <a:close/>
              </a:path>
            </a:pathLst>
          </a:custGeom>
          <a:solidFill>
            <a:srgbClr val="FFE600"/>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ctr"/>
            <a:endParaRPr lang="en-US" sz="1200" dirty="0">
              <a:solidFill>
                <a:schemeClr val="tx1"/>
              </a:solidFill>
            </a:endParaRPr>
          </a:p>
        </p:txBody>
      </p:sp>
      <p:sp>
        <p:nvSpPr>
          <p:cNvPr id="9" name="Title 1">
            <a:extLst>
              <a:ext uri="{FF2B5EF4-FFF2-40B4-BE49-F238E27FC236}">
                <a16:creationId xmlns:a16="http://schemas.microsoft.com/office/drawing/2014/main" id="{9306FE6B-2888-42EC-9409-22E0C44C3EFB}"/>
              </a:ext>
            </a:extLst>
          </p:cNvPr>
          <p:cNvSpPr>
            <a:spLocks noGrp="1"/>
          </p:cNvSpPr>
          <p:nvPr>
            <p:ph type="ctrTitle" hasCustomPrompt="1"/>
          </p:nvPr>
        </p:nvSpPr>
        <p:spPr>
          <a:xfrm>
            <a:off x="742112" y="1524775"/>
            <a:ext cx="3791450" cy="860400"/>
          </a:xfrm>
        </p:spPr>
        <p:txBody>
          <a:bodyPr vert="horz"/>
          <a:lstStyle>
            <a:lvl1pPr>
              <a:defRPr sz="3000" b="0">
                <a:solidFill>
                  <a:schemeClr val="tx1"/>
                </a:solidFill>
                <a:latin typeface="EYInterstate Light" panose="02000506000000020004" pitchFamily="2" charset="0"/>
                <a:cs typeface="Arial" pitchFamily="34" charset="0"/>
              </a:defRPr>
            </a:lvl1pPr>
          </a:lstStyle>
          <a:p>
            <a:r>
              <a:rPr lang="en-GB"/>
              <a:t>Title (EY Interstate Light 30 point)</a:t>
            </a:r>
          </a:p>
        </p:txBody>
      </p:sp>
      <p:sp>
        <p:nvSpPr>
          <p:cNvPr id="10" name="Subtitle 2">
            <a:extLst>
              <a:ext uri="{FF2B5EF4-FFF2-40B4-BE49-F238E27FC236}">
                <a16:creationId xmlns:a16="http://schemas.microsoft.com/office/drawing/2014/main" id="{62FC3DF6-2861-4293-9E33-F3E405EF9FAB}"/>
              </a:ext>
            </a:extLst>
          </p:cNvPr>
          <p:cNvSpPr>
            <a:spLocks noGrp="1"/>
          </p:cNvSpPr>
          <p:nvPr>
            <p:ph type="subTitle" idx="1" hasCustomPrompt="1"/>
          </p:nvPr>
        </p:nvSpPr>
        <p:spPr>
          <a:xfrm>
            <a:off x="742112" y="2536905"/>
            <a:ext cx="3791450" cy="391225"/>
          </a:xfrm>
        </p:spPr>
        <p:txBody>
          <a:bodyPr/>
          <a:lstStyle>
            <a:lvl1pPr marL="0" marR="0" indent="0" algn="l" defTabSz="914400" rtl="0" eaLnBrk="1" fontAlgn="auto" latinLnBrk="0" hangingPunct="1">
              <a:lnSpc>
                <a:spcPct val="100000"/>
              </a:lnSpc>
              <a:spcBef>
                <a:spcPct val="20000"/>
              </a:spcBef>
              <a:spcAft>
                <a:spcPts val="1200"/>
              </a:spcAft>
              <a:buClr>
                <a:schemeClr val="accent2"/>
              </a:buClr>
              <a:buSzPct val="70000"/>
              <a:buFont typeface="Arial" pitchFamily="34" charset="0"/>
              <a:buNone/>
              <a:tabLst/>
              <a:defRPr sz="1600" b="0">
                <a:solidFill>
                  <a:schemeClr val="tx1"/>
                </a:solidFill>
                <a:latin typeface="EYInterstate" panose="02000503020000020004" pitchFamily="2" charset="0"/>
                <a:cs typeface="Arial" pitchFamily="34" charset="0"/>
              </a:defRPr>
            </a:lvl1pPr>
            <a:lvl2pPr marL="0" indent="0" algn="l">
              <a:buNone/>
              <a:defRPr sz="1600">
                <a:solidFill>
                  <a:srgbClr val="404040"/>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z="1600"/>
              <a:t>Subtitle (EY Interstate 16 point)</a:t>
            </a:r>
          </a:p>
          <a:p>
            <a:pPr marL="0" marR="0" lvl="0" indent="0" algn="l" defTabSz="914400" rtl="0" eaLnBrk="1" fontAlgn="auto" latinLnBrk="0" hangingPunct="1">
              <a:lnSpc>
                <a:spcPct val="100000"/>
              </a:lnSpc>
              <a:spcBef>
                <a:spcPct val="20000"/>
              </a:spcBef>
              <a:spcAft>
                <a:spcPts val="1200"/>
              </a:spcAft>
              <a:buClr>
                <a:schemeClr val="accent2"/>
              </a:buClr>
              <a:buSzPct val="70000"/>
              <a:buFont typeface="Arial" pitchFamily="34" charset="0"/>
              <a:buNone/>
              <a:tabLst/>
              <a:defRPr/>
            </a:pPr>
            <a:r>
              <a:rPr lang="en-IN" b="1"/>
              <a:t>XX Month 200X</a:t>
            </a:r>
          </a:p>
        </p:txBody>
      </p:sp>
      <p:pic>
        <p:nvPicPr>
          <p:cNvPr id="2" name="Picture 1">
            <a:extLst>
              <a:ext uri="{FF2B5EF4-FFF2-40B4-BE49-F238E27FC236}">
                <a16:creationId xmlns:a16="http://schemas.microsoft.com/office/drawing/2014/main" id="{9B06BE99-283B-E421-E984-B3366EBEF692}"/>
              </a:ext>
            </a:extLst>
          </p:cNvPr>
          <p:cNvPicPr>
            <a:picLocks noChangeAspect="1"/>
          </p:cNvPicPr>
          <p:nvPr userDrawn="1"/>
        </p:nvPicPr>
        <p:blipFill rotWithShape="1">
          <a:blip r:embed="rId6" cstate="screen">
            <a:extLst>
              <a:ext uri="{28A0092B-C50C-407E-A947-70E740481C1C}">
                <a14:useLocalDpi xmlns:a14="http://schemas.microsoft.com/office/drawing/2010/main"/>
              </a:ext>
            </a:extLst>
          </a:blip>
          <a:srcRect l="42252" t="27989" r="33603" b="41097"/>
          <a:stretch/>
        </p:blipFill>
        <p:spPr>
          <a:xfrm>
            <a:off x="4343399" y="1727200"/>
            <a:ext cx="2578101" cy="2202671"/>
          </a:xfrm>
          <a:prstGeom prst="rect">
            <a:avLst/>
          </a:prstGeom>
        </p:spPr>
      </p:pic>
      <p:pic>
        <p:nvPicPr>
          <p:cNvPr id="4" name="Picture 3">
            <a:extLst>
              <a:ext uri="{FF2B5EF4-FFF2-40B4-BE49-F238E27FC236}">
                <a16:creationId xmlns:a16="http://schemas.microsoft.com/office/drawing/2014/main" id="{5EB061C6-EA4E-D535-F7B9-22D02565D506}"/>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710361" y="5340096"/>
            <a:ext cx="987552" cy="1156968"/>
          </a:xfrm>
          <a:prstGeom prst="rect">
            <a:avLst/>
          </a:prstGeom>
        </p:spPr>
      </p:pic>
    </p:spTree>
    <p:extLst>
      <p:ext uri="{BB962C8B-B14F-4D97-AF65-F5344CB8AC3E}">
        <p14:creationId xmlns:p14="http://schemas.microsoft.com/office/powerpoint/2010/main" val="2506377220"/>
      </p:ext>
    </p:extLst>
  </p:cSld>
  <p:clrMapOvr>
    <a:masterClrMapping/>
  </p:clrMapOvr>
  <p:extLst>
    <p:ext uri="{DCECCB84-F9BA-43D5-87BE-67443E8EF086}">
      <p15:sldGuideLst xmlns:p15="http://schemas.microsoft.com/office/powerpoint/2012/main">
        <p15:guide id="1" orient="horz" pos="2160">
          <p15:clr>
            <a:srgbClr val="FBAE40"/>
          </p15:clr>
        </p15:guide>
        <p15:guide id="2" pos="3842">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userDrawn="1">
  <p:cSld name="Cover alternate">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710361" y="5340096"/>
            <a:ext cx="987552" cy="1156968"/>
          </a:xfrm>
          <a:prstGeom prst="rect">
            <a:avLst/>
          </a:prstGeom>
        </p:spPr>
      </p:pic>
      <p:sp>
        <p:nvSpPr>
          <p:cNvPr id="7" name="Freeform 5"/>
          <p:cNvSpPr>
            <a:spLocks noChangeAspect="1"/>
          </p:cNvSpPr>
          <p:nvPr userDrawn="1"/>
        </p:nvSpPr>
        <p:spPr bwMode="gray">
          <a:xfrm rot="10800000">
            <a:off x="470054" y="457199"/>
            <a:ext cx="4507059" cy="3805316"/>
          </a:xfrm>
          <a:custGeom>
            <a:avLst/>
            <a:gdLst>
              <a:gd name="connsiteX0" fmla="*/ 0 w 10000"/>
              <a:gd name="connsiteY0" fmla="*/ 0 h 9745"/>
              <a:gd name="connsiteX1" fmla="*/ 921 w 10000"/>
              <a:gd name="connsiteY1" fmla="*/ 9745 h 9745"/>
              <a:gd name="connsiteX2" fmla="*/ 10000 w 10000"/>
              <a:gd name="connsiteY2" fmla="*/ 7201 h 9745"/>
              <a:gd name="connsiteX3" fmla="*/ 10000 w 10000"/>
              <a:gd name="connsiteY3" fmla="*/ 0 h 9745"/>
              <a:gd name="connsiteX4" fmla="*/ 0 w 10000"/>
              <a:gd name="connsiteY4" fmla="*/ 0 h 9745"/>
              <a:gd name="connsiteX0" fmla="*/ 0 w 9079"/>
              <a:gd name="connsiteY0" fmla="*/ 0 h 10000"/>
              <a:gd name="connsiteX1" fmla="*/ 0 w 9079"/>
              <a:gd name="connsiteY1" fmla="*/ 10000 h 10000"/>
              <a:gd name="connsiteX2" fmla="*/ 9079 w 9079"/>
              <a:gd name="connsiteY2" fmla="*/ 7389 h 10000"/>
              <a:gd name="connsiteX3" fmla="*/ 9079 w 9079"/>
              <a:gd name="connsiteY3" fmla="*/ 0 h 10000"/>
              <a:gd name="connsiteX4" fmla="*/ 0 w 9079"/>
              <a:gd name="connsiteY4" fmla="*/ 0 h 10000"/>
              <a:gd name="connsiteX0" fmla="*/ 5 w 10000"/>
              <a:gd name="connsiteY0" fmla="*/ 2555 h 10000"/>
              <a:gd name="connsiteX1" fmla="*/ 0 w 10000"/>
              <a:gd name="connsiteY1" fmla="*/ 10000 h 10000"/>
              <a:gd name="connsiteX2" fmla="*/ 10000 w 10000"/>
              <a:gd name="connsiteY2" fmla="*/ 7389 h 10000"/>
              <a:gd name="connsiteX3" fmla="*/ 10000 w 10000"/>
              <a:gd name="connsiteY3" fmla="*/ 0 h 10000"/>
              <a:gd name="connsiteX4" fmla="*/ 5 w 10000"/>
              <a:gd name="connsiteY4" fmla="*/ 2555 h 10000"/>
              <a:gd name="connsiteX0" fmla="*/ 5 w 10000"/>
              <a:gd name="connsiteY0" fmla="*/ 0 h 7445"/>
              <a:gd name="connsiteX1" fmla="*/ 0 w 10000"/>
              <a:gd name="connsiteY1" fmla="*/ 7445 h 7445"/>
              <a:gd name="connsiteX2" fmla="*/ 10000 w 10000"/>
              <a:gd name="connsiteY2" fmla="*/ 4834 h 7445"/>
              <a:gd name="connsiteX3" fmla="*/ 10000 w 10000"/>
              <a:gd name="connsiteY3" fmla="*/ 7 h 7445"/>
              <a:gd name="connsiteX4" fmla="*/ 5 w 10000"/>
              <a:gd name="connsiteY4" fmla="*/ 0 h 7445"/>
              <a:gd name="connsiteX0" fmla="*/ 5 w 10000"/>
              <a:gd name="connsiteY0" fmla="*/ 0 h 10000"/>
              <a:gd name="connsiteX1" fmla="*/ 0 w 10000"/>
              <a:gd name="connsiteY1" fmla="*/ 10000 h 10000"/>
              <a:gd name="connsiteX2" fmla="*/ 8453 w 10000"/>
              <a:gd name="connsiteY2" fmla="*/ 7036 h 10000"/>
              <a:gd name="connsiteX3" fmla="*/ 10000 w 10000"/>
              <a:gd name="connsiteY3" fmla="*/ 9 h 10000"/>
              <a:gd name="connsiteX4" fmla="*/ 5 w 10000"/>
              <a:gd name="connsiteY4" fmla="*/ 0 h 10000"/>
              <a:gd name="connsiteX0" fmla="*/ 5 w 8453"/>
              <a:gd name="connsiteY0" fmla="*/ 4143 h 14143"/>
              <a:gd name="connsiteX1" fmla="*/ 0 w 8453"/>
              <a:gd name="connsiteY1" fmla="*/ 14143 h 14143"/>
              <a:gd name="connsiteX2" fmla="*/ 8453 w 8453"/>
              <a:gd name="connsiteY2" fmla="*/ 11179 h 14143"/>
              <a:gd name="connsiteX3" fmla="*/ 8453 w 8453"/>
              <a:gd name="connsiteY3" fmla="*/ 0 h 14143"/>
              <a:gd name="connsiteX4" fmla="*/ 5 w 8453"/>
              <a:gd name="connsiteY4" fmla="*/ 4143 h 14143"/>
              <a:gd name="connsiteX0" fmla="*/ 6 w 10000"/>
              <a:gd name="connsiteY0" fmla="*/ 0 h 10007"/>
              <a:gd name="connsiteX1" fmla="*/ 0 w 10000"/>
              <a:gd name="connsiteY1" fmla="*/ 10007 h 10007"/>
              <a:gd name="connsiteX2" fmla="*/ 10000 w 10000"/>
              <a:gd name="connsiteY2" fmla="*/ 7911 h 10007"/>
              <a:gd name="connsiteX3" fmla="*/ 10000 w 10000"/>
              <a:gd name="connsiteY3" fmla="*/ 7 h 10007"/>
              <a:gd name="connsiteX4" fmla="*/ 6 w 10000"/>
              <a:gd name="connsiteY4" fmla="*/ 0 h 100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7">
                <a:moveTo>
                  <a:pt x="6" y="0"/>
                </a:moveTo>
                <a:cubicBezTo>
                  <a:pt x="4" y="2358"/>
                  <a:pt x="2" y="7650"/>
                  <a:pt x="0" y="10007"/>
                </a:cubicBezTo>
                <a:lnTo>
                  <a:pt x="10000" y="7911"/>
                </a:lnTo>
                <a:lnTo>
                  <a:pt x="10000" y="7"/>
                </a:lnTo>
                <a:lnTo>
                  <a:pt x="6" y="0"/>
                </a:lnTo>
                <a:close/>
              </a:path>
            </a:pathLst>
          </a:custGeom>
          <a:solidFill>
            <a:srgbClr val="FFE6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1" name="Title 1"/>
          <p:cNvSpPr>
            <a:spLocks noGrp="1"/>
          </p:cNvSpPr>
          <p:nvPr>
            <p:ph type="ctrTitle" hasCustomPrompt="1"/>
          </p:nvPr>
        </p:nvSpPr>
        <p:spPr>
          <a:xfrm>
            <a:off x="750119" y="1677507"/>
            <a:ext cx="4064949" cy="860400"/>
          </a:xfrm>
        </p:spPr>
        <p:txBody>
          <a:bodyPr/>
          <a:lstStyle>
            <a:lvl1pPr>
              <a:defRPr b="0">
                <a:solidFill>
                  <a:srgbClr val="404040"/>
                </a:solidFill>
                <a:latin typeface="EYInterstate Light" panose="02000506000000020004" pitchFamily="2" charset="0"/>
                <a:cs typeface="Arial" pitchFamily="34" charset="0"/>
              </a:defRPr>
            </a:lvl1pPr>
          </a:lstStyle>
          <a:p>
            <a:r>
              <a:rPr lang="en-GB"/>
              <a:t>Title (EY Interstate Light </a:t>
            </a:r>
            <a:br>
              <a:rPr lang="en-GB"/>
            </a:br>
            <a:r>
              <a:rPr lang="en-GB"/>
              <a:t>30 point)</a:t>
            </a:r>
          </a:p>
        </p:txBody>
      </p:sp>
      <p:sp>
        <p:nvSpPr>
          <p:cNvPr id="12" name="Subtitle 2"/>
          <p:cNvSpPr>
            <a:spLocks noGrp="1"/>
          </p:cNvSpPr>
          <p:nvPr>
            <p:ph type="subTitle" idx="1" hasCustomPrompt="1"/>
          </p:nvPr>
        </p:nvSpPr>
        <p:spPr>
          <a:xfrm>
            <a:off x="750119" y="2685128"/>
            <a:ext cx="4064949" cy="645742"/>
          </a:xfrm>
        </p:spPr>
        <p:txBody>
          <a:bodyPr/>
          <a:lstStyle>
            <a:lvl1pPr marL="0" marR="0" indent="0" algn="l" defTabSz="914400" rtl="0" eaLnBrk="1" fontAlgn="auto" latinLnBrk="0" hangingPunct="1">
              <a:lnSpc>
                <a:spcPct val="100000"/>
              </a:lnSpc>
              <a:spcBef>
                <a:spcPct val="20000"/>
              </a:spcBef>
              <a:spcAft>
                <a:spcPts val="1200"/>
              </a:spcAft>
              <a:buClr>
                <a:schemeClr val="accent2"/>
              </a:buClr>
              <a:buSzPct val="70000"/>
              <a:buFont typeface="Arial" pitchFamily="34" charset="0"/>
              <a:buNone/>
              <a:tabLst/>
              <a:defRPr sz="1600">
                <a:solidFill>
                  <a:srgbClr val="404040"/>
                </a:solidFill>
                <a:latin typeface="EYInterstate" panose="02000503020000020004" pitchFamily="2" charset="0"/>
                <a:cs typeface="Arial" pitchFamily="34" charset="0"/>
              </a:defRPr>
            </a:lvl1pPr>
            <a:lvl2pPr marL="0" indent="0" algn="l">
              <a:buNone/>
              <a:defRPr sz="1600">
                <a:solidFill>
                  <a:srgbClr val="404040"/>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z="1600"/>
              <a:t>Subtitle (EY Interstate 16 point)</a:t>
            </a:r>
          </a:p>
          <a:p>
            <a:pPr marL="0" marR="0" lvl="0" indent="0" algn="l" defTabSz="914400" rtl="0" eaLnBrk="1" fontAlgn="auto" latinLnBrk="0" hangingPunct="1">
              <a:lnSpc>
                <a:spcPct val="100000"/>
              </a:lnSpc>
              <a:spcBef>
                <a:spcPct val="20000"/>
              </a:spcBef>
              <a:spcAft>
                <a:spcPts val="0"/>
              </a:spcAft>
              <a:buClr>
                <a:schemeClr val="accent2"/>
              </a:buClr>
              <a:buSzPct val="70000"/>
              <a:buFont typeface="Arial" pitchFamily="34" charset="0"/>
              <a:buNone/>
              <a:tabLst/>
              <a:defRPr/>
            </a:pPr>
            <a:r>
              <a:rPr lang="en-GB">
                <a:latin typeface="EYInterstate" panose="02000503020000020004" pitchFamily="2" charset="0"/>
              </a:rPr>
              <a:t>XX Month 200X (EY Interstate bold 16 point)</a:t>
            </a:r>
          </a:p>
        </p:txBody>
      </p:sp>
    </p:spTree>
    <p:extLst>
      <p:ext uri="{BB962C8B-B14F-4D97-AF65-F5344CB8AC3E}">
        <p14:creationId xmlns:p14="http://schemas.microsoft.com/office/powerpoint/2010/main" val="2009622890"/>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2617396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4_Standard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380593A0-4211-460E-B6CF-FE2D9CE6D9CB}"/>
              </a:ext>
            </a:extLst>
          </p:cNvPr>
          <p:cNvSpPr>
            <a:spLocks noGrp="1"/>
          </p:cNvSpPr>
          <p:nvPr>
            <p:ph type="pic" sz="quarter" idx="10"/>
          </p:nvPr>
        </p:nvSpPr>
        <p:spPr>
          <a:xfrm>
            <a:off x="0" y="2"/>
            <a:ext cx="1787414" cy="6857999"/>
          </a:xfrm>
        </p:spPr>
        <p:txBody>
          <a:bodyPr/>
          <a:lstStyle/>
          <a:p>
            <a:endParaRPr lang="en-IN" dirty="0"/>
          </a:p>
        </p:txBody>
      </p:sp>
      <p:sp>
        <p:nvSpPr>
          <p:cNvPr id="2" name="Title 1"/>
          <p:cNvSpPr>
            <a:spLocks noGrp="1"/>
          </p:cNvSpPr>
          <p:nvPr>
            <p:ph type="title"/>
          </p:nvPr>
        </p:nvSpPr>
        <p:spPr>
          <a:xfrm>
            <a:off x="2020419" y="294200"/>
            <a:ext cx="6665528" cy="590400"/>
          </a:xfrm>
        </p:spPr>
        <p:txBody>
          <a:bodyPr/>
          <a:lstStyle>
            <a:lvl1pPr>
              <a:defRPr sz="2200">
                <a:solidFill>
                  <a:schemeClr val="bg1"/>
                </a:solidFill>
              </a:defRPr>
            </a:lvl1pPr>
          </a:lstStyle>
          <a:p>
            <a:r>
              <a:rPr lang="en-US"/>
              <a:t>Click to edit Master title style</a:t>
            </a:r>
            <a:endParaRPr lang="en-GB"/>
          </a:p>
        </p:txBody>
      </p:sp>
      <p:sp>
        <p:nvSpPr>
          <p:cNvPr id="3" name="Content Placeholder 2"/>
          <p:cNvSpPr>
            <a:spLocks noGrp="1"/>
          </p:cNvSpPr>
          <p:nvPr>
            <p:ph idx="1" hasCustomPrompt="1"/>
          </p:nvPr>
        </p:nvSpPr>
        <p:spPr>
          <a:xfrm>
            <a:off x="2020417" y="1137921"/>
            <a:ext cx="2056091" cy="5018184"/>
          </a:xfrm>
        </p:spPr>
        <p:txBody>
          <a:bodyPr/>
          <a:lstStyle>
            <a:lvl1pPr marL="0" indent="0">
              <a:buNone/>
              <a:defRPr sz="1349">
                <a:solidFill>
                  <a:schemeClr val="bg1"/>
                </a:solidFill>
              </a:defRPr>
            </a:lvl1pPr>
            <a:lvl2pPr marL="267329" indent="0">
              <a:buNone/>
              <a:defRPr sz="1349">
                <a:solidFill>
                  <a:schemeClr val="bg1"/>
                </a:solidFill>
              </a:defRPr>
            </a:lvl2pPr>
            <a:lvl3pPr marL="534656" indent="0">
              <a:buNone/>
              <a:defRPr sz="1199">
                <a:solidFill>
                  <a:schemeClr val="bg1"/>
                </a:solidFill>
              </a:defRPr>
            </a:lvl3pPr>
            <a:lvl4pPr marL="801985" indent="0">
              <a:buNone/>
              <a:defRPr sz="1049">
                <a:solidFill>
                  <a:schemeClr val="bg1"/>
                </a:solidFill>
              </a:defRPr>
            </a:lvl4pPr>
            <a:lvl5pPr marL="1069313" indent="0">
              <a:buNone/>
              <a:defRPr sz="899">
                <a:solidFill>
                  <a:schemeClr val="bg1"/>
                </a:solidFill>
              </a:defRPr>
            </a:lvl5pPr>
          </a:lstStyle>
          <a:p>
            <a:pPr lvl="0"/>
            <a:r>
              <a:rPr lang="en-US"/>
              <a:t>Text</a:t>
            </a:r>
          </a:p>
        </p:txBody>
      </p:sp>
      <p:sp>
        <p:nvSpPr>
          <p:cNvPr id="11" name="Content Placeholder 2">
            <a:extLst>
              <a:ext uri="{FF2B5EF4-FFF2-40B4-BE49-F238E27FC236}">
                <a16:creationId xmlns:a16="http://schemas.microsoft.com/office/drawing/2014/main" id="{578D3272-120F-430D-AFB5-E93227EEEAAF}"/>
              </a:ext>
            </a:extLst>
          </p:cNvPr>
          <p:cNvSpPr>
            <a:spLocks noGrp="1"/>
          </p:cNvSpPr>
          <p:nvPr>
            <p:ph idx="11" hasCustomPrompt="1"/>
          </p:nvPr>
        </p:nvSpPr>
        <p:spPr>
          <a:xfrm>
            <a:off x="4293076" y="1137921"/>
            <a:ext cx="2101787" cy="5018184"/>
          </a:xfrm>
        </p:spPr>
        <p:txBody>
          <a:bodyPr numCol="1"/>
          <a:lstStyle>
            <a:lvl1pPr marL="0" indent="0">
              <a:buNone/>
              <a:defRPr sz="1049">
                <a:solidFill>
                  <a:schemeClr val="bg1"/>
                </a:solidFill>
              </a:defRPr>
            </a:lvl1pPr>
            <a:lvl2pPr marL="267329" indent="0">
              <a:buNone/>
              <a:defRPr sz="1349">
                <a:solidFill>
                  <a:schemeClr val="bg1"/>
                </a:solidFill>
              </a:defRPr>
            </a:lvl2pPr>
            <a:lvl3pPr marL="534656" indent="0">
              <a:buNone/>
              <a:defRPr sz="1199">
                <a:solidFill>
                  <a:schemeClr val="bg1"/>
                </a:solidFill>
              </a:defRPr>
            </a:lvl3pPr>
            <a:lvl4pPr marL="801985" indent="0">
              <a:buNone/>
              <a:defRPr sz="1049">
                <a:solidFill>
                  <a:schemeClr val="bg1"/>
                </a:solidFill>
              </a:defRPr>
            </a:lvl4pPr>
            <a:lvl5pPr marL="1069313" indent="0">
              <a:buNone/>
              <a:defRPr sz="899">
                <a:solidFill>
                  <a:schemeClr val="bg1"/>
                </a:solidFill>
              </a:defRPr>
            </a:lvl5pPr>
          </a:lstStyle>
          <a:p>
            <a:pPr lvl="0"/>
            <a:r>
              <a:rPr lang="en-US"/>
              <a:t>Text</a:t>
            </a:r>
          </a:p>
        </p:txBody>
      </p:sp>
      <p:sp>
        <p:nvSpPr>
          <p:cNvPr id="23" name="Content Placeholder 2">
            <a:extLst>
              <a:ext uri="{FF2B5EF4-FFF2-40B4-BE49-F238E27FC236}">
                <a16:creationId xmlns:a16="http://schemas.microsoft.com/office/drawing/2014/main" id="{6FF4A6F8-D9C6-4FEE-9324-5200D308BB1F}"/>
              </a:ext>
            </a:extLst>
          </p:cNvPr>
          <p:cNvSpPr>
            <a:spLocks noGrp="1"/>
          </p:cNvSpPr>
          <p:nvPr userDrawn="1">
            <p:ph idx="12" hasCustomPrompt="1"/>
          </p:nvPr>
        </p:nvSpPr>
        <p:spPr>
          <a:xfrm>
            <a:off x="6611431" y="1137923"/>
            <a:ext cx="2075369" cy="2796151"/>
          </a:xfrm>
        </p:spPr>
        <p:txBody>
          <a:bodyPr numCol="1"/>
          <a:lstStyle>
            <a:lvl1pPr marL="0" indent="0">
              <a:buNone/>
              <a:defRPr sz="1049">
                <a:solidFill>
                  <a:schemeClr val="bg1"/>
                </a:solidFill>
              </a:defRPr>
            </a:lvl1pPr>
            <a:lvl2pPr marL="267329" indent="0">
              <a:buNone/>
              <a:defRPr sz="1349">
                <a:solidFill>
                  <a:schemeClr val="bg1"/>
                </a:solidFill>
              </a:defRPr>
            </a:lvl2pPr>
            <a:lvl3pPr marL="534656" indent="0">
              <a:buNone/>
              <a:defRPr sz="1199">
                <a:solidFill>
                  <a:schemeClr val="bg1"/>
                </a:solidFill>
              </a:defRPr>
            </a:lvl3pPr>
            <a:lvl4pPr marL="801985" indent="0">
              <a:buNone/>
              <a:defRPr sz="1049">
                <a:solidFill>
                  <a:schemeClr val="bg1"/>
                </a:solidFill>
              </a:defRPr>
            </a:lvl4pPr>
            <a:lvl5pPr marL="1069313" indent="0">
              <a:buNone/>
              <a:defRPr sz="899">
                <a:solidFill>
                  <a:schemeClr val="bg1"/>
                </a:solidFill>
              </a:defRPr>
            </a:lvl5pPr>
          </a:lstStyle>
          <a:p>
            <a:pPr lvl="0"/>
            <a:r>
              <a:rPr lang="en-US"/>
              <a:t>Text</a:t>
            </a:r>
          </a:p>
        </p:txBody>
      </p:sp>
      <p:sp>
        <p:nvSpPr>
          <p:cNvPr id="19" name="Line 10">
            <a:extLst>
              <a:ext uri="{FF2B5EF4-FFF2-40B4-BE49-F238E27FC236}">
                <a16:creationId xmlns:a16="http://schemas.microsoft.com/office/drawing/2014/main" id="{B63A7CBA-3151-452E-BD2F-D3E65CE1595F}"/>
              </a:ext>
            </a:extLst>
          </p:cNvPr>
          <p:cNvSpPr>
            <a:spLocks noChangeShapeType="1"/>
          </p:cNvSpPr>
          <p:nvPr userDrawn="1"/>
        </p:nvSpPr>
        <p:spPr bwMode="auto">
          <a:xfrm>
            <a:off x="2020419" y="907750"/>
            <a:ext cx="6665528"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49" noProof="0" dirty="0">
              <a:solidFill>
                <a:schemeClr val="bg1"/>
              </a:solidFill>
            </a:endParaRPr>
          </a:p>
        </p:txBody>
      </p:sp>
      <p:sp>
        <p:nvSpPr>
          <p:cNvPr id="4" name="Date Placeholder 3">
            <a:extLst>
              <a:ext uri="{FF2B5EF4-FFF2-40B4-BE49-F238E27FC236}">
                <a16:creationId xmlns:a16="http://schemas.microsoft.com/office/drawing/2014/main" id="{457DDD53-DA5D-4F66-8EAA-913A40461E30}"/>
              </a:ext>
            </a:extLst>
          </p:cNvPr>
          <p:cNvSpPr>
            <a:spLocks noGrp="1"/>
          </p:cNvSpPr>
          <p:nvPr>
            <p:ph type="dt" sz="half" idx="13"/>
          </p:nvPr>
        </p:nvSpPr>
        <p:spPr/>
        <p:txBody>
          <a:bodyPr/>
          <a:lstStyle/>
          <a:p>
            <a:r>
              <a:rPr lang="en-US" dirty="0"/>
              <a:t>March 2023</a:t>
            </a:r>
            <a:endParaRPr lang="en-IN" dirty="0"/>
          </a:p>
        </p:txBody>
      </p:sp>
      <p:sp>
        <p:nvSpPr>
          <p:cNvPr id="6" name="Footer Placeholder 5">
            <a:extLst>
              <a:ext uri="{FF2B5EF4-FFF2-40B4-BE49-F238E27FC236}">
                <a16:creationId xmlns:a16="http://schemas.microsoft.com/office/drawing/2014/main" id="{89A18168-B280-402E-8310-35BC958D390B}"/>
              </a:ext>
            </a:extLst>
          </p:cNvPr>
          <p:cNvSpPr>
            <a:spLocks noGrp="1"/>
          </p:cNvSpPr>
          <p:nvPr>
            <p:ph type="ftr" sz="quarter" idx="14"/>
          </p:nvPr>
        </p:nvSpPr>
        <p:spPr/>
        <p:txBody>
          <a:bodyPr/>
          <a:lstStyle/>
          <a:p>
            <a:endParaRPr lang="en-US" dirty="0"/>
          </a:p>
        </p:txBody>
      </p:sp>
      <p:sp>
        <p:nvSpPr>
          <p:cNvPr id="7" name="Slide Number Placeholder 6">
            <a:extLst>
              <a:ext uri="{FF2B5EF4-FFF2-40B4-BE49-F238E27FC236}">
                <a16:creationId xmlns:a16="http://schemas.microsoft.com/office/drawing/2014/main" id="{97D562B9-5194-4705-ABBD-89576E2CC7A3}"/>
              </a:ext>
            </a:extLst>
          </p:cNvPr>
          <p:cNvSpPr>
            <a:spLocks noGrp="1"/>
          </p:cNvSpPr>
          <p:nvPr>
            <p:ph type="sldNum" sz="quarter" idx="15"/>
          </p:nvPr>
        </p:nvSpPr>
        <p:spPr/>
        <p:txBody>
          <a:bodyPr/>
          <a:lstStyle/>
          <a:p>
            <a:r>
              <a:rPr lang="en-GB" dirty="0"/>
              <a:t>Page </a:t>
            </a:r>
            <a:fld id="{F1BC30E3-FFE5-4B91-AA19-87A149EBB9EE}" type="slidenum">
              <a:rPr smtClean="0"/>
              <a:pPr/>
              <a:t>‹#›</a:t>
            </a:fld>
            <a:endParaRPr dirty="0"/>
          </a:p>
        </p:txBody>
      </p:sp>
    </p:spTree>
    <p:extLst>
      <p:ext uri="{BB962C8B-B14F-4D97-AF65-F5344CB8AC3E}">
        <p14:creationId xmlns:p14="http://schemas.microsoft.com/office/powerpoint/2010/main" val="176253514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Standard slide 2">
    <p:spTree>
      <p:nvGrpSpPr>
        <p:cNvPr id="1" name=""/>
        <p:cNvGrpSpPr/>
        <p:nvPr/>
      </p:nvGrpSpPr>
      <p:grpSpPr>
        <a:xfrm>
          <a:off x="0" y="0"/>
          <a:ext cx="0" cy="0"/>
          <a:chOff x="0" y="0"/>
          <a:chExt cx="0" cy="0"/>
        </a:xfrm>
      </p:grpSpPr>
      <p:sp>
        <p:nvSpPr>
          <p:cNvPr id="2" name="Title 1"/>
          <p:cNvSpPr>
            <a:spLocks noGrp="1"/>
          </p:cNvSpPr>
          <p:nvPr>
            <p:ph type="title"/>
          </p:nvPr>
        </p:nvSpPr>
        <p:spPr>
          <a:xfrm>
            <a:off x="457202" y="294200"/>
            <a:ext cx="8229600" cy="590400"/>
          </a:xfrm>
        </p:spPr>
        <p:txBody>
          <a:bodyPr/>
          <a:lstStyle>
            <a:lvl1pPr>
              <a:defRPr sz="1799">
                <a:solidFill>
                  <a:schemeClr val="bg1"/>
                </a:solidFill>
              </a:defRPr>
            </a:lvl1pPr>
          </a:lstStyle>
          <a:p>
            <a:endParaRPr lang="en-GB"/>
          </a:p>
        </p:txBody>
      </p:sp>
      <p:sp>
        <p:nvSpPr>
          <p:cNvPr id="80" name="Line 10">
            <a:extLst>
              <a:ext uri="{FF2B5EF4-FFF2-40B4-BE49-F238E27FC236}">
                <a16:creationId xmlns:a16="http://schemas.microsoft.com/office/drawing/2014/main" id="{EF8E9275-C0E0-4ABA-8699-73E5E292EC85}"/>
              </a:ext>
            </a:extLst>
          </p:cNvPr>
          <p:cNvSpPr>
            <a:spLocks noChangeShapeType="1"/>
          </p:cNvSpPr>
          <p:nvPr userDrawn="1"/>
        </p:nvSpPr>
        <p:spPr bwMode="auto">
          <a:xfrm>
            <a:off x="457201" y="907750"/>
            <a:ext cx="8230713"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49" noProof="0" dirty="0">
              <a:solidFill>
                <a:schemeClr val="bg1"/>
              </a:solidFill>
            </a:endParaRPr>
          </a:p>
        </p:txBody>
      </p:sp>
    </p:spTree>
    <p:extLst>
      <p:ext uri="{BB962C8B-B14F-4D97-AF65-F5344CB8AC3E}">
        <p14:creationId xmlns:p14="http://schemas.microsoft.com/office/powerpoint/2010/main" val="367536184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4_Standard slide">
    <p:spTree>
      <p:nvGrpSpPr>
        <p:cNvPr id="1" name=""/>
        <p:cNvGrpSpPr/>
        <p:nvPr/>
      </p:nvGrpSpPr>
      <p:grpSpPr>
        <a:xfrm>
          <a:off x="0" y="0"/>
          <a:ext cx="0" cy="0"/>
          <a:chOff x="0" y="0"/>
          <a:chExt cx="0" cy="0"/>
        </a:xfrm>
      </p:grpSpPr>
      <p:sp>
        <p:nvSpPr>
          <p:cNvPr id="2" name="Title 1"/>
          <p:cNvSpPr>
            <a:spLocks noGrp="1"/>
          </p:cNvSpPr>
          <p:nvPr>
            <p:ph type="title"/>
          </p:nvPr>
        </p:nvSpPr>
        <p:spPr>
          <a:xfrm>
            <a:off x="457201" y="294200"/>
            <a:ext cx="8229600" cy="590400"/>
          </a:xfrm>
        </p:spPr>
        <p:txBody>
          <a:bodyPr/>
          <a:lstStyle>
            <a:lvl1pPr>
              <a:defRPr sz="1798">
                <a:solidFill>
                  <a:schemeClr val="bg1"/>
                </a:solidFill>
              </a:defRPr>
            </a:lvl1pPr>
          </a:lstStyle>
          <a:p>
            <a:r>
              <a:rPr lang="en-US" dirty="0"/>
              <a:t>Click to edit Master title style</a:t>
            </a:r>
            <a:endParaRPr lang="en-GB" dirty="0"/>
          </a:p>
        </p:txBody>
      </p:sp>
      <p:sp>
        <p:nvSpPr>
          <p:cNvPr id="12" name="Line 10">
            <a:extLst>
              <a:ext uri="{FF2B5EF4-FFF2-40B4-BE49-F238E27FC236}">
                <a16:creationId xmlns:a16="http://schemas.microsoft.com/office/drawing/2014/main" id="{DA9741B6-D337-4A18-8ECB-FB21A6953E44}"/>
              </a:ext>
            </a:extLst>
          </p:cNvPr>
          <p:cNvSpPr>
            <a:spLocks noChangeShapeType="1"/>
          </p:cNvSpPr>
          <p:nvPr userDrawn="1"/>
        </p:nvSpPr>
        <p:spPr bwMode="auto">
          <a:xfrm>
            <a:off x="457200" y="907750"/>
            <a:ext cx="8230713"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49" noProof="0" dirty="0">
              <a:solidFill>
                <a:schemeClr val="bg1"/>
              </a:solidFill>
            </a:endParaRPr>
          </a:p>
        </p:txBody>
      </p:sp>
      <p:sp>
        <p:nvSpPr>
          <p:cNvPr id="4" name="Date Placeholder 3">
            <a:extLst>
              <a:ext uri="{FF2B5EF4-FFF2-40B4-BE49-F238E27FC236}">
                <a16:creationId xmlns:a16="http://schemas.microsoft.com/office/drawing/2014/main" id="{148806A2-2AA7-4EC7-8FA5-6DD8E9FC1AD1}"/>
              </a:ext>
            </a:extLst>
          </p:cNvPr>
          <p:cNvSpPr>
            <a:spLocks noGrp="1"/>
          </p:cNvSpPr>
          <p:nvPr>
            <p:ph type="dt" sz="half" idx="10"/>
          </p:nvPr>
        </p:nvSpPr>
        <p:spPr/>
        <p:txBody>
          <a:bodyPr/>
          <a:lstStyle/>
          <a:p>
            <a:endParaRPr lang="en-IN" dirty="0"/>
          </a:p>
        </p:txBody>
      </p:sp>
      <p:sp>
        <p:nvSpPr>
          <p:cNvPr id="5" name="Footer Placeholder 4">
            <a:extLst>
              <a:ext uri="{FF2B5EF4-FFF2-40B4-BE49-F238E27FC236}">
                <a16:creationId xmlns:a16="http://schemas.microsoft.com/office/drawing/2014/main" id="{8C56F6B4-9E49-490D-8FE1-DB9035090F2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3C35AEC-478D-4BBF-9883-4CE09EB36AB9}"/>
              </a:ext>
            </a:extLst>
          </p:cNvPr>
          <p:cNvSpPr>
            <a:spLocks noGrp="1"/>
          </p:cNvSpPr>
          <p:nvPr>
            <p:ph type="sldNum" sz="quarter" idx="12"/>
          </p:nvPr>
        </p:nvSpPr>
        <p:spPr/>
        <p:txBody>
          <a:bodyPr/>
          <a:lstStyle/>
          <a:p>
            <a:r>
              <a:rPr lang="en-GB" dirty="0"/>
              <a:t>Page </a:t>
            </a:r>
            <a:fld id="{F1BC30E3-FFE5-4B91-AA19-87A149EBB9EE}" type="slidenum">
              <a:rPr smtClean="0"/>
              <a:pPr/>
              <a:t>‹#›</a:t>
            </a:fld>
            <a:endParaRPr dirty="0"/>
          </a:p>
        </p:txBody>
      </p:sp>
      <p:sp>
        <p:nvSpPr>
          <p:cNvPr id="8" name="Text Placeholder 2">
            <a:extLst>
              <a:ext uri="{FF2B5EF4-FFF2-40B4-BE49-F238E27FC236}">
                <a16:creationId xmlns:a16="http://schemas.microsoft.com/office/drawing/2014/main" id="{AC5F387F-0A77-424D-88D8-FFE5F0CA22D3}"/>
              </a:ext>
            </a:extLst>
          </p:cNvPr>
          <p:cNvSpPr>
            <a:spLocks noGrp="1"/>
          </p:cNvSpPr>
          <p:nvPr>
            <p:ph idx="1"/>
          </p:nvPr>
        </p:nvSpPr>
        <p:spPr>
          <a:xfrm>
            <a:off x="457201" y="1137920"/>
            <a:ext cx="8229600" cy="4947920"/>
          </a:xfrm>
          <a:prstGeom prst="rect">
            <a:avLst/>
          </a:prstGeom>
        </p:spPr>
        <p:txBody>
          <a:bodyPr vert="horz" lIns="0" tIns="0" rIns="0" bIns="0" rtlCol="0" anchor="t" anchorCtr="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0855389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Approved question wide">
    <p:spTree>
      <p:nvGrpSpPr>
        <p:cNvPr id="1" name=""/>
        <p:cNvGrpSpPr/>
        <p:nvPr/>
      </p:nvGrpSpPr>
      <p:grpSpPr>
        <a:xfrm>
          <a:off x="0" y="0"/>
          <a:ext cx="0" cy="0"/>
          <a:chOff x="0" y="0"/>
          <a:chExt cx="0" cy="0"/>
        </a:xfrm>
      </p:grpSpPr>
      <p:pic>
        <p:nvPicPr>
          <p:cNvPr id="146" name="Picture 145">
            <a:extLst>
              <a:ext uri="{FF2B5EF4-FFF2-40B4-BE49-F238E27FC236}">
                <a16:creationId xmlns:a16="http://schemas.microsoft.com/office/drawing/2014/main" id="{7FDAC7B4-6A01-49C4-9730-BF8572B139E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16402" b="5936"/>
          <a:stretch/>
        </p:blipFill>
        <p:spPr>
          <a:xfrm>
            <a:off x="0" y="-1"/>
            <a:ext cx="9144000" cy="6858001"/>
          </a:xfrm>
          <a:prstGeom prst="rect">
            <a:avLst/>
          </a:prstGeom>
        </p:spPr>
      </p:pic>
      <p:sp>
        <p:nvSpPr>
          <p:cNvPr id="2" name="Rectangle 1">
            <a:extLst>
              <a:ext uri="{FF2B5EF4-FFF2-40B4-BE49-F238E27FC236}">
                <a16:creationId xmlns:a16="http://schemas.microsoft.com/office/drawing/2014/main" id="{E4BCCB2E-3515-42EB-B2C6-FB7D701D1793}"/>
              </a:ext>
            </a:extLst>
          </p:cNvPr>
          <p:cNvSpPr/>
          <p:nvPr userDrawn="1"/>
        </p:nvSpPr>
        <p:spPr>
          <a:xfrm>
            <a:off x="0" y="5340096"/>
            <a:ext cx="9144000" cy="1517904"/>
          </a:xfrm>
          <a:prstGeom prst="rect">
            <a:avLst/>
          </a:prstGeom>
          <a:gradFill flip="none" rotWithShape="1">
            <a:gsLst>
              <a:gs pos="0">
                <a:schemeClr val="bg2">
                  <a:alpha val="0"/>
                </a:schemeClr>
              </a:gs>
              <a:gs pos="61000">
                <a:schemeClr val="bg2">
                  <a:alpha val="34000"/>
                </a:schemeClr>
              </a:gs>
              <a:gs pos="100000">
                <a:schemeClr val="bg2"/>
              </a:gs>
            </a:gsLst>
            <a:lin ang="54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IN" sz="1200" dirty="0">
              <a:solidFill>
                <a:schemeClr val="tx1"/>
              </a:solidFill>
            </a:endParaRPr>
          </a:p>
        </p:txBody>
      </p:sp>
      <p:pic>
        <p:nvPicPr>
          <p:cNvPr id="84" name="Picture 83">
            <a:extLst>
              <a:ext uri="{FF2B5EF4-FFF2-40B4-BE49-F238E27FC236}">
                <a16:creationId xmlns:a16="http://schemas.microsoft.com/office/drawing/2014/main" id="{9C231702-C029-4BB5-90D1-8311DD931DF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710361" y="5340096"/>
            <a:ext cx="987552" cy="1156968"/>
          </a:xfrm>
          <a:prstGeom prst="rect">
            <a:avLst/>
          </a:prstGeom>
        </p:spPr>
      </p:pic>
      <p:pic>
        <p:nvPicPr>
          <p:cNvPr id="73" name="Picture 72">
            <a:extLst>
              <a:ext uri="{FF2B5EF4-FFF2-40B4-BE49-F238E27FC236}">
                <a16:creationId xmlns:a16="http://schemas.microsoft.com/office/drawing/2014/main" id="{6451607B-CAB5-4136-AB12-1BF3A1C4485B}"/>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457200" y="457200"/>
            <a:ext cx="4654295" cy="3930900"/>
          </a:xfrm>
          <a:prstGeom prst="rect">
            <a:avLst/>
          </a:prstGeom>
        </p:spPr>
      </p:pic>
      <p:sp>
        <p:nvSpPr>
          <p:cNvPr id="74" name="Title 1">
            <a:extLst>
              <a:ext uri="{FF2B5EF4-FFF2-40B4-BE49-F238E27FC236}">
                <a16:creationId xmlns:a16="http://schemas.microsoft.com/office/drawing/2014/main" id="{01B1427F-F1DB-442D-870C-2543A78EC303}"/>
              </a:ext>
            </a:extLst>
          </p:cNvPr>
          <p:cNvSpPr>
            <a:spLocks noGrp="1"/>
          </p:cNvSpPr>
          <p:nvPr>
            <p:ph type="ctrTitle"/>
          </p:nvPr>
        </p:nvSpPr>
        <p:spPr>
          <a:xfrm>
            <a:off x="886968" y="1799130"/>
            <a:ext cx="3593592" cy="860400"/>
          </a:xfrm>
          <a:prstGeom prst="rect">
            <a:avLst/>
          </a:prstGeom>
        </p:spPr>
        <p:txBody>
          <a:bodyPr/>
          <a:lstStyle>
            <a:lvl1pPr>
              <a:defRPr sz="3000" b="0">
                <a:solidFill>
                  <a:srgbClr val="FFFFFF"/>
                </a:solidFill>
                <a:latin typeface="EYInterstate Light" panose="02000506000000020004" pitchFamily="2" charset="0"/>
                <a:cs typeface="Arial" pitchFamily="34" charset="0"/>
              </a:defRPr>
            </a:lvl1pPr>
          </a:lstStyle>
          <a:p>
            <a:r>
              <a:rPr lang="en-US"/>
              <a:t>Click to edit Master title style</a:t>
            </a:r>
            <a:endParaRPr lang="en-GB"/>
          </a:p>
        </p:txBody>
      </p:sp>
      <p:sp>
        <p:nvSpPr>
          <p:cNvPr id="75" name="Subtitle 2">
            <a:extLst>
              <a:ext uri="{FF2B5EF4-FFF2-40B4-BE49-F238E27FC236}">
                <a16:creationId xmlns:a16="http://schemas.microsoft.com/office/drawing/2014/main" id="{97E0F9BC-39E2-4ADF-93B9-7358577711CD}"/>
              </a:ext>
            </a:extLst>
          </p:cNvPr>
          <p:cNvSpPr>
            <a:spLocks noGrp="1"/>
          </p:cNvSpPr>
          <p:nvPr>
            <p:ph type="subTitle" idx="1"/>
          </p:nvPr>
        </p:nvSpPr>
        <p:spPr>
          <a:xfrm>
            <a:off x="886968" y="2769576"/>
            <a:ext cx="3593592" cy="645742"/>
          </a:xfrm>
          <a:prstGeom prst="rect">
            <a:avLst/>
          </a:prstGeom>
        </p:spPr>
        <p:txBody>
          <a:bodyPr/>
          <a:lstStyle>
            <a:lvl1pPr marL="0" indent="0" algn="l">
              <a:buNone/>
              <a:defRPr sz="1600">
                <a:solidFill>
                  <a:srgbClr val="FFFFFF"/>
                </a:solidFill>
                <a:latin typeface="EYInterstate" panose="02000503020000020004" pitchFamily="2" charset="0"/>
                <a:cs typeface="Arial" pitchFamily="34" charset="0"/>
              </a:defRPr>
            </a:lvl1pPr>
            <a:lvl2pPr marL="0" indent="0" algn="l">
              <a:buNone/>
              <a:defRPr sz="1600">
                <a:solidFill>
                  <a:srgbClr val="404040"/>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a:t>Click to edit Master subtitle style</a:t>
            </a:r>
            <a:endParaRPr lang="en-GB"/>
          </a:p>
        </p:txBody>
      </p:sp>
      <p:pic>
        <p:nvPicPr>
          <p:cNvPr id="145" name="Picture 144">
            <a:extLst>
              <a:ext uri="{FF2B5EF4-FFF2-40B4-BE49-F238E27FC236}">
                <a16:creationId xmlns:a16="http://schemas.microsoft.com/office/drawing/2014/main" id="{727C5A3D-F97A-4F85-9F88-240C24398602}"/>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457200" y="5914517"/>
            <a:ext cx="3780000" cy="618750"/>
          </a:xfrm>
          <a:prstGeom prst="rect">
            <a:avLst/>
          </a:prstGeom>
        </p:spPr>
      </p:pic>
    </p:spTree>
    <p:extLst>
      <p:ext uri="{BB962C8B-B14F-4D97-AF65-F5344CB8AC3E}">
        <p14:creationId xmlns:p14="http://schemas.microsoft.com/office/powerpoint/2010/main" val="2312111317"/>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Approved question tall">
    <p:spTree>
      <p:nvGrpSpPr>
        <p:cNvPr id="1" name=""/>
        <p:cNvGrpSpPr/>
        <p:nvPr/>
      </p:nvGrpSpPr>
      <p:grpSpPr>
        <a:xfrm>
          <a:off x="0" y="0"/>
          <a:ext cx="0" cy="0"/>
          <a:chOff x="0" y="0"/>
          <a:chExt cx="0" cy="0"/>
        </a:xfrm>
      </p:grpSpPr>
      <p:pic>
        <p:nvPicPr>
          <p:cNvPr id="78" name="Picture 77">
            <a:extLst>
              <a:ext uri="{FF2B5EF4-FFF2-40B4-BE49-F238E27FC236}">
                <a16:creationId xmlns:a16="http://schemas.microsoft.com/office/drawing/2014/main" id="{581C513F-D0C9-46EE-93E2-83D51283194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710361" y="5340096"/>
            <a:ext cx="987552" cy="1156968"/>
          </a:xfrm>
          <a:prstGeom prst="rect">
            <a:avLst/>
          </a:prstGeom>
        </p:spPr>
      </p:pic>
      <p:pic>
        <p:nvPicPr>
          <p:cNvPr id="74" name="Picture 73">
            <a:extLst>
              <a:ext uri="{FF2B5EF4-FFF2-40B4-BE49-F238E27FC236}">
                <a16:creationId xmlns:a16="http://schemas.microsoft.com/office/drawing/2014/main" id="{7204B28E-7010-45B1-9A81-2C543F9490F6}"/>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457200" y="777240"/>
            <a:ext cx="6753225" cy="3400425"/>
          </a:xfrm>
          <a:prstGeom prst="rect">
            <a:avLst/>
          </a:prstGeom>
        </p:spPr>
      </p:pic>
      <p:sp>
        <p:nvSpPr>
          <p:cNvPr id="75" name="Subtitle 2">
            <a:extLst>
              <a:ext uri="{FF2B5EF4-FFF2-40B4-BE49-F238E27FC236}">
                <a16:creationId xmlns:a16="http://schemas.microsoft.com/office/drawing/2014/main" id="{24F2EA79-0822-4B81-90D8-1FA02CFB98DD}"/>
              </a:ext>
            </a:extLst>
          </p:cNvPr>
          <p:cNvSpPr>
            <a:spLocks noGrp="1"/>
          </p:cNvSpPr>
          <p:nvPr>
            <p:ph type="subTitle" idx="1"/>
          </p:nvPr>
        </p:nvSpPr>
        <p:spPr>
          <a:xfrm>
            <a:off x="888191" y="3258529"/>
            <a:ext cx="5943432" cy="645742"/>
          </a:xfrm>
          <a:prstGeom prst="rect">
            <a:avLst/>
          </a:prstGeom>
        </p:spPr>
        <p:txBody>
          <a:bodyPr/>
          <a:lstStyle>
            <a:lvl1pPr marL="0" indent="0" algn="l">
              <a:buNone/>
              <a:defRPr sz="1600">
                <a:solidFill>
                  <a:srgbClr val="FFFFFF"/>
                </a:solidFill>
                <a:latin typeface="EYInterstate" panose="02000503020000020004" pitchFamily="2" charset="0"/>
                <a:cs typeface="Arial" pitchFamily="34" charset="0"/>
              </a:defRPr>
            </a:lvl1pPr>
            <a:lvl2pPr marL="0" indent="0" algn="l">
              <a:buNone/>
              <a:defRPr sz="1600">
                <a:solidFill>
                  <a:srgbClr val="FFFFFF"/>
                </a:solidFill>
              </a:defRPr>
            </a:lvl2pPr>
            <a:lvl3pPr marL="0" indent="0" algn="l">
              <a:buNone/>
              <a:defRPr sz="1600">
                <a:solidFill>
                  <a:srgbClr val="FFFFFF"/>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a:t>Click to edit Master subtitle style</a:t>
            </a:r>
            <a:endParaRPr lang="en-GB"/>
          </a:p>
        </p:txBody>
      </p:sp>
      <p:sp>
        <p:nvSpPr>
          <p:cNvPr id="76" name="Title 1">
            <a:extLst>
              <a:ext uri="{FF2B5EF4-FFF2-40B4-BE49-F238E27FC236}">
                <a16:creationId xmlns:a16="http://schemas.microsoft.com/office/drawing/2014/main" id="{EC2B6F8E-BD78-40B0-B08A-973D853594C1}"/>
              </a:ext>
            </a:extLst>
          </p:cNvPr>
          <p:cNvSpPr>
            <a:spLocks noGrp="1"/>
          </p:cNvSpPr>
          <p:nvPr>
            <p:ph type="ctrTitle"/>
          </p:nvPr>
        </p:nvSpPr>
        <p:spPr>
          <a:xfrm>
            <a:off x="888191" y="2288083"/>
            <a:ext cx="5943432" cy="860400"/>
          </a:xfrm>
          <a:prstGeom prst="rect">
            <a:avLst/>
          </a:prstGeom>
        </p:spPr>
        <p:txBody>
          <a:bodyPr/>
          <a:lstStyle>
            <a:lvl1pPr>
              <a:defRPr sz="3000" b="0">
                <a:solidFill>
                  <a:srgbClr val="FFFFFF"/>
                </a:solidFill>
                <a:latin typeface="EYInterstate Light" panose="02000506000000020004" pitchFamily="2" charset="0"/>
                <a:cs typeface="Arial" pitchFamily="34" charset="0"/>
              </a:defRPr>
            </a:lvl1pPr>
          </a:lstStyle>
          <a:p>
            <a:r>
              <a:rPr lang="en-US"/>
              <a:t>Click to edit Master title style</a:t>
            </a:r>
            <a:endParaRPr lang="en-GB"/>
          </a:p>
        </p:txBody>
      </p:sp>
      <p:pic>
        <p:nvPicPr>
          <p:cNvPr id="279" name="Picture 278">
            <a:extLst>
              <a:ext uri="{FF2B5EF4-FFF2-40B4-BE49-F238E27FC236}">
                <a16:creationId xmlns:a16="http://schemas.microsoft.com/office/drawing/2014/main" id="{5A33645C-A5C8-4EA5-A3D8-D74C0FE66CDA}"/>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457200" y="5914517"/>
            <a:ext cx="3780000" cy="618750"/>
          </a:xfrm>
          <a:prstGeom prst="rect">
            <a:avLst/>
          </a:prstGeom>
        </p:spPr>
      </p:pic>
    </p:spTree>
    <p:extLst>
      <p:ext uri="{BB962C8B-B14F-4D97-AF65-F5344CB8AC3E}">
        <p14:creationId xmlns:p14="http://schemas.microsoft.com/office/powerpoint/2010/main" val="3250339418"/>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tandard slide">
    <p:spTree>
      <p:nvGrpSpPr>
        <p:cNvPr id="1" name=""/>
        <p:cNvGrpSpPr/>
        <p:nvPr/>
      </p:nvGrpSpPr>
      <p:grpSpPr>
        <a:xfrm>
          <a:off x="0" y="0"/>
          <a:ext cx="0" cy="0"/>
          <a:chOff x="0" y="0"/>
          <a:chExt cx="0" cy="0"/>
        </a:xfrm>
      </p:grpSpPr>
      <p:sp>
        <p:nvSpPr>
          <p:cNvPr id="2" name="Title 1"/>
          <p:cNvSpPr>
            <a:spLocks noGrp="1"/>
          </p:cNvSpPr>
          <p:nvPr>
            <p:ph type="title"/>
          </p:nvPr>
        </p:nvSpPr>
        <p:spPr>
          <a:xfrm>
            <a:off x="457201" y="294200"/>
            <a:ext cx="8229600" cy="590400"/>
          </a:xfrm>
        </p:spPr>
        <p:txBody>
          <a:bodyPr/>
          <a:lstStyle>
            <a:lvl1pPr>
              <a:defRPr sz="2400">
                <a:solidFill>
                  <a:schemeClr val="bg1"/>
                </a:solidFill>
              </a:defRPr>
            </a:lvl1pPr>
          </a:lstStyle>
          <a:p>
            <a:r>
              <a:rPr lang="en-US"/>
              <a:t>Click to edit Master title style</a:t>
            </a:r>
            <a:endParaRPr lang="en-GB"/>
          </a:p>
        </p:txBody>
      </p:sp>
      <p:sp>
        <p:nvSpPr>
          <p:cNvPr id="6" name="Line 10">
            <a:extLst>
              <a:ext uri="{FF2B5EF4-FFF2-40B4-BE49-F238E27FC236}">
                <a16:creationId xmlns:a16="http://schemas.microsoft.com/office/drawing/2014/main" id="{70E64C6A-78AE-4547-94F4-A7E658DB2EFB}"/>
              </a:ext>
            </a:extLst>
          </p:cNvPr>
          <p:cNvSpPr>
            <a:spLocks noChangeShapeType="1"/>
          </p:cNvSpPr>
          <p:nvPr userDrawn="1"/>
        </p:nvSpPr>
        <p:spPr bwMode="auto">
          <a:xfrm>
            <a:off x="457201" y="907750"/>
            <a:ext cx="8258782"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8" name="Text Placeholder 2">
            <a:extLst>
              <a:ext uri="{FF2B5EF4-FFF2-40B4-BE49-F238E27FC236}">
                <a16:creationId xmlns:a16="http://schemas.microsoft.com/office/drawing/2014/main" id="{0FC3EC46-D295-425C-8ED2-70D3C94626A0}"/>
              </a:ext>
            </a:extLst>
          </p:cNvPr>
          <p:cNvSpPr>
            <a:spLocks noGrp="1"/>
          </p:cNvSpPr>
          <p:nvPr>
            <p:ph idx="1"/>
          </p:nvPr>
        </p:nvSpPr>
        <p:spPr>
          <a:xfrm>
            <a:off x="457201" y="1137920"/>
            <a:ext cx="8229600" cy="4947920"/>
          </a:xfrm>
          <a:prstGeom prst="rect">
            <a:avLst/>
          </a:prstGeom>
        </p:spPr>
        <p:txBody>
          <a:bodyPr vert="horz" lIns="0" tIns="0" rIns="0" bIns="0" rtlCol="0" anchor="t" anchorCtr="0">
            <a:noAutofit/>
          </a:bodyPr>
          <a:lstStyle>
            <a:lvl1pPr marL="356616" indent="-356616">
              <a:buClr>
                <a:srgbClr val="FFE600"/>
              </a:buClr>
              <a:buSzPct val="100000"/>
              <a:buFont typeface="EYInterstate" panose="02000503020000020004" pitchFamily="2" charset="0"/>
              <a:buChar char="•"/>
              <a:defRPr sz="1800"/>
            </a:lvl1pPr>
            <a:lvl2pPr marL="713232" indent="-356616">
              <a:buClr>
                <a:srgbClr val="FFE600"/>
              </a:buClr>
              <a:buSzPct val="100000"/>
              <a:buFont typeface="EYInterstate" panose="02000503020000020004" pitchFamily="2" charset="0"/>
              <a:buChar char="•"/>
              <a:defRPr sz="1600"/>
            </a:lvl2pPr>
            <a:lvl3pPr marL="1069848" indent="-356616">
              <a:buClr>
                <a:srgbClr val="FFE600"/>
              </a:buClr>
              <a:buSzPct val="100000"/>
              <a:buFont typeface="EYInterstate" panose="02000503020000020004" pitchFamily="2" charset="0"/>
              <a:buChar char="•"/>
              <a:defRPr sz="1400"/>
            </a:lvl3pPr>
            <a:lvl4pPr marL="1426464" indent="-356616">
              <a:buClr>
                <a:srgbClr val="FFE600"/>
              </a:buClr>
              <a:buSzPct val="100000"/>
              <a:buFont typeface="EYInterstate" panose="02000503020000020004" pitchFamily="2" charset="0"/>
              <a:buChar char="•"/>
              <a:defRPr sz="1200"/>
            </a:lvl4pPr>
            <a:lvl5pPr marL="1783080" indent="-356616">
              <a:buClr>
                <a:srgbClr val="FFE600"/>
              </a:buClr>
              <a:buSzPct val="100000"/>
              <a:buFont typeface="EYInterstate" panose="02000503020000020004" pitchFamily="2" charset="0"/>
              <a:buChar cha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6886126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3_Standard slide">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5BC027B9-4EFD-CC1E-F1EA-BF2F9F7E0671}"/>
              </a:ext>
            </a:extLst>
          </p:cNvPr>
          <p:cNvGraphicFramePr>
            <a:graphicFrameLocks noChangeAspect="1"/>
          </p:cNvGraphicFramePr>
          <p:nvPr userDrawn="1">
            <p:custDataLst>
              <p:tags r:id="rId1"/>
            </p:custDataLst>
            <p:extLst>
              <p:ext uri="{D42A27DB-BD31-4B8C-83A1-F6EECF244321}">
                <p14:modId xmlns:p14="http://schemas.microsoft.com/office/powerpoint/2010/main" val="29488958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38" imgH="338" progId="TCLayout.ActiveDocument.1">
                  <p:embed/>
                </p:oleObj>
              </mc:Choice>
              <mc:Fallback>
                <p:oleObj name="think-cell Slide" r:id="rId3" imgW="338" imgH="338" progId="TCLayout.ActiveDocument.1">
                  <p:embed/>
                  <p:pic>
                    <p:nvPicPr>
                      <p:cNvPr id="5" name="Object 4" hidden="1">
                        <a:extLst>
                          <a:ext uri="{FF2B5EF4-FFF2-40B4-BE49-F238E27FC236}">
                            <a16:creationId xmlns:a16="http://schemas.microsoft.com/office/drawing/2014/main" id="{5BC027B9-4EFD-CC1E-F1EA-BF2F9F7E067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hasCustomPrompt="1"/>
          </p:nvPr>
        </p:nvSpPr>
        <p:spPr>
          <a:xfrm>
            <a:off x="457201" y="294200"/>
            <a:ext cx="8229600" cy="590400"/>
          </a:xfrm>
        </p:spPr>
        <p:txBody>
          <a:bodyPr vert="horz"/>
          <a:lstStyle>
            <a:lvl1pPr>
              <a:defRPr sz="2200">
                <a:solidFill>
                  <a:schemeClr val="bg1"/>
                </a:solidFill>
              </a:defRPr>
            </a:lvl1pPr>
          </a:lstStyle>
          <a:p>
            <a:r>
              <a:rPr lang="en-US"/>
              <a:t>Standard slide</a:t>
            </a:r>
            <a:endParaRPr lang="en-GB"/>
          </a:p>
        </p:txBody>
      </p:sp>
      <p:sp>
        <p:nvSpPr>
          <p:cNvPr id="3" name="Line 10">
            <a:extLst>
              <a:ext uri="{FF2B5EF4-FFF2-40B4-BE49-F238E27FC236}">
                <a16:creationId xmlns:a16="http://schemas.microsoft.com/office/drawing/2014/main" id="{56C92EA9-B82C-4BFE-99FA-284172110F6C}"/>
              </a:ext>
            </a:extLst>
          </p:cNvPr>
          <p:cNvSpPr>
            <a:spLocks noChangeShapeType="1"/>
          </p:cNvSpPr>
          <p:nvPr userDrawn="1"/>
        </p:nvSpPr>
        <p:spPr bwMode="auto">
          <a:xfrm>
            <a:off x="457201" y="907750"/>
            <a:ext cx="8258782"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Tree>
    <p:extLst>
      <p:ext uri="{BB962C8B-B14F-4D97-AF65-F5344CB8AC3E}">
        <p14:creationId xmlns:p14="http://schemas.microsoft.com/office/powerpoint/2010/main" val="14047318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_Standard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380593A0-4211-460E-B6CF-FE2D9CE6D9CB}"/>
              </a:ext>
            </a:extLst>
          </p:cNvPr>
          <p:cNvSpPr>
            <a:spLocks noGrp="1"/>
          </p:cNvSpPr>
          <p:nvPr>
            <p:ph type="pic" sz="quarter" idx="10"/>
          </p:nvPr>
        </p:nvSpPr>
        <p:spPr>
          <a:xfrm>
            <a:off x="6146139" y="1"/>
            <a:ext cx="2997862" cy="6156104"/>
          </a:xfrm>
        </p:spPr>
        <p:txBody>
          <a:bodyPr/>
          <a:lstStyle/>
          <a:p>
            <a:r>
              <a:rPr lang="en-US" dirty="0"/>
              <a:t>Click icon to add picture</a:t>
            </a:r>
            <a:endParaRPr lang="en-IN" dirty="0"/>
          </a:p>
        </p:txBody>
      </p:sp>
      <p:sp>
        <p:nvSpPr>
          <p:cNvPr id="2" name="Title 1"/>
          <p:cNvSpPr>
            <a:spLocks noGrp="1"/>
          </p:cNvSpPr>
          <p:nvPr>
            <p:ph type="title"/>
          </p:nvPr>
        </p:nvSpPr>
        <p:spPr>
          <a:xfrm>
            <a:off x="457201" y="294200"/>
            <a:ext cx="5580410" cy="590400"/>
          </a:xfrm>
        </p:spPr>
        <p:txBody>
          <a:bodyPr/>
          <a:lstStyle>
            <a:lvl1pPr>
              <a:defRPr sz="2400">
                <a:solidFill>
                  <a:schemeClr val="bg1"/>
                </a:solidFill>
              </a:defRPr>
            </a:lvl1pPr>
          </a:lstStyle>
          <a:p>
            <a:r>
              <a:rPr lang="en-US"/>
              <a:t>Click to edit Master title style</a:t>
            </a:r>
            <a:endParaRPr lang="en-GB"/>
          </a:p>
        </p:txBody>
      </p:sp>
      <p:sp>
        <p:nvSpPr>
          <p:cNvPr id="3" name="Content Placeholder 2"/>
          <p:cNvSpPr>
            <a:spLocks noGrp="1"/>
          </p:cNvSpPr>
          <p:nvPr>
            <p:ph idx="1" hasCustomPrompt="1"/>
          </p:nvPr>
        </p:nvSpPr>
        <p:spPr>
          <a:xfrm>
            <a:off x="457200" y="1137921"/>
            <a:ext cx="5471882" cy="873760"/>
          </a:xfrm>
        </p:spPr>
        <p:txBody>
          <a:bodyPr/>
          <a:lstStyle>
            <a:lvl1pPr marL="0" indent="0">
              <a:buNone/>
              <a:defRPr sz="1349">
                <a:solidFill>
                  <a:schemeClr val="bg1"/>
                </a:solidFill>
              </a:defRPr>
            </a:lvl1pPr>
            <a:lvl2pPr marL="267319" indent="0">
              <a:buNone/>
              <a:defRPr sz="1349">
                <a:solidFill>
                  <a:schemeClr val="bg1"/>
                </a:solidFill>
              </a:defRPr>
            </a:lvl2pPr>
            <a:lvl3pPr marL="534639" indent="0">
              <a:buNone/>
              <a:defRPr sz="1199">
                <a:solidFill>
                  <a:schemeClr val="bg1"/>
                </a:solidFill>
              </a:defRPr>
            </a:lvl3pPr>
            <a:lvl4pPr marL="801958" indent="0">
              <a:buNone/>
              <a:defRPr sz="1049">
                <a:solidFill>
                  <a:schemeClr val="bg1"/>
                </a:solidFill>
              </a:defRPr>
            </a:lvl4pPr>
            <a:lvl5pPr marL="1069277" indent="0">
              <a:buNone/>
              <a:defRPr sz="900">
                <a:solidFill>
                  <a:schemeClr val="bg1"/>
                </a:solidFill>
              </a:defRPr>
            </a:lvl5pPr>
          </a:lstStyle>
          <a:p>
            <a:pPr lvl="0"/>
            <a:r>
              <a:rPr lang="en-US"/>
              <a:t>Text</a:t>
            </a:r>
          </a:p>
        </p:txBody>
      </p:sp>
      <p:sp>
        <p:nvSpPr>
          <p:cNvPr id="11" name="Content Placeholder 2">
            <a:extLst>
              <a:ext uri="{FF2B5EF4-FFF2-40B4-BE49-F238E27FC236}">
                <a16:creationId xmlns:a16="http://schemas.microsoft.com/office/drawing/2014/main" id="{578D3272-120F-430D-AFB5-E93227EEEAAF}"/>
              </a:ext>
            </a:extLst>
          </p:cNvPr>
          <p:cNvSpPr>
            <a:spLocks noGrp="1"/>
          </p:cNvSpPr>
          <p:nvPr>
            <p:ph idx="11" hasCustomPrompt="1"/>
          </p:nvPr>
        </p:nvSpPr>
        <p:spPr>
          <a:xfrm>
            <a:off x="457201" y="2311401"/>
            <a:ext cx="2683690" cy="3844704"/>
          </a:xfrm>
        </p:spPr>
        <p:txBody>
          <a:bodyPr numCol="1"/>
          <a:lstStyle>
            <a:lvl1pPr marL="0" indent="0">
              <a:buNone/>
              <a:defRPr sz="1049">
                <a:solidFill>
                  <a:schemeClr val="bg1"/>
                </a:solidFill>
              </a:defRPr>
            </a:lvl1pPr>
            <a:lvl2pPr marL="267319" indent="0">
              <a:buNone/>
              <a:defRPr sz="1349">
                <a:solidFill>
                  <a:schemeClr val="bg1"/>
                </a:solidFill>
              </a:defRPr>
            </a:lvl2pPr>
            <a:lvl3pPr marL="534639" indent="0">
              <a:buNone/>
              <a:defRPr sz="1199">
                <a:solidFill>
                  <a:schemeClr val="bg1"/>
                </a:solidFill>
              </a:defRPr>
            </a:lvl3pPr>
            <a:lvl4pPr marL="801958" indent="0">
              <a:buNone/>
              <a:defRPr sz="1049">
                <a:solidFill>
                  <a:schemeClr val="bg1"/>
                </a:solidFill>
              </a:defRPr>
            </a:lvl4pPr>
            <a:lvl5pPr marL="1069277" indent="0">
              <a:buNone/>
              <a:defRPr sz="900">
                <a:solidFill>
                  <a:schemeClr val="bg1"/>
                </a:solidFill>
              </a:defRPr>
            </a:lvl5pPr>
          </a:lstStyle>
          <a:p>
            <a:pPr lvl="0"/>
            <a:r>
              <a:rPr lang="en-US"/>
              <a:t>Text</a:t>
            </a:r>
          </a:p>
        </p:txBody>
      </p:sp>
      <p:sp>
        <p:nvSpPr>
          <p:cNvPr id="12" name="Content Placeholder 2">
            <a:extLst>
              <a:ext uri="{FF2B5EF4-FFF2-40B4-BE49-F238E27FC236}">
                <a16:creationId xmlns:a16="http://schemas.microsoft.com/office/drawing/2014/main" id="{0C7BD71A-882B-40FB-A05F-48ECC69FF73D}"/>
              </a:ext>
            </a:extLst>
          </p:cNvPr>
          <p:cNvSpPr>
            <a:spLocks noGrp="1"/>
          </p:cNvSpPr>
          <p:nvPr>
            <p:ph idx="12" hasCustomPrompt="1"/>
          </p:nvPr>
        </p:nvSpPr>
        <p:spPr>
          <a:xfrm>
            <a:off x="3245392" y="2311402"/>
            <a:ext cx="2683690" cy="1254759"/>
          </a:xfrm>
        </p:spPr>
        <p:txBody>
          <a:bodyPr numCol="1"/>
          <a:lstStyle>
            <a:lvl1pPr marL="0" indent="0">
              <a:buNone/>
              <a:defRPr sz="1049">
                <a:solidFill>
                  <a:schemeClr val="bg1"/>
                </a:solidFill>
              </a:defRPr>
            </a:lvl1pPr>
            <a:lvl2pPr marL="267319" indent="0">
              <a:buNone/>
              <a:defRPr sz="1349">
                <a:solidFill>
                  <a:schemeClr val="bg1"/>
                </a:solidFill>
              </a:defRPr>
            </a:lvl2pPr>
            <a:lvl3pPr marL="534639" indent="0">
              <a:buNone/>
              <a:defRPr sz="1199">
                <a:solidFill>
                  <a:schemeClr val="bg1"/>
                </a:solidFill>
              </a:defRPr>
            </a:lvl3pPr>
            <a:lvl4pPr marL="801958" indent="0">
              <a:buNone/>
              <a:defRPr sz="1049">
                <a:solidFill>
                  <a:schemeClr val="bg1"/>
                </a:solidFill>
              </a:defRPr>
            </a:lvl4pPr>
            <a:lvl5pPr marL="1069277" indent="0">
              <a:buNone/>
              <a:defRPr sz="900">
                <a:solidFill>
                  <a:schemeClr val="bg1"/>
                </a:solidFill>
              </a:defRPr>
            </a:lvl5pPr>
          </a:lstStyle>
          <a:p>
            <a:pPr lvl="0"/>
            <a:r>
              <a:rPr lang="en-US"/>
              <a:t>Text</a:t>
            </a:r>
          </a:p>
        </p:txBody>
      </p:sp>
      <p:sp>
        <p:nvSpPr>
          <p:cNvPr id="14" name="Content Placeholder 2">
            <a:extLst>
              <a:ext uri="{FF2B5EF4-FFF2-40B4-BE49-F238E27FC236}">
                <a16:creationId xmlns:a16="http://schemas.microsoft.com/office/drawing/2014/main" id="{D87D58C8-1517-42AA-8B2A-E449A3F6F028}"/>
              </a:ext>
            </a:extLst>
          </p:cNvPr>
          <p:cNvSpPr>
            <a:spLocks noGrp="1"/>
          </p:cNvSpPr>
          <p:nvPr>
            <p:ph idx="13" hasCustomPrompt="1"/>
          </p:nvPr>
        </p:nvSpPr>
        <p:spPr>
          <a:xfrm>
            <a:off x="3245392" y="4236721"/>
            <a:ext cx="2683690" cy="1944160"/>
          </a:xfrm>
        </p:spPr>
        <p:txBody>
          <a:bodyPr numCol="1"/>
          <a:lstStyle>
            <a:lvl1pPr marL="0" indent="0">
              <a:buNone/>
              <a:defRPr sz="1349">
                <a:solidFill>
                  <a:schemeClr val="bg1"/>
                </a:solidFill>
                <a:latin typeface="Georgia" panose="02040502050405020303" pitchFamily="18" charset="0"/>
              </a:defRPr>
            </a:lvl1pPr>
            <a:lvl2pPr marL="267319" indent="0">
              <a:buNone/>
              <a:defRPr sz="1349">
                <a:solidFill>
                  <a:schemeClr val="bg1"/>
                </a:solidFill>
              </a:defRPr>
            </a:lvl2pPr>
            <a:lvl3pPr marL="534639" indent="0">
              <a:buNone/>
              <a:defRPr sz="1199">
                <a:solidFill>
                  <a:schemeClr val="bg1"/>
                </a:solidFill>
              </a:defRPr>
            </a:lvl3pPr>
            <a:lvl4pPr marL="801958" indent="0">
              <a:buNone/>
              <a:defRPr sz="1049">
                <a:solidFill>
                  <a:schemeClr val="bg1"/>
                </a:solidFill>
              </a:defRPr>
            </a:lvl4pPr>
            <a:lvl5pPr marL="1069277" indent="0">
              <a:buNone/>
              <a:defRPr sz="900">
                <a:solidFill>
                  <a:schemeClr val="bg1"/>
                </a:solidFill>
              </a:defRPr>
            </a:lvl5pPr>
          </a:lstStyle>
          <a:p>
            <a:pPr lvl="0"/>
            <a:r>
              <a:rPr lang="en-US"/>
              <a:t>Quote</a:t>
            </a:r>
          </a:p>
        </p:txBody>
      </p:sp>
      <p:sp>
        <p:nvSpPr>
          <p:cNvPr id="10" name="Line 10">
            <a:extLst>
              <a:ext uri="{FF2B5EF4-FFF2-40B4-BE49-F238E27FC236}">
                <a16:creationId xmlns:a16="http://schemas.microsoft.com/office/drawing/2014/main" id="{229C318B-FAE0-4A50-A714-607EF622AFB9}"/>
              </a:ext>
            </a:extLst>
          </p:cNvPr>
          <p:cNvSpPr>
            <a:spLocks noChangeShapeType="1"/>
          </p:cNvSpPr>
          <p:nvPr userDrawn="1"/>
        </p:nvSpPr>
        <p:spPr bwMode="auto">
          <a:xfrm>
            <a:off x="457201" y="907750"/>
            <a:ext cx="5593403"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Tree>
    <p:extLst>
      <p:ext uri="{BB962C8B-B14F-4D97-AF65-F5344CB8AC3E}">
        <p14:creationId xmlns:p14="http://schemas.microsoft.com/office/powerpoint/2010/main" val="10889816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1_Standard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380593A0-4211-460E-B6CF-FE2D9CE6D9CB}"/>
              </a:ext>
            </a:extLst>
          </p:cNvPr>
          <p:cNvSpPr>
            <a:spLocks noGrp="1"/>
          </p:cNvSpPr>
          <p:nvPr>
            <p:ph type="pic" sz="quarter" idx="10"/>
          </p:nvPr>
        </p:nvSpPr>
        <p:spPr>
          <a:xfrm>
            <a:off x="0" y="1"/>
            <a:ext cx="1787414" cy="6857999"/>
          </a:xfrm>
        </p:spPr>
        <p:txBody>
          <a:bodyPr/>
          <a:lstStyle/>
          <a:p>
            <a:r>
              <a:rPr lang="en-US" dirty="0"/>
              <a:t>Click icon to add picture</a:t>
            </a:r>
            <a:endParaRPr lang="en-IN" dirty="0"/>
          </a:p>
        </p:txBody>
      </p:sp>
      <p:sp>
        <p:nvSpPr>
          <p:cNvPr id="2" name="Title 1"/>
          <p:cNvSpPr>
            <a:spLocks noGrp="1"/>
          </p:cNvSpPr>
          <p:nvPr>
            <p:ph type="title"/>
          </p:nvPr>
        </p:nvSpPr>
        <p:spPr>
          <a:xfrm>
            <a:off x="2020418" y="294200"/>
            <a:ext cx="6665528" cy="590400"/>
          </a:xfrm>
        </p:spPr>
        <p:txBody>
          <a:bodyPr/>
          <a:lstStyle>
            <a:lvl1pPr>
              <a:defRPr sz="1799">
                <a:solidFill>
                  <a:schemeClr val="bg1"/>
                </a:solidFill>
              </a:defRPr>
            </a:lvl1pPr>
          </a:lstStyle>
          <a:p>
            <a:r>
              <a:rPr lang="en-US"/>
              <a:t>Click to edit Master title style</a:t>
            </a:r>
            <a:endParaRPr lang="en-GB"/>
          </a:p>
        </p:txBody>
      </p:sp>
      <p:sp>
        <p:nvSpPr>
          <p:cNvPr id="3" name="Content Placeholder 2"/>
          <p:cNvSpPr>
            <a:spLocks noGrp="1"/>
          </p:cNvSpPr>
          <p:nvPr>
            <p:ph idx="1" hasCustomPrompt="1"/>
          </p:nvPr>
        </p:nvSpPr>
        <p:spPr>
          <a:xfrm>
            <a:off x="2020417" y="1137921"/>
            <a:ext cx="2056091" cy="5018184"/>
          </a:xfrm>
        </p:spPr>
        <p:txBody>
          <a:bodyPr/>
          <a:lstStyle>
            <a:lvl1pPr marL="0" indent="0">
              <a:buNone/>
              <a:defRPr sz="1349">
                <a:solidFill>
                  <a:schemeClr val="bg1"/>
                </a:solidFill>
              </a:defRPr>
            </a:lvl1pPr>
            <a:lvl2pPr marL="267319" indent="0">
              <a:buNone/>
              <a:defRPr sz="1349">
                <a:solidFill>
                  <a:schemeClr val="bg1"/>
                </a:solidFill>
              </a:defRPr>
            </a:lvl2pPr>
            <a:lvl3pPr marL="534639" indent="0">
              <a:buNone/>
              <a:defRPr sz="1199">
                <a:solidFill>
                  <a:schemeClr val="bg1"/>
                </a:solidFill>
              </a:defRPr>
            </a:lvl3pPr>
            <a:lvl4pPr marL="801958" indent="0">
              <a:buNone/>
              <a:defRPr sz="1049">
                <a:solidFill>
                  <a:schemeClr val="bg1"/>
                </a:solidFill>
              </a:defRPr>
            </a:lvl4pPr>
            <a:lvl5pPr marL="1069277" indent="0">
              <a:buNone/>
              <a:defRPr sz="900">
                <a:solidFill>
                  <a:schemeClr val="bg1"/>
                </a:solidFill>
              </a:defRPr>
            </a:lvl5pPr>
          </a:lstStyle>
          <a:p>
            <a:pPr lvl="0"/>
            <a:r>
              <a:rPr lang="en-US"/>
              <a:t>Text</a:t>
            </a:r>
          </a:p>
        </p:txBody>
      </p:sp>
      <p:sp>
        <p:nvSpPr>
          <p:cNvPr id="11" name="Content Placeholder 2">
            <a:extLst>
              <a:ext uri="{FF2B5EF4-FFF2-40B4-BE49-F238E27FC236}">
                <a16:creationId xmlns:a16="http://schemas.microsoft.com/office/drawing/2014/main" id="{578D3272-120F-430D-AFB5-E93227EEEAAF}"/>
              </a:ext>
            </a:extLst>
          </p:cNvPr>
          <p:cNvSpPr>
            <a:spLocks noGrp="1"/>
          </p:cNvSpPr>
          <p:nvPr>
            <p:ph idx="11" hasCustomPrompt="1"/>
          </p:nvPr>
        </p:nvSpPr>
        <p:spPr>
          <a:xfrm>
            <a:off x="4293076" y="1137921"/>
            <a:ext cx="2101787" cy="5018184"/>
          </a:xfrm>
        </p:spPr>
        <p:txBody>
          <a:bodyPr numCol="1"/>
          <a:lstStyle>
            <a:lvl1pPr marL="0" indent="0">
              <a:buNone/>
              <a:defRPr sz="1049">
                <a:solidFill>
                  <a:schemeClr val="bg1"/>
                </a:solidFill>
              </a:defRPr>
            </a:lvl1pPr>
            <a:lvl2pPr marL="267319" indent="0">
              <a:buNone/>
              <a:defRPr sz="1349">
                <a:solidFill>
                  <a:schemeClr val="bg1"/>
                </a:solidFill>
              </a:defRPr>
            </a:lvl2pPr>
            <a:lvl3pPr marL="534639" indent="0">
              <a:buNone/>
              <a:defRPr sz="1199">
                <a:solidFill>
                  <a:schemeClr val="bg1"/>
                </a:solidFill>
              </a:defRPr>
            </a:lvl3pPr>
            <a:lvl4pPr marL="801958" indent="0">
              <a:buNone/>
              <a:defRPr sz="1049">
                <a:solidFill>
                  <a:schemeClr val="bg1"/>
                </a:solidFill>
              </a:defRPr>
            </a:lvl4pPr>
            <a:lvl5pPr marL="1069277" indent="0">
              <a:buNone/>
              <a:defRPr sz="900">
                <a:solidFill>
                  <a:schemeClr val="bg1"/>
                </a:solidFill>
              </a:defRPr>
            </a:lvl5pPr>
          </a:lstStyle>
          <a:p>
            <a:pPr lvl="0"/>
            <a:r>
              <a:rPr lang="en-US"/>
              <a:t>Text</a:t>
            </a:r>
          </a:p>
        </p:txBody>
      </p:sp>
      <p:sp>
        <p:nvSpPr>
          <p:cNvPr id="23" name="Content Placeholder 2">
            <a:extLst>
              <a:ext uri="{FF2B5EF4-FFF2-40B4-BE49-F238E27FC236}">
                <a16:creationId xmlns:a16="http://schemas.microsoft.com/office/drawing/2014/main" id="{6FF4A6F8-D9C6-4FEE-9324-5200D308BB1F}"/>
              </a:ext>
            </a:extLst>
          </p:cNvPr>
          <p:cNvSpPr>
            <a:spLocks noGrp="1"/>
          </p:cNvSpPr>
          <p:nvPr>
            <p:ph idx="12" hasCustomPrompt="1"/>
          </p:nvPr>
        </p:nvSpPr>
        <p:spPr>
          <a:xfrm>
            <a:off x="6611431" y="1137922"/>
            <a:ext cx="2075369" cy="2796151"/>
          </a:xfrm>
        </p:spPr>
        <p:txBody>
          <a:bodyPr numCol="1"/>
          <a:lstStyle>
            <a:lvl1pPr marL="0" indent="0">
              <a:buNone/>
              <a:defRPr sz="1049">
                <a:solidFill>
                  <a:schemeClr val="bg1"/>
                </a:solidFill>
              </a:defRPr>
            </a:lvl1pPr>
            <a:lvl2pPr marL="267319" indent="0">
              <a:buNone/>
              <a:defRPr sz="1349">
                <a:solidFill>
                  <a:schemeClr val="bg1"/>
                </a:solidFill>
              </a:defRPr>
            </a:lvl2pPr>
            <a:lvl3pPr marL="534639" indent="0">
              <a:buNone/>
              <a:defRPr sz="1199">
                <a:solidFill>
                  <a:schemeClr val="bg1"/>
                </a:solidFill>
              </a:defRPr>
            </a:lvl3pPr>
            <a:lvl4pPr marL="801958" indent="0">
              <a:buNone/>
              <a:defRPr sz="1049">
                <a:solidFill>
                  <a:schemeClr val="bg1"/>
                </a:solidFill>
              </a:defRPr>
            </a:lvl4pPr>
            <a:lvl5pPr marL="1069277" indent="0">
              <a:buNone/>
              <a:defRPr sz="900">
                <a:solidFill>
                  <a:schemeClr val="bg1"/>
                </a:solidFill>
              </a:defRPr>
            </a:lvl5pPr>
          </a:lstStyle>
          <a:p>
            <a:pPr lvl="0"/>
            <a:r>
              <a:rPr lang="en-US"/>
              <a:t>Text</a:t>
            </a:r>
          </a:p>
        </p:txBody>
      </p:sp>
      <p:sp>
        <p:nvSpPr>
          <p:cNvPr id="10" name="Content Placeholder 2">
            <a:extLst>
              <a:ext uri="{FF2B5EF4-FFF2-40B4-BE49-F238E27FC236}">
                <a16:creationId xmlns:a16="http://schemas.microsoft.com/office/drawing/2014/main" id="{0FD13F91-AFC9-4CB0-B48E-B4031BDF7D7E}"/>
              </a:ext>
            </a:extLst>
          </p:cNvPr>
          <p:cNvSpPr>
            <a:spLocks noGrp="1"/>
          </p:cNvSpPr>
          <p:nvPr>
            <p:ph idx="12" hasCustomPrompt="1"/>
          </p:nvPr>
        </p:nvSpPr>
        <p:spPr>
          <a:xfrm>
            <a:off x="6611431" y="1137922"/>
            <a:ext cx="2075369" cy="2796151"/>
          </a:xfrm>
        </p:spPr>
        <p:txBody>
          <a:bodyPr numCol="1"/>
          <a:lstStyle>
            <a:lvl1pPr marL="0" indent="0">
              <a:buNone/>
              <a:defRPr sz="1049">
                <a:solidFill>
                  <a:schemeClr val="bg1"/>
                </a:solidFill>
              </a:defRPr>
            </a:lvl1pPr>
            <a:lvl2pPr marL="267319" indent="0">
              <a:buNone/>
              <a:defRPr sz="1349">
                <a:solidFill>
                  <a:schemeClr val="bg1"/>
                </a:solidFill>
              </a:defRPr>
            </a:lvl2pPr>
            <a:lvl3pPr marL="534639" indent="0">
              <a:buNone/>
              <a:defRPr sz="1199">
                <a:solidFill>
                  <a:schemeClr val="bg1"/>
                </a:solidFill>
              </a:defRPr>
            </a:lvl3pPr>
            <a:lvl4pPr marL="801958" indent="0">
              <a:buNone/>
              <a:defRPr sz="1049">
                <a:solidFill>
                  <a:schemeClr val="bg1"/>
                </a:solidFill>
              </a:defRPr>
            </a:lvl4pPr>
            <a:lvl5pPr marL="1069277" indent="0">
              <a:buNone/>
              <a:defRPr sz="900">
                <a:solidFill>
                  <a:schemeClr val="bg1"/>
                </a:solidFill>
              </a:defRPr>
            </a:lvl5pPr>
          </a:lstStyle>
          <a:p>
            <a:pPr lvl="0"/>
            <a:r>
              <a:rPr lang="en-US"/>
              <a:t>Text</a:t>
            </a:r>
          </a:p>
        </p:txBody>
      </p:sp>
    </p:spTree>
    <p:extLst>
      <p:ext uri="{BB962C8B-B14F-4D97-AF65-F5344CB8AC3E}">
        <p14:creationId xmlns:p14="http://schemas.microsoft.com/office/powerpoint/2010/main" val="2441600841"/>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oleObject" Target="../embeddings/oleObject1.bin"/><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tags" Target="../tags/tag2.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DC5FB2BD-DAD3-4E9B-86E2-E4083518D27B}"/>
              </a:ext>
            </a:extLst>
          </p:cNvPr>
          <p:cNvGraphicFramePr>
            <a:graphicFrameLocks noChangeAspect="1"/>
          </p:cNvGraphicFramePr>
          <p:nvPr userDrawn="1">
            <p:custDataLst>
              <p:tags r:id="rId36"/>
            </p:custDataLst>
            <p:extLst>
              <p:ext uri="{D42A27DB-BD31-4B8C-83A1-F6EECF244321}">
                <p14:modId xmlns:p14="http://schemas.microsoft.com/office/powerpoint/2010/main" val="326960619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7" imgW="256" imgH="257" progId="TCLayout.ActiveDocument.1">
                  <p:embed/>
                </p:oleObj>
              </mc:Choice>
              <mc:Fallback>
                <p:oleObj name="think-cell Slide" r:id="rId37" imgW="256" imgH="257" progId="TCLayout.ActiveDocument.1">
                  <p:embed/>
                  <p:pic>
                    <p:nvPicPr>
                      <p:cNvPr id="8" name="Object 7" hidden="1">
                        <a:extLst>
                          <a:ext uri="{FF2B5EF4-FFF2-40B4-BE49-F238E27FC236}">
                            <a16:creationId xmlns:a16="http://schemas.microsoft.com/office/drawing/2014/main" id="{DC5FB2BD-DAD3-4E9B-86E2-E4083518D27B}"/>
                          </a:ext>
                        </a:extLst>
                      </p:cNvPr>
                      <p:cNvPicPr/>
                      <p:nvPr/>
                    </p:nvPicPr>
                    <p:blipFill>
                      <a:blip r:embed="rId38"/>
                      <a:stretch>
                        <a:fillRect/>
                      </a:stretch>
                    </p:blipFill>
                    <p:spPr>
                      <a:xfrm>
                        <a:off x="1588" y="1588"/>
                        <a:ext cx="1588" cy="1588"/>
                      </a:xfrm>
                      <a:prstGeom prst="rect">
                        <a:avLst/>
                      </a:prstGeom>
                    </p:spPr>
                  </p:pic>
                </p:oleObj>
              </mc:Fallback>
            </mc:AlternateContent>
          </a:graphicData>
        </a:graphic>
      </p:graphicFrame>
      <p:sp>
        <p:nvSpPr>
          <p:cNvPr id="2" name="Title Placeholder 1"/>
          <p:cNvSpPr>
            <a:spLocks noGrp="1"/>
          </p:cNvSpPr>
          <p:nvPr>
            <p:ph type="title"/>
          </p:nvPr>
        </p:nvSpPr>
        <p:spPr>
          <a:xfrm>
            <a:off x="457201" y="294200"/>
            <a:ext cx="8229600" cy="590880"/>
          </a:xfrm>
          <a:prstGeom prst="rect">
            <a:avLst/>
          </a:prstGeom>
        </p:spPr>
        <p:txBody>
          <a:bodyPr vert="horz" lIns="0" tIns="0" rIns="0" bIns="0" rtlCol="0" anchor="t" anchorCtr="0">
            <a:noAutofit/>
          </a:bodyPr>
          <a:lstStyle/>
          <a:p>
            <a:r>
              <a:rPr lang="en-US"/>
              <a:t>Click to edit Master title style</a:t>
            </a:r>
            <a:endParaRPr lang="en-GB"/>
          </a:p>
        </p:txBody>
      </p:sp>
      <p:sp>
        <p:nvSpPr>
          <p:cNvPr id="3" name="Text Placeholder 2"/>
          <p:cNvSpPr>
            <a:spLocks noGrp="1"/>
          </p:cNvSpPr>
          <p:nvPr>
            <p:ph type="body" idx="1"/>
          </p:nvPr>
        </p:nvSpPr>
        <p:spPr>
          <a:xfrm>
            <a:off x="457201" y="1137920"/>
            <a:ext cx="8229600" cy="4947920"/>
          </a:xfrm>
          <a:prstGeom prst="rect">
            <a:avLst/>
          </a:prstGeom>
        </p:spPr>
        <p:txBody>
          <a:bodyPr vert="horz" lIns="0" tIns="0" rIns="0" bIns="0" rtlCol="0" anchor="t" anchorCtr="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extBox 6">
            <a:extLst>
              <a:ext uri="{FF2B5EF4-FFF2-40B4-BE49-F238E27FC236}">
                <a16:creationId xmlns:a16="http://schemas.microsoft.com/office/drawing/2014/main" id="{CBDFEC0B-83F1-42B9-ABDC-3E647E18950E}"/>
              </a:ext>
            </a:extLst>
          </p:cNvPr>
          <p:cNvSpPr txBox="1"/>
          <p:nvPr userDrawn="1"/>
        </p:nvSpPr>
        <p:spPr>
          <a:xfrm>
            <a:off x="457201" y="6516456"/>
            <a:ext cx="663066" cy="180000"/>
          </a:xfrm>
          <a:prstGeom prst="rect">
            <a:avLst/>
          </a:prstGeom>
          <a:noFill/>
        </p:spPr>
        <p:txBody>
          <a:bodyPr wrap="square" lIns="0" tIns="36576" rIns="0" bIns="0" rtlCol="0">
            <a:noAutofit/>
          </a:bodyPr>
          <a:lstStyle/>
          <a:p>
            <a:pPr marL="0" algn="l" defTabSz="914400" rtl="0" eaLnBrk="1" latinLnBrk="0" hangingPunct="1"/>
            <a:r>
              <a:rPr lang="en-GB" sz="800" kern="1200" dirty="0">
                <a:solidFill>
                  <a:schemeClr val="bg1"/>
                </a:solidFill>
                <a:latin typeface="EYInterstate" panose="02000503020000020004" pitchFamily="2" charset="0"/>
                <a:ea typeface="+mn-ea"/>
                <a:cs typeface="+mn-cs"/>
              </a:rPr>
              <a:t>Page </a:t>
            </a:r>
            <a:fld id="{F1BC30E3-FFE5-4B91-AA19-87A149EBB9EE}" type="slidenum">
              <a:rPr sz="800" kern="1200" smtClean="0">
                <a:solidFill>
                  <a:schemeClr val="bg1"/>
                </a:solidFill>
                <a:latin typeface="EYInterstate" panose="02000503020000020004" pitchFamily="2" charset="0"/>
                <a:ea typeface="+mn-ea"/>
                <a:cs typeface="+mn-cs"/>
              </a:rPr>
              <a:pPr marL="0" algn="l" defTabSz="914400" rtl="0" eaLnBrk="1" latinLnBrk="0" hangingPunct="1"/>
              <a:t>‹#›</a:t>
            </a:fld>
            <a:endParaRPr sz="800" kern="1200" dirty="0">
              <a:solidFill>
                <a:schemeClr val="bg1"/>
              </a:solidFill>
              <a:latin typeface="EYInterstate" panose="02000503020000020004" pitchFamily="2" charset="0"/>
              <a:ea typeface="+mn-ea"/>
              <a:cs typeface="+mn-cs"/>
            </a:endParaRPr>
          </a:p>
        </p:txBody>
      </p:sp>
      <p:sp>
        <p:nvSpPr>
          <p:cNvPr id="12" name="TextBox 11">
            <a:extLst>
              <a:ext uri="{FF2B5EF4-FFF2-40B4-BE49-F238E27FC236}">
                <a16:creationId xmlns:a16="http://schemas.microsoft.com/office/drawing/2014/main" id="{AE278ACE-B1BA-4BEA-85E1-5DCA128C33FA}"/>
              </a:ext>
            </a:extLst>
          </p:cNvPr>
          <p:cNvSpPr txBox="1"/>
          <p:nvPr userDrawn="1"/>
        </p:nvSpPr>
        <p:spPr>
          <a:xfrm>
            <a:off x="2814990" y="6516456"/>
            <a:ext cx="3514022" cy="180000"/>
          </a:xfrm>
          <a:prstGeom prst="rect">
            <a:avLst/>
          </a:prstGeom>
          <a:noFill/>
        </p:spPr>
        <p:txBody>
          <a:bodyPr wrap="square" lIns="0" tIns="36576" rIns="0" bIns="0" rtlCol="0">
            <a:noAutofit/>
          </a:bodyPr>
          <a:lstStyle/>
          <a:p>
            <a:pPr marL="0" algn="ctr" defTabSz="914400" rtl="0" eaLnBrk="1" latinLnBrk="0" hangingPunct="1"/>
            <a:r>
              <a:rPr lang="en-US" sz="800" kern="1200" dirty="0">
                <a:solidFill>
                  <a:schemeClr val="bg1"/>
                </a:solidFill>
                <a:latin typeface="EYInterstate" panose="02000503020000020004" pitchFamily="2" charset="0"/>
                <a:ea typeface="+mn-ea"/>
                <a:cs typeface="+mn-cs"/>
              </a:rPr>
              <a:t>Future Tax Leaders</a:t>
            </a:r>
            <a:endParaRPr lang="en-IN" sz="800" kern="1200" dirty="0">
              <a:solidFill>
                <a:schemeClr val="bg1"/>
              </a:solidFill>
              <a:latin typeface="EYInterstate" panose="02000503020000020004" pitchFamily="2" charset="0"/>
              <a:ea typeface="+mn-ea"/>
              <a:cs typeface="+mn-cs"/>
            </a:endParaRPr>
          </a:p>
        </p:txBody>
      </p:sp>
      <p:grpSp>
        <p:nvGrpSpPr>
          <p:cNvPr id="9" name="Group 4">
            <a:extLst>
              <a:ext uri="{FF2B5EF4-FFF2-40B4-BE49-F238E27FC236}">
                <a16:creationId xmlns:a16="http://schemas.microsoft.com/office/drawing/2014/main" id="{FF0F5E39-B9A1-40F7-933C-2FD17CEF3DE1}"/>
              </a:ext>
            </a:extLst>
          </p:cNvPr>
          <p:cNvGrpSpPr>
            <a:grpSpLocks noChangeAspect="1"/>
          </p:cNvGrpSpPr>
          <p:nvPr userDrawn="1"/>
        </p:nvGrpSpPr>
        <p:grpSpPr bwMode="auto">
          <a:xfrm>
            <a:off x="8383587" y="6356350"/>
            <a:ext cx="303213" cy="311150"/>
            <a:chOff x="7110" y="4004"/>
            <a:chExt cx="191" cy="196"/>
          </a:xfrm>
        </p:grpSpPr>
        <p:sp>
          <p:nvSpPr>
            <p:cNvPr id="10" name="Freeform 5">
              <a:extLst>
                <a:ext uri="{FF2B5EF4-FFF2-40B4-BE49-F238E27FC236}">
                  <a16:creationId xmlns:a16="http://schemas.microsoft.com/office/drawing/2014/main" id="{D7199423-69FB-4C86-A25A-FFFE87038E31}"/>
                </a:ext>
              </a:extLst>
            </p:cNvPr>
            <p:cNvSpPr>
              <a:spLocks/>
            </p:cNvSpPr>
            <p:nvPr userDrawn="1"/>
          </p:nvSpPr>
          <p:spPr bwMode="auto">
            <a:xfrm>
              <a:off x="7110" y="4004"/>
              <a:ext cx="191" cy="70"/>
            </a:xfrm>
            <a:custGeom>
              <a:avLst/>
              <a:gdLst>
                <a:gd name="T0" fmla="*/ 191 w 191"/>
                <a:gd name="T1" fmla="*/ 0 h 70"/>
                <a:gd name="T2" fmla="*/ 0 w 191"/>
                <a:gd name="T3" fmla="*/ 70 h 70"/>
                <a:gd name="T4" fmla="*/ 191 w 191"/>
                <a:gd name="T5" fmla="*/ 36 h 70"/>
                <a:gd name="T6" fmla="*/ 191 w 191"/>
                <a:gd name="T7" fmla="*/ 0 h 70"/>
              </a:gdLst>
              <a:ahLst/>
              <a:cxnLst>
                <a:cxn ang="0">
                  <a:pos x="T0" y="T1"/>
                </a:cxn>
                <a:cxn ang="0">
                  <a:pos x="T2" y="T3"/>
                </a:cxn>
                <a:cxn ang="0">
                  <a:pos x="T4" y="T5"/>
                </a:cxn>
                <a:cxn ang="0">
                  <a:pos x="T6" y="T7"/>
                </a:cxn>
              </a:cxnLst>
              <a:rect l="0" t="0" r="r" b="b"/>
              <a:pathLst>
                <a:path w="191" h="70">
                  <a:moveTo>
                    <a:pt x="191" y="0"/>
                  </a:moveTo>
                  <a:lnTo>
                    <a:pt x="0" y="70"/>
                  </a:lnTo>
                  <a:lnTo>
                    <a:pt x="191" y="36"/>
                  </a:lnTo>
                  <a:lnTo>
                    <a:pt x="191"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1" name="Freeform 6">
              <a:extLst>
                <a:ext uri="{FF2B5EF4-FFF2-40B4-BE49-F238E27FC236}">
                  <a16:creationId xmlns:a16="http://schemas.microsoft.com/office/drawing/2014/main" id="{4886546B-A7DA-43E5-BB86-5FDC7B43F573}"/>
                </a:ext>
              </a:extLst>
            </p:cNvPr>
            <p:cNvSpPr>
              <a:spLocks/>
            </p:cNvSpPr>
            <p:nvPr userDrawn="1"/>
          </p:nvSpPr>
          <p:spPr bwMode="auto">
            <a:xfrm>
              <a:off x="7111" y="4103"/>
              <a:ext cx="78" cy="97"/>
            </a:xfrm>
            <a:custGeom>
              <a:avLst/>
              <a:gdLst>
                <a:gd name="T0" fmla="*/ 30 w 78"/>
                <a:gd name="T1" fmla="*/ 58 h 97"/>
                <a:gd name="T2" fmla="*/ 65 w 78"/>
                <a:gd name="T3" fmla="*/ 58 h 97"/>
                <a:gd name="T4" fmla="*/ 65 w 78"/>
                <a:gd name="T5" fmla="*/ 38 h 97"/>
                <a:gd name="T6" fmla="*/ 30 w 78"/>
                <a:gd name="T7" fmla="*/ 38 h 97"/>
                <a:gd name="T8" fmla="*/ 30 w 78"/>
                <a:gd name="T9" fmla="*/ 22 h 97"/>
                <a:gd name="T10" fmla="*/ 68 w 78"/>
                <a:gd name="T11" fmla="*/ 22 h 97"/>
                <a:gd name="T12" fmla="*/ 55 w 78"/>
                <a:gd name="T13" fmla="*/ 0 h 97"/>
                <a:gd name="T14" fmla="*/ 0 w 78"/>
                <a:gd name="T15" fmla="*/ 0 h 97"/>
                <a:gd name="T16" fmla="*/ 0 w 78"/>
                <a:gd name="T17" fmla="*/ 97 h 97"/>
                <a:gd name="T18" fmla="*/ 78 w 78"/>
                <a:gd name="T19" fmla="*/ 97 h 97"/>
                <a:gd name="T20" fmla="*/ 78 w 78"/>
                <a:gd name="T21" fmla="*/ 74 h 97"/>
                <a:gd name="T22" fmla="*/ 30 w 78"/>
                <a:gd name="T23" fmla="*/ 74 h 97"/>
                <a:gd name="T24" fmla="*/ 30 w 78"/>
                <a:gd name="T25" fmla="*/ 58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 h="97">
                  <a:moveTo>
                    <a:pt x="30" y="58"/>
                  </a:moveTo>
                  <a:lnTo>
                    <a:pt x="65" y="58"/>
                  </a:lnTo>
                  <a:lnTo>
                    <a:pt x="65" y="38"/>
                  </a:lnTo>
                  <a:lnTo>
                    <a:pt x="30" y="38"/>
                  </a:lnTo>
                  <a:lnTo>
                    <a:pt x="30" y="22"/>
                  </a:lnTo>
                  <a:lnTo>
                    <a:pt x="68" y="22"/>
                  </a:lnTo>
                  <a:lnTo>
                    <a:pt x="55" y="0"/>
                  </a:lnTo>
                  <a:lnTo>
                    <a:pt x="0" y="0"/>
                  </a:lnTo>
                  <a:lnTo>
                    <a:pt x="0" y="97"/>
                  </a:lnTo>
                  <a:lnTo>
                    <a:pt x="78" y="97"/>
                  </a:lnTo>
                  <a:lnTo>
                    <a:pt x="78" y="74"/>
                  </a:lnTo>
                  <a:lnTo>
                    <a:pt x="30" y="74"/>
                  </a:lnTo>
                  <a:lnTo>
                    <a:pt x="30" y="5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3" name="Freeform 7">
              <a:extLst>
                <a:ext uri="{FF2B5EF4-FFF2-40B4-BE49-F238E27FC236}">
                  <a16:creationId xmlns:a16="http://schemas.microsoft.com/office/drawing/2014/main" id="{DAE00C99-3028-4E00-8ABB-903C1149E640}"/>
                </a:ext>
              </a:extLst>
            </p:cNvPr>
            <p:cNvSpPr>
              <a:spLocks/>
            </p:cNvSpPr>
            <p:nvPr userDrawn="1"/>
          </p:nvSpPr>
          <p:spPr bwMode="auto">
            <a:xfrm>
              <a:off x="7176" y="4103"/>
              <a:ext cx="96" cy="97"/>
            </a:xfrm>
            <a:custGeom>
              <a:avLst/>
              <a:gdLst>
                <a:gd name="T0" fmla="*/ 64 w 96"/>
                <a:gd name="T1" fmla="*/ 0 h 97"/>
                <a:gd name="T2" fmla="*/ 48 w 96"/>
                <a:gd name="T3" fmla="*/ 32 h 97"/>
                <a:gd name="T4" fmla="*/ 32 w 96"/>
                <a:gd name="T5" fmla="*/ 0 h 97"/>
                <a:gd name="T6" fmla="*/ 0 w 96"/>
                <a:gd name="T7" fmla="*/ 0 h 97"/>
                <a:gd name="T8" fmla="*/ 33 w 96"/>
                <a:gd name="T9" fmla="*/ 58 h 97"/>
                <a:gd name="T10" fmla="*/ 33 w 96"/>
                <a:gd name="T11" fmla="*/ 97 h 97"/>
                <a:gd name="T12" fmla="*/ 62 w 96"/>
                <a:gd name="T13" fmla="*/ 97 h 97"/>
                <a:gd name="T14" fmla="*/ 62 w 96"/>
                <a:gd name="T15" fmla="*/ 58 h 97"/>
                <a:gd name="T16" fmla="*/ 96 w 96"/>
                <a:gd name="T17" fmla="*/ 0 h 97"/>
                <a:gd name="T18" fmla="*/ 64 w 96"/>
                <a:gd name="T19"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7">
                  <a:moveTo>
                    <a:pt x="64" y="0"/>
                  </a:moveTo>
                  <a:lnTo>
                    <a:pt x="48" y="32"/>
                  </a:lnTo>
                  <a:lnTo>
                    <a:pt x="32" y="0"/>
                  </a:lnTo>
                  <a:lnTo>
                    <a:pt x="0" y="0"/>
                  </a:lnTo>
                  <a:lnTo>
                    <a:pt x="33" y="58"/>
                  </a:lnTo>
                  <a:lnTo>
                    <a:pt x="33" y="97"/>
                  </a:lnTo>
                  <a:lnTo>
                    <a:pt x="62" y="97"/>
                  </a:lnTo>
                  <a:lnTo>
                    <a:pt x="62" y="58"/>
                  </a:lnTo>
                  <a:lnTo>
                    <a:pt x="96" y="0"/>
                  </a:lnTo>
                  <a:lnTo>
                    <a:pt x="64"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grpSp>
    </p:spTree>
    <p:extLst>
      <p:ext uri="{BB962C8B-B14F-4D97-AF65-F5344CB8AC3E}">
        <p14:creationId xmlns:p14="http://schemas.microsoft.com/office/powerpoint/2010/main" val="3861427869"/>
      </p:ext>
    </p:extLst>
  </p:cSld>
  <p:clrMap bg1="lt1" tx1="dk1" bg2="lt2" tx2="dk2" accent1="accent1" accent2="accent2" accent3="accent3" accent4="accent4" accent5="accent5" accent6="accent6" hlink="hlink" folHlink="folHlink"/>
  <p:sldLayoutIdLst>
    <p:sldLayoutId id="2147483819" r:id="rId1"/>
    <p:sldLayoutId id="2147483897" r:id="rId2"/>
    <p:sldLayoutId id="214748394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 id="2147483828" r:id="rId12"/>
    <p:sldLayoutId id="2147483829" r:id="rId13"/>
    <p:sldLayoutId id="2147483830" r:id="rId14"/>
    <p:sldLayoutId id="2147483885" r:id="rId15"/>
    <p:sldLayoutId id="2147483883" r:id="rId16"/>
    <p:sldLayoutId id="2147483831" r:id="rId17"/>
    <p:sldLayoutId id="2147483832" r:id="rId18"/>
    <p:sldLayoutId id="2147483833" r:id="rId19"/>
    <p:sldLayoutId id="2147483834" r:id="rId20"/>
    <p:sldLayoutId id="2147483835" r:id="rId21"/>
    <p:sldLayoutId id="2147483837" r:id="rId22"/>
    <p:sldLayoutId id="2147483838" r:id="rId23"/>
    <p:sldLayoutId id="2147483839" r:id="rId24"/>
    <p:sldLayoutId id="2147483840" r:id="rId25"/>
    <p:sldLayoutId id="2147483896" r:id="rId26"/>
    <p:sldLayoutId id="2147483841" r:id="rId27"/>
    <p:sldLayoutId id="2147483892" r:id="rId28"/>
    <p:sldLayoutId id="2147483893" r:id="rId29"/>
    <p:sldLayoutId id="2147483843" r:id="rId30"/>
    <p:sldLayoutId id="2147483895" r:id="rId31"/>
    <p:sldLayoutId id="2147483947" r:id="rId32"/>
    <p:sldLayoutId id="2147483948" r:id="rId33"/>
    <p:sldLayoutId id="2147483950" r:id="rId34"/>
  </p:sldLayoutIdLst>
  <p:hf sldNum="0" hdr="0" ftr="0" dt="0"/>
  <p:txStyles>
    <p:titleStyle>
      <a:lvl1pPr algn="l" defTabSz="685434" rtl="0" eaLnBrk="1" latinLnBrk="0" hangingPunct="1">
        <a:lnSpc>
          <a:spcPct val="85000"/>
        </a:lnSpc>
        <a:spcBef>
          <a:spcPct val="0"/>
        </a:spcBef>
        <a:buNone/>
        <a:defRPr sz="2400" b="0" kern="1200">
          <a:solidFill>
            <a:schemeClr val="bg1"/>
          </a:solidFill>
          <a:latin typeface="EYInterstate Light" panose="02000506000000020004" pitchFamily="2" charset="0"/>
          <a:ea typeface="+mj-ea"/>
          <a:cs typeface="Arial" pitchFamily="34" charset="0"/>
        </a:defRPr>
      </a:lvl1pPr>
    </p:titleStyle>
    <p:bodyStyle>
      <a:lvl1pPr marL="267319" indent="-267319" algn="l" defTabSz="685434" rtl="0" eaLnBrk="1" latinLnBrk="0" hangingPunct="1">
        <a:spcBef>
          <a:spcPts val="0"/>
        </a:spcBef>
        <a:spcAft>
          <a:spcPts val="600"/>
        </a:spcAft>
        <a:buClr>
          <a:schemeClr val="tx2"/>
        </a:buClr>
        <a:buSzPct val="110000"/>
        <a:buFont typeface="EYInterstate Light" panose="02000506000000020004" pitchFamily="2" charset="0"/>
        <a:buChar char="•"/>
        <a:defRPr sz="1800" kern="1200">
          <a:solidFill>
            <a:schemeClr val="bg1"/>
          </a:solidFill>
          <a:latin typeface="EYInterstate Light" panose="02000506000000020004" pitchFamily="2" charset="0"/>
          <a:ea typeface="+mn-ea"/>
          <a:cs typeface="+mn-cs"/>
        </a:defRPr>
      </a:lvl1pPr>
      <a:lvl2pPr marL="534639" indent="-267319" algn="l" defTabSz="685434" rtl="0" eaLnBrk="1" latinLnBrk="0" hangingPunct="1">
        <a:spcBef>
          <a:spcPts val="0"/>
        </a:spcBef>
        <a:spcAft>
          <a:spcPts val="600"/>
        </a:spcAft>
        <a:buClr>
          <a:schemeClr val="tx2"/>
        </a:buClr>
        <a:buSzPct val="110000"/>
        <a:buFont typeface="EYInterstate Light" panose="02000506000000020004" pitchFamily="2" charset="0"/>
        <a:buChar char="•"/>
        <a:defRPr sz="1600" kern="1200">
          <a:solidFill>
            <a:schemeClr val="bg1"/>
          </a:solidFill>
          <a:latin typeface="EYInterstate Light" panose="02000506000000020004" pitchFamily="2" charset="0"/>
          <a:ea typeface="+mn-ea"/>
          <a:cs typeface="+mn-cs"/>
        </a:defRPr>
      </a:lvl2pPr>
      <a:lvl3pPr marL="801958" indent="-267319" algn="l" defTabSz="685434" rtl="0" eaLnBrk="1" latinLnBrk="0" hangingPunct="1">
        <a:spcBef>
          <a:spcPts val="0"/>
        </a:spcBef>
        <a:spcAft>
          <a:spcPts val="600"/>
        </a:spcAft>
        <a:buClr>
          <a:schemeClr val="tx2"/>
        </a:buClr>
        <a:buSzPct val="110000"/>
        <a:buFont typeface="EYInterstate Light" panose="02000506000000020004" pitchFamily="2" charset="0"/>
        <a:buChar char="•"/>
        <a:defRPr sz="1400" kern="1200">
          <a:solidFill>
            <a:schemeClr val="bg1"/>
          </a:solidFill>
          <a:latin typeface="EYInterstate Light" panose="02000506000000020004" pitchFamily="2" charset="0"/>
          <a:ea typeface="+mn-ea"/>
          <a:cs typeface="+mn-cs"/>
        </a:defRPr>
      </a:lvl3pPr>
      <a:lvl4pPr marL="1069277" indent="-267319" algn="l" defTabSz="685434" rtl="0" eaLnBrk="1" latinLnBrk="0" hangingPunct="1">
        <a:spcBef>
          <a:spcPts val="0"/>
        </a:spcBef>
        <a:spcAft>
          <a:spcPts val="600"/>
        </a:spcAft>
        <a:buClr>
          <a:schemeClr val="tx2"/>
        </a:buClr>
        <a:buSzPct val="110000"/>
        <a:buFont typeface="EYInterstate Light" panose="02000506000000020004" pitchFamily="2" charset="0"/>
        <a:buChar char="•"/>
        <a:defRPr sz="1200" kern="1200">
          <a:solidFill>
            <a:schemeClr val="bg1"/>
          </a:solidFill>
          <a:latin typeface="EYInterstate Light" panose="02000506000000020004" pitchFamily="2" charset="0"/>
          <a:ea typeface="+mn-ea"/>
          <a:cs typeface="+mn-cs"/>
        </a:defRPr>
      </a:lvl4pPr>
      <a:lvl5pPr marL="1336597" indent="-267319" algn="l" defTabSz="685434" rtl="0" eaLnBrk="1" latinLnBrk="0" hangingPunct="1">
        <a:spcBef>
          <a:spcPts val="0"/>
        </a:spcBef>
        <a:spcAft>
          <a:spcPts val="600"/>
        </a:spcAft>
        <a:buClr>
          <a:schemeClr val="tx2"/>
        </a:buClr>
        <a:buSzPct val="110000"/>
        <a:buFont typeface="EYInterstate Light" panose="02000506000000020004" pitchFamily="2" charset="0"/>
        <a:buChar char="•"/>
        <a:defRPr sz="1100" kern="1200">
          <a:solidFill>
            <a:schemeClr val="bg1"/>
          </a:solidFill>
          <a:latin typeface="EYInterstate Light" panose="02000506000000020004" pitchFamily="2" charset="0"/>
          <a:ea typeface="+mn-ea"/>
          <a:cs typeface="+mn-cs"/>
        </a:defRPr>
      </a:lvl5pPr>
      <a:lvl6pPr marL="1884944" indent="-171359" algn="l" defTabSz="685434" rtl="0" eaLnBrk="1" latinLnBrk="0" hangingPunct="1">
        <a:spcBef>
          <a:spcPct val="20000"/>
        </a:spcBef>
        <a:buFont typeface="Arial" pitchFamily="34" charset="0"/>
        <a:buChar char="•"/>
        <a:defRPr sz="1499" kern="1200">
          <a:solidFill>
            <a:schemeClr val="tx1"/>
          </a:solidFill>
          <a:latin typeface="+mn-lt"/>
          <a:ea typeface="+mn-ea"/>
          <a:cs typeface="+mn-cs"/>
        </a:defRPr>
      </a:lvl6pPr>
      <a:lvl7pPr marL="2227661" indent="-171359" algn="l" defTabSz="685434" rtl="0" eaLnBrk="1" latinLnBrk="0" hangingPunct="1">
        <a:spcBef>
          <a:spcPct val="20000"/>
        </a:spcBef>
        <a:buFont typeface="Arial" pitchFamily="34" charset="0"/>
        <a:buChar char="•"/>
        <a:defRPr sz="1499" kern="1200">
          <a:solidFill>
            <a:schemeClr val="tx1"/>
          </a:solidFill>
          <a:latin typeface="+mn-lt"/>
          <a:ea typeface="+mn-ea"/>
          <a:cs typeface="+mn-cs"/>
        </a:defRPr>
      </a:lvl7pPr>
      <a:lvl8pPr marL="2570378" indent="-171359" algn="l" defTabSz="685434" rtl="0" eaLnBrk="1" latinLnBrk="0" hangingPunct="1">
        <a:spcBef>
          <a:spcPct val="20000"/>
        </a:spcBef>
        <a:buFont typeface="Arial" pitchFamily="34" charset="0"/>
        <a:buChar char="•"/>
        <a:defRPr sz="1499" kern="1200">
          <a:solidFill>
            <a:schemeClr val="tx1"/>
          </a:solidFill>
          <a:latin typeface="+mn-lt"/>
          <a:ea typeface="+mn-ea"/>
          <a:cs typeface="+mn-cs"/>
        </a:defRPr>
      </a:lvl8pPr>
      <a:lvl9pPr marL="2913096" indent="-171359" algn="l" defTabSz="685434" rtl="0" eaLnBrk="1" latinLnBrk="0" hangingPunct="1">
        <a:spcBef>
          <a:spcPct val="20000"/>
        </a:spcBef>
        <a:buFont typeface="Arial" pitchFamily="34" charset="0"/>
        <a:buChar char="•"/>
        <a:defRPr sz="1499" kern="1200">
          <a:solidFill>
            <a:schemeClr val="tx1"/>
          </a:solidFill>
          <a:latin typeface="+mn-lt"/>
          <a:ea typeface="+mn-ea"/>
          <a:cs typeface="+mn-cs"/>
        </a:defRPr>
      </a:lvl9pPr>
    </p:bodyStyle>
    <p:otherStyle>
      <a:defPPr>
        <a:defRPr lang="en-US"/>
      </a:defPPr>
      <a:lvl1pPr marL="0" algn="l" defTabSz="685434" rtl="0" eaLnBrk="1" latinLnBrk="0" hangingPunct="1">
        <a:defRPr sz="1349" kern="1200">
          <a:solidFill>
            <a:schemeClr val="tx1"/>
          </a:solidFill>
          <a:latin typeface="+mn-lt"/>
          <a:ea typeface="+mn-ea"/>
          <a:cs typeface="+mn-cs"/>
        </a:defRPr>
      </a:lvl1pPr>
      <a:lvl2pPr marL="342717" algn="l" defTabSz="685434" rtl="0" eaLnBrk="1" latinLnBrk="0" hangingPunct="1">
        <a:defRPr sz="1349" kern="1200">
          <a:solidFill>
            <a:schemeClr val="tx1"/>
          </a:solidFill>
          <a:latin typeface="+mn-lt"/>
          <a:ea typeface="+mn-ea"/>
          <a:cs typeface="+mn-cs"/>
        </a:defRPr>
      </a:lvl2pPr>
      <a:lvl3pPr marL="685434" algn="l" defTabSz="685434" rtl="0" eaLnBrk="1" latinLnBrk="0" hangingPunct="1">
        <a:defRPr sz="1349" kern="1200">
          <a:solidFill>
            <a:schemeClr val="tx1"/>
          </a:solidFill>
          <a:latin typeface="+mn-lt"/>
          <a:ea typeface="+mn-ea"/>
          <a:cs typeface="+mn-cs"/>
        </a:defRPr>
      </a:lvl3pPr>
      <a:lvl4pPr marL="1028151" algn="l" defTabSz="685434" rtl="0" eaLnBrk="1" latinLnBrk="0" hangingPunct="1">
        <a:defRPr sz="1349" kern="1200">
          <a:solidFill>
            <a:schemeClr val="tx1"/>
          </a:solidFill>
          <a:latin typeface="+mn-lt"/>
          <a:ea typeface="+mn-ea"/>
          <a:cs typeface="+mn-cs"/>
        </a:defRPr>
      </a:lvl4pPr>
      <a:lvl5pPr marL="1370868" algn="l" defTabSz="685434" rtl="0" eaLnBrk="1" latinLnBrk="0" hangingPunct="1">
        <a:defRPr sz="1349" kern="1200">
          <a:solidFill>
            <a:schemeClr val="tx1"/>
          </a:solidFill>
          <a:latin typeface="+mn-lt"/>
          <a:ea typeface="+mn-ea"/>
          <a:cs typeface="+mn-cs"/>
        </a:defRPr>
      </a:lvl5pPr>
      <a:lvl6pPr marL="1713586" algn="l" defTabSz="685434" rtl="0" eaLnBrk="1" latinLnBrk="0" hangingPunct="1">
        <a:defRPr sz="1349" kern="1200">
          <a:solidFill>
            <a:schemeClr val="tx1"/>
          </a:solidFill>
          <a:latin typeface="+mn-lt"/>
          <a:ea typeface="+mn-ea"/>
          <a:cs typeface="+mn-cs"/>
        </a:defRPr>
      </a:lvl6pPr>
      <a:lvl7pPr marL="2056303" algn="l" defTabSz="685434" rtl="0" eaLnBrk="1" latinLnBrk="0" hangingPunct="1">
        <a:defRPr sz="1349" kern="1200">
          <a:solidFill>
            <a:schemeClr val="tx1"/>
          </a:solidFill>
          <a:latin typeface="+mn-lt"/>
          <a:ea typeface="+mn-ea"/>
          <a:cs typeface="+mn-cs"/>
        </a:defRPr>
      </a:lvl7pPr>
      <a:lvl8pPr marL="2399020" algn="l" defTabSz="685434" rtl="0" eaLnBrk="1" latinLnBrk="0" hangingPunct="1">
        <a:defRPr sz="1349" kern="1200">
          <a:solidFill>
            <a:schemeClr val="tx1"/>
          </a:solidFill>
          <a:latin typeface="+mn-lt"/>
          <a:ea typeface="+mn-ea"/>
          <a:cs typeface="+mn-cs"/>
        </a:defRPr>
      </a:lvl8pPr>
      <a:lvl9pPr marL="2741737" algn="l" defTabSz="685434" rtl="0" eaLnBrk="1" latinLnBrk="0" hangingPunct="1">
        <a:defRPr sz="1349"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88" userDrawn="1">
          <p15:clr>
            <a:srgbClr val="F26B43"/>
          </p15:clr>
        </p15:guide>
        <p15:guide id="2" pos="5475" userDrawn="1">
          <p15:clr>
            <a:srgbClr val="F26B43"/>
          </p15:clr>
        </p15:guide>
        <p15:guide id="3" orient="horz" pos="715" userDrawn="1">
          <p15:clr>
            <a:srgbClr val="F26B43"/>
          </p15:clr>
        </p15:guide>
        <p15:guide id="4" orient="horz" pos="3835"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3.xml"/><Relationship Id="rId1" Type="http://schemas.openxmlformats.org/officeDocument/2006/relationships/tags" Target="../tags/tag6.xml"/><Relationship Id="rId5" Type="http://schemas.openxmlformats.org/officeDocument/2006/relationships/image" Target="../media/image1.emf"/><Relationship Id="rId4" Type="http://schemas.openxmlformats.org/officeDocument/2006/relationships/oleObject" Target="../embeddings/oleObject5.bin"/></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tags" Target="../tags/tag13.xml"/><Relationship Id="rId5" Type="http://schemas.openxmlformats.org/officeDocument/2006/relationships/image" Target="../media/image1.emf"/><Relationship Id="rId4" Type="http://schemas.openxmlformats.org/officeDocument/2006/relationships/oleObject" Target="../embeddings/oleObject12.bin"/></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7.xml"/><Relationship Id="rId1" Type="http://schemas.openxmlformats.org/officeDocument/2006/relationships/tags" Target="../tags/tag14.xml"/><Relationship Id="rId4" Type="http://schemas.openxmlformats.org/officeDocument/2006/relationships/image" Target="../media/image1.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7.xml"/><Relationship Id="rId1" Type="http://schemas.openxmlformats.org/officeDocument/2006/relationships/tags" Target="../tags/tag15.xml"/><Relationship Id="rId5" Type="http://schemas.openxmlformats.org/officeDocument/2006/relationships/image" Target="../media/image20.jpeg"/><Relationship Id="rId4" Type="http://schemas.openxmlformats.org/officeDocument/2006/relationships/image" Target="../media/image1.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1.xml"/><Relationship Id="rId1" Type="http://schemas.openxmlformats.org/officeDocument/2006/relationships/tags" Target="../tags/tag7.xml"/><Relationship Id="rId5" Type="http://schemas.openxmlformats.org/officeDocument/2006/relationships/image" Target="../media/image1.emf"/><Relationship Id="rId4" Type="http://schemas.openxmlformats.org/officeDocument/2006/relationships/oleObject" Target="../embeddings/oleObject6.bin"/></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7.xml"/><Relationship Id="rId1" Type="http://schemas.openxmlformats.org/officeDocument/2006/relationships/tags" Target="../tags/tag16.xml"/><Relationship Id="rId4" Type="http://schemas.openxmlformats.org/officeDocument/2006/relationships/image" Target="../media/image1.emf"/></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7.xml"/><Relationship Id="rId1" Type="http://schemas.openxmlformats.org/officeDocument/2006/relationships/tags" Target="../tags/tag17.xml"/><Relationship Id="rId4" Type="http://schemas.openxmlformats.org/officeDocument/2006/relationships/image" Target="../media/image1.emf"/></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7.xml"/><Relationship Id="rId1" Type="http://schemas.openxmlformats.org/officeDocument/2006/relationships/tags" Target="../tags/tag18.xml"/><Relationship Id="rId4" Type="http://schemas.openxmlformats.org/officeDocument/2006/relationships/image" Target="../media/image1.emf"/></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tags" Target="../tags/tag19.xml"/><Relationship Id="rId5" Type="http://schemas.openxmlformats.org/officeDocument/2006/relationships/image" Target="../media/image1.emf"/><Relationship Id="rId4" Type="http://schemas.openxmlformats.org/officeDocument/2006/relationships/oleObject" Target="../embeddings/oleObject18.bin"/></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tags" Target="../tags/tag20.xml"/><Relationship Id="rId5" Type="http://schemas.openxmlformats.org/officeDocument/2006/relationships/image" Target="../media/image1.emf"/><Relationship Id="rId4" Type="http://schemas.openxmlformats.org/officeDocument/2006/relationships/oleObject" Target="../embeddings/oleObject19.bin"/></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2.xml"/></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6.xml"/><Relationship Id="rId1" Type="http://schemas.openxmlformats.org/officeDocument/2006/relationships/tags" Target="../tags/tag21.xml"/><Relationship Id="rId4" Type="http://schemas.openxmlformats.org/officeDocument/2006/relationships/image" Target="../media/image1.emf"/></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6.xml"/><Relationship Id="rId1" Type="http://schemas.openxmlformats.org/officeDocument/2006/relationships/tags" Target="../tags/tag22.xml"/><Relationship Id="rId5" Type="http://schemas.openxmlformats.org/officeDocument/2006/relationships/image" Target="../media/image1.emf"/><Relationship Id="rId4" Type="http://schemas.openxmlformats.org/officeDocument/2006/relationships/oleObject" Target="../embeddings/oleObject21.bin"/></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6.xml"/><Relationship Id="rId1" Type="http://schemas.openxmlformats.org/officeDocument/2006/relationships/tags" Target="../tags/tag23.xml"/><Relationship Id="rId5" Type="http://schemas.openxmlformats.org/officeDocument/2006/relationships/image" Target="../media/image1.emf"/><Relationship Id="rId4" Type="http://schemas.openxmlformats.org/officeDocument/2006/relationships/oleObject" Target="../embeddings/oleObject22.bin"/></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6.xml"/><Relationship Id="rId1" Type="http://schemas.openxmlformats.org/officeDocument/2006/relationships/tags" Target="../tags/tag24.xml"/><Relationship Id="rId5" Type="http://schemas.openxmlformats.org/officeDocument/2006/relationships/image" Target="../media/image1.emf"/><Relationship Id="rId4" Type="http://schemas.openxmlformats.org/officeDocument/2006/relationships/oleObject" Target="../embeddings/oleObject23.bin"/></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6.xml"/><Relationship Id="rId1" Type="http://schemas.openxmlformats.org/officeDocument/2006/relationships/tags" Target="../tags/tag25.xml"/><Relationship Id="rId5" Type="http://schemas.openxmlformats.org/officeDocument/2006/relationships/image" Target="../media/image1.emf"/><Relationship Id="rId4" Type="http://schemas.openxmlformats.org/officeDocument/2006/relationships/oleObject" Target="../embeddings/oleObject24.bin"/></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Layout" Target="../slideLayouts/slideLayout7.xml"/><Relationship Id="rId1" Type="http://schemas.openxmlformats.org/officeDocument/2006/relationships/tags" Target="../tags/tag26.xml"/><Relationship Id="rId5" Type="http://schemas.openxmlformats.org/officeDocument/2006/relationships/image" Target="../media/image20.jpeg"/><Relationship Id="rId4" Type="http://schemas.openxmlformats.org/officeDocument/2006/relationships/image" Target="../media/image1.emf"/></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6.xml"/><Relationship Id="rId1" Type="http://schemas.openxmlformats.org/officeDocument/2006/relationships/tags" Target="../tags/tag27.xml"/><Relationship Id="rId6" Type="http://schemas.openxmlformats.org/officeDocument/2006/relationships/image" Target="../media/image21.tmp"/><Relationship Id="rId5" Type="http://schemas.openxmlformats.org/officeDocument/2006/relationships/image" Target="../media/image1.emf"/><Relationship Id="rId4" Type="http://schemas.openxmlformats.org/officeDocument/2006/relationships/oleObject" Target="../embeddings/oleObject26.bin"/></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8.xml"/><Relationship Id="rId1" Type="http://schemas.openxmlformats.org/officeDocument/2006/relationships/tags" Target="../tags/tag28.xml"/><Relationship Id="rId5" Type="http://schemas.openxmlformats.org/officeDocument/2006/relationships/image" Target="../media/image1.emf"/><Relationship Id="rId4" Type="http://schemas.openxmlformats.org/officeDocument/2006/relationships/oleObject" Target="../embeddings/oleObject27.bin"/></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8" Type="http://schemas.openxmlformats.org/officeDocument/2006/relationships/hyperlink" Target="mailto:shalini.appaiah@ey.com" TargetMode="External"/><Relationship Id="rId3" Type="http://schemas.openxmlformats.org/officeDocument/2006/relationships/oleObject" Target="../embeddings/oleObject7.bin"/><Relationship Id="rId7" Type="http://schemas.openxmlformats.org/officeDocument/2006/relationships/hyperlink" Target="mailto:john.corum@ey.com" TargetMode="External"/><Relationship Id="rId2" Type="http://schemas.openxmlformats.org/officeDocument/2006/relationships/slideLayout" Target="../slideLayouts/slideLayout7.xml"/><Relationship Id="rId1" Type="http://schemas.openxmlformats.org/officeDocument/2006/relationships/tags" Target="../tags/tag8.xml"/><Relationship Id="rId6" Type="http://schemas.openxmlformats.org/officeDocument/2006/relationships/hyperlink" Target="mailto:David.M.Camerucci@ey.com" TargetMode="External"/><Relationship Id="rId5" Type="http://schemas.openxmlformats.org/officeDocument/2006/relationships/hyperlink" Target="mailto:tatiana.cordova@ey.com" TargetMode="External"/><Relationship Id="rId4" Type="http://schemas.openxmlformats.org/officeDocument/2006/relationships/image" Target="../media/image1.emf"/></Relationships>
</file>

<file path=ppt/slides/_rels/slide4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6.xml"/><Relationship Id="rId1" Type="http://schemas.openxmlformats.org/officeDocument/2006/relationships/slideLayout" Target="../slideLayouts/slideLayout32.xml"/><Relationship Id="rId4" Type="http://schemas.openxmlformats.org/officeDocument/2006/relationships/image" Target="../media/image23.jpeg"/></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xml"/><Relationship Id="rId1" Type="http://schemas.openxmlformats.org/officeDocument/2006/relationships/tags" Target="../tags/tag29.xml"/><Relationship Id="rId6" Type="http://schemas.openxmlformats.org/officeDocument/2006/relationships/chart" Target="../charts/chart1.xml"/><Relationship Id="rId5" Type="http://schemas.openxmlformats.org/officeDocument/2006/relationships/image" Target="../media/image24.emf"/><Relationship Id="rId4" Type="http://schemas.openxmlformats.org/officeDocument/2006/relationships/oleObject" Target="../embeddings/oleObject28.bin"/></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slideLayout" Target="../slideLayouts/slideLayout7.xml"/><Relationship Id="rId1" Type="http://schemas.openxmlformats.org/officeDocument/2006/relationships/tags" Target="../tags/tag30.xml"/><Relationship Id="rId5" Type="http://schemas.openxmlformats.org/officeDocument/2006/relationships/image" Target="../media/image20.jpeg"/><Relationship Id="rId4" Type="http://schemas.openxmlformats.org/officeDocument/2006/relationships/image" Target="../media/image1.emf"/></Relationships>
</file>

<file path=ppt/slides/_rels/slide44.xml.rels><?xml version="1.0" encoding="UTF-8" standalone="yes"?>
<Relationships xmlns="http://schemas.openxmlformats.org/package/2006/relationships"><Relationship Id="rId3" Type="http://schemas.openxmlformats.org/officeDocument/2006/relationships/hyperlink" Target="https://www.irs.gov/credits-deductions/register-for-elective-payment-or-transfer-of-credits" TargetMode="External"/><Relationship Id="rId2" Type="http://schemas.openxmlformats.org/officeDocument/2006/relationships/notesSlide" Target="../notesSlides/notesSlide18.xml"/><Relationship Id="rId1" Type="http://schemas.openxmlformats.org/officeDocument/2006/relationships/slideLayout" Target="../slideLayouts/slideLayout19.xml"/></Relationships>
</file>

<file path=ppt/slides/_rels/slide4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31.xml"/><Relationship Id="rId1" Type="http://schemas.openxmlformats.org/officeDocument/2006/relationships/customXml" Target="../../customXml/item4.xml"/><Relationship Id="rId5" Type="http://schemas.openxmlformats.org/officeDocument/2006/relationships/image" Target="../media/image10.emf"/><Relationship Id="rId4" Type="http://schemas.openxmlformats.org/officeDocument/2006/relationships/oleObject" Target="../embeddings/oleObject30.bin"/></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7.xml"/><Relationship Id="rId1" Type="http://schemas.openxmlformats.org/officeDocument/2006/relationships/tags" Target="../tags/tag32.xml"/><Relationship Id="rId5" Type="http://schemas.openxmlformats.org/officeDocument/2006/relationships/image" Target="../media/image10.emf"/><Relationship Id="rId4" Type="http://schemas.openxmlformats.org/officeDocument/2006/relationships/oleObject" Target="../embeddings/oleObject31.bin"/></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4.xml"/></Relationships>
</file>

<file path=ppt/slides/_rels/slide48.xml.rels><?xml version="1.0" encoding="UTF-8" standalone="yes"?>
<Relationships xmlns="http://schemas.openxmlformats.org/package/2006/relationships"><Relationship Id="rId3" Type="http://schemas.openxmlformats.org/officeDocument/2006/relationships/hyperlink" Target="https://www.energy.gov/eere/vehicles/articles/2022-incremental-purchase-cost-methodology-and-results-clean-vehicles" TargetMode="External"/><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oleObject" Target="../embeddings/oleObject32.bin"/><Relationship Id="rId2" Type="http://schemas.openxmlformats.org/officeDocument/2006/relationships/slideLayout" Target="../slideLayouts/slideLayout7.xml"/><Relationship Id="rId1" Type="http://schemas.openxmlformats.org/officeDocument/2006/relationships/tags" Target="../tags/tag33.xml"/><Relationship Id="rId5" Type="http://schemas.openxmlformats.org/officeDocument/2006/relationships/image" Target="../media/image20.jpeg"/><Relationship Id="rId4" Type="http://schemas.openxmlformats.org/officeDocument/2006/relationships/image" Target="../media/image1.emf"/></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7.xml"/><Relationship Id="rId1" Type="http://schemas.openxmlformats.org/officeDocument/2006/relationships/tags" Target="../tags/tag9.xml"/><Relationship Id="rId4" Type="http://schemas.openxmlformats.org/officeDocument/2006/relationships/image" Target="../media/image1.emf"/></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hyperlink" Target="https://experience.arcgis.com/experience/3f67d5e82dc64d1589714d5499196d4f/page/Page/" TargetMode="External"/><Relationship Id="rId2" Type="http://schemas.openxmlformats.org/officeDocument/2006/relationships/image" Target="../media/image25.png"/><Relationship Id="rId1" Type="http://schemas.openxmlformats.org/officeDocument/2006/relationships/slideLayout" Target="../slideLayouts/slideLayout19.xml"/></Relationships>
</file>

<file path=ppt/slides/_rels/slide5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customXml" Target="../../customXml/item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2.xml"/></Relationships>
</file>

<file path=ppt/slides/_rels/slide5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35.xml"/><Relationship Id="rId1" Type="http://schemas.openxmlformats.org/officeDocument/2006/relationships/tags" Target="../tags/tag34.xml"/><Relationship Id="rId6" Type="http://schemas.openxmlformats.org/officeDocument/2006/relationships/image" Target="../media/image26.emf"/><Relationship Id="rId5" Type="http://schemas.openxmlformats.org/officeDocument/2006/relationships/oleObject" Target="../embeddings/oleObject33.bin"/><Relationship Id="rId4" Type="http://schemas.openxmlformats.org/officeDocument/2006/relationships/notesSlide" Target="../notesSlides/notesSlide23.xml"/></Relationships>
</file>

<file path=ppt/slides/_rels/slide5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37.xml"/><Relationship Id="rId1" Type="http://schemas.openxmlformats.org/officeDocument/2006/relationships/tags" Target="../tags/tag36.xml"/><Relationship Id="rId6" Type="http://schemas.openxmlformats.org/officeDocument/2006/relationships/image" Target="../media/image26.emf"/><Relationship Id="rId5" Type="http://schemas.openxmlformats.org/officeDocument/2006/relationships/oleObject" Target="../embeddings/oleObject33.bin"/><Relationship Id="rId4" Type="http://schemas.openxmlformats.org/officeDocument/2006/relationships/notesSlide" Target="../notesSlides/notesSlide24.xml"/></Relationships>
</file>

<file path=ppt/slides/_rels/slide5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39.xml"/><Relationship Id="rId1" Type="http://schemas.openxmlformats.org/officeDocument/2006/relationships/tags" Target="../tags/tag38.xml"/><Relationship Id="rId6" Type="http://schemas.openxmlformats.org/officeDocument/2006/relationships/image" Target="../media/image26.emf"/><Relationship Id="rId5" Type="http://schemas.openxmlformats.org/officeDocument/2006/relationships/oleObject" Target="../embeddings/oleObject34.bin"/><Relationship Id="rId4" Type="http://schemas.openxmlformats.org/officeDocument/2006/relationships/notesSlide" Target="../notesSlides/notesSlide25.xml"/></Relationships>
</file>

<file path=ppt/slides/_rels/slide5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41.xml"/><Relationship Id="rId1" Type="http://schemas.openxmlformats.org/officeDocument/2006/relationships/tags" Target="../tags/tag40.xml"/><Relationship Id="rId6" Type="http://schemas.openxmlformats.org/officeDocument/2006/relationships/image" Target="../media/image26.emf"/><Relationship Id="rId5" Type="http://schemas.openxmlformats.org/officeDocument/2006/relationships/oleObject" Target="../embeddings/oleObject35.bin"/><Relationship Id="rId4" Type="http://schemas.openxmlformats.org/officeDocument/2006/relationships/notesSlide" Target="../notesSlides/notesSlide26.xml"/></Relationships>
</file>

<file path=ppt/slides/_rels/slide5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slideLayout" Target="../slideLayouts/slideLayout7.xml"/><Relationship Id="rId1" Type="http://schemas.openxmlformats.org/officeDocument/2006/relationships/tags" Target="../tags/tag42.xml"/><Relationship Id="rId5" Type="http://schemas.openxmlformats.org/officeDocument/2006/relationships/image" Target="../media/image1.emf"/><Relationship Id="rId4" Type="http://schemas.openxmlformats.org/officeDocument/2006/relationships/oleObject" Target="../embeddings/oleObject36.bin"/></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7.xml"/><Relationship Id="rId1" Type="http://schemas.openxmlformats.org/officeDocument/2006/relationships/tags" Target="../tags/tag10.xml"/><Relationship Id="rId5" Type="http://schemas.openxmlformats.org/officeDocument/2006/relationships/image" Target="../media/image19.jpeg"/><Relationship Id="rId4" Type="http://schemas.openxmlformats.org/officeDocument/2006/relationships/image" Target="../media/image1.emf"/></Relationships>
</file>

<file path=ppt/slides/_rels/slide6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44.xml"/><Relationship Id="rId1" Type="http://schemas.openxmlformats.org/officeDocument/2006/relationships/tags" Target="../tags/tag43.xml"/><Relationship Id="rId6" Type="http://schemas.openxmlformats.org/officeDocument/2006/relationships/image" Target="../media/image26.emf"/><Relationship Id="rId5" Type="http://schemas.openxmlformats.org/officeDocument/2006/relationships/oleObject" Target="../embeddings/oleObject37.bin"/><Relationship Id="rId4" Type="http://schemas.openxmlformats.org/officeDocument/2006/relationships/notesSlide" Target="../notesSlides/notesSlide28.xml"/></Relationships>
</file>

<file path=ppt/slides/_rels/slide6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46.xml"/><Relationship Id="rId1" Type="http://schemas.openxmlformats.org/officeDocument/2006/relationships/tags" Target="../tags/tag45.xml"/><Relationship Id="rId6" Type="http://schemas.openxmlformats.org/officeDocument/2006/relationships/image" Target="../media/image26.emf"/><Relationship Id="rId5" Type="http://schemas.openxmlformats.org/officeDocument/2006/relationships/oleObject" Target="../embeddings/oleObject38.bin"/><Relationship Id="rId4" Type="http://schemas.openxmlformats.org/officeDocument/2006/relationships/notesSlide" Target="../notesSlides/notesSlide29.xml"/></Relationships>
</file>

<file path=ppt/slides/_rels/slide6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48.xml"/><Relationship Id="rId1" Type="http://schemas.openxmlformats.org/officeDocument/2006/relationships/tags" Target="../tags/tag47.xml"/><Relationship Id="rId6" Type="http://schemas.openxmlformats.org/officeDocument/2006/relationships/image" Target="../media/image26.emf"/><Relationship Id="rId5" Type="http://schemas.openxmlformats.org/officeDocument/2006/relationships/oleObject" Target="../embeddings/oleObject39.bin"/><Relationship Id="rId4" Type="http://schemas.openxmlformats.org/officeDocument/2006/relationships/notesSlide" Target="../notesSlides/notesSlide30.xml"/></Relationships>
</file>

<file path=ppt/slides/_rels/slide6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50.xml"/><Relationship Id="rId1" Type="http://schemas.openxmlformats.org/officeDocument/2006/relationships/tags" Target="../tags/tag49.xml"/><Relationship Id="rId6" Type="http://schemas.openxmlformats.org/officeDocument/2006/relationships/image" Target="../media/image26.emf"/><Relationship Id="rId5" Type="http://schemas.openxmlformats.org/officeDocument/2006/relationships/oleObject" Target="../embeddings/oleObject40.bin"/><Relationship Id="rId4" Type="http://schemas.openxmlformats.org/officeDocument/2006/relationships/notesSlide" Target="../notesSlides/notesSlide31.xml"/></Relationships>
</file>

<file path=ppt/slides/_rels/slide64.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27.jpeg"/><Relationship Id="rId2" Type="http://schemas.openxmlformats.org/officeDocument/2006/relationships/tags" Target="../tags/tag52.xml"/><Relationship Id="rId1" Type="http://schemas.openxmlformats.org/officeDocument/2006/relationships/tags" Target="../tags/tag51.xml"/><Relationship Id="rId6" Type="http://schemas.openxmlformats.org/officeDocument/2006/relationships/image" Target="../media/image26.emf"/><Relationship Id="rId5" Type="http://schemas.openxmlformats.org/officeDocument/2006/relationships/oleObject" Target="../embeddings/oleObject41.bin"/><Relationship Id="rId4" Type="http://schemas.openxmlformats.org/officeDocument/2006/relationships/notesSlide" Target="../notesSlides/notesSlide3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2.xml"/></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3.xml"/><Relationship Id="rId1" Type="http://schemas.openxmlformats.org/officeDocument/2006/relationships/tags" Target="../tags/tag53.xml"/><Relationship Id="rId5" Type="http://schemas.openxmlformats.org/officeDocument/2006/relationships/image" Target="../media/image26.emf"/><Relationship Id="rId4" Type="http://schemas.openxmlformats.org/officeDocument/2006/relationships/oleObject" Target="../embeddings/oleObject42.bin"/></Relationships>
</file>

<file path=ppt/slides/_rels/slide6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55.xml"/><Relationship Id="rId1" Type="http://schemas.openxmlformats.org/officeDocument/2006/relationships/tags" Target="../tags/tag54.xml"/><Relationship Id="rId6" Type="http://schemas.openxmlformats.org/officeDocument/2006/relationships/image" Target="../media/image26.emf"/><Relationship Id="rId5" Type="http://schemas.openxmlformats.org/officeDocument/2006/relationships/oleObject" Target="../embeddings/oleObject43.bin"/><Relationship Id="rId4" Type="http://schemas.openxmlformats.org/officeDocument/2006/relationships/notesSlide" Target="../notesSlides/notesSlide35.xml"/></Relationships>
</file>

<file path=ppt/slides/_rels/slide68.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7.xml"/><Relationship Id="rId1" Type="http://schemas.openxmlformats.org/officeDocument/2006/relationships/tags" Target="../tags/tag56.xml"/><Relationship Id="rId5" Type="http://schemas.openxmlformats.org/officeDocument/2006/relationships/image" Target="../media/image26.emf"/><Relationship Id="rId4" Type="http://schemas.openxmlformats.org/officeDocument/2006/relationships/oleObject" Target="../embeddings/oleObject44.bin"/></Relationships>
</file>

<file path=ppt/slides/_rels/slide69.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slideLayout" Target="../slideLayouts/slideLayout7.xml"/><Relationship Id="rId7" Type="http://schemas.openxmlformats.org/officeDocument/2006/relationships/image" Target="../media/image28.jpeg"/><Relationship Id="rId2" Type="http://schemas.openxmlformats.org/officeDocument/2006/relationships/tags" Target="../tags/tag58.xml"/><Relationship Id="rId1" Type="http://schemas.openxmlformats.org/officeDocument/2006/relationships/tags" Target="../tags/tag57.xml"/><Relationship Id="rId6" Type="http://schemas.openxmlformats.org/officeDocument/2006/relationships/image" Target="../media/image26.emf"/><Relationship Id="rId5" Type="http://schemas.openxmlformats.org/officeDocument/2006/relationships/oleObject" Target="../embeddings/oleObject45.bin"/><Relationship Id="rId4" Type="http://schemas.openxmlformats.org/officeDocument/2006/relationships/notesSlide" Target="../notesSlides/notesSlide37.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7.xml"/><Relationship Id="rId1" Type="http://schemas.openxmlformats.org/officeDocument/2006/relationships/tags" Target="../tags/tag11.xml"/><Relationship Id="rId5" Type="http://schemas.openxmlformats.org/officeDocument/2006/relationships/image" Target="../media/image20.jpeg"/><Relationship Id="rId4" Type="http://schemas.openxmlformats.org/officeDocument/2006/relationships/image" Target="../media/image1.emf"/></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2.xml"/></Relationships>
</file>

<file path=ppt/slides/_rels/slide71.xml.rels><?xml version="1.0" encoding="UTF-8" standalone="yes"?>
<Relationships xmlns="http://schemas.openxmlformats.org/package/2006/relationships"><Relationship Id="rId3" Type="http://schemas.openxmlformats.org/officeDocument/2006/relationships/oleObject" Target="../embeddings/oleObject46.bin"/><Relationship Id="rId2" Type="http://schemas.openxmlformats.org/officeDocument/2006/relationships/slideLayout" Target="../slideLayouts/slideLayout14.xml"/><Relationship Id="rId1" Type="http://schemas.openxmlformats.org/officeDocument/2006/relationships/tags" Target="../tags/tag59.xml"/><Relationship Id="rId5" Type="http://schemas.openxmlformats.org/officeDocument/2006/relationships/image" Target="../media/image30.jpeg"/><Relationship Id="rId4" Type="http://schemas.openxmlformats.org/officeDocument/2006/relationships/image" Target="../media/image1.emf"/></Relationships>
</file>

<file path=ppt/slides/_rels/slide72.xml.rels><?xml version="1.0" encoding="UTF-8" standalone="yes"?>
<Relationships xmlns="http://schemas.openxmlformats.org/package/2006/relationships"><Relationship Id="rId3" Type="http://schemas.openxmlformats.org/officeDocument/2006/relationships/oleObject" Target="../embeddings/oleObject47.bin"/><Relationship Id="rId2" Type="http://schemas.openxmlformats.org/officeDocument/2006/relationships/slideLayout" Target="../slideLayouts/slideLayout26.xml"/><Relationship Id="rId1" Type="http://schemas.openxmlformats.org/officeDocument/2006/relationships/tags" Target="../tags/tag60.xml"/><Relationship Id="rId4" Type="http://schemas.openxmlformats.org/officeDocument/2006/relationships/image" Target="../media/image1.emf"/></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ags" Target="../tags/tag12.xml"/><Relationship Id="rId5" Type="http://schemas.openxmlformats.org/officeDocument/2006/relationships/image" Target="../media/image1.emf"/><Relationship Id="rId4" Type="http://schemas.openxmlformats.org/officeDocument/2006/relationships/oleObject" Target="../embeddings/oleObject11.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38E04078-FA05-48BB-A31A-BC95AEB55A65}"/>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56" imgH="257" progId="TCLayout.ActiveDocument.1">
                  <p:embed/>
                </p:oleObj>
              </mc:Choice>
              <mc:Fallback>
                <p:oleObj name="think-cell Slide" r:id="rId4" imgW="256" imgH="257" progId="TCLayout.ActiveDocument.1">
                  <p:embed/>
                  <p:pic>
                    <p:nvPicPr>
                      <p:cNvPr id="5" name="Object 4" hidden="1">
                        <a:extLst>
                          <a:ext uri="{FF2B5EF4-FFF2-40B4-BE49-F238E27FC236}">
                            <a16:creationId xmlns:a16="http://schemas.microsoft.com/office/drawing/2014/main" id="{38E04078-FA05-48BB-A31A-BC95AEB55A6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6D46A40B-FEAF-438F-8BBF-9CA89560CE56}"/>
              </a:ext>
            </a:extLst>
          </p:cNvPr>
          <p:cNvSpPr>
            <a:spLocks noGrp="1"/>
          </p:cNvSpPr>
          <p:nvPr>
            <p:ph type="ctrTitle"/>
          </p:nvPr>
        </p:nvSpPr>
        <p:spPr/>
        <p:txBody>
          <a:bodyPr/>
          <a:lstStyle/>
          <a:p>
            <a:r>
              <a:rPr lang="en-US" dirty="0"/>
              <a:t>Future Tax Leaders</a:t>
            </a:r>
          </a:p>
        </p:txBody>
      </p:sp>
      <p:sp>
        <p:nvSpPr>
          <p:cNvPr id="3" name="Subtitle 2">
            <a:extLst>
              <a:ext uri="{FF2B5EF4-FFF2-40B4-BE49-F238E27FC236}">
                <a16:creationId xmlns:a16="http://schemas.microsoft.com/office/drawing/2014/main" id="{E46E1A48-4EA6-42D4-8801-AE6E8DD5C4BA}"/>
              </a:ext>
            </a:extLst>
          </p:cNvPr>
          <p:cNvSpPr>
            <a:spLocks noGrp="1"/>
          </p:cNvSpPr>
          <p:nvPr>
            <p:ph type="subTitle" idx="1"/>
          </p:nvPr>
        </p:nvSpPr>
        <p:spPr>
          <a:xfrm>
            <a:off x="742112" y="2385175"/>
            <a:ext cx="3791450" cy="739695"/>
          </a:xfrm>
        </p:spPr>
        <p:txBody>
          <a:bodyPr/>
          <a:lstStyle/>
          <a:p>
            <a:r>
              <a:rPr lang="en-US" dirty="0"/>
              <a:t>Indirect tax and incentives update</a:t>
            </a:r>
          </a:p>
          <a:p>
            <a:r>
              <a:rPr lang="en-US" b="1" dirty="0"/>
              <a:t>September 26, 2024</a:t>
            </a:r>
          </a:p>
        </p:txBody>
      </p:sp>
    </p:spTree>
    <p:extLst>
      <p:ext uri="{BB962C8B-B14F-4D97-AF65-F5344CB8AC3E}">
        <p14:creationId xmlns:p14="http://schemas.microsoft.com/office/powerpoint/2010/main" val="3288650686"/>
      </p:ext>
    </p:extLst>
  </p:cSld>
  <p:clrMapOvr>
    <a:masterClrMapping/>
  </p:clrMapOvr>
  <mc:AlternateContent xmlns:mc="http://schemas.openxmlformats.org/markup-compatibility/2006" xmlns:p14="http://schemas.microsoft.com/office/powerpoint/2010/main">
    <mc:Choice Requires="p14">
      <p:transition spd="slow" p14:dur="2000" advTm="475"/>
    </mc:Choice>
    <mc:Fallback xmlns="">
      <p:transition spd="slow" advTm="475"/>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F06D9F78-079C-4AD9-9903-371383A69B88}"/>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56" imgH="257" progId="TCLayout.ActiveDocument.1">
                  <p:embed/>
                </p:oleObj>
              </mc:Choice>
              <mc:Fallback>
                <p:oleObj name="think-cell Slide" r:id="rId4" imgW="256" imgH="257" progId="TCLayout.ActiveDocument.1">
                  <p:embed/>
                  <p:pic>
                    <p:nvPicPr>
                      <p:cNvPr id="6" name="Object 5" hidden="1">
                        <a:extLst>
                          <a:ext uri="{FF2B5EF4-FFF2-40B4-BE49-F238E27FC236}">
                            <a16:creationId xmlns:a16="http://schemas.microsoft.com/office/drawing/2014/main" id="{F06D9F78-079C-4AD9-9903-371383A69B8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p:nvPr>
        </p:nvSpPr>
        <p:spPr/>
        <p:txBody>
          <a:bodyPr vert="horz"/>
          <a:lstStyle/>
          <a:p>
            <a:r>
              <a:rPr lang="en-IN" dirty="0"/>
              <a:t>Sales and use tax nexus </a:t>
            </a:r>
            <a:r>
              <a:rPr lang="en-US" dirty="0"/>
              <a:t>— </a:t>
            </a:r>
            <a:r>
              <a:rPr lang="en-IN" dirty="0"/>
              <a:t>history</a:t>
            </a:r>
            <a:endParaRPr lang="en-US" dirty="0"/>
          </a:p>
        </p:txBody>
      </p:sp>
      <p:sp>
        <p:nvSpPr>
          <p:cNvPr id="3" name="Content Placeholder 2"/>
          <p:cNvSpPr>
            <a:spLocks noGrp="1"/>
          </p:cNvSpPr>
          <p:nvPr>
            <p:ph idx="4294967295"/>
          </p:nvPr>
        </p:nvSpPr>
        <p:spPr>
          <a:xfrm>
            <a:off x="461963" y="1138238"/>
            <a:ext cx="8229600" cy="4948237"/>
          </a:xfrm>
        </p:spPr>
        <p:txBody>
          <a:bodyPr/>
          <a:lstStyle/>
          <a:p>
            <a:r>
              <a:rPr lang="en-US" sz="1800" dirty="0"/>
              <a:t>A state’s ability to impose tax or a tax collection obligation is limited by the U.S. Constitution.</a:t>
            </a:r>
          </a:p>
          <a:p>
            <a:r>
              <a:rPr lang="en-US" sz="1800" dirty="0"/>
              <a:t>A vendor must have sufficient nexus with a state before the state may impose a tax or tax collection duty:</a:t>
            </a:r>
          </a:p>
          <a:p>
            <a:pPr lvl="1"/>
            <a:r>
              <a:rPr lang="en-US" sz="1600" dirty="0"/>
              <a:t>“Nexus” has expanded over the past decades.</a:t>
            </a:r>
          </a:p>
          <a:p>
            <a:r>
              <a:rPr lang="en-US" sz="1800" dirty="0"/>
              <a:t>Physical presence historically was required to establish nexus for sales and use tax: </a:t>
            </a:r>
          </a:p>
          <a:p>
            <a:pPr lvl="1"/>
            <a:r>
              <a:rPr lang="en-US" sz="1600" i="1" dirty="0"/>
              <a:t>National Bellas Hess v. Illinois Dept. of Rev.;</a:t>
            </a:r>
            <a:r>
              <a:rPr lang="en-US" sz="1600" dirty="0"/>
              <a:t> </a:t>
            </a:r>
            <a:r>
              <a:rPr lang="en-US" sz="1600" i="1" dirty="0"/>
              <a:t>Quill Corp. v. North Dakota</a:t>
            </a:r>
            <a:endParaRPr lang="en-US" sz="1600" dirty="0"/>
          </a:p>
          <a:p>
            <a:pPr lvl="1"/>
            <a:r>
              <a:rPr lang="en-US" sz="1600" dirty="0"/>
              <a:t>States continuously sought to redefine physical presence through “click-through” legislation, affiliate nexus provisions, marketplace nexus provisions, “cookie” nexus or warehousing and/or distribution nexus standards, or they imposed notice and reporting requirements on out-of-state sellers. </a:t>
            </a:r>
          </a:p>
          <a:p>
            <a:r>
              <a:rPr lang="en-US" sz="1800" dirty="0"/>
              <a:t>On June 21, 2018, however, the U.S. Supreme Court overruled the physical presence requirement in </a:t>
            </a:r>
            <a:r>
              <a:rPr lang="en-US" sz="1800" i="1" dirty="0"/>
              <a:t>South Dakota v. Wayfair, Inc.</a:t>
            </a:r>
            <a:r>
              <a:rPr lang="en-US" sz="1800" dirty="0"/>
              <a:t>, U.S. S. Ct. Dot. </a:t>
            </a:r>
            <a:br>
              <a:rPr lang="en-US" sz="1800" dirty="0"/>
            </a:br>
            <a:r>
              <a:rPr lang="en-US" sz="1800" dirty="0"/>
              <a:t>No. 17-292 (6/21/2018).</a:t>
            </a:r>
          </a:p>
        </p:txBody>
      </p:sp>
    </p:spTree>
    <p:extLst>
      <p:ext uri="{BB962C8B-B14F-4D97-AF65-F5344CB8AC3E}">
        <p14:creationId xmlns:p14="http://schemas.microsoft.com/office/powerpoint/2010/main" val="1341157920"/>
      </p:ext>
    </p:extLst>
  </p:cSld>
  <p:clrMapOvr>
    <a:masterClrMapping/>
  </p:clrMapOvr>
  <mc:AlternateContent xmlns:mc="http://schemas.openxmlformats.org/markup-compatibility/2006" xmlns:p14="http://schemas.microsoft.com/office/powerpoint/2010/main">
    <mc:Choice Requires="p14">
      <p:transition spd="slow" p14:dur="2000" advTm="6"/>
    </mc:Choice>
    <mc:Fallback xmlns="">
      <p:transition spd="slow" advTm="6"/>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0C2F2AFB-6266-4008-BBF6-DFD9FE6EA322}"/>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56" imgH="257" progId="TCLayout.ActiveDocument.1">
                  <p:embed/>
                </p:oleObj>
              </mc:Choice>
              <mc:Fallback>
                <p:oleObj name="think-cell Slide" r:id="rId3" imgW="256" imgH="257" progId="TCLayout.ActiveDocument.1">
                  <p:embed/>
                  <p:pic>
                    <p:nvPicPr>
                      <p:cNvPr id="6" name="Object 5" hidden="1">
                        <a:extLst>
                          <a:ext uri="{FF2B5EF4-FFF2-40B4-BE49-F238E27FC236}">
                            <a16:creationId xmlns:a16="http://schemas.microsoft.com/office/drawing/2014/main" id="{0C2F2AFB-6266-4008-BBF6-DFD9FE6EA32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FDC5B5A4-FEB0-4875-802D-D2A22019270D}"/>
              </a:ext>
            </a:extLst>
          </p:cNvPr>
          <p:cNvSpPr>
            <a:spLocks noGrp="1"/>
          </p:cNvSpPr>
          <p:nvPr>
            <p:ph type="title"/>
          </p:nvPr>
        </p:nvSpPr>
        <p:spPr/>
        <p:txBody>
          <a:bodyPr vert="horz"/>
          <a:lstStyle/>
          <a:p>
            <a:r>
              <a:rPr lang="en-US" dirty="0"/>
              <a:t>Sales and use tax nexus — current state</a:t>
            </a:r>
          </a:p>
        </p:txBody>
      </p:sp>
      <p:sp>
        <p:nvSpPr>
          <p:cNvPr id="5" name="Content Placeholder 4">
            <a:extLst>
              <a:ext uri="{FF2B5EF4-FFF2-40B4-BE49-F238E27FC236}">
                <a16:creationId xmlns:a16="http://schemas.microsoft.com/office/drawing/2014/main" id="{764F7A15-5A38-4A58-B4D5-B48030FF84AB}"/>
              </a:ext>
            </a:extLst>
          </p:cNvPr>
          <p:cNvSpPr>
            <a:spLocks noGrp="1"/>
          </p:cNvSpPr>
          <p:nvPr>
            <p:ph idx="4294967295"/>
          </p:nvPr>
        </p:nvSpPr>
        <p:spPr>
          <a:xfrm>
            <a:off x="461963" y="1138238"/>
            <a:ext cx="8229600" cy="4948237"/>
          </a:xfrm>
        </p:spPr>
        <p:txBody>
          <a:bodyPr/>
          <a:lstStyle/>
          <a:p>
            <a:pPr>
              <a:buClr>
                <a:srgbClr val="FFE600"/>
              </a:buClr>
              <a:buSzPct val="100000"/>
              <a:buFont typeface="EYInterstate" panose="02000503020000020004" pitchFamily="2" charset="0"/>
            </a:pPr>
            <a:r>
              <a:rPr lang="en-IN" dirty="0"/>
              <a:t>States adopted economic nexus after the </a:t>
            </a:r>
            <a:r>
              <a:rPr lang="en-IN" i="1" dirty="0"/>
              <a:t>Wayfair</a:t>
            </a:r>
            <a:r>
              <a:rPr lang="en-IN" dirty="0"/>
              <a:t> decision.</a:t>
            </a:r>
          </a:p>
          <a:p>
            <a:pPr>
              <a:buClr>
                <a:srgbClr val="FFE600"/>
              </a:buClr>
              <a:buSzPct val="100000"/>
              <a:buFont typeface="EYInterstate" panose="02000503020000020004" pitchFamily="2" charset="0"/>
            </a:pPr>
            <a:r>
              <a:rPr lang="en-IN" dirty="0"/>
              <a:t>Economic nexus allows states to impose a collection obligation based on economic presence:</a:t>
            </a:r>
          </a:p>
          <a:p>
            <a:pPr lvl="1">
              <a:buClr>
                <a:srgbClr val="FFE600"/>
              </a:buClr>
              <a:buSzPct val="100000"/>
              <a:buFont typeface="EYInterstate" panose="02000503020000020004" pitchFamily="2" charset="0"/>
            </a:pPr>
            <a:r>
              <a:rPr lang="en-IN" dirty="0"/>
              <a:t>Economic presence for remote sellers (i.e., sellers that lack physical presence) is based on sales and/or transaction volume.</a:t>
            </a:r>
          </a:p>
          <a:p>
            <a:pPr lvl="1">
              <a:buClr>
                <a:srgbClr val="FFE600"/>
              </a:buClr>
              <a:buSzPct val="100000"/>
              <a:buFont typeface="EYInterstate" panose="02000503020000020004" pitchFamily="2" charset="0"/>
              <a:buChar char="•"/>
            </a:pPr>
            <a:r>
              <a:rPr lang="en-IN" dirty="0"/>
              <a:t>A common threshold is sales made into the state greater than $100,000 per year, or 200 or more transactions.</a:t>
            </a:r>
          </a:p>
          <a:p>
            <a:pPr>
              <a:buClr>
                <a:srgbClr val="FFE600"/>
              </a:buClr>
              <a:buSzPct val="100000"/>
              <a:buFont typeface="EYInterstate" panose="02000503020000020004" pitchFamily="2" charset="0"/>
            </a:pPr>
            <a:r>
              <a:rPr lang="en-IN" dirty="0"/>
              <a:t>All states with a state-level sales and use tax have adopted economic nexus provisions for sales and use tax:</a:t>
            </a:r>
          </a:p>
          <a:p>
            <a:pPr lvl="1">
              <a:buClr>
                <a:srgbClr val="FFE600"/>
              </a:buClr>
              <a:buSzPct val="100000"/>
              <a:buFont typeface="EYInterstate" panose="02000503020000020004" pitchFamily="2" charset="0"/>
            </a:pPr>
            <a:r>
              <a:rPr lang="en-IN" dirty="0"/>
              <a:t>Many localities and home rule jurisdictions have adopted economic nexus provisions.</a:t>
            </a:r>
          </a:p>
          <a:p>
            <a:pPr lvl="1">
              <a:buClr>
                <a:srgbClr val="FFE600"/>
              </a:buClr>
              <a:buSzPct val="100000"/>
              <a:buFont typeface="EYInterstate" panose="02000503020000020004" pitchFamily="2" charset="0"/>
            </a:pPr>
            <a:r>
              <a:rPr lang="en-IN" dirty="0"/>
              <a:t>Example: Beginning in July 2020, home rule self-collected cities in Colorado began implementing economic nexus; currently, more than half of the home rule cities are enforcing economic nexus if gross retail sales into the state exceed $100,000.</a:t>
            </a:r>
          </a:p>
          <a:p>
            <a:pPr>
              <a:buClr>
                <a:srgbClr val="FFE600"/>
              </a:buClr>
              <a:buSzPct val="100000"/>
              <a:buFont typeface="EYInterstate" panose="02000503020000020004" pitchFamily="2" charset="0"/>
            </a:pPr>
            <a:r>
              <a:rPr lang="en-IN" dirty="0"/>
              <a:t>Physical presence still creates nexus:</a:t>
            </a:r>
          </a:p>
          <a:p>
            <a:pPr lvl="1">
              <a:buClr>
                <a:srgbClr val="FFE600"/>
              </a:buClr>
              <a:buSzPct val="100000"/>
              <a:buFont typeface="EYInterstate" panose="02000503020000020004" pitchFamily="2" charset="0"/>
            </a:pPr>
            <a:r>
              <a:rPr lang="en-IN" dirty="0"/>
              <a:t>Other state efforts to “work around” </a:t>
            </a:r>
            <a:r>
              <a:rPr lang="en-IN" i="1" dirty="0"/>
              <a:t>Quill</a:t>
            </a:r>
            <a:r>
              <a:rPr lang="en-IN" dirty="0"/>
              <a:t> remain in place (e.g., click-through, affiliate and notice/reporting provisions).</a:t>
            </a:r>
          </a:p>
          <a:p>
            <a:endParaRPr lang="en-US" dirty="0"/>
          </a:p>
          <a:p>
            <a:endParaRPr lang="en-US" dirty="0"/>
          </a:p>
        </p:txBody>
      </p:sp>
    </p:spTree>
    <p:extLst>
      <p:ext uri="{BB962C8B-B14F-4D97-AF65-F5344CB8AC3E}">
        <p14:creationId xmlns:p14="http://schemas.microsoft.com/office/powerpoint/2010/main" val="3399359224"/>
      </p:ext>
    </p:extLst>
  </p:cSld>
  <p:clrMapOvr>
    <a:masterClrMapping/>
  </p:clrMapOvr>
  <mc:AlternateContent xmlns:mc="http://schemas.openxmlformats.org/markup-compatibility/2006" xmlns:p14="http://schemas.microsoft.com/office/powerpoint/2010/main">
    <mc:Choice Requires="p14">
      <p:transition spd="slow" p14:dur="2000" advTm="5"/>
    </mc:Choice>
    <mc:Fallback xmlns="">
      <p:transition spd="slow" advTm="5"/>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A0433F-B065-842D-D0E2-8061689337BC}"/>
              </a:ext>
            </a:extLst>
          </p:cNvPr>
          <p:cNvSpPr>
            <a:spLocks noGrp="1"/>
          </p:cNvSpPr>
          <p:nvPr>
            <p:ph type="title"/>
          </p:nvPr>
        </p:nvSpPr>
        <p:spPr/>
        <p:txBody>
          <a:bodyPr/>
          <a:lstStyle/>
          <a:p>
            <a:r>
              <a:rPr lang="en-US" dirty="0"/>
              <a:t>Sales and use tax nexus — current state (cont.)</a:t>
            </a:r>
          </a:p>
        </p:txBody>
      </p:sp>
      <p:sp>
        <p:nvSpPr>
          <p:cNvPr id="3" name="Content Placeholder 2">
            <a:extLst>
              <a:ext uri="{FF2B5EF4-FFF2-40B4-BE49-F238E27FC236}">
                <a16:creationId xmlns:a16="http://schemas.microsoft.com/office/drawing/2014/main" id="{F6B67671-4809-0458-E60C-C3E2F416DDFE}"/>
              </a:ext>
            </a:extLst>
          </p:cNvPr>
          <p:cNvSpPr>
            <a:spLocks noGrp="1"/>
          </p:cNvSpPr>
          <p:nvPr>
            <p:ph idx="4294967295"/>
          </p:nvPr>
        </p:nvSpPr>
        <p:spPr>
          <a:xfrm>
            <a:off x="461963" y="1138238"/>
            <a:ext cx="8229600" cy="4948237"/>
          </a:xfrm>
        </p:spPr>
        <p:txBody>
          <a:bodyPr/>
          <a:lstStyle/>
          <a:p>
            <a:r>
              <a:rPr lang="en-US" dirty="0"/>
              <a:t>The decision immediately resulted in multistate and multinational sellers having to review their internal sales tax systems and processes, filing thousands of new jurisdictions: </a:t>
            </a:r>
          </a:p>
          <a:p>
            <a:pPr lvl="1"/>
            <a:r>
              <a:rPr lang="en-US" dirty="0"/>
              <a:t>The decision also increased new costs and confusion for consumers, businesses and tax authorities.</a:t>
            </a:r>
          </a:p>
          <a:p>
            <a:r>
              <a:rPr lang="en-US" dirty="0"/>
              <a:t>Now, six years later, the U.S. Congress has decided to take a closer look at what the decision has done to the remote sales landscape and to consider whether any remediation is warranted:</a:t>
            </a:r>
          </a:p>
          <a:p>
            <a:pPr lvl="1"/>
            <a:r>
              <a:rPr lang="en-US" dirty="0"/>
              <a:t>While congressional action is not expected anytime soon, the Senate Finance Committee in 2022 addressed concerns for small businesses and suggestions for relief, such as uniform standardizations for nexus determinations and simplified tax rates. This demonstrates that the issue of nexus may be ripe for congressional review: </a:t>
            </a:r>
          </a:p>
          <a:p>
            <a:pPr lvl="2"/>
            <a:r>
              <a:rPr lang="en-US" dirty="0"/>
              <a:t>The decision took effect immediately overnight with little advanced warning.</a:t>
            </a:r>
          </a:p>
          <a:p>
            <a:pPr lvl="2"/>
            <a:r>
              <a:rPr lang="en-US" dirty="0"/>
              <a:t>However, the influx of state and local tax revenue that was remitted by requiring remote sellers to collect on customer location has been too great for things to go back to the way they were under </a:t>
            </a:r>
            <a:r>
              <a:rPr lang="en-US" i="1" dirty="0"/>
              <a:t>Quill</a:t>
            </a:r>
            <a:r>
              <a:rPr lang="en-US" dirty="0"/>
              <a:t>. </a:t>
            </a:r>
          </a:p>
        </p:txBody>
      </p:sp>
    </p:spTree>
    <p:extLst>
      <p:ext uri="{BB962C8B-B14F-4D97-AF65-F5344CB8AC3E}">
        <p14:creationId xmlns:p14="http://schemas.microsoft.com/office/powerpoint/2010/main" val="4134632883"/>
      </p:ext>
    </p:extLst>
  </p:cSld>
  <p:clrMapOvr>
    <a:masterClrMapping/>
  </p:clrMapOvr>
  <mc:AlternateContent xmlns:mc="http://schemas.openxmlformats.org/markup-compatibility/2006" xmlns:p14="http://schemas.microsoft.com/office/powerpoint/2010/main">
    <mc:Choice Requires="p14">
      <p:transition spd="slow" p14:dur="2000" advTm="6"/>
    </mc:Choice>
    <mc:Fallback xmlns="">
      <p:transition spd="slow" advTm="6"/>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19D70C96-EF50-4280-9089-568F17DB519C}"/>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56" imgH="257" progId="TCLayout.ActiveDocument.1">
                  <p:embed/>
                </p:oleObj>
              </mc:Choice>
              <mc:Fallback>
                <p:oleObj name="think-cell Slide" r:id="rId3" imgW="256" imgH="257" progId="TCLayout.ActiveDocument.1">
                  <p:embed/>
                  <p:pic>
                    <p:nvPicPr>
                      <p:cNvPr id="4" name="Object 3" hidden="1">
                        <a:extLst>
                          <a:ext uri="{FF2B5EF4-FFF2-40B4-BE49-F238E27FC236}">
                            <a16:creationId xmlns:a16="http://schemas.microsoft.com/office/drawing/2014/main" id="{19D70C96-EF50-4280-9089-568F17DB519C}"/>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364B114B-BC04-450D-B1EE-6F08857EA8F7}"/>
              </a:ext>
            </a:extLst>
          </p:cNvPr>
          <p:cNvSpPr>
            <a:spLocks noGrp="1"/>
          </p:cNvSpPr>
          <p:nvPr>
            <p:ph type="title"/>
          </p:nvPr>
        </p:nvSpPr>
        <p:spPr/>
        <p:txBody>
          <a:bodyPr vert="horz"/>
          <a:lstStyle/>
          <a:p>
            <a:r>
              <a:rPr lang="en-US" dirty="0"/>
              <a:t>Polling question 2</a:t>
            </a:r>
          </a:p>
        </p:txBody>
      </p:sp>
      <p:grpSp>
        <p:nvGrpSpPr>
          <p:cNvPr id="22" name="Group 21">
            <a:extLst>
              <a:ext uri="{FF2B5EF4-FFF2-40B4-BE49-F238E27FC236}">
                <a16:creationId xmlns:a16="http://schemas.microsoft.com/office/drawing/2014/main" id="{A28078C4-9212-83BD-3A51-A43D9AF66FEB}"/>
              </a:ext>
            </a:extLst>
          </p:cNvPr>
          <p:cNvGrpSpPr/>
          <p:nvPr/>
        </p:nvGrpSpPr>
        <p:grpSpPr>
          <a:xfrm>
            <a:off x="457201" y="1138238"/>
            <a:ext cx="8229600" cy="4949825"/>
            <a:chOff x="457201" y="1138238"/>
            <a:chExt cx="8229600" cy="4949825"/>
          </a:xfrm>
        </p:grpSpPr>
        <p:grpSp>
          <p:nvGrpSpPr>
            <p:cNvPr id="37" name="Group 36">
              <a:extLst>
                <a:ext uri="{FF2B5EF4-FFF2-40B4-BE49-F238E27FC236}">
                  <a16:creationId xmlns:a16="http://schemas.microsoft.com/office/drawing/2014/main" id="{FCED90EE-F7E9-40D6-B3BC-09D428557646}"/>
                </a:ext>
              </a:extLst>
            </p:cNvPr>
            <p:cNvGrpSpPr/>
            <p:nvPr/>
          </p:nvGrpSpPr>
          <p:grpSpPr>
            <a:xfrm>
              <a:off x="457201" y="1138238"/>
              <a:ext cx="8229600" cy="4949825"/>
              <a:chOff x="457201" y="1138238"/>
              <a:chExt cx="8229600" cy="4949825"/>
            </a:xfrm>
          </p:grpSpPr>
          <p:pic>
            <p:nvPicPr>
              <p:cNvPr id="49" name="Picture 48">
                <a:extLst>
                  <a:ext uri="{FF2B5EF4-FFF2-40B4-BE49-F238E27FC236}">
                    <a16:creationId xmlns:a16="http://schemas.microsoft.com/office/drawing/2014/main" id="{F7F7CC63-729A-489B-B6BA-64DE9ABB5063}"/>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l="24485" r="421"/>
              <a:stretch/>
            </p:blipFill>
            <p:spPr>
              <a:xfrm>
                <a:off x="457201" y="1138238"/>
                <a:ext cx="8229600" cy="4949825"/>
              </a:xfrm>
              <a:prstGeom prst="rect">
                <a:avLst/>
              </a:prstGeom>
            </p:spPr>
          </p:pic>
          <p:sp>
            <p:nvSpPr>
              <p:cNvPr id="50" name="Rectangle 49">
                <a:extLst>
                  <a:ext uri="{FF2B5EF4-FFF2-40B4-BE49-F238E27FC236}">
                    <a16:creationId xmlns:a16="http://schemas.microsoft.com/office/drawing/2014/main" id="{49083D79-7B73-4302-8CDA-EAE49CCF0BB6}"/>
                  </a:ext>
                </a:extLst>
              </p:cNvPr>
              <p:cNvSpPr/>
              <p:nvPr/>
            </p:nvSpPr>
            <p:spPr>
              <a:xfrm>
                <a:off x="457201" y="1138238"/>
                <a:ext cx="8229600" cy="4949825"/>
              </a:xfrm>
              <a:prstGeom prst="rect">
                <a:avLst/>
              </a:prstGeom>
              <a:gradFill flip="none" rotWithShape="1">
                <a:gsLst>
                  <a:gs pos="0">
                    <a:schemeClr val="tx1">
                      <a:alpha val="0"/>
                    </a:schemeClr>
                  </a:gs>
                  <a:gs pos="46000">
                    <a:schemeClr val="tx1">
                      <a:alpha val="50000"/>
                    </a:schemeClr>
                  </a:gs>
                  <a:gs pos="81000">
                    <a:schemeClr val="tx1">
                      <a:alpha val="74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sz="1600" dirty="0">
                  <a:latin typeface="+mj-lt"/>
                </a:endParaRPr>
              </a:p>
            </p:txBody>
          </p:sp>
        </p:grpSp>
        <p:sp>
          <p:nvSpPr>
            <p:cNvPr id="13" name="Text Placeholder 5">
              <a:extLst>
                <a:ext uri="{FF2B5EF4-FFF2-40B4-BE49-F238E27FC236}">
                  <a16:creationId xmlns:a16="http://schemas.microsoft.com/office/drawing/2014/main" id="{D8210593-BF42-7608-4863-C0F6CB4735EB}"/>
                </a:ext>
              </a:extLst>
            </p:cNvPr>
            <p:cNvSpPr txBox="1">
              <a:spLocks/>
            </p:cNvSpPr>
            <p:nvPr/>
          </p:nvSpPr>
          <p:spPr>
            <a:xfrm>
              <a:off x="763996" y="1438199"/>
              <a:ext cx="5261420" cy="276999"/>
            </a:xfrm>
            <a:prstGeom prst="rect">
              <a:avLst/>
            </a:prstGeom>
          </p:spPr>
          <p:txBody>
            <a:bodyPr vert="horz" wrap="square" lIns="0" tIns="0" rIns="0" bIns="0" rtlCol="0" anchor="t" anchorCtr="0">
              <a:spAutoFit/>
            </a:bodyPr>
            <a:lstStyle>
              <a:lvl1pPr marL="0" indent="0" algn="l" defTabSz="914400" rtl="0" eaLnBrk="1" latinLnBrk="0" hangingPunct="1">
                <a:spcBef>
                  <a:spcPct val="20000"/>
                </a:spcBef>
                <a:buClr>
                  <a:schemeClr val="tx2"/>
                </a:buClr>
                <a:buSzPct val="110000"/>
                <a:buFont typeface="EYInterstate Light" panose="02000506000000020004" pitchFamily="2" charset="0"/>
                <a:buNone/>
                <a:defRPr sz="2400" kern="1200">
                  <a:solidFill>
                    <a:schemeClr val="bg1"/>
                  </a:solidFill>
                  <a:latin typeface="EYInterstate Light" panose="02000506000000020004" pitchFamily="2" charset="0"/>
                  <a:ea typeface="+mn-ea"/>
                  <a:cs typeface="+mn-cs"/>
                </a:defRPr>
              </a:lvl1pPr>
              <a:lvl2pPr marL="1425575" indent="-1425575" algn="l" defTabSz="914400" rtl="0" eaLnBrk="1" latinLnBrk="0" hangingPunct="1">
                <a:spcBef>
                  <a:spcPct val="20000"/>
                </a:spcBef>
                <a:buClr>
                  <a:schemeClr val="tx2"/>
                </a:buClr>
                <a:buSzPct val="110000"/>
                <a:buFont typeface="EYInterstate Light" panose="02000506000000020004" pitchFamily="2" charset="0"/>
                <a:buNone/>
                <a:defRPr sz="2400" kern="1200">
                  <a:solidFill>
                    <a:schemeClr val="tx1"/>
                  </a:solidFill>
                  <a:latin typeface="EYInterstate Light" panose="02000506000000020004" pitchFamily="2" charset="0"/>
                  <a:ea typeface="+mn-ea"/>
                  <a:cs typeface="+mn-cs"/>
                </a:defRPr>
              </a:lvl2pPr>
              <a:lvl3pPr marL="1425575" indent="-1425575" algn="l" defTabSz="914400" rtl="0" eaLnBrk="1" latinLnBrk="0" hangingPunct="1">
                <a:spcBef>
                  <a:spcPct val="20000"/>
                </a:spcBef>
                <a:buClr>
                  <a:schemeClr val="tx2"/>
                </a:buClr>
                <a:buSzPct val="110000"/>
                <a:buFont typeface="EYInterstate Light" panose="02000506000000020004" pitchFamily="2" charset="0"/>
                <a:buNone/>
                <a:defRPr sz="2400" kern="1200">
                  <a:solidFill>
                    <a:schemeClr val="tx1"/>
                  </a:solidFill>
                  <a:latin typeface="EYInterstate Light" panose="02000506000000020004" pitchFamily="2" charset="0"/>
                  <a:ea typeface="+mn-ea"/>
                  <a:cs typeface="+mn-cs"/>
                </a:defRPr>
              </a:lvl3pPr>
              <a:lvl4pPr marL="1425575" indent="-1425575" algn="l" defTabSz="914400" rtl="0" eaLnBrk="1" latinLnBrk="0" hangingPunct="1">
                <a:spcBef>
                  <a:spcPct val="20000"/>
                </a:spcBef>
                <a:buClr>
                  <a:schemeClr val="tx2"/>
                </a:buClr>
                <a:buSzPct val="110000"/>
                <a:buFont typeface="EYInterstate Light" panose="02000506000000020004" pitchFamily="2" charset="0"/>
                <a:buNone/>
                <a:defRPr sz="2400" kern="1200">
                  <a:solidFill>
                    <a:schemeClr val="tx1"/>
                  </a:solidFill>
                  <a:latin typeface="EYInterstate Light" panose="02000506000000020004" pitchFamily="2" charset="0"/>
                  <a:ea typeface="+mn-ea"/>
                  <a:cs typeface="+mn-cs"/>
                </a:defRPr>
              </a:lvl4pPr>
              <a:lvl5pPr marL="1425575" indent="-1425575" algn="l" defTabSz="914400" rtl="0" eaLnBrk="1" latinLnBrk="0" hangingPunct="1">
                <a:spcBef>
                  <a:spcPct val="20000"/>
                </a:spcBef>
                <a:buClr>
                  <a:schemeClr val="tx2"/>
                </a:buClr>
                <a:buSzPct val="110000"/>
                <a:buFont typeface="EYInterstate Light" panose="02000506000000020004" pitchFamily="2" charset="0"/>
                <a:buNone/>
                <a:defRPr sz="2400" kern="1200">
                  <a:solidFill>
                    <a:schemeClr val="tx1"/>
                  </a:solidFill>
                  <a:latin typeface="EYInterstate Light" panose="02000506000000020004"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IN" sz="1800" b="1" dirty="0">
                  <a:solidFill>
                    <a:schemeClr val="tx2"/>
                  </a:solidFill>
                  <a:latin typeface="+mj-lt"/>
                </a:rPr>
                <a:t>What may cause sales tax nexus?</a:t>
              </a:r>
            </a:p>
          </p:txBody>
        </p:sp>
        <p:sp>
          <p:nvSpPr>
            <p:cNvPr id="14" name="Oval 13">
              <a:extLst>
                <a:ext uri="{FF2B5EF4-FFF2-40B4-BE49-F238E27FC236}">
                  <a16:creationId xmlns:a16="http://schemas.microsoft.com/office/drawing/2014/main" id="{AE8C3DE7-CE9B-8B41-4627-E2D90C97AF7F}"/>
                </a:ext>
              </a:extLst>
            </p:cNvPr>
            <p:cNvSpPr/>
            <p:nvPr/>
          </p:nvSpPr>
          <p:spPr>
            <a:xfrm>
              <a:off x="763995" y="3103543"/>
              <a:ext cx="340568" cy="340568"/>
            </a:xfrm>
            <a:prstGeom prst="ellipse">
              <a:avLst/>
            </a:prstGeom>
            <a:solidFill>
              <a:schemeClr val="tx2"/>
            </a:solidFill>
            <a:ln w="19050" cap="flat" cmpd="sng" algn="ctr">
              <a:noFill/>
              <a:prstDash val="solid"/>
            </a:ln>
            <a:effectLst/>
          </p:spPr>
          <p:txBody>
            <a:bodyPr rtlCol="0" anchor="ctr"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N" sz="1600" b="1" i="0" u="none" strike="noStrike" kern="0" cap="none" spc="0" normalizeH="0" baseline="0" noProof="0" dirty="0">
                  <a:ln>
                    <a:noFill/>
                  </a:ln>
                  <a:effectLst/>
                  <a:uLnTx/>
                  <a:uFillTx/>
                  <a:latin typeface="+mj-lt"/>
                </a:rPr>
                <a:t>B</a:t>
              </a:r>
              <a:endParaRPr kumimoji="0" lang="en-US" sz="1600" b="1" i="0" u="none" strike="noStrike" kern="0" cap="none" spc="0" normalizeH="0" baseline="0" noProof="0" dirty="0">
                <a:ln>
                  <a:noFill/>
                </a:ln>
                <a:effectLst/>
                <a:uLnTx/>
                <a:uFillTx/>
                <a:latin typeface="+mj-lt"/>
              </a:endParaRPr>
            </a:p>
          </p:txBody>
        </p:sp>
        <p:sp>
          <p:nvSpPr>
            <p:cNvPr id="15" name="Oval 14">
              <a:extLst>
                <a:ext uri="{FF2B5EF4-FFF2-40B4-BE49-F238E27FC236}">
                  <a16:creationId xmlns:a16="http://schemas.microsoft.com/office/drawing/2014/main" id="{AE672688-F702-94A2-37E2-49B301C02E55}"/>
                </a:ext>
              </a:extLst>
            </p:cNvPr>
            <p:cNvSpPr/>
            <p:nvPr/>
          </p:nvSpPr>
          <p:spPr>
            <a:xfrm>
              <a:off x="763995" y="3751738"/>
              <a:ext cx="340568" cy="340568"/>
            </a:xfrm>
            <a:prstGeom prst="ellipse">
              <a:avLst/>
            </a:prstGeom>
            <a:solidFill>
              <a:schemeClr val="tx2"/>
            </a:solidFill>
            <a:ln w="19050" cap="flat" cmpd="sng" algn="ctr">
              <a:noFill/>
              <a:prstDash val="solid"/>
            </a:ln>
            <a:effectLst/>
          </p:spPr>
          <p:txBody>
            <a:bodyPr rtlCol="0" anchor="ctr"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N" sz="1600" b="1" i="0" u="none" strike="noStrike" kern="0" cap="none" spc="0" normalizeH="0" baseline="0" noProof="0" dirty="0">
                  <a:ln>
                    <a:noFill/>
                  </a:ln>
                  <a:effectLst/>
                  <a:uLnTx/>
                  <a:uFillTx/>
                  <a:latin typeface="+mj-lt"/>
                </a:rPr>
                <a:t>C</a:t>
              </a:r>
              <a:endParaRPr kumimoji="0" lang="en-US" sz="1600" b="1" i="0" u="none" strike="noStrike" kern="0" cap="none" spc="0" normalizeH="0" baseline="0" noProof="0" dirty="0">
                <a:ln>
                  <a:noFill/>
                </a:ln>
                <a:effectLst/>
                <a:uLnTx/>
                <a:uFillTx/>
                <a:latin typeface="+mj-lt"/>
              </a:endParaRPr>
            </a:p>
          </p:txBody>
        </p:sp>
        <p:sp>
          <p:nvSpPr>
            <p:cNvPr id="16" name="Oval 15">
              <a:extLst>
                <a:ext uri="{FF2B5EF4-FFF2-40B4-BE49-F238E27FC236}">
                  <a16:creationId xmlns:a16="http://schemas.microsoft.com/office/drawing/2014/main" id="{389C79F4-50D9-50DD-1B4F-E9EA2220994C}"/>
                </a:ext>
              </a:extLst>
            </p:cNvPr>
            <p:cNvSpPr/>
            <p:nvPr/>
          </p:nvSpPr>
          <p:spPr>
            <a:xfrm>
              <a:off x="763995" y="4399933"/>
              <a:ext cx="340568" cy="340568"/>
            </a:xfrm>
            <a:prstGeom prst="ellipse">
              <a:avLst/>
            </a:prstGeom>
            <a:solidFill>
              <a:schemeClr val="tx2"/>
            </a:solidFill>
            <a:ln w="19050" cap="flat" cmpd="sng" algn="ctr">
              <a:noFill/>
              <a:prstDash val="solid"/>
            </a:ln>
            <a:effectLst/>
          </p:spPr>
          <p:txBody>
            <a:bodyPr rtlCol="0" anchor="ctr"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N" sz="1600" b="1" i="0" u="none" strike="noStrike" kern="0" cap="none" spc="0" normalizeH="0" baseline="0" noProof="0" dirty="0">
                  <a:ln>
                    <a:noFill/>
                  </a:ln>
                  <a:effectLst/>
                  <a:uLnTx/>
                  <a:uFillTx/>
                  <a:latin typeface="+mj-lt"/>
                </a:rPr>
                <a:t>D</a:t>
              </a:r>
              <a:endParaRPr kumimoji="0" lang="en-US" sz="1600" b="1" i="0" u="none" strike="noStrike" kern="0" cap="none" spc="0" normalizeH="0" baseline="0" noProof="0" dirty="0">
                <a:ln>
                  <a:noFill/>
                </a:ln>
                <a:effectLst/>
                <a:uLnTx/>
                <a:uFillTx/>
                <a:latin typeface="+mj-lt"/>
              </a:endParaRPr>
            </a:p>
          </p:txBody>
        </p:sp>
        <p:sp>
          <p:nvSpPr>
            <p:cNvPr id="17" name="Oval 16">
              <a:extLst>
                <a:ext uri="{FF2B5EF4-FFF2-40B4-BE49-F238E27FC236}">
                  <a16:creationId xmlns:a16="http://schemas.microsoft.com/office/drawing/2014/main" id="{7D276723-DE0B-311E-31C1-36437A60B70A}"/>
                </a:ext>
              </a:extLst>
            </p:cNvPr>
            <p:cNvSpPr/>
            <p:nvPr/>
          </p:nvSpPr>
          <p:spPr>
            <a:xfrm>
              <a:off x="763995" y="2455348"/>
              <a:ext cx="340568" cy="340568"/>
            </a:xfrm>
            <a:prstGeom prst="ellipse">
              <a:avLst/>
            </a:prstGeom>
            <a:solidFill>
              <a:schemeClr val="tx2"/>
            </a:solidFill>
            <a:ln w="19050" cap="flat" cmpd="sng" algn="ctr">
              <a:noFill/>
              <a:prstDash val="solid"/>
            </a:ln>
            <a:effectLst/>
          </p:spPr>
          <p:txBody>
            <a:bodyPr vert="horz" wrap="square" lIns="91440" tIns="45720" rIns="91440" bIns="45720" rtlCol="0" anchor="ctr" anchorCtr="0"/>
            <a:lstStyle/>
            <a:p>
              <a:pPr algn="ctr"/>
              <a:r>
                <a:rPr lang="en-IN" sz="1600" b="1" kern="0" dirty="0">
                  <a:latin typeface="+mj-lt"/>
                </a:rPr>
                <a:t>A</a:t>
              </a:r>
              <a:endParaRPr lang="en-US" sz="1600" b="1" kern="0" dirty="0">
                <a:latin typeface="+mj-lt"/>
              </a:endParaRPr>
            </a:p>
          </p:txBody>
        </p:sp>
        <p:sp>
          <p:nvSpPr>
            <p:cNvPr id="18" name="Title 1">
              <a:extLst>
                <a:ext uri="{FF2B5EF4-FFF2-40B4-BE49-F238E27FC236}">
                  <a16:creationId xmlns:a16="http://schemas.microsoft.com/office/drawing/2014/main" id="{B6E6BD18-997A-596D-F3A2-AC8F0F059B5A}"/>
                </a:ext>
              </a:extLst>
            </p:cNvPr>
            <p:cNvSpPr txBox="1">
              <a:spLocks/>
            </p:cNvSpPr>
            <p:nvPr/>
          </p:nvSpPr>
          <p:spPr>
            <a:xfrm>
              <a:off x="1215858" y="2379411"/>
              <a:ext cx="4555544" cy="492443"/>
            </a:xfrm>
            <a:prstGeom prst="rect">
              <a:avLst/>
            </a:prstGeom>
          </p:spPr>
          <p:txBody>
            <a:bodyPr vert="horz" wrap="square" lIns="0" tIns="0" rIns="0" bIns="0" anchor="ctr">
              <a:noAutofit/>
            </a:bodyPr>
            <a:lstStyle>
              <a:lvl1pPr algn="l" defTabSz="914400" rtl="0" eaLnBrk="1" latinLnBrk="0" hangingPunct="1">
                <a:lnSpc>
                  <a:spcPct val="85000"/>
                </a:lnSpc>
                <a:spcBef>
                  <a:spcPct val="0"/>
                </a:spcBef>
                <a:buNone/>
                <a:defRPr sz="2400" b="0" kern="1200">
                  <a:solidFill>
                    <a:schemeClr val="bg1"/>
                  </a:solidFill>
                  <a:latin typeface="EYInterstate Light" panose="02000506000000020004" pitchFamily="2" charset="0"/>
                  <a:ea typeface="+mj-ea"/>
                  <a:cs typeface="Arial" pitchFamily="34" charset="0"/>
                </a:defRPr>
              </a:lvl1pPr>
            </a:lstStyle>
            <a:p>
              <a:pPr>
                <a:lnSpc>
                  <a:spcPct val="100000"/>
                </a:lnSpc>
              </a:pPr>
              <a:r>
                <a:rPr lang="en-IN" sz="1600" dirty="0">
                  <a:latin typeface="+mj-lt"/>
                  <a:cs typeface="Arial"/>
                </a:rPr>
                <a:t>Office</a:t>
              </a:r>
            </a:p>
          </p:txBody>
        </p:sp>
        <p:sp>
          <p:nvSpPr>
            <p:cNvPr id="19" name="Title 1">
              <a:extLst>
                <a:ext uri="{FF2B5EF4-FFF2-40B4-BE49-F238E27FC236}">
                  <a16:creationId xmlns:a16="http://schemas.microsoft.com/office/drawing/2014/main" id="{E59E0771-A6D9-BF20-4835-9947C78DE80A}"/>
                </a:ext>
              </a:extLst>
            </p:cNvPr>
            <p:cNvSpPr txBox="1">
              <a:spLocks/>
            </p:cNvSpPr>
            <p:nvPr/>
          </p:nvSpPr>
          <p:spPr>
            <a:xfrm>
              <a:off x="1215858" y="3027606"/>
              <a:ext cx="4555544" cy="492443"/>
            </a:xfrm>
            <a:prstGeom prst="rect">
              <a:avLst/>
            </a:prstGeom>
          </p:spPr>
          <p:txBody>
            <a:bodyPr vert="horz" wrap="square" lIns="0" tIns="0" rIns="0" bIns="0" anchor="ctr">
              <a:noAutofit/>
            </a:bodyPr>
            <a:lstStyle>
              <a:lvl1pPr algn="l" defTabSz="914400" rtl="0" eaLnBrk="1" latinLnBrk="0" hangingPunct="1">
                <a:lnSpc>
                  <a:spcPct val="85000"/>
                </a:lnSpc>
                <a:spcBef>
                  <a:spcPct val="0"/>
                </a:spcBef>
                <a:buNone/>
                <a:defRPr sz="2400" b="0" kern="1200">
                  <a:solidFill>
                    <a:schemeClr val="bg1"/>
                  </a:solidFill>
                  <a:latin typeface="EYInterstate Light" panose="02000506000000020004" pitchFamily="2" charset="0"/>
                  <a:ea typeface="+mj-ea"/>
                  <a:cs typeface="Arial" pitchFamily="34" charset="0"/>
                </a:defRPr>
              </a:lvl1pPr>
            </a:lstStyle>
            <a:p>
              <a:pPr>
                <a:lnSpc>
                  <a:spcPct val="100000"/>
                </a:lnSpc>
              </a:pPr>
              <a:r>
                <a:rPr lang="en-IN" sz="1600" dirty="0">
                  <a:latin typeface="+mj-lt"/>
                  <a:cs typeface="Arial"/>
                </a:rPr>
                <a:t>Employees</a:t>
              </a:r>
            </a:p>
          </p:txBody>
        </p:sp>
        <p:sp>
          <p:nvSpPr>
            <p:cNvPr id="20" name="Title 1">
              <a:extLst>
                <a:ext uri="{FF2B5EF4-FFF2-40B4-BE49-F238E27FC236}">
                  <a16:creationId xmlns:a16="http://schemas.microsoft.com/office/drawing/2014/main" id="{CFEAD7F9-B3F8-C94E-0CCA-BE1EE07A0681}"/>
                </a:ext>
              </a:extLst>
            </p:cNvPr>
            <p:cNvSpPr txBox="1">
              <a:spLocks/>
            </p:cNvSpPr>
            <p:nvPr/>
          </p:nvSpPr>
          <p:spPr>
            <a:xfrm>
              <a:off x="1215858" y="3675801"/>
              <a:ext cx="4555544" cy="492443"/>
            </a:xfrm>
            <a:prstGeom prst="rect">
              <a:avLst/>
            </a:prstGeom>
          </p:spPr>
          <p:txBody>
            <a:bodyPr vert="horz" wrap="square" lIns="0" tIns="0" rIns="0" bIns="0" anchor="ctr">
              <a:noAutofit/>
            </a:bodyPr>
            <a:lstStyle>
              <a:lvl1pPr algn="l" defTabSz="914400" rtl="0" eaLnBrk="1" latinLnBrk="0" hangingPunct="1">
                <a:lnSpc>
                  <a:spcPct val="85000"/>
                </a:lnSpc>
                <a:spcBef>
                  <a:spcPct val="0"/>
                </a:spcBef>
                <a:buNone/>
                <a:defRPr sz="2400" b="0" kern="1200">
                  <a:solidFill>
                    <a:schemeClr val="bg1"/>
                  </a:solidFill>
                  <a:latin typeface="EYInterstate Light" panose="02000506000000020004" pitchFamily="2" charset="0"/>
                  <a:ea typeface="+mj-ea"/>
                  <a:cs typeface="Arial" pitchFamily="34" charset="0"/>
                </a:defRPr>
              </a:lvl1pPr>
            </a:lstStyle>
            <a:p>
              <a:pPr>
                <a:lnSpc>
                  <a:spcPct val="100000"/>
                </a:lnSpc>
              </a:pPr>
              <a:r>
                <a:rPr lang="en-IN" sz="1600" dirty="0">
                  <a:latin typeface="+mj-lt"/>
                  <a:cs typeface="Arial"/>
                </a:rPr>
                <a:t>Sales volume</a:t>
              </a:r>
            </a:p>
          </p:txBody>
        </p:sp>
        <p:sp>
          <p:nvSpPr>
            <p:cNvPr id="21" name="Title 1">
              <a:extLst>
                <a:ext uri="{FF2B5EF4-FFF2-40B4-BE49-F238E27FC236}">
                  <a16:creationId xmlns:a16="http://schemas.microsoft.com/office/drawing/2014/main" id="{9A713ADB-598A-1D84-5AD6-227E472A22E7}"/>
                </a:ext>
              </a:extLst>
            </p:cNvPr>
            <p:cNvSpPr txBox="1">
              <a:spLocks/>
            </p:cNvSpPr>
            <p:nvPr/>
          </p:nvSpPr>
          <p:spPr>
            <a:xfrm>
              <a:off x="1215858" y="4323996"/>
              <a:ext cx="4555544" cy="492443"/>
            </a:xfrm>
            <a:prstGeom prst="rect">
              <a:avLst/>
            </a:prstGeom>
          </p:spPr>
          <p:txBody>
            <a:bodyPr vert="horz" wrap="square" lIns="0" tIns="0" rIns="0" bIns="0" anchor="ctr">
              <a:noAutofit/>
            </a:bodyPr>
            <a:lstStyle>
              <a:lvl1pPr algn="l" defTabSz="914400" rtl="0" eaLnBrk="1" latinLnBrk="0" hangingPunct="1">
                <a:lnSpc>
                  <a:spcPct val="85000"/>
                </a:lnSpc>
                <a:spcBef>
                  <a:spcPct val="0"/>
                </a:spcBef>
                <a:buNone/>
                <a:defRPr sz="2400" b="0" kern="1200">
                  <a:solidFill>
                    <a:schemeClr val="bg1"/>
                  </a:solidFill>
                  <a:latin typeface="EYInterstate Light" panose="02000506000000020004" pitchFamily="2" charset="0"/>
                  <a:ea typeface="+mj-ea"/>
                  <a:cs typeface="Arial" pitchFamily="34" charset="0"/>
                </a:defRPr>
              </a:lvl1pPr>
            </a:lstStyle>
            <a:p>
              <a:pPr>
                <a:lnSpc>
                  <a:spcPct val="100000"/>
                </a:lnSpc>
              </a:pPr>
              <a:r>
                <a:rPr lang="en-IN" sz="1600" dirty="0">
                  <a:latin typeface="+mj-lt"/>
                  <a:cs typeface="Arial"/>
                </a:rPr>
                <a:t>All the above</a:t>
              </a:r>
            </a:p>
          </p:txBody>
        </p:sp>
      </p:grpSp>
    </p:spTree>
    <p:extLst>
      <p:ext uri="{BB962C8B-B14F-4D97-AF65-F5344CB8AC3E}">
        <p14:creationId xmlns:p14="http://schemas.microsoft.com/office/powerpoint/2010/main" val="1279386315"/>
      </p:ext>
    </p:extLst>
  </p:cSld>
  <p:clrMapOvr>
    <a:masterClrMapping/>
  </p:clrMapOvr>
  <mc:AlternateContent xmlns:mc="http://schemas.openxmlformats.org/markup-compatibility/2006" xmlns:p14="http://schemas.microsoft.com/office/powerpoint/2010/main">
    <mc:Choice Requires="p14">
      <p:transition spd="slow" p14:dur="2000" advTm="15"/>
    </mc:Choice>
    <mc:Fallback xmlns="">
      <p:transition spd="slow" advTm="15"/>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E4334-8AD5-DA7C-80F7-81B73E55A525}"/>
              </a:ext>
            </a:extLst>
          </p:cNvPr>
          <p:cNvSpPr>
            <a:spLocks noGrp="1"/>
          </p:cNvSpPr>
          <p:nvPr>
            <p:ph type="title"/>
          </p:nvPr>
        </p:nvSpPr>
        <p:spPr/>
        <p:txBody>
          <a:bodyPr/>
          <a:lstStyle/>
          <a:p>
            <a:r>
              <a:rPr lang="en-US" dirty="0"/>
              <a:t>Legislative changes</a:t>
            </a:r>
          </a:p>
        </p:txBody>
      </p:sp>
      <p:sp>
        <p:nvSpPr>
          <p:cNvPr id="3" name="Content Placeholder 2">
            <a:extLst>
              <a:ext uri="{FF2B5EF4-FFF2-40B4-BE49-F238E27FC236}">
                <a16:creationId xmlns:a16="http://schemas.microsoft.com/office/drawing/2014/main" id="{0ACDC31C-0F76-96BB-C920-971F874F9E7B}"/>
              </a:ext>
            </a:extLst>
          </p:cNvPr>
          <p:cNvSpPr>
            <a:spLocks noGrp="1"/>
          </p:cNvSpPr>
          <p:nvPr>
            <p:ph idx="4294967295"/>
          </p:nvPr>
        </p:nvSpPr>
        <p:spPr>
          <a:xfrm>
            <a:off x="461963" y="1138238"/>
            <a:ext cx="8224838" cy="4948237"/>
          </a:xfrm>
        </p:spPr>
        <p:txBody>
          <a:bodyPr/>
          <a:lstStyle/>
          <a:p>
            <a:r>
              <a:rPr lang="en-US" dirty="0"/>
              <a:t>The Maryland Supreme Court vacated a lower court ruling that struck down the State’s digital advertising services tax (i.e., the Digital Advertising Gross Revenues Tax):</a:t>
            </a:r>
          </a:p>
          <a:p>
            <a:pPr lvl="1"/>
            <a:r>
              <a:rPr lang="en-US" dirty="0"/>
              <a:t>Persons/businesses with global annual gross revenues equal to or greater than $1m must pay a tax on the portion of those revenues derived from digital advertising services in the state of Maryland (Md. Regs. Code sec. 03.12.01.02).</a:t>
            </a:r>
          </a:p>
          <a:p>
            <a:pPr lvl="1"/>
            <a:r>
              <a:rPr lang="en-US" dirty="0"/>
              <a:t>On May 9, 2023, the Maryland Supreme Court vacated a lower court ruling that invalidated the state’s digital advertising services tax as violating the U.S. Constitution and federal law.</a:t>
            </a:r>
          </a:p>
          <a:p>
            <a:pPr lvl="1"/>
            <a:r>
              <a:rPr lang="en-US" dirty="0"/>
              <a:t>The Court concluded that the taxpayers failed to exhaust their administrative remedies before filing their action in Maryland courts and thus did not reach the merits of the case.</a:t>
            </a:r>
          </a:p>
          <a:p>
            <a:pPr lvl="1"/>
            <a:r>
              <a:rPr lang="en-US" dirty="0"/>
              <a:t>The Court’s order effectively requires the taxpayers to refile their claim in the Maryland Tax Court (which is an independent administrative unit of the Maryland State government), a process that could take more than a year before the matter can return to the court.</a:t>
            </a:r>
          </a:p>
        </p:txBody>
      </p:sp>
    </p:spTree>
    <p:extLst>
      <p:ext uri="{BB962C8B-B14F-4D97-AF65-F5344CB8AC3E}">
        <p14:creationId xmlns:p14="http://schemas.microsoft.com/office/powerpoint/2010/main" val="134956305"/>
      </p:ext>
    </p:extLst>
  </p:cSld>
  <p:clrMapOvr>
    <a:masterClrMapping/>
  </p:clrMapOvr>
  <mc:AlternateContent xmlns:mc="http://schemas.openxmlformats.org/markup-compatibility/2006" xmlns:p14="http://schemas.microsoft.com/office/powerpoint/2010/main">
    <mc:Choice Requires="p14">
      <p:transition spd="slow" p14:dur="2000" advTm="7"/>
    </mc:Choice>
    <mc:Fallback xmlns="">
      <p:transition spd="slow" advTm="7"/>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E4334-8AD5-DA7C-80F7-81B73E55A525}"/>
              </a:ext>
            </a:extLst>
          </p:cNvPr>
          <p:cNvSpPr>
            <a:spLocks noGrp="1"/>
          </p:cNvSpPr>
          <p:nvPr>
            <p:ph type="title"/>
          </p:nvPr>
        </p:nvSpPr>
        <p:spPr/>
        <p:txBody>
          <a:bodyPr/>
          <a:lstStyle/>
          <a:p>
            <a:r>
              <a:rPr lang="en-US" dirty="0"/>
              <a:t>Legislative changes (cont.)</a:t>
            </a:r>
          </a:p>
        </p:txBody>
      </p:sp>
      <p:sp>
        <p:nvSpPr>
          <p:cNvPr id="3" name="Content Placeholder 2">
            <a:extLst>
              <a:ext uri="{FF2B5EF4-FFF2-40B4-BE49-F238E27FC236}">
                <a16:creationId xmlns:a16="http://schemas.microsoft.com/office/drawing/2014/main" id="{0ACDC31C-0F76-96BB-C920-971F874F9E7B}"/>
              </a:ext>
            </a:extLst>
          </p:cNvPr>
          <p:cNvSpPr>
            <a:spLocks noGrp="1"/>
          </p:cNvSpPr>
          <p:nvPr>
            <p:ph idx="4294967295"/>
          </p:nvPr>
        </p:nvSpPr>
        <p:spPr>
          <a:xfrm>
            <a:off x="461963" y="1138238"/>
            <a:ext cx="8224838" cy="4948237"/>
          </a:xfrm>
        </p:spPr>
        <p:txBody>
          <a:bodyPr/>
          <a:lstStyle/>
          <a:p>
            <a:r>
              <a:rPr lang="en-US" dirty="0"/>
              <a:t>The Maryland Supreme Court vacated a lower court ruling that struck down the State’s digital advertising services tax (i.e., the Digital Advertising Gross Revenues Tax) (cont.):</a:t>
            </a:r>
          </a:p>
          <a:p>
            <a:pPr lvl="1"/>
            <a:r>
              <a:rPr lang="en-US" dirty="0"/>
              <a:t>As of late 2023, the Maryland Comptroller began rejecting protective refund claims by taxpayers who had been reporting and paying the tax since it took effect in 2022.</a:t>
            </a:r>
          </a:p>
          <a:p>
            <a:pPr lvl="1"/>
            <a:r>
              <a:rPr lang="en-US" dirty="0"/>
              <a:t>In November 2023, the Maryland Tax Court agreed to hear a taxpayer challenge to the rejection, meaning that taxpayers may finally get a ruling on the merits as to whether the tax violates federal law (the Internet Tax Freedom Act) and the U.S. Constitution.</a:t>
            </a:r>
          </a:p>
        </p:txBody>
      </p:sp>
    </p:spTree>
    <p:extLst>
      <p:ext uri="{BB962C8B-B14F-4D97-AF65-F5344CB8AC3E}">
        <p14:creationId xmlns:p14="http://schemas.microsoft.com/office/powerpoint/2010/main" val="3566241698"/>
      </p:ext>
    </p:extLst>
  </p:cSld>
  <p:clrMapOvr>
    <a:masterClrMapping/>
  </p:clrMapOvr>
  <mc:AlternateContent xmlns:mc="http://schemas.openxmlformats.org/markup-compatibility/2006" xmlns:p14="http://schemas.microsoft.com/office/powerpoint/2010/main">
    <mc:Choice Requires="p14">
      <p:transition spd="slow" p14:dur="2000" advTm="7"/>
    </mc:Choice>
    <mc:Fallback xmlns="">
      <p:transition spd="slow" advTm="7"/>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79B2E8-229B-C54B-4FB2-B2CAD292B508}"/>
              </a:ext>
            </a:extLst>
          </p:cNvPr>
          <p:cNvSpPr>
            <a:spLocks noGrp="1"/>
          </p:cNvSpPr>
          <p:nvPr>
            <p:ph type="title"/>
          </p:nvPr>
        </p:nvSpPr>
        <p:spPr/>
        <p:txBody>
          <a:bodyPr/>
          <a:lstStyle/>
          <a:p>
            <a:r>
              <a:rPr lang="en-US" dirty="0">
                <a:latin typeface="EYInterstate Light"/>
                <a:cs typeface="Arial"/>
              </a:rPr>
              <a:t>Legislative changes (cont.)</a:t>
            </a:r>
            <a:endParaRPr lang="en-US" dirty="0"/>
          </a:p>
        </p:txBody>
      </p:sp>
      <p:sp>
        <p:nvSpPr>
          <p:cNvPr id="3" name="Content Placeholder 2">
            <a:extLst>
              <a:ext uri="{FF2B5EF4-FFF2-40B4-BE49-F238E27FC236}">
                <a16:creationId xmlns:a16="http://schemas.microsoft.com/office/drawing/2014/main" id="{B5D357EE-DB0F-DD0E-C970-DE0E201DEC98}"/>
              </a:ext>
            </a:extLst>
          </p:cNvPr>
          <p:cNvSpPr>
            <a:spLocks noGrp="1"/>
          </p:cNvSpPr>
          <p:nvPr>
            <p:ph idx="4294967295"/>
          </p:nvPr>
        </p:nvSpPr>
        <p:spPr>
          <a:xfrm>
            <a:off x="457200" y="1138238"/>
            <a:ext cx="8229600" cy="4948237"/>
          </a:xfrm>
        </p:spPr>
        <p:txBody>
          <a:bodyPr/>
          <a:lstStyle/>
          <a:p>
            <a:pPr marL="288925" indent="-288925"/>
            <a:r>
              <a:rPr lang="en-US" dirty="0">
                <a:latin typeface="EYInterstate Light"/>
              </a:rPr>
              <a:t>New Mexico clarifies the application of its gross receipts tax on digital advertising services.</a:t>
            </a:r>
          </a:p>
          <a:p>
            <a:pPr marL="556245" lvl="1" indent="-288925"/>
            <a:r>
              <a:rPr lang="en-US" dirty="0">
                <a:latin typeface="EYInterstate Light"/>
              </a:rPr>
              <a:t>In December 2023, New Mexico adopted final rules explaining when digital advertising services are subject to gross receipts tax (New Mexico’s version of sales tax).</a:t>
            </a:r>
          </a:p>
          <a:p>
            <a:pPr marL="556245" lvl="1" indent="-288925"/>
            <a:r>
              <a:rPr lang="en-US" dirty="0">
                <a:latin typeface="EYInterstate Light"/>
              </a:rPr>
              <a:t>Gross receipts apply to digital platform providers if:</a:t>
            </a:r>
          </a:p>
          <a:p>
            <a:pPr marL="823564" lvl="2" indent="-288925"/>
            <a:r>
              <a:rPr lang="en-US" dirty="0">
                <a:latin typeface="EYInterstate Light"/>
              </a:rPr>
              <a:t>The digital platform can be accessed or viewed in New Mexico.</a:t>
            </a:r>
          </a:p>
          <a:p>
            <a:pPr marL="823564" lvl="2" indent="-288925"/>
            <a:r>
              <a:rPr lang="en-US" dirty="0">
                <a:latin typeface="EYInterstate Light"/>
              </a:rPr>
              <a:t>The providers display digital advertising services from the sale of those services to advertisers within and outside of New Mexico.</a:t>
            </a:r>
          </a:p>
          <a:p>
            <a:pPr marL="556245" lvl="1" indent="-288925"/>
            <a:r>
              <a:rPr lang="en-US" dirty="0">
                <a:latin typeface="EYInterstate Light"/>
              </a:rPr>
              <a:t>While New Mexico’s sales/use tax regime is unique compared to most of the rest of the US, it may serve as a guide to other states looking to tax digital advertising services should the Maryland statute ultimately be struck down by the courts.</a:t>
            </a:r>
          </a:p>
          <a:p>
            <a:pPr marL="288925" indent="-288925"/>
            <a:endParaRPr lang="en-US" dirty="0">
              <a:latin typeface="EYInterstate Light"/>
            </a:endParaRPr>
          </a:p>
          <a:p>
            <a:pPr marL="574675" lvl="1" indent="-288925">
              <a:buNone/>
            </a:pPr>
            <a:endParaRPr lang="en-US" dirty="0">
              <a:latin typeface="EYInterstate Light"/>
            </a:endParaRPr>
          </a:p>
          <a:p>
            <a:pPr marL="574675" lvl="1" indent="-288925"/>
            <a:endParaRPr lang="en-US" dirty="0">
              <a:latin typeface="EYInterstate Light"/>
            </a:endParaRPr>
          </a:p>
          <a:p>
            <a:pPr marL="574675" lvl="1" indent="-288925"/>
            <a:endParaRPr lang="en-US" dirty="0">
              <a:latin typeface="EYInterstate Light"/>
            </a:endParaRPr>
          </a:p>
          <a:p>
            <a:pPr marL="574675" lvl="1" indent="-288925"/>
            <a:endParaRPr lang="en-US" dirty="0">
              <a:latin typeface="EYInterstate Light"/>
            </a:endParaRPr>
          </a:p>
          <a:p>
            <a:pPr lvl="1"/>
            <a:endParaRPr lang="en-US" dirty="0">
              <a:latin typeface="EYInterstate Light"/>
            </a:endParaRPr>
          </a:p>
        </p:txBody>
      </p:sp>
    </p:spTree>
    <p:extLst>
      <p:ext uri="{BB962C8B-B14F-4D97-AF65-F5344CB8AC3E}">
        <p14:creationId xmlns:p14="http://schemas.microsoft.com/office/powerpoint/2010/main" val="3540160396"/>
      </p:ext>
    </p:extLst>
  </p:cSld>
  <p:clrMapOvr>
    <a:masterClrMapping/>
  </p:clrMapOvr>
  <mc:AlternateContent xmlns:mc="http://schemas.openxmlformats.org/markup-compatibility/2006" xmlns:p14="http://schemas.microsoft.com/office/powerpoint/2010/main">
    <mc:Choice Requires="p14">
      <p:transition spd="slow" p14:dur="2000" advTm="6"/>
    </mc:Choice>
    <mc:Fallback xmlns="">
      <p:transition spd="slow" advTm="6"/>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79B2E8-229B-C54B-4FB2-B2CAD292B508}"/>
              </a:ext>
            </a:extLst>
          </p:cNvPr>
          <p:cNvSpPr>
            <a:spLocks noGrp="1"/>
          </p:cNvSpPr>
          <p:nvPr>
            <p:ph type="title"/>
          </p:nvPr>
        </p:nvSpPr>
        <p:spPr/>
        <p:txBody>
          <a:bodyPr/>
          <a:lstStyle/>
          <a:p>
            <a:r>
              <a:rPr lang="en-US" dirty="0">
                <a:latin typeface="EYInterstate Light"/>
                <a:cs typeface="Arial"/>
              </a:rPr>
              <a:t>Legislative changes (cont.)</a:t>
            </a:r>
            <a:endParaRPr lang="en-US" dirty="0"/>
          </a:p>
        </p:txBody>
      </p:sp>
      <p:sp>
        <p:nvSpPr>
          <p:cNvPr id="3" name="Content Placeholder 2">
            <a:extLst>
              <a:ext uri="{FF2B5EF4-FFF2-40B4-BE49-F238E27FC236}">
                <a16:creationId xmlns:a16="http://schemas.microsoft.com/office/drawing/2014/main" id="{B5D357EE-DB0F-DD0E-C970-DE0E201DEC98}"/>
              </a:ext>
            </a:extLst>
          </p:cNvPr>
          <p:cNvSpPr>
            <a:spLocks noGrp="1"/>
          </p:cNvSpPr>
          <p:nvPr>
            <p:ph idx="4294967295"/>
          </p:nvPr>
        </p:nvSpPr>
        <p:spPr>
          <a:xfrm>
            <a:off x="461963" y="1138238"/>
            <a:ext cx="8229600" cy="4948237"/>
          </a:xfrm>
        </p:spPr>
        <p:txBody>
          <a:bodyPr/>
          <a:lstStyle/>
          <a:p>
            <a:r>
              <a:rPr lang="en-US" dirty="0">
                <a:latin typeface="EYInterstate Light"/>
              </a:rPr>
              <a:t>Sales/use taxability continues to evolve in the technology/education sector:</a:t>
            </a:r>
          </a:p>
          <a:p>
            <a:pPr lvl="1"/>
            <a:r>
              <a:rPr lang="en-US" dirty="0">
                <a:latin typeface="EYInterstate Light"/>
              </a:rPr>
              <a:t>Rhode Island — In response to a ruling request, the Rhode Island Division of Taxation determined that a company’s charges for its online educational courses, which are stored on cloud servers, are subject to sales tax. The Division said that tax applies to the extent the company charges Rhode Island customers for access to these online courses and software services. </a:t>
            </a:r>
            <a:r>
              <a:rPr lang="en-US" i="1" dirty="0">
                <a:latin typeface="EYInterstate Light"/>
              </a:rPr>
              <a:t>R.I. Div. of Tax., Ruling Request No. 2023-02.</a:t>
            </a:r>
          </a:p>
          <a:p>
            <a:pPr lvl="1"/>
            <a:r>
              <a:rPr lang="en-US" dirty="0">
                <a:latin typeface="EYInterstate Light"/>
              </a:rPr>
              <a:t>Tennessee — In response to a ruling request, the Tennessee Department of Revenue (TN DOR) determined the applicability of the state’s sales and use tax to an online school’s sale of licensing courses, course textbooks that can be downloaded as PDFs and exam guide courses. The TN DOR found that both the online licensing course and the exam guide course as taxable as remotely accessed computer software. The course textbooks would not be subject to tax, regardless of the format (PDF or tangible). </a:t>
            </a:r>
            <a:r>
              <a:rPr lang="en-US" i="1" dirty="0">
                <a:latin typeface="EYInterstate Light"/>
              </a:rPr>
              <a:t>Tenn. Dept. of Rev., Letter Ruling No. 23-07.</a:t>
            </a:r>
            <a:endParaRPr lang="en-US" dirty="0">
              <a:latin typeface="EYInterstate Light"/>
            </a:endParaRPr>
          </a:p>
          <a:p>
            <a:pPr lvl="1"/>
            <a:endParaRPr lang="en-US" dirty="0">
              <a:latin typeface="EYInterstate Light"/>
            </a:endParaRPr>
          </a:p>
          <a:p>
            <a:pPr lvl="1"/>
            <a:endParaRPr lang="en-US" dirty="0">
              <a:latin typeface="EYInterstate Light"/>
            </a:endParaRPr>
          </a:p>
          <a:p>
            <a:pPr lvl="1"/>
            <a:endParaRPr lang="en-US" dirty="0">
              <a:latin typeface="EYInterstate Light"/>
            </a:endParaRPr>
          </a:p>
          <a:p>
            <a:pPr lvl="1"/>
            <a:endParaRPr lang="en-US" dirty="0">
              <a:latin typeface="EYInterstate Light"/>
            </a:endParaRPr>
          </a:p>
          <a:p>
            <a:pPr lvl="1"/>
            <a:endParaRPr lang="en-US" dirty="0">
              <a:latin typeface="EYInterstate Light"/>
            </a:endParaRPr>
          </a:p>
        </p:txBody>
      </p:sp>
    </p:spTree>
    <p:extLst>
      <p:ext uri="{BB962C8B-B14F-4D97-AF65-F5344CB8AC3E}">
        <p14:creationId xmlns:p14="http://schemas.microsoft.com/office/powerpoint/2010/main" val="2113989405"/>
      </p:ext>
    </p:extLst>
  </p:cSld>
  <p:clrMapOvr>
    <a:masterClrMapping/>
  </p:clrMapOvr>
  <mc:AlternateContent xmlns:mc="http://schemas.openxmlformats.org/markup-compatibility/2006" xmlns:p14="http://schemas.microsoft.com/office/powerpoint/2010/main">
    <mc:Choice Requires="p14">
      <p:transition spd="slow" p14:dur="2000" advTm="6"/>
    </mc:Choice>
    <mc:Fallback xmlns="">
      <p:transition spd="slow" advTm="6"/>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401610-38D2-8643-7B12-86619E39693F}"/>
              </a:ext>
            </a:extLst>
          </p:cNvPr>
          <p:cNvSpPr>
            <a:spLocks noGrp="1"/>
          </p:cNvSpPr>
          <p:nvPr>
            <p:ph type="title"/>
          </p:nvPr>
        </p:nvSpPr>
        <p:spPr/>
        <p:txBody>
          <a:bodyPr/>
          <a:lstStyle/>
          <a:p>
            <a:r>
              <a:rPr lang="en-US" dirty="0"/>
              <a:t>Legislative changes (cont.)</a:t>
            </a:r>
          </a:p>
        </p:txBody>
      </p:sp>
      <p:sp>
        <p:nvSpPr>
          <p:cNvPr id="3" name="Content Placeholder 2">
            <a:extLst>
              <a:ext uri="{FF2B5EF4-FFF2-40B4-BE49-F238E27FC236}">
                <a16:creationId xmlns:a16="http://schemas.microsoft.com/office/drawing/2014/main" id="{EF59FF91-0766-AE91-306D-01491D75E7CD}"/>
              </a:ext>
            </a:extLst>
          </p:cNvPr>
          <p:cNvSpPr>
            <a:spLocks noGrp="1"/>
          </p:cNvSpPr>
          <p:nvPr>
            <p:ph idx="4294967295"/>
          </p:nvPr>
        </p:nvSpPr>
        <p:spPr>
          <a:xfrm>
            <a:off x="461963" y="1138238"/>
            <a:ext cx="8229600" cy="4948237"/>
          </a:xfrm>
        </p:spPr>
        <p:txBody>
          <a:bodyPr/>
          <a:lstStyle/>
          <a:p>
            <a:r>
              <a:rPr lang="en-US" dirty="0"/>
              <a:t>Alabama passed HB 51, exempting sales of hearing instruments, including hearing aids, from sales/use tax. Exemption takes effect October 1, 2024, and goes through September 30, 2029.</a:t>
            </a:r>
          </a:p>
          <a:p>
            <a:pPr lvl="1"/>
            <a:r>
              <a:rPr lang="en-US" dirty="0"/>
              <a:t>The exemption does not apply to county or municipal sales taxes unless approved by resolution or ordinance adopted by the local governing body.</a:t>
            </a:r>
          </a:p>
          <a:p>
            <a:r>
              <a:rPr lang="en-US" dirty="0"/>
              <a:t>Kansas passed HB 2098, which makes various changes to the state’s sales/use tax laws effective January 1, 2025.</a:t>
            </a:r>
          </a:p>
          <a:p>
            <a:pPr lvl="1"/>
            <a:r>
              <a:rPr lang="en-US" dirty="0"/>
              <a:t>Through July 1, 2029, sales/use tax exemptions apply to 1) equipment, machinery, software, ancillary components, accessories or other infrastructure for use in the provision of communication services (e.g., internet access services, telecommunication services, video services); and 2) services purchased by providers in the provision of communications services used in the repair, maintenance or installation in such communication services.</a:t>
            </a:r>
          </a:p>
          <a:p>
            <a:r>
              <a:rPr lang="en-US" dirty="0"/>
              <a:t>Iowa ends sales/use tax exemption for purchases of computers and computer peripherals used to process or store data or information by insurance companies, financial institution or commercial enterprises.</a:t>
            </a:r>
          </a:p>
          <a:p>
            <a:pPr lvl="1"/>
            <a:r>
              <a:rPr lang="en-US" dirty="0"/>
              <a:t>Starting January 1, 2024, purchases of such items are subject to Iowa sales/use tax.</a:t>
            </a:r>
          </a:p>
        </p:txBody>
      </p:sp>
    </p:spTree>
    <p:extLst>
      <p:ext uri="{BB962C8B-B14F-4D97-AF65-F5344CB8AC3E}">
        <p14:creationId xmlns:p14="http://schemas.microsoft.com/office/powerpoint/2010/main" val="658061962"/>
      </p:ext>
    </p:extLst>
  </p:cSld>
  <p:clrMapOvr>
    <a:masterClrMapping/>
  </p:clrMapOvr>
  <mc:AlternateContent xmlns:mc="http://schemas.openxmlformats.org/markup-compatibility/2006" xmlns:p14="http://schemas.microsoft.com/office/powerpoint/2010/main">
    <mc:Choice Requires="p14">
      <p:transition spd="slow" p14:dur="2000" advTm="13"/>
    </mc:Choice>
    <mc:Fallback xmlns="">
      <p:transition spd="slow" advTm="13"/>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401610-38D2-8643-7B12-86619E39693F}"/>
              </a:ext>
            </a:extLst>
          </p:cNvPr>
          <p:cNvSpPr>
            <a:spLocks noGrp="1"/>
          </p:cNvSpPr>
          <p:nvPr>
            <p:ph type="title"/>
          </p:nvPr>
        </p:nvSpPr>
        <p:spPr/>
        <p:txBody>
          <a:bodyPr/>
          <a:lstStyle/>
          <a:p>
            <a:r>
              <a:rPr lang="en-US" dirty="0"/>
              <a:t>Legislative changes (cont.)</a:t>
            </a:r>
          </a:p>
        </p:txBody>
      </p:sp>
      <p:sp>
        <p:nvSpPr>
          <p:cNvPr id="3" name="Content Placeholder 2">
            <a:extLst>
              <a:ext uri="{FF2B5EF4-FFF2-40B4-BE49-F238E27FC236}">
                <a16:creationId xmlns:a16="http://schemas.microsoft.com/office/drawing/2014/main" id="{EF59FF91-0766-AE91-306D-01491D75E7CD}"/>
              </a:ext>
            </a:extLst>
          </p:cNvPr>
          <p:cNvSpPr>
            <a:spLocks noGrp="1"/>
          </p:cNvSpPr>
          <p:nvPr>
            <p:ph idx="4294967295"/>
          </p:nvPr>
        </p:nvSpPr>
        <p:spPr>
          <a:xfrm>
            <a:off x="457200" y="1138238"/>
            <a:ext cx="8229600" cy="4948237"/>
          </a:xfrm>
        </p:spPr>
        <p:txBody>
          <a:bodyPr/>
          <a:lstStyle/>
          <a:p>
            <a:r>
              <a:rPr lang="en-US" dirty="0"/>
              <a:t>More states enact retail delivery fees:</a:t>
            </a:r>
          </a:p>
          <a:p>
            <a:pPr lvl="1"/>
            <a:r>
              <a:rPr lang="en-US" dirty="0"/>
              <a:t>Colorado Retail Delivery Fee:</a:t>
            </a:r>
          </a:p>
          <a:p>
            <a:pPr lvl="2"/>
            <a:r>
              <a:rPr lang="en-US" dirty="0"/>
              <a:t>Fee must be charged on deliveries made by motor vehicle to locations in Colorado with at least one item of tangible personal property subject to sales tax.</a:t>
            </a:r>
          </a:p>
          <a:p>
            <a:pPr lvl="2"/>
            <a:r>
              <a:rPr lang="en-US" dirty="0"/>
              <a:t>If the delivery contains a mix of taxable and non-taxable items, the delivery fee must be charged. If the delivery contains only exempt items, the delivery fee does not apply.</a:t>
            </a:r>
          </a:p>
          <a:p>
            <a:pPr lvl="2"/>
            <a:r>
              <a:rPr lang="en-US" dirty="0"/>
              <a:t>The fee applies once per transaction, regardless of the number of shipments made to complete the order.</a:t>
            </a:r>
          </a:p>
          <a:p>
            <a:pPr lvl="1"/>
            <a:r>
              <a:rPr lang="en-US" dirty="0"/>
              <a:t>Minnesota Delivery Fee:</a:t>
            </a:r>
          </a:p>
          <a:p>
            <a:pPr lvl="2"/>
            <a:r>
              <a:rPr lang="en-US" dirty="0"/>
              <a:t>Fee applies to each transaction where charges for the tangible personal property or clothing being delivered are greater than or equal to $100.</a:t>
            </a:r>
          </a:p>
          <a:p>
            <a:pPr lvl="2"/>
            <a:r>
              <a:rPr lang="en-US" dirty="0"/>
              <a:t>Fee applies to transactions whether subject to sales tax or not, with some exceptions.</a:t>
            </a:r>
          </a:p>
          <a:p>
            <a:pPr lvl="2"/>
            <a:r>
              <a:rPr lang="en-US" dirty="0"/>
              <a:t>The fee applies once per transaction, regardless of the number of shipments made to complete the order.</a:t>
            </a:r>
          </a:p>
          <a:p>
            <a:pPr lvl="2"/>
            <a:r>
              <a:rPr lang="en-US" dirty="0"/>
              <a:t>Items purchased for resale are specifically excluded from the $100 threshold (e.g., if the entire order is for resale, the fee will not apply). </a:t>
            </a:r>
          </a:p>
        </p:txBody>
      </p:sp>
    </p:spTree>
    <p:extLst>
      <p:ext uri="{BB962C8B-B14F-4D97-AF65-F5344CB8AC3E}">
        <p14:creationId xmlns:p14="http://schemas.microsoft.com/office/powerpoint/2010/main" val="1381587718"/>
      </p:ext>
    </p:extLst>
  </p:cSld>
  <p:clrMapOvr>
    <a:masterClrMapping/>
  </p:clrMapOvr>
  <mc:AlternateContent xmlns:mc="http://schemas.openxmlformats.org/markup-compatibility/2006" xmlns:p14="http://schemas.microsoft.com/office/powerpoint/2010/main">
    <mc:Choice Requires="p14">
      <p:transition spd="slow" p14:dur="2000" advTm="13"/>
    </mc:Choice>
    <mc:Fallback xmlns="">
      <p:transition spd="slow" advTm="13"/>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Object 14" hidden="1">
            <a:extLst>
              <a:ext uri="{FF2B5EF4-FFF2-40B4-BE49-F238E27FC236}">
                <a16:creationId xmlns:a16="http://schemas.microsoft.com/office/drawing/2014/main" id="{3367AC2C-ADD8-430B-9F26-1958611112DB}"/>
              </a:ext>
            </a:extLst>
          </p:cNvPr>
          <p:cNvGraphicFramePr>
            <a:graphicFrameLocks noChangeAspect="1"/>
          </p:cNvGraphicFramePr>
          <p:nvPr>
            <p:custDataLst>
              <p:tags r:id="rId1"/>
            </p:custDataLst>
            <p:extLst>
              <p:ext uri="{D42A27DB-BD31-4B8C-83A1-F6EECF244321}">
                <p14:modId xmlns:p14="http://schemas.microsoft.com/office/powerpoint/2010/main" val="288648407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56" imgH="257" progId="TCLayout.ActiveDocument.1">
                  <p:embed/>
                </p:oleObj>
              </mc:Choice>
              <mc:Fallback>
                <p:oleObj name="think-cell Slide" r:id="rId4" imgW="256" imgH="257" progId="TCLayout.ActiveDocument.1">
                  <p:embed/>
                  <p:pic>
                    <p:nvPicPr>
                      <p:cNvPr id="15" name="Object 14" hidden="1">
                        <a:extLst>
                          <a:ext uri="{FF2B5EF4-FFF2-40B4-BE49-F238E27FC236}">
                            <a16:creationId xmlns:a16="http://schemas.microsoft.com/office/drawing/2014/main" id="{3367AC2C-ADD8-430B-9F26-1958611112DB}"/>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Title 1"/>
          <p:cNvSpPr txBox="1">
            <a:spLocks/>
          </p:cNvSpPr>
          <p:nvPr/>
        </p:nvSpPr>
        <p:spPr>
          <a:xfrm>
            <a:off x="446088" y="1129242"/>
            <a:ext cx="4239129" cy="1488100"/>
          </a:xfrm>
          <a:prstGeom prst="rect">
            <a:avLst/>
          </a:prstGeom>
        </p:spPr>
        <p:txBody>
          <a:bodyPr lIns="0" tIns="0" rIns="0" bIns="0">
            <a:spAutoFit/>
          </a:bodyPr>
          <a:lstStyle>
            <a:lvl1pPr algn="l" defTabSz="914400" rtl="0" eaLnBrk="1" latinLnBrk="0" hangingPunct="1">
              <a:lnSpc>
                <a:spcPct val="85000"/>
              </a:lnSpc>
              <a:spcBef>
                <a:spcPct val="0"/>
              </a:spcBef>
              <a:buNone/>
              <a:defRPr sz="3000" b="1" kern="1200" baseline="0">
                <a:solidFill>
                  <a:srgbClr val="404040"/>
                </a:solidFill>
                <a:latin typeface="+mn-lt"/>
                <a:ea typeface="+mj-ea"/>
                <a:cs typeface="Arial" pitchFamily="34" charset="0"/>
              </a:defRPr>
            </a:lvl1pPr>
          </a:lstStyle>
          <a:p>
            <a:pPr lvl="0">
              <a:spcAft>
                <a:spcPts val="1200"/>
              </a:spcAft>
              <a:defRPr/>
            </a:pPr>
            <a:r>
              <a:rPr lang="en-US" b="0" dirty="0">
                <a:solidFill>
                  <a:srgbClr val="2E2E38"/>
                </a:solidFill>
                <a:latin typeface="EYInterstate Light" panose="02000506000000020004" pitchFamily="2" charset="0"/>
              </a:rPr>
              <a:t>Indirect tax update: </a:t>
            </a:r>
          </a:p>
          <a:p>
            <a:pPr lvl="0">
              <a:defRPr/>
            </a:pPr>
            <a:r>
              <a:rPr lang="en-US" sz="2400" b="0" dirty="0">
                <a:solidFill>
                  <a:srgbClr val="2E2E38"/>
                </a:solidFill>
                <a:latin typeface="EYInterstate Light" panose="02000506000000020004" pitchFamily="2" charset="0"/>
              </a:rPr>
              <a:t>EY Exempt Organization Tax Services Future Tax Leaders Program</a:t>
            </a:r>
            <a:endParaRPr kumimoji="0" lang="en-GB" sz="3000" b="0" i="0" u="none" strike="noStrike" kern="1200" cap="none" spc="0" normalizeH="0" baseline="0" noProof="0" dirty="0">
              <a:ln>
                <a:noFill/>
              </a:ln>
              <a:solidFill>
                <a:srgbClr val="2E2E38"/>
              </a:solidFill>
              <a:effectLst/>
              <a:uLnTx/>
              <a:uFillTx/>
              <a:latin typeface="EYInterstate Light" panose="02000506000000020004" pitchFamily="2" charset="0"/>
              <a:ea typeface="+mj-ea"/>
              <a:cs typeface="Arial" pitchFamily="34" charset="0"/>
            </a:endParaRPr>
          </a:p>
        </p:txBody>
      </p:sp>
    </p:spTree>
    <p:extLst>
      <p:ext uri="{BB962C8B-B14F-4D97-AF65-F5344CB8AC3E}">
        <p14:creationId xmlns:p14="http://schemas.microsoft.com/office/powerpoint/2010/main" val="2591927836"/>
      </p:ext>
    </p:extLst>
  </p:cSld>
  <p:clrMapOvr>
    <a:masterClrMapping/>
  </p:clrMapOvr>
  <mc:AlternateContent xmlns:mc="http://schemas.openxmlformats.org/markup-compatibility/2006" xmlns:p14="http://schemas.microsoft.com/office/powerpoint/2010/main">
    <mc:Choice Requires="p14">
      <p:transition spd="slow" p14:dur="2000" advTm="143"/>
    </mc:Choice>
    <mc:Fallback xmlns="">
      <p:transition spd="slow" advTm="143"/>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22AD365F-01BA-44A7-8193-A4DEB69F675F}"/>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56" imgH="257" progId="TCLayout.ActiveDocument.1">
                  <p:embed/>
                </p:oleObj>
              </mc:Choice>
              <mc:Fallback>
                <p:oleObj name="think-cell Slide" r:id="rId3" imgW="256" imgH="257" progId="TCLayout.ActiveDocument.1">
                  <p:embed/>
                  <p:pic>
                    <p:nvPicPr>
                      <p:cNvPr id="6" name="Object 5" hidden="1">
                        <a:extLst>
                          <a:ext uri="{FF2B5EF4-FFF2-40B4-BE49-F238E27FC236}">
                            <a16:creationId xmlns:a16="http://schemas.microsoft.com/office/drawing/2014/main" id="{22AD365F-01BA-44A7-8193-A4DEB69F675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DA65A4BA-49E5-4255-BB78-9FB73615F757}"/>
              </a:ext>
            </a:extLst>
          </p:cNvPr>
          <p:cNvSpPr>
            <a:spLocks noGrp="1"/>
          </p:cNvSpPr>
          <p:nvPr>
            <p:ph type="title"/>
          </p:nvPr>
        </p:nvSpPr>
        <p:spPr/>
        <p:txBody>
          <a:bodyPr vert="horz"/>
          <a:lstStyle/>
          <a:p>
            <a:r>
              <a:rPr lang="en-US" dirty="0"/>
              <a:t>Common sales tax issues — sellers</a:t>
            </a:r>
          </a:p>
        </p:txBody>
      </p:sp>
      <p:sp>
        <p:nvSpPr>
          <p:cNvPr id="3" name="Content Placeholder 2">
            <a:extLst>
              <a:ext uri="{FF2B5EF4-FFF2-40B4-BE49-F238E27FC236}">
                <a16:creationId xmlns:a16="http://schemas.microsoft.com/office/drawing/2014/main" id="{BAE5924C-B754-4DF2-A3E8-DBC6DB2E6FF8}"/>
              </a:ext>
            </a:extLst>
          </p:cNvPr>
          <p:cNvSpPr>
            <a:spLocks noGrp="1"/>
          </p:cNvSpPr>
          <p:nvPr>
            <p:ph idx="4294967295"/>
          </p:nvPr>
        </p:nvSpPr>
        <p:spPr>
          <a:xfrm>
            <a:off x="457200" y="1159259"/>
            <a:ext cx="8229600" cy="4948237"/>
          </a:xfrm>
        </p:spPr>
        <p:txBody>
          <a:bodyPr/>
          <a:lstStyle/>
          <a:p>
            <a:r>
              <a:rPr lang="en-US" dirty="0"/>
              <a:t>Economic nexus may lead to increased tax compliance and administration for companies making out-of-state sales.</a:t>
            </a:r>
          </a:p>
          <a:p>
            <a:r>
              <a:rPr lang="en-US" dirty="0"/>
              <a:t>For taxable sales, economic nexus can create new collection, remittance and reporting requirements:</a:t>
            </a:r>
          </a:p>
          <a:p>
            <a:pPr lvl="1"/>
            <a:r>
              <a:rPr lang="en-US" dirty="0"/>
              <a:t>Required to collect and remit if the bright-line receipts/transaction thresholds are met</a:t>
            </a:r>
          </a:p>
          <a:p>
            <a:r>
              <a:rPr lang="en-US" dirty="0"/>
              <a:t>For nontaxable sales, companies with economic nexus may be required to report those sales and collect exemption certificates from additional purchasers.</a:t>
            </a:r>
          </a:p>
          <a:p>
            <a:r>
              <a:rPr lang="en-US" dirty="0"/>
              <a:t>Additional registration and filing obligations will require internal controls, tax determinations, processes and technology solutions and/or implementation:</a:t>
            </a:r>
          </a:p>
          <a:p>
            <a:pPr lvl="1"/>
            <a:r>
              <a:rPr lang="en-US" dirty="0"/>
              <a:t>Separate tax registrations for each entity </a:t>
            </a:r>
          </a:p>
        </p:txBody>
      </p:sp>
    </p:spTree>
    <p:extLst>
      <p:ext uri="{BB962C8B-B14F-4D97-AF65-F5344CB8AC3E}">
        <p14:creationId xmlns:p14="http://schemas.microsoft.com/office/powerpoint/2010/main" val="1149828506"/>
      </p:ext>
    </p:extLst>
  </p:cSld>
  <p:clrMapOvr>
    <a:masterClrMapping/>
  </p:clrMapOvr>
  <mc:AlternateContent xmlns:mc="http://schemas.openxmlformats.org/markup-compatibility/2006" xmlns:p14="http://schemas.microsoft.com/office/powerpoint/2010/main">
    <mc:Choice Requires="p14">
      <p:transition spd="slow" p14:dur="2000" advTm="13"/>
    </mc:Choice>
    <mc:Fallback xmlns="">
      <p:transition spd="slow" advTm="13"/>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C048F5A1-BBCC-448C-A6DD-EAF14B5D73C5}"/>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56" imgH="257" progId="TCLayout.ActiveDocument.1">
                  <p:embed/>
                </p:oleObj>
              </mc:Choice>
              <mc:Fallback>
                <p:oleObj name="think-cell Slide" r:id="rId3" imgW="256" imgH="257" progId="TCLayout.ActiveDocument.1">
                  <p:embed/>
                  <p:pic>
                    <p:nvPicPr>
                      <p:cNvPr id="6" name="Object 5" hidden="1">
                        <a:extLst>
                          <a:ext uri="{FF2B5EF4-FFF2-40B4-BE49-F238E27FC236}">
                            <a16:creationId xmlns:a16="http://schemas.microsoft.com/office/drawing/2014/main" id="{C048F5A1-BBCC-448C-A6DD-EAF14B5D73C5}"/>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1B51750E-446A-4C86-A167-C2B0177C15CF}"/>
              </a:ext>
            </a:extLst>
          </p:cNvPr>
          <p:cNvSpPr>
            <a:spLocks noGrp="1"/>
          </p:cNvSpPr>
          <p:nvPr>
            <p:ph type="title"/>
          </p:nvPr>
        </p:nvSpPr>
        <p:spPr/>
        <p:txBody>
          <a:bodyPr vert="horz"/>
          <a:lstStyle/>
          <a:p>
            <a:r>
              <a:rPr lang="en-US" dirty="0"/>
              <a:t>Common sales tax issues — purchasers</a:t>
            </a:r>
          </a:p>
        </p:txBody>
      </p:sp>
      <p:sp>
        <p:nvSpPr>
          <p:cNvPr id="3" name="Content Placeholder 2">
            <a:extLst>
              <a:ext uri="{FF2B5EF4-FFF2-40B4-BE49-F238E27FC236}">
                <a16:creationId xmlns:a16="http://schemas.microsoft.com/office/drawing/2014/main" id="{0BB1E693-4175-4FD9-9CEE-7761429285A2}"/>
              </a:ext>
            </a:extLst>
          </p:cNvPr>
          <p:cNvSpPr>
            <a:spLocks noGrp="1"/>
          </p:cNvSpPr>
          <p:nvPr>
            <p:ph idx="4294967295"/>
          </p:nvPr>
        </p:nvSpPr>
        <p:spPr>
          <a:xfrm>
            <a:off x="461963" y="1138238"/>
            <a:ext cx="8229600" cy="4948237"/>
          </a:xfrm>
        </p:spPr>
        <p:txBody>
          <a:bodyPr/>
          <a:lstStyle/>
          <a:p>
            <a:r>
              <a:rPr lang="en-US" dirty="0"/>
              <a:t>Reduction in use tax accrual — more sellers likely charging sales tax on the invoice, thus reducing the need for use tax accruals related to purchases. </a:t>
            </a:r>
          </a:p>
          <a:p>
            <a:r>
              <a:rPr lang="en-US" dirty="0"/>
              <a:t>Confirmation of sales tax obligation — consider deployment of additional resources to review whether sales tax charged on invoices is appropriate:</a:t>
            </a:r>
          </a:p>
          <a:p>
            <a:pPr lvl="1"/>
            <a:r>
              <a:rPr lang="en-US" dirty="0"/>
              <a:t>Sellers may not have the information needed to make accurate sales tax decisions in the complex world of taxability and/or exemptions.</a:t>
            </a:r>
          </a:p>
          <a:p>
            <a:r>
              <a:rPr lang="en-US" dirty="0"/>
              <a:t>Purchasers are generally concerned with accuracy and overpaying tax, while sellers are generally concerned with not being reimbursed for taxes due:</a:t>
            </a:r>
          </a:p>
          <a:p>
            <a:pPr lvl="1"/>
            <a:r>
              <a:rPr lang="en-US" dirty="0"/>
              <a:t>To gain more control over tax, purchasers may consider direct-pay permits or implementation of a procurement company.</a:t>
            </a:r>
          </a:p>
          <a:p>
            <a:endParaRPr lang="en-US" dirty="0"/>
          </a:p>
          <a:p>
            <a:endParaRPr lang="en-US" dirty="0"/>
          </a:p>
        </p:txBody>
      </p:sp>
    </p:spTree>
    <p:extLst>
      <p:ext uri="{BB962C8B-B14F-4D97-AF65-F5344CB8AC3E}">
        <p14:creationId xmlns:p14="http://schemas.microsoft.com/office/powerpoint/2010/main" val="1653727539"/>
      </p:ext>
    </p:extLst>
  </p:cSld>
  <p:clrMapOvr>
    <a:masterClrMapping/>
  </p:clrMapOvr>
  <mc:AlternateContent xmlns:mc="http://schemas.openxmlformats.org/markup-compatibility/2006" xmlns:p14="http://schemas.microsoft.com/office/powerpoint/2010/main">
    <mc:Choice Requires="p14">
      <p:transition spd="slow" p14:dur="2000" advTm="7"/>
    </mc:Choice>
    <mc:Fallback xmlns="">
      <p:transition spd="slow" advTm="7"/>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0DCD6969-1C80-4F10-9FC4-3BAEE1BF62C8}"/>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56" imgH="257" progId="TCLayout.ActiveDocument.1">
                  <p:embed/>
                </p:oleObj>
              </mc:Choice>
              <mc:Fallback>
                <p:oleObj name="think-cell Slide" r:id="rId3" imgW="256" imgH="257" progId="TCLayout.ActiveDocument.1">
                  <p:embed/>
                  <p:pic>
                    <p:nvPicPr>
                      <p:cNvPr id="6" name="Object 5" hidden="1">
                        <a:extLst>
                          <a:ext uri="{FF2B5EF4-FFF2-40B4-BE49-F238E27FC236}">
                            <a16:creationId xmlns:a16="http://schemas.microsoft.com/office/drawing/2014/main" id="{0DCD6969-1C80-4F10-9FC4-3BAEE1BF62C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1B51750E-446A-4C86-A167-C2B0177C15CF}"/>
              </a:ext>
            </a:extLst>
          </p:cNvPr>
          <p:cNvSpPr>
            <a:spLocks noGrp="1"/>
          </p:cNvSpPr>
          <p:nvPr>
            <p:ph type="title"/>
          </p:nvPr>
        </p:nvSpPr>
        <p:spPr/>
        <p:txBody>
          <a:bodyPr vert="horz"/>
          <a:lstStyle/>
          <a:p>
            <a:r>
              <a:rPr lang="en-US" dirty="0"/>
              <a:t>Common sales tax issues — purchasers (cont.)</a:t>
            </a:r>
          </a:p>
        </p:txBody>
      </p:sp>
      <p:sp>
        <p:nvSpPr>
          <p:cNvPr id="3" name="Content Placeholder 2">
            <a:extLst>
              <a:ext uri="{FF2B5EF4-FFF2-40B4-BE49-F238E27FC236}">
                <a16:creationId xmlns:a16="http://schemas.microsoft.com/office/drawing/2014/main" id="{0BB1E693-4175-4FD9-9CEE-7761429285A2}"/>
              </a:ext>
            </a:extLst>
          </p:cNvPr>
          <p:cNvSpPr>
            <a:spLocks noGrp="1"/>
          </p:cNvSpPr>
          <p:nvPr>
            <p:ph idx="4294967295"/>
          </p:nvPr>
        </p:nvSpPr>
        <p:spPr>
          <a:xfrm>
            <a:off x="461963" y="1138238"/>
            <a:ext cx="8229600" cy="4948237"/>
          </a:xfrm>
        </p:spPr>
        <p:txBody>
          <a:bodyPr/>
          <a:lstStyle/>
          <a:p>
            <a:r>
              <a:rPr lang="en-US" dirty="0"/>
              <a:t>Significant increase in exemption certificate management:</a:t>
            </a:r>
          </a:p>
          <a:p>
            <a:pPr lvl="1"/>
            <a:r>
              <a:rPr lang="en-US" dirty="0"/>
              <a:t>Sellers may require exemption certificates to prevent sales tax being charged.</a:t>
            </a:r>
          </a:p>
          <a:p>
            <a:pPr lvl="1"/>
            <a:r>
              <a:rPr lang="en-US" dirty="0"/>
              <a:t>Sellers can determine applicability of exemptions based on purchaser or use (e.g., manufacturing process).</a:t>
            </a:r>
          </a:p>
          <a:p>
            <a:pPr lvl="1"/>
            <a:r>
              <a:rPr lang="en-US" dirty="0"/>
              <a:t>Some states require exemption certificates to be reissued after a certain time.</a:t>
            </a:r>
          </a:p>
          <a:p>
            <a:endParaRPr lang="en-US" dirty="0"/>
          </a:p>
          <a:p>
            <a:endParaRPr lang="en-US" dirty="0"/>
          </a:p>
        </p:txBody>
      </p:sp>
    </p:spTree>
    <p:extLst>
      <p:ext uri="{BB962C8B-B14F-4D97-AF65-F5344CB8AC3E}">
        <p14:creationId xmlns:p14="http://schemas.microsoft.com/office/powerpoint/2010/main" val="385148839"/>
      </p:ext>
    </p:extLst>
  </p:cSld>
  <p:clrMapOvr>
    <a:masterClrMapping/>
  </p:clrMapOvr>
  <mc:AlternateContent xmlns:mc="http://schemas.openxmlformats.org/markup-compatibility/2006" xmlns:p14="http://schemas.microsoft.com/office/powerpoint/2010/main">
    <mc:Choice Requires="p14">
      <p:transition spd="slow" p14:dur="2000" advTm="27"/>
    </mc:Choice>
    <mc:Fallback xmlns="">
      <p:transition spd="slow" advTm="27"/>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FC3F0C85-DEAA-494B-A7B9-A261793DEFE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56" imgH="257" progId="TCLayout.ActiveDocument.1">
                  <p:embed/>
                </p:oleObj>
              </mc:Choice>
              <mc:Fallback>
                <p:oleObj name="think-cell Slide" r:id="rId4" imgW="256" imgH="257" progId="TCLayout.ActiveDocument.1">
                  <p:embed/>
                  <p:pic>
                    <p:nvPicPr>
                      <p:cNvPr id="6" name="Object 5" hidden="1">
                        <a:extLst>
                          <a:ext uri="{FF2B5EF4-FFF2-40B4-BE49-F238E27FC236}">
                            <a16:creationId xmlns:a16="http://schemas.microsoft.com/office/drawing/2014/main" id="{FC3F0C85-DEAA-494B-A7B9-A261793DEFE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D6435709-2D92-4D62-876B-C6B43AF4C335}"/>
              </a:ext>
            </a:extLst>
          </p:cNvPr>
          <p:cNvSpPr>
            <a:spLocks noGrp="1"/>
          </p:cNvSpPr>
          <p:nvPr>
            <p:ph type="title"/>
          </p:nvPr>
        </p:nvSpPr>
        <p:spPr/>
        <p:txBody>
          <a:bodyPr vert="horz"/>
          <a:lstStyle/>
          <a:p>
            <a:r>
              <a:rPr lang="en-US" dirty="0"/>
              <a:t>Technology to drive efficiencies — overview</a:t>
            </a:r>
          </a:p>
        </p:txBody>
      </p:sp>
      <p:sp>
        <p:nvSpPr>
          <p:cNvPr id="3" name="Content Placeholder 2">
            <a:extLst>
              <a:ext uri="{FF2B5EF4-FFF2-40B4-BE49-F238E27FC236}">
                <a16:creationId xmlns:a16="http://schemas.microsoft.com/office/drawing/2014/main" id="{5C8BE2ED-F27A-49DD-95F8-3F7478AF8580}"/>
              </a:ext>
            </a:extLst>
          </p:cNvPr>
          <p:cNvSpPr>
            <a:spLocks noGrp="1"/>
          </p:cNvSpPr>
          <p:nvPr>
            <p:ph idx="4294967295"/>
          </p:nvPr>
        </p:nvSpPr>
        <p:spPr>
          <a:xfrm>
            <a:off x="461963" y="1138238"/>
            <a:ext cx="8229600" cy="4948237"/>
          </a:xfrm>
        </p:spPr>
        <p:txBody>
          <a:bodyPr/>
          <a:lstStyle/>
          <a:p>
            <a:pPr lvl="0"/>
            <a:r>
              <a:rPr lang="en-US" dirty="0"/>
              <a:t>Software solutions for sellers include tools to assist with state and local tax calculations. Considerations include: </a:t>
            </a:r>
          </a:p>
          <a:p>
            <a:pPr lvl="1"/>
            <a:r>
              <a:rPr lang="en-US" dirty="0"/>
              <a:t>Taxability matrix — determines the taxability of products and services based on the product category selected by the seller.</a:t>
            </a:r>
          </a:p>
          <a:p>
            <a:pPr lvl="1"/>
            <a:r>
              <a:rPr lang="en-US" dirty="0"/>
              <a:t>Tax rate application — determines the appropriate combined tax rate (e.g., state, city, county and district) based on the five-digit ZIP code (plus four) of the shipping address for destination-based states.</a:t>
            </a:r>
          </a:p>
          <a:p>
            <a:pPr lvl="1"/>
            <a:r>
              <a:rPr lang="en-GB" dirty="0"/>
              <a:t>Exemption certificates — applies customer-based tax exemptions and instructions to download certificates from the source files.</a:t>
            </a:r>
          </a:p>
          <a:p>
            <a:pPr lvl="1"/>
            <a:r>
              <a:rPr lang="en-GB" dirty="0"/>
              <a:t>Filing — supports the filing and remittance of taxes to the appropriate taxing jurisdictions.</a:t>
            </a:r>
          </a:p>
          <a:p>
            <a:pPr lvl="1"/>
            <a:r>
              <a:rPr lang="en-GB" dirty="0"/>
              <a:t>Document retention — retains required records to determine the amount of tax for which a taxpayer may be liable for, as required by taxing jurisdictions.</a:t>
            </a:r>
          </a:p>
          <a:p>
            <a:pPr lvl="1"/>
            <a:endParaRPr lang="en-US" dirty="0"/>
          </a:p>
        </p:txBody>
      </p:sp>
    </p:spTree>
    <p:extLst>
      <p:ext uri="{BB962C8B-B14F-4D97-AF65-F5344CB8AC3E}">
        <p14:creationId xmlns:p14="http://schemas.microsoft.com/office/powerpoint/2010/main" val="1083064180"/>
      </p:ext>
    </p:extLst>
  </p:cSld>
  <p:clrMapOvr>
    <a:masterClrMapping/>
  </p:clrMapOvr>
  <mc:AlternateContent xmlns:mc="http://schemas.openxmlformats.org/markup-compatibility/2006" xmlns:p14="http://schemas.microsoft.com/office/powerpoint/2010/main">
    <mc:Choice Requires="p14">
      <p:transition spd="slow" p14:dur="2000" advTm="2866"/>
    </mc:Choice>
    <mc:Fallback xmlns="">
      <p:transition spd="slow" advTm="2866"/>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36BAE28E-9F82-4862-A8F3-C880C276FD16}"/>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56" imgH="257" progId="TCLayout.ActiveDocument.1">
                  <p:embed/>
                </p:oleObj>
              </mc:Choice>
              <mc:Fallback>
                <p:oleObj name="think-cell Slide" r:id="rId4" imgW="256" imgH="257" progId="TCLayout.ActiveDocument.1">
                  <p:embed/>
                  <p:pic>
                    <p:nvPicPr>
                      <p:cNvPr id="6" name="Object 5" hidden="1">
                        <a:extLst>
                          <a:ext uri="{FF2B5EF4-FFF2-40B4-BE49-F238E27FC236}">
                            <a16:creationId xmlns:a16="http://schemas.microsoft.com/office/drawing/2014/main" id="{36BAE28E-9F82-4862-A8F3-C880C276FD1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D6435709-2D92-4D62-876B-C6B43AF4C335}"/>
              </a:ext>
            </a:extLst>
          </p:cNvPr>
          <p:cNvSpPr>
            <a:spLocks noGrp="1"/>
          </p:cNvSpPr>
          <p:nvPr>
            <p:ph type="title"/>
          </p:nvPr>
        </p:nvSpPr>
        <p:spPr/>
        <p:txBody>
          <a:bodyPr/>
          <a:lstStyle/>
          <a:p>
            <a:r>
              <a:rPr lang="en-US" dirty="0"/>
              <a:t>Technology to drive efficiencies — overview (cont.)</a:t>
            </a:r>
          </a:p>
        </p:txBody>
      </p:sp>
      <p:sp>
        <p:nvSpPr>
          <p:cNvPr id="3" name="Content Placeholder 2">
            <a:extLst>
              <a:ext uri="{FF2B5EF4-FFF2-40B4-BE49-F238E27FC236}">
                <a16:creationId xmlns:a16="http://schemas.microsoft.com/office/drawing/2014/main" id="{5C8BE2ED-F27A-49DD-95F8-3F7478AF8580}"/>
              </a:ext>
            </a:extLst>
          </p:cNvPr>
          <p:cNvSpPr>
            <a:spLocks noGrp="1"/>
          </p:cNvSpPr>
          <p:nvPr>
            <p:ph idx="4294967295"/>
          </p:nvPr>
        </p:nvSpPr>
        <p:spPr>
          <a:xfrm>
            <a:off x="461963" y="1138238"/>
            <a:ext cx="8229600" cy="4948237"/>
          </a:xfrm>
        </p:spPr>
        <p:txBody>
          <a:bodyPr/>
          <a:lstStyle/>
          <a:p>
            <a:pPr lvl="0"/>
            <a:r>
              <a:rPr lang="en-US" dirty="0"/>
              <a:t>Automation — this process automatically calculates, collects and remits taxes directly or on behalf of sellers, including handling the refund of taxes.</a:t>
            </a:r>
          </a:p>
          <a:p>
            <a:r>
              <a:rPr lang="en-US" dirty="0"/>
              <a:t>Operational considerations — operational models can lead to more efficient sales and use tax management.</a:t>
            </a:r>
          </a:p>
          <a:p>
            <a:r>
              <a:rPr lang="en-US" dirty="0"/>
              <a:t>Artificial intelligence (AI) — as AI continues to evolve, compliance teams can use these new capabilities to: 1) automate data cleansing, integration and review functions; 2) perform the relevant queries; 3) resolve issues; 4) prospectively flag and correct data anomalies; 5) apply cleansed data to returns.</a:t>
            </a:r>
          </a:p>
          <a:p>
            <a:pPr lvl="1"/>
            <a:r>
              <a:rPr lang="en-US" dirty="0"/>
              <a:t>Additionally, AI can be used to map product codes and SKUs to the tax engine and perform general sales/use tax research (e.g., determining taxability, economic nexus thresholds, rates, exemptions) to confirm that the appropriate returns are being filed with the appropriate tax determinations.</a:t>
            </a:r>
          </a:p>
          <a:p>
            <a:pPr lvl="1"/>
            <a:endParaRPr lang="en-US" dirty="0"/>
          </a:p>
          <a:p>
            <a:pPr lvl="1"/>
            <a:endParaRPr lang="en-US" dirty="0"/>
          </a:p>
        </p:txBody>
      </p:sp>
    </p:spTree>
    <p:extLst>
      <p:ext uri="{BB962C8B-B14F-4D97-AF65-F5344CB8AC3E}">
        <p14:creationId xmlns:p14="http://schemas.microsoft.com/office/powerpoint/2010/main" val="62307952"/>
      </p:ext>
    </p:extLst>
  </p:cSld>
  <p:clrMapOvr>
    <a:masterClrMapping/>
  </p:clrMapOvr>
  <mc:AlternateContent xmlns:mc="http://schemas.openxmlformats.org/markup-compatibility/2006" xmlns:p14="http://schemas.microsoft.com/office/powerpoint/2010/main">
    <mc:Choice Requires="p14">
      <p:transition spd="slow" p14:dur="2000" advTm="499"/>
    </mc:Choice>
    <mc:Fallback xmlns="">
      <p:transition spd="slow" advTm="499"/>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446088" y="1129242"/>
            <a:ext cx="3850141" cy="784830"/>
          </a:xfrm>
          <a:prstGeom prst="rect">
            <a:avLst/>
          </a:prstGeom>
        </p:spPr>
        <p:txBody>
          <a:bodyPr wrap="square" lIns="0" tIns="0" rIns="0" bIns="0">
            <a:spAutoFit/>
          </a:bodyPr>
          <a:lstStyle>
            <a:lvl1pPr algn="l" defTabSz="914400" rtl="0" eaLnBrk="1" latinLnBrk="0" hangingPunct="1">
              <a:lnSpc>
                <a:spcPct val="85000"/>
              </a:lnSpc>
              <a:spcBef>
                <a:spcPct val="0"/>
              </a:spcBef>
              <a:buNone/>
              <a:defRPr sz="3000" b="1" kern="1200" baseline="0">
                <a:solidFill>
                  <a:srgbClr val="404040"/>
                </a:solidFill>
                <a:latin typeface="+mn-lt"/>
                <a:ea typeface="+mj-ea"/>
                <a:cs typeface="Arial" pitchFamily="34" charset="0"/>
              </a:defRPr>
            </a:lvl1pPr>
          </a:lstStyle>
          <a:p>
            <a:pPr lvl="0">
              <a:defRPr/>
            </a:pPr>
            <a:r>
              <a:rPr lang="en-US" b="0" dirty="0">
                <a:solidFill>
                  <a:srgbClr val="2E2E38"/>
                </a:solidFill>
                <a:latin typeface="EYInterstate Light" panose="02000506000000020004" pitchFamily="2" charset="0"/>
              </a:rPr>
              <a:t>Property tax basics and update</a:t>
            </a:r>
          </a:p>
        </p:txBody>
      </p:sp>
    </p:spTree>
    <p:extLst>
      <p:ext uri="{BB962C8B-B14F-4D97-AF65-F5344CB8AC3E}">
        <p14:creationId xmlns:p14="http://schemas.microsoft.com/office/powerpoint/2010/main" val="1128181094"/>
      </p:ext>
    </p:extLst>
  </p:cSld>
  <p:clrMapOvr>
    <a:masterClrMapping/>
  </p:clrMapOvr>
  <mc:AlternateContent xmlns:mc="http://schemas.openxmlformats.org/markup-compatibility/2006" xmlns:p14="http://schemas.microsoft.com/office/powerpoint/2010/main">
    <mc:Choice Requires="p14">
      <p:transition spd="slow" p14:dur="2000" advTm="49"/>
    </mc:Choice>
    <mc:Fallback xmlns="">
      <p:transition spd="slow" advTm="49"/>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41271DFF-5582-4BC4-888F-45842E755B00}"/>
              </a:ext>
            </a:extLst>
          </p:cNvPr>
          <p:cNvGraphicFramePr>
            <a:graphicFrameLocks noChangeAspect="1"/>
          </p:cNvGraphicFramePr>
          <p:nvPr>
            <p:custDataLst>
              <p:tags r:id="rId1"/>
            </p:custDataLst>
          </p:nvPr>
        </p:nvGraphicFramePr>
        <p:xfrm>
          <a:off x="1144191" y="858441"/>
          <a:ext cx="1191" cy="1191"/>
        </p:xfrm>
        <a:graphic>
          <a:graphicData uri="http://schemas.openxmlformats.org/presentationml/2006/ole">
            <mc:AlternateContent xmlns:mc="http://schemas.openxmlformats.org/markup-compatibility/2006">
              <mc:Choice xmlns:v="urn:schemas-microsoft-com:vml" Requires="v">
                <p:oleObj name="think-cell Slide" r:id="rId3" imgW="256" imgH="257" progId="TCLayout.ActiveDocument.1">
                  <p:embed/>
                </p:oleObj>
              </mc:Choice>
              <mc:Fallback>
                <p:oleObj name="think-cell Slide" r:id="rId3" imgW="256" imgH="257" progId="TCLayout.ActiveDocument.1">
                  <p:embed/>
                  <p:pic>
                    <p:nvPicPr>
                      <p:cNvPr id="4" name="Object 3" hidden="1">
                        <a:extLst>
                          <a:ext uri="{FF2B5EF4-FFF2-40B4-BE49-F238E27FC236}">
                            <a16:creationId xmlns:a16="http://schemas.microsoft.com/office/drawing/2014/main" id="{41271DFF-5582-4BC4-888F-45842E755B00}"/>
                          </a:ext>
                        </a:extLst>
                      </p:cNvPr>
                      <p:cNvPicPr/>
                      <p:nvPr/>
                    </p:nvPicPr>
                    <p:blipFill>
                      <a:blip r:embed="rId4"/>
                      <a:stretch>
                        <a:fillRect/>
                      </a:stretch>
                    </p:blipFill>
                    <p:spPr>
                      <a:xfrm>
                        <a:off x="1144191" y="858441"/>
                        <a:ext cx="1191" cy="1191"/>
                      </a:xfrm>
                      <a:prstGeom prst="rect">
                        <a:avLst/>
                      </a:prstGeom>
                    </p:spPr>
                  </p:pic>
                </p:oleObj>
              </mc:Fallback>
            </mc:AlternateContent>
          </a:graphicData>
        </a:graphic>
      </p:graphicFrame>
      <p:sp>
        <p:nvSpPr>
          <p:cNvPr id="9" name="Title 8">
            <a:extLst>
              <a:ext uri="{FF2B5EF4-FFF2-40B4-BE49-F238E27FC236}">
                <a16:creationId xmlns:a16="http://schemas.microsoft.com/office/drawing/2014/main" id="{068BE031-664D-4536-A457-5ACF8993E7A5}"/>
              </a:ext>
            </a:extLst>
          </p:cNvPr>
          <p:cNvSpPr>
            <a:spLocks noGrp="1"/>
          </p:cNvSpPr>
          <p:nvPr>
            <p:ph type="title"/>
          </p:nvPr>
        </p:nvSpPr>
        <p:spPr>
          <a:xfrm>
            <a:off x="457201" y="294200"/>
            <a:ext cx="8229600" cy="590400"/>
          </a:xfrm>
        </p:spPr>
        <p:txBody>
          <a:bodyPr vert="horz"/>
          <a:lstStyle/>
          <a:p>
            <a:r>
              <a:rPr lang="en-US" dirty="0"/>
              <a:t>Property tax — overview</a:t>
            </a:r>
          </a:p>
        </p:txBody>
      </p:sp>
      <p:sp>
        <p:nvSpPr>
          <p:cNvPr id="10" name="Content Placeholder 9">
            <a:extLst>
              <a:ext uri="{FF2B5EF4-FFF2-40B4-BE49-F238E27FC236}">
                <a16:creationId xmlns:a16="http://schemas.microsoft.com/office/drawing/2014/main" id="{BE024500-A82F-406C-86C0-2EE13002B186}"/>
              </a:ext>
            </a:extLst>
          </p:cNvPr>
          <p:cNvSpPr>
            <a:spLocks noGrp="1"/>
          </p:cNvSpPr>
          <p:nvPr>
            <p:ph idx="1"/>
          </p:nvPr>
        </p:nvSpPr>
        <p:spPr>
          <a:xfrm>
            <a:off x="457201" y="1137920"/>
            <a:ext cx="8229600" cy="4947920"/>
          </a:xfrm>
        </p:spPr>
        <p:txBody>
          <a:bodyPr/>
          <a:lstStyle/>
          <a:p>
            <a:r>
              <a:rPr lang="en-US" dirty="0"/>
              <a:t>What is property tax?</a:t>
            </a:r>
          </a:p>
          <a:p>
            <a:pPr lvl="1"/>
            <a:r>
              <a:rPr lang="en-US" dirty="0"/>
              <a:t>Ad valorem, based on the value of property as of a certain date each year.</a:t>
            </a:r>
          </a:p>
          <a:p>
            <a:pPr lvl="1"/>
            <a:r>
              <a:rPr lang="en-US" dirty="0"/>
              <a:t>Imposed on real property and business personal property in most states.</a:t>
            </a:r>
          </a:p>
          <a:p>
            <a:pPr lvl="1"/>
            <a:r>
              <a:rPr lang="en-US" dirty="0"/>
              <a:t>Typically administered by the county where the property is located. </a:t>
            </a:r>
          </a:p>
          <a:p>
            <a:r>
              <a:rPr lang="en-US" dirty="0"/>
              <a:t>Treatment is highly specific to the state, and sometimes the county, where the property is located. </a:t>
            </a:r>
          </a:p>
        </p:txBody>
      </p:sp>
    </p:spTree>
    <p:extLst>
      <p:ext uri="{BB962C8B-B14F-4D97-AF65-F5344CB8AC3E}">
        <p14:creationId xmlns:p14="http://schemas.microsoft.com/office/powerpoint/2010/main" val="543776110"/>
      </p:ext>
    </p:extLst>
  </p:cSld>
  <p:clrMapOvr>
    <a:masterClrMapping/>
  </p:clrMapOvr>
  <mc:AlternateContent xmlns:mc="http://schemas.openxmlformats.org/markup-compatibility/2006" xmlns:p14="http://schemas.microsoft.com/office/powerpoint/2010/main">
    <mc:Choice Requires="p14">
      <p:transition spd="slow" p14:dur="2000" advTm="21"/>
    </mc:Choice>
    <mc:Fallback xmlns="">
      <p:transition spd="slow" advTm="21"/>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28C9C1A8-5AE0-4F1A-AB8A-2474F55BF42B}"/>
              </a:ext>
            </a:extLst>
          </p:cNvPr>
          <p:cNvGraphicFramePr>
            <a:graphicFrameLocks noChangeAspect="1"/>
          </p:cNvGraphicFramePr>
          <p:nvPr>
            <p:custDataLst>
              <p:tags r:id="rId1"/>
            </p:custDataLst>
          </p:nvPr>
        </p:nvGraphicFramePr>
        <p:xfrm>
          <a:off x="1144191" y="858441"/>
          <a:ext cx="1191" cy="1191"/>
        </p:xfrm>
        <a:graphic>
          <a:graphicData uri="http://schemas.openxmlformats.org/presentationml/2006/ole">
            <mc:AlternateContent xmlns:mc="http://schemas.openxmlformats.org/markup-compatibility/2006">
              <mc:Choice xmlns:v="urn:schemas-microsoft-com:vml" Requires="v">
                <p:oleObj name="think-cell Slide" r:id="rId4" imgW="256" imgH="257" progId="TCLayout.ActiveDocument.1">
                  <p:embed/>
                </p:oleObj>
              </mc:Choice>
              <mc:Fallback>
                <p:oleObj name="think-cell Slide" r:id="rId4" imgW="256" imgH="257" progId="TCLayout.ActiveDocument.1">
                  <p:embed/>
                  <p:pic>
                    <p:nvPicPr>
                      <p:cNvPr id="6" name="Object 5" hidden="1">
                        <a:extLst>
                          <a:ext uri="{FF2B5EF4-FFF2-40B4-BE49-F238E27FC236}">
                            <a16:creationId xmlns:a16="http://schemas.microsoft.com/office/drawing/2014/main" id="{28C9C1A8-5AE0-4F1A-AB8A-2474F55BF42B}"/>
                          </a:ext>
                        </a:extLst>
                      </p:cNvPr>
                      <p:cNvPicPr/>
                      <p:nvPr/>
                    </p:nvPicPr>
                    <p:blipFill>
                      <a:blip r:embed="rId5"/>
                      <a:stretch>
                        <a:fillRect/>
                      </a:stretch>
                    </p:blipFill>
                    <p:spPr>
                      <a:xfrm>
                        <a:off x="1144191" y="858441"/>
                        <a:ext cx="1191" cy="1191"/>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9CD88259-8312-44BC-B251-19849293A44E}"/>
              </a:ext>
            </a:extLst>
          </p:cNvPr>
          <p:cNvSpPr>
            <a:spLocks noGrp="1"/>
          </p:cNvSpPr>
          <p:nvPr>
            <p:ph type="title"/>
          </p:nvPr>
        </p:nvSpPr>
        <p:spPr/>
        <p:txBody>
          <a:bodyPr vert="horz"/>
          <a:lstStyle/>
          <a:p>
            <a:r>
              <a:rPr lang="en-US" dirty="0"/>
              <a:t>Property tax — exempt organizations </a:t>
            </a:r>
          </a:p>
        </p:txBody>
      </p:sp>
      <p:sp>
        <p:nvSpPr>
          <p:cNvPr id="5" name="Content Placeholder 4">
            <a:extLst>
              <a:ext uri="{FF2B5EF4-FFF2-40B4-BE49-F238E27FC236}">
                <a16:creationId xmlns:a16="http://schemas.microsoft.com/office/drawing/2014/main" id="{54ADCED2-6461-4D32-8253-259CEE265558}"/>
              </a:ext>
            </a:extLst>
          </p:cNvPr>
          <p:cNvSpPr>
            <a:spLocks noGrp="1"/>
          </p:cNvSpPr>
          <p:nvPr>
            <p:ph idx="1"/>
          </p:nvPr>
        </p:nvSpPr>
        <p:spPr/>
        <p:txBody>
          <a:bodyPr/>
          <a:lstStyle/>
          <a:p>
            <a:r>
              <a:rPr lang="en-US" dirty="0"/>
              <a:t>Why would tax-exempt organizations care about property tax? </a:t>
            </a:r>
          </a:p>
          <a:p>
            <a:pPr lvl="1"/>
            <a:r>
              <a:rPr lang="en-US" dirty="0"/>
              <a:t>The Internal Revenue Service (IRS) definition of tax exempt is different from most state property tax exemption definitions. </a:t>
            </a:r>
          </a:p>
          <a:p>
            <a:pPr lvl="1"/>
            <a:r>
              <a:rPr lang="en-US" dirty="0"/>
              <a:t>There are mandatory filing requirements in some states, even if the property is exempt.</a:t>
            </a:r>
          </a:p>
          <a:p>
            <a:r>
              <a:rPr lang="en-US" dirty="0"/>
              <a:t>Erosion of welfare/charitable exemptions: </a:t>
            </a:r>
          </a:p>
          <a:p>
            <a:pPr lvl="1"/>
            <a:r>
              <a:rPr lang="en-US" dirty="0"/>
              <a:t>Nonprofits have changed since exemptions were first enacted:</a:t>
            </a:r>
          </a:p>
          <a:p>
            <a:pPr lvl="2"/>
            <a:r>
              <a:rPr lang="en-US" dirty="0"/>
              <a:t>Hospitals have become sophisticated medical centers providing a variety of medical and related services.</a:t>
            </a:r>
          </a:p>
          <a:p>
            <a:pPr lvl="2"/>
            <a:r>
              <a:rPr lang="en-US" dirty="0"/>
              <a:t>Universities have become large landowners and lucrative research institutions.</a:t>
            </a:r>
          </a:p>
          <a:p>
            <a:pPr lvl="1"/>
            <a:r>
              <a:rPr lang="en-US" dirty="0"/>
              <a:t>There have been attempts to tie tax exemption to the value an organization provides to the community.</a:t>
            </a:r>
          </a:p>
          <a:p>
            <a:r>
              <a:rPr lang="en-US" dirty="0"/>
              <a:t>When local budget deficits grow, large organizations with exemptions can become a focus. </a:t>
            </a:r>
          </a:p>
        </p:txBody>
      </p:sp>
    </p:spTree>
    <p:extLst>
      <p:ext uri="{BB962C8B-B14F-4D97-AF65-F5344CB8AC3E}">
        <p14:creationId xmlns:p14="http://schemas.microsoft.com/office/powerpoint/2010/main" val="1060633682"/>
      </p:ext>
    </p:extLst>
  </p:cSld>
  <p:clrMapOvr>
    <a:masterClrMapping/>
  </p:clrMapOvr>
  <mc:AlternateContent xmlns:mc="http://schemas.openxmlformats.org/markup-compatibility/2006" xmlns:p14="http://schemas.microsoft.com/office/powerpoint/2010/main">
    <mc:Choice Requires="p14">
      <p:transition spd="slow" p14:dur="2000" advTm="14"/>
    </mc:Choice>
    <mc:Fallback xmlns="">
      <p:transition spd="slow" advTm="14"/>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36E9404A-F088-441C-83E2-523E3641FE78}"/>
              </a:ext>
            </a:extLst>
          </p:cNvPr>
          <p:cNvGraphicFramePr>
            <a:graphicFrameLocks noChangeAspect="1"/>
          </p:cNvGraphicFramePr>
          <p:nvPr>
            <p:custDataLst>
              <p:tags r:id="rId1"/>
            </p:custDataLst>
          </p:nvPr>
        </p:nvGraphicFramePr>
        <p:xfrm>
          <a:off x="1144191" y="858441"/>
          <a:ext cx="1191" cy="1191"/>
        </p:xfrm>
        <a:graphic>
          <a:graphicData uri="http://schemas.openxmlformats.org/presentationml/2006/ole">
            <mc:AlternateContent xmlns:mc="http://schemas.openxmlformats.org/markup-compatibility/2006">
              <mc:Choice xmlns:v="urn:schemas-microsoft-com:vml" Requires="v">
                <p:oleObj name="think-cell Slide" r:id="rId4" imgW="256" imgH="257" progId="TCLayout.ActiveDocument.1">
                  <p:embed/>
                </p:oleObj>
              </mc:Choice>
              <mc:Fallback>
                <p:oleObj name="think-cell Slide" r:id="rId4" imgW="256" imgH="257" progId="TCLayout.ActiveDocument.1">
                  <p:embed/>
                  <p:pic>
                    <p:nvPicPr>
                      <p:cNvPr id="4" name="Object 3" hidden="1">
                        <a:extLst>
                          <a:ext uri="{FF2B5EF4-FFF2-40B4-BE49-F238E27FC236}">
                            <a16:creationId xmlns:a16="http://schemas.microsoft.com/office/drawing/2014/main" id="{36E9404A-F088-441C-83E2-523E3641FE78}"/>
                          </a:ext>
                        </a:extLst>
                      </p:cNvPr>
                      <p:cNvPicPr/>
                      <p:nvPr/>
                    </p:nvPicPr>
                    <p:blipFill>
                      <a:blip r:embed="rId5"/>
                      <a:stretch>
                        <a:fillRect/>
                      </a:stretch>
                    </p:blipFill>
                    <p:spPr>
                      <a:xfrm>
                        <a:off x="1144191" y="858441"/>
                        <a:ext cx="1191" cy="1191"/>
                      </a:xfrm>
                      <a:prstGeom prst="rect">
                        <a:avLst/>
                      </a:prstGeom>
                    </p:spPr>
                  </p:pic>
                </p:oleObj>
              </mc:Fallback>
            </mc:AlternateContent>
          </a:graphicData>
        </a:graphic>
      </p:graphicFrame>
      <p:sp>
        <p:nvSpPr>
          <p:cNvPr id="6" name="Title 5">
            <a:extLst>
              <a:ext uri="{FF2B5EF4-FFF2-40B4-BE49-F238E27FC236}">
                <a16:creationId xmlns:a16="http://schemas.microsoft.com/office/drawing/2014/main" id="{CF9E9924-639B-489E-8A2E-D4C48EEC0EFA}"/>
              </a:ext>
            </a:extLst>
          </p:cNvPr>
          <p:cNvSpPr>
            <a:spLocks noGrp="1"/>
          </p:cNvSpPr>
          <p:nvPr>
            <p:ph type="title"/>
          </p:nvPr>
        </p:nvSpPr>
        <p:spPr>
          <a:xfrm>
            <a:off x="457201" y="294200"/>
            <a:ext cx="8229600" cy="590400"/>
          </a:xfrm>
        </p:spPr>
        <p:txBody>
          <a:bodyPr vert="horz"/>
          <a:lstStyle/>
          <a:p>
            <a:r>
              <a:rPr lang="en-US" dirty="0"/>
              <a:t>Property tax — welfare exemption — California</a:t>
            </a:r>
          </a:p>
        </p:txBody>
      </p:sp>
      <p:sp>
        <p:nvSpPr>
          <p:cNvPr id="7" name="Content Placeholder 6">
            <a:extLst>
              <a:ext uri="{FF2B5EF4-FFF2-40B4-BE49-F238E27FC236}">
                <a16:creationId xmlns:a16="http://schemas.microsoft.com/office/drawing/2014/main" id="{7D03D22D-2F1C-4C15-BB8C-36B7207A7A91}"/>
              </a:ext>
            </a:extLst>
          </p:cNvPr>
          <p:cNvSpPr>
            <a:spLocks noGrp="1"/>
          </p:cNvSpPr>
          <p:nvPr>
            <p:ph idx="1"/>
          </p:nvPr>
        </p:nvSpPr>
        <p:spPr>
          <a:xfrm>
            <a:off x="457201" y="1137920"/>
            <a:ext cx="8229600" cy="4947920"/>
          </a:xfrm>
        </p:spPr>
        <p:txBody>
          <a:bodyPr/>
          <a:lstStyle/>
          <a:p>
            <a:r>
              <a:rPr lang="en-US" dirty="0"/>
              <a:t>In general, the property tax welfare exemption is available to property owned by organizations that:</a:t>
            </a:r>
          </a:p>
          <a:p>
            <a:pPr lvl="1"/>
            <a:r>
              <a:rPr lang="en-US" dirty="0"/>
              <a:t>Are formed and operated exclusively for qualifying purposes (e.g., charitable, hospital, religious, scientific).</a:t>
            </a:r>
          </a:p>
          <a:p>
            <a:pPr lvl="1"/>
            <a:r>
              <a:rPr lang="en-US" dirty="0"/>
              <a:t>Have a current exempt letter from the IRS or franchise tax board.</a:t>
            </a:r>
          </a:p>
          <a:p>
            <a:pPr lvl="1"/>
            <a:r>
              <a:rPr lang="en-US" dirty="0"/>
              <a:t>Have formation documents irrevocably dedicating property to a qualified purpose.</a:t>
            </a:r>
          </a:p>
          <a:p>
            <a:pPr lvl="1"/>
            <a:r>
              <a:rPr lang="en-US" dirty="0"/>
              <a:t>Use their property exclusively for qualifying purposes.</a:t>
            </a:r>
          </a:p>
          <a:p>
            <a:r>
              <a:rPr lang="en-US" dirty="0"/>
              <a:t>The IRS tax exempt definition is broader than California property tax and includes literary purposes and public purposes. </a:t>
            </a:r>
          </a:p>
          <a:p>
            <a:r>
              <a:rPr lang="en-US" dirty="0"/>
              <a:t>A qualifying organization’s property may be fully or partially exempted from property tax, depending on how much of the property is used for a qualifying purpose.</a:t>
            </a:r>
          </a:p>
        </p:txBody>
      </p:sp>
    </p:spTree>
    <p:extLst>
      <p:ext uri="{BB962C8B-B14F-4D97-AF65-F5344CB8AC3E}">
        <p14:creationId xmlns:p14="http://schemas.microsoft.com/office/powerpoint/2010/main" val="4188729120"/>
      </p:ext>
    </p:extLst>
  </p:cSld>
  <p:clrMapOvr>
    <a:masterClrMapping/>
  </p:clrMapOvr>
  <mc:AlternateContent xmlns:mc="http://schemas.openxmlformats.org/markup-compatibility/2006" xmlns:p14="http://schemas.microsoft.com/office/powerpoint/2010/main">
    <mc:Choice Requires="p14">
      <p:transition spd="slow" p14:dur="2000" advTm="6"/>
    </mc:Choice>
    <mc:Fallback xmlns="">
      <p:transition spd="slow" advTm="6"/>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9A8AAA0C-D07C-42CC-9B63-15A2850B91D3}"/>
              </a:ext>
            </a:extLst>
          </p:cNvPr>
          <p:cNvGraphicFramePr>
            <a:graphicFrameLocks noChangeAspect="1"/>
          </p:cNvGraphicFramePr>
          <p:nvPr>
            <p:custDataLst>
              <p:tags r:id="rId1"/>
            </p:custDataLst>
          </p:nvPr>
        </p:nvGraphicFramePr>
        <p:xfrm>
          <a:off x="1144191" y="858441"/>
          <a:ext cx="1191" cy="1191"/>
        </p:xfrm>
        <a:graphic>
          <a:graphicData uri="http://schemas.openxmlformats.org/presentationml/2006/ole">
            <mc:AlternateContent xmlns:mc="http://schemas.openxmlformats.org/markup-compatibility/2006">
              <mc:Choice xmlns:v="urn:schemas-microsoft-com:vml" Requires="v">
                <p:oleObj name="think-cell Slide" r:id="rId4" imgW="256" imgH="257" progId="TCLayout.ActiveDocument.1">
                  <p:embed/>
                </p:oleObj>
              </mc:Choice>
              <mc:Fallback>
                <p:oleObj name="think-cell Slide" r:id="rId4" imgW="256" imgH="257" progId="TCLayout.ActiveDocument.1">
                  <p:embed/>
                  <p:pic>
                    <p:nvPicPr>
                      <p:cNvPr id="4" name="Object 3" hidden="1">
                        <a:extLst>
                          <a:ext uri="{FF2B5EF4-FFF2-40B4-BE49-F238E27FC236}">
                            <a16:creationId xmlns:a16="http://schemas.microsoft.com/office/drawing/2014/main" id="{9A8AAA0C-D07C-42CC-9B63-15A2850B91D3}"/>
                          </a:ext>
                        </a:extLst>
                      </p:cNvPr>
                      <p:cNvPicPr/>
                      <p:nvPr/>
                    </p:nvPicPr>
                    <p:blipFill>
                      <a:blip r:embed="rId5"/>
                      <a:stretch>
                        <a:fillRect/>
                      </a:stretch>
                    </p:blipFill>
                    <p:spPr>
                      <a:xfrm>
                        <a:off x="1144191" y="858441"/>
                        <a:ext cx="1191" cy="1191"/>
                      </a:xfrm>
                      <a:prstGeom prst="rect">
                        <a:avLst/>
                      </a:prstGeom>
                    </p:spPr>
                  </p:pic>
                </p:oleObj>
              </mc:Fallback>
            </mc:AlternateContent>
          </a:graphicData>
        </a:graphic>
      </p:graphicFrame>
      <p:sp>
        <p:nvSpPr>
          <p:cNvPr id="6" name="Title 5">
            <a:extLst>
              <a:ext uri="{FF2B5EF4-FFF2-40B4-BE49-F238E27FC236}">
                <a16:creationId xmlns:a16="http://schemas.microsoft.com/office/drawing/2014/main" id="{CB92852F-9A61-4478-AC69-9BAA6F42EE42}"/>
              </a:ext>
            </a:extLst>
          </p:cNvPr>
          <p:cNvSpPr>
            <a:spLocks noGrp="1"/>
          </p:cNvSpPr>
          <p:nvPr>
            <p:ph type="title"/>
          </p:nvPr>
        </p:nvSpPr>
        <p:spPr/>
        <p:txBody>
          <a:bodyPr/>
          <a:lstStyle/>
          <a:p>
            <a:r>
              <a:rPr lang="en-US" dirty="0"/>
              <a:t>Property tax — welfare exemption — California reporting requirements </a:t>
            </a:r>
          </a:p>
        </p:txBody>
      </p:sp>
      <p:sp>
        <p:nvSpPr>
          <p:cNvPr id="7" name="Content Placeholder 6">
            <a:extLst>
              <a:ext uri="{FF2B5EF4-FFF2-40B4-BE49-F238E27FC236}">
                <a16:creationId xmlns:a16="http://schemas.microsoft.com/office/drawing/2014/main" id="{74AE3669-983A-4104-912F-27B1D8C6B93C}"/>
              </a:ext>
            </a:extLst>
          </p:cNvPr>
          <p:cNvSpPr>
            <a:spLocks noGrp="1"/>
          </p:cNvSpPr>
          <p:nvPr>
            <p:ph idx="1"/>
          </p:nvPr>
        </p:nvSpPr>
        <p:spPr/>
        <p:txBody>
          <a:bodyPr/>
          <a:lstStyle/>
          <a:p>
            <a:r>
              <a:rPr lang="en-US" dirty="0"/>
              <a:t>The State Board of Equalization (BOE) Organizational Clearance Certificate (BOE 277):</a:t>
            </a:r>
          </a:p>
          <a:p>
            <a:pPr lvl="1"/>
            <a:r>
              <a:rPr lang="en-US" dirty="0"/>
              <a:t>One-time filing </a:t>
            </a:r>
          </a:p>
          <a:p>
            <a:pPr lvl="1"/>
            <a:r>
              <a:rPr lang="en-US" dirty="0"/>
              <a:t>Determination by the BOE if the organization is eligible for exemption</a:t>
            </a:r>
          </a:p>
          <a:p>
            <a:pPr lvl="1"/>
            <a:r>
              <a:rPr lang="en-US" dirty="0"/>
              <a:t>Must submit organizational documents, tax exemption letter, financial statements and description of activities</a:t>
            </a:r>
          </a:p>
          <a:p>
            <a:r>
              <a:rPr lang="en-US" dirty="0"/>
              <a:t>Welfare Exemption Claim Form (BOE 267):</a:t>
            </a:r>
          </a:p>
          <a:p>
            <a:pPr lvl="1"/>
            <a:r>
              <a:rPr lang="en-US" dirty="0"/>
              <a:t>Annual filing due February 15; required for real and personal property </a:t>
            </a:r>
          </a:p>
          <a:p>
            <a:pPr lvl="1"/>
            <a:r>
              <a:rPr lang="en-US" dirty="0"/>
              <a:t>Determination by the county assessor of whether the property qualifies for the exemption based on use </a:t>
            </a:r>
          </a:p>
          <a:p>
            <a:pPr lvl="1"/>
            <a:r>
              <a:rPr lang="en-US" dirty="0"/>
              <a:t>Supplemental information needed for real property used by others </a:t>
            </a:r>
          </a:p>
          <a:p>
            <a:r>
              <a:rPr lang="en-US" dirty="0"/>
              <a:t>Personal Property Return (BOE 571-L): </a:t>
            </a:r>
          </a:p>
          <a:p>
            <a:pPr lvl="1"/>
            <a:r>
              <a:rPr lang="en-US" dirty="0"/>
              <a:t>Annual filing due May 7; required only for personal property </a:t>
            </a:r>
          </a:p>
          <a:p>
            <a:pPr lvl="1"/>
            <a:r>
              <a:rPr lang="en-US" dirty="0"/>
              <a:t>Determination by the county assessor of the value of the property </a:t>
            </a:r>
          </a:p>
          <a:p>
            <a:pPr lvl="1"/>
            <a:r>
              <a:rPr lang="en-US" dirty="0"/>
              <a:t>Need to report asset descriptions, cost and acquisition dates </a:t>
            </a:r>
          </a:p>
        </p:txBody>
      </p:sp>
    </p:spTree>
    <p:extLst>
      <p:ext uri="{BB962C8B-B14F-4D97-AF65-F5344CB8AC3E}">
        <p14:creationId xmlns:p14="http://schemas.microsoft.com/office/powerpoint/2010/main" val="16752909"/>
      </p:ext>
    </p:extLst>
  </p:cSld>
  <p:clrMapOvr>
    <a:masterClrMapping/>
  </p:clrMapOvr>
  <mc:AlternateContent xmlns:mc="http://schemas.openxmlformats.org/markup-compatibility/2006" xmlns:p14="http://schemas.microsoft.com/office/powerpoint/2010/main">
    <mc:Choice Requires="p14">
      <p:transition spd="slow" p14:dur="2000" advTm="6"/>
    </mc:Choice>
    <mc:Fallback xmlns="">
      <p:transition spd="slow" advTm="6"/>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Disclaimer</a:t>
            </a:r>
          </a:p>
        </p:txBody>
      </p:sp>
      <p:sp>
        <p:nvSpPr>
          <p:cNvPr id="3" name="Content Placeholder 2"/>
          <p:cNvSpPr>
            <a:spLocks noGrp="1"/>
          </p:cNvSpPr>
          <p:nvPr>
            <p:ph idx="4294967295"/>
          </p:nvPr>
        </p:nvSpPr>
        <p:spPr>
          <a:xfrm>
            <a:off x="457201" y="1135064"/>
            <a:ext cx="8077200" cy="4951412"/>
          </a:xfrm>
        </p:spPr>
        <p:txBody>
          <a:bodyPr/>
          <a:lstStyle/>
          <a:p>
            <a:pPr lvl="0"/>
            <a:r>
              <a:rPr lang="en-US" altLang="en-US" sz="1400" dirty="0">
                <a:solidFill>
                  <a:schemeClr val="bg1">
                    <a:lumMod val="100000"/>
                  </a:schemeClr>
                </a:solidFill>
              </a:rPr>
              <a:t>EY refers to the global organization, and may refer to one or more, of the member firms of Ernst &amp; Young Global Limited, each of which is a separate legal entity. Ernst &amp; Young LLP is a client-serving member firm of Ernst &amp; Young Global Limited operating in the US.</a:t>
            </a:r>
          </a:p>
          <a:p>
            <a:pPr lvl="0"/>
            <a:r>
              <a:rPr lang="en-US" altLang="en-US" sz="1400" dirty="0">
                <a:solidFill>
                  <a:schemeClr val="bg1">
                    <a:lumMod val="100000"/>
                  </a:schemeClr>
                </a:solidFill>
              </a:rPr>
              <a:t>This presentation is © 2024 Ernst &amp; Young LLP. All Rights Reserved. No part of this document may be reproduced, transmitted or otherwise distributed in any form or by any means, electronic or mechanical, including by photocopying, facsimile transmission, recording, rekeying, or using any information storage and retrieval system, without written permission from Ernst &amp; </a:t>
            </a:r>
            <a:br>
              <a:rPr lang="en-US" altLang="en-US" sz="1400" dirty="0">
                <a:solidFill>
                  <a:schemeClr val="bg1">
                    <a:lumMod val="100000"/>
                  </a:schemeClr>
                </a:solidFill>
              </a:rPr>
            </a:br>
            <a:r>
              <a:rPr lang="en-US" altLang="en-US" sz="1400" dirty="0">
                <a:solidFill>
                  <a:schemeClr val="bg1">
                    <a:lumMod val="100000"/>
                  </a:schemeClr>
                </a:solidFill>
              </a:rPr>
              <a:t>Young LLP. Any reproduction, transmission or distribution of this form or any of the material herein is prohibited and is in violation of US and international law. </a:t>
            </a:r>
          </a:p>
          <a:p>
            <a:pPr lvl="0"/>
            <a:r>
              <a:rPr lang="en-US" altLang="en-US" sz="1400" dirty="0">
                <a:solidFill>
                  <a:schemeClr val="bg1">
                    <a:lumMod val="100000"/>
                  </a:schemeClr>
                </a:solidFill>
              </a:rPr>
              <a:t>Ernst &amp; Young LLP expressly disclaims any liability in connection with use of this presentation or its contents by any third party.</a:t>
            </a:r>
          </a:p>
          <a:p>
            <a:pPr lvl="0"/>
            <a:r>
              <a:rPr lang="en-US" altLang="en-US" sz="1400" dirty="0">
                <a:solidFill>
                  <a:schemeClr val="bg1">
                    <a:lumMod val="100000"/>
                  </a:schemeClr>
                </a:solidFill>
              </a:rPr>
              <a:t>Views expressed in this presentation are those of the speakers and do not necessarily represent the views of Ernst &amp; Young LLP.</a:t>
            </a:r>
          </a:p>
          <a:p>
            <a:pPr lvl="0"/>
            <a:r>
              <a:rPr lang="en-US" altLang="en-US" sz="1400" dirty="0">
                <a:solidFill>
                  <a:schemeClr val="bg1">
                    <a:lumMod val="100000"/>
                  </a:schemeClr>
                </a:solidFill>
              </a:rPr>
              <a:t>This presentation is provided solely for the purpose of enhancing knowledge on tax matters. It does not provide tax advice to any taxpayer because it does not take into account any specific taxpayer’s facts and circumstances.</a:t>
            </a:r>
          </a:p>
          <a:p>
            <a:pPr lvl="0"/>
            <a:r>
              <a:rPr lang="en-US" altLang="en-US" sz="1400" dirty="0">
                <a:solidFill>
                  <a:schemeClr val="bg1">
                    <a:lumMod val="100000"/>
                  </a:schemeClr>
                </a:solidFill>
              </a:rPr>
              <a:t>These slides are for educational purposes only and are not intended, and should not be relied upon, as accounting advice.</a:t>
            </a:r>
            <a:endParaRPr lang="en-GB" sz="1400" dirty="0">
              <a:solidFill>
                <a:schemeClr val="bg1">
                  <a:lumMod val="100000"/>
                </a:schemeClr>
              </a:solidFill>
            </a:endParaRPr>
          </a:p>
        </p:txBody>
      </p:sp>
    </p:spTree>
    <p:extLst>
      <p:ext uri="{BB962C8B-B14F-4D97-AF65-F5344CB8AC3E}">
        <p14:creationId xmlns:p14="http://schemas.microsoft.com/office/powerpoint/2010/main" val="1735755531"/>
      </p:ext>
    </p:extLst>
  </p:cSld>
  <p:clrMapOvr>
    <a:masterClrMapping/>
  </p:clrMapOvr>
  <mc:AlternateContent xmlns:mc="http://schemas.openxmlformats.org/markup-compatibility/2006" xmlns:p14="http://schemas.microsoft.com/office/powerpoint/2010/main">
    <mc:Choice Requires="p14">
      <p:transition spd="slow" p14:dur="2000" advTm="48"/>
    </mc:Choice>
    <mc:Fallback xmlns="">
      <p:transition spd="slow" advTm="48"/>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6381095B-576D-4367-9817-A2684CF2BAB8}"/>
              </a:ext>
            </a:extLst>
          </p:cNvPr>
          <p:cNvGraphicFramePr>
            <a:graphicFrameLocks noChangeAspect="1"/>
          </p:cNvGraphicFramePr>
          <p:nvPr>
            <p:custDataLst>
              <p:tags r:id="rId1"/>
            </p:custDataLst>
          </p:nvPr>
        </p:nvGraphicFramePr>
        <p:xfrm>
          <a:off x="1144191" y="858441"/>
          <a:ext cx="1191" cy="1191"/>
        </p:xfrm>
        <a:graphic>
          <a:graphicData uri="http://schemas.openxmlformats.org/presentationml/2006/ole">
            <mc:AlternateContent xmlns:mc="http://schemas.openxmlformats.org/markup-compatibility/2006">
              <mc:Choice xmlns:v="urn:schemas-microsoft-com:vml" Requires="v">
                <p:oleObj name="think-cell Slide" r:id="rId4" imgW="256" imgH="257" progId="TCLayout.ActiveDocument.1">
                  <p:embed/>
                </p:oleObj>
              </mc:Choice>
              <mc:Fallback>
                <p:oleObj name="think-cell Slide" r:id="rId4" imgW="256" imgH="257" progId="TCLayout.ActiveDocument.1">
                  <p:embed/>
                  <p:pic>
                    <p:nvPicPr>
                      <p:cNvPr id="6" name="Object 5" hidden="1">
                        <a:extLst>
                          <a:ext uri="{FF2B5EF4-FFF2-40B4-BE49-F238E27FC236}">
                            <a16:creationId xmlns:a16="http://schemas.microsoft.com/office/drawing/2014/main" id="{6381095B-576D-4367-9817-A2684CF2BAB8}"/>
                          </a:ext>
                        </a:extLst>
                      </p:cNvPr>
                      <p:cNvPicPr/>
                      <p:nvPr/>
                    </p:nvPicPr>
                    <p:blipFill>
                      <a:blip r:embed="rId5"/>
                      <a:stretch>
                        <a:fillRect/>
                      </a:stretch>
                    </p:blipFill>
                    <p:spPr>
                      <a:xfrm>
                        <a:off x="1144191" y="858441"/>
                        <a:ext cx="1191" cy="1191"/>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35ED6A8C-07CE-42B8-BFB9-D36201AE729C}"/>
              </a:ext>
            </a:extLst>
          </p:cNvPr>
          <p:cNvSpPr>
            <a:spLocks noGrp="1"/>
          </p:cNvSpPr>
          <p:nvPr>
            <p:ph type="title"/>
          </p:nvPr>
        </p:nvSpPr>
        <p:spPr>
          <a:xfrm>
            <a:off x="457201" y="294200"/>
            <a:ext cx="8229600" cy="590400"/>
          </a:xfrm>
        </p:spPr>
        <p:txBody>
          <a:bodyPr vert="horz"/>
          <a:lstStyle/>
          <a:p>
            <a:r>
              <a:rPr lang="en-US" dirty="0"/>
              <a:t>Texas — exempt property provisions </a:t>
            </a:r>
          </a:p>
        </p:txBody>
      </p:sp>
      <p:sp>
        <p:nvSpPr>
          <p:cNvPr id="5" name="Content Placeholder 4">
            <a:extLst>
              <a:ext uri="{FF2B5EF4-FFF2-40B4-BE49-F238E27FC236}">
                <a16:creationId xmlns:a16="http://schemas.microsoft.com/office/drawing/2014/main" id="{3186BB21-7410-4743-9BE5-9057FBBE958A}"/>
              </a:ext>
            </a:extLst>
          </p:cNvPr>
          <p:cNvSpPr>
            <a:spLocks noGrp="1"/>
          </p:cNvSpPr>
          <p:nvPr>
            <p:ph idx="1"/>
          </p:nvPr>
        </p:nvSpPr>
        <p:spPr>
          <a:xfrm>
            <a:off x="457201" y="1137920"/>
            <a:ext cx="8229600" cy="4947920"/>
          </a:xfrm>
        </p:spPr>
        <p:txBody>
          <a:bodyPr/>
          <a:lstStyle/>
          <a:p>
            <a:r>
              <a:rPr lang="en-US" dirty="0"/>
              <a:t>An organization must apply for a “Determination Letter for Property Tax Exemption” from State Comptroller’s Office: </a:t>
            </a:r>
          </a:p>
          <a:p>
            <a:pPr lvl="1"/>
            <a:r>
              <a:rPr lang="en-US" dirty="0"/>
              <a:t>Use Form AP-199.</a:t>
            </a:r>
          </a:p>
          <a:p>
            <a:pPr lvl="1"/>
            <a:r>
              <a:rPr lang="en-US" dirty="0"/>
              <a:t>Comptroller may request additional information beyond what the form contains.</a:t>
            </a:r>
          </a:p>
          <a:p>
            <a:r>
              <a:rPr lang="en-US" dirty="0"/>
              <a:t>Eligible organizations:</a:t>
            </a:r>
          </a:p>
          <a:p>
            <a:pPr lvl="1"/>
            <a:r>
              <a:rPr lang="en-US" dirty="0"/>
              <a:t>Exempt from federal income tax under Section 501(c)(2) or (3) of the Internal Revenue Code.</a:t>
            </a:r>
          </a:p>
          <a:p>
            <a:pPr lvl="1"/>
            <a:r>
              <a:rPr lang="en-US" dirty="0"/>
              <a:t>Holds title to property for a qualified charitable organization.</a:t>
            </a:r>
          </a:p>
          <a:p>
            <a:pPr lvl="1"/>
            <a:r>
              <a:rPr lang="en-US" dirty="0"/>
              <a:t>After receiving Determination Letter an Application For Exemption must be submitted to the local Appraisal District. </a:t>
            </a:r>
          </a:p>
          <a:p>
            <a:r>
              <a:rPr lang="en-US" dirty="0"/>
              <a:t>Organization must prove that its revenue is being spent on charitable activities.</a:t>
            </a:r>
          </a:p>
        </p:txBody>
      </p:sp>
    </p:spTree>
    <p:extLst>
      <p:ext uri="{BB962C8B-B14F-4D97-AF65-F5344CB8AC3E}">
        <p14:creationId xmlns:p14="http://schemas.microsoft.com/office/powerpoint/2010/main" val="753649282"/>
      </p:ext>
    </p:extLst>
  </p:cSld>
  <p:clrMapOvr>
    <a:masterClrMapping/>
  </p:clrMapOvr>
  <mc:AlternateContent xmlns:mc="http://schemas.openxmlformats.org/markup-compatibility/2006" xmlns:p14="http://schemas.microsoft.com/office/powerpoint/2010/main">
    <mc:Choice Requires="p14">
      <p:transition spd="slow" p14:dur="2000" advTm="7"/>
    </mc:Choice>
    <mc:Fallback xmlns="">
      <p:transition spd="slow" advTm="7"/>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19D70C96-EF50-4280-9089-568F17DB519C}"/>
              </a:ext>
            </a:extLst>
          </p:cNvPr>
          <p:cNvGraphicFramePr>
            <a:graphicFrameLocks noChangeAspect="1"/>
          </p:cNvGraphicFramePr>
          <p:nvPr>
            <p:custDataLst>
              <p:tags r:id="rId1"/>
            </p:custDataLst>
            <p:extLst>
              <p:ext uri="{D42A27DB-BD31-4B8C-83A1-F6EECF244321}">
                <p14:modId xmlns:p14="http://schemas.microsoft.com/office/powerpoint/2010/main" val="428896325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56" imgH="257" progId="TCLayout.ActiveDocument.1">
                  <p:embed/>
                </p:oleObj>
              </mc:Choice>
              <mc:Fallback>
                <p:oleObj name="think-cell Slide" r:id="rId3" imgW="256" imgH="257" progId="TCLayout.ActiveDocument.1">
                  <p:embed/>
                  <p:pic>
                    <p:nvPicPr>
                      <p:cNvPr id="4" name="Object 3" hidden="1">
                        <a:extLst>
                          <a:ext uri="{FF2B5EF4-FFF2-40B4-BE49-F238E27FC236}">
                            <a16:creationId xmlns:a16="http://schemas.microsoft.com/office/drawing/2014/main" id="{19D70C96-EF50-4280-9089-568F17DB519C}"/>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364B114B-BC04-450D-B1EE-6F08857EA8F7}"/>
              </a:ext>
            </a:extLst>
          </p:cNvPr>
          <p:cNvSpPr>
            <a:spLocks noGrp="1"/>
          </p:cNvSpPr>
          <p:nvPr>
            <p:ph type="title"/>
          </p:nvPr>
        </p:nvSpPr>
        <p:spPr/>
        <p:txBody>
          <a:bodyPr vert="horz"/>
          <a:lstStyle/>
          <a:p>
            <a:r>
              <a:rPr lang="en-US" dirty="0"/>
              <a:t>Polling question 3</a:t>
            </a:r>
          </a:p>
        </p:txBody>
      </p:sp>
      <p:grpSp>
        <p:nvGrpSpPr>
          <p:cNvPr id="33" name="Group 32">
            <a:extLst>
              <a:ext uri="{FF2B5EF4-FFF2-40B4-BE49-F238E27FC236}">
                <a16:creationId xmlns:a16="http://schemas.microsoft.com/office/drawing/2014/main" id="{E993D5B8-0125-4FBB-BFB4-DC84CB705A01}"/>
              </a:ext>
            </a:extLst>
          </p:cNvPr>
          <p:cNvGrpSpPr/>
          <p:nvPr/>
        </p:nvGrpSpPr>
        <p:grpSpPr>
          <a:xfrm>
            <a:off x="457201" y="1138238"/>
            <a:ext cx="8229600" cy="4949825"/>
            <a:chOff x="457201" y="1138238"/>
            <a:chExt cx="8229600" cy="4949825"/>
          </a:xfrm>
        </p:grpSpPr>
        <p:pic>
          <p:nvPicPr>
            <p:cNvPr id="45" name="Picture 44">
              <a:extLst>
                <a:ext uri="{FF2B5EF4-FFF2-40B4-BE49-F238E27FC236}">
                  <a16:creationId xmlns:a16="http://schemas.microsoft.com/office/drawing/2014/main" id="{C1B8F7E3-E52C-4810-A158-13E2BF8D8864}"/>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l="24485" r="421"/>
            <a:stretch/>
          </p:blipFill>
          <p:spPr>
            <a:xfrm>
              <a:off x="457201" y="1138238"/>
              <a:ext cx="8229600" cy="4949825"/>
            </a:xfrm>
            <a:prstGeom prst="rect">
              <a:avLst/>
            </a:prstGeom>
          </p:spPr>
        </p:pic>
        <p:sp>
          <p:nvSpPr>
            <p:cNvPr id="46" name="Rectangle 45">
              <a:extLst>
                <a:ext uri="{FF2B5EF4-FFF2-40B4-BE49-F238E27FC236}">
                  <a16:creationId xmlns:a16="http://schemas.microsoft.com/office/drawing/2014/main" id="{79A977CD-664C-4683-BCAC-3798DA7A7CE8}"/>
                </a:ext>
              </a:extLst>
            </p:cNvPr>
            <p:cNvSpPr/>
            <p:nvPr/>
          </p:nvSpPr>
          <p:spPr>
            <a:xfrm>
              <a:off x="457201" y="1138238"/>
              <a:ext cx="8229600" cy="4949825"/>
            </a:xfrm>
            <a:prstGeom prst="rect">
              <a:avLst/>
            </a:prstGeom>
            <a:gradFill flip="none" rotWithShape="1">
              <a:gsLst>
                <a:gs pos="0">
                  <a:schemeClr val="tx1">
                    <a:alpha val="0"/>
                  </a:schemeClr>
                </a:gs>
                <a:gs pos="46000">
                  <a:schemeClr val="tx1">
                    <a:alpha val="50000"/>
                  </a:schemeClr>
                </a:gs>
                <a:gs pos="81000">
                  <a:schemeClr val="tx1">
                    <a:alpha val="74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sz="1600" dirty="0">
                <a:latin typeface="+mj-lt"/>
              </a:endParaRPr>
            </a:p>
          </p:txBody>
        </p:sp>
      </p:grpSp>
      <p:sp>
        <p:nvSpPr>
          <p:cNvPr id="3" name="Text Placeholder 5">
            <a:extLst>
              <a:ext uri="{FF2B5EF4-FFF2-40B4-BE49-F238E27FC236}">
                <a16:creationId xmlns:a16="http://schemas.microsoft.com/office/drawing/2014/main" id="{34958856-EC95-18C9-AB6C-7FA45F378DC3}"/>
              </a:ext>
            </a:extLst>
          </p:cNvPr>
          <p:cNvSpPr txBox="1">
            <a:spLocks/>
          </p:cNvSpPr>
          <p:nvPr/>
        </p:nvSpPr>
        <p:spPr>
          <a:xfrm>
            <a:off x="763996" y="1438199"/>
            <a:ext cx="5261420" cy="553998"/>
          </a:xfrm>
          <a:prstGeom prst="rect">
            <a:avLst/>
          </a:prstGeom>
        </p:spPr>
        <p:txBody>
          <a:bodyPr vert="horz" wrap="square" lIns="0" tIns="0" rIns="0" bIns="0" rtlCol="0" anchor="t" anchorCtr="0">
            <a:spAutoFit/>
          </a:bodyPr>
          <a:lstStyle>
            <a:lvl1pPr marL="0" indent="0" algn="l" defTabSz="914400" rtl="0" eaLnBrk="1" latinLnBrk="0" hangingPunct="1">
              <a:spcBef>
                <a:spcPct val="20000"/>
              </a:spcBef>
              <a:buClr>
                <a:schemeClr val="tx2"/>
              </a:buClr>
              <a:buSzPct val="110000"/>
              <a:buFont typeface="EYInterstate Light" panose="02000506000000020004" pitchFamily="2" charset="0"/>
              <a:buNone/>
              <a:defRPr sz="2400" kern="1200">
                <a:solidFill>
                  <a:schemeClr val="bg1"/>
                </a:solidFill>
                <a:latin typeface="EYInterstate Light" panose="02000506000000020004" pitchFamily="2" charset="0"/>
                <a:ea typeface="+mn-ea"/>
                <a:cs typeface="+mn-cs"/>
              </a:defRPr>
            </a:lvl1pPr>
            <a:lvl2pPr marL="1425575" indent="-1425575" algn="l" defTabSz="914400" rtl="0" eaLnBrk="1" latinLnBrk="0" hangingPunct="1">
              <a:spcBef>
                <a:spcPct val="20000"/>
              </a:spcBef>
              <a:buClr>
                <a:schemeClr val="tx2"/>
              </a:buClr>
              <a:buSzPct val="110000"/>
              <a:buFont typeface="EYInterstate Light" panose="02000506000000020004" pitchFamily="2" charset="0"/>
              <a:buNone/>
              <a:defRPr sz="2400" kern="1200">
                <a:solidFill>
                  <a:schemeClr val="tx1"/>
                </a:solidFill>
                <a:latin typeface="EYInterstate Light" panose="02000506000000020004" pitchFamily="2" charset="0"/>
                <a:ea typeface="+mn-ea"/>
                <a:cs typeface="+mn-cs"/>
              </a:defRPr>
            </a:lvl2pPr>
            <a:lvl3pPr marL="1425575" indent="-1425575" algn="l" defTabSz="914400" rtl="0" eaLnBrk="1" latinLnBrk="0" hangingPunct="1">
              <a:spcBef>
                <a:spcPct val="20000"/>
              </a:spcBef>
              <a:buClr>
                <a:schemeClr val="tx2"/>
              </a:buClr>
              <a:buSzPct val="110000"/>
              <a:buFont typeface="EYInterstate Light" panose="02000506000000020004" pitchFamily="2" charset="0"/>
              <a:buNone/>
              <a:defRPr sz="2400" kern="1200">
                <a:solidFill>
                  <a:schemeClr val="tx1"/>
                </a:solidFill>
                <a:latin typeface="EYInterstate Light" panose="02000506000000020004" pitchFamily="2" charset="0"/>
                <a:ea typeface="+mn-ea"/>
                <a:cs typeface="+mn-cs"/>
              </a:defRPr>
            </a:lvl3pPr>
            <a:lvl4pPr marL="1425575" indent="-1425575" algn="l" defTabSz="914400" rtl="0" eaLnBrk="1" latinLnBrk="0" hangingPunct="1">
              <a:spcBef>
                <a:spcPct val="20000"/>
              </a:spcBef>
              <a:buClr>
                <a:schemeClr val="tx2"/>
              </a:buClr>
              <a:buSzPct val="110000"/>
              <a:buFont typeface="EYInterstate Light" panose="02000506000000020004" pitchFamily="2" charset="0"/>
              <a:buNone/>
              <a:defRPr sz="2400" kern="1200">
                <a:solidFill>
                  <a:schemeClr val="tx1"/>
                </a:solidFill>
                <a:latin typeface="EYInterstate Light" panose="02000506000000020004" pitchFamily="2" charset="0"/>
                <a:ea typeface="+mn-ea"/>
                <a:cs typeface="+mn-cs"/>
              </a:defRPr>
            </a:lvl4pPr>
            <a:lvl5pPr marL="1425575" indent="-1425575" algn="l" defTabSz="914400" rtl="0" eaLnBrk="1" latinLnBrk="0" hangingPunct="1">
              <a:spcBef>
                <a:spcPct val="20000"/>
              </a:spcBef>
              <a:buClr>
                <a:schemeClr val="tx2"/>
              </a:buClr>
              <a:buSzPct val="110000"/>
              <a:buFont typeface="EYInterstate Light" panose="02000506000000020004" pitchFamily="2" charset="0"/>
              <a:buNone/>
              <a:defRPr sz="2400" kern="1200">
                <a:solidFill>
                  <a:schemeClr val="tx1"/>
                </a:solidFill>
                <a:latin typeface="EYInterstate Light" panose="02000506000000020004"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IN" sz="1800" b="1" dirty="0">
                <a:solidFill>
                  <a:schemeClr val="tx2"/>
                </a:solidFill>
                <a:latin typeface="+mj-lt"/>
              </a:rPr>
              <a:t>Why should exempt organizations </a:t>
            </a:r>
            <a:br>
              <a:rPr lang="en-IN" sz="1800" b="1" dirty="0">
                <a:solidFill>
                  <a:schemeClr val="tx2"/>
                </a:solidFill>
                <a:latin typeface="+mj-lt"/>
              </a:rPr>
            </a:br>
            <a:r>
              <a:rPr lang="en-IN" sz="1800" b="1" dirty="0">
                <a:solidFill>
                  <a:schemeClr val="tx2"/>
                </a:solidFill>
                <a:latin typeface="+mj-lt"/>
              </a:rPr>
              <a:t>pay attention to property tax obligations? </a:t>
            </a:r>
          </a:p>
        </p:txBody>
      </p:sp>
      <p:sp>
        <p:nvSpPr>
          <p:cNvPr id="5" name="Oval 4">
            <a:extLst>
              <a:ext uri="{FF2B5EF4-FFF2-40B4-BE49-F238E27FC236}">
                <a16:creationId xmlns:a16="http://schemas.microsoft.com/office/drawing/2014/main" id="{92A28C4C-218D-A528-12F8-11BEA1A2C2F4}"/>
              </a:ext>
            </a:extLst>
          </p:cNvPr>
          <p:cNvSpPr/>
          <p:nvPr/>
        </p:nvSpPr>
        <p:spPr>
          <a:xfrm>
            <a:off x="763995" y="3103543"/>
            <a:ext cx="340568" cy="340568"/>
          </a:xfrm>
          <a:prstGeom prst="ellipse">
            <a:avLst/>
          </a:prstGeom>
          <a:solidFill>
            <a:schemeClr val="tx2"/>
          </a:solidFill>
          <a:ln w="19050" cap="flat" cmpd="sng" algn="ctr">
            <a:noFill/>
            <a:prstDash val="solid"/>
          </a:ln>
          <a:effectLst/>
        </p:spPr>
        <p:txBody>
          <a:bodyPr rtlCol="0" anchor="ctr"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N" sz="1600" b="1" i="0" u="none" strike="noStrike" kern="0" cap="none" spc="0" normalizeH="0" baseline="0" noProof="0" dirty="0">
                <a:ln>
                  <a:noFill/>
                </a:ln>
                <a:effectLst/>
                <a:uLnTx/>
                <a:uFillTx/>
                <a:latin typeface="+mj-lt"/>
              </a:rPr>
              <a:t>B</a:t>
            </a:r>
            <a:endParaRPr kumimoji="0" lang="en-US" sz="1600" b="1" i="0" u="none" strike="noStrike" kern="0" cap="none" spc="0" normalizeH="0" baseline="0" noProof="0" dirty="0">
              <a:ln>
                <a:noFill/>
              </a:ln>
              <a:effectLst/>
              <a:uLnTx/>
              <a:uFillTx/>
              <a:latin typeface="+mj-lt"/>
            </a:endParaRPr>
          </a:p>
        </p:txBody>
      </p:sp>
      <p:sp>
        <p:nvSpPr>
          <p:cNvPr id="6" name="Oval 5">
            <a:extLst>
              <a:ext uri="{FF2B5EF4-FFF2-40B4-BE49-F238E27FC236}">
                <a16:creationId xmlns:a16="http://schemas.microsoft.com/office/drawing/2014/main" id="{60375CAA-55F3-384E-C715-939BDD2B211F}"/>
              </a:ext>
            </a:extLst>
          </p:cNvPr>
          <p:cNvSpPr/>
          <p:nvPr/>
        </p:nvSpPr>
        <p:spPr>
          <a:xfrm>
            <a:off x="763995" y="3751738"/>
            <a:ext cx="340568" cy="340568"/>
          </a:xfrm>
          <a:prstGeom prst="ellipse">
            <a:avLst/>
          </a:prstGeom>
          <a:solidFill>
            <a:schemeClr val="tx2"/>
          </a:solidFill>
          <a:ln w="19050" cap="flat" cmpd="sng" algn="ctr">
            <a:noFill/>
            <a:prstDash val="solid"/>
          </a:ln>
          <a:effectLst/>
        </p:spPr>
        <p:txBody>
          <a:bodyPr rtlCol="0" anchor="ctr"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N" sz="1600" b="1" i="0" u="none" strike="noStrike" kern="0" cap="none" spc="0" normalizeH="0" baseline="0" noProof="0" dirty="0">
                <a:ln>
                  <a:noFill/>
                </a:ln>
                <a:effectLst/>
                <a:uLnTx/>
                <a:uFillTx/>
                <a:latin typeface="+mj-lt"/>
              </a:rPr>
              <a:t>C</a:t>
            </a:r>
            <a:endParaRPr kumimoji="0" lang="en-US" sz="1600" b="1" i="0" u="none" strike="noStrike" kern="0" cap="none" spc="0" normalizeH="0" baseline="0" noProof="0" dirty="0">
              <a:ln>
                <a:noFill/>
              </a:ln>
              <a:effectLst/>
              <a:uLnTx/>
              <a:uFillTx/>
              <a:latin typeface="+mj-lt"/>
            </a:endParaRPr>
          </a:p>
        </p:txBody>
      </p:sp>
      <p:sp>
        <p:nvSpPr>
          <p:cNvPr id="7" name="Oval 6">
            <a:extLst>
              <a:ext uri="{FF2B5EF4-FFF2-40B4-BE49-F238E27FC236}">
                <a16:creationId xmlns:a16="http://schemas.microsoft.com/office/drawing/2014/main" id="{CD0CDE79-0FEF-02FA-1F81-770680ED9526}"/>
              </a:ext>
            </a:extLst>
          </p:cNvPr>
          <p:cNvSpPr/>
          <p:nvPr/>
        </p:nvSpPr>
        <p:spPr>
          <a:xfrm>
            <a:off x="763995" y="4399933"/>
            <a:ext cx="340568" cy="340568"/>
          </a:xfrm>
          <a:prstGeom prst="ellipse">
            <a:avLst/>
          </a:prstGeom>
          <a:solidFill>
            <a:schemeClr val="tx2"/>
          </a:solidFill>
          <a:ln w="19050" cap="flat" cmpd="sng" algn="ctr">
            <a:noFill/>
            <a:prstDash val="solid"/>
          </a:ln>
          <a:effectLst/>
        </p:spPr>
        <p:txBody>
          <a:bodyPr rtlCol="0" anchor="ctr"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N" sz="1600" b="1" i="0" u="none" strike="noStrike" kern="0" cap="none" spc="0" normalizeH="0" baseline="0" noProof="0" dirty="0">
                <a:ln>
                  <a:noFill/>
                </a:ln>
                <a:effectLst/>
                <a:uLnTx/>
                <a:uFillTx/>
                <a:latin typeface="+mj-lt"/>
              </a:rPr>
              <a:t>D</a:t>
            </a:r>
            <a:endParaRPr kumimoji="0" lang="en-US" sz="1600" b="1" i="0" u="none" strike="noStrike" kern="0" cap="none" spc="0" normalizeH="0" baseline="0" noProof="0" dirty="0">
              <a:ln>
                <a:noFill/>
              </a:ln>
              <a:effectLst/>
              <a:uLnTx/>
              <a:uFillTx/>
              <a:latin typeface="+mj-lt"/>
            </a:endParaRPr>
          </a:p>
        </p:txBody>
      </p:sp>
      <p:sp>
        <p:nvSpPr>
          <p:cNvPr id="8" name="Oval 7">
            <a:extLst>
              <a:ext uri="{FF2B5EF4-FFF2-40B4-BE49-F238E27FC236}">
                <a16:creationId xmlns:a16="http://schemas.microsoft.com/office/drawing/2014/main" id="{02772406-812B-6174-2B9D-FFF474C53D06}"/>
              </a:ext>
            </a:extLst>
          </p:cNvPr>
          <p:cNvSpPr/>
          <p:nvPr/>
        </p:nvSpPr>
        <p:spPr>
          <a:xfrm>
            <a:off x="763995" y="2455348"/>
            <a:ext cx="340568" cy="340568"/>
          </a:xfrm>
          <a:prstGeom prst="ellipse">
            <a:avLst/>
          </a:prstGeom>
          <a:solidFill>
            <a:schemeClr val="tx2"/>
          </a:solidFill>
          <a:ln w="19050" cap="flat" cmpd="sng" algn="ctr">
            <a:noFill/>
            <a:prstDash val="solid"/>
          </a:ln>
          <a:effectLst/>
        </p:spPr>
        <p:txBody>
          <a:bodyPr vert="horz" wrap="square" lIns="91440" tIns="45720" rIns="91440" bIns="45720" rtlCol="0" anchor="ctr" anchorCtr="0"/>
          <a:lstStyle/>
          <a:p>
            <a:pPr algn="ctr"/>
            <a:r>
              <a:rPr lang="en-IN" sz="1600" b="1" kern="0" dirty="0">
                <a:latin typeface="+mj-lt"/>
              </a:rPr>
              <a:t>A</a:t>
            </a:r>
            <a:endParaRPr lang="en-US" sz="1600" b="1" kern="0" dirty="0">
              <a:latin typeface="+mj-lt"/>
            </a:endParaRPr>
          </a:p>
        </p:txBody>
      </p:sp>
      <p:sp>
        <p:nvSpPr>
          <p:cNvPr id="9" name="Title 1">
            <a:extLst>
              <a:ext uri="{FF2B5EF4-FFF2-40B4-BE49-F238E27FC236}">
                <a16:creationId xmlns:a16="http://schemas.microsoft.com/office/drawing/2014/main" id="{CC6202EE-A44A-BA55-1A35-C36780972133}"/>
              </a:ext>
            </a:extLst>
          </p:cNvPr>
          <p:cNvSpPr txBox="1">
            <a:spLocks/>
          </p:cNvSpPr>
          <p:nvPr/>
        </p:nvSpPr>
        <p:spPr>
          <a:xfrm>
            <a:off x="1215858" y="2379411"/>
            <a:ext cx="4555544" cy="492443"/>
          </a:xfrm>
          <a:prstGeom prst="rect">
            <a:avLst/>
          </a:prstGeom>
        </p:spPr>
        <p:txBody>
          <a:bodyPr vert="horz" wrap="square" lIns="0" tIns="0" rIns="0" bIns="0" anchor="ctr">
            <a:noAutofit/>
          </a:bodyPr>
          <a:lstStyle>
            <a:lvl1pPr algn="l" defTabSz="914400" rtl="0" eaLnBrk="1" latinLnBrk="0" hangingPunct="1">
              <a:lnSpc>
                <a:spcPct val="85000"/>
              </a:lnSpc>
              <a:spcBef>
                <a:spcPct val="0"/>
              </a:spcBef>
              <a:buNone/>
              <a:defRPr sz="2400" b="0" kern="1200">
                <a:solidFill>
                  <a:schemeClr val="bg1"/>
                </a:solidFill>
                <a:latin typeface="EYInterstate Light" panose="02000506000000020004" pitchFamily="2" charset="0"/>
                <a:ea typeface="+mj-ea"/>
                <a:cs typeface="Arial" pitchFamily="34" charset="0"/>
              </a:defRPr>
            </a:lvl1pPr>
          </a:lstStyle>
          <a:p>
            <a:pPr>
              <a:lnSpc>
                <a:spcPct val="100000"/>
              </a:lnSpc>
            </a:pPr>
            <a:r>
              <a:rPr lang="en-US" sz="1600" dirty="0">
                <a:latin typeface="+mj-lt"/>
                <a:cs typeface="Arial"/>
              </a:rPr>
              <a:t>IRS definition of tax-exempt is different from most state property tax-exemption definitions. </a:t>
            </a:r>
          </a:p>
        </p:txBody>
      </p:sp>
      <p:sp>
        <p:nvSpPr>
          <p:cNvPr id="10" name="Title 1">
            <a:extLst>
              <a:ext uri="{FF2B5EF4-FFF2-40B4-BE49-F238E27FC236}">
                <a16:creationId xmlns:a16="http://schemas.microsoft.com/office/drawing/2014/main" id="{24CE2C6C-EB40-FC73-1C65-C2F1CD1F2243}"/>
              </a:ext>
            </a:extLst>
          </p:cNvPr>
          <p:cNvSpPr txBox="1">
            <a:spLocks/>
          </p:cNvSpPr>
          <p:nvPr/>
        </p:nvSpPr>
        <p:spPr>
          <a:xfrm>
            <a:off x="1215858" y="3027606"/>
            <a:ext cx="4555544" cy="492443"/>
          </a:xfrm>
          <a:prstGeom prst="rect">
            <a:avLst/>
          </a:prstGeom>
        </p:spPr>
        <p:txBody>
          <a:bodyPr vert="horz" wrap="square" lIns="0" tIns="0" rIns="0" bIns="0" anchor="ctr">
            <a:noAutofit/>
          </a:bodyPr>
          <a:lstStyle>
            <a:lvl1pPr algn="l" defTabSz="914400" rtl="0" eaLnBrk="1" latinLnBrk="0" hangingPunct="1">
              <a:lnSpc>
                <a:spcPct val="85000"/>
              </a:lnSpc>
              <a:spcBef>
                <a:spcPct val="0"/>
              </a:spcBef>
              <a:buNone/>
              <a:defRPr sz="2400" b="0" kern="1200">
                <a:solidFill>
                  <a:schemeClr val="bg1"/>
                </a:solidFill>
                <a:latin typeface="EYInterstate Light" panose="02000506000000020004" pitchFamily="2" charset="0"/>
                <a:ea typeface="+mj-ea"/>
                <a:cs typeface="Arial" pitchFamily="34" charset="0"/>
              </a:defRPr>
            </a:lvl1pPr>
          </a:lstStyle>
          <a:p>
            <a:pPr>
              <a:lnSpc>
                <a:spcPct val="100000"/>
              </a:lnSpc>
            </a:pPr>
            <a:r>
              <a:rPr lang="en-IN" sz="1600" dirty="0">
                <a:latin typeface="+mj-lt"/>
                <a:cs typeface="Arial"/>
              </a:rPr>
              <a:t>Mandatory filing requirements exist in many states, even if property is exempt.</a:t>
            </a:r>
          </a:p>
        </p:txBody>
      </p:sp>
      <p:sp>
        <p:nvSpPr>
          <p:cNvPr id="11" name="Title 1">
            <a:extLst>
              <a:ext uri="{FF2B5EF4-FFF2-40B4-BE49-F238E27FC236}">
                <a16:creationId xmlns:a16="http://schemas.microsoft.com/office/drawing/2014/main" id="{29A84754-9F39-DC04-B209-632BF2772A13}"/>
              </a:ext>
            </a:extLst>
          </p:cNvPr>
          <p:cNvSpPr txBox="1">
            <a:spLocks/>
          </p:cNvSpPr>
          <p:nvPr/>
        </p:nvSpPr>
        <p:spPr>
          <a:xfrm>
            <a:off x="1215858" y="3675801"/>
            <a:ext cx="3445042" cy="492443"/>
          </a:xfrm>
          <a:prstGeom prst="rect">
            <a:avLst/>
          </a:prstGeom>
        </p:spPr>
        <p:txBody>
          <a:bodyPr vert="horz" wrap="square" lIns="0" tIns="0" rIns="0" bIns="0" anchor="ctr">
            <a:noAutofit/>
          </a:bodyPr>
          <a:lstStyle>
            <a:lvl1pPr algn="l" defTabSz="914400" rtl="0" eaLnBrk="1" latinLnBrk="0" hangingPunct="1">
              <a:lnSpc>
                <a:spcPct val="85000"/>
              </a:lnSpc>
              <a:spcBef>
                <a:spcPct val="0"/>
              </a:spcBef>
              <a:buNone/>
              <a:defRPr sz="2400" b="0" kern="1200">
                <a:solidFill>
                  <a:schemeClr val="bg1"/>
                </a:solidFill>
                <a:latin typeface="EYInterstate Light" panose="02000506000000020004" pitchFamily="2" charset="0"/>
                <a:ea typeface="+mj-ea"/>
                <a:cs typeface="Arial" pitchFamily="34" charset="0"/>
              </a:defRPr>
            </a:lvl1pPr>
          </a:lstStyle>
          <a:p>
            <a:pPr>
              <a:lnSpc>
                <a:spcPct val="100000"/>
              </a:lnSpc>
            </a:pPr>
            <a:r>
              <a:rPr lang="en-IN" sz="1600" dirty="0">
                <a:latin typeface="+mj-lt"/>
                <a:cs typeface="Arial"/>
              </a:rPr>
              <a:t>Some jurisdictions are seeking to narrow property tax exemptions.</a:t>
            </a:r>
          </a:p>
        </p:txBody>
      </p:sp>
      <p:sp>
        <p:nvSpPr>
          <p:cNvPr id="12" name="Title 1">
            <a:extLst>
              <a:ext uri="{FF2B5EF4-FFF2-40B4-BE49-F238E27FC236}">
                <a16:creationId xmlns:a16="http://schemas.microsoft.com/office/drawing/2014/main" id="{B718431F-C93C-5004-6592-71E289A64F5E}"/>
              </a:ext>
            </a:extLst>
          </p:cNvPr>
          <p:cNvSpPr txBox="1">
            <a:spLocks/>
          </p:cNvSpPr>
          <p:nvPr/>
        </p:nvSpPr>
        <p:spPr>
          <a:xfrm>
            <a:off x="1215858" y="4323996"/>
            <a:ext cx="4555544" cy="492443"/>
          </a:xfrm>
          <a:prstGeom prst="rect">
            <a:avLst/>
          </a:prstGeom>
        </p:spPr>
        <p:txBody>
          <a:bodyPr vert="horz" wrap="square" lIns="0" tIns="0" rIns="0" bIns="0" anchor="ctr">
            <a:noAutofit/>
          </a:bodyPr>
          <a:lstStyle>
            <a:lvl1pPr algn="l" defTabSz="914400" rtl="0" eaLnBrk="1" latinLnBrk="0" hangingPunct="1">
              <a:lnSpc>
                <a:spcPct val="85000"/>
              </a:lnSpc>
              <a:spcBef>
                <a:spcPct val="0"/>
              </a:spcBef>
              <a:buNone/>
              <a:defRPr sz="2400" b="0" kern="1200">
                <a:solidFill>
                  <a:schemeClr val="bg1"/>
                </a:solidFill>
                <a:latin typeface="EYInterstate Light" panose="02000506000000020004" pitchFamily="2" charset="0"/>
                <a:ea typeface="+mj-ea"/>
                <a:cs typeface="Arial" pitchFamily="34" charset="0"/>
              </a:defRPr>
            </a:lvl1pPr>
          </a:lstStyle>
          <a:p>
            <a:pPr>
              <a:lnSpc>
                <a:spcPct val="100000"/>
              </a:lnSpc>
            </a:pPr>
            <a:r>
              <a:rPr lang="en-IN" sz="1600" dirty="0">
                <a:latin typeface="+mj-lt"/>
                <a:cs typeface="Arial"/>
              </a:rPr>
              <a:t>All of the above.</a:t>
            </a:r>
          </a:p>
        </p:txBody>
      </p:sp>
    </p:spTree>
    <p:extLst>
      <p:ext uri="{BB962C8B-B14F-4D97-AF65-F5344CB8AC3E}">
        <p14:creationId xmlns:p14="http://schemas.microsoft.com/office/powerpoint/2010/main" val="333725735"/>
      </p:ext>
    </p:extLst>
  </p:cSld>
  <p:clrMapOvr>
    <a:masterClrMapping/>
  </p:clrMapOvr>
  <mc:AlternateContent xmlns:mc="http://schemas.openxmlformats.org/markup-compatibility/2006" xmlns:p14="http://schemas.microsoft.com/office/powerpoint/2010/main">
    <mc:Choice Requires="p14">
      <p:transition spd="slow" p14:dur="2000" advTm="6"/>
    </mc:Choice>
    <mc:Fallback xmlns="">
      <p:transition spd="slow" advTm="6"/>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F3EE82-8C80-1A41-EF17-E67827D64607}"/>
              </a:ext>
            </a:extLst>
          </p:cNvPr>
          <p:cNvSpPr>
            <a:spLocks noGrp="1"/>
          </p:cNvSpPr>
          <p:nvPr>
            <p:ph type="title"/>
          </p:nvPr>
        </p:nvSpPr>
        <p:spPr/>
        <p:txBody>
          <a:bodyPr/>
          <a:lstStyle/>
          <a:p>
            <a:r>
              <a:rPr lang="en-US" dirty="0"/>
              <a:t>PILOTs</a:t>
            </a:r>
          </a:p>
        </p:txBody>
      </p:sp>
      <p:sp>
        <p:nvSpPr>
          <p:cNvPr id="3" name="Content Placeholder 2">
            <a:extLst>
              <a:ext uri="{FF2B5EF4-FFF2-40B4-BE49-F238E27FC236}">
                <a16:creationId xmlns:a16="http://schemas.microsoft.com/office/drawing/2014/main" id="{4A8770FD-9313-9816-9A97-7896C0A7C27D}"/>
              </a:ext>
            </a:extLst>
          </p:cNvPr>
          <p:cNvSpPr>
            <a:spLocks noGrp="1"/>
          </p:cNvSpPr>
          <p:nvPr>
            <p:ph idx="1"/>
          </p:nvPr>
        </p:nvSpPr>
        <p:spPr/>
        <p:txBody>
          <a:bodyPr/>
          <a:lstStyle/>
          <a:p>
            <a:r>
              <a:rPr lang="en-US" dirty="0"/>
              <a:t>These are payments in lieu of tax (PILOTs)</a:t>
            </a:r>
          </a:p>
          <a:p>
            <a:r>
              <a:rPr lang="en-US" dirty="0"/>
              <a:t>Communities will challenge nonprofit institutions to provide payments for public services they use, like police and fire protection.</a:t>
            </a:r>
          </a:p>
          <a:p>
            <a:r>
              <a:rPr lang="en-US" dirty="0"/>
              <a:t>The amount is generally negotiated and significantly less than what property tax would be.</a:t>
            </a:r>
          </a:p>
          <a:p>
            <a:r>
              <a:rPr lang="en-US" dirty="0"/>
              <a:t>Helps to maintain a cordial relationship between the nonprofit and the community.</a:t>
            </a:r>
          </a:p>
          <a:p>
            <a:r>
              <a:rPr lang="en-US" dirty="0"/>
              <a:t>More common in eastern states than in other areas.</a:t>
            </a:r>
          </a:p>
          <a:p>
            <a:r>
              <a:rPr lang="en-US" dirty="0"/>
              <a:t>Most common in small communities that host large universities and medical centers where a large portion of the tax base is exempt.</a:t>
            </a:r>
          </a:p>
        </p:txBody>
      </p:sp>
    </p:spTree>
    <p:extLst>
      <p:ext uri="{BB962C8B-B14F-4D97-AF65-F5344CB8AC3E}">
        <p14:creationId xmlns:p14="http://schemas.microsoft.com/office/powerpoint/2010/main" val="100290995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BE0583-94FE-4F05-8642-2A7031E5882E}"/>
              </a:ext>
            </a:extLst>
          </p:cNvPr>
          <p:cNvSpPr>
            <a:spLocks noGrp="1"/>
          </p:cNvSpPr>
          <p:nvPr>
            <p:ph type="title"/>
          </p:nvPr>
        </p:nvSpPr>
        <p:spPr>
          <a:xfrm>
            <a:off x="457201" y="294200"/>
            <a:ext cx="8229600" cy="590400"/>
          </a:xfrm>
        </p:spPr>
        <p:txBody>
          <a:bodyPr/>
          <a:lstStyle/>
          <a:p>
            <a:r>
              <a:rPr lang="en-US" dirty="0"/>
              <a:t>State exemption erosion — Pennsylvania — challenge to common organization model</a:t>
            </a:r>
          </a:p>
        </p:txBody>
      </p:sp>
      <p:sp>
        <p:nvSpPr>
          <p:cNvPr id="3" name="Content Placeholder 2">
            <a:extLst>
              <a:ext uri="{FF2B5EF4-FFF2-40B4-BE49-F238E27FC236}">
                <a16:creationId xmlns:a16="http://schemas.microsoft.com/office/drawing/2014/main" id="{0C8EA617-F35C-4D56-9AD6-58F19F5FD9AC}"/>
              </a:ext>
            </a:extLst>
          </p:cNvPr>
          <p:cNvSpPr>
            <a:spLocks noGrp="1"/>
          </p:cNvSpPr>
          <p:nvPr>
            <p:ph idx="1"/>
          </p:nvPr>
        </p:nvSpPr>
        <p:spPr>
          <a:xfrm>
            <a:off x="457201" y="1137920"/>
            <a:ext cx="8229600" cy="4947920"/>
          </a:xfrm>
        </p:spPr>
        <p:txBody>
          <a:bodyPr/>
          <a:lstStyle/>
          <a:p>
            <a:r>
              <a:rPr lang="en-US" dirty="0"/>
              <a:t>Hospitals argued that Medicare and Medicaid reimbursements do not cover the cost of care and this should be considered part of their donations. The Pennsylvania District Court (the Court) determined that evidence was insufficient on this point.</a:t>
            </a:r>
          </a:p>
          <a:p>
            <a:r>
              <a:rPr lang="en-US" dirty="0"/>
              <a:t>Hospitals also argued that that they provided substantial amounts of uncompensated care. The Court ruled that “bad debt” is a common business expense.</a:t>
            </a:r>
          </a:p>
          <a:p>
            <a:r>
              <a:rPr lang="en-US" dirty="0"/>
              <a:t>The Court emphasized executive compensation arrangements that it deemed excessive.</a:t>
            </a:r>
          </a:p>
          <a:p>
            <a:r>
              <a:rPr lang="en-US" dirty="0"/>
              <a:t>The Court also found fault with payments made to physician groups that service the hospitals.</a:t>
            </a:r>
          </a:p>
          <a:p>
            <a:r>
              <a:rPr lang="en-US" dirty="0"/>
              <a:t>The Court denied property tax exemption for the hospitals.</a:t>
            </a:r>
          </a:p>
          <a:p>
            <a:r>
              <a:rPr lang="en-US" dirty="0"/>
              <a:t>The Court of Appeals upheld local court decision. The Pennsylvania Supreme Court declined to hear case. </a:t>
            </a:r>
          </a:p>
          <a:p>
            <a:endParaRPr lang="en-US" dirty="0"/>
          </a:p>
        </p:txBody>
      </p:sp>
    </p:spTree>
    <p:extLst>
      <p:ext uri="{BB962C8B-B14F-4D97-AF65-F5344CB8AC3E}">
        <p14:creationId xmlns:p14="http://schemas.microsoft.com/office/powerpoint/2010/main" val="211448838"/>
      </p:ext>
    </p:extLst>
  </p:cSld>
  <p:clrMapOvr>
    <a:masterClrMapping/>
  </p:clrMapOvr>
  <mc:AlternateContent xmlns:mc="http://schemas.openxmlformats.org/markup-compatibility/2006" xmlns:p14="http://schemas.microsoft.com/office/powerpoint/2010/main">
    <mc:Choice Requires="p14">
      <p:transition spd="slow" p14:dur="2000" advTm="28"/>
    </mc:Choice>
    <mc:Fallback xmlns="">
      <p:transition spd="slow" advTm="28"/>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BE0583-94FE-4F05-8642-2A7031E5882E}"/>
              </a:ext>
            </a:extLst>
          </p:cNvPr>
          <p:cNvSpPr>
            <a:spLocks noGrp="1"/>
          </p:cNvSpPr>
          <p:nvPr>
            <p:ph type="title"/>
          </p:nvPr>
        </p:nvSpPr>
        <p:spPr>
          <a:xfrm>
            <a:off x="457201" y="294200"/>
            <a:ext cx="8229600" cy="590400"/>
          </a:xfrm>
        </p:spPr>
        <p:txBody>
          <a:bodyPr/>
          <a:lstStyle/>
          <a:p>
            <a:r>
              <a:rPr lang="en-US" dirty="0"/>
              <a:t>State exemption erosion — New York — property tax exemption RPTL Sec. 420-a</a:t>
            </a:r>
          </a:p>
        </p:txBody>
      </p:sp>
      <p:sp>
        <p:nvSpPr>
          <p:cNvPr id="3" name="Content Placeholder 2">
            <a:extLst>
              <a:ext uri="{FF2B5EF4-FFF2-40B4-BE49-F238E27FC236}">
                <a16:creationId xmlns:a16="http://schemas.microsoft.com/office/drawing/2014/main" id="{0C8EA617-F35C-4D56-9AD6-58F19F5FD9AC}"/>
              </a:ext>
            </a:extLst>
          </p:cNvPr>
          <p:cNvSpPr>
            <a:spLocks noGrp="1"/>
          </p:cNvSpPr>
          <p:nvPr>
            <p:ph idx="1"/>
          </p:nvPr>
        </p:nvSpPr>
        <p:spPr>
          <a:xfrm>
            <a:off x="457201" y="1137920"/>
            <a:ext cx="8229600" cy="4947920"/>
          </a:xfrm>
        </p:spPr>
        <p:txBody>
          <a:bodyPr/>
          <a:lstStyle/>
          <a:p>
            <a:r>
              <a:rPr lang="en-US" dirty="0"/>
              <a:t>New York State provides a real property tax exemption for nonprofit hospitals under Sections 420-a of the New York State Real Property Tax Law (RPTL).</a:t>
            </a:r>
          </a:p>
          <a:p>
            <a:r>
              <a:rPr lang="en-US" dirty="0"/>
              <a:t>To qualify for the exemption the nonprofit organization must prove the real estate is owned and used by the nonprofit organization for its intended purpose.</a:t>
            </a:r>
          </a:p>
          <a:p>
            <a:r>
              <a:rPr lang="en-US" dirty="0"/>
              <a:t>The exemption is determined on a fact-intensive basis, particularly when the real estate is owned by one entity and used by another.</a:t>
            </a:r>
          </a:p>
          <a:p>
            <a:r>
              <a:rPr lang="en-US" dirty="0"/>
              <a:t>Assessors will determine if a portion of a nonprofit hospital is used by doctors for their private practices. Where a portion of the property is being so used, that portion of the real estate will be subject to taxation.</a:t>
            </a:r>
          </a:p>
          <a:p>
            <a:r>
              <a:rPr lang="en-US" dirty="0"/>
              <a:t>Assessors appear to be putting more of a focus on reviewing the current use of nonprofit hospitals to determine if a portion may be taxable or if the entire exemption should be revoked.</a:t>
            </a:r>
          </a:p>
          <a:p>
            <a:r>
              <a:rPr lang="en-US" dirty="0"/>
              <a:t>See </a:t>
            </a:r>
            <a:r>
              <a:rPr lang="en-US" i="1" dirty="0"/>
              <a:t>Brookdale Physicians’ Dialysis Assoc., Inc. v. Depot of Fin. of City of New York, </a:t>
            </a:r>
            <a:r>
              <a:rPr lang="en-US" dirty="0"/>
              <a:t>2024 NY Slip Op 01583, WL 1199333 (Mar. 21, 2024) where exemption was revoked retroactively for leasing a hospital facility to a for-profit entity.</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1339551149"/>
      </p:ext>
    </p:extLst>
  </p:cSld>
  <p:clrMapOvr>
    <a:masterClrMapping/>
  </p:clrMapOvr>
  <mc:AlternateContent xmlns:mc="http://schemas.openxmlformats.org/markup-compatibility/2006" xmlns:p14="http://schemas.microsoft.com/office/powerpoint/2010/main">
    <mc:Choice Requires="p14">
      <p:transition spd="slow" p14:dur="2000" advTm="28"/>
    </mc:Choice>
    <mc:Fallback xmlns="">
      <p:transition spd="slow" advTm="28"/>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BE0583-94FE-4F05-8642-2A7031E5882E}"/>
              </a:ext>
            </a:extLst>
          </p:cNvPr>
          <p:cNvSpPr>
            <a:spLocks noGrp="1"/>
          </p:cNvSpPr>
          <p:nvPr>
            <p:ph type="title"/>
          </p:nvPr>
        </p:nvSpPr>
        <p:spPr>
          <a:xfrm>
            <a:off x="457201" y="294200"/>
            <a:ext cx="8229600" cy="590400"/>
          </a:xfrm>
        </p:spPr>
        <p:txBody>
          <a:bodyPr/>
          <a:lstStyle/>
          <a:p>
            <a:r>
              <a:rPr lang="en-US" dirty="0"/>
              <a:t>State exemption erosion — Illinois — eligibility of hospital for property exemptions</a:t>
            </a:r>
          </a:p>
        </p:txBody>
      </p:sp>
      <p:sp>
        <p:nvSpPr>
          <p:cNvPr id="3" name="Content Placeholder 2">
            <a:extLst>
              <a:ext uri="{FF2B5EF4-FFF2-40B4-BE49-F238E27FC236}">
                <a16:creationId xmlns:a16="http://schemas.microsoft.com/office/drawing/2014/main" id="{0C8EA617-F35C-4D56-9AD6-58F19F5FD9AC}"/>
              </a:ext>
            </a:extLst>
          </p:cNvPr>
          <p:cNvSpPr>
            <a:spLocks noGrp="1"/>
          </p:cNvSpPr>
          <p:nvPr>
            <p:ph idx="1"/>
          </p:nvPr>
        </p:nvSpPr>
        <p:spPr>
          <a:xfrm>
            <a:off x="457201" y="1137920"/>
            <a:ext cx="8229600" cy="4947920"/>
          </a:xfrm>
        </p:spPr>
        <p:txBody>
          <a:bodyPr/>
          <a:lstStyle/>
          <a:p>
            <a:r>
              <a:rPr lang="en-US" dirty="0"/>
              <a:t>2023 ruling out of the 4th District Appellate Court upheld seven years of charitable exemptions </a:t>
            </a:r>
            <a:r>
              <a:rPr lang="en-US"/>
              <a:t>for taxpayer. </a:t>
            </a:r>
            <a:endParaRPr lang="en-US" dirty="0"/>
          </a:p>
          <a:p>
            <a:r>
              <a:rPr lang="en-US" dirty="0"/>
              <a:t>The case is not over. It’s now remanded back to trial court once again for entry of judgement in favor of taxpayer. State and local government may petition to the State Supreme Court. </a:t>
            </a:r>
          </a:p>
          <a:p>
            <a:r>
              <a:rPr lang="en-US" dirty="0"/>
              <a:t>Case involves retroactive application of a 2012 a state law that clarified the charitable exemption test that hospitals must provide at least as much in charity to their communities than exceeds the amount that they would pay in property tax.</a:t>
            </a:r>
          </a:p>
          <a:p>
            <a:r>
              <a:rPr lang="en-US" i="1" dirty="0"/>
              <a:t>Oswald v. Hammer (2018) </a:t>
            </a:r>
            <a:r>
              <a:rPr lang="en-US" dirty="0"/>
              <a:t>further clarified this test that required it to prove: (1) that it provides charity for the benefit of an indefinite number of persons, which reduces the burdens of government and (2) that its primary purpose is charitable.</a:t>
            </a:r>
          </a:p>
          <a:p>
            <a:r>
              <a:rPr lang="en-US" dirty="0"/>
              <a:t>Fact-intensive finding ultimately redefines and expands the meaning of charitable exemption for hospitals.</a:t>
            </a:r>
          </a:p>
          <a:p>
            <a:pPr lvl="1"/>
            <a:endParaRPr lang="en-US" dirty="0"/>
          </a:p>
        </p:txBody>
      </p:sp>
    </p:spTree>
    <p:extLst>
      <p:ext uri="{BB962C8B-B14F-4D97-AF65-F5344CB8AC3E}">
        <p14:creationId xmlns:p14="http://schemas.microsoft.com/office/powerpoint/2010/main" val="3539260884"/>
      </p:ext>
    </p:extLst>
  </p:cSld>
  <p:clrMapOvr>
    <a:masterClrMapping/>
  </p:clrMapOvr>
  <mc:AlternateContent xmlns:mc="http://schemas.openxmlformats.org/markup-compatibility/2006" xmlns:p14="http://schemas.microsoft.com/office/powerpoint/2010/main">
    <mc:Choice Requires="p14">
      <p:transition spd="slow" p14:dur="2000" advTm="28"/>
    </mc:Choice>
    <mc:Fallback xmlns="">
      <p:transition spd="slow" advTm="28"/>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B77BD0-9D5C-7D4A-9C37-146FC9A6B86D}"/>
              </a:ext>
            </a:extLst>
          </p:cNvPr>
          <p:cNvSpPr>
            <a:spLocks noGrp="1"/>
          </p:cNvSpPr>
          <p:nvPr>
            <p:ph type="title"/>
          </p:nvPr>
        </p:nvSpPr>
        <p:spPr/>
        <p:txBody>
          <a:bodyPr/>
          <a:lstStyle/>
          <a:p>
            <a:r>
              <a:rPr lang="en-US" dirty="0"/>
              <a:t>State exemption erosion — Idaho — partial exemption found to be arbitrary 	</a:t>
            </a:r>
          </a:p>
        </p:txBody>
      </p:sp>
      <p:sp>
        <p:nvSpPr>
          <p:cNvPr id="3" name="Content Placeholder 2">
            <a:extLst>
              <a:ext uri="{FF2B5EF4-FFF2-40B4-BE49-F238E27FC236}">
                <a16:creationId xmlns:a16="http://schemas.microsoft.com/office/drawing/2014/main" id="{AE88BE8D-2B94-8F37-59AE-11FBFCDA0E73}"/>
              </a:ext>
            </a:extLst>
          </p:cNvPr>
          <p:cNvSpPr>
            <a:spLocks noGrp="1"/>
          </p:cNvSpPr>
          <p:nvPr>
            <p:ph idx="1"/>
          </p:nvPr>
        </p:nvSpPr>
        <p:spPr>
          <a:xfrm>
            <a:off x="457201" y="1190472"/>
            <a:ext cx="8229600" cy="4947920"/>
          </a:xfrm>
        </p:spPr>
        <p:txBody>
          <a:bodyPr/>
          <a:lstStyle/>
          <a:p>
            <a:r>
              <a:rPr lang="en-US" dirty="0"/>
              <a:t>Very recent case that’s from August 2024.</a:t>
            </a:r>
          </a:p>
          <a:p>
            <a:r>
              <a:rPr lang="en-US" dirty="0"/>
              <a:t>Idaho Supreme Court heard case of </a:t>
            </a:r>
            <a:r>
              <a:rPr lang="en-US" i="1" dirty="0"/>
              <a:t>Upper Valley Community Health Services Inc. v. Madison County.</a:t>
            </a:r>
          </a:p>
          <a:p>
            <a:r>
              <a:rPr lang="en-US" dirty="0"/>
              <a:t>Nonprofit health clinic where most patients are low income and use government health insurance. Also saw patients with private insurance.</a:t>
            </a:r>
          </a:p>
          <a:p>
            <a:r>
              <a:rPr lang="en-US" dirty="0"/>
              <a:t>Local Board of Equalization and District Court ruled that exemption should be limited to 65%, since some patients are private pay.</a:t>
            </a:r>
          </a:p>
          <a:p>
            <a:r>
              <a:rPr lang="en-US" dirty="0"/>
              <a:t>Idaho Supreme Court ruled that since the organization is a nonprofit it is irrelevant that they also saw private pay patients. Exemption should be 100%.</a:t>
            </a:r>
          </a:p>
          <a:p>
            <a:r>
              <a:rPr lang="en-US" dirty="0"/>
              <a:t>Bills have been introduced in state legislature to move jurisdiction for deciding whether a property is exempt to county commissions. </a:t>
            </a:r>
          </a:p>
          <a:p>
            <a:pPr marL="0" indent="0">
              <a:buNone/>
            </a:pPr>
            <a:endParaRPr lang="en-US" dirty="0"/>
          </a:p>
        </p:txBody>
      </p:sp>
    </p:spTree>
    <p:extLst>
      <p:ext uri="{BB962C8B-B14F-4D97-AF65-F5344CB8AC3E}">
        <p14:creationId xmlns:p14="http://schemas.microsoft.com/office/powerpoint/2010/main" val="288808591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EAE76303-898E-4DC3-AF68-FBC57B7EF4BF}"/>
              </a:ext>
            </a:extLst>
          </p:cNvPr>
          <p:cNvGraphicFramePr>
            <a:graphicFrameLocks noChangeAspect="1"/>
          </p:cNvGraphicFramePr>
          <p:nvPr>
            <p:custDataLst>
              <p:tags r:id="rId1"/>
            </p:custDataLst>
          </p:nvPr>
        </p:nvGraphicFramePr>
        <p:xfrm>
          <a:off x="1144191" y="858441"/>
          <a:ext cx="1191" cy="1191"/>
        </p:xfrm>
        <a:graphic>
          <a:graphicData uri="http://schemas.openxmlformats.org/presentationml/2006/ole">
            <mc:AlternateContent xmlns:mc="http://schemas.openxmlformats.org/markup-compatibility/2006">
              <mc:Choice xmlns:v="urn:schemas-microsoft-com:vml" Requires="v">
                <p:oleObj name="think-cell Slide" r:id="rId4" imgW="256" imgH="257" progId="TCLayout.ActiveDocument.1">
                  <p:embed/>
                </p:oleObj>
              </mc:Choice>
              <mc:Fallback>
                <p:oleObj name="think-cell Slide" r:id="rId4" imgW="256" imgH="257" progId="TCLayout.ActiveDocument.1">
                  <p:embed/>
                  <p:pic>
                    <p:nvPicPr>
                      <p:cNvPr id="6" name="Object 5" hidden="1">
                        <a:extLst>
                          <a:ext uri="{FF2B5EF4-FFF2-40B4-BE49-F238E27FC236}">
                            <a16:creationId xmlns:a16="http://schemas.microsoft.com/office/drawing/2014/main" id="{EAE76303-898E-4DC3-AF68-FBC57B7EF4BF}"/>
                          </a:ext>
                        </a:extLst>
                      </p:cNvPr>
                      <p:cNvPicPr/>
                      <p:nvPr/>
                    </p:nvPicPr>
                    <p:blipFill>
                      <a:blip r:embed="rId5"/>
                      <a:stretch>
                        <a:fillRect/>
                      </a:stretch>
                    </p:blipFill>
                    <p:spPr>
                      <a:xfrm>
                        <a:off x="1144191" y="858441"/>
                        <a:ext cx="1191" cy="1191"/>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6BF31E1A-1B97-465F-8EDC-625E07D7384B}"/>
              </a:ext>
            </a:extLst>
          </p:cNvPr>
          <p:cNvSpPr>
            <a:spLocks noGrp="1"/>
          </p:cNvSpPr>
          <p:nvPr>
            <p:ph type="title"/>
          </p:nvPr>
        </p:nvSpPr>
        <p:spPr>
          <a:xfrm>
            <a:off x="457201" y="294200"/>
            <a:ext cx="8229600" cy="590400"/>
          </a:xfrm>
        </p:spPr>
        <p:txBody>
          <a:bodyPr vert="horz"/>
          <a:lstStyle/>
          <a:p>
            <a:r>
              <a:rPr lang="en-US" dirty="0"/>
              <a:t>Transfer tax</a:t>
            </a:r>
          </a:p>
        </p:txBody>
      </p:sp>
      <p:sp>
        <p:nvSpPr>
          <p:cNvPr id="5" name="Content Placeholder 4">
            <a:extLst>
              <a:ext uri="{FF2B5EF4-FFF2-40B4-BE49-F238E27FC236}">
                <a16:creationId xmlns:a16="http://schemas.microsoft.com/office/drawing/2014/main" id="{27CE5C26-21AF-4001-A55F-98954D97009B}"/>
              </a:ext>
            </a:extLst>
          </p:cNvPr>
          <p:cNvSpPr>
            <a:spLocks noGrp="1"/>
          </p:cNvSpPr>
          <p:nvPr>
            <p:ph idx="1"/>
          </p:nvPr>
        </p:nvSpPr>
        <p:spPr>
          <a:xfrm>
            <a:off x="457201" y="1137920"/>
            <a:ext cx="8229600" cy="4947920"/>
          </a:xfrm>
        </p:spPr>
        <p:txBody>
          <a:bodyPr/>
          <a:lstStyle/>
          <a:p>
            <a:r>
              <a:rPr lang="en-US" dirty="0"/>
              <a:t>What is transfer tax?</a:t>
            </a:r>
          </a:p>
          <a:p>
            <a:pPr lvl="1"/>
            <a:r>
              <a:rPr lang="en-US" dirty="0"/>
              <a:t>A charge levied on the transfer of ownership or title to real property from one individual or entity to another.</a:t>
            </a:r>
          </a:p>
          <a:p>
            <a:pPr lvl="1"/>
            <a:r>
              <a:rPr lang="en-US" dirty="0"/>
              <a:t>Usually tied to the fair market value of the underlying property being transferred.</a:t>
            </a:r>
          </a:p>
          <a:p>
            <a:pPr lvl="1"/>
            <a:r>
              <a:rPr lang="en-US" dirty="0"/>
              <a:t>Sometimes imposed on legal entity transfers that do not involve recordings of deeds.</a:t>
            </a:r>
          </a:p>
          <a:p>
            <a:r>
              <a:rPr lang="en-US" dirty="0"/>
              <a:t>Not all jurisdictions have an exemption for tax-exempt buyers/sellers:</a:t>
            </a:r>
          </a:p>
          <a:p>
            <a:pPr lvl="1"/>
            <a:r>
              <a:rPr lang="en-US" dirty="0"/>
              <a:t>In Washington, DC, no exemption exists for nonprofits.</a:t>
            </a:r>
          </a:p>
          <a:p>
            <a:pPr lvl="1"/>
            <a:r>
              <a:rPr lang="en-US" dirty="0"/>
              <a:t>In California, exemptions for nonprofits are extremely narrow:</a:t>
            </a:r>
          </a:p>
          <a:p>
            <a:pPr lvl="1"/>
            <a:endParaRPr lang="en-US" dirty="0"/>
          </a:p>
          <a:p>
            <a:pPr lvl="1"/>
            <a:endParaRPr lang="en-US" dirty="0"/>
          </a:p>
          <a:p>
            <a:pPr lvl="1"/>
            <a:endParaRPr lang="en-US" dirty="0"/>
          </a:p>
          <a:p>
            <a:pPr lvl="1"/>
            <a:endParaRPr lang="en-US" dirty="0"/>
          </a:p>
          <a:p>
            <a:endParaRPr lang="en-US" dirty="0"/>
          </a:p>
          <a:p>
            <a:r>
              <a:rPr lang="en-US" dirty="0"/>
              <a:t>There may be a need to find a broader exemption; otherwise, a transfer tax may apply. </a:t>
            </a:r>
          </a:p>
        </p:txBody>
      </p:sp>
      <p:pic>
        <p:nvPicPr>
          <p:cNvPr id="7" name="Picture 6">
            <a:extLst>
              <a:ext uri="{FF2B5EF4-FFF2-40B4-BE49-F238E27FC236}">
                <a16:creationId xmlns:a16="http://schemas.microsoft.com/office/drawing/2014/main" id="{D651BE4A-9AD3-405E-B9E9-960B2B7C507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11130" y="4010164"/>
            <a:ext cx="6934028" cy="1463040"/>
          </a:xfrm>
          <a:prstGeom prst="rect">
            <a:avLst/>
          </a:prstGeom>
        </p:spPr>
      </p:pic>
    </p:spTree>
    <p:extLst>
      <p:ext uri="{BB962C8B-B14F-4D97-AF65-F5344CB8AC3E}">
        <p14:creationId xmlns:p14="http://schemas.microsoft.com/office/powerpoint/2010/main" val="2698581776"/>
      </p:ext>
    </p:extLst>
  </p:cSld>
  <p:clrMapOvr>
    <a:masterClrMapping/>
  </p:clrMapOvr>
  <mc:AlternateContent xmlns:mc="http://schemas.openxmlformats.org/markup-compatibility/2006" xmlns:p14="http://schemas.microsoft.com/office/powerpoint/2010/main">
    <mc:Choice Requires="p14">
      <p:transition spd="slow" p14:dur="2000" advTm="43"/>
    </mc:Choice>
    <mc:Fallback xmlns="">
      <p:transition spd="slow" advTm="43"/>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240B4736-CA0B-4FFA-A6A7-85BAA683E7ED}"/>
              </a:ext>
            </a:extLst>
          </p:cNvPr>
          <p:cNvGraphicFramePr>
            <a:graphicFrameLocks noChangeAspect="1"/>
          </p:cNvGraphicFramePr>
          <p:nvPr>
            <p:custDataLst>
              <p:tags r:id="rId1"/>
            </p:custDataLst>
          </p:nvPr>
        </p:nvGraphicFramePr>
        <p:xfrm>
          <a:off x="1144191" y="858441"/>
          <a:ext cx="1191" cy="1191"/>
        </p:xfrm>
        <a:graphic>
          <a:graphicData uri="http://schemas.openxmlformats.org/presentationml/2006/ole">
            <mc:AlternateContent xmlns:mc="http://schemas.openxmlformats.org/markup-compatibility/2006">
              <mc:Choice xmlns:v="urn:schemas-microsoft-com:vml" Requires="v">
                <p:oleObj name="think-cell Slide" r:id="rId4" imgW="256" imgH="257" progId="TCLayout.ActiveDocument.1">
                  <p:embed/>
                </p:oleObj>
              </mc:Choice>
              <mc:Fallback>
                <p:oleObj name="think-cell Slide" r:id="rId4" imgW="256" imgH="257" progId="TCLayout.ActiveDocument.1">
                  <p:embed/>
                  <p:pic>
                    <p:nvPicPr>
                      <p:cNvPr id="5" name="Object 4" hidden="1">
                        <a:extLst>
                          <a:ext uri="{FF2B5EF4-FFF2-40B4-BE49-F238E27FC236}">
                            <a16:creationId xmlns:a16="http://schemas.microsoft.com/office/drawing/2014/main" id="{240B4736-CA0B-4FFA-A6A7-85BAA683E7ED}"/>
                          </a:ext>
                        </a:extLst>
                      </p:cNvPr>
                      <p:cNvPicPr/>
                      <p:nvPr/>
                    </p:nvPicPr>
                    <p:blipFill>
                      <a:blip r:embed="rId5"/>
                      <a:stretch>
                        <a:fillRect/>
                      </a:stretch>
                    </p:blipFill>
                    <p:spPr>
                      <a:xfrm>
                        <a:off x="1144191" y="858441"/>
                        <a:ext cx="1191" cy="1191"/>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790D7610-51CA-47C8-8E77-F8CEE27152DE}"/>
              </a:ext>
            </a:extLst>
          </p:cNvPr>
          <p:cNvSpPr>
            <a:spLocks noGrp="1"/>
          </p:cNvSpPr>
          <p:nvPr>
            <p:ph type="title"/>
          </p:nvPr>
        </p:nvSpPr>
        <p:spPr/>
        <p:txBody>
          <a:bodyPr vert="horz"/>
          <a:lstStyle/>
          <a:p>
            <a:r>
              <a:rPr lang="en-US" dirty="0"/>
              <a:t>Property tax — key actions</a:t>
            </a:r>
            <a:endParaRPr lang="es-MX" dirty="0"/>
          </a:p>
        </p:txBody>
      </p:sp>
      <p:sp>
        <p:nvSpPr>
          <p:cNvPr id="17" name="Rectangle 16">
            <a:extLst>
              <a:ext uri="{FF2B5EF4-FFF2-40B4-BE49-F238E27FC236}">
                <a16:creationId xmlns:a16="http://schemas.microsoft.com/office/drawing/2014/main" id="{EBEB6F82-54CD-4864-B225-0AF6F2E26A02}"/>
              </a:ext>
            </a:extLst>
          </p:cNvPr>
          <p:cNvSpPr/>
          <p:nvPr/>
        </p:nvSpPr>
        <p:spPr>
          <a:xfrm>
            <a:off x="483734" y="2282314"/>
            <a:ext cx="2563112" cy="3445386"/>
          </a:xfrm>
          <a:prstGeom prst="rect">
            <a:avLst/>
          </a:prstGeom>
          <a:solidFill>
            <a:srgbClr val="C4C4CD"/>
          </a:solidFill>
          <a:ln w="6350" cap="flat" cmpd="sng" algn="ctr">
            <a:noFill/>
            <a:prstDash val="solid"/>
            <a:miter lim="800000"/>
          </a:ln>
          <a:effectLst/>
        </p:spPr>
        <p:txBody>
          <a:bodyPr wrap="square" lIns="68580" tIns="154225" rIns="68580" bIns="41055" rtlCol="0" anchor="t" anchorCtr="0">
            <a:noAutofit/>
          </a:bodyPr>
          <a:lstStyle/>
          <a:p>
            <a:pPr marL="205740" indent="-205740">
              <a:spcBef>
                <a:spcPct val="0"/>
              </a:spcBef>
              <a:spcAft>
                <a:spcPts val="450"/>
              </a:spcAft>
              <a:buClr>
                <a:srgbClr val="2E2E38"/>
              </a:buClr>
              <a:buSzPct val="100000"/>
              <a:buFont typeface="EYInterstate" panose="02000503020000020004" pitchFamily="2" charset="0"/>
              <a:buChar char="•"/>
              <a:defRPr/>
            </a:pPr>
            <a:r>
              <a:rPr lang="en-IN" sz="1600" dirty="0">
                <a:solidFill>
                  <a:srgbClr val="2E2E38"/>
                </a:solidFill>
                <a:latin typeface="EYInterstate Light"/>
                <a:cs typeface="Arial" pitchFamily="34" charset="0"/>
                <a:sym typeface="Calibri"/>
              </a:rPr>
              <a:t>Consider:</a:t>
            </a:r>
          </a:p>
          <a:p>
            <a:pPr lvl="1" indent="-204788">
              <a:spcBef>
                <a:spcPct val="0"/>
              </a:spcBef>
              <a:spcAft>
                <a:spcPts val="450"/>
              </a:spcAft>
              <a:buClr>
                <a:srgbClr val="2E2E38"/>
              </a:buClr>
              <a:buSzPct val="100000"/>
              <a:buFont typeface="EYInterstate" panose="02000503020000020004" pitchFamily="2" charset="0"/>
              <a:buChar char="•"/>
              <a:defRPr/>
            </a:pPr>
            <a:r>
              <a:rPr lang="en-IN" sz="1400" dirty="0">
                <a:solidFill>
                  <a:srgbClr val="2E2E38"/>
                </a:solidFill>
                <a:latin typeface="EYInterstate Light"/>
                <a:cs typeface="Arial" pitchFamily="34" charset="0"/>
                <a:sym typeface="Calibri"/>
              </a:rPr>
              <a:t>Filing footprint</a:t>
            </a:r>
          </a:p>
          <a:p>
            <a:pPr lvl="1" indent="-204788">
              <a:spcBef>
                <a:spcPct val="0"/>
              </a:spcBef>
              <a:spcAft>
                <a:spcPts val="450"/>
              </a:spcAft>
              <a:buClr>
                <a:srgbClr val="2E2E38"/>
              </a:buClr>
              <a:buSzPct val="100000"/>
              <a:buFont typeface="EYInterstate" panose="02000503020000020004" pitchFamily="2" charset="0"/>
              <a:buChar char="•"/>
              <a:defRPr/>
            </a:pPr>
            <a:r>
              <a:rPr lang="en-IN" sz="1400" dirty="0">
                <a:solidFill>
                  <a:srgbClr val="2E2E38"/>
                </a:solidFill>
                <a:latin typeface="EYInterstate Light"/>
                <a:cs typeface="Arial" pitchFamily="34" charset="0"/>
                <a:sym typeface="Calibri"/>
              </a:rPr>
              <a:t>Taxability decisions </a:t>
            </a:r>
          </a:p>
          <a:p>
            <a:pPr lvl="1" indent="-204788">
              <a:spcBef>
                <a:spcPct val="0"/>
              </a:spcBef>
              <a:spcAft>
                <a:spcPts val="450"/>
              </a:spcAft>
              <a:buClr>
                <a:srgbClr val="2E2E38"/>
              </a:buClr>
              <a:buSzPct val="100000"/>
              <a:buFont typeface="EYInterstate" panose="02000503020000020004" pitchFamily="2" charset="0"/>
              <a:buChar char="•"/>
              <a:defRPr/>
            </a:pPr>
            <a:r>
              <a:rPr lang="en-IN" sz="1400" dirty="0">
                <a:solidFill>
                  <a:srgbClr val="2E2E38"/>
                </a:solidFill>
                <a:latin typeface="EYInterstate Light"/>
                <a:cs typeface="Arial" pitchFamily="34" charset="0"/>
                <a:sym typeface="Calibri"/>
              </a:rPr>
              <a:t>Exemption certificate management</a:t>
            </a:r>
          </a:p>
        </p:txBody>
      </p:sp>
      <p:sp>
        <p:nvSpPr>
          <p:cNvPr id="19" name="Rectangle 18">
            <a:extLst>
              <a:ext uri="{FF2B5EF4-FFF2-40B4-BE49-F238E27FC236}">
                <a16:creationId xmlns:a16="http://schemas.microsoft.com/office/drawing/2014/main" id="{8FEF3FBD-E160-4B8F-8793-83189297CD8D}"/>
              </a:ext>
            </a:extLst>
          </p:cNvPr>
          <p:cNvSpPr/>
          <p:nvPr/>
        </p:nvSpPr>
        <p:spPr>
          <a:xfrm>
            <a:off x="483734" y="1130300"/>
            <a:ext cx="2563112" cy="1144514"/>
          </a:xfrm>
          <a:prstGeom prst="rect">
            <a:avLst/>
          </a:prstGeom>
          <a:solidFill>
            <a:srgbClr val="747480"/>
          </a:solidFill>
          <a:ln w="6350" cap="flat" cmpd="sng" algn="ctr">
            <a:noFill/>
            <a:prstDash val="solid"/>
            <a:miter lim="800000"/>
          </a:ln>
          <a:effectLst/>
        </p:spPr>
        <p:txBody>
          <a:bodyPr wrap="square" lIns="41055" tIns="41055" rIns="41055" bIns="41055" rtlCol="0" anchor="ctr" anchorCtr="0">
            <a:noAutofit/>
          </a:bodyPr>
          <a:lstStyle/>
          <a:p>
            <a:pPr algn="ctr">
              <a:spcAft>
                <a:spcPts val="338"/>
              </a:spcAft>
              <a:buClr>
                <a:prstClr val="white"/>
              </a:buClr>
              <a:buSzPct val="70000"/>
              <a:defRPr/>
            </a:pPr>
            <a:r>
              <a:rPr lang="en-IN" dirty="0">
                <a:solidFill>
                  <a:prstClr val="white"/>
                </a:solidFill>
                <a:latin typeface="EYInterstate Light"/>
                <a:sym typeface="Calibri"/>
              </a:rPr>
              <a:t>Review compliance policy, processes and systems to assess gaps</a:t>
            </a:r>
          </a:p>
        </p:txBody>
      </p:sp>
      <p:grpSp>
        <p:nvGrpSpPr>
          <p:cNvPr id="20" name="Group 19">
            <a:extLst>
              <a:ext uri="{FF2B5EF4-FFF2-40B4-BE49-F238E27FC236}">
                <a16:creationId xmlns:a16="http://schemas.microsoft.com/office/drawing/2014/main" id="{17C1D2C4-F603-46DB-9FE7-D91102E2313B}"/>
              </a:ext>
            </a:extLst>
          </p:cNvPr>
          <p:cNvGrpSpPr/>
          <p:nvPr/>
        </p:nvGrpSpPr>
        <p:grpSpPr>
          <a:xfrm>
            <a:off x="1592884" y="2274813"/>
            <a:ext cx="344813" cy="126736"/>
            <a:chOff x="2249714" y="1755775"/>
            <a:chExt cx="696686" cy="350345"/>
          </a:xfrm>
        </p:grpSpPr>
        <p:sp>
          <p:nvSpPr>
            <p:cNvPr id="21" name="Isosceles Triangle 20">
              <a:extLst>
                <a:ext uri="{FF2B5EF4-FFF2-40B4-BE49-F238E27FC236}">
                  <a16:creationId xmlns:a16="http://schemas.microsoft.com/office/drawing/2014/main" id="{D612BCD2-D023-46DF-A7AF-3C5E091005B5}"/>
                </a:ext>
              </a:extLst>
            </p:cNvPr>
            <p:cNvSpPr/>
            <p:nvPr/>
          </p:nvSpPr>
          <p:spPr>
            <a:xfrm flipV="1">
              <a:off x="2249714" y="1755775"/>
              <a:ext cx="696686" cy="350345"/>
            </a:xfrm>
            <a:prstGeom prst="triangle">
              <a:avLst/>
            </a:prstGeom>
            <a:solidFill>
              <a:srgbClr val="74748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050" dirty="0">
                <a:solidFill>
                  <a:srgbClr val="2E2E38"/>
                </a:solidFill>
                <a:latin typeface="EYInterstate Light"/>
              </a:endParaRPr>
            </a:p>
          </p:txBody>
        </p:sp>
        <p:sp>
          <p:nvSpPr>
            <p:cNvPr id="22" name="Isosceles Triangle 21">
              <a:extLst>
                <a:ext uri="{FF2B5EF4-FFF2-40B4-BE49-F238E27FC236}">
                  <a16:creationId xmlns:a16="http://schemas.microsoft.com/office/drawing/2014/main" id="{5F090BF5-6464-4777-9685-3890CED6B679}"/>
                </a:ext>
              </a:extLst>
            </p:cNvPr>
            <p:cNvSpPr/>
            <p:nvPr/>
          </p:nvSpPr>
          <p:spPr>
            <a:xfrm flipV="1">
              <a:off x="2383745" y="1755775"/>
              <a:ext cx="428625" cy="215544"/>
            </a:xfrm>
            <a:prstGeom prst="triangle">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050" dirty="0">
                <a:solidFill>
                  <a:srgbClr val="2E2E38"/>
                </a:solidFill>
                <a:latin typeface="EYInterstate Light"/>
              </a:endParaRPr>
            </a:p>
          </p:txBody>
        </p:sp>
      </p:grpSp>
      <p:sp>
        <p:nvSpPr>
          <p:cNvPr id="23" name="Rectangle 22">
            <a:extLst>
              <a:ext uri="{FF2B5EF4-FFF2-40B4-BE49-F238E27FC236}">
                <a16:creationId xmlns:a16="http://schemas.microsoft.com/office/drawing/2014/main" id="{3F67F5F8-4560-4FA1-B4DB-938B6EB5270A}"/>
              </a:ext>
            </a:extLst>
          </p:cNvPr>
          <p:cNvSpPr/>
          <p:nvPr/>
        </p:nvSpPr>
        <p:spPr>
          <a:xfrm>
            <a:off x="3329965" y="2282314"/>
            <a:ext cx="2563112" cy="3445386"/>
          </a:xfrm>
          <a:prstGeom prst="rect">
            <a:avLst/>
          </a:prstGeom>
          <a:solidFill>
            <a:srgbClr val="C4C4CD"/>
          </a:solidFill>
          <a:ln w="6350" cap="flat" cmpd="sng" algn="ctr">
            <a:noFill/>
            <a:prstDash val="solid"/>
            <a:miter lim="800000"/>
          </a:ln>
          <a:effectLst/>
        </p:spPr>
        <p:txBody>
          <a:bodyPr wrap="square" lIns="68580" tIns="154225" rIns="68580" bIns="41055" rtlCol="0" anchor="t" anchorCtr="0">
            <a:noAutofit/>
          </a:bodyPr>
          <a:lstStyle/>
          <a:p>
            <a:pPr marL="205740" indent="-205740">
              <a:spcBef>
                <a:spcPct val="0"/>
              </a:spcBef>
              <a:spcAft>
                <a:spcPts val="450"/>
              </a:spcAft>
              <a:buClr>
                <a:srgbClr val="2E2E38"/>
              </a:buClr>
              <a:buSzPct val="100000"/>
              <a:buFont typeface="EYInterstate" panose="02000503020000020004" pitchFamily="2" charset="0"/>
              <a:buChar char="•"/>
              <a:defRPr/>
            </a:pPr>
            <a:r>
              <a:rPr lang="en-IN" sz="1600" dirty="0">
                <a:solidFill>
                  <a:srgbClr val="2E2E38"/>
                </a:solidFill>
                <a:latin typeface="EYInterstate Light"/>
                <a:cs typeface="Arial" pitchFamily="34" charset="0"/>
                <a:sym typeface="Calibri"/>
              </a:rPr>
              <a:t>Understand exemption rules for local jurisdictions where you have property.</a:t>
            </a:r>
          </a:p>
          <a:p>
            <a:pPr marL="205740" indent="-205740">
              <a:spcBef>
                <a:spcPct val="0"/>
              </a:spcBef>
              <a:spcAft>
                <a:spcPts val="450"/>
              </a:spcAft>
              <a:buClr>
                <a:srgbClr val="2E2E38"/>
              </a:buClr>
              <a:buSzPct val="100000"/>
              <a:buFont typeface="EYInterstate" panose="02000503020000020004" pitchFamily="2" charset="0"/>
              <a:buChar char="•"/>
              <a:defRPr/>
            </a:pPr>
            <a:r>
              <a:rPr lang="en-IN" sz="1600" dirty="0">
                <a:solidFill>
                  <a:srgbClr val="2E2E38"/>
                </a:solidFill>
                <a:latin typeface="EYInterstate Light"/>
                <a:cs typeface="Arial" pitchFamily="34" charset="0"/>
                <a:sym typeface="Calibri"/>
              </a:rPr>
              <a:t>Manage and document property use.</a:t>
            </a:r>
          </a:p>
          <a:p>
            <a:pPr marL="205740" indent="-205740">
              <a:spcBef>
                <a:spcPct val="0"/>
              </a:spcBef>
              <a:spcAft>
                <a:spcPts val="450"/>
              </a:spcAft>
              <a:buClr>
                <a:srgbClr val="2E2E38"/>
              </a:buClr>
              <a:buSzPct val="100000"/>
              <a:buFont typeface="EYInterstate" panose="02000503020000020004" pitchFamily="2" charset="0"/>
              <a:buChar char="•"/>
              <a:defRPr/>
            </a:pPr>
            <a:r>
              <a:rPr lang="en-IN" sz="1600" dirty="0">
                <a:solidFill>
                  <a:srgbClr val="2E2E38"/>
                </a:solidFill>
                <a:latin typeface="EYInterstate Light"/>
                <a:cs typeface="Arial" pitchFamily="34" charset="0"/>
                <a:sym typeface="Calibri"/>
              </a:rPr>
              <a:t>Consider potential exemption in lease vs. purchase decisions.</a:t>
            </a:r>
          </a:p>
          <a:p>
            <a:pPr marL="205740" indent="-205740">
              <a:spcBef>
                <a:spcPct val="0"/>
              </a:spcBef>
              <a:spcAft>
                <a:spcPts val="450"/>
              </a:spcAft>
              <a:buClr>
                <a:srgbClr val="2E2E38"/>
              </a:buClr>
              <a:buSzPct val="100000"/>
              <a:buFont typeface="EYInterstate" panose="02000503020000020004" pitchFamily="2" charset="0"/>
              <a:buChar char="•"/>
              <a:defRPr/>
            </a:pPr>
            <a:r>
              <a:rPr lang="en-IN" sz="1600" dirty="0">
                <a:solidFill>
                  <a:srgbClr val="2E2E38"/>
                </a:solidFill>
                <a:latin typeface="EYInterstate Light"/>
                <a:cs typeface="Arial" pitchFamily="34" charset="0"/>
                <a:sym typeface="Calibri"/>
              </a:rPr>
              <a:t>Review real estate transactions for potential transfer taxes.</a:t>
            </a:r>
          </a:p>
        </p:txBody>
      </p:sp>
      <p:sp>
        <p:nvSpPr>
          <p:cNvPr id="24" name="Rectangle 23">
            <a:extLst>
              <a:ext uri="{FF2B5EF4-FFF2-40B4-BE49-F238E27FC236}">
                <a16:creationId xmlns:a16="http://schemas.microsoft.com/office/drawing/2014/main" id="{114E7726-55FD-4E03-AA93-4689251FDE2A}"/>
              </a:ext>
            </a:extLst>
          </p:cNvPr>
          <p:cNvSpPr/>
          <p:nvPr/>
        </p:nvSpPr>
        <p:spPr>
          <a:xfrm>
            <a:off x="3329965" y="1130300"/>
            <a:ext cx="2563112" cy="1144514"/>
          </a:xfrm>
          <a:prstGeom prst="rect">
            <a:avLst/>
          </a:prstGeom>
          <a:solidFill>
            <a:srgbClr val="747480"/>
          </a:solidFill>
          <a:ln w="6350" cap="flat" cmpd="sng" algn="ctr">
            <a:noFill/>
            <a:prstDash val="solid"/>
            <a:miter lim="800000"/>
          </a:ln>
          <a:effectLst/>
        </p:spPr>
        <p:txBody>
          <a:bodyPr wrap="square" lIns="41055" tIns="41055" rIns="41055" bIns="41055" rtlCol="0" anchor="ctr" anchorCtr="0">
            <a:noAutofit/>
          </a:bodyPr>
          <a:lstStyle/>
          <a:p>
            <a:pPr algn="ctr">
              <a:spcAft>
                <a:spcPts val="338"/>
              </a:spcAft>
              <a:buClr>
                <a:prstClr val="white"/>
              </a:buClr>
              <a:buSzPct val="70000"/>
              <a:defRPr/>
            </a:pPr>
            <a:r>
              <a:rPr lang="en-IN" dirty="0">
                <a:solidFill>
                  <a:prstClr val="white"/>
                </a:solidFill>
                <a:latin typeface="EYInterstate Light"/>
                <a:sym typeface="Calibri"/>
              </a:rPr>
              <a:t>Review existing property use for determination and reporting</a:t>
            </a:r>
          </a:p>
        </p:txBody>
      </p:sp>
      <p:sp>
        <p:nvSpPr>
          <p:cNvPr id="26" name="Isosceles Triangle 25">
            <a:extLst>
              <a:ext uri="{FF2B5EF4-FFF2-40B4-BE49-F238E27FC236}">
                <a16:creationId xmlns:a16="http://schemas.microsoft.com/office/drawing/2014/main" id="{0D0E2925-1535-4D4E-936B-61A43AFE788E}"/>
              </a:ext>
            </a:extLst>
          </p:cNvPr>
          <p:cNvSpPr/>
          <p:nvPr/>
        </p:nvSpPr>
        <p:spPr>
          <a:xfrm flipV="1">
            <a:off x="4412706" y="2274813"/>
            <a:ext cx="344813" cy="126736"/>
          </a:xfrm>
          <a:prstGeom prst="triangle">
            <a:avLst/>
          </a:prstGeom>
          <a:solidFill>
            <a:srgbClr val="74748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050" dirty="0">
              <a:solidFill>
                <a:srgbClr val="2E2E38"/>
              </a:solidFill>
              <a:latin typeface="EYInterstate Light"/>
            </a:endParaRPr>
          </a:p>
        </p:txBody>
      </p:sp>
      <p:sp>
        <p:nvSpPr>
          <p:cNvPr id="27" name="Isosceles Triangle 26">
            <a:extLst>
              <a:ext uri="{FF2B5EF4-FFF2-40B4-BE49-F238E27FC236}">
                <a16:creationId xmlns:a16="http://schemas.microsoft.com/office/drawing/2014/main" id="{DEADCE61-B977-47DE-8608-C3ADCEDF3703}"/>
              </a:ext>
            </a:extLst>
          </p:cNvPr>
          <p:cNvSpPr/>
          <p:nvPr/>
        </p:nvSpPr>
        <p:spPr>
          <a:xfrm flipV="1">
            <a:off x="4478434" y="2274814"/>
            <a:ext cx="212141" cy="77972"/>
          </a:xfrm>
          <a:prstGeom prst="triangle">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050" dirty="0">
              <a:solidFill>
                <a:srgbClr val="2E2E38"/>
              </a:solidFill>
              <a:latin typeface="EYInterstate Light"/>
            </a:endParaRPr>
          </a:p>
        </p:txBody>
      </p:sp>
      <p:sp>
        <p:nvSpPr>
          <p:cNvPr id="28" name="Rectangle 27">
            <a:extLst>
              <a:ext uri="{FF2B5EF4-FFF2-40B4-BE49-F238E27FC236}">
                <a16:creationId xmlns:a16="http://schemas.microsoft.com/office/drawing/2014/main" id="{0AB41E12-3E6F-4C26-9D56-1B57AD62E082}"/>
              </a:ext>
            </a:extLst>
          </p:cNvPr>
          <p:cNvSpPr/>
          <p:nvPr/>
        </p:nvSpPr>
        <p:spPr>
          <a:xfrm>
            <a:off x="6176197" y="2282314"/>
            <a:ext cx="2563112" cy="3445386"/>
          </a:xfrm>
          <a:prstGeom prst="rect">
            <a:avLst/>
          </a:prstGeom>
          <a:solidFill>
            <a:srgbClr val="C4C4CD"/>
          </a:solidFill>
          <a:ln w="6350" cap="flat" cmpd="sng" algn="ctr">
            <a:noFill/>
            <a:prstDash val="solid"/>
            <a:miter lim="800000"/>
          </a:ln>
          <a:effectLst/>
        </p:spPr>
        <p:txBody>
          <a:bodyPr wrap="square" lIns="68580" tIns="154225" rIns="68580" bIns="41055" rtlCol="0" anchor="t" anchorCtr="0">
            <a:noAutofit/>
          </a:bodyPr>
          <a:lstStyle/>
          <a:p>
            <a:pPr marL="205740" indent="-205740">
              <a:spcBef>
                <a:spcPct val="0"/>
              </a:spcBef>
              <a:spcAft>
                <a:spcPts val="450"/>
              </a:spcAft>
              <a:buClr>
                <a:srgbClr val="2E2E38"/>
              </a:buClr>
              <a:buSzPct val="100000"/>
              <a:buFont typeface="EYInterstate" panose="02000503020000020004" pitchFamily="2" charset="0"/>
              <a:buChar char="•"/>
              <a:defRPr/>
            </a:pPr>
            <a:r>
              <a:rPr lang="en-IN" sz="1600" dirty="0">
                <a:solidFill>
                  <a:srgbClr val="2E2E38"/>
                </a:solidFill>
                <a:latin typeface="EYInterstate Light"/>
                <a:cs typeface="Arial" pitchFamily="34" charset="0"/>
                <a:sym typeface="Calibri"/>
              </a:rPr>
              <a:t>Particularly follow changes in jurisdictions where organization currently receives exemption benefit to maintain continued compliance.</a:t>
            </a:r>
          </a:p>
          <a:p>
            <a:pPr marL="205740" indent="-205740">
              <a:spcBef>
                <a:spcPct val="0"/>
              </a:spcBef>
              <a:spcAft>
                <a:spcPts val="450"/>
              </a:spcAft>
              <a:buClr>
                <a:srgbClr val="2E2E38"/>
              </a:buClr>
              <a:buSzPct val="100000"/>
              <a:buFont typeface="EYInterstate" panose="02000503020000020004" pitchFamily="2" charset="0"/>
              <a:buChar char="•"/>
              <a:defRPr/>
            </a:pPr>
            <a:r>
              <a:rPr lang="en-IN" sz="1600" dirty="0">
                <a:solidFill>
                  <a:srgbClr val="2E2E38"/>
                </a:solidFill>
                <a:latin typeface="EYInterstate Light"/>
                <a:cs typeface="Arial" pitchFamily="34" charset="0"/>
                <a:sym typeface="Calibri"/>
              </a:rPr>
              <a:t>Review PILOTs to assess whether changing laws are more favorable.</a:t>
            </a:r>
          </a:p>
        </p:txBody>
      </p:sp>
      <p:sp>
        <p:nvSpPr>
          <p:cNvPr id="29" name="Rectangle 28">
            <a:extLst>
              <a:ext uri="{FF2B5EF4-FFF2-40B4-BE49-F238E27FC236}">
                <a16:creationId xmlns:a16="http://schemas.microsoft.com/office/drawing/2014/main" id="{D83B41F3-D06C-42C9-970C-BF8C93A2C075}"/>
              </a:ext>
            </a:extLst>
          </p:cNvPr>
          <p:cNvSpPr/>
          <p:nvPr/>
        </p:nvSpPr>
        <p:spPr>
          <a:xfrm>
            <a:off x="6176196" y="1130300"/>
            <a:ext cx="2563113" cy="1144514"/>
          </a:xfrm>
          <a:prstGeom prst="rect">
            <a:avLst/>
          </a:prstGeom>
          <a:solidFill>
            <a:srgbClr val="747480"/>
          </a:solidFill>
          <a:ln w="6350" cap="flat" cmpd="sng" algn="ctr">
            <a:noFill/>
            <a:prstDash val="solid"/>
            <a:miter lim="800000"/>
          </a:ln>
          <a:effectLst/>
        </p:spPr>
        <p:txBody>
          <a:bodyPr wrap="square" lIns="41055" tIns="41055" rIns="41055" bIns="41055" rtlCol="0" anchor="ctr" anchorCtr="0">
            <a:noAutofit/>
          </a:bodyPr>
          <a:lstStyle/>
          <a:p>
            <a:pPr algn="ctr">
              <a:spcAft>
                <a:spcPts val="338"/>
              </a:spcAft>
              <a:buClr>
                <a:prstClr val="white"/>
              </a:buClr>
              <a:buSzPct val="70000"/>
              <a:defRPr/>
            </a:pPr>
            <a:r>
              <a:rPr lang="en-IN" dirty="0">
                <a:solidFill>
                  <a:prstClr val="white"/>
                </a:solidFill>
                <a:latin typeface="EYInterstate Light"/>
                <a:sym typeface="Calibri"/>
              </a:rPr>
              <a:t>Monitor ongoing </a:t>
            </a:r>
            <a:br>
              <a:rPr lang="en-IN" dirty="0">
                <a:solidFill>
                  <a:prstClr val="white"/>
                </a:solidFill>
                <a:latin typeface="EYInterstate Light"/>
                <a:sym typeface="Calibri"/>
              </a:rPr>
            </a:br>
            <a:r>
              <a:rPr lang="en-IN" dirty="0">
                <a:solidFill>
                  <a:prstClr val="white"/>
                </a:solidFill>
                <a:latin typeface="EYInterstate Light"/>
                <a:sym typeface="Calibri"/>
              </a:rPr>
              <a:t>case law and legislative developments</a:t>
            </a:r>
          </a:p>
        </p:txBody>
      </p:sp>
      <p:sp>
        <p:nvSpPr>
          <p:cNvPr id="31" name="Isosceles Triangle 30">
            <a:extLst>
              <a:ext uri="{FF2B5EF4-FFF2-40B4-BE49-F238E27FC236}">
                <a16:creationId xmlns:a16="http://schemas.microsoft.com/office/drawing/2014/main" id="{574D8908-E4D7-4D8F-AAFA-82AC943E7112}"/>
              </a:ext>
            </a:extLst>
          </p:cNvPr>
          <p:cNvSpPr/>
          <p:nvPr/>
        </p:nvSpPr>
        <p:spPr>
          <a:xfrm flipV="1">
            <a:off x="7285347" y="2274813"/>
            <a:ext cx="344813" cy="126736"/>
          </a:xfrm>
          <a:prstGeom prst="triangle">
            <a:avLst/>
          </a:prstGeom>
          <a:solidFill>
            <a:srgbClr val="74748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050" dirty="0">
              <a:solidFill>
                <a:srgbClr val="2E2E38"/>
              </a:solidFill>
              <a:latin typeface="EYInterstate Light"/>
            </a:endParaRPr>
          </a:p>
        </p:txBody>
      </p:sp>
      <p:sp>
        <p:nvSpPr>
          <p:cNvPr id="32" name="Isosceles Triangle 31">
            <a:extLst>
              <a:ext uri="{FF2B5EF4-FFF2-40B4-BE49-F238E27FC236}">
                <a16:creationId xmlns:a16="http://schemas.microsoft.com/office/drawing/2014/main" id="{F4F41FAB-10F1-4215-8D84-2B107B7879B5}"/>
              </a:ext>
            </a:extLst>
          </p:cNvPr>
          <p:cNvSpPr/>
          <p:nvPr/>
        </p:nvSpPr>
        <p:spPr>
          <a:xfrm flipV="1">
            <a:off x="7351683" y="2274814"/>
            <a:ext cx="212141" cy="77972"/>
          </a:xfrm>
          <a:prstGeom prst="triangle">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050" dirty="0">
              <a:solidFill>
                <a:srgbClr val="2E2E38"/>
              </a:solidFill>
              <a:latin typeface="EYInterstate Light"/>
            </a:endParaRPr>
          </a:p>
        </p:txBody>
      </p:sp>
    </p:spTree>
    <p:extLst>
      <p:ext uri="{BB962C8B-B14F-4D97-AF65-F5344CB8AC3E}">
        <p14:creationId xmlns:p14="http://schemas.microsoft.com/office/powerpoint/2010/main" val="3212193395"/>
      </p:ext>
    </p:extLst>
  </p:cSld>
  <p:clrMapOvr>
    <a:masterClrMapping/>
  </p:clrMapOvr>
  <mc:AlternateContent xmlns:mc="http://schemas.openxmlformats.org/markup-compatibility/2006" xmlns:p14="http://schemas.microsoft.com/office/powerpoint/2010/main">
    <mc:Choice Requires="p14">
      <p:transition spd="slow" p14:dur="2000" advTm="39"/>
    </mc:Choice>
    <mc:Fallback xmlns="">
      <p:transition spd="slow" advTm="39"/>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446088" y="1129242"/>
            <a:ext cx="4239129" cy="784830"/>
          </a:xfrm>
          <a:prstGeom prst="rect">
            <a:avLst/>
          </a:prstGeom>
        </p:spPr>
        <p:txBody>
          <a:bodyPr lIns="0" tIns="0" rIns="0" bIns="0">
            <a:spAutoFit/>
          </a:bodyPr>
          <a:lstStyle>
            <a:lvl1pPr algn="l" defTabSz="914400" rtl="0" eaLnBrk="1" latinLnBrk="0" hangingPunct="1">
              <a:lnSpc>
                <a:spcPct val="85000"/>
              </a:lnSpc>
              <a:spcBef>
                <a:spcPct val="0"/>
              </a:spcBef>
              <a:buNone/>
              <a:defRPr sz="3000" b="1" kern="1200" baseline="0">
                <a:solidFill>
                  <a:srgbClr val="404040"/>
                </a:solidFill>
                <a:latin typeface="+mn-lt"/>
                <a:ea typeface="+mj-ea"/>
                <a:cs typeface="Arial" pitchFamily="34" charset="0"/>
              </a:defRPr>
            </a:lvl1pPr>
          </a:lstStyle>
          <a:p>
            <a:pPr marL="0" marR="0" lvl="0" indent="0" algn="l" defTabSz="914400" rtl="0" eaLnBrk="1" fontAlgn="auto" latinLnBrk="0" hangingPunct="1">
              <a:lnSpc>
                <a:spcPct val="85000"/>
              </a:lnSpc>
              <a:spcBef>
                <a:spcPct val="0"/>
              </a:spcBef>
              <a:spcAft>
                <a:spcPts val="0"/>
              </a:spcAft>
              <a:buClrTx/>
              <a:buSzTx/>
              <a:buFontTx/>
              <a:buNone/>
              <a:tabLst/>
              <a:defRPr/>
            </a:pPr>
            <a:r>
              <a:rPr lang="en-IN" b="0" dirty="0">
                <a:solidFill>
                  <a:schemeClr val="tx1"/>
                </a:solidFill>
              </a:rPr>
              <a:t>Inflation Reduction Act (IRA) overview</a:t>
            </a:r>
            <a:endParaRPr kumimoji="0" lang="en-GB" sz="3000" b="0" i="0" u="none" strike="noStrike" kern="1200" cap="none" spc="0" normalizeH="0" baseline="0" noProof="0" dirty="0">
              <a:ln>
                <a:noFill/>
              </a:ln>
              <a:solidFill>
                <a:srgbClr val="2E2E38"/>
              </a:solidFill>
              <a:effectLst/>
              <a:uLnTx/>
              <a:uFillTx/>
              <a:latin typeface="EYInterstate Light" panose="02000506000000020004" pitchFamily="2" charset="0"/>
              <a:ea typeface="+mj-ea"/>
              <a:cs typeface="Arial" pitchFamily="34" charset="0"/>
            </a:endParaRPr>
          </a:p>
        </p:txBody>
      </p:sp>
    </p:spTree>
    <p:extLst>
      <p:ext uri="{BB962C8B-B14F-4D97-AF65-F5344CB8AC3E}">
        <p14:creationId xmlns:p14="http://schemas.microsoft.com/office/powerpoint/2010/main" val="995389054"/>
      </p:ext>
    </p:extLst>
  </p:cSld>
  <p:clrMapOvr>
    <a:masterClrMapping/>
  </p:clrMapOvr>
  <mc:AlternateContent xmlns:mc="http://schemas.openxmlformats.org/markup-compatibility/2006" xmlns:p14="http://schemas.microsoft.com/office/powerpoint/2010/main">
    <mc:Choice Requires="p14">
      <p:transition spd="slow" p14:dur="2000" advTm="35"/>
    </mc:Choice>
    <mc:Fallback xmlns="">
      <p:transition spd="slow" advTm="35"/>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D62CD159-31A2-4B6B-9026-02F1143937FB}"/>
              </a:ext>
            </a:extLst>
          </p:cNvPr>
          <p:cNvGraphicFramePr>
            <a:graphicFrameLocks noChangeAspect="1"/>
          </p:cNvGraphicFramePr>
          <p:nvPr>
            <p:custDataLst>
              <p:tags r:id="rId1"/>
            </p:custDataLst>
            <p:extLst>
              <p:ext uri="{D42A27DB-BD31-4B8C-83A1-F6EECF244321}">
                <p14:modId xmlns:p14="http://schemas.microsoft.com/office/powerpoint/2010/main" val="29752487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56" imgH="257" progId="TCLayout.ActiveDocument.1">
                  <p:embed/>
                </p:oleObj>
              </mc:Choice>
              <mc:Fallback>
                <p:oleObj name="think-cell Slide" r:id="rId3" imgW="256" imgH="257" progId="TCLayout.ActiveDocument.1">
                  <p:embed/>
                  <p:pic>
                    <p:nvPicPr>
                      <p:cNvPr id="5" name="Object 4" hidden="1">
                        <a:extLst>
                          <a:ext uri="{FF2B5EF4-FFF2-40B4-BE49-F238E27FC236}">
                            <a16:creationId xmlns:a16="http://schemas.microsoft.com/office/drawing/2014/main" id="{D62CD159-31A2-4B6B-9026-02F1143937F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p:nvPr>
        </p:nvSpPr>
        <p:spPr/>
        <p:txBody>
          <a:bodyPr vert="horz"/>
          <a:lstStyle/>
          <a:p>
            <a:r>
              <a:rPr lang="en-US" dirty="0"/>
              <a:t>Presenters</a:t>
            </a:r>
            <a:endParaRPr lang="en-GB" dirty="0"/>
          </a:p>
        </p:txBody>
      </p:sp>
      <p:sp>
        <p:nvSpPr>
          <p:cNvPr id="7" name="Content Placeholder 6"/>
          <p:cNvSpPr>
            <a:spLocks noGrp="1"/>
          </p:cNvSpPr>
          <p:nvPr>
            <p:ph idx="4294967295"/>
          </p:nvPr>
        </p:nvSpPr>
        <p:spPr>
          <a:xfrm>
            <a:off x="609600" y="1295400"/>
            <a:ext cx="2832100" cy="1230313"/>
          </a:xfrm>
        </p:spPr>
        <p:txBody>
          <a:bodyPr wrap="square">
            <a:noAutofit/>
          </a:bodyPr>
          <a:lstStyle/>
          <a:p>
            <a:pPr marL="0" indent="0">
              <a:spcAft>
                <a:spcPts val="0"/>
              </a:spcAft>
              <a:buNone/>
            </a:pPr>
            <a:r>
              <a:rPr lang="en-US" b="1" dirty="0">
                <a:latin typeface="EYInterstate Light"/>
              </a:rPr>
              <a:t>Tatiana Cordova</a:t>
            </a:r>
            <a:endParaRPr lang="en-US" b="1" dirty="0"/>
          </a:p>
          <a:p>
            <a:pPr marL="0" lvl="1" indent="0">
              <a:spcAft>
                <a:spcPts val="0"/>
              </a:spcAft>
              <a:buNone/>
            </a:pPr>
            <a:r>
              <a:rPr lang="en-US" sz="1500" dirty="0">
                <a:latin typeface="EYInterstate Light"/>
              </a:rPr>
              <a:t>Ernst &amp; Young LLP</a:t>
            </a:r>
          </a:p>
          <a:p>
            <a:pPr marL="0" lvl="1" indent="0">
              <a:spcAft>
                <a:spcPts val="0"/>
              </a:spcAft>
              <a:buNone/>
            </a:pPr>
            <a:r>
              <a:rPr lang="en-US" sz="1500" dirty="0">
                <a:latin typeface="EYInterstate Light"/>
              </a:rPr>
              <a:t>Portland, Oregon</a:t>
            </a:r>
          </a:p>
          <a:p>
            <a:pPr marL="0" lvl="1" indent="0">
              <a:spcAft>
                <a:spcPts val="0"/>
              </a:spcAft>
              <a:buClr>
                <a:srgbClr val="FFE600"/>
              </a:buClr>
              <a:buNone/>
              <a:defRPr/>
            </a:pPr>
            <a:r>
              <a:rPr lang="en-US" sz="1500" dirty="0">
                <a:solidFill>
                  <a:schemeClr val="tx2"/>
                </a:solidFill>
                <a:latin typeface="EYInterstate Light"/>
                <a:hlinkClick r:id="rId5">
                  <a:extLst>
                    <a:ext uri="{A12FA001-AC4F-418D-AE19-62706E023703}">
                      <ahyp:hlinkClr xmlns:ahyp="http://schemas.microsoft.com/office/drawing/2018/hyperlinkcolor" val="tx"/>
                    </a:ext>
                  </a:extLst>
                </a:hlinkClick>
              </a:rPr>
              <a:t>tatiana.cordova@ey.com</a:t>
            </a:r>
            <a:r>
              <a:rPr lang="en-US" sz="1500" dirty="0">
                <a:solidFill>
                  <a:schemeClr val="tx2"/>
                </a:solidFill>
                <a:latin typeface="EYInterstate Light"/>
              </a:rPr>
              <a:t> </a:t>
            </a:r>
          </a:p>
          <a:p>
            <a:pPr marL="0" lvl="1" indent="0">
              <a:spcAft>
                <a:spcPts val="0"/>
              </a:spcAft>
              <a:buNone/>
            </a:pPr>
            <a:r>
              <a:rPr lang="en-US" sz="1500" dirty="0">
                <a:latin typeface="EYInterstate Light"/>
              </a:rPr>
              <a:t>+1 503 414 7989</a:t>
            </a:r>
          </a:p>
        </p:txBody>
      </p:sp>
      <p:sp>
        <p:nvSpPr>
          <p:cNvPr id="10" name="Left Bracket 9">
            <a:extLst>
              <a:ext uri="{FF2B5EF4-FFF2-40B4-BE49-F238E27FC236}">
                <a16:creationId xmlns:a16="http://schemas.microsoft.com/office/drawing/2014/main" id="{FEEFCB68-1573-4BAC-A7EB-B6D5961B1267}"/>
              </a:ext>
            </a:extLst>
          </p:cNvPr>
          <p:cNvSpPr/>
          <p:nvPr/>
        </p:nvSpPr>
        <p:spPr>
          <a:xfrm>
            <a:off x="457201" y="1141890"/>
            <a:ext cx="3941180" cy="1537810"/>
          </a:xfrm>
          <a:prstGeom prst="leftBracket">
            <a:avLst>
              <a:gd name="adj" fmla="val 0"/>
            </a:avLst>
          </a:prstGeom>
          <a:ln w="19050">
            <a:solidFill>
              <a:schemeClr val="tx2"/>
            </a:solidFill>
            <a:tailEnd type="diamond"/>
          </a:ln>
        </p:spPr>
        <p:style>
          <a:lnRef idx="1">
            <a:schemeClr val="accent1"/>
          </a:lnRef>
          <a:fillRef idx="0">
            <a:schemeClr val="accent1"/>
          </a:fillRef>
          <a:effectRef idx="0">
            <a:schemeClr val="accent1"/>
          </a:effectRef>
          <a:fontRef idx="minor">
            <a:schemeClr val="tx1"/>
          </a:fontRef>
        </p:style>
        <p:txBody>
          <a:bodyPr rtlCol="0" anchor="ctr">
            <a:noAutofit/>
          </a:bodyPr>
          <a:lstStyle/>
          <a:p>
            <a:pPr algn="ctr"/>
            <a:endParaRPr lang="en-IN" dirty="0"/>
          </a:p>
        </p:txBody>
      </p:sp>
      <p:sp>
        <p:nvSpPr>
          <p:cNvPr id="14" name="Left Bracket 13">
            <a:extLst>
              <a:ext uri="{FF2B5EF4-FFF2-40B4-BE49-F238E27FC236}">
                <a16:creationId xmlns:a16="http://schemas.microsoft.com/office/drawing/2014/main" id="{B0FACCA5-FE41-49DB-9C68-E3008954974B}"/>
              </a:ext>
            </a:extLst>
          </p:cNvPr>
          <p:cNvSpPr/>
          <p:nvPr/>
        </p:nvSpPr>
        <p:spPr>
          <a:xfrm flipH="1">
            <a:off x="457199" y="2861831"/>
            <a:ext cx="3941180" cy="1537810"/>
          </a:xfrm>
          <a:prstGeom prst="leftBracket">
            <a:avLst>
              <a:gd name="adj" fmla="val 0"/>
            </a:avLst>
          </a:prstGeom>
          <a:ln w="19050" cap="flat" cmpd="sng" algn="ctr">
            <a:solidFill>
              <a:srgbClr val="747480"/>
            </a:solidFill>
            <a:prstDash val="solid"/>
            <a:round/>
            <a:headEnd type="none" w="med" len="med"/>
            <a:tailEnd type="diamond" w="med" len="med"/>
          </a:ln>
        </p:spPr>
        <p:style>
          <a:lnRef idx="1">
            <a:schemeClr val="accent1"/>
          </a:lnRef>
          <a:fillRef idx="0">
            <a:schemeClr val="accent1"/>
          </a:fillRef>
          <a:effectRef idx="0">
            <a:schemeClr val="accent1"/>
          </a:effectRef>
          <a:fontRef idx="minor">
            <a:schemeClr val="tx1"/>
          </a:fontRef>
        </p:style>
        <p:txBody>
          <a:bodyPr rtlCol="0" anchor="ctr">
            <a:noAutofit/>
          </a:bodyPr>
          <a:lstStyle/>
          <a:p>
            <a:pPr algn="ctr"/>
            <a:endParaRPr lang="en-IN" dirty="0"/>
          </a:p>
        </p:txBody>
      </p:sp>
      <p:sp>
        <p:nvSpPr>
          <p:cNvPr id="15" name="Rectangle 14">
            <a:extLst>
              <a:ext uri="{FF2B5EF4-FFF2-40B4-BE49-F238E27FC236}">
                <a16:creationId xmlns:a16="http://schemas.microsoft.com/office/drawing/2014/main" id="{35A2E714-1439-4AB2-8B98-E8E9C52B74CD}"/>
              </a:ext>
            </a:extLst>
          </p:cNvPr>
          <p:cNvSpPr/>
          <p:nvPr/>
        </p:nvSpPr>
        <p:spPr>
          <a:xfrm>
            <a:off x="609600" y="3015183"/>
            <a:ext cx="2832100" cy="1231106"/>
          </a:xfrm>
          <a:prstGeom prst="rect">
            <a:avLst/>
          </a:prstGeom>
        </p:spPr>
        <p:txBody>
          <a:bodyPr lIns="0" tIns="0" rIns="0" bIns="0" anchor="t">
            <a:noAutofit/>
          </a:bodyPr>
          <a:lstStyle/>
          <a:p>
            <a:r>
              <a:rPr lang="en-US" b="1" dirty="0">
                <a:solidFill>
                  <a:schemeClr val="bg1"/>
                </a:solidFill>
              </a:rPr>
              <a:t>David Camerucci</a:t>
            </a:r>
          </a:p>
          <a:p>
            <a:r>
              <a:rPr lang="en-US" sz="1500" dirty="0">
                <a:solidFill>
                  <a:schemeClr val="bg1"/>
                </a:solidFill>
              </a:rPr>
              <a:t>Ernst &amp; Young LLP</a:t>
            </a:r>
            <a:endParaRPr lang="en-US" dirty="0">
              <a:solidFill>
                <a:schemeClr val="bg1"/>
              </a:solidFill>
            </a:endParaRPr>
          </a:p>
          <a:p>
            <a:pPr marL="0" lvl="1"/>
            <a:r>
              <a:rPr lang="en-US" sz="1500" dirty="0">
                <a:solidFill>
                  <a:schemeClr val="bg1"/>
                </a:solidFill>
              </a:rPr>
              <a:t>Columbus, Ohio</a:t>
            </a:r>
          </a:p>
          <a:p>
            <a:pPr marL="0" lvl="1"/>
            <a:r>
              <a:rPr lang="en-US" sz="1500" dirty="0">
                <a:solidFill>
                  <a:schemeClr val="tx2"/>
                </a:solidFill>
                <a:hlinkClick r:id="rId6">
                  <a:extLst>
                    <a:ext uri="{A12FA001-AC4F-418D-AE19-62706E023703}">
                      <ahyp:hlinkClr xmlns:ahyp="http://schemas.microsoft.com/office/drawing/2018/hyperlinkcolor" val="tx"/>
                    </a:ext>
                  </a:extLst>
                </a:hlinkClick>
              </a:rPr>
              <a:t>david.m.camerucci@ey.com</a:t>
            </a:r>
            <a:r>
              <a:rPr lang="en-US" sz="1500" dirty="0">
                <a:solidFill>
                  <a:schemeClr val="tx2"/>
                </a:solidFill>
              </a:rPr>
              <a:t> </a:t>
            </a:r>
            <a:endParaRPr lang="en-US" dirty="0"/>
          </a:p>
          <a:p>
            <a:pPr marL="0" lvl="1"/>
            <a:r>
              <a:rPr lang="en-US" sz="1500" dirty="0">
                <a:solidFill>
                  <a:schemeClr val="bg1"/>
                </a:solidFill>
              </a:rPr>
              <a:t>+1 614 297 3326</a:t>
            </a:r>
          </a:p>
        </p:txBody>
      </p:sp>
      <p:sp>
        <p:nvSpPr>
          <p:cNvPr id="16" name="Content Placeholder 6">
            <a:extLst>
              <a:ext uri="{FF2B5EF4-FFF2-40B4-BE49-F238E27FC236}">
                <a16:creationId xmlns:a16="http://schemas.microsoft.com/office/drawing/2014/main" id="{E362CC4B-B87F-46A6-A29A-A35C91EA6040}"/>
              </a:ext>
            </a:extLst>
          </p:cNvPr>
          <p:cNvSpPr txBox="1">
            <a:spLocks/>
          </p:cNvSpPr>
          <p:nvPr/>
        </p:nvSpPr>
        <p:spPr>
          <a:xfrm>
            <a:off x="4987385" y="1295242"/>
            <a:ext cx="2832100" cy="1231106"/>
          </a:xfrm>
          <a:prstGeom prst="rect">
            <a:avLst/>
          </a:prstGeom>
        </p:spPr>
        <p:txBody>
          <a:bodyPr vert="horz" wrap="square" lIns="0" tIns="0" rIns="0" bIns="0" rtlCol="0" anchor="t" anchorCtr="0">
            <a:noAutofit/>
          </a:bodyPr>
          <a:lstStyle>
            <a:lvl1pPr marL="267319" indent="-267319" algn="l" defTabSz="685434" rtl="0" eaLnBrk="1" latinLnBrk="0" hangingPunct="1">
              <a:spcBef>
                <a:spcPts val="0"/>
              </a:spcBef>
              <a:spcAft>
                <a:spcPts val="600"/>
              </a:spcAft>
              <a:buClr>
                <a:schemeClr val="tx2"/>
              </a:buClr>
              <a:buSzPct val="110000"/>
              <a:buFont typeface="EYInterstate Light" panose="02000506000000020004" pitchFamily="2" charset="0"/>
              <a:buChar char="•"/>
              <a:defRPr sz="2000" kern="1200">
                <a:solidFill>
                  <a:schemeClr val="bg1"/>
                </a:solidFill>
                <a:latin typeface="EYInterstate Light" panose="02000506000000020004" pitchFamily="2" charset="0"/>
                <a:ea typeface="+mn-ea"/>
                <a:cs typeface="+mn-cs"/>
              </a:defRPr>
            </a:lvl1pPr>
            <a:lvl2pPr marL="534639" indent="-267319" algn="l" defTabSz="685434" rtl="0" eaLnBrk="1" latinLnBrk="0" hangingPunct="1">
              <a:spcBef>
                <a:spcPts val="0"/>
              </a:spcBef>
              <a:spcAft>
                <a:spcPts val="600"/>
              </a:spcAft>
              <a:buClr>
                <a:schemeClr val="tx2"/>
              </a:buClr>
              <a:buSzPct val="110000"/>
              <a:buFont typeface="EYInterstate Light" panose="02000506000000020004" pitchFamily="2" charset="0"/>
              <a:buChar char="•"/>
              <a:defRPr sz="1800" kern="1200">
                <a:solidFill>
                  <a:schemeClr val="bg1"/>
                </a:solidFill>
                <a:latin typeface="EYInterstate Light" panose="02000506000000020004" pitchFamily="2" charset="0"/>
                <a:ea typeface="+mn-ea"/>
                <a:cs typeface="+mn-cs"/>
              </a:defRPr>
            </a:lvl2pPr>
            <a:lvl3pPr marL="801958" indent="-267319" algn="l" defTabSz="685434" rtl="0" eaLnBrk="1" latinLnBrk="0" hangingPunct="1">
              <a:spcBef>
                <a:spcPts val="0"/>
              </a:spcBef>
              <a:spcAft>
                <a:spcPts val="600"/>
              </a:spcAft>
              <a:buClr>
                <a:schemeClr val="tx2"/>
              </a:buClr>
              <a:buSzPct val="110000"/>
              <a:buFont typeface="EYInterstate Light" panose="02000506000000020004" pitchFamily="2" charset="0"/>
              <a:buChar char="•"/>
              <a:defRPr sz="1600" kern="1200">
                <a:solidFill>
                  <a:schemeClr val="bg1"/>
                </a:solidFill>
                <a:latin typeface="EYInterstate Light" panose="02000506000000020004" pitchFamily="2" charset="0"/>
                <a:ea typeface="+mn-ea"/>
                <a:cs typeface="+mn-cs"/>
              </a:defRPr>
            </a:lvl3pPr>
            <a:lvl4pPr marL="1069277" indent="-267319" algn="l" defTabSz="685434" rtl="0" eaLnBrk="1" latinLnBrk="0" hangingPunct="1">
              <a:spcBef>
                <a:spcPts val="0"/>
              </a:spcBef>
              <a:spcAft>
                <a:spcPts val="600"/>
              </a:spcAft>
              <a:buClr>
                <a:schemeClr val="tx2"/>
              </a:buClr>
              <a:buSzPct val="110000"/>
              <a:buFont typeface="EYInterstate Light" panose="02000506000000020004" pitchFamily="2" charset="0"/>
              <a:buChar char="•"/>
              <a:defRPr sz="1400" kern="1200">
                <a:solidFill>
                  <a:schemeClr val="bg1"/>
                </a:solidFill>
                <a:latin typeface="EYInterstate Light" panose="02000506000000020004" pitchFamily="2" charset="0"/>
                <a:ea typeface="+mn-ea"/>
                <a:cs typeface="+mn-cs"/>
              </a:defRPr>
            </a:lvl4pPr>
            <a:lvl5pPr marL="1336597" indent="-267319" algn="l" defTabSz="685434" rtl="0" eaLnBrk="1" latinLnBrk="0" hangingPunct="1">
              <a:spcBef>
                <a:spcPts val="0"/>
              </a:spcBef>
              <a:spcAft>
                <a:spcPts val="600"/>
              </a:spcAft>
              <a:buClr>
                <a:schemeClr val="tx2"/>
              </a:buClr>
              <a:buSzPct val="110000"/>
              <a:buFont typeface="EYInterstate Light" panose="02000506000000020004" pitchFamily="2" charset="0"/>
              <a:buChar char="•"/>
              <a:defRPr sz="1200" kern="1200">
                <a:solidFill>
                  <a:schemeClr val="bg1"/>
                </a:solidFill>
                <a:latin typeface="EYInterstate Light" panose="02000506000000020004" pitchFamily="2" charset="0"/>
                <a:ea typeface="+mn-ea"/>
                <a:cs typeface="+mn-cs"/>
              </a:defRPr>
            </a:lvl5pPr>
            <a:lvl6pPr marL="1884944" indent="-171359" algn="l" defTabSz="685434" rtl="0" eaLnBrk="1" latinLnBrk="0" hangingPunct="1">
              <a:spcBef>
                <a:spcPct val="20000"/>
              </a:spcBef>
              <a:buFont typeface="Arial" pitchFamily="34" charset="0"/>
              <a:buChar char="•"/>
              <a:defRPr sz="1499" kern="1200">
                <a:solidFill>
                  <a:schemeClr val="tx1"/>
                </a:solidFill>
                <a:latin typeface="+mn-lt"/>
                <a:ea typeface="+mn-ea"/>
                <a:cs typeface="+mn-cs"/>
              </a:defRPr>
            </a:lvl6pPr>
            <a:lvl7pPr marL="2227661" indent="-171359" algn="l" defTabSz="685434" rtl="0" eaLnBrk="1" latinLnBrk="0" hangingPunct="1">
              <a:spcBef>
                <a:spcPct val="20000"/>
              </a:spcBef>
              <a:buFont typeface="Arial" pitchFamily="34" charset="0"/>
              <a:buChar char="•"/>
              <a:defRPr sz="1499" kern="1200">
                <a:solidFill>
                  <a:schemeClr val="tx1"/>
                </a:solidFill>
                <a:latin typeface="+mn-lt"/>
                <a:ea typeface="+mn-ea"/>
                <a:cs typeface="+mn-cs"/>
              </a:defRPr>
            </a:lvl7pPr>
            <a:lvl8pPr marL="2570378" indent="-171359" algn="l" defTabSz="685434" rtl="0" eaLnBrk="1" latinLnBrk="0" hangingPunct="1">
              <a:spcBef>
                <a:spcPct val="20000"/>
              </a:spcBef>
              <a:buFont typeface="Arial" pitchFamily="34" charset="0"/>
              <a:buChar char="•"/>
              <a:defRPr sz="1499" kern="1200">
                <a:solidFill>
                  <a:schemeClr val="tx1"/>
                </a:solidFill>
                <a:latin typeface="+mn-lt"/>
                <a:ea typeface="+mn-ea"/>
                <a:cs typeface="+mn-cs"/>
              </a:defRPr>
            </a:lvl8pPr>
            <a:lvl9pPr marL="2913096" indent="-171359" algn="l" defTabSz="685434" rtl="0" eaLnBrk="1" latinLnBrk="0" hangingPunct="1">
              <a:spcBef>
                <a:spcPct val="20000"/>
              </a:spcBef>
              <a:buFont typeface="Arial" pitchFamily="34" charset="0"/>
              <a:buChar char="•"/>
              <a:defRPr sz="1499" kern="1200">
                <a:solidFill>
                  <a:schemeClr val="tx1"/>
                </a:solidFill>
                <a:latin typeface="+mn-lt"/>
                <a:ea typeface="+mn-ea"/>
                <a:cs typeface="+mn-cs"/>
              </a:defRPr>
            </a:lvl9pPr>
          </a:lstStyle>
          <a:p>
            <a:pPr marL="0" indent="0">
              <a:spcAft>
                <a:spcPts val="0"/>
              </a:spcAft>
              <a:buClr>
                <a:srgbClr val="FFE600"/>
              </a:buClr>
              <a:buNone/>
              <a:defRPr/>
            </a:pPr>
            <a:r>
              <a:rPr lang="en-US" b="1" dirty="0">
                <a:latin typeface="EYInterstate Light"/>
              </a:rPr>
              <a:t>John Corum</a:t>
            </a:r>
            <a:endParaRPr lang="en-US" dirty="0"/>
          </a:p>
          <a:p>
            <a:pPr marL="0" lvl="1" indent="0">
              <a:spcAft>
                <a:spcPts val="0"/>
              </a:spcAft>
              <a:buNone/>
              <a:defRPr/>
            </a:pPr>
            <a:r>
              <a:rPr lang="en-US" sz="1500" dirty="0">
                <a:latin typeface="EYInterstate Light"/>
              </a:rPr>
              <a:t>Ernst &amp; Young LLP</a:t>
            </a:r>
            <a:endParaRPr lang="en-US" dirty="0"/>
          </a:p>
          <a:p>
            <a:pPr marL="0" lvl="1" indent="0">
              <a:spcAft>
                <a:spcPts val="0"/>
              </a:spcAft>
              <a:buClr>
                <a:srgbClr val="FFE600"/>
              </a:buClr>
              <a:buNone/>
              <a:defRPr/>
            </a:pPr>
            <a:r>
              <a:rPr lang="en-US" sz="1500" dirty="0">
                <a:latin typeface="EYInterstate Light"/>
              </a:rPr>
              <a:t>Irvine, California</a:t>
            </a:r>
          </a:p>
          <a:p>
            <a:pPr marL="0" lvl="1" indent="0">
              <a:spcAft>
                <a:spcPts val="0"/>
              </a:spcAft>
              <a:buClr>
                <a:srgbClr val="FFE600"/>
              </a:buClr>
              <a:buNone/>
              <a:defRPr/>
            </a:pPr>
            <a:r>
              <a:rPr lang="en-US" sz="1500" dirty="0">
                <a:solidFill>
                  <a:schemeClr val="tx2"/>
                </a:solidFill>
                <a:latin typeface="EYInterstate Light"/>
                <a:hlinkClick r:id="rId7">
                  <a:extLst>
                    <a:ext uri="{A12FA001-AC4F-418D-AE19-62706E023703}">
                      <ahyp:hlinkClr xmlns:ahyp="http://schemas.microsoft.com/office/drawing/2018/hyperlinkcolor" val="tx"/>
                    </a:ext>
                  </a:extLst>
                </a:hlinkClick>
              </a:rPr>
              <a:t>john.corum@ey.com</a:t>
            </a:r>
            <a:endParaRPr lang="en-US" sz="1500" dirty="0">
              <a:solidFill>
                <a:schemeClr val="tx2"/>
              </a:solidFill>
              <a:latin typeface="EYInterstate Light"/>
            </a:endParaRPr>
          </a:p>
          <a:p>
            <a:pPr marL="0" lvl="1" indent="0">
              <a:spcAft>
                <a:spcPts val="0"/>
              </a:spcAft>
              <a:buClr>
                <a:srgbClr val="FFE600"/>
              </a:buClr>
              <a:buNone/>
              <a:defRPr/>
            </a:pPr>
            <a:r>
              <a:rPr lang="en-US" sz="1500" dirty="0">
                <a:latin typeface="EYInterstate Light"/>
              </a:rPr>
              <a:t>+1 949 437 0673</a:t>
            </a:r>
            <a:endParaRPr lang="en-US" sz="1500" dirty="0"/>
          </a:p>
        </p:txBody>
      </p:sp>
      <p:sp>
        <p:nvSpPr>
          <p:cNvPr id="17" name="Left Bracket 16">
            <a:extLst>
              <a:ext uri="{FF2B5EF4-FFF2-40B4-BE49-F238E27FC236}">
                <a16:creationId xmlns:a16="http://schemas.microsoft.com/office/drawing/2014/main" id="{A90483D2-F2C8-42C1-BE0E-E8BE1C31D4AF}"/>
              </a:ext>
            </a:extLst>
          </p:cNvPr>
          <p:cNvSpPr/>
          <p:nvPr/>
        </p:nvSpPr>
        <p:spPr>
          <a:xfrm>
            <a:off x="4745625" y="1141890"/>
            <a:ext cx="3928476" cy="1537810"/>
          </a:xfrm>
          <a:prstGeom prst="leftBracket">
            <a:avLst>
              <a:gd name="adj" fmla="val 0"/>
            </a:avLst>
          </a:prstGeom>
          <a:ln w="19050" cap="flat" cmpd="sng" algn="ctr">
            <a:solidFill>
              <a:srgbClr val="747480"/>
            </a:solidFill>
            <a:prstDash val="solid"/>
            <a:round/>
            <a:headEnd type="none" w="med" len="med"/>
            <a:tailEnd type="diamond" w="med" len="med"/>
          </a:ln>
        </p:spPr>
        <p:style>
          <a:lnRef idx="1">
            <a:schemeClr val="accent1"/>
          </a:lnRef>
          <a:fillRef idx="0">
            <a:schemeClr val="accent1"/>
          </a:fillRef>
          <a:effectRef idx="0">
            <a:schemeClr val="accent1"/>
          </a:effectRef>
          <a:fontRef idx="minor">
            <a:schemeClr val="tx1"/>
          </a:fontRef>
        </p:style>
        <p:txBody>
          <a:bodyPr rtlCol="0" anchor="ctr">
            <a:noAutofit/>
          </a:bodyPr>
          <a:lstStyle/>
          <a:p>
            <a:pPr algn="ctr"/>
            <a:endParaRPr lang="en-IN" dirty="0"/>
          </a:p>
        </p:txBody>
      </p:sp>
      <p:sp>
        <p:nvSpPr>
          <p:cNvPr id="18" name="Left Bracket 17">
            <a:extLst>
              <a:ext uri="{FF2B5EF4-FFF2-40B4-BE49-F238E27FC236}">
                <a16:creationId xmlns:a16="http://schemas.microsoft.com/office/drawing/2014/main" id="{79A17E30-1F6F-4ED6-ADB0-1C4E04486B60}"/>
              </a:ext>
            </a:extLst>
          </p:cNvPr>
          <p:cNvSpPr/>
          <p:nvPr/>
        </p:nvSpPr>
        <p:spPr>
          <a:xfrm flipH="1">
            <a:off x="4745623" y="2861831"/>
            <a:ext cx="3928476" cy="1537810"/>
          </a:xfrm>
          <a:prstGeom prst="leftBracket">
            <a:avLst>
              <a:gd name="adj" fmla="val 0"/>
            </a:avLst>
          </a:prstGeom>
          <a:ln w="19050">
            <a:solidFill>
              <a:schemeClr val="tx2"/>
            </a:solidFill>
            <a:tailEnd type="diamond"/>
          </a:ln>
        </p:spPr>
        <p:style>
          <a:lnRef idx="1">
            <a:schemeClr val="accent1"/>
          </a:lnRef>
          <a:fillRef idx="0">
            <a:schemeClr val="accent1"/>
          </a:fillRef>
          <a:effectRef idx="0">
            <a:schemeClr val="accent1"/>
          </a:effectRef>
          <a:fontRef idx="minor">
            <a:schemeClr val="tx1"/>
          </a:fontRef>
        </p:style>
        <p:txBody>
          <a:bodyPr rtlCol="0" anchor="ctr">
            <a:noAutofit/>
          </a:bodyPr>
          <a:lstStyle/>
          <a:p>
            <a:pPr algn="ctr"/>
            <a:endParaRPr lang="en-IN" dirty="0"/>
          </a:p>
        </p:txBody>
      </p:sp>
      <p:sp>
        <p:nvSpPr>
          <p:cNvPr id="19" name="Rectangle 18">
            <a:extLst>
              <a:ext uri="{FF2B5EF4-FFF2-40B4-BE49-F238E27FC236}">
                <a16:creationId xmlns:a16="http://schemas.microsoft.com/office/drawing/2014/main" id="{B557603B-FF77-4B13-9439-B4B5D78409AC}"/>
              </a:ext>
            </a:extLst>
          </p:cNvPr>
          <p:cNvSpPr/>
          <p:nvPr/>
        </p:nvSpPr>
        <p:spPr>
          <a:xfrm>
            <a:off x="4987385" y="3015183"/>
            <a:ext cx="3356515" cy="1231106"/>
          </a:xfrm>
          <a:prstGeom prst="rect">
            <a:avLst/>
          </a:prstGeom>
        </p:spPr>
        <p:txBody>
          <a:bodyPr lIns="0" tIns="0" rIns="0" bIns="0">
            <a:noAutofit/>
          </a:bodyPr>
          <a:lstStyle/>
          <a:p>
            <a:pPr lvl="0" defTabSz="685434">
              <a:buClr>
                <a:schemeClr val="tx2"/>
              </a:buClr>
              <a:buSzPct val="100000"/>
              <a:defRPr/>
            </a:pPr>
            <a:r>
              <a:rPr lang="en-US" sz="2000" b="1" dirty="0">
                <a:solidFill>
                  <a:schemeClr val="bg1"/>
                </a:solidFill>
                <a:latin typeface="EYInterstate Light" panose="02000506000000020004" pitchFamily="2" charset="0"/>
              </a:rPr>
              <a:t>Shalini Appaiah</a:t>
            </a:r>
            <a:br>
              <a:rPr lang="en-US" sz="2000" b="1" dirty="0">
                <a:solidFill>
                  <a:schemeClr val="bg1"/>
                </a:solidFill>
                <a:latin typeface="EYInterstate Light" panose="02000506000000020004" pitchFamily="2" charset="0"/>
              </a:rPr>
            </a:br>
            <a:r>
              <a:rPr lang="en-US" sz="1500" dirty="0">
                <a:solidFill>
                  <a:schemeClr val="bg1"/>
                </a:solidFill>
                <a:latin typeface="EYInterstate Light" panose="02000506000000020004" pitchFamily="2" charset="0"/>
              </a:rPr>
              <a:t>Ernst &amp; Young LLP</a:t>
            </a:r>
          </a:p>
          <a:p>
            <a:pPr marL="0" lvl="1" indent="0" defTabSz="685434">
              <a:spcBef>
                <a:spcPts val="0"/>
              </a:spcBef>
              <a:buClr>
                <a:schemeClr val="tx2"/>
              </a:buClr>
              <a:buSzPct val="100000"/>
              <a:buNone/>
              <a:defRPr/>
            </a:pPr>
            <a:r>
              <a:rPr lang="en-US" sz="1500" dirty="0">
                <a:solidFill>
                  <a:schemeClr val="bg1"/>
                </a:solidFill>
                <a:latin typeface="EYInterstate Light" panose="02000506000000020004" pitchFamily="2" charset="0"/>
              </a:rPr>
              <a:t>Boston, Massachusetts</a:t>
            </a:r>
          </a:p>
          <a:p>
            <a:pPr marL="0" lvl="1" indent="0" defTabSz="685434">
              <a:spcBef>
                <a:spcPts val="0"/>
              </a:spcBef>
              <a:buClr>
                <a:schemeClr val="tx2"/>
              </a:buClr>
              <a:buSzPct val="100000"/>
              <a:buNone/>
              <a:defRPr/>
            </a:pPr>
            <a:r>
              <a:rPr lang="en-US" sz="1500" dirty="0">
                <a:solidFill>
                  <a:schemeClr val="tx2"/>
                </a:solidFill>
                <a:latin typeface="EYInterstate Light" panose="02000506000000020004" pitchFamily="2" charset="0"/>
                <a:hlinkClick r:id="rId8">
                  <a:extLst>
                    <a:ext uri="{A12FA001-AC4F-418D-AE19-62706E023703}">
                      <ahyp:hlinkClr xmlns:ahyp="http://schemas.microsoft.com/office/drawing/2018/hyperlinkcolor" val="tx"/>
                    </a:ext>
                  </a:extLst>
                </a:hlinkClick>
              </a:rPr>
              <a:t>shalini.appaiah@ey.com</a:t>
            </a:r>
            <a:endParaRPr lang="en-US" sz="1500" dirty="0">
              <a:solidFill>
                <a:schemeClr val="tx2"/>
              </a:solidFill>
              <a:latin typeface="EYInterstate Light" panose="02000506000000020004" pitchFamily="2" charset="0"/>
            </a:endParaRPr>
          </a:p>
          <a:p>
            <a:pPr marL="0" lvl="1" indent="0" defTabSz="685434">
              <a:spcBef>
                <a:spcPts val="0"/>
              </a:spcBef>
              <a:buClr>
                <a:schemeClr val="tx2"/>
              </a:buClr>
              <a:buSzPct val="100000"/>
              <a:buNone/>
              <a:defRPr/>
            </a:pPr>
            <a:r>
              <a:rPr lang="en-US" sz="1500" dirty="0">
                <a:solidFill>
                  <a:schemeClr val="bg1"/>
                </a:solidFill>
                <a:latin typeface="EYInterstate Light" panose="02000506000000020004" pitchFamily="2" charset="0"/>
              </a:rPr>
              <a:t>+1 617 585 3430</a:t>
            </a:r>
          </a:p>
        </p:txBody>
      </p:sp>
      <p:sp>
        <p:nvSpPr>
          <p:cNvPr id="12" name="Content Placeholder 6">
            <a:extLst>
              <a:ext uri="{FF2B5EF4-FFF2-40B4-BE49-F238E27FC236}">
                <a16:creationId xmlns:a16="http://schemas.microsoft.com/office/drawing/2014/main" id="{46DDAAE2-9141-4ECE-A4AF-91618E548A3C}"/>
              </a:ext>
            </a:extLst>
          </p:cNvPr>
          <p:cNvSpPr txBox="1">
            <a:spLocks/>
          </p:cNvSpPr>
          <p:nvPr/>
        </p:nvSpPr>
        <p:spPr>
          <a:xfrm>
            <a:off x="609600" y="4703605"/>
            <a:ext cx="2832100" cy="1231106"/>
          </a:xfrm>
          <a:prstGeom prst="rect">
            <a:avLst/>
          </a:prstGeom>
        </p:spPr>
        <p:txBody>
          <a:bodyPr vert="horz" wrap="square" lIns="0" tIns="0" rIns="0" bIns="0" rtlCol="0" anchor="t" anchorCtr="0">
            <a:noAutofit/>
          </a:bodyPr>
          <a:lstStyle>
            <a:lvl1pPr marL="267319" indent="-267319" algn="l" defTabSz="685434" rtl="0" eaLnBrk="1" latinLnBrk="0" hangingPunct="1">
              <a:spcBef>
                <a:spcPts val="0"/>
              </a:spcBef>
              <a:spcAft>
                <a:spcPts val="600"/>
              </a:spcAft>
              <a:buClr>
                <a:schemeClr val="tx2"/>
              </a:buClr>
              <a:buSzPct val="110000"/>
              <a:buFont typeface="EYInterstate Light" panose="02000506000000020004" pitchFamily="2" charset="0"/>
              <a:buChar char="•"/>
              <a:defRPr sz="2000" kern="1200">
                <a:solidFill>
                  <a:schemeClr val="bg1"/>
                </a:solidFill>
                <a:latin typeface="EYInterstate Light" panose="02000506000000020004" pitchFamily="2" charset="0"/>
                <a:ea typeface="+mn-ea"/>
                <a:cs typeface="+mn-cs"/>
              </a:defRPr>
            </a:lvl1pPr>
            <a:lvl2pPr marL="534639" indent="-267319" algn="l" defTabSz="685434" rtl="0" eaLnBrk="1" latinLnBrk="0" hangingPunct="1">
              <a:spcBef>
                <a:spcPts val="0"/>
              </a:spcBef>
              <a:spcAft>
                <a:spcPts val="600"/>
              </a:spcAft>
              <a:buClr>
                <a:schemeClr val="tx2"/>
              </a:buClr>
              <a:buSzPct val="110000"/>
              <a:buFont typeface="EYInterstate Light" panose="02000506000000020004" pitchFamily="2" charset="0"/>
              <a:buChar char="•"/>
              <a:defRPr sz="1800" kern="1200">
                <a:solidFill>
                  <a:schemeClr val="bg1"/>
                </a:solidFill>
                <a:latin typeface="EYInterstate Light" panose="02000506000000020004" pitchFamily="2" charset="0"/>
                <a:ea typeface="+mn-ea"/>
                <a:cs typeface="+mn-cs"/>
              </a:defRPr>
            </a:lvl2pPr>
            <a:lvl3pPr marL="801958" indent="-267319" algn="l" defTabSz="685434" rtl="0" eaLnBrk="1" latinLnBrk="0" hangingPunct="1">
              <a:spcBef>
                <a:spcPts val="0"/>
              </a:spcBef>
              <a:spcAft>
                <a:spcPts val="600"/>
              </a:spcAft>
              <a:buClr>
                <a:schemeClr val="tx2"/>
              </a:buClr>
              <a:buSzPct val="110000"/>
              <a:buFont typeface="EYInterstate Light" panose="02000506000000020004" pitchFamily="2" charset="0"/>
              <a:buChar char="•"/>
              <a:defRPr sz="1600" kern="1200">
                <a:solidFill>
                  <a:schemeClr val="bg1"/>
                </a:solidFill>
                <a:latin typeface="EYInterstate Light" panose="02000506000000020004" pitchFamily="2" charset="0"/>
                <a:ea typeface="+mn-ea"/>
                <a:cs typeface="+mn-cs"/>
              </a:defRPr>
            </a:lvl3pPr>
            <a:lvl4pPr marL="1069277" indent="-267319" algn="l" defTabSz="685434" rtl="0" eaLnBrk="1" latinLnBrk="0" hangingPunct="1">
              <a:spcBef>
                <a:spcPts val="0"/>
              </a:spcBef>
              <a:spcAft>
                <a:spcPts val="600"/>
              </a:spcAft>
              <a:buClr>
                <a:schemeClr val="tx2"/>
              </a:buClr>
              <a:buSzPct val="110000"/>
              <a:buFont typeface="EYInterstate Light" panose="02000506000000020004" pitchFamily="2" charset="0"/>
              <a:buChar char="•"/>
              <a:defRPr sz="1400" kern="1200">
                <a:solidFill>
                  <a:schemeClr val="bg1"/>
                </a:solidFill>
                <a:latin typeface="EYInterstate Light" panose="02000506000000020004" pitchFamily="2" charset="0"/>
                <a:ea typeface="+mn-ea"/>
                <a:cs typeface="+mn-cs"/>
              </a:defRPr>
            </a:lvl4pPr>
            <a:lvl5pPr marL="1336597" indent="-267319" algn="l" defTabSz="685434" rtl="0" eaLnBrk="1" latinLnBrk="0" hangingPunct="1">
              <a:spcBef>
                <a:spcPts val="0"/>
              </a:spcBef>
              <a:spcAft>
                <a:spcPts val="600"/>
              </a:spcAft>
              <a:buClr>
                <a:schemeClr val="tx2"/>
              </a:buClr>
              <a:buSzPct val="110000"/>
              <a:buFont typeface="EYInterstate Light" panose="02000506000000020004" pitchFamily="2" charset="0"/>
              <a:buChar char="•"/>
              <a:defRPr sz="1200" kern="1200">
                <a:solidFill>
                  <a:schemeClr val="bg1"/>
                </a:solidFill>
                <a:latin typeface="EYInterstate Light" panose="02000506000000020004" pitchFamily="2" charset="0"/>
                <a:ea typeface="+mn-ea"/>
                <a:cs typeface="+mn-cs"/>
              </a:defRPr>
            </a:lvl5pPr>
            <a:lvl6pPr marL="1884944" indent="-171359" algn="l" defTabSz="685434" rtl="0" eaLnBrk="1" latinLnBrk="0" hangingPunct="1">
              <a:spcBef>
                <a:spcPct val="20000"/>
              </a:spcBef>
              <a:buFont typeface="Arial" pitchFamily="34" charset="0"/>
              <a:buChar char="•"/>
              <a:defRPr sz="1499" kern="1200">
                <a:solidFill>
                  <a:schemeClr val="tx1"/>
                </a:solidFill>
                <a:latin typeface="+mn-lt"/>
                <a:ea typeface="+mn-ea"/>
                <a:cs typeface="+mn-cs"/>
              </a:defRPr>
            </a:lvl6pPr>
            <a:lvl7pPr marL="2227661" indent="-171359" algn="l" defTabSz="685434" rtl="0" eaLnBrk="1" latinLnBrk="0" hangingPunct="1">
              <a:spcBef>
                <a:spcPct val="20000"/>
              </a:spcBef>
              <a:buFont typeface="Arial" pitchFamily="34" charset="0"/>
              <a:buChar char="•"/>
              <a:defRPr sz="1499" kern="1200">
                <a:solidFill>
                  <a:schemeClr val="tx1"/>
                </a:solidFill>
                <a:latin typeface="+mn-lt"/>
                <a:ea typeface="+mn-ea"/>
                <a:cs typeface="+mn-cs"/>
              </a:defRPr>
            </a:lvl7pPr>
            <a:lvl8pPr marL="2570378" indent="-171359" algn="l" defTabSz="685434" rtl="0" eaLnBrk="1" latinLnBrk="0" hangingPunct="1">
              <a:spcBef>
                <a:spcPct val="20000"/>
              </a:spcBef>
              <a:buFont typeface="Arial" pitchFamily="34" charset="0"/>
              <a:buChar char="•"/>
              <a:defRPr sz="1499" kern="1200">
                <a:solidFill>
                  <a:schemeClr val="tx1"/>
                </a:solidFill>
                <a:latin typeface="+mn-lt"/>
                <a:ea typeface="+mn-ea"/>
                <a:cs typeface="+mn-cs"/>
              </a:defRPr>
            </a:lvl8pPr>
            <a:lvl9pPr marL="2913096" indent="-171359" algn="l" defTabSz="685434" rtl="0" eaLnBrk="1" latinLnBrk="0" hangingPunct="1">
              <a:spcBef>
                <a:spcPct val="20000"/>
              </a:spcBef>
              <a:buFont typeface="Arial" pitchFamily="34" charset="0"/>
              <a:buChar char="•"/>
              <a:defRPr sz="1499" kern="1200">
                <a:solidFill>
                  <a:schemeClr val="tx1"/>
                </a:solidFill>
                <a:latin typeface="+mn-lt"/>
                <a:ea typeface="+mn-ea"/>
                <a:cs typeface="+mn-cs"/>
              </a:defRPr>
            </a:lvl9pPr>
          </a:lstStyle>
          <a:p>
            <a:pPr marL="0" indent="0">
              <a:spcAft>
                <a:spcPts val="0"/>
              </a:spcAft>
              <a:buFont typeface="EYInterstate Light" panose="02000506000000020004" pitchFamily="2" charset="0"/>
              <a:buNone/>
            </a:pPr>
            <a:endParaRPr lang="en-US" b="1" dirty="0"/>
          </a:p>
        </p:txBody>
      </p:sp>
    </p:spTree>
    <p:extLst>
      <p:ext uri="{BB962C8B-B14F-4D97-AF65-F5344CB8AC3E}">
        <p14:creationId xmlns:p14="http://schemas.microsoft.com/office/powerpoint/2010/main" val="1854017344"/>
      </p:ext>
    </p:extLst>
  </p:cSld>
  <p:clrMapOvr>
    <a:masterClrMapping/>
  </p:clrMapOvr>
  <mc:AlternateContent xmlns:mc="http://schemas.openxmlformats.org/markup-compatibility/2006" xmlns:p14="http://schemas.microsoft.com/office/powerpoint/2010/main">
    <mc:Choice Requires="p14">
      <p:transition spd="slow" p14:dur="2000" advTm="26"/>
    </mc:Choice>
    <mc:Fallback xmlns="">
      <p:transition spd="slow" advTm="26"/>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69DD2CD-7B37-42EB-B577-70595CDA236E}"/>
              </a:ext>
            </a:extLst>
          </p:cNvPr>
          <p:cNvPicPr>
            <a:picLocks noChangeAspect="1"/>
          </p:cNvPicPr>
          <p:nvPr/>
        </p:nvPicPr>
        <p:blipFill rotWithShape="1">
          <a:blip r:embed="rId3">
            <a:extLst>
              <a:ext uri="{28A0092B-C50C-407E-A947-70E740481C1C}">
                <a14:useLocalDpi xmlns:a14="http://schemas.microsoft.com/office/drawing/2010/main"/>
              </a:ext>
            </a:extLst>
          </a:blip>
          <a:srcRect l="43180" r="37220"/>
          <a:stretch/>
        </p:blipFill>
        <p:spPr>
          <a:xfrm>
            <a:off x="1" y="1"/>
            <a:ext cx="1874123" cy="6088062"/>
          </a:xfrm>
          <a:prstGeom prst="rect">
            <a:avLst/>
          </a:prstGeom>
          <a:blipFill>
            <a:blip r:embed="rId4" cstate="screen">
              <a:extLst>
                <a:ext uri="{28A0092B-C50C-407E-A947-70E740481C1C}">
                  <a14:useLocalDpi xmlns:a14="http://schemas.microsoft.com/office/drawing/2010/main"/>
                </a:ext>
              </a:extLst>
            </a:blip>
            <a:stretch>
              <a:fillRect/>
            </a:stretch>
          </a:blipFill>
        </p:spPr>
      </p:pic>
      <p:sp>
        <p:nvSpPr>
          <p:cNvPr id="2" name="Title 1"/>
          <p:cNvSpPr>
            <a:spLocks noGrp="1"/>
          </p:cNvSpPr>
          <p:nvPr>
            <p:ph type="title"/>
          </p:nvPr>
        </p:nvSpPr>
        <p:spPr/>
        <p:txBody>
          <a:bodyPr/>
          <a:lstStyle/>
          <a:p>
            <a:r>
              <a:rPr lang="en-US" dirty="0"/>
              <a:t>IRA overview</a:t>
            </a:r>
          </a:p>
        </p:txBody>
      </p:sp>
      <p:sp>
        <p:nvSpPr>
          <p:cNvPr id="29" name="Content Placeholder 28">
            <a:extLst>
              <a:ext uri="{FF2B5EF4-FFF2-40B4-BE49-F238E27FC236}">
                <a16:creationId xmlns:a16="http://schemas.microsoft.com/office/drawing/2014/main" id="{204F6AF8-3944-4C3E-89B9-B020B971E69A}"/>
              </a:ext>
            </a:extLst>
          </p:cNvPr>
          <p:cNvSpPr>
            <a:spLocks noGrp="1"/>
          </p:cNvSpPr>
          <p:nvPr>
            <p:ph idx="1"/>
          </p:nvPr>
        </p:nvSpPr>
        <p:spPr>
          <a:xfrm>
            <a:off x="2020419" y="1135064"/>
            <a:ext cx="6671144" cy="4953000"/>
          </a:xfrm>
        </p:spPr>
        <p:txBody>
          <a:bodyPr/>
          <a:lstStyle/>
          <a:p>
            <a:pPr fontAlgn="ctr">
              <a:buClr>
                <a:srgbClr val="000000"/>
              </a:buClr>
              <a:buSzPct val="120000"/>
              <a:defRPr/>
            </a:pPr>
            <a:r>
              <a:rPr lang="en-US" sz="1600" dirty="0">
                <a:latin typeface="EYInterstate Light"/>
              </a:rPr>
              <a:t>The IRA of 2022 recently passed by President Biden includes over </a:t>
            </a:r>
            <a:r>
              <a:rPr lang="en-US" sz="1600" b="1" dirty="0">
                <a:solidFill>
                  <a:schemeClr val="tx2"/>
                </a:solidFill>
                <a:latin typeface="EYInterstate Light"/>
              </a:rPr>
              <a:t>$350b </a:t>
            </a:r>
            <a:r>
              <a:rPr lang="en-US" sz="1600" dirty="0">
                <a:latin typeface="EYInterstate Light"/>
              </a:rPr>
              <a:t>in new and expanded incentives for energy efficiency, renewable and clean energy investments, fleet decarbonization, infrastructure improvements and other sustainability-related investments. </a:t>
            </a:r>
          </a:p>
          <a:p>
            <a:pPr fontAlgn="ctr">
              <a:buClr>
                <a:srgbClr val="000000"/>
              </a:buClr>
              <a:buSzPct val="120000"/>
              <a:defRPr/>
            </a:pPr>
            <a:r>
              <a:rPr lang="en-US" sz="1600" dirty="0">
                <a:latin typeface="EYInterstate Light"/>
              </a:rPr>
              <a:t>When these incentives are combined with those in the Infrastructure Investment and Jobs Act (IIJA), signed into law in November 2021, the federal government is poised to make substantial investments in clean energy and sustainability.</a:t>
            </a:r>
          </a:p>
          <a:p>
            <a:pPr fontAlgn="ctr">
              <a:buClr>
                <a:srgbClr val="000000"/>
              </a:buClr>
              <a:buSzPct val="120000"/>
              <a:defRPr/>
            </a:pPr>
            <a:r>
              <a:rPr lang="en-US" sz="1600" b="1" dirty="0">
                <a:solidFill>
                  <a:schemeClr val="tx2"/>
                </a:solidFill>
                <a:latin typeface="EYInterstate Light"/>
              </a:rPr>
              <a:t>IRA highlights:</a:t>
            </a:r>
          </a:p>
          <a:p>
            <a:pPr marL="214205" indent="-214205">
              <a:buFont typeface="EYInterstate Light" panose="02000506000000020004" pitchFamily="2" charset="0"/>
              <a:buChar char="•"/>
            </a:pPr>
            <a:r>
              <a:rPr lang="en-US" altLang="en-US" sz="1400" dirty="0"/>
              <a:t>Funding of Sec. 48C</a:t>
            </a:r>
          </a:p>
          <a:p>
            <a:pPr marL="214205" indent="-214205">
              <a:buFont typeface="EYInterstate Light" panose="02000506000000020004" pitchFamily="2" charset="0"/>
              <a:buChar char="•"/>
            </a:pPr>
            <a:r>
              <a:rPr lang="en-US" altLang="en-US" sz="1400" dirty="0"/>
              <a:t>Extension and modification of Sec. 48 investment tax credits </a:t>
            </a:r>
          </a:p>
          <a:p>
            <a:pPr marL="214205" indent="-214205">
              <a:buFont typeface="EYInterstate Light" panose="02000506000000020004" pitchFamily="2" charset="0"/>
              <a:buChar char="•"/>
            </a:pPr>
            <a:r>
              <a:rPr lang="en-US" altLang="en-US" sz="1400" dirty="0"/>
              <a:t>Newly created credits (i.e., Sec. 45V, 45U, 45W, 45X)</a:t>
            </a:r>
          </a:p>
          <a:p>
            <a:pPr marL="214205" indent="-214205">
              <a:buFont typeface="EYInterstate Light" panose="02000506000000020004" pitchFamily="2" charset="0"/>
              <a:buChar char="•"/>
            </a:pPr>
            <a:r>
              <a:rPr lang="en-US" altLang="en-US" sz="1400" dirty="0"/>
              <a:t>Two-tiered credit structure (i.e., base credit and bonus credit) 	</a:t>
            </a:r>
          </a:p>
          <a:p>
            <a:pPr marL="214205" indent="-214205">
              <a:buFont typeface="EYInterstate Light" panose="02000506000000020004" pitchFamily="2" charset="0"/>
              <a:buChar char="•"/>
            </a:pPr>
            <a:r>
              <a:rPr lang="en-US" altLang="en-US" sz="1400" dirty="0"/>
              <a:t>Transferability of certain credits</a:t>
            </a:r>
          </a:p>
          <a:p>
            <a:pPr marL="214205" indent="-214205">
              <a:buFont typeface="EYInterstate Light" panose="02000506000000020004" pitchFamily="2" charset="0"/>
              <a:buChar char="•"/>
            </a:pPr>
            <a:r>
              <a:rPr lang="en-US" altLang="en-US" sz="1400" dirty="0"/>
              <a:t>Direct pay for certain credits</a:t>
            </a:r>
          </a:p>
          <a:p>
            <a:pPr marL="214205" indent="-214205">
              <a:buFont typeface="EYInterstate Light" panose="02000506000000020004" pitchFamily="2" charset="0"/>
              <a:buChar char="•"/>
            </a:pPr>
            <a:r>
              <a:rPr lang="en-US" altLang="en-US" sz="1400" dirty="0"/>
              <a:t>Extended carryback of credits	</a:t>
            </a:r>
          </a:p>
          <a:p>
            <a:pPr marL="214205" indent="-214205">
              <a:buFont typeface="EYInterstate Light" panose="02000506000000020004" pitchFamily="2" charset="0"/>
              <a:buChar char="•"/>
            </a:pPr>
            <a:r>
              <a:rPr lang="en-US" altLang="en-US" sz="1400" dirty="0"/>
              <a:t>Grant funding opportunities: industrial efficiency and decarbonization and carbon capture grant programs</a:t>
            </a:r>
          </a:p>
          <a:p>
            <a:pPr fontAlgn="ctr">
              <a:buClr>
                <a:srgbClr val="000000"/>
              </a:buClr>
              <a:buSzPct val="120000"/>
              <a:defRPr/>
            </a:pPr>
            <a:r>
              <a:rPr lang="en-IN" sz="1600" dirty="0"/>
              <a:t> </a:t>
            </a:r>
          </a:p>
        </p:txBody>
      </p:sp>
    </p:spTree>
    <p:extLst>
      <p:ext uri="{BB962C8B-B14F-4D97-AF65-F5344CB8AC3E}">
        <p14:creationId xmlns:p14="http://schemas.microsoft.com/office/powerpoint/2010/main" val="364451524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1B8B5455-8336-4E45-A450-0BEDCF43F321}"/>
              </a:ext>
            </a:extLst>
          </p:cNvPr>
          <p:cNvGraphicFramePr>
            <a:graphicFrameLocks noChangeAspect="1"/>
          </p:cNvGraphicFramePr>
          <p:nvPr>
            <p:custDataLst>
              <p:tags r:id="rId1"/>
            </p:custDataLst>
            <p:extLst>
              <p:ext uri="{D42A27DB-BD31-4B8C-83A1-F6EECF244321}">
                <p14:modId xmlns:p14="http://schemas.microsoft.com/office/powerpoint/2010/main" val="678485102"/>
              </p:ext>
            </p:extLst>
          </p:nvPr>
        </p:nvGraphicFramePr>
        <p:xfrm>
          <a:off x="1191" y="859780"/>
          <a:ext cx="1190" cy="1190"/>
        </p:xfrm>
        <a:graphic>
          <a:graphicData uri="http://schemas.openxmlformats.org/presentationml/2006/ole">
            <mc:AlternateContent xmlns:mc="http://schemas.openxmlformats.org/markup-compatibility/2006">
              <mc:Choice xmlns:v="urn:schemas-microsoft-com:vml" Requires="v">
                <p:oleObj name="think-cell Slide" r:id="rId4" imgW="415" imgH="416" progId="TCLayout.ActiveDocument.1">
                  <p:embed/>
                </p:oleObj>
              </mc:Choice>
              <mc:Fallback>
                <p:oleObj name="think-cell Slide" r:id="rId4" imgW="415" imgH="416" progId="TCLayout.ActiveDocument.1">
                  <p:embed/>
                  <p:pic>
                    <p:nvPicPr>
                      <p:cNvPr id="8" name="Object 7" hidden="1">
                        <a:extLst>
                          <a:ext uri="{FF2B5EF4-FFF2-40B4-BE49-F238E27FC236}">
                            <a16:creationId xmlns:a16="http://schemas.microsoft.com/office/drawing/2014/main" id="{1B8B5455-8336-4E45-A450-0BEDCF43F321}"/>
                          </a:ext>
                        </a:extLst>
                      </p:cNvPr>
                      <p:cNvPicPr/>
                      <p:nvPr/>
                    </p:nvPicPr>
                    <p:blipFill>
                      <a:blip r:embed="rId5"/>
                      <a:stretch>
                        <a:fillRect/>
                      </a:stretch>
                    </p:blipFill>
                    <p:spPr>
                      <a:xfrm>
                        <a:off x="1191" y="859780"/>
                        <a:ext cx="1190" cy="1190"/>
                      </a:xfrm>
                      <a:prstGeom prst="rect">
                        <a:avLst/>
                      </a:prstGeom>
                    </p:spPr>
                  </p:pic>
                </p:oleObj>
              </mc:Fallback>
            </mc:AlternateContent>
          </a:graphicData>
        </a:graphic>
      </p:graphicFrame>
      <p:sp>
        <p:nvSpPr>
          <p:cNvPr id="17" name="Rectangle 16">
            <a:extLst>
              <a:ext uri="{FF2B5EF4-FFF2-40B4-BE49-F238E27FC236}">
                <a16:creationId xmlns:a16="http://schemas.microsoft.com/office/drawing/2014/main" id="{9FA8F917-AC9D-412D-A869-409B3BD21406}"/>
              </a:ext>
            </a:extLst>
          </p:cNvPr>
          <p:cNvSpPr/>
          <p:nvPr/>
        </p:nvSpPr>
        <p:spPr>
          <a:xfrm>
            <a:off x="457200" y="4345610"/>
            <a:ext cx="3731309" cy="741315"/>
          </a:xfrm>
          <a:prstGeom prst="rect">
            <a:avLst/>
          </a:prstGeom>
          <a:noFill/>
          <a:ln w="9525">
            <a:solidFill>
              <a:srgbClr val="74748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defTabSz="685457">
              <a:defRPr/>
            </a:pPr>
            <a:endParaRPr lang="en-US" sz="899" dirty="0">
              <a:solidFill>
                <a:srgbClr val="2E2E38"/>
              </a:solidFill>
              <a:latin typeface="EYInterstate Light"/>
            </a:endParaRPr>
          </a:p>
        </p:txBody>
      </p:sp>
      <p:sp>
        <p:nvSpPr>
          <p:cNvPr id="20" name="Rectangle 19">
            <a:extLst>
              <a:ext uri="{FF2B5EF4-FFF2-40B4-BE49-F238E27FC236}">
                <a16:creationId xmlns:a16="http://schemas.microsoft.com/office/drawing/2014/main" id="{05278792-4626-47BB-8DF2-7913BBB21DB3}"/>
              </a:ext>
            </a:extLst>
          </p:cNvPr>
          <p:cNvSpPr/>
          <p:nvPr/>
        </p:nvSpPr>
        <p:spPr>
          <a:xfrm>
            <a:off x="457200" y="1131690"/>
            <a:ext cx="3416090" cy="1209478"/>
          </a:xfrm>
          <a:prstGeom prst="rect">
            <a:avLst/>
          </a:prstGeom>
          <a:noFill/>
          <a:ln w="9525">
            <a:solidFill>
              <a:srgbClr val="74748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defTabSz="685457">
              <a:defRPr/>
            </a:pPr>
            <a:endParaRPr lang="en-US" sz="899" dirty="0">
              <a:solidFill>
                <a:srgbClr val="2E2E38"/>
              </a:solidFill>
              <a:latin typeface="EYInterstate Light"/>
            </a:endParaRPr>
          </a:p>
        </p:txBody>
      </p:sp>
      <p:sp>
        <p:nvSpPr>
          <p:cNvPr id="21" name="Rectangle 20">
            <a:extLst>
              <a:ext uri="{FF2B5EF4-FFF2-40B4-BE49-F238E27FC236}">
                <a16:creationId xmlns:a16="http://schemas.microsoft.com/office/drawing/2014/main" id="{0FFEA870-58BB-4571-A31A-CA82F4818E09}"/>
              </a:ext>
            </a:extLst>
          </p:cNvPr>
          <p:cNvSpPr/>
          <p:nvPr/>
        </p:nvSpPr>
        <p:spPr>
          <a:xfrm>
            <a:off x="4999568" y="4353288"/>
            <a:ext cx="3691995" cy="729508"/>
          </a:xfrm>
          <a:prstGeom prst="rect">
            <a:avLst/>
          </a:prstGeom>
          <a:noFill/>
          <a:ln w="9525">
            <a:solidFill>
              <a:srgbClr val="74748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defTabSz="685457">
              <a:defRPr/>
            </a:pPr>
            <a:endParaRPr lang="en-US" sz="899" dirty="0">
              <a:solidFill>
                <a:srgbClr val="2E2E38"/>
              </a:solidFill>
              <a:latin typeface="EYInterstate Light"/>
            </a:endParaRPr>
          </a:p>
        </p:txBody>
      </p:sp>
      <p:sp>
        <p:nvSpPr>
          <p:cNvPr id="22" name="Rectangle 21">
            <a:extLst>
              <a:ext uri="{FF2B5EF4-FFF2-40B4-BE49-F238E27FC236}">
                <a16:creationId xmlns:a16="http://schemas.microsoft.com/office/drawing/2014/main" id="{DF190F56-47EA-473C-B2D8-FE9897D35586}"/>
              </a:ext>
            </a:extLst>
          </p:cNvPr>
          <p:cNvSpPr/>
          <p:nvPr/>
        </p:nvSpPr>
        <p:spPr>
          <a:xfrm>
            <a:off x="5298994" y="1131690"/>
            <a:ext cx="3387805" cy="1209478"/>
          </a:xfrm>
          <a:prstGeom prst="rect">
            <a:avLst/>
          </a:prstGeom>
          <a:noFill/>
          <a:ln w="9525">
            <a:solidFill>
              <a:srgbClr val="74748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defTabSz="685457">
              <a:defRPr/>
            </a:pPr>
            <a:endParaRPr lang="en-US" sz="899" dirty="0">
              <a:solidFill>
                <a:srgbClr val="2E2E38"/>
              </a:solidFill>
              <a:latin typeface="EYInterstate Light"/>
            </a:endParaRPr>
          </a:p>
        </p:txBody>
      </p:sp>
      <p:sp>
        <p:nvSpPr>
          <p:cNvPr id="23" name="Rectangle 22">
            <a:extLst>
              <a:ext uri="{FF2B5EF4-FFF2-40B4-BE49-F238E27FC236}">
                <a16:creationId xmlns:a16="http://schemas.microsoft.com/office/drawing/2014/main" id="{0F0B69A3-323D-48B2-944B-E52F7EC26BD4}"/>
              </a:ext>
            </a:extLst>
          </p:cNvPr>
          <p:cNvSpPr/>
          <p:nvPr/>
        </p:nvSpPr>
        <p:spPr>
          <a:xfrm>
            <a:off x="457200" y="2682699"/>
            <a:ext cx="2610091" cy="1429191"/>
          </a:xfrm>
          <a:prstGeom prst="rect">
            <a:avLst/>
          </a:prstGeom>
          <a:noFill/>
          <a:ln w="9525">
            <a:solidFill>
              <a:srgbClr val="74748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defTabSz="685457">
              <a:defRPr/>
            </a:pPr>
            <a:endParaRPr lang="en-US" sz="899" dirty="0">
              <a:solidFill>
                <a:srgbClr val="2E2E38"/>
              </a:solidFill>
              <a:latin typeface="EYInterstate Light"/>
            </a:endParaRPr>
          </a:p>
        </p:txBody>
      </p:sp>
      <p:sp>
        <p:nvSpPr>
          <p:cNvPr id="24" name="Rectangle 23">
            <a:extLst>
              <a:ext uri="{FF2B5EF4-FFF2-40B4-BE49-F238E27FC236}">
                <a16:creationId xmlns:a16="http://schemas.microsoft.com/office/drawing/2014/main" id="{CA38187C-92B6-4270-ACFB-5DC03B16FCEA}"/>
              </a:ext>
            </a:extLst>
          </p:cNvPr>
          <p:cNvSpPr/>
          <p:nvPr/>
        </p:nvSpPr>
        <p:spPr>
          <a:xfrm>
            <a:off x="4883532" y="2682699"/>
            <a:ext cx="3808031" cy="1429191"/>
          </a:xfrm>
          <a:prstGeom prst="rect">
            <a:avLst/>
          </a:prstGeom>
          <a:noFill/>
          <a:ln w="9525">
            <a:solidFill>
              <a:srgbClr val="74748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defTabSz="685457">
              <a:defRPr/>
            </a:pPr>
            <a:endParaRPr lang="en-US" sz="899" dirty="0">
              <a:solidFill>
                <a:srgbClr val="2E2E38"/>
              </a:solidFill>
              <a:latin typeface="EYInterstate Light"/>
            </a:endParaRPr>
          </a:p>
        </p:txBody>
      </p:sp>
      <p:graphicFrame>
        <p:nvGraphicFramePr>
          <p:cNvPr id="25" name="Chart 24">
            <a:extLst>
              <a:ext uri="{FF2B5EF4-FFF2-40B4-BE49-F238E27FC236}">
                <a16:creationId xmlns:a16="http://schemas.microsoft.com/office/drawing/2014/main" id="{681F572C-D6E7-4DAA-BE86-11CC654889E6}"/>
              </a:ext>
            </a:extLst>
          </p:cNvPr>
          <p:cNvGraphicFramePr>
            <a:graphicFrameLocks/>
          </p:cNvGraphicFramePr>
          <p:nvPr>
            <p:extLst>
              <p:ext uri="{D42A27DB-BD31-4B8C-83A1-F6EECF244321}">
                <p14:modId xmlns:p14="http://schemas.microsoft.com/office/powerpoint/2010/main" val="3566654"/>
              </p:ext>
            </p:extLst>
          </p:nvPr>
        </p:nvGraphicFramePr>
        <p:xfrm>
          <a:off x="2061721" y="1456729"/>
          <a:ext cx="5020559" cy="3794721"/>
        </p:xfrm>
        <a:graphic>
          <a:graphicData uri="http://schemas.openxmlformats.org/drawingml/2006/chart">
            <c:chart xmlns:c="http://schemas.openxmlformats.org/drawingml/2006/chart" xmlns:r="http://schemas.openxmlformats.org/officeDocument/2006/relationships" r:id="rId6"/>
          </a:graphicData>
        </a:graphic>
      </p:graphicFrame>
      <p:sp>
        <p:nvSpPr>
          <p:cNvPr id="26" name="TextBox 25">
            <a:extLst>
              <a:ext uri="{FF2B5EF4-FFF2-40B4-BE49-F238E27FC236}">
                <a16:creationId xmlns:a16="http://schemas.microsoft.com/office/drawing/2014/main" id="{6304C291-C494-4BBA-946A-B60AABAC5561}"/>
              </a:ext>
            </a:extLst>
          </p:cNvPr>
          <p:cNvSpPr txBox="1"/>
          <p:nvPr/>
        </p:nvSpPr>
        <p:spPr>
          <a:xfrm>
            <a:off x="6445250" y="2832267"/>
            <a:ext cx="2246312" cy="1130053"/>
          </a:xfrm>
          <a:prstGeom prst="rect">
            <a:avLst/>
          </a:prstGeom>
          <a:noFill/>
        </p:spPr>
        <p:txBody>
          <a:bodyPr wrap="square" lIns="0" tIns="0" rIns="0" bIns="0">
            <a:spAutoFit/>
          </a:bodyPr>
          <a:lstStyle/>
          <a:p>
            <a:pPr defTabSz="685457">
              <a:defRPr/>
            </a:pPr>
            <a:r>
              <a:rPr lang="en-US" sz="1049" b="1" dirty="0">
                <a:solidFill>
                  <a:srgbClr val="FFE600"/>
                </a:solidFill>
                <a:latin typeface="EYInterstate Light"/>
              </a:rPr>
              <a:t>Renewable/clean energy</a:t>
            </a:r>
          </a:p>
          <a:p>
            <a:pPr marL="137092" indent="-137092" defTabSz="685457">
              <a:buClr>
                <a:srgbClr val="FFE600"/>
              </a:buClr>
              <a:buFont typeface="EYInterstate" panose="02000503020000020004" pitchFamily="2" charset="0"/>
              <a:buChar char="•"/>
              <a:defRPr/>
            </a:pPr>
            <a:r>
              <a:rPr lang="en-US" sz="899" dirty="0">
                <a:solidFill>
                  <a:prstClr val="white"/>
                </a:solidFill>
                <a:latin typeface="EYInterstate Light"/>
              </a:rPr>
              <a:t>45 — clean energy PTC</a:t>
            </a:r>
          </a:p>
          <a:p>
            <a:pPr marL="137092" indent="-137092" defTabSz="685457">
              <a:buClr>
                <a:srgbClr val="FFE600"/>
              </a:buClr>
              <a:buFont typeface="EYInterstate" panose="02000503020000020004" pitchFamily="2" charset="0"/>
              <a:buChar char="•"/>
              <a:defRPr/>
            </a:pPr>
            <a:r>
              <a:rPr lang="en-US" sz="899" dirty="0">
                <a:solidFill>
                  <a:prstClr val="white"/>
                </a:solidFill>
                <a:latin typeface="EYInterstate Light"/>
              </a:rPr>
              <a:t>45Y — technology-neutral PTC</a:t>
            </a:r>
          </a:p>
          <a:p>
            <a:pPr marL="137092" indent="-137092" defTabSz="685457">
              <a:buClr>
                <a:srgbClr val="FFE600"/>
              </a:buClr>
              <a:buFont typeface="EYInterstate" panose="02000503020000020004" pitchFamily="2" charset="0"/>
              <a:buChar char="•"/>
              <a:defRPr/>
            </a:pPr>
            <a:r>
              <a:rPr lang="en-US" sz="899" dirty="0">
                <a:solidFill>
                  <a:prstClr val="white"/>
                </a:solidFill>
                <a:latin typeface="EYInterstate Light"/>
              </a:rPr>
              <a:t>45U — zero-emission nuclear power PTC</a:t>
            </a:r>
          </a:p>
          <a:p>
            <a:pPr marL="137092" indent="-137092" defTabSz="685457">
              <a:buClr>
                <a:srgbClr val="FFE600"/>
              </a:buClr>
              <a:buFont typeface="EYInterstate" panose="02000503020000020004" pitchFamily="2" charset="0"/>
              <a:buChar char="•"/>
              <a:defRPr/>
            </a:pPr>
            <a:r>
              <a:rPr lang="en-US" sz="899" dirty="0">
                <a:solidFill>
                  <a:prstClr val="white"/>
                </a:solidFill>
                <a:latin typeface="EYInterstate Light"/>
              </a:rPr>
              <a:t>45V — hydrogen PTC</a:t>
            </a:r>
          </a:p>
          <a:p>
            <a:pPr marL="137092" indent="-137092" defTabSz="685457">
              <a:buClr>
                <a:srgbClr val="FFE600"/>
              </a:buClr>
              <a:buFont typeface="EYInterstate" panose="02000503020000020004" pitchFamily="2" charset="0"/>
              <a:buChar char="•"/>
              <a:defRPr/>
            </a:pPr>
            <a:r>
              <a:rPr lang="en-US" sz="899" dirty="0">
                <a:solidFill>
                  <a:prstClr val="white"/>
                </a:solidFill>
                <a:latin typeface="EYInterstate Light"/>
              </a:rPr>
              <a:t>48 — clean energy investment tax credit (ITC)</a:t>
            </a:r>
          </a:p>
          <a:p>
            <a:pPr marL="137092" indent="-137092" defTabSz="685457">
              <a:buClr>
                <a:srgbClr val="FFE600"/>
              </a:buClr>
              <a:buFont typeface="EYInterstate" panose="02000503020000020004" pitchFamily="2" charset="0"/>
              <a:buChar char="•"/>
              <a:defRPr/>
            </a:pPr>
            <a:r>
              <a:rPr lang="en-US" sz="899" dirty="0">
                <a:solidFill>
                  <a:prstClr val="white"/>
                </a:solidFill>
                <a:latin typeface="EYInterstate Light"/>
              </a:rPr>
              <a:t>48E — clean electricity investment credit</a:t>
            </a:r>
          </a:p>
        </p:txBody>
      </p:sp>
      <p:sp>
        <p:nvSpPr>
          <p:cNvPr id="27" name="TextBox 26">
            <a:extLst>
              <a:ext uri="{FF2B5EF4-FFF2-40B4-BE49-F238E27FC236}">
                <a16:creationId xmlns:a16="http://schemas.microsoft.com/office/drawing/2014/main" id="{1BE3977F-9BAE-473E-BB0D-40487AF37C4F}"/>
              </a:ext>
            </a:extLst>
          </p:cNvPr>
          <p:cNvSpPr txBox="1"/>
          <p:nvPr/>
        </p:nvSpPr>
        <p:spPr>
          <a:xfrm>
            <a:off x="534167" y="2729425"/>
            <a:ext cx="2096878" cy="1268424"/>
          </a:xfrm>
          <a:prstGeom prst="rect">
            <a:avLst/>
          </a:prstGeom>
          <a:noFill/>
        </p:spPr>
        <p:txBody>
          <a:bodyPr wrap="square" lIns="0" tIns="0" rIns="0" bIns="0">
            <a:spAutoFit/>
          </a:bodyPr>
          <a:lstStyle/>
          <a:p>
            <a:pPr defTabSz="685457">
              <a:defRPr/>
            </a:pPr>
            <a:r>
              <a:rPr lang="en-US" sz="1049" b="1" dirty="0">
                <a:solidFill>
                  <a:srgbClr val="FFE600"/>
                </a:solidFill>
                <a:latin typeface="EYInterstate Light"/>
              </a:rPr>
              <a:t>Renewable fuels</a:t>
            </a:r>
          </a:p>
          <a:p>
            <a:pPr marL="137092" indent="-137092" defTabSz="685457">
              <a:buClr>
                <a:srgbClr val="FFE600"/>
              </a:buClr>
              <a:buFont typeface="EYInterstate" panose="02000503020000020004" pitchFamily="2" charset="0"/>
              <a:buChar char="•"/>
              <a:defRPr/>
            </a:pPr>
            <a:r>
              <a:rPr lang="en-US" sz="899" dirty="0">
                <a:solidFill>
                  <a:prstClr val="white"/>
                </a:solidFill>
                <a:latin typeface="EYInterstate Light"/>
              </a:rPr>
              <a:t>40A — biodiesel and alternative fuels credit</a:t>
            </a:r>
          </a:p>
          <a:p>
            <a:pPr marL="137092" indent="-137092" defTabSz="685457">
              <a:buClr>
                <a:srgbClr val="FFE600"/>
              </a:buClr>
              <a:buFont typeface="EYInterstate" panose="02000503020000020004" pitchFamily="2" charset="0"/>
              <a:buChar char="•"/>
              <a:defRPr/>
            </a:pPr>
            <a:r>
              <a:rPr lang="en-US" sz="899" dirty="0">
                <a:solidFill>
                  <a:prstClr val="white"/>
                </a:solidFill>
                <a:latin typeface="EYInterstate Light"/>
              </a:rPr>
              <a:t>40B — sustainable aviation fuel credit</a:t>
            </a:r>
          </a:p>
          <a:p>
            <a:pPr marL="137092" indent="-137092" defTabSz="685457">
              <a:buClr>
                <a:srgbClr val="FFE600"/>
              </a:buClr>
              <a:buFont typeface="EYInterstate" panose="02000503020000020004" pitchFamily="2" charset="0"/>
              <a:buChar char="•"/>
              <a:defRPr/>
            </a:pPr>
            <a:r>
              <a:rPr lang="en-US" sz="899" dirty="0">
                <a:solidFill>
                  <a:prstClr val="white"/>
                </a:solidFill>
                <a:latin typeface="EYInterstate Light"/>
              </a:rPr>
              <a:t>45Z — clean fuel production credit</a:t>
            </a:r>
          </a:p>
          <a:p>
            <a:pPr marL="137092" indent="-137092" defTabSz="685457">
              <a:buClr>
                <a:srgbClr val="FFE600"/>
              </a:buClr>
              <a:buFont typeface="EYInterstate" panose="02000503020000020004" pitchFamily="2" charset="0"/>
              <a:buChar char="•"/>
              <a:defRPr/>
            </a:pPr>
            <a:r>
              <a:rPr lang="en-US" sz="899" dirty="0">
                <a:solidFill>
                  <a:prstClr val="white"/>
                </a:solidFill>
                <a:latin typeface="EYInterstate Light"/>
              </a:rPr>
              <a:t>Alternative Fuel and Low-Emission Aviation Technology Program*</a:t>
            </a:r>
          </a:p>
          <a:p>
            <a:pPr marL="137092" indent="-137092" defTabSz="685457">
              <a:buClr>
                <a:srgbClr val="FFE600"/>
              </a:buClr>
              <a:buFont typeface="EYInterstate" panose="02000503020000020004" pitchFamily="2" charset="0"/>
              <a:buChar char="•"/>
              <a:defRPr/>
            </a:pPr>
            <a:r>
              <a:rPr lang="en-US" sz="899" dirty="0">
                <a:solidFill>
                  <a:prstClr val="white"/>
                </a:solidFill>
                <a:latin typeface="EYInterstate Light"/>
              </a:rPr>
              <a:t>Incentives for biodiesel, renewable diesel and alternative fuels*</a:t>
            </a:r>
          </a:p>
        </p:txBody>
      </p:sp>
      <p:sp>
        <p:nvSpPr>
          <p:cNvPr id="28" name="TextBox 27">
            <a:extLst>
              <a:ext uri="{FF2B5EF4-FFF2-40B4-BE49-F238E27FC236}">
                <a16:creationId xmlns:a16="http://schemas.microsoft.com/office/drawing/2014/main" id="{BD2FA882-AD3C-4E31-8DF2-0291F16EC369}"/>
              </a:ext>
            </a:extLst>
          </p:cNvPr>
          <p:cNvSpPr txBox="1"/>
          <p:nvPr/>
        </p:nvSpPr>
        <p:spPr>
          <a:xfrm>
            <a:off x="5960533" y="1258107"/>
            <a:ext cx="2731030" cy="957442"/>
          </a:xfrm>
          <a:prstGeom prst="rect">
            <a:avLst/>
          </a:prstGeom>
          <a:noFill/>
        </p:spPr>
        <p:txBody>
          <a:bodyPr wrap="square" lIns="0" tIns="0" rIns="0" bIns="0">
            <a:spAutoFit/>
          </a:bodyPr>
          <a:lstStyle/>
          <a:p>
            <a:pPr defTabSz="685457">
              <a:defRPr/>
            </a:pPr>
            <a:r>
              <a:rPr lang="en-US" sz="1049" b="1" dirty="0">
                <a:solidFill>
                  <a:srgbClr val="FFE600"/>
                </a:solidFill>
                <a:latin typeface="EYInterstate Light"/>
              </a:rPr>
              <a:t>Advanced manufacturing</a:t>
            </a:r>
          </a:p>
          <a:p>
            <a:pPr marL="137092" indent="-137092" defTabSz="685457">
              <a:buClr>
                <a:srgbClr val="FFE600"/>
              </a:buClr>
              <a:buFont typeface="EYInterstate" panose="02000503020000020004" pitchFamily="2" charset="0"/>
              <a:buChar char="•"/>
              <a:defRPr/>
            </a:pPr>
            <a:r>
              <a:rPr lang="en-US" sz="862" dirty="0">
                <a:solidFill>
                  <a:prstClr val="white"/>
                </a:solidFill>
                <a:latin typeface="EYInterstate Light"/>
              </a:rPr>
              <a:t>45X — advanced manufacturing production tax credit (PTC)</a:t>
            </a:r>
          </a:p>
          <a:p>
            <a:pPr marL="137092" indent="-137092" defTabSz="685457">
              <a:buClr>
                <a:srgbClr val="FFE600"/>
              </a:buClr>
              <a:buFont typeface="EYInterstate" panose="02000503020000020004" pitchFamily="2" charset="0"/>
              <a:buChar char="•"/>
              <a:defRPr/>
            </a:pPr>
            <a:r>
              <a:rPr lang="en-US" sz="862" dirty="0">
                <a:solidFill>
                  <a:prstClr val="white"/>
                </a:solidFill>
                <a:latin typeface="EYInterstate Light"/>
              </a:rPr>
              <a:t>48C — advanced energy project credit</a:t>
            </a:r>
          </a:p>
          <a:p>
            <a:pPr marL="137092" indent="-137092" defTabSz="685457">
              <a:buClr>
                <a:srgbClr val="FFE600"/>
              </a:buClr>
              <a:buFont typeface="EYInterstate" panose="02000503020000020004" pitchFamily="2" charset="0"/>
              <a:buChar char="•"/>
              <a:defRPr/>
            </a:pPr>
            <a:r>
              <a:rPr lang="en-US" sz="862" dirty="0">
                <a:solidFill>
                  <a:prstClr val="white"/>
                </a:solidFill>
                <a:latin typeface="EYInterstate Light"/>
              </a:rPr>
              <a:t>ATVM Loan Program*</a:t>
            </a:r>
          </a:p>
          <a:p>
            <a:pPr marL="137092" indent="-137092" defTabSz="685457">
              <a:buClr>
                <a:srgbClr val="FFE600"/>
              </a:buClr>
              <a:buFont typeface="EYInterstate" panose="02000503020000020004" pitchFamily="2" charset="0"/>
              <a:buChar char="•"/>
              <a:defRPr/>
            </a:pPr>
            <a:r>
              <a:rPr lang="en-US" sz="862" dirty="0">
                <a:solidFill>
                  <a:prstClr val="white"/>
                </a:solidFill>
                <a:latin typeface="EYInterstate Light"/>
              </a:rPr>
              <a:t>Domestic manufacturing conversion grants*</a:t>
            </a:r>
          </a:p>
          <a:p>
            <a:pPr marL="137092" indent="-137092" defTabSz="685457">
              <a:buClr>
                <a:srgbClr val="FFE600"/>
              </a:buClr>
              <a:buFont typeface="EYInterstate" panose="02000503020000020004" pitchFamily="2" charset="0"/>
              <a:buChar char="•"/>
              <a:defRPr/>
            </a:pPr>
            <a:r>
              <a:rPr lang="en-US" sz="862" dirty="0">
                <a:solidFill>
                  <a:prstClr val="white"/>
                </a:solidFill>
                <a:latin typeface="EYInterstate Light"/>
              </a:rPr>
              <a:t>Advanced Industrial Facilities Deployment Program*</a:t>
            </a:r>
          </a:p>
        </p:txBody>
      </p:sp>
      <p:sp>
        <p:nvSpPr>
          <p:cNvPr id="29" name="TextBox 28">
            <a:extLst>
              <a:ext uri="{FF2B5EF4-FFF2-40B4-BE49-F238E27FC236}">
                <a16:creationId xmlns:a16="http://schemas.microsoft.com/office/drawing/2014/main" id="{FDDEE92C-505E-45A3-B2DD-E12BB9D0DBA4}"/>
              </a:ext>
            </a:extLst>
          </p:cNvPr>
          <p:cNvSpPr txBox="1"/>
          <p:nvPr/>
        </p:nvSpPr>
        <p:spPr>
          <a:xfrm>
            <a:off x="529969" y="1387519"/>
            <a:ext cx="3220243" cy="697820"/>
          </a:xfrm>
          <a:prstGeom prst="rect">
            <a:avLst/>
          </a:prstGeom>
          <a:noFill/>
        </p:spPr>
        <p:txBody>
          <a:bodyPr wrap="square" lIns="0" tIns="0" rIns="0" bIns="0">
            <a:spAutoFit/>
          </a:bodyPr>
          <a:lstStyle/>
          <a:p>
            <a:pPr defTabSz="685457">
              <a:defRPr/>
            </a:pPr>
            <a:r>
              <a:rPr lang="en-US" sz="1049" b="1" dirty="0">
                <a:solidFill>
                  <a:srgbClr val="FFE600"/>
                </a:solidFill>
                <a:latin typeface="EYInterstate Light"/>
              </a:rPr>
              <a:t>Fleet decarbonization</a:t>
            </a:r>
          </a:p>
          <a:p>
            <a:pPr marL="137092" indent="-137092" defTabSz="685457">
              <a:buClr>
                <a:srgbClr val="FFE600"/>
              </a:buClr>
              <a:buFont typeface="EYInterstate" panose="02000503020000020004" pitchFamily="2" charset="0"/>
              <a:buChar char="•"/>
              <a:defRPr/>
            </a:pPr>
            <a:r>
              <a:rPr lang="en-US" sz="862" dirty="0">
                <a:solidFill>
                  <a:prstClr val="white"/>
                </a:solidFill>
                <a:latin typeface="EYInterstate Light"/>
              </a:rPr>
              <a:t>30C — alternative fuel vehicle (AFV) refueling property credit</a:t>
            </a:r>
          </a:p>
          <a:p>
            <a:pPr marL="137092" indent="-137092" defTabSz="685457">
              <a:buClr>
                <a:srgbClr val="FFE600"/>
              </a:buClr>
              <a:buFont typeface="EYInterstate" panose="02000503020000020004" pitchFamily="2" charset="0"/>
              <a:buChar char="•"/>
              <a:defRPr/>
            </a:pPr>
            <a:r>
              <a:rPr lang="en-US" sz="862" dirty="0">
                <a:solidFill>
                  <a:prstClr val="white"/>
                </a:solidFill>
                <a:latin typeface="EYInterstate Light"/>
              </a:rPr>
              <a:t>30D — clean vehicle credit</a:t>
            </a:r>
          </a:p>
          <a:p>
            <a:pPr marL="137092" indent="-137092" defTabSz="685457">
              <a:buClr>
                <a:srgbClr val="FFE600"/>
              </a:buClr>
              <a:buFont typeface="EYInterstate" panose="02000503020000020004" pitchFamily="2" charset="0"/>
              <a:buChar char="•"/>
              <a:defRPr/>
            </a:pPr>
            <a:r>
              <a:rPr lang="en-US" sz="862" dirty="0">
                <a:solidFill>
                  <a:prstClr val="white"/>
                </a:solidFill>
                <a:latin typeface="EYInterstate Light"/>
              </a:rPr>
              <a:t>45W — qualified clean commercial vehicles credit</a:t>
            </a:r>
          </a:p>
          <a:p>
            <a:pPr marL="137092" indent="-137092" defTabSz="685457">
              <a:buClr>
                <a:srgbClr val="FFE600"/>
              </a:buClr>
              <a:buFont typeface="EYInterstate" panose="02000503020000020004" pitchFamily="2" charset="0"/>
              <a:buChar char="•"/>
              <a:defRPr/>
            </a:pPr>
            <a:r>
              <a:rPr lang="en-US" sz="862" dirty="0">
                <a:solidFill>
                  <a:prstClr val="white"/>
                </a:solidFill>
                <a:latin typeface="EYInterstate Light"/>
              </a:rPr>
              <a:t>Clean Heavy-Duty Vehicles Grant Program</a:t>
            </a:r>
            <a:r>
              <a:rPr lang="en-US" sz="899" dirty="0">
                <a:solidFill>
                  <a:prstClr val="white"/>
                </a:solidFill>
                <a:latin typeface="EYInterstate Light"/>
              </a:rPr>
              <a:t>*</a:t>
            </a:r>
          </a:p>
        </p:txBody>
      </p:sp>
      <p:sp>
        <p:nvSpPr>
          <p:cNvPr id="30" name="TextBox 29">
            <a:extLst>
              <a:ext uri="{FF2B5EF4-FFF2-40B4-BE49-F238E27FC236}">
                <a16:creationId xmlns:a16="http://schemas.microsoft.com/office/drawing/2014/main" id="{6648CE03-5019-4A0C-B64E-77B4AE33DC36}"/>
              </a:ext>
            </a:extLst>
          </p:cNvPr>
          <p:cNvSpPr txBox="1"/>
          <p:nvPr/>
        </p:nvSpPr>
        <p:spPr>
          <a:xfrm>
            <a:off x="6079066" y="4423922"/>
            <a:ext cx="2607733" cy="559449"/>
          </a:xfrm>
          <a:prstGeom prst="rect">
            <a:avLst/>
          </a:prstGeom>
          <a:noFill/>
        </p:spPr>
        <p:txBody>
          <a:bodyPr wrap="square" lIns="0" tIns="0" rIns="0" bIns="0">
            <a:spAutoFit/>
          </a:bodyPr>
          <a:lstStyle/>
          <a:p>
            <a:pPr defTabSz="685457">
              <a:defRPr/>
            </a:pPr>
            <a:r>
              <a:rPr lang="en-US" sz="1049" b="1" dirty="0">
                <a:solidFill>
                  <a:srgbClr val="FFE600"/>
                </a:solidFill>
                <a:latin typeface="EYInterstate Light"/>
              </a:rPr>
              <a:t>Energy-efficient buildings</a:t>
            </a:r>
          </a:p>
          <a:p>
            <a:pPr marL="137092" indent="-137092" defTabSz="685457">
              <a:buClr>
                <a:srgbClr val="FFE600"/>
              </a:buClr>
              <a:buFont typeface="EYInterstate" panose="02000503020000020004" pitchFamily="2" charset="0"/>
              <a:buChar char="•"/>
              <a:defRPr/>
            </a:pPr>
            <a:r>
              <a:rPr lang="en-US" sz="862" dirty="0">
                <a:solidFill>
                  <a:prstClr val="white"/>
                </a:solidFill>
                <a:latin typeface="EYInterstate Light"/>
              </a:rPr>
              <a:t>45L — new energy-efficient home credit</a:t>
            </a:r>
          </a:p>
          <a:p>
            <a:pPr marL="137092" indent="-137092" defTabSz="685457">
              <a:buClr>
                <a:srgbClr val="FFE600"/>
              </a:buClr>
              <a:buFont typeface="EYInterstate" panose="02000503020000020004" pitchFamily="2" charset="0"/>
              <a:buChar char="•"/>
              <a:defRPr/>
            </a:pPr>
            <a:r>
              <a:rPr lang="en-US" sz="862" dirty="0">
                <a:solidFill>
                  <a:prstClr val="white"/>
                </a:solidFill>
                <a:latin typeface="EYInterstate Light"/>
              </a:rPr>
              <a:t>179D — energy-efficient commercial building deduction</a:t>
            </a:r>
          </a:p>
        </p:txBody>
      </p:sp>
      <p:sp>
        <p:nvSpPr>
          <p:cNvPr id="31" name="TextBox 30">
            <a:extLst>
              <a:ext uri="{FF2B5EF4-FFF2-40B4-BE49-F238E27FC236}">
                <a16:creationId xmlns:a16="http://schemas.microsoft.com/office/drawing/2014/main" id="{E1D42819-DA85-4924-9A7D-D2A47BDC7B7B}"/>
              </a:ext>
            </a:extLst>
          </p:cNvPr>
          <p:cNvSpPr txBox="1"/>
          <p:nvPr/>
        </p:nvSpPr>
        <p:spPr>
          <a:xfrm>
            <a:off x="559919" y="4553733"/>
            <a:ext cx="2589006" cy="299826"/>
          </a:xfrm>
          <a:prstGeom prst="rect">
            <a:avLst/>
          </a:prstGeom>
          <a:noFill/>
        </p:spPr>
        <p:txBody>
          <a:bodyPr wrap="square" lIns="0" tIns="0" rIns="0" bIns="0">
            <a:spAutoFit/>
          </a:bodyPr>
          <a:lstStyle/>
          <a:p>
            <a:pPr defTabSz="685457">
              <a:defRPr/>
            </a:pPr>
            <a:r>
              <a:rPr lang="en-US" sz="1049" b="1" dirty="0">
                <a:solidFill>
                  <a:srgbClr val="FFE600"/>
                </a:solidFill>
                <a:latin typeface="EYInterstate Light"/>
              </a:rPr>
              <a:t>Carbon sequestration</a:t>
            </a:r>
          </a:p>
          <a:p>
            <a:pPr marL="137092" indent="-137092" defTabSz="685457">
              <a:buClr>
                <a:srgbClr val="FFE600"/>
              </a:buClr>
              <a:buFont typeface="EYInterstate" panose="02000503020000020004" pitchFamily="2" charset="0"/>
              <a:buChar char="•"/>
              <a:defRPr/>
            </a:pPr>
            <a:r>
              <a:rPr lang="en-US" sz="899" dirty="0">
                <a:solidFill>
                  <a:prstClr val="white"/>
                </a:solidFill>
                <a:latin typeface="EYInterstate Light"/>
              </a:rPr>
              <a:t>45Q — carbon capture and sequestration credit</a:t>
            </a:r>
          </a:p>
        </p:txBody>
      </p:sp>
      <p:sp>
        <p:nvSpPr>
          <p:cNvPr id="32" name="Footer Placeholder 4">
            <a:extLst>
              <a:ext uri="{FF2B5EF4-FFF2-40B4-BE49-F238E27FC236}">
                <a16:creationId xmlns:a16="http://schemas.microsoft.com/office/drawing/2014/main" id="{75E4A9A7-A9D2-4577-AA1D-6815416293E7}"/>
              </a:ext>
            </a:extLst>
          </p:cNvPr>
          <p:cNvSpPr txBox="1">
            <a:spLocks/>
          </p:cNvSpPr>
          <p:nvPr/>
        </p:nvSpPr>
        <p:spPr>
          <a:xfrm>
            <a:off x="457200" y="6319821"/>
            <a:ext cx="3155638" cy="142058"/>
          </a:xfrm>
          <a:prstGeom prst="rect">
            <a:avLst/>
          </a:prstGeom>
        </p:spPr>
        <p:txBody>
          <a:bodyPr vert="horz" lIns="0" tIns="0" rIns="0" bIns="0" rtlCol="0" anchor="ctr"/>
          <a:lstStyle>
            <a:defPPr>
              <a:defRPr lang="en-US"/>
            </a:defPPr>
            <a:lvl1pPr marL="0" algn="l" defTabSz="913943" rtl="0" eaLnBrk="1" latinLnBrk="0" hangingPunct="1">
              <a:defRPr lang="en-IN" sz="800" kern="1200" dirty="0">
                <a:solidFill>
                  <a:schemeClr val="bg1"/>
                </a:solidFill>
                <a:latin typeface="EYInterstate" panose="02000503020000020004"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115">
              <a:defRPr/>
            </a:pPr>
            <a:r>
              <a:rPr lang="en-US" dirty="0">
                <a:solidFill>
                  <a:prstClr val="white"/>
                </a:solidFill>
                <a:latin typeface="EYInterstate Light" panose="02000506000000020004" pitchFamily="2" charset="0"/>
              </a:rPr>
              <a:t>* Related grant, loan or other federal opportunity.</a:t>
            </a:r>
          </a:p>
        </p:txBody>
      </p:sp>
      <p:sp>
        <p:nvSpPr>
          <p:cNvPr id="33" name="TextBox 32">
            <a:extLst>
              <a:ext uri="{FF2B5EF4-FFF2-40B4-BE49-F238E27FC236}">
                <a16:creationId xmlns:a16="http://schemas.microsoft.com/office/drawing/2014/main" id="{027C5F13-043B-4A51-A4C0-0924BC6B5F2A}"/>
              </a:ext>
            </a:extLst>
          </p:cNvPr>
          <p:cNvSpPr txBox="1"/>
          <p:nvPr/>
        </p:nvSpPr>
        <p:spPr>
          <a:xfrm>
            <a:off x="457200" y="6203888"/>
            <a:ext cx="4195964" cy="132330"/>
          </a:xfrm>
          <a:prstGeom prst="rect">
            <a:avLst/>
          </a:prstGeom>
          <a:noFill/>
        </p:spPr>
        <p:txBody>
          <a:bodyPr wrap="square" lIns="0" tIns="27418" rIns="0" bIns="0" rtlCol="0">
            <a:spAutoFit/>
          </a:bodyPr>
          <a:lstStyle/>
          <a:p>
            <a:pPr defTabSz="685457">
              <a:lnSpc>
                <a:spcPct val="85000"/>
              </a:lnSpc>
              <a:spcAft>
                <a:spcPts val="450"/>
              </a:spcAft>
              <a:buClr>
                <a:srgbClr val="27ACAA"/>
              </a:buClr>
              <a:buSzPct val="70000"/>
              <a:defRPr/>
            </a:pPr>
            <a:r>
              <a:rPr lang="en-US" sz="800" dirty="0">
                <a:solidFill>
                  <a:prstClr val="white"/>
                </a:solidFill>
                <a:latin typeface="EYInterstate Light" panose="02000506000000020004" pitchFamily="2" charset="0"/>
              </a:rPr>
              <a:t>Please note that applicability is generalized and is not meant to be exhaustive.</a:t>
            </a:r>
          </a:p>
        </p:txBody>
      </p:sp>
      <p:sp>
        <p:nvSpPr>
          <p:cNvPr id="34" name="TextBox 33">
            <a:extLst>
              <a:ext uri="{FF2B5EF4-FFF2-40B4-BE49-F238E27FC236}">
                <a16:creationId xmlns:a16="http://schemas.microsoft.com/office/drawing/2014/main" id="{9DB32C75-58FD-4EED-BF19-1385B0422A30}"/>
              </a:ext>
            </a:extLst>
          </p:cNvPr>
          <p:cNvSpPr txBox="1"/>
          <p:nvPr/>
        </p:nvSpPr>
        <p:spPr>
          <a:xfrm>
            <a:off x="476945" y="5241656"/>
            <a:ext cx="2671980" cy="846408"/>
          </a:xfrm>
          <a:prstGeom prst="rect">
            <a:avLst/>
          </a:prstGeom>
          <a:noFill/>
        </p:spPr>
        <p:txBody>
          <a:bodyPr wrap="square" lIns="0" tIns="0" rIns="0" bIns="0" numCol="1" spcCol="91440">
            <a:noAutofit/>
          </a:bodyPr>
          <a:lstStyle/>
          <a:p>
            <a:pPr marL="142875" indent="-142875" defTabSz="685457">
              <a:buClr>
                <a:srgbClr val="FFE600"/>
              </a:buClr>
              <a:defRPr/>
            </a:pPr>
            <a:r>
              <a:rPr lang="en-US" altLang="en-US" sz="900" b="1" dirty="0">
                <a:solidFill>
                  <a:prstClr val="white"/>
                </a:solidFill>
                <a:latin typeface="EYInterstate Light"/>
              </a:rPr>
              <a:t>Other notable IRA provisions:</a:t>
            </a:r>
          </a:p>
          <a:p>
            <a:pPr marL="142875" indent="-142875" defTabSz="685457">
              <a:buClr>
                <a:srgbClr val="FFE600"/>
              </a:buClr>
              <a:buFont typeface="EYInterstate" panose="02000503020000020004" pitchFamily="2" charset="0"/>
              <a:buChar char="•"/>
              <a:defRPr/>
            </a:pPr>
            <a:r>
              <a:rPr lang="en-US" altLang="en-US" sz="900" dirty="0">
                <a:solidFill>
                  <a:prstClr val="white"/>
                </a:solidFill>
                <a:latin typeface="EYInterstate Light"/>
              </a:rPr>
              <a:t>Two-tiered credit structure </a:t>
            </a:r>
          </a:p>
          <a:p>
            <a:pPr marL="142875" indent="-142875" defTabSz="685457">
              <a:buClr>
                <a:srgbClr val="FFE600"/>
              </a:buClr>
              <a:buFont typeface="EYInterstate" panose="02000503020000020004" pitchFamily="2" charset="0"/>
              <a:buChar char="•"/>
              <a:defRPr/>
            </a:pPr>
            <a:r>
              <a:rPr lang="en-US" altLang="en-US" sz="900" dirty="0">
                <a:solidFill>
                  <a:prstClr val="white"/>
                </a:solidFill>
                <a:latin typeface="EYInterstate Light"/>
              </a:rPr>
              <a:t>Direct pay option for certain credits/entities</a:t>
            </a:r>
          </a:p>
          <a:p>
            <a:pPr marL="142875" indent="-142875" defTabSz="685457">
              <a:buClr>
                <a:srgbClr val="FFE600"/>
              </a:buClr>
              <a:buFont typeface="EYInterstate" panose="02000503020000020004" pitchFamily="2" charset="0"/>
              <a:buChar char="•"/>
              <a:defRPr/>
            </a:pPr>
            <a:r>
              <a:rPr lang="en-US" altLang="en-US" sz="900" dirty="0">
                <a:solidFill>
                  <a:prstClr val="white"/>
                </a:solidFill>
                <a:latin typeface="EYInterstate Light"/>
              </a:rPr>
              <a:t>Transferability of credits </a:t>
            </a:r>
          </a:p>
          <a:p>
            <a:pPr marL="142875" indent="-142875" defTabSz="685457">
              <a:buClr>
                <a:srgbClr val="FFE600"/>
              </a:buClr>
              <a:buFont typeface="EYInterstate" panose="02000503020000020004" pitchFamily="2" charset="0"/>
              <a:buChar char="•"/>
              <a:defRPr/>
            </a:pPr>
            <a:r>
              <a:rPr lang="en-US" altLang="en-US" sz="900" dirty="0">
                <a:solidFill>
                  <a:prstClr val="white"/>
                </a:solidFill>
                <a:latin typeface="EYInterstate Light"/>
              </a:rPr>
              <a:t>Modified carryback</a:t>
            </a:r>
          </a:p>
          <a:p>
            <a:pPr marL="142875" indent="-142875" defTabSz="685457">
              <a:buClr>
                <a:srgbClr val="FFE600"/>
              </a:buClr>
              <a:buFont typeface="EYInterstate" panose="02000503020000020004" pitchFamily="2" charset="0"/>
              <a:buChar char="•"/>
              <a:defRPr/>
            </a:pPr>
            <a:endParaRPr lang="en-US" altLang="en-US" sz="900" dirty="0">
              <a:solidFill>
                <a:prstClr val="white"/>
              </a:solidFill>
              <a:latin typeface="EYInterstate Light"/>
            </a:endParaRPr>
          </a:p>
          <a:p>
            <a:pPr defTabSz="685457">
              <a:buClr>
                <a:srgbClr val="FFE600"/>
              </a:buClr>
              <a:defRPr/>
            </a:pPr>
            <a:r>
              <a:rPr lang="en-US" altLang="en-US" sz="900" dirty="0">
                <a:solidFill>
                  <a:prstClr val="white"/>
                </a:solidFill>
                <a:latin typeface="EYInterstate Light"/>
              </a:rPr>
              <a:t> </a:t>
            </a:r>
          </a:p>
          <a:p>
            <a:pPr marL="142875" indent="-142875" defTabSz="685457">
              <a:buClr>
                <a:srgbClr val="FFE600"/>
              </a:buClr>
              <a:buFont typeface="EYInterstate" panose="02000503020000020004" pitchFamily="2" charset="0"/>
              <a:buChar char="•"/>
              <a:defRPr/>
            </a:pPr>
            <a:endParaRPr lang="en-US" altLang="en-US" sz="800" dirty="0">
              <a:solidFill>
                <a:prstClr val="white"/>
              </a:solidFill>
              <a:latin typeface="EYInterstate Light"/>
            </a:endParaRPr>
          </a:p>
        </p:txBody>
      </p:sp>
      <p:sp>
        <p:nvSpPr>
          <p:cNvPr id="4" name="TextBox 3">
            <a:extLst>
              <a:ext uri="{FF2B5EF4-FFF2-40B4-BE49-F238E27FC236}">
                <a16:creationId xmlns:a16="http://schemas.microsoft.com/office/drawing/2014/main" id="{0B674DFD-9273-C935-6525-77E2C644D140}"/>
              </a:ext>
            </a:extLst>
          </p:cNvPr>
          <p:cNvSpPr txBox="1"/>
          <p:nvPr/>
        </p:nvSpPr>
        <p:spPr>
          <a:xfrm>
            <a:off x="3373566" y="4144540"/>
            <a:ext cx="1065170" cy="584775"/>
          </a:xfrm>
          <a:prstGeom prst="rect">
            <a:avLst/>
          </a:prstGeom>
          <a:noFill/>
        </p:spPr>
        <p:txBody>
          <a:bodyPr wrap="square" lIns="0" tIns="36576" rIns="0" bIns="0" rtlCol="0">
            <a:spAutoFit/>
          </a:bodyPr>
          <a:lstStyle/>
          <a:p>
            <a:pPr algn="ctr">
              <a:lnSpc>
                <a:spcPct val="85000"/>
              </a:lnSpc>
              <a:spcAft>
                <a:spcPts val="600"/>
              </a:spcAft>
              <a:buClr>
                <a:schemeClr val="accent2"/>
              </a:buClr>
              <a:buSzPct val="70000"/>
            </a:pPr>
            <a:r>
              <a:rPr lang="es-AR" sz="1200" b="1" dirty="0">
                <a:solidFill>
                  <a:srgbClr val="2E2E38"/>
                </a:solidFill>
              </a:rPr>
              <a:t>Carbon sequestration</a:t>
            </a:r>
          </a:p>
          <a:p>
            <a:pPr marL="356616" indent="-356616">
              <a:lnSpc>
                <a:spcPct val="85000"/>
              </a:lnSpc>
              <a:spcAft>
                <a:spcPts val="600"/>
              </a:spcAft>
              <a:buClr>
                <a:schemeClr val="accent2"/>
              </a:buClr>
              <a:buSzPct val="70000"/>
              <a:buFont typeface="Arial" pitchFamily="34" charset="0"/>
              <a:buChar char="►"/>
            </a:pPr>
            <a:endParaRPr lang="es-AR" sz="1200" dirty="0">
              <a:solidFill>
                <a:schemeClr val="bg1"/>
              </a:solidFill>
            </a:endParaRPr>
          </a:p>
        </p:txBody>
      </p:sp>
      <p:sp>
        <p:nvSpPr>
          <p:cNvPr id="5" name="TextBox 4">
            <a:extLst>
              <a:ext uri="{FF2B5EF4-FFF2-40B4-BE49-F238E27FC236}">
                <a16:creationId xmlns:a16="http://schemas.microsoft.com/office/drawing/2014/main" id="{275BD4A7-DE7C-17DD-5C4F-A0C0DCE8C19C}"/>
              </a:ext>
            </a:extLst>
          </p:cNvPr>
          <p:cNvSpPr txBox="1"/>
          <p:nvPr/>
        </p:nvSpPr>
        <p:spPr>
          <a:xfrm>
            <a:off x="4605944" y="4144541"/>
            <a:ext cx="1213473" cy="584775"/>
          </a:xfrm>
          <a:prstGeom prst="rect">
            <a:avLst/>
          </a:prstGeom>
          <a:noFill/>
        </p:spPr>
        <p:txBody>
          <a:bodyPr wrap="square" lIns="0" tIns="36576" rIns="0" bIns="0" rtlCol="0">
            <a:spAutoFit/>
          </a:bodyPr>
          <a:lstStyle/>
          <a:p>
            <a:pPr algn="ctr">
              <a:lnSpc>
                <a:spcPct val="85000"/>
              </a:lnSpc>
              <a:spcAft>
                <a:spcPts val="600"/>
              </a:spcAft>
              <a:buClr>
                <a:schemeClr val="accent2"/>
              </a:buClr>
              <a:buSzPct val="70000"/>
            </a:pPr>
            <a:r>
              <a:rPr lang="es-AR" sz="1200" b="1" dirty="0">
                <a:solidFill>
                  <a:srgbClr val="2E2E38"/>
                </a:solidFill>
              </a:rPr>
              <a:t>Energy-efficient buildings</a:t>
            </a:r>
          </a:p>
          <a:p>
            <a:pPr marL="356616" indent="-356616">
              <a:lnSpc>
                <a:spcPct val="85000"/>
              </a:lnSpc>
              <a:spcAft>
                <a:spcPts val="600"/>
              </a:spcAft>
              <a:buClr>
                <a:schemeClr val="accent2"/>
              </a:buClr>
              <a:buSzPct val="70000"/>
              <a:buFont typeface="Arial" pitchFamily="34" charset="0"/>
              <a:buChar char="►"/>
            </a:pPr>
            <a:endParaRPr lang="es-AR" sz="1200" dirty="0">
              <a:solidFill>
                <a:schemeClr val="bg1"/>
              </a:solidFill>
            </a:endParaRPr>
          </a:p>
        </p:txBody>
      </p:sp>
      <p:sp>
        <p:nvSpPr>
          <p:cNvPr id="6" name="TextBox 5">
            <a:extLst>
              <a:ext uri="{FF2B5EF4-FFF2-40B4-BE49-F238E27FC236}">
                <a16:creationId xmlns:a16="http://schemas.microsoft.com/office/drawing/2014/main" id="{20CFD82D-5ECA-6B8E-79EF-B9F1FBDBEE5E}"/>
              </a:ext>
            </a:extLst>
          </p:cNvPr>
          <p:cNvSpPr txBox="1"/>
          <p:nvPr/>
        </p:nvSpPr>
        <p:spPr>
          <a:xfrm>
            <a:off x="3266080" y="2144816"/>
            <a:ext cx="1181206" cy="584775"/>
          </a:xfrm>
          <a:prstGeom prst="rect">
            <a:avLst/>
          </a:prstGeom>
          <a:noFill/>
        </p:spPr>
        <p:txBody>
          <a:bodyPr wrap="square" lIns="0" tIns="36576" rIns="0" bIns="0" rtlCol="0">
            <a:spAutoFit/>
          </a:bodyPr>
          <a:lstStyle/>
          <a:p>
            <a:pPr algn="ctr">
              <a:lnSpc>
                <a:spcPct val="85000"/>
              </a:lnSpc>
              <a:spcAft>
                <a:spcPts val="600"/>
              </a:spcAft>
              <a:buClr>
                <a:schemeClr val="accent2"/>
              </a:buClr>
              <a:buSzPct val="70000"/>
            </a:pPr>
            <a:r>
              <a:rPr lang="es-AR" sz="1200" b="1" dirty="0">
                <a:solidFill>
                  <a:srgbClr val="2E2E38"/>
                </a:solidFill>
              </a:rPr>
              <a:t>Fleet decarbonization</a:t>
            </a:r>
          </a:p>
          <a:p>
            <a:pPr marL="356616" indent="-356616">
              <a:lnSpc>
                <a:spcPct val="85000"/>
              </a:lnSpc>
              <a:spcAft>
                <a:spcPts val="600"/>
              </a:spcAft>
              <a:buClr>
                <a:schemeClr val="accent2"/>
              </a:buClr>
              <a:buSzPct val="70000"/>
              <a:buFont typeface="Arial" pitchFamily="34" charset="0"/>
              <a:buChar char="►"/>
            </a:pPr>
            <a:endParaRPr lang="es-AR" sz="1200" dirty="0">
              <a:solidFill>
                <a:schemeClr val="bg1"/>
              </a:solidFill>
            </a:endParaRPr>
          </a:p>
        </p:txBody>
      </p:sp>
      <p:sp>
        <p:nvSpPr>
          <p:cNvPr id="7" name="TextBox 6">
            <a:extLst>
              <a:ext uri="{FF2B5EF4-FFF2-40B4-BE49-F238E27FC236}">
                <a16:creationId xmlns:a16="http://schemas.microsoft.com/office/drawing/2014/main" id="{70B86A37-B73C-C3CF-7927-3A22175FE963}"/>
              </a:ext>
            </a:extLst>
          </p:cNvPr>
          <p:cNvSpPr txBox="1"/>
          <p:nvPr/>
        </p:nvSpPr>
        <p:spPr>
          <a:xfrm>
            <a:off x="4696716" y="2131813"/>
            <a:ext cx="1065170" cy="584775"/>
          </a:xfrm>
          <a:prstGeom prst="rect">
            <a:avLst/>
          </a:prstGeom>
          <a:noFill/>
        </p:spPr>
        <p:txBody>
          <a:bodyPr wrap="square" lIns="0" tIns="36576" rIns="0" bIns="0" rtlCol="0">
            <a:spAutoFit/>
          </a:bodyPr>
          <a:lstStyle/>
          <a:p>
            <a:pPr algn="ctr">
              <a:lnSpc>
                <a:spcPct val="85000"/>
              </a:lnSpc>
              <a:spcAft>
                <a:spcPts val="600"/>
              </a:spcAft>
              <a:buClr>
                <a:schemeClr val="accent2"/>
              </a:buClr>
              <a:buSzPct val="70000"/>
            </a:pPr>
            <a:r>
              <a:rPr lang="es-AR" sz="1200" b="1" dirty="0">
                <a:solidFill>
                  <a:srgbClr val="2E2E38"/>
                </a:solidFill>
              </a:rPr>
              <a:t>Advanced manufacturing</a:t>
            </a:r>
          </a:p>
          <a:p>
            <a:pPr marL="356616" indent="-356616">
              <a:lnSpc>
                <a:spcPct val="85000"/>
              </a:lnSpc>
              <a:spcAft>
                <a:spcPts val="600"/>
              </a:spcAft>
              <a:buClr>
                <a:schemeClr val="accent2"/>
              </a:buClr>
              <a:buSzPct val="70000"/>
              <a:buFont typeface="Arial" pitchFamily="34" charset="0"/>
              <a:buChar char="►"/>
            </a:pPr>
            <a:endParaRPr lang="es-AR" sz="1200" dirty="0">
              <a:solidFill>
                <a:schemeClr val="bg1"/>
              </a:solidFill>
            </a:endParaRPr>
          </a:p>
        </p:txBody>
      </p:sp>
      <p:sp>
        <p:nvSpPr>
          <p:cNvPr id="9" name="TextBox 8">
            <a:extLst>
              <a:ext uri="{FF2B5EF4-FFF2-40B4-BE49-F238E27FC236}">
                <a16:creationId xmlns:a16="http://schemas.microsoft.com/office/drawing/2014/main" id="{F2D4C5EA-389A-9FF1-AE4A-91A9C5923034}"/>
              </a:ext>
            </a:extLst>
          </p:cNvPr>
          <p:cNvSpPr txBox="1"/>
          <p:nvPr/>
        </p:nvSpPr>
        <p:spPr>
          <a:xfrm>
            <a:off x="2965501" y="3241931"/>
            <a:ext cx="1065170" cy="584775"/>
          </a:xfrm>
          <a:prstGeom prst="rect">
            <a:avLst/>
          </a:prstGeom>
          <a:noFill/>
        </p:spPr>
        <p:txBody>
          <a:bodyPr wrap="square" lIns="0" tIns="36576" rIns="0" bIns="0" rtlCol="0">
            <a:spAutoFit/>
          </a:bodyPr>
          <a:lstStyle/>
          <a:p>
            <a:pPr algn="ctr">
              <a:lnSpc>
                <a:spcPct val="85000"/>
              </a:lnSpc>
              <a:spcAft>
                <a:spcPts val="600"/>
              </a:spcAft>
              <a:buClr>
                <a:schemeClr val="accent2"/>
              </a:buClr>
              <a:buSzPct val="70000"/>
            </a:pPr>
            <a:r>
              <a:rPr lang="es-AR" sz="1200" b="1" dirty="0">
                <a:solidFill>
                  <a:srgbClr val="2E2E38"/>
                </a:solidFill>
              </a:rPr>
              <a:t>Renewable fuels</a:t>
            </a:r>
          </a:p>
          <a:p>
            <a:pPr marL="356616" indent="-356616">
              <a:lnSpc>
                <a:spcPct val="85000"/>
              </a:lnSpc>
              <a:spcAft>
                <a:spcPts val="600"/>
              </a:spcAft>
              <a:buClr>
                <a:schemeClr val="accent2"/>
              </a:buClr>
              <a:buSzPct val="70000"/>
              <a:buFont typeface="Arial" pitchFamily="34" charset="0"/>
              <a:buChar char="►"/>
            </a:pPr>
            <a:endParaRPr lang="es-AR" sz="1200" dirty="0">
              <a:solidFill>
                <a:schemeClr val="bg1"/>
              </a:solidFill>
            </a:endParaRPr>
          </a:p>
        </p:txBody>
      </p:sp>
      <p:sp>
        <p:nvSpPr>
          <p:cNvPr id="10" name="TextBox 9">
            <a:extLst>
              <a:ext uri="{FF2B5EF4-FFF2-40B4-BE49-F238E27FC236}">
                <a16:creationId xmlns:a16="http://schemas.microsoft.com/office/drawing/2014/main" id="{8C34C7D3-DE96-CB2F-1C06-C6B9929FBA24}"/>
              </a:ext>
            </a:extLst>
          </p:cNvPr>
          <p:cNvSpPr txBox="1"/>
          <p:nvPr/>
        </p:nvSpPr>
        <p:spPr>
          <a:xfrm>
            <a:off x="4883531" y="3242550"/>
            <a:ext cx="1415424" cy="584775"/>
          </a:xfrm>
          <a:prstGeom prst="rect">
            <a:avLst/>
          </a:prstGeom>
          <a:noFill/>
        </p:spPr>
        <p:txBody>
          <a:bodyPr wrap="square" lIns="0" tIns="36576" rIns="0" bIns="0" rtlCol="0">
            <a:spAutoFit/>
          </a:bodyPr>
          <a:lstStyle/>
          <a:p>
            <a:pPr algn="ctr">
              <a:lnSpc>
                <a:spcPct val="85000"/>
              </a:lnSpc>
              <a:spcAft>
                <a:spcPts val="600"/>
              </a:spcAft>
              <a:buClr>
                <a:schemeClr val="accent2"/>
              </a:buClr>
              <a:buSzPct val="70000"/>
            </a:pPr>
            <a:r>
              <a:rPr lang="es-AR" sz="1200" b="1" dirty="0">
                <a:solidFill>
                  <a:srgbClr val="2E2E38"/>
                </a:solidFill>
              </a:rPr>
              <a:t>Renewable/clean </a:t>
            </a:r>
            <a:r>
              <a:rPr lang="en-US" sz="1200" b="1" dirty="0">
                <a:solidFill>
                  <a:srgbClr val="2E2E38"/>
                </a:solidFill>
              </a:rPr>
              <a:t>energy</a:t>
            </a:r>
          </a:p>
          <a:p>
            <a:pPr marL="356616" indent="-356616">
              <a:lnSpc>
                <a:spcPct val="85000"/>
              </a:lnSpc>
              <a:spcAft>
                <a:spcPts val="600"/>
              </a:spcAft>
              <a:buClr>
                <a:schemeClr val="accent2"/>
              </a:buClr>
              <a:buSzPct val="70000"/>
              <a:buFont typeface="Arial" pitchFamily="34" charset="0"/>
              <a:buChar char="►"/>
            </a:pPr>
            <a:endParaRPr lang="es-AR" sz="1200" dirty="0">
              <a:solidFill>
                <a:schemeClr val="bg1"/>
              </a:solidFill>
            </a:endParaRPr>
          </a:p>
        </p:txBody>
      </p:sp>
      <p:sp>
        <p:nvSpPr>
          <p:cNvPr id="11" name="Title 10">
            <a:extLst>
              <a:ext uri="{FF2B5EF4-FFF2-40B4-BE49-F238E27FC236}">
                <a16:creationId xmlns:a16="http://schemas.microsoft.com/office/drawing/2014/main" id="{F584A30E-630A-1EA4-0C3E-ECA849F02759}"/>
              </a:ext>
            </a:extLst>
          </p:cNvPr>
          <p:cNvSpPr>
            <a:spLocks noGrp="1"/>
          </p:cNvSpPr>
          <p:nvPr>
            <p:ph type="title"/>
          </p:nvPr>
        </p:nvSpPr>
        <p:spPr>
          <a:xfrm>
            <a:off x="457201" y="294200"/>
            <a:ext cx="8229600" cy="590400"/>
          </a:xfrm>
        </p:spPr>
        <p:txBody>
          <a:bodyPr/>
          <a:lstStyle/>
          <a:p>
            <a:r>
              <a:rPr lang="en-US" noProof="0" dirty="0"/>
              <a:t>IRA — incentives</a:t>
            </a:r>
            <a:br>
              <a:rPr lang="en-US" noProof="0" dirty="0"/>
            </a:br>
            <a:r>
              <a:rPr lang="en-US" sz="1800" noProof="0" dirty="0"/>
              <a:t>Credit overview</a:t>
            </a:r>
            <a:br>
              <a:rPr lang="en-US" sz="1800" noProof="0" dirty="0"/>
            </a:br>
            <a:endParaRPr lang="en-US" dirty="0"/>
          </a:p>
        </p:txBody>
      </p:sp>
    </p:spTree>
    <p:extLst>
      <p:ext uri="{BB962C8B-B14F-4D97-AF65-F5344CB8AC3E}">
        <p14:creationId xmlns:p14="http://schemas.microsoft.com/office/powerpoint/2010/main" val="275923128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Content Placeholder 2">
            <a:extLst>
              <a:ext uri="{FF2B5EF4-FFF2-40B4-BE49-F238E27FC236}">
                <a16:creationId xmlns:a16="http://schemas.microsoft.com/office/drawing/2014/main" id="{30D5DB66-C630-49FD-88D4-E9E9C6433105}"/>
              </a:ext>
            </a:extLst>
          </p:cNvPr>
          <p:cNvSpPr txBox="1">
            <a:spLocks/>
          </p:cNvSpPr>
          <p:nvPr/>
        </p:nvSpPr>
        <p:spPr>
          <a:xfrm>
            <a:off x="457200" y="1135063"/>
            <a:ext cx="4653815" cy="4611519"/>
          </a:xfrm>
          <a:prstGeom prst="rect">
            <a:avLst/>
          </a:prstGeom>
        </p:spPr>
        <p:txBody>
          <a:bodyPr wrap="square" lIns="0" tIns="0" rIns="0" bIns="0">
            <a:spAutoFit/>
          </a:bodyPr>
          <a:lstStyle>
            <a:lvl1pPr marL="356616" indent="-356616" algn="l" defTabSz="914400" rtl="0" eaLnBrk="1" latinLnBrk="0" hangingPunct="1">
              <a:spcBef>
                <a:spcPct val="20000"/>
              </a:spcBef>
              <a:buClr>
                <a:schemeClr val="tx2"/>
              </a:buClr>
              <a:buSzPct val="110000"/>
              <a:buFont typeface="EYInterstate Light" panose="02000506000000020004" pitchFamily="2" charset="0"/>
              <a:buChar char="•"/>
              <a:defRPr sz="2000" kern="1200">
                <a:solidFill>
                  <a:schemeClr val="bg1"/>
                </a:solidFill>
                <a:latin typeface="EYInterstate Light" panose="02000506000000020004" pitchFamily="2" charset="0"/>
                <a:ea typeface="+mn-ea"/>
                <a:cs typeface="+mn-cs"/>
              </a:defRPr>
            </a:lvl1pPr>
            <a:lvl2pPr marL="713232" indent="-356616" algn="l" defTabSz="914400" rtl="0" eaLnBrk="1" latinLnBrk="0" hangingPunct="1">
              <a:spcBef>
                <a:spcPct val="20000"/>
              </a:spcBef>
              <a:buClr>
                <a:schemeClr val="tx2"/>
              </a:buClr>
              <a:buSzPct val="110000"/>
              <a:buFont typeface="EYInterstate Light" panose="02000506000000020004" pitchFamily="2" charset="0"/>
              <a:buChar char="•"/>
              <a:defRPr sz="1800" kern="1200">
                <a:solidFill>
                  <a:schemeClr val="bg1"/>
                </a:solidFill>
                <a:latin typeface="EYInterstate Light" panose="02000506000000020004" pitchFamily="2" charset="0"/>
                <a:ea typeface="+mn-ea"/>
                <a:cs typeface="+mn-cs"/>
              </a:defRPr>
            </a:lvl2pPr>
            <a:lvl3pPr marL="1069848" indent="-356616" algn="l" defTabSz="914400" rtl="0" eaLnBrk="1" latinLnBrk="0" hangingPunct="1">
              <a:spcBef>
                <a:spcPct val="20000"/>
              </a:spcBef>
              <a:buClr>
                <a:schemeClr val="tx2"/>
              </a:buClr>
              <a:buSzPct val="110000"/>
              <a:buFont typeface="EYInterstate Light" panose="02000506000000020004" pitchFamily="2" charset="0"/>
              <a:buChar char="•"/>
              <a:defRPr sz="1600" kern="1200">
                <a:solidFill>
                  <a:schemeClr val="bg1"/>
                </a:solidFill>
                <a:latin typeface="EYInterstate Light" panose="02000506000000020004" pitchFamily="2" charset="0"/>
                <a:ea typeface="+mn-ea"/>
                <a:cs typeface="+mn-cs"/>
              </a:defRPr>
            </a:lvl3pPr>
            <a:lvl4pPr marL="1426464" indent="-356616" algn="l" defTabSz="914400" rtl="0" eaLnBrk="1" latinLnBrk="0" hangingPunct="1">
              <a:spcBef>
                <a:spcPct val="20000"/>
              </a:spcBef>
              <a:buClr>
                <a:schemeClr val="tx2"/>
              </a:buClr>
              <a:buSzPct val="110000"/>
              <a:buFont typeface="EYInterstate Light" panose="02000506000000020004" pitchFamily="2" charset="0"/>
              <a:buChar char="•"/>
              <a:defRPr sz="1400" kern="1200">
                <a:solidFill>
                  <a:schemeClr val="bg1"/>
                </a:solidFill>
                <a:latin typeface="EYInterstate Light" panose="02000506000000020004" pitchFamily="2" charset="0"/>
                <a:ea typeface="+mn-ea"/>
                <a:cs typeface="+mn-cs"/>
              </a:defRPr>
            </a:lvl4pPr>
            <a:lvl5pPr marL="1783080" indent="-356616" algn="l" defTabSz="914400" rtl="0" eaLnBrk="1" latinLnBrk="0" hangingPunct="1">
              <a:spcBef>
                <a:spcPct val="20000"/>
              </a:spcBef>
              <a:buClr>
                <a:schemeClr val="tx2"/>
              </a:buClr>
              <a:buSzPct val="110000"/>
              <a:buFont typeface="EYInterstate Light" panose="02000506000000020004" pitchFamily="2" charset="0"/>
              <a:buChar char="•"/>
              <a:defRPr sz="1200" kern="1200">
                <a:solidFill>
                  <a:schemeClr val="bg1"/>
                </a:solidFill>
                <a:latin typeface="EYInterstate Light" panose="02000506000000020004"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69875" indent="-269875">
              <a:spcBef>
                <a:spcPts val="0"/>
              </a:spcBef>
              <a:spcAft>
                <a:spcPts val="450"/>
              </a:spcAft>
              <a:buClr>
                <a:srgbClr val="FFE600"/>
              </a:buClr>
              <a:buSzPct val="100000"/>
              <a:buFont typeface="EYInterstate" panose="02000503020000020004" pitchFamily="2" charset="0"/>
              <a:buChar char="•"/>
            </a:pPr>
            <a:r>
              <a:rPr lang="en-US" sz="1400" dirty="0">
                <a:solidFill>
                  <a:prstClr val="white"/>
                </a:solidFill>
                <a:latin typeface="+mn-lt"/>
              </a:rPr>
              <a:t>An applicable entity can make a direct pay election for certain credits, which would effectively treat tax credits as tax paid on a filed return.</a:t>
            </a:r>
          </a:p>
          <a:p>
            <a:pPr marL="269875" indent="-269875">
              <a:spcBef>
                <a:spcPts val="0"/>
              </a:spcBef>
              <a:spcAft>
                <a:spcPts val="450"/>
              </a:spcAft>
              <a:buClr>
                <a:srgbClr val="FFE600"/>
              </a:buClr>
              <a:buSzPct val="100000"/>
              <a:buFont typeface="EYInterstate" panose="02000503020000020004" pitchFamily="2" charset="0"/>
              <a:buChar char="•"/>
            </a:pPr>
            <a:r>
              <a:rPr lang="en-US" sz="1400" dirty="0">
                <a:solidFill>
                  <a:prstClr val="white"/>
                </a:solidFill>
                <a:latin typeface="+mn-lt"/>
              </a:rPr>
              <a:t>“Applicable entities” include tax-exempt entities, state or local governments, the Tennessee Valley Authority, Indian tribal governments or an Alaska Native corporation (subject to certain exceptions).</a:t>
            </a:r>
          </a:p>
          <a:p>
            <a:pPr marL="269875" indent="-269875">
              <a:spcBef>
                <a:spcPts val="0"/>
              </a:spcBef>
              <a:spcAft>
                <a:spcPts val="450"/>
              </a:spcAft>
              <a:buClr>
                <a:srgbClr val="FFE600"/>
              </a:buClr>
              <a:buSzPct val="100000"/>
              <a:buFont typeface="EYInterstate" panose="02000503020000020004" pitchFamily="2" charset="0"/>
              <a:buChar char="•"/>
            </a:pPr>
            <a:r>
              <a:rPr lang="en-US" sz="1400" b="1" dirty="0">
                <a:solidFill>
                  <a:srgbClr val="FFE600"/>
                </a:solidFill>
                <a:latin typeface="+mn-lt"/>
              </a:rPr>
              <a:t>Exceptions</a:t>
            </a:r>
            <a:r>
              <a:rPr lang="en-US" sz="1400" dirty="0">
                <a:solidFill>
                  <a:prstClr val="white"/>
                </a:solidFill>
                <a:latin typeface="+mn-lt"/>
              </a:rPr>
              <a:t> to the applicable entity limitation:</a:t>
            </a:r>
          </a:p>
          <a:p>
            <a:pPr marL="512763" lvl="1" indent="-215900">
              <a:spcBef>
                <a:spcPts val="0"/>
              </a:spcBef>
              <a:spcAft>
                <a:spcPts val="450"/>
              </a:spcAft>
              <a:buClr>
                <a:srgbClr val="FFE600"/>
              </a:buClr>
              <a:buSzPct val="100000"/>
              <a:buFont typeface="EYInterstate" panose="02000503020000020004" pitchFamily="2" charset="0"/>
              <a:buChar char="•"/>
            </a:pPr>
            <a:r>
              <a:rPr lang="en-US" sz="1200" dirty="0">
                <a:solidFill>
                  <a:prstClr val="white"/>
                </a:solidFill>
                <a:latin typeface="+mn-lt"/>
              </a:rPr>
              <a:t>First </a:t>
            </a:r>
            <a:r>
              <a:rPr lang="en-US" sz="1200" b="1" dirty="0">
                <a:solidFill>
                  <a:prstClr val="white"/>
                </a:solidFill>
                <a:latin typeface="+mn-lt"/>
              </a:rPr>
              <a:t>five years </a:t>
            </a:r>
            <a:r>
              <a:rPr lang="en-US" sz="1200" dirty="0">
                <a:solidFill>
                  <a:prstClr val="white"/>
                </a:solidFill>
                <a:latin typeface="+mn-lt"/>
              </a:rPr>
              <a:t>of Section 45V credit (clean hydrogen)</a:t>
            </a:r>
          </a:p>
          <a:p>
            <a:pPr marL="512763" lvl="1" indent="-215900">
              <a:spcBef>
                <a:spcPts val="0"/>
              </a:spcBef>
              <a:spcAft>
                <a:spcPts val="450"/>
              </a:spcAft>
              <a:buClr>
                <a:srgbClr val="FFE600"/>
              </a:buClr>
              <a:buSzPct val="100000"/>
              <a:buFont typeface="EYInterstate" panose="02000503020000020004" pitchFamily="2" charset="0"/>
              <a:buChar char="•"/>
            </a:pPr>
            <a:r>
              <a:rPr lang="en-US" sz="1200" dirty="0">
                <a:solidFill>
                  <a:prstClr val="white"/>
                </a:solidFill>
                <a:latin typeface="+mn-lt"/>
              </a:rPr>
              <a:t>First </a:t>
            </a:r>
            <a:r>
              <a:rPr lang="en-US" sz="1200" b="1" dirty="0">
                <a:solidFill>
                  <a:prstClr val="white"/>
                </a:solidFill>
                <a:latin typeface="+mn-lt"/>
              </a:rPr>
              <a:t>five years </a:t>
            </a:r>
            <a:r>
              <a:rPr lang="en-US" sz="1200" dirty="0">
                <a:solidFill>
                  <a:prstClr val="white"/>
                </a:solidFill>
                <a:latin typeface="+mn-lt"/>
              </a:rPr>
              <a:t>of Section 45Q credit</a:t>
            </a:r>
          </a:p>
          <a:p>
            <a:pPr marL="512763" lvl="1" indent="-215900">
              <a:spcBef>
                <a:spcPts val="0"/>
              </a:spcBef>
              <a:spcAft>
                <a:spcPts val="450"/>
              </a:spcAft>
              <a:buClr>
                <a:srgbClr val="FFE600"/>
              </a:buClr>
              <a:buSzPct val="100000"/>
              <a:buFont typeface="EYInterstate" panose="02000503020000020004" pitchFamily="2" charset="0"/>
              <a:buChar char="•"/>
            </a:pPr>
            <a:r>
              <a:rPr lang="en-US" sz="1200" b="1" dirty="0">
                <a:solidFill>
                  <a:prstClr val="white"/>
                </a:solidFill>
                <a:latin typeface="+mn-lt"/>
              </a:rPr>
              <a:t>Five-year</a:t>
            </a:r>
            <a:r>
              <a:rPr lang="en-US" sz="1200" dirty="0">
                <a:solidFill>
                  <a:prstClr val="white"/>
                </a:solidFill>
                <a:latin typeface="+mn-lt"/>
              </a:rPr>
              <a:t> period of Section 45X credit</a:t>
            </a:r>
          </a:p>
          <a:p>
            <a:pPr marL="269875" indent="-269875">
              <a:spcBef>
                <a:spcPts val="0"/>
              </a:spcBef>
              <a:spcAft>
                <a:spcPts val="450"/>
              </a:spcAft>
              <a:buClr>
                <a:srgbClr val="FFE600"/>
              </a:buClr>
              <a:buSzPct val="100000"/>
              <a:buFont typeface="EYInterstate" panose="02000503020000020004" pitchFamily="2" charset="0"/>
              <a:buChar char="•"/>
            </a:pPr>
            <a:r>
              <a:rPr lang="en-US" sz="1400" b="1" dirty="0">
                <a:solidFill>
                  <a:srgbClr val="FFE600"/>
                </a:solidFill>
                <a:latin typeface="+mn-lt"/>
              </a:rPr>
              <a:t>Election procedure:</a:t>
            </a:r>
            <a:endParaRPr lang="en-US" sz="1400" dirty="0">
              <a:solidFill>
                <a:prstClr val="white"/>
              </a:solidFill>
              <a:latin typeface="+mn-lt"/>
            </a:endParaRPr>
          </a:p>
          <a:p>
            <a:pPr marL="512064" lvl="1" indent="-215900">
              <a:spcBef>
                <a:spcPts val="0"/>
              </a:spcBef>
              <a:spcAft>
                <a:spcPts val="450"/>
              </a:spcAft>
              <a:buClr>
                <a:srgbClr val="FFE600"/>
              </a:buClr>
              <a:buSzPct val="100000"/>
              <a:buFont typeface="EYInterstate" panose="02000503020000020004" pitchFamily="2" charset="0"/>
              <a:buChar char="•"/>
            </a:pPr>
            <a:r>
              <a:rPr lang="en-US" sz="1200" dirty="0">
                <a:solidFill>
                  <a:prstClr val="white"/>
                </a:solidFill>
                <a:latin typeface="+mn-lt"/>
              </a:rPr>
              <a:t>Must be made separately to each applicable facility and for tax years beginning after December 31, 2022.</a:t>
            </a:r>
          </a:p>
          <a:p>
            <a:pPr marL="512064" lvl="1" indent="-215900">
              <a:spcBef>
                <a:spcPts val="0"/>
              </a:spcBef>
              <a:spcAft>
                <a:spcPts val="450"/>
              </a:spcAft>
              <a:buClr>
                <a:srgbClr val="FFE600"/>
              </a:buClr>
              <a:buSzPct val="100000"/>
              <a:buFont typeface="EYInterstate" panose="02000503020000020004" pitchFamily="2" charset="0"/>
              <a:buChar char="•"/>
            </a:pPr>
            <a:r>
              <a:rPr lang="en-US" sz="1200" dirty="0">
                <a:solidFill>
                  <a:prstClr val="white"/>
                </a:solidFill>
                <a:latin typeface="+mn-lt"/>
              </a:rPr>
              <a:t>Must be made in the first year that the facility (or applicable equipment) is placed in service (PIS).</a:t>
            </a:r>
          </a:p>
          <a:p>
            <a:pPr marL="512064" lvl="1" indent="-215900">
              <a:spcBef>
                <a:spcPts val="0"/>
              </a:spcBef>
              <a:spcAft>
                <a:spcPts val="450"/>
              </a:spcAft>
              <a:buClr>
                <a:srgbClr val="FFE600"/>
              </a:buClr>
              <a:buSzPct val="100000"/>
              <a:buFont typeface="EYInterstate" panose="02000503020000020004" pitchFamily="2" charset="0"/>
              <a:buChar char="•"/>
            </a:pPr>
            <a:r>
              <a:rPr lang="en-US" sz="1200" dirty="0">
                <a:solidFill>
                  <a:prstClr val="white"/>
                </a:solidFill>
                <a:latin typeface="+mn-lt"/>
              </a:rPr>
              <a:t>Applies for the full applicable credit term period, subject to the time-limited direct pay options for certain taxpayers.</a:t>
            </a:r>
          </a:p>
          <a:p>
            <a:pPr marL="512064" lvl="1" indent="-215900">
              <a:spcBef>
                <a:spcPts val="0"/>
              </a:spcBef>
              <a:spcAft>
                <a:spcPts val="450"/>
              </a:spcAft>
              <a:buClr>
                <a:srgbClr val="FFE600"/>
              </a:buClr>
              <a:buSzPct val="100000"/>
              <a:buFont typeface="EYInterstate" panose="02000503020000020004" pitchFamily="2" charset="0"/>
              <a:buChar char="•"/>
            </a:pPr>
            <a:r>
              <a:rPr lang="en-US" sz="1200" dirty="0">
                <a:solidFill>
                  <a:prstClr val="white"/>
                </a:solidFill>
                <a:latin typeface="+mn-lt"/>
              </a:rPr>
              <a:t>Unclear what the review process will entail and how this will impact the timing of the refund.</a:t>
            </a:r>
          </a:p>
        </p:txBody>
      </p:sp>
      <p:graphicFrame>
        <p:nvGraphicFramePr>
          <p:cNvPr id="6" name="Table 6">
            <a:extLst>
              <a:ext uri="{FF2B5EF4-FFF2-40B4-BE49-F238E27FC236}">
                <a16:creationId xmlns:a16="http://schemas.microsoft.com/office/drawing/2014/main" id="{9B702AE7-048C-0FF1-1895-74BA5C1AEF96}"/>
              </a:ext>
            </a:extLst>
          </p:cNvPr>
          <p:cNvGraphicFramePr>
            <a:graphicFrameLocks noGrp="1"/>
          </p:cNvGraphicFramePr>
          <p:nvPr>
            <p:extLst>
              <p:ext uri="{D42A27DB-BD31-4B8C-83A1-F6EECF244321}">
                <p14:modId xmlns:p14="http://schemas.microsoft.com/office/powerpoint/2010/main" val="3786557467"/>
              </p:ext>
            </p:extLst>
          </p:nvPr>
        </p:nvGraphicFramePr>
        <p:xfrm>
          <a:off x="5270500" y="1135063"/>
          <a:ext cx="3416300" cy="4953002"/>
        </p:xfrm>
        <a:graphic>
          <a:graphicData uri="http://schemas.openxmlformats.org/drawingml/2006/table">
            <a:tbl>
              <a:tblPr firstRow="1">
                <a:tableStyleId>{5C22544A-7EE6-4342-B048-85BDC9FD1C3A}</a:tableStyleId>
              </a:tblPr>
              <a:tblGrid>
                <a:gridCol w="3416300">
                  <a:extLst>
                    <a:ext uri="{9D8B030D-6E8A-4147-A177-3AD203B41FA5}">
                      <a16:colId xmlns:a16="http://schemas.microsoft.com/office/drawing/2014/main" val="2464755947"/>
                    </a:ext>
                  </a:extLst>
                </a:gridCol>
              </a:tblGrid>
              <a:tr h="753160">
                <a:tc>
                  <a:txBody>
                    <a:bodyPr/>
                    <a:lstStyle/>
                    <a:p>
                      <a:r>
                        <a:rPr lang="en-US" sz="1050" dirty="0">
                          <a:solidFill>
                            <a:srgbClr val="2E2E38"/>
                          </a:solidFill>
                        </a:rPr>
                        <a:t>The provision would allow applicable entities to elect to be treated as having made a payment of tax equal to the value of the credit for which they would otherwise be eligible under:</a:t>
                      </a:r>
                      <a:endParaRPr lang="es-AR" sz="1050" dirty="0">
                        <a:solidFill>
                          <a:srgbClr val="2E2E38"/>
                        </a:solidFill>
                      </a:endParaRPr>
                    </a:p>
                  </a:txBody>
                  <a:tcPr anchor="ctr">
                    <a:lnL w="12700" cap="flat" cmpd="sng" algn="ctr">
                      <a:solidFill>
                        <a:srgbClr val="C4C4CD"/>
                      </a:solidFill>
                      <a:prstDash val="solid"/>
                      <a:round/>
                      <a:headEnd type="none" w="med" len="med"/>
                      <a:tailEnd type="none" w="med" len="med"/>
                    </a:lnL>
                    <a:lnR w="12700" cap="flat" cmpd="sng" algn="ctr">
                      <a:solidFill>
                        <a:srgbClr val="C4C4CD"/>
                      </a:solidFill>
                      <a:prstDash val="solid"/>
                      <a:round/>
                      <a:headEnd type="none" w="med" len="med"/>
                      <a:tailEnd type="none" w="med" len="med"/>
                    </a:lnR>
                    <a:lnT w="12700" cmpd="sng">
                      <a:noFill/>
                    </a:lnT>
                    <a:lnB w="12700" cap="flat" cmpd="sng" algn="ctr">
                      <a:solidFill>
                        <a:srgbClr val="C4C4CD"/>
                      </a:solidFill>
                      <a:prstDash val="solid"/>
                      <a:round/>
                      <a:headEnd type="none" w="med" len="med"/>
                      <a:tailEnd type="none" w="med" len="med"/>
                    </a:lnB>
                    <a:lnTlToBr w="12700" cmpd="sng">
                      <a:noFill/>
                      <a:prstDash val="solid"/>
                    </a:lnTlToBr>
                    <a:lnBlToTr w="12700" cmpd="sng">
                      <a:noFill/>
                      <a:prstDash val="solid"/>
                    </a:lnBlToTr>
                    <a:solidFill>
                      <a:srgbClr val="C4C4CD"/>
                    </a:solidFill>
                  </a:tcPr>
                </a:tc>
                <a:extLst>
                  <a:ext uri="{0D108BD9-81ED-4DB2-BD59-A6C34878D82A}">
                    <a16:rowId xmlns:a16="http://schemas.microsoft.com/office/drawing/2014/main" val="2036605608"/>
                  </a:ext>
                </a:extLst>
              </a:tr>
              <a:tr h="339134">
                <a:tc>
                  <a:txBody>
                    <a:bodyPr/>
                    <a:lstStyle/>
                    <a:p>
                      <a:r>
                        <a:rPr lang="en-US" sz="1000" dirty="0">
                          <a:solidFill>
                            <a:srgbClr val="F6F6FA"/>
                          </a:solidFill>
                        </a:rPr>
                        <a:t>Section 30C AFV refueling property credit</a:t>
                      </a:r>
                    </a:p>
                  </a:txBody>
                  <a:tcPr anchor="ctr">
                    <a:lnL w="12700" cap="flat" cmpd="sng" algn="ctr">
                      <a:solidFill>
                        <a:srgbClr val="C4C4CD"/>
                      </a:solidFill>
                      <a:prstDash val="solid"/>
                      <a:round/>
                      <a:headEnd type="none" w="med" len="med"/>
                      <a:tailEnd type="none" w="med" len="med"/>
                    </a:lnL>
                    <a:lnR w="12700" cap="flat" cmpd="sng" algn="ctr">
                      <a:solidFill>
                        <a:srgbClr val="C4C4CD"/>
                      </a:solidFill>
                      <a:prstDash val="solid"/>
                      <a:round/>
                      <a:headEnd type="none" w="med" len="med"/>
                      <a:tailEnd type="none" w="med" len="med"/>
                    </a:lnR>
                    <a:lnT w="12700" cap="flat" cmpd="sng" algn="ctr">
                      <a:solidFill>
                        <a:srgbClr val="C4C4CD"/>
                      </a:solidFill>
                      <a:prstDash val="solid"/>
                      <a:round/>
                      <a:headEnd type="none" w="med" len="med"/>
                      <a:tailEnd type="none" w="med" len="med"/>
                    </a:lnT>
                    <a:lnB w="12700" cap="flat" cmpd="sng" algn="ctr">
                      <a:solidFill>
                        <a:srgbClr val="C4C4CD"/>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49056887"/>
                  </a:ext>
                </a:extLst>
              </a:tr>
              <a:tr h="339134">
                <a:tc>
                  <a:txBody>
                    <a:bodyPr/>
                    <a:lstStyle/>
                    <a:p>
                      <a:r>
                        <a:rPr lang="es-AR" sz="1000" dirty="0">
                          <a:solidFill>
                            <a:srgbClr val="F6F6FA"/>
                          </a:solidFill>
                        </a:rPr>
                        <a:t>Section 45 production tax credit</a:t>
                      </a:r>
                    </a:p>
                  </a:txBody>
                  <a:tcPr anchor="ctr">
                    <a:lnL w="12700" cap="flat" cmpd="sng" algn="ctr">
                      <a:solidFill>
                        <a:srgbClr val="C4C4CD"/>
                      </a:solidFill>
                      <a:prstDash val="solid"/>
                      <a:round/>
                      <a:headEnd type="none" w="med" len="med"/>
                      <a:tailEnd type="none" w="med" len="med"/>
                    </a:lnL>
                    <a:lnR w="12700" cap="flat" cmpd="sng" algn="ctr">
                      <a:solidFill>
                        <a:srgbClr val="C4C4CD"/>
                      </a:solidFill>
                      <a:prstDash val="solid"/>
                      <a:round/>
                      <a:headEnd type="none" w="med" len="med"/>
                      <a:tailEnd type="none" w="med" len="med"/>
                    </a:lnR>
                    <a:lnT w="12700" cap="flat" cmpd="sng" algn="ctr">
                      <a:solidFill>
                        <a:srgbClr val="C4C4CD"/>
                      </a:solidFill>
                      <a:prstDash val="solid"/>
                      <a:round/>
                      <a:headEnd type="none" w="med" len="med"/>
                      <a:tailEnd type="none" w="med" len="med"/>
                    </a:lnT>
                    <a:lnB w="12700" cap="flat" cmpd="sng" algn="ctr">
                      <a:solidFill>
                        <a:srgbClr val="C4C4CD"/>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5793447"/>
                  </a:ext>
                </a:extLst>
              </a:tr>
              <a:tr h="404251">
                <a:tc>
                  <a:txBody>
                    <a:bodyPr/>
                    <a:lstStyle/>
                    <a:p>
                      <a:r>
                        <a:rPr lang="es-AR" sz="1000" dirty="0">
                          <a:solidFill>
                            <a:srgbClr val="F6F6FA"/>
                          </a:solidFill>
                        </a:rPr>
                        <a:t>Section 45Q credit for carbon capture and sequestration</a:t>
                      </a:r>
                    </a:p>
                  </a:txBody>
                  <a:tcPr anchor="ctr">
                    <a:lnL w="12700" cap="flat" cmpd="sng" algn="ctr">
                      <a:solidFill>
                        <a:srgbClr val="C4C4CD"/>
                      </a:solidFill>
                      <a:prstDash val="solid"/>
                      <a:round/>
                      <a:headEnd type="none" w="med" len="med"/>
                      <a:tailEnd type="none" w="med" len="med"/>
                    </a:lnL>
                    <a:lnR w="12700" cap="flat" cmpd="sng" algn="ctr">
                      <a:solidFill>
                        <a:srgbClr val="C4C4CD"/>
                      </a:solidFill>
                      <a:prstDash val="solid"/>
                      <a:round/>
                      <a:headEnd type="none" w="med" len="med"/>
                      <a:tailEnd type="none" w="med" len="med"/>
                    </a:lnR>
                    <a:lnT w="12700" cap="flat" cmpd="sng" algn="ctr">
                      <a:solidFill>
                        <a:srgbClr val="C4C4CD"/>
                      </a:solidFill>
                      <a:prstDash val="solid"/>
                      <a:round/>
                      <a:headEnd type="none" w="med" len="med"/>
                      <a:tailEnd type="none" w="med" len="med"/>
                    </a:lnT>
                    <a:lnB w="12700" cap="flat" cmpd="sng" algn="ctr">
                      <a:solidFill>
                        <a:srgbClr val="C4C4CD"/>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08566865"/>
                  </a:ext>
                </a:extLst>
              </a:tr>
              <a:tr h="404251">
                <a:tc>
                  <a:txBody>
                    <a:bodyPr/>
                    <a:lstStyle/>
                    <a:p>
                      <a:r>
                        <a:rPr lang="en-US" sz="1000" dirty="0">
                          <a:solidFill>
                            <a:srgbClr val="F6F6FA"/>
                          </a:solidFill>
                        </a:rPr>
                        <a:t>Section 45U zero-emission nuclear power production credit</a:t>
                      </a:r>
                    </a:p>
                  </a:txBody>
                  <a:tcPr anchor="ctr">
                    <a:lnL w="12700" cap="flat" cmpd="sng" algn="ctr">
                      <a:solidFill>
                        <a:srgbClr val="C4C4CD"/>
                      </a:solidFill>
                      <a:prstDash val="solid"/>
                      <a:round/>
                      <a:headEnd type="none" w="med" len="med"/>
                      <a:tailEnd type="none" w="med" len="med"/>
                    </a:lnL>
                    <a:lnR w="12700" cap="flat" cmpd="sng" algn="ctr">
                      <a:solidFill>
                        <a:srgbClr val="C4C4CD"/>
                      </a:solidFill>
                      <a:prstDash val="solid"/>
                      <a:round/>
                      <a:headEnd type="none" w="med" len="med"/>
                      <a:tailEnd type="none" w="med" len="med"/>
                    </a:lnR>
                    <a:lnT w="12700" cap="flat" cmpd="sng" algn="ctr">
                      <a:solidFill>
                        <a:srgbClr val="C4C4CD"/>
                      </a:solidFill>
                      <a:prstDash val="solid"/>
                      <a:round/>
                      <a:headEnd type="none" w="med" len="med"/>
                      <a:tailEnd type="none" w="med" len="med"/>
                    </a:lnT>
                    <a:lnB w="12700" cap="flat" cmpd="sng" algn="ctr">
                      <a:solidFill>
                        <a:srgbClr val="C4C4CD"/>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72695932"/>
                  </a:ext>
                </a:extLst>
              </a:tr>
              <a:tr h="339134">
                <a:tc>
                  <a:txBody>
                    <a:bodyPr/>
                    <a:lstStyle/>
                    <a:p>
                      <a:r>
                        <a:rPr lang="es-AR" sz="1000" dirty="0">
                          <a:solidFill>
                            <a:srgbClr val="F6F6FA"/>
                          </a:solidFill>
                        </a:rPr>
                        <a:t>Section 45V hydrogen PTC</a:t>
                      </a:r>
                    </a:p>
                  </a:txBody>
                  <a:tcPr anchor="ctr">
                    <a:lnL w="12700" cap="flat" cmpd="sng" algn="ctr">
                      <a:solidFill>
                        <a:srgbClr val="C4C4CD"/>
                      </a:solidFill>
                      <a:prstDash val="solid"/>
                      <a:round/>
                      <a:headEnd type="none" w="med" len="med"/>
                      <a:tailEnd type="none" w="med" len="med"/>
                    </a:lnL>
                    <a:lnR w="12700" cap="flat" cmpd="sng" algn="ctr">
                      <a:solidFill>
                        <a:srgbClr val="C4C4CD"/>
                      </a:solidFill>
                      <a:prstDash val="solid"/>
                      <a:round/>
                      <a:headEnd type="none" w="med" len="med"/>
                      <a:tailEnd type="none" w="med" len="med"/>
                    </a:lnR>
                    <a:lnT w="12700" cap="flat" cmpd="sng" algn="ctr">
                      <a:solidFill>
                        <a:srgbClr val="C4C4CD"/>
                      </a:solidFill>
                      <a:prstDash val="solid"/>
                      <a:round/>
                      <a:headEnd type="none" w="med" len="med"/>
                      <a:tailEnd type="none" w="med" len="med"/>
                    </a:lnT>
                    <a:lnB w="12700" cap="flat" cmpd="sng" algn="ctr">
                      <a:solidFill>
                        <a:srgbClr val="C4C4CD"/>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80220005"/>
                  </a:ext>
                </a:extLst>
              </a:tr>
              <a:tr h="339134">
                <a:tc>
                  <a:txBody>
                    <a:bodyPr/>
                    <a:lstStyle/>
                    <a:p>
                      <a:r>
                        <a:rPr lang="es-AR" sz="1000" dirty="0">
                          <a:solidFill>
                            <a:srgbClr val="F6F6FA"/>
                          </a:solidFill>
                        </a:rPr>
                        <a:t>Section 45W clean commercial vehicles</a:t>
                      </a:r>
                    </a:p>
                  </a:txBody>
                  <a:tcPr anchor="ctr">
                    <a:lnL w="12700" cap="flat" cmpd="sng" algn="ctr">
                      <a:solidFill>
                        <a:srgbClr val="C4C4CD"/>
                      </a:solidFill>
                      <a:prstDash val="solid"/>
                      <a:round/>
                      <a:headEnd type="none" w="med" len="med"/>
                      <a:tailEnd type="none" w="med" len="med"/>
                    </a:lnL>
                    <a:lnR w="12700" cap="flat" cmpd="sng" algn="ctr">
                      <a:solidFill>
                        <a:srgbClr val="C4C4CD"/>
                      </a:solidFill>
                      <a:prstDash val="solid"/>
                      <a:round/>
                      <a:headEnd type="none" w="med" len="med"/>
                      <a:tailEnd type="none" w="med" len="med"/>
                    </a:lnR>
                    <a:lnT w="12700" cap="flat" cmpd="sng" algn="ctr">
                      <a:solidFill>
                        <a:srgbClr val="C4C4CD"/>
                      </a:solidFill>
                      <a:prstDash val="solid"/>
                      <a:round/>
                      <a:headEnd type="none" w="med" len="med"/>
                      <a:tailEnd type="none" w="med" len="med"/>
                    </a:lnT>
                    <a:lnB w="12700" cap="flat" cmpd="sng" algn="ctr">
                      <a:solidFill>
                        <a:srgbClr val="C4C4CD"/>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52348895"/>
                  </a:ext>
                </a:extLst>
              </a:tr>
              <a:tr h="339134">
                <a:tc>
                  <a:txBody>
                    <a:bodyPr/>
                    <a:lstStyle/>
                    <a:p>
                      <a:r>
                        <a:rPr lang="en-US" sz="1000" dirty="0">
                          <a:solidFill>
                            <a:srgbClr val="F6F6FA"/>
                          </a:solidFill>
                        </a:rPr>
                        <a:t>Section 45X advanced manufacturing credit</a:t>
                      </a:r>
                      <a:endParaRPr lang="es-AR" sz="1000" dirty="0">
                        <a:solidFill>
                          <a:srgbClr val="F6F6FA"/>
                        </a:solidFill>
                      </a:endParaRPr>
                    </a:p>
                  </a:txBody>
                  <a:tcPr anchor="ctr">
                    <a:lnL w="12700" cap="flat" cmpd="sng" algn="ctr">
                      <a:solidFill>
                        <a:srgbClr val="C4C4CD"/>
                      </a:solidFill>
                      <a:prstDash val="solid"/>
                      <a:round/>
                      <a:headEnd type="none" w="med" len="med"/>
                      <a:tailEnd type="none" w="med" len="med"/>
                    </a:lnL>
                    <a:lnR w="12700" cap="flat" cmpd="sng" algn="ctr">
                      <a:solidFill>
                        <a:srgbClr val="C4C4CD"/>
                      </a:solidFill>
                      <a:prstDash val="solid"/>
                      <a:round/>
                      <a:headEnd type="none" w="med" len="med"/>
                      <a:tailEnd type="none" w="med" len="med"/>
                    </a:lnR>
                    <a:lnT w="12700" cap="flat" cmpd="sng" algn="ctr">
                      <a:solidFill>
                        <a:srgbClr val="C4C4CD"/>
                      </a:solidFill>
                      <a:prstDash val="solid"/>
                      <a:round/>
                      <a:headEnd type="none" w="med" len="med"/>
                      <a:tailEnd type="none" w="med" len="med"/>
                    </a:lnT>
                    <a:lnB w="12700" cap="flat" cmpd="sng" algn="ctr">
                      <a:solidFill>
                        <a:srgbClr val="C4C4CD"/>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27104556"/>
                  </a:ext>
                </a:extLst>
              </a:tr>
              <a:tr h="339134">
                <a:tc>
                  <a:txBody>
                    <a:bodyPr/>
                    <a:lstStyle/>
                    <a:p>
                      <a:r>
                        <a:rPr lang="es-AR" sz="1000" dirty="0">
                          <a:solidFill>
                            <a:srgbClr val="F6F6FA"/>
                          </a:solidFill>
                        </a:rPr>
                        <a:t>Section 45Y technology neutral PTC</a:t>
                      </a:r>
                    </a:p>
                  </a:txBody>
                  <a:tcPr anchor="ctr">
                    <a:lnL w="12700" cap="flat" cmpd="sng" algn="ctr">
                      <a:solidFill>
                        <a:srgbClr val="C4C4CD"/>
                      </a:solidFill>
                      <a:prstDash val="solid"/>
                      <a:round/>
                      <a:headEnd type="none" w="med" len="med"/>
                      <a:tailEnd type="none" w="med" len="med"/>
                    </a:lnL>
                    <a:lnR w="12700" cap="flat" cmpd="sng" algn="ctr">
                      <a:solidFill>
                        <a:srgbClr val="C4C4CD"/>
                      </a:solidFill>
                      <a:prstDash val="solid"/>
                      <a:round/>
                      <a:headEnd type="none" w="med" len="med"/>
                      <a:tailEnd type="none" w="med" len="med"/>
                    </a:lnR>
                    <a:lnT w="12700" cap="flat" cmpd="sng" algn="ctr">
                      <a:solidFill>
                        <a:srgbClr val="C4C4CD"/>
                      </a:solidFill>
                      <a:prstDash val="solid"/>
                      <a:round/>
                      <a:headEnd type="none" w="med" len="med"/>
                      <a:tailEnd type="none" w="med" len="med"/>
                    </a:lnT>
                    <a:lnB w="12700" cap="flat" cmpd="sng" algn="ctr">
                      <a:solidFill>
                        <a:srgbClr val="C4C4CD"/>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8803761"/>
                  </a:ext>
                </a:extLst>
              </a:tr>
              <a:tr h="339134">
                <a:tc>
                  <a:txBody>
                    <a:bodyPr/>
                    <a:lstStyle/>
                    <a:p>
                      <a:r>
                        <a:rPr lang="es-AR" sz="1000" dirty="0">
                          <a:solidFill>
                            <a:srgbClr val="F6F6FA"/>
                          </a:solidFill>
                        </a:rPr>
                        <a:t>Section 45Z clean fuel production credit</a:t>
                      </a:r>
                    </a:p>
                  </a:txBody>
                  <a:tcPr anchor="ctr">
                    <a:lnL w="12700" cap="flat" cmpd="sng" algn="ctr">
                      <a:solidFill>
                        <a:srgbClr val="C4C4CD"/>
                      </a:solidFill>
                      <a:prstDash val="solid"/>
                      <a:round/>
                      <a:headEnd type="none" w="med" len="med"/>
                      <a:tailEnd type="none" w="med" len="med"/>
                    </a:lnL>
                    <a:lnR w="12700" cap="flat" cmpd="sng" algn="ctr">
                      <a:solidFill>
                        <a:srgbClr val="C4C4CD"/>
                      </a:solidFill>
                      <a:prstDash val="solid"/>
                      <a:round/>
                      <a:headEnd type="none" w="med" len="med"/>
                      <a:tailEnd type="none" w="med" len="med"/>
                    </a:lnR>
                    <a:lnT w="12700" cap="flat" cmpd="sng" algn="ctr">
                      <a:solidFill>
                        <a:srgbClr val="C4C4CD"/>
                      </a:solidFill>
                      <a:prstDash val="solid"/>
                      <a:round/>
                      <a:headEnd type="none" w="med" len="med"/>
                      <a:tailEnd type="none" w="med" len="med"/>
                    </a:lnT>
                    <a:lnB w="12700" cap="flat" cmpd="sng" algn="ctr">
                      <a:solidFill>
                        <a:srgbClr val="C4C4CD"/>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84029625"/>
                  </a:ext>
                </a:extLst>
              </a:tr>
              <a:tr h="339134">
                <a:tc>
                  <a:txBody>
                    <a:bodyPr/>
                    <a:lstStyle/>
                    <a:p>
                      <a:r>
                        <a:rPr lang="en-US" sz="1000" dirty="0">
                          <a:solidFill>
                            <a:srgbClr val="F6F6FA"/>
                          </a:solidFill>
                        </a:rPr>
                        <a:t>Section 48C qualifying advanced energy credit</a:t>
                      </a:r>
                    </a:p>
                  </a:txBody>
                  <a:tcPr anchor="ctr">
                    <a:lnL w="12700" cap="flat" cmpd="sng" algn="ctr">
                      <a:solidFill>
                        <a:srgbClr val="C4C4CD"/>
                      </a:solidFill>
                      <a:prstDash val="solid"/>
                      <a:round/>
                      <a:headEnd type="none" w="med" len="med"/>
                      <a:tailEnd type="none" w="med" len="med"/>
                    </a:lnL>
                    <a:lnR w="12700" cap="flat" cmpd="sng" algn="ctr">
                      <a:solidFill>
                        <a:srgbClr val="C4C4CD"/>
                      </a:solidFill>
                      <a:prstDash val="solid"/>
                      <a:round/>
                      <a:headEnd type="none" w="med" len="med"/>
                      <a:tailEnd type="none" w="med" len="med"/>
                    </a:lnR>
                    <a:lnT w="12700" cap="flat" cmpd="sng" algn="ctr">
                      <a:solidFill>
                        <a:srgbClr val="C4C4CD"/>
                      </a:solidFill>
                      <a:prstDash val="solid"/>
                      <a:round/>
                      <a:headEnd type="none" w="med" len="med"/>
                      <a:tailEnd type="none" w="med" len="med"/>
                    </a:lnT>
                    <a:lnB w="12700" cap="flat" cmpd="sng" algn="ctr">
                      <a:solidFill>
                        <a:srgbClr val="C4C4CD"/>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26251075"/>
                  </a:ext>
                </a:extLst>
              </a:tr>
              <a:tr h="339134">
                <a:tc>
                  <a:txBody>
                    <a:bodyPr/>
                    <a:lstStyle/>
                    <a:p>
                      <a:r>
                        <a:rPr lang="en-US" sz="1000" dirty="0">
                          <a:solidFill>
                            <a:srgbClr val="F6F6FA"/>
                          </a:solidFill>
                        </a:rPr>
                        <a:t>Section 48 clean energy ITC</a:t>
                      </a:r>
                    </a:p>
                  </a:txBody>
                  <a:tcPr anchor="ctr">
                    <a:lnL w="12700" cap="flat" cmpd="sng" algn="ctr">
                      <a:solidFill>
                        <a:srgbClr val="C4C4CD"/>
                      </a:solidFill>
                      <a:prstDash val="solid"/>
                      <a:round/>
                      <a:headEnd type="none" w="med" len="med"/>
                      <a:tailEnd type="none" w="med" len="med"/>
                    </a:lnL>
                    <a:lnR w="12700" cap="flat" cmpd="sng" algn="ctr">
                      <a:solidFill>
                        <a:srgbClr val="C4C4CD"/>
                      </a:solidFill>
                      <a:prstDash val="solid"/>
                      <a:round/>
                      <a:headEnd type="none" w="med" len="med"/>
                      <a:tailEnd type="none" w="med" len="med"/>
                    </a:lnR>
                    <a:lnT w="12700" cap="flat" cmpd="sng" algn="ctr">
                      <a:solidFill>
                        <a:srgbClr val="C4C4CD"/>
                      </a:solidFill>
                      <a:prstDash val="solid"/>
                      <a:round/>
                      <a:headEnd type="none" w="med" len="med"/>
                      <a:tailEnd type="none" w="med" len="med"/>
                    </a:lnT>
                    <a:lnB w="12700" cap="flat" cmpd="sng" algn="ctr">
                      <a:solidFill>
                        <a:srgbClr val="C4C4CD"/>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96075243"/>
                  </a:ext>
                </a:extLst>
              </a:tr>
              <a:tr h="339134">
                <a:tc>
                  <a:txBody>
                    <a:bodyPr/>
                    <a:lstStyle/>
                    <a:p>
                      <a:r>
                        <a:rPr lang="en-US" sz="1000" dirty="0">
                          <a:solidFill>
                            <a:srgbClr val="F6F6FA"/>
                          </a:solidFill>
                        </a:rPr>
                        <a:t>Section 48E clean electricity ITC</a:t>
                      </a:r>
                    </a:p>
                  </a:txBody>
                  <a:tcPr anchor="ctr">
                    <a:lnL w="12700" cap="flat" cmpd="sng" algn="ctr">
                      <a:solidFill>
                        <a:srgbClr val="C4C4CD"/>
                      </a:solidFill>
                      <a:prstDash val="solid"/>
                      <a:round/>
                      <a:headEnd type="none" w="med" len="med"/>
                      <a:tailEnd type="none" w="med" len="med"/>
                    </a:lnL>
                    <a:lnR w="12700" cap="flat" cmpd="sng" algn="ctr">
                      <a:solidFill>
                        <a:srgbClr val="C4C4CD"/>
                      </a:solidFill>
                      <a:prstDash val="solid"/>
                      <a:round/>
                      <a:headEnd type="none" w="med" len="med"/>
                      <a:tailEnd type="none" w="med" len="med"/>
                    </a:lnR>
                    <a:lnT w="12700" cap="flat" cmpd="sng" algn="ctr">
                      <a:solidFill>
                        <a:srgbClr val="C4C4CD"/>
                      </a:solidFill>
                      <a:prstDash val="solid"/>
                      <a:round/>
                      <a:headEnd type="none" w="med" len="med"/>
                      <a:tailEnd type="none" w="med" len="med"/>
                    </a:lnT>
                    <a:lnB w="12700" cap="flat" cmpd="sng" algn="ctr">
                      <a:solidFill>
                        <a:srgbClr val="C4C4CD"/>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96547259"/>
                  </a:ext>
                </a:extLst>
              </a:tr>
            </a:tbl>
          </a:graphicData>
        </a:graphic>
      </p:graphicFrame>
      <p:sp>
        <p:nvSpPr>
          <p:cNvPr id="8" name="Title 7">
            <a:extLst>
              <a:ext uri="{FF2B5EF4-FFF2-40B4-BE49-F238E27FC236}">
                <a16:creationId xmlns:a16="http://schemas.microsoft.com/office/drawing/2014/main" id="{F6650E85-E2D7-B362-F528-996EF7A69DC3}"/>
              </a:ext>
            </a:extLst>
          </p:cNvPr>
          <p:cNvSpPr>
            <a:spLocks noGrp="1"/>
          </p:cNvSpPr>
          <p:nvPr>
            <p:ph type="title"/>
          </p:nvPr>
        </p:nvSpPr>
        <p:spPr>
          <a:xfrm>
            <a:off x="457201" y="294200"/>
            <a:ext cx="8229600" cy="590400"/>
          </a:xfrm>
        </p:spPr>
        <p:txBody>
          <a:bodyPr/>
          <a:lstStyle/>
          <a:p>
            <a:r>
              <a:rPr lang="en-IN" dirty="0"/>
              <a:t>IRA — direct pay (Section 6417) option</a:t>
            </a:r>
            <a:br>
              <a:rPr lang="en-IN" dirty="0"/>
            </a:br>
            <a:r>
              <a:rPr lang="en-IN" sz="1800" dirty="0"/>
              <a:t>Overview</a:t>
            </a:r>
            <a:br>
              <a:rPr lang="en-US" dirty="0"/>
            </a:br>
            <a:endParaRPr lang="es-AR" dirty="0"/>
          </a:p>
        </p:txBody>
      </p:sp>
    </p:spTree>
    <p:extLst>
      <p:ext uri="{BB962C8B-B14F-4D97-AF65-F5344CB8AC3E}">
        <p14:creationId xmlns:p14="http://schemas.microsoft.com/office/powerpoint/2010/main" val="80985142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19D70C96-EF50-4280-9089-568F17DB519C}"/>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56" imgH="257" progId="TCLayout.ActiveDocument.1">
                  <p:embed/>
                </p:oleObj>
              </mc:Choice>
              <mc:Fallback>
                <p:oleObj name="think-cell Slide" r:id="rId3" imgW="256" imgH="257" progId="TCLayout.ActiveDocument.1">
                  <p:embed/>
                  <p:pic>
                    <p:nvPicPr>
                      <p:cNvPr id="4" name="Object 3" hidden="1">
                        <a:extLst>
                          <a:ext uri="{FF2B5EF4-FFF2-40B4-BE49-F238E27FC236}">
                            <a16:creationId xmlns:a16="http://schemas.microsoft.com/office/drawing/2014/main" id="{19D70C96-EF50-4280-9089-568F17DB519C}"/>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364B114B-BC04-450D-B1EE-6F08857EA8F7}"/>
              </a:ext>
            </a:extLst>
          </p:cNvPr>
          <p:cNvSpPr>
            <a:spLocks noGrp="1"/>
          </p:cNvSpPr>
          <p:nvPr>
            <p:ph type="title"/>
          </p:nvPr>
        </p:nvSpPr>
        <p:spPr/>
        <p:txBody>
          <a:bodyPr vert="horz"/>
          <a:lstStyle/>
          <a:p>
            <a:r>
              <a:rPr lang="en-US" dirty="0"/>
              <a:t>Polling question 4</a:t>
            </a:r>
          </a:p>
        </p:txBody>
      </p:sp>
      <p:grpSp>
        <p:nvGrpSpPr>
          <p:cNvPr id="37" name="Group 36">
            <a:extLst>
              <a:ext uri="{FF2B5EF4-FFF2-40B4-BE49-F238E27FC236}">
                <a16:creationId xmlns:a16="http://schemas.microsoft.com/office/drawing/2014/main" id="{FCED90EE-F7E9-40D6-B3BC-09D428557646}"/>
              </a:ext>
            </a:extLst>
          </p:cNvPr>
          <p:cNvGrpSpPr/>
          <p:nvPr/>
        </p:nvGrpSpPr>
        <p:grpSpPr>
          <a:xfrm>
            <a:off x="457201" y="1138238"/>
            <a:ext cx="8229600" cy="4949825"/>
            <a:chOff x="457201" y="1138238"/>
            <a:chExt cx="8229600" cy="4949825"/>
          </a:xfrm>
        </p:grpSpPr>
        <p:pic>
          <p:nvPicPr>
            <p:cNvPr id="49" name="Picture 48">
              <a:extLst>
                <a:ext uri="{FF2B5EF4-FFF2-40B4-BE49-F238E27FC236}">
                  <a16:creationId xmlns:a16="http://schemas.microsoft.com/office/drawing/2014/main" id="{F7F7CC63-729A-489B-B6BA-64DE9ABB5063}"/>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l="24485" r="421"/>
            <a:stretch/>
          </p:blipFill>
          <p:spPr>
            <a:xfrm>
              <a:off x="457201" y="1138238"/>
              <a:ext cx="8229600" cy="4949825"/>
            </a:xfrm>
            <a:prstGeom prst="rect">
              <a:avLst/>
            </a:prstGeom>
          </p:spPr>
        </p:pic>
        <p:sp>
          <p:nvSpPr>
            <p:cNvPr id="50" name="Rectangle 49">
              <a:extLst>
                <a:ext uri="{FF2B5EF4-FFF2-40B4-BE49-F238E27FC236}">
                  <a16:creationId xmlns:a16="http://schemas.microsoft.com/office/drawing/2014/main" id="{49083D79-7B73-4302-8CDA-EAE49CCF0BB6}"/>
                </a:ext>
              </a:extLst>
            </p:cNvPr>
            <p:cNvSpPr/>
            <p:nvPr/>
          </p:nvSpPr>
          <p:spPr>
            <a:xfrm>
              <a:off x="457201" y="1138238"/>
              <a:ext cx="8229600" cy="4949825"/>
            </a:xfrm>
            <a:prstGeom prst="rect">
              <a:avLst/>
            </a:prstGeom>
            <a:gradFill flip="none" rotWithShape="1">
              <a:gsLst>
                <a:gs pos="0">
                  <a:schemeClr val="tx1">
                    <a:alpha val="0"/>
                  </a:schemeClr>
                </a:gs>
                <a:gs pos="46000">
                  <a:schemeClr val="tx1">
                    <a:alpha val="50000"/>
                  </a:schemeClr>
                </a:gs>
                <a:gs pos="81000">
                  <a:schemeClr val="tx1">
                    <a:alpha val="74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sz="1600" dirty="0">
                <a:latin typeface="+mj-lt"/>
              </a:endParaRPr>
            </a:p>
          </p:txBody>
        </p:sp>
      </p:grpSp>
      <p:sp>
        <p:nvSpPr>
          <p:cNvPr id="3" name="Text Placeholder 5">
            <a:extLst>
              <a:ext uri="{FF2B5EF4-FFF2-40B4-BE49-F238E27FC236}">
                <a16:creationId xmlns:a16="http://schemas.microsoft.com/office/drawing/2014/main" id="{DCC98CC1-9789-596F-B0FB-D4E418D55DD7}"/>
              </a:ext>
            </a:extLst>
          </p:cNvPr>
          <p:cNvSpPr txBox="1">
            <a:spLocks/>
          </p:cNvSpPr>
          <p:nvPr/>
        </p:nvSpPr>
        <p:spPr>
          <a:xfrm>
            <a:off x="763996" y="1438199"/>
            <a:ext cx="5261420" cy="553998"/>
          </a:xfrm>
          <a:prstGeom prst="rect">
            <a:avLst/>
          </a:prstGeom>
        </p:spPr>
        <p:txBody>
          <a:bodyPr vert="horz" wrap="square" lIns="0" tIns="0" rIns="0" bIns="0" rtlCol="0" anchor="t" anchorCtr="0">
            <a:spAutoFit/>
          </a:bodyPr>
          <a:lstStyle>
            <a:lvl1pPr marL="0" indent="0" algn="l" defTabSz="914400" rtl="0" eaLnBrk="1" latinLnBrk="0" hangingPunct="1">
              <a:spcBef>
                <a:spcPct val="20000"/>
              </a:spcBef>
              <a:buClr>
                <a:schemeClr val="tx2"/>
              </a:buClr>
              <a:buSzPct val="110000"/>
              <a:buFont typeface="EYInterstate Light" panose="02000506000000020004" pitchFamily="2" charset="0"/>
              <a:buNone/>
              <a:defRPr sz="2400" kern="1200">
                <a:solidFill>
                  <a:schemeClr val="bg1"/>
                </a:solidFill>
                <a:latin typeface="EYInterstate Light" panose="02000506000000020004" pitchFamily="2" charset="0"/>
                <a:ea typeface="+mn-ea"/>
                <a:cs typeface="+mn-cs"/>
              </a:defRPr>
            </a:lvl1pPr>
            <a:lvl2pPr marL="1425575" indent="-1425575" algn="l" defTabSz="914400" rtl="0" eaLnBrk="1" latinLnBrk="0" hangingPunct="1">
              <a:spcBef>
                <a:spcPct val="20000"/>
              </a:spcBef>
              <a:buClr>
                <a:schemeClr val="tx2"/>
              </a:buClr>
              <a:buSzPct val="110000"/>
              <a:buFont typeface="EYInterstate Light" panose="02000506000000020004" pitchFamily="2" charset="0"/>
              <a:buNone/>
              <a:defRPr sz="2400" kern="1200">
                <a:solidFill>
                  <a:schemeClr val="tx1"/>
                </a:solidFill>
                <a:latin typeface="EYInterstate Light" panose="02000506000000020004" pitchFamily="2" charset="0"/>
                <a:ea typeface="+mn-ea"/>
                <a:cs typeface="+mn-cs"/>
              </a:defRPr>
            </a:lvl2pPr>
            <a:lvl3pPr marL="1425575" indent="-1425575" algn="l" defTabSz="914400" rtl="0" eaLnBrk="1" latinLnBrk="0" hangingPunct="1">
              <a:spcBef>
                <a:spcPct val="20000"/>
              </a:spcBef>
              <a:buClr>
                <a:schemeClr val="tx2"/>
              </a:buClr>
              <a:buSzPct val="110000"/>
              <a:buFont typeface="EYInterstate Light" panose="02000506000000020004" pitchFamily="2" charset="0"/>
              <a:buNone/>
              <a:defRPr sz="2400" kern="1200">
                <a:solidFill>
                  <a:schemeClr val="tx1"/>
                </a:solidFill>
                <a:latin typeface="EYInterstate Light" panose="02000506000000020004" pitchFamily="2" charset="0"/>
                <a:ea typeface="+mn-ea"/>
                <a:cs typeface="+mn-cs"/>
              </a:defRPr>
            </a:lvl3pPr>
            <a:lvl4pPr marL="1425575" indent="-1425575" algn="l" defTabSz="914400" rtl="0" eaLnBrk="1" latinLnBrk="0" hangingPunct="1">
              <a:spcBef>
                <a:spcPct val="20000"/>
              </a:spcBef>
              <a:buClr>
                <a:schemeClr val="tx2"/>
              </a:buClr>
              <a:buSzPct val="110000"/>
              <a:buFont typeface="EYInterstate Light" panose="02000506000000020004" pitchFamily="2" charset="0"/>
              <a:buNone/>
              <a:defRPr sz="2400" kern="1200">
                <a:solidFill>
                  <a:schemeClr val="tx1"/>
                </a:solidFill>
                <a:latin typeface="EYInterstate Light" panose="02000506000000020004" pitchFamily="2" charset="0"/>
                <a:ea typeface="+mn-ea"/>
                <a:cs typeface="+mn-cs"/>
              </a:defRPr>
            </a:lvl4pPr>
            <a:lvl5pPr marL="1425575" indent="-1425575" algn="l" defTabSz="914400" rtl="0" eaLnBrk="1" latinLnBrk="0" hangingPunct="1">
              <a:spcBef>
                <a:spcPct val="20000"/>
              </a:spcBef>
              <a:buClr>
                <a:schemeClr val="tx2"/>
              </a:buClr>
              <a:buSzPct val="110000"/>
              <a:buFont typeface="EYInterstate Light" panose="02000506000000020004" pitchFamily="2" charset="0"/>
              <a:buNone/>
              <a:defRPr sz="2400" kern="1200">
                <a:solidFill>
                  <a:schemeClr val="tx1"/>
                </a:solidFill>
                <a:latin typeface="EYInterstate Light" panose="02000506000000020004"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IN" sz="1800" b="1" dirty="0">
                <a:solidFill>
                  <a:schemeClr val="tx2"/>
                </a:solidFill>
                <a:latin typeface="+mj-lt"/>
              </a:rPr>
              <a:t>A Section 6417 election will </a:t>
            </a:r>
            <a:r>
              <a:rPr lang="en-US" sz="1800" b="1" dirty="0">
                <a:solidFill>
                  <a:schemeClr val="tx2"/>
                </a:solidFill>
                <a:latin typeface="+mj-lt"/>
              </a:rPr>
              <a:t>effectively treat tax credits as tax paid on a filed return.</a:t>
            </a:r>
            <a:endParaRPr lang="en-IN" sz="1800" b="1" dirty="0">
              <a:solidFill>
                <a:schemeClr val="tx2"/>
              </a:solidFill>
              <a:latin typeface="+mj-lt"/>
            </a:endParaRPr>
          </a:p>
        </p:txBody>
      </p:sp>
      <p:sp>
        <p:nvSpPr>
          <p:cNvPr id="5" name="Oval 4">
            <a:extLst>
              <a:ext uri="{FF2B5EF4-FFF2-40B4-BE49-F238E27FC236}">
                <a16:creationId xmlns:a16="http://schemas.microsoft.com/office/drawing/2014/main" id="{F8CD3C4C-F960-EF12-F825-FFDE58077746}"/>
              </a:ext>
            </a:extLst>
          </p:cNvPr>
          <p:cNvSpPr/>
          <p:nvPr/>
        </p:nvSpPr>
        <p:spPr>
          <a:xfrm>
            <a:off x="763995" y="3103543"/>
            <a:ext cx="340568" cy="340568"/>
          </a:xfrm>
          <a:prstGeom prst="ellipse">
            <a:avLst/>
          </a:prstGeom>
          <a:solidFill>
            <a:schemeClr val="tx2"/>
          </a:solidFill>
          <a:ln w="19050" cap="flat" cmpd="sng" algn="ctr">
            <a:noFill/>
            <a:prstDash val="solid"/>
          </a:ln>
          <a:effectLst/>
        </p:spPr>
        <p:txBody>
          <a:bodyPr rtlCol="0" anchor="ctr"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N" sz="1600" b="1" i="0" u="none" strike="noStrike" kern="0" cap="none" spc="0" normalizeH="0" baseline="0" noProof="0" dirty="0">
                <a:ln>
                  <a:noFill/>
                </a:ln>
                <a:effectLst/>
                <a:uLnTx/>
                <a:uFillTx/>
                <a:latin typeface="+mj-lt"/>
              </a:rPr>
              <a:t>B</a:t>
            </a:r>
            <a:endParaRPr kumimoji="0" lang="en-US" sz="1600" b="1" i="0" u="none" strike="noStrike" kern="0" cap="none" spc="0" normalizeH="0" baseline="0" noProof="0" dirty="0">
              <a:ln>
                <a:noFill/>
              </a:ln>
              <a:effectLst/>
              <a:uLnTx/>
              <a:uFillTx/>
              <a:latin typeface="+mj-lt"/>
            </a:endParaRPr>
          </a:p>
        </p:txBody>
      </p:sp>
      <p:sp>
        <p:nvSpPr>
          <p:cNvPr id="6" name="Oval 5">
            <a:extLst>
              <a:ext uri="{FF2B5EF4-FFF2-40B4-BE49-F238E27FC236}">
                <a16:creationId xmlns:a16="http://schemas.microsoft.com/office/drawing/2014/main" id="{14C43F40-8E87-9F0E-FB34-E9D5ED9BAB87}"/>
              </a:ext>
            </a:extLst>
          </p:cNvPr>
          <p:cNvSpPr/>
          <p:nvPr/>
        </p:nvSpPr>
        <p:spPr>
          <a:xfrm>
            <a:off x="763995" y="2455348"/>
            <a:ext cx="340568" cy="340568"/>
          </a:xfrm>
          <a:prstGeom prst="ellipse">
            <a:avLst/>
          </a:prstGeom>
          <a:solidFill>
            <a:schemeClr val="tx2"/>
          </a:solidFill>
          <a:ln w="19050" cap="flat" cmpd="sng" algn="ctr">
            <a:noFill/>
            <a:prstDash val="solid"/>
          </a:ln>
          <a:effectLst/>
        </p:spPr>
        <p:txBody>
          <a:bodyPr vert="horz" wrap="square" lIns="91440" tIns="45720" rIns="91440" bIns="45720" rtlCol="0" anchor="ctr" anchorCtr="0"/>
          <a:lstStyle/>
          <a:p>
            <a:pPr algn="ctr"/>
            <a:r>
              <a:rPr lang="en-IN" sz="1600" b="1" kern="0" dirty="0">
                <a:latin typeface="+mj-lt"/>
              </a:rPr>
              <a:t>A</a:t>
            </a:r>
            <a:endParaRPr lang="en-US" sz="1600" b="1" kern="0" dirty="0">
              <a:latin typeface="+mj-lt"/>
            </a:endParaRPr>
          </a:p>
        </p:txBody>
      </p:sp>
      <p:sp>
        <p:nvSpPr>
          <p:cNvPr id="7" name="Title 1">
            <a:extLst>
              <a:ext uri="{FF2B5EF4-FFF2-40B4-BE49-F238E27FC236}">
                <a16:creationId xmlns:a16="http://schemas.microsoft.com/office/drawing/2014/main" id="{4CC6C008-6EA8-C208-6A1A-D741E7CC7F8C}"/>
              </a:ext>
            </a:extLst>
          </p:cNvPr>
          <p:cNvSpPr txBox="1">
            <a:spLocks/>
          </p:cNvSpPr>
          <p:nvPr/>
        </p:nvSpPr>
        <p:spPr>
          <a:xfrm>
            <a:off x="1215858" y="2379411"/>
            <a:ext cx="4555544" cy="492443"/>
          </a:xfrm>
          <a:prstGeom prst="rect">
            <a:avLst/>
          </a:prstGeom>
        </p:spPr>
        <p:txBody>
          <a:bodyPr vert="horz" wrap="square" lIns="0" tIns="0" rIns="0" bIns="0" anchor="ctr">
            <a:noAutofit/>
          </a:bodyPr>
          <a:lstStyle>
            <a:lvl1pPr algn="l" defTabSz="914400" rtl="0" eaLnBrk="1" latinLnBrk="0" hangingPunct="1">
              <a:lnSpc>
                <a:spcPct val="85000"/>
              </a:lnSpc>
              <a:spcBef>
                <a:spcPct val="0"/>
              </a:spcBef>
              <a:buNone/>
              <a:defRPr sz="2400" b="0" kern="1200">
                <a:solidFill>
                  <a:schemeClr val="bg1"/>
                </a:solidFill>
                <a:latin typeface="EYInterstate Light" panose="02000506000000020004" pitchFamily="2" charset="0"/>
                <a:ea typeface="+mj-ea"/>
                <a:cs typeface="Arial" pitchFamily="34" charset="0"/>
              </a:defRPr>
            </a:lvl1pPr>
          </a:lstStyle>
          <a:p>
            <a:pPr>
              <a:lnSpc>
                <a:spcPct val="100000"/>
              </a:lnSpc>
            </a:pPr>
            <a:r>
              <a:rPr lang="en-IN" sz="1600" dirty="0">
                <a:latin typeface="+mj-lt"/>
                <a:cs typeface="Arial"/>
              </a:rPr>
              <a:t>True</a:t>
            </a:r>
          </a:p>
        </p:txBody>
      </p:sp>
      <p:sp>
        <p:nvSpPr>
          <p:cNvPr id="8" name="Title 1">
            <a:extLst>
              <a:ext uri="{FF2B5EF4-FFF2-40B4-BE49-F238E27FC236}">
                <a16:creationId xmlns:a16="http://schemas.microsoft.com/office/drawing/2014/main" id="{137F0A8E-9BB3-B2CF-91E5-8D87E458B4D2}"/>
              </a:ext>
            </a:extLst>
          </p:cNvPr>
          <p:cNvSpPr txBox="1">
            <a:spLocks/>
          </p:cNvSpPr>
          <p:nvPr/>
        </p:nvSpPr>
        <p:spPr>
          <a:xfrm>
            <a:off x="1215858" y="3027606"/>
            <a:ext cx="4555544" cy="492443"/>
          </a:xfrm>
          <a:prstGeom prst="rect">
            <a:avLst/>
          </a:prstGeom>
        </p:spPr>
        <p:txBody>
          <a:bodyPr vert="horz" wrap="square" lIns="0" tIns="0" rIns="0" bIns="0" anchor="ctr">
            <a:noAutofit/>
          </a:bodyPr>
          <a:lstStyle>
            <a:lvl1pPr algn="l" defTabSz="914400" rtl="0" eaLnBrk="1" latinLnBrk="0" hangingPunct="1">
              <a:lnSpc>
                <a:spcPct val="85000"/>
              </a:lnSpc>
              <a:spcBef>
                <a:spcPct val="0"/>
              </a:spcBef>
              <a:buNone/>
              <a:defRPr sz="2400" b="0" kern="1200">
                <a:solidFill>
                  <a:schemeClr val="bg1"/>
                </a:solidFill>
                <a:latin typeface="EYInterstate Light" panose="02000506000000020004" pitchFamily="2" charset="0"/>
                <a:ea typeface="+mj-ea"/>
                <a:cs typeface="Arial" pitchFamily="34" charset="0"/>
              </a:defRPr>
            </a:lvl1pPr>
          </a:lstStyle>
          <a:p>
            <a:pPr>
              <a:lnSpc>
                <a:spcPct val="100000"/>
              </a:lnSpc>
            </a:pPr>
            <a:r>
              <a:rPr lang="en-IN" sz="1600" dirty="0">
                <a:latin typeface="+mj-lt"/>
                <a:cs typeface="Arial"/>
              </a:rPr>
              <a:t>False</a:t>
            </a:r>
          </a:p>
        </p:txBody>
      </p:sp>
    </p:spTree>
    <p:extLst>
      <p:ext uri="{BB962C8B-B14F-4D97-AF65-F5344CB8AC3E}">
        <p14:creationId xmlns:p14="http://schemas.microsoft.com/office/powerpoint/2010/main" val="3329896648"/>
      </p:ext>
    </p:extLst>
  </p:cSld>
  <p:clrMapOvr>
    <a:masterClrMapping/>
  </p:clrMapOvr>
  <mc:AlternateContent xmlns:mc="http://schemas.openxmlformats.org/markup-compatibility/2006" xmlns:p14="http://schemas.microsoft.com/office/powerpoint/2010/main">
    <mc:Choice Requires="p14">
      <p:transition spd="slow" p14:dur="2000" advTm="6"/>
    </mc:Choice>
    <mc:Fallback xmlns="">
      <p:transition spd="slow" advTm="6"/>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1E9DB1-C024-4AE8-00FD-820016938356}"/>
              </a:ext>
            </a:extLst>
          </p:cNvPr>
          <p:cNvSpPr>
            <a:spLocks noGrp="1"/>
          </p:cNvSpPr>
          <p:nvPr>
            <p:ph type="title"/>
          </p:nvPr>
        </p:nvSpPr>
        <p:spPr>
          <a:xfrm>
            <a:off x="457201" y="294200"/>
            <a:ext cx="8229600" cy="590880"/>
          </a:xfrm>
        </p:spPr>
        <p:txBody>
          <a:bodyPr/>
          <a:lstStyle/>
          <a:p>
            <a:r>
              <a:rPr lang="en-US" sz="2200" dirty="0"/>
              <a:t>Direct Pay (Section 6417) </a:t>
            </a:r>
            <a:br>
              <a:rPr lang="en-US" sz="2200" dirty="0"/>
            </a:br>
            <a:r>
              <a:rPr lang="en-US" sz="1600" dirty="0"/>
              <a:t>Final regulations — </a:t>
            </a:r>
            <a:r>
              <a:rPr lang="en-US" sz="1600" dirty="0">
                <a:solidFill>
                  <a:schemeClr val="tx2"/>
                </a:solidFill>
              </a:rPr>
              <a:t>TD 9988 </a:t>
            </a:r>
            <a:endParaRPr lang="en-US" dirty="0">
              <a:solidFill>
                <a:schemeClr val="tx2"/>
              </a:solidFill>
            </a:endParaRPr>
          </a:p>
        </p:txBody>
      </p:sp>
      <p:sp>
        <p:nvSpPr>
          <p:cNvPr id="10" name="Content Placeholder 6">
            <a:extLst>
              <a:ext uri="{FF2B5EF4-FFF2-40B4-BE49-F238E27FC236}">
                <a16:creationId xmlns:a16="http://schemas.microsoft.com/office/drawing/2014/main" id="{2C0E33AE-58E1-05C7-8949-FC8D2CB95DB8}"/>
              </a:ext>
            </a:extLst>
          </p:cNvPr>
          <p:cNvSpPr txBox="1">
            <a:spLocks noGrp="1"/>
          </p:cNvSpPr>
          <p:nvPr>
            <p:ph sz="half" idx="1"/>
          </p:nvPr>
        </p:nvSpPr>
        <p:spPr>
          <a:xfrm>
            <a:off x="457201" y="1137919"/>
            <a:ext cx="3778468" cy="4834800"/>
          </a:xfrm>
          <a:noFill/>
        </p:spPr>
        <p:txBody>
          <a:bodyPr wrap="square">
            <a:normAutofit/>
          </a:bodyPr>
          <a:lstStyle/>
          <a:p>
            <a:pPr marL="0" indent="0">
              <a:spcAft>
                <a:spcPts val="300"/>
              </a:spcAft>
              <a:buNone/>
            </a:pPr>
            <a:r>
              <a:rPr lang="en-US" sz="1200" dirty="0">
                <a:solidFill>
                  <a:schemeClr val="tx2"/>
                </a:solidFill>
              </a:rPr>
              <a:t>Claiming elective direct payments:</a:t>
            </a:r>
          </a:p>
          <a:p>
            <a:pPr>
              <a:spcAft>
                <a:spcPts val="300"/>
              </a:spcAft>
            </a:pPr>
            <a:r>
              <a:rPr lang="en-US" sz="1100" dirty="0"/>
              <a:t>Taxpayer cannot “chain” elections, but comments are being accepted on the concept of chaining.</a:t>
            </a:r>
          </a:p>
          <a:p>
            <a:pPr>
              <a:spcAft>
                <a:spcPts val="300"/>
              </a:spcAft>
            </a:pPr>
            <a:r>
              <a:rPr lang="en-US" sz="1100" dirty="0"/>
              <a:t>To claim credit, taxpayer must own the underlying credit property or conduct the credit-associated activities.</a:t>
            </a:r>
          </a:p>
          <a:p>
            <a:pPr>
              <a:spcAft>
                <a:spcPts val="300"/>
              </a:spcAft>
            </a:pPr>
            <a:r>
              <a:rPr lang="en-US" sz="1100" dirty="0"/>
              <a:t>Taxpayer must be an “applicable entity” or for-profit entity making election related to 45Q, 45V or 45X.</a:t>
            </a:r>
          </a:p>
          <a:p>
            <a:pPr marL="0" indent="0">
              <a:spcAft>
                <a:spcPts val="300"/>
              </a:spcAft>
              <a:buNone/>
            </a:pPr>
            <a:r>
              <a:rPr lang="en-US" sz="1200" dirty="0">
                <a:solidFill>
                  <a:schemeClr val="tx2"/>
                </a:solidFill>
              </a:rPr>
              <a:t>Denial of double benefit:</a:t>
            </a:r>
          </a:p>
          <a:p>
            <a:pPr>
              <a:spcAft>
                <a:spcPts val="300"/>
              </a:spcAft>
            </a:pPr>
            <a:r>
              <a:rPr lang="en-US" sz="1100" dirty="0"/>
              <a:t>Taxpayer will calculate the net elective payment amount prior to applying the ordering rules of IRC Section 38(d):</a:t>
            </a:r>
          </a:p>
          <a:p>
            <a:pPr lvl="1">
              <a:spcAft>
                <a:spcPts val="300"/>
              </a:spcAft>
            </a:pPr>
            <a:r>
              <a:rPr lang="en-US" sz="1100" dirty="0"/>
              <a:t>Taxpayer computes federal income tax liability and allowed IRC Section 38 credits first.</a:t>
            </a:r>
          </a:p>
          <a:p>
            <a:pPr lvl="1">
              <a:spcAft>
                <a:spcPts val="300"/>
              </a:spcAft>
            </a:pPr>
            <a:r>
              <a:rPr lang="en-US" sz="1100" dirty="0"/>
              <a:t>Direct-pay-eligible amount reduced by amount allowed as an IRC Section 38 credit.</a:t>
            </a:r>
          </a:p>
          <a:p>
            <a:pPr lvl="1">
              <a:spcAft>
                <a:spcPts val="300"/>
              </a:spcAft>
            </a:pPr>
            <a:r>
              <a:rPr lang="en-US" sz="1100" dirty="0"/>
              <a:t>Allowed IRC Section 38 credits are then applied against current year tax liability to determine excess or unused credits.</a:t>
            </a:r>
          </a:p>
        </p:txBody>
      </p:sp>
      <p:sp>
        <p:nvSpPr>
          <p:cNvPr id="19" name="Content Placeholder 18">
            <a:extLst>
              <a:ext uri="{FF2B5EF4-FFF2-40B4-BE49-F238E27FC236}">
                <a16:creationId xmlns:a16="http://schemas.microsoft.com/office/drawing/2014/main" id="{3DC4496F-17F2-F7D5-8502-A009FD27CE61}"/>
              </a:ext>
            </a:extLst>
          </p:cNvPr>
          <p:cNvSpPr>
            <a:spLocks noGrp="1"/>
          </p:cNvSpPr>
          <p:nvPr>
            <p:ph sz="half" idx="2"/>
          </p:nvPr>
        </p:nvSpPr>
        <p:spPr>
          <a:xfrm>
            <a:off x="4327451" y="1137919"/>
            <a:ext cx="4359349" cy="6271874"/>
          </a:xfrm>
        </p:spPr>
        <p:txBody>
          <a:bodyPr/>
          <a:lstStyle/>
          <a:p>
            <a:pPr marL="0" indent="0">
              <a:spcAft>
                <a:spcPts val="300"/>
              </a:spcAft>
              <a:buNone/>
            </a:pPr>
            <a:r>
              <a:rPr lang="en-US" sz="1200" dirty="0">
                <a:solidFill>
                  <a:schemeClr val="tx2"/>
                </a:solidFill>
              </a:rPr>
              <a:t>Pre-filing registration will be online through the </a:t>
            </a:r>
            <a:br>
              <a:rPr lang="en-US" sz="1200" dirty="0">
                <a:solidFill>
                  <a:schemeClr val="tx2"/>
                </a:solidFill>
              </a:rPr>
            </a:br>
            <a:r>
              <a:rPr lang="en-US" sz="1200" dirty="0">
                <a:solidFill>
                  <a:schemeClr val="tx2"/>
                </a:solidFill>
                <a:hlinkClick r:id="rId3">
                  <a:extLst>
                    <a:ext uri="{A12FA001-AC4F-418D-AE19-62706E023703}">
                      <ahyp:hlinkClr xmlns:ahyp="http://schemas.microsoft.com/office/drawing/2018/hyperlinkcolor" val="tx"/>
                    </a:ext>
                  </a:extLst>
                </a:hlinkClick>
              </a:rPr>
              <a:t>IRS registration tool</a:t>
            </a:r>
            <a:r>
              <a:rPr lang="en-US" sz="1200" dirty="0">
                <a:solidFill>
                  <a:schemeClr val="tx2"/>
                </a:solidFill>
              </a:rPr>
              <a:t>:</a:t>
            </a:r>
          </a:p>
          <a:p>
            <a:pPr>
              <a:spcAft>
                <a:spcPts val="300"/>
              </a:spcAft>
            </a:pPr>
            <a:r>
              <a:rPr lang="en-US" sz="1100" dirty="0"/>
              <a:t>Separate registration numbers are required for each applicable credit property for which the taxpayer will make the election.</a:t>
            </a:r>
          </a:p>
          <a:p>
            <a:pPr>
              <a:spcAft>
                <a:spcPts val="300"/>
              </a:spcAft>
            </a:pPr>
            <a:r>
              <a:rPr lang="en-US" sz="1100" dirty="0"/>
              <a:t>Significant supporting documentation needs to be provided as part of the registration process — permits, leases, evidence of credit qualification, etc.</a:t>
            </a:r>
          </a:p>
          <a:p>
            <a:pPr>
              <a:spcAft>
                <a:spcPts val="300"/>
              </a:spcAft>
            </a:pPr>
            <a:r>
              <a:rPr lang="en-US" sz="1100" dirty="0"/>
              <a:t>The IRS will review the information and issue a separate registration number for each applicable credit property. </a:t>
            </a:r>
          </a:p>
          <a:p>
            <a:pPr lvl="1">
              <a:spcAft>
                <a:spcPts val="300"/>
              </a:spcAft>
            </a:pPr>
            <a:r>
              <a:rPr lang="en-US" sz="1050" dirty="0"/>
              <a:t>A registration number is valid only for the taxable year in which it is obtained; taxpayers will be required to renew the registration for subsequent years.</a:t>
            </a:r>
          </a:p>
          <a:p>
            <a:pPr>
              <a:spcAft>
                <a:spcPts val="300"/>
              </a:spcAft>
            </a:pPr>
            <a:r>
              <a:rPr lang="en-US" sz="1100" dirty="0"/>
              <a:t>The taxpayer then includes the registration number on its annual tax return.</a:t>
            </a:r>
          </a:p>
          <a:p>
            <a:pPr marL="0" indent="0">
              <a:spcAft>
                <a:spcPts val="300"/>
              </a:spcAft>
              <a:buNone/>
            </a:pPr>
            <a:r>
              <a:rPr lang="en-IN" sz="1200" dirty="0">
                <a:solidFill>
                  <a:schemeClr val="tx2"/>
                </a:solidFill>
              </a:rPr>
              <a:t>There is a 20% penalty for excessive payment </a:t>
            </a:r>
            <a:r>
              <a:rPr lang="en-IN" sz="1200" dirty="0"/>
              <a:t>unless taxpayer can show reasonable cause, such as:</a:t>
            </a:r>
          </a:p>
          <a:p>
            <a:pPr>
              <a:spcAft>
                <a:spcPts val="300"/>
              </a:spcAft>
            </a:pPr>
            <a:r>
              <a:rPr lang="en-US" sz="1100" dirty="0"/>
              <a:t>Reasonable reliance on representations from the eligible taxpayer that the total specified credit portion does not exceed the total eligible credit.</a:t>
            </a:r>
          </a:p>
          <a:p>
            <a:pPr>
              <a:spcAft>
                <a:spcPts val="300"/>
              </a:spcAft>
            </a:pPr>
            <a:r>
              <a:rPr lang="en-US" sz="1100" dirty="0"/>
              <a:t>Review of the eligible taxpayer’s records on determination of and substantiation for the eligible credit.</a:t>
            </a:r>
          </a:p>
          <a:p>
            <a:pPr>
              <a:spcAft>
                <a:spcPts val="300"/>
              </a:spcAft>
            </a:pPr>
            <a:r>
              <a:rPr lang="en-US" sz="1100" dirty="0"/>
              <a:t>There is a reasonable reliance on third-party-expert reports.</a:t>
            </a:r>
          </a:p>
          <a:p>
            <a:pPr marL="0" indent="0">
              <a:spcAft>
                <a:spcPts val="300"/>
              </a:spcAft>
              <a:buNone/>
            </a:pPr>
            <a:r>
              <a:rPr lang="en-US" sz="1200" dirty="0">
                <a:solidFill>
                  <a:schemeClr val="tx2"/>
                </a:solidFill>
              </a:rPr>
              <a:t>Excessive payment provisions waived </a:t>
            </a:r>
            <a:r>
              <a:rPr lang="en-US" sz="1200" dirty="0"/>
              <a:t>for proactive corrections:</a:t>
            </a:r>
          </a:p>
          <a:p>
            <a:pPr>
              <a:spcAft>
                <a:spcPts val="300"/>
              </a:spcAft>
            </a:pPr>
            <a:r>
              <a:rPr lang="en-US" sz="1100" dirty="0"/>
              <a:t>Applicable to entities/taxpayers amending returns or filing administrative adjustment requests (AARs).</a:t>
            </a:r>
          </a:p>
          <a:p>
            <a:pPr>
              <a:spcAft>
                <a:spcPts val="300"/>
              </a:spcAft>
            </a:pPr>
            <a:r>
              <a:rPr lang="en-US" sz="1100" dirty="0"/>
              <a:t>Must occur before IRS initiates an examination.</a:t>
            </a:r>
          </a:p>
          <a:p>
            <a:pPr>
              <a:spcAft>
                <a:spcPts val="300"/>
              </a:spcAft>
            </a:pPr>
            <a:r>
              <a:rPr lang="en-US" sz="1100" dirty="0"/>
              <a:t>Adjustments should reflect the correct elective payment amount.</a:t>
            </a:r>
          </a:p>
          <a:p>
            <a:pPr>
              <a:spcAft>
                <a:spcPts val="300"/>
              </a:spcAft>
            </a:pPr>
            <a:endParaRPr lang="en-US" sz="1050" dirty="0"/>
          </a:p>
        </p:txBody>
      </p:sp>
      <p:sp>
        <p:nvSpPr>
          <p:cNvPr id="5" name="Slide Number Placeholder 4">
            <a:extLst>
              <a:ext uri="{FF2B5EF4-FFF2-40B4-BE49-F238E27FC236}">
                <a16:creationId xmlns:a16="http://schemas.microsoft.com/office/drawing/2014/main" id="{C0E2E9D4-E76C-88BD-6E66-F3E3B686FB24}"/>
              </a:ext>
            </a:extLst>
          </p:cNvPr>
          <p:cNvSpPr>
            <a:spLocks noGrp="1"/>
          </p:cNvSpPr>
          <p:nvPr>
            <p:ph type="sldNum" sz="quarter" idx="4294967295"/>
          </p:nvPr>
        </p:nvSpPr>
        <p:spPr>
          <a:xfrm>
            <a:off x="0" y="0"/>
            <a:ext cx="0" cy="0"/>
          </a:xfrm>
        </p:spPr>
        <p:txBody>
          <a:bodyPr/>
          <a:lstStyle/>
          <a:p>
            <a:r>
              <a:rPr lang="en-GB" dirty="0"/>
              <a:t>Page </a:t>
            </a:r>
            <a:fld id="{F1BC30E3-FFE5-4B91-AA19-87A149EBB9EE}" type="slidenum">
              <a:rPr smtClean="0"/>
              <a:pPr/>
              <a:t>43</a:t>
            </a:fld>
            <a:endParaRPr dirty="0"/>
          </a:p>
        </p:txBody>
      </p:sp>
    </p:spTree>
    <p:extLst>
      <p:ext uri="{BB962C8B-B14F-4D97-AF65-F5344CB8AC3E}">
        <p14:creationId xmlns:p14="http://schemas.microsoft.com/office/powerpoint/2010/main" val="339620517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FF38AB26-57D6-6C54-4959-2DDA3CE436A0}"/>
              </a:ext>
            </a:extLst>
          </p:cNvPr>
          <p:cNvGraphicFramePr>
            <a:graphicFrameLocks noChangeAspect="1"/>
          </p:cNvGraphicFramePr>
          <p:nvPr>
            <p:custDataLst>
              <p:tags r:id="rId2"/>
            </p:custDataLst>
            <p:extLst>
              <p:ext uri="{D42A27DB-BD31-4B8C-83A1-F6EECF244321}">
                <p14:modId xmlns:p14="http://schemas.microsoft.com/office/powerpoint/2010/main" val="253074931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38" imgH="338" progId="TCLayout.ActiveDocument.1">
                  <p:embed/>
                </p:oleObj>
              </mc:Choice>
              <mc:Fallback>
                <p:oleObj name="think-cell Slide" r:id="rId4" imgW="338" imgH="338" progId="TCLayout.ActiveDocument.1">
                  <p:embed/>
                  <p:pic>
                    <p:nvPicPr>
                      <p:cNvPr id="5" name="Object 4" hidden="1">
                        <a:extLst>
                          <a:ext uri="{FF2B5EF4-FFF2-40B4-BE49-F238E27FC236}">
                            <a16:creationId xmlns:a16="http://schemas.microsoft.com/office/drawing/2014/main" id="{FF38AB26-57D6-6C54-4959-2DDA3CE436A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Title 5">
            <a:extLst>
              <a:ext uri="{FF2B5EF4-FFF2-40B4-BE49-F238E27FC236}">
                <a16:creationId xmlns:a16="http://schemas.microsoft.com/office/drawing/2014/main" id="{2DBA077A-B64A-445C-9C14-BA9CB79341E1}"/>
              </a:ext>
            </a:extLst>
          </p:cNvPr>
          <p:cNvSpPr>
            <a:spLocks noGrp="1"/>
          </p:cNvSpPr>
          <p:nvPr>
            <p:ph type="title"/>
          </p:nvPr>
        </p:nvSpPr>
        <p:spPr/>
        <p:txBody>
          <a:bodyPr vert="horz"/>
          <a:lstStyle/>
          <a:p>
            <a:r>
              <a:rPr lang="en-IN" dirty="0"/>
              <a:t>IRA — two-tiered credit structure</a:t>
            </a:r>
            <a:br>
              <a:rPr lang="en-IN" dirty="0"/>
            </a:br>
            <a:r>
              <a:rPr lang="en-IN" sz="1600" dirty="0"/>
              <a:t>Overview</a:t>
            </a:r>
            <a:endParaRPr lang="en-IN" sz="1350" dirty="0"/>
          </a:p>
        </p:txBody>
      </p:sp>
      <p:sp>
        <p:nvSpPr>
          <p:cNvPr id="8" name="Text Placeholder 2">
            <a:extLst>
              <a:ext uri="{FF2B5EF4-FFF2-40B4-BE49-F238E27FC236}">
                <a16:creationId xmlns:a16="http://schemas.microsoft.com/office/drawing/2014/main" id="{6C8169D2-F9F4-41C4-AA3E-07157A5554B8}"/>
              </a:ext>
            </a:extLst>
          </p:cNvPr>
          <p:cNvSpPr txBox="1">
            <a:spLocks/>
          </p:cNvSpPr>
          <p:nvPr/>
        </p:nvSpPr>
        <p:spPr>
          <a:xfrm>
            <a:off x="456962" y="1135063"/>
            <a:ext cx="8234601" cy="4953000"/>
          </a:xfrm>
          <a:prstGeom prst="rect">
            <a:avLst/>
          </a:prstGeom>
        </p:spPr>
        <p:txBody>
          <a:bodyPr vert="horz" lIns="0" tIns="0" rIns="0" bIns="0" rtlCol="0" anchor="t" anchorCtr="0">
            <a:noAutofit/>
          </a:bodyPr>
          <a:lstStyle>
            <a:lvl1pPr marL="356438" indent="-356438" algn="l" defTabSz="913943" rtl="0" eaLnBrk="1" latinLnBrk="0" hangingPunct="1">
              <a:spcBef>
                <a:spcPts val="600"/>
              </a:spcBef>
              <a:buClr>
                <a:srgbClr val="FFE600"/>
              </a:buClr>
              <a:buSzPct val="100000"/>
              <a:buFont typeface="EYInterstate" panose="02000503020000020004" pitchFamily="2" charset="0"/>
              <a:buChar char="•"/>
              <a:defRPr sz="1999" kern="1200">
                <a:solidFill>
                  <a:schemeClr val="bg1"/>
                </a:solidFill>
                <a:latin typeface="EYInterstate Light" panose="02000506000000020004" pitchFamily="2" charset="0"/>
                <a:ea typeface="+mn-ea"/>
                <a:cs typeface="+mn-cs"/>
              </a:defRPr>
            </a:lvl1pPr>
            <a:lvl2pPr marL="712875" indent="-356438" algn="l" defTabSz="913943" rtl="0" eaLnBrk="1" latinLnBrk="0" hangingPunct="1">
              <a:spcBef>
                <a:spcPts val="600"/>
              </a:spcBef>
              <a:buClr>
                <a:srgbClr val="FFE600"/>
              </a:buClr>
              <a:buSzPct val="100000"/>
              <a:buFont typeface="EYInterstate" panose="02000503020000020004" pitchFamily="2" charset="0"/>
              <a:buChar char="•"/>
              <a:defRPr sz="1799" kern="1200">
                <a:solidFill>
                  <a:schemeClr val="bg1"/>
                </a:solidFill>
                <a:latin typeface="EYInterstate Light" panose="02000506000000020004" pitchFamily="2" charset="0"/>
                <a:ea typeface="+mn-ea"/>
                <a:cs typeface="+mn-cs"/>
              </a:defRPr>
            </a:lvl2pPr>
            <a:lvl3pPr marL="1069313" indent="-356438" algn="l" defTabSz="913943" rtl="0" eaLnBrk="1" latinLnBrk="0" hangingPunct="1">
              <a:spcBef>
                <a:spcPts val="600"/>
              </a:spcBef>
              <a:buClr>
                <a:srgbClr val="FFE600"/>
              </a:buClr>
              <a:buSzPct val="100000"/>
              <a:buFont typeface="EYInterstate" panose="02000503020000020004" pitchFamily="2" charset="0"/>
              <a:buChar char="•"/>
              <a:defRPr sz="1599" kern="1200">
                <a:solidFill>
                  <a:schemeClr val="bg1"/>
                </a:solidFill>
                <a:latin typeface="EYInterstate Light" panose="02000506000000020004" pitchFamily="2" charset="0"/>
                <a:ea typeface="+mn-ea"/>
                <a:cs typeface="+mn-cs"/>
              </a:defRPr>
            </a:lvl3pPr>
            <a:lvl4pPr marL="1425751" indent="-356438" algn="l" defTabSz="913943" rtl="0" eaLnBrk="1" latinLnBrk="0" hangingPunct="1">
              <a:spcBef>
                <a:spcPts val="600"/>
              </a:spcBef>
              <a:buClr>
                <a:srgbClr val="FFE600"/>
              </a:buClr>
              <a:buSzPct val="100000"/>
              <a:buFont typeface="EYInterstate" panose="02000503020000020004" pitchFamily="2" charset="0"/>
              <a:buChar char="•"/>
              <a:defRPr sz="1399" kern="1200">
                <a:solidFill>
                  <a:schemeClr val="bg1"/>
                </a:solidFill>
                <a:latin typeface="EYInterstate Light" panose="02000506000000020004" pitchFamily="2" charset="0"/>
                <a:ea typeface="+mn-ea"/>
                <a:cs typeface="+mn-cs"/>
              </a:defRPr>
            </a:lvl4pPr>
            <a:lvl5pPr marL="1782188" indent="-356438" algn="l" defTabSz="913943" rtl="0" eaLnBrk="1" latinLnBrk="0" hangingPunct="1">
              <a:spcBef>
                <a:spcPts val="600"/>
              </a:spcBef>
              <a:buClr>
                <a:srgbClr val="FFE600"/>
              </a:buClr>
              <a:buSzPct val="100000"/>
              <a:buFont typeface="EYInterstate" panose="02000503020000020004" pitchFamily="2" charset="0"/>
              <a:buChar char="•"/>
              <a:defRPr sz="1199" kern="1200">
                <a:solidFill>
                  <a:schemeClr val="bg1"/>
                </a:solidFill>
                <a:latin typeface="EYInterstate Light" panose="02000506000000020004" pitchFamily="2" charset="0"/>
                <a:ea typeface="+mn-ea"/>
                <a:cs typeface="+mn-cs"/>
              </a:defRPr>
            </a:lvl5pPr>
            <a:lvl6pPr marL="2513343"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6pPr>
            <a:lvl7pPr marL="2970314"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7pPr>
            <a:lvl8pPr marL="3427286"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8pPr>
            <a:lvl9pPr marL="3884257"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9pPr>
          </a:lstStyle>
          <a:p>
            <a:pPr marL="0" indent="0">
              <a:spcBef>
                <a:spcPts val="0"/>
              </a:spcBef>
              <a:spcAft>
                <a:spcPts val="450"/>
              </a:spcAft>
              <a:buNone/>
            </a:pPr>
            <a:r>
              <a:rPr lang="en-IN" sz="1600" dirty="0">
                <a:latin typeface="+mn-lt"/>
              </a:rPr>
              <a:t>The two-tiered credit amount structure from the Build Back Better Act is retained with a lower base credit and bonus credit rates up to </a:t>
            </a:r>
            <a:r>
              <a:rPr lang="en-IN" sz="1600" dirty="0">
                <a:solidFill>
                  <a:schemeClr val="tx2"/>
                </a:solidFill>
                <a:latin typeface="+mn-lt"/>
              </a:rPr>
              <a:t>five times </a:t>
            </a:r>
            <a:r>
              <a:rPr lang="en-IN" sz="1600" dirty="0">
                <a:latin typeface="+mn-lt"/>
              </a:rPr>
              <a:t>the base credit rate:</a:t>
            </a:r>
          </a:p>
          <a:p>
            <a:pPr marL="176213" indent="-176213">
              <a:spcBef>
                <a:spcPts val="0"/>
              </a:spcBef>
              <a:spcAft>
                <a:spcPts val="450"/>
              </a:spcAft>
              <a:buSzPct val="110000"/>
              <a:buFontTx/>
              <a:buChar char="•"/>
            </a:pPr>
            <a:r>
              <a:rPr lang="en-IN" sz="1400" dirty="0">
                <a:latin typeface="+mn-lt"/>
              </a:rPr>
              <a:t>The increased rate can be achieved when projects meet prevailing wage and apprenticeship requirements:</a:t>
            </a:r>
          </a:p>
          <a:p>
            <a:pPr marL="342900" lvl="1" indent="-158354">
              <a:spcBef>
                <a:spcPts val="0"/>
              </a:spcBef>
              <a:spcAft>
                <a:spcPts val="450"/>
              </a:spcAft>
              <a:buSzPct val="110000"/>
              <a:buFontTx/>
              <a:buChar char="•"/>
              <a:defRPr/>
            </a:pPr>
            <a:r>
              <a:rPr lang="en-US" sz="1200" b="1" dirty="0">
                <a:solidFill>
                  <a:prstClr val="white"/>
                </a:solidFill>
                <a:latin typeface="+mn-lt"/>
              </a:rPr>
              <a:t>Prevailing wage</a:t>
            </a:r>
            <a:r>
              <a:rPr lang="en-US" sz="1200" dirty="0">
                <a:solidFill>
                  <a:prstClr val="white"/>
                </a:solidFill>
                <a:latin typeface="+mn-lt"/>
              </a:rPr>
              <a:t>: A</a:t>
            </a:r>
            <a:r>
              <a:rPr lang="en-US" sz="1200" dirty="0">
                <a:latin typeface="+mn-lt"/>
              </a:rPr>
              <a:t>ny laborer or mechanic employed by the taxpayer must receive wages equal to, or greater than, the locality’s prevailing wage rates for construction, alteration or repair:</a:t>
            </a:r>
          </a:p>
          <a:p>
            <a:pPr marL="519113" lvl="2" indent="-176213">
              <a:spcBef>
                <a:spcPts val="0"/>
              </a:spcBef>
              <a:spcAft>
                <a:spcPts val="450"/>
              </a:spcAft>
              <a:buSzPct val="110000"/>
              <a:buFontTx/>
              <a:buChar char="•"/>
              <a:defRPr/>
            </a:pPr>
            <a:r>
              <a:rPr lang="en-US" sz="1100" dirty="0">
                <a:solidFill>
                  <a:prstClr val="white"/>
                </a:solidFill>
                <a:latin typeface="+mn-lt"/>
              </a:rPr>
              <a:t>Sufficient records, including books of accounts and records of work, must be kept.</a:t>
            </a:r>
          </a:p>
          <a:p>
            <a:pPr marL="519113" lvl="2" indent="-176213">
              <a:spcBef>
                <a:spcPts val="0"/>
              </a:spcBef>
              <a:spcAft>
                <a:spcPts val="450"/>
              </a:spcAft>
              <a:buSzPct val="110000"/>
              <a:buFontTx/>
              <a:buChar char="•"/>
              <a:defRPr/>
            </a:pPr>
            <a:r>
              <a:rPr lang="en-US" sz="1100" dirty="0">
                <a:solidFill>
                  <a:prstClr val="white"/>
                </a:solidFill>
                <a:latin typeface="+mn-lt"/>
              </a:rPr>
              <a:t>Local rates are determined by the Department of Labor via the bicentennial census. Local rates are published on the Secretary of Labor website (</a:t>
            </a:r>
            <a:r>
              <a:rPr lang="en-US" sz="1100" dirty="0">
                <a:solidFill>
                  <a:schemeClr val="tx2"/>
                </a:solidFill>
                <a:latin typeface="+mn-lt"/>
              </a:rPr>
              <a:t>SAM.gov</a:t>
            </a:r>
            <a:r>
              <a:rPr lang="en-US" sz="1100" dirty="0">
                <a:solidFill>
                  <a:prstClr val="white"/>
                </a:solidFill>
                <a:latin typeface="+mn-lt"/>
              </a:rPr>
              <a:t>) for the geographic area and type of construction applicable to the facility by labor classification.</a:t>
            </a:r>
          </a:p>
          <a:p>
            <a:pPr marL="519113" lvl="2" indent="-176213">
              <a:spcBef>
                <a:spcPts val="0"/>
              </a:spcBef>
              <a:spcAft>
                <a:spcPts val="450"/>
              </a:spcAft>
              <a:buSzPct val="110000"/>
              <a:buFontTx/>
              <a:buChar char="•"/>
              <a:defRPr/>
            </a:pPr>
            <a:r>
              <a:rPr lang="en-US" sz="1100" dirty="0">
                <a:solidFill>
                  <a:prstClr val="white"/>
                </a:solidFill>
                <a:latin typeface="+mn-lt"/>
              </a:rPr>
              <a:t>If a local rate is not published, the taxpayer must provide the type of facility, location, proposed labor classification, proposed prevailing wage rates, job description and duties, and any rationale used by the Department of Labor to then agree upon a rate.</a:t>
            </a:r>
          </a:p>
          <a:p>
            <a:pPr marL="342900" lvl="1" indent="-158354">
              <a:spcBef>
                <a:spcPts val="0"/>
              </a:spcBef>
              <a:spcAft>
                <a:spcPts val="450"/>
              </a:spcAft>
              <a:buSzPct val="110000"/>
              <a:buFontTx/>
              <a:buChar char="•"/>
              <a:defRPr/>
            </a:pPr>
            <a:r>
              <a:rPr lang="en-US" sz="1200" b="1" dirty="0">
                <a:solidFill>
                  <a:prstClr val="white"/>
                </a:solidFill>
                <a:latin typeface="+mn-lt"/>
              </a:rPr>
              <a:t>Apprenticeship</a:t>
            </a:r>
            <a:r>
              <a:rPr lang="en-US" sz="1200" dirty="0">
                <a:solidFill>
                  <a:prstClr val="white"/>
                </a:solidFill>
                <a:latin typeface="+mn-lt"/>
              </a:rPr>
              <a:t>:</a:t>
            </a:r>
            <a:r>
              <a:rPr lang="en-US" sz="1200" dirty="0">
                <a:latin typeface="+mn-lt"/>
              </a:rPr>
              <a:t> A minimum percentage of total labor hours is required to be performed by qualified apprentices: </a:t>
            </a:r>
          </a:p>
          <a:p>
            <a:pPr marL="519113" lvl="2" indent="-176213">
              <a:spcBef>
                <a:spcPts val="0"/>
              </a:spcBef>
              <a:spcAft>
                <a:spcPts val="450"/>
              </a:spcAft>
              <a:buSzPct val="110000"/>
              <a:buFontTx/>
              <a:buChar char="•"/>
              <a:defRPr/>
            </a:pPr>
            <a:r>
              <a:rPr lang="en-US" sz="1100" b="1" dirty="0">
                <a:solidFill>
                  <a:srgbClr val="FFE600"/>
                </a:solidFill>
                <a:latin typeface="+mn-lt"/>
              </a:rPr>
              <a:t>10%</a:t>
            </a:r>
            <a:r>
              <a:rPr lang="en-US" sz="1100" dirty="0">
                <a:solidFill>
                  <a:prstClr val="white"/>
                </a:solidFill>
                <a:latin typeface="+mn-lt"/>
              </a:rPr>
              <a:t> for projects where construction began in </a:t>
            </a:r>
            <a:r>
              <a:rPr lang="en-US" sz="1100" b="1" dirty="0">
                <a:solidFill>
                  <a:srgbClr val="FFE600"/>
                </a:solidFill>
                <a:latin typeface="+mn-lt"/>
              </a:rPr>
              <a:t>2022.</a:t>
            </a:r>
          </a:p>
          <a:p>
            <a:pPr marL="519113" lvl="2" indent="-176213">
              <a:spcBef>
                <a:spcPts val="0"/>
              </a:spcBef>
              <a:spcAft>
                <a:spcPts val="450"/>
              </a:spcAft>
              <a:buSzPct val="110000"/>
              <a:buFontTx/>
              <a:buChar char="•"/>
              <a:defRPr/>
            </a:pPr>
            <a:r>
              <a:rPr lang="en-US" sz="1100" b="1" dirty="0">
                <a:solidFill>
                  <a:srgbClr val="FFE600"/>
                </a:solidFill>
                <a:latin typeface="+mn-lt"/>
              </a:rPr>
              <a:t>12.5%</a:t>
            </a:r>
            <a:r>
              <a:rPr lang="en-US" sz="1100" dirty="0">
                <a:solidFill>
                  <a:prstClr val="white"/>
                </a:solidFill>
                <a:latin typeface="+mn-lt"/>
              </a:rPr>
              <a:t> for projects where construction began in </a:t>
            </a:r>
            <a:r>
              <a:rPr lang="en-US" sz="1100" b="1" dirty="0">
                <a:solidFill>
                  <a:srgbClr val="FFE600"/>
                </a:solidFill>
                <a:latin typeface="+mn-lt"/>
              </a:rPr>
              <a:t>2023.</a:t>
            </a:r>
          </a:p>
          <a:p>
            <a:pPr marL="519113" lvl="2" indent="-176213">
              <a:spcBef>
                <a:spcPts val="0"/>
              </a:spcBef>
              <a:spcAft>
                <a:spcPts val="450"/>
              </a:spcAft>
              <a:buSzPct val="110000"/>
              <a:buFontTx/>
              <a:buChar char="•"/>
              <a:defRPr/>
            </a:pPr>
            <a:r>
              <a:rPr lang="en-US" sz="1100" b="1" dirty="0">
                <a:solidFill>
                  <a:srgbClr val="FFE600"/>
                </a:solidFill>
                <a:latin typeface="+mn-lt"/>
              </a:rPr>
              <a:t>15% </a:t>
            </a:r>
            <a:r>
              <a:rPr lang="en-US" sz="1100" dirty="0">
                <a:solidFill>
                  <a:prstClr val="white"/>
                </a:solidFill>
                <a:latin typeface="+mn-lt"/>
              </a:rPr>
              <a:t>for projects where construction began in </a:t>
            </a:r>
            <a:r>
              <a:rPr lang="en-US" sz="1100" b="1" dirty="0">
                <a:solidFill>
                  <a:srgbClr val="FFE600"/>
                </a:solidFill>
                <a:latin typeface="+mn-lt"/>
              </a:rPr>
              <a:t>2024.</a:t>
            </a:r>
          </a:p>
          <a:p>
            <a:pPr marL="519113" lvl="2" indent="-176213">
              <a:spcBef>
                <a:spcPts val="0"/>
              </a:spcBef>
              <a:spcAft>
                <a:spcPts val="450"/>
              </a:spcAft>
              <a:buSzPct val="110000"/>
              <a:buFontTx/>
              <a:buChar char="•"/>
              <a:defRPr/>
            </a:pPr>
            <a:r>
              <a:rPr lang="en-US" sz="1100" dirty="0">
                <a:solidFill>
                  <a:srgbClr val="FFFFFF"/>
                </a:solidFill>
                <a:latin typeface="+mn-lt"/>
              </a:rPr>
              <a:t>Each contractor or subcontractor employing four or more construction, alteration or repair workers must employ at least one qualified apprentice:</a:t>
            </a:r>
          </a:p>
          <a:p>
            <a:pPr marL="685800" lvl="3" indent="-176213">
              <a:spcBef>
                <a:spcPts val="0"/>
              </a:spcBef>
              <a:spcAft>
                <a:spcPts val="450"/>
              </a:spcAft>
              <a:buSzPct val="110000"/>
              <a:buFontTx/>
              <a:buChar char="•"/>
              <a:defRPr/>
            </a:pPr>
            <a:r>
              <a:rPr lang="en-US" sz="1000" dirty="0">
                <a:solidFill>
                  <a:prstClr val="white"/>
                </a:solidFill>
                <a:latin typeface="+mn-lt"/>
              </a:rPr>
              <a:t>Qualified apprentices come from registered apprenticeship programs, as defined in Section </a:t>
            </a:r>
            <a:r>
              <a:rPr lang="en-US" sz="1000" b="1" dirty="0">
                <a:solidFill>
                  <a:srgbClr val="FFE600"/>
                </a:solidFill>
                <a:latin typeface="+mn-lt"/>
              </a:rPr>
              <a:t>3131(e)(3)(B)</a:t>
            </a:r>
            <a:r>
              <a:rPr lang="en-US" sz="1000" b="1" dirty="0">
                <a:latin typeface="+mn-lt"/>
              </a:rPr>
              <a:t>.</a:t>
            </a:r>
            <a:endParaRPr lang="en-US" sz="1000" dirty="0">
              <a:solidFill>
                <a:prstClr val="white"/>
              </a:solidFill>
              <a:latin typeface="+mn-lt"/>
            </a:endParaRPr>
          </a:p>
          <a:p>
            <a:pPr marL="342900" lvl="1" indent="-158354">
              <a:spcBef>
                <a:spcPts val="0"/>
              </a:spcBef>
              <a:spcAft>
                <a:spcPts val="450"/>
              </a:spcAft>
              <a:buSzPct val="110000"/>
              <a:buFontTx/>
              <a:buChar char="•"/>
              <a:defRPr/>
            </a:pPr>
            <a:r>
              <a:rPr lang="en-US" sz="1200" dirty="0">
                <a:solidFill>
                  <a:prstClr val="white"/>
                </a:solidFill>
                <a:latin typeface="+mn-lt"/>
              </a:rPr>
              <a:t>The IRA establishes certain options to rectify the unintentional failure to satisfy these requirements:</a:t>
            </a:r>
          </a:p>
          <a:p>
            <a:pPr marL="519113" lvl="2" indent="-176213">
              <a:spcBef>
                <a:spcPts val="0"/>
              </a:spcBef>
              <a:spcAft>
                <a:spcPts val="450"/>
              </a:spcAft>
              <a:buSzPct val="110000"/>
              <a:buFontTx/>
              <a:buChar char="•"/>
              <a:defRPr/>
            </a:pPr>
            <a:r>
              <a:rPr lang="en-US" sz="1100" dirty="0">
                <a:solidFill>
                  <a:prstClr val="white"/>
                </a:solidFill>
                <a:latin typeface="+mn-lt"/>
              </a:rPr>
              <a:t>Example: A taxpayer is penalized by paying $5,000-per-laborer fine to the Department of Labor and paying laborer the difference </a:t>
            </a:r>
            <a:r>
              <a:rPr lang="en-US" sz="1100" dirty="0">
                <a:solidFill>
                  <a:prstClr val="white"/>
                </a:solidFill>
              </a:rPr>
              <a:t>to cure the unintentional failure to satisfy this requirement.</a:t>
            </a:r>
            <a:endParaRPr lang="en-US" sz="1100" dirty="0">
              <a:solidFill>
                <a:prstClr val="white"/>
              </a:solidFill>
              <a:latin typeface="+mn-lt"/>
            </a:endParaRPr>
          </a:p>
        </p:txBody>
      </p:sp>
    </p:spTree>
    <p:custDataLst>
      <p:custData r:id="rId1"/>
    </p:custDataLst>
    <p:extLst>
      <p:ext uri="{BB962C8B-B14F-4D97-AF65-F5344CB8AC3E}">
        <p14:creationId xmlns:p14="http://schemas.microsoft.com/office/powerpoint/2010/main" val="217213581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3E3352A-6295-89D1-8883-6E9FB60EF3F8}"/>
              </a:ext>
            </a:extLst>
          </p:cNvPr>
          <p:cNvGraphicFramePr>
            <a:graphicFrameLocks noChangeAspect="1"/>
          </p:cNvGraphicFramePr>
          <p:nvPr>
            <p:custDataLst>
              <p:tags r:id="rId1"/>
            </p:custDataLst>
            <p:extLst>
              <p:ext uri="{D42A27DB-BD31-4B8C-83A1-F6EECF244321}">
                <p14:modId xmlns:p14="http://schemas.microsoft.com/office/powerpoint/2010/main" val="4656631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38" imgH="338" progId="TCLayout.ActiveDocument.1">
                  <p:embed/>
                </p:oleObj>
              </mc:Choice>
              <mc:Fallback>
                <p:oleObj name="think-cell Slide" r:id="rId4" imgW="338" imgH="338" progId="TCLayout.ActiveDocument.1">
                  <p:embed/>
                  <p:pic>
                    <p:nvPicPr>
                      <p:cNvPr id="7" name="Object 6" hidden="1">
                        <a:extLst>
                          <a:ext uri="{FF2B5EF4-FFF2-40B4-BE49-F238E27FC236}">
                            <a16:creationId xmlns:a16="http://schemas.microsoft.com/office/drawing/2014/main" id="{33E3352A-6295-89D1-8883-6E9FB60EF3F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2" name="Title 1">
            <a:extLst>
              <a:ext uri="{FF2B5EF4-FFF2-40B4-BE49-F238E27FC236}">
                <a16:creationId xmlns:a16="http://schemas.microsoft.com/office/drawing/2014/main" id="{B56D4E75-9FCE-4F73-ACE4-92934F66A818}"/>
              </a:ext>
            </a:extLst>
          </p:cNvPr>
          <p:cNvSpPr>
            <a:spLocks noGrp="1"/>
          </p:cNvSpPr>
          <p:nvPr>
            <p:ph type="title"/>
          </p:nvPr>
        </p:nvSpPr>
        <p:spPr/>
        <p:txBody>
          <a:bodyPr vert="horz"/>
          <a:lstStyle/>
          <a:p>
            <a:r>
              <a:rPr lang="en-US" dirty="0"/>
              <a:t>Section 48 clean energy ITC/Section 48E clean electricity ITC</a:t>
            </a:r>
            <a:br>
              <a:rPr lang="en-US" dirty="0"/>
            </a:br>
            <a:r>
              <a:rPr lang="en-IN" sz="1600" dirty="0">
                <a:solidFill>
                  <a:schemeClr val="bg1">
                    <a:lumMod val="95000"/>
                  </a:schemeClr>
                </a:solidFill>
              </a:rPr>
              <a:t>Credit overview</a:t>
            </a:r>
            <a:endParaRPr lang="en-US" sz="1350" dirty="0"/>
          </a:p>
        </p:txBody>
      </p:sp>
      <p:grpSp>
        <p:nvGrpSpPr>
          <p:cNvPr id="9" name="Group 8">
            <a:extLst>
              <a:ext uri="{FF2B5EF4-FFF2-40B4-BE49-F238E27FC236}">
                <a16:creationId xmlns:a16="http://schemas.microsoft.com/office/drawing/2014/main" id="{9F1D067D-D380-498E-B246-05429D4D6ACD}"/>
              </a:ext>
            </a:extLst>
          </p:cNvPr>
          <p:cNvGrpSpPr/>
          <p:nvPr/>
        </p:nvGrpSpPr>
        <p:grpSpPr>
          <a:xfrm>
            <a:off x="6519722" y="1145296"/>
            <a:ext cx="2181498" cy="5192488"/>
            <a:chOff x="609916" y="1000612"/>
            <a:chExt cx="4859682" cy="4353013"/>
          </a:xfrm>
        </p:grpSpPr>
        <p:grpSp>
          <p:nvGrpSpPr>
            <p:cNvPr id="10" name="Group 9">
              <a:extLst>
                <a:ext uri="{FF2B5EF4-FFF2-40B4-BE49-F238E27FC236}">
                  <a16:creationId xmlns:a16="http://schemas.microsoft.com/office/drawing/2014/main" id="{37A28946-FA77-4D19-8F77-3C96E86858A2}"/>
                </a:ext>
              </a:extLst>
            </p:cNvPr>
            <p:cNvGrpSpPr/>
            <p:nvPr/>
          </p:nvGrpSpPr>
          <p:grpSpPr>
            <a:xfrm>
              <a:off x="609916" y="1238792"/>
              <a:ext cx="4859682" cy="4114833"/>
              <a:chOff x="609917" y="1053520"/>
              <a:chExt cx="4859682" cy="4114833"/>
            </a:xfrm>
          </p:grpSpPr>
          <p:sp>
            <p:nvSpPr>
              <p:cNvPr id="12" name="Content Placeholder 20">
                <a:extLst>
                  <a:ext uri="{FF2B5EF4-FFF2-40B4-BE49-F238E27FC236}">
                    <a16:creationId xmlns:a16="http://schemas.microsoft.com/office/drawing/2014/main" id="{B8DB2672-8639-4703-9926-CE55FA0F7126}"/>
                  </a:ext>
                </a:extLst>
              </p:cNvPr>
              <p:cNvSpPr txBox="1">
                <a:spLocks/>
              </p:cNvSpPr>
              <p:nvPr/>
            </p:nvSpPr>
            <p:spPr>
              <a:xfrm>
                <a:off x="609919" y="1222102"/>
                <a:ext cx="4859680" cy="3745028"/>
              </a:xfrm>
              <a:prstGeom prst="rect">
                <a:avLst/>
              </a:prstGeom>
              <a:noFill/>
            </p:spPr>
            <p:txBody>
              <a:bodyPr/>
              <a:lstStyle>
                <a:lvl1pPr marL="356616" indent="-356616" algn="l" defTabSz="914400" rtl="0" eaLnBrk="1" latinLnBrk="0" hangingPunct="1">
                  <a:spcBef>
                    <a:spcPct val="20000"/>
                  </a:spcBef>
                  <a:buClr>
                    <a:schemeClr val="tx2"/>
                  </a:buClr>
                  <a:buSzPct val="110000"/>
                  <a:buFont typeface="EYInterstate Light" panose="02000506000000020004" pitchFamily="2" charset="0"/>
                  <a:buChar char="•"/>
                  <a:defRPr sz="2000" kern="1200">
                    <a:solidFill>
                      <a:schemeClr val="bg1"/>
                    </a:solidFill>
                    <a:latin typeface="EYInterstate Light" panose="02000506000000020004" pitchFamily="2" charset="0"/>
                    <a:ea typeface="+mn-ea"/>
                    <a:cs typeface="+mn-cs"/>
                  </a:defRPr>
                </a:lvl1pPr>
                <a:lvl2pPr marL="713232" indent="-356616" algn="l" defTabSz="914400" rtl="0" eaLnBrk="1" latinLnBrk="0" hangingPunct="1">
                  <a:spcBef>
                    <a:spcPct val="20000"/>
                  </a:spcBef>
                  <a:buClr>
                    <a:schemeClr val="tx2"/>
                  </a:buClr>
                  <a:buSzPct val="110000"/>
                  <a:buFont typeface="EYInterstate Light" panose="02000506000000020004" pitchFamily="2" charset="0"/>
                  <a:buChar char="•"/>
                  <a:defRPr sz="1800" kern="1200">
                    <a:solidFill>
                      <a:schemeClr val="bg1"/>
                    </a:solidFill>
                    <a:latin typeface="EYInterstate Light" panose="02000506000000020004" pitchFamily="2" charset="0"/>
                    <a:ea typeface="+mn-ea"/>
                    <a:cs typeface="+mn-cs"/>
                  </a:defRPr>
                </a:lvl2pPr>
                <a:lvl3pPr marL="1069848" indent="-356616" algn="l" defTabSz="914400" rtl="0" eaLnBrk="1" latinLnBrk="0" hangingPunct="1">
                  <a:spcBef>
                    <a:spcPct val="20000"/>
                  </a:spcBef>
                  <a:buClr>
                    <a:schemeClr val="tx2"/>
                  </a:buClr>
                  <a:buSzPct val="110000"/>
                  <a:buFont typeface="EYInterstate Light" panose="02000506000000020004" pitchFamily="2" charset="0"/>
                  <a:buChar char="•"/>
                  <a:defRPr sz="1600" kern="1200">
                    <a:solidFill>
                      <a:schemeClr val="bg1"/>
                    </a:solidFill>
                    <a:latin typeface="EYInterstate Light" panose="02000506000000020004" pitchFamily="2" charset="0"/>
                    <a:ea typeface="+mn-ea"/>
                    <a:cs typeface="+mn-cs"/>
                  </a:defRPr>
                </a:lvl3pPr>
                <a:lvl4pPr marL="1426464" indent="-356616" algn="l" defTabSz="914400" rtl="0" eaLnBrk="1" latinLnBrk="0" hangingPunct="1">
                  <a:spcBef>
                    <a:spcPct val="20000"/>
                  </a:spcBef>
                  <a:buClr>
                    <a:schemeClr val="tx2"/>
                  </a:buClr>
                  <a:buSzPct val="110000"/>
                  <a:buFont typeface="EYInterstate Light" panose="02000506000000020004" pitchFamily="2" charset="0"/>
                  <a:buChar char="•"/>
                  <a:defRPr sz="1400" kern="1200">
                    <a:solidFill>
                      <a:schemeClr val="bg1"/>
                    </a:solidFill>
                    <a:latin typeface="EYInterstate Light" panose="02000506000000020004" pitchFamily="2" charset="0"/>
                    <a:ea typeface="+mn-ea"/>
                    <a:cs typeface="+mn-cs"/>
                  </a:defRPr>
                </a:lvl4pPr>
                <a:lvl5pPr marL="1783080" indent="-356616" algn="l" defTabSz="914400" rtl="0" eaLnBrk="1" latinLnBrk="0" hangingPunct="1">
                  <a:spcBef>
                    <a:spcPct val="20000"/>
                  </a:spcBef>
                  <a:buClr>
                    <a:schemeClr val="tx2"/>
                  </a:buClr>
                  <a:buSzPct val="110000"/>
                  <a:buFont typeface="EYInterstate Light" panose="02000506000000020004" pitchFamily="2" charset="0"/>
                  <a:buChar char="•"/>
                  <a:defRPr sz="1200" kern="1200">
                    <a:solidFill>
                      <a:schemeClr val="bg1"/>
                    </a:solidFill>
                    <a:latin typeface="EYInterstate Light" panose="02000506000000020004"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76213" indent="-176213">
                  <a:spcBef>
                    <a:spcPts val="450"/>
                  </a:spcBef>
                  <a:defRPr/>
                </a:pPr>
                <a:r>
                  <a:rPr lang="en-US" sz="1200" kern="0" dirty="0">
                    <a:latin typeface="EYInterstate Light"/>
                  </a:rPr>
                  <a:t>There is a base credit amount of </a:t>
                </a:r>
                <a:r>
                  <a:rPr lang="en-US" sz="1200" b="1" kern="0" dirty="0">
                    <a:solidFill>
                      <a:schemeClr val="tx2"/>
                    </a:solidFill>
                    <a:latin typeface="EYInterstate Light"/>
                  </a:rPr>
                  <a:t>6%</a:t>
                </a:r>
                <a:r>
                  <a:rPr lang="en-US" sz="1200" kern="0" dirty="0">
                    <a:solidFill>
                      <a:schemeClr val="tx2"/>
                    </a:solidFill>
                    <a:latin typeface="EYInterstate Light"/>
                  </a:rPr>
                  <a:t> </a:t>
                </a:r>
                <a:r>
                  <a:rPr lang="en-US" sz="1200" kern="0" dirty="0">
                    <a:latin typeface="EYInterstate Light"/>
                  </a:rPr>
                  <a:t>or a bonus credit of</a:t>
                </a:r>
                <a:r>
                  <a:rPr lang="en-US" sz="1200" kern="0" dirty="0">
                    <a:solidFill>
                      <a:schemeClr val="tx2"/>
                    </a:solidFill>
                    <a:latin typeface="EYInterstate Light"/>
                  </a:rPr>
                  <a:t> </a:t>
                </a:r>
                <a:r>
                  <a:rPr lang="en-US" sz="1200" b="1" kern="0" dirty="0">
                    <a:solidFill>
                      <a:schemeClr val="tx2">
                        <a:lumMod val="60000"/>
                        <a:lumOff val="40000"/>
                      </a:schemeClr>
                    </a:solidFill>
                    <a:latin typeface="EYInterstate Light"/>
                  </a:rPr>
                  <a:t>30%.</a:t>
                </a:r>
                <a:endParaRPr lang="en-US" sz="1200" b="1" kern="0" dirty="0">
                  <a:solidFill>
                    <a:prstClr val="white"/>
                  </a:solidFill>
                  <a:latin typeface="EYInterstate Light"/>
                </a:endParaRPr>
              </a:p>
              <a:p>
                <a:pPr marL="176213" indent="-176213">
                  <a:spcBef>
                    <a:spcPts val="450"/>
                  </a:spcBef>
                  <a:defRPr/>
                </a:pPr>
                <a:r>
                  <a:rPr lang="en-US" sz="1200" kern="0" dirty="0">
                    <a:latin typeface="EYInterstate Light"/>
                  </a:rPr>
                  <a:t>Taxpayers eligible for the </a:t>
                </a:r>
                <a:r>
                  <a:rPr lang="en-US" sz="1200" b="1" kern="0" dirty="0">
                    <a:solidFill>
                      <a:schemeClr val="tx2"/>
                    </a:solidFill>
                    <a:latin typeface="EYInterstate Light"/>
                  </a:rPr>
                  <a:t>10%</a:t>
                </a:r>
                <a:r>
                  <a:rPr lang="en-US" sz="1200" kern="0" dirty="0">
                    <a:latin typeface="EYInterstate Light"/>
                  </a:rPr>
                  <a:t> bonus if certain domestic content requirements are met, or the facility or energy storage technology is located in an energy community.</a:t>
                </a:r>
              </a:p>
              <a:p>
                <a:pPr marL="176213" indent="-176213">
                  <a:spcBef>
                    <a:spcPts val="450"/>
                  </a:spcBef>
                  <a:defRPr/>
                </a:pPr>
                <a:r>
                  <a:rPr lang="en-US" sz="1200" kern="0" dirty="0">
                    <a:latin typeface="EYInterstate Light"/>
                  </a:rPr>
                  <a:t>Additional </a:t>
                </a:r>
                <a:r>
                  <a:rPr lang="en-US" sz="1200" b="1" kern="0" dirty="0">
                    <a:solidFill>
                      <a:schemeClr val="tx2"/>
                    </a:solidFill>
                    <a:latin typeface="EYInterstate Light"/>
                  </a:rPr>
                  <a:t>10%</a:t>
                </a:r>
                <a:r>
                  <a:rPr lang="en-US" sz="1200" kern="0" dirty="0">
                    <a:latin typeface="EYInterstate Light"/>
                  </a:rPr>
                  <a:t> or </a:t>
                </a:r>
                <a:r>
                  <a:rPr lang="en-US" sz="1200" b="1" kern="0" dirty="0">
                    <a:solidFill>
                      <a:schemeClr val="tx2"/>
                    </a:solidFill>
                    <a:latin typeface="EYInterstate Light"/>
                  </a:rPr>
                  <a:t>20%</a:t>
                </a:r>
                <a:r>
                  <a:rPr lang="en-US" sz="1200" kern="0" dirty="0">
                    <a:latin typeface="EYInterstate Light"/>
                  </a:rPr>
                  <a:t> bonus credit available for certain solar and wind facilities located in low-income communities.</a:t>
                </a:r>
              </a:p>
              <a:p>
                <a:pPr marL="176213" indent="-176213">
                  <a:spcBef>
                    <a:spcPts val="450"/>
                  </a:spcBef>
                  <a:defRPr/>
                </a:pPr>
                <a:r>
                  <a:rPr lang="en-US" sz="1200" kern="0" dirty="0">
                    <a:solidFill>
                      <a:prstClr val="white"/>
                    </a:solidFill>
                    <a:latin typeface="EYInterstate Light"/>
                  </a:rPr>
                  <a:t>Effective for facilities placed in service after </a:t>
                </a:r>
                <a:br>
                  <a:rPr lang="en-US" sz="1200" kern="0" dirty="0">
                    <a:solidFill>
                      <a:prstClr val="white"/>
                    </a:solidFill>
                    <a:latin typeface="EYInterstate Light"/>
                  </a:rPr>
                </a:br>
                <a:r>
                  <a:rPr lang="en-US" sz="1200" kern="0" dirty="0">
                    <a:solidFill>
                      <a:prstClr val="white"/>
                    </a:solidFill>
                    <a:latin typeface="EYInterstate Light"/>
                  </a:rPr>
                  <a:t>December 31, 2024.</a:t>
                </a:r>
              </a:p>
            </p:txBody>
          </p:sp>
          <p:sp>
            <p:nvSpPr>
              <p:cNvPr id="13" name="Rectangle 12">
                <a:extLst>
                  <a:ext uri="{FF2B5EF4-FFF2-40B4-BE49-F238E27FC236}">
                    <a16:creationId xmlns:a16="http://schemas.microsoft.com/office/drawing/2014/main" id="{B2294A56-4B32-40F3-A4FF-B68CF0026687}"/>
                  </a:ext>
                </a:extLst>
              </p:cNvPr>
              <p:cNvSpPr/>
              <p:nvPr/>
            </p:nvSpPr>
            <p:spPr>
              <a:xfrm>
                <a:off x="609917" y="1053520"/>
                <a:ext cx="4852326" cy="4114833"/>
              </a:xfrm>
              <a:prstGeom prst="rect">
                <a:avLst/>
              </a:prstGeom>
              <a:noFill/>
              <a:ln w="19050" cap="flat" cmpd="sng" algn="ctr">
                <a:solidFill>
                  <a:srgbClr val="C4C4CD"/>
                </a:solidFill>
                <a:prstDash val="solid"/>
              </a:ln>
              <a:effectLst/>
            </p:spPr>
            <p:txBody>
              <a:bodyPr rtlCol="0" anchor="t" anchorCtr="0">
                <a:noAutofit/>
              </a:bodyPr>
              <a:lstStyle/>
              <a:p>
                <a:pPr marL="128523" indent="-128523">
                  <a:spcBef>
                    <a:spcPts val="450"/>
                  </a:spcBef>
                  <a:buClr>
                    <a:schemeClr val="tx2"/>
                  </a:buClr>
                  <a:buFontTx/>
                  <a:buChar char="•"/>
                  <a:defRPr/>
                </a:pPr>
                <a:endParaRPr lang="en-US" sz="974" kern="0" dirty="0">
                  <a:solidFill>
                    <a:schemeClr val="bg1"/>
                  </a:solidFill>
                  <a:latin typeface="EYInterstate Light"/>
                </a:endParaRPr>
              </a:p>
            </p:txBody>
          </p:sp>
        </p:grpSp>
        <p:sp>
          <p:nvSpPr>
            <p:cNvPr id="11" name="Rectangle 1454">
              <a:extLst>
                <a:ext uri="{FF2B5EF4-FFF2-40B4-BE49-F238E27FC236}">
                  <a16:creationId xmlns:a16="http://schemas.microsoft.com/office/drawing/2014/main" id="{F4BFF95D-3E59-4229-9B86-3F46123AD747}"/>
                </a:ext>
              </a:extLst>
            </p:cNvPr>
            <p:cNvSpPr/>
            <p:nvPr/>
          </p:nvSpPr>
          <p:spPr>
            <a:xfrm>
              <a:off x="609916" y="1000612"/>
              <a:ext cx="4859680" cy="368433"/>
            </a:xfrm>
            <a:prstGeom prst="rect">
              <a:avLst/>
            </a:prstGeom>
            <a:solidFill>
              <a:srgbClr val="C4C4CD"/>
            </a:solidFill>
            <a:ln w="19050">
              <a:solidFill>
                <a:srgbClr val="C4C4CD"/>
              </a:solidFill>
            </a:ln>
          </p:spPr>
          <p:txBody>
            <a:bodyPr wrap="square" lIns="0" tIns="0" rIns="0" bIns="0" anchor="ctr">
              <a:noAutofit/>
            </a:bodyPr>
            <a:lstStyle/>
            <a:p>
              <a:pPr algn="ctr"/>
              <a:r>
                <a:rPr lang="en-US" sz="1400" kern="0" dirty="0">
                  <a:latin typeface="EYInterstate-Light"/>
                </a:rPr>
                <a:t>Section 48E clean electricity ITC</a:t>
              </a:r>
            </a:p>
          </p:txBody>
        </p:sp>
      </p:grpSp>
      <p:grpSp>
        <p:nvGrpSpPr>
          <p:cNvPr id="24" name="Group 23">
            <a:extLst>
              <a:ext uri="{FF2B5EF4-FFF2-40B4-BE49-F238E27FC236}">
                <a16:creationId xmlns:a16="http://schemas.microsoft.com/office/drawing/2014/main" id="{996D19FF-9FF2-4825-9B43-3780F477577E}"/>
              </a:ext>
            </a:extLst>
          </p:cNvPr>
          <p:cNvGrpSpPr/>
          <p:nvPr/>
        </p:nvGrpSpPr>
        <p:grpSpPr>
          <a:xfrm>
            <a:off x="486039" y="1146179"/>
            <a:ext cx="5905080" cy="5191559"/>
            <a:chOff x="617218" y="1005016"/>
            <a:chExt cx="4819386" cy="6930433"/>
          </a:xfrm>
        </p:grpSpPr>
        <p:grpSp>
          <p:nvGrpSpPr>
            <p:cNvPr id="25" name="Group 24">
              <a:extLst>
                <a:ext uri="{FF2B5EF4-FFF2-40B4-BE49-F238E27FC236}">
                  <a16:creationId xmlns:a16="http://schemas.microsoft.com/office/drawing/2014/main" id="{9384C98B-B6CB-41FD-AF65-72FD46984457}"/>
                </a:ext>
              </a:extLst>
            </p:cNvPr>
            <p:cNvGrpSpPr/>
            <p:nvPr/>
          </p:nvGrpSpPr>
          <p:grpSpPr>
            <a:xfrm>
              <a:off x="617219" y="1394314"/>
              <a:ext cx="4819385" cy="6541135"/>
              <a:chOff x="617220" y="1209042"/>
              <a:chExt cx="4819385" cy="6541135"/>
            </a:xfrm>
          </p:grpSpPr>
          <p:sp>
            <p:nvSpPr>
              <p:cNvPr id="27" name="Content Placeholder 20">
                <a:extLst>
                  <a:ext uri="{FF2B5EF4-FFF2-40B4-BE49-F238E27FC236}">
                    <a16:creationId xmlns:a16="http://schemas.microsoft.com/office/drawing/2014/main" id="{EF9DBDDC-ABAF-4E93-BD55-2BF2A668EA1A}"/>
                  </a:ext>
                </a:extLst>
              </p:cNvPr>
              <p:cNvSpPr txBox="1">
                <a:spLocks/>
              </p:cNvSpPr>
              <p:nvPr/>
            </p:nvSpPr>
            <p:spPr>
              <a:xfrm>
                <a:off x="703645" y="1457185"/>
                <a:ext cx="4654433" cy="6209334"/>
              </a:xfrm>
              <a:prstGeom prst="rect">
                <a:avLst/>
              </a:prstGeom>
              <a:noFill/>
            </p:spPr>
            <p:txBody>
              <a:bodyPr/>
              <a:lstStyle>
                <a:lvl1pPr marL="356616" indent="-356616" algn="l" defTabSz="914400" rtl="0" eaLnBrk="1" latinLnBrk="0" hangingPunct="1">
                  <a:spcBef>
                    <a:spcPct val="20000"/>
                  </a:spcBef>
                  <a:buClr>
                    <a:schemeClr val="tx2"/>
                  </a:buClr>
                  <a:buSzPct val="110000"/>
                  <a:buFont typeface="EYInterstate Light" panose="02000506000000020004" pitchFamily="2" charset="0"/>
                  <a:buChar char="•"/>
                  <a:defRPr sz="2000" kern="1200">
                    <a:solidFill>
                      <a:schemeClr val="bg1"/>
                    </a:solidFill>
                    <a:latin typeface="EYInterstate Light" panose="02000506000000020004" pitchFamily="2" charset="0"/>
                    <a:ea typeface="+mn-ea"/>
                    <a:cs typeface="+mn-cs"/>
                  </a:defRPr>
                </a:lvl1pPr>
                <a:lvl2pPr marL="713232" indent="-356616" algn="l" defTabSz="914400" rtl="0" eaLnBrk="1" latinLnBrk="0" hangingPunct="1">
                  <a:spcBef>
                    <a:spcPct val="20000"/>
                  </a:spcBef>
                  <a:buClr>
                    <a:schemeClr val="tx2"/>
                  </a:buClr>
                  <a:buSzPct val="110000"/>
                  <a:buFont typeface="EYInterstate Light" panose="02000506000000020004" pitchFamily="2" charset="0"/>
                  <a:buChar char="•"/>
                  <a:defRPr sz="1800" kern="1200">
                    <a:solidFill>
                      <a:schemeClr val="bg1"/>
                    </a:solidFill>
                    <a:latin typeface="EYInterstate Light" panose="02000506000000020004" pitchFamily="2" charset="0"/>
                    <a:ea typeface="+mn-ea"/>
                    <a:cs typeface="+mn-cs"/>
                  </a:defRPr>
                </a:lvl2pPr>
                <a:lvl3pPr marL="1069848" indent="-356616" algn="l" defTabSz="914400" rtl="0" eaLnBrk="1" latinLnBrk="0" hangingPunct="1">
                  <a:spcBef>
                    <a:spcPct val="20000"/>
                  </a:spcBef>
                  <a:buClr>
                    <a:schemeClr val="tx2"/>
                  </a:buClr>
                  <a:buSzPct val="110000"/>
                  <a:buFont typeface="EYInterstate Light" panose="02000506000000020004" pitchFamily="2" charset="0"/>
                  <a:buChar char="•"/>
                  <a:defRPr sz="1600" kern="1200">
                    <a:solidFill>
                      <a:schemeClr val="bg1"/>
                    </a:solidFill>
                    <a:latin typeface="EYInterstate Light" panose="02000506000000020004" pitchFamily="2" charset="0"/>
                    <a:ea typeface="+mn-ea"/>
                    <a:cs typeface="+mn-cs"/>
                  </a:defRPr>
                </a:lvl3pPr>
                <a:lvl4pPr marL="1426464" indent="-356616" algn="l" defTabSz="914400" rtl="0" eaLnBrk="1" latinLnBrk="0" hangingPunct="1">
                  <a:spcBef>
                    <a:spcPct val="20000"/>
                  </a:spcBef>
                  <a:buClr>
                    <a:schemeClr val="tx2"/>
                  </a:buClr>
                  <a:buSzPct val="110000"/>
                  <a:buFont typeface="EYInterstate Light" panose="02000506000000020004" pitchFamily="2" charset="0"/>
                  <a:buChar char="•"/>
                  <a:defRPr sz="1400" kern="1200">
                    <a:solidFill>
                      <a:schemeClr val="bg1"/>
                    </a:solidFill>
                    <a:latin typeface="EYInterstate Light" panose="02000506000000020004" pitchFamily="2" charset="0"/>
                    <a:ea typeface="+mn-ea"/>
                    <a:cs typeface="+mn-cs"/>
                  </a:defRPr>
                </a:lvl4pPr>
                <a:lvl5pPr marL="1783080" indent="-356616" algn="l" defTabSz="914400" rtl="0" eaLnBrk="1" latinLnBrk="0" hangingPunct="1">
                  <a:spcBef>
                    <a:spcPct val="20000"/>
                  </a:spcBef>
                  <a:buClr>
                    <a:schemeClr val="tx2"/>
                  </a:buClr>
                  <a:buSzPct val="110000"/>
                  <a:buFont typeface="EYInterstate Light" panose="02000506000000020004" pitchFamily="2" charset="0"/>
                  <a:buChar char="•"/>
                  <a:defRPr sz="1200" kern="1200">
                    <a:solidFill>
                      <a:schemeClr val="bg1"/>
                    </a:solidFill>
                    <a:latin typeface="EYInterstate Light" panose="02000506000000020004"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76213" indent="-176213" defTabSz="685457">
                  <a:spcBef>
                    <a:spcPts val="150"/>
                  </a:spcBef>
                  <a:defRPr/>
                </a:pPr>
                <a:r>
                  <a:rPr lang="en-US" sz="1200" dirty="0">
                    <a:latin typeface="+mn-lt"/>
                  </a:rPr>
                  <a:t>The ITC is extended for most projects that begin construction before </a:t>
                </a:r>
                <a:br>
                  <a:rPr lang="en-US" sz="1200" dirty="0">
                    <a:latin typeface="+mn-lt"/>
                  </a:rPr>
                </a:br>
                <a:r>
                  <a:rPr lang="en-US" sz="1200" dirty="0">
                    <a:latin typeface="+mn-lt"/>
                  </a:rPr>
                  <a:t>January 1, 2025.</a:t>
                </a:r>
              </a:p>
              <a:p>
                <a:pPr marL="176213" indent="-176213" defTabSz="685457">
                  <a:spcBef>
                    <a:spcPts val="150"/>
                  </a:spcBef>
                  <a:defRPr/>
                </a:pPr>
                <a:r>
                  <a:rPr lang="en-US" sz="1200" dirty="0">
                    <a:latin typeface="+mn-lt"/>
                  </a:rPr>
                  <a:t>Tax credit is available for the cost of qualified energy property in the year it is placed in service:</a:t>
                </a:r>
              </a:p>
              <a:p>
                <a:pPr marL="342900" lvl="1" indent="-172641">
                  <a:spcBef>
                    <a:spcPts val="150"/>
                  </a:spcBef>
                  <a:defRPr/>
                </a:pPr>
                <a:r>
                  <a:rPr lang="en-US" sz="1050" dirty="0">
                    <a:latin typeface="+mn-lt"/>
                  </a:rPr>
                  <a:t>Base credit of </a:t>
                </a:r>
                <a:r>
                  <a:rPr lang="en-US" sz="1050" b="1" dirty="0">
                    <a:solidFill>
                      <a:schemeClr val="tx2"/>
                    </a:solidFill>
                    <a:latin typeface="+mn-lt"/>
                  </a:rPr>
                  <a:t>6%</a:t>
                </a:r>
                <a:r>
                  <a:rPr lang="en-US" sz="1050" dirty="0">
                    <a:latin typeface="+mn-lt"/>
                  </a:rPr>
                  <a:t> of the basis of qualified energy property, or </a:t>
                </a:r>
                <a:r>
                  <a:rPr lang="en-US" sz="1050" b="1" dirty="0">
                    <a:solidFill>
                      <a:schemeClr val="tx2"/>
                    </a:solidFill>
                    <a:latin typeface="+mn-lt"/>
                  </a:rPr>
                  <a:t>2%</a:t>
                </a:r>
                <a:r>
                  <a:rPr lang="en-US" sz="1050" dirty="0">
                    <a:latin typeface="+mn-lt"/>
                  </a:rPr>
                  <a:t> for certain technologies (e.g., microturbine)</a:t>
                </a:r>
              </a:p>
              <a:p>
                <a:pPr marL="342900" lvl="1" indent="-172641">
                  <a:spcBef>
                    <a:spcPts val="150"/>
                  </a:spcBef>
                  <a:defRPr/>
                </a:pPr>
                <a:r>
                  <a:rPr lang="en-US" sz="1050" dirty="0">
                    <a:latin typeface="+mn-lt"/>
                  </a:rPr>
                  <a:t>Maximum bonus credit rate of </a:t>
                </a:r>
                <a:r>
                  <a:rPr lang="en-US" sz="1050" b="1" dirty="0">
                    <a:solidFill>
                      <a:schemeClr val="tx2"/>
                    </a:solidFill>
                    <a:latin typeface="+mn-lt"/>
                  </a:rPr>
                  <a:t>30%</a:t>
                </a:r>
                <a:r>
                  <a:rPr lang="en-US" sz="1050" dirty="0">
                    <a:latin typeface="+mn-lt"/>
                  </a:rPr>
                  <a:t> of the basis of qualified energy property, or </a:t>
                </a:r>
                <a:r>
                  <a:rPr lang="en-US" sz="1050" b="1" dirty="0">
                    <a:solidFill>
                      <a:schemeClr val="tx2"/>
                    </a:solidFill>
                    <a:latin typeface="+mn-lt"/>
                  </a:rPr>
                  <a:t>10%</a:t>
                </a:r>
                <a:r>
                  <a:rPr lang="en-US" sz="1050" dirty="0">
                    <a:latin typeface="+mn-lt"/>
                  </a:rPr>
                  <a:t> for certain technologies, </a:t>
                </a:r>
                <a:r>
                  <a:rPr lang="en-IN" sz="1050" dirty="0">
                    <a:latin typeface="+mn-lt"/>
                  </a:rPr>
                  <a:t>if taxpayer meets the prevailing wage and apprenticeship requirements:</a:t>
                </a:r>
              </a:p>
              <a:p>
                <a:pPr marL="519113" lvl="2" indent="-172641">
                  <a:spcBef>
                    <a:spcPts val="150"/>
                  </a:spcBef>
                  <a:defRPr/>
                </a:pPr>
                <a:r>
                  <a:rPr lang="en-IN" sz="1000" dirty="0">
                    <a:latin typeface="+mn-lt"/>
                  </a:rPr>
                  <a:t>Certain exceptions apply, including for energy property with a maximum net output of less than 1 megawatt</a:t>
                </a:r>
                <a:endParaRPr lang="en-US" sz="1000" dirty="0">
                  <a:latin typeface="+mn-lt"/>
                </a:endParaRPr>
              </a:p>
              <a:p>
                <a:pPr marL="176213" indent="-176213">
                  <a:spcBef>
                    <a:spcPts val="150"/>
                  </a:spcBef>
                  <a:defRPr/>
                </a:pPr>
                <a:r>
                  <a:rPr lang="en-US" sz="1200" dirty="0">
                    <a:latin typeface="+mn-lt"/>
                  </a:rPr>
                  <a:t>The IRA expands the credit to include three new technologies:</a:t>
                </a:r>
              </a:p>
              <a:p>
                <a:pPr marL="342900" lvl="1" indent="-172641">
                  <a:spcBef>
                    <a:spcPts val="150"/>
                  </a:spcBef>
                  <a:defRPr/>
                </a:pPr>
                <a:r>
                  <a:rPr lang="en-US" sz="1050" dirty="0">
                    <a:latin typeface="+mn-lt"/>
                  </a:rPr>
                  <a:t>Stand-alone energy storage</a:t>
                </a:r>
              </a:p>
              <a:p>
                <a:pPr marL="342900" lvl="1" indent="-172641">
                  <a:spcBef>
                    <a:spcPts val="150"/>
                  </a:spcBef>
                  <a:defRPr/>
                </a:pPr>
                <a:r>
                  <a:rPr lang="en-US" sz="1050" dirty="0">
                    <a:latin typeface="+mn-lt"/>
                  </a:rPr>
                  <a:t>Qualified biogas property</a:t>
                </a:r>
              </a:p>
              <a:p>
                <a:pPr marL="342900" lvl="1" indent="-172641">
                  <a:spcBef>
                    <a:spcPts val="150"/>
                  </a:spcBef>
                  <a:defRPr/>
                </a:pPr>
                <a:r>
                  <a:rPr lang="en-US" sz="1050" dirty="0">
                    <a:latin typeface="+mn-lt"/>
                  </a:rPr>
                  <a:t>Microgrid controller</a:t>
                </a:r>
              </a:p>
              <a:p>
                <a:pPr marL="176213" indent="-176213">
                  <a:spcBef>
                    <a:spcPts val="150"/>
                  </a:spcBef>
                  <a:defRPr/>
                </a:pPr>
                <a:r>
                  <a:rPr lang="en-US" sz="1200" dirty="0">
                    <a:latin typeface="+mn-lt"/>
                  </a:rPr>
                  <a:t>Incremental bonus credit rates available:</a:t>
                </a:r>
              </a:p>
              <a:p>
                <a:pPr marL="347472" lvl="1" indent="-171450">
                  <a:spcBef>
                    <a:spcPts val="150"/>
                  </a:spcBef>
                  <a:defRPr/>
                </a:pPr>
                <a:r>
                  <a:rPr lang="en-US" sz="1050" dirty="0">
                    <a:latin typeface="+mn-lt"/>
                  </a:rPr>
                  <a:t>10% for meeting domestic content requirements</a:t>
                </a:r>
              </a:p>
              <a:p>
                <a:pPr marL="347472" lvl="1" indent="-171450">
                  <a:spcBef>
                    <a:spcPts val="150"/>
                  </a:spcBef>
                  <a:defRPr/>
                </a:pPr>
                <a:r>
                  <a:rPr lang="en-US" sz="1050" dirty="0">
                    <a:latin typeface="+mn-lt"/>
                  </a:rPr>
                  <a:t>10% for projects located in “energy communities” (e.g., brownfield sites, certain census tracts with former coal mines or coal power plants)</a:t>
                </a:r>
              </a:p>
              <a:p>
                <a:pPr marL="347472" lvl="1" indent="-171450">
                  <a:spcBef>
                    <a:spcPts val="150"/>
                  </a:spcBef>
                  <a:defRPr/>
                </a:pPr>
                <a:r>
                  <a:rPr lang="en-IN" sz="1050" dirty="0">
                    <a:latin typeface="+mn-lt"/>
                  </a:rPr>
                  <a:t>10%-20% for certain solar and wind property located in a low-income community and that has</a:t>
                </a:r>
                <a:r>
                  <a:rPr lang="en-US" sz="1050" dirty="0">
                    <a:solidFill>
                      <a:prstClr val="white"/>
                    </a:solidFill>
                    <a:latin typeface="+mn-lt"/>
                  </a:rPr>
                  <a:t> a maximum net output of less than 5 megawatts; requires an application to be granted limited low-income community funds</a:t>
                </a:r>
                <a:endParaRPr lang="en-US" sz="1050" dirty="0">
                  <a:latin typeface="+mn-lt"/>
                </a:endParaRPr>
              </a:p>
              <a:p>
                <a:pPr marL="176213" indent="-176213">
                  <a:spcBef>
                    <a:spcPts val="150"/>
                  </a:spcBef>
                  <a:defRPr/>
                </a:pPr>
                <a:r>
                  <a:rPr lang="en-US" sz="1200" dirty="0">
                    <a:latin typeface="+mn-lt"/>
                  </a:rPr>
                  <a:t>Credit utilization: The ITC is eligible for direct pay election for applicable entities, is transferable (one-time; paid in cash) and is eligible for a modified three-year carryback period. </a:t>
                </a:r>
              </a:p>
            </p:txBody>
          </p:sp>
          <p:sp>
            <p:nvSpPr>
              <p:cNvPr id="28" name="Rectangle 27">
                <a:extLst>
                  <a:ext uri="{FF2B5EF4-FFF2-40B4-BE49-F238E27FC236}">
                    <a16:creationId xmlns:a16="http://schemas.microsoft.com/office/drawing/2014/main" id="{8EC8F241-4507-4CB1-8206-697D4EEDD005}"/>
                  </a:ext>
                </a:extLst>
              </p:cNvPr>
              <p:cNvSpPr/>
              <p:nvPr/>
            </p:nvSpPr>
            <p:spPr>
              <a:xfrm>
                <a:off x="617220" y="1209042"/>
                <a:ext cx="4819385" cy="6541135"/>
              </a:xfrm>
              <a:prstGeom prst="rect">
                <a:avLst/>
              </a:prstGeom>
              <a:noFill/>
              <a:ln w="19050" cap="flat" cmpd="sng" algn="ctr">
                <a:solidFill>
                  <a:srgbClr val="C4C4CD"/>
                </a:solidFill>
                <a:prstDash val="solid"/>
              </a:ln>
              <a:effectLst/>
            </p:spPr>
            <p:txBody>
              <a:bodyPr rtlCol="0" anchor="t" anchorCtr="0">
                <a:noAutofit/>
              </a:bodyPr>
              <a:lstStyle/>
              <a:p>
                <a:pPr marL="128523" indent="-128523">
                  <a:spcBef>
                    <a:spcPts val="450"/>
                  </a:spcBef>
                  <a:buClr>
                    <a:schemeClr val="tx2"/>
                  </a:buClr>
                  <a:buFontTx/>
                  <a:buChar char="•"/>
                  <a:defRPr/>
                </a:pPr>
                <a:endParaRPr lang="en-US" sz="974" kern="0" dirty="0">
                  <a:solidFill>
                    <a:schemeClr val="bg1"/>
                  </a:solidFill>
                  <a:latin typeface="EYInterstate Light"/>
                </a:endParaRPr>
              </a:p>
            </p:txBody>
          </p:sp>
        </p:grpSp>
        <p:sp>
          <p:nvSpPr>
            <p:cNvPr id="26" name="Rectangle 1454">
              <a:extLst>
                <a:ext uri="{FF2B5EF4-FFF2-40B4-BE49-F238E27FC236}">
                  <a16:creationId xmlns:a16="http://schemas.microsoft.com/office/drawing/2014/main" id="{1572BE66-9738-48EE-A35C-6FCDADA05768}"/>
                </a:ext>
              </a:extLst>
            </p:cNvPr>
            <p:cNvSpPr/>
            <p:nvPr/>
          </p:nvSpPr>
          <p:spPr>
            <a:xfrm>
              <a:off x="617218" y="1005016"/>
              <a:ext cx="4819385" cy="576408"/>
            </a:xfrm>
            <a:prstGeom prst="rect">
              <a:avLst/>
            </a:prstGeom>
            <a:solidFill>
              <a:srgbClr val="C4C4CD"/>
            </a:solidFill>
            <a:ln w="19050">
              <a:solidFill>
                <a:srgbClr val="C4C4CD"/>
              </a:solidFill>
            </a:ln>
          </p:spPr>
          <p:txBody>
            <a:bodyPr wrap="square" lIns="0" tIns="0" rIns="0" bIns="0" anchor="ctr">
              <a:noAutofit/>
            </a:bodyPr>
            <a:lstStyle/>
            <a:p>
              <a:pPr algn="ctr"/>
              <a:r>
                <a:rPr lang="en-US" sz="1400" kern="0" dirty="0">
                  <a:latin typeface="EYInterstate-Light"/>
                </a:rPr>
                <a:t>Section 48 clean energy ITC</a:t>
              </a:r>
            </a:p>
          </p:txBody>
        </p:sp>
      </p:grpSp>
    </p:spTree>
    <p:extLst>
      <p:ext uri="{BB962C8B-B14F-4D97-AF65-F5344CB8AC3E}">
        <p14:creationId xmlns:p14="http://schemas.microsoft.com/office/powerpoint/2010/main" val="413498456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C2B1ACCC-22D6-4E91-B33B-67F6555E6636}"/>
              </a:ext>
            </a:extLst>
          </p:cNvPr>
          <p:cNvSpPr>
            <a:spLocks noGrp="1"/>
          </p:cNvSpPr>
          <p:nvPr>
            <p:ph type="title"/>
          </p:nvPr>
        </p:nvSpPr>
        <p:spPr>
          <a:xfrm>
            <a:off x="457201" y="294200"/>
            <a:ext cx="8229600" cy="590400"/>
          </a:xfrm>
        </p:spPr>
        <p:txBody>
          <a:bodyPr/>
          <a:lstStyle/>
          <a:p>
            <a:r>
              <a:rPr lang="en-US" sz="2200" dirty="0"/>
              <a:t>Section 48 Clean Energy ITC/Section 48E Clean Electricity ITC</a:t>
            </a:r>
            <a:br>
              <a:rPr lang="en-US" dirty="0"/>
            </a:br>
            <a:r>
              <a:rPr lang="en-US" sz="1600" dirty="0"/>
              <a:t>Eligible property comparison</a:t>
            </a:r>
            <a:endParaRPr lang="en-US" dirty="0"/>
          </a:p>
        </p:txBody>
      </p:sp>
      <p:graphicFrame>
        <p:nvGraphicFramePr>
          <p:cNvPr id="14" name="Table 3">
            <a:extLst>
              <a:ext uri="{FF2B5EF4-FFF2-40B4-BE49-F238E27FC236}">
                <a16:creationId xmlns:a16="http://schemas.microsoft.com/office/drawing/2014/main" id="{67A3F260-4496-4757-B476-AF29F24BE4B2}"/>
              </a:ext>
            </a:extLst>
          </p:cNvPr>
          <p:cNvGraphicFramePr>
            <a:graphicFrameLocks/>
          </p:cNvGraphicFramePr>
          <p:nvPr>
            <p:extLst>
              <p:ext uri="{D42A27DB-BD31-4B8C-83A1-F6EECF244321}">
                <p14:modId xmlns:p14="http://schemas.microsoft.com/office/powerpoint/2010/main" val="4225847046"/>
              </p:ext>
            </p:extLst>
          </p:nvPr>
        </p:nvGraphicFramePr>
        <p:xfrm>
          <a:off x="461481" y="1137920"/>
          <a:ext cx="8225318" cy="4044922"/>
        </p:xfrm>
        <a:graphic>
          <a:graphicData uri="http://schemas.openxmlformats.org/drawingml/2006/table">
            <a:tbl>
              <a:tblPr firstRow="1" bandRow="1">
                <a:tableStyleId>{073A0DAA-6AF3-43AB-8588-CEC1D06C72B9}</a:tableStyleId>
              </a:tblPr>
              <a:tblGrid>
                <a:gridCol w="1951519">
                  <a:extLst>
                    <a:ext uri="{9D8B030D-6E8A-4147-A177-3AD203B41FA5}">
                      <a16:colId xmlns:a16="http://schemas.microsoft.com/office/drawing/2014/main" val="20000"/>
                    </a:ext>
                  </a:extLst>
                </a:gridCol>
                <a:gridCol w="1514944">
                  <a:extLst>
                    <a:ext uri="{9D8B030D-6E8A-4147-A177-3AD203B41FA5}">
                      <a16:colId xmlns:a16="http://schemas.microsoft.com/office/drawing/2014/main" val="2127134468"/>
                    </a:ext>
                  </a:extLst>
                </a:gridCol>
                <a:gridCol w="4758855">
                  <a:extLst>
                    <a:ext uri="{9D8B030D-6E8A-4147-A177-3AD203B41FA5}">
                      <a16:colId xmlns:a16="http://schemas.microsoft.com/office/drawing/2014/main" val="1908418546"/>
                    </a:ext>
                  </a:extLst>
                </a:gridCol>
              </a:tblGrid>
              <a:tr h="269555">
                <a:tc>
                  <a:txBody>
                    <a:bodyPr/>
                    <a:lstStyle/>
                    <a:p>
                      <a:pPr algn="l"/>
                      <a:r>
                        <a:rPr lang="en-US" sz="1600" dirty="0">
                          <a:solidFill>
                            <a:schemeClr val="bg2"/>
                          </a:solidFill>
                        </a:rPr>
                        <a:t>Energy Property</a:t>
                      </a:r>
                      <a:endParaRPr lang="en-US" sz="1600" dirty="0">
                        <a:solidFill>
                          <a:schemeClr val="bg2"/>
                        </a:solidFill>
                        <a:latin typeface="+mn-lt"/>
                      </a:endParaRPr>
                    </a:p>
                  </a:txBody>
                  <a:tcPr marL="68508" marR="68508" marT="54809" marB="54809"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en-US" sz="1600" dirty="0">
                          <a:solidFill>
                            <a:schemeClr val="bg2"/>
                          </a:solidFill>
                        </a:rPr>
                        <a:t>Section 48*</a:t>
                      </a:r>
                      <a:endParaRPr lang="en-US" sz="1600" dirty="0">
                        <a:solidFill>
                          <a:schemeClr val="bg2"/>
                        </a:solidFill>
                        <a:latin typeface="+mn-lt"/>
                      </a:endParaRPr>
                    </a:p>
                  </a:txBody>
                  <a:tcPr marL="68508" marR="68508" marT="54809" marB="54809"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en-US" sz="1600" dirty="0">
                          <a:solidFill>
                            <a:schemeClr val="bg2"/>
                          </a:solidFill>
                        </a:rPr>
                        <a:t>Section 48E**</a:t>
                      </a:r>
                      <a:endParaRPr lang="en-US" sz="1600" dirty="0">
                        <a:solidFill>
                          <a:schemeClr val="bg2"/>
                        </a:solidFill>
                        <a:latin typeface="+mn-lt"/>
                      </a:endParaRPr>
                    </a:p>
                  </a:txBody>
                  <a:tcPr marL="68508" marR="68508" marT="54809" marB="54809"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000"/>
                  </a:ext>
                </a:extLst>
              </a:tr>
              <a:tr h="327592">
                <a:tc>
                  <a:txBody>
                    <a:bodyPr/>
                    <a:lstStyle/>
                    <a:p>
                      <a:pPr marL="57150" lvl="0" indent="0" algn="l" fontAlgn="ctr">
                        <a:buFont typeface="Arial" panose="020B0604020202020204" pitchFamily="34" charset="0"/>
                        <a:buNone/>
                      </a:pPr>
                      <a:r>
                        <a:rPr lang="en-US" sz="1400" b="1" u="none" strike="noStrike" dirty="0">
                          <a:solidFill>
                            <a:schemeClr val="tx1"/>
                          </a:solidFill>
                          <a:effectLst/>
                        </a:rPr>
                        <a:t>Fuel cell</a:t>
                      </a:r>
                      <a:endParaRPr lang="en-US" sz="1400" b="1" i="0" u="none" strike="noStrike" dirty="0">
                        <a:solidFill>
                          <a:schemeClr val="tx1"/>
                        </a:solidFill>
                        <a:effectLst/>
                        <a:latin typeface="+mn-lt"/>
                      </a:endParaRPr>
                    </a:p>
                  </a:txBody>
                  <a:tcPr marL="4758" marR="4758" marT="4758"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4C4CD"/>
                    </a:solidFill>
                  </a:tcPr>
                </a:tc>
                <a:tc>
                  <a:txBody>
                    <a:bodyPr/>
                    <a:lstStyle/>
                    <a:p>
                      <a:pPr algn="ctr" fontAlgn="ctr"/>
                      <a:r>
                        <a:rPr lang="en-US" sz="1400" b="0" i="0" u="none" strike="noStrike" dirty="0">
                          <a:solidFill>
                            <a:schemeClr val="tx1"/>
                          </a:solidFill>
                          <a:effectLst/>
                        </a:rPr>
                        <a:t>Eligible</a:t>
                      </a:r>
                      <a:endParaRPr lang="en-US" sz="1400" b="0" i="0" u="none" strike="noStrike" dirty="0">
                        <a:solidFill>
                          <a:schemeClr val="tx1"/>
                        </a:solidFill>
                        <a:effectLst/>
                        <a:latin typeface="+mn-lt"/>
                      </a:endParaRPr>
                    </a:p>
                  </a:txBody>
                  <a:tcPr marL="4758" marR="4758" marT="4758"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4C4CD"/>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400" b="0" i="0" u="none" strike="noStrike" kern="1200" dirty="0">
                          <a:solidFill>
                            <a:schemeClr val="tx1"/>
                          </a:solidFill>
                          <a:effectLst/>
                          <a:latin typeface="+mn-lt"/>
                          <a:ea typeface="+mn-ea"/>
                          <a:cs typeface="+mn-cs"/>
                        </a:rPr>
                        <a:t>Potentially eligible (based on associated emissions)</a:t>
                      </a:r>
                    </a:p>
                  </a:txBody>
                  <a:tcPr marL="4758" marR="4758" marT="4758"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4C4CD"/>
                    </a:solidFill>
                  </a:tcPr>
                </a:tc>
                <a:extLst>
                  <a:ext uri="{0D108BD9-81ED-4DB2-BD59-A6C34878D82A}">
                    <a16:rowId xmlns:a16="http://schemas.microsoft.com/office/drawing/2014/main" val="1753608879"/>
                  </a:ext>
                </a:extLst>
              </a:tr>
              <a:tr h="327592">
                <a:tc>
                  <a:txBody>
                    <a:bodyPr/>
                    <a:lstStyle/>
                    <a:p>
                      <a:pPr marL="57150" marR="0" lvl="0" indent="0" algn="l" defTabSz="914400" rtl="0" eaLnBrk="1" fontAlgn="ctr" latinLnBrk="0" hangingPunct="1">
                        <a:lnSpc>
                          <a:spcPct val="100000"/>
                        </a:lnSpc>
                        <a:spcBef>
                          <a:spcPts val="0"/>
                        </a:spcBef>
                        <a:spcAft>
                          <a:spcPts val="0"/>
                        </a:spcAft>
                        <a:buClrTx/>
                        <a:buSzTx/>
                        <a:buFont typeface="Arial" panose="020B0604020202020204" pitchFamily="34" charset="0"/>
                        <a:buNone/>
                        <a:tabLst/>
                        <a:defRPr/>
                      </a:pPr>
                      <a:r>
                        <a:rPr lang="en-US" sz="1400" b="1" u="none" strike="noStrike" dirty="0">
                          <a:solidFill>
                            <a:schemeClr val="tx1"/>
                          </a:solidFill>
                          <a:effectLst/>
                        </a:rPr>
                        <a:t>Solar</a:t>
                      </a:r>
                      <a:endParaRPr lang="en-US" sz="1400" b="1" i="0" u="none" strike="noStrike" dirty="0">
                        <a:solidFill>
                          <a:schemeClr val="tx1"/>
                        </a:solidFill>
                        <a:effectLst/>
                        <a:latin typeface="+mn-lt"/>
                      </a:endParaRPr>
                    </a:p>
                  </a:txBody>
                  <a:tcPr marL="4758" marR="4758" marT="4758"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4C4CD"/>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400" b="0" i="0" u="none" strike="noStrike" dirty="0">
                          <a:solidFill>
                            <a:schemeClr val="tx1"/>
                          </a:solidFill>
                          <a:effectLst/>
                        </a:rPr>
                        <a:t>Eligible</a:t>
                      </a:r>
                      <a:endParaRPr lang="en-US" sz="1400" b="0" i="0" u="none" strike="noStrike" dirty="0">
                        <a:solidFill>
                          <a:schemeClr val="tx1"/>
                        </a:solidFill>
                        <a:effectLst/>
                        <a:latin typeface="+mn-lt"/>
                      </a:endParaRPr>
                    </a:p>
                  </a:txBody>
                  <a:tcPr marL="4758" marR="4758" marT="4758"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4C4CD"/>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400" b="0" i="0" u="none" strike="noStrike" dirty="0">
                          <a:solidFill>
                            <a:schemeClr val="tx1"/>
                          </a:solidFill>
                          <a:effectLst/>
                        </a:rPr>
                        <a:t>Eligible (zero-emission technology)</a:t>
                      </a:r>
                      <a:endParaRPr lang="en-US" sz="1400" b="0" i="0" u="none" strike="noStrike" dirty="0">
                        <a:solidFill>
                          <a:schemeClr val="tx1"/>
                        </a:solidFill>
                        <a:effectLst/>
                        <a:latin typeface="+mn-lt"/>
                      </a:endParaRPr>
                    </a:p>
                  </a:txBody>
                  <a:tcPr marL="4758" marR="4758" marT="4758"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4C4CD"/>
                    </a:solidFill>
                  </a:tcPr>
                </a:tc>
                <a:extLst>
                  <a:ext uri="{0D108BD9-81ED-4DB2-BD59-A6C34878D82A}">
                    <a16:rowId xmlns:a16="http://schemas.microsoft.com/office/drawing/2014/main" val="10002"/>
                  </a:ext>
                </a:extLst>
              </a:tr>
              <a:tr h="327592">
                <a:tc>
                  <a:txBody>
                    <a:bodyPr/>
                    <a:lstStyle/>
                    <a:p>
                      <a:pPr marL="57150" lvl="0" indent="0" algn="l" fontAlgn="ctr">
                        <a:buFont typeface="Arial" panose="020B0604020202020204" pitchFamily="34" charset="0"/>
                        <a:buNone/>
                      </a:pPr>
                      <a:r>
                        <a:rPr lang="en-US" sz="1400" b="1" u="none" strike="noStrike" dirty="0">
                          <a:solidFill>
                            <a:schemeClr val="tx1"/>
                          </a:solidFill>
                          <a:effectLst/>
                        </a:rPr>
                        <a:t>Waste energy recovery</a:t>
                      </a:r>
                      <a:endParaRPr lang="en-US" sz="1400" b="1" i="0" u="none" strike="noStrike" dirty="0">
                        <a:solidFill>
                          <a:schemeClr val="tx1"/>
                        </a:solidFill>
                        <a:effectLst/>
                        <a:latin typeface="+mn-lt"/>
                      </a:endParaRPr>
                    </a:p>
                  </a:txBody>
                  <a:tcPr marL="4758" marR="4758" marT="4758"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4C4CD"/>
                    </a:solidFill>
                  </a:tcPr>
                </a:tc>
                <a:tc>
                  <a:txBody>
                    <a:bodyPr/>
                    <a:lstStyle/>
                    <a:p>
                      <a:pPr marL="0" marR="0" lvl="0" indent="0" algn="ctr" defTabSz="913943" rtl="0" eaLnBrk="1" fontAlgn="ctr" latinLnBrk="0" hangingPunct="1">
                        <a:lnSpc>
                          <a:spcPct val="100000"/>
                        </a:lnSpc>
                        <a:spcBef>
                          <a:spcPts val="0"/>
                        </a:spcBef>
                        <a:spcAft>
                          <a:spcPts val="0"/>
                        </a:spcAft>
                        <a:buClrTx/>
                        <a:buSzTx/>
                        <a:buFontTx/>
                        <a:buNone/>
                        <a:tabLst/>
                        <a:defRPr/>
                      </a:pPr>
                      <a:r>
                        <a:rPr lang="en-US" sz="1400" b="0" i="0" u="none" strike="noStrike" dirty="0">
                          <a:solidFill>
                            <a:schemeClr val="tx1"/>
                          </a:solidFill>
                          <a:effectLst/>
                        </a:rPr>
                        <a:t>Eligible</a:t>
                      </a:r>
                      <a:endParaRPr lang="en-US" sz="1400" b="0" i="0" u="none" strike="noStrike" dirty="0">
                        <a:solidFill>
                          <a:schemeClr val="tx1"/>
                        </a:solidFill>
                        <a:effectLst/>
                        <a:latin typeface="+mn-lt"/>
                      </a:endParaRPr>
                    </a:p>
                  </a:txBody>
                  <a:tcPr marL="4758" marR="4758" marT="4758"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4C4CD"/>
                    </a:solidFill>
                  </a:tcPr>
                </a:tc>
                <a:tc>
                  <a:txBody>
                    <a:bodyPr/>
                    <a:lstStyle/>
                    <a:p>
                      <a:pPr marL="0" marR="0" lvl="0" indent="0" algn="ctr" defTabSz="913943" rtl="0" eaLnBrk="1" fontAlgn="b" latinLnBrk="0" hangingPunct="1">
                        <a:lnSpc>
                          <a:spcPct val="100000"/>
                        </a:lnSpc>
                        <a:spcBef>
                          <a:spcPts val="0"/>
                        </a:spcBef>
                        <a:spcAft>
                          <a:spcPts val="0"/>
                        </a:spcAft>
                        <a:buClrTx/>
                        <a:buSzTx/>
                        <a:buFontTx/>
                        <a:buNone/>
                        <a:tabLst/>
                        <a:defRPr/>
                      </a:pPr>
                      <a:r>
                        <a:rPr lang="en-US" sz="1400" b="0" i="0" u="none" strike="noStrike" dirty="0">
                          <a:solidFill>
                            <a:schemeClr val="tx1"/>
                          </a:solidFill>
                          <a:effectLst/>
                        </a:rPr>
                        <a:t>Potentially eligible (based on associated emissions)</a:t>
                      </a:r>
                      <a:endParaRPr lang="en-US" sz="1400" b="0" i="0" u="none" strike="noStrike" dirty="0">
                        <a:solidFill>
                          <a:schemeClr val="tx1"/>
                        </a:solidFill>
                        <a:effectLst/>
                        <a:latin typeface="+mn-lt"/>
                      </a:endParaRPr>
                    </a:p>
                  </a:txBody>
                  <a:tcPr marL="4758" marR="4758" marT="4758"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4C4CD"/>
                    </a:solidFill>
                  </a:tcPr>
                </a:tc>
                <a:extLst>
                  <a:ext uri="{0D108BD9-81ED-4DB2-BD59-A6C34878D82A}">
                    <a16:rowId xmlns:a16="http://schemas.microsoft.com/office/drawing/2014/main" val="10003"/>
                  </a:ext>
                </a:extLst>
              </a:tr>
              <a:tr h="327592">
                <a:tc>
                  <a:txBody>
                    <a:bodyPr/>
                    <a:lstStyle/>
                    <a:p>
                      <a:pPr marL="55563" lvl="0" indent="0" algn="l" fontAlgn="ctr">
                        <a:buFont typeface="Arial" panose="020B0604020202020204" pitchFamily="34" charset="0"/>
                        <a:buNone/>
                      </a:pPr>
                      <a:r>
                        <a:rPr lang="en-US" sz="1400" b="1" u="none" strike="noStrike" dirty="0">
                          <a:solidFill>
                            <a:schemeClr val="tx1"/>
                          </a:solidFill>
                          <a:effectLst/>
                        </a:rPr>
                        <a:t>Energy storage technology</a:t>
                      </a:r>
                      <a:endParaRPr lang="en-US" sz="1400" b="1" i="0" u="none" strike="noStrike" dirty="0">
                        <a:solidFill>
                          <a:schemeClr val="tx1"/>
                        </a:solidFill>
                        <a:effectLst/>
                        <a:latin typeface="+mn-lt"/>
                      </a:endParaRPr>
                    </a:p>
                  </a:txBody>
                  <a:tcPr marL="4758" marR="4758" marT="4758"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4C4CD"/>
                    </a:solidFill>
                  </a:tcPr>
                </a:tc>
                <a:tc>
                  <a:txBody>
                    <a:bodyPr/>
                    <a:lstStyle/>
                    <a:p>
                      <a:pPr marL="0" marR="0" lvl="0" indent="0" algn="ctr" defTabSz="913943" rtl="0" eaLnBrk="1" fontAlgn="ctr" latinLnBrk="0" hangingPunct="1">
                        <a:lnSpc>
                          <a:spcPct val="100000"/>
                        </a:lnSpc>
                        <a:spcBef>
                          <a:spcPts val="0"/>
                        </a:spcBef>
                        <a:spcAft>
                          <a:spcPts val="0"/>
                        </a:spcAft>
                        <a:buClrTx/>
                        <a:buSzTx/>
                        <a:buFontTx/>
                        <a:buNone/>
                        <a:tabLst/>
                        <a:defRPr/>
                      </a:pPr>
                      <a:r>
                        <a:rPr lang="en-US" sz="1400" b="0" i="0" u="none" strike="noStrike" dirty="0">
                          <a:solidFill>
                            <a:schemeClr val="tx1"/>
                          </a:solidFill>
                          <a:effectLst/>
                        </a:rPr>
                        <a:t>Eligible</a:t>
                      </a:r>
                      <a:endParaRPr lang="en-US" sz="1400" b="0" i="0" u="none" strike="noStrike" dirty="0">
                        <a:solidFill>
                          <a:schemeClr val="tx1"/>
                        </a:solidFill>
                        <a:effectLst/>
                        <a:latin typeface="+mn-lt"/>
                      </a:endParaRPr>
                    </a:p>
                  </a:txBody>
                  <a:tcPr marL="4758" marR="4758" marT="4758"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4C4CD"/>
                    </a:solidFill>
                  </a:tcPr>
                </a:tc>
                <a:tc>
                  <a:txBody>
                    <a:bodyPr/>
                    <a:lstStyle/>
                    <a:p>
                      <a:pPr marL="0" marR="0" lvl="0" indent="0" algn="ctr" defTabSz="913943" rtl="0" eaLnBrk="1" fontAlgn="b" latinLnBrk="0" hangingPunct="1">
                        <a:lnSpc>
                          <a:spcPct val="100000"/>
                        </a:lnSpc>
                        <a:spcBef>
                          <a:spcPts val="0"/>
                        </a:spcBef>
                        <a:spcAft>
                          <a:spcPts val="0"/>
                        </a:spcAft>
                        <a:buClrTx/>
                        <a:buSzTx/>
                        <a:buFontTx/>
                        <a:buNone/>
                        <a:tabLst/>
                        <a:defRPr/>
                      </a:pPr>
                      <a:r>
                        <a:rPr lang="en-US" sz="1400" b="0" i="0" u="none" strike="noStrike" dirty="0">
                          <a:solidFill>
                            <a:schemeClr val="tx1"/>
                          </a:solidFill>
                          <a:effectLst/>
                        </a:rPr>
                        <a:t>Eligible</a:t>
                      </a:r>
                      <a:endParaRPr lang="en-US" sz="1400" b="0" i="0" u="none" strike="noStrike" dirty="0">
                        <a:solidFill>
                          <a:schemeClr val="tx1"/>
                        </a:solidFill>
                        <a:effectLst/>
                        <a:latin typeface="+mn-lt"/>
                      </a:endParaRPr>
                    </a:p>
                  </a:txBody>
                  <a:tcPr marL="4758" marR="4758" marT="4758"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4C4CD"/>
                    </a:solidFill>
                  </a:tcPr>
                </a:tc>
                <a:extLst>
                  <a:ext uri="{0D108BD9-81ED-4DB2-BD59-A6C34878D82A}">
                    <a16:rowId xmlns:a16="http://schemas.microsoft.com/office/drawing/2014/main" val="3335891840"/>
                  </a:ext>
                </a:extLst>
              </a:tr>
              <a:tr h="327592">
                <a:tc>
                  <a:txBody>
                    <a:bodyPr/>
                    <a:lstStyle/>
                    <a:p>
                      <a:pPr marL="57150" lvl="0" indent="0" algn="l" fontAlgn="ctr">
                        <a:buFont typeface="Arial" panose="020B0604020202020204" pitchFamily="34" charset="0"/>
                        <a:buNone/>
                      </a:pPr>
                      <a:r>
                        <a:rPr lang="en-US" sz="1400" b="1" u="none" strike="noStrike" dirty="0">
                          <a:solidFill>
                            <a:schemeClr val="tx1"/>
                          </a:solidFill>
                          <a:effectLst/>
                        </a:rPr>
                        <a:t>Biogas</a:t>
                      </a:r>
                      <a:endParaRPr lang="en-US" sz="1400" b="1" i="0" u="none" strike="noStrike" dirty="0">
                        <a:solidFill>
                          <a:schemeClr val="tx1"/>
                        </a:solidFill>
                        <a:effectLst/>
                        <a:latin typeface="+mn-lt"/>
                      </a:endParaRPr>
                    </a:p>
                  </a:txBody>
                  <a:tcPr marL="4758" marR="4758" marT="4758"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4C4CD"/>
                    </a:solidFill>
                  </a:tcPr>
                </a:tc>
                <a:tc>
                  <a:txBody>
                    <a:bodyPr/>
                    <a:lstStyle/>
                    <a:p>
                      <a:pPr marL="0" marR="0" lvl="0" indent="0" algn="ctr" defTabSz="913943" rtl="0" eaLnBrk="1" fontAlgn="ctr" latinLnBrk="0" hangingPunct="1">
                        <a:lnSpc>
                          <a:spcPct val="100000"/>
                        </a:lnSpc>
                        <a:spcBef>
                          <a:spcPts val="0"/>
                        </a:spcBef>
                        <a:spcAft>
                          <a:spcPts val="0"/>
                        </a:spcAft>
                        <a:buClrTx/>
                        <a:buSzTx/>
                        <a:buFontTx/>
                        <a:buNone/>
                        <a:tabLst/>
                        <a:defRPr/>
                      </a:pPr>
                      <a:r>
                        <a:rPr lang="en-US" sz="1400" b="0" i="0" u="none" strike="noStrike" dirty="0">
                          <a:solidFill>
                            <a:schemeClr val="tx1"/>
                          </a:solidFill>
                          <a:effectLst/>
                        </a:rPr>
                        <a:t>Eligible</a:t>
                      </a:r>
                      <a:endParaRPr lang="en-US" sz="1400" b="0" i="0" u="none" strike="noStrike" dirty="0">
                        <a:solidFill>
                          <a:schemeClr val="tx1"/>
                        </a:solidFill>
                        <a:effectLst/>
                        <a:latin typeface="+mn-lt"/>
                      </a:endParaRPr>
                    </a:p>
                  </a:txBody>
                  <a:tcPr marL="4758" marR="4758" marT="4758"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4C4CD"/>
                    </a:solidFill>
                  </a:tcPr>
                </a:tc>
                <a:tc>
                  <a:txBody>
                    <a:bodyPr/>
                    <a:lstStyle/>
                    <a:p>
                      <a:pPr marL="0" marR="0" lvl="0" indent="0" algn="ctr" defTabSz="913943" rtl="0" eaLnBrk="1" fontAlgn="b" latinLnBrk="0" hangingPunct="1">
                        <a:lnSpc>
                          <a:spcPct val="100000"/>
                        </a:lnSpc>
                        <a:spcBef>
                          <a:spcPts val="0"/>
                        </a:spcBef>
                        <a:spcAft>
                          <a:spcPts val="0"/>
                        </a:spcAft>
                        <a:buClrTx/>
                        <a:buSzTx/>
                        <a:buFontTx/>
                        <a:buNone/>
                        <a:tabLst/>
                        <a:defRPr/>
                      </a:pPr>
                      <a:r>
                        <a:rPr lang="en-US" sz="1400" b="0" i="0" u="none" strike="noStrike" dirty="0">
                          <a:solidFill>
                            <a:schemeClr val="tx1"/>
                          </a:solidFill>
                          <a:effectLst/>
                        </a:rPr>
                        <a:t>Potentially ineligible (subject to additional technological standards)</a:t>
                      </a:r>
                      <a:endParaRPr lang="en-US" sz="1400" b="0" i="0" u="none" strike="noStrike" dirty="0">
                        <a:solidFill>
                          <a:schemeClr val="tx1"/>
                        </a:solidFill>
                        <a:effectLst/>
                        <a:latin typeface="+mn-lt"/>
                      </a:endParaRPr>
                    </a:p>
                  </a:txBody>
                  <a:tcPr marL="4758" marR="4758" marT="4758"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4C4CD"/>
                    </a:solidFill>
                  </a:tcPr>
                </a:tc>
                <a:extLst>
                  <a:ext uri="{0D108BD9-81ED-4DB2-BD59-A6C34878D82A}">
                    <a16:rowId xmlns:a16="http://schemas.microsoft.com/office/drawing/2014/main" val="1902407443"/>
                  </a:ext>
                </a:extLst>
              </a:tr>
              <a:tr h="327592">
                <a:tc>
                  <a:txBody>
                    <a:bodyPr/>
                    <a:lstStyle/>
                    <a:p>
                      <a:pPr marL="57150" lvl="0" indent="0" algn="l" fontAlgn="ctr">
                        <a:buFont typeface="Arial" panose="020B0604020202020204" pitchFamily="34" charset="0"/>
                        <a:buNone/>
                      </a:pPr>
                      <a:r>
                        <a:rPr lang="en-US" sz="1400" b="1" u="none" strike="noStrike" dirty="0">
                          <a:solidFill>
                            <a:schemeClr val="tx1"/>
                          </a:solidFill>
                          <a:effectLst/>
                        </a:rPr>
                        <a:t>Microgrid controllers</a:t>
                      </a:r>
                      <a:endParaRPr lang="en-US" sz="1400" b="1" i="0" u="none" strike="noStrike" dirty="0">
                        <a:solidFill>
                          <a:schemeClr val="tx1"/>
                        </a:solidFill>
                        <a:effectLst/>
                        <a:latin typeface="+mn-lt"/>
                      </a:endParaRPr>
                    </a:p>
                  </a:txBody>
                  <a:tcPr marL="4758" marR="4758" marT="4758"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4C4CD"/>
                    </a:solidFill>
                  </a:tcPr>
                </a:tc>
                <a:tc>
                  <a:txBody>
                    <a:bodyPr/>
                    <a:lstStyle/>
                    <a:p>
                      <a:pPr marL="0" marR="0" lvl="0" indent="0" algn="ctr" defTabSz="913943" rtl="0" eaLnBrk="1" fontAlgn="ctr" latinLnBrk="0" hangingPunct="1">
                        <a:lnSpc>
                          <a:spcPct val="100000"/>
                        </a:lnSpc>
                        <a:spcBef>
                          <a:spcPts val="0"/>
                        </a:spcBef>
                        <a:spcAft>
                          <a:spcPts val="0"/>
                        </a:spcAft>
                        <a:buClrTx/>
                        <a:buSzTx/>
                        <a:buFontTx/>
                        <a:buNone/>
                        <a:tabLst/>
                        <a:defRPr/>
                      </a:pPr>
                      <a:r>
                        <a:rPr lang="en-US" sz="1400" b="0" i="0" u="none" strike="noStrike" dirty="0">
                          <a:solidFill>
                            <a:schemeClr val="tx1"/>
                          </a:solidFill>
                          <a:effectLst/>
                        </a:rPr>
                        <a:t>Eligible</a:t>
                      </a:r>
                      <a:endParaRPr lang="en-US" sz="1400" b="0" i="0" u="none" strike="noStrike" dirty="0">
                        <a:solidFill>
                          <a:schemeClr val="tx1"/>
                        </a:solidFill>
                        <a:effectLst/>
                        <a:latin typeface="+mn-lt"/>
                      </a:endParaRPr>
                    </a:p>
                  </a:txBody>
                  <a:tcPr marL="4758" marR="4758" marT="4758"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4C4CD"/>
                    </a:solidFill>
                  </a:tcPr>
                </a:tc>
                <a:tc>
                  <a:txBody>
                    <a:bodyPr/>
                    <a:lstStyle/>
                    <a:p>
                      <a:pPr marL="0" marR="0" lvl="0" indent="0" algn="ctr" defTabSz="913943" rtl="0" eaLnBrk="1" fontAlgn="b" latinLnBrk="0" hangingPunct="1">
                        <a:lnSpc>
                          <a:spcPct val="100000"/>
                        </a:lnSpc>
                        <a:spcBef>
                          <a:spcPts val="0"/>
                        </a:spcBef>
                        <a:spcAft>
                          <a:spcPts val="0"/>
                        </a:spcAft>
                        <a:buClrTx/>
                        <a:buSzTx/>
                        <a:buFontTx/>
                        <a:buNone/>
                        <a:tabLst/>
                        <a:defRPr/>
                      </a:pPr>
                      <a:r>
                        <a:rPr lang="en-US" sz="1400" b="0" i="0" u="none" strike="noStrike" dirty="0">
                          <a:solidFill>
                            <a:schemeClr val="tx1"/>
                          </a:solidFill>
                          <a:effectLst/>
                        </a:rPr>
                        <a:t>Potentially ineligible (subject to additional technological standards)</a:t>
                      </a:r>
                      <a:endParaRPr lang="en-US" sz="1400" b="0" i="0" u="none" strike="noStrike" dirty="0">
                        <a:solidFill>
                          <a:schemeClr val="tx1"/>
                        </a:solidFill>
                        <a:effectLst/>
                        <a:latin typeface="+mn-lt"/>
                      </a:endParaRPr>
                    </a:p>
                  </a:txBody>
                  <a:tcPr marL="4758" marR="4758" marT="4758"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4C4CD"/>
                    </a:solidFill>
                  </a:tcPr>
                </a:tc>
                <a:extLst>
                  <a:ext uri="{0D108BD9-81ED-4DB2-BD59-A6C34878D82A}">
                    <a16:rowId xmlns:a16="http://schemas.microsoft.com/office/drawing/2014/main" val="2594833714"/>
                  </a:ext>
                </a:extLst>
              </a:tr>
              <a:tr h="327592">
                <a:tc>
                  <a:txBody>
                    <a:bodyPr/>
                    <a:lstStyle/>
                    <a:p>
                      <a:pPr marL="57150" lvl="0" indent="0" algn="l" fontAlgn="ctr">
                        <a:buFont typeface="Arial" panose="020B0604020202020204" pitchFamily="34" charset="0"/>
                        <a:buNone/>
                      </a:pPr>
                      <a:r>
                        <a:rPr lang="en-US" sz="1400" b="1" u="none" strike="noStrike" dirty="0">
                          <a:solidFill>
                            <a:schemeClr val="tx1"/>
                          </a:solidFill>
                          <a:effectLst/>
                        </a:rPr>
                        <a:t>Wind</a:t>
                      </a:r>
                      <a:endParaRPr lang="en-US" sz="1400" b="1" i="0" u="none" strike="noStrike" dirty="0">
                        <a:solidFill>
                          <a:schemeClr val="tx1"/>
                        </a:solidFill>
                        <a:effectLst/>
                        <a:latin typeface="+mn-lt"/>
                      </a:endParaRPr>
                    </a:p>
                  </a:txBody>
                  <a:tcPr marL="4758" marR="4758" marT="4758"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4C4CD"/>
                    </a:solidFill>
                  </a:tcPr>
                </a:tc>
                <a:tc>
                  <a:txBody>
                    <a:bodyPr/>
                    <a:lstStyle/>
                    <a:p>
                      <a:pPr marL="0" marR="0" lvl="0" indent="0" algn="ctr" defTabSz="913943" rtl="0" eaLnBrk="1" fontAlgn="ctr" latinLnBrk="0" hangingPunct="1">
                        <a:lnSpc>
                          <a:spcPct val="100000"/>
                        </a:lnSpc>
                        <a:spcBef>
                          <a:spcPts val="0"/>
                        </a:spcBef>
                        <a:spcAft>
                          <a:spcPts val="0"/>
                        </a:spcAft>
                        <a:buClrTx/>
                        <a:buSzTx/>
                        <a:buFontTx/>
                        <a:buNone/>
                        <a:tabLst/>
                        <a:defRPr/>
                      </a:pPr>
                      <a:r>
                        <a:rPr lang="en-US" sz="1400" b="0" i="0" u="none" strike="noStrike" dirty="0">
                          <a:solidFill>
                            <a:schemeClr val="tx1"/>
                          </a:solidFill>
                          <a:effectLst/>
                        </a:rPr>
                        <a:t>Eligible</a:t>
                      </a:r>
                      <a:endParaRPr lang="en-US" sz="1400" b="0" i="0" u="none" strike="noStrike" dirty="0">
                        <a:solidFill>
                          <a:schemeClr val="tx1"/>
                        </a:solidFill>
                        <a:effectLst/>
                        <a:latin typeface="+mn-lt"/>
                      </a:endParaRPr>
                    </a:p>
                  </a:txBody>
                  <a:tcPr marL="4758" marR="4758" marT="4758"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4C4CD"/>
                    </a:solidFill>
                  </a:tcPr>
                </a:tc>
                <a:tc>
                  <a:txBody>
                    <a:bodyPr/>
                    <a:lstStyle/>
                    <a:p>
                      <a:pPr marL="0" marR="0" lvl="0" indent="0" algn="ctr" defTabSz="913943" rtl="0" eaLnBrk="1" fontAlgn="b" latinLnBrk="0" hangingPunct="1">
                        <a:lnSpc>
                          <a:spcPct val="100000"/>
                        </a:lnSpc>
                        <a:spcBef>
                          <a:spcPts val="0"/>
                        </a:spcBef>
                        <a:spcAft>
                          <a:spcPts val="0"/>
                        </a:spcAft>
                        <a:buClrTx/>
                        <a:buSzTx/>
                        <a:buFontTx/>
                        <a:buNone/>
                        <a:tabLst/>
                        <a:defRPr/>
                      </a:pPr>
                      <a:r>
                        <a:rPr lang="en-US" sz="1400" b="0" i="0" u="none" strike="noStrike" dirty="0">
                          <a:solidFill>
                            <a:schemeClr val="tx1"/>
                          </a:solidFill>
                          <a:effectLst/>
                        </a:rPr>
                        <a:t>Eligible (zero-emission technology)</a:t>
                      </a:r>
                      <a:endParaRPr lang="en-US" sz="1400" b="0" i="0" u="none" strike="noStrike" dirty="0">
                        <a:solidFill>
                          <a:schemeClr val="tx1"/>
                        </a:solidFill>
                        <a:effectLst/>
                        <a:latin typeface="+mn-lt"/>
                      </a:endParaRPr>
                    </a:p>
                  </a:txBody>
                  <a:tcPr marL="4758" marR="4758" marT="4758"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4C4CD"/>
                    </a:solidFill>
                  </a:tcPr>
                </a:tc>
                <a:extLst>
                  <a:ext uri="{0D108BD9-81ED-4DB2-BD59-A6C34878D82A}">
                    <a16:rowId xmlns:a16="http://schemas.microsoft.com/office/drawing/2014/main" val="10004"/>
                  </a:ext>
                </a:extLst>
              </a:tr>
              <a:tr h="327592">
                <a:tc>
                  <a:txBody>
                    <a:bodyPr/>
                    <a:lstStyle/>
                    <a:p>
                      <a:pPr marL="0" lvl="0" indent="57150" algn="l" fontAlgn="ctr">
                        <a:buFont typeface="Arial" panose="020B0604020202020204" pitchFamily="34" charset="0"/>
                        <a:buNone/>
                      </a:pPr>
                      <a:r>
                        <a:rPr lang="en-US" sz="1400" b="1" u="none" strike="noStrike" dirty="0">
                          <a:solidFill>
                            <a:schemeClr val="tx1"/>
                          </a:solidFill>
                          <a:effectLst/>
                        </a:rPr>
                        <a:t>Geothermal</a:t>
                      </a:r>
                      <a:endParaRPr lang="en-US" sz="1400" b="1" i="0" u="none" strike="noStrike" dirty="0">
                        <a:solidFill>
                          <a:schemeClr val="tx1"/>
                        </a:solidFill>
                        <a:effectLst/>
                        <a:latin typeface="+mn-lt"/>
                      </a:endParaRPr>
                    </a:p>
                  </a:txBody>
                  <a:tcPr marL="4758" marR="4758" marT="4758"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4C4CD"/>
                    </a:solidFill>
                  </a:tcPr>
                </a:tc>
                <a:tc>
                  <a:txBody>
                    <a:bodyPr/>
                    <a:lstStyle/>
                    <a:p>
                      <a:pPr marL="0" marR="0" lvl="0" indent="0" algn="ctr" defTabSz="913943" rtl="0" eaLnBrk="1" fontAlgn="ctr" latinLnBrk="0" hangingPunct="1">
                        <a:lnSpc>
                          <a:spcPct val="100000"/>
                        </a:lnSpc>
                        <a:spcBef>
                          <a:spcPts val="0"/>
                        </a:spcBef>
                        <a:spcAft>
                          <a:spcPts val="0"/>
                        </a:spcAft>
                        <a:buClrTx/>
                        <a:buSzTx/>
                        <a:buFontTx/>
                        <a:buNone/>
                        <a:tabLst/>
                        <a:defRPr/>
                      </a:pPr>
                      <a:r>
                        <a:rPr lang="en-US" sz="1400" b="0" i="0" u="none" strike="noStrike" dirty="0">
                          <a:solidFill>
                            <a:schemeClr val="tx1"/>
                          </a:solidFill>
                          <a:effectLst/>
                        </a:rPr>
                        <a:t>Eligible</a:t>
                      </a:r>
                      <a:endParaRPr lang="en-US" sz="1400" b="0" i="0" u="none" strike="noStrike" dirty="0">
                        <a:solidFill>
                          <a:schemeClr val="tx1"/>
                        </a:solidFill>
                        <a:effectLst/>
                        <a:latin typeface="+mn-lt"/>
                      </a:endParaRPr>
                    </a:p>
                  </a:txBody>
                  <a:tcPr marL="4758" marR="4758" marT="4758"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4C4CD"/>
                    </a:solidFill>
                  </a:tcPr>
                </a:tc>
                <a:tc>
                  <a:txBody>
                    <a:bodyPr/>
                    <a:lstStyle/>
                    <a:p>
                      <a:pPr marL="0" marR="0" lvl="0" indent="0" algn="ctr" defTabSz="913943" rtl="0" eaLnBrk="1" fontAlgn="b" latinLnBrk="0" hangingPunct="1">
                        <a:lnSpc>
                          <a:spcPct val="100000"/>
                        </a:lnSpc>
                        <a:spcBef>
                          <a:spcPts val="0"/>
                        </a:spcBef>
                        <a:spcAft>
                          <a:spcPts val="0"/>
                        </a:spcAft>
                        <a:buClrTx/>
                        <a:buSzTx/>
                        <a:buFontTx/>
                        <a:buNone/>
                        <a:tabLst/>
                        <a:defRPr/>
                      </a:pPr>
                      <a:r>
                        <a:rPr lang="en-US" sz="1400" b="0" i="0" u="none" strike="noStrike" dirty="0">
                          <a:solidFill>
                            <a:schemeClr val="tx1"/>
                          </a:solidFill>
                          <a:effectLst/>
                        </a:rPr>
                        <a:t>Continued eligibility under Section 48</a:t>
                      </a:r>
                      <a:endParaRPr lang="en-US" sz="1400" b="0" i="0" u="none" strike="noStrike" dirty="0">
                        <a:solidFill>
                          <a:schemeClr val="tx1"/>
                        </a:solidFill>
                        <a:effectLst/>
                        <a:latin typeface="+mn-lt"/>
                      </a:endParaRPr>
                    </a:p>
                  </a:txBody>
                  <a:tcPr marL="4758" marR="4758" marT="4758"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4C4CD"/>
                    </a:solidFill>
                  </a:tcPr>
                </a:tc>
                <a:extLst>
                  <a:ext uri="{0D108BD9-81ED-4DB2-BD59-A6C34878D82A}">
                    <a16:rowId xmlns:a16="http://schemas.microsoft.com/office/drawing/2014/main" val="10005"/>
                  </a:ext>
                </a:extLst>
              </a:tr>
              <a:tr h="327592">
                <a:tc>
                  <a:txBody>
                    <a:bodyPr/>
                    <a:lstStyle/>
                    <a:p>
                      <a:pPr marL="0" lvl="0" indent="57150" algn="l" fontAlgn="ctr">
                        <a:buFont typeface="Arial" panose="020B0604020202020204" pitchFamily="34" charset="0"/>
                        <a:buNone/>
                      </a:pPr>
                      <a:r>
                        <a:rPr lang="en-US" sz="1400" b="1" u="none" strike="noStrike" dirty="0">
                          <a:solidFill>
                            <a:schemeClr val="tx1"/>
                          </a:solidFill>
                          <a:effectLst/>
                        </a:rPr>
                        <a:t>Microturbine</a:t>
                      </a:r>
                      <a:endParaRPr lang="en-US" sz="1400" b="1" i="0" u="none" strike="noStrike" dirty="0">
                        <a:solidFill>
                          <a:schemeClr val="tx1"/>
                        </a:solidFill>
                        <a:effectLst/>
                        <a:latin typeface="+mn-lt"/>
                      </a:endParaRPr>
                    </a:p>
                  </a:txBody>
                  <a:tcPr marL="4758" marR="4758" marT="4758"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4C4CD"/>
                    </a:solidFill>
                  </a:tcPr>
                </a:tc>
                <a:tc>
                  <a:txBody>
                    <a:bodyPr/>
                    <a:lstStyle/>
                    <a:p>
                      <a:pPr marL="0" marR="0" lvl="0" indent="0" algn="ctr" defTabSz="913943" rtl="0" eaLnBrk="1" fontAlgn="ctr" latinLnBrk="0" hangingPunct="1">
                        <a:lnSpc>
                          <a:spcPct val="100000"/>
                        </a:lnSpc>
                        <a:spcBef>
                          <a:spcPts val="0"/>
                        </a:spcBef>
                        <a:spcAft>
                          <a:spcPts val="0"/>
                        </a:spcAft>
                        <a:buClrTx/>
                        <a:buSzTx/>
                        <a:buFontTx/>
                        <a:buNone/>
                        <a:tabLst/>
                        <a:defRPr/>
                      </a:pPr>
                      <a:r>
                        <a:rPr lang="en-US" sz="1400" b="0" i="0" u="none" strike="noStrike" dirty="0">
                          <a:solidFill>
                            <a:schemeClr val="tx1"/>
                          </a:solidFill>
                          <a:effectLst/>
                        </a:rPr>
                        <a:t>Eligible</a:t>
                      </a:r>
                      <a:endParaRPr lang="en-US" sz="1400" b="0" i="0" u="none" strike="noStrike" dirty="0">
                        <a:solidFill>
                          <a:schemeClr val="tx1"/>
                        </a:solidFill>
                        <a:effectLst/>
                        <a:latin typeface="+mn-lt"/>
                      </a:endParaRPr>
                    </a:p>
                  </a:txBody>
                  <a:tcPr marL="4758" marR="4758" marT="4758"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4C4CD"/>
                    </a:solidFill>
                  </a:tcPr>
                </a:tc>
                <a:tc>
                  <a:txBody>
                    <a:bodyPr/>
                    <a:lstStyle/>
                    <a:p>
                      <a:pPr marL="0" marR="0" lvl="0" indent="0" algn="ctr" defTabSz="913943" rtl="0" eaLnBrk="1" fontAlgn="b" latinLnBrk="0" hangingPunct="1">
                        <a:lnSpc>
                          <a:spcPct val="100000"/>
                        </a:lnSpc>
                        <a:spcBef>
                          <a:spcPts val="0"/>
                        </a:spcBef>
                        <a:spcAft>
                          <a:spcPts val="0"/>
                        </a:spcAft>
                        <a:buClrTx/>
                        <a:buSzTx/>
                        <a:buFontTx/>
                        <a:buNone/>
                        <a:tabLst/>
                        <a:defRPr/>
                      </a:pPr>
                      <a:r>
                        <a:rPr lang="en-US" sz="1400" b="0" i="0" u="none" strike="noStrike" dirty="0">
                          <a:solidFill>
                            <a:schemeClr val="tx1"/>
                          </a:solidFill>
                          <a:effectLst/>
                        </a:rPr>
                        <a:t>Potentially eligible (based on associated emissions)</a:t>
                      </a:r>
                      <a:endParaRPr lang="en-US" sz="1400" b="0" i="0" u="none" strike="noStrike" dirty="0">
                        <a:solidFill>
                          <a:schemeClr val="tx1"/>
                        </a:solidFill>
                        <a:effectLst/>
                        <a:latin typeface="+mn-lt"/>
                      </a:endParaRPr>
                    </a:p>
                  </a:txBody>
                  <a:tcPr marL="4758" marR="4758" marT="4758"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4C4CD"/>
                    </a:solidFill>
                  </a:tcPr>
                </a:tc>
                <a:extLst>
                  <a:ext uri="{0D108BD9-81ED-4DB2-BD59-A6C34878D82A}">
                    <a16:rowId xmlns:a16="http://schemas.microsoft.com/office/drawing/2014/main" val="10006"/>
                  </a:ext>
                </a:extLst>
              </a:tr>
              <a:tr h="327592">
                <a:tc>
                  <a:txBody>
                    <a:bodyPr/>
                    <a:lstStyle/>
                    <a:p>
                      <a:pPr marL="52388" lvl="0" indent="4763" algn="l" fontAlgn="ctr">
                        <a:buFont typeface="Arial" panose="020B0604020202020204" pitchFamily="34" charset="0"/>
                        <a:buNone/>
                      </a:pPr>
                      <a:r>
                        <a:rPr lang="en-US" sz="1400" b="1" u="none" strike="noStrike" dirty="0">
                          <a:solidFill>
                            <a:schemeClr val="tx1"/>
                          </a:solidFill>
                          <a:effectLst/>
                        </a:rPr>
                        <a:t>Combined heat and power</a:t>
                      </a:r>
                      <a:endParaRPr lang="en-US" sz="1400" b="1" i="0" u="none" strike="noStrike" dirty="0">
                        <a:solidFill>
                          <a:schemeClr val="tx1"/>
                        </a:solidFill>
                        <a:effectLst/>
                        <a:latin typeface="+mn-lt"/>
                      </a:endParaRPr>
                    </a:p>
                  </a:txBody>
                  <a:tcPr marL="4758" marR="4758" marT="4758"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4C4CD"/>
                    </a:solidFill>
                  </a:tcPr>
                </a:tc>
                <a:tc>
                  <a:txBody>
                    <a:bodyPr/>
                    <a:lstStyle/>
                    <a:p>
                      <a:pPr marL="0" marR="0" lvl="0" indent="0" algn="ctr" defTabSz="913943" rtl="0" eaLnBrk="1" fontAlgn="ctr" latinLnBrk="0" hangingPunct="1">
                        <a:lnSpc>
                          <a:spcPct val="100000"/>
                        </a:lnSpc>
                        <a:spcBef>
                          <a:spcPts val="0"/>
                        </a:spcBef>
                        <a:spcAft>
                          <a:spcPts val="0"/>
                        </a:spcAft>
                        <a:buClrTx/>
                        <a:buSzTx/>
                        <a:buFontTx/>
                        <a:buNone/>
                        <a:tabLst/>
                        <a:defRPr/>
                      </a:pPr>
                      <a:r>
                        <a:rPr lang="en-US" sz="1400" b="0" i="0" u="none" strike="noStrike" dirty="0">
                          <a:solidFill>
                            <a:schemeClr val="tx1"/>
                          </a:solidFill>
                          <a:effectLst/>
                        </a:rPr>
                        <a:t>Eligible</a:t>
                      </a:r>
                      <a:endParaRPr lang="en-US" sz="1400" b="0" i="0" u="none" strike="noStrike" dirty="0">
                        <a:solidFill>
                          <a:schemeClr val="tx1"/>
                        </a:solidFill>
                        <a:effectLst/>
                        <a:latin typeface="+mn-lt"/>
                      </a:endParaRPr>
                    </a:p>
                  </a:txBody>
                  <a:tcPr marL="4758" marR="4758" marT="4758"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4C4CD"/>
                    </a:solidFill>
                  </a:tcPr>
                </a:tc>
                <a:tc>
                  <a:txBody>
                    <a:bodyPr/>
                    <a:lstStyle/>
                    <a:p>
                      <a:pPr marL="0" marR="0" lvl="0" indent="0" algn="ctr" defTabSz="913943" rtl="0" eaLnBrk="1" fontAlgn="b" latinLnBrk="0" hangingPunct="1">
                        <a:lnSpc>
                          <a:spcPct val="100000"/>
                        </a:lnSpc>
                        <a:spcBef>
                          <a:spcPts val="0"/>
                        </a:spcBef>
                        <a:spcAft>
                          <a:spcPts val="0"/>
                        </a:spcAft>
                        <a:buClrTx/>
                        <a:buSzTx/>
                        <a:buFontTx/>
                        <a:buNone/>
                        <a:tabLst/>
                        <a:defRPr/>
                      </a:pPr>
                      <a:r>
                        <a:rPr lang="en-US" sz="1400" b="0" i="0" u="none" strike="noStrike" dirty="0">
                          <a:solidFill>
                            <a:schemeClr val="tx1"/>
                          </a:solidFill>
                          <a:effectLst/>
                        </a:rPr>
                        <a:t>Potentially eligible (based on associated emissions)</a:t>
                      </a:r>
                      <a:endParaRPr lang="en-US" sz="1400" b="0" i="0" u="none" strike="noStrike" dirty="0">
                        <a:solidFill>
                          <a:schemeClr val="tx1"/>
                        </a:solidFill>
                        <a:effectLst/>
                        <a:latin typeface="+mn-lt"/>
                      </a:endParaRPr>
                    </a:p>
                  </a:txBody>
                  <a:tcPr marL="4758" marR="4758" marT="4758"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4C4CD"/>
                    </a:solidFill>
                  </a:tcPr>
                </a:tc>
                <a:extLst>
                  <a:ext uri="{0D108BD9-81ED-4DB2-BD59-A6C34878D82A}">
                    <a16:rowId xmlns:a16="http://schemas.microsoft.com/office/drawing/2014/main" val="10007"/>
                  </a:ext>
                </a:extLst>
              </a:tr>
            </a:tbl>
          </a:graphicData>
        </a:graphic>
      </p:graphicFrame>
      <p:sp>
        <p:nvSpPr>
          <p:cNvPr id="5" name="TextBox 4">
            <a:extLst>
              <a:ext uri="{FF2B5EF4-FFF2-40B4-BE49-F238E27FC236}">
                <a16:creationId xmlns:a16="http://schemas.microsoft.com/office/drawing/2014/main" id="{77F5F84B-9128-4833-A40D-9B1583AE23BF}"/>
              </a:ext>
            </a:extLst>
          </p:cNvPr>
          <p:cNvSpPr txBox="1"/>
          <p:nvPr/>
        </p:nvSpPr>
        <p:spPr>
          <a:xfrm>
            <a:off x="411481" y="5979025"/>
            <a:ext cx="8058946" cy="584775"/>
          </a:xfrm>
          <a:prstGeom prst="rect">
            <a:avLst/>
          </a:prstGeom>
          <a:noFill/>
        </p:spPr>
        <p:txBody>
          <a:bodyPr wrap="square">
            <a:spAutoFit/>
          </a:bodyPr>
          <a:lstStyle/>
          <a:p>
            <a:pPr fontAlgn="ctr"/>
            <a:r>
              <a:rPr lang="en-US" sz="800" dirty="0">
                <a:solidFill>
                  <a:schemeClr val="bg1">
                    <a:lumMod val="95000"/>
                  </a:schemeClr>
                </a:solidFill>
              </a:rPr>
              <a:t>For Section 48E, based on whether the facility qualifies as a C&amp;G (combustion or gasification) facility or as a non-C&amp;G facility, there are different methods used to determine if the facility would qualify as having GHG emissions not greater than zero.</a:t>
            </a:r>
          </a:p>
          <a:p>
            <a:pPr fontAlgn="ctr"/>
            <a:r>
              <a:rPr lang="en-US" sz="800" dirty="0">
                <a:solidFill>
                  <a:schemeClr val="bg1">
                    <a:lumMod val="95000"/>
                  </a:schemeClr>
                </a:solidFill>
              </a:rPr>
              <a:t>*Subject to certain requirements/restrictions </a:t>
            </a:r>
          </a:p>
          <a:p>
            <a:pPr fontAlgn="ctr"/>
            <a:r>
              <a:rPr lang="en-US" sz="800" dirty="0">
                <a:solidFill>
                  <a:schemeClr val="bg1">
                    <a:lumMod val="95000"/>
                  </a:schemeClr>
                </a:solidFill>
              </a:rPr>
              <a:t>**Further guidance awaited, eligibility status pending.</a:t>
            </a:r>
          </a:p>
        </p:txBody>
      </p:sp>
    </p:spTree>
    <p:extLst>
      <p:ext uri="{BB962C8B-B14F-4D97-AF65-F5344CB8AC3E}">
        <p14:creationId xmlns:p14="http://schemas.microsoft.com/office/powerpoint/2010/main" val="108400908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1581AA-3B49-4536-9652-3B82E86EFA51}"/>
              </a:ext>
            </a:extLst>
          </p:cNvPr>
          <p:cNvSpPr>
            <a:spLocks noGrp="1"/>
          </p:cNvSpPr>
          <p:nvPr>
            <p:ph type="title"/>
          </p:nvPr>
        </p:nvSpPr>
        <p:spPr>
          <a:xfrm>
            <a:off x="457200" y="281500"/>
            <a:ext cx="8229600" cy="590400"/>
          </a:xfrm>
        </p:spPr>
        <p:txBody>
          <a:bodyPr/>
          <a:lstStyle/>
          <a:p>
            <a:r>
              <a:rPr lang="en-US" dirty="0"/>
              <a:t>Section 45W </a:t>
            </a:r>
            <a:r>
              <a:rPr lang="en-IN" dirty="0"/>
              <a:t>—</a:t>
            </a:r>
            <a:r>
              <a:rPr lang="en-US" dirty="0"/>
              <a:t> qualified commercial clean vehicles credit</a:t>
            </a:r>
            <a:br>
              <a:rPr lang="en-US" sz="1349" dirty="0">
                <a:latin typeface="Calibri" panose="020F0502020204030204" pitchFamily="34" charset="0"/>
                <a:ea typeface="Calibri" panose="020F0502020204030204" pitchFamily="34" charset="0"/>
                <a:cs typeface="Times New Roman" panose="02020603050405020304" pitchFamily="18" charset="0"/>
              </a:rPr>
            </a:br>
            <a:r>
              <a:rPr lang="en-US" sz="1600" dirty="0">
                <a:latin typeface="+mn-lt"/>
                <a:ea typeface="Calibri" panose="020F0502020204030204" pitchFamily="34" charset="0"/>
                <a:cs typeface="Times New Roman" panose="02020603050405020304" pitchFamily="18" charset="0"/>
              </a:rPr>
              <a:t>Credit overview</a:t>
            </a:r>
            <a:endParaRPr lang="en-US" sz="1499" dirty="0">
              <a:latin typeface="+mn-lt"/>
            </a:endParaRPr>
          </a:p>
        </p:txBody>
      </p:sp>
      <p:sp>
        <p:nvSpPr>
          <p:cNvPr id="6" name="Content Placeholder 5">
            <a:extLst>
              <a:ext uri="{FF2B5EF4-FFF2-40B4-BE49-F238E27FC236}">
                <a16:creationId xmlns:a16="http://schemas.microsoft.com/office/drawing/2014/main" id="{A680C584-5FE6-4CA0-AC9C-160D336A15EB}"/>
              </a:ext>
            </a:extLst>
          </p:cNvPr>
          <p:cNvSpPr>
            <a:spLocks noGrp="1"/>
          </p:cNvSpPr>
          <p:nvPr>
            <p:ph idx="4294967295"/>
          </p:nvPr>
        </p:nvSpPr>
        <p:spPr>
          <a:xfrm>
            <a:off x="461963" y="1135062"/>
            <a:ext cx="8229600" cy="5238305"/>
          </a:xfrm>
        </p:spPr>
        <p:txBody>
          <a:bodyPr/>
          <a:lstStyle/>
          <a:p>
            <a:pPr marL="215900" indent="-215900">
              <a:spcAft>
                <a:spcPts val="400"/>
              </a:spcAft>
            </a:pPr>
            <a:r>
              <a:rPr lang="en-US" sz="1400" dirty="0"/>
              <a:t>New credit is available for qualified commercial clean vehicles placed in service (upon title transfer under law) after December 31, 2022, and before January 1, 2033, at the lesser of:</a:t>
            </a:r>
          </a:p>
          <a:p>
            <a:pPr marL="401638" lvl="1" indent="-174625">
              <a:spcAft>
                <a:spcPts val="400"/>
              </a:spcAft>
            </a:pPr>
            <a:r>
              <a:rPr lang="en-US" sz="1200" b="1" dirty="0">
                <a:solidFill>
                  <a:srgbClr val="FFE600"/>
                </a:solidFill>
              </a:rPr>
              <a:t>15% </a:t>
            </a:r>
            <a:r>
              <a:rPr lang="en-US" sz="1200" dirty="0"/>
              <a:t>of the cost of certain commercial clean vehicles (</a:t>
            </a:r>
            <a:r>
              <a:rPr lang="en-US" sz="1200" b="1" dirty="0">
                <a:solidFill>
                  <a:srgbClr val="FFE600"/>
                </a:solidFill>
              </a:rPr>
              <a:t>30% </a:t>
            </a:r>
            <a:r>
              <a:rPr lang="en-US" sz="1200" dirty="0"/>
              <a:t>if the vehicle is not powered by a gasoline or a diesel internal combustion engine). </a:t>
            </a:r>
          </a:p>
          <a:p>
            <a:pPr marL="347663" lvl="1" indent="0">
              <a:spcAft>
                <a:spcPts val="400"/>
              </a:spcAft>
              <a:buNone/>
            </a:pPr>
            <a:r>
              <a:rPr lang="en-US" sz="1200" dirty="0"/>
              <a:t>Or</a:t>
            </a:r>
          </a:p>
          <a:p>
            <a:pPr marL="402336" lvl="1" indent="-174625">
              <a:spcAft>
                <a:spcPts val="400"/>
              </a:spcAft>
            </a:pPr>
            <a:r>
              <a:rPr lang="en-US" sz="1200" dirty="0"/>
              <a:t>The incremental cost of the purchase price for a comparable vehicle powered solely by a gasoline or a diesel internal combustion engine and comparable in size and use to such qualified commercial clean vehicle based on </a:t>
            </a:r>
            <a:r>
              <a:rPr lang="en-US" sz="1200" dirty="0">
                <a:solidFill>
                  <a:schemeClr val="tx2"/>
                </a:solidFill>
                <a:hlinkClick r:id="rId3">
                  <a:extLst>
                    <a:ext uri="{A12FA001-AC4F-418D-AE19-62706E023703}">
                      <ahyp:hlinkClr xmlns:ahyp="http://schemas.microsoft.com/office/drawing/2018/hyperlinkcolor" val="tx"/>
                    </a:ext>
                  </a:extLst>
                </a:hlinkClick>
              </a:rPr>
              <a:t>Department of Energy analysis</a:t>
            </a:r>
            <a:r>
              <a:rPr lang="en-US" sz="1200" dirty="0">
                <a:solidFill>
                  <a:schemeClr val="tx2"/>
                </a:solidFill>
              </a:rPr>
              <a:t>.</a:t>
            </a:r>
            <a:endParaRPr lang="en-US" sz="1400" dirty="0">
              <a:solidFill>
                <a:schemeClr val="tx2"/>
              </a:solidFill>
            </a:endParaRPr>
          </a:p>
          <a:p>
            <a:pPr marL="215900" indent="-215900">
              <a:spcAft>
                <a:spcPts val="400"/>
              </a:spcAft>
            </a:pPr>
            <a:r>
              <a:rPr lang="en-US" sz="1400" dirty="0"/>
              <a:t>Maximum per-vehicle credit:</a:t>
            </a:r>
          </a:p>
          <a:p>
            <a:pPr marL="402336" lvl="1" indent="-174625">
              <a:spcAft>
                <a:spcPts val="400"/>
              </a:spcAft>
            </a:pPr>
            <a:r>
              <a:rPr lang="en-US" sz="1200" b="1" dirty="0">
                <a:solidFill>
                  <a:srgbClr val="FFE600"/>
                </a:solidFill>
              </a:rPr>
              <a:t>$7,500 </a:t>
            </a:r>
            <a:r>
              <a:rPr lang="en-US" sz="1200" dirty="0"/>
              <a:t>for light-duty vehicles (less than 14,000 lbs.)</a:t>
            </a:r>
          </a:p>
          <a:p>
            <a:pPr marL="402336" lvl="1" indent="-174625">
              <a:spcAft>
                <a:spcPts val="400"/>
              </a:spcAft>
            </a:pPr>
            <a:r>
              <a:rPr lang="en-US" sz="1200" b="1" dirty="0">
                <a:solidFill>
                  <a:srgbClr val="FFE600"/>
                </a:solidFill>
              </a:rPr>
              <a:t>$40,000</a:t>
            </a:r>
            <a:r>
              <a:rPr lang="en-US" sz="1200" dirty="0"/>
              <a:t> for heavy-duty vehicles (14,000 lbs. or greater)</a:t>
            </a:r>
          </a:p>
          <a:p>
            <a:pPr marL="215900" indent="-215900">
              <a:spcAft>
                <a:spcPts val="400"/>
              </a:spcAft>
            </a:pPr>
            <a:r>
              <a:rPr lang="en-US" sz="1400" dirty="0"/>
              <a:t>Original use does not need to commence with the taxpayer; used vehicles can qualify.</a:t>
            </a:r>
          </a:p>
          <a:p>
            <a:pPr marL="215900" indent="-215900">
              <a:spcAft>
                <a:spcPts val="400"/>
              </a:spcAft>
            </a:pPr>
            <a:r>
              <a:rPr lang="en-US" sz="1400" dirty="0"/>
              <a:t>Leased vehicles may qualify depending on the lease agreement structure.</a:t>
            </a:r>
          </a:p>
          <a:p>
            <a:pPr marL="215900" indent="-215900">
              <a:spcAft>
                <a:spcPts val="400"/>
              </a:spcAft>
            </a:pPr>
            <a:r>
              <a:rPr lang="en-US" sz="1400" dirty="0"/>
              <a:t>The one credit per vehicle limitation is determined by the vehicle VIN.</a:t>
            </a:r>
          </a:p>
          <a:p>
            <a:pPr marL="215900" indent="-215900">
              <a:spcAft>
                <a:spcPts val="400"/>
              </a:spcAft>
            </a:pPr>
            <a:r>
              <a:rPr lang="en-US" sz="1400" dirty="0"/>
              <a:t>The 45W credit is not transferable, but it does have the direct pay option.</a:t>
            </a:r>
          </a:p>
          <a:p>
            <a:pPr marL="215900" indent="-215900">
              <a:spcAft>
                <a:spcPts val="400"/>
              </a:spcAft>
            </a:pPr>
            <a:r>
              <a:rPr lang="en-US" sz="1400" dirty="0"/>
              <a:t>Vehicle requirements:</a:t>
            </a:r>
          </a:p>
          <a:p>
            <a:pPr marL="402336" lvl="1" indent="-174625">
              <a:spcAft>
                <a:spcPts val="400"/>
              </a:spcAft>
            </a:pPr>
            <a:r>
              <a:rPr lang="en-US" sz="1200" dirty="0"/>
              <a:t>Vehicle must be acquired for use or lease by the taxpayer and not for resale. </a:t>
            </a:r>
          </a:p>
          <a:p>
            <a:pPr marL="402336" lvl="1" indent="-174625">
              <a:spcAft>
                <a:spcPts val="400"/>
              </a:spcAft>
            </a:pPr>
            <a:r>
              <a:rPr lang="en-US" sz="1200" dirty="0"/>
              <a:t>Credit applies to all types of clean vehicles and mobile machinery (off-road equipment).</a:t>
            </a:r>
          </a:p>
          <a:p>
            <a:pPr marL="402336" lvl="1" indent="-174625">
              <a:spcAft>
                <a:spcPts val="400"/>
              </a:spcAft>
            </a:pPr>
            <a:r>
              <a:rPr lang="en-US" sz="1200" dirty="0"/>
              <a:t>Battery capacity is 7kWh or greater for light-duty vehicles (15kWh or greater for heavy-duty vehicles).</a:t>
            </a:r>
          </a:p>
          <a:p>
            <a:pPr marL="568325" lvl="2" indent="-177800">
              <a:spcAft>
                <a:spcPts val="400"/>
              </a:spcAft>
            </a:pPr>
            <a:r>
              <a:rPr lang="en-US" sz="1050" dirty="0"/>
              <a:t>Vehicle must be subject to depreciation allowance (i.e., business use).</a:t>
            </a:r>
          </a:p>
          <a:p>
            <a:pPr marL="568325" lvl="2" indent="-177800">
              <a:spcAft>
                <a:spcPts val="400"/>
              </a:spcAft>
            </a:pPr>
            <a:r>
              <a:rPr lang="en-US" sz="1050" dirty="0">
                <a:solidFill>
                  <a:schemeClr val="tx2"/>
                </a:solidFill>
              </a:rPr>
              <a:t>The North America final assembly, domestic content of battery components and critical minerals, MSRP and income limitations under 30D do not apply to 45W (30D is for individuals and is mutually exclusive with the 45W credit)</a:t>
            </a:r>
            <a:r>
              <a:rPr lang="en-US" sz="1050" dirty="0"/>
              <a:t>.</a:t>
            </a:r>
            <a:endParaRPr lang="en-US" sz="1050" dirty="0">
              <a:solidFill>
                <a:schemeClr val="tx2"/>
              </a:solidFill>
            </a:endParaRPr>
          </a:p>
        </p:txBody>
      </p:sp>
    </p:spTree>
    <p:extLst>
      <p:ext uri="{BB962C8B-B14F-4D97-AF65-F5344CB8AC3E}">
        <p14:creationId xmlns:p14="http://schemas.microsoft.com/office/powerpoint/2010/main" val="372942638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19D70C96-EF50-4280-9089-568F17DB519C}"/>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56" imgH="257" progId="TCLayout.ActiveDocument.1">
                  <p:embed/>
                </p:oleObj>
              </mc:Choice>
              <mc:Fallback>
                <p:oleObj name="think-cell Slide" r:id="rId3" imgW="256" imgH="257" progId="TCLayout.ActiveDocument.1">
                  <p:embed/>
                  <p:pic>
                    <p:nvPicPr>
                      <p:cNvPr id="4" name="Object 3" hidden="1">
                        <a:extLst>
                          <a:ext uri="{FF2B5EF4-FFF2-40B4-BE49-F238E27FC236}">
                            <a16:creationId xmlns:a16="http://schemas.microsoft.com/office/drawing/2014/main" id="{19D70C96-EF50-4280-9089-568F17DB519C}"/>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364B114B-BC04-450D-B1EE-6F08857EA8F7}"/>
              </a:ext>
            </a:extLst>
          </p:cNvPr>
          <p:cNvSpPr>
            <a:spLocks noGrp="1"/>
          </p:cNvSpPr>
          <p:nvPr>
            <p:ph type="title"/>
          </p:nvPr>
        </p:nvSpPr>
        <p:spPr/>
        <p:txBody>
          <a:bodyPr vert="horz"/>
          <a:lstStyle/>
          <a:p>
            <a:r>
              <a:rPr lang="en-US" dirty="0"/>
              <a:t>Polling question 5</a:t>
            </a:r>
          </a:p>
        </p:txBody>
      </p:sp>
      <p:grpSp>
        <p:nvGrpSpPr>
          <p:cNvPr id="37" name="Group 36">
            <a:extLst>
              <a:ext uri="{FF2B5EF4-FFF2-40B4-BE49-F238E27FC236}">
                <a16:creationId xmlns:a16="http://schemas.microsoft.com/office/drawing/2014/main" id="{FCED90EE-F7E9-40D6-B3BC-09D428557646}"/>
              </a:ext>
            </a:extLst>
          </p:cNvPr>
          <p:cNvGrpSpPr/>
          <p:nvPr/>
        </p:nvGrpSpPr>
        <p:grpSpPr>
          <a:xfrm>
            <a:off x="457200" y="1138238"/>
            <a:ext cx="8229601" cy="4949825"/>
            <a:chOff x="457200" y="1138238"/>
            <a:chExt cx="8229601" cy="4949825"/>
          </a:xfrm>
        </p:grpSpPr>
        <p:pic>
          <p:nvPicPr>
            <p:cNvPr id="49" name="Picture 48">
              <a:extLst>
                <a:ext uri="{FF2B5EF4-FFF2-40B4-BE49-F238E27FC236}">
                  <a16:creationId xmlns:a16="http://schemas.microsoft.com/office/drawing/2014/main" id="{F7F7CC63-729A-489B-B6BA-64DE9ABB5063}"/>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l="24485" r="421"/>
            <a:stretch/>
          </p:blipFill>
          <p:spPr>
            <a:xfrm>
              <a:off x="457201" y="1138238"/>
              <a:ext cx="8229600" cy="4949825"/>
            </a:xfrm>
            <a:prstGeom prst="rect">
              <a:avLst/>
            </a:prstGeom>
          </p:spPr>
        </p:pic>
        <p:sp>
          <p:nvSpPr>
            <p:cNvPr id="50" name="Rectangle 49">
              <a:extLst>
                <a:ext uri="{FF2B5EF4-FFF2-40B4-BE49-F238E27FC236}">
                  <a16:creationId xmlns:a16="http://schemas.microsoft.com/office/drawing/2014/main" id="{49083D79-7B73-4302-8CDA-EAE49CCF0BB6}"/>
                </a:ext>
              </a:extLst>
            </p:cNvPr>
            <p:cNvSpPr/>
            <p:nvPr/>
          </p:nvSpPr>
          <p:spPr>
            <a:xfrm>
              <a:off x="457200" y="1138238"/>
              <a:ext cx="8229600" cy="4949825"/>
            </a:xfrm>
            <a:prstGeom prst="rect">
              <a:avLst/>
            </a:prstGeom>
            <a:gradFill flip="none" rotWithShape="1">
              <a:gsLst>
                <a:gs pos="0">
                  <a:schemeClr val="tx1">
                    <a:alpha val="0"/>
                  </a:schemeClr>
                </a:gs>
                <a:gs pos="46000">
                  <a:schemeClr val="tx1">
                    <a:alpha val="50000"/>
                  </a:schemeClr>
                </a:gs>
                <a:gs pos="81000">
                  <a:schemeClr val="tx1">
                    <a:alpha val="74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sz="1600" dirty="0">
                <a:latin typeface="+mj-lt"/>
              </a:endParaRPr>
            </a:p>
          </p:txBody>
        </p:sp>
      </p:grpSp>
      <p:sp>
        <p:nvSpPr>
          <p:cNvPr id="5" name="Text Placeholder 5">
            <a:extLst>
              <a:ext uri="{FF2B5EF4-FFF2-40B4-BE49-F238E27FC236}">
                <a16:creationId xmlns:a16="http://schemas.microsoft.com/office/drawing/2014/main" id="{854C5017-0A1E-E441-40D8-A9B93FBA4ADE}"/>
              </a:ext>
            </a:extLst>
          </p:cNvPr>
          <p:cNvSpPr txBox="1">
            <a:spLocks/>
          </p:cNvSpPr>
          <p:nvPr/>
        </p:nvSpPr>
        <p:spPr>
          <a:xfrm>
            <a:off x="763996" y="1438199"/>
            <a:ext cx="5662204" cy="553998"/>
          </a:xfrm>
          <a:prstGeom prst="rect">
            <a:avLst/>
          </a:prstGeom>
        </p:spPr>
        <p:txBody>
          <a:bodyPr vert="horz" wrap="square" lIns="0" tIns="0" rIns="0" bIns="0" rtlCol="0" anchor="t" anchorCtr="0">
            <a:spAutoFit/>
          </a:bodyPr>
          <a:lstStyle>
            <a:lvl1pPr marL="0" indent="0" algn="l" defTabSz="914400" rtl="0" eaLnBrk="1" latinLnBrk="0" hangingPunct="1">
              <a:spcBef>
                <a:spcPct val="20000"/>
              </a:spcBef>
              <a:buClr>
                <a:schemeClr val="tx2"/>
              </a:buClr>
              <a:buSzPct val="110000"/>
              <a:buFont typeface="EYInterstate Light" panose="02000506000000020004" pitchFamily="2" charset="0"/>
              <a:buNone/>
              <a:defRPr sz="2400" kern="1200">
                <a:solidFill>
                  <a:schemeClr val="bg1"/>
                </a:solidFill>
                <a:latin typeface="EYInterstate Light" panose="02000506000000020004" pitchFamily="2" charset="0"/>
                <a:ea typeface="+mn-ea"/>
                <a:cs typeface="+mn-cs"/>
              </a:defRPr>
            </a:lvl1pPr>
            <a:lvl2pPr marL="1425575" indent="-1425575" algn="l" defTabSz="914400" rtl="0" eaLnBrk="1" latinLnBrk="0" hangingPunct="1">
              <a:spcBef>
                <a:spcPct val="20000"/>
              </a:spcBef>
              <a:buClr>
                <a:schemeClr val="tx2"/>
              </a:buClr>
              <a:buSzPct val="110000"/>
              <a:buFont typeface="EYInterstate Light" panose="02000506000000020004" pitchFamily="2" charset="0"/>
              <a:buNone/>
              <a:defRPr sz="2400" kern="1200">
                <a:solidFill>
                  <a:schemeClr val="tx1"/>
                </a:solidFill>
                <a:latin typeface="EYInterstate Light" panose="02000506000000020004" pitchFamily="2" charset="0"/>
                <a:ea typeface="+mn-ea"/>
                <a:cs typeface="+mn-cs"/>
              </a:defRPr>
            </a:lvl2pPr>
            <a:lvl3pPr marL="1425575" indent="-1425575" algn="l" defTabSz="914400" rtl="0" eaLnBrk="1" latinLnBrk="0" hangingPunct="1">
              <a:spcBef>
                <a:spcPct val="20000"/>
              </a:spcBef>
              <a:buClr>
                <a:schemeClr val="tx2"/>
              </a:buClr>
              <a:buSzPct val="110000"/>
              <a:buFont typeface="EYInterstate Light" panose="02000506000000020004" pitchFamily="2" charset="0"/>
              <a:buNone/>
              <a:defRPr sz="2400" kern="1200">
                <a:solidFill>
                  <a:schemeClr val="tx1"/>
                </a:solidFill>
                <a:latin typeface="EYInterstate Light" panose="02000506000000020004" pitchFamily="2" charset="0"/>
                <a:ea typeface="+mn-ea"/>
                <a:cs typeface="+mn-cs"/>
              </a:defRPr>
            </a:lvl3pPr>
            <a:lvl4pPr marL="1425575" indent="-1425575" algn="l" defTabSz="914400" rtl="0" eaLnBrk="1" latinLnBrk="0" hangingPunct="1">
              <a:spcBef>
                <a:spcPct val="20000"/>
              </a:spcBef>
              <a:buClr>
                <a:schemeClr val="tx2"/>
              </a:buClr>
              <a:buSzPct val="110000"/>
              <a:buFont typeface="EYInterstate Light" panose="02000506000000020004" pitchFamily="2" charset="0"/>
              <a:buNone/>
              <a:defRPr sz="2400" kern="1200">
                <a:solidFill>
                  <a:schemeClr val="tx1"/>
                </a:solidFill>
                <a:latin typeface="EYInterstate Light" panose="02000506000000020004" pitchFamily="2" charset="0"/>
                <a:ea typeface="+mn-ea"/>
                <a:cs typeface="+mn-cs"/>
              </a:defRPr>
            </a:lvl4pPr>
            <a:lvl5pPr marL="1425575" indent="-1425575" algn="l" defTabSz="914400" rtl="0" eaLnBrk="1" latinLnBrk="0" hangingPunct="1">
              <a:spcBef>
                <a:spcPct val="20000"/>
              </a:spcBef>
              <a:buClr>
                <a:schemeClr val="tx2"/>
              </a:buClr>
              <a:buSzPct val="110000"/>
              <a:buFont typeface="EYInterstate Light" panose="02000506000000020004" pitchFamily="2" charset="0"/>
              <a:buNone/>
              <a:defRPr sz="2400" kern="1200">
                <a:solidFill>
                  <a:schemeClr val="tx1"/>
                </a:solidFill>
                <a:latin typeface="EYInterstate Light" panose="02000506000000020004"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IN" sz="1800" b="1" dirty="0">
                <a:solidFill>
                  <a:schemeClr val="tx2"/>
                </a:solidFill>
                <a:latin typeface="+mj-lt"/>
              </a:rPr>
              <a:t>Section 45 and 48 credit rates may exceed 30% by meeting the following bonus provisions:</a:t>
            </a:r>
          </a:p>
        </p:txBody>
      </p:sp>
      <p:sp>
        <p:nvSpPr>
          <p:cNvPr id="6" name="Oval 5">
            <a:extLst>
              <a:ext uri="{FF2B5EF4-FFF2-40B4-BE49-F238E27FC236}">
                <a16:creationId xmlns:a16="http://schemas.microsoft.com/office/drawing/2014/main" id="{6B44E81D-0BC2-7898-A1C3-51CAD8CB289F}"/>
              </a:ext>
            </a:extLst>
          </p:cNvPr>
          <p:cNvSpPr/>
          <p:nvPr/>
        </p:nvSpPr>
        <p:spPr>
          <a:xfrm>
            <a:off x="763995" y="3103543"/>
            <a:ext cx="340568" cy="340568"/>
          </a:xfrm>
          <a:prstGeom prst="ellipse">
            <a:avLst/>
          </a:prstGeom>
          <a:solidFill>
            <a:schemeClr val="tx2"/>
          </a:solidFill>
          <a:ln w="19050" cap="flat" cmpd="sng" algn="ctr">
            <a:noFill/>
            <a:prstDash val="solid"/>
          </a:ln>
          <a:effectLst/>
        </p:spPr>
        <p:txBody>
          <a:bodyPr rtlCol="0" anchor="ctr"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N" sz="1600" b="1" i="0" u="none" strike="noStrike" kern="0" cap="none" spc="0" normalizeH="0" baseline="0" noProof="0" dirty="0">
                <a:ln>
                  <a:noFill/>
                </a:ln>
                <a:effectLst/>
                <a:uLnTx/>
                <a:uFillTx/>
                <a:latin typeface="+mj-lt"/>
              </a:rPr>
              <a:t>B</a:t>
            </a:r>
            <a:endParaRPr kumimoji="0" lang="en-US" sz="1600" b="1" i="0" u="none" strike="noStrike" kern="0" cap="none" spc="0" normalizeH="0" baseline="0" noProof="0" dirty="0">
              <a:ln>
                <a:noFill/>
              </a:ln>
              <a:effectLst/>
              <a:uLnTx/>
              <a:uFillTx/>
              <a:latin typeface="+mj-lt"/>
            </a:endParaRPr>
          </a:p>
        </p:txBody>
      </p:sp>
      <p:sp>
        <p:nvSpPr>
          <p:cNvPr id="7" name="Oval 6">
            <a:extLst>
              <a:ext uri="{FF2B5EF4-FFF2-40B4-BE49-F238E27FC236}">
                <a16:creationId xmlns:a16="http://schemas.microsoft.com/office/drawing/2014/main" id="{3BB764AE-BC49-4207-8FFF-3B3AEA4EE670}"/>
              </a:ext>
            </a:extLst>
          </p:cNvPr>
          <p:cNvSpPr/>
          <p:nvPr/>
        </p:nvSpPr>
        <p:spPr>
          <a:xfrm>
            <a:off x="763995" y="3751738"/>
            <a:ext cx="340568" cy="340568"/>
          </a:xfrm>
          <a:prstGeom prst="ellipse">
            <a:avLst/>
          </a:prstGeom>
          <a:solidFill>
            <a:schemeClr val="tx2"/>
          </a:solidFill>
          <a:ln w="19050" cap="flat" cmpd="sng" algn="ctr">
            <a:noFill/>
            <a:prstDash val="solid"/>
          </a:ln>
          <a:effectLst/>
        </p:spPr>
        <p:txBody>
          <a:bodyPr rtlCol="0" anchor="ctr"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N" sz="1600" b="1" i="0" u="none" strike="noStrike" kern="0" cap="none" spc="0" normalizeH="0" baseline="0" noProof="0" dirty="0">
                <a:ln>
                  <a:noFill/>
                </a:ln>
                <a:effectLst/>
                <a:uLnTx/>
                <a:uFillTx/>
                <a:latin typeface="+mj-lt"/>
              </a:rPr>
              <a:t>C</a:t>
            </a:r>
            <a:endParaRPr kumimoji="0" lang="en-US" sz="1600" b="1" i="0" u="none" strike="noStrike" kern="0" cap="none" spc="0" normalizeH="0" baseline="0" noProof="0" dirty="0">
              <a:ln>
                <a:noFill/>
              </a:ln>
              <a:effectLst/>
              <a:uLnTx/>
              <a:uFillTx/>
              <a:latin typeface="+mj-lt"/>
            </a:endParaRPr>
          </a:p>
        </p:txBody>
      </p:sp>
      <p:sp>
        <p:nvSpPr>
          <p:cNvPr id="8" name="Oval 7">
            <a:extLst>
              <a:ext uri="{FF2B5EF4-FFF2-40B4-BE49-F238E27FC236}">
                <a16:creationId xmlns:a16="http://schemas.microsoft.com/office/drawing/2014/main" id="{ECA8EDB2-FFED-5A60-F347-F8FABC78ECB4}"/>
              </a:ext>
            </a:extLst>
          </p:cNvPr>
          <p:cNvSpPr/>
          <p:nvPr/>
        </p:nvSpPr>
        <p:spPr>
          <a:xfrm>
            <a:off x="763995" y="4399933"/>
            <a:ext cx="340568" cy="340568"/>
          </a:xfrm>
          <a:prstGeom prst="ellipse">
            <a:avLst/>
          </a:prstGeom>
          <a:solidFill>
            <a:schemeClr val="tx2"/>
          </a:solidFill>
          <a:ln w="19050" cap="flat" cmpd="sng" algn="ctr">
            <a:noFill/>
            <a:prstDash val="solid"/>
          </a:ln>
          <a:effectLst/>
        </p:spPr>
        <p:txBody>
          <a:bodyPr rtlCol="0" anchor="ctr"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N" sz="1600" b="1" i="0" u="none" strike="noStrike" kern="0" cap="none" spc="0" normalizeH="0" baseline="0" noProof="0" dirty="0">
                <a:ln>
                  <a:noFill/>
                </a:ln>
                <a:effectLst/>
                <a:uLnTx/>
                <a:uFillTx/>
                <a:latin typeface="+mj-lt"/>
              </a:rPr>
              <a:t>D</a:t>
            </a:r>
            <a:endParaRPr kumimoji="0" lang="en-US" sz="1600" b="1" i="0" u="none" strike="noStrike" kern="0" cap="none" spc="0" normalizeH="0" baseline="0" noProof="0" dirty="0">
              <a:ln>
                <a:noFill/>
              </a:ln>
              <a:effectLst/>
              <a:uLnTx/>
              <a:uFillTx/>
              <a:latin typeface="+mj-lt"/>
            </a:endParaRPr>
          </a:p>
        </p:txBody>
      </p:sp>
      <p:sp>
        <p:nvSpPr>
          <p:cNvPr id="9" name="Oval 8">
            <a:extLst>
              <a:ext uri="{FF2B5EF4-FFF2-40B4-BE49-F238E27FC236}">
                <a16:creationId xmlns:a16="http://schemas.microsoft.com/office/drawing/2014/main" id="{B9A452DC-3872-C6C1-FA73-4FA25A81C16E}"/>
              </a:ext>
            </a:extLst>
          </p:cNvPr>
          <p:cNvSpPr/>
          <p:nvPr/>
        </p:nvSpPr>
        <p:spPr>
          <a:xfrm>
            <a:off x="763995" y="2455348"/>
            <a:ext cx="340568" cy="340568"/>
          </a:xfrm>
          <a:prstGeom prst="ellipse">
            <a:avLst/>
          </a:prstGeom>
          <a:solidFill>
            <a:schemeClr val="tx2"/>
          </a:solidFill>
          <a:ln w="19050" cap="flat" cmpd="sng" algn="ctr">
            <a:noFill/>
            <a:prstDash val="solid"/>
          </a:ln>
          <a:effectLst/>
        </p:spPr>
        <p:txBody>
          <a:bodyPr vert="horz" wrap="square" lIns="91440" tIns="45720" rIns="91440" bIns="45720" rtlCol="0" anchor="ctr" anchorCtr="0"/>
          <a:lstStyle/>
          <a:p>
            <a:pPr algn="ctr"/>
            <a:r>
              <a:rPr lang="en-IN" sz="1600" b="1" kern="0" dirty="0">
                <a:latin typeface="+mj-lt"/>
              </a:rPr>
              <a:t>A</a:t>
            </a:r>
            <a:endParaRPr lang="en-US" sz="1600" b="1" kern="0" dirty="0">
              <a:latin typeface="+mj-lt"/>
            </a:endParaRPr>
          </a:p>
        </p:txBody>
      </p:sp>
      <p:sp>
        <p:nvSpPr>
          <p:cNvPr id="10" name="Title 1">
            <a:extLst>
              <a:ext uri="{FF2B5EF4-FFF2-40B4-BE49-F238E27FC236}">
                <a16:creationId xmlns:a16="http://schemas.microsoft.com/office/drawing/2014/main" id="{152F08C2-7417-D200-5394-8097F46A3918}"/>
              </a:ext>
            </a:extLst>
          </p:cNvPr>
          <p:cNvSpPr txBox="1">
            <a:spLocks/>
          </p:cNvSpPr>
          <p:nvPr/>
        </p:nvSpPr>
        <p:spPr>
          <a:xfrm>
            <a:off x="1215858" y="2379411"/>
            <a:ext cx="4555544" cy="492443"/>
          </a:xfrm>
          <a:prstGeom prst="rect">
            <a:avLst/>
          </a:prstGeom>
        </p:spPr>
        <p:txBody>
          <a:bodyPr vert="horz" wrap="square" lIns="0" tIns="0" rIns="0" bIns="0" anchor="ctr">
            <a:noAutofit/>
          </a:bodyPr>
          <a:lstStyle>
            <a:lvl1pPr algn="l" defTabSz="914400" rtl="0" eaLnBrk="1" latinLnBrk="0" hangingPunct="1">
              <a:lnSpc>
                <a:spcPct val="85000"/>
              </a:lnSpc>
              <a:spcBef>
                <a:spcPct val="0"/>
              </a:spcBef>
              <a:buNone/>
              <a:defRPr sz="2400" b="0" kern="1200">
                <a:solidFill>
                  <a:schemeClr val="bg1"/>
                </a:solidFill>
                <a:latin typeface="EYInterstate Light" panose="02000506000000020004" pitchFamily="2" charset="0"/>
                <a:ea typeface="+mj-ea"/>
                <a:cs typeface="Arial" pitchFamily="34" charset="0"/>
              </a:defRPr>
            </a:lvl1pPr>
          </a:lstStyle>
          <a:p>
            <a:pPr>
              <a:lnSpc>
                <a:spcPct val="100000"/>
              </a:lnSpc>
            </a:pPr>
            <a:r>
              <a:rPr lang="en-IN" sz="1600" dirty="0">
                <a:latin typeface="+mj-lt"/>
                <a:cs typeface="Arial"/>
              </a:rPr>
              <a:t>Energy community</a:t>
            </a:r>
          </a:p>
        </p:txBody>
      </p:sp>
      <p:sp>
        <p:nvSpPr>
          <p:cNvPr id="11" name="Title 1">
            <a:extLst>
              <a:ext uri="{FF2B5EF4-FFF2-40B4-BE49-F238E27FC236}">
                <a16:creationId xmlns:a16="http://schemas.microsoft.com/office/drawing/2014/main" id="{7ACA06DE-77E9-D6CF-2478-C635662AD795}"/>
              </a:ext>
            </a:extLst>
          </p:cNvPr>
          <p:cNvSpPr txBox="1">
            <a:spLocks/>
          </p:cNvSpPr>
          <p:nvPr/>
        </p:nvSpPr>
        <p:spPr>
          <a:xfrm>
            <a:off x="1215858" y="3027606"/>
            <a:ext cx="4555544" cy="492443"/>
          </a:xfrm>
          <a:prstGeom prst="rect">
            <a:avLst/>
          </a:prstGeom>
        </p:spPr>
        <p:txBody>
          <a:bodyPr vert="horz" wrap="square" lIns="0" tIns="0" rIns="0" bIns="0" anchor="ctr">
            <a:noAutofit/>
          </a:bodyPr>
          <a:lstStyle>
            <a:lvl1pPr algn="l" defTabSz="914400" rtl="0" eaLnBrk="1" latinLnBrk="0" hangingPunct="1">
              <a:lnSpc>
                <a:spcPct val="85000"/>
              </a:lnSpc>
              <a:spcBef>
                <a:spcPct val="0"/>
              </a:spcBef>
              <a:buNone/>
              <a:defRPr sz="2400" b="0" kern="1200">
                <a:solidFill>
                  <a:schemeClr val="bg1"/>
                </a:solidFill>
                <a:latin typeface="EYInterstate Light" panose="02000506000000020004" pitchFamily="2" charset="0"/>
                <a:ea typeface="+mj-ea"/>
                <a:cs typeface="Arial" pitchFamily="34" charset="0"/>
              </a:defRPr>
            </a:lvl1pPr>
          </a:lstStyle>
          <a:p>
            <a:pPr>
              <a:lnSpc>
                <a:spcPct val="100000"/>
              </a:lnSpc>
            </a:pPr>
            <a:r>
              <a:rPr lang="en-IN" sz="1600" dirty="0">
                <a:latin typeface="+mj-lt"/>
                <a:cs typeface="Arial"/>
              </a:rPr>
              <a:t>Domestic content </a:t>
            </a:r>
          </a:p>
        </p:txBody>
      </p:sp>
      <p:sp>
        <p:nvSpPr>
          <p:cNvPr id="12" name="Title 1">
            <a:extLst>
              <a:ext uri="{FF2B5EF4-FFF2-40B4-BE49-F238E27FC236}">
                <a16:creationId xmlns:a16="http://schemas.microsoft.com/office/drawing/2014/main" id="{E482433D-C533-E250-7E65-14118DA8AAB7}"/>
              </a:ext>
            </a:extLst>
          </p:cNvPr>
          <p:cNvSpPr txBox="1">
            <a:spLocks/>
          </p:cNvSpPr>
          <p:nvPr/>
        </p:nvSpPr>
        <p:spPr>
          <a:xfrm>
            <a:off x="1215858" y="3675801"/>
            <a:ext cx="4555544" cy="492443"/>
          </a:xfrm>
          <a:prstGeom prst="rect">
            <a:avLst/>
          </a:prstGeom>
        </p:spPr>
        <p:txBody>
          <a:bodyPr vert="horz" wrap="square" lIns="0" tIns="0" rIns="0" bIns="0" anchor="ctr">
            <a:noAutofit/>
          </a:bodyPr>
          <a:lstStyle>
            <a:lvl1pPr algn="l" defTabSz="914400" rtl="0" eaLnBrk="1" latinLnBrk="0" hangingPunct="1">
              <a:lnSpc>
                <a:spcPct val="85000"/>
              </a:lnSpc>
              <a:spcBef>
                <a:spcPct val="0"/>
              </a:spcBef>
              <a:buNone/>
              <a:defRPr sz="2400" b="0" kern="1200">
                <a:solidFill>
                  <a:schemeClr val="bg1"/>
                </a:solidFill>
                <a:latin typeface="EYInterstate Light" panose="02000506000000020004" pitchFamily="2" charset="0"/>
                <a:ea typeface="+mj-ea"/>
                <a:cs typeface="Arial" pitchFamily="34" charset="0"/>
              </a:defRPr>
            </a:lvl1pPr>
          </a:lstStyle>
          <a:p>
            <a:pPr>
              <a:lnSpc>
                <a:spcPct val="100000"/>
              </a:lnSpc>
            </a:pPr>
            <a:r>
              <a:rPr lang="en-IN" sz="1600" dirty="0">
                <a:latin typeface="+mj-lt"/>
                <a:cs typeface="Arial"/>
              </a:rPr>
              <a:t>Low-income community</a:t>
            </a:r>
          </a:p>
        </p:txBody>
      </p:sp>
      <p:sp>
        <p:nvSpPr>
          <p:cNvPr id="13" name="Title 1">
            <a:extLst>
              <a:ext uri="{FF2B5EF4-FFF2-40B4-BE49-F238E27FC236}">
                <a16:creationId xmlns:a16="http://schemas.microsoft.com/office/drawing/2014/main" id="{C741B267-643F-FC40-E31C-B921FD239B39}"/>
              </a:ext>
            </a:extLst>
          </p:cNvPr>
          <p:cNvSpPr txBox="1">
            <a:spLocks/>
          </p:cNvSpPr>
          <p:nvPr/>
        </p:nvSpPr>
        <p:spPr>
          <a:xfrm>
            <a:off x="1215858" y="4323996"/>
            <a:ext cx="4555544" cy="492443"/>
          </a:xfrm>
          <a:prstGeom prst="rect">
            <a:avLst/>
          </a:prstGeom>
        </p:spPr>
        <p:txBody>
          <a:bodyPr vert="horz" wrap="square" lIns="0" tIns="0" rIns="0" bIns="0" anchor="ctr">
            <a:noAutofit/>
          </a:bodyPr>
          <a:lstStyle>
            <a:lvl1pPr algn="l" defTabSz="914400" rtl="0" eaLnBrk="1" latinLnBrk="0" hangingPunct="1">
              <a:lnSpc>
                <a:spcPct val="85000"/>
              </a:lnSpc>
              <a:spcBef>
                <a:spcPct val="0"/>
              </a:spcBef>
              <a:buNone/>
              <a:defRPr sz="2400" b="0" kern="1200">
                <a:solidFill>
                  <a:schemeClr val="bg1"/>
                </a:solidFill>
                <a:latin typeface="EYInterstate Light" panose="02000506000000020004" pitchFamily="2" charset="0"/>
                <a:ea typeface="+mj-ea"/>
                <a:cs typeface="Arial" pitchFamily="34" charset="0"/>
              </a:defRPr>
            </a:lvl1pPr>
          </a:lstStyle>
          <a:p>
            <a:pPr>
              <a:lnSpc>
                <a:spcPct val="100000"/>
              </a:lnSpc>
            </a:pPr>
            <a:r>
              <a:rPr lang="en-IN" sz="1600" dirty="0">
                <a:latin typeface="+mj-lt"/>
                <a:cs typeface="Arial"/>
              </a:rPr>
              <a:t>All of the above</a:t>
            </a:r>
          </a:p>
        </p:txBody>
      </p:sp>
      <p:grpSp>
        <p:nvGrpSpPr>
          <p:cNvPr id="14" name="Group 13">
            <a:extLst>
              <a:ext uri="{FF2B5EF4-FFF2-40B4-BE49-F238E27FC236}">
                <a16:creationId xmlns:a16="http://schemas.microsoft.com/office/drawing/2014/main" id="{8EEFB167-7D88-06D2-A8AA-5EB52E64F585}"/>
              </a:ext>
            </a:extLst>
          </p:cNvPr>
          <p:cNvGrpSpPr/>
          <p:nvPr/>
        </p:nvGrpSpPr>
        <p:grpSpPr>
          <a:xfrm>
            <a:off x="763995" y="4948253"/>
            <a:ext cx="5043390" cy="492443"/>
            <a:chOff x="763995" y="4948253"/>
            <a:chExt cx="5043390" cy="492443"/>
          </a:xfrm>
        </p:grpSpPr>
        <p:sp>
          <p:nvSpPr>
            <p:cNvPr id="15" name="Oval 14">
              <a:extLst>
                <a:ext uri="{FF2B5EF4-FFF2-40B4-BE49-F238E27FC236}">
                  <a16:creationId xmlns:a16="http://schemas.microsoft.com/office/drawing/2014/main" id="{13CF0EFB-26BC-0C11-1EA3-06A63A0D6299}"/>
                </a:ext>
              </a:extLst>
            </p:cNvPr>
            <p:cNvSpPr/>
            <p:nvPr/>
          </p:nvSpPr>
          <p:spPr>
            <a:xfrm>
              <a:off x="763995" y="5022548"/>
              <a:ext cx="340568" cy="340568"/>
            </a:xfrm>
            <a:prstGeom prst="ellipse">
              <a:avLst/>
            </a:prstGeom>
            <a:solidFill>
              <a:schemeClr val="tx2"/>
            </a:solidFill>
            <a:ln w="19050" cap="flat" cmpd="sng" algn="ctr">
              <a:noFill/>
              <a:prstDash val="solid"/>
            </a:ln>
            <a:effectLst/>
          </p:spPr>
          <p:txBody>
            <a:bodyPr lIns="91440" tIns="45720" rIns="91440" bIns="45720" rtlCol="0" anchor="ctr"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lang="en-IN" sz="1600" b="1" kern="0" dirty="0">
                  <a:latin typeface="+mj-lt"/>
                </a:rPr>
                <a:t>E</a:t>
              </a:r>
              <a:endParaRPr lang="en-IN" sz="1600" b="1" i="0" u="none" strike="noStrike" kern="0" cap="none" spc="0" normalizeH="0" baseline="0" noProof="0" dirty="0">
                <a:ln>
                  <a:noFill/>
                </a:ln>
                <a:effectLst/>
                <a:uLnTx/>
                <a:uFillTx/>
                <a:latin typeface="+mj-lt"/>
              </a:endParaRPr>
            </a:p>
          </p:txBody>
        </p:sp>
        <p:sp>
          <p:nvSpPr>
            <p:cNvPr id="16" name="Title 1">
              <a:extLst>
                <a:ext uri="{FF2B5EF4-FFF2-40B4-BE49-F238E27FC236}">
                  <a16:creationId xmlns:a16="http://schemas.microsoft.com/office/drawing/2014/main" id="{1A7CFFAD-A301-7F71-48B0-9EB5C6F038BF}"/>
                </a:ext>
              </a:extLst>
            </p:cNvPr>
            <p:cNvSpPr txBox="1">
              <a:spLocks/>
            </p:cNvSpPr>
            <p:nvPr/>
          </p:nvSpPr>
          <p:spPr>
            <a:xfrm>
              <a:off x="1251841" y="4948253"/>
              <a:ext cx="4555544" cy="492443"/>
            </a:xfrm>
            <a:prstGeom prst="rect">
              <a:avLst/>
            </a:prstGeom>
          </p:spPr>
          <p:txBody>
            <a:bodyPr vert="horz" wrap="square" lIns="0" tIns="0" rIns="0" bIns="0" anchor="ctr">
              <a:noAutofit/>
            </a:bodyPr>
            <a:lstStyle>
              <a:lvl1pPr algn="l" defTabSz="914400" rtl="0" eaLnBrk="1" latinLnBrk="0" hangingPunct="1">
                <a:lnSpc>
                  <a:spcPct val="85000"/>
                </a:lnSpc>
                <a:spcBef>
                  <a:spcPct val="0"/>
                </a:spcBef>
                <a:buNone/>
                <a:defRPr sz="2400" b="0" kern="1200">
                  <a:solidFill>
                    <a:schemeClr val="bg1"/>
                  </a:solidFill>
                  <a:latin typeface="EYInterstate Light" panose="02000506000000020004" pitchFamily="2" charset="0"/>
                  <a:ea typeface="+mj-ea"/>
                  <a:cs typeface="Arial" pitchFamily="34" charset="0"/>
                </a:defRPr>
              </a:lvl1pPr>
            </a:lstStyle>
            <a:p>
              <a:pPr>
                <a:lnSpc>
                  <a:spcPct val="100000"/>
                </a:lnSpc>
              </a:pPr>
              <a:r>
                <a:rPr lang="en-IN" sz="1600" dirty="0">
                  <a:latin typeface="+mj-lt"/>
                  <a:cs typeface="Arial"/>
                </a:rPr>
                <a:t>N/A — EY</a:t>
              </a:r>
            </a:p>
          </p:txBody>
        </p:sp>
      </p:grpSp>
    </p:spTree>
    <p:extLst>
      <p:ext uri="{BB962C8B-B14F-4D97-AF65-F5344CB8AC3E}">
        <p14:creationId xmlns:p14="http://schemas.microsoft.com/office/powerpoint/2010/main" val="1578716020"/>
      </p:ext>
    </p:extLst>
  </p:cSld>
  <p:clrMapOvr>
    <a:masterClrMapping/>
  </p:clrMapOvr>
  <mc:AlternateContent xmlns:mc="http://schemas.openxmlformats.org/markup-compatibility/2006" xmlns:p14="http://schemas.microsoft.com/office/powerpoint/2010/main">
    <mc:Choice Requires="p14">
      <p:transition spd="slow" p14:dur="2000" advTm="8"/>
    </mc:Choice>
    <mc:Fallback xmlns="">
      <p:transition spd="slow" advTm="8"/>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4D5BADAD-830C-49A7-AE94-A9192D18D772}"/>
              </a:ext>
            </a:extLst>
          </p:cNvPr>
          <p:cNvGraphicFramePr>
            <a:graphicFrameLocks noChangeAspect="1"/>
          </p:cNvGraphicFramePr>
          <p:nvPr>
            <p:custDataLst>
              <p:tags r:id="rId1"/>
            </p:custDataLst>
            <p:extLst>
              <p:ext uri="{D42A27DB-BD31-4B8C-83A1-F6EECF244321}">
                <p14:modId xmlns:p14="http://schemas.microsoft.com/office/powerpoint/2010/main" val="39081518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56" imgH="257" progId="TCLayout.ActiveDocument.1">
                  <p:embed/>
                </p:oleObj>
              </mc:Choice>
              <mc:Fallback>
                <p:oleObj name="think-cell Slide" r:id="rId3" imgW="256" imgH="257" progId="TCLayout.ActiveDocument.1">
                  <p:embed/>
                  <p:pic>
                    <p:nvPicPr>
                      <p:cNvPr id="5" name="Object 4" hidden="1">
                        <a:extLst>
                          <a:ext uri="{FF2B5EF4-FFF2-40B4-BE49-F238E27FC236}">
                            <a16:creationId xmlns:a16="http://schemas.microsoft.com/office/drawing/2014/main" id="{4D5BADAD-830C-49A7-AE94-A9192D18D77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p:nvPr>
        </p:nvSpPr>
        <p:spPr/>
        <p:txBody>
          <a:bodyPr vert="horz"/>
          <a:lstStyle/>
          <a:p>
            <a:r>
              <a:rPr lang="en-GB" dirty="0"/>
              <a:t>Objectives</a:t>
            </a:r>
          </a:p>
        </p:txBody>
      </p:sp>
      <p:sp>
        <p:nvSpPr>
          <p:cNvPr id="29" name="Rectangle 19">
            <a:extLst>
              <a:ext uri="{FF2B5EF4-FFF2-40B4-BE49-F238E27FC236}">
                <a16:creationId xmlns:a16="http://schemas.microsoft.com/office/drawing/2014/main" id="{01D8BF2D-21FE-4836-A626-C113ECDAB43D}"/>
              </a:ext>
            </a:extLst>
          </p:cNvPr>
          <p:cNvSpPr/>
          <p:nvPr/>
        </p:nvSpPr>
        <p:spPr>
          <a:xfrm>
            <a:off x="926472" y="5334896"/>
            <a:ext cx="7650996" cy="546208"/>
          </a:xfrm>
          <a:prstGeom prst="rect">
            <a:avLst/>
          </a:prstGeom>
          <a:noFill/>
          <a:ln w="9525" cap="flat" cmpd="sng" algn="ctr">
            <a:noFill/>
            <a:prstDash val="solid"/>
          </a:ln>
          <a:effectLst/>
        </p:spPr>
        <p:txBody>
          <a:bodyPr wrap="square" lIns="0" tIns="0" rIns="0" bIns="0" rtlCol="0" anchor="ctr" anchorCtr="0">
            <a:noAutofit/>
          </a:bodyPr>
          <a:lstStyle/>
          <a:p>
            <a:pPr>
              <a:spcAft>
                <a:spcPts val="400"/>
              </a:spcAft>
              <a:buClr>
                <a:schemeClr val="bg1"/>
              </a:buClr>
              <a:buSzPct val="100000"/>
            </a:pPr>
            <a:endParaRPr lang="en-IN" kern="0" dirty="0">
              <a:solidFill>
                <a:schemeClr val="bg1"/>
              </a:solidFill>
              <a:latin typeface="+mj-lt"/>
              <a:cs typeface="Arial" panose="020B0604020202020204" pitchFamily="34" charset="0"/>
            </a:endParaRPr>
          </a:p>
        </p:txBody>
      </p:sp>
      <p:grpSp>
        <p:nvGrpSpPr>
          <p:cNvPr id="10" name="Group 9">
            <a:extLst>
              <a:ext uri="{FF2B5EF4-FFF2-40B4-BE49-F238E27FC236}">
                <a16:creationId xmlns:a16="http://schemas.microsoft.com/office/drawing/2014/main" id="{0CD61D1B-C8D4-2448-BE2A-FF99AD3EEFC8}"/>
              </a:ext>
            </a:extLst>
          </p:cNvPr>
          <p:cNvGrpSpPr/>
          <p:nvPr/>
        </p:nvGrpSpPr>
        <p:grpSpPr>
          <a:xfrm>
            <a:off x="457201" y="1135063"/>
            <a:ext cx="8120267" cy="568090"/>
            <a:chOff x="457201" y="1135063"/>
            <a:chExt cx="8120267" cy="568090"/>
          </a:xfrm>
        </p:grpSpPr>
        <p:sp>
          <p:nvSpPr>
            <p:cNvPr id="9" name="Rectangle 19">
              <a:extLst>
                <a:ext uri="{FF2B5EF4-FFF2-40B4-BE49-F238E27FC236}">
                  <a16:creationId xmlns:a16="http://schemas.microsoft.com/office/drawing/2014/main" id="{6217B6CD-4098-4BF6-A367-1FE20AA90504}"/>
                </a:ext>
              </a:extLst>
            </p:cNvPr>
            <p:cNvSpPr/>
            <p:nvPr/>
          </p:nvSpPr>
          <p:spPr>
            <a:xfrm>
              <a:off x="926472" y="1135063"/>
              <a:ext cx="7650996" cy="546208"/>
            </a:xfrm>
            <a:prstGeom prst="rect">
              <a:avLst/>
            </a:prstGeom>
            <a:noFill/>
            <a:ln w="9525" cap="flat" cmpd="sng" algn="ctr">
              <a:noFill/>
              <a:prstDash val="solid"/>
            </a:ln>
            <a:effectLst/>
          </p:spPr>
          <p:txBody>
            <a:bodyPr wrap="square" lIns="0" tIns="0" rIns="0" bIns="0" rtlCol="0" anchor="ctr" anchorCtr="0">
              <a:noAutofit/>
            </a:bodyPr>
            <a:lstStyle/>
            <a:p>
              <a:pPr>
                <a:spcAft>
                  <a:spcPts val="400"/>
                </a:spcAft>
                <a:buClr>
                  <a:schemeClr val="bg1"/>
                </a:buClr>
                <a:buSzPct val="100000"/>
              </a:pPr>
              <a:r>
                <a:rPr lang="en-IN" kern="0" dirty="0">
                  <a:solidFill>
                    <a:schemeClr val="bg1"/>
                  </a:solidFill>
                  <a:latin typeface="+mj-lt"/>
                  <a:cs typeface="Arial" panose="020B0604020202020204" pitchFamily="34" charset="0"/>
                </a:rPr>
                <a:t>Discuss the current state of sales and use tax, including common issues for sellers and purchasers.</a:t>
              </a:r>
            </a:p>
          </p:txBody>
        </p:sp>
        <p:sp>
          <p:nvSpPr>
            <p:cNvPr id="3" name="TextBox 2">
              <a:extLst>
                <a:ext uri="{FF2B5EF4-FFF2-40B4-BE49-F238E27FC236}">
                  <a16:creationId xmlns:a16="http://schemas.microsoft.com/office/drawing/2014/main" id="{A53E761F-FE51-B039-F674-C41D5ACE8F19}"/>
                </a:ext>
              </a:extLst>
            </p:cNvPr>
            <p:cNvSpPr txBox="1"/>
            <p:nvPr/>
          </p:nvSpPr>
          <p:spPr>
            <a:xfrm>
              <a:off x="457201" y="1143000"/>
              <a:ext cx="317395" cy="560153"/>
            </a:xfrm>
            <a:prstGeom prst="rect">
              <a:avLst/>
            </a:prstGeom>
            <a:noFill/>
          </p:spPr>
          <p:txBody>
            <a:bodyPr wrap="none" lIns="0" tIns="36576" rIns="0" bIns="0" rtlCol="0">
              <a:spAutoFit/>
            </a:bodyPr>
            <a:lstStyle/>
            <a:p>
              <a:pPr>
                <a:lnSpc>
                  <a:spcPct val="85000"/>
                </a:lnSpc>
                <a:spcAft>
                  <a:spcPts val="600"/>
                </a:spcAft>
                <a:buClr>
                  <a:schemeClr val="accent2"/>
                </a:buClr>
                <a:buSzPct val="70000"/>
              </a:pPr>
              <a:r>
                <a:rPr lang="en-US" sz="4000" dirty="0">
                  <a:solidFill>
                    <a:srgbClr val="747480"/>
                  </a:solidFill>
                </a:rPr>
                <a:t>1</a:t>
              </a:r>
            </a:p>
          </p:txBody>
        </p:sp>
      </p:grpSp>
      <p:grpSp>
        <p:nvGrpSpPr>
          <p:cNvPr id="11" name="Group 10">
            <a:extLst>
              <a:ext uri="{FF2B5EF4-FFF2-40B4-BE49-F238E27FC236}">
                <a16:creationId xmlns:a16="http://schemas.microsoft.com/office/drawing/2014/main" id="{ACB36B64-8B75-7B37-9B43-309F28C0DB1A}"/>
              </a:ext>
            </a:extLst>
          </p:cNvPr>
          <p:cNvGrpSpPr/>
          <p:nvPr/>
        </p:nvGrpSpPr>
        <p:grpSpPr>
          <a:xfrm>
            <a:off x="457201" y="2102787"/>
            <a:ext cx="8120267" cy="575068"/>
            <a:chOff x="457201" y="2054116"/>
            <a:chExt cx="8120267" cy="575068"/>
          </a:xfrm>
        </p:grpSpPr>
        <p:sp>
          <p:nvSpPr>
            <p:cNvPr id="13" name="Rectangle 19">
              <a:extLst>
                <a:ext uri="{FF2B5EF4-FFF2-40B4-BE49-F238E27FC236}">
                  <a16:creationId xmlns:a16="http://schemas.microsoft.com/office/drawing/2014/main" id="{C07B0CEE-62CE-4E8A-83C0-39A8624FABE2}"/>
                </a:ext>
              </a:extLst>
            </p:cNvPr>
            <p:cNvSpPr/>
            <p:nvPr/>
          </p:nvSpPr>
          <p:spPr>
            <a:xfrm>
              <a:off x="926472" y="2054116"/>
              <a:ext cx="7650996" cy="546208"/>
            </a:xfrm>
            <a:prstGeom prst="rect">
              <a:avLst/>
            </a:prstGeom>
            <a:noFill/>
            <a:ln w="9525" cap="flat" cmpd="sng" algn="ctr">
              <a:noFill/>
              <a:prstDash val="solid"/>
            </a:ln>
            <a:effectLst/>
          </p:spPr>
          <p:txBody>
            <a:bodyPr wrap="square" lIns="0" tIns="0" rIns="0" bIns="0" rtlCol="0" anchor="ctr" anchorCtr="0">
              <a:noAutofit/>
            </a:bodyPr>
            <a:lstStyle/>
            <a:p>
              <a:pPr>
                <a:spcAft>
                  <a:spcPts val="400"/>
                </a:spcAft>
                <a:buClr>
                  <a:schemeClr val="bg1"/>
                </a:buClr>
                <a:buSzPct val="100000"/>
              </a:pPr>
              <a:r>
                <a:rPr lang="en-IN" kern="0" dirty="0">
                  <a:solidFill>
                    <a:schemeClr val="bg1"/>
                  </a:solidFill>
                  <a:latin typeface="+mj-lt"/>
                  <a:cs typeface="Arial" panose="020B0604020202020204" pitchFamily="34" charset="0"/>
                </a:rPr>
                <a:t>Identify how property tax impacts exempt organizations, including welfare exemptions and current issues.</a:t>
              </a:r>
            </a:p>
          </p:txBody>
        </p:sp>
        <p:sp>
          <p:nvSpPr>
            <p:cNvPr id="4" name="TextBox 3">
              <a:extLst>
                <a:ext uri="{FF2B5EF4-FFF2-40B4-BE49-F238E27FC236}">
                  <a16:creationId xmlns:a16="http://schemas.microsoft.com/office/drawing/2014/main" id="{5A5397F0-B6B0-BC23-35D6-697A81166572}"/>
                </a:ext>
              </a:extLst>
            </p:cNvPr>
            <p:cNvSpPr txBox="1"/>
            <p:nvPr/>
          </p:nvSpPr>
          <p:spPr>
            <a:xfrm>
              <a:off x="457201" y="2069031"/>
              <a:ext cx="317395" cy="560153"/>
            </a:xfrm>
            <a:prstGeom prst="rect">
              <a:avLst/>
            </a:prstGeom>
            <a:noFill/>
          </p:spPr>
          <p:txBody>
            <a:bodyPr wrap="none" lIns="0" tIns="36576" rIns="0" bIns="0" rtlCol="0">
              <a:spAutoFit/>
            </a:bodyPr>
            <a:lstStyle/>
            <a:p>
              <a:pPr>
                <a:lnSpc>
                  <a:spcPct val="85000"/>
                </a:lnSpc>
                <a:spcAft>
                  <a:spcPts val="600"/>
                </a:spcAft>
                <a:buClr>
                  <a:schemeClr val="accent2"/>
                </a:buClr>
                <a:buSzPct val="70000"/>
              </a:pPr>
              <a:r>
                <a:rPr lang="en-US" sz="4000" dirty="0">
                  <a:solidFill>
                    <a:srgbClr val="747480"/>
                  </a:solidFill>
                </a:rPr>
                <a:t>2</a:t>
              </a:r>
            </a:p>
          </p:txBody>
        </p:sp>
      </p:grpSp>
      <p:grpSp>
        <p:nvGrpSpPr>
          <p:cNvPr id="12" name="Group 11">
            <a:extLst>
              <a:ext uri="{FF2B5EF4-FFF2-40B4-BE49-F238E27FC236}">
                <a16:creationId xmlns:a16="http://schemas.microsoft.com/office/drawing/2014/main" id="{DBCDDBD5-D6E5-56DF-280B-413CBCF4D559}"/>
              </a:ext>
            </a:extLst>
          </p:cNvPr>
          <p:cNvGrpSpPr/>
          <p:nvPr/>
        </p:nvGrpSpPr>
        <p:grpSpPr>
          <a:xfrm>
            <a:off x="457201" y="3077489"/>
            <a:ext cx="8120267" cy="582046"/>
            <a:chOff x="457201" y="2814997"/>
            <a:chExt cx="8120267" cy="582046"/>
          </a:xfrm>
        </p:grpSpPr>
        <p:sp>
          <p:nvSpPr>
            <p:cNvPr id="17" name="Rectangle 19">
              <a:extLst>
                <a:ext uri="{FF2B5EF4-FFF2-40B4-BE49-F238E27FC236}">
                  <a16:creationId xmlns:a16="http://schemas.microsoft.com/office/drawing/2014/main" id="{EBEBADDA-A0D2-4694-BB5E-9D1FA0F6D86D}"/>
                </a:ext>
              </a:extLst>
            </p:cNvPr>
            <p:cNvSpPr/>
            <p:nvPr/>
          </p:nvSpPr>
          <p:spPr>
            <a:xfrm>
              <a:off x="926472" y="2814997"/>
              <a:ext cx="7650996" cy="546208"/>
            </a:xfrm>
            <a:prstGeom prst="rect">
              <a:avLst/>
            </a:prstGeom>
            <a:noFill/>
            <a:ln w="9525" cap="flat" cmpd="sng" algn="ctr">
              <a:noFill/>
              <a:prstDash val="solid"/>
            </a:ln>
            <a:effectLst/>
          </p:spPr>
          <p:txBody>
            <a:bodyPr wrap="square" lIns="0" tIns="0" rIns="0" bIns="0" rtlCol="0" anchor="ctr" anchorCtr="0">
              <a:noAutofit/>
            </a:bodyPr>
            <a:lstStyle/>
            <a:p>
              <a:pPr>
                <a:spcAft>
                  <a:spcPts val="400"/>
                </a:spcAft>
                <a:buClr>
                  <a:schemeClr val="bg1"/>
                </a:buClr>
                <a:buSzPct val="100000"/>
              </a:pPr>
              <a:r>
                <a:rPr lang="en-IN" kern="0" dirty="0">
                  <a:solidFill>
                    <a:schemeClr val="bg1"/>
                  </a:solidFill>
                  <a:latin typeface="+mj-lt"/>
                  <a:cs typeface="Arial"/>
                </a:rPr>
                <a:t>Review potential sustainability credits and incentive opportunities due to legislation for exempt organizations.</a:t>
              </a:r>
            </a:p>
          </p:txBody>
        </p:sp>
        <p:sp>
          <p:nvSpPr>
            <p:cNvPr id="6" name="TextBox 5">
              <a:extLst>
                <a:ext uri="{FF2B5EF4-FFF2-40B4-BE49-F238E27FC236}">
                  <a16:creationId xmlns:a16="http://schemas.microsoft.com/office/drawing/2014/main" id="{D84C0989-D62F-F788-7457-69AD8DC0B61A}"/>
                </a:ext>
              </a:extLst>
            </p:cNvPr>
            <p:cNvSpPr txBox="1"/>
            <p:nvPr/>
          </p:nvSpPr>
          <p:spPr>
            <a:xfrm>
              <a:off x="457201" y="2836890"/>
              <a:ext cx="317395" cy="560153"/>
            </a:xfrm>
            <a:prstGeom prst="rect">
              <a:avLst/>
            </a:prstGeom>
            <a:noFill/>
          </p:spPr>
          <p:txBody>
            <a:bodyPr wrap="none" lIns="0" tIns="36576" rIns="0" bIns="0" rtlCol="0">
              <a:spAutoFit/>
            </a:bodyPr>
            <a:lstStyle/>
            <a:p>
              <a:pPr>
                <a:lnSpc>
                  <a:spcPct val="85000"/>
                </a:lnSpc>
                <a:spcAft>
                  <a:spcPts val="600"/>
                </a:spcAft>
                <a:buClr>
                  <a:schemeClr val="accent2"/>
                </a:buClr>
                <a:buSzPct val="70000"/>
              </a:pPr>
              <a:r>
                <a:rPr lang="en-US" sz="4000" dirty="0">
                  <a:solidFill>
                    <a:srgbClr val="747480"/>
                  </a:solidFill>
                </a:rPr>
                <a:t>3</a:t>
              </a:r>
            </a:p>
          </p:txBody>
        </p:sp>
      </p:grpSp>
      <p:grpSp>
        <p:nvGrpSpPr>
          <p:cNvPr id="14" name="Group 13">
            <a:extLst>
              <a:ext uri="{FF2B5EF4-FFF2-40B4-BE49-F238E27FC236}">
                <a16:creationId xmlns:a16="http://schemas.microsoft.com/office/drawing/2014/main" id="{6ADA9C5E-77F9-5E42-0FC7-DAAEAB7DAF4F}"/>
              </a:ext>
            </a:extLst>
          </p:cNvPr>
          <p:cNvGrpSpPr/>
          <p:nvPr/>
        </p:nvGrpSpPr>
        <p:grpSpPr>
          <a:xfrm>
            <a:off x="457201" y="4059169"/>
            <a:ext cx="8120267" cy="589024"/>
            <a:chOff x="457201" y="3654964"/>
            <a:chExt cx="8120267" cy="589024"/>
          </a:xfrm>
        </p:grpSpPr>
        <p:sp>
          <p:nvSpPr>
            <p:cNvPr id="21" name="Rectangle 19">
              <a:extLst>
                <a:ext uri="{FF2B5EF4-FFF2-40B4-BE49-F238E27FC236}">
                  <a16:creationId xmlns:a16="http://schemas.microsoft.com/office/drawing/2014/main" id="{CD0AB612-7EC0-4DB6-B9EA-6576158E0E13}"/>
                </a:ext>
              </a:extLst>
            </p:cNvPr>
            <p:cNvSpPr/>
            <p:nvPr/>
          </p:nvSpPr>
          <p:spPr>
            <a:xfrm>
              <a:off x="926472" y="3654964"/>
              <a:ext cx="7650996" cy="546208"/>
            </a:xfrm>
            <a:prstGeom prst="rect">
              <a:avLst/>
            </a:prstGeom>
            <a:noFill/>
            <a:ln w="9525" cap="flat" cmpd="sng" algn="ctr">
              <a:noFill/>
              <a:prstDash val="solid"/>
            </a:ln>
            <a:effectLst/>
          </p:spPr>
          <p:txBody>
            <a:bodyPr wrap="square" lIns="0" tIns="0" rIns="0" bIns="0" rtlCol="0" anchor="ctr" anchorCtr="0">
              <a:noAutofit/>
            </a:bodyPr>
            <a:lstStyle/>
            <a:p>
              <a:pPr>
                <a:spcAft>
                  <a:spcPts val="400"/>
                </a:spcAft>
                <a:buClr>
                  <a:schemeClr val="bg1"/>
                </a:buClr>
                <a:buSzPct val="100000"/>
              </a:pPr>
              <a:r>
                <a:rPr lang="en-IN" kern="0" dirty="0">
                  <a:solidFill>
                    <a:schemeClr val="bg1"/>
                  </a:solidFill>
                  <a:latin typeface="+mj-lt"/>
                  <a:cs typeface="Arial" panose="020B0604020202020204" pitchFamily="34" charset="0"/>
                </a:rPr>
                <a:t>Discuss unclaimed property (UP) basics and impacts to exempt organizations. </a:t>
              </a:r>
            </a:p>
          </p:txBody>
        </p:sp>
        <p:sp>
          <p:nvSpPr>
            <p:cNvPr id="7" name="TextBox 6">
              <a:extLst>
                <a:ext uri="{FF2B5EF4-FFF2-40B4-BE49-F238E27FC236}">
                  <a16:creationId xmlns:a16="http://schemas.microsoft.com/office/drawing/2014/main" id="{A6386108-683F-9C9A-C816-8C06BC2B280E}"/>
                </a:ext>
              </a:extLst>
            </p:cNvPr>
            <p:cNvSpPr txBox="1"/>
            <p:nvPr/>
          </p:nvSpPr>
          <p:spPr>
            <a:xfrm>
              <a:off x="457201" y="3683835"/>
              <a:ext cx="317395" cy="560153"/>
            </a:xfrm>
            <a:prstGeom prst="rect">
              <a:avLst/>
            </a:prstGeom>
            <a:noFill/>
          </p:spPr>
          <p:txBody>
            <a:bodyPr wrap="none" lIns="0" tIns="36576" rIns="0" bIns="0" rtlCol="0">
              <a:spAutoFit/>
            </a:bodyPr>
            <a:lstStyle/>
            <a:p>
              <a:pPr>
                <a:lnSpc>
                  <a:spcPct val="85000"/>
                </a:lnSpc>
                <a:spcAft>
                  <a:spcPts val="600"/>
                </a:spcAft>
                <a:buClr>
                  <a:schemeClr val="accent2"/>
                </a:buClr>
                <a:buSzPct val="70000"/>
              </a:pPr>
              <a:r>
                <a:rPr lang="en-US" sz="4000" dirty="0">
                  <a:solidFill>
                    <a:srgbClr val="747480"/>
                  </a:solidFill>
                </a:rPr>
                <a:t>4</a:t>
              </a:r>
            </a:p>
          </p:txBody>
        </p:sp>
      </p:grpSp>
      <p:grpSp>
        <p:nvGrpSpPr>
          <p:cNvPr id="15" name="Group 14">
            <a:extLst>
              <a:ext uri="{FF2B5EF4-FFF2-40B4-BE49-F238E27FC236}">
                <a16:creationId xmlns:a16="http://schemas.microsoft.com/office/drawing/2014/main" id="{87EFF350-6F98-8643-D09E-8A203AB47CC3}"/>
              </a:ext>
            </a:extLst>
          </p:cNvPr>
          <p:cNvGrpSpPr/>
          <p:nvPr/>
        </p:nvGrpSpPr>
        <p:grpSpPr>
          <a:xfrm>
            <a:off x="457201" y="5047828"/>
            <a:ext cx="8120267" cy="596002"/>
            <a:chOff x="457201" y="4494931"/>
            <a:chExt cx="8120267" cy="596002"/>
          </a:xfrm>
        </p:grpSpPr>
        <p:sp>
          <p:nvSpPr>
            <p:cNvPr id="25" name="Rectangle 19">
              <a:extLst>
                <a:ext uri="{FF2B5EF4-FFF2-40B4-BE49-F238E27FC236}">
                  <a16:creationId xmlns:a16="http://schemas.microsoft.com/office/drawing/2014/main" id="{566BBB2D-661D-4EC0-9B2E-11C7D84B7740}"/>
                </a:ext>
              </a:extLst>
            </p:cNvPr>
            <p:cNvSpPr/>
            <p:nvPr/>
          </p:nvSpPr>
          <p:spPr>
            <a:xfrm>
              <a:off x="926472" y="4494931"/>
              <a:ext cx="7650996" cy="546208"/>
            </a:xfrm>
            <a:prstGeom prst="rect">
              <a:avLst/>
            </a:prstGeom>
            <a:noFill/>
            <a:ln w="9525" cap="flat" cmpd="sng" algn="ctr">
              <a:noFill/>
              <a:prstDash val="solid"/>
            </a:ln>
            <a:effectLst/>
          </p:spPr>
          <p:txBody>
            <a:bodyPr wrap="square" lIns="0" tIns="0" rIns="0" bIns="0" rtlCol="0" anchor="ctr" anchorCtr="0">
              <a:noAutofit/>
            </a:bodyPr>
            <a:lstStyle/>
            <a:p>
              <a:pPr>
                <a:spcAft>
                  <a:spcPts val="400"/>
                </a:spcAft>
                <a:buClr>
                  <a:schemeClr val="bg1"/>
                </a:buClr>
                <a:buSzPct val="100000"/>
              </a:pPr>
              <a:r>
                <a:rPr lang="en-IN" kern="0" dirty="0">
                  <a:solidFill>
                    <a:schemeClr val="bg1"/>
                  </a:solidFill>
                  <a:latin typeface="+mj-lt"/>
                  <a:cs typeface="Arial" panose="020B0604020202020204" pitchFamily="34" charset="0"/>
                </a:rPr>
                <a:t>Discuss current state of state UP examinations, including tips for readiness.</a:t>
              </a:r>
            </a:p>
          </p:txBody>
        </p:sp>
        <p:sp>
          <p:nvSpPr>
            <p:cNvPr id="8" name="TextBox 7">
              <a:extLst>
                <a:ext uri="{FF2B5EF4-FFF2-40B4-BE49-F238E27FC236}">
                  <a16:creationId xmlns:a16="http://schemas.microsoft.com/office/drawing/2014/main" id="{5A3869C3-F795-1AA6-EB6A-99BC411CA50F}"/>
                </a:ext>
              </a:extLst>
            </p:cNvPr>
            <p:cNvSpPr txBox="1"/>
            <p:nvPr/>
          </p:nvSpPr>
          <p:spPr>
            <a:xfrm>
              <a:off x="457201" y="4530780"/>
              <a:ext cx="317395" cy="560153"/>
            </a:xfrm>
            <a:prstGeom prst="rect">
              <a:avLst/>
            </a:prstGeom>
            <a:noFill/>
          </p:spPr>
          <p:txBody>
            <a:bodyPr wrap="none" lIns="0" tIns="36576" rIns="0" bIns="0" rtlCol="0">
              <a:spAutoFit/>
            </a:bodyPr>
            <a:lstStyle/>
            <a:p>
              <a:pPr>
                <a:lnSpc>
                  <a:spcPct val="85000"/>
                </a:lnSpc>
                <a:spcAft>
                  <a:spcPts val="600"/>
                </a:spcAft>
                <a:buClr>
                  <a:schemeClr val="accent2"/>
                </a:buClr>
                <a:buSzPct val="70000"/>
              </a:pPr>
              <a:r>
                <a:rPr lang="en-US" sz="4000" dirty="0">
                  <a:solidFill>
                    <a:srgbClr val="747480"/>
                  </a:solidFill>
                </a:rPr>
                <a:t>5</a:t>
              </a:r>
            </a:p>
          </p:txBody>
        </p:sp>
      </p:grpSp>
    </p:spTree>
    <p:extLst>
      <p:ext uri="{BB962C8B-B14F-4D97-AF65-F5344CB8AC3E}">
        <p14:creationId xmlns:p14="http://schemas.microsoft.com/office/powerpoint/2010/main" val="2090690180"/>
      </p:ext>
    </p:extLst>
  </p:cSld>
  <p:clrMapOvr>
    <a:masterClrMapping/>
  </p:clrMapOvr>
  <mc:AlternateContent xmlns:mc="http://schemas.openxmlformats.org/markup-compatibility/2006" xmlns:p14="http://schemas.microsoft.com/office/powerpoint/2010/main">
    <mc:Choice Requires="p14">
      <p:transition spd="slow" p14:dur="2000" advTm="6"/>
    </mc:Choice>
    <mc:Fallback xmlns="">
      <p:transition spd="slow" advTm="6"/>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6E73E20A-68C4-4465-B38A-D388EC03BAA6}"/>
              </a:ext>
            </a:extLst>
          </p:cNvPr>
          <p:cNvSpPr>
            <a:spLocks noGrp="1"/>
          </p:cNvSpPr>
          <p:nvPr>
            <p:ph type="title"/>
          </p:nvPr>
        </p:nvSpPr>
        <p:spPr/>
        <p:txBody>
          <a:bodyPr/>
          <a:lstStyle/>
          <a:p>
            <a:r>
              <a:rPr lang="en-US" dirty="0"/>
              <a:t>Section 30C — AFV refueling property credit</a:t>
            </a:r>
            <a:br>
              <a:rPr lang="en-US" sz="1349" dirty="0">
                <a:latin typeface="Calibri" panose="020F0502020204030204" pitchFamily="34" charset="0"/>
                <a:ea typeface="Calibri" panose="020F0502020204030204" pitchFamily="34" charset="0"/>
                <a:cs typeface="Times New Roman" panose="02020603050405020304" pitchFamily="18" charset="0"/>
              </a:rPr>
            </a:br>
            <a:r>
              <a:rPr lang="en-US" sz="1600" dirty="0">
                <a:latin typeface="+mn-lt"/>
                <a:ea typeface="Calibri" panose="020F0502020204030204" pitchFamily="34" charset="0"/>
                <a:cs typeface="Times New Roman" panose="02020603050405020304" pitchFamily="18" charset="0"/>
              </a:rPr>
              <a:t>Credit overview</a:t>
            </a:r>
            <a:endParaRPr lang="en-US" sz="1350" dirty="0">
              <a:latin typeface="+mn-lt"/>
            </a:endParaRPr>
          </a:p>
        </p:txBody>
      </p:sp>
      <p:sp>
        <p:nvSpPr>
          <p:cNvPr id="11" name="Content Placeholder 5">
            <a:extLst>
              <a:ext uri="{FF2B5EF4-FFF2-40B4-BE49-F238E27FC236}">
                <a16:creationId xmlns:a16="http://schemas.microsoft.com/office/drawing/2014/main" id="{23BDB7CA-DA71-49D0-9A6C-5065DD31B222}"/>
              </a:ext>
            </a:extLst>
          </p:cNvPr>
          <p:cNvSpPr>
            <a:spLocks noGrp="1"/>
          </p:cNvSpPr>
          <p:nvPr>
            <p:ph idx="4294967295"/>
          </p:nvPr>
        </p:nvSpPr>
        <p:spPr>
          <a:xfrm>
            <a:off x="457201" y="1135062"/>
            <a:ext cx="8234362" cy="5302313"/>
          </a:xfrm>
        </p:spPr>
        <p:txBody>
          <a:bodyPr/>
          <a:lstStyle/>
          <a:p>
            <a:pPr marL="215900" indent="-215900">
              <a:spcBef>
                <a:spcPts val="225"/>
              </a:spcBef>
            </a:pPr>
            <a:r>
              <a:rPr lang="en-US" sz="1200" dirty="0">
                <a:latin typeface="+mn-lt"/>
              </a:rPr>
              <a:t>Credit is reinstated for property placed in service after </a:t>
            </a:r>
            <a:r>
              <a:rPr lang="en-US" sz="1200" b="1" dirty="0">
                <a:solidFill>
                  <a:schemeClr val="tx2"/>
                </a:solidFill>
                <a:latin typeface="+mn-lt"/>
              </a:rPr>
              <a:t>December 31, 2021</a:t>
            </a:r>
            <a:r>
              <a:rPr lang="en-US" sz="1200" b="1" dirty="0">
                <a:latin typeface="+mn-lt"/>
              </a:rPr>
              <a:t>.</a:t>
            </a:r>
          </a:p>
          <a:p>
            <a:pPr marL="215900" indent="-215900">
              <a:spcBef>
                <a:spcPts val="225"/>
              </a:spcBef>
            </a:pPr>
            <a:r>
              <a:rPr lang="en-US" sz="1200" dirty="0">
                <a:latin typeface="+mn-lt"/>
              </a:rPr>
              <a:t>IRA modifications are effective for property placed in service after </a:t>
            </a:r>
            <a:r>
              <a:rPr lang="en-US" sz="1200" b="1" dirty="0">
                <a:solidFill>
                  <a:schemeClr val="tx2"/>
                </a:solidFill>
                <a:latin typeface="+mn-lt"/>
              </a:rPr>
              <a:t>December 31, 2022</a:t>
            </a:r>
            <a:r>
              <a:rPr lang="en-US" sz="1200" b="1" dirty="0">
                <a:latin typeface="+mn-lt"/>
              </a:rPr>
              <a:t>.</a:t>
            </a:r>
          </a:p>
          <a:p>
            <a:pPr marL="215900" indent="-215900">
              <a:spcAft>
                <a:spcPts val="400"/>
              </a:spcAft>
            </a:pPr>
            <a:r>
              <a:rPr lang="en-US" sz="1200" dirty="0">
                <a:latin typeface="+mn-lt"/>
              </a:rPr>
              <a:t>A maximum credit of </a:t>
            </a:r>
            <a:r>
              <a:rPr lang="en-US" sz="1200" b="1" dirty="0">
                <a:solidFill>
                  <a:schemeClr val="tx2"/>
                </a:solidFill>
                <a:latin typeface="+mn-lt"/>
              </a:rPr>
              <a:t>$100,000 </a:t>
            </a:r>
            <a:r>
              <a:rPr lang="en-US" sz="1200" dirty="0">
                <a:latin typeface="+mn-lt"/>
              </a:rPr>
              <a:t>in the year the property is placed in service is based on </a:t>
            </a:r>
            <a:r>
              <a:rPr lang="en-US" sz="1200" b="1" dirty="0">
                <a:solidFill>
                  <a:schemeClr val="tx2"/>
                </a:solidFill>
                <a:latin typeface="+mn-lt"/>
              </a:rPr>
              <a:t>30% </a:t>
            </a:r>
            <a:r>
              <a:rPr lang="en-US" sz="1200" dirty="0">
                <a:solidFill>
                  <a:prstClr val="white"/>
                </a:solidFill>
                <a:latin typeface="+mn-lt"/>
              </a:rPr>
              <a:t>of the cost of any </a:t>
            </a:r>
            <a:r>
              <a:rPr lang="en-US" sz="1200" b="1" dirty="0">
                <a:solidFill>
                  <a:prstClr val="white"/>
                </a:solidFill>
                <a:latin typeface="+mn-lt"/>
              </a:rPr>
              <a:t>single</a:t>
            </a:r>
            <a:r>
              <a:rPr lang="en-US" sz="1200" dirty="0">
                <a:solidFill>
                  <a:prstClr val="white"/>
                </a:solidFill>
                <a:latin typeface="+mn-lt"/>
              </a:rPr>
              <a:t> item of qualified AFV refueling property </a:t>
            </a:r>
            <a:r>
              <a:rPr lang="en-US" sz="1200" dirty="0">
                <a:latin typeface="+mn-lt"/>
              </a:rPr>
              <a:t>if prevailing wage and apprenticeship requirements are met; otherwise, it is limited to a </a:t>
            </a:r>
            <a:r>
              <a:rPr lang="en-US" sz="1200" b="1" dirty="0">
                <a:solidFill>
                  <a:schemeClr val="tx2"/>
                </a:solidFill>
                <a:latin typeface="+mn-lt"/>
              </a:rPr>
              <a:t>6%</a:t>
            </a:r>
            <a:r>
              <a:rPr lang="en-US" sz="1200" b="1" dirty="0">
                <a:latin typeface="+mn-lt"/>
              </a:rPr>
              <a:t> </a:t>
            </a:r>
            <a:r>
              <a:rPr lang="en-US" sz="1200" dirty="0">
                <a:latin typeface="+mn-lt"/>
              </a:rPr>
              <a:t>base credit.</a:t>
            </a:r>
          </a:p>
          <a:p>
            <a:pPr marL="215900" indent="-215900">
              <a:spcBef>
                <a:spcPts val="225"/>
              </a:spcBef>
            </a:pPr>
            <a:r>
              <a:rPr lang="en-US" sz="1200" dirty="0">
                <a:latin typeface="+mn-lt"/>
              </a:rPr>
              <a:t>Eligible property includes:</a:t>
            </a:r>
          </a:p>
          <a:p>
            <a:pPr marL="401638" lvl="1" indent="-174625">
              <a:spcBef>
                <a:spcPts val="225"/>
              </a:spcBef>
            </a:pPr>
            <a:r>
              <a:rPr lang="en-US" sz="1100" dirty="0"/>
              <a:t>Electric vehicle (EV) charging stations </a:t>
            </a:r>
          </a:p>
          <a:p>
            <a:pPr marL="401638" lvl="1" indent="-174625">
              <a:spcBef>
                <a:spcPts val="225"/>
              </a:spcBef>
            </a:pPr>
            <a:r>
              <a:rPr lang="en-US" sz="1100" dirty="0"/>
              <a:t>Clean-burning fuels, including compressed natural gas (CNG), liquefied natural gas (LNG) and ethanol </a:t>
            </a:r>
          </a:p>
          <a:p>
            <a:pPr marL="401638" lvl="1" indent="-174625" defTabSz="685457">
              <a:spcBef>
                <a:spcPts val="225"/>
              </a:spcBef>
              <a:buClr>
                <a:srgbClr val="FFE600"/>
              </a:buClr>
              <a:buSzPct val="100000"/>
              <a:buFont typeface="EYInterstate" panose="02000503020000020004" pitchFamily="2" charset="0"/>
              <a:buChar char="•"/>
              <a:defRPr/>
            </a:pPr>
            <a:r>
              <a:rPr lang="en-US" sz="1100" dirty="0">
                <a:solidFill>
                  <a:prstClr val="white"/>
                </a:solidFill>
                <a:latin typeface="EYInterstate Light" panose="02000506000000020004" pitchFamily="2" charset="0"/>
              </a:rPr>
              <a:t>Hydrogen fuel cell recharging stations</a:t>
            </a:r>
          </a:p>
          <a:p>
            <a:pPr marL="401638" lvl="1" indent="-174625" defTabSz="685457">
              <a:spcBef>
                <a:spcPts val="225"/>
              </a:spcBef>
              <a:buClr>
                <a:srgbClr val="FFE600"/>
              </a:buClr>
              <a:buSzPct val="100000"/>
              <a:buFont typeface="EYInterstate" panose="02000503020000020004" pitchFamily="2" charset="0"/>
              <a:buChar char="•"/>
              <a:defRPr/>
            </a:pPr>
            <a:r>
              <a:rPr lang="en-US" sz="1100" dirty="0">
                <a:solidFill>
                  <a:prstClr val="white"/>
                </a:solidFill>
                <a:latin typeface="EYInterstate Light" panose="02000506000000020004" pitchFamily="2" charset="0"/>
              </a:rPr>
              <a:t>Bidirectional charging infrastructure</a:t>
            </a:r>
            <a:endParaRPr lang="en-US" sz="1100" dirty="0"/>
          </a:p>
          <a:p>
            <a:pPr marL="215900" indent="-215900">
              <a:spcBef>
                <a:spcPts val="225"/>
              </a:spcBef>
            </a:pPr>
            <a:r>
              <a:rPr lang="en-US" sz="1200" dirty="0"/>
              <a:t>Property must be installed in a low-income census tract or a non-urban area:</a:t>
            </a:r>
          </a:p>
          <a:p>
            <a:pPr marL="402336" lvl="1" indent="-174625">
              <a:spcBef>
                <a:spcPts val="225"/>
              </a:spcBef>
            </a:pPr>
            <a:r>
              <a:rPr lang="en-US" sz="1100" dirty="0">
                <a:latin typeface="+mn-lt"/>
                <a:cs typeface="Times New Roman" panose="02020603050405020304" pitchFamily="18" charset="0"/>
              </a:rPr>
              <a:t>A low-income community (LIC) </a:t>
            </a:r>
          </a:p>
          <a:p>
            <a:pPr marL="568325" lvl="2" indent="-177800">
              <a:spcBef>
                <a:spcPts val="225"/>
              </a:spcBef>
            </a:pPr>
            <a:r>
              <a:rPr lang="en-US" sz="1000" dirty="0">
                <a:latin typeface="+mn-lt"/>
                <a:cs typeface="Times New Roman" panose="02020603050405020304" pitchFamily="18" charset="0"/>
              </a:rPr>
              <a:t>An LIC is a census tract with a poverty rate of at least 20% or a median family income 80% or less than the area against which it is benchmarked.</a:t>
            </a:r>
          </a:p>
          <a:p>
            <a:pPr marL="568325" lvl="2" indent="-177800">
              <a:spcBef>
                <a:spcPts val="225"/>
              </a:spcBef>
            </a:pPr>
            <a:r>
              <a:rPr lang="en-US" sz="1000" dirty="0">
                <a:latin typeface="+mn-lt"/>
                <a:cs typeface="Times New Roman" panose="02020603050405020304" pitchFamily="18" charset="0"/>
              </a:rPr>
              <a:t>Based on publicly available addresses for each campus, we believe that a majority of the campuses are in LIC tracts. This would need to be confirmed with the exact address of each refueling property.</a:t>
            </a:r>
          </a:p>
          <a:p>
            <a:pPr marL="402336" lvl="1" indent="-174625">
              <a:spcBef>
                <a:spcPts val="225"/>
              </a:spcBef>
            </a:pPr>
            <a:r>
              <a:rPr lang="en-US" sz="1100" dirty="0">
                <a:latin typeface="+mn-lt"/>
                <a:cs typeface="Times New Roman" panose="02020603050405020304" pitchFamily="18" charset="0"/>
              </a:rPr>
              <a:t>Non-urban areas:</a:t>
            </a:r>
          </a:p>
          <a:p>
            <a:pPr marL="566928" lvl="2" indent="-177800">
              <a:spcBef>
                <a:spcPts val="225"/>
              </a:spcBef>
            </a:pPr>
            <a:r>
              <a:rPr lang="en-US" sz="1000" dirty="0">
                <a:latin typeface="+mn-lt"/>
                <a:cs typeface="Times New Roman" panose="02020603050405020304" pitchFamily="18" charset="0"/>
              </a:rPr>
              <a:t>“Urban area” means a census tract designated as such in the most recent decennial census. </a:t>
            </a:r>
            <a:endParaRPr lang="en-US" sz="1800" dirty="0"/>
          </a:p>
          <a:p>
            <a:pPr marL="215900" indent="-215900">
              <a:spcBef>
                <a:spcPts val="225"/>
              </a:spcBef>
            </a:pPr>
            <a:r>
              <a:rPr lang="en-US" sz="1200" dirty="0"/>
              <a:t>Basis of the property must be reduced by the amount of the credit allowed under Section 30C.</a:t>
            </a:r>
          </a:p>
          <a:p>
            <a:pPr marL="215900" indent="-215900">
              <a:spcBef>
                <a:spcPts val="225"/>
              </a:spcBef>
            </a:pPr>
            <a:r>
              <a:rPr lang="en-US" sz="1200" dirty="0"/>
              <a:t>Sellers of qualified property to tax-exempt entities may claim the credit, subject to additional requirements.</a:t>
            </a:r>
          </a:p>
          <a:p>
            <a:pPr marL="215900" indent="-215900">
              <a:spcBef>
                <a:spcPts val="225"/>
              </a:spcBef>
            </a:pPr>
            <a:r>
              <a:rPr lang="en-US" sz="1200" dirty="0"/>
              <a:t>Individuals/consumers are eligible for a credit up to $1,000.</a:t>
            </a:r>
          </a:p>
        </p:txBody>
      </p:sp>
      <p:sp>
        <p:nvSpPr>
          <p:cNvPr id="15" name="TextBox 14">
            <a:extLst>
              <a:ext uri="{FF2B5EF4-FFF2-40B4-BE49-F238E27FC236}">
                <a16:creationId xmlns:a16="http://schemas.microsoft.com/office/drawing/2014/main" id="{E8BFBBF4-6FA6-48B3-93BB-57ABF0032C50}"/>
              </a:ext>
            </a:extLst>
          </p:cNvPr>
          <p:cNvSpPr txBox="1"/>
          <p:nvPr/>
        </p:nvSpPr>
        <p:spPr>
          <a:xfrm>
            <a:off x="4572000" y="2475483"/>
            <a:ext cx="4037283" cy="329820"/>
          </a:xfrm>
          <a:prstGeom prst="rect">
            <a:avLst/>
          </a:prstGeom>
          <a:noFill/>
          <a:ln>
            <a:noFill/>
          </a:ln>
        </p:spPr>
        <p:txBody>
          <a:bodyPr wrap="square" lIns="0" tIns="27418" rIns="0" bIns="0" rtlCol="0">
            <a:spAutoFit/>
          </a:bodyPr>
          <a:lstStyle/>
          <a:p>
            <a:pPr marL="534522" lvl="1" indent="-267329" defTabSz="685457">
              <a:spcBef>
                <a:spcPts val="225"/>
              </a:spcBef>
              <a:buClr>
                <a:srgbClr val="FFE600"/>
              </a:buClr>
              <a:buSzPct val="100000"/>
              <a:buFont typeface="EYInterstate" panose="02000503020000020004" pitchFamily="2" charset="0"/>
              <a:buChar char="•"/>
              <a:defRPr/>
            </a:pPr>
            <a:endParaRPr lang="en-US" sz="1199" dirty="0">
              <a:solidFill>
                <a:prstClr val="white"/>
              </a:solidFill>
              <a:latin typeface="EYInterstate Light" panose="02000506000000020004" pitchFamily="2" charset="0"/>
            </a:endParaRPr>
          </a:p>
          <a:p>
            <a:pPr marL="267329" indent="-267329">
              <a:lnSpc>
                <a:spcPct val="85000"/>
              </a:lnSpc>
              <a:spcAft>
                <a:spcPts val="450"/>
              </a:spcAft>
              <a:buClr>
                <a:schemeClr val="accent2"/>
              </a:buClr>
              <a:buSzPct val="70000"/>
              <a:buFont typeface="Arial" pitchFamily="34" charset="0"/>
              <a:buChar char="►"/>
            </a:pPr>
            <a:endParaRPr lang="en-US" sz="899" dirty="0">
              <a:solidFill>
                <a:schemeClr val="bg1"/>
              </a:solidFill>
            </a:endParaRPr>
          </a:p>
        </p:txBody>
      </p:sp>
    </p:spTree>
    <p:extLst>
      <p:ext uri="{BB962C8B-B14F-4D97-AF65-F5344CB8AC3E}">
        <p14:creationId xmlns:p14="http://schemas.microsoft.com/office/powerpoint/2010/main" val="309403224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0DB861-FDDD-D597-4F60-5ED0BFE74315}"/>
              </a:ext>
            </a:extLst>
          </p:cNvPr>
          <p:cNvSpPr>
            <a:spLocks noGrp="1"/>
          </p:cNvSpPr>
          <p:nvPr>
            <p:ph type="title"/>
          </p:nvPr>
        </p:nvSpPr>
        <p:spPr>
          <a:xfrm>
            <a:off x="457201" y="294200"/>
            <a:ext cx="8885582" cy="590880"/>
          </a:xfrm>
        </p:spPr>
        <p:txBody>
          <a:bodyPr/>
          <a:lstStyle/>
          <a:p>
            <a:r>
              <a:rPr lang="en-US" sz="2200" dirty="0"/>
              <a:t>Section 30C — AFV refueling property credit (cont.)</a:t>
            </a:r>
            <a:br>
              <a:rPr lang="en-US" dirty="0"/>
            </a:br>
            <a:r>
              <a:rPr lang="en-US" sz="1600" dirty="0"/>
              <a:t>Location-based requirements</a:t>
            </a:r>
            <a:endParaRPr lang="en-US" dirty="0"/>
          </a:p>
        </p:txBody>
      </p:sp>
      <p:sp>
        <p:nvSpPr>
          <p:cNvPr id="6" name="Content Placeholder 5">
            <a:extLst>
              <a:ext uri="{FF2B5EF4-FFF2-40B4-BE49-F238E27FC236}">
                <a16:creationId xmlns:a16="http://schemas.microsoft.com/office/drawing/2014/main" id="{3E383E5C-E980-0C74-C6E6-E19A0F499E71}"/>
              </a:ext>
            </a:extLst>
          </p:cNvPr>
          <p:cNvSpPr>
            <a:spLocks noGrp="1"/>
          </p:cNvSpPr>
          <p:nvPr>
            <p:ph sz="half" idx="1"/>
          </p:nvPr>
        </p:nvSpPr>
        <p:spPr>
          <a:xfrm>
            <a:off x="457200" y="1137918"/>
            <a:ext cx="4434840" cy="5226305"/>
          </a:xfrm>
        </p:spPr>
        <p:txBody>
          <a:bodyPr/>
          <a:lstStyle/>
          <a:p>
            <a:r>
              <a:rPr lang="en-US" sz="1600" dirty="0"/>
              <a:t>To be qualified property for purposes of 30C, the EV charging station must be located in:</a:t>
            </a:r>
          </a:p>
          <a:p>
            <a:pPr lvl="1"/>
            <a:r>
              <a:rPr lang="en-US" sz="1400" dirty="0"/>
              <a:t>A low-income census tract as defined in 45D(e)</a:t>
            </a:r>
          </a:p>
          <a:p>
            <a:pPr marL="512763" lvl="1" indent="0">
              <a:buNone/>
            </a:pPr>
            <a:r>
              <a:rPr lang="en-US" sz="1400" dirty="0"/>
              <a:t>Or </a:t>
            </a:r>
          </a:p>
          <a:p>
            <a:pPr lvl="1"/>
            <a:r>
              <a:rPr lang="en-US" sz="1400" dirty="0"/>
              <a:t>A non-urban area</a:t>
            </a:r>
          </a:p>
          <a:p>
            <a:r>
              <a:rPr lang="en-US" sz="1600" dirty="0"/>
              <a:t>Notice 2024-20</a:t>
            </a:r>
          </a:p>
          <a:p>
            <a:pPr lvl="1"/>
            <a:r>
              <a:rPr lang="en-US" sz="1400" dirty="0"/>
              <a:t>The Notice provides taxpayers with a methodology to determine if the property is in a credit-eligible location and provides two appendixes that list the eligible census tracts. A mapping tool has also been made available for preliminary determinations. </a:t>
            </a:r>
          </a:p>
          <a:p>
            <a:pPr lvl="1"/>
            <a:r>
              <a:rPr lang="en-US" sz="1400" dirty="0"/>
              <a:t>Currently, taxpayers can look to qualifying 45D(e) census tracts under both the </a:t>
            </a:r>
            <a:br>
              <a:rPr lang="en-US" sz="1400" dirty="0"/>
            </a:br>
            <a:r>
              <a:rPr lang="en-US" sz="1400" dirty="0"/>
              <a:t>2011-2015 NMTC data set as well as the 2016-2020 data sets.</a:t>
            </a:r>
          </a:p>
          <a:p>
            <a:pPr lvl="1"/>
            <a:r>
              <a:rPr lang="en-US" sz="1400" dirty="0"/>
              <a:t>Notice also expands the definition of non-urban census tract by allowing census tracts in which at least 10% of the blocks are not designated as “urban” to qualify. </a:t>
            </a:r>
          </a:p>
        </p:txBody>
      </p:sp>
      <p:sp>
        <p:nvSpPr>
          <p:cNvPr id="4" name="Footer Placeholder 3">
            <a:extLst>
              <a:ext uri="{FF2B5EF4-FFF2-40B4-BE49-F238E27FC236}">
                <a16:creationId xmlns:a16="http://schemas.microsoft.com/office/drawing/2014/main" id="{4CF13FC9-24EB-F60E-9DEE-1992B071A8A9}"/>
              </a:ext>
            </a:extLst>
          </p:cNvPr>
          <p:cNvSpPr>
            <a:spLocks noGrp="1"/>
          </p:cNvSpPr>
          <p:nvPr>
            <p:ph type="ftr" sz="quarter" idx="4294967295"/>
          </p:nvPr>
        </p:nvSpPr>
        <p:spPr>
          <a:xfrm>
            <a:off x="0" y="0"/>
            <a:ext cx="0" cy="0"/>
          </a:xfrm>
        </p:spPr>
        <p:txBody>
          <a:bodyPr/>
          <a:lstStyle/>
          <a:p>
            <a:r>
              <a:rPr lang="en-US" dirty="0"/>
              <a:t>Federal tax credits, grants and loans</a:t>
            </a:r>
          </a:p>
        </p:txBody>
      </p:sp>
      <p:pic>
        <p:nvPicPr>
          <p:cNvPr id="5" name="Picture 4">
            <a:extLst>
              <a:ext uri="{FF2B5EF4-FFF2-40B4-BE49-F238E27FC236}">
                <a16:creationId xmlns:a16="http://schemas.microsoft.com/office/drawing/2014/main" id="{298BBC3A-19D4-511A-FDB1-920E5208DA51}"/>
              </a:ext>
            </a:extLst>
          </p:cNvPr>
          <p:cNvPicPr>
            <a:picLocks noChangeAspect="1"/>
          </p:cNvPicPr>
          <p:nvPr/>
        </p:nvPicPr>
        <p:blipFill>
          <a:blip r:embed="rId2"/>
          <a:stretch>
            <a:fillRect/>
          </a:stretch>
        </p:blipFill>
        <p:spPr>
          <a:xfrm>
            <a:off x="5041063" y="2006598"/>
            <a:ext cx="3662155" cy="2011680"/>
          </a:xfrm>
          <a:prstGeom prst="rect">
            <a:avLst/>
          </a:prstGeom>
        </p:spPr>
      </p:pic>
      <p:sp>
        <p:nvSpPr>
          <p:cNvPr id="7" name="TextBox 6">
            <a:extLst>
              <a:ext uri="{FF2B5EF4-FFF2-40B4-BE49-F238E27FC236}">
                <a16:creationId xmlns:a16="http://schemas.microsoft.com/office/drawing/2014/main" id="{5C8B92DF-47C2-00A6-177C-B06CC98851C0}"/>
              </a:ext>
            </a:extLst>
          </p:cNvPr>
          <p:cNvSpPr txBox="1"/>
          <p:nvPr/>
        </p:nvSpPr>
        <p:spPr>
          <a:xfrm>
            <a:off x="457200" y="6225246"/>
            <a:ext cx="6623824" cy="338554"/>
          </a:xfrm>
          <a:prstGeom prst="rect">
            <a:avLst/>
          </a:prstGeom>
          <a:noFill/>
        </p:spPr>
        <p:txBody>
          <a:bodyPr wrap="square" lIns="0" rIns="0">
            <a:spAutoFit/>
          </a:bodyPr>
          <a:lstStyle/>
          <a:p>
            <a:pPr marL="0" marR="0">
              <a:spcBef>
                <a:spcPts val="0"/>
              </a:spcBef>
              <a:spcAft>
                <a:spcPts val="0"/>
              </a:spcAft>
            </a:pPr>
            <a:r>
              <a:rPr lang="en-US" sz="800" dirty="0">
                <a:solidFill>
                  <a:schemeClr val="bg1"/>
                </a:solidFill>
                <a:effectLst/>
                <a:ea typeface="Aptos" panose="020B0004020202020204" pitchFamily="34" charset="0"/>
                <a:cs typeface="Aptos" panose="020B0004020202020204" pitchFamily="34" charset="0"/>
              </a:rPr>
              <a:t>Source : </a:t>
            </a:r>
            <a:r>
              <a:rPr lang="en-US" sz="800" u="sng" dirty="0">
                <a:solidFill>
                  <a:schemeClr val="tx2"/>
                </a:solidFill>
                <a:effectLst/>
                <a:ea typeface="Aptos" panose="020B0004020202020204" pitchFamily="34" charset="0"/>
                <a:cs typeface="Aptos" panose="020B0004020202020204" pitchFamily="34" charset="0"/>
                <a:hlinkClick r:id="rId3">
                  <a:extLst>
                    <a:ext uri="{A12FA001-AC4F-418D-AE19-62706E023703}">
                      <ahyp:hlinkClr xmlns:ahyp="http://schemas.microsoft.com/office/drawing/2018/hyperlinkcolor" val="tx"/>
                    </a:ext>
                  </a:extLst>
                </a:hlinkClick>
              </a:rPr>
              <a:t>https://experience.arcgis.com/experience/3f67d5e82dc64d1589714d5499196d4f/page/Page/</a:t>
            </a:r>
            <a:endParaRPr lang="en-US" sz="800" dirty="0">
              <a:solidFill>
                <a:schemeClr val="tx2"/>
              </a:solidFill>
              <a:effectLst/>
              <a:ea typeface="Aptos" panose="020B0004020202020204" pitchFamily="34" charset="0"/>
              <a:cs typeface="Aptos" panose="020B0004020202020204" pitchFamily="34" charset="0"/>
            </a:endParaRPr>
          </a:p>
          <a:p>
            <a:pPr marL="0" marR="0">
              <a:spcBef>
                <a:spcPts val="0"/>
              </a:spcBef>
              <a:spcAft>
                <a:spcPts val="0"/>
              </a:spcAft>
            </a:pPr>
            <a:r>
              <a:rPr lang="en-US" sz="800" dirty="0">
                <a:solidFill>
                  <a:schemeClr val="bg1"/>
                </a:solidFill>
                <a:effectLst/>
                <a:ea typeface="Aptos" panose="020B0004020202020204" pitchFamily="34" charset="0"/>
                <a:cs typeface="Aptos" panose="020B0004020202020204" pitchFamily="34" charset="0"/>
              </a:rPr>
              <a:t> </a:t>
            </a:r>
          </a:p>
        </p:txBody>
      </p:sp>
    </p:spTree>
    <p:extLst>
      <p:ext uri="{BB962C8B-B14F-4D97-AF65-F5344CB8AC3E}">
        <p14:creationId xmlns:p14="http://schemas.microsoft.com/office/powerpoint/2010/main" val="191729158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8C1055-6792-428C-9212-01EA5F8701C8}"/>
              </a:ext>
            </a:extLst>
          </p:cNvPr>
          <p:cNvSpPr>
            <a:spLocks noGrp="1"/>
          </p:cNvSpPr>
          <p:nvPr>
            <p:ph type="title"/>
          </p:nvPr>
        </p:nvSpPr>
        <p:spPr/>
        <p:txBody>
          <a:bodyPr/>
          <a:lstStyle/>
          <a:p>
            <a:r>
              <a:rPr lang="en-IN" dirty="0"/>
              <a:t>Section 179D — energy-efficient commercial building deduction</a:t>
            </a:r>
            <a:br>
              <a:rPr lang="en-IN" dirty="0"/>
            </a:br>
            <a:r>
              <a:rPr lang="en-US" sz="1600" dirty="0">
                <a:latin typeface="+mn-lt"/>
                <a:cs typeface="Times New Roman" panose="02020603050405020304" pitchFamily="18" charset="0"/>
              </a:rPr>
              <a:t>Deduction overview </a:t>
            </a:r>
            <a:endParaRPr lang="en-IN" sz="1400" dirty="0">
              <a:latin typeface="+mn-lt"/>
            </a:endParaRPr>
          </a:p>
        </p:txBody>
      </p:sp>
      <p:graphicFrame>
        <p:nvGraphicFramePr>
          <p:cNvPr id="5" name="Table 4">
            <a:extLst>
              <a:ext uri="{FF2B5EF4-FFF2-40B4-BE49-F238E27FC236}">
                <a16:creationId xmlns:a16="http://schemas.microsoft.com/office/drawing/2014/main" id="{5D9C31C8-E903-4992-AB5A-59EEB3A70FD4}"/>
              </a:ext>
            </a:extLst>
          </p:cNvPr>
          <p:cNvGraphicFramePr>
            <a:graphicFrameLocks noGrp="1"/>
          </p:cNvGraphicFramePr>
          <p:nvPr>
            <p:extLst>
              <p:ext uri="{D42A27DB-BD31-4B8C-83A1-F6EECF244321}">
                <p14:modId xmlns:p14="http://schemas.microsoft.com/office/powerpoint/2010/main" val="743361708"/>
              </p:ext>
            </p:extLst>
          </p:nvPr>
        </p:nvGraphicFramePr>
        <p:xfrm>
          <a:off x="464402" y="2586374"/>
          <a:ext cx="8229601" cy="1645386"/>
        </p:xfrm>
        <a:graphic>
          <a:graphicData uri="http://schemas.openxmlformats.org/drawingml/2006/table">
            <a:tbl>
              <a:tblPr>
                <a:tableStyleId>{5C22544A-7EE6-4342-B048-85BDC9FD1C3A}</a:tableStyleId>
              </a:tblPr>
              <a:tblGrid>
                <a:gridCol w="2540216">
                  <a:extLst>
                    <a:ext uri="{9D8B030D-6E8A-4147-A177-3AD203B41FA5}">
                      <a16:colId xmlns:a16="http://schemas.microsoft.com/office/drawing/2014/main" val="3278895222"/>
                    </a:ext>
                  </a:extLst>
                </a:gridCol>
                <a:gridCol w="2609810">
                  <a:extLst>
                    <a:ext uri="{9D8B030D-6E8A-4147-A177-3AD203B41FA5}">
                      <a16:colId xmlns:a16="http://schemas.microsoft.com/office/drawing/2014/main" val="2083072640"/>
                    </a:ext>
                  </a:extLst>
                </a:gridCol>
                <a:gridCol w="3079575">
                  <a:extLst>
                    <a:ext uri="{9D8B030D-6E8A-4147-A177-3AD203B41FA5}">
                      <a16:colId xmlns:a16="http://schemas.microsoft.com/office/drawing/2014/main" val="3519123057"/>
                    </a:ext>
                  </a:extLst>
                </a:gridCol>
              </a:tblGrid>
              <a:tr h="274231">
                <a:tc>
                  <a:txBody>
                    <a:bodyPr/>
                    <a:lstStyle/>
                    <a:p>
                      <a:pPr algn="ctr" fontAlgn="b"/>
                      <a:r>
                        <a:rPr lang="en-US" sz="1200" b="1" u="none" strike="noStrike" dirty="0">
                          <a:solidFill>
                            <a:schemeClr val="tx1"/>
                          </a:solidFill>
                          <a:effectLst/>
                          <a:latin typeface="EYInterstate Light" panose="02000506000000020004" pitchFamily="2" charset="0"/>
                        </a:rPr>
                        <a:t>Efficiency gain over baseline</a:t>
                      </a:r>
                      <a:endParaRPr lang="en-US" sz="1200" b="1" i="0" u="none" strike="noStrike" dirty="0">
                        <a:solidFill>
                          <a:schemeClr val="tx1"/>
                        </a:solidFill>
                        <a:effectLst/>
                        <a:latin typeface="EYInterstate Light" panose="02000506000000020004" pitchFamily="2" charset="0"/>
                      </a:endParaRPr>
                    </a:p>
                  </a:txBody>
                  <a:tcPr marL="4760" marR="4760" marT="4760" marB="0" anchor="ctr">
                    <a:lnL w="6350" cap="flat" cmpd="sng" algn="ctr">
                      <a:noFill/>
                      <a:prstDash val="solid"/>
                      <a:round/>
                      <a:headEnd type="none" w="med" len="med"/>
                      <a:tailEnd type="none" w="med" len="med"/>
                    </a:lnL>
                    <a:lnR w="12700" cap="flat" cmpd="sng" algn="ctr">
                      <a:solidFill>
                        <a:srgbClr val="C4C4CD"/>
                      </a:solidFill>
                      <a:prstDash val="solid"/>
                      <a:round/>
                      <a:headEnd type="none" w="med" len="med"/>
                      <a:tailEnd type="none" w="med" len="med"/>
                    </a:lnR>
                    <a:lnT w="6350" cap="flat" cmpd="sng" algn="ctr">
                      <a:noFill/>
                      <a:prstDash val="solid"/>
                      <a:round/>
                      <a:headEnd type="none" w="med" len="med"/>
                      <a:tailEnd type="none" w="med" len="med"/>
                    </a:lnT>
                    <a:lnB w="12700" cap="flat" cmpd="sng" algn="ctr">
                      <a:solidFill>
                        <a:srgbClr val="C4C4CD"/>
                      </a:solidFill>
                      <a:prstDash val="solid"/>
                      <a:round/>
                      <a:headEnd type="none" w="med" len="med"/>
                      <a:tailEnd type="none" w="med" len="med"/>
                    </a:lnB>
                    <a:lnTlToBr w="12700" cmpd="sng">
                      <a:noFill/>
                      <a:prstDash val="solid"/>
                    </a:lnTlToBr>
                    <a:lnBlToTr w="12700" cmpd="sng">
                      <a:noFill/>
                      <a:prstDash val="solid"/>
                    </a:lnBlToTr>
                    <a:solidFill>
                      <a:srgbClr val="C4C4CD"/>
                    </a:solidFill>
                  </a:tcPr>
                </a:tc>
                <a:tc>
                  <a:txBody>
                    <a:bodyPr/>
                    <a:lstStyle/>
                    <a:p>
                      <a:pPr algn="ctr" fontAlgn="b"/>
                      <a:r>
                        <a:rPr lang="en-US" sz="1200" b="1" u="none" strike="noStrike" dirty="0">
                          <a:solidFill>
                            <a:schemeClr val="tx1"/>
                          </a:solidFill>
                          <a:effectLst/>
                          <a:latin typeface="EYInterstate Light" panose="02000506000000020004" pitchFamily="2" charset="0"/>
                        </a:rPr>
                        <a:t>Deduction amount “base rate”</a:t>
                      </a:r>
                      <a:endParaRPr lang="en-US" sz="1200" b="1" i="0" u="none" strike="noStrike" dirty="0">
                        <a:solidFill>
                          <a:schemeClr val="tx1"/>
                        </a:solidFill>
                        <a:effectLst/>
                        <a:latin typeface="EYInterstate Light" panose="02000506000000020004" pitchFamily="2" charset="0"/>
                      </a:endParaRPr>
                    </a:p>
                  </a:txBody>
                  <a:tcPr marL="4760" marR="4760" marT="4760" marB="0" anchor="ctr">
                    <a:lnL w="12700" cap="flat" cmpd="sng" algn="ctr">
                      <a:solidFill>
                        <a:srgbClr val="C4C4CD"/>
                      </a:solidFill>
                      <a:prstDash val="solid"/>
                      <a:round/>
                      <a:headEnd type="none" w="med" len="med"/>
                      <a:tailEnd type="none" w="med" len="med"/>
                    </a:lnL>
                    <a:lnR w="12700" cap="flat" cmpd="sng" algn="ctr">
                      <a:solidFill>
                        <a:srgbClr val="C4C4CD"/>
                      </a:solidFill>
                      <a:prstDash val="solid"/>
                      <a:round/>
                      <a:headEnd type="none" w="med" len="med"/>
                      <a:tailEnd type="none" w="med" len="med"/>
                    </a:lnR>
                    <a:lnT w="6350" cap="flat" cmpd="sng" algn="ctr">
                      <a:noFill/>
                      <a:prstDash val="solid"/>
                      <a:round/>
                      <a:headEnd type="none" w="med" len="med"/>
                      <a:tailEnd type="none" w="med" len="med"/>
                    </a:lnT>
                    <a:lnB w="12700" cap="flat" cmpd="sng" algn="ctr">
                      <a:solidFill>
                        <a:srgbClr val="C4C4CD"/>
                      </a:solidFill>
                      <a:prstDash val="solid"/>
                      <a:round/>
                      <a:headEnd type="none" w="med" len="med"/>
                      <a:tailEnd type="none" w="med" len="med"/>
                    </a:lnB>
                    <a:lnTlToBr w="12700" cmpd="sng">
                      <a:noFill/>
                      <a:prstDash val="solid"/>
                    </a:lnTlToBr>
                    <a:lnBlToTr w="12700" cmpd="sng">
                      <a:noFill/>
                      <a:prstDash val="solid"/>
                    </a:lnBlToTr>
                    <a:solidFill>
                      <a:srgbClr val="C4C4CD"/>
                    </a:solidFill>
                  </a:tcPr>
                </a:tc>
                <a:tc>
                  <a:txBody>
                    <a:bodyPr/>
                    <a:lstStyle/>
                    <a:p>
                      <a:pPr algn="ctr" fontAlgn="b"/>
                      <a:r>
                        <a:rPr lang="en-US" sz="1200" b="1" u="none" strike="noStrike" dirty="0">
                          <a:solidFill>
                            <a:schemeClr val="tx1"/>
                          </a:solidFill>
                          <a:effectLst/>
                          <a:latin typeface="EYInterstate Light" panose="02000506000000020004" pitchFamily="2" charset="0"/>
                        </a:rPr>
                        <a:t>Bonus rates if meets prevailing wage</a:t>
                      </a:r>
                      <a:endParaRPr lang="en-US" sz="1200" b="1" i="0" u="none" strike="noStrike" dirty="0">
                        <a:solidFill>
                          <a:schemeClr val="tx1"/>
                        </a:solidFill>
                        <a:effectLst/>
                        <a:latin typeface="EYInterstate Light" panose="02000506000000020004" pitchFamily="2" charset="0"/>
                      </a:endParaRPr>
                    </a:p>
                  </a:txBody>
                  <a:tcPr marL="4760" marR="4760" marT="4760" marB="0" anchor="ctr">
                    <a:lnL w="12700" cap="flat" cmpd="sng" algn="ctr">
                      <a:solidFill>
                        <a:srgbClr val="C4C4CD"/>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srgbClr val="C4C4CD"/>
                      </a:solidFill>
                      <a:prstDash val="solid"/>
                      <a:round/>
                      <a:headEnd type="none" w="med" len="med"/>
                      <a:tailEnd type="none" w="med" len="med"/>
                    </a:lnB>
                    <a:lnTlToBr w="12700" cmpd="sng">
                      <a:noFill/>
                      <a:prstDash val="solid"/>
                    </a:lnTlToBr>
                    <a:lnBlToTr w="12700" cmpd="sng">
                      <a:noFill/>
                      <a:prstDash val="solid"/>
                    </a:lnBlToTr>
                    <a:solidFill>
                      <a:srgbClr val="C4C4CD"/>
                    </a:solidFill>
                  </a:tcPr>
                </a:tc>
                <a:extLst>
                  <a:ext uri="{0D108BD9-81ED-4DB2-BD59-A6C34878D82A}">
                    <a16:rowId xmlns:a16="http://schemas.microsoft.com/office/drawing/2014/main" val="713557879"/>
                  </a:ext>
                </a:extLst>
              </a:tr>
              <a:tr h="274231">
                <a:tc>
                  <a:txBody>
                    <a:bodyPr/>
                    <a:lstStyle/>
                    <a:p>
                      <a:pPr algn="ctr" fontAlgn="b"/>
                      <a:r>
                        <a:rPr lang="en-US" sz="1100" u="none" strike="noStrike" dirty="0">
                          <a:solidFill>
                            <a:schemeClr val="bg1"/>
                          </a:solidFill>
                          <a:effectLst/>
                          <a:latin typeface="EYInterstate Light" panose="02000506000000020004" pitchFamily="2" charset="0"/>
                        </a:rPr>
                        <a:t>25% (minimum)</a:t>
                      </a:r>
                      <a:endParaRPr lang="en-US" sz="1100" b="0" i="0" u="none" strike="noStrike" dirty="0">
                        <a:solidFill>
                          <a:schemeClr val="bg1"/>
                        </a:solidFill>
                        <a:effectLst/>
                        <a:latin typeface="EYInterstate Light" panose="02000506000000020004" pitchFamily="2" charset="0"/>
                      </a:endParaRPr>
                    </a:p>
                  </a:txBody>
                  <a:tcPr marL="4760" marR="4760" marT="4760" marB="0" anchor="ctr">
                    <a:lnL w="12700" cap="flat" cmpd="sng" algn="ctr">
                      <a:solidFill>
                        <a:srgbClr val="C4C4CD"/>
                      </a:solidFill>
                      <a:prstDash val="solid"/>
                      <a:round/>
                      <a:headEnd type="none" w="med" len="med"/>
                      <a:tailEnd type="none" w="med" len="med"/>
                    </a:lnL>
                    <a:lnR w="12700" cap="flat" cmpd="sng" algn="ctr">
                      <a:solidFill>
                        <a:srgbClr val="C4C4CD"/>
                      </a:solidFill>
                      <a:prstDash val="solid"/>
                      <a:round/>
                      <a:headEnd type="none" w="med" len="med"/>
                      <a:tailEnd type="none" w="med" len="med"/>
                    </a:lnR>
                    <a:lnT w="12700" cap="flat" cmpd="sng" algn="ctr">
                      <a:solidFill>
                        <a:srgbClr val="C4C4CD"/>
                      </a:solidFill>
                      <a:prstDash val="solid"/>
                      <a:round/>
                      <a:headEnd type="none" w="med" len="med"/>
                      <a:tailEnd type="none" w="med" len="med"/>
                    </a:lnT>
                    <a:lnB w="12700" cap="flat" cmpd="sng" algn="ctr">
                      <a:solidFill>
                        <a:srgbClr val="C4C4CD"/>
                      </a:solidFill>
                      <a:prstDash val="solid"/>
                      <a:round/>
                      <a:headEnd type="none" w="med" len="med"/>
                      <a:tailEnd type="none" w="med" len="med"/>
                    </a:lnB>
                    <a:lnTlToBr w="12700" cmpd="sng">
                      <a:noFill/>
                      <a:prstDash val="solid"/>
                    </a:lnTlToBr>
                    <a:lnBlToTr w="12700" cmpd="sng">
                      <a:noFill/>
                      <a:prstDash val="solid"/>
                    </a:lnBlToTr>
                    <a:solidFill>
                      <a:srgbClr val="2E2E38"/>
                    </a:solidFill>
                  </a:tcPr>
                </a:tc>
                <a:tc>
                  <a:txBody>
                    <a:bodyPr/>
                    <a:lstStyle/>
                    <a:p>
                      <a:pPr algn="ctr" fontAlgn="b"/>
                      <a:r>
                        <a:rPr lang="en-US" sz="1100" u="none" strike="noStrike" dirty="0">
                          <a:solidFill>
                            <a:schemeClr val="bg1"/>
                          </a:solidFill>
                          <a:effectLst/>
                          <a:latin typeface="EYInterstate Light" panose="02000506000000020004" pitchFamily="2" charset="0"/>
                        </a:rPr>
                        <a:t>$0.50 per sq. ft. </a:t>
                      </a:r>
                      <a:endParaRPr lang="en-US" sz="1100" b="0" i="0" u="none" strike="noStrike" dirty="0">
                        <a:solidFill>
                          <a:schemeClr val="bg1"/>
                        </a:solidFill>
                        <a:effectLst/>
                        <a:latin typeface="EYInterstate Light" panose="02000506000000020004" pitchFamily="2" charset="0"/>
                      </a:endParaRPr>
                    </a:p>
                  </a:txBody>
                  <a:tcPr marL="4760" marR="4760" marT="4760" marB="0" anchor="ctr">
                    <a:lnL w="12700" cap="flat" cmpd="sng" algn="ctr">
                      <a:solidFill>
                        <a:srgbClr val="C4C4CD"/>
                      </a:solidFill>
                      <a:prstDash val="solid"/>
                      <a:round/>
                      <a:headEnd type="none" w="med" len="med"/>
                      <a:tailEnd type="none" w="med" len="med"/>
                    </a:lnL>
                    <a:lnR w="12700" cap="flat" cmpd="sng" algn="ctr">
                      <a:solidFill>
                        <a:srgbClr val="C4C4CD"/>
                      </a:solidFill>
                      <a:prstDash val="solid"/>
                      <a:round/>
                      <a:headEnd type="none" w="med" len="med"/>
                      <a:tailEnd type="none" w="med" len="med"/>
                    </a:lnR>
                    <a:lnT w="12700" cap="flat" cmpd="sng" algn="ctr">
                      <a:solidFill>
                        <a:srgbClr val="C4C4CD"/>
                      </a:solidFill>
                      <a:prstDash val="solid"/>
                      <a:round/>
                      <a:headEnd type="none" w="med" len="med"/>
                      <a:tailEnd type="none" w="med" len="med"/>
                    </a:lnT>
                    <a:lnB w="12700" cap="flat" cmpd="sng" algn="ctr">
                      <a:solidFill>
                        <a:srgbClr val="C4C4CD"/>
                      </a:solidFill>
                      <a:prstDash val="solid"/>
                      <a:round/>
                      <a:headEnd type="none" w="med" len="med"/>
                      <a:tailEnd type="none" w="med" len="med"/>
                    </a:lnB>
                    <a:lnTlToBr w="12700" cmpd="sng">
                      <a:noFill/>
                      <a:prstDash val="solid"/>
                    </a:lnTlToBr>
                    <a:lnBlToTr w="12700" cmpd="sng">
                      <a:noFill/>
                      <a:prstDash val="solid"/>
                    </a:lnBlToTr>
                    <a:solidFill>
                      <a:srgbClr val="2E2E38"/>
                    </a:solidFill>
                  </a:tcPr>
                </a:tc>
                <a:tc>
                  <a:txBody>
                    <a:bodyPr/>
                    <a:lstStyle/>
                    <a:p>
                      <a:pPr algn="ctr" fontAlgn="b"/>
                      <a:r>
                        <a:rPr lang="en-US" sz="1100" u="none" strike="noStrike" dirty="0">
                          <a:solidFill>
                            <a:schemeClr val="bg1"/>
                          </a:solidFill>
                          <a:effectLst/>
                          <a:latin typeface="EYInterstate Light" panose="02000506000000020004" pitchFamily="2" charset="0"/>
                        </a:rPr>
                        <a:t>$2.50 per sq. ft. </a:t>
                      </a:r>
                      <a:endParaRPr lang="en-US" sz="1100" b="0" i="0" u="none" strike="noStrike" dirty="0">
                        <a:solidFill>
                          <a:schemeClr val="bg1"/>
                        </a:solidFill>
                        <a:effectLst/>
                        <a:latin typeface="EYInterstate Light" panose="02000506000000020004" pitchFamily="2" charset="0"/>
                      </a:endParaRPr>
                    </a:p>
                  </a:txBody>
                  <a:tcPr marL="4760" marR="4760" marT="4760" marB="0" anchor="ctr">
                    <a:lnL w="12700" cap="flat" cmpd="sng" algn="ctr">
                      <a:solidFill>
                        <a:srgbClr val="C4C4CD"/>
                      </a:solidFill>
                      <a:prstDash val="solid"/>
                      <a:round/>
                      <a:headEnd type="none" w="med" len="med"/>
                      <a:tailEnd type="none" w="med" len="med"/>
                    </a:lnL>
                    <a:lnR w="12700" cap="flat" cmpd="sng" algn="ctr">
                      <a:solidFill>
                        <a:srgbClr val="C4C4CD"/>
                      </a:solidFill>
                      <a:prstDash val="solid"/>
                      <a:round/>
                      <a:headEnd type="none" w="med" len="med"/>
                      <a:tailEnd type="none" w="med" len="med"/>
                    </a:lnR>
                    <a:lnT w="12700" cap="flat" cmpd="sng" algn="ctr">
                      <a:solidFill>
                        <a:srgbClr val="C4C4CD"/>
                      </a:solidFill>
                      <a:prstDash val="solid"/>
                      <a:round/>
                      <a:headEnd type="none" w="med" len="med"/>
                      <a:tailEnd type="none" w="med" len="med"/>
                    </a:lnT>
                    <a:lnB w="12700" cap="flat" cmpd="sng" algn="ctr">
                      <a:solidFill>
                        <a:srgbClr val="C4C4CD"/>
                      </a:solidFill>
                      <a:prstDash val="solid"/>
                      <a:round/>
                      <a:headEnd type="none" w="med" len="med"/>
                      <a:tailEnd type="none" w="med" len="med"/>
                    </a:lnB>
                    <a:lnTlToBr w="12700" cmpd="sng">
                      <a:noFill/>
                      <a:prstDash val="solid"/>
                    </a:lnTlToBr>
                    <a:lnBlToTr w="12700" cmpd="sng">
                      <a:noFill/>
                      <a:prstDash val="solid"/>
                    </a:lnBlToTr>
                    <a:solidFill>
                      <a:srgbClr val="2E2E38"/>
                    </a:solidFill>
                  </a:tcPr>
                </a:tc>
                <a:extLst>
                  <a:ext uri="{0D108BD9-81ED-4DB2-BD59-A6C34878D82A}">
                    <a16:rowId xmlns:a16="http://schemas.microsoft.com/office/drawing/2014/main" val="561323012"/>
                  </a:ext>
                </a:extLst>
              </a:tr>
              <a:tr h="274231">
                <a:tc>
                  <a:txBody>
                    <a:bodyPr/>
                    <a:lstStyle/>
                    <a:p>
                      <a:pPr algn="ctr" fontAlgn="b"/>
                      <a:r>
                        <a:rPr lang="en-US" sz="1100" u="none" strike="noStrike" dirty="0">
                          <a:solidFill>
                            <a:schemeClr val="bg1"/>
                          </a:solidFill>
                          <a:effectLst/>
                          <a:latin typeface="EYInterstate Light" panose="02000506000000020004" pitchFamily="2" charset="0"/>
                        </a:rPr>
                        <a:t>30%</a:t>
                      </a:r>
                      <a:endParaRPr lang="en-US" sz="1100" b="0" i="0" u="none" strike="noStrike" dirty="0">
                        <a:solidFill>
                          <a:schemeClr val="bg1"/>
                        </a:solidFill>
                        <a:effectLst/>
                        <a:latin typeface="EYInterstate Light" panose="02000506000000020004" pitchFamily="2" charset="0"/>
                      </a:endParaRPr>
                    </a:p>
                  </a:txBody>
                  <a:tcPr marL="4760" marR="4760" marT="4760" marB="0" anchor="ctr">
                    <a:lnL w="12700" cap="flat" cmpd="sng" algn="ctr">
                      <a:solidFill>
                        <a:srgbClr val="C4C4CD"/>
                      </a:solidFill>
                      <a:prstDash val="solid"/>
                      <a:round/>
                      <a:headEnd type="none" w="med" len="med"/>
                      <a:tailEnd type="none" w="med" len="med"/>
                    </a:lnL>
                    <a:lnR w="12700" cap="flat" cmpd="sng" algn="ctr">
                      <a:solidFill>
                        <a:srgbClr val="C4C4CD"/>
                      </a:solidFill>
                      <a:prstDash val="solid"/>
                      <a:round/>
                      <a:headEnd type="none" w="med" len="med"/>
                      <a:tailEnd type="none" w="med" len="med"/>
                    </a:lnR>
                    <a:lnT w="12700" cap="flat" cmpd="sng" algn="ctr">
                      <a:solidFill>
                        <a:srgbClr val="C4C4CD"/>
                      </a:solidFill>
                      <a:prstDash val="solid"/>
                      <a:round/>
                      <a:headEnd type="none" w="med" len="med"/>
                      <a:tailEnd type="none" w="med" len="med"/>
                    </a:lnT>
                    <a:lnB w="12700" cap="flat" cmpd="sng" algn="ctr">
                      <a:solidFill>
                        <a:srgbClr val="C4C4CD"/>
                      </a:solidFill>
                      <a:prstDash val="solid"/>
                      <a:round/>
                      <a:headEnd type="none" w="med" len="med"/>
                      <a:tailEnd type="none" w="med" len="med"/>
                    </a:lnB>
                    <a:lnTlToBr w="12700" cmpd="sng">
                      <a:noFill/>
                      <a:prstDash val="solid"/>
                    </a:lnTlToBr>
                    <a:lnBlToTr w="12700" cmpd="sng">
                      <a:noFill/>
                      <a:prstDash val="solid"/>
                    </a:lnBlToTr>
                    <a:solidFill>
                      <a:srgbClr val="2E2E38"/>
                    </a:solidFill>
                  </a:tcPr>
                </a:tc>
                <a:tc>
                  <a:txBody>
                    <a:bodyPr/>
                    <a:lstStyle/>
                    <a:p>
                      <a:pPr algn="ctr" fontAlgn="b"/>
                      <a:r>
                        <a:rPr lang="en-US" sz="1100" u="none" strike="noStrike" dirty="0">
                          <a:solidFill>
                            <a:schemeClr val="bg1"/>
                          </a:solidFill>
                          <a:effectLst/>
                          <a:latin typeface="EYInterstate Light" panose="02000506000000020004" pitchFamily="2" charset="0"/>
                        </a:rPr>
                        <a:t>$0.60 per sq. ft. </a:t>
                      </a:r>
                      <a:endParaRPr lang="en-US" sz="1100" b="0" i="0" u="none" strike="noStrike" dirty="0">
                        <a:solidFill>
                          <a:schemeClr val="bg1"/>
                        </a:solidFill>
                        <a:effectLst/>
                        <a:latin typeface="EYInterstate Light" panose="02000506000000020004" pitchFamily="2" charset="0"/>
                      </a:endParaRPr>
                    </a:p>
                  </a:txBody>
                  <a:tcPr marL="4760" marR="4760" marT="4760" marB="0" anchor="ctr">
                    <a:lnL w="12700" cap="flat" cmpd="sng" algn="ctr">
                      <a:solidFill>
                        <a:srgbClr val="C4C4CD"/>
                      </a:solidFill>
                      <a:prstDash val="solid"/>
                      <a:round/>
                      <a:headEnd type="none" w="med" len="med"/>
                      <a:tailEnd type="none" w="med" len="med"/>
                    </a:lnL>
                    <a:lnR w="12700" cap="flat" cmpd="sng" algn="ctr">
                      <a:solidFill>
                        <a:srgbClr val="C4C4CD"/>
                      </a:solidFill>
                      <a:prstDash val="solid"/>
                      <a:round/>
                      <a:headEnd type="none" w="med" len="med"/>
                      <a:tailEnd type="none" w="med" len="med"/>
                    </a:lnR>
                    <a:lnT w="12700" cap="flat" cmpd="sng" algn="ctr">
                      <a:solidFill>
                        <a:srgbClr val="C4C4CD"/>
                      </a:solidFill>
                      <a:prstDash val="solid"/>
                      <a:round/>
                      <a:headEnd type="none" w="med" len="med"/>
                      <a:tailEnd type="none" w="med" len="med"/>
                    </a:lnT>
                    <a:lnB w="12700" cap="flat" cmpd="sng" algn="ctr">
                      <a:solidFill>
                        <a:srgbClr val="C4C4CD"/>
                      </a:solidFill>
                      <a:prstDash val="solid"/>
                      <a:round/>
                      <a:headEnd type="none" w="med" len="med"/>
                      <a:tailEnd type="none" w="med" len="med"/>
                    </a:lnB>
                    <a:lnTlToBr w="12700" cmpd="sng">
                      <a:noFill/>
                      <a:prstDash val="solid"/>
                    </a:lnTlToBr>
                    <a:lnBlToTr w="12700" cmpd="sng">
                      <a:noFill/>
                      <a:prstDash val="solid"/>
                    </a:lnBlToTr>
                    <a:solidFill>
                      <a:srgbClr val="2E2E38"/>
                    </a:solidFill>
                  </a:tcPr>
                </a:tc>
                <a:tc>
                  <a:txBody>
                    <a:bodyPr/>
                    <a:lstStyle/>
                    <a:p>
                      <a:pPr algn="ctr" fontAlgn="b"/>
                      <a:r>
                        <a:rPr lang="en-US" sz="1100" u="none" strike="noStrike" dirty="0">
                          <a:solidFill>
                            <a:schemeClr val="bg1"/>
                          </a:solidFill>
                          <a:effectLst/>
                          <a:latin typeface="EYInterstate Light" panose="02000506000000020004" pitchFamily="2" charset="0"/>
                        </a:rPr>
                        <a:t>$3.00 per sq. ft. </a:t>
                      </a:r>
                      <a:endParaRPr lang="en-US" sz="1100" b="0" i="0" u="none" strike="noStrike" dirty="0">
                        <a:solidFill>
                          <a:schemeClr val="bg1"/>
                        </a:solidFill>
                        <a:effectLst/>
                        <a:latin typeface="EYInterstate Light" panose="02000506000000020004" pitchFamily="2" charset="0"/>
                      </a:endParaRPr>
                    </a:p>
                  </a:txBody>
                  <a:tcPr marL="4760" marR="4760" marT="4760" marB="0" anchor="ctr">
                    <a:lnL w="12700" cap="flat" cmpd="sng" algn="ctr">
                      <a:solidFill>
                        <a:srgbClr val="C4C4CD"/>
                      </a:solidFill>
                      <a:prstDash val="solid"/>
                      <a:round/>
                      <a:headEnd type="none" w="med" len="med"/>
                      <a:tailEnd type="none" w="med" len="med"/>
                    </a:lnL>
                    <a:lnR w="12700" cap="flat" cmpd="sng" algn="ctr">
                      <a:solidFill>
                        <a:srgbClr val="C4C4CD"/>
                      </a:solidFill>
                      <a:prstDash val="solid"/>
                      <a:round/>
                      <a:headEnd type="none" w="med" len="med"/>
                      <a:tailEnd type="none" w="med" len="med"/>
                    </a:lnR>
                    <a:lnT w="12700" cap="flat" cmpd="sng" algn="ctr">
                      <a:solidFill>
                        <a:srgbClr val="C4C4CD"/>
                      </a:solidFill>
                      <a:prstDash val="solid"/>
                      <a:round/>
                      <a:headEnd type="none" w="med" len="med"/>
                      <a:tailEnd type="none" w="med" len="med"/>
                    </a:lnT>
                    <a:lnB w="12700" cap="flat" cmpd="sng" algn="ctr">
                      <a:solidFill>
                        <a:srgbClr val="C4C4CD"/>
                      </a:solidFill>
                      <a:prstDash val="solid"/>
                      <a:round/>
                      <a:headEnd type="none" w="med" len="med"/>
                      <a:tailEnd type="none" w="med" len="med"/>
                    </a:lnB>
                    <a:lnTlToBr w="12700" cmpd="sng">
                      <a:noFill/>
                      <a:prstDash val="solid"/>
                    </a:lnTlToBr>
                    <a:lnBlToTr w="12700" cmpd="sng">
                      <a:noFill/>
                      <a:prstDash val="solid"/>
                    </a:lnBlToTr>
                    <a:solidFill>
                      <a:srgbClr val="2E2E38"/>
                    </a:solidFill>
                  </a:tcPr>
                </a:tc>
                <a:extLst>
                  <a:ext uri="{0D108BD9-81ED-4DB2-BD59-A6C34878D82A}">
                    <a16:rowId xmlns:a16="http://schemas.microsoft.com/office/drawing/2014/main" val="2548123166"/>
                  </a:ext>
                </a:extLst>
              </a:tr>
              <a:tr h="274231">
                <a:tc>
                  <a:txBody>
                    <a:bodyPr/>
                    <a:lstStyle/>
                    <a:p>
                      <a:pPr algn="ctr" fontAlgn="b"/>
                      <a:r>
                        <a:rPr lang="en-US" sz="1100" u="none" strike="noStrike" dirty="0">
                          <a:solidFill>
                            <a:schemeClr val="bg1"/>
                          </a:solidFill>
                          <a:effectLst/>
                          <a:latin typeface="EYInterstate Light" panose="02000506000000020004" pitchFamily="2" charset="0"/>
                        </a:rPr>
                        <a:t>35%</a:t>
                      </a:r>
                      <a:endParaRPr lang="en-US" sz="1100" b="0" i="0" u="none" strike="noStrike" dirty="0">
                        <a:solidFill>
                          <a:schemeClr val="bg1"/>
                        </a:solidFill>
                        <a:effectLst/>
                        <a:latin typeface="EYInterstate Light" panose="02000506000000020004" pitchFamily="2" charset="0"/>
                      </a:endParaRPr>
                    </a:p>
                  </a:txBody>
                  <a:tcPr marL="4760" marR="4760" marT="4760" marB="0" anchor="ctr">
                    <a:lnL w="12700" cap="flat" cmpd="sng" algn="ctr">
                      <a:solidFill>
                        <a:srgbClr val="C4C4CD"/>
                      </a:solidFill>
                      <a:prstDash val="solid"/>
                      <a:round/>
                      <a:headEnd type="none" w="med" len="med"/>
                      <a:tailEnd type="none" w="med" len="med"/>
                    </a:lnL>
                    <a:lnR w="12700" cap="flat" cmpd="sng" algn="ctr">
                      <a:solidFill>
                        <a:srgbClr val="C4C4CD"/>
                      </a:solidFill>
                      <a:prstDash val="solid"/>
                      <a:round/>
                      <a:headEnd type="none" w="med" len="med"/>
                      <a:tailEnd type="none" w="med" len="med"/>
                    </a:lnR>
                    <a:lnT w="12700" cap="flat" cmpd="sng" algn="ctr">
                      <a:solidFill>
                        <a:srgbClr val="C4C4CD"/>
                      </a:solidFill>
                      <a:prstDash val="solid"/>
                      <a:round/>
                      <a:headEnd type="none" w="med" len="med"/>
                      <a:tailEnd type="none" w="med" len="med"/>
                    </a:lnT>
                    <a:lnB w="12700" cap="flat" cmpd="sng" algn="ctr">
                      <a:solidFill>
                        <a:srgbClr val="C4C4CD"/>
                      </a:solidFill>
                      <a:prstDash val="solid"/>
                      <a:round/>
                      <a:headEnd type="none" w="med" len="med"/>
                      <a:tailEnd type="none" w="med" len="med"/>
                    </a:lnB>
                    <a:lnTlToBr w="12700" cmpd="sng">
                      <a:noFill/>
                      <a:prstDash val="solid"/>
                    </a:lnTlToBr>
                    <a:lnBlToTr w="12700" cmpd="sng">
                      <a:noFill/>
                      <a:prstDash val="solid"/>
                    </a:lnBlToTr>
                    <a:solidFill>
                      <a:srgbClr val="2E2E38"/>
                    </a:solidFill>
                  </a:tcPr>
                </a:tc>
                <a:tc>
                  <a:txBody>
                    <a:bodyPr/>
                    <a:lstStyle/>
                    <a:p>
                      <a:pPr algn="ctr" fontAlgn="b"/>
                      <a:r>
                        <a:rPr lang="en-US" sz="1100" u="none" strike="noStrike" dirty="0">
                          <a:solidFill>
                            <a:schemeClr val="bg1"/>
                          </a:solidFill>
                          <a:effectLst/>
                          <a:latin typeface="EYInterstate Light" panose="02000506000000020004" pitchFamily="2" charset="0"/>
                        </a:rPr>
                        <a:t>$0.70 per sq. ft. </a:t>
                      </a:r>
                      <a:endParaRPr lang="en-US" sz="1100" b="0" i="0" u="none" strike="noStrike" dirty="0">
                        <a:solidFill>
                          <a:schemeClr val="bg1"/>
                        </a:solidFill>
                        <a:effectLst/>
                        <a:latin typeface="EYInterstate Light" panose="02000506000000020004" pitchFamily="2" charset="0"/>
                      </a:endParaRPr>
                    </a:p>
                  </a:txBody>
                  <a:tcPr marL="4760" marR="4760" marT="4760" marB="0" anchor="ctr">
                    <a:lnL w="12700" cap="flat" cmpd="sng" algn="ctr">
                      <a:solidFill>
                        <a:srgbClr val="C4C4CD"/>
                      </a:solidFill>
                      <a:prstDash val="solid"/>
                      <a:round/>
                      <a:headEnd type="none" w="med" len="med"/>
                      <a:tailEnd type="none" w="med" len="med"/>
                    </a:lnL>
                    <a:lnR w="12700" cap="flat" cmpd="sng" algn="ctr">
                      <a:solidFill>
                        <a:srgbClr val="C4C4CD"/>
                      </a:solidFill>
                      <a:prstDash val="solid"/>
                      <a:round/>
                      <a:headEnd type="none" w="med" len="med"/>
                      <a:tailEnd type="none" w="med" len="med"/>
                    </a:lnR>
                    <a:lnT w="12700" cap="flat" cmpd="sng" algn="ctr">
                      <a:solidFill>
                        <a:srgbClr val="C4C4CD"/>
                      </a:solidFill>
                      <a:prstDash val="solid"/>
                      <a:round/>
                      <a:headEnd type="none" w="med" len="med"/>
                      <a:tailEnd type="none" w="med" len="med"/>
                    </a:lnT>
                    <a:lnB w="12700" cap="flat" cmpd="sng" algn="ctr">
                      <a:solidFill>
                        <a:srgbClr val="C4C4CD"/>
                      </a:solidFill>
                      <a:prstDash val="solid"/>
                      <a:round/>
                      <a:headEnd type="none" w="med" len="med"/>
                      <a:tailEnd type="none" w="med" len="med"/>
                    </a:lnB>
                    <a:lnTlToBr w="12700" cmpd="sng">
                      <a:noFill/>
                      <a:prstDash val="solid"/>
                    </a:lnTlToBr>
                    <a:lnBlToTr w="12700" cmpd="sng">
                      <a:noFill/>
                      <a:prstDash val="solid"/>
                    </a:lnBlToTr>
                    <a:solidFill>
                      <a:srgbClr val="2E2E38"/>
                    </a:solidFill>
                  </a:tcPr>
                </a:tc>
                <a:tc>
                  <a:txBody>
                    <a:bodyPr/>
                    <a:lstStyle/>
                    <a:p>
                      <a:pPr algn="ctr" fontAlgn="b"/>
                      <a:r>
                        <a:rPr lang="en-US" sz="1100" u="none" strike="noStrike" dirty="0">
                          <a:solidFill>
                            <a:schemeClr val="bg1"/>
                          </a:solidFill>
                          <a:effectLst/>
                          <a:latin typeface="EYInterstate Light" panose="02000506000000020004" pitchFamily="2" charset="0"/>
                        </a:rPr>
                        <a:t>$3.50 per sq. ft. </a:t>
                      </a:r>
                      <a:endParaRPr lang="en-US" sz="1100" b="0" i="0" u="none" strike="noStrike" dirty="0">
                        <a:solidFill>
                          <a:schemeClr val="bg1"/>
                        </a:solidFill>
                        <a:effectLst/>
                        <a:latin typeface="EYInterstate Light" panose="02000506000000020004" pitchFamily="2" charset="0"/>
                      </a:endParaRPr>
                    </a:p>
                  </a:txBody>
                  <a:tcPr marL="4760" marR="4760" marT="4760" marB="0" anchor="ctr">
                    <a:lnL w="12700" cap="flat" cmpd="sng" algn="ctr">
                      <a:solidFill>
                        <a:srgbClr val="C4C4CD"/>
                      </a:solidFill>
                      <a:prstDash val="solid"/>
                      <a:round/>
                      <a:headEnd type="none" w="med" len="med"/>
                      <a:tailEnd type="none" w="med" len="med"/>
                    </a:lnL>
                    <a:lnR w="12700" cap="flat" cmpd="sng" algn="ctr">
                      <a:solidFill>
                        <a:srgbClr val="C4C4CD"/>
                      </a:solidFill>
                      <a:prstDash val="solid"/>
                      <a:round/>
                      <a:headEnd type="none" w="med" len="med"/>
                      <a:tailEnd type="none" w="med" len="med"/>
                    </a:lnR>
                    <a:lnT w="12700" cap="flat" cmpd="sng" algn="ctr">
                      <a:solidFill>
                        <a:srgbClr val="C4C4CD"/>
                      </a:solidFill>
                      <a:prstDash val="solid"/>
                      <a:round/>
                      <a:headEnd type="none" w="med" len="med"/>
                      <a:tailEnd type="none" w="med" len="med"/>
                    </a:lnT>
                    <a:lnB w="12700" cap="flat" cmpd="sng" algn="ctr">
                      <a:solidFill>
                        <a:srgbClr val="C4C4CD"/>
                      </a:solidFill>
                      <a:prstDash val="solid"/>
                      <a:round/>
                      <a:headEnd type="none" w="med" len="med"/>
                      <a:tailEnd type="none" w="med" len="med"/>
                    </a:lnB>
                    <a:lnTlToBr w="12700" cmpd="sng">
                      <a:noFill/>
                      <a:prstDash val="solid"/>
                    </a:lnTlToBr>
                    <a:lnBlToTr w="12700" cmpd="sng">
                      <a:noFill/>
                      <a:prstDash val="solid"/>
                    </a:lnBlToTr>
                    <a:solidFill>
                      <a:srgbClr val="2E2E38"/>
                    </a:solidFill>
                  </a:tcPr>
                </a:tc>
                <a:extLst>
                  <a:ext uri="{0D108BD9-81ED-4DB2-BD59-A6C34878D82A}">
                    <a16:rowId xmlns:a16="http://schemas.microsoft.com/office/drawing/2014/main" val="2955970030"/>
                  </a:ext>
                </a:extLst>
              </a:tr>
              <a:tr h="274231">
                <a:tc>
                  <a:txBody>
                    <a:bodyPr/>
                    <a:lstStyle/>
                    <a:p>
                      <a:pPr algn="ctr" fontAlgn="b"/>
                      <a:r>
                        <a:rPr lang="en-US" sz="1100" u="none" strike="noStrike" dirty="0">
                          <a:solidFill>
                            <a:schemeClr val="bg1"/>
                          </a:solidFill>
                          <a:effectLst/>
                          <a:latin typeface="EYInterstate Light" panose="02000506000000020004" pitchFamily="2" charset="0"/>
                        </a:rPr>
                        <a:t>40%</a:t>
                      </a:r>
                      <a:endParaRPr lang="en-US" sz="1100" b="0" i="0" u="none" strike="noStrike" dirty="0">
                        <a:solidFill>
                          <a:schemeClr val="bg1"/>
                        </a:solidFill>
                        <a:effectLst/>
                        <a:latin typeface="EYInterstate Light" panose="02000506000000020004" pitchFamily="2" charset="0"/>
                      </a:endParaRPr>
                    </a:p>
                  </a:txBody>
                  <a:tcPr marL="4760" marR="4760" marT="4760" marB="0" anchor="ctr">
                    <a:lnL w="12700" cap="flat" cmpd="sng" algn="ctr">
                      <a:solidFill>
                        <a:srgbClr val="C4C4CD"/>
                      </a:solidFill>
                      <a:prstDash val="solid"/>
                      <a:round/>
                      <a:headEnd type="none" w="med" len="med"/>
                      <a:tailEnd type="none" w="med" len="med"/>
                    </a:lnL>
                    <a:lnR w="12700" cap="flat" cmpd="sng" algn="ctr">
                      <a:solidFill>
                        <a:srgbClr val="C4C4CD"/>
                      </a:solidFill>
                      <a:prstDash val="solid"/>
                      <a:round/>
                      <a:headEnd type="none" w="med" len="med"/>
                      <a:tailEnd type="none" w="med" len="med"/>
                    </a:lnR>
                    <a:lnT w="12700" cap="flat" cmpd="sng" algn="ctr">
                      <a:solidFill>
                        <a:srgbClr val="C4C4CD"/>
                      </a:solidFill>
                      <a:prstDash val="solid"/>
                      <a:round/>
                      <a:headEnd type="none" w="med" len="med"/>
                      <a:tailEnd type="none" w="med" len="med"/>
                    </a:lnT>
                    <a:lnB w="12700" cap="flat" cmpd="sng" algn="ctr">
                      <a:solidFill>
                        <a:srgbClr val="C4C4CD"/>
                      </a:solidFill>
                      <a:prstDash val="solid"/>
                      <a:round/>
                      <a:headEnd type="none" w="med" len="med"/>
                      <a:tailEnd type="none" w="med" len="med"/>
                    </a:lnB>
                    <a:lnTlToBr w="12700" cmpd="sng">
                      <a:noFill/>
                      <a:prstDash val="solid"/>
                    </a:lnTlToBr>
                    <a:lnBlToTr w="12700" cmpd="sng">
                      <a:noFill/>
                      <a:prstDash val="solid"/>
                    </a:lnBlToTr>
                    <a:solidFill>
                      <a:srgbClr val="2E2E38"/>
                    </a:solidFill>
                  </a:tcPr>
                </a:tc>
                <a:tc>
                  <a:txBody>
                    <a:bodyPr/>
                    <a:lstStyle/>
                    <a:p>
                      <a:pPr algn="ctr" fontAlgn="b"/>
                      <a:r>
                        <a:rPr lang="en-US" sz="1100" u="none" strike="noStrike" dirty="0">
                          <a:solidFill>
                            <a:schemeClr val="bg1"/>
                          </a:solidFill>
                          <a:effectLst/>
                          <a:latin typeface="EYInterstate Light" panose="02000506000000020004" pitchFamily="2" charset="0"/>
                        </a:rPr>
                        <a:t>$0.80 per sq. ft. </a:t>
                      </a:r>
                      <a:endParaRPr lang="en-US" sz="1100" b="0" i="0" u="none" strike="noStrike" dirty="0">
                        <a:solidFill>
                          <a:schemeClr val="bg1"/>
                        </a:solidFill>
                        <a:effectLst/>
                        <a:latin typeface="EYInterstate Light" panose="02000506000000020004" pitchFamily="2" charset="0"/>
                      </a:endParaRPr>
                    </a:p>
                  </a:txBody>
                  <a:tcPr marL="4760" marR="4760" marT="4760" marB="0" anchor="ctr">
                    <a:lnL w="12700" cap="flat" cmpd="sng" algn="ctr">
                      <a:solidFill>
                        <a:srgbClr val="C4C4CD"/>
                      </a:solidFill>
                      <a:prstDash val="solid"/>
                      <a:round/>
                      <a:headEnd type="none" w="med" len="med"/>
                      <a:tailEnd type="none" w="med" len="med"/>
                    </a:lnL>
                    <a:lnR w="12700" cap="flat" cmpd="sng" algn="ctr">
                      <a:solidFill>
                        <a:srgbClr val="C4C4CD"/>
                      </a:solidFill>
                      <a:prstDash val="solid"/>
                      <a:round/>
                      <a:headEnd type="none" w="med" len="med"/>
                      <a:tailEnd type="none" w="med" len="med"/>
                    </a:lnR>
                    <a:lnT w="12700" cap="flat" cmpd="sng" algn="ctr">
                      <a:solidFill>
                        <a:srgbClr val="C4C4CD"/>
                      </a:solidFill>
                      <a:prstDash val="solid"/>
                      <a:round/>
                      <a:headEnd type="none" w="med" len="med"/>
                      <a:tailEnd type="none" w="med" len="med"/>
                    </a:lnT>
                    <a:lnB w="12700" cap="flat" cmpd="sng" algn="ctr">
                      <a:solidFill>
                        <a:srgbClr val="C4C4CD"/>
                      </a:solidFill>
                      <a:prstDash val="solid"/>
                      <a:round/>
                      <a:headEnd type="none" w="med" len="med"/>
                      <a:tailEnd type="none" w="med" len="med"/>
                    </a:lnB>
                    <a:lnTlToBr w="12700" cmpd="sng">
                      <a:noFill/>
                      <a:prstDash val="solid"/>
                    </a:lnTlToBr>
                    <a:lnBlToTr w="12700" cmpd="sng">
                      <a:noFill/>
                      <a:prstDash val="solid"/>
                    </a:lnBlToTr>
                    <a:solidFill>
                      <a:srgbClr val="2E2E38"/>
                    </a:solidFill>
                  </a:tcPr>
                </a:tc>
                <a:tc>
                  <a:txBody>
                    <a:bodyPr/>
                    <a:lstStyle/>
                    <a:p>
                      <a:pPr algn="ctr" fontAlgn="b"/>
                      <a:r>
                        <a:rPr lang="en-US" sz="1100" u="none" strike="noStrike" dirty="0">
                          <a:solidFill>
                            <a:schemeClr val="bg1"/>
                          </a:solidFill>
                          <a:effectLst/>
                          <a:latin typeface="EYInterstate Light" panose="02000506000000020004" pitchFamily="2" charset="0"/>
                        </a:rPr>
                        <a:t>$4.00 per sq. ft. </a:t>
                      </a:r>
                      <a:endParaRPr lang="en-US" sz="1100" b="0" i="0" u="none" strike="noStrike" dirty="0">
                        <a:solidFill>
                          <a:schemeClr val="bg1"/>
                        </a:solidFill>
                        <a:effectLst/>
                        <a:latin typeface="EYInterstate Light" panose="02000506000000020004" pitchFamily="2" charset="0"/>
                      </a:endParaRPr>
                    </a:p>
                  </a:txBody>
                  <a:tcPr marL="4760" marR="4760" marT="4760" marB="0" anchor="ctr">
                    <a:lnL w="12700" cap="flat" cmpd="sng" algn="ctr">
                      <a:solidFill>
                        <a:srgbClr val="C4C4CD"/>
                      </a:solidFill>
                      <a:prstDash val="solid"/>
                      <a:round/>
                      <a:headEnd type="none" w="med" len="med"/>
                      <a:tailEnd type="none" w="med" len="med"/>
                    </a:lnL>
                    <a:lnR w="12700" cap="flat" cmpd="sng" algn="ctr">
                      <a:solidFill>
                        <a:srgbClr val="C4C4CD"/>
                      </a:solidFill>
                      <a:prstDash val="solid"/>
                      <a:round/>
                      <a:headEnd type="none" w="med" len="med"/>
                      <a:tailEnd type="none" w="med" len="med"/>
                    </a:lnR>
                    <a:lnT w="12700" cap="flat" cmpd="sng" algn="ctr">
                      <a:solidFill>
                        <a:srgbClr val="C4C4CD"/>
                      </a:solidFill>
                      <a:prstDash val="solid"/>
                      <a:round/>
                      <a:headEnd type="none" w="med" len="med"/>
                      <a:tailEnd type="none" w="med" len="med"/>
                    </a:lnT>
                    <a:lnB w="12700" cap="flat" cmpd="sng" algn="ctr">
                      <a:solidFill>
                        <a:srgbClr val="C4C4CD"/>
                      </a:solidFill>
                      <a:prstDash val="solid"/>
                      <a:round/>
                      <a:headEnd type="none" w="med" len="med"/>
                      <a:tailEnd type="none" w="med" len="med"/>
                    </a:lnB>
                    <a:lnTlToBr w="12700" cmpd="sng">
                      <a:noFill/>
                      <a:prstDash val="solid"/>
                    </a:lnTlToBr>
                    <a:lnBlToTr w="12700" cmpd="sng">
                      <a:noFill/>
                      <a:prstDash val="solid"/>
                    </a:lnBlToTr>
                    <a:solidFill>
                      <a:srgbClr val="2E2E38"/>
                    </a:solidFill>
                  </a:tcPr>
                </a:tc>
                <a:extLst>
                  <a:ext uri="{0D108BD9-81ED-4DB2-BD59-A6C34878D82A}">
                    <a16:rowId xmlns:a16="http://schemas.microsoft.com/office/drawing/2014/main" val="1126484653"/>
                  </a:ext>
                </a:extLst>
              </a:tr>
              <a:tr h="274231">
                <a:tc>
                  <a:txBody>
                    <a:bodyPr/>
                    <a:lstStyle/>
                    <a:p>
                      <a:pPr algn="ctr" fontAlgn="b"/>
                      <a:r>
                        <a:rPr lang="en-US" sz="1100" u="none" strike="noStrike" dirty="0">
                          <a:solidFill>
                            <a:schemeClr val="bg1"/>
                          </a:solidFill>
                          <a:effectLst/>
                          <a:latin typeface="EYInterstate Light" panose="02000506000000020004" pitchFamily="2" charset="0"/>
                        </a:rPr>
                        <a:t>50% (maximum)</a:t>
                      </a:r>
                      <a:endParaRPr lang="en-US" sz="1100" b="0" i="0" u="none" strike="noStrike" dirty="0">
                        <a:solidFill>
                          <a:schemeClr val="bg1"/>
                        </a:solidFill>
                        <a:effectLst/>
                        <a:latin typeface="EYInterstate Light" panose="02000506000000020004" pitchFamily="2" charset="0"/>
                      </a:endParaRPr>
                    </a:p>
                  </a:txBody>
                  <a:tcPr marL="4760" marR="4760" marT="4760" marB="0" anchor="ctr">
                    <a:lnL w="12700" cap="flat" cmpd="sng" algn="ctr">
                      <a:solidFill>
                        <a:srgbClr val="C4C4CD"/>
                      </a:solidFill>
                      <a:prstDash val="solid"/>
                      <a:round/>
                      <a:headEnd type="none" w="med" len="med"/>
                      <a:tailEnd type="none" w="med" len="med"/>
                    </a:lnL>
                    <a:lnR w="12700" cap="flat" cmpd="sng" algn="ctr">
                      <a:solidFill>
                        <a:srgbClr val="C4C4CD"/>
                      </a:solidFill>
                      <a:prstDash val="solid"/>
                      <a:round/>
                      <a:headEnd type="none" w="med" len="med"/>
                      <a:tailEnd type="none" w="med" len="med"/>
                    </a:lnR>
                    <a:lnT w="12700" cap="flat" cmpd="sng" algn="ctr">
                      <a:solidFill>
                        <a:srgbClr val="C4C4CD"/>
                      </a:solidFill>
                      <a:prstDash val="solid"/>
                      <a:round/>
                      <a:headEnd type="none" w="med" len="med"/>
                      <a:tailEnd type="none" w="med" len="med"/>
                    </a:lnT>
                    <a:lnB w="12700" cap="flat" cmpd="sng" algn="ctr">
                      <a:solidFill>
                        <a:srgbClr val="C4C4CD"/>
                      </a:solidFill>
                      <a:prstDash val="solid"/>
                      <a:round/>
                      <a:headEnd type="none" w="med" len="med"/>
                      <a:tailEnd type="none" w="med" len="med"/>
                    </a:lnB>
                    <a:lnTlToBr w="12700" cmpd="sng">
                      <a:noFill/>
                      <a:prstDash val="solid"/>
                    </a:lnTlToBr>
                    <a:lnBlToTr w="12700" cmpd="sng">
                      <a:noFill/>
                      <a:prstDash val="solid"/>
                    </a:lnBlToTr>
                    <a:solidFill>
                      <a:srgbClr val="2E2E38"/>
                    </a:solidFill>
                  </a:tcPr>
                </a:tc>
                <a:tc>
                  <a:txBody>
                    <a:bodyPr/>
                    <a:lstStyle/>
                    <a:p>
                      <a:pPr algn="ctr" fontAlgn="b"/>
                      <a:r>
                        <a:rPr lang="en-US" sz="1100" u="none" strike="noStrike" dirty="0">
                          <a:solidFill>
                            <a:schemeClr val="bg1"/>
                          </a:solidFill>
                          <a:effectLst/>
                          <a:latin typeface="EYInterstate Light" panose="02000506000000020004" pitchFamily="2" charset="0"/>
                        </a:rPr>
                        <a:t>$1.00 per sq. ft. </a:t>
                      </a:r>
                      <a:endParaRPr lang="en-US" sz="1100" b="0" i="0" u="none" strike="noStrike" dirty="0">
                        <a:solidFill>
                          <a:schemeClr val="bg1"/>
                        </a:solidFill>
                        <a:effectLst/>
                        <a:latin typeface="EYInterstate Light" panose="02000506000000020004" pitchFamily="2" charset="0"/>
                      </a:endParaRPr>
                    </a:p>
                  </a:txBody>
                  <a:tcPr marL="4760" marR="4760" marT="4760" marB="0" anchor="ctr">
                    <a:lnL w="12700" cap="flat" cmpd="sng" algn="ctr">
                      <a:solidFill>
                        <a:srgbClr val="C4C4CD"/>
                      </a:solidFill>
                      <a:prstDash val="solid"/>
                      <a:round/>
                      <a:headEnd type="none" w="med" len="med"/>
                      <a:tailEnd type="none" w="med" len="med"/>
                    </a:lnL>
                    <a:lnR w="12700" cap="flat" cmpd="sng" algn="ctr">
                      <a:solidFill>
                        <a:srgbClr val="C4C4CD"/>
                      </a:solidFill>
                      <a:prstDash val="solid"/>
                      <a:round/>
                      <a:headEnd type="none" w="med" len="med"/>
                      <a:tailEnd type="none" w="med" len="med"/>
                    </a:lnR>
                    <a:lnT w="12700" cap="flat" cmpd="sng" algn="ctr">
                      <a:solidFill>
                        <a:srgbClr val="C4C4CD"/>
                      </a:solidFill>
                      <a:prstDash val="solid"/>
                      <a:round/>
                      <a:headEnd type="none" w="med" len="med"/>
                      <a:tailEnd type="none" w="med" len="med"/>
                    </a:lnT>
                    <a:lnB w="12700" cap="flat" cmpd="sng" algn="ctr">
                      <a:solidFill>
                        <a:srgbClr val="C4C4CD"/>
                      </a:solidFill>
                      <a:prstDash val="solid"/>
                      <a:round/>
                      <a:headEnd type="none" w="med" len="med"/>
                      <a:tailEnd type="none" w="med" len="med"/>
                    </a:lnB>
                    <a:lnTlToBr w="12700" cmpd="sng">
                      <a:noFill/>
                      <a:prstDash val="solid"/>
                    </a:lnTlToBr>
                    <a:lnBlToTr w="12700" cmpd="sng">
                      <a:noFill/>
                      <a:prstDash val="solid"/>
                    </a:lnBlToTr>
                    <a:solidFill>
                      <a:srgbClr val="2E2E38"/>
                    </a:solidFill>
                  </a:tcPr>
                </a:tc>
                <a:tc>
                  <a:txBody>
                    <a:bodyPr/>
                    <a:lstStyle/>
                    <a:p>
                      <a:pPr algn="ctr" fontAlgn="b"/>
                      <a:r>
                        <a:rPr lang="en-US" sz="1100" u="none" strike="noStrike" dirty="0">
                          <a:solidFill>
                            <a:schemeClr val="bg1"/>
                          </a:solidFill>
                          <a:effectLst/>
                          <a:latin typeface="EYInterstate Light" panose="02000506000000020004" pitchFamily="2" charset="0"/>
                        </a:rPr>
                        <a:t>$5.00 per sq. ft. </a:t>
                      </a:r>
                      <a:endParaRPr lang="en-US" sz="1100" b="0" i="0" u="none" strike="noStrike" dirty="0">
                        <a:solidFill>
                          <a:schemeClr val="bg1"/>
                        </a:solidFill>
                        <a:effectLst/>
                        <a:latin typeface="EYInterstate Light" panose="02000506000000020004" pitchFamily="2" charset="0"/>
                      </a:endParaRPr>
                    </a:p>
                  </a:txBody>
                  <a:tcPr marL="4760" marR="4760" marT="4760" marB="0" anchor="ctr">
                    <a:lnL w="12700" cap="flat" cmpd="sng" algn="ctr">
                      <a:solidFill>
                        <a:srgbClr val="C4C4CD"/>
                      </a:solidFill>
                      <a:prstDash val="solid"/>
                      <a:round/>
                      <a:headEnd type="none" w="med" len="med"/>
                      <a:tailEnd type="none" w="med" len="med"/>
                    </a:lnL>
                    <a:lnR w="12700" cap="flat" cmpd="sng" algn="ctr">
                      <a:solidFill>
                        <a:srgbClr val="C4C4CD"/>
                      </a:solidFill>
                      <a:prstDash val="solid"/>
                      <a:round/>
                      <a:headEnd type="none" w="med" len="med"/>
                      <a:tailEnd type="none" w="med" len="med"/>
                    </a:lnR>
                    <a:lnT w="12700" cap="flat" cmpd="sng" algn="ctr">
                      <a:solidFill>
                        <a:srgbClr val="C4C4CD"/>
                      </a:solidFill>
                      <a:prstDash val="solid"/>
                      <a:round/>
                      <a:headEnd type="none" w="med" len="med"/>
                      <a:tailEnd type="none" w="med" len="med"/>
                    </a:lnT>
                    <a:lnB w="12700" cap="flat" cmpd="sng" algn="ctr">
                      <a:solidFill>
                        <a:srgbClr val="C4C4CD"/>
                      </a:solidFill>
                      <a:prstDash val="solid"/>
                      <a:round/>
                      <a:headEnd type="none" w="med" len="med"/>
                      <a:tailEnd type="none" w="med" len="med"/>
                    </a:lnB>
                    <a:lnTlToBr w="12700" cmpd="sng">
                      <a:noFill/>
                      <a:prstDash val="solid"/>
                    </a:lnTlToBr>
                    <a:lnBlToTr w="12700" cmpd="sng">
                      <a:noFill/>
                      <a:prstDash val="solid"/>
                    </a:lnBlToTr>
                    <a:solidFill>
                      <a:srgbClr val="2E2E38"/>
                    </a:solidFill>
                  </a:tcPr>
                </a:tc>
                <a:extLst>
                  <a:ext uri="{0D108BD9-81ED-4DB2-BD59-A6C34878D82A}">
                    <a16:rowId xmlns:a16="http://schemas.microsoft.com/office/drawing/2014/main" val="368841635"/>
                  </a:ext>
                </a:extLst>
              </a:tr>
            </a:tbl>
          </a:graphicData>
        </a:graphic>
      </p:graphicFrame>
      <p:sp>
        <p:nvSpPr>
          <p:cNvPr id="13" name="TextBox 12">
            <a:extLst>
              <a:ext uri="{FF2B5EF4-FFF2-40B4-BE49-F238E27FC236}">
                <a16:creationId xmlns:a16="http://schemas.microsoft.com/office/drawing/2014/main" id="{DB7EEBF7-B433-3682-CA5D-C8831DAD0F9E}"/>
              </a:ext>
            </a:extLst>
          </p:cNvPr>
          <p:cNvSpPr txBox="1"/>
          <p:nvPr/>
        </p:nvSpPr>
        <p:spPr>
          <a:xfrm>
            <a:off x="381000" y="1481331"/>
            <a:ext cx="8313003" cy="1041311"/>
          </a:xfrm>
          <a:prstGeom prst="rect">
            <a:avLst/>
          </a:prstGeom>
          <a:noFill/>
        </p:spPr>
        <p:txBody>
          <a:bodyPr wrap="square">
            <a:spAutoFit/>
          </a:bodyPr>
          <a:lstStyle/>
          <a:p>
            <a:pPr marL="228600" lvl="1" indent="-228600" algn="l" defTabSz="914400" rtl="0" eaLnBrk="1" latinLnBrk="0" hangingPunct="1">
              <a:spcBef>
                <a:spcPts val="400"/>
              </a:spcBef>
              <a:spcAft>
                <a:spcPts val="0"/>
              </a:spcAft>
              <a:buClr>
                <a:schemeClr val="tx2"/>
              </a:buClr>
              <a:buSzPct val="100000"/>
              <a:buFont typeface="EYInterstate" panose="02000503020000020004" pitchFamily="2" charset="0"/>
              <a:buChar char="•"/>
            </a:pPr>
            <a:r>
              <a:rPr lang="en-IN" sz="1100" kern="1200" dirty="0">
                <a:solidFill>
                  <a:schemeClr val="bg1"/>
                </a:solidFill>
                <a:latin typeface="+mn-lt"/>
                <a:ea typeface="+mn-ea"/>
                <a:cs typeface="+mn-cs"/>
              </a:rPr>
              <a:t>Value based on the square footage of the building with the energy-efficient equipment installed. </a:t>
            </a:r>
          </a:p>
          <a:p>
            <a:pPr marL="228600" lvl="1" indent="-228600" algn="l" defTabSz="914400" rtl="0" eaLnBrk="1" latinLnBrk="0" hangingPunct="1">
              <a:spcBef>
                <a:spcPts val="400"/>
              </a:spcBef>
              <a:spcAft>
                <a:spcPts val="0"/>
              </a:spcAft>
              <a:buClr>
                <a:schemeClr val="tx2"/>
              </a:buClr>
              <a:buSzPct val="100000"/>
              <a:buFont typeface="EYInterstate" panose="02000503020000020004" pitchFamily="2" charset="0"/>
              <a:buChar char="•"/>
            </a:pPr>
            <a:r>
              <a:rPr lang="en-IN" sz="1100" kern="1200" dirty="0">
                <a:solidFill>
                  <a:schemeClr val="bg1"/>
                </a:solidFill>
                <a:latin typeface="+mn-lt"/>
                <a:ea typeface="+mn-ea"/>
                <a:cs typeface="+mn-cs"/>
              </a:rPr>
              <a:t>Base deduction: sliding scale of $0.50 per sq. ft. for energy savings of 25% and up to $1 per sq. ft. for energy savings of more than over 50%.</a:t>
            </a:r>
          </a:p>
          <a:p>
            <a:pPr marL="228600" lvl="1" indent="-228600" algn="l" defTabSz="914400" rtl="0" eaLnBrk="1" latinLnBrk="0" hangingPunct="1">
              <a:spcBef>
                <a:spcPts val="400"/>
              </a:spcBef>
              <a:spcAft>
                <a:spcPts val="0"/>
              </a:spcAft>
              <a:buClr>
                <a:schemeClr val="tx2"/>
              </a:buClr>
              <a:buSzPct val="100000"/>
              <a:buFont typeface="EYInterstate" panose="02000503020000020004" pitchFamily="2" charset="0"/>
              <a:buChar char="•"/>
            </a:pPr>
            <a:r>
              <a:rPr lang="en-IN" sz="1100" kern="1200" dirty="0">
                <a:solidFill>
                  <a:schemeClr val="bg1"/>
                </a:solidFill>
                <a:latin typeface="+mn-lt"/>
                <a:ea typeface="+mn-ea"/>
                <a:cs typeface="+mn-cs"/>
              </a:rPr>
              <a:t>Bonus deduction: scale of $2.50 per sq. ft. for energy savings of 25% and up to $5 per sq. ft. for energy savings of more than 50%.</a:t>
            </a:r>
            <a:endParaRPr lang="en-US" sz="1100" kern="1200" dirty="0">
              <a:solidFill>
                <a:schemeClr val="bg1"/>
              </a:solidFill>
              <a:latin typeface="EYInterstate Light"/>
              <a:ea typeface="+mn-ea"/>
              <a:cs typeface="+mn-cs"/>
            </a:endParaRPr>
          </a:p>
        </p:txBody>
      </p:sp>
      <p:sp>
        <p:nvSpPr>
          <p:cNvPr id="14" name="TextBox 13">
            <a:extLst>
              <a:ext uri="{FF2B5EF4-FFF2-40B4-BE49-F238E27FC236}">
                <a16:creationId xmlns:a16="http://schemas.microsoft.com/office/drawing/2014/main" id="{E6D1F31B-EC62-B3E6-2B9F-960ED8D02F9C}"/>
              </a:ext>
            </a:extLst>
          </p:cNvPr>
          <p:cNvSpPr txBox="1"/>
          <p:nvPr/>
        </p:nvSpPr>
        <p:spPr>
          <a:xfrm>
            <a:off x="370840" y="1043558"/>
            <a:ext cx="8315723" cy="338554"/>
          </a:xfrm>
          <a:prstGeom prst="rect">
            <a:avLst/>
          </a:prstGeom>
          <a:noFill/>
        </p:spPr>
        <p:txBody>
          <a:bodyPr wrap="square">
            <a:spAutoFit/>
          </a:bodyPr>
          <a:lstStyle/>
          <a:p>
            <a:pPr marL="0" algn="l" defTabSz="914400" rtl="0" eaLnBrk="1" fontAlgn="ctr" latinLnBrk="0" hangingPunct="1">
              <a:lnSpc>
                <a:spcPct val="100000"/>
              </a:lnSpc>
              <a:spcBef>
                <a:spcPts val="400"/>
              </a:spcBef>
              <a:spcAft>
                <a:spcPts val="0"/>
              </a:spcAft>
            </a:pPr>
            <a:r>
              <a:rPr lang="en-US" sz="1600" b="1" i="0" u="none" strike="noStrike" kern="1200" dirty="0">
                <a:solidFill>
                  <a:srgbClr val="FFE600"/>
                </a:solidFill>
                <a:effectLst/>
                <a:latin typeface="+mn-lt"/>
                <a:ea typeface="+mn-ea"/>
                <a:cs typeface="+mn-cs"/>
              </a:rPr>
              <a:t>Potential benefits</a:t>
            </a:r>
          </a:p>
        </p:txBody>
      </p:sp>
      <p:cxnSp>
        <p:nvCxnSpPr>
          <p:cNvPr id="15" name="Straight Connector 14">
            <a:extLst>
              <a:ext uri="{FF2B5EF4-FFF2-40B4-BE49-F238E27FC236}">
                <a16:creationId xmlns:a16="http://schemas.microsoft.com/office/drawing/2014/main" id="{D8E70B59-DD07-8BC6-7EB6-0097B2EA2DC6}"/>
              </a:ext>
            </a:extLst>
          </p:cNvPr>
          <p:cNvCxnSpPr/>
          <p:nvPr/>
        </p:nvCxnSpPr>
        <p:spPr>
          <a:xfrm>
            <a:off x="457200" y="1425590"/>
            <a:ext cx="8234363" cy="0"/>
          </a:xfrm>
          <a:prstGeom prst="line">
            <a:avLst/>
          </a:prstGeom>
          <a:ln w="9525" cap="flat" cmpd="sng" algn="ctr">
            <a:solidFill>
              <a:srgbClr val="C4C4CD"/>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A89E29AD-451D-3BC3-CC99-441606448ED9}"/>
              </a:ext>
            </a:extLst>
          </p:cNvPr>
          <p:cNvSpPr txBox="1"/>
          <p:nvPr/>
        </p:nvSpPr>
        <p:spPr>
          <a:xfrm>
            <a:off x="381000" y="4716829"/>
            <a:ext cx="8313003" cy="1431161"/>
          </a:xfrm>
          <a:prstGeom prst="rect">
            <a:avLst/>
          </a:prstGeom>
          <a:noFill/>
        </p:spPr>
        <p:txBody>
          <a:bodyPr wrap="square">
            <a:spAutoFit/>
          </a:bodyPr>
          <a:lstStyle/>
          <a:p>
            <a:pPr marL="228600" lvl="1" indent="-228600" algn="l" defTabSz="914400" rtl="0" eaLnBrk="1" latinLnBrk="0" hangingPunct="1">
              <a:spcBef>
                <a:spcPts val="400"/>
              </a:spcBef>
              <a:spcAft>
                <a:spcPts val="0"/>
              </a:spcAft>
              <a:buClr>
                <a:srgbClr val="FFE600"/>
              </a:buClr>
              <a:buSzPct val="100000"/>
              <a:buFont typeface="EYInterstate" panose="02000503020000020004" pitchFamily="2" charset="0"/>
              <a:buChar char="•"/>
            </a:pPr>
            <a:r>
              <a:rPr lang="en-US" sz="1100" kern="1200" dirty="0">
                <a:solidFill>
                  <a:schemeClr val="bg1"/>
                </a:solidFill>
                <a:latin typeface="+mn-lt"/>
                <a:ea typeface="+mn-ea"/>
                <a:cs typeface="+mn-cs"/>
              </a:rPr>
              <a:t>Energy-efficient property must be “placed in service” after December 31, 2022, to receive the increased benefit. There is no sunset for this deduction. Section 179D became a permanent part of the tax code in legislation passed in December 2020. </a:t>
            </a:r>
          </a:p>
          <a:p>
            <a:pPr marL="228600" lvl="1" indent="-228600" algn="l" defTabSz="914400" rtl="0" eaLnBrk="1" latinLnBrk="0" hangingPunct="1">
              <a:spcBef>
                <a:spcPts val="400"/>
              </a:spcBef>
              <a:spcAft>
                <a:spcPts val="0"/>
              </a:spcAft>
              <a:buClr>
                <a:srgbClr val="FFE600"/>
              </a:buClr>
              <a:buSzPct val="100000"/>
              <a:buFont typeface="EYInterstate" panose="02000503020000020004" pitchFamily="2" charset="0"/>
              <a:buChar char="•"/>
            </a:pPr>
            <a:r>
              <a:rPr lang="en-US" sz="1100" kern="1200" dirty="0">
                <a:solidFill>
                  <a:schemeClr val="bg1"/>
                </a:solidFill>
                <a:latin typeface="+mn-lt"/>
                <a:ea typeface="+mn-ea"/>
                <a:cs typeface="+mn-cs"/>
              </a:rPr>
              <a:t>The Section 179D deduction can apply to a specific building every three years (or every four years in the case of a building owned by a governmental or tribal body, or a nonprofit organization).</a:t>
            </a:r>
          </a:p>
          <a:p>
            <a:pPr marL="228600" marR="0" lvl="1" indent="-228600" algn="l" defTabSz="914400" rtl="0" eaLnBrk="1" fontAlgn="auto" latinLnBrk="0" hangingPunct="1">
              <a:lnSpc>
                <a:spcPct val="100000"/>
              </a:lnSpc>
              <a:spcBef>
                <a:spcPts val="400"/>
              </a:spcBef>
              <a:spcAft>
                <a:spcPts val="0"/>
              </a:spcAft>
              <a:buClr>
                <a:srgbClr val="FFE600"/>
              </a:buClr>
              <a:buSzPct val="100000"/>
              <a:buFont typeface="EYInterstate" panose="02000503020000020004" pitchFamily="2" charset="0"/>
              <a:buChar char="•"/>
              <a:tabLst/>
              <a:defRPr/>
            </a:pPr>
            <a:r>
              <a:rPr lang="en-US" sz="1100" kern="1200" dirty="0">
                <a:solidFill>
                  <a:schemeClr val="bg1"/>
                </a:solidFill>
                <a:latin typeface="+mn-lt"/>
                <a:ea typeface="+mn-ea"/>
                <a:cs typeface="+mn-cs"/>
              </a:rPr>
              <a:t>The Section 179D deduction is not eligible for direct pay and it is not transferable. </a:t>
            </a:r>
          </a:p>
          <a:p>
            <a:pPr marL="228600" marR="0" lvl="1" indent="-228600" algn="l" defTabSz="914400" rtl="0" eaLnBrk="1" fontAlgn="auto" latinLnBrk="0" hangingPunct="1">
              <a:lnSpc>
                <a:spcPct val="100000"/>
              </a:lnSpc>
              <a:spcBef>
                <a:spcPts val="400"/>
              </a:spcBef>
              <a:spcAft>
                <a:spcPts val="0"/>
              </a:spcAft>
              <a:buClr>
                <a:srgbClr val="FFE600"/>
              </a:buClr>
              <a:buSzPct val="100000"/>
              <a:buFont typeface="EYInterstate" panose="02000503020000020004" pitchFamily="2" charset="0"/>
              <a:buChar char="•"/>
              <a:tabLst/>
              <a:defRPr/>
            </a:pPr>
            <a:r>
              <a:rPr lang="en-US" sz="1100" b="1" kern="1200" dirty="0">
                <a:solidFill>
                  <a:schemeClr val="tx2"/>
                </a:solidFill>
                <a:latin typeface="+mn-lt"/>
                <a:ea typeface="+mn-ea"/>
                <a:cs typeface="+mn-cs"/>
              </a:rPr>
              <a:t>Tax-exempt entities are allowed to allocate the Section 179D deduction to the designer of the system (e.g., construction and engineering firm), which may facilitate favorable business discussions with that vendor.</a:t>
            </a:r>
          </a:p>
        </p:txBody>
      </p:sp>
      <p:sp>
        <p:nvSpPr>
          <p:cNvPr id="18" name="TextBox 17">
            <a:extLst>
              <a:ext uri="{FF2B5EF4-FFF2-40B4-BE49-F238E27FC236}">
                <a16:creationId xmlns:a16="http://schemas.microsoft.com/office/drawing/2014/main" id="{742173DE-B395-805F-DFA4-5DFA5FEC9F6A}"/>
              </a:ext>
            </a:extLst>
          </p:cNvPr>
          <p:cNvSpPr txBox="1"/>
          <p:nvPr/>
        </p:nvSpPr>
        <p:spPr>
          <a:xfrm>
            <a:off x="370840" y="4256930"/>
            <a:ext cx="8315723" cy="338554"/>
          </a:xfrm>
          <a:prstGeom prst="rect">
            <a:avLst/>
          </a:prstGeom>
          <a:noFill/>
        </p:spPr>
        <p:txBody>
          <a:bodyPr wrap="square">
            <a:spAutoFit/>
          </a:bodyPr>
          <a:lstStyle/>
          <a:p>
            <a:pPr marL="0" algn="l" defTabSz="914400" rtl="0" eaLnBrk="1" fontAlgn="ctr" latinLnBrk="0" hangingPunct="1">
              <a:lnSpc>
                <a:spcPct val="100000"/>
              </a:lnSpc>
              <a:spcBef>
                <a:spcPts val="400"/>
              </a:spcBef>
              <a:spcAft>
                <a:spcPts val="0"/>
              </a:spcAft>
            </a:pPr>
            <a:r>
              <a:rPr lang="en-US" sz="1600" b="1" i="0" u="none" strike="noStrike" kern="1200" dirty="0">
                <a:solidFill>
                  <a:srgbClr val="FFE600"/>
                </a:solidFill>
                <a:effectLst/>
                <a:latin typeface="+mn-lt"/>
                <a:ea typeface="+mn-ea"/>
                <a:cs typeface="+mn-cs"/>
              </a:rPr>
              <a:t>Timing</a:t>
            </a:r>
          </a:p>
        </p:txBody>
      </p:sp>
      <p:cxnSp>
        <p:nvCxnSpPr>
          <p:cNvPr id="19" name="Straight Connector 18">
            <a:extLst>
              <a:ext uri="{FF2B5EF4-FFF2-40B4-BE49-F238E27FC236}">
                <a16:creationId xmlns:a16="http://schemas.microsoft.com/office/drawing/2014/main" id="{72E1AE7E-F6CF-CAD4-8391-5D626D798992}"/>
              </a:ext>
            </a:extLst>
          </p:cNvPr>
          <p:cNvCxnSpPr/>
          <p:nvPr/>
        </p:nvCxnSpPr>
        <p:spPr>
          <a:xfrm>
            <a:off x="457200" y="4638962"/>
            <a:ext cx="8234363" cy="0"/>
          </a:xfrm>
          <a:prstGeom prst="line">
            <a:avLst/>
          </a:prstGeom>
          <a:ln w="9525" cap="flat" cmpd="sng" algn="ctr">
            <a:solidFill>
              <a:srgbClr val="C4C4CD"/>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custDataLst>
      <p:custData r:id="rId1"/>
    </p:custDataLst>
    <p:extLst>
      <p:ext uri="{BB962C8B-B14F-4D97-AF65-F5344CB8AC3E}">
        <p14:creationId xmlns:p14="http://schemas.microsoft.com/office/powerpoint/2010/main" val="178291203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446088" y="1129242"/>
            <a:ext cx="4327931" cy="461665"/>
          </a:xfrm>
          <a:prstGeom prst="rect">
            <a:avLst/>
          </a:prstGeom>
        </p:spPr>
        <p:txBody>
          <a:bodyPr wrap="square" lIns="0" tIns="0" rIns="0" bIns="0">
            <a:spAutoFit/>
          </a:bodyPr>
          <a:lstStyle>
            <a:lvl1pPr algn="l" defTabSz="914400" rtl="0" eaLnBrk="1" latinLnBrk="0" hangingPunct="1">
              <a:lnSpc>
                <a:spcPct val="85000"/>
              </a:lnSpc>
              <a:spcBef>
                <a:spcPct val="0"/>
              </a:spcBef>
              <a:buNone/>
              <a:defRPr sz="3000" b="1" kern="1200" baseline="0">
                <a:solidFill>
                  <a:srgbClr val="404040"/>
                </a:solidFill>
                <a:latin typeface="+mn-lt"/>
                <a:ea typeface="+mj-ea"/>
                <a:cs typeface="Arial"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b="0" dirty="0">
                <a:solidFill>
                  <a:srgbClr val="2E2E38"/>
                </a:solidFill>
                <a:latin typeface="EYInterstate Light" panose="02000506000000020004" pitchFamily="2" charset="0"/>
              </a:rPr>
              <a:t>Unclaimed property (UP)</a:t>
            </a:r>
            <a:endParaRPr kumimoji="0" lang="en-GB" sz="3000" b="0" i="0" u="none" strike="noStrike" kern="1200" cap="none" spc="0" normalizeH="0" baseline="0" noProof="0" dirty="0">
              <a:ln>
                <a:noFill/>
              </a:ln>
              <a:solidFill>
                <a:srgbClr val="2E2E38"/>
              </a:solidFill>
              <a:effectLst/>
              <a:uLnTx/>
              <a:uFillTx/>
              <a:latin typeface="EYInterstate Light" panose="02000506000000020004" pitchFamily="2" charset="0"/>
              <a:ea typeface="+mj-ea"/>
              <a:cs typeface="Arial" pitchFamily="34" charset="0"/>
            </a:endParaRPr>
          </a:p>
        </p:txBody>
      </p:sp>
    </p:spTree>
    <p:extLst>
      <p:ext uri="{BB962C8B-B14F-4D97-AF65-F5344CB8AC3E}">
        <p14:creationId xmlns:p14="http://schemas.microsoft.com/office/powerpoint/2010/main" val="409928179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17F43905-2D09-451E-9240-114B0784BE5C}"/>
              </a:ext>
            </a:extLst>
          </p:cNvPr>
          <p:cNvGraphicFramePr>
            <a:graphicFrameLocks noChangeAspect="1"/>
          </p:cNvGraphicFramePr>
          <p:nvPr>
            <p:custDataLst>
              <p:tags r:id="rId1"/>
            </p:custDataLst>
          </p:nvPr>
        </p:nvGraphicFramePr>
        <p:xfrm>
          <a:off x="1191" y="859779"/>
          <a:ext cx="1190" cy="1190"/>
        </p:xfrm>
        <a:graphic>
          <a:graphicData uri="http://schemas.openxmlformats.org/presentationml/2006/ole">
            <mc:AlternateContent xmlns:mc="http://schemas.openxmlformats.org/markup-compatibility/2006">
              <mc:Choice xmlns:v="urn:schemas-microsoft-com:vml" Requires="v">
                <p:oleObj name="think-cell Slide" r:id="rId5" imgW="455" imgH="454" progId="TCLayout.ActiveDocument.1">
                  <p:embed/>
                </p:oleObj>
              </mc:Choice>
              <mc:Fallback>
                <p:oleObj name="think-cell Slide" r:id="rId5" imgW="455" imgH="454" progId="TCLayout.ActiveDocument.1">
                  <p:embed/>
                  <p:pic>
                    <p:nvPicPr>
                      <p:cNvPr id="6" name="Object 5" hidden="1">
                        <a:extLst>
                          <a:ext uri="{FF2B5EF4-FFF2-40B4-BE49-F238E27FC236}">
                            <a16:creationId xmlns:a16="http://schemas.microsoft.com/office/drawing/2014/main" id="{17F43905-2D09-451E-9240-114B0784BE5C}"/>
                          </a:ext>
                        </a:extLst>
                      </p:cNvPr>
                      <p:cNvPicPr/>
                      <p:nvPr/>
                    </p:nvPicPr>
                    <p:blipFill>
                      <a:blip r:embed="rId6"/>
                      <a:stretch>
                        <a:fillRect/>
                      </a:stretch>
                    </p:blipFill>
                    <p:spPr>
                      <a:xfrm>
                        <a:off x="1191" y="859779"/>
                        <a:ext cx="1190" cy="1190"/>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1FF86753-92D2-4C92-9A8E-EC8617030273}"/>
              </a:ext>
            </a:extLst>
          </p:cNvPr>
          <p:cNvSpPr/>
          <p:nvPr>
            <p:custDataLst>
              <p:tags r:id="rId2"/>
            </p:custDataLst>
          </p:nvPr>
        </p:nvSpPr>
        <p:spPr>
          <a:xfrm>
            <a:off x="0" y="858589"/>
            <a:ext cx="119001" cy="119001"/>
          </a:xfrm>
          <a:prstGeom prst="rect">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t" anchorCtr="0">
            <a:noAutofit/>
          </a:bodyPr>
          <a:lstStyle/>
          <a:p>
            <a:pPr algn="ctr"/>
            <a:endParaRPr lang="en-US" sz="1799" dirty="0">
              <a:solidFill>
                <a:schemeClr val="tx1"/>
              </a:solidFill>
              <a:latin typeface="EYInterstate Light" panose="02000506000000020004" pitchFamily="2" charset="0"/>
              <a:ea typeface="+mj-ea"/>
              <a:cs typeface="Arial" panose="020B0604020202020204" pitchFamily="34" charset="0"/>
              <a:sym typeface="EYInterstate Light" panose="02000506000000020004" pitchFamily="2" charset="0"/>
            </a:endParaRPr>
          </a:p>
        </p:txBody>
      </p:sp>
      <p:sp>
        <p:nvSpPr>
          <p:cNvPr id="2" name="Title 1"/>
          <p:cNvSpPr>
            <a:spLocks noGrp="1"/>
          </p:cNvSpPr>
          <p:nvPr>
            <p:ph type="title"/>
          </p:nvPr>
        </p:nvSpPr>
        <p:spPr/>
        <p:txBody>
          <a:bodyPr/>
          <a:lstStyle/>
          <a:p>
            <a:r>
              <a:rPr lang="en-US" dirty="0"/>
              <a:t>Quick refresh on the basics</a:t>
            </a:r>
          </a:p>
        </p:txBody>
      </p:sp>
      <p:sp>
        <p:nvSpPr>
          <p:cNvPr id="3" name="Content Placeholder 2"/>
          <p:cNvSpPr>
            <a:spLocks noGrp="1"/>
          </p:cNvSpPr>
          <p:nvPr>
            <p:ph idx="4294967295"/>
          </p:nvPr>
        </p:nvSpPr>
        <p:spPr>
          <a:xfrm>
            <a:off x="461963" y="1135063"/>
            <a:ext cx="8229600" cy="4948237"/>
          </a:xfrm>
        </p:spPr>
        <p:txBody>
          <a:bodyPr/>
          <a:lstStyle/>
          <a:p>
            <a:r>
              <a:rPr lang="en-US" sz="2000" dirty="0"/>
              <a:t>Unclaimed property (UP) represents a liability held by your organization, which is due and owing to another party, where the other party cannot be reunited with the funds.</a:t>
            </a:r>
          </a:p>
          <a:p>
            <a:pPr marL="267319" lvl="1"/>
            <a:r>
              <a:rPr lang="en-US" sz="2000" dirty="0"/>
              <a:t>UP can include various types of assets such as:</a:t>
            </a:r>
          </a:p>
          <a:p>
            <a:pPr marL="534638" lvl="2"/>
            <a:r>
              <a:rPr lang="en-US" sz="1800" dirty="0"/>
              <a:t>Bank accounts </a:t>
            </a:r>
          </a:p>
          <a:p>
            <a:pPr marL="534638" lvl="2"/>
            <a:r>
              <a:rPr lang="en-US" sz="1800" dirty="0"/>
              <a:t>Stocks </a:t>
            </a:r>
          </a:p>
          <a:p>
            <a:pPr marL="534638" lvl="2"/>
            <a:r>
              <a:rPr lang="en-US" sz="1800" dirty="0"/>
              <a:t>Bonds </a:t>
            </a:r>
          </a:p>
          <a:p>
            <a:pPr marL="534638" lvl="2"/>
            <a:r>
              <a:rPr lang="en-US" sz="1800" dirty="0"/>
              <a:t>Insurance policy proceeds </a:t>
            </a:r>
          </a:p>
          <a:p>
            <a:pPr marL="534638" lvl="2"/>
            <a:r>
              <a:rPr lang="en-US" sz="1800" dirty="0"/>
              <a:t>Dividends </a:t>
            </a:r>
          </a:p>
          <a:p>
            <a:pPr marL="534638" lvl="2"/>
            <a:r>
              <a:rPr lang="en-US" sz="1800" dirty="0"/>
              <a:t>Uncashed checks </a:t>
            </a:r>
          </a:p>
          <a:p>
            <a:pPr marL="534638" lvl="2"/>
            <a:r>
              <a:rPr lang="en-US" sz="1800" dirty="0"/>
              <a:t>Gift card balances</a:t>
            </a:r>
          </a:p>
          <a:p>
            <a:pPr marL="534638" lvl="2"/>
            <a:r>
              <a:rPr lang="en-US" sz="1800" dirty="0"/>
              <a:t>Tangible property like the contents of safe deposit boxes</a:t>
            </a:r>
          </a:p>
        </p:txBody>
      </p:sp>
    </p:spTree>
    <p:extLst>
      <p:ext uri="{BB962C8B-B14F-4D97-AF65-F5344CB8AC3E}">
        <p14:creationId xmlns:p14="http://schemas.microsoft.com/office/powerpoint/2010/main" val="349802164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17F43905-2D09-451E-9240-114B0784BE5C}"/>
              </a:ext>
            </a:extLst>
          </p:cNvPr>
          <p:cNvGraphicFramePr>
            <a:graphicFrameLocks noChangeAspect="1"/>
          </p:cNvGraphicFramePr>
          <p:nvPr>
            <p:custDataLst>
              <p:tags r:id="rId1"/>
            </p:custDataLst>
            <p:extLst>
              <p:ext uri="{D42A27DB-BD31-4B8C-83A1-F6EECF244321}">
                <p14:modId xmlns:p14="http://schemas.microsoft.com/office/powerpoint/2010/main" val="413026674"/>
              </p:ext>
            </p:extLst>
          </p:nvPr>
        </p:nvGraphicFramePr>
        <p:xfrm>
          <a:off x="1191" y="859779"/>
          <a:ext cx="1190" cy="1190"/>
        </p:xfrm>
        <a:graphic>
          <a:graphicData uri="http://schemas.openxmlformats.org/presentationml/2006/ole">
            <mc:AlternateContent xmlns:mc="http://schemas.openxmlformats.org/markup-compatibility/2006">
              <mc:Choice xmlns:v="urn:schemas-microsoft-com:vml" Requires="v">
                <p:oleObj name="think-cell Slide" r:id="rId5" imgW="455" imgH="454" progId="TCLayout.ActiveDocument.1">
                  <p:embed/>
                </p:oleObj>
              </mc:Choice>
              <mc:Fallback>
                <p:oleObj name="think-cell Slide" r:id="rId5" imgW="455" imgH="454" progId="TCLayout.ActiveDocument.1">
                  <p:embed/>
                  <p:pic>
                    <p:nvPicPr>
                      <p:cNvPr id="6" name="Object 5" hidden="1">
                        <a:extLst>
                          <a:ext uri="{FF2B5EF4-FFF2-40B4-BE49-F238E27FC236}">
                            <a16:creationId xmlns:a16="http://schemas.microsoft.com/office/drawing/2014/main" id="{17F43905-2D09-451E-9240-114B0784BE5C}"/>
                          </a:ext>
                        </a:extLst>
                      </p:cNvPr>
                      <p:cNvPicPr/>
                      <p:nvPr/>
                    </p:nvPicPr>
                    <p:blipFill>
                      <a:blip r:embed="rId6"/>
                      <a:stretch>
                        <a:fillRect/>
                      </a:stretch>
                    </p:blipFill>
                    <p:spPr>
                      <a:xfrm>
                        <a:off x="1191" y="859779"/>
                        <a:ext cx="1190" cy="1190"/>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1FF86753-92D2-4C92-9A8E-EC8617030273}"/>
              </a:ext>
            </a:extLst>
          </p:cNvPr>
          <p:cNvSpPr/>
          <p:nvPr>
            <p:custDataLst>
              <p:tags r:id="rId2"/>
            </p:custDataLst>
          </p:nvPr>
        </p:nvSpPr>
        <p:spPr>
          <a:xfrm>
            <a:off x="0" y="858589"/>
            <a:ext cx="119001" cy="119001"/>
          </a:xfrm>
          <a:prstGeom prst="rect">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t" anchorCtr="0">
            <a:noAutofit/>
          </a:bodyPr>
          <a:lstStyle/>
          <a:p>
            <a:pPr algn="ctr"/>
            <a:endParaRPr lang="en-US" sz="1799" dirty="0">
              <a:solidFill>
                <a:schemeClr val="tx1"/>
              </a:solidFill>
              <a:latin typeface="EYInterstate Light" panose="02000506000000020004" pitchFamily="2" charset="0"/>
              <a:ea typeface="+mj-ea"/>
              <a:cs typeface="Arial" panose="020B0604020202020204" pitchFamily="34" charset="0"/>
              <a:sym typeface="EYInterstate Light" panose="02000506000000020004" pitchFamily="2" charset="0"/>
            </a:endParaRPr>
          </a:p>
        </p:txBody>
      </p:sp>
      <p:sp>
        <p:nvSpPr>
          <p:cNvPr id="2" name="Title 1"/>
          <p:cNvSpPr>
            <a:spLocks noGrp="1"/>
          </p:cNvSpPr>
          <p:nvPr>
            <p:ph type="title"/>
          </p:nvPr>
        </p:nvSpPr>
        <p:spPr/>
        <p:txBody>
          <a:bodyPr/>
          <a:lstStyle/>
          <a:p>
            <a:r>
              <a:rPr lang="en-US" dirty="0"/>
              <a:t>Quick refresh on the basics</a:t>
            </a:r>
          </a:p>
        </p:txBody>
      </p:sp>
      <p:sp>
        <p:nvSpPr>
          <p:cNvPr id="3" name="Content Placeholder 2"/>
          <p:cNvSpPr>
            <a:spLocks noGrp="1"/>
          </p:cNvSpPr>
          <p:nvPr>
            <p:ph idx="4294967295"/>
          </p:nvPr>
        </p:nvSpPr>
        <p:spPr>
          <a:xfrm>
            <a:off x="461963" y="1135063"/>
            <a:ext cx="8054716" cy="4948237"/>
          </a:xfrm>
        </p:spPr>
        <p:txBody>
          <a:bodyPr/>
          <a:lstStyle/>
          <a:p>
            <a:r>
              <a:rPr lang="en-US" sz="2000" dirty="0"/>
              <a:t>For health care providers and payers, examples include:</a:t>
            </a:r>
          </a:p>
          <a:p>
            <a:pPr lvl="1"/>
            <a:r>
              <a:rPr lang="en-US" sz="1800" dirty="0"/>
              <a:t>Uncashed checks for claim payments, accounts payable vendors, etc.</a:t>
            </a:r>
          </a:p>
          <a:p>
            <a:pPr lvl="1"/>
            <a:r>
              <a:rPr lang="en-US" sz="1800" dirty="0"/>
              <a:t>Uncashed payroll checks</a:t>
            </a:r>
          </a:p>
          <a:p>
            <a:pPr lvl="1"/>
            <a:r>
              <a:rPr lang="en-US" sz="1800" dirty="0"/>
              <a:t>Patient account credit balances (overpayments, duplicate payments, billing adjustments, security deposits, prepayments, etc.)</a:t>
            </a:r>
          </a:p>
          <a:p>
            <a:pPr lvl="1"/>
            <a:r>
              <a:rPr lang="en-US" sz="1800" dirty="0"/>
              <a:t>Insurance provider credit balances (overpayments, billing errors, etc.)</a:t>
            </a:r>
          </a:p>
          <a:p>
            <a:pPr lvl="1"/>
            <a:r>
              <a:rPr lang="en-US" sz="1800" dirty="0"/>
              <a:t>Rebates from pharmaceutical companies, medical device </a:t>
            </a:r>
            <a:br>
              <a:rPr lang="en-US" sz="1800" dirty="0"/>
            </a:br>
            <a:r>
              <a:rPr lang="en-US" sz="1800" dirty="0"/>
              <a:t>manufacturers, etc. </a:t>
            </a:r>
          </a:p>
          <a:p>
            <a:pPr lvl="1"/>
            <a:r>
              <a:rPr lang="en-US" sz="1800" dirty="0"/>
              <a:t>Shareholder stock, dividends, other equity related instruments.</a:t>
            </a:r>
          </a:p>
          <a:p>
            <a:pPr marL="267319" lvl="1"/>
            <a:r>
              <a:rPr lang="en-US" sz="2000" dirty="0"/>
              <a:t>If the property remains unclaimed by its rightful owner for a period of time, i.e., the “dormancy period,,” then the property becomes escheatable to a state by law.</a:t>
            </a:r>
          </a:p>
          <a:p>
            <a:r>
              <a:rPr lang="en-US" sz="2000" dirty="0"/>
              <a:t>UP is not a tax and there are no nexus or tax rate considerations.</a:t>
            </a:r>
          </a:p>
          <a:p>
            <a:endParaRPr lang="en-US" sz="2000" dirty="0"/>
          </a:p>
        </p:txBody>
      </p:sp>
    </p:spTree>
    <p:extLst>
      <p:ext uri="{BB962C8B-B14F-4D97-AF65-F5344CB8AC3E}">
        <p14:creationId xmlns:p14="http://schemas.microsoft.com/office/powerpoint/2010/main" val="50411913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6A638DFD-A4BE-4B20-B6FA-BE782549C850}"/>
              </a:ext>
            </a:extLst>
          </p:cNvPr>
          <p:cNvGraphicFramePr>
            <a:graphicFrameLocks noChangeAspect="1"/>
          </p:cNvGraphicFramePr>
          <p:nvPr>
            <p:custDataLst>
              <p:tags r:id="rId1"/>
            </p:custDataLst>
            <p:extLst>
              <p:ext uri="{D42A27DB-BD31-4B8C-83A1-F6EECF244321}">
                <p14:modId xmlns:p14="http://schemas.microsoft.com/office/powerpoint/2010/main" val="4085948717"/>
              </p:ext>
            </p:extLst>
          </p:nvPr>
        </p:nvGraphicFramePr>
        <p:xfrm>
          <a:off x="1191" y="859779"/>
          <a:ext cx="1190" cy="1190"/>
        </p:xfrm>
        <a:graphic>
          <a:graphicData uri="http://schemas.openxmlformats.org/presentationml/2006/ole">
            <mc:AlternateContent xmlns:mc="http://schemas.openxmlformats.org/markup-compatibility/2006">
              <mc:Choice xmlns:v="urn:schemas-microsoft-com:vml" Requires="v">
                <p:oleObj name="think-cell Slide" r:id="rId5" imgW="455" imgH="454" progId="TCLayout.ActiveDocument.1">
                  <p:embed/>
                </p:oleObj>
              </mc:Choice>
              <mc:Fallback>
                <p:oleObj name="think-cell Slide" r:id="rId5" imgW="455" imgH="454" progId="TCLayout.ActiveDocument.1">
                  <p:embed/>
                  <p:pic>
                    <p:nvPicPr>
                      <p:cNvPr id="6" name="Object 5" hidden="1">
                        <a:extLst>
                          <a:ext uri="{FF2B5EF4-FFF2-40B4-BE49-F238E27FC236}">
                            <a16:creationId xmlns:a16="http://schemas.microsoft.com/office/drawing/2014/main" id="{6A638DFD-A4BE-4B20-B6FA-BE782549C850}"/>
                          </a:ext>
                        </a:extLst>
                      </p:cNvPr>
                      <p:cNvPicPr/>
                      <p:nvPr/>
                    </p:nvPicPr>
                    <p:blipFill>
                      <a:blip r:embed="rId6"/>
                      <a:stretch>
                        <a:fillRect/>
                      </a:stretch>
                    </p:blipFill>
                    <p:spPr>
                      <a:xfrm>
                        <a:off x="1191" y="859779"/>
                        <a:ext cx="1190" cy="1190"/>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7A712D22-D3A6-4CB2-A825-9BADE9E402F6}"/>
              </a:ext>
            </a:extLst>
          </p:cNvPr>
          <p:cNvSpPr/>
          <p:nvPr>
            <p:custDataLst>
              <p:tags r:id="rId2"/>
            </p:custDataLst>
          </p:nvPr>
        </p:nvSpPr>
        <p:spPr>
          <a:xfrm>
            <a:off x="0" y="858589"/>
            <a:ext cx="119001" cy="119001"/>
          </a:xfrm>
          <a:prstGeom prst="rect">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t" anchorCtr="0">
            <a:noAutofit/>
          </a:bodyPr>
          <a:lstStyle/>
          <a:p>
            <a:pPr algn="ctr"/>
            <a:endParaRPr lang="en-US" sz="1799" dirty="0">
              <a:solidFill>
                <a:schemeClr val="tx1"/>
              </a:solidFill>
              <a:latin typeface="EYInterstate Light" panose="02000506000000020004" pitchFamily="2" charset="0"/>
              <a:ea typeface="+mj-ea"/>
              <a:cs typeface="Arial" panose="020B0604020202020204" pitchFamily="34" charset="0"/>
              <a:sym typeface="EYInterstate Light" panose="02000506000000020004" pitchFamily="2" charset="0"/>
            </a:endParaRPr>
          </a:p>
        </p:txBody>
      </p:sp>
      <p:sp>
        <p:nvSpPr>
          <p:cNvPr id="2" name="Title 1">
            <a:extLst>
              <a:ext uri="{FF2B5EF4-FFF2-40B4-BE49-F238E27FC236}">
                <a16:creationId xmlns:a16="http://schemas.microsoft.com/office/drawing/2014/main" id="{779C4798-C22B-4ACB-A09D-D88EA02E128C}"/>
              </a:ext>
            </a:extLst>
          </p:cNvPr>
          <p:cNvSpPr>
            <a:spLocks noGrp="1"/>
          </p:cNvSpPr>
          <p:nvPr>
            <p:ph type="title"/>
          </p:nvPr>
        </p:nvSpPr>
        <p:spPr>
          <a:xfrm>
            <a:off x="457201" y="294200"/>
            <a:ext cx="8229600" cy="590400"/>
          </a:xfrm>
        </p:spPr>
        <p:txBody>
          <a:bodyPr vert="horz"/>
          <a:lstStyle/>
          <a:p>
            <a:r>
              <a:rPr lang="en-US" dirty="0"/>
              <a:t>Why organizations should care</a:t>
            </a:r>
          </a:p>
        </p:txBody>
      </p:sp>
      <p:sp>
        <p:nvSpPr>
          <p:cNvPr id="10" name="Rectangle 9">
            <a:extLst>
              <a:ext uri="{FF2B5EF4-FFF2-40B4-BE49-F238E27FC236}">
                <a16:creationId xmlns:a16="http://schemas.microsoft.com/office/drawing/2014/main" id="{9C2006A0-9CF6-7402-B8FB-8891B8D1D8B7}"/>
              </a:ext>
            </a:extLst>
          </p:cNvPr>
          <p:cNvSpPr/>
          <p:nvPr/>
        </p:nvSpPr>
        <p:spPr>
          <a:xfrm>
            <a:off x="457199" y="1141413"/>
            <a:ext cx="8234363" cy="359724"/>
          </a:xfrm>
          <a:prstGeom prst="rect">
            <a:avLst/>
          </a:prstGeom>
          <a:solidFill>
            <a:srgbClr val="C4C4CD"/>
          </a:solidFill>
          <a:ln w="9525" cap="flat" cmpd="sng" algn="ctr">
            <a:solidFill>
              <a:srgbClr val="C4C4CD"/>
            </a:solidFill>
            <a:prstDash val="solid"/>
            <a:round/>
            <a:headEnd type="none" w="med" len="med"/>
            <a:tailEnd type="none" w="med" len="med"/>
          </a:ln>
          <a:effectLst/>
        </p:spPr>
        <p:txBody>
          <a:bodyPr lIns="34272" rIns="34272" rtlCol="0" anchor="ctr" anchorCtr="0">
            <a:noAutofit/>
          </a:bodyPr>
          <a:lstStyle/>
          <a:p>
            <a:pPr algn="ctr" defTabSz="1174906">
              <a:defRPr/>
            </a:pPr>
            <a:r>
              <a:rPr lang="en-US" b="1" kern="0" dirty="0">
                <a:latin typeface="EYInterstate Light" panose="02000506000000020004" pitchFamily="2" charset="0"/>
              </a:rPr>
              <a:t> It’s the law.</a:t>
            </a:r>
          </a:p>
        </p:txBody>
      </p:sp>
      <p:sp>
        <p:nvSpPr>
          <p:cNvPr id="11" name="Rectangle 10">
            <a:extLst>
              <a:ext uri="{FF2B5EF4-FFF2-40B4-BE49-F238E27FC236}">
                <a16:creationId xmlns:a16="http://schemas.microsoft.com/office/drawing/2014/main" id="{67758183-C07A-56B6-063A-0BB2786ABA66}"/>
              </a:ext>
            </a:extLst>
          </p:cNvPr>
          <p:cNvSpPr/>
          <p:nvPr/>
        </p:nvSpPr>
        <p:spPr>
          <a:xfrm>
            <a:off x="457199" y="1513124"/>
            <a:ext cx="8229599" cy="1839325"/>
          </a:xfrm>
          <a:prstGeom prst="rect">
            <a:avLst/>
          </a:prstGeom>
          <a:noFill/>
          <a:ln w="9525" cap="flat" cmpd="sng" algn="ctr">
            <a:solidFill>
              <a:srgbClr val="C4C4CD"/>
            </a:solidFill>
            <a:prstDash val="solid"/>
            <a:round/>
            <a:headEnd type="none" w="med" len="med"/>
            <a:tailEnd type="none" w="med" len="med"/>
          </a:ln>
          <a:effectLst/>
          <a:extLst>
            <a:ext uri="{909E8E84-426E-40DD-AFC4-6F175D3DCCD1}">
              <a14:hiddenFill xmlns:a14="http://schemas.microsoft.com/office/drawing/2010/main">
                <a:solidFill>
                  <a:srgbClr val="C4C4CD"/>
                </a:solidFill>
              </a14:hiddenFill>
            </a:ext>
          </a:extLst>
        </p:spPr>
        <p:txBody>
          <a:bodyPr lIns="91440" tIns="45720" rIns="91440" bIns="45720" rtlCol="0" anchor="ctr" anchorCtr="0"/>
          <a:lstStyle/>
          <a:p>
            <a:pPr marL="285750" indent="-285750" defTabSz="685434">
              <a:spcAft>
                <a:spcPts val="600"/>
              </a:spcAft>
              <a:buClr>
                <a:srgbClr val="FFD200"/>
              </a:buClr>
              <a:buSzPct val="100000"/>
              <a:buFont typeface="EYInterstate" panose="02000503020000020004" pitchFamily="2" charset="0"/>
              <a:buChar char="•"/>
              <a:defRPr/>
            </a:pPr>
            <a:r>
              <a:rPr lang="en-IN" sz="1400" dirty="0">
                <a:solidFill>
                  <a:srgbClr val="F6F6FA"/>
                </a:solidFill>
                <a:latin typeface="EYInterstate Light" panose="02000506000000020004" pitchFamily="2" charset="0"/>
              </a:rPr>
              <a:t>All 50 US states (plus the District of Columbia, Puerto Rico, Virgin Islands and Guam) maintain UP statutes.</a:t>
            </a:r>
          </a:p>
          <a:p>
            <a:pPr marL="285750" indent="-285750" defTabSz="685434">
              <a:spcAft>
                <a:spcPts val="600"/>
              </a:spcAft>
              <a:buClr>
                <a:srgbClr val="FFD200"/>
              </a:buClr>
              <a:buSzPct val="100000"/>
              <a:buFont typeface="EYInterstate" panose="02000503020000020004" pitchFamily="2" charset="0"/>
              <a:buChar char="•"/>
              <a:defRPr/>
            </a:pPr>
            <a:r>
              <a:rPr lang="en-IN" sz="1400" dirty="0">
                <a:solidFill>
                  <a:srgbClr val="F6F6FA"/>
                </a:solidFill>
                <a:latin typeface="EYInterstate Light" panose="02000506000000020004" pitchFamily="2" charset="0"/>
              </a:rPr>
              <a:t>Companies are required to file UP annually with each applicable state (and some states require negative reporting)</a:t>
            </a:r>
            <a:r>
              <a:rPr lang="en-US" sz="1400" dirty="0">
                <a:solidFill>
                  <a:srgbClr val="F6F6FA"/>
                </a:solidFill>
                <a:latin typeface="EYInterstate Light" panose="02000506000000020004" pitchFamily="2" charset="0"/>
              </a:rPr>
              <a:t>, regardless of physical presence. </a:t>
            </a:r>
          </a:p>
          <a:p>
            <a:pPr marL="285750" indent="-285750" defTabSz="685434">
              <a:spcAft>
                <a:spcPts val="600"/>
              </a:spcAft>
              <a:buClr>
                <a:srgbClr val="FFD200"/>
              </a:buClr>
              <a:buSzPct val="100000"/>
              <a:buFont typeface="EYInterstate" panose="02000503020000020004" pitchFamily="2" charset="0"/>
              <a:buChar char="•"/>
              <a:defRPr/>
            </a:pPr>
            <a:r>
              <a:rPr lang="en-US" sz="1400" dirty="0">
                <a:solidFill>
                  <a:srgbClr val="F6F6FA"/>
                </a:solidFill>
                <a:latin typeface="EYInterstate Light" panose="02000506000000020004" pitchFamily="2" charset="0"/>
              </a:rPr>
              <a:t>There are additional reporting implications related to the organization’s state of incorporation/ formation.</a:t>
            </a:r>
            <a:endParaRPr lang="en-IN" sz="1400" dirty="0">
              <a:solidFill>
                <a:srgbClr val="F6F6FA"/>
              </a:solidFill>
              <a:latin typeface="EYInterstate Light" panose="02000506000000020004" pitchFamily="2" charset="0"/>
            </a:endParaRPr>
          </a:p>
          <a:p>
            <a:pPr marL="285750" indent="-285750" defTabSz="685434">
              <a:spcAft>
                <a:spcPts val="600"/>
              </a:spcAft>
              <a:buClr>
                <a:srgbClr val="FFD200"/>
              </a:buClr>
              <a:buSzPct val="100000"/>
              <a:buFont typeface="EYInterstate" panose="02000503020000020004" pitchFamily="2" charset="0"/>
              <a:buChar char="•"/>
              <a:defRPr/>
            </a:pPr>
            <a:r>
              <a:rPr lang="en-IN" sz="1400" b="1" dirty="0">
                <a:solidFill>
                  <a:srgbClr val="F6F6FA"/>
                </a:solidFill>
                <a:latin typeface="EYInterstate Light" panose="02000506000000020004" pitchFamily="2" charset="0"/>
              </a:rPr>
              <a:t>Exempt organizations are not exempt </a:t>
            </a:r>
            <a:r>
              <a:rPr lang="en-IN" sz="1400" dirty="0">
                <a:solidFill>
                  <a:srgbClr val="F6F6FA"/>
                </a:solidFill>
                <a:latin typeface="EYInterstate Light" panose="02000506000000020004" pitchFamily="2" charset="0"/>
              </a:rPr>
              <a:t>from UP law.</a:t>
            </a:r>
            <a:r>
              <a:rPr lang="en-IN" sz="1400" dirty="0">
                <a:latin typeface="EYInterstate Light" panose="02000506000000020004" pitchFamily="2" charset="0"/>
              </a:rPr>
              <a:t>.</a:t>
            </a:r>
          </a:p>
        </p:txBody>
      </p:sp>
      <p:sp>
        <p:nvSpPr>
          <p:cNvPr id="12" name="Rectangle 11">
            <a:extLst>
              <a:ext uri="{FF2B5EF4-FFF2-40B4-BE49-F238E27FC236}">
                <a16:creationId xmlns:a16="http://schemas.microsoft.com/office/drawing/2014/main" id="{52E88910-E622-2E1D-CD8D-8BEA1621FD52}"/>
              </a:ext>
            </a:extLst>
          </p:cNvPr>
          <p:cNvSpPr/>
          <p:nvPr/>
        </p:nvSpPr>
        <p:spPr>
          <a:xfrm>
            <a:off x="457200" y="3481876"/>
            <a:ext cx="8234363" cy="2803357"/>
          </a:xfrm>
          <a:prstGeom prst="rect">
            <a:avLst/>
          </a:prstGeom>
          <a:noFill/>
          <a:ln w="9525" cap="flat" cmpd="sng" algn="ctr">
            <a:solidFill>
              <a:srgbClr val="C4C4CD"/>
            </a:solidFill>
            <a:prstDash val="solid"/>
            <a:round/>
            <a:headEnd type="none" w="med" len="med"/>
            <a:tailEnd type="none" w="med" len="med"/>
          </a:ln>
          <a:extLst>
            <a:ext uri="{909E8E84-426E-40DD-AFC4-6F175D3DCCD1}">
              <a14:hiddenFill xmlns:a14="http://schemas.microsoft.com/office/drawing/2010/main">
                <a:solidFill>
                  <a:srgbClr val="C4C4CD"/>
                </a:solidFill>
              </a14:hiddenFill>
            </a:ext>
          </a:extLst>
        </p:spPr>
        <p:txBody>
          <a:bodyPr wrap="square" anchor="ctr">
            <a:noAutofit/>
          </a:bodyPr>
          <a:lstStyle/>
          <a:p>
            <a:pPr marL="269875" indent="-269875">
              <a:spcAft>
                <a:spcPts val="600"/>
              </a:spcAft>
              <a:buClr>
                <a:srgbClr val="FFE600"/>
              </a:buClr>
              <a:buSzPct val="100000"/>
              <a:buFont typeface="EYInterstate" panose="02000503020000020004" pitchFamily="2" charset="0"/>
              <a:buChar char="•"/>
            </a:pPr>
            <a:r>
              <a:rPr lang="en-IN" sz="1400" b="1" dirty="0">
                <a:solidFill>
                  <a:srgbClr val="F6F6FA"/>
                </a:solidFill>
              </a:rPr>
              <a:t>Audit risk</a:t>
            </a:r>
            <a:r>
              <a:rPr lang="en-IN" sz="1400" dirty="0">
                <a:solidFill>
                  <a:srgbClr val="F6F6FA"/>
                </a:solidFill>
              </a:rPr>
              <a:t> — rise of robust, third-party-audit activity</a:t>
            </a:r>
            <a:r>
              <a:rPr lang="en-US" sz="1400" dirty="0">
                <a:solidFill>
                  <a:srgbClr val="F6F6FA"/>
                </a:solidFill>
              </a:rPr>
              <a:t>, contingent fee basis, with look-back periods up to 15 years and common challenges to estimation methodologies plus interest and penalties.</a:t>
            </a:r>
          </a:p>
          <a:p>
            <a:pPr marL="269875" indent="-269875">
              <a:spcAft>
                <a:spcPts val="600"/>
              </a:spcAft>
              <a:buClr>
                <a:srgbClr val="FFE600"/>
              </a:buClr>
              <a:buSzPct val="100000"/>
              <a:buFont typeface="EYInterstate" panose="02000503020000020004" pitchFamily="2" charset="0"/>
              <a:buChar char="•"/>
            </a:pPr>
            <a:r>
              <a:rPr lang="en-IN" sz="1400" b="1" dirty="0">
                <a:solidFill>
                  <a:srgbClr val="F6F6FA"/>
                </a:solidFill>
              </a:rPr>
              <a:t>Sensitive, private and personally identifiable information </a:t>
            </a:r>
            <a:r>
              <a:rPr lang="en-IN" sz="1400" dirty="0">
                <a:solidFill>
                  <a:srgbClr val="F6F6FA"/>
                </a:solidFill>
              </a:rPr>
              <a:t>— Health Insurance Portability and Accountability Act concerns, Social Security numbers, patient names, employee addresses, etc.</a:t>
            </a:r>
          </a:p>
          <a:p>
            <a:pPr marL="269875" indent="-269875">
              <a:spcAft>
                <a:spcPts val="600"/>
              </a:spcAft>
              <a:buClr>
                <a:srgbClr val="FFE600"/>
              </a:buClr>
              <a:buSzPct val="100000"/>
              <a:buFont typeface="EYInterstate" panose="02000503020000020004" pitchFamily="2" charset="0"/>
              <a:buChar char="•"/>
            </a:pPr>
            <a:r>
              <a:rPr lang="en-IN" sz="1400" b="1" dirty="0">
                <a:solidFill>
                  <a:srgbClr val="F6F6FA"/>
                </a:solidFill>
              </a:rPr>
              <a:t>Reputational concerns </a:t>
            </a:r>
            <a:r>
              <a:rPr lang="en-IN" sz="1400" dirty="0">
                <a:solidFill>
                  <a:srgbClr val="F6F6FA"/>
                </a:solidFill>
              </a:rPr>
              <a:t>— several lawsuits closed and pending.</a:t>
            </a:r>
          </a:p>
          <a:p>
            <a:pPr marL="269875" indent="-269875">
              <a:spcAft>
                <a:spcPts val="600"/>
              </a:spcAft>
              <a:buClr>
                <a:srgbClr val="FFE600"/>
              </a:buClr>
              <a:buSzPct val="100000"/>
              <a:buFont typeface="EYInterstate" panose="02000503020000020004" pitchFamily="2" charset="0"/>
              <a:buChar char="•"/>
            </a:pPr>
            <a:r>
              <a:rPr lang="en-IN" sz="1400" b="1" dirty="0">
                <a:solidFill>
                  <a:srgbClr val="F6F6FA"/>
                </a:solidFill>
              </a:rPr>
              <a:t>Internal cost </a:t>
            </a:r>
            <a:r>
              <a:rPr lang="en-IN" sz="1400" dirty="0">
                <a:solidFill>
                  <a:srgbClr val="F6F6FA"/>
                </a:solidFill>
              </a:rPr>
              <a:t>— if handled in-house, typically by resources dedicated to other duties with turnover risk i.e., risk of loss of data/knowledge to rebut the assumption of UP.</a:t>
            </a:r>
          </a:p>
          <a:p>
            <a:pPr marL="269875" indent="-269875">
              <a:spcAft>
                <a:spcPts val="600"/>
              </a:spcAft>
              <a:buClr>
                <a:srgbClr val="FFE600"/>
              </a:buClr>
              <a:buSzPct val="100000"/>
              <a:buFont typeface="EYInterstate" panose="02000503020000020004" pitchFamily="2" charset="0"/>
              <a:buChar char="•"/>
            </a:pPr>
            <a:r>
              <a:rPr lang="en-IN" sz="1400" b="1" dirty="0">
                <a:solidFill>
                  <a:srgbClr val="F6F6FA"/>
                </a:solidFill>
              </a:rPr>
              <a:t>External cost </a:t>
            </a:r>
            <a:r>
              <a:rPr lang="en-IN" sz="1400" dirty="0">
                <a:solidFill>
                  <a:srgbClr val="F6F6FA"/>
                </a:solidFill>
              </a:rPr>
              <a:t>— potential for overreporting; many states have allowable exemptions; requires sufficient UP knowledge.</a:t>
            </a:r>
          </a:p>
          <a:p>
            <a:pPr marL="269875" indent="-269875">
              <a:spcAft>
                <a:spcPts val="600"/>
              </a:spcAft>
              <a:buClr>
                <a:srgbClr val="FFE600"/>
              </a:buClr>
              <a:buSzPct val="100000"/>
              <a:buFont typeface="EYInterstate" panose="02000503020000020004" pitchFamily="2" charset="0"/>
              <a:buChar char="•"/>
            </a:pPr>
            <a:r>
              <a:rPr lang="en-IN" sz="1400" b="1" dirty="0">
                <a:solidFill>
                  <a:srgbClr val="F6F6FA"/>
                </a:solidFill>
              </a:rPr>
              <a:t>Potential unreserved liabilities </a:t>
            </a:r>
            <a:r>
              <a:rPr lang="en-IN" sz="1400" dirty="0">
                <a:solidFill>
                  <a:srgbClr val="F6F6FA"/>
                </a:solidFill>
              </a:rPr>
              <a:t>— previously written-off amounts, extent of liability unknown.</a:t>
            </a:r>
          </a:p>
        </p:txBody>
      </p:sp>
    </p:spTree>
    <p:extLst>
      <p:ext uri="{BB962C8B-B14F-4D97-AF65-F5344CB8AC3E}">
        <p14:creationId xmlns:p14="http://schemas.microsoft.com/office/powerpoint/2010/main" val="143722096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Object 14" hidden="1">
            <a:extLst>
              <a:ext uri="{FF2B5EF4-FFF2-40B4-BE49-F238E27FC236}">
                <a16:creationId xmlns:a16="http://schemas.microsoft.com/office/drawing/2014/main" id="{324FFB37-A504-4368-B02F-E5F8C8DE9184}"/>
              </a:ext>
            </a:extLst>
          </p:cNvPr>
          <p:cNvGraphicFramePr>
            <a:graphicFrameLocks noChangeAspect="1"/>
          </p:cNvGraphicFramePr>
          <p:nvPr>
            <p:custDataLst>
              <p:tags r:id="rId1"/>
            </p:custDataLst>
            <p:extLst>
              <p:ext uri="{D42A27DB-BD31-4B8C-83A1-F6EECF244321}">
                <p14:modId xmlns:p14="http://schemas.microsoft.com/office/powerpoint/2010/main" val="1507857118"/>
              </p:ext>
            </p:extLst>
          </p:nvPr>
        </p:nvGraphicFramePr>
        <p:xfrm>
          <a:off x="1191" y="859779"/>
          <a:ext cx="1190" cy="1190"/>
        </p:xfrm>
        <a:graphic>
          <a:graphicData uri="http://schemas.openxmlformats.org/presentationml/2006/ole">
            <mc:AlternateContent xmlns:mc="http://schemas.openxmlformats.org/markup-compatibility/2006">
              <mc:Choice xmlns:v="urn:schemas-microsoft-com:vml" Requires="v">
                <p:oleObj name="think-cell Slide" r:id="rId5" imgW="455" imgH="454" progId="TCLayout.ActiveDocument.1">
                  <p:embed/>
                </p:oleObj>
              </mc:Choice>
              <mc:Fallback>
                <p:oleObj name="think-cell Slide" r:id="rId5" imgW="455" imgH="454" progId="TCLayout.ActiveDocument.1">
                  <p:embed/>
                  <p:pic>
                    <p:nvPicPr>
                      <p:cNvPr id="15" name="Object 14" hidden="1">
                        <a:extLst>
                          <a:ext uri="{FF2B5EF4-FFF2-40B4-BE49-F238E27FC236}">
                            <a16:creationId xmlns:a16="http://schemas.microsoft.com/office/drawing/2014/main" id="{324FFB37-A504-4368-B02F-E5F8C8DE9184}"/>
                          </a:ext>
                        </a:extLst>
                      </p:cNvPr>
                      <p:cNvPicPr/>
                      <p:nvPr/>
                    </p:nvPicPr>
                    <p:blipFill>
                      <a:blip r:embed="rId6"/>
                      <a:stretch>
                        <a:fillRect/>
                      </a:stretch>
                    </p:blipFill>
                    <p:spPr>
                      <a:xfrm>
                        <a:off x="1191" y="859779"/>
                        <a:ext cx="1190" cy="1190"/>
                      </a:xfrm>
                      <a:prstGeom prst="rect">
                        <a:avLst/>
                      </a:prstGeom>
                    </p:spPr>
                  </p:pic>
                </p:oleObj>
              </mc:Fallback>
            </mc:AlternateContent>
          </a:graphicData>
        </a:graphic>
      </p:graphicFrame>
      <p:sp>
        <p:nvSpPr>
          <p:cNvPr id="14" name="Rectangle 13" hidden="1">
            <a:extLst>
              <a:ext uri="{FF2B5EF4-FFF2-40B4-BE49-F238E27FC236}">
                <a16:creationId xmlns:a16="http://schemas.microsoft.com/office/drawing/2014/main" id="{1DD2F763-74AB-42A0-A05F-F2CD589E3432}"/>
              </a:ext>
            </a:extLst>
          </p:cNvPr>
          <p:cNvSpPr/>
          <p:nvPr>
            <p:custDataLst>
              <p:tags r:id="rId2"/>
            </p:custDataLst>
          </p:nvPr>
        </p:nvSpPr>
        <p:spPr>
          <a:xfrm>
            <a:off x="0" y="858589"/>
            <a:ext cx="119001" cy="119001"/>
          </a:xfrm>
          <a:prstGeom prst="rect">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t" anchorCtr="0">
            <a:noAutofit/>
          </a:bodyPr>
          <a:lstStyle/>
          <a:p>
            <a:pPr algn="ctr"/>
            <a:endParaRPr lang="en-US" sz="1799" dirty="0">
              <a:solidFill>
                <a:schemeClr val="tx1"/>
              </a:solidFill>
              <a:latin typeface="EYInterstate Light" panose="02000506000000020004" pitchFamily="2" charset="0"/>
              <a:ea typeface="+mj-ea"/>
              <a:cs typeface="Arial" panose="020B0604020202020204" pitchFamily="34" charset="0"/>
              <a:sym typeface="EYInterstate Light" panose="02000506000000020004" pitchFamily="2" charset="0"/>
            </a:endParaRPr>
          </a:p>
        </p:txBody>
      </p:sp>
      <p:sp>
        <p:nvSpPr>
          <p:cNvPr id="2" name="Title 1"/>
          <p:cNvSpPr>
            <a:spLocks noGrp="1"/>
          </p:cNvSpPr>
          <p:nvPr>
            <p:ph type="title"/>
          </p:nvPr>
        </p:nvSpPr>
        <p:spPr/>
        <p:txBody>
          <a:bodyPr/>
          <a:lstStyle/>
          <a:p>
            <a:r>
              <a:rPr lang="en-US" dirty="0"/>
              <a:t>Where organizations are required to report </a:t>
            </a:r>
          </a:p>
        </p:txBody>
      </p:sp>
      <p:sp>
        <p:nvSpPr>
          <p:cNvPr id="13" name="Content Placeholder 12">
            <a:extLst>
              <a:ext uri="{FF2B5EF4-FFF2-40B4-BE49-F238E27FC236}">
                <a16:creationId xmlns:a16="http://schemas.microsoft.com/office/drawing/2014/main" id="{C6339F83-B508-46AF-B78E-CB644F9DEF67}"/>
              </a:ext>
            </a:extLst>
          </p:cNvPr>
          <p:cNvSpPr>
            <a:spLocks noGrp="1"/>
          </p:cNvSpPr>
          <p:nvPr>
            <p:ph idx="4294967295"/>
          </p:nvPr>
        </p:nvSpPr>
        <p:spPr>
          <a:xfrm>
            <a:off x="469012" y="1138238"/>
            <a:ext cx="8229600" cy="4948237"/>
          </a:xfrm>
        </p:spPr>
        <p:txBody>
          <a:bodyPr>
            <a:noAutofit/>
          </a:bodyPr>
          <a:lstStyle/>
          <a:p>
            <a:pPr>
              <a:buClr>
                <a:srgbClr val="FFE600"/>
              </a:buClr>
              <a:buFont typeface="EYInterstate" panose="02000503020000020004" pitchFamily="2" charset="0"/>
              <a:buChar char="•"/>
            </a:pPr>
            <a:r>
              <a:rPr lang="en-US" dirty="0"/>
              <a:t>Where to report property is based on priority rules, as established by the U.S. Supreme Court’s decision in </a:t>
            </a:r>
            <a:r>
              <a:rPr lang="en-US" i="1" dirty="0"/>
              <a:t>Texas v. New Jersey 379 US 674 (1965)</a:t>
            </a:r>
            <a:r>
              <a:rPr lang="en-US" dirty="0"/>
              <a:t>:</a:t>
            </a:r>
          </a:p>
          <a:p>
            <a:endParaRPr lang="en-US" dirty="0"/>
          </a:p>
          <a:p>
            <a:endParaRPr lang="en-US" dirty="0"/>
          </a:p>
        </p:txBody>
      </p:sp>
      <p:sp>
        <p:nvSpPr>
          <p:cNvPr id="43" name="Content Placeholder 12">
            <a:extLst>
              <a:ext uri="{FF2B5EF4-FFF2-40B4-BE49-F238E27FC236}">
                <a16:creationId xmlns:a16="http://schemas.microsoft.com/office/drawing/2014/main" id="{B89FB284-EA77-462C-BEC2-40BD3C92AD8A}"/>
              </a:ext>
            </a:extLst>
          </p:cNvPr>
          <p:cNvSpPr txBox="1">
            <a:spLocks/>
          </p:cNvSpPr>
          <p:nvPr/>
        </p:nvSpPr>
        <p:spPr>
          <a:xfrm>
            <a:off x="469012" y="4476044"/>
            <a:ext cx="8229600" cy="1659993"/>
          </a:xfrm>
          <a:prstGeom prst="rect">
            <a:avLst/>
          </a:prstGeom>
        </p:spPr>
        <p:txBody>
          <a:bodyPr vert="horz" lIns="0" tIns="0" rIns="0" bIns="0" rtlCol="0" anchor="t" anchorCtr="0">
            <a:noAutofit/>
          </a:bodyPr>
          <a:lstStyle>
            <a:lvl1pPr marL="356616" indent="-356616" algn="l" defTabSz="914400" rtl="0" eaLnBrk="1" latinLnBrk="0" hangingPunct="1">
              <a:spcBef>
                <a:spcPct val="20000"/>
              </a:spcBef>
              <a:buClr>
                <a:schemeClr val="tx2"/>
              </a:buClr>
              <a:buSzPct val="110000"/>
              <a:buFont typeface="EYInterstate Light" panose="02000506000000020004" pitchFamily="2" charset="0"/>
              <a:buChar char="•"/>
              <a:defRPr sz="2000" kern="1200">
                <a:solidFill>
                  <a:schemeClr val="bg1"/>
                </a:solidFill>
                <a:latin typeface="EYInterstate Light" panose="02000506000000020004" pitchFamily="2" charset="0"/>
                <a:ea typeface="+mn-ea"/>
                <a:cs typeface="+mn-cs"/>
              </a:defRPr>
            </a:lvl1pPr>
            <a:lvl2pPr marL="713232" indent="-356616" algn="l" defTabSz="914400" rtl="0" eaLnBrk="1" latinLnBrk="0" hangingPunct="1">
              <a:spcBef>
                <a:spcPct val="20000"/>
              </a:spcBef>
              <a:buClr>
                <a:schemeClr val="tx2"/>
              </a:buClr>
              <a:buSzPct val="110000"/>
              <a:buFont typeface="EYInterstate Light" panose="02000506000000020004" pitchFamily="2" charset="0"/>
              <a:buChar char="•"/>
              <a:defRPr sz="1800" kern="1200">
                <a:solidFill>
                  <a:schemeClr val="bg1"/>
                </a:solidFill>
                <a:latin typeface="EYInterstate Light" panose="02000506000000020004" pitchFamily="2" charset="0"/>
                <a:ea typeface="+mn-ea"/>
                <a:cs typeface="+mn-cs"/>
              </a:defRPr>
            </a:lvl2pPr>
            <a:lvl3pPr marL="1069848" indent="-356616" algn="l" defTabSz="914400" rtl="0" eaLnBrk="1" latinLnBrk="0" hangingPunct="1">
              <a:spcBef>
                <a:spcPct val="20000"/>
              </a:spcBef>
              <a:buClr>
                <a:schemeClr val="tx2"/>
              </a:buClr>
              <a:buSzPct val="110000"/>
              <a:buFont typeface="EYInterstate Light" panose="02000506000000020004" pitchFamily="2" charset="0"/>
              <a:buChar char="•"/>
              <a:defRPr sz="1600" kern="1200">
                <a:solidFill>
                  <a:schemeClr val="bg1"/>
                </a:solidFill>
                <a:latin typeface="EYInterstate Light" panose="02000506000000020004" pitchFamily="2" charset="0"/>
                <a:ea typeface="+mn-ea"/>
                <a:cs typeface="+mn-cs"/>
              </a:defRPr>
            </a:lvl3pPr>
            <a:lvl4pPr marL="1426464" indent="-356616" algn="l" defTabSz="914400" rtl="0" eaLnBrk="1" latinLnBrk="0" hangingPunct="1">
              <a:spcBef>
                <a:spcPct val="20000"/>
              </a:spcBef>
              <a:buClr>
                <a:schemeClr val="tx2"/>
              </a:buClr>
              <a:buSzPct val="110000"/>
              <a:buFont typeface="EYInterstate Light" panose="02000506000000020004" pitchFamily="2" charset="0"/>
              <a:buChar char="•"/>
              <a:defRPr sz="1400" kern="1200">
                <a:solidFill>
                  <a:schemeClr val="bg1"/>
                </a:solidFill>
                <a:latin typeface="EYInterstate Light" panose="02000506000000020004" pitchFamily="2" charset="0"/>
                <a:ea typeface="+mn-ea"/>
                <a:cs typeface="+mn-cs"/>
              </a:defRPr>
            </a:lvl4pPr>
            <a:lvl5pPr marL="1783080" indent="-356616" algn="l" defTabSz="914400" rtl="0" eaLnBrk="1" latinLnBrk="0" hangingPunct="1">
              <a:spcBef>
                <a:spcPct val="20000"/>
              </a:spcBef>
              <a:buClr>
                <a:schemeClr val="tx2"/>
              </a:buClr>
              <a:buSzPct val="110000"/>
              <a:buFont typeface="EYInterstate Light" panose="02000506000000020004" pitchFamily="2" charset="0"/>
              <a:buChar char="•"/>
              <a:defRPr sz="1200" kern="1200">
                <a:solidFill>
                  <a:schemeClr val="bg1"/>
                </a:solidFill>
                <a:latin typeface="EYInterstate Light" panose="02000506000000020004"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685434">
              <a:spcBef>
                <a:spcPts val="0"/>
              </a:spcBef>
              <a:spcAft>
                <a:spcPts val="600"/>
              </a:spcAft>
              <a:buClr>
                <a:srgbClr val="FFE600"/>
              </a:buClr>
              <a:buSzPct val="100000"/>
              <a:buFont typeface="EYInterstate" panose="02000503020000020004" pitchFamily="2" charset="0"/>
            </a:pPr>
            <a:r>
              <a:rPr lang="en-US" sz="1800" b="1" dirty="0"/>
              <a:t>First-priority rule</a:t>
            </a:r>
            <a:r>
              <a:rPr lang="en-US" sz="1800" dirty="0"/>
              <a:t>: State of owner’s last known address as shown on holder’s books and records.</a:t>
            </a:r>
          </a:p>
          <a:p>
            <a:pPr defTabSz="685434">
              <a:spcBef>
                <a:spcPts val="0"/>
              </a:spcBef>
              <a:spcAft>
                <a:spcPts val="600"/>
              </a:spcAft>
              <a:buClr>
                <a:srgbClr val="FFE600"/>
              </a:buClr>
              <a:buSzPct val="100000"/>
              <a:buFont typeface="EYInterstate" panose="02000503020000020004" pitchFamily="2" charset="0"/>
            </a:pPr>
            <a:r>
              <a:rPr lang="en-US" sz="1800" b="1" dirty="0"/>
              <a:t>Second-priority rule</a:t>
            </a:r>
            <a:r>
              <a:rPr lang="en-US" sz="1800" dirty="0"/>
              <a:t>: State of holder’s incorporation/formation if the holder does not have an owner’s last known address or if the last known address is a foreign address (generally).</a:t>
            </a:r>
          </a:p>
        </p:txBody>
      </p:sp>
      <p:grpSp>
        <p:nvGrpSpPr>
          <p:cNvPr id="156" name="Group 155">
            <a:extLst>
              <a:ext uri="{FF2B5EF4-FFF2-40B4-BE49-F238E27FC236}">
                <a16:creationId xmlns:a16="http://schemas.microsoft.com/office/drawing/2014/main" id="{2FD465F4-E097-F963-7902-95D33CEC9880}"/>
              </a:ext>
            </a:extLst>
          </p:cNvPr>
          <p:cNvGrpSpPr/>
          <p:nvPr/>
        </p:nvGrpSpPr>
        <p:grpSpPr>
          <a:xfrm>
            <a:off x="2660966" y="1961624"/>
            <a:ext cx="3255858" cy="2143258"/>
            <a:chOff x="2660966" y="1961624"/>
            <a:chExt cx="3255858" cy="2143258"/>
          </a:xfrm>
        </p:grpSpPr>
        <p:grpSp>
          <p:nvGrpSpPr>
            <p:cNvPr id="10" name="Group 3">
              <a:extLst>
                <a:ext uri="{FF2B5EF4-FFF2-40B4-BE49-F238E27FC236}">
                  <a16:creationId xmlns:a16="http://schemas.microsoft.com/office/drawing/2014/main" id="{A8AD312C-FF11-4B00-898E-813F6D6A24C0}"/>
                </a:ext>
              </a:extLst>
            </p:cNvPr>
            <p:cNvGrpSpPr>
              <a:grpSpLocks/>
            </p:cNvGrpSpPr>
            <p:nvPr/>
          </p:nvGrpSpPr>
          <p:grpSpPr bwMode="gray">
            <a:xfrm>
              <a:off x="2660966" y="1961624"/>
              <a:ext cx="3255858" cy="2143258"/>
              <a:chOff x="1041" y="824"/>
              <a:chExt cx="4013" cy="2586"/>
            </a:xfrm>
            <a:solidFill>
              <a:srgbClr val="C4C4CD"/>
            </a:solidFill>
          </p:grpSpPr>
          <p:sp>
            <p:nvSpPr>
              <p:cNvPr id="11" name="Freeform 4">
                <a:extLst>
                  <a:ext uri="{FF2B5EF4-FFF2-40B4-BE49-F238E27FC236}">
                    <a16:creationId xmlns:a16="http://schemas.microsoft.com/office/drawing/2014/main" id="{7AB39605-B8A3-4B82-8A5A-F6BA057B75B6}"/>
                  </a:ext>
                </a:extLst>
              </p:cNvPr>
              <p:cNvSpPr>
                <a:spLocks/>
              </p:cNvSpPr>
              <p:nvPr/>
            </p:nvSpPr>
            <p:spPr bwMode="gray">
              <a:xfrm>
                <a:off x="4736" y="1520"/>
                <a:ext cx="120" cy="76"/>
              </a:xfrm>
              <a:custGeom>
                <a:avLst/>
                <a:gdLst/>
                <a:ahLst/>
                <a:cxnLst>
                  <a:cxn ang="0">
                    <a:pos x="20" y="40"/>
                  </a:cxn>
                  <a:cxn ang="0">
                    <a:pos x="64" y="24"/>
                  </a:cxn>
                  <a:cxn ang="0">
                    <a:pos x="92" y="0"/>
                  </a:cxn>
                  <a:cxn ang="0">
                    <a:pos x="96" y="16"/>
                  </a:cxn>
                  <a:cxn ang="0">
                    <a:pos x="120" y="3"/>
                  </a:cxn>
                  <a:cxn ang="0">
                    <a:pos x="85" y="37"/>
                  </a:cxn>
                  <a:cxn ang="0">
                    <a:pos x="44" y="56"/>
                  </a:cxn>
                  <a:cxn ang="0">
                    <a:pos x="16" y="76"/>
                  </a:cxn>
                  <a:cxn ang="0">
                    <a:pos x="0" y="76"/>
                  </a:cxn>
                  <a:cxn ang="0">
                    <a:pos x="20" y="40"/>
                  </a:cxn>
                </a:cxnLst>
                <a:rect l="0" t="0" r="r" b="b"/>
                <a:pathLst>
                  <a:path w="120" h="76">
                    <a:moveTo>
                      <a:pt x="20" y="40"/>
                    </a:moveTo>
                    <a:lnTo>
                      <a:pt x="64" y="24"/>
                    </a:lnTo>
                    <a:lnTo>
                      <a:pt x="92" y="0"/>
                    </a:lnTo>
                    <a:lnTo>
                      <a:pt x="96" y="16"/>
                    </a:lnTo>
                    <a:lnTo>
                      <a:pt x="120" y="3"/>
                    </a:lnTo>
                    <a:lnTo>
                      <a:pt x="85" y="37"/>
                    </a:lnTo>
                    <a:lnTo>
                      <a:pt x="44" y="56"/>
                    </a:lnTo>
                    <a:lnTo>
                      <a:pt x="16" y="76"/>
                    </a:lnTo>
                    <a:lnTo>
                      <a:pt x="0" y="76"/>
                    </a:lnTo>
                    <a:lnTo>
                      <a:pt x="20" y="40"/>
                    </a:lnTo>
                    <a:close/>
                  </a:path>
                </a:pathLst>
              </a:custGeom>
              <a:solidFill>
                <a:srgbClr val="747480"/>
              </a:solidFill>
              <a:ln w="3175" cap="flat" cmpd="sng" algn="ctr">
                <a:solidFill>
                  <a:srgbClr val="2E2E38"/>
                </a:solidFill>
                <a:prstDash val="solid"/>
                <a:round/>
                <a:headEnd type="none" w="med" len="med"/>
                <a:tailEnd type="none" w="med" len="med"/>
              </a:ln>
              <a:effectLst/>
            </p:spPr>
            <p:txBody>
              <a:bodyPr/>
              <a:lstStyle/>
              <a:p>
                <a:endParaRPr lang="en-GB" dirty="0"/>
              </a:p>
            </p:txBody>
          </p:sp>
          <p:sp>
            <p:nvSpPr>
              <p:cNvPr id="12" name="Freeform 5">
                <a:extLst>
                  <a:ext uri="{FF2B5EF4-FFF2-40B4-BE49-F238E27FC236}">
                    <a16:creationId xmlns:a16="http://schemas.microsoft.com/office/drawing/2014/main" id="{B52C152E-546C-408C-BB18-F8E964FC9210}"/>
                  </a:ext>
                </a:extLst>
              </p:cNvPr>
              <p:cNvSpPr>
                <a:spLocks/>
              </p:cNvSpPr>
              <p:nvPr/>
            </p:nvSpPr>
            <p:spPr bwMode="gray">
              <a:xfrm>
                <a:off x="4277" y="1162"/>
                <a:ext cx="466" cy="426"/>
              </a:xfrm>
              <a:custGeom>
                <a:avLst/>
                <a:gdLst/>
                <a:ahLst/>
                <a:cxnLst>
                  <a:cxn ang="0">
                    <a:pos x="277" y="24"/>
                  </a:cxn>
                  <a:cxn ang="0">
                    <a:pos x="237" y="44"/>
                  </a:cxn>
                  <a:cxn ang="0">
                    <a:pos x="209" y="84"/>
                  </a:cxn>
                  <a:cxn ang="0">
                    <a:pos x="198" y="125"/>
                  </a:cxn>
                  <a:cxn ang="0">
                    <a:pos x="170" y="165"/>
                  </a:cxn>
                  <a:cxn ang="0">
                    <a:pos x="186" y="185"/>
                  </a:cxn>
                  <a:cxn ang="0">
                    <a:pos x="186" y="213"/>
                  </a:cxn>
                  <a:cxn ang="0">
                    <a:pos x="170" y="241"/>
                  </a:cxn>
                  <a:cxn ang="0">
                    <a:pos x="136" y="254"/>
                  </a:cxn>
                  <a:cxn ang="0">
                    <a:pos x="105" y="261"/>
                  </a:cxn>
                  <a:cxn ang="0">
                    <a:pos x="57" y="266"/>
                  </a:cxn>
                  <a:cxn ang="0">
                    <a:pos x="29" y="285"/>
                  </a:cxn>
                  <a:cxn ang="0">
                    <a:pos x="9" y="314"/>
                  </a:cxn>
                  <a:cxn ang="0">
                    <a:pos x="20" y="322"/>
                  </a:cxn>
                  <a:cxn ang="0">
                    <a:pos x="32" y="326"/>
                  </a:cxn>
                  <a:cxn ang="0">
                    <a:pos x="32" y="354"/>
                  </a:cxn>
                  <a:cxn ang="0">
                    <a:pos x="25" y="377"/>
                  </a:cxn>
                  <a:cxn ang="0">
                    <a:pos x="0" y="414"/>
                  </a:cxn>
                  <a:cxn ang="0">
                    <a:pos x="9" y="426"/>
                  </a:cxn>
                  <a:cxn ang="0">
                    <a:pos x="318" y="346"/>
                  </a:cxn>
                  <a:cxn ang="0">
                    <a:pos x="342" y="374"/>
                  </a:cxn>
                  <a:cxn ang="0">
                    <a:pos x="358" y="377"/>
                  </a:cxn>
                  <a:cxn ang="0">
                    <a:pos x="366" y="398"/>
                  </a:cxn>
                  <a:cxn ang="0">
                    <a:pos x="378" y="414"/>
                  </a:cxn>
                  <a:cxn ang="0">
                    <a:pos x="450" y="423"/>
                  </a:cxn>
                  <a:cxn ang="0">
                    <a:pos x="463" y="395"/>
                  </a:cxn>
                  <a:cxn ang="0">
                    <a:pos x="454" y="395"/>
                  </a:cxn>
                  <a:cxn ang="0">
                    <a:pos x="466" y="374"/>
                  </a:cxn>
                  <a:cxn ang="0">
                    <a:pos x="454" y="366"/>
                  </a:cxn>
                  <a:cxn ang="0">
                    <a:pos x="443" y="305"/>
                  </a:cxn>
                  <a:cxn ang="0">
                    <a:pos x="431" y="233"/>
                  </a:cxn>
                  <a:cxn ang="0">
                    <a:pos x="415" y="165"/>
                  </a:cxn>
                  <a:cxn ang="0">
                    <a:pos x="403" y="153"/>
                  </a:cxn>
                  <a:cxn ang="0">
                    <a:pos x="390" y="100"/>
                  </a:cxn>
                  <a:cxn ang="0">
                    <a:pos x="362" y="52"/>
                  </a:cxn>
                  <a:cxn ang="0">
                    <a:pos x="358" y="0"/>
                  </a:cxn>
                  <a:cxn ang="0">
                    <a:pos x="277" y="24"/>
                  </a:cxn>
                </a:cxnLst>
                <a:rect l="0" t="0" r="r" b="b"/>
                <a:pathLst>
                  <a:path w="466" h="426">
                    <a:moveTo>
                      <a:pt x="277" y="24"/>
                    </a:moveTo>
                    <a:lnTo>
                      <a:pt x="237" y="44"/>
                    </a:lnTo>
                    <a:lnTo>
                      <a:pt x="209" y="84"/>
                    </a:lnTo>
                    <a:lnTo>
                      <a:pt x="198" y="125"/>
                    </a:lnTo>
                    <a:lnTo>
                      <a:pt x="170" y="165"/>
                    </a:lnTo>
                    <a:lnTo>
                      <a:pt x="186" y="185"/>
                    </a:lnTo>
                    <a:lnTo>
                      <a:pt x="186" y="213"/>
                    </a:lnTo>
                    <a:lnTo>
                      <a:pt x="170" y="241"/>
                    </a:lnTo>
                    <a:lnTo>
                      <a:pt x="136" y="254"/>
                    </a:lnTo>
                    <a:lnTo>
                      <a:pt x="105" y="261"/>
                    </a:lnTo>
                    <a:lnTo>
                      <a:pt x="57" y="266"/>
                    </a:lnTo>
                    <a:lnTo>
                      <a:pt x="29" y="285"/>
                    </a:lnTo>
                    <a:lnTo>
                      <a:pt x="9" y="314"/>
                    </a:lnTo>
                    <a:lnTo>
                      <a:pt x="20" y="322"/>
                    </a:lnTo>
                    <a:lnTo>
                      <a:pt x="32" y="326"/>
                    </a:lnTo>
                    <a:lnTo>
                      <a:pt x="32" y="354"/>
                    </a:lnTo>
                    <a:lnTo>
                      <a:pt x="25" y="377"/>
                    </a:lnTo>
                    <a:lnTo>
                      <a:pt x="0" y="414"/>
                    </a:lnTo>
                    <a:lnTo>
                      <a:pt x="9" y="426"/>
                    </a:lnTo>
                    <a:lnTo>
                      <a:pt x="318" y="346"/>
                    </a:lnTo>
                    <a:lnTo>
                      <a:pt x="342" y="374"/>
                    </a:lnTo>
                    <a:lnTo>
                      <a:pt x="358" y="377"/>
                    </a:lnTo>
                    <a:lnTo>
                      <a:pt x="366" y="398"/>
                    </a:lnTo>
                    <a:lnTo>
                      <a:pt x="378" y="414"/>
                    </a:lnTo>
                    <a:lnTo>
                      <a:pt x="450" y="423"/>
                    </a:lnTo>
                    <a:lnTo>
                      <a:pt x="463" y="395"/>
                    </a:lnTo>
                    <a:lnTo>
                      <a:pt x="454" y="395"/>
                    </a:lnTo>
                    <a:lnTo>
                      <a:pt x="466" y="374"/>
                    </a:lnTo>
                    <a:lnTo>
                      <a:pt x="454" y="366"/>
                    </a:lnTo>
                    <a:lnTo>
                      <a:pt x="443" y="305"/>
                    </a:lnTo>
                    <a:lnTo>
                      <a:pt x="431" y="233"/>
                    </a:lnTo>
                    <a:lnTo>
                      <a:pt x="415" y="165"/>
                    </a:lnTo>
                    <a:lnTo>
                      <a:pt x="403" y="153"/>
                    </a:lnTo>
                    <a:lnTo>
                      <a:pt x="390" y="100"/>
                    </a:lnTo>
                    <a:lnTo>
                      <a:pt x="362" y="52"/>
                    </a:lnTo>
                    <a:lnTo>
                      <a:pt x="358" y="0"/>
                    </a:lnTo>
                    <a:lnTo>
                      <a:pt x="277" y="24"/>
                    </a:lnTo>
                    <a:close/>
                  </a:path>
                </a:pathLst>
              </a:custGeom>
              <a:solidFill>
                <a:srgbClr val="747480"/>
              </a:solidFill>
              <a:ln w="3175" cap="flat" cmpd="sng" algn="ctr">
                <a:solidFill>
                  <a:srgbClr val="2E2E38"/>
                </a:solidFill>
                <a:prstDash val="solid"/>
                <a:round/>
                <a:headEnd type="none" w="med" len="med"/>
                <a:tailEnd type="none" w="med" len="med"/>
              </a:ln>
              <a:effectLst/>
            </p:spPr>
            <p:txBody>
              <a:bodyPr/>
              <a:lstStyle/>
              <a:p>
                <a:endParaRPr lang="en-GB" dirty="0"/>
              </a:p>
            </p:txBody>
          </p:sp>
          <p:sp>
            <p:nvSpPr>
              <p:cNvPr id="16" name="Freeform 6">
                <a:extLst>
                  <a:ext uri="{FF2B5EF4-FFF2-40B4-BE49-F238E27FC236}">
                    <a16:creationId xmlns:a16="http://schemas.microsoft.com/office/drawing/2014/main" id="{0B153BA0-44DA-44D9-B181-9FFD68CBABA3}"/>
                  </a:ext>
                </a:extLst>
              </p:cNvPr>
              <p:cNvSpPr>
                <a:spLocks/>
              </p:cNvSpPr>
              <p:nvPr/>
            </p:nvSpPr>
            <p:spPr bwMode="gray">
              <a:xfrm>
                <a:off x="4664" y="1918"/>
                <a:ext cx="32" cy="92"/>
              </a:xfrm>
              <a:custGeom>
                <a:avLst/>
                <a:gdLst/>
                <a:ahLst/>
                <a:cxnLst>
                  <a:cxn ang="0">
                    <a:pos x="0" y="48"/>
                  </a:cxn>
                  <a:cxn ang="0">
                    <a:pos x="16" y="92"/>
                  </a:cxn>
                  <a:cxn ang="0">
                    <a:pos x="23" y="80"/>
                  </a:cxn>
                  <a:cxn ang="0">
                    <a:pos x="19" y="44"/>
                  </a:cxn>
                  <a:cxn ang="0">
                    <a:pos x="32" y="48"/>
                  </a:cxn>
                  <a:cxn ang="0">
                    <a:pos x="32" y="0"/>
                  </a:cxn>
                  <a:cxn ang="0">
                    <a:pos x="3" y="8"/>
                  </a:cxn>
                  <a:cxn ang="0">
                    <a:pos x="0" y="48"/>
                  </a:cxn>
                </a:cxnLst>
                <a:rect l="0" t="0" r="r" b="b"/>
                <a:pathLst>
                  <a:path w="32" h="92">
                    <a:moveTo>
                      <a:pt x="0" y="48"/>
                    </a:moveTo>
                    <a:lnTo>
                      <a:pt x="16" y="92"/>
                    </a:lnTo>
                    <a:lnTo>
                      <a:pt x="23" y="80"/>
                    </a:lnTo>
                    <a:lnTo>
                      <a:pt x="19" y="44"/>
                    </a:lnTo>
                    <a:lnTo>
                      <a:pt x="32" y="48"/>
                    </a:lnTo>
                    <a:lnTo>
                      <a:pt x="32" y="0"/>
                    </a:lnTo>
                    <a:lnTo>
                      <a:pt x="3" y="8"/>
                    </a:lnTo>
                    <a:lnTo>
                      <a:pt x="0" y="48"/>
                    </a:lnTo>
                    <a:close/>
                  </a:path>
                </a:pathLst>
              </a:custGeom>
              <a:solidFill>
                <a:srgbClr val="747480"/>
              </a:solidFill>
              <a:ln w="3175" cap="flat" cmpd="sng" algn="ctr">
                <a:solidFill>
                  <a:srgbClr val="2E2E38"/>
                </a:solidFill>
                <a:prstDash val="solid"/>
                <a:round/>
                <a:headEnd type="none" w="med" len="med"/>
                <a:tailEnd type="none" w="med" len="med"/>
              </a:ln>
              <a:effectLst/>
            </p:spPr>
            <p:txBody>
              <a:bodyPr/>
              <a:lstStyle/>
              <a:p>
                <a:endParaRPr lang="en-GB" dirty="0"/>
              </a:p>
            </p:txBody>
          </p:sp>
          <p:sp>
            <p:nvSpPr>
              <p:cNvPr id="17" name="Freeform 7">
                <a:extLst>
                  <a:ext uri="{FF2B5EF4-FFF2-40B4-BE49-F238E27FC236}">
                    <a16:creationId xmlns:a16="http://schemas.microsoft.com/office/drawing/2014/main" id="{45DE730B-B9BC-4137-89A2-DF22EFC6DF3E}"/>
                  </a:ext>
                </a:extLst>
              </p:cNvPr>
              <p:cNvSpPr>
                <a:spLocks/>
              </p:cNvSpPr>
              <p:nvPr/>
            </p:nvSpPr>
            <p:spPr bwMode="gray">
              <a:xfrm>
                <a:off x="4233" y="1508"/>
                <a:ext cx="443" cy="317"/>
              </a:xfrm>
              <a:custGeom>
                <a:avLst/>
                <a:gdLst/>
                <a:ahLst/>
                <a:cxnLst>
                  <a:cxn ang="0">
                    <a:pos x="44" y="317"/>
                  </a:cxn>
                  <a:cxn ang="0">
                    <a:pos x="125" y="298"/>
                  </a:cxn>
                  <a:cxn ang="0">
                    <a:pos x="386" y="237"/>
                  </a:cxn>
                  <a:cxn ang="0">
                    <a:pos x="394" y="213"/>
                  </a:cxn>
                  <a:cxn ang="0">
                    <a:pos x="418" y="217"/>
                  </a:cxn>
                  <a:cxn ang="0">
                    <a:pos x="426" y="197"/>
                  </a:cxn>
                  <a:cxn ang="0">
                    <a:pos x="426" y="188"/>
                  </a:cxn>
                  <a:cxn ang="0">
                    <a:pos x="443" y="169"/>
                  </a:cxn>
                  <a:cxn ang="0">
                    <a:pos x="434" y="156"/>
                  </a:cxn>
                  <a:cxn ang="0">
                    <a:pos x="426" y="156"/>
                  </a:cxn>
                  <a:cxn ang="0">
                    <a:pos x="415" y="149"/>
                  </a:cxn>
                  <a:cxn ang="0">
                    <a:pos x="422" y="128"/>
                  </a:cxn>
                  <a:cxn ang="0">
                    <a:pos x="410" y="116"/>
                  </a:cxn>
                  <a:cxn ang="0">
                    <a:pos x="415" y="96"/>
                  </a:cxn>
                  <a:cxn ang="0">
                    <a:pos x="415" y="80"/>
                  </a:cxn>
                  <a:cxn ang="0">
                    <a:pos x="422" y="68"/>
                  </a:cxn>
                  <a:cxn ang="0">
                    <a:pos x="410" y="52"/>
                  </a:cxn>
                  <a:cxn ang="0">
                    <a:pos x="402" y="31"/>
                  </a:cxn>
                  <a:cxn ang="0">
                    <a:pos x="386" y="28"/>
                  </a:cxn>
                  <a:cxn ang="0">
                    <a:pos x="362" y="0"/>
                  </a:cxn>
                  <a:cxn ang="0">
                    <a:pos x="53" y="80"/>
                  </a:cxn>
                  <a:cxn ang="0">
                    <a:pos x="44" y="68"/>
                  </a:cxn>
                  <a:cxn ang="0">
                    <a:pos x="0" y="96"/>
                  </a:cxn>
                  <a:cxn ang="0">
                    <a:pos x="28" y="248"/>
                  </a:cxn>
                  <a:cxn ang="0">
                    <a:pos x="44" y="317"/>
                  </a:cxn>
                </a:cxnLst>
                <a:rect l="0" t="0" r="r" b="b"/>
                <a:pathLst>
                  <a:path w="443" h="317">
                    <a:moveTo>
                      <a:pt x="44" y="317"/>
                    </a:moveTo>
                    <a:lnTo>
                      <a:pt x="125" y="298"/>
                    </a:lnTo>
                    <a:lnTo>
                      <a:pt x="386" y="237"/>
                    </a:lnTo>
                    <a:lnTo>
                      <a:pt x="394" y="213"/>
                    </a:lnTo>
                    <a:lnTo>
                      <a:pt x="418" y="217"/>
                    </a:lnTo>
                    <a:lnTo>
                      <a:pt x="426" y="197"/>
                    </a:lnTo>
                    <a:lnTo>
                      <a:pt x="426" y="188"/>
                    </a:lnTo>
                    <a:lnTo>
                      <a:pt x="443" y="169"/>
                    </a:lnTo>
                    <a:lnTo>
                      <a:pt x="434" y="156"/>
                    </a:lnTo>
                    <a:lnTo>
                      <a:pt x="426" y="156"/>
                    </a:lnTo>
                    <a:lnTo>
                      <a:pt x="415" y="149"/>
                    </a:lnTo>
                    <a:lnTo>
                      <a:pt x="422" y="128"/>
                    </a:lnTo>
                    <a:lnTo>
                      <a:pt x="410" y="116"/>
                    </a:lnTo>
                    <a:lnTo>
                      <a:pt x="415" y="96"/>
                    </a:lnTo>
                    <a:lnTo>
                      <a:pt x="415" y="80"/>
                    </a:lnTo>
                    <a:lnTo>
                      <a:pt x="422" y="68"/>
                    </a:lnTo>
                    <a:lnTo>
                      <a:pt x="410" y="52"/>
                    </a:lnTo>
                    <a:lnTo>
                      <a:pt x="402" y="31"/>
                    </a:lnTo>
                    <a:lnTo>
                      <a:pt x="386" y="28"/>
                    </a:lnTo>
                    <a:lnTo>
                      <a:pt x="362" y="0"/>
                    </a:lnTo>
                    <a:lnTo>
                      <a:pt x="53" y="80"/>
                    </a:lnTo>
                    <a:lnTo>
                      <a:pt x="44" y="68"/>
                    </a:lnTo>
                    <a:lnTo>
                      <a:pt x="0" y="96"/>
                    </a:lnTo>
                    <a:lnTo>
                      <a:pt x="28" y="248"/>
                    </a:lnTo>
                    <a:lnTo>
                      <a:pt x="44" y="317"/>
                    </a:lnTo>
                    <a:close/>
                  </a:path>
                </a:pathLst>
              </a:custGeom>
              <a:solidFill>
                <a:srgbClr val="747480"/>
              </a:solidFill>
              <a:ln w="3175" cap="flat" cmpd="sng" algn="ctr">
                <a:solidFill>
                  <a:srgbClr val="2E2E38"/>
                </a:solidFill>
                <a:prstDash val="solid"/>
                <a:round/>
                <a:headEnd type="none" w="med" len="med"/>
                <a:tailEnd type="none" w="med" len="med"/>
              </a:ln>
              <a:effectLst/>
            </p:spPr>
            <p:txBody>
              <a:bodyPr/>
              <a:lstStyle/>
              <a:p>
                <a:endParaRPr lang="en-GB" dirty="0"/>
              </a:p>
            </p:txBody>
          </p:sp>
          <p:sp>
            <p:nvSpPr>
              <p:cNvPr id="18" name="Freeform 8">
                <a:extLst>
                  <a:ext uri="{FF2B5EF4-FFF2-40B4-BE49-F238E27FC236}">
                    <a16:creationId xmlns:a16="http://schemas.microsoft.com/office/drawing/2014/main" id="{D062C27A-147D-4823-9A81-93B3DC7293C4}"/>
                  </a:ext>
                </a:extLst>
              </p:cNvPr>
              <p:cNvSpPr>
                <a:spLocks/>
              </p:cNvSpPr>
              <p:nvPr/>
            </p:nvSpPr>
            <p:spPr bwMode="gray">
              <a:xfrm>
                <a:off x="4821" y="1423"/>
                <a:ext cx="55" cy="61"/>
              </a:xfrm>
              <a:custGeom>
                <a:avLst/>
                <a:gdLst/>
                <a:ahLst/>
                <a:cxnLst>
                  <a:cxn ang="0">
                    <a:pos x="0" y="12"/>
                  </a:cxn>
                  <a:cxn ang="0">
                    <a:pos x="19" y="61"/>
                  </a:cxn>
                  <a:cxn ang="0">
                    <a:pos x="51" y="44"/>
                  </a:cxn>
                  <a:cxn ang="0">
                    <a:pos x="51" y="33"/>
                  </a:cxn>
                  <a:cxn ang="0">
                    <a:pos x="55" y="21"/>
                  </a:cxn>
                  <a:cxn ang="0">
                    <a:pos x="47" y="12"/>
                  </a:cxn>
                  <a:cxn ang="0">
                    <a:pos x="39" y="12"/>
                  </a:cxn>
                  <a:cxn ang="0">
                    <a:pos x="31" y="0"/>
                  </a:cxn>
                  <a:cxn ang="0">
                    <a:pos x="0" y="12"/>
                  </a:cxn>
                </a:cxnLst>
                <a:rect l="0" t="0" r="r" b="b"/>
                <a:pathLst>
                  <a:path w="55" h="61">
                    <a:moveTo>
                      <a:pt x="0" y="12"/>
                    </a:moveTo>
                    <a:lnTo>
                      <a:pt x="19" y="61"/>
                    </a:lnTo>
                    <a:lnTo>
                      <a:pt x="51" y="44"/>
                    </a:lnTo>
                    <a:lnTo>
                      <a:pt x="51" y="33"/>
                    </a:lnTo>
                    <a:lnTo>
                      <a:pt x="55" y="21"/>
                    </a:lnTo>
                    <a:lnTo>
                      <a:pt x="47" y="12"/>
                    </a:lnTo>
                    <a:lnTo>
                      <a:pt x="39" y="12"/>
                    </a:lnTo>
                    <a:lnTo>
                      <a:pt x="31" y="0"/>
                    </a:lnTo>
                    <a:lnTo>
                      <a:pt x="0" y="12"/>
                    </a:lnTo>
                    <a:close/>
                  </a:path>
                </a:pathLst>
              </a:custGeom>
              <a:solidFill>
                <a:srgbClr val="747480"/>
              </a:solidFill>
              <a:ln w="3175" cap="flat" cmpd="sng" algn="ctr">
                <a:solidFill>
                  <a:srgbClr val="2E2E38"/>
                </a:solidFill>
                <a:prstDash val="solid"/>
                <a:round/>
                <a:headEnd type="none" w="med" len="med"/>
                <a:tailEnd type="none" w="med" len="med"/>
              </a:ln>
              <a:effectLst/>
            </p:spPr>
            <p:txBody>
              <a:bodyPr/>
              <a:lstStyle/>
              <a:p>
                <a:endParaRPr lang="en-GB" dirty="0"/>
              </a:p>
            </p:txBody>
          </p:sp>
          <p:sp>
            <p:nvSpPr>
              <p:cNvPr id="19" name="Freeform 9">
                <a:extLst>
                  <a:ext uri="{FF2B5EF4-FFF2-40B4-BE49-F238E27FC236}">
                    <a16:creationId xmlns:a16="http://schemas.microsoft.com/office/drawing/2014/main" id="{5F893BA5-C025-4B2B-A8CA-E21BD9FD2B22}"/>
                  </a:ext>
                </a:extLst>
              </p:cNvPr>
              <p:cNvSpPr>
                <a:spLocks/>
              </p:cNvSpPr>
              <p:nvPr/>
            </p:nvSpPr>
            <p:spPr bwMode="gray">
              <a:xfrm>
                <a:off x="4720" y="1435"/>
                <a:ext cx="120" cy="122"/>
              </a:xfrm>
              <a:custGeom>
                <a:avLst/>
                <a:gdLst/>
                <a:ahLst/>
                <a:cxnLst>
                  <a:cxn ang="0">
                    <a:pos x="20" y="122"/>
                  </a:cxn>
                  <a:cxn ang="0">
                    <a:pos x="120" y="49"/>
                  </a:cxn>
                  <a:cxn ang="0">
                    <a:pos x="101" y="0"/>
                  </a:cxn>
                  <a:cxn ang="0">
                    <a:pos x="0" y="32"/>
                  </a:cxn>
                  <a:cxn ang="0">
                    <a:pos x="11" y="93"/>
                  </a:cxn>
                  <a:cxn ang="0">
                    <a:pos x="23" y="101"/>
                  </a:cxn>
                  <a:cxn ang="0">
                    <a:pos x="11" y="122"/>
                  </a:cxn>
                  <a:cxn ang="0">
                    <a:pos x="20" y="122"/>
                  </a:cxn>
                </a:cxnLst>
                <a:rect l="0" t="0" r="r" b="b"/>
                <a:pathLst>
                  <a:path w="120" h="122">
                    <a:moveTo>
                      <a:pt x="20" y="122"/>
                    </a:moveTo>
                    <a:lnTo>
                      <a:pt x="120" y="49"/>
                    </a:lnTo>
                    <a:lnTo>
                      <a:pt x="101" y="0"/>
                    </a:lnTo>
                    <a:lnTo>
                      <a:pt x="0" y="32"/>
                    </a:lnTo>
                    <a:lnTo>
                      <a:pt x="11" y="93"/>
                    </a:lnTo>
                    <a:lnTo>
                      <a:pt x="23" y="101"/>
                    </a:lnTo>
                    <a:lnTo>
                      <a:pt x="11" y="122"/>
                    </a:lnTo>
                    <a:lnTo>
                      <a:pt x="20" y="122"/>
                    </a:lnTo>
                    <a:close/>
                  </a:path>
                </a:pathLst>
              </a:custGeom>
              <a:solidFill>
                <a:srgbClr val="747480"/>
              </a:solidFill>
              <a:ln w="3175" cap="flat" cmpd="sng" algn="ctr">
                <a:solidFill>
                  <a:srgbClr val="2E2E38"/>
                </a:solidFill>
                <a:prstDash val="solid"/>
                <a:round/>
                <a:headEnd type="none" w="med" len="med"/>
                <a:tailEnd type="none" w="med" len="med"/>
              </a:ln>
              <a:effectLst/>
            </p:spPr>
            <p:txBody>
              <a:bodyPr/>
              <a:lstStyle/>
              <a:p>
                <a:endParaRPr lang="en-GB" dirty="0"/>
              </a:p>
            </p:txBody>
          </p:sp>
          <p:sp>
            <p:nvSpPr>
              <p:cNvPr id="20" name="Freeform 10">
                <a:extLst>
                  <a:ext uri="{FF2B5EF4-FFF2-40B4-BE49-F238E27FC236}">
                    <a16:creationId xmlns:a16="http://schemas.microsoft.com/office/drawing/2014/main" id="{61D5247F-D66F-406E-8751-990F7DD85FBD}"/>
                  </a:ext>
                </a:extLst>
              </p:cNvPr>
              <p:cNvSpPr>
                <a:spLocks/>
              </p:cNvSpPr>
              <p:nvPr/>
            </p:nvSpPr>
            <p:spPr bwMode="gray">
              <a:xfrm>
                <a:off x="4708" y="1322"/>
                <a:ext cx="249" cy="145"/>
              </a:xfrm>
              <a:custGeom>
                <a:avLst/>
                <a:gdLst/>
                <a:ahLst/>
                <a:cxnLst>
                  <a:cxn ang="0">
                    <a:pos x="48" y="53"/>
                  </a:cxn>
                  <a:cxn ang="0">
                    <a:pos x="116" y="25"/>
                  </a:cxn>
                  <a:cxn ang="0">
                    <a:pos x="132" y="5"/>
                  </a:cxn>
                  <a:cxn ang="0">
                    <a:pos x="152" y="0"/>
                  </a:cxn>
                  <a:cxn ang="0">
                    <a:pos x="152" y="13"/>
                  </a:cxn>
                  <a:cxn ang="0">
                    <a:pos x="160" y="21"/>
                  </a:cxn>
                  <a:cxn ang="0">
                    <a:pos x="168" y="25"/>
                  </a:cxn>
                  <a:cxn ang="0">
                    <a:pos x="180" y="25"/>
                  </a:cxn>
                  <a:cxn ang="0">
                    <a:pos x="168" y="33"/>
                  </a:cxn>
                  <a:cxn ang="0">
                    <a:pos x="164" y="46"/>
                  </a:cxn>
                  <a:cxn ang="0">
                    <a:pos x="164" y="53"/>
                  </a:cxn>
                  <a:cxn ang="0">
                    <a:pos x="180" y="62"/>
                  </a:cxn>
                  <a:cxn ang="0">
                    <a:pos x="185" y="62"/>
                  </a:cxn>
                  <a:cxn ang="0">
                    <a:pos x="192" y="73"/>
                  </a:cxn>
                  <a:cxn ang="0">
                    <a:pos x="201" y="94"/>
                  </a:cxn>
                  <a:cxn ang="0">
                    <a:pos x="229" y="94"/>
                  </a:cxn>
                  <a:cxn ang="0">
                    <a:pos x="240" y="85"/>
                  </a:cxn>
                  <a:cxn ang="0">
                    <a:pos x="233" y="73"/>
                  </a:cxn>
                  <a:cxn ang="0">
                    <a:pos x="224" y="65"/>
                  </a:cxn>
                  <a:cxn ang="0">
                    <a:pos x="224" y="62"/>
                  </a:cxn>
                  <a:cxn ang="0">
                    <a:pos x="240" y="73"/>
                  </a:cxn>
                  <a:cxn ang="0">
                    <a:pos x="249" y="81"/>
                  </a:cxn>
                  <a:cxn ang="0">
                    <a:pos x="249" y="94"/>
                  </a:cxn>
                  <a:cxn ang="0">
                    <a:pos x="220" y="106"/>
                  </a:cxn>
                  <a:cxn ang="0">
                    <a:pos x="212" y="122"/>
                  </a:cxn>
                  <a:cxn ang="0">
                    <a:pos x="201" y="106"/>
                  </a:cxn>
                  <a:cxn ang="0">
                    <a:pos x="192" y="122"/>
                  </a:cxn>
                  <a:cxn ang="0">
                    <a:pos x="189" y="134"/>
                  </a:cxn>
                  <a:cxn ang="0">
                    <a:pos x="180" y="134"/>
                  </a:cxn>
                  <a:cxn ang="0">
                    <a:pos x="160" y="113"/>
                  </a:cxn>
                  <a:cxn ang="0">
                    <a:pos x="152" y="113"/>
                  </a:cxn>
                  <a:cxn ang="0">
                    <a:pos x="144" y="101"/>
                  </a:cxn>
                  <a:cxn ang="0">
                    <a:pos x="113" y="113"/>
                  </a:cxn>
                  <a:cxn ang="0">
                    <a:pos x="12" y="145"/>
                  </a:cxn>
                  <a:cxn ang="0">
                    <a:pos x="0" y="73"/>
                  </a:cxn>
                  <a:cxn ang="0">
                    <a:pos x="48" y="53"/>
                  </a:cxn>
                </a:cxnLst>
                <a:rect l="0" t="0" r="r" b="b"/>
                <a:pathLst>
                  <a:path w="249" h="145">
                    <a:moveTo>
                      <a:pt x="48" y="53"/>
                    </a:moveTo>
                    <a:lnTo>
                      <a:pt x="116" y="25"/>
                    </a:lnTo>
                    <a:lnTo>
                      <a:pt x="132" y="5"/>
                    </a:lnTo>
                    <a:lnTo>
                      <a:pt x="152" y="0"/>
                    </a:lnTo>
                    <a:lnTo>
                      <a:pt x="152" y="13"/>
                    </a:lnTo>
                    <a:lnTo>
                      <a:pt x="160" y="21"/>
                    </a:lnTo>
                    <a:lnTo>
                      <a:pt x="168" y="25"/>
                    </a:lnTo>
                    <a:lnTo>
                      <a:pt x="180" y="25"/>
                    </a:lnTo>
                    <a:lnTo>
                      <a:pt x="168" y="33"/>
                    </a:lnTo>
                    <a:lnTo>
                      <a:pt x="164" y="46"/>
                    </a:lnTo>
                    <a:lnTo>
                      <a:pt x="164" y="53"/>
                    </a:lnTo>
                    <a:lnTo>
                      <a:pt x="180" y="62"/>
                    </a:lnTo>
                    <a:lnTo>
                      <a:pt x="185" y="62"/>
                    </a:lnTo>
                    <a:lnTo>
                      <a:pt x="192" y="73"/>
                    </a:lnTo>
                    <a:lnTo>
                      <a:pt x="201" y="94"/>
                    </a:lnTo>
                    <a:lnTo>
                      <a:pt x="229" y="94"/>
                    </a:lnTo>
                    <a:lnTo>
                      <a:pt x="240" y="85"/>
                    </a:lnTo>
                    <a:lnTo>
                      <a:pt x="233" y="73"/>
                    </a:lnTo>
                    <a:lnTo>
                      <a:pt x="224" y="65"/>
                    </a:lnTo>
                    <a:lnTo>
                      <a:pt x="224" y="62"/>
                    </a:lnTo>
                    <a:lnTo>
                      <a:pt x="240" y="73"/>
                    </a:lnTo>
                    <a:lnTo>
                      <a:pt x="249" y="81"/>
                    </a:lnTo>
                    <a:lnTo>
                      <a:pt x="249" y="94"/>
                    </a:lnTo>
                    <a:lnTo>
                      <a:pt x="220" y="106"/>
                    </a:lnTo>
                    <a:lnTo>
                      <a:pt x="212" y="122"/>
                    </a:lnTo>
                    <a:lnTo>
                      <a:pt x="201" y="106"/>
                    </a:lnTo>
                    <a:lnTo>
                      <a:pt x="192" y="122"/>
                    </a:lnTo>
                    <a:lnTo>
                      <a:pt x="189" y="134"/>
                    </a:lnTo>
                    <a:lnTo>
                      <a:pt x="180" y="134"/>
                    </a:lnTo>
                    <a:lnTo>
                      <a:pt x="160" y="113"/>
                    </a:lnTo>
                    <a:lnTo>
                      <a:pt x="152" y="113"/>
                    </a:lnTo>
                    <a:lnTo>
                      <a:pt x="144" y="101"/>
                    </a:lnTo>
                    <a:lnTo>
                      <a:pt x="113" y="113"/>
                    </a:lnTo>
                    <a:lnTo>
                      <a:pt x="12" y="145"/>
                    </a:lnTo>
                    <a:lnTo>
                      <a:pt x="0" y="73"/>
                    </a:lnTo>
                    <a:lnTo>
                      <a:pt x="48" y="53"/>
                    </a:lnTo>
                    <a:close/>
                  </a:path>
                </a:pathLst>
              </a:custGeom>
              <a:solidFill>
                <a:srgbClr val="747480"/>
              </a:solidFill>
              <a:ln w="3175" cap="flat" cmpd="sng" algn="ctr">
                <a:solidFill>
                  <a:srgbClr val="2E2E38"/>
                </a:solidFill>
                <a:prstDash val="solid"/>
                <a:round/>
                <a:headEnd type="none" w="med" len="med"/>
                <a:tailEnd type="none" w="med" len="med"/>
              </a:ln>
              <a:effectLst/>
            </p:spPr>
            <p:txBody>
              <a:bodyPr/>
              <a:lstStyle/>
              <a:p>
                <a:endParaRPr lang="en-GB" dirty="0"/>
              </a:p>
            </p:txBody>
          </p:sp>
          <p:sp>
            <p:nvSpPr>
              <p:cNvPr id="21" name="Freeform 11">
                <a:extLst>
                  <a:ext uri="{FF2B5EF4-FFF2-40B4-BE49-F238E27FC236}">
                    <a16:creationId xmlns:a16="http://schemas.microsoft.com/office/drawing/2014/main" id="{6D1C1E1E-BD34-410D-BF8D-A46247027732}"/>
                  </a:ext>
                </a:extLst>
              </p:cNvPr>
              <p:cNvSpPr>
                <a:spLocks/>
              </p:cNvSpPr>
              <p:nvPr/>
            </p:nvSpPr>
            <p:spPr bwMode="gray">
              <a:xfrm>
                <a:off x="4775" y="824"/>
                <a:ext cx="279" cy="479"/>
              </a:xfrm>
              <a:custGeom>
                <a:avLst/>
                <a:gdLst/>
                <a:ahLst/>
                <a:cxnLst>
                  <a:cxn ang="0">
                    <a:pos x="0" y="286"/>
                  </a:cxn>
                  <a:cxn ang="0">
                    <a:pos x="85" y="479"/>
                  </a:cxn>
                  <a:cxn ang="0">
                    <a:pos x="97" y="479"/>
                  </a:cxn>
                  <a:cxn ang="0">
                    <a:pos x="97" y="403"/>
                  </a:cxn>
                  <a:cxn ang="0">
                    <a:pos x="93" y="403"/>
                  </a:cxn>
                  <a:cxn ang="0">
                    <a:pos x="113" y="359"/>
                  </a:cxn>
                  <a:cxn ang="0">
                    <a:pos x="118" y="362"/>
                  </a:cxn>
                  <a:cxn ang="0">
                    <a:pos x="138" y="343"/>
                  </a:cxn>
                  <a:cxn ang="0">
                    <a:pos x="153" y="306"/>
                  </a:cxn>
                  <a:cxn ang="0">
                    <a:pos x="153" y="290"/>
                  </a:cxn>
                  <a:cxn ang="0">
                    <a:pos x="157" y="286"/>
                  </a:cxn>
                  <a:cxn ang="0">
                    <a:pos x="166" y="281"/>
                  </a:cxn>
                  <a:cxn ang="0">
                    <a:pos x="185" y="286"/>
                  </a:cxn>
                  <a:cxn ang="0">
                    <a:pos x="206" y="270"/>
                  </a:cxn>
                  <a:cxn ang="0">
                    <a:pos x="238" y="209"/>
                  </a:cxn>
                  <a:cxn ang="0">
                    <a:pos x="258" y="209"/>
                  </a:cxn>
                  <a:cxn ang="0">
                    <a:pos x="274" y="202"/>
                  </a:cxn>
                  <a:cxn ang="0">
                    <a:pos x="279" y="177"/>
                  </a:cxn>
                  <a:cxn ang="0">
                    <a:pos x="263" y="161"/>
                  </a:cxn>
                  <a:cxn ang="0">
                    <a:pos x="254" y="165"/>
                  </a:cxn>
                  <a:cxn ang="0">
                    <a:pos x="245" y="145"/>
                  </a:cxn>
                  <a:cxn ang="0">
                    <a:pos x="245" y="129"/>
                  </a:cxn>
                  <a:cxn ang="0">
                    <a:pos x="226" y="110"/>
                  </a:cxn>
                  <a:cxn ang="0">
                    <a:pos x="178" y="16"/>
                  </a:cxn>
                  <a:cxn ang="0">
                    <a:pos x="162" y="16"/>
                  </a:cxn>
                  <a:cxn ang="0">
                    <a:pos x="145" y="4"/>
                  </a:cxn>
                  <a:cxn ang="0">
                    <a:pos x="125" y="0"/>
                  </a:cxn>
                  <a:cxn ang="0">
                    <a:pos x="118" y="9"/>
                  </a:cxn>
                  <a:cxn ang="0">
                    <a:pos x="113" y="20"/>
                  </a:cxn>
                  <a:cxn ang="0">
                    <a:pos x="97" y="25"/>
                  </a:cxn>
                  <a:cxn ang="0">
                    <a:pos x="85" y="16"/>
                  </a:cxn>
                  <a:cxn ang="0">
                    <a:pos x="73" y="16"/>
                  </a:cxn>
                  <a:cxn ang="0">
                    <a:pos x="41" y="129"/>
                  </a:cxn>
                  <a:cxn ang="0">
                    <a:pos x="41" y="209"/>
                  </a:cxn>
                  <a:cxn ang="0">
                    <a:pos x="28" y="226"/>
                  </a:cxn>
                  <a:cxn ang="0">
                    <a:pos x="25" y="242"/>
                  </a:cxn>
                  <a:cxn ang="0">
                    <a:pos x="17" y="249"/>
                  </a:cxn>
                  <a:cxn ang="0">
                    <a:pos x="17" y="265"/>
                  </a:cxn>
                  <a:cxn ang="0">
                    <a:pos x="0" y="286"/>
                  </a:cxn>
                </a:cxnLst>
                <a:rect l="0" t="0" r="r" b="b"/>
                <a:pathLst>
                  <a:path w="279" h="479">
                    <a:moveTo>
                      <a:pt x="0" y="286"/>
                    </a:moveTo>
                    <a:lnTo>
                      <a:pt x="85" y="479"/>
                    </a:lnTo>
                    <a:lnTo>
                      <a:pt x="97" y="479"/>
                    </a:lnTo>
                    <a:lnTo>
                      <a:pt x="97" y="403"/>
                    </a:lnTo>
                    <a:lnTo>
                      <a:pt x="93" y="403"/>
                    </a:lnTo>
                    <a:lnTo>
                      <a:pt x="113" y="359"/>
                    </a:lnTo>
                    <a:lnTo>
                      <a:pt x="118" y="362"/>
                    </a:lnTo>
                    <a:lnTo>
                      <a:pt x="138" y="343"/>
                    </a:lnTo>
                    <a:lnTo>
                      <a:pt x="153" y="306"/>
                    </a:lnTo>
                    <a:lnTo>
                      <a:pt x="153" y="290"/>
                    </a:lnTo>
                    <a:lnTo>
                      <a:pt x="157" y="286"/>
                    </a:lnTo>
                    <a:lnTo>
                      <a:pt x="166" y="281"/>
                    </a:lnTo>
                    <a:lnTo>
                      <a:pt x="185" y="286"/>
                    </a:lnTo>
                    <a:lnTo>
                      <a:pt x="206" y="270"/>
                    </a:lnTo>
                    <a:lnTo>
                      <a:pt x="238" y="209"/>
                    </a:lnTo>
                    <a:lnTo>
                      <a:pt x="258" y="209"/>
                    </a:lnTo>
                    <a:lnTo>
                      <a:pt x="274" y="202"/>
                    </a:lnTo>
                    <a:lnTo>
                      <a:pt x="279" y="177"/>
                    </a:lnTo>
                    <a:lnTo>
                      <a:pt x="263" y="161"/>
                    </a:lnTo>
                    <a:lnTo>
                      <a:pt x="254" y="165"/>
                    </a:lnTo>
                    <a:lnTo>
                      <a:pt x="245" y="145"/>
                    </a:lnTo>
                    <a:lnTo>
                      <a:pt x="245" y="129"/>
                    </a:lnTo>
                    <a:lnTo>
                      <a:pt x="226" y="110"/>
                    </a:lnTo>
                    <a:lnTo>
                      <a:pt x="178" y="16"/>
                    </a:lnTo>
                    <a:lnTo>
                      <a:pt x="162" y="16"/>
                    </a:lnTo>
                    <a:lnTo>
                      <a:pt x="145" y="4"/>
                    </a:lnTo>
                    <a:lnTo>
                      <a:pt x="125" y="0"/>
                    </a:lnTo>
                    <a:lnTo>
                      <a:pt x="118" y="9"/>
                    </a:lnTo>
                    <a:lnTo>
                      <a:pt x="113" y="20"/>
                    </a:lnTo>
                    <a:lnTo>
                      <a:pt x="97" y="25"/>
                    </a:lnTo>
                    <a:lnTo>
                      <a:pt x="85" y="16"/>
                    </a:lnTo>
                    <a:lnTo>
                      <a:pt x="73" y="16"/>
                    </a:lnTo>
                    <a:lnTo>
                      <a:pt x="41" y="129"/>
                    </a:lnTo>
                    <a:lnTo>
                      <a:pt x="41" y="209"/>
                    </a:lnTo>
                    <a:lnTo>
                      <a:pt x="28" y="226"/>
                    </a:lnTo>
                    <a:lnTo>
                      <a:pt x="25" y="242"/>
                    </a:lnTo>
                    <a:lnTo>
                      <a:pt x="17" y="249"/>
                    </a:lnTo>
                    <a:lnTo>
                      <a:pt x="17" y="265"/>
                    </a:lnTo>
                    <a:lnTo>
                      <a:pt x="0" y="286"/>
                    </a:lnTo>
                    <a:close/>
                  </a:path>
                </a:pathLst>
              </a:custGeom>
              <a:solidFill>
                <a:srgbClr val="747480"/>
              </a:solidFill>
              <a:ln w="3175" cap="flat" cmpd="sng" algn="ctr">
                <a:solidFill>
                  <a:srgbClr val="2E2E38"/>
                </a:solidFill>
                <a:prstDash val="solid"/>
                <a:round/>
                <a:headEnd type="none" w="med" len="med"/>
                <a:tailEnd type="none" w="med" len="med"/>
              </a:ln>
              <a:effectLst/>
            </p:spPr>
            <p:txBody>
              <a:bodyPr/>
              <a:lstStyle/>
              <a:p>
                <a:endParaRPr lang="en-GB" dirty="0"/>
              </a:p>
            </p:txBody>
          </p:sp>
          <p:sp>
            <p:nvSpPr>
              <p:cNvPr id="22" name="Freeform 12">
                <a:extLst>
                  <a:ext uri="{FF2B5EF4-FFF2-40B4-BE49-F238E27FC236}">
                    <a16:creationId xmlns:a16="http://schemas.microsoft.com/office/drawing/2014/main" id="{0E20D164-A5FD-49F5-A5E7-DCCB53CA3F46}"/>
                  </a:ext>
                </a:extLst>
              </p:cNvPr>
              <p:cNvSpPr>
                <a:spLocks/>
              </p:cNvSpPr>
              <p:nvPr/>
            </p:nvSpPr>
            <p:spPr bwMode="gray">
              <a:xfrm>
                <a:off x="4731" y="1110"/>
                <a:ext cx="129" cy="265"/>
              </a:xfrm>
              <a:custGeom>
                <a:avLst/>
                <a:gdLst/>
                <a:ahLst/>
                <a:cxnLst>
                  <a:cxn ang="0">
                    <a:pos x="44" y="0"/>
                  </a:cxn>
                  <a:cxn ang="0">
                    <a:pos x="5" y="12"/>
                  </a:cxn>
                  <a:cxn ang="0">
                    <a:pos x="25" y="64"/>
                  </a:cxn>
                  <a:cxn ang="0">
                    <a:pos x="21" y="85"/>
                  </a:cxn>
                  <a:cxn ang="0">
                    <a:pos x="9" y="117"/>
                  </a:cxn>
                  <a:cxn ang="0">
                    <a:pos x="9" y="136"/>
                  </a:cxn>
                  <a:cxn ang="0">
                    <a:pos x="0" y="177"/>
                  </a:cxn>
                  <a:cxn ang="0">
                    <a:pos x="25" y="265"/>
                  </a:cxn>
                  <a:cxn ang="0">
                    <a:pos x="93" y="237"/>
                  </a:cxn>
                  <a:cxn ang="0">
                    <a:pos x="109" y="217"/>
                  </a:cxn>
                  <a:cxn ang="0">
                    <a:pos x="129" y="212"/>
                  </a:cxn>
                  <a:cxn ang="0">
                    <a:pos x="129" y="193"/>
                  </a:cxn>
                  <a:cxn ang="0">
                    <a:pos x="44" y="0"/>
                  </a:cxn>
                </a:cxnLst>
                <a:rect l="0" t="0" r="r" b="b"/>
                <a:pathLst>
                  <a:path w="129" h="265">
                    <a:moveTo>
                      <a:pt x="44" y="0"/>
                    </a:moveTo>
                    <a:lnTo>
                      <a:pt x="5" y="12"/>
                    </a:lnTo>
                    <a:lnTo>
                      <a:pt x="25" y="64"/>
                    </a:lnTo>
                    <a:lnTo>
                      <a:pt x="21" y="85"/>
                    </a:lnTo>
                    <a:lnTo>
                      <a:pt x="9" y="117"/>
                    </a:lnTo>
                    <a:lnTo>
                      <a:pt x="9" y="136"/>
                    </a:lnTo>
                    <a:lnTo>
                      <a:pt x="0" y="177"/>
                    </a:lnTo>
                    <a:lnTo>
                      <a:pt x="25" y="265"/>
                    </a:lnTo>
                    <a:lnTo>
                      <a:pt x="93" y="237"/>
                    </a:lnTo>
                    <a:lnTo>
                      <a:pt x="109" y="217"/>
                    </a:lnTo>
                    <a:lnTo>
                      <a:pt x="129" y="212"/>
                    </a:lnTo>
                    <a:lnTo>
                      <a:pt x="129" y="193"/>
                    </a:lnTo>
                    <a:lnTo>
                      <a:pt x="44" y="0"/>
                    </a:lnTo>
                    <a:close/>
                  </a:path>
                </a:pathLst>
              </a:custGeom>
              <a:solidFill>
                <a:srgbClr val="747480"/>
              </a:solidFill>
              <a:ln w="3175" cap="flat" cmpd="sng" algn="ctr">
                <a:solidFill>
                  <a:srgbClr val="2E2E38"/>
                </a:solidFill>
                <a:prstDash val="solid"/>
                <a:round/>
                <a:headEnd type="none" w="med" len="med"/>
                <a:tailEnd type="none" w="med" len="med"/>
              </a:ln>
              <a:effectLst/>
            </p:spPr>
            <p:txBody>
              <a:bodyPr/>
              <a:lstStyle/>
              <a:p>
                <a:endParaRPr lang="en-GB" dirty="0"/>
              </a:p>
            </p:txBody>
          </p:sp>
          <p:sp>
            <p:nvSpPr>
              <p:cNvPr id="23" name="Freeform 13">
                <a:extLst>
                  <a:ext uri="{FF2B5EF4-FFF2-40B4-BE49-F238E27FC236}">
                    <a16:creationId xmlns:a16="http://schemas.microsoft.com/office/drawing/2014/main" id="{FB06394A-1EE5-42D6-992D-BD9E43601B3D}"/>
                  </a:ext>
                </a:extLst>
              </p:cNvPr>
              <p:cNvSpPr>
                <a:spLocks/>
              </p:cNvSpPr>
              <p:nvPr/>
            </p:nvSpPr>
            <p:spPr bwMode="gray">
              <a:xfrm>
                <a:off x="4635" y="1122"/>
                <a:ext cx="121" cy="273"/>
              </a:xfrm>
              <a:custGeom>
                <a:avLst/>
                <a:gdLst/>
                <a:ahLst/>
                <a:cxnLst>
                  <a:cxn ang="0">
                    <a:pos x="4" y="92"/>
                  </a:cxn>
                  <a:cxn ang="0">
                    <a:pos x="0" y="40"/>
                  </a:cxn>
                  <a:cxn ang="0">
                    <a:pos x="101" y="0"/>
                  </a:cxn>
                  <a:cxn ang="0">
                    <a:pos x="121" y="52"/>
                  </a:cxn>
                  <a:cxn ang="0">
                    <a:pos x="117" y="73"/>
                  </a:cxn>
                  <a:cxn ang="0">
                    <a:pos x="105" y="105"/>
                  </a:cxn>
                  <a:cxn ang="0">
                    <a:pos x="105" y="124"/>
                  </a:cxn>
                  <a:cxn ang="0">
                    <a:pos x="96" y="165"/>
                  </a:cxn>
                  <a:cxn ang="0">
                    <a:pos x="121" y="253"/>
                  </a:cxn>
                  <a:cxn ang="0">
                    <a:pos x="73" y="273"/>
                  </a:cxn>
                  <a:cxn ang="0">
                    <a:pos x="57" y="205"/>
                  </a:cxn>
                  <a:cxn ang="0">
                    <a:pos x="45" y="193"/>
                  </a:cxn>
                  <a:cxn ang="0">
                    <a:pos x="32" y="140"/>
                  </a:cxn>
                  <a:cxn ang="0">
                    <a:pos x="4" y="92"/>
                  </a:cxn>
                </a:cxnLst>
                <a:rect l="0" t="0" r="r" b="b"/>
                <a:pathLst>
                  <a:path w="121" h="273">
                    <a:moveTo>
                      <a:pt x="4" y="92"/>
                    </a:moveTo>
                    <a:lnTo>
                      <a:pt x="0" y="40"/>
                    </a:lnTo>
                    <a:lnTo>
                      <a:pt x="101" y="0"/>
                    </a:lnTo>
                    <a:lnTo>
                      <a:pt x="121" y="52"/>
                    </a:lnTo>
                    <a:lnTo>
                      <a:pt x="117" y="73"/>
                    </a:lnTo>
                    <a:lnTo>
                      <a:pt x="105" y="105"/>
                    </a:lnTo>
                    <a:lnTo>
                      <a:pt x="105" y="124"/>
                    </a:lnTo>
                    <a:lnTo>
                      <a:pt x="96" y="165"/>
                    </a:lnTo>
                    <a:lnTo>
                      <a:pt x="121" y="253"/>
                    </a:lnTo>
                    <a:lnTo>
                      <a:pt x="73" y="273"/>
                    </a:lnTo>
                    <a:lnTo>
                      <a:pt x="57" y="205"/>
                    </a:lnTo>
                    <a:lnTo>
                      <a:pt x="45" y="193"/>
                    </a:lnTo>
                    <a:lnTo>
                      <a:pt x="32" y="140"/>
                    </a:lnTo>
                    <a:lnTo>
                      <a:pt x="4" y="92"/>
                    </a:lnTo>
                    <a:close/>
                  </a:path>
                </a:pathLst>
              </a:custGeom>
              <a:solidFill>
                <a:srgbClr val="747480"/>
              </a:solidFill>
              <a:ln w="3175" cap="flat" cmpd="sng" algn="ctr">
                <a:solidFill>
                  <a:srgbClr val="2E2E38"/>
                </a:solidFill>
                <a:prstDash val="solid"/>
                <a:round/>
                <a:headEnd type="none" w="med" len="med"/>
                <a:tailEnd type="none" w="med" len="med"/>
              </a:ln>
              <a:effectLst/>
            </p:spPr>
            <p:txBody>
              <a:bodyPr/>
              <a:lstStyle/>
              <a:p>
                <a:endParaRPr lang="en-GB" dirty="0"/>
              </a:p>
            </p:txBody>
          </p:sp>
          <p:sp>
            <p:nvSpPr>
              <p:cNvPr id="24" name="Freeform 14">
                <a:extLst>
                  <a:ext uri="{FF2B5EF4-FFF2-40B4-BE49-F238E27FC236}">
                    <a16:creationId xmlns:a16="http://schemas.microsoft.com/office/drawing/2014/main" id="{C23A48BF-99B2-4762-BC41-6791C3585035}"/>
                  </a:ext>
                </a:extLst>
              </p:cNvPr>
              <p:cNvSpPr>
                <a:spLocks/>
              </p:cNvSpPr>
              <p:nvPr/>
            </p:nvSpPr>
            <p:spPr bwMode="gray">
              <a:xfrm>
                <a:off x="3767" y="1315"/>
                <a:ext cx="293" cy="402"/>
              </a:xfrm>
              <a:custGeom>
                <a:avLst/>
                <a:gdLst/>
                <a:ahLst/>
                <a:cxnLst>
                  <a:cxn ang="0">
                    <a:pos x="293" y="242"/>
                  </a:cxn>
                  <a:cxn ang="0">
                    <a:pos x="293" y="221"/>
                  </a:cxn>
                  <a:cxn ang="0">
                    <a:pos x="253" y="129"/>
                  </a:cxn>
                  <a:cxn ang="0">
                    <a:pos x="233" y="141"/>
                  </a:cxn>
                  <a:cxn ang="0">
                    <a:pos x="225" y="169"/>
                  </a:cxn>
                  <a:cxn ang="0">
                    <a:pos x="205" y="180"/>
                  </a:cxn>
                  <a:cxn ang="0">
                    <a:pos x="185" y="180"/>
                  </a:cxn>
                  <a:cxn ang="0">
                    <a:pos x="185" y="152"/>
                  </a:cxn>
                  <a:cxn ang="0">
                    <a:pos x="217" y="129"/>
                  </a:cxn>
                  <a:cxn ang="0">
                    <a:pos x="209" y="72"/>
                  </a:cxn>
                  <a:cxn ang="0">
                    <a:pos x="185" y="20"/>
                  </a:cxn>
                  <a:cxn ang="0">
                    <a:pos x="89" y="0"/>
                  </a:cxn>
                  <a:cxn ang="0">
                    <a:pos x="68" y="20"/>
                  </a:cxn>
                  <a:cxn ang="0">
                    <a:pos x="73" y="40"/>
                  </a:cxn>
                  <a:cxn ang="0">
                    <a:pos x="68" y="69"/>
                  </a:cxn>
                  <a:cxn ang="0">
                    <a:pos x="68" y="92"/>
                  </a:cxn>
                  <a:cxn ang="0">
                    <a:pos x="48" y="88"/>
                  </a:cxn>
                  <a:cxn ang="0">
                    <a:pos x="36" y="53"/>
                  </a:cxn>
                  <a:cxn ang="0">
                    <a:pos x="16" y="113"/>
                  </a:cxn>
                  <a:cxn ang="0">
                    <a:pos x="0" y="242"/>
                  </a:cxn>
                  <a:cxn ang="0">
                    <a:pos x="32" y="286"/>
                  </a:cxn>
                  <a:cxn ang="0">
                    <a:pos x="32" y="330"/>
                  </a:cxn>
                  <a:cxn ang="0">
                    <a:pos x="41" y="365"/>
                  </a:cxn>
                  <a:cxn ang="0">
                    <a:pos x="28" y="402"/>
                  </a:cxn>
                  <a:cxn ang="0">
                    <a:pos x="157" y="386"/>
                  </a:cxn>
                  <a:cxn ang="0">
                    <a:pos x="265" y="365"/>
                  </a:cxn>
                  <a:cxn ang="0">
                    <a:pos x="253" y="342"/>
                  </a:cxn>
                  <a:cxn ang="0">
                    <a:pos x="258" y="321"/>
                  </a:cxn>
                  <a:cxn ang="0">
                    <a:pos x="269" y="305"/>
                  </a:cxn>
                  <a:cxn ang="0">
                    <a:pos x="293" y="242"/>
                  </a:cxn>
                </a:cxnLst>
                <a:rect l="0" t="0" r="r" b="b"/>
                <a:pathLst>
                  <a:path w="293" h="402">
                    <a:moveTo>
                      <a:pt x="293" y="242"/>
                    </a:moveTo>
                    <a:lnTo>
                      <a:pt x="293" y="221"/>
                    </a:lnTo>
                    <a:lnTo>
                      <a:pt x="253" y="129"/>
                    </a:lnTo>
                    <a:lnTo>
                      <a:pt x="233" y="141"/>
                    </a:lnTo>
                    <a:lnTo>
                      <a:pt x="225" y="169"/>
                    </a:lnTo>
                    <a:lnTo>
                      <a:pt x="205" y="180"/>
                    </a:lnTo>
                    <a:lnTo>
                      <a:pt x="185" y="180"/>
                    </a:lnTo>
                    <a:lnTo>
                      <a:pt x="185" y="152"/>
                    </a:lnTo>
                    <a:lnTo>
                      <a:pt x="217" y="129"/>
                    </a:lnTo>
                    <a:lnTo>
                      <a:pt x="209" y="72"/>
                    </a:lnTo>
                    <a:lnTo>
                      <a:pt x="185" y="20"/>
                    </a:lnTo>
                    <a:lnTo>
                      <a:pt x="89" y="0"/>
                    </a:lnTo>
                    <a:lnTo>
                      <a:pt x="68" y="20"/>
                    </a:lnTo>
                    <a:lnTo>
                      <a:pt x="73" y="40"/>
                    </a:lnTo>
                    <a:lnTo>
                      <a:pt x="68" y="69"/>
                    </a:lnTo>
                    <a:lnTo>
                      <a:pt x="68" y="92"/>
                    </a:lnTo>
                    <a:lnTo>
                      <a:pt x="48" y="88"/>
                    </a:lnTo>
                    <a:lnTo>
                      <a:pt x="36" y="53"/>
                    </a:lnTo>
                    <a:lnTo>
                      <a:pt x="16" y="113"/>
                    </a:lnTo>
                    <a:lnTo>
                      <a:pt x="0" y="242"/>
                    </a:lnTo>
                    <a:lnTo>
                      <a:pt x="32" y="286"/>
                    </a:lnTo>
                    <a:lnTo>
                      <a:pt x="32" y="330"/>
                    </a:lnTo>
                    <a:lnTo>
                      <a:pt x="41" y="365"/>
                    </a:lnTo>
                    <a:lnTo>
                      <a:pt x="28" y="402"/>
                    </a:lnTo>
                    <a:lnTo>
                      <a:pt x="157" y="386"/>
                    </a:lnTo>
                    <a:lnTo>
                      <a:pt x="265" y="365"/>
                    </a:lnTo>
                    <a:lnTo>
                      <a:pt x="253" y="342"/>
                    </a:lnTo>
                    <a:lnTo>
                      <a:pt x="258" y="321"/>
                    </a:lnTo>
                    <a:lnTo>
                      <a:pt x="269" y="305"/>
                    </a:lnTo>
                    <a:lnTo>
                      <a:pt x="293" y="242"/>
                    </a:lnTo>
                    <a:close/>
                  </a:path>
                </a:pathLst>
              </a:custGeom>
              <a:solidFill>
                <a:srgbClr val="747480"/>
              </a:solidFill>
              <a:ln w="3175" cap="flat" cmpd="sng" algn="ctr">
                <a:solidFill>
                  <a:srgbClr val="2E2E38"/>
                </a:solidFill>
                <a:prstDash val="solid"/>
                <a:round/>
                <a:headEnd type="none" w="med" len="med"/>
                <a:tailEnd type="none" w="med" len="med"/>
              </a:ln>
              <a:effectLst/>
            </p:spPr>
            <p:txBody>
              <a:bodyPr/>
              <a:lstStyle/>
              <a:p>
                <a:endParaRPr lang="en-GB" dirty="0"/>
              </a:p>
            </p:txBody>
          </p:sp>
          <p:sp>
            <p:nvSpPr>
              <p:cNvPr id="25" name="Freeform 15">
                <a:extLst>
                  <a:ext uri="{FF2B5EF4-FFF2-40B4-BE49-F238E27FC236}">
                    <a16:creationId xmlns:a16="http://schemas.microsoft.com/office/drawing/2014/main" id="{33C0A42F-8A8A-47E6-98FD-CF30E0C816BB}"/>
                  </a:ext>
                </a:extLst>
              </p:cNvPr>
              <p:cNvSpPr>
                <a:spLocks/>
              </p:cNvSpPr>
              <p:nvPr/>
            </p:nvSpPr>
            <p:spPr bwMode="gray">
              <a:xfrm>
                <a:off x="3473" y="1174"/>
                <a:ext cx="430" cy="229"/>
              </a:xfrm>
              <a:custGeom>
                <a:avLst/>
                <a:gdLst/>
                <a:ahLst/>
                <a:cxnLst>
                  <a:cxn ang="0">
                    <a:pos x="201" y="229"/>
                  </a:cxn>
                  <a:cxn ang="0">
                    <a:pos x="242" y="169"/>
                  </a:cxn>
                  <a:cxn ang="0">
                    <a:pos x="262" y="169"/>
                  </a:cxn>
                  <a:cxn ang="0">
                    <a:pos x="289" y="132"/>
                  </a:cxn>
                  <a:cxn ang="0">
                    <a:pos x="310" y="132"/>
                  </a:cxn>
                  <a:cxn ang="0">
                    <a:pos x="335" y="113"/>
                  </a:cxn>
                  <a:cxn ang="0">
                    <a:pos x="367" y="121"/>
                  </a:cxn>
                  <a:cxn ang="0">
                    <a:pos x="430" y="109"/>
                  </a:cxn>
                  <a:cxn ang="0">
                    <a:pos x="399" y="60"/>
                  </a:cxn>
                  <a:cxn ang="0">
                    <a:pos x="362" y="60"/>
                  </a:cxn>
                  <a:cxn ang="0">
                    <a:pos x="346" y="32"/>
                  </a:cxn>
                  <a:cxn ang="0">
                    <a:pos x="326" y="32"/>
                  </a:cxn>
                  <a:cxn ang="0">
                    <a:pos x="289" y="53"/>
                  </a:cxn>
                  <a:cxn ang="0">
                    <a:pos x="242" y="60"/>
                  </a:cxn>
                  <a:cxn ang="0">
                    <a:pos x="242" y="81"/>
                  </a:cxn>
                  <a:cxn ang="0">
                    <a:pos x="213" y="69"/>
                  </a:cxn>
                  <a:cxn ang="0">
                    <a:pos x="190" y="88"/>
                  </a:cxn>
                  <a:cxn ang="0">
                    <a:pos x="181" y="60"/>
                  </a:cxn>
                  <a:cxn ang="0">
                    <a:pos x="162" y="49"/>
                  </a:cxn>
                  <a:cxn ang="0">
                    <a:pos x="134" y="49"/>
                  </a:cxn>
                  <a:cxn ang="0">
                    <a:pos x="121" y="60"/>
                  </a:cxn>
                  <a:cxn ang="0">
                    <a:pos x="113" y="49"/>
                  </a:cxn>
                  <a:cxn ang="0">
                    <a:pos x="121" y="21"/>
                  </a:cxn>
                  <a:cxn ang="0">
                    <a:pos x="162" y="0"/>
                  </a:cxn>
                  <a:cxn ang="0">
                    <a:pos x="113" y="9"/>
                  </a:cxn>
                  <a:cxn ang="0">
                    <a:pos x="81" y="60"/>
                  </a:cxn>
                  <a:cxn ang="0">
                    <a:pos x="0" y="113"/>
                  </a:cxn>
                  <a:cxn ang="0">
                    <a:pos x="28" y="132"/>
                  </a:cxn>
                  <a:cxn ang="0">
                    <a:pos x="90" y="132"/>
                  </a:cxn>
                  <a:cxn ang="0">
                    <a:pos x="121" y="161"/>
                  </a:cxn>
                  <a:cxn ang="0">
                    <a:pos x="169" y="161"/>
                  </a:cxn>
                  <a:cxn ang="0">
                    <a:pos x="173" y="173"/>
                  </a:cxn>
                  <a:cxn ang="0">
                    <a:pos x="194" y="173"/>
                  </a:cxn>
                  <a:cxn ang="0">
                    <a:pos x="201" y="229"/>
                  </a:cxn>
                </a:cxnLst>
                <a:rect l="0" t="0" r="r" b="b"/>
                <a:pathLst>
                  <a:path w="430" h="229">
                    <a:moveTo>
                      <a:pt x="201" y="229"/>
                    </a:moveTo>
                    <a:lnTo>
                      <a:pt x="242" y="169"/>
                    </a:lnTo>
                    <a:lnTo>
                      <a:pt x="262" y="169"/>
                    </a:lnTo>
                    <a:lnTo>
                      <a:pt x="289" y="132"/>
                    </a:lnTo>
                    <a:lnTo>
                      <a:pt x="310" y="132"/>
                    </a:lnTo>
                    <a:lnTo>
                      <a:pt x="335" y="113"/>
                    </a:lnTo>
                    <a:lnTo>
                      <a:pt x="367" y="121"/>
                    </a:lnTo>
                    <a:lnTo>
                      <a:pt x="430" y="109"/>
                    </a:lnTo>
                    <a:lnTo>
                      <a:pt x="399" y="60"/>
                    </a:lnTo>
                    <a:lnTo>
                      <a:pt x="362" y="60"/>
                    </a:lnTo>
                    <a:lnTo>
                      <a:pt x="346" y="32"/>
                    </a:lnTo>
                    <a:lnTo>
                      <a:pt x="326" y="32"/>
                    </a:lnTo>
                    <a:lnTo>
                      <a:pt x="289" y="53"/>
                    </a:lnTo>
                    <a:lnTo>
                      <a:pt x="242" y="60"/>
                    </a:lnTo>
                    <a:lnTo>
                      <a:pt x="242" y="81"/>
                    </a:lnTo>
                    <a:lnTo>
                      <a:pt x="213" y="69"/>
                    </a:lnTo>
                    <a:lnTo>
                      <a:pt x="190" y="88"/>
                    </a:lnTo>
                    <a:lnTo>
                      <a:pt x="181" y="60"/>
                    </a:lnTo>
                    <a:lnTo>
                      <a:pt x="162" y="49"/>
                    </a:lnTo>
                    <a:lnTo>
                      <a:pt x="134" y="49"/>
                    </a:lnTo>
                    <a:lnTo>
                      <a:pt x="121" y="60"/>
                    </a:lnTo>
                    <a:lnTo>
                      <a:pt x="113" y="49"/>
                    </a:lnTo>
                    <a:lnTo>
                      <a:pt x="121" y="21"/>
                    </a:lnTo>
                    <a:lnTo>
                      <a:pt x="162" y="0"/>
                    </a:lnTo>
                    <a:lnTo>
                      <a:pt x="113" y="9"/>
                    </a:lnTo>
                    <a:lnTo>
                      <a:pt x="81" y="60"/>
                    </a:lnTo>
                    <a:lnTo>
                      <a:pt x="0" y="113"/>
                    </a:lnTo>
                    <a:lnTo>
                      <a:pt x="28" y="132"/>
                    </a:lnTo>
                    <a:lnTo>
                      <a:pt x="90" y="132"/>
                    </a:lnTo>
                    <a:lnTo>
                      <a:pt x="121" y="161"/>
                    </a:lnTo>
                    <a:lnTo>
                      <a:pt x="169" y="161"/>
                    </a:lnTo>
                    <a:lnTo>
                      <a:pt x="173" y="173"/>
                    </a:lnTo>
                    <a:lnTo>
                      <a:pt x="194" y="173"/>
                    </a:lnTo>
                    <a:lnTo>
                      <a:pt x="201" y="229"/>
                    </a:lnTo>
                    <a:close/>
                  </a:path>
                </a:pathLst>
              </a:custGeom>
              <a:solidFill>
                <a:srgbClr val="747480"/>
              </a:solidFill>
              <a:ln w="3175" cap="flat" cmpd="sng" algn="ctr">
                <a:solidFill>
                  <a:srgbClr val="2E2E38"/>
                </a:solidFill>
                <a:prstDash val="solid"/>
                <a:round/>
                <a:headEnd type="none" w="med" len="med"/>
                <a:tailEnd type="none" w="med" len="med"/>
              </a:ln>
              <a:effectLst/>
            </p:spPr>
            <p:txBody>
              <a:bodyPr/>
              <a:lstStyle/>
              <a:p>
                <a:endParaRPr lang="en-GB" dirty="0"/>
              </a:p>
            </p:txBody>
          </p:sp>
          <p:sp>
            <p:nvSpPr>
              <p:cNvPr id="26" name="Freeform 16">
                <a:extLst>
                  <a:ext uri="{FF2B5EF4-FFF2-40B4-BE49-F238E27FC236}">
                    <a16:creationId xmlns:a16="http://schemas.microsoft.com/office/drawing/2014/main" id="{2C9C9151-57D7-4248-BE6A-B52A98C564FE}"/>
                  </a:ext>
                </a:extLst>
              </p:cNvPr>
              <p:cNvSpPr>
                <a:spLocks/>
              </p:cNvSpPr>
              <p:nvPr/>
            </p:nvSpPr>
            <p:spPr bwMode="gray">
              <a:xfrm>
                <a:off x="2561" y="1045"/>
                <a:ext cx="495" cy="342"/>
              </a:xfrm>
              <a:custGeom>
                <a:avLst/>
                <a:gdLst/>
                <a:ahLst/>
                <a:cxnLst>
                  <a:cxn ang="0">
                    <a:pos x="17" y="9"/>
                  </a:cxn>
                  <a:cxn ang="0">
                    <a:pos x="0" y="342"/>
                  </a:cxn>
                  <a:cxn ang="0">
                    <a:pos x="338" y="342"/>
                  </a:cxn>
                  <a:cxn ang="0">
                    <a:pos x="495" y="330"/>
                  </a:cxn>
                  <a:cxn ang="0">
                    <a:pos x="487" y="198"/>
                  </a:cxn>
                  <a:cxn ang="0">
                    <a:pos x="458" y="129"/>
                  </a:cxn>
                  <a:cxn ang="0">
                    <a:pos x="434" y="0"/>
                  </a:cxn>
                  <a:cxn ang="0">
                    <a:pos x="241" y="9"/>
                  </a:cxn>
                  <a:cxn ang="0">
                    <a:pos x="17" y="9"/>
                  </a:cxn>
                </a:cxnLst>
                <a:rect l="0" t="0" r="r" b="b"/>
                <a:pathLst>
                  <a:path w="495" h="342">
                    <a:moveTo>
                      <a:pt x="17" y="9"/>
                    </a:moveTo>
                    <a:lnTo>
                      <a:pt x="0" y="342"/>
                    </a:lnTo>
                    <a:lnTo>
                      <a:pt x="338" y="342"/>
                    </a:lnTo>
                    <a:lnTo>
                      <a:pt x="495" y="330"/>
                    </a:lnTo>
                    <a:lnTo>
                      <a:pt x="487" y="198"/>
                    </a:lnTo>
                    <a:lnTo>
                      <a:pt x="458" y="129"/>
                    </a:lnTo>
                    <a:lnTo>
                      <a:pt x="434" y="0"/>
                    </a:lnTo>
                    <a:lnTo>
                      <a:pt x="241" y="9"/>
                    </a:lnTo>
                    <a:lnTo>
                      <a:pt x="17" y="9"/>
                    </a:lnTo>
                    <a:close/>
                  </a:path>
                </a:pathLst>
              </a:custGeom>
              <a:solidFill>
                <a:srgbClr val="747480"/>
              </a:solidFill>
              <a:ln w="3175" cap="flat" cmpd="sng" algn="ctr">
                <a:solidFill>
                  <a:srgbClr val="2E2E38"/>
                </a:solidFill>
                <a:prstDash val="solid"/>
                <a:round/>
                <a:headEnd type="none" w="med" len="med"/>
                <a:tailEnd type="none" w="med" len="med"/>
              </a:ln>
              <a:effectLst/>
            </p:spPr>
            <p:txBody>
              <a:bodyPr/>
              <a:lstStyle/>
              <a:p>
                <a:endParaRPr lang="en-GB" dirty="0"/>
              </a:p>
            </p:txBody>
          </p:sp>
          <p:sp>
            <p:nvSpPr>
              <p:cNvPr id="27" name="Freeform 17">
                <a:extLst>
                  <a:ext uri="{FF2B5EF4-FFF2-40B4-BE49-F238E27FC236}">
                    <a16:creationId xmlns:a16="http://schemas.microsoft.com/office/drawing/2014/main" id="{8FD891EA-D46E-4A1B-8CF7-4B97FD4A8055}"/>
                  </a:ext>
                </a:extLst>
              </p:cNvPr>
              <p:cNvSpPr>
                <a:spLocks/>
              </p:cNvSpPr>
              <p:nvPr/>
            </p:nvSpPr>
            <p:spPr bwMode="gray">
              <a:xfrm>
                <a:off x="2677" y="1978"/>
                <a:ext cx="575" cy="313"/>
              </a:xfrm>
              <a:custGeom>
                <a:avLst/>
                <a:gdLst/>
                <a:ahLst/>
                <a:cxnLst>
                  <a:cxn ang="0">
                    <a:pos x="0" y="13"/>
                  </a:cxn>
                  <a:cxn ang="0">
                    <a:pos x="0" y="313"/>
                  </a:cxn>
                  <a:cxn ang="0">
                    <a:pos x="383" y="309"/>
                  </a:cxn>
                  <a:cxn ang="0">
                    <a:pos x="575" y="294"/>
                  </a:cxn>
                  <a:cxn ang="0">
                    <a:pos x="556" y="80"/>
                  </a:cxn>
                  <a:cxn ang="0">
                    <a:pos x="531" y="45"/>
                  </a:cxn>
                  <a:cxn ang="0">
                    <a:pos x="524" y="16"/>
                  </a:cxn>
                  <a:cxn ang="0">
                    <a:pos x="503" y="16"/>
                  </a:cxn>
                  <a:cxn ang="0">
                    <a:pos x="496" y="0"/>
                  </a:cxn>
                  <a:cxn ang="0">
                    <a:pos x="0" y="13"/>
                  </a:cxn>
                </a:cxnLst>
                <a:rect l="0" t="0" r="r" b="b"/>
                <a:pathLst>
                  <a:path w="575" h="313">
                    <a:moveTo>
                      <a:pt x="0" y="13"/>
                    </a:moveTo>
                    <a:lnTo>
                      <a:pt x="0" y="313"/>
                    </a:lnTo>
                    <a:lnTo>
                      <a:pt x="383" y="309"/>
                    </a:lnTo>
                    <a:lnTo>
                      <a:pt x="575" y="294"/>
                    </a:lnTo>
                    <a:lnTo>
                      <a:pt x="556" y="80"/>
                    </a:lnTo>
                    <a:lnTo>
                      <a:pt x="531" y="45"/>
                    </a:lnTo>
                    <a:lnTo>
                      <a:pt x="524" y="16"/>
                    </a:lnTo>
                    <a:lnTo>
                      <a:pt x="503" y="16"/>
                    </a:lnTo>
                    <a:lnTo>
                      <a:pt x="496" y="0"/>
                    </a:lnTo>
                    <a:lnTo>
                      <a:pt x="0" y="13"/>
                    </a:lnTo>
                    <a:close/>
                  </a:path>
                </a:pathLst>
              </a:custGeom>
              <a:solidFill>
                <a:srgbClr val="747480"/>
              </a:solidFill>
              <a:ln w="3175" cap="flat" cmpd="sng" algn="ctr">
                <a:solidFill>
                  <a:srgbClr val="2E2E38"/>
                </a:solidFill>
                <a:prstDash val="solid"/>
                <a:round/>
                <a:headEnd type="none" w="med" len="med"/>
                <a:tailEnd type="none" w="med" len="med"/>
              </a:ln>
              <a:effectLst/>
            </p:spPr>
            <p:txBody>
              <a:bodyPr/>
              <a:lstStyle/>
              <a:p>
                <a:endParaRPr lang="en-GB" dirty="0"/>
              </a:p>
            </p:txBody>
          </p:sp>
          <p:sp>
            <p:nvSpPr>
              <p:cNvPr id="28" name="Freeform 18">
                <a:extLst>
                  <a:ext uri="{FF2B5EF4-FFF2-40B4-BE49-F238E27FC236}">
                    <a16:creationId xmlns:a16="http://schemas.microsoft.com/office/drawing/2014/main" id="{312912AB-847D-4E8A-82CE-B252B6C6CFD1}"/>
                  </a:ext>
                </a:extLst>
              </p:cNvPr>
              <p:cNvSpPr>
                <a:spLocks/>
              </p:cNvSpPr>
              <p:nvPr/>
            </p:nvSpPr>
            <p:spPr bwMode="gray">
              <a:xfrm>
                <a:off x="4165" y="2312"/>
                <a:ext cx="394" cy="305"/>
              </a:xfrm>
              <a:custGeom>
                <a:avLst/>
                <a:gdLst/>
                <a:ahLst/>
                <a:cxnLst>
                  <a:cxn ang="0">
                    <a:pos x="394" y="56"/>
                  </a:cxn>
                  <a:cxn ang="0">
                    <a:pos x="285" y="0"/>
                  </a:cxn>
                  <a:cxn ang="0">
                    <a:pos x="201" y="16"/>
                  </a:cxn>
                  <a:cxn ang="0">
                    <a:pos x="181" y="7"/>
                  </a:cxn>
                  <a:cxn ang="0">
                    <a:pos x="157" y="12"/>
                  </a:cxn>
                  <a:cxn ang="0">
                    <a:pos x="137" y="7"/>
                  </a:cxn>
                  <a:cxn ang="0">
                    <a:pos x="28" y="32"/>
                  </a:cxn>
                  <a:cxn ang="0">
                    <a:pos x="20" y="44"/>
                  </a:cxn>
                  <a:cxn ang="0">
                    <a:pos x="8" y="48"/>
                  </a:cxn>
                  <a:cxn ang="0">
                    <a:pos x="0" y="72"/>
                  </a:cxn>
                  <a:cxn ang="0">
                    <a:pos x="44" y="113"/>
                  </a:cxn>
                  <a:cxn ang="0">
                    <a:pos x="56" y="141"/>
                  </a:cxn>
                  <a:cxn ang="0">
                    <a:pos x="153" y="213"/>
                  </a:cxn>
                  <a:cxn ang="0">
                    <a:pos x="217" y="289"/>
                  </a:cxn>
                  <a:cxn ang="0">
                    <a:pos x="241" y="305"/>
                  </a:cxn>
                  <a:cxn ang="0">
                    <a:pos x="233" y="261"/>
                  </a:cxn>
                  <a:cxn ang="0">
                    <a:pos x="257" y="281"/>
                  </a:cxn>
                  <a:cxn ang="0">
                    <a:pos x="266" y="273"/>
                  </a:cxn>
                  <a:cxn ang="0">
                    <a:pos x="261" y="258"/>
                  </a:cxn>
                  <a:cxn ang="0">
                    <a:pos x="285" y="258"/>
                  </a:cxn>
                  <a:cxn ang="0">
                    <a:pos x="342" y="193"/>
                  </a:cxn>
                  <a:cxn ang="0">
                    <a:pos x="394" y="56"/>
                  </a:cxn>
                </a:cxnLst>
                <a:rect l="0" t="0" r="r" b="b"/>
                <a:pathLst>
                  <a:path w="394" h="305">
                    <a:moveTo>
                      <a:pt x="394" y="56"/>
                    </a:moveTo>
                    <a:lnTo>
                      <a:pt x="285" y="0"/>
                    </a:lnTo>
                    <a:lnTo>
                      <a:pt x="201" y="16"/>
                    </a:lnTo>
                    <a:lnTo>
                      <a:pt x="181" y="7"/>
                    </a:lnTo>
                    <a:lnTo>
                      <a:pt x="157" y="12"/>
                    </a:lnTo>
                    <a:lnTo>
                      <a:pt x="137" y="7"/>
                    </a:lnTo>
                    <a:lnTo>
                      <a:pt x="28" y="32"/>
                    </a:lnTo>
                    <a:lnTo>
                      <a:pt x="20" y="44"/>
                    </a:lnTo>
                    <a:lnTo>
                      <a:pt x="8" y="48"/>
                    </a:lnTo>
                    <a:lnTo>
                      <a:pt x="0" y="72"/>
                    </a:lnTo>
                    <a:lnTo>
                      <a:pt x="44" y="113"/>
                    </a:lnTo>
                    <a:lnTo>
                      <a:pt x="56" y="141"/>
                    </a:lnTo>
                    <a:lnTo>
                      <a:pt x="153" y="213"/>
                    </a:lnTo>
                    <a:lnTo>
                      <a:pt x="217" y="289"/>
                    </a:lnTo>
                    <a:lnTo>
                      <a:pt x="241" y="305"/>
                    </a:lnTo>
                    <a:lnTo>
                      <a:pt x="233" y="261"/>
                    </a:lnTo>
                    <a:lnTo>
                      <a:pt x="257" y="281"/>
                    </a:lnTo>
                    <a:lnTo>
                      <a:pt x="266" y="273"/>
                    </a:lnTo>
                    <a:lnTo>
                      <a:pt x="261" y="258"/>
                    </a:lnTo>
                    <a:lnTo>
                      <a:pt x="285" y="258"/>
                    </a:lnTo>
                    <a:lnTo>
                      <a:pt x="342" y="193"/>
                    </a:lnTo>
                    <a:lnTo>
                      <a:pt x="394" y="56"/>
                    </a:lnTo>
                    <a:close/>
                  </a:path>
                </a:pathLst>
              </a:custGeom>
              <a:solidFill>
                <a:srgbClr val="747480"/>
              </a:solidFill>
              <a:ln w="3175" cap="flat" cmpd="sng" algn="ctr">
                <a:solidFill>
                  <a:srgbClr val="2E2E38"/>
                </a:solidFill>
                <a:prstDash val="solid"/>
                <a:round/>
                <a:headEnd type="none" w="med" len="med"/>
                <a:tailEnd type="none" w="med" len="med"/>
              </a:ln>
              <a:effectLst/>
            </p:spPr>
            <p:txBody>
              <a:bodyPr/>
              <a:lstStyle/>
              <a:p>
                <a:endParaRPr lang="en-GB" dirty="0"/>
              </a:p>
            </p:txBody>
          </p:sp>
          <p:sp>
            <p:nvSpPr>
              <p:cNvPr id="29" name="Freeform 19">
                <a:extLst>
                  <a:ext uri="{FF2B5EF4-FFF2-40B4-BE49-F238E27FC236}">
                    <a16:creationId xmlns:a16="http://schemas.microsoft.com/office/drawing/2014/main" id="{3E8AB5EA-C49D-4D45-9BC5-0641A2A64694}"/>
                  </a:ext>
                </a:extLst>
              </p:cNvPr>
              <p:cNvSpPr>
                <a:spLocks/>
              </p:cNvSpPr>
              <p:nvPr/>
            </p:nvSpPr>
            <p:spPr bwMode="gray">
              <a:xfrm>
                <a:off x="4069" y="2070"/>
                <a:ext cx="667" cy="311"/>
              </a:xfrm>
              <a:custGeom>
                <a:avLst/>
                <a:gdLst/>
                <a:ahLst/>
                <a:cxnLst>
                  <a:cxn ang="0">
                    <a:pos x="192" y="105"/>
                  </a:cxn>
                  <a:cxn ang="0">
                    <a:pos x="627" y="0"/>
                  </a:cxn>
                  <a:cxn ang="0">
                    <a:pos x="639" y="41"/>
                  </a:cxn>
                  <a:cxn ang="0">
                    <a:pos x="611" y="45"/>
                  </a:cxn>
                  <a:cxn ang="0">
                    <a:pos x="590" y="69"/>
                  </a:cxn>
                  <a:cxn ang="0">
                    <a:pos x="566" y="53"/>
                  </a:cxn>
                  <a:cxn ang="0">
                    <a:pos x="579" y="73"/>
                  </a:cxn>
                  <a:cxn ang="0">
                    <a:pos x="579" y="89"/>
                  </a:cxn>
                  <a:cxn ang="0">
                    <a:pos x="590" y="73"/>
                  </a:cxn>
                  <a:cxn ang="0">
                    <a:pos x="630" y="60"/>
                  </a:cxn>
                  <a:cxn ang="0">
                    <a:pos x="642" y="76"/>
                  </a:cxn>
                  <a:cxn ang="0">
                    <a:pos x="642" y="57"/>
                  </a:cxn>
                  <a:cxn ang="0">
                    <a:pos x="662" y="60"/>
                  </a:cxn>
                  <a:cxn ang="0">
                    <a:pos x="667" y="89"/>
                  </a:cxn>
                  <a:cxn ang="0">
                    <a:pos x="642" y="125"/>
                  </a:cxn>
                  <a:cxn ang="0">
                    <a:pos x="611" y="125"/>
                  </a:cxn>
                  <a:cxn ang="0">
                    <a:pos x="590" y="138"/>
                  </a:cxn>
                  <a:cxn ang="0">
                    <a:pos x="607" y="154"/>
                  </a:cxn>
                  <a:cxn ang="0">
                    <a:pos x="590" y="177"/>
                  </a:cxn>
                  <a:cxn ang="0">
                    <a:pos x="639" y="161"/>
                  </a:cxn>
                  <a:cxn ang="0">
                    <a:pos x="634" y="182"/>
                  </a:cxn>
                  <a:cxn ang="0">
                    <a:pos x="598" y="217"/>
                  </a:cxn>
                  <a:cxn ang="0">
                    <a:pos x="550" y="238"/>
                  </a:cxn>
                  <a:cxn ang="0">
                    <a:pos x="538" y="293"/>
                  </a:cxn>
                  <a:cxn ang="0">
                    <a:pos x="490" y="298"/>
                  </a:cxn>
                  <a:cxn ang="0">
                    <a:pos x="381" y="242"/>
                  </a:cxn>
                  <a:cxn ang="0">
                    <a:pos x="297" y="258"/>
                  </a:cxn>
                  <a:cxn ang="0">
                    <a:pos x="277" y="249"/>
                  </a:cxn>
                  <a:cxn ang="0">
                    <a:pos x="253" y="254"/>
                  </a:cxn>
                  <a:cxn ang="0">
                    <a:pos x="233" y="249"/>
                  </a:cxn>
                  <a:cxn ang="0">
                    <a:pos x="124" y="274"/>
                  </a:cxn>
                  <a:cxn ang="0">
                    <a:pos x="116" y="286"/>
                  </a:cxn>
                  <a:cxn ang="0">
                    <a:pos x="104" y="290"/>
                  </a:cxn>
                  <a:cxn ang="0">
                    <a:pos x="0" y="311"/>
                  </a:cxn>
                  <a:cxn ang="0">
                    <a:pos x="0" y="282"/>
                  </a:cxn>
                  <a:cxn ang="0">
                    <a:pos x="32" y="274"/>
                  </a:cxn>
                  <a:cxn ang="0">
                    <a:pos x="32" y="254"/>
                  </a:cxn>
                  <a:cxn ang="0">
                    <a:pos x="60" y="242"/>
                  </a:cxn>
                  <a:cxn ang="0">
                    <a:pos x="92" y="217"/>
                  </a:cxn>
                  <a:cxn ang="0">
                    <a:pos x="96" y="198"/>
                  </a:cxn>
                  <a:cxn ang="0">
                    <a:pos x="108" y="173"/>
                  </a:cxn>
                  <a:cxn ang="0">
                    <a:pos x="132" y="166"/>
                  </a:cxn>
                  <a:cxn ang="0">
                    <a:pos x="140" y="166"/>
                  </a:cxn>
                  <a:cxn ang="0">
                    <a:pos x="156" y="157"/>
                  </a:cxn>
                  <a:cxn ang="0">
                    <a:pos x="152" y="145"/>
                  </a:cxn>
                  <a:cxn ang="0">
                    <a:pos x="180" y="133"/>
                  </a:cxn>
                  <a:cxn ang="0">
                    <a:pos x="192" y="105"/>
                  </a:cxn>
                </a:cxnLst>
                <a:rect l="0" t="0" r="r" b="b"/>
                <a:pathLst>
                  <a:path w="667" h="311">
                    <a:moveTo>
                      <a:pt x="192" y="105"/>
                    </a:moveTo>
                    <a:lnTo>
                      <a:pt x="627" y="0"/>
                    </a:lnTo>
                    <a:lnTo>
                      <a:pt x="639" y="41"/>
                    </a:lnTo>
                    <a:lnTo>
                      <a:pt x="611" y="45"/>
                    </a:lnTo>
                    <a:lnTo>
                      <a:pt x="590" y="69"/>
                    </a:lnTo>
                    <a:lnTo>
                      <a:pt x="566" y="53"/>
                    </a:lnTo>
                    <a:lnTo>
                      <a:pt x="579" y="73"/>
                    </a:lnTo>
                    <a:lnTo>
                      <a:pt x="579" y="89"/>
                    </a:lnTo>
                    <a:lnTo>
                      <a:pt x="590" y="73"/>
                    </a:lnTo>
                    <a:lnTo>
                      <a:pt x="630" y="60"/>
                    </a:lnTo>
                    <a:lnTo>
                      <a:pt x="642" y="76"/>
                    </a:lnTo>
                    <a:lnTo>
                      <a:pt x="642" y="57"/>
                    </a:lnTo>
                    <a:lnTo>
                      <a:pt x="662" y="60"/>
                    </a:lnTo>
                    <a:lnTo>
                      <a:pt x="667" y="89"/>
                    </a:lnTo>
                    <a:lnTo>
                      <a:pt x="642" y="125"/>
                    </a:lnTo>
                    <a:lnTo>
                      <a:pt x="611" y="125"/>
                    </a:lnTo>
                    <a:lnTo>
                      <a:pt x="590" y="138"/>
                    </a:lnTo>
                    <a:lnTo>
                      <a:pt x="607" y="154"/>
                    </a:lnTo>
                    <a:lnTo>
                      <a:pt x="590" y="177"/>
                    </a:lnTo>
                    <a:lnTo>
                      <a:pt x="639" y="161"/>
                    </a:lnTo>
                    <a:lnTo>
                      <a:pt x="634" y="182"/>
                    </a:lnTo>
                    <a:lnTo>
                      <a:pt x="598" y="217"/>
                    </a:lnTo>
                    <a:lnTo>
                      <a:pt x="550" y="238"/>
                    </a:lnTo>
                    <a:lnTo>
                      <a:pt x="538" y="293"/>
                    </a:lnTo>
                    <a:lnTo>
                      <a:pt x="490" y="298"/>
                    </a:lnTo>
                    <a:lnTo>
                      <a:pt x="381" y="242"/>
                    </a:lnTo>
                    <a:lnTo>
                      <a:pt x="297" y="258"/>
                    </a:lnTo>
                    <a:lnTo>
                      <a:pt x="277" y="249"/>
                    </a:lnTo>
                    <a:lnTo>
                      <a:pt x="253" y="254"/>
                    </a:lnTo>
                    <a:lnTo>
                      <a:pt x="233" y="249"/>
                    </a:lnTo>
                    <a:lnTo>
                      <a:pt x="124" y="274"/>
                    </a:lnTo>
                    <a:lnTo>
                      <a:pt x="116" y="286"/>
                    </a:lnTo>
                    <a:lnTo>
                      <a:pt x="104" y="290"/>
                    </a:lnTo>
                    <a:lnTo>
                      <a:pt x="0" y="311"/>
                    </a:lnTo>
                    <a:lnTo>
                      <a:pt x="0" y="282"/>
                    </a:lnTo>
                    <a:lnTo>
                      <a:pt x="32" y="274"/>
                    </a:lnTo>
                    <a:lnTo>
                      <a:pt x="32" y="254"/>
                    </a:lnTo>
                    <a:lnTo>
                      <a:pt x="60" y="242"/>
                    </a:lnTo>
                    <a:lnTo>
                      <a:pt x="92" y="217"/>
                    </a:lnTo>
                    <a:lnTo>
                      <a:pt x="96" y="198"/>
                    </a:lnTo>
                    <a:lnTo>
                      <a:pt x="108" y="173"/>
                    </a:lnTo>
                    <a:lnTo>
                      <a:pt x="132" y="166"/>
                    </a:lnTo>
                    <a:lnTo>
                      <a:pt x="140" y="166"/>
                    </a:lnTo>
                    <a:lnTo>
                      <a:pt x="156" y="157"/>
                    </a:lnTo>
                    <a:lnTo>
                      <a:pt x="152" y="145"/>
                    </a:lnTo>
                    <a:lnTo>
                      <a:pt x="180" y="133"/>
                    </a:lnTo>
                    <a:lnTo>
                      <a:pt x="192" y="105"/>
                    </a:lnTo>
                    <a:close/>
                  </a:path>
                </a:pathLst>
              </a:custGeom>
              <a:solidFill>
                <a:srgbClr val="747480"/>
              </a:solidFill>
              <a:ln w="3175" cap="flat" cmpd="sng" algn="ctr">
                <a:solidFill>
                  <a:srgbClr val="2E2E38"/>
                </a:solidFill>
                <a:prstDash val="solid"/>
                <a:round/>
                <a:headEnd type="none" w="med" len="med"/>
                <a:tailEnd type="none" w="med" len="med"/>
              </a:ln>
              <a:effectLst/>
            </p:spPr>
            <p:txBody>
              <a:bodyPr/>
              <a:lstStyle/>
              <a:p>
                <a:endParaRPr lang="en-GB" dirty="0"/>
              </a:p>
            </p:txBody>
          </p:sp>
          <p:sp>
            <p:nvSpPr>
              <p:cNvPr id="30" name="Freeform 20">
                <a:extLst>
                  <a:ext uri="{FF2B5EF4-FFF2-40B4-BE49-F238E27FC236}">
                    <a16:creationId xmlns:a16="http://schemas.microsoft.com/office/drawing/2014/main" id="{C048E338-8F09-4638-8CF3-D58CF3B41EC0}"/>
                  </a:ext>
                </a:extLst>
              </p:cNvPr>
              <p:cNvSpPr>
                <a:spLocks/>
              </p:cNvSpPr>
              <p:nvPr/>
            </p:nvSpPr>
            <p:spPr bwMode="gray">
              <a:xfrm>
                <a:off x="3783" y="2392"/>
                <a:ext cx="297" cy="450"/>
              </a:xfrm>
              <a:custGeom>
                <a:avLst/>
                <a:gdLst/>
                <a:ahLst/>
                <a:cxnLst>
                  <a:cxn ang="0">
                    <a:pos x="12" y="450"/>
                  </a:cxn>
                  <a:cxn ang="0">
                    <a:pos x="0" y="342"/>
                  </a:cxn>
                  <a:cxn ang="0">
                    <a:pos x="0" y="33"/>
                  </a:cxn>
                  <a:cxn ang="0">
                    <a:pos x="196" y="0"/>
                  </a:cxn>
                  <a:cxn ang="0">
                    <a:pos x="281" y="285"/>
                  </a:cxn>
                  <a:cxn ang="0">
                    <a:pos x="277" y="326"/>
                  </a:cxn>
                  <a:cxn ang="0">
                    <a:pos x="277" y="370"/>
                  </a:cxn>
                  <a:cxn ang="0">
                    <a:pos x="297" y="402"/>
                  </a:cxn>
                  <a:cxn ang="0">
                    <a:pos x="12" y="450"/>
                  </a:cxn>
                </a:cxnLst>
                <a:rect l="0" t="0" r="r" b="b"/>
                <a:pathLst>
                  <a:path w="297" h="450">
                    <a:moveTo>
                      <a:pt x="12" y="450"/>
                    </a:moveTo>
                    <a:lnTo>
                      <a:pt x="0" y="342"/>
                    </a:lnTo>
                    <a:lnTo>
                      <a:pt x="0" y="33"/>
                    </a:lnTo>
                    <a:lnTo>
                      <a:pt x="196" y="0"/>
                    </a:lnTo>
                    <a:lnTo>
                      <a:pt x="281" y="285"/>
                    </a:lnTo>
                    <a:lnTo>
                      <a:pt x="277" y="326"/>
                    </a:lnTo>
                    <a:lnTo>
                      <a:pt x="277" y="370"/>
                    </a:lnTo>
                    <a:lnTo>
                      <a:pt x="297" y="402"/>
                    </a:lnTo>
                    <a:lnTo>
                      <a:pt x="12" y="450"/>
                    </a:lnTo>
                    <a:close/>
                  </a:path>
                </a:pathLst>
              </a:custGeom>
              <a:solidFill>
                <a:srgbClr val="747480"/>
              </a:solidFill>
              <a:ln w="3175" cap="flat" cmpd="sng" algn="ctr">
                <a:solidFill>
                  <a:srgbClr val="2E2E38"/>
                </a:solidFill>
                <a:prstDash val="solid"/>
                <a:round/>
                <a:headEnd type="none" w="med" len="med"/>
                <a:tailEnd type="none" w="med" len="med"/>
              </a:ln>
              <a:effectLst/>
            </p:spPr>
            <p:txBody>
              <a:bodyPr/>
              <a:lstStyle/>
              <a:p>
                <a:endParaRPr lang="en-GB" dirty="0"/>
              </a:p>
            </p:txBody>
          </p:sp>
          <p:sp>
            <p:nvSpPr>
              <p:cNvPr id="31" name="Freeform 21">
                <a:extLst>
                  <a:ext uri="{FF2B5EF4-FFF2-40B4-BE49-F238E27FC236}">
                    <a16:creationId xmlns:a16="http://schemas.microsoft.com/office/drawing/2014/main" id="{BD9541F9-050C-4BB7-A614-65CB36AF7ECD}"/>
                  </a:ext>
                </a:extLst>
              </p:cNvPr>
              <p:cNvSpPr>
                <a:spLocks/>
              </p:cNvSpPr>
              <p:nvPr/>
            </p:nvSpPr>
            <p:spPr bwMode="gray">
              <a:xfrm>
                <a:off x="3534" y="2425"/>
                <a:ext cx="269" cy="501"/>
              </a:xfrm>
              <a:custGeom>
                <a:avLst/>
                <a:gdLst/>
                <a:ahLst/>
                <a:cxnLst>
                  <a:cxn ang="0">
                    <a:pos x="29" y="240"/>
                  </a:cxn>
                  <a:cxn ang="0">
                    <a:pos x="48" y="305"/>
                  </a:cxn>
                  <a:cxn ang="0">
                    <a:pos x="0" y="422"/>
                  </a:cxn>
                  <a:cxn ang="0">
                    <a:pos x="8" y="441"/>
                  </a:cxn>
                  <a:cxn ang="0">
                    <a:pos x="152" y="429"/>
                  </a:cxn>
                  <a:cxn ang="0">
                    <a:pos x="161" y="438"/>
                  </a:cxn>
                  <a:cxn ang="0">
                    <a:pos x="152" y="454"/>
                  </a:cxn>
                  <a:cxn ang="0">
                    <a:pos x="168" y="501"/>
                  </a:cxn>
                  <a:cxn ang="0">
                    <a:pos x="233" y="469"/>
                  </a:cxn>
                  <a:cxn ang="0">
                    <a:pos x="269" y="469"/>
                  </a:cxn>
                  <a:cxn ang="0">
                    <a:pos x="261" y="417"/>
                  </a:cxn>
                  <a:cxn ang="0">
                    <a:pos x="249" y="309"/>
                  </a:cxn>
                  <a:cxn ang="0">
                    <a:pos x="249" y="0"/>
                  </a:cxn>
                  <a:cxn ang="0">
                    <a:pos x="80" y="23"/>
                  </a:cxn>
                  <a:cxn ang="0">
                    <a:pos x="20" y="132"/>
                  </a:cxn>
                  <a:cxn ang="0">
                    <a:pos x="20" y="189"/>
                  </a:cxn>
                  <a:cxn ang="0">
                    <a:pos x="32" y="196"/>
                  </a:cxn>
                  <a:cxn ang="0">
                    <a:pos x="29" y="240"/>
                  </a:cxn>
                </a:cxnLst>
                <a:rect l="0" t="0" r="r" b="b"/>
                <a:pathLst>
                  <a:path w="269" h="501">
                    <a:moveTo>
                      <a:pt x="29" y="240"/>
                    </a:moveTo>
                    <a:lnTo>
                      <a:pt x="48" y="305"/>
                    </a:lnTo>
                    <a:lnTo>
                      <a:pt x="0" y="422"/>
                    </a:lnTo>
                    <a:lnTo>
                      <a:pt x="8" y="441"/>
                    </a:lnTo>
                    <a:lnTo>
                      <a:pt x="152" y="429"/>
                    </a:lnTo>
                    <a:lnTo>
                      <a:pt x="161" y="438"/>
                    </a:lnTo>
                    <a:lnTo>
                      <a:pt x="152" y="454"/>
                    </a:lnTo>
                    <a:lnTo>
                      <a:pt x="168" y="501"/>
                    </a:lnTo>
                    <a:lnTo>
                      <a:pt x="233" y="469"/>
                    </a:lnTo>
                    <a:lnTo>
                      <a:pt x="269" y="469"/>
                    </a:lnTo>
                    <a:lnTo>
                      <a:pt x="261" y="417"/>
                    </a:lnTo>
                    <a:lnTo>
                      <a:pt x="249" y="309"/>
                    </a:lnTo>
                    <a:lnTo>
                      <a:pt x="249" y="0"/>
                    </a:lnTo>
                    <a:lnTo>
                      <a:pt x="80" y="23"/>
                    </a:lnTo>
                    <a:lnTo>
                      <a:pt x="20" y="132"/>
                    </a:lnTo>
                    <a:lnTo>
                      <a:pt x="20" y="189"/>
                    </a:lnTo>
                    <a:lnTo>
                      <a:pt x="32" y="196"/>
                    </a:lnTo>
                    <a:lnTo>
                      <a:pt x="29" y="240"/>
                    </a:lnTo>
                    <a:close/>
                  </a:path>
                </a:pathLst>
              </a:custGeom>
              <a:solidFill>
                <a:srgbClr val="747480"/>
              </a:solidFill>
              <a:ln w="3175" cap="flat" cmpd="sng" algn="ctr">
                <a:solidFill>
                  <a:srgbClr val="2E2E38"/>
                </a:solidFill>
                <a:prstDash val="solid"/>
                <a:round/>
                <a:headEnd type="none" w="med" len="med"/>
                <a:tailEnd type="none" w="med" len="med"/>
              </a:ln>
              <a:effectLst/>
            </p:spPr>
            <p:txBody>
              <a:bodyPr/>
              <a:lstStyle/>
              <a:p>
                <a:endParaRPr lang="en-GB" dirty="0"/>
              </a:p>
            </p:txBody>
          </p:sp>
          <p:sp>
            <p:nvSpPr>
              <p:cNvPr id="32" name="Freeform 22">
                <a:extLst>
                  <a:ext uri="{FF2B5EF4-FFF2-40B4-BE49-F238E27FC236}">
                    <a16:creationId xmlns:a16="http://schemas.microsoft.com/office/drawing/2014/main" id="{18AD45B8-9412-409E-BA56-C3357ED965C5}"/>
                  </a:ext>
                </a:extLst>
              </p:cNvPr>
              <p:cNvSpPr>
                <a:spLocks/>
              </p:cNvSpPr>
              <p:nvPr/>
            </p:nvSpPr>
            <p:spPr bwMode="gray">
              <a:xfrm>
                <a:off x="3321" y="2665"/>
                <a:ext cx="446" cy="386"/>
              </a:xfrm>
              <a:custGeom>
                <a:avLst/>
                <a:gdLst/>
                <a:ahLst/>
                <a:cxnLst>
                  <a:cxn ang="0">
                    <a:pos x="0" y="28"/>
                  </a:cxn>
                  <a:cxn ang="0">
                    <a:pos x="242" y="0"/>
                  </a:cxn>
                  <a:cxn ang="0">
                    <a:pos x="261" y="65"/>
                  </a:cxn>
                  <a:cxn ang="0">
                    <a:pos x="213" y="182"/>
                  </a:cxn>
                  <a:cxn ang="0">
                    <a:pos x="221" y="201"/>
                  </a:cxn>
                  <a:cxn ang="0">
                    <a:pos x="365" y="189"/>
                  </a:cxn>
                  <a:cxn ang="0">
                    <a:pos x="374" y="198"/>
                  </a:cxn>
                  <a:cxn ang="0">
                    <a:pos x="365" y="214"/>
                  </a:cxn>
                  <a:cxn ang="0">
                    <a:pos x="381" y="261"/>
                  </a:cxn>
                  <a:cxn ang="0">
                    <a:pos x="374" y="277"/>
                  </a:cxn>
                  <a:cxn ang="0">
                    <a:pos x="381" y="290"/>
                  </a:cxn>
                  <a:cxn ang="0">
                    <a:pos x="406" y="282"/>
                  </a:cxn>
                  <a:cxn ang="0">
                    <a:pos x="414" y="302"/>
                  </a:cxn>
                  <a:cxn ang="0">
                    <a:pos x="406" y="339"/>
                  </a:cxn>
                  <a:cxn ang="0">
                    <a:pos x="446" y="358"/>
                  </a:cxn>
                  <a:cxn ang="0">
                    <a:pos x="422" y="386"/>
                  </a:cxn>
                  <a:cxn ang="0">
                    <a:pos x="422" y="367"/>
                  </a:cxn>
                  <a:cxn ang="0">
                    <a:pos x="381" y="362"/>
                  </a:cxn>
                  <a:cxn ang="0">
                    <a:pos x="365" y="342"/>
                  </a:cxn>
                  <a:cxn ang="0">
                    <a:pos x="362" y="367"/>
                  </a:cxn>
                  <a:cxn ang="0">
                    <a:pos x="325" y="383"/>
                  </a:cxn>
                  <a:cxn ang="0">
                    <a:pos x="265" y="367"/>
                  </a:cxn>
                  <a:cxn ang="0">
                    <a:pos x="281" y="358"/>
                  </a:cxn>
                  <a:cxn ang="0">
                    <a:pos x="233" y="342"/>
                  </a:cxn>
                  <a:cxn ang="0">
                    <a:pos x="205" y="321"/>
                  </a:cxn>
                  <a:cxn ang="0">
                    <a:pos x="192" y="330"/>
                  </a:cxn>
                  <a:cxn ang="0">
                    <a:pos x="192" y="342"/>
                  </a:cxn>
                  <a:cxn ang="0">
                    <a:pos x="129" y="342"/>
                  </a:cxn>
                  <a:cxn ang="0">
                    <a:pos x="80" y="326"/>
                  </a:cxn>
                  <a:cxn ang="0">
                    <a:pos x="40" y="330"/>
                  </a:cxn>
                  <a:cxn ang="0">
                    <a:pos x="40" y="277"/>
                  </a:cxn>
                  <a:cxn ang="0">
                    <a:pos x="60" y="226"/>
                  </a:cxn>
                  <a:cxn ang="0">
                    <a:pos x="32" y="173"/>
                  </a:cxn>
                  <a:cxn ang="0">
                    <a:pos x="20" y="133"/>
                  </a:cxn>
                  <a:cxn ang="0">
                    <a:pos x="7" y="113"/>
                  </a:cxn>
                  <a:cxn ang="0">
                    <a:pos x="0" y="28"/>
                  </a:cxn>
                </a:cxnLst>
                <a:rect l="0" t="0" r="r" b="b"/>
                <a:pathLst>
                  <a:path w="446" h="386">
                    <a:moveTo>
                      <a:pt x="0" y="28"/>
                    </a:moveTo>
                    <a:lnTo>
                      <a:pt x="242" y="0"/>
                    </a:lnTo>
                    <a:lnTo>
                      <a:pt x="261" y="65"/>
                    </a:lnTo>
                    <a:lnTo>
                      <a:pt x="213" y="182"/>
                    </a:lnTo>
                    <a:lnTo>
                      <a:pt x="221" y="201"/>
                    </a:lnTo>
                    <a:lnTo>
                      <a:pt x="365" y="189"/>
                    </a:lnTo>
                    <a:lnTo>
                      <a:pt x="374" y="198"/>
                    </a:lnTo>
                    <a:lnTo>
                      <a:pt x="365" y="214"/>
                    </a:lnTo>
                    <a:lnTo>
                      <a:pt x="381" y="261"/>
                    </a:lnTo>
                    <a:lnTo>
                      <a:pt x="374" y="277"/>
                    </a:lnTo>
                    <a:lnTo>
                      <a:pt x="381" y="290"/>
                    </a:lnTo>
                    <a:lnTo>
                      <a:pt x="406" y="282"/>
                    </a:lnTo>
                    <a:lnTo>
                      <a:pt x="414" y="302"/>
                    </a:lnTo>
                    <a:lnTo>
                      <a:pt x="406" y="339"/>
                    </a:lnTo>
                    <a:lnTo>
                      <a:pt x="446" y="358"/>
                    </a:lnTo>
                    <a:lnTo>
                      <a:pt x="422" y="386"/>
                    </a:lnTo>
                    <a:lnTo>
                      <a:pt x="422" y="367"/>
                    </a:lnTo>
                    <a:lnTo>
                      <a:pt x="381" y="362"/>
                    </a:lnTo>
                    <a:lnTo>
                      <a:pt x="365" y="342"/>
                    </a:lnTo>
                    <a:lnTo>
                      <a:pt x="362" y="367"/>
                    </a:lnTo>
                    <a:lnTo>
                      <a:pt x="325" y="383"/>
                    </a:lnTo>
                    <a:lnTo>
                      <a:pt x="265" y="367"/>
                    </a:lnTo>
                    <a:lnTo>
                      <a:pt x="281" y="358"/>
                    </a:lnTo>
                    <a:lnTo>
                      <a:pt x="233" y="342"/>
                    </a:lnTo>
                    <a:lnTo>
                      <a:pt x="205" y="321"/>
                    </a:lnTo>
                    <a:lnTo>
                      <a:pt x="192" y="330"/>
                    </a:lnTo>
                    <a:lnTo>
                      <a:pt x="192" y="342"/>
                    </a:lnTo>
                    <a:lnTo>
                      <a:pt x="129" y="342"/>
                    </a:lnTo>
                    <a:lnTo>
                      <a:pt x="80" y="326"/>
                    </a:lnTo>
                    <a:lnTo>
                      <a:pt x="40" y="330"/>
                    </a:lnTo>
                    <a:lnTo>
                      <a:pt x="40" y="277"/>
                    </a:lnTo>
                    <a:lnTo>
                      <a:pt x="60" y="226"/>
                    </a:lnTo>
                    <a:lnTo>
                      <a:pt x="32" y="173"/>
                    </a:lnTo>
                    <a:lnTo>
                      <a:pt x="20" y="133"/>
                    </a:lnTo>
                    <a:lnTo>
                      <a:pt x="7" y="113"/>
                    </a:lnTo>
                    <a:lnTo>
                      <a:pt x="0" y="28"/>
                    </a:lnTo>
                    <a:close/>
                  </a:path>
                </a:pathLst>
              </a:custGeom>
              <a:solidFill>
                <a:srgbClr val="747480"/>
              </a:solidFill>
              <a:ln w="3175" cap="flat" cmpd="sng" algn="ctr">
                <a:solidFill>
                  <a:srgbClr val="2E2E38"/>
                </a:solidFill>
                <a:prstDash val="solid"/>
                <a:round/>
                <a:headEnd type="none" w="med" len="med"/>
                <a:tailEnd type="none" w="med" len="med"/>
              </a:ln>
              <a:effectLst/>
            </p:spPr>
            <p:txBody>
              <a:bodyPr/>
              <a:lstStyle/>
              <a:p>
                <a:endParaRPr lang="en-GB" dirty="0"/>
              </a:p>
            </p:txBody>
          </p:sp>
          <p:sp>
            <p:nvSpPr>
              <p:cNvPr id="33" name="Freeform 23">
                <a:extLst>
                  <a:ext uri="{FF2B5EF4-FFF2-40B4-BE49-F238E27FC236}">
                    <a16:creationId xmlns:a16="http://schemas.microsoft.com/office/drawing/2014/main" id="{8769F974-DED1-4B26-92FF-697A7AE0C855}"/>
                  </a:ext>
                </a:extLst>
              </p:cNvPr>
              <p:cNvSpPr>
                <a:spLocks/>
              </p:cNvSpPr>
              <p:nvPr/>
            </p:nvSpPr>
            <p:spPr bwMode="gray">
              <a:xfrm>
                <a:off x="3261" y="2291"/>
                <a:ext cx="381" cy="402"/>
              </a:xfrm>
              <a:custGeom>
                <a:avLst/>
                <a:gdLst/>
                <a:ahLst/>
                <a:cxnLst>
                  <a:cxn ang="0">
                    <a:pos x="12" y="314"/>
                  </a:cxn>
                  <a:cxn ang="0">
                    <a:pos x="12" y="141"/>
                  </a:cxn>
                  <a:cxn ang="0">
                    <a:pos x="0" y="28"/>
                  </a:cxn>
                  <a:cxn ang="0">
                    <a:pos x="148" y="21"/>
                  </a:cxn>
                  <a:cxn ang="0">
                    <a:pos x="353" y="0"/>
                  </a:cxn>
                  <a:cxn ang="0">
                    <a:pos x="341" y="44"/>
                  </a:cxn>
                  <a:cxn ang="0">
                    <a:pos x="381" y="44"/>
                  </a:cxn>
                  <a:cxn ang="0">
                    <a:pos x="374" y="113"/>
                  </a:cxn>
                  <a:cxn ang="0">
                    <a:pos x="353" y="129"/>
                  </a:cxn>
                  <a:cxn ang="0">
                    <a:pos x="365" y="129"/>
                  </a:cxn>
                  <a:cxn ang="0">
                    <a:pos x="353" y="157"/>
                  </a:cxn>
                  <a:cxn ang="0">
                    <a:pos x="293" y="266"/>
                  </a:cxn>
                  <a:cxn ang="0">
                    <a:pos x="293" y="323"/>
                  </a:cxn>
                  <a:cxn ang="0">
                    <a:pos x="305" y="330"/>
                  </a:cxn>
                  <a:cxn ang="0">
                    <a:pos x="302" y="374"/>
                  </a:cxn>
                  <a:cxn ang="0">
                    <a:pos x="60" y="402"/>
                  </a:cxn>
                  <a:cxn ang="0">
                    <a:pos x="51" y="339"/>
                  </a:cxn>
                  <a:cxn ang="0">
                    <a:pos x="12" y="314"/>
                  </a:cxn>
                </a:cxnLst>
                <a:rect l="0" t="0" r="r" b="b"/>
                <a:pathLst>
                  <a:path w="381" h="402">
                    <a:moveTo>
                      <a:pt x="12" y="314"/>
                    </a:moveTo>
                    <a:lnTo>
                      <a:pt x="12" y="141"/>
                    </a:lnTo>
                    <a:lnTo>
                      <a:pt x="0" y="28"/>
                    </a:lnTo>
                    <a:lnTo>
                      <a:pt x="148" y="21"/>
                    </a:lnTo>
                    <a:lnTo>
                      <a:pt x="353" y="0"/>
                    </a:lnTo>
                    <a:lnTo>
                      <a:pt x="341" y="44"/>
                    </a:lnTo>
                    <a:lnTo>
                      <a:pt x="381" y="44"/>
                    </a:lnTo>
                    <a:lnTo>
                      <a:pt x="374" y="113"/>
                    </a:lnTo>
                    <a:lnTo>
                      <a:pt x="353" y="129"/>
                    </a:lnTo>
                    <a:lnTo>
                      <a:pt x="365" y="129"/>
                    </a:lnTo>
                    <a:lnTo>
                      <a:pt x="353" y="157"/>
                    </a:lnTo>
                    <a:lnTo>
                      <a:pt x="293" y="266"/>
                    </a:lnTo>
                    <a:lnTo>
                      <a:pt x="293" y="323"/>
                    </a:lnTo>
                    <a:lnTo>
                      <a:pt x="305" y="330"/>
                    </a:lnTo>
                    <a:lnTo>
                      <a:pt x="302" y="374"/>
                    </a:lnTo>
                    <a:lnTo>
                      <a:pt x="60" y="402"/>
                    </a:lnTo>
                    <a:lnTo>
                      <a:pt x="51" y="339"/>
                    </a:lnTo>
                    <a:lnTo>
                      <a:pt x="12" y="314"/>
                    </a:lnTo>
                    <a:close/>
                  </a:path>
                </a:pathLst>
              </a:custGeom>
              <a:solidFill>
                <a:srgbClr val="747480"/>
              </a:solidFill>
              <a:ln w="3175" cap="flat" cmpd="sng" algn="ctr">
                <a:solidFill>
                  <a:srgbClr val="2E2E38"/>
                </a:solidFill>
                <a:prstDash val="solid"/>
                <a:round/>
                <a:headEnd type="none" w="med" len="med"/>
                <a:tailEnd type="none" w="med" len="med"/>
              </a:ln>
              <a:effectLst/>
            </p:spPr>
            <p:txBody>
              <a:bodyPr/>
              <a:lstStyle/>
              <a:p>
                <a:endParaRPr lang="en-GB" dirty="0"/>
              </a:p>
            </p:txBody>
          </p:sp>
          <p:sp>
            <p:nvSpPr>
              <p:cNvPr id="34" name="Freeform 24">
                <a:extLst>
                  <a:ext uri="{FF2B5EF4-FFF2-40B4-BE49-F238E27FC236}">
                    <a16:creationId xmlns:a16="http://schemas.microsoft.com/office/drawing/2014/main" id="{5F7D2577-0C31-4A7E-B90B-CDBB1C968654}"/>
                  </a:ext>
                </a:extLst>
              </p:cNvPr>
              <p:cNvSpPr>
                <a:spLocks/>
              </p:cNvSpPr>
              <p:nvPr/>
            </p:nvSpPr>
            <p:spPr bwMode="gray">
              <a:xfrm>
                <a:off x="2304" y="2335"/>
                <a:ext cx="1077" cy="1075"/>
              </a:xfrm>
              <a:custGeom>
                <a:avLst/>
                <a:gdLst/>
                <a:ahLst/>
                <a:cxnLst>
                  <a:cxn ang="0">
                    <a:pos x="1008" y="295"/>
                  </a:cxn>
                  <a:cxn ang="0">
                    <a:pos x="1024" y="443"/>
                  </a:cxn>
                  <a:cxn ang="0">
                    <a:pos x="1049" y="503"/>
                  </a:cxn>
                  <a:cxn ang="0">
                    <a:pos x="1057" y="607"/>
                  </a:cxn>
                  <a:cxn ang="0">
                    <a:pos x="1029" y="676"/>
                  </a:cxn>
                  <a:cxn ang="0">
                    <a:pos x="976" y="701"/>
                  </a:cxn>
                  <a:cxn ang="0">
                    <a:pos x="964" y="676"/>
                  </a:cxn>
                  <a:cxn ang="0">
                    <a:pos x="964" y="720"/>
                  </a:cxn>
                  <a:cxn ang="0">
                    <a:pos x="885" y="780"/>
                  </a:cxn>
                  <a:cxn ang="0">
                    <a:pos x="835" y="796"/>
                  </a:cxn>
                  <a:cxn ang="0">
                    <a:pos x="816" y="821"/>
                  </a:cxn>
                  <a:cxn ang="0">
                    <a:pos x="804" y="842"/>
                  </a:cxn>
                  <a:cxn ang="0">
                    <a:pos x="735" y="914"/>
                  </a:cxn>
                  <a:cxn ang="0">
                    <a:pos x="756" y="941"/>
                  </a:cxn>
                  <a:cxn ang="0">
                    <a:pos x="791" y="1062"/>
                  </a:cxn>
                  <a:cxn ang="0">
                    <a:pos x="744" y="1050"/>
                  </a:cxn>
                  <a:cxn ang="0">
                    <a:pos x="623" y="994"/>
                  </a:cxn>
                  <a:cxn ang="0">
                    <a:pos x="498" y="829"/>
                  </a:cxn>
                  <a:cxn ang="0">
                    <a:pos x="426" y="701"/>
                  </a:cxn>
                  <a:cxn ang="0">
                    <a:pos x="318" y="697"/>
                  </a:cxn>
                  <a:cxn ang="0">
                    <a:pos x="265" y="741"/>
                  </a:cxn>
                  <a:cxn ang="0">
                    <a:pos x="168" y="701"/>
                  </a:cxn>
                  <a:cxn ang="0">
                    <a:pos x="108" y="612"/>
                  </a:cxn>
                  <a:cxn ang="0">
                    <a:pos x="52" y="552"/>
                  </a:cxn>
                  <a:cxn ang="0">
                    <a:pos x="0" y="483"/>
                  </a:cxn>
                  <a:cxn ang="0">
                    <a:pos x="285" y="463"/>
                  </a:cxn>
                  <a:cxn ang="0">
                    <a:pos x="535" y="9"/>
                  </a:cxn>
                  <a:cxn ang="0">
                    <a:pos x="555" y="226"/>
                  </a:cxn>
                  <a:cxn ang="0">
                    <a:pos x="599" y="235"/>
                  </a:cxn>
                  <a:cxn ang="0">
                    <a:pos x="699" y="242"/>
                  </a:cxn>
                  <a:cxn ang="0">
                    <a:pos x="768" y="258"/>
                  </a:cxn>
                  <a:cxn ang="0">
                    <a:pos x="816" y="258"/>
                  </a:cxn>
                  <a:cxn ang="0">
                    <a:pos x="864" y="258"/>
                  </a:cxn>
                  <a:cxn ang="0">
                    <a:pos x="948" y="270"/>
                  </a:cxn>
                </a:cxnLst>
                <a:rect l="0" t="0" r="r" b="b"/>
                <a:pathLst>
                  <a:path w="1077" h="1075">
                    <a:moveTo>
                      <a:pt x="969" y="270"/>
                    </a:moveTo>
                    <a:lnTo>
                      <a:pt x="1008" y="295"/>
                    </a:lnTo>
                    <a:lnTo>
                      <a:pt x="1017" y="358"/>
                    </a:lnTo>
                    <a:lnTo>
                      <a:pt x="1024" y="443"/>
                    </a:lnTo>
                    <a:lnTo>
                      <a:pt x="1037" y="463"/>
                    </a:lnTo>
                    <a:lnTo>
                      <a:pt x="1049" y="503"/>
                    </a:lnTo>
                    <a:lnTo>
                      <a:pt x="1077" y="556"/>
                    </a:lnTo>
                    <a:lnTo>
                      <a:pt x="1057" y="607"/>
                    </a:lnTo>
                    <a:lnTo>
                      <a:pt x="1057" y="660"/>
                    </a:lnTo>
                    <a:lnTo>
                      <a:pt x="1029" y="676"/>
                    </a:lnTo>
                    <a:lnTo>
                      <a:pt x="997" y="701"/>
                    </a:lnTo>
                    <a:lnTo>
                      <a:pt x="976" y="701"/>
                    </a:lnTo>
                    <a:lnTo>
                      <a:pt x="985" y="676"/>
                    </a:lnTo>
                    <a:lnTo>
                      <a:pt x="964" y="676"/>
                    </a:lnTo>
                    <a:lnTo>
                      <a:pt x="957" y="692"/>
                    </a:lnTo>
                    <a:lnTo>
                      <a:pt x="964" y="720"/>
                    </a:lnTo>
                    <a:lnTo>
                      <a:pt x="929" y="752"/>
                    </a:lnTo>
                    <a:lnTo>
                      <a:pt x="885" y="780"/>
                    </a:lnTo>
                    <a:lnTo>
                      <a:pt x="848" y="801"/>
                    </a:lnTo>
                    <a:lnTo>
                      <a:pt x="835" y="796"/>
                    </a:lnTo>
                    <a:lnTo>
                      <a:pt x="807" y="813"/>
                    </a:lnTo>
                    <a:lnTo>
                      <a:pt x="816" y="821"/>
                    </a:lnTo>
                    <a:lnTo>
                      <a:pt x="796" y="821"/>
                    </a:lnTo>
                    <a:lnTo>
                      <a:pt x="804" y="842"/>
                    </a:lnTo>
                    <a:lnTo>
                      <a:pt x="768" y="914"/>
                    </a:lnTo>
                    <a:lnTo>
                      <a:pt x="735" y="914"/>
                    </a:lnTo>
                    <a:lnTo>
                      <a:pt x="756" y="930"/>
                    </a:lnTo>
                    <a:lnTo>
                      <a:pt x="756" y="941"/>
                    </a:lnTo>
                    <a:lnTo>
                      <a:pt x="772" y="941"/>
                    </a:lnTo>
                    <a:lnTo>
                      <a:pt x="791" y="1062"/>
                    </a:lnTo>
                    <a:lnTo>
                      <a:pt x="768" y="1075"/>
                    </a:lnTo>
                    <a:lnTo>
                      <a:pt x="744" y="1050"/>
                    </a:lnTo>
                    <a:lnTo>
                      <a:pt x="715" y="1050"/>
                    </a:lnTo>
                    <a:lnTo>
                      <a:pt x="623" y="994"/>
                    </a:lnTo>
                    <a:lnTo>
                      <a:pt x="571" y="897"/>
                    </a:lnTo>
                    <a:lnTo>
                      <a:pt x="498" y="829"/>
                    </a:lnTo>
                    <a:lnTo>
                      <a:pt x="486" y="792"/>
                    </a:lnTo>
                    <a:lnTo>
                      <a:pt x="426" y="701"/>
                    </a:lnTo>
                    <a:lnTo>
                      <a:pt x="373" y="688"/>
                    </a:lnTo>
                    <a:lnTo>
                      <a:pt x="318" y="697"/>
                    </a:lnTo>
                    <a:lnTo>
                      <a:pt x="301" y="732"/>
                    </a:lnTo>
                    <a:lnTo>
                      <a:pt x="265" y="741"/>
                    </a:lnTo>
                    <a:lnTo>
                      <a:pt x="246" y="773"/>
                    </a:lnTo>
                    <a:lnTo>
                      <a:pt x="168" y="701"/>
                    </a:lnTo>
                    <a:lnTo>
                      <a:pt x="137" y="669"/>
                    </a:lnTo>
                    <a:lnTo>
                      <a:pt x="108" y="612"/>
                    </a:lnTo>
                    <a:lnTo>
                      <a:pt x="73" y="591"/>
                    </a:lnTo>
                    <a:lnTo>
                      <a:pt x="52" y="552"/>
                    </a:lnTo>
                    <a:lnTo>
                      <a:pt x="32" y="524"/>
                    </a:lnTo>
                    <a:lnTo>
                      <a:pt x="0" y="483"/>
                    </a:lnTo>
                    <a:lnTo>
                      <a:pt x="0" y="463"/>
                    </a:lnTo>
                    <a:lnTo>
                      <a:pt x="285" y="463"/>
                    </a:lnTo>
                    <a:lnTo>
                      <a:pt x="293" y="0"/>
                    </a:lnTo>
                    <a:lnTo>
                      <a:pt x="535" y="9"/>
                    </a:lnTo>
                    <a:lnTo>
                      <a:pt x="539" y="214"/>
                    </a:lnTo>
                    <a:lnTo>
                      <a:pt x="555" y="226"/>
                    </a:lnTo>
                    <a:lnTo>
                      <a:pt x="574" y="217"/>
                    </a:lnTo>
                    <a:lnTo>
                      <a:pt x="599" y="235"/>
                    </a:lnTo>
                    <a:lnTo>
                      <a:pt x="671" y="250"/>
                    </a:lnTo>
                    <a:lnTo>
                      <a:pt x="699" y="242"/>
                    </a:lnTo>
                    <a:lnTo>
                      <a:pt x="735" y="266"/>
                    </a:lnTo>
                    <a:lnTo>
                      <a:pt x="768" y="258"/>
                    </a:lnTo>
                    <a:lnTo>
                      <a:pt x="791" y="270"/>
                    </a:lnTo>
                    <a:lnTo>
                      <a:pt x="816" y="258"/>
                    </a:lnTo>
                    <a:lnTo>
                      <a:pt x="835" y="274"/>
                    </a:lnTo>
                    <a:lnTo>
                      <a:pt x="864" y="258"/>
                    </a:lnTo>
                    <a:lnTo>
                      <a:pt x="936" y="254"/>
                    </a:lnTo>
                    <a:lnTo>
                      <a:pt x="948" y="270"/>
                    </a:lnTo>
                    <a:lnTo>
                      <a:pt x="969" y="270"/>
                    </a:lnTo>
                    <a:close/>
                  </a:path>
                </a:pathLst>
              </a:custGeom>
              <a:solidFill>
                <a:srgbClr val="747480"/>
              </a:solidFill>
              <a:ln w="3175" cap="flat" cmpd="sng" algn="ctr">
                <a:solidFill>
                  <a:srgbClr val="2E2E38"/>
                </a:solidFill>
                <a:prstDash val="solid"/>
                <a:round/>
                <a:headEnd type="none" w="med" len="med"/>
                <a:tailEnd type="none" w="med" len="med"/>
              </a:ln>
              <a:effectLst/>
            </p:spPr>
            <p:txBody>
              <a:bodyPr/>
              <a:lstStyle/>
              <a:p>
                <a:endParaRPr lang="en-GB" dirty="0"/>
              </a:p>
            </p:txBody>
          </p:sp>
          <p:sp>
            <p:nvSpPr>
              <p:cNvPr id="35" name="Freeform 25">
                <a:extLst>
                  <a:ext uri="{FF2B5EF4-FFF2-40B4-BE49-F238E27FC236}">
                    <a16:creationId xmlns:a16="http://schemas.microsoft.com/office/drawing/2014/main" id="{8D278947-EEBD-43B2-ABB5-F33FD1DB4691}"/>
                  </a:ext>
                </a:extLst>
              </p:cNvPr>
              <p:cNvSpPr>
                <a:spLocks/>
              </p:cNvSpPr>
              <p:nvPr/>
            </p:nvSpPr>
            <p:spPr bwMode="gray">
              <a:xfrm>
                <a:off x="2075" y="2263"/>
                <a:ext cx="522" cy="591"/>
              </a:xfrm>
              <a:custGeom>
                <a:avLst/>
                <a:gdLst/>
                <a:ahLst/>
                <a:cxnLst>
                  <a:cxn ang="0">
                    <a:pos x="0" y="591"/>
                  </a:cxn>
                  <a:cxn ang="0">
                    <a:pos x="68" y="591"/>
                  </a:cxn>
                  <a:cxn ang="0">
                    <a:pos x="80" y="552"/>
                  </a:cxn>
                  <a:cxn ang="0">
                    <a:pos x="229" y="555"/>
                  </a:cxn>
                  <a:cxn ang="0">
                    <a:pos x="229" y="535"/>
                  </a:cxn>
                  <a:cxn ang="0">
                    <a:pos x="514" y="535"/>
                  </a:cxn>
                  <a:cxn ang="0">
                    <a:pos x="522" y="72"/>
                  </a:cxn>
                  <a:cxn ang="0">
                    <a:pos x="522" y="33"/>
                  </a:cxn>
                  <a:cxn ang="0">
                    <a:pos x="52" y="0"/>
                  </a:cxn>
                  <a:cxn ang="0">
                    <a:pos x="0" y="591"/>
                  </a:cxn>
                </a:cxnLst>
                <a:rect l="0" t="0" r="r" b="b"/>
                <a:pathLst>
                  <a:path w="522" h="591">
                    <a:moveTo>
                      <a:pt x="0" y="591"/>
                    </a:moveTo>
                    <a:lnTo>
                      <a:pt x="68" y="591"/>
                    </a:lnTo>
                    <a:lnTo>
                      <a:pt x="80" y="552"/>
                    </a:lnTo>
                    <a:lnTo>
                      <a:pt x="229" y="555"/>
                    </a:lnTo>
                    <a:lnTo>
                      <a:pt x="229" y="535"/>
                    </a:lnTo>
                    <a:lnTo>
                      <a:pt x="514" y="535"/>
                    </a:lnTo>
                    <a:lnTo>
                      <a:pt x="522" y="72"/>
                    </a:lnTo>
                    <a:lnTo>
                      <a:pt x="522" y="33"/>
                    </a:lnTo>
                    <a:lnTo>
                      <a:pt x="52" y="0"/>
                    </a:lnTo>
                    <a:lnTo>
                      <a:pt x="0" y="591"/>
                    </a:lnTo>
                    <a:close/>
                  </a:path>
                </a:pathLst>
              </a:custGeom>
              <a:solidFill>
                <a:srgbClr val="747480"/>
              </a:solidFill>
              <a:ln w="3175" cap="flat" cmpd="sng" algn="ctr">
                <a:solidFill>
                  <a:srgbClr val="2E2E38"/>
                </a:solidFill>
                <a:prstDash val="solid"/>
                <a:round/>
                <a:headEnd type="none" w="med" len="med"/>
                <a:tailEnd type="none" w="med" len="med"/>
              </a:ln>
              <a:effectLst/>
            </p:spPr>
            <p:txBody>
              <a:bodyPr/>
              <a:lstStyle/>
              <a:p>
                <a:endParaRPr lang="en-GB" dirty="0"/>
              </a:p>
            </p:txBody>
          </p:sp>
          <p:sp>
            <p:nvSpPr>
              <p:cNvPr id="36" name="Freeform 26">
                <a:extLst>
                  <a:ext uri="{FF2B5EF4-FFF2-40B4-BE49-F238E27FC236}">
                    <a16:creationId xmlns:a16="http://schemas.microsoft.com/office/drawing/2014/main" id="{E9D9A1F7-2DBB-434A-B20D-57888207CEED}"/>
                  </a:ext>
                </a:extLst>
              </p:cNvPr>
              <p:cNvSpPr>
                <a:spLocks/>
              </p:cNvSpPr>
              <p:nvPr/>
            </p:nvSpPr>
            <p:spPr bwMode="gray">
              <a:xfrm>
                <a:off x="1620" y="2224"/>
                <a:ext cx="507" cy="630"/>
              </a:xfrm>
              <a:custGeom>
                <a:avLst/>
                <a:gdLst/>
                <a:ahLst/>
                <a:cxnLst>
                  <a:cxn ang="0">
                    <a:pos x="507" y="39"/>
                  </a:cxn>
                  <a:cxn ang="0">
                    <a:pos x="455" y="630"/>
                  </a:cxn>
                  <a:cxn ang="0">
                    <a:pos x="274" y="614"/>
                  </a:cxn>
                  <a:cxn ang="0">
                    <a:pos x="0" y="462"/>
                  </a:cxn>
                  <a:cxn ang="0">
                    <a:pos x="0" y="429"/>
                  </a:cxn>
                  <a:cxn ang="0">
                    <a:pos x="21" y="397"/>
                  </a:cxn>
                  <a:cxn ang="0">
                    <a:pos x="0" y="381"/>
                  </a:cxn>
                  <a:cxn ang="0">
                    <a:pos x="21" y="341"/>
                  </a:cxn>
                  <a:cxn ang="0">
                    <a:pos x="41" y="296"/>
                  </a:cxn>
                  <a:cxn ang="0">
                    <a:pos x="62" y="273"/>
                  </a:cxn>
                  <a:cxn ang="0">
                    <a:pos x="41" y="236"/>
                  </a:cxn>
                  <a:cxn ang="0">
                    <a:pos x="44" y="189"/>
                  </a:cxn>
                  <a:cxn ang="0">
                    <a:pos x="44" y="88"/>
                  </a:cxn>
                  <a:cxn ang="0">
                    <a:pos x="62" y="67"/>
                  </a:cxn>
                  <a:cxn ang="0">
                    <a:pos x="73" y="67"/>
                  </a:cxn>
                  <a:cxn ang="0">
                    <a:pos x="85" y="88"/>
                  </a:cxn>
                  <a:cxn ang="0">
                    <a:pos x="106" y="76"/>
                  </a:cxn>
                  <a:cxn ang="0">
                    <a:pos x="117" y="0"/>
                  </a:cxn>
                  <a:cxn ang="0">
                    <a:pos x="507" y="39"/>
                  </a:cxn>
                </a:cxnLst>
                <a:rect l="0" t="0" r="r" b="b"/>
                <a:pathLst>
                  <a:path w="507" h="630">
                    <a:moveTo>
                      <a:pt x="507" y="39"/>
                    </a:moveTo>
                    <a:lnTo>
                      <a:pt x="455" y="630"/>
                    </a:lnTo>
                    <a:lnTo>
                      <a:pt x="274" y="614"/>
                    </a:lnTo>
                    <a:lnTo>
                      <a:pt x="0" y="462"/>
                    </a:lnTo>
                    <a:lnTo>
                      <a:pt x="0" y="429"/>
                    </a:lnTo>
                    <a:lnTo>
                      <a:pt x="21" y="397"/>
                    </a:lnTo>
                    <a:lnTo>
                      <a:pt x="0" y="381"/>
                    </a:lnTo>
                    <a:lnTo>
                      <a:pt x="21" y="341"/>
                    </a:lnTo>
                    <a:lnTo>
                      <a:pt x="41" y="296"/>
                    </a:lnTo>
                    <a:lnTo>
                      <a:pt x="62" y="273"/>
                    </a:lnTo>
                    <a:lnTo>
                      <a:pt x="41" y="236"/>
                    </a:lnTo>
                    <a:lnTo>
                      <a:pt x="44" y="189"/>
                    </a:lnTo>
                    <a:lnTo>
                      <a:pt x="44" y="88"/>
                    </a:lnTo>
                    <a:lnTo>
                      <a:pt x="62" y="67"/>
                    </a:lnTo>
                    <a:lnTo>
                      <a:pt x="73" y="67"/>
                    </a:lnTo>
                    <a:lnTo>
                      <a:pt x="85" y="88"/>
                    </a:lnTo>
                    <a:lnTo>
                      <a:pt x="106" y="76"/>
                    </a:lnTo>
                    <a:lnTo>
                      <a:pt x="117" y="0"/>
                    </a:lnTo>
                    <a:lnTo>
                      <a:pt x="507" y="39"/>
                    </a:lnTo>
                    <a:close/>
                  </a:path>
                </a:pathLst>
              </a:custGeom>
              <a:solidFill>
                <a:srgbClr val="747480"/>
              </a:solidFill>
              <a:ln w="3175" cap="flat" cmpd="sng" algn="ctr">
                <a:solidFill>
                  <a:srgbClr val="2E2E38"/>
                </a:solidFill>
                <a:prstDash val="solid"/>
                <a:round/>
                <a:headEnd type="none" w="med" len="med"/>
                <a:tailEnd type="none" w="med" len="med"/>
              </a:ln>
              <a:effectLst/>
            </p:spPr>
            <p:txBody>
              <a:bodyPr/>
              <a:lstStyle/>
              <a:p>
                <a:endParaRPr lang="en-GB" dirty="0"/>
              </a:p>
            </p:txBody>
          </p:sp>
          <p:sp>
            <p:nvSpPr>
              <p:cNvPr id="37" name="Freeform 27">
                <a:extLst>
                  <a:ext uri="{FF2B5EF4-FFF2-40B4-BE49-F238E27FC236}">
                    <a16:creationId xmlns:a16="http://schemas.microsoft.com/office/drawing/2014/main" id="{C09CC19B-B8F4-4E5B-8399-243388FB2825}"/>
                  </a:ext>
                </a:extLst>
              </p:cNvPr>
              <p:cNvSpPr>
                <a:spLocks/>
              </p:cNvSpPr>
              <p:nvPr/>
            </p:nvSpPr>
            <p:spPr bwMode="gray">
              <a:xfrm>
                <a:off x="4619" y="1721"/>
                <a:ext cx="89" cy="145"/>
              </a:xfrm>
              <a:custGeom>
                <a:avLst/>
                <a:gdLst/>
                <a:ahLst/>
                <a:cxnLst>
                  <a:cxn ang="0">
                    <a:pos x="0" y="24"/>
                  </a:cxn>
                  <a:cxn ang="0">
                    <a:pos x="40" y="145"/>
                  </a:cxn>
                  <a:cxn ang="0">
                    <a:pos x="84" y="136"/>
                  </a:cxn>
                  <a:cxn ang="0">
                    <a:pos x="89" y="116"/>
                  </a:cxn>
                  <a:cxn ang="0">
                    <a:pos x="73" y="100"/>
                  </a:cxn>
                  <a:cxn ang="0">
                    <a:pos x="57" y="88"/>
                  </a:cxn>
                  <a:cxn ang="0">
                    <a:pos x="29" y="28"/>
                  </a:cxn>
                  <a:cxn ang="0">
                    <a:pos x="32" y="4"/>
                  </a:cxn>
                  <a:cxn ang="0">
                    <a:pos x="8" y="0"/>
                  </a:cxn>
                  <a:cxn ang="0">
                    <a:pos x="0" y="24"/>
                  </a:cxn>
                </a:cxnLst>
                <a:rect l="0" t="0" r="r" b="b"/>
                <a:pathLst>
                  <a:path w="89" h="145">
                    <a:moveTo>
                      <a:pt x="0" y="24"/>
                    </a:moveTo>
                    <a:lnTo>
                      <a:pt x="40" y="145"/>
                    </a:lnTo>
                    <a:lnTo>
                      <a:pt x="84" y="136"/>
                    </a:lnTo>
                    <a:lnTo>
                      <a:pt x="89" y="116"/>
                    </a:lnTo>
                    <a:lnTo>
                      <a:pt x="73" y="100"/>
                    </a:lnTo>
                    <a:lnTo>
                      <a:pt x="57" y="88"/>
                    </a:lnTo>
                    <a:lnTo>
                      <a:pt x="29" y="28"/>
                    </a:lnTo>
                    <a:lnTo>
                      <a:pt x="32" y="4"/>
                    </a:lnTo>
                    <a:lnTo>
                      <a:pt x="8" y="0"/>
                    </a:lnTo>
                    <a:lnTo>
                      <a:pt x="0" y="24"/>
                    </a:lnTo>
                    <a:close/>
                  </a:path>
                </a:pathLst>
              </a:custGeom>
              <a:solidFill>
                <a:srgbClr val="747480"/>
              </a:solidFill>
              <a:ln w="3175" cap="flat" cmpd="sng" algn="ctr">
                <a:solidFill>
                  <a:srgbClr val="2E2E38"/>
                </a:solidFill>
                <a:prstDash val="solid"/>
                <a:round/>
                <a:headEnd type="none" w="med" len="med"/>
                <a:tailEnd type="none" w="med" len="med"/>
              </a:ln>
              <a:effectLst/>
            </p:spPr>
            <p:txBody>
              <a:bodyPr/>
              <a:lstStyle/>
              <a:p>
                <a:endParaRPr lang="en-GB" dirty="0"/>
              </a:p>
            </p:txBody>
          </p:sp>
          <p:sp>
            <p:nvSpPr>
              <p:cNvPr id="38" name="Freeform 28">
                <a:extLst>
                  <a:ext uri="{FF2B5EF4-FFF2-40B4-BE49-F238E27FC236}">
                    <a16:creationId xmlns:a16="http://schemas.microsoft.com/office/drawing/2014/main" id="{F3CC8B2A-199E-48E6-919A-FB8220AFF3D9}"/>
                  </a:ext>
                </a:extLst>
              </p:cNvPr>
              <p:cNvSpPr>
                <a:spLocks/>
              </p:cNvSpPr>
              <p:nvPr/>
            </p:nvSpPr>
            <p:spPr bwMode="gray">
              <a:xfrm>
                <a:off x="2019" y="1435"/>
                <a:ext cx="538" cy="439"/>
              </a:xfrm>
              <a:custGeom>
                <a:avLst/>
                <a:gdLst/>
                <a:ahLst/>
                <a:cxnLst>
                  <a:cxn ang="0">
                    <a:pos x="538" y="41"/>
                  </a:cxn>
                  <a:cxn ang="0">
                    <a:pos x="56" y="0"/>
                  </a:cxn>
                  <a:cxn ang="0">
                    <a:pos x="44" y="49"/>
                  </a:cxn>
                  <a:cxn ang="0">
                    <a:pos x="7" y="310"/>
                  </a:cxn>
                  <a:cxn ang="0">
                    <a:pos x="0" y="402"/>
                  </a:cxn>
                  <a:cxn ang="0">
                    <a:pos x="141" y="415"/>
                  </a:cxn>
                  <a:cxn ang="0">
                    <a:pos x="522" y="439"/>
                  </a:cxn>
                  <a:cxn ang="0">
                    <a:pos x="531" y="242"/>
                  </a:cxn>
                  <a:cxn ang="0">
                    <a:pos x="538" y="41"/>
                  </a:cxn>
                </a:cxnLst>
                <a:rect l="0" t="0" r="r" b="b"/>
                <a:pathLst>
                  <a:path w="538" h="439">
                    <a:moveTo>
                      <a:pt x="538" y="41"/>
                    </a:moveTo>
                    <a:lnTo>
                      <a:pt x="56" y="0"/>
                    </a:lnTo>
                    <a:lnTo>
                      <a:pt x="44" y="49"/>
                    </a:lnTo>
                    <a:lnTo>
                      <a:pt x="7" y="310"/>
                    </a:lnTo>
                    <a:lnTo>
                      <a:pt x="0" y="402"/>
                    </a:lnTo>
                    <a:lnTo>
                      <a:pt x="141" y="415"/>
                    </a:lnTo>
                    <a:lnTo>
                      <a:pt x="522" y="439"/>
                    </a:lnTo>
                    <a:lnTo>
                      <a:pt x="531" y="242"/>
                    </a:lnTo>
                    <a:lnTo>
                      <a:pt x="538" y="41"/>
                    </a:lnTo>
                    <a:close/>
                  </a:path>
                </a:pathLst>
              </a:custGeom>
              <a:solidFill>
                <a:srgbClr val="747480"/>
              </a:solidFill>
              <a:ln w="3175" cap="flat" cmpd="sng" algn="ctr">
                <a:solidFill>
                  <a:srgbClr val="2E2E38"/>
                </a:solidFill>
                <a:prstDash val="solid"/>
                <a:round/>
                <a:headEnd type="none" w="med" len="med"/>
                <a:tailEnd type="none" w="med" len="med"/>
              </a:ln>
              <a:effectLst/>
            </p:spPr>
            <p:txBody>
              <a:bodyPr/>
              <a:lstStyle/>
              <a:p>
                <a:endParaRPr lang="en-GB" dirty="0"/>
              </a:p>
            </p:txBody>
          </p:sp>
          <p:sp>
            <p:nvSpPr>
              <p:cNvPr id="39" name="Freeform 29">
                <a:extLst>
                  <a:ext uri="{FF2B5EF4-FFF2-40B4-BE49-F238E27FC236}">
                    <a16:creationId xmlns:a16="http://schemas.microsoft.com/office/drawing/2014/main" id="{7EA5566A-4333-40D7-92D8-141BF4924702}"/>
                  </a:ext>
                </a:extLst>
              </p:cNvPr>
              <p:cNvSpPr>
                <a:spLocks/>
              </p:cNvSpPr>
              <p:nvPr/>
            </p:nvSpPr>
            <p:spPr bwMode="gray">
              <a:xfrm>
                <a:off x="1793" y="973"/>
                <a:ext cx="785" cy="511"/>
              </a:xfrm>
              <a:custGeom>
                <a:avLst/>
                <a:gdLst/>
                <a:ahLst/>
                <a:cxnLst>
                  <a:cxn ang="0">
                    <a:pos x="270" y="511"/>
                  </a:cxn>
                  <a:cxn ang="0">
                    <a:pos x="282" y="462"/>
                  </a:cxn>
                  <a:cxn ang="0">
                    <a:pos x="764" y="503"/>
                  </a:cxn>
                  <a:cxn ang="0">
                    <a:pos x="768" y="414"/>
                  </a:cxn>
                  <a:cxn ang="0">
                    <a:pos x="785" y="81"/>
                  </a:cxn>
                  <a:cxn ang="0">
                    <a:pos x="531" y="72"/>
                  </a:cxn>
                  <a:cxn ang="0">
                    <a:pos x="362" y="53"/>
                  </a:cxn>
                  <a:cxn ang="0">
                    <a:pos x="81" y="12"/>
                  </a:cxn>
                  <a:cxn ang="0">
                    <a:pos x="28" y="0"/>
                  </a:cxn>
                  <a:cxn ang="0">
                    <a:pos x="0" y="121"/>
                  </a:cxn>
                  <a:cxn ang="0">
                    <a:pos x="12" y="121"/>
                  </a:cxn>
                  <a:cxn ang="0">
                    <a:pos x="12" y="157"/>
                  </a:cxn>
                  <a:cxn ang="0">
                    <a:pos x="41" y="250"/>
                  </a:cxn>
                  <a:cxn ang="0">
                    <a:pos x="41" y="273"/>
                  </a:cxn>
                  <a:cxn ang="0">
                    <a:pos x="53" y="261"/>
                  </a:cxn>
                  <a:cxn ang="0">
                    <a:pos x="69" y="289"/>
                  </a:cxn>
                  <a:cxn ang="0">
                    <a:pos x="69" y="322"/>
                  </a:cxn>
                  <a:cxn ang="0">
                    <a:pos x="60" y="349"/>
                  </a:cxn>
                  <a:cxn ang="0">
                    <a:pos x="60" y="374"/>
                  </a:cxn>
                  <a:cxn ang="0">
                    <a:pos x="93" y="374"/>
                  </a:cxn>
                  <a:cxn ang="0">
                    <a:pos x="109" y="450"/>
                  </a:cxn>
                  <a:cxn ang="0">
                    <a:pos x="122" y="474"/>
                  </a:cxn>
                  <a:cxn ang="0">
                    <a:pos x="150" y="474"/>
                  </a:cxn>
                  <a:cxn ang="0">
                    <a:pos x="213" y="494"/>
                  </a:cxn>
                  <a:cxn ang="0">
                    <a:pos x="245" y="483"/>
                  </a:cxn>
                  <a:cxn ang="0">
                    <a:pos x="270" y="511"/>
                  </a:cxn>
                </a:cxnLst>
                <a:rect l="0" t="0" r="r" b="b"/>
                <a:pathLst>
                  <a:path w="785" h="511">
                    <a:moveTo>
                      <a:pt x="270" y="511"/>
                    </a:moveTo>
                    <a:lnTo>
                      <a:pt x="282" y="462"/>
                    </a:lnTo>
                    <a:lnTo>
                      <a:pt x="764" y="503"/>
                    </a:lnTo>
                    <a:lnTo>
                      <a:pt x="768" y="414"/>
                    </a:lnTo>
                    <a:lnTo>
                      <a:pt x="785" y="81"/>
                    </a:lnTo>
                    <a:lnTo>
                      <a:pt x="531" y="72"/>
                    </a:lnTo>
                    <a:lnTo>
                      <a:pt x="362" y="53"/>
                    </a:lnTo>
                    <a:lnTo>
                      <a:pt x="81" y="12"/>
                    </a:lnTo>
                    <a:lnTo>
                      <a:pt x="28" y="0"/>
                    </a:lnTo>
                    <a:lnTo>
                      <a:pt x="0" y="121"/>
                    </a:lnTo>
                    <a:lnTo>
                      <a:pt x="12" y="121"/>
                    </a:lnTo>
                    <a:lnTo>
                      <a:pt x="12" y="157"/>
                    </a:lnTo>
                    <a:lnTo>
                      <a:pt x="41" y="250"/>
                    </a:lnTo>
                    <a:lnTo>
                      <a:pt x="41" y="273"/>
                    </a:lnTo>
                    <a:lnTo>
                      <a:pt x="53" y="261"/>
                    </a:lnTo>
                    <a:lnTo>
                      <a:pt x="69" y="289"/>
                    </a:lnTo>
                    <a:lnTo>
                      <a:pt x="69" y="322"/>
                    </a:lnTo>
                    <a:lnTo>
                      <a:pt x="60" y="349"/>
                    </a:lnTo>
                    <a:lnTo>
                      <a:pt x="60" y="374"/>
                    </a:lnTo>
                    <a:lnTo>
                      <a:pt x="93" y="374"/>
                    </a:lnTo>
                    <a:lnTo>
                      <a:pt x="109" y="450"/>
                    </a:lnTo>
                    <a:lnTo>
                      <a:pt x="122" y="474"/>
                    </a:lnTo>
                    <a:lnTo>
                      <a:pt x="150" y="474"/>
                    </a:lnTo>
                    <a:lnTo>
                      <a:pt x="213" y="494"/>
                    </a:lnTo>
                    <a:lnTo>
                      <a:pt x="245" y="483"/>
                    </a:lnTo>
                    <a:lnTo>
                      <a:pt x="270" y="511"/>
                    </a:lnTo>
                    <a:close/>
                  </a:path>
                </a:pathLst>
              </a:custGeom>
              <a:solidFill>
                <a:srgbClr val="747480"/>
              </a:solidFill>
              <a:ln w="3175" cap="flat" cmpd="sng" algn="ctr">
                <a:solidFill>
                  <a:srgbClr val="2E2E38"/>
                </a:solidFill>
                <a:prstDash val="solid"/>
                <a:round/>
                <a:headEnd type="none" w="med" len="med"/>
                <a:tailEnd type="none" w="med" len="med"/>
              </a:ln>
              <a:effectLst/>
            </p:spPr>
            <p:txBody>
              <a:bodyPr/>
              <a:lstStyle/>
              <a:p>
                <a:endParaRPr lang="en-GB" dirty="0"/>
              </a:p>
            </p:txBody>
          </p:sp>
          <p:sp>
            <p:nvSpPr>
              <p:cNvPr id="40" name="Freeform 30">
                <a:extLst>
                  <a:ext uri="{FF2B5EF4-FFF2-40B4-BE49-F238E27FC236}">
                    <a16:creationId xmlns:a16="http://schemas.microsoft.com/office/drawing/2014/main" id="{507169FB-9D74-4410-803B-CFC6A59E35BB}"/>
                  </a:ext>
                </a:extLst>
              </p:cNvPr>
              <p:cNvSpPr>
                <a:spLocks/>
              </p:cNvSpPr>
              <p:nvPr/>
            </p:nvSpPr>
            <p:spPr bwMode="gray">
              <a:xfrm>
                <a:off x="1601" y="961"/>
                <a:ext cx="462" cy="784"/>
              </a:xfrm>
              <a:custGeom>
                <a:avLst/>
                <a:gdLst/>
                <a:ahLst/>
                <a:cxnLst>
                  <a:cxn ang="0">
                    <a:pos x="0" y="700"/>
                  </a:cxn>
                  <a:cxn ang="0">
                    <a:pos x="213" y="744"/>
                  </a:cxn>
                  <a:cxn ang="0">
                    <a:pos x="425" y="784"/>
                  </a:cxn>
                  <a:cxn ang="0">
                    <a:pos x="462" y="523"/>
                  </a:cxn>
                  <a:cxn ang="0">
                    <a:pos x="437" y="495"/>
                  </a:cxn>
                  <a:cxn ang="0">
                    <a:pos x="405" y="506"/>
                  </a:cxn>
                  <a:cxn ang="0">
                    <a:pos x="342" y="486"/>
                  </a:cxn>
                  <a:cxn ang="0">
                    <a:pos x="314" y="486"/>
                  </a:cxn>
                  <a:cxn ang="0">
                    <a:pos x="301" y="462"/>
                  </a:cxn>
                  <a:cxn ang="0">
                    <a:pos x="285" y="386"/>
                  </a:cxn>
                  <a:cxn ang="0">
                    <a:pos x="252" y="386"/>
                  </a:cxn>
                  <a:cxn ang="0">
                    <a:pos x="252" y="361"/>
                  </a:cxn>
                  <a:cxn ang="0">
                    <a:pos x="261" y="334"/>
                  </a:cxn>
                  <a:cxn ang="0">
                    <a:pos x="261" y="301"/>
                  </a:cxn>
                  <a:cxn ang="0">
                    <a:pos x="245" y="273"/>
                  </a:cxn>
                  <a:cxn ang="0">
                    <a:pos x="233" y="285"/>
                  </a:cxn>
                  <a:cxn ang="0">
                    <a:pos x="233" y="262"/>
                  </a:cxn>
                  <a:cxn ang="0">
                    <a:pos x="204" y="169"/>
                  </a:cxn>
                  <a:cxn ang="0">
                    <a:pos x="204" y="133"/>
                  </a:cxn>
                  <a:cxn ang="0">
                    <a:pos x="192" y="133"/>
                  </a:cxn>
                  <a:cxn ang="0">
                    <a:pos x="220" y="12"/>
                  </a:cxn>
                  <a:cxn ang="0">
                    <a:pos x="153" y="0"/>
                  </a:cxn>
                  <a:cxn ang="0">
                    <a:pos x="92" y="253"/>
                  </a:cxn>
                  <a:cxn ang="0">
                    <a:pos x="100" y="273"/>
                  </a:cxn>
                  <a:cxn ang="0">
                    <a:pos x="92" y="314"/>
                  </a:cxn>
                  <a:cxn ang="0">
                    <a:pos x="100" y="342"/>
                  </a:cxn>
                  <a:cxn ang="0">
                    <a:pos x="92" y="366"/>
                  </a:cxn>
                  <a:cxn ang="0">
                    <a:pos x="63" y="407"/>
                  </a:cxn>
                  <a:cxn ang="0">
                    <a:pos x="40" y="455"/>
                  </a:cxn>
                  <a:cxn ang="0">
                    <a:pos x="40" y="474"/>
                  </a:cxn>
                  <a:cxn ang="0">
                    <a:pos x="60" y="495"/>
                  </a:cxn>
                  <a:cxn ang="0">
                    <a:pos x="19" y="575"/>
                  </a:cxn>
                  <a:cxn ang="0">
                    <a:pos x="0" y="700"/>
                  </a:cxn>
                </a:cxnLst>
                <a:rect l="0" t="0" r="r" b="b"/>
                <a:pathLst>
                  <a:path w="462" h="784">
                    <a:moveTo>
                      <a:pt x="0" y="700"/>
                    </a:moveTo>
                    <a:lnTo>
                      <a:pt x="213" y="744"/>
                    </a:lnTo>
                    <a:lnTo>
                      <a:pt x="425" y="784"/>
                    </a:lnTo>
                    <a:lnTo>
                      <a:pt x="462" y="523"/>
                    </a:lnTo>
                    <a:lnTo>
                      <a:pt x="437" y="495"/>
                    </a:lnTo>
                    <a:lnTo>
                      <a:pt x="405" y="506"/>
                    </a:lnTo>
                    <a:lnTo>
                      <a:pt x="342" y="486"/>
                    </a:lnTo>
                    <a:lnTo>
                      <a:pt x="314" y="486"/>
                    </a:lnTo>
                    <a:lnTo>
                      <a:pt x="301" y="462"/>
                    </a:lnTo>
                    <a:lnTo>
                      <a:pt x="285" y="386"/>
                    </a:lnTo>
                    <a:lnTo>
                      <a:pt x="252" y="386"/>
                    </a:lnTo>
                    <a:lnTo>
                      <a:pt x="252" y="361"/>
                    </a:lnTo>
                    <a:lnTo>
                      <a:pt x="261" y="334"/>
                    </a:lnTo>
                    <a:lnTo>
                      <a:pt x="261" y="301"/>
                    </a:lnTo>
                    <a:lnTo>
                      <a:pt x="245" y="273"/>
                    </a:lnTo>
                    <a:lnTo>
                      <a:pt x="233" y="285"/>
                    </a:lnTo>
                    <a:lnTo>
                      <a:pt x="233" y="262"/>
                    </a:lnTo>
                    <a:lnTo>
                      <a:pt x="204" y="169"/>
                    </a:lnTo>
                    <a:lnTo>
                      <a:pt x="204" y="133"/>
                    </a:lnTo>
                    <a:lnTo>
                      <a:pt x="192" y="133"/>
                    </a:lnTo>
                    <a:lnTo>
                      <a:pt x="220" y="12"/>
                    </a:lnTo>
                    <a:lnTo>
                      <a:pt x="153" y="0"/>
                    </a:lnTo>
                    <a:lnTo>
                      <a:pt x="92" y="253"/>
                    </a:lnTo>
                    <a:lnTo>
                      <a:pt x="100" y="273"/>
                    </a:lnTo>
                    <a:lnTo>
                      <a:pt x="92" y="314"/>
                    </a:lnTo>
                    <a:lnTo>
                      <a:pt x="100" y="342"/>
                    </a:lnTo>
                    <a:lnTo>
                      <a:pt x="92" y="366"/>
                    </a:lnTo>
                    <a:lnTo>
                      <a:pt x="63" y="407"/>
                    </a:lnTo>
                    <a:lnTo>
                      <a:pt x="40" y="455"/>
                    </a:lnTo>
                    <a:lnTo>
                      <a:pt x="40" y="474"/>
                    </a:lnTo>
                    <a:lnTo>
                      <a:pt x="60" y="495"/>
                    </a:lnTo>
                    <a:lnTo>
                      <a:pt x="19" y="575"/>
                    </a:lnTo>
                    <a:lnTo>
                      <a:pt x="0" y="700"/>
                    </a:lnTo>
                    <a:close/>
                  </a:path>
                </a:pathLst>
              </a:custGeom>
              <a:solidFill>
                <a:srgbClr val="747480"/>
              </a:solidFill>
              <a:ln w="3175" cap="flat" cmpd="sng" algn="ctr">
                <a:solidFill>
                  <a:srgbClr val="2E2E38"/>
                </a:solidFill>
                <a:prstDash val="solid"/>
                <a:round/>
                <a:headEnd type="none" w="med" len="med"/>
                <a:tailEnd type="none" w="med" len="med"/>
              </a:ln>
              <a:effectLst/>
            </p:spPr>
            <p:txBody>
              <a:bodyPr/>
              <a:lstStyle/>
              <a:p>
                <a:endParaRPr lang="en-GB" dirty="0"/>
              </a:p>
            </p:txBody>
          </p:sp>
          <p:sp>
            <p:nvSpPr>
              <p:cNvPr id="41" name="Freeform 31">
                <a:extLst>
                  <a:ext uri="{FF2B5EF4-FFF2-40B4-BE49-F238E27FC236}">
                    <a16:creationId xmlns:a16="http://schemas.microsoft.com/office/drawing/2014/main" id="{0B665104-663E-48FC-9194-0860D3E31ECF}"/>
                  </a:ext>
                </a:extLst>
              </p:cNvPr>
              <p:cNvSpPr>
                <a:spLocks/>
              </p:cNvSpPr>
              <p:nvPr/>
            </p:nvSpPr>
            <p:spPr bwMode="gray">
              <a:xfrm>
                <a:off x="1243" y="865"/>
                <a:ext cx="511" cy="410"/>
              </a:xfrm>
              <a:custGeom>
                <a:avLst/>
                <a:gdLst/>
                <a:ahLst/>
                <a:cxnLst>
                  <a:cxn ang="0">
                    <a:pos x="157" y="0"/>
                  </a:cxn>
                  <a:cxn ang="0">
                    <a:pos x="329" y="48"/>
                  </a:cxn>
                  <a:cxn ang="0">
                    <a:pos x="511" y="96"/>
                  </a:cxn>
                  <a:cxn ang="0">
                    <a:pos x="450" y="349"/>
                  </a:cxn>
                  <a:cxn ang="0">
                    <a:pos x="458" y="369"/>
                  </a:cxn>
                  <a:cxn ang="0">
                    <a:pos x="450" y="410"/>
                  </a:cxn>
                  <a:cxn ang="0">
                    <a:pos x="338" y="369"/>
                  </a:cxn>
                  <a:cxn ang="0">
                    <a:pos x="329" y="378"/>
                  </a:cxn>
                  <a:cxn ang="0">
                    <a:pos x="160" y="362"/>
                  </a:cxn>
                  <a:cxn ang="0">
                    <a:pos x="144" y="349"/>
                  </a:cxn>
                  <a:cxn ang="0">
                    <a:pos x="77" y="341"/>
                  </a:cxn>
                  <a:cxn ang="0">
                    <a:pos x="60" y="318"/>
                  </a:cxn>
                  <a:cxn ang="0">
                    <a:pos x="56" y="286"/>
                  </a:cxn>
                  <a:cxn ang="0">
                    <a:pos x="15" y="265"/>
                  </a:cxn>
                  <a:cxn ang="0">
                    <a:pos x="0" y="245"/>
                  </a:cxn>
                  <a:cxn ang="0">
                    <a:pos x="0" y="205"/>
                  </a:cxn>
                  <a:cxn ang="0">
                    <a:pos x="8" y="196"/>
                  </a:cxn>
                  <a:cxn ang="0">
                    <a:pos x="4" y="177"/>
                  </a:cxn>
                  <a:cxn ang="0">
                    <a:pos x="24" y="177"/>
                  </a:cxn>
                  <a:cxn ang="0">
                    <a:pos x="8" y="148"/>
                  </a:cxn>
                  <a:cxn ang="0">
                    <a:pos x="4" y="69"/>
                  </a:cxn>
                  <a:cxn ang="0">
                    <a:pos x="15" y="28"/>
                  </a:cxn>
                  <a:cxn ang="0">
                    <a:pos x="68" y="69"/>
                  </a:cxn>
                  <a:cxn ang="0">
                    <a:pos x="109" y="85"/>
                  </a:cxn>
                  <a:cxn ang="0">
                    <a:pos x="128" y="104"/>
                  </a:cxn>
                  <a:cxn ang="0">
                    <a:pos x="116" y="124"/>
                  </a:cxn>
                  <a:cxn ang="0">
                    <a:pos x="96" y="136"/>
                  </a:cxn>
                  <a:cxn ang="0">
                    <a:pos x="128" y="136"/>
                  </a:cxn>
                  <a:cxn ang="0">
                    <a:pos x="121" y="164"/>
                  </a:cxn>
                  <a:cxn ang="0">
                    <a:pos x="88" y="168"/>
                  </a:cxn>
                  <a:cxn ang="0">
                    <a:pos x="88" y="180"/>
                  </a:cxn>
                  <a:cxn ang="0">
                    <a:pos x="128" y="168"/>
                  </a:cxn>
                  <a:cxn ang="0">
                    <a:pos x="144" y="136"/>
                  </a:cxn>
                  <a:cxn ang="0">
                    <a:pos x="160" y="100"/>
                  </a:cxn>
                  <a:cxn ang="0">
                    <a:pos x="169" y="44"/>
                  </a:cxn>
                  <a:cxn ang="0">
                    <a:pos x="157" y="0"/>
                  </a:cxn>
                </a:cxnLst>
                <a:rect l="0" t="0" r="r" b="b"/>
                <a:pathLst>
                  <a:path w="511" h="410">
                    <a:moveTo>
                      <a:pt x="157" y="0"/>
                    </a:moveTo>
                    <a:lnTo>
                      <a:pt x="329" y="48"/>
                    </a:lnTo>
                    <a:lnTo>
                      <a:pt x="511" y="96"/>
                    </a:lnTo>
                    <a:lnTo>
                      <a:pt x="450" y="349"/>
                    </a:lnTo>
                    <a:lnTo>
                      <a:pt x="458" y="369"/>
                    </a:lnTo>
                    <a:lnTo>
                      <a:pt x="450" y="410"/>
                    </a:lnTo>
                    <a:lnTo>
                      <a:pt x="338" y="369"/>
                    </a:lnTo>
                    <a:lnTo>
                      <a:pt x="329" y="378"/>
                    </a:lnTo>
                    <a:lnTo>
                      <a:pt x="160" y="362"/>
                    </a:lnTo>
                    <a:lnTo>
                      <a:pt x="144" y="349"/>
                    </a:lnTo>
                    <a:lnTo>
                      <a:pt x="77" y="341"/>
                    </a:lnTo>
                    <a:lnTo>
                      <a:pt x="60" y="318"/>
                    </a:lnTo>
                    <a:lnTo>
                      <a:pt x="56" y="286"/>
                    </a:lnTo>
                    <a:lnTo>
                      <a:pt x="15" y="265"/>
                    </a:lnTo>
                    <a:lnTo>
                      <a:pt x="0" y="245"/>
                    </a:lnTo>
                    <a:lnTo>
                      <a:pt x="0" y="205"/>
                    </a:lnTo>
                    <a:lnTo>
                      <a:pt x="8" y="196"/>
                    </a:lnTo>
                    <a:lnTo>
                      <a:pt x="4" y="177"/>
                    </a:lnTo>
                    <a:lnTo>
                      <a:pt x="24" y="177"/>
                    </a:lnTo>
                    <a:lnTo>
                      <a:pt x="8" y="148"/>
                    </a:lnTo>
                    <a:lnTo>
                      <a:pt x="4" y="69"/>
                    </a:lnTo>
                    <a:lnTo>
                      <a:pt x="15" y="28"/>
                    </a:lnTo>
                    <a:lnTo>
                      <a:pt x="68" y="69"/>
                    </a:lnTo>
                    <a:lnTo>
                      <a:pt x="109" y="85"/>
                    </a:lnTo>
                    <a:lnTo>
                      <a:pt x="128" y="104"/>
                    </a:lnTo>
                    <a:lnTo>
                      <a:pt x="116" y="124"/>
                    </a:lnTo>
                    <a:lnTo>
                      <a:pt x="96" y="136"/>
                    </a:lnTo>
                    <a:lnTo>
                      <a:pt x="128" y="136"/>
                    </a:lnTo>
                    <a:lnTo>
                      <a:pt x="121" y="164"/>
                    </a:lnTo>
                    <a:lnTo>
                      <a:pt x="88" y="168"/>
                    </a:lnTo>
                    <a:lnTo>
                      <a:pt x="88" y="180"/>
                    </a:lnTo>
                    <a:lnTo>
                      <a:pt x="128" y="168"/>
                    </a:lnTo>
                    <a:lnTo>
                      <a:pt x="144" y="136"/>
                    </a:lnTo>
                    <a:lnTo>
                      <a:pt x="160" y="100"/>
                    </a:lnTo>
                    <a:lnTo>
                      <a:pt x="169" y="44"/>
                    </a:lnTo>
                    <a:lnTo>
                      <a:pt x="157" y="0"/>
                    </a:lnTo>
                    <a:close/>
                  </a:path>
                </a:pathLst>
              </a:custGeom>
              <a:solidFill>
                <a:srgbClr val="747480"/>
              </a:solidFill>
              <a:ln w="3175" cap="flat" cmpd="sng" algn="ctr">
                <a:solidFill>
                  <a:srgbClr val="2E2E38"/>
                </a:solidFill>
                <a:prstDash val="solid"/>
                <a:round/>
                <a:headEnd type="none" w="med" len="med"/>
                <a:tailEnd type="none" w="med" len="med"/>
              </a:ln>
              <a:effectLst/>
            </p:spPr>
            <p:txBody>
              <a:bodyPr/>
              <a:lstStyle/>
              <a:p>
                <a:endParaRPr lang="en-GB" dirty="0"/>
              </a:p>
            </p:txBody>
          </p:sp>
          <p:sp>
            <p:nvSpPr>
              <p:cNvPr id="44" name="Freeform 32">
                <a:extLst>
                  <a:ext uri="{FF2B5EF4-FFF2-40B4-BE49-F238E27FC236}">
                    <a16:creationId xmlns:a16="http://schemas.microsoft.com/office/drawing/2014/main" id="{B78ECF21-D602-439B-BA7C-BDF24A5F6C8C}"/>
                  </a:ext>
                </a:extLst>
              </p:cNvPr>
              <p:cNvSpPr>
                <a:spLocks/>
              </p:cNvSpPr>
              <p:nvPr/>
            </p:nvSpPr>
            <p:spPr bwMode="gray">
              <a:xfrm>
                <a:off x="2597" y="2272"/>
                <a:ext cx="676" cy="337"/>
              </a:xfrm>
              <a:custGeom>
                <a:avLst/>
                <a:gdLst/>
                <a:ahLst/>
                <a:cxnLst>
                  <a:cxn ang="0">
                    <a:pos x="80" y="19"/>
                  </a:cxn>
                  <a:cxn ang="0">
                    <a:pos x="0" y="24"/>
                  </a:cxn>
                  <a:cxn ang="0">
                    <a:pos x="0" y="63"/>
                  </a:cxn>
                  <a:cxn ang="0">
                    <a:pos x="242" y="72"/>
                  </a:cxn>
                  <a:cxn ang="0">
                    <a:pos x="246" y="277"/>
                  </a:cxn>
                  <a:cxn ang="0">
                    <a:pos x="262" y="289"/>
                  </a:cxn>
                  <a:cxn ang="0">
                    <a:pos x="281" y="280"/>
                  </a:cxn>
                  <a:cxn ang="0">
                    <a:pos x="306" y="298"/>
                  </a:cxn>
                  <a:cxn ang="0">
                    <a:pos x="378" y="313"/>
                  </a:cxn>
                  <a:cxn ang="0">
                    <a:pos x="406" y="305"/>
                  </a:cxn>
                  <a:cxn ang="0">
                    <a:pos x="442" y="329"/>
                  </a:cxn>
                  <a:cxn ang="0">
                    <a:pos x="475" y="321"/>
                  </a:cxn>
                  <a:cxn ang="0">
                    <a:pos x="498" y="333"/>
                  </a:cxn>
                  <a:cxn ang="0">
                    <a:pos x="523" y="321"/>
                  </a:cxn>
                  <a:cxn ang="0">
                    <a:pos x="542" y="337"/>
                  </a:cxn>
                  <a:cxn ang="0">
                    <a:pos x="571" y="321"/>
                  </a:cxn>
                  <a:cxn ang="0">
                    <a:pos x="643" y="317"/>
                  </a:cxn>
                  <a:cxn ang="0">
                    <a:pos x="655" y="333"/>
                  </a:cxn>
                  <a:cxn ang="0">
                    <a:pos x="676" y="333"/>
                  </a:cxn>
                  <a:cxn ang="0">
                    <a:pos x="676" y="160"/>
                  </a:cxn>
                  <a:cxn ang="0">
                    <a:pos x="664" y="47"/>
                  </a:cxn>
                  <a:cxn ang="0">
                    <a:pos x="655" y="0"/>
                  </a:cxn>
                  <a:cxn ang="0">
                    <a:pos x="463" y="15"/>
                  </a:cxn>
                  <a:cxn ang="0">
                    <a:pos x="80" y="19"/>
                  </a:cxn>
                </a:cxnLst>
                <a:rect l="0" t="0" r="r" b="b"/>
                <a:pathLst>
                  <a:path w="676" h="337">
                    <a:moveTo>
                      <a:pt x="80" y="19"/>
                    </a:moveTo>
                    <a:lnTo>
                      <a:pt x="0" y="24"/>
                    </a:lnTo>
                    <a:lnTo>
                      <a:pt x="0" y="63"/>
                    </a:lnTo>
                    <a:lnTo>
                      <a:pt x="242" y="72"/>
                    </a:lnTo>
                    <a:lnTo>
                      <a:pt x="246" y="277"/>
                    </a:lnTo>
                    <a:lnTo>
                      <a:pt x="262" y="289"/>
                    </a:lnTo>
                    <a:lnTo>
                      <a:pt x="281" y="280"/>
                    </a:lnTo>
                    <a:lnTo>
                      <a:pt x="306" y="298"/>
                    </a:lnTo>
                    <a:lnTo>
                      <a:pt x="378" y="313"/>
                    </a:lnTo>
                    <a:lnTo>
                      <a:pt x="406" y="305"/>
                    </a:lnTo>
                    <a:lnTo>
                      <a:pt x="442" y="329"/>
                    </a:lnTo>
                    <a:lnTo>
                      <a:pt x="475" y="321"/>
                    </a:lnTo>
                    <a:lnTo>
                      <a:pt x="498" y="333"/>
                    </a:lnTo>
                    <a:lnTo>
                      <a:pt x="523" y="321"/>
                    </a:lnTo>
                    <a:lnTo>
                      <a:pt x="542" y="337"/>
                    </a:lnTo>
                    <a:lnTo>
                      <a:pt x="571" y="321"/>
                    </a:lnTo>
                    <a:lnTo>
                      <a:pt x="643" y="317"/>
                    </a:lnTo>
                    <a:lnTo>
                      <a:pt x="655" y="333"/>
                    </a:lnTo>
                    <a:lnTo>
                      <a:pt x="676" y="333"/>
                    </a:lnTo>
                    <a:lnTo>
                      <a:pt x="676" y="160"/>
                    </a:lnTo>
                    <a:lnTo>
                      <a:pt x="664" y="47"/>
                    </a:lnTo>
                    <a:lnTo>
                      <a:pt x="655" y="0"/>
                    </a:lnTo>
                    <a:lnTo>
                      <a:pt x="463" y="15"/>
                    </a:lnTo>
                    <a:lnTo>
                      <a:pt x="80" y="19"/>
                    </a:lnTo>
                    <a:close/>
                  </a:path>
                </a:pathLst>
              </a:custGeom>
              <a:solidFill>
                <a:srgbClr val="747480"/>
              </a:solidFill>
              <a:ln w="3175" cap="flat" cmpd="sng" algn="ctr">
                <a:solidFill>
                  <a:srgbClr val="2E2E38"/>
                </a:solidFill>
                <a:prstDash val="solid"/>
                <a:round/>
                <a:headEnd type="none" w="med" len="med"/>
                <a:tailEnd type="none" w="med" len="med"/>
              </a:ln>
              <a:effectLst/>
            </p:spPr>
            <p:txBody>
              <a:bodyPr/>
              <a:lstStyle/>
              <a:p>
                <a:endParaRPr lang="en-GB" dirty="0"/>
              </a:p>
            </p:txBody>
          </p:sp>
          <p:sp>
            <p:nvSpPr>
              <p:cNvPr id="45" name="Freeform 33">
                <a:extLst>
                  <a:ext uri="{FF2B5EF4-FFF2-40B4-BE49-F238E27FC236}">
                    <a16:creationId xmlns:a16="http://schemas.microsoft.com/office/drawing/2014/main" id="{D416D60E-EC85-4465-8546-46D973A6DA44}"/>
                  </a:ext>
                </a:extLst>
              </p:cNvPr>
              <p:cNvSpPr>
                <a:spLocks/>
              </p:cNvSpPr>
              <p:nvPr/>
            </p:nvSpPr>
            <p:spPr bwMode="gray">
              <a:xfrm>
                <a:off x="2127" y="1850"/>
                <a:ext cx="550" cy="446"/>
              </a:xfrm>
              <a:custGeom>
                <a:avLst/>
                <a:gdLst/>
                <a:ahLst/>
                <a:cxnLst>
                  <a:cxn ang="0">
                    <a:pos x="0" y="413"/>
                  </a:cxn>
                  <a:cxn ang="0">
                    <a:pos x="470" y="446"/>
                  </a:cxn>
                  <a:cxn ang="0">
                    <a:pos x="550" y="441"/>
                  </a:cxn>
                  <a:cxn ang="0">
                    <a:pos x="550" y="28"/>
                  </a:cxn>
                  <a:cxn ang="0">
                    <a:pos x="414" y="24"/>
                  </a:cxn>
                  <a:cxn ang="0">
                    <a:pos x="33" y="0"/>
                  </a:cxn>
                  <a:cxn ang="0">
                    <a:pos x="0" y="413"/>
                  </a:cxn>
                </a:cxnLst>
                <a:rect l="0" t="0" r="r" b="b"/>
                <a:pathLst>
                  <a:path w="550" h="446">
                    <a:moveTo>
                      <a:pt x="0" y="413"/>
                    </a:moveTo>
                    <a:lnTo>
                      <a:pt x="470" y="446"/>
                    </a:lnTo>
                    <a:lnTo>
                      <a:pt x="550" y="441"/>
                    </a:lnTo>
                    <a:lnTo>
                      <a:pt x="550" y="28"/>
                    </a:lnTo>
                    <a:lnTo>
                      <a:pt x="414" y="24"/>
                    </a:lnTo>
                    <a:lnTo>
                      <a:pt x="33" y="0"/>
                    </a:lnTo>
                    <a:lnTo>
                      <a:pt x="0" y="413"/>
                    </a:lnTo>
                    <a:close/>
                  </a:path>
                </a:pathLst>
              </a:custGeom>
              <a:solidFill>
                <a:srgbClr val="747480"/>
              </a:solidFill>
              <a:ln w="3175" cap="flat" cmpd="sng" algn="ctr">
                <a:solidFill>
                  <a:srgbClr val="2E2E38"/>
                </a:solidFill>
                <a:prstDash val="solid"/>
                <a:round/>
                <a:headEnd type="none" w="med" len="med"/>
                <a:tailEnd type="none" w="med" len="med"/>
              </a:ln>
              <a:effectLst/>
            </p:spPr>
            <p:txBody>
              <a:bodyPr/>
              <a:lstStyle/>
              <a:p>
                <a:endParaRPr lang="en-GB" dirty="0"/>
              </a:p>
            </p:txBody>
          </p:sp>
          <p:sp>
            <p:nvSpPr>
              <p:cNvPr id="46" name="Freeform 34">
                <a:extLst>
                  <a:ext uri="{FF2B5EF4-FFF2-40B4-BE49-F238E27FC236}">
                    <a16:creationId xmlns:a16="http://schemas.microsoft.com/office/drawing/2014/main" id="{4642DE37-E67E-4248-AE9C-75540D66B35F}"/>
                  </a:ext>
                </a:extLst>
              </p:cNvPr>
              <p:cNvSpPr>
                <a:spLocks/>
              </p:cNvSpPr>
              <p:nvPr/>
            </p:nvSpPr>
            <p:spPr bwMode="gray">
              <a:xfrm>
                <a:off x="1737" y="1705"/>
                <a:ext cx="423" cy="558"/>
              </a:xfrm>
              <a:custGeom>
                <a:avLst/>
                <a:gdLst/>
                <a:ahLst/>
                <a:cxnLst>
                  <a:cxn ang="0">
                    <a:pos x="77" y="0"/>
                  </a:cxn>
                  <a:cxn ang="0">
                    <a:pos x="0" y="519"/>
                  </a:cxn>
                  <a:cxn ang="0">
                    <a:pos x="390" y="558"/>
                  </a:cxn>
                  <a:cxn ang="0">
                    <a:pos x="423" y="145"/>
                  </a:cxn>
                  <a:cxn ang="0">
                    <a:pos x="282" y="132"/>
                  </a:cxn>
                  <a:cxn ang="0">
                    <a:pos x="289" y="40"/>
                  </a:cxn>
                  <a:cxn ang="0">
                    <a:pos x="77" y="0"/>
                  </a:cxn>
                </a:cxnLst>
                <a:rect l="0" t="0" r="r" b="b"/>
                <a:pathLst>
                  <a:path w="423" h="558">
                    <a:moveTo>
                      <a:pt x="77" y="0"/>
                    </a:moveTo>
                    <a:lnTo>
                      <a:pt x="0" y="519"/>
                    </a:lnTo>
                    <a:lnTo>
                      <a:pt x="390" y="558"/>
                    </a:lnTo>
                    <a:lnTo>
                      <a:pt x="423" y="145"/>
                    </a:lnTo>
                    <a:lnTo>
                      <a:pt x="282" y="132"/>
                    </a:lnTo>
                    <a:lnTo>
                      <a:pt x="289" y="40"/>
                    </a:lnTo>
                    <a:lnTo>
                      <a:pt x="77" y="0"/>
                    </a:lnTo>
                    <a:close/>
                  </a:path>
                </a:pathLst>
              </a:custGeom>
              <a:solidFill>
                <a:srgbClr val="747480"/>
              </a:solidFill>
              <a:ln w="3175" cap="flat" cmpd="sng" algn="ctr">
                <a:solidFill>
                  <a:srgbClr val="2E2E38"/>
                </a:solidFill>
                <a:prstDash val="solid"/>
                <a:round/>
                <a:headEnd type="none" w="med" len="med"/>
                <a:tailEnd type="none" w="med" len="med"/>
              </a:ln>
              <a:effectLst/>
            </p:spPr>
            <p:txBody>
              <a:bodyPr/>
              <a:lstStyle/>
              <a:p>
                <a:endParaRPr lang="en-GB" dirty="0"/>
              </a:p>
            </p:txBody>
          </p:sp>
          <p:sp>
            <p:nvSpPr>
              <p:cNvPr id="47" name="Freeform 35">
                <a:extLst>
                  <a:ext uri="{FF2B5EF4-FFF2-40B4-BE49-F238E27FC236}">
                    <a16:creationId xmlns:a16="http://schemas.microsoft.com/office/drawing/2014/main" id="{6E5F641B-1736-44D7-B6D0-B5D0B9668E68}"/>
                  </a:ext>
                </a:extLst>
              </p:cNvPr>
              <p:cNvSpPr>
                <a:spLocks/>
              </p:cNvSpPr>
              <p:nvPr/>
            </p:nvSpPr>
            <p:spPr bwMode="gray">
              <a:xfrm>
                <a:off x="1327" y="1617"/>
                <a:ext cx="487" cy="796"/>
              </a:xfrm>
              <a:custGeom>
                <a:avLst/>
                <a:gdLst/>
                <a:ahLst/>
                <a:cxnLst>
                  <a:cxn ang="0">
                    <a:pos x="60" y="0"/>
                  </a:cxn>
                  <a:cxn ang="0">
                    <a:pos x="0" y="301"/>
                  </a:cxn>
                  <a:cxn ang="0">
                    <a:pos x="337" y="796"/>
                  </a:cxn>
                  <a:cxn ang="0">
                    <a:pos x="337" y="695"/>
                  </a:cxn>
                  <a:cxn ang="0">
                    <a:pos x="355" y="674"/>
                  </a:cxn>
                  <a:cxn ang="0">
                    <a:pos x="366" y="674"/>
                  </a:cxn>
                  <a:cxn ang="0">
                    <a:pos x="378" y="695"/>
                  </a:cxn>
                  <a:cxn ang="0">
                    <a:pos x="399" y="683"/>
                  </a:cxn>
                  <a:cxn ang="0">
                    <a:pos x="410" y="607"/>
                  </a:cxn>
                  <a:cxn ang="0">
                    <a:pos x="487" y="88"/>
                  </a:cxn>
                  <a:cxn ang="0">
                    <a:pos x="274" y="44"/>
                  </a:cxn>
                  <a:cxn ang="0">
                    <a:pos x="60" y="0"/>
                  </a:cxn>
                </a:cxnLst>
                <a:rect l="0" t="0" r="r" b="b"/>
                <a:pathLst>
                  <a:path w="487" h="796">
                    <a:moveTo>
                      <a:pt x="60" y="0"/>
                    </a:moveTo>
                    <a:lnTo>
                      <a:pt x="0" y="301"/>
                    </a:lnTo>
                    <a:lnTo>
                      <a:pt x="337" y="796"/>
                    </a:lnTo>
                    <a:lnTo>
                      <a:pt x="337" y="695"/>
                    </a:lnTo>
                    <a:lnTo>
                      <a:pt x="355" y="674"/>
                    </a:lnTo>
                    <a:lnTo>
                      <a:pt x="366" y="674"/>
                    </a:lnTo>
                    <a:lnTo>
                      <a:pt x="378" y="695"/>
                    </a:lnTo>
                    <a:lnTo>
                      <a:pt x="399" y="683"/>
                    </a:lnTo>
                    <a:lnTo>
                      <a:pt x="410" y="607"/>
                    </a:lnTo>
                    <a:lnTo>
                      <a:pt x="487" y="88"/>
                    </a:lnTo>
                    <a:lnTo>
                      <a:pt x="274" y="44"/>
                    </a:lnTo>
                    <a:lnTo>
                      <a:pt x="60" y="0"/>
                    </a:lnTo>
                    <a:close/>
                  </a:path>
                </a:pathLst>
              </a:custGeom>
              <a:solidFill>
                <a:srgbClr val="747480"/>
              </a:solidFill>
              <a:ln w="3175" cap="flat" cmpd="sng" algn="ctr">
                <a:solidFill>
                  <a:srgbClr val="2E2E38"/>
                </a:solidFill>
                <a:prstDash val="solid"/>
                <a:round/>
                <a:headEnd type="none" w="med" len="med"/>
                <a:tailEnd type="none" w="med" len="med"/>
              </a:ln>
              <a:effectLst/>
            </p:spPr>
            <p:txBody>
              <a:bodyPr/>
              <a:lstStyle/>
              <a:p>
                <a:endParaRPr lang="en-GB" dirty="0"/>
              </a:p>
            </p:txBody>
          </p:sp>
          <p:sp>
            <p:nvSpPr>
              <p:cNvPr id="48" name="Freeform 36">
                <a:extLst>
                  <a:ext uri="{FF2B5EF4-FFF2-40B4-BE49-F238E27FC236}">
                    <a16:creationId xmlns:a16="http://schemas.microsoft.com/office/drawing/2014/main" id="{1208B478-08B0-4773-8357-22B163C76617}"/>
                  </a:ext>
                </a:extLst>
              </p:cNvPr>
              <p:cNvSpPr>
                <a:spLocks/>
              </p:cNvSpPr>
              <p:nvPr/>
            </p:nvSpPr>
            <p:spPr bwMode="gray">
              <a:xfrm>
                <a:off x="3614" y="2175"/>
                <a:ext cx="647" cy="273"/>
              </a:xfrm>
              <a:custGeom>
                <a:avLst/>
                <a:gdLst/>
                <a:ahLst/>
                <a:cxnLst>
                  <a:cxn ang="0">
                    <a:pos x="28" y="160"/>
                  </a:cxn>
                  <a:cxn ang="0">
                    <a:pos x="32" y="116"/>
                  </a:cxn>
                  <a:cxn ang="0">
                    <a:pos x="60" y="105"/>
                  </a:cxn>
                  <a:cxn ang="0">
                    <a:pos x="148" y="93"/>
                  </a:cxn>
                  <a:cxn ang="0">
                    <a:pos x="141" y="77"/>
                  </a:cxn>
                  <a:cxn ang="0">
                    <a:pos x="173" y="81"/>
                  </a:cxn>
                  <a:cxn ang="0">
                    <a:pos x="503" y="28"/>
                  </a:cxn>
                  <a:cxn ang="0">
                    <a:pos x="647" y="0"/>
                  </a:cxn>
                  <a:cxn ang="0">
                    <a:pos x="635" y="28"/>
                  </a:cxn>
                  <a:cxn ang="0">
                    <a:pos x="607" y="40"/>
                  </a:cxn>
                  <a:cxn ang="0">
                    <a:pos x="611" y="52"/>
                  </a:cxn>
                  <a:cxn ang="0">
                    <a:pos x="595" y="61"/>
                  </a:cxn>
                  <a:cxn ang="0">
                    <a:pos x="587" y="61"/>
                  </a:cxn>
                  <a:cxn ang="0">
                    <a:pos x="563" y="68"/>
                  </a:cxn>
                  <a:cxn ang="0">
                    <a:pos x="551" y="93"/>
                  </a:cxn>
                  <a:cxn ang="0">
                    <a:pos x="547" y="112"/>
                  </a:cxn>
                  <a:cxn ang="0">
                    <a:pos x="515" y="137"/>
                  </a:cxn>
                  <a:cxn ang="0">
                    <a:pos x="487" y="149"/>
                  </a:cxn>
                  <a:cxn ang="0">
                    <a:pos x="487" y="169"/>
                  </a:cxn>
                  <a:cxn ang="0">
                    <a:pos x="455" y="177"/>
                  </a:cxn>
                  <a:cxn ang="0">
                    <a:pos x="455" y="206"/>
                  </a:cxn>
                  <a:cxn ang="0">
                    <a:pos x="365" y="217"/>
                  </a:cxn>
                  <a:cxn ang="0">
                    <a:pos x="169" y="250"/>
                  </a:cxn>
                  <a:cxn ang="0">
                    <a:pos x="0" y="273"/>
                  </a:cxn>
                  <a:cxn ang="0">
                    <a:pos x="12" y="245"/>
                  </a:cxn>
                  <a:cxn ang="0">
                    <a:pos x="0" y="245"/>
                  </a:cxn>
                  <a:cxn ang="0">
                    <a:pos x="21" y="229"/>
                  </a:cxn>
                  <a:cxn ang="0">
                    <a:pos x="28" y="160"/>
                  </a:cxn>
                </a:cxnLst>
                <a:rect l="0" t="0" r="r" b="b"/>
                <a:pathLst>
                  <a:path w="647" h="273">
                    <a:moveTo>
                      <a:pt x="28" y="160"/>
                    </a:moveTo>
                    <a:lnTo>
                      <a:pt x="32" y="116"/>
                    </a:lnTo>
                    <a:lnTo>
                      <a:pt x="60" y="105"/>
                    </a:lnTo>
                    <a:lnTo>
                      <a:pt x="148" y="93"/>
                    </a:lnTo>
                    <a:lnTo>
                      <a:pt x="141" y="77"/>
                    </a:lnTo>
                    <a:lnTo>
                      <a:pt x="173" y="81"/>
                    </a:lnTo>
                    <a:lnTo>
                      <a:pt x="503" y="28"/>
                    </a:lnTo>
                    <a:lnTo>
                      <a:pt x="647" y="0"/>
                    </a:lnTo>
                    <a:lnTo>
                      <a:pt x="635" y="28"/>
                    </a:lnTo>
                    <a:lnTo>
                      <a:pt x="607" y="40"/>
                    </a:lnTo>
                    <a:lnTo>
                      <a:pt x="611" y="52"/>
                    </a:lnTo>
                    <a:lnTo>
                      <a:pt x="595" y="61"/>
                    </a:lnTo>
                    <a:lnTo>
                      <a:pt x="587" y="61"/>
                    </a:lnTo>
                    <a:lnTo>
                      <a:pt x="563" y="68"/>
                    </a:lnTo>
                    <a:lnTo>
                      <a:pt x="551" y="93"/>
                    </a:lnTo>
                    <a:lnTo>
                      <a:pt x="547" y="112"/>
                    </a:lnTo>
                    <a:lnTo>
                      <a:pt x="515" y="137"/>
                    </a:lnTo>
                    <a:lnTo>
                      <a:pt x="487" y="149"/>
                    </a:lnTo>
                    <a:lnTo>
                      <a:pt x="487" y="169"/>
                    </a:lnTo>
                    <a:lnTo>
                      <a:pt x="455" y="177"/>
                    </a:lnTo>
                    <a:lnTo>
                      <a:pt x="455" y="206"/>
                    </a:lnTo>
                    <a:lnTo>
                      <a:pt x="365" y="217"/>
                    </a:lnTo>
                    <a:lnTo>
                      <a:pt x="169" y="250"/>
                    </a:lnTo>
                    <a:lnTo>
                      <a:pt x="0" y="273"/>
                    </a:lnTo>
                    <a:lnTo>
                      <a:pt x="12" y="245"/>
                    </a:lnTo>
                    <a:lnTo>
                      <a:pt x="0" y="245"/>
                    </a:lnTo>
                    <a:lnTo>
                      <a:pt x="21" y="229"/>
                    </a:lnTo>
                    <a:lnTo>
                      <a:pt x="28" y="160"/>
                    </a:lnTo>
                    <a:close/>
                  </a:path>
                </a:pathLst>
              </a:custGeom>
              <a:solidFill>
                <a:srgbClr val="747480"/>
              </a:solidFill>
              <a:ln w="3175" cap="flat" cmpd="sng" algn="ctr">
                <a:solidFill>
                  <a:srgbClr val="2E2E38"/>
                </a:solidFill>
                <a:prstDash val="solid"/>
                <a:round/>
                <a:headEnd type="none" w="med" len="med"/>
                <a:tailEnd type="none" w="med" len="med"/>
              </a:ln>
              <a:effectLst/>
            </p:spPr>
            <p:txBody>
              <a:bodyPr/>
              <a:lstStyle/>
              <a:p>
                <a:endParaRPr lang="en-GB" dirty="0"/>
              </a:p>
            </p:txBody>
          </p:sp>
          <p:sp>
            <p:nvSpPr>
              <p:cNvPr id="49" name="Freeform 37">
                <a:extLst>
                  <a:ext uri="{FF2B5EF4-FFF2-40B4-BE49-F238E27FC236}">
                    <a16:creationId xmlns:a16="http://schemas.microsoft.com/office/drawing/2014/main" id="{5E176E31-8AD8-4110-954B-35BDDEA38EBE}"/>
                  </a:ext>
                </a:extLst>
              </p:cNvPr>
              <p:cNvSpPr>
                <a:spLocks/>
              </p:cNvSpPr>
              <p:nvPr/>
            </p:nvSpPr>
            <p:spPr bwMode="gray">
              <a:xfrm>
                <a:off x="1103" y="1122"/>
                <a:ext cx="598" cy="539"/>
              </a:xfrm>
              <a:custGeom>
                <a:avLst/>
                <a:gdLst/>
                <a:ahLst/>
                <a:cxnLst>
                  <a:cxn ang="0">
                    <a:pos x="590" y="153"/>
                  </a:cxn>
                  <a:cxn ang="0">
                    <a:pos x="598" y="181"/>
                  </a:cxn>
                  <a:cxn ang="0">
                    <a:pos x="590" y="205"/>
                  </a:cxn>
                  <a:cxn ang="0">
                    <a:pos x="561" y="246"/>
                  </a:cxn>
                  <a:cxn ang="0">
                    <a:pos x="538" y="294"/>
                  </a:cxn>
                  <a:cxn ang="0">
                    <a:pos x="538" y="313"/>
                  </a:cxn>
                  <a:cxn ang="0">
                    <a:pos x="558" y="334"/>
                  </a:cxn>
                  <a:cxn ang="0">
                    <a:pos x="517" y="414"/>
                  </a:cxn>
                  <a:cxn ang="0">
                    <a:pos x="498" y="539"/>
                  </a:cxn>
                  <a:cxn ang="0">
                    <a:pos x="284" y="495"/>
                  </a:cxn>
                  <a:cxn ang="0">
                    <a:pos x="0" y="414"/>
                  </a:cxn>
                  <a:cxn ang="0">
                    <a:pos x="0" y="313"/>
                  </a:cxn>
                  <a:cxn ang="0">
                    <a:pos x="23" y="265"/>
                  </a:cxn>
                  <a:cxn ang="0">
                    <a:pos x="60" y="225"/>
                  </a:cxn>
                  <a:cxn ang="0">
                    <a:pos x="64" y="193"/>
                  </a:cxn>
                  <a:cxn ang="0">
                    <a:pos x="136" y="0"/>
                  </a:cxn>
                  <a:cxn ang="0">
                    <a:pos x="155" y="8"/>
                  </a:cxn>
                  <a:cxn ang="0">
                    <a:pos x="196" y="29"/>
                  </a:cxn>
                  <a:cxn ang="0">
                    <a:pos x="200" y="61"/>
                  </a:cxn>
                  <a:cxn ang="0">
                    <a:pos x="217" y="84"/>
                  </a:cxn>
                  <a:cxn ang="0">
                    <a:pos x="284" y="92"/>
                  </a:cxn>
                  <a:cxn ang="0">
                    <a:pos x="300" y="105"/>
                  </a:cxn>
                  <a:cxn ang="0">
                    <a:pos x="469" y="121"/>
                  </a:cxn>
                  <a:cxn ang="0">
                    <a:pos x="478" y="112"/>
                  </a:cxn>
                  <a:cxn ang="0">
                    <a:pos x="590" y="153"/>
                  </a:cxn>
                </a:cxnLst>
                <a:rect l="0" t="0" r="r" b="b"/>
                <a:pathLst>
                  <a:path w="598" h="539">
                    <a:moveTo>
                      <a:pt x="590" y="153"/>
                    </a:moveTo>
                    <a:lnTo>
                      <a:pt x="598" y="181"/>
                    </a:lnTo>
                    <a:lnTo>
                      <a:pt x="590" y="205"/>
                    </a:lnTo>
                    <a:lnTo>
                      <a:pt x="561" y="246"/>
                    </a:lnTo>
                    <a:lnTo>
                      <a:pt x="538" y="294"/>
                    </a:lnTo>
                    <a:lnTo>
                      <a:pt x="538" y="313"/>
                    </a:lnTo>
                    <a:lnTo>
                      <a:pt x="558" y="334"/>
                    </a:lnTo>
                    <a:lnTo>
                      <a:pt x="517" y="414"/>
                    </a:lnTo>
                    <a:lnTo>
                      <a:pt x="498" y="539"/>
                    </a:lnTo>
                    <a:lnTo>
                      <a:pt x="284" y="495"/>
                    </a:lnTo>
                    <a:lnTo>
                      <a:pt x="0" y="414"/>
                    </a:lnTo>
                    <a:lnTo>
                      <a:pt x="0" y="313"/>
                    </a:lnTo>
                    <a:lnTo>
                      <a:pt x="23" y="265"/>
                    </a:lnTo>
                    <a:lnTo>
                      <a:pt x="60" y="225"/>
                    </a:lnTo>
                    <a:lnTo>
                      <a:pt x="64" y="193"/>
                    </a:lnTo>
                    <a:lnTo>
                      <a:pt x="136" y="0"/>
                    </a:lnTo>
                    <a:lnTo>
                      <a:pt x="155" y="8"/>
                    </a:lnTo>
                    <a:lnTo>
                      <a:pt x="196" y="29"/>
                    </a:lnTo>
                    <a:lnTo>
                      <a:pt x="200" y="61"/>
                    </a:lnTo>
                    <a:lnTo>
                      <a:pt x="217" y="84"/>
                    </a:lnTo>
                    <a:lnTo>
                      <a:pt x="284" y="92"/>
                    </a:lnTo>
                    <a:lnTo>
                      <a:pt x="300" y="105"/>
                    </a:lnTo>
                    <a:lnTo>
                      <a:pt x="469" y="121"/>
                    </a:lnTo>
                    <a:lnTo>
                      <a:pt x="478" y="112"/>
                    </a:lnTo>
                    <a:lnTo>
                      <a:pt x="590" y="153"/>
                    </a:lnTo>
                    <a:close/>
                  </a:path>
                </a:pathLst>
              </a:custGeom>
              <a:solidFill>
                <a:srgbClr val="747480"/>
              </a:solidFill>
              <a:ln w="3175" cap="flat" cmpd="sng" algn="ctr">
                <a:solidFill>
                  <a:srgbClr val="2E2E38"/>
                </a:solidFill>
                <a:prstDash val="solid"/>
                <a:round/>
                <a:headEnd type="none" w="med" len="med"/>
                <a:tailEnd type="none" w="med" len="med"/>
              </a:ln>
              <a:effectLst/>
            </p:spPr>
            <p:txBody>
              <a:bodyPr/>
              <a:lstStyle/>
              <a:p>
                <a:endParaRPr lang="en-GB" dirty="0"/>
              </a:p>
            </p:txBody>
          </p:sp>
          <p:sp>
            <p:nvSpPr>
              <p:cNvPr id="50" name="Freeform 38">
                <a:extLst>
                  <a:ext uri="{FF2B5EF4-FFF2-40B4-BE49-F238E27FC236}">
                    <a16:creationId xmlns:a16="http://schemas.microsoft.com/office/drawing/2014/main" id="{9F46BF46-F571-43DC-B08F-8958F6843AC7}"/>
                  </a:ext>
                </a:extLst>
              </p:cNvPr>
              <p:cNvSpPr>
                <a:spLocks/>
              </p:cNvSpPr>
              <p:nvPr/>
            </p:nvSpPr>
            <p:spPr bwMode="gray">
              <a:xfrm>
                <a:off x="1041" y="1536"/>
                <a:ext cx="641" cy="1117"/>
              </a:xfrm>
              <a:custGeom>
                <a:avLst/>
                <a:gdLst/>
                <a:ahLst/>
                <a:cxnLst>
                  <a:cxn ang="0">
                    <a:pos x="62" y="0"/>
                  </a:cxn>
                  <a:cxn ang="0">
                    <a:pos x="346" y="81"/>
                  </a:cxn>
                  <a:cxn ang="0">
                    <a:pos x="286" y="382"/>
                  </a:cxn>
                  <a:cxn ang="0">
                    <a:pos x="623" y="877"/>
                  </a:cxn>
                  <a:cxn ang="0">
                    <a:pos x="620" y="924"/>
                  </a:cxn>
                  <a:cxn ang="0">
                    <a:pos x="641" y="961"/>
                  </a:cxn>
                  <a:cxn ang="0">
                    <a:pos x="620" y="984"/>
                  </a:cxn>
                  <a:cxn ang="0">
                    <a:pos x="600" y="1029"/>
                  </a:cxn>
                  <a:cxn ang="0">
                    <a:pos x="579" y="1069"/>
                  </a:cxn>
                  <a:cxn ang="0">
                    <a:pos x="600" y="1085"/>
                  </a:cxn>
                  <a:cxn ang="0">
                    <a:pos x="579" y="1117"/>
                  </a:cxn>
                  <a:cxn ang="0">
                    <a:pos x="390" y="1101"/>
                  </a:cxn>
                  <a:cxn ang="0">
                    <a:pos x="378" y="1053"/>
                  </a:cxn>
                  <a:cxn ang="0">
                    <a:pos x="351" y="997"/>
                  </a:cxn>
                  <a:cxn ang="0">
                    <a:pos x="327" y="961"/>
                  </a:cxn>
                  <a:cxn ang="0">
                    <a:pos x="298" y="956"/>
                  </a:cxn>
                  <a:cxn ang="0">
                    <a:pos x="298" y="944"/>
                  </a:cxn>
                  <a:cxn ang="0">
                    <a:pos x="270" y="921"/>
                  </a:cxn>
                  <a:cxn ang="0">
                    <a:pos x="230" y="908"/>
                  </a:cxn>
                  <a:cxn ang="0">
                    <a:pos x="210" y="877"/>
                  </a:cxn>
                  <a:cxn ang="0">
                    <a:pos x="186" y="868"/>
                  </a:cxn>
                  <a:cxn ang="0">
                    <a:pos x="145" y="832"/>
                  </a:cxn>
                  <a:cxn ang="0">
                    <a:pos x="161" y="783"/>
                  </a:cxn>
                  <a:cxn ang="0">
                    <a:pos x="97" y="603"/>
                  </a:cxn>
                  <a:cxn ang="0">
                    <a:pos x="110" y="603"/>
                  </a:cxn>
                  <a:cxn ang="0">
                    <a:pos x="110" y="579"/>
                  </a:cxn>
                  <a:cxn ang="0">
                    <a:pos x="90" y="571"/>
                  </a:cxn>
                  <a:cxn ang="0">
                    <a:pos x="65" y="483"/>
                  </a:cxn>
                  <a:cxn ang="0">
                    <a:pos x="78" y="474"/>
                  </a:cxn>
                  <a:cxn ang="0">
                    <a:pos x="97" y="494"/>
                  </a:cxn>
                  <a:cxn ang="0">
                    <a:pos x="85" y="462"/>
                  </a:cxn>
                  <a:cxn ang="0">
                    <a:pos x="129" y="450"/>
                  </a:cxn>
                  <a:cxn ang="0">
                    <a:pos x="117" y="430"/>
                  </a:cxn>
                  <a:cxn ang="0">
                    <a:pos x="90" y="438"/>
                  </a:cxn>
                  <a:cxn ang="0">
                    <a:pos x="69" y="455"/>
                  </a:cxn>
                  <a:cxn ang="0">
                    <a:pos x="37" y="402"/>
                  </a:cxn>
                  <a:cxn ang="0">
                    <a:pos x="21" y="361"/>
                  </a:cxn>
                  <a:cxn ang="0">
                    <a:pos x="16" y="321"/>
                  </a:cxn>
                  <a:cxn ang="0">
                    <a:pos x="16" y="241"/>
                  </a:cxn>
                  <a:cxn ang="0">
                    <a:pos x="9" y="220"/>
                  </a:cxn>
                  <a:cxn ang="0">
                    <a:pos x="0" y="181"/>
                  </a:cxn>
                  <a:cxn ang="0">
                    <a:pos x="9" y="148"/>
                  </a:cxn>
                  <a:cxn ang="0">
                    <a:pos x="16" y="121"/>
                  </a:cxn>
                  <a:cxn ang="0">
                    <a:pos x="29" y="100"/>
                  </a:cxn>
                  <a:cxn ang="0">
                    <a:pos x="29" y="68"/>
                  </a:cxn>
                  <a:cxn ang="0">
                    <a:pos x="50" y="52"/>
                  </a:cxn>
                  <a:cxn ang="0">
                    <a:pos x="62" y="0"/>
                  </a:cxn>
                </a:cxnLst>
                <a:rect l="0" t="0" r="r" b="b"/>
                <a:pathLst>
                  <a:path w="641" h="1117">
                    <a:moveTo>
                      <a:pt x="62" y="0"/>
                    </a:moveTo>
                    <a:lnTo>
                      <a:pt x="346" y="81"/>
                    </a:lnTo>
                    <a:lnTo>
                      <a:pt x="286" y="382"/>
                    </a:lnTo>
                    <a:lnTo>
                      <a:pt x="623" y="877"/>
                    </a:lnTo>
                    <a:lnTo>
                      <a:pt x="620" y="924"/>
                    </a:lnTo>
                    <a:lnTo>
                      <a:pt x="641" y="961"/>
                    </a:lnTo>
                    <a:lnTo>
                      <a:pt x="620" y="984"/>
                    </a:lnTo>
                    <a:lnTo>
                      <a:pt x="600" y="1029"/>
                    </a:lnTo>
                    <a:lnTo>
                      <a:pt x="579" y="1069"/>
                    </a:lnTo>
                    <a:lnTo>
                      <a:pt x="600" y="1085"/>
                    </a:lnTo>
                    <a:lnTo>
                      <a:pt x="579" y="1117"/>
                    </a:lnTo>
                    <a:lnTo>
                      <a:pt x="390" y="1101"/>
                    </a:lnTo>
                    <a:lnTo>
                      <a:pt x="378" y="1053"/>
                    </a:lnTo>
                    <a:lnTo>
                      <a:pt x="351" y="997"/>
                    </a:lnTo>
                    <a:lnTo>
                      <a:pt x="327" y="961"/>
                    </a:lnTo>
                    <a:lnTo>
                      <a:pt x="298" y="956"/>
                    </a:lnTo>
                    <a:lnTo>
                      <a:pt x="298" y="944"/>
                    </a:lnTo>
                    <a:lnTo>
                      <a:pt x="270" y="921"/>
                    </a:lnTo>
                    <a:lnTo>
                      <a:pt x="230" y="908"/>
                    </a:lnTo>
                    <a:lnTo>
                      <a:pt x="210" y="877"/>
                    </a:lnTo>
                    <a:lnTo>
                      <a:pt x="186" y="868"/>
                    </a:lnTo>
                    <a:lnTo>
                      <a:pt x="145" y="832"/>
                    </a:lnTo>
                    <a:lnTo>
                      <a:pt x="161" y="783"/>
                    </a:lnTo>
                    <a:lnTo>
                      <a:pt x="97" y="603"/>
                    </a:lnTo>
                    <a:lnTo>
                      <a:pt x="110" y="603"/>
                    </a:lnTo>
                    <a:lnTo>
                      <a:pt x="110" y="579"/>
                    </a:lnTo>
                    <a:lnTo>
                      <a:pt x="90" y="571"/>
                    </a:lnTo>
                    <a:lnTo>
                      <a:pt x="65" y="483"/>
                    </a:lnTo>
                    <a:lnTo>
                      <a:pt x="78" y="474"/>
                    </a:lnTo>
                    <a:lnTo>
                      <a:pt x="97" y="494"/>
                    </a:lnTo>
                    <a:lnTo>
                      <a:pt x="85" y="462"/>
                    </a:lnTo>
                    <a:lnTo>
                      <a:pt x="129" y="450"/>
                    </a:lnTo>
                    <a:lnTo>
                      <a:pt x="117" y="430"/>
                    </a:lnTo>
                    <a:lnTo>
                      <a:pt x="90" y="438"/>
                    </a:lnTo>
                    <a:lnTo>
                      <a:pt x="69" y="455"/>
                    </a:lnTo>
                    <a:lnTo>
                      <a:pt x="37" y="402"/>
                    </a:lnTo>
                    <a:lnTo>
                      <a:pt x="21" y="361"/>
                    </a:lnTo>
                    <a:lnTo>
                      <a:pt x="16" y="321"/>
                    </a:lnTo>
                    <a:lnTo>
                      <a:pt x="16" y="241"/>
                    </a:lnTo>
                    <a:lnTo>
                      <a:pt x="9" y="220"/>
                    </a:lnTo>
                    <a:lnTo>
                      <a:pt x="0" y="181"/>
                    </a:lnTo>
                    <a:lnTo>
                      <a:pt x="9" y="148"/>
                    </a:lnTo>
                    <a:lnTo>
                      <a:pt x="16" y="121"/>
                    </a:lnTo>
                    <a:lnTo>
                      <a:pt x="29" y="100"/>
                    </a:lnTo>
                    <a:lnTo>
                      <a:pt x="29" y="68"/>
                    </a:lnTo>
                    <a:lnTo>
                      <a:pt x="50" y="52"/>
                    </a:lnTo>
                    <a:lnTo>
                      <a:pt x="62" y="0"/>
                    </a:lnTo>
                    <a:close/>
                  </a:path>
                </a:pathLst>
              </a:custGeom>
              <a:solidFill>
                <a:srgbClr val="747480"/>
              </a:solidFill>
              <a:ln w="3175" cap="flat" cmpd="sng" algn="ctr">
                <a:solidFill>
                  <a:srgbClr val="2E2E38"/>
                </a:solidFill>
                <a:prstDash val="solid"/>
                <a:round/>
                <a:headEnd type="none" w="med" len="med"/>
                <a:tailEnd type="none" w="med" len="med"/>
              </a:ln>
              <a:effectLst/>
            </p:spPr>
            <p:txBody>
              <a:bodyPr/>
              <a:lstStyle/>
              <a:p>
                <a:endParaRPr lang="en-GB" dirty="0"/>
              </a:p>
            </p:txBody>
          </p:sp>
          <p:sp>
            <p:nvSpPr>
              <p:cNvPr id="51" name="Freeform 39">
                <a:extLst>
                  <a:ext uri="{FF2B5EF4-FFF2-40B4-BE49-F238E27FC236}">
                    <a16:creationId xmlns:a16="http://schemas.microsoft.com/office/drawing/2014/main" id="{EFEE50F5-4C1D-4EDF-9990-9878EAA6715E}"/>
                  </a:ext>
                </a:extLst>
              </p:cNvPr>
              <p:cNvSpPr>
                <a:spLocks/>
              </p:cNvSpPr>
              <p:nvPr/>
            </p:nvSpPr>
            <p:spPr bwMode="gray">
              <a:xfrm>
                <a:off x="3072" y="1596"/>
                <a:ext cx="450" cy="326"/>
              </a:xfrm>
              <a:custGeom>
                <a:avLst/>
                <a:gdLst/>
                <a:ahLst/>
                <a:cxnLst>
                  <a:cxn ang="0">
                    <a:pos x="7" y="21"/>
                  </a:cxn>
                  <a:cxn ang="0">
                    <a:pos x="369" y="0"/>
                  </a:cxn>
                  <a:cxn ang="0">
                    <a:pos x="381" y="5"/>
                  </a:cxn>
                  <a:cxn ang="0">
                    <a:pos x="378" y="49"/>
                  </a:cxn>
                  <a:cxn ang="0">
                    <a:pos x="390" y="81"/>
                  </a:cxn>
                  <a:cxn ang="0">
                    <a:pos x="429" y="93"/>
                  </a:cxn>
                  <a:cxn ang="0">
                    <a:pos x="450" y="121"/>
                  </a:cxn>
                  <a:cxn ang="0">
                    <a:pos x="450" y="160"/>
                  </a:cxn>
                  <a:cxn ang="0">
                    <a:pos x="434" y="181"/>
                  </a:cxn>
                  <a:cxn ang="0">
                    <a:pos x="401" y="189"/>
                  </a:cxn>
                  <a:cxn ang="0">
                    <a:pos x="410" y="229"/>
                  </a:cxn>
                  <a:cxn ang="0">
                    <a:pos x="394" y="261"/>
                  </a:cxn>
                  <a:cxn ang="0">
                    <a:pos x="390" y="326"/>
                  </a:cxn>
                  <a:cxn ang="0">
                    <a:pos x="362" y="294"/>
                  </a:cxn>
                  <a:cxn ang="0">
                    <a:pos x="67" y="322"/>
                  </a:cxn>
                  <a:cxn ang="0">
                    <a:pos x="7" y="141"/>
                  </a:cxn>
                  <a:cxn ang="0">
                    <a:pos x="7" y="61"/>
                  </a:cxn>
                  <a:cxn ang="0">
                    <a:pos x="0" y="40"/>
                  </a:cxn>
                  <a:cxn ang="0">
                    <a:pos x="7" y="21"/>
                  </a:cxn>
                </a:cxnLst>
                <a:rect l="0" t="0" r="r" b="b"/>
                <a:pathLst>
                  <a:path w="450" h="326">
                    <a:moveTo>
                      <a:pt x="7" y="21"/>
                    </a:moveTo>
                    <a:lnTo>
                      <a:pt x="369" y="0"/>
                    </a:lnTo>
                    <a:lnTo>
                      <a:pt x="381" y="5"/>
                    </a:lnTo>
                    <a:lnTo>
                      <a:pt x="378" y="49"/>
                    </a:lnTo>
                    <a:lnTo>
                      <a:pt x="390" y="81"/>
                    </a:lnTo>
                    <a:lnTo>
                      <a:pt x="429" y="93"/>
                    </a:lnTo>
                    <a:lnTo>
                      <a:pt x="450" y="121"/>
                    </a:lnTo>
                    <a:lnTo>
                      <a:pt x="450" y="160"/>
                    </a:lnTo>
                    <a:lnTo>
                      <a:pt x="434" y="181"/>
                    </a:lnTo>
                    <a:lnTo>
                      <a:pt x="401" y="189"/>
                    </a:lnTo>
                    <a:lnTo>
                      <a:pt x="410" y="229"/>
                    </a:lnTo>
                    <a:lnTo>
                      <a:pt x="394" y="261"/>
                    </a:lnTo>
                    <a:lnTo>
                      <a:pt x="390" y="326"/>
                    </a:lnTo>
                    <a:lnTo>
                      <a:pt x="362" y="294"/>
                    </a:lnTo>
                    <a:lnTo>
                      <a:pt x="67" y="322"/>
                    </a:lnTo>
                    <a:lnTo>
                      <a:pt x="7" y="141"/>
                    </a:lnTo>
                    <a:lnTo>
                      <a:pt x="7" y="61"/>
                    </a:lnTo>
                    <a:lnTo>
                      <a:pt x="0" y="40"/>
                    </a:lnTo>
                    <a:lnTo>
                      <a:pt x="7" y="21"/>
                    </a:lnTo>
                    <a:close/>
                  </a:path>
                </a:pathLst>
              </a:custGeom>
              <a:solidFill>
                <a:srgbClr val="747480"/>
              </a:solidFill>
              <a:ln w="3175" cap="flat" cmpd="sng" algn="ctr">
                <a:solidFill>
                  <a:srgbClr val="2E2E38"/>
                </a:solidFill>
                <a:prstDash val="solid"/>
                <a:round/>
                <a:headEnd type="none" w="med" len="med"/>
                <a:tailEnd type="none" w="med" len="med"/>
              </a:ln>
              <a:effectLst/>
            </p:spPr>
            <p:txBody>
              <a:bodyPr/>
              <a:lstStyle/>
              <a:p>
                <a:endParaRPr lang="en-GB" dirty="0"/>
              </a:p>
            </p:txBody>
          </p:sp>
          <p:sp>
            <p:nvSpPr>
              <p:cNvPr id="52" name="Freeform 40">
                <a:extLst>
                  <a:ext uri="{FF2B5EF4-FFF2-40B4-BE49-F238E27FC236}">
                    <a16:creationId xmlns:a16="http://schemas.microsoft.com/office/drawing/2014/main" id="{5CA95E1A-F08B-4278-875D-725C50FBFC50}"/>
                  </a:ext>
                </a:extLst>
              </p:cNvPr>
              <p:cNvSpPr>
                <a:spLocks/>
              </p:cNvSpPr>
              <p:nvPr/>
            </p:nvSpPr>
            <p:spPr bwMode="gray">
              <a:xfrm>
                <a:off x="3312" y="1255"/>
                <a:ext cx="403" cy="434"/>
              </a:xfrm>
              <a:custGeom>
                <a:avLst/>
                <a:gdLst/>
                <a:ahLst/>
                <a:cxnLst>
                  <a:cxn ang="0">
                    <a:pos x="161" y="32"/>
                  </a:cxn>
                  <a:cxn ang="0">
                    <a:pos x="129" y="32"/>
                  </a:cxn>
                  <a:cxn ang="0">
                    <a:pos x="129" y="0"/>
                  </a:cxn>
                  <a:cxn ang="0">
                    <a:pos x="57" y="20"/>
                  </a:cxn>
                  <a:cxn ang="0">
                    <a:pos x="37" y="48"/>
                  </a:cxn>
                  <a:cxn ang="0">
                    <a:pos x="29" y="88"/>
                  </a:cxn>
                  <a:cxn ang="0">
                    <a:pos x="0" y="100"/>
                  </a:cxn>
                  <a:cxn ang="0">
                    <a:pos x="29" y="113"/>
                  </a:cxn>
                  <a:cxn ang="0">
                    <a:pos x="0" y="113"/>
                  </a:cxn>
                  <a:cxn ang="0">
                    <a:pos x="16" y="120"/>
                  </a:cxn>
                  <a:cxn ang="0">
                    <a:pos x="9" y="148"/>
                  </a:cxn>
                  <a:cxn ang="0">
                    <a:pos x="21" y="212"/>
                  </a:cxn>
                  <a:cxn ang="0">
                    <a:pos x="0" y="240"/>
                  </a:cxn>
                  <a:cxn ang="0">
                    <a:pos x="57" y="253"/>
                  </a:cxn>
                  <a:cxn ang="0">
                    <a:pos x="89" y="284"/>
                  </a:cxn>
                  <a:cxn ang="0">
                    <a:pos x="122" y="302"/>
                  </a:cxn>
                  <a:cxn ang="0">
                    <a:pos x="129" y="341"/>
                  </a:cxn>
                  <a:cxn ang="0">
                    <a:pos x="141" y="346"/>
                  </a:cxn>
                  <a:cxn ang="0">
                    <a:pos x="138" y="390"/>
                  </a:cxn>
                  <a:cxn ang="0">
                    <a:pos x="150" y="422"/>
                  </a:cxn>
                  <a:cxn ang="0">
                    <a:pos x="189" y="434"/>
                  </a:cxn>
                  <a:cxn ang="0">
                    <a:pos x="390" y="402"/>
                  </a:cxn>
                  <a:cxn ang="0">
                    <a:pos x="374" y="341"/>
                  </a:cxn>
                  <a:cxn ang="0">
                    <a:pos x="403" y="132"/>
                  </a:cxn>
                  <a:cxn ang="0">
                    <a:pos x="355" y="212"/>
                  </a:cxn>
                  <a:cxn ang="0">
                    <a:pos x="351" y="192"/>
                  </a:cxn>
                  <a:cxn ang="0">
                    <a:pos x="362" y="148"/>
                  </a:cxn>
                  <a:cxn ang="0">
                    <a:pos x="355" y="92"/>
                  </a:cxn>
                  <a:cxn ang="0">
                    <a:pos x="334" y="92"/>
                  </a:cxn>
                  <a:cxn ang="0">
                    <a:pos x="330" y="80"/>
                  </a:cxn>
                  <a:cxn ang="0">
                    <a:pos x="282" y="80"/>
                  </a:cxn>
                  <a:cxn ang="0">
                    <a:pos x="251" y="51"/>
                  </a:cxn>
                  <a:cxn ang="0">
                    <a:pos x="189" y="51"/>
                  </a:cxn>
                  <a:cxn ang="0">
                    <a:pos x="161" y="32"/>
                  </a:cxn>
                </a:cxnLst>
                <a:rect l="0" t="0" r="r" b="b"/>
                <a:pathLst>
                  <a:path w="403" h="434">
                    <a:moveTo>
                      <a:pt x="161" y="32"/>
                    </a:moveTo>
                    <a:lnTo>
                      <a:pt x="129" y="32"/>
                    </a:lnTo>
                    <a:lnTo>
                      <a:pt x="129" y="0"/>
                    </a:lnTo>
                    <a:lnTo>
                      <a:pt x="57" y="20"/>
                    </a:lnTo>
                    <a:lnTo>
                      <a:pt x="37" y="48"/>
                    </a:lnTo>
                    <a:lnTo>
                      <a:pt x="29" y="88"/>
                    </a:lnTo>
                    <a:lnTo>
                      <a:pt x="0" y="100"/>
                    </a:lnTo>
                    <a:lnTo>
                      <a:pt x="29" y="113"/>
                    </a:lnTo>
                    <a:lnTo>
                      <a:pt x="0" y="113"/>
                    </a:lnTo>
                    <a:lnTo>
                      <a:pt x="16" y="120"/>
                    </a:lnTo>
                    <a:lnTo>
                      <a:pt x="9" y="148"/>
                    </a:lnTo>
                    <a:lnTo>
                      <a:pt x="21" y="212"/>
                    </a:lnTo>
                    <a:lnTo>
                      <a:pt x="0" y="240"/>
                    </a:lnTo>
                    <a:lnTo>
                      <a:pt x="57" y="253"/>
                    </a:lnTo>
                    <a:lnTo>
                      <a:pt x="89" y="284"/>
                    </a:lnTo>
                    <a:lnTo>
                      <a:pt x="122" y="302"/>
                    </a:lnTo>
                    <a:lnTo>
                      <a:pt x="129" y="341"/>
                    </a:lnTo>
                    <a:lnTo>
                      <a:pt x="141" y="346"/>
                    </a:lnTo>
                    <a:lnTo>
                      <a:pt x="138" y="390"/>
                    </a:lnTo>
                    <a:lnTo>
                      <a:pt x="150" y="422"/>
                    </a:lnTo>
                    <a:lnTo>
                      <a:pt x="189" y="434"/>
                    </a:lnTo>
                    <a:lnTo>
                      <a:pt x="390" y="402"/>
                    </a:lnTo>
                    <a:lnTo>
                      <a:pt x="374" y="341"/>
                    </a:lnTo>
                    <a:lnTo>
                      <a:pt x="403" y="132"/>
                    </a:lnTo>
                    <a:lnTo>
                      <a:pt x="355" y="212"/>
                    </a:lnTo>
                    <a:lnTo>
                      <a:pt x="351" y="192"/>
                    </a:lnTo>
                    <a:lnTo>
                      <a:pt x="362" y="148"/>
                    </a:lnTo>
                    <a:lnTo>
                      <a:pt x="355" y="92"/>
                    </a:lnTo>
                    <a:lnTo>
                      <a:pt x="334" y="92"/>
                    </a:lnTo>
                    <a:lnTo>
                      <a:pt x="330" y="80"/>
                    </a:lnTo>
                    <a:lnTo>
                      <a:pt x="282" y="80"/>
                    </a:lnTo>
                    <a:lnTo>
                      <a:pt x="251" y="51"/>
                    </a:lnTo>
                    <a:lnTo>
                      <a:pt x="189" y="51"/>
                    </a:lnTo>
                    <a:lnTo>
                      <a:pt x="161" y="32"/>
                    </a:lnTo>
                    <a:close/>
                  </a:path>
                </a:pathLst>
              </a:custGeom>
              <a:solidFill>
                <a:srgbClr val="747480"/>
              </a:solidFill>
              <a:ln w="3175" cap="flat" cmpd="sng" algn="ctr">
                <a:solidFill>
                  <a:srgbClr val="2E2E38"/>
                </a:solidFill>
                <a:prstDash val="solid"/>
                <a:round/>
                <a:headEnd type="none" w="med" len="med"/>
                <a:tailEnd type="none" w="med" len="med"/>
              </a:ln>
              <a:effectLst/>
            </p:spPr>
            <p:txBody>
              <a:bodyPr/>
              <a:lstStyle/>
              <a:p>
                <a:endParaRPr lang="en-GB" dirty="0"/>
              </a:p>
            </p:txBody>
          </p:sp>
          <p:sp>
            <p:nvSpPr>
              <p:cNvPr id="53" name="Freeform 41">
                <a:extLst>
                  <a:ext uri="{FF2B5EF4-FFF2-40B4-BE49-F238E27FC236}">
                    <a16:creationId xmlns:a16="http://schemas.microsoft.com/office/drawing/2014/main" id="{AEC2FAC6-CABA-4A6E-B7C9-B82A0916798F}"/>
                  </a:ext>
                </a:extLst>
              </p:cNvPr>
              <p:cNvSpPr>
                <a:spLocks/>
              </p:cNvSpPr>
              <p:nvPr/>
            </p:nvSpPr>
            <p:spPr bwMode="gray">
              <a:xfrm>
                <a:off x="2995" y="981"/>
                <a:ext cx="527" cy="636"/>
              </a:xfrm>
              <a:custGeom>
                <a:avLst/>
                <a:gdLst/>
                <a:ahLst/>
                <a:cxnLst>
                  <a:cxn ang="0">
                    <a:pos x="527" y="141"/>
                  </a:cxn>
                  <a:cxn ang="0">
                    <a:pos x="487" y="186"/>
                  </a:cxn>
                  <a:cxn ang="0">
                    <a:pos x="434" y="214"/>
                  </a:cxn>
                  <a:cxn ang="0">
                    <a:pos x="374" y="294"/>
                  </a:cxn>
                  <a:cxn ang="0">
                    <a:pos x="354" y="322"/>
                  </a:cxn>
                  <a:cxn ang="0">
                    <a:pos x="346" y="362"/>
                  </a:cxn>
                  <a:cxn ang="0">
                    <a:pos x="317" y="374"/>
                  </a:cxn>
                  <a:cxn ang="0">
                    <a:pos x="346" y="387"/>
                  </a:cxn>
                  <a:cxn ang="0">
                    <a:pos x="317" y="387"/>
                  </a:cxn>
                  <a:cxn ang="0">
                    <a:pos x="333" y="394"/>
                  </a:cxn>
                  <a:cxn ang="0">
                    <a:pos x="326" y="422"/>
                  </a:cxn>
                  <a:cxn ang="0">
                    <a:pos x="338" y="486"/>
                  </a:cxn>
                  <a:cxn ang="0">
                    <a:pos x="317" y="514"/>
                  </a:cxn>
                  <a:cxn ang="0">
                    <a:pos x="374" y="527"/>
                  </a:cxn>
                  <a:cxn ang="0">
                    <a:pos x="406" y="558"/>
                  </a:cxn>
                  <a:cxn ang="0">
                    <a:pos x="439" y="576"/>
                  </a:cxn>
                  <a:cxn ang="0">
                    <a:pos x="446" y="615"/>
                  </a:cxn>
                  <a:cxn ang="0">
                    <a:pos x="84" y="636"/>
                  </a:cxn>
                  <a:cxn ang="0">
                    <a:pos x="65" y="463"/>
                  </a:cxn>
                  <a:cxn ang="0">
                    <a:pos x="44" y="426"/>
                  </a:cxn>
                  <a:cxn ang="0">
                    <a:pos x="61" y="394"/>
                  </a:cxn>
                  <a:cxn ang="0">
                    <a:pos x="53" y="262"/>
                  </a:cxn>
                  <a:cxn ang="0">
                    <a:pos x="24" y="193"/>
                  </a:cxn>
                  <a:cxn ang="0">
                    <a:pos x="0" y="64"/>
                  </a:cxn>
                  <a:cxn ang="0">
                    <a:pos x="137" y="52"/>
                  </a:cxn>
                  <a:cxn ang="0">
                    <a:pos x="178" y="0"/>
                  </a:cxn>
                  <a:cxn ang="0">
                    <a:pos x="206" y="13"/>
                  </a:cxn>
                  <a:cxn ang="0">
                    <a:pos x="194" y="41"/>
                  </a:cxn>
                  <a:cxn ang="0">
                    <a:pos x="217" y="52"/>
                  </a:cxn>
                  <a:cxn ang="0">
                    <a:pos x="206" y="80"/>
                  </a:cxn>
                  <a:cxn ang="0">
                    <a:pos x="245" y="101"/>
                  </a:cxn>
                  <a:cxn ang="0">
                    <a:pos x="294" y="89"/>
                  </a:cxn>
                  <a:cxn ang="0">
                    <a:pos x="426" y="141"/>
                  </a:cxn>
                  <a:cxn ang="0">
                    <a:pos x="527" y="141"/>
                  </a:cxn>
                </a:cxnLst>
                <a:rect l="0" t="0" r="r" b="b"/>
                <a:pathLst>
                  <a:path w="527" h="636">
                    <a:moveTo>
                      <a:pt x="527" y="141"/>
                    </a:moveTo>
                    <a:lnTo>
                      <a:pt x="487" y="186"/>
                    </a:lnTo>
                    <a:lnTo>
                      <a:pt x="434" y="214"/>
                    </a:lnTo>
                    <a:lnTo>
                      <a:pt x="374" y="294"/>
                    </a:lnTo>
                    <a:lnTo>
                      <a:pt x="354" y="322"/>
                    </a:lnTo>
                    <a:lnTo>
                      <a:pt x="346" y="362"/>
                    </a:lnTo>
                    <a:lnTo>
                      <a:pt x="317" y="374"/>
                    </a:lnTo>
                    <a:lnTo>
                      <a:pt x="346" y="387"/>
                    </a:lnTo>
                    <a:lnTo>
                      <a:pt x="317" y="387"/>
                    </a:lnTo>
                    <a:lnTo>
                      <a:pt x="333" y="394"/>
                    </a:lnTo>
                    <a:lnTo>
                      <a:pt x="326" y="422"/>
                    </a:lnTo>
                    <a:lnTo>
                      <a:pt x="338" y="486"/>
                    </a:lnTo>
                    <a:lnTo>
                      <a:pt x="317" y="514"/>
                    </a:lnTo>
                    <a:lnTo>
                      <a:pt x="374" y="527"/>
                    </a:lnTo>
                    <a:lnTo>
                      <a:pt x="406" y="558"/>
                    </a:lnTo>
                    <a:lnTo>
                      <a:pt x="439" y="576"/>
                    </a:lnTo>
                    <a:lnTo>
                      <a:pt x="446" y="615"/>
                    </a:lnTo>
                    <a:lnTo>
                      <a:pt x="84" y="636"/>
                    </a:lnTo>
                    <a:lnTo>
                      <a:pt x="65" y="463"/>
                    </a:lnTo>
                    <a:lnTo>
                      <a:pt x="44" y="426"/>
                    </a:lnTo>
                    <a:lnTo>
                      <a:pt x="61" y="394"/>
                    </a:lnTo>
                    <a:lnTo>
                      <a:pt x="53" y="262"/>
                    </a:lnTo>
                    <a:lnTo>
                      <a:pt x="24" y="193"/>
                    </a:lnTo>
                    <a:lnTo>
                      <a:pt x="0" y="64"/>
                    </a:lnTo>
                    <a:lnTo>
                      <a:pt x="137" y="52"/>
                    </a:lnTo>
                    <a:lnTo>
                      <a:pt x="178" y="0"/>
                    </a:lnTo>
                    <a:lnTo>
                      <a:pt x="206" y="13"/>
                    </a:lnTo>
                    <a:lnTo>
                      <a:pt x="194" y="41"/>
                    </a:lnTo>
                    <a:lnTo>
                      <a:pt x="217" y="52"/>
                    </a:lnTo>
                    <a:lnTo>
                      <a:pt x="206" y="80"/>
                    </a:lnTo>
                    <a:lnTo>
                      <a:pt x="245" y="101"/>
                    </a:lnTo>
                    <a:lnTo>
                      <a:pt x="294" y="89"/>
                    </a:lnTo>
                    <a:lnTo>
                      <a:pt x="426" y="141"/>
                    </a:lnTo>
                    <a:lnTo>
                      <a:pt x="527" y="141"/>
                    </a:lnTo>
                    <a:close/>
                  </a:path>
                </a:pathLst>
              </a:custGeom>
              <a:solidFill>
                <a:srgbClr val="747480"/>
              </a:solidFill>
              <a:ln w="3175" cap="flat" cmpd="sng" algn="ctr">
                <a:solidFill>
                  <a:srgbClr val="2E2E38"/>
                </a:solidFill>
                <a:prstDash val="solid"/>
                <a:round/>
                <a:headEnd type="none" w="med" len="med"/>
                <a:tailEnd type="none" w="med" len="med"/>
              </a:ln>
              <a:effectLst/>
            </p:spPr>
            <p:txBody>
              <a:bodyPr/>
              <a:lstStyle/>
              <a:p>
                <a:endParaRPr lang="en-GB" dirty="0"/>
              </a:p>
            </p:txBody>
          </p:sp>
          <p:sp>
            <p:nvSpPr>
              <p:cNvPr id="54" name="Freeform 42">
                <a:extLst>
                  <a:ext uri="{FF2B5EF4-FFF2-40B4-BE49-F238E27FC236}">
                    <a16:creationId xmlns:a16="http://schemas.microsoft.com/office/drawing/2014/main" id="{F9B54550-D005-4E4E-8918-5072E3C28E3B}"/>
                  </a:ext>
                </a:extLst>
              </p:cNvPr>
              <p:cNvSpPr>
                <a:spLocks/>
              </p:cNvSpPr>
              <p:nvPr/>
            </p:nvSpPr>
            <p:spPr bwMode="gray">
              <a:xfrm>
                <a:off x="2550" y="1375"/>
                <a:ext cx="529" cy="362"/>
              </a:xfrm>
              <a:custGeom>
                <a:avLst/>
                <a:gdLst/>
                <a:ahLst/>
                <a:cxnLst>
                  <a:cxn ang="0">
                    <a:pos x="11" y="12"/>
                  </a:cxn>
                  <a:cxn ang="0">
                    <a:pos x="349" y="12"/>
                  </a:cxn>
                  <a:cxn ang="0">
                    <a:pos x="506" y="0"/>
                  </a:cxn>
                  <a:cxn ang="0">
                    <a:pos x="489" y="32"/>
                  </a:cxn>
                  <a:cxn ang="0">
                    <a:pos x="510" y="69"/>
                  </a:cxn>
                  <a:cxn ang="0">
                    <a:pos x="529" y="242"/>
                  </a:cxn>
                  <a:cxn ang="0">
                    <a:pos x="522" y="261"/>
                  </a:cxn>
                  <a:cxn ang="0">
                    <a:pos x="529" y="282"/>
                  </a:cxn>
                  <a:cxn ang="0">
                    <a:pos x="529" y="362"/>
                  </a:cxn>
                  <a:cxn ang="0">
                    <a:pos x="510" y="334"/>
                  </a:cxn>
                  <a:cxn ang="0">
                    <a:pos x="489" y="321"/>
                  </a:cxn>
                  <a:cxn ang="0">
                    <a:pos x="453" y="326"/>
                  </a:cxn>
                  <a:cxn ang="0">
                    <a:pos x="421" y="321"/>
                  </a:cxn>
                  <a:cxn ang="0">
                    <a:pos x="381" y="305"/>
                  </a:cxn>
                  <a:cxn ang="0">
                    <a:pos x="139" y="305"/>
                  </a:cxn>
                  <a:cxn ang="0">
                    <a:pos x="0" y="302"/>
                  </a:cxn>
                  <a:cxn ang="0">
                    <a:pos x="7" y="101"/>
                  </a:cxn>
                  <a:cxn ang="0">
                    <a:pos x="11" y="12"/>
                  </a:cxn>
                </a:cxnLst>
                <a:rect l="0" t="0" r="r" b="b"/>
                <a:pathLst>
                  <a:path w="529" h="362">
                    <a:moveTo>
                      <a:pt x="11" y="12"/>
                    </a:moveTo>
                    <a:lnTo>
                      <a:pt x="349" y="12"/>
                    </a:lnTo>
                    <a:lnTo>
                      <a:pt x="506" y="0"/>
                    </a:lnTo>
                    <a:lnTo>
                      <a:pt x="489" y="32"/>
                    </a:lnTo>
                    <a:lnTo>
                      <a:pt x="510" y="69"/>
                    </a:lnTo>
                    <a:lnTo>
                      <a:pt x="529" y="242"/>
                    </a:lnTo>
                    <a:lnTo>
                      <a:pt x="522" y="261"/>
                    </a:lnTo>
                    <a:lnTo>
                      <a:pt x="529" y="282"/>
                    </a:lnTo>
                    <a:lnTo>
                      <a:pt x="529" y="362"/>
                    </a:lnTo>
                    <a:lnTo>
                      <a:pt x="510" y="334"/>
                    </a:lnTo>
                    <a:lnTo>
                      <a:pt x="489" y="321"/>
                    </a:lnTo>
                    <a:lnTo>
                      <a:pt x="453" y="326"/>
                    </a:lnTo>
                    <a:lnTo>
                      <a:pt x="421" y="321"/>
                    </a:lnTo>
                    <a:lnTo>
                      <a:pt x="381" y="305"/>
                    </a:lnTo>
                    <a:lnTo>
                      <a:pt x="139" y="305"/>
                    </a:lnTo>
                    <a:lnTo>
                      <a:pt x="0" y="302"/>
                    </a:lnTo>
                    <a:lnTo>
                      <a:pt x="7" y="101"/>
                    </a:lnTo>
                    <a:lnTo>
                      <a:pt x="11" y="12"/>
                    </a:lnTo>
                    <a:close/>
                  </a:path>
                </a:pathLst>
              </a:custGeom>
              <a:solidFill>
                <a:srgbClr val="747480"/>
              </a:solidFill>
              <a:ln w="3175" cap="flat" cmpd="sng" algn="ctr">
                <a:solidFill>
                  <a:srgbClr val="2E2E38"/>
                </a:solidFill>
                <a:prstDash val="solid"/>
                <a:round/>
                <a:headEnd type="none" w="med" len="med"/>
                <a:tailEnd type="none" w="med" len="med"/>
              </a:ln>
              <a:effectLst/>
            </p:spPr>
            <p:txBody>
              <a:bodyPr/>
              <a:lstStyle/>
              <a:p>
                <a:endParaRPr lang="en-GB" dirty="0"/>
              </a:p>
            </p:txBody>
          </p:sp>
          <p:sp>
            <p:nvSpPr>
              <p:cNvPr id="55" name="Freeform 43">
                <a:extLst>
                  <a:ext uri="{FF2B5EF4-FFF2-40B4-BE49-F238E27FC236}">
                    <a16:creationId xmlns:a16="http://schemas.microsoft.com/office/drawing/2014/main" id="{77D86909-D8DD-44F5-B851-8FE96E6712B8}"/>
                  </a:ext>
                </a:extLst>
              </p:cNvPr>
              <p:cNvSpPr>
                <a:spLocks/>
              </p:cNvSpPr>
              <p:nvPr/>
            </p:nvSpPr>
            <p:spPr bwMode="gray">
              <a:xfrm>
                <a:off x="3139" y="1890"/>
                <a:ext cx="544" cy="445"/>
              </a:xfrm>
              <a:custGeom>
                <a:avLst/>
                <a:gdLst/>
                <a:ahLst/>
                <a:cxnLst>
                  <a:cxn ang="0">
                    <a:pos x="122" y="429"/>
                  </a:cxn>
                  <a:cxn ang="0">
                    <a:pos x="270" y="422"/>
                  </a:cxn>
                  <a:cxn ang="0">
                    <a:pos x="475" y="401"/>
                  </a:cxn>
                  <a:cxn ang="0">
                    <a:pos x="463" y="445"/>
                  </a:cxn>
                  <a:cxn ang="0">
                    <a:pos x="503" y="445"/>
                  </a:cxn>
                  <a:cxn ang="0">
                    <a:pos x="507" y="401"/>
                  </a:cxn>
                  <a:cxn ang="0">
                    <a:pos x="535" y="390"/>
                  </a:cxn>
                  <a:cxn ang="0">
                    <a:pos x="544" y="373"/>
                  </a:cxn>
                  <a:cxn ang="0">
                    <a:pos x="524" y="362"/>
                  </a:cxn>
                  <a:cxn ang="0">
                    <a:pos x="515" y="350"/>
                  </a:cxn>
                  <a:cxn ang="0">
                    <a:pos x="496" y="337"/>
                  </a:cxn>
                  <a:cxn ang="0">
                    <a:pos x="475" y="297"/>
                  </a:cxn>
                  <a:cxn ang="0">
                    <a:pos x="427" y="249"/>
                  </a:cxn>
                  <a:cxn ang="0">
                    <a:pos x="435" y="173"/>
                  </a:cxn>
                  <a:cxn ang="0">
                    <a:pos x="387" y="149"/>
                  </a:cxn>
                  <a:cxn ang="0">
                    <a:pos x="355" y="101"/>
                  </a:cxn>
                  <a:cxn ang="0">
                    <a:pos x="323" y="32"/>
                  </a:cxn>
                  <a:cxn ang="0">
                    <a:pos x="295" y="0"/>
                  </a:cxn>
                  <a:cxn ang="0">
                    <a:pos x="0" y="28"/>
                  </a:cxn>
                  <a:cxn ang="0">
                    <a:pos x="34" y="88"/>
                  </a:cxn>
                  <a:cxn ang="0">
                    <a:pos x="41" y="104"/>
                  </a:cxn>
                  <a:cxn ang="0">
                    <a:pos x="62" y="104"/>
                  </a:cxn>
                  <a:cxn ang="0">
                    <a:pos x="69" y="133"/>
                  </a:cxn>
                  <a:cxn ang="0">
                    <a:pos x="94" y="168"/>
                  </a:cxn>
                  <a:cxn ang="0">
                    <a:pos x="113" y="382"/>
                  </a:cxn>
                  <a:cxn ang="0">
                    <a:pos x="122" y="429"/>
                  </a:cxn>
                </a:cxnLst>
                <a:rect l="0" t="0" r="r" b="b"/>
                <a:pathLst>
                  <a:path w="544" h="445">
                    <a:moveTo>
                      <a:pt x="122" y="429"/>
                    </a:moveTo>
                    <a:lnTo>
                      <a:pt x="270" y="422"/>
                    </a:lnTo>
                    <a:lnTo>
                      <a:pt x="475" y="401"/>
                    </a:lnTo>
                    <a:lnTo>
                      <a:pt x="463" y="445"/>
                    </a:lnTo>
                    <a:lnTo>
                      <a:pt x="503" y="445"/>
                    </a:lnTo>
                    <a:lnTo>
                      <a:pt x="507" y="401"/>
                    </a:lnTo>
                    <a:lnTo>
                      <a:pt x="535" y="390"/>
                    </a:lnTo>
                    <a:lnTo>
                      <a:pt x="544" y="373"/>
                    </a:lnTo>
                    <a:lnTo>
                      <a:pt x="524" y="362"/>
                    </a:lnTo>
                    <a:lnTo>
                      <a:pt x="515" y="350"/>
                    </a:lnTo>
                    <a:lnTo>
                      <a:pt x="496" y="337"/>
                    </a:lnTo>
                    <a:lnTo>
                      <a:pt x="475" y="297"/>
                    </a:lnTo>
                    <a:lnTo>
                      <a:pt x="427" y="249"/>
                    </a:lnTo>
                    <a:lnTo>
                      <a:pt x="435" y="173"/>
                    </a:lnTo>
                    <a:lnTo>
                      <a:pt x="387" y="149"/>
                    </a:lnTo>
                    <a:lnTo>
                      <a:pt x="355" y="101"/>
                    </a:lnTo>
                    <a:lnTo>
                      <a:pt x="323" y="32"/>
                    </a:lnTo>
                    <a:lnTo>
                      <a:pt x="295" y="0"/>
                    </a:lnTo>
                    <a:lnTo>
                      <a:pt x="0" y="28"/>
                    </a:lnTo>
                    <a:lnTo>
                      <a:pt x="34" y="88"/>
                    </a:lnTo>
                    <a:lnTo>
                      <a:pt x="41" y="104"/>
                    </a:lnTo>
                    <a:lnTo>
                      <a:pt x="62" y="104"/>
                    </a:lnTo>
                    <a:lnTo>
                      <a:pt x="69" y="133"/>
                    </a:lnTo>
                    <a:lnTo>
                      <a:pt x="94" y="168"/>
                    </a:lnTo>
                    <a:lnTo>
                      <a:pt x="113" y="382"/>
                    </a:lnTo>
                    <a:lnTo>
                      <a:pt x="122" y="429"/>
                    </a:lnTo>
                    <a:close/>
                  </a:path>
                </a:pathLst>
              </a:custGeom>
              <a:solidFill>
                <a:srgbClr val="747480"/>
              </a:solidFill>
              <a:ln w="3175" cap="flat" cmpd="sng" algn="ctr">
                <a:solidFill>
                  <a:srgbClr val="2E2E38"/>
                </a:solidFill>
                <a:prstDash val="solid"/>
                <a:round/>
                <a:headEnd type="none" w="med" len="med"/>
                <a:tailEnd type="none" w="med" len="med"/>
              </a:ln>
              <a:effectLst/>
            </p:spPr>
            <p:txBody>
              <a:bodyPr/>
              <a:lstStyle/>
              <a:p>
                <a:endParaRPr lang="en-GB" dirty="0"/>
              </a:p>
            </p:txBody>
          </p:sp>
          <p:sp>
            <p:nvSpPr>
              <p:cNvPr id="56" name="Freeform 44">
                <a:extLst>
                  <a:ext uri="{FF2B5EF4-FFF2-40B4-BE49-F238E27FC236}">
                    <a16:creationId xmlns:a16="http://schemas.microsoft.com/office/drawing/2014/main" id="{DA9DAE2E-D00E-451B-B790-C6AA4563E078}"/>
                  </a:ext>
                </a:extLst>
              </p:cNvPr>
              <p:cNvSpPr>
                <a:spLocks/>
              </p:cNvSpPr>
              <p:nvPr/>
            </p:nvSpPr>
            <p:spPr bwMode="gray">
              <a:xfrm>
                <a:off x="3462" y="1657"/>
                <a:ext cx="321" cy="583"/>
              </a:xfrm>
              <a:custGeom>
                <a:avLst/>
                <a:gdLst/>
                <a:ahLst/>
                <a:cxnLst>
                  <a:cxn ang="0">
                    <a:pos x="39" y="32"/>
                  </a:cxn>
                  <a:cxn ang="0">
                    <a:pos x="240" y="0"/>
                  </a:cxn>
                  <a:cxn ang="0">
                    <a:pos x="240" y="20"/>
                  </a:cxn>
                  <a:cxn ang="0">
                    <a:pos x="261" y="60"/>
                  </a:cxn>
                  <a:cxn ang="0">
                    <a:pos x="265" y="88"/>
                  </a:cxn>
                  <a:cxn ang="0">
                    <a:pos x="305" y="321"/>
                  </a:cxn>
                  <a:cxn ang="0">
                    <a:pos x="300" y="350"/>
                  </a:cxn>
                  <a:cxn ang="0">
                    <a:pos x="321" y="373"/>
                  </a:cxn>
                  <a:cxn ang="0">
                    <a:pos x="284" y="482"/>
                  </a:cxn>
                  <a:cxn ang="0">
                    <a:pos x="261" y="523"/>
                  </a:cxn>
                  <a:cxn ang="0">
                    <a:pos x="273" y="534"/>
                  </a:cxn>
                  <a:cxn ang="0">
                    <a:pos x="253" y="546"/>
                  </a:cxn>
                  <a:cxn ang="0">
                    <a:pos x="261" y="567"/>
                  </a:cxn>
                  <a:cxn ang="0">
                    <a:pos x="205" y="567"/>
                  </a:cxn>
                  <a:cxn ang="0">
                    <a:pos x="192" y="583"/>
                  </a:cxn>
                  <a:cxn ang="0">
                    <a:pos x="173" y="570"/>
                  </a:cxn>
                  <a:cxn ang="0">
                    <a:pos x="152" y="530"/>
                  </a:cxn>
                  <a:cxn ang="0">
                    <a:pos x="104" y="482"/>
                  </a:cxn>
                  <a:cxn ang="0">
                    <a:pos x="112" y="406"/>
                  </a:cxn>
                  <a:cxn ang="0">
                    <a:pos x="64" y="382"/>
                  </a:cxn>
                  <a:cxn ang="0">
                    <a:pos x="32" y="334"/>
                  </a:cxn>
                  <a:cxn ang="0">
                    <a:pos x="0" y="265"/>
                  </a:cxn>
                  <a:cxn ang="0">
                    <a:pos x="4" y="200"/>
                  </a:cxn>
                  <a:cxn ang="0">
                    <a:pos x="20" y="168"/>
                  </a:cxn>
                  <a:cxn ang="0">
                    <a:pos x="11" y="128"/>
                  </a:cxn>
                  <a:cxn ang="0">
                    <a:pos x="44" y="120"/>
                  </a:cxn>
                  <a:cxn ang="0">
                    <a:pos x="60" y="99"/>
                  </a:cxn>
                  <a:cxn ang="0">
                    <a:pos x="60" y="60"/>
                  </a:cxn>
                  <a:cxn ang="0">
                    <a:pos x="39" y="32"/>
                  </a:cxn>
                </a:cxnLst>
                <a:rect l="0" t="0" r="r" b="b"/>
                <a:pathLst>
                  <a:path w="321" h="583">
                    <a:moveTo>
                      <a:pt x="39" y="32"/>
                    </a:moveTo>
                    <a:lnTo>
                      <a:pt x="240" y="0"/>
                    </a:lnTo>
                    <a:lnTo>
                      <a:pt x="240" y="20"/>
                    </a:lnTo>
                    <a:lnTo>
                      <a:pt x="261" y="60"/>
                    </a:lnTo>
                    <a:lnTo>
                      <a:pt x="265" y="88"/>
                    </a:lnTo>
                    <a:lnTo>
                      <a:pt x="305" y="321"/>
                    </a:lnTo>
                    <a:lnTo>
                      <a:pt x="300" y="350"/>
                    </a:lnTo>
                    <a:lnTo>
                      <a:pt x="321" y="373"/>
                    </a:lnTo>
                    <a:lnTo>
                      <a:pt x="284" y="482"/>
                    </a:lnTo>
                    <a:lnTo>
                      <a:pt x="261" y="523"/>
                    </a:lnTo>
                    <a:lnTo>
                      <a:pt x="273" y="534"/>
                    </a:lnTo>
                    <a:lnTo>
                      <a:pt x="253" y="546"/>
                    </a:lnTo>
                    <a:lnTo>
                      <a:pt x="261" y="567"/>
                    </a:lnTo>
                    <a:lnTo>
                      <a:pt x="205" y="567"/>
                    </a:lnTo>
                    <a:lnTo>
                      <a:pt x="192" y="583"/>
                    </a:lnTo>
                    <a:lnTo>
                      <a:pt x="173" y="570"/>
                    </a:lnTo>
                    <a:lnTo>
                      <a:pt x="152" y="530"/>
                    </a:lnTo>
                    <a:lnTo>
                      <a:pt x="104" y="482"/>
                    </a:lnTo>
                    <a:lnTo>
                      <a:pt x="112" y="406"/>
                    </a:lnTo>
                    <a:lnTo>
                      <a:pt x="64" y="382"/>
                    </a:lnTo>
                    <a:lnTo>
                      <a:pt x="32" y="334"/>
                    </a:lnTo>
                    <a:lnTo>
                      <a:pt x="0" y="265"/>
                    </a:lnTo>
                    <a:lnTo>
                      <a:pt x="4" y="200"/>
                    </a:lnTo>
                    <a:lnTo>
                      <a:pt x="20" y="168"/>
                    </a:lnTo>
                    <a:lnTo>
                      <a:pt x="11" y="128"/>
                    </a:lnTo>
                    <a:lnTo>
                      <a:pt x="44" y="120"/>
                    </a:lnTo>
                    <a:lnTo>
                      <a:pt x="60" y="99"/>
                    </a:lnTo>
                    <a:lnTo>
                      <a:pt x="60" y="60"/>
                    </a:lnTo>
                    <a:lnTo>
                      <a:pt x="39" y="32"/>
                    </a:lnTo>
                    <a:close/>
                  </a:path>
                </a:pathLst>
              </a:custGeom>
              <a:solidFill>
                <a:srgbClr val="747480"/>
              </a:solidFill>
              <a:ln w="3175" cap="flat" cmpd="sng" algn="ctr">
                <a:solidFill>
                  <a:srgbClr val="2E2E38"/>
                </a:solidFill>
                <a:prstDash val="solid"/>
                <a:round/>
                <a:headEnd type="none" w="med" len="med"/>
                <a:tailEnd type="none" w="med" len="med"/>
              </a:ln>
              <a:effectLst/>
            </p:spPr>
            <p:txBody>
              <a:bodyPr/>
              <a:lstStyle/>
              <a:p>
                <a:endParaRPr lang="en-GB" dirty="0"/>
              </a:p>
            </p:txBody>
          </p:sp>
          <p:sp>
            <p:nvSpPr>
              <p:cNvPr id="57" name="Freeform 45">
                <a:extLst>
                  <a:ext uri="{FF2B5EF4-FFF2-40B4-BE49-F238E27FC236}">
                    <a16:creationId xmlns:a16="http://schemas.microsoft.com/office/drawing/2014/main" id="{2A353EC4-105E-43DB-A7DD-B875D6BFE097}"/>
                  </a:ext>
                </a:extLst>
              </p:cNvPr>
              <p:cNvSpPr>
                <a:spLocks/>
              </p:cNvSpPr>
              <p:nvPr/>
            </p:nvSpPr>
            <p:spPr bwMode="gray">
              <a:xfrm>
                <a:off x="2541" y="1677"/>
                <a:ext cx="632" cy="314"/>
              </a:xfrm>
              <a:custGeom>
                <a:avLst/>
                <a:gdLst/>
                <a:ahLst/>
                <a:cxnLst>
                  <a:cxn ang="0">
                    <a:pos x="9" y="0"/>
                  </a:cxn>
                  <a:cxn ang="0">
                    <a:pos x="148" y="3"/>
                  </a:cxn>
                  <a:cxn ang="0">
                    <a:pos x="390" y="3"/>
                  </a:cxn>
                  <a:cxn ang="0">
                    <a:pos x="430" y="19"/>
                  </a:cxn>
                  <a:cxn ang="0">
                    <a:pos x="462" y="24"/>
                  </a:cxn>
                  <a:cxn ang="0">
                    <a:pos x="498" y="19"/>
                  </a:cxn>
                  <a:cxn ang="0">
                    <a:pos x="519" y="32"/>
                  </a:cxn>
                  <a:cxn ang="0">
                    <a:pos x="538" y="60"/>
                  </a:cxn>
                  <a:cxn ang="0">
                    <a:pos x="598" y="241"/>
                  </a:cxn>
                  <a:cxn ang="0">
                    <a:pos x="632" y="301"/>
                  </a:cxn>
                  <a:cxn ang="0">
                    <a:pos x="136" y="314"/>
                  </a:cxn>
                  <a:cxn ang="0">
                    <a:pos x="136" y="201"/>
                  </a:cxn>
                  <a:cxn ang="0">
                    <a:pos x="0" y="197"/>
                  </a:cxn>
                  <a:cxn ang="0">
                    <a:pos x="9" y="0"/>
                  </a:cxn>
                </a:cxnLst>
                <a:rect l="0" t="0" r="r" b="b"/>
                <a:pathLst>
                  <a:path w="632" h="314">
                    <a:moveTo>
                      <a:pt x="9" y="0"/>
                    </a:moveTo>
                    <a:lnTo>
                      <a:pt x="148" y="3"/>
                    </a:lnTo>
                    <a:lnTo>
                      <a:pt x="390" y="3"/>
                    </a:lnTo>
                    <a:lnTo>
                      <a:pt x="430" y="19"/>
                    </a:lnTo>
                    <a:lnTo>
                      <a:pt x="462" y="24"/>
                    </a:lnTo>
                    <a:lnTo>
                      <a:pt x="498" y="19"/>
                    </a:lnTo>
                    <a:lnTo>
                      <a:pt x="519" y="32"/>
                    </a:lnTo>
                    <a:lnTo>
                      <a:pt x="538" y="60"/>
                    </a:lnTo>
                    <a:lnTo>
                      <a:pt x="598" y="241"/>
                    </a:lnTo>
                    <a:lnTo>
                      <a:pt x="632" y="301"/>
                    </a:lnTo>
                    <a:lnTo>
                      <a:pt x="136" y="314"/>
                    </a:lnTo>
                    <a:lnTo>
                      <a:pt x="136" y="201"/>
                    </a:lnTo>
                    <a:lnTo>
                      <a:pt x="0" y="197"/>
                    </a:lnTo>
                    <a:lnTo>
                      <a:pt x="9" y="0"/>
                    </a:lnTo>
                    <a:close/>
                  </a:path>
                </a:pathLst>
              </a:custGeom>
              <a:solidFill>
                <a:srgbClr val="747480"/>
              </a:solidFill>
              <a:ln w="3175" cap="flat" cmpd="sng" algn="ctr">
                <a:solidFill>
                  <a:srgbClr val="2E2E38"/>
                </a:solidFill>
                <a:prstDash val="solid"/>
                <a:round/>
                <a:headEnd type="none" w="med" len="med"/>
                <a:tailEnd type="none" w="med" len="med"/>
              </a:ln>
              <a:effectLst/>
            </p:spPr>
            <p:txBody>
              <a:bodyPr/>
              <a:lstStyle/>
              <a:p>
                <a:endParaRPr lang="en-GB" dirty="0"/>
              </a:p>
            </p:txBody>
          </p:sp>
          <p:sp>
            <p:nvSpPr>
              <p:cNvPr id="58" name="Freeform 46">
                <a:extLst>
                  <a:ext uri="{FF2B5EF4-FFF2-40B4-BE49-F238E27FC236}">
                    <a16:creationId xmlns:a16="http://schemas.microsoft.com/office/drawing/2014/main" id="{9BCBB3EA-031D-40AE-9626-EEA3B3D93A3E}"/>
                  </a:ext>
                </a:extLst>
              </p:cNvPr>
              <p:cNvSpPr>
                <a:spLocks/>
              </p:cNvSpPr>
              <p:nvPr/>
            </p:nvSpPr>
            <p:spPr bwMode="gray">
              <a:xfrm>
                <a:off x="3979" y="2360"/>
                <a:ext cx="427" cy="458"/>
              </a:xfrm>
              <a:custGeom>
                <a:avLst/>
                <a:gdLst/>
                <a:ahLst/>
                <a:cxnLst>
                  <a:cxn ang="0">
                    <a:pos x="403" y="430"/>
                  </a:cxn>
                  <a:cxn ang="0">
                    <a:pos x="383" y="422"/>
                  </a:cxn>
                  <a:cxn ang="0">
                    <a:pos x="371" y="409"/>
                  </a:cxn>
                  <a:cxn ang="0">
                    <a:pos x="362" y="446"/>
                  </a:cxn>
                  <a:cxn ang="0">
                    <a:pos x="355" y="446"/>
                  </a:cxn>
                  <a:cxn ang="0">
                    <a:pos x="343" y="434"/>
                  </a:cxn>
                  <a:cxn ang="0">
                    <a:pos x="113" y="458"/>
                  </a:cxn>
                  <a:cxn ang="0">
                    <a:pos x="101" y="434"/>
                  </a:cxn>
                  <a:cxn ang="0">
                    <a:pos x="81" y="402"/>
                  </a:cxn>
                  <a:cxn ang="0">
                    <a:pos x="81" y="358"/>
                  </a:cxn>
                  <a:cxn ang="0">
                    <a:pos x="85" y="317"/>
                  </a:cxn>
                  <a:cxn ang="0">
                    <a:pos x="0" y="32"/>
                  </a:cxn>
                  <a:cxn ang="0">
                    <a:pos x="90" y="21"/>
                  </a:cxn>
                  <a:cxn ang="0">
                    <a:pos x="194" y="0"/>
                  </a:cxn>
                  <a:cxn ang="0">
                    <a:pos x="186" y="24"/>
                  </a:cxn>
                  <a:cxn ang="0">
                    <a:pos x="230" y="65"/>
                  </a:cxn>
                  <a:cxn ang="0">
                    <a:pos x="242" y="93"/>
                  </a:cxn>
                  <a:cxn ang="0">
                    <a:pos x="339" y="165"/>
                  </a:cxn>
                  <a:cxn ang="0">
                    <a:pos x="403" y="241"/>
                  </a:cxn>
                  <a:cxn ang="0">
                    <a:pos x="427" y="257"/>
                  </a:cxn>
                  <a:cxn ang="0">
                    <a:pos x="408" y="317"/>
                  </a:cxn>
                  <a:cxn ang="0">
                    <a:pos x="408" y="362"/>
                  </a:cxn>
                  <a:cxn ang="0">
                    <a:pos x="403" y="378"/>
                  </a:cxn>
                  <a:cxn ang="0">
                    <a:pos x="403" y="430"/>
                  </a:cxn>
                </a:cxnLst>
                <a:rect l="0" t="0" r="r" b="b"/>
                <a:pathLst>
                  <a:path w="427" h="458">
                    <a:moveTo>
                      <a:pt x="403" y="430"/>
                    </a:moveTo>
                    <a:lnTo>
                      <a:pt x="383" y="422"/>
                    </a:lnTo>
                    <a:lnTo>
                      <a:pt x="371" y="409"/>
                    </a:lnTo>
                    <a:lnTo>
                      <a:pt x="362" y="446"/>
                    </a:lnTo>
                    <a:lnTo>
                      <a:pt x="355" y="446"/>
                    </a:lnTo>
                    <a:lnTo>
                      <a:pt x="343" y="434"/>
                    </a:lnTo>
                    <a:lnTo>
                      <a:pt x="113" y="458"/>
                    </a:lnTo>
                    <a:lnTo>
                      <a:pt x="101" y="434"/>
                    </a:lnTo>
                    <a:lnTo>
                      <a:pt x="81" y="402"/>
                    </a:lnTo>
                    <a:lnTo>
                      <a:pt x="81" y="358"/>
                    </a:lnTo>
                    <a:lnTo>
                      <a:pt x="85" y="317"/>
                    </a:lnTo>
                    <a:lnTo>
                      <a:pt x="0" y="32"/>
                    </a:lnTo>
                    <a:lnTo>
                      <a:pt x="90" y="21"/>
                    </a:lnTo>
                    <a:lnTo>
                      <a:pt x="194" y="0"/>
                    </a:lnTo>
                    <a:lnTo>
                      <a:pt x="186" y="24"/>
                    </a:lnTo>
                    <a:lnTo>
                      <a:pt x="230" y="65"/>
                    </a:lnTo>
                    <a:lnTo>
                      <a:pt x="242" y="93"/>
                    </a:lnTo>
                    <a:lnTo>
                      <a:pt x="339" y="165"/>
                    </a:lnTo>
                    <a:lnTo>
                      <a:pt x="403" y="241"/>
                    </a:lnTo>
                    <a:lnTo>
                      <a:pt x="427" y="257"/>
                    </a:lnTo>
                    <a:lnTo>
                      <a:pt x="408" y="317"/>
                    </a:lnTo>
                    <a:lnTo>
                      <a:pt x="408" y="362"/>
                    </a:lnTo>
                    <a:lnTo>
                      <a:pt x="403" y="378"/>
                    </a:lnTo>
                    <a:lnTo>
                      <a:pt x="403" y="430"/>
                    </a:lnTo>
                    <a:close/>
                  </a:path>
                </a:pathLst>
              </a:custGeom>
              <a:solidFill>
                <a:srgbClr val="747480"/>
              </a:solidFill>
              <a:ln w="3175" cap="flat" cmpd="sng" algn="ctr">
                <a:solidFill>
                  <a:srgbClr val="2E2E38"/>
                </a:solidFill>
                <a:prstDash val="solid"/>
                <a:round/>
                <a:headEnd type="none" w="med" len="med"/>
                <a:tailEnd type="none" w="med" len="med"/>
              </a:ln>
              <a:effectLst/>
            </p:spPr>
            <p:txBody>
              <a:bodyPr/>
              <a:lstStyle/>
              <a:p>
                <a:endParaRPr lang="en-GB" dirty="0"/>
              </a:p>
            </p:txBody>
          </p:sp>
          <p:sp>
            <p:nvSpPr>
              <p:cNvPr id="59" name="Freeform 47">
                <a:extLst>
                  <a:ext uri="{FF2B5EF4-FFF2-40B4-BE49-F238E27FC236}">
                    <a16:creationId xmlns:a16="http://schemas.microsoft.com/office/drawing/2014/main" id="{C75C0CD8-1135-47F8-8A7F-05DF0DD67359}"/>
                  </a:ext>
                </a:extLst>
              </p:cNvPr>
              <p:cNvSpPr>
                <a:spLocks/>
              </p:cNvSpPr>
              <p:nvPr/>
            </p:nvSpPr>
            <p:spPr bwMode="gray">
              <a:xfrm>
                <a:off x="4643" y="1576"/>
                <a:ext cx="97" cy="221"/>
              </a:xfrm>
              <a:custGeom>
                <a:avLst/>
                <a:gdLst/>
                <a:ahLst/>
                <a:cxnLst>
                  <a:cxn ang="0">
                    <a:pos x="12" y="0"/>
                  </a:cxn>
                  <a:cxn ang="0">
                    <a:pos x="84" y="9"/>
                  </a:cxn>
                  <a:cxn ang="0">
                    <a:pos x="84" y="32"/>
                  </a:cxn>
                  <a:cxn ang="0">
                    <a:pos x="72" y="73"/>
                  </a:cxn>
                  <a:cxn ang="0">
                    <a:pos x="77" y="81"/>
                  </a:cxn>
                  <a:cxn ang="0">
                    <a:pos x="93" y="81"/>
                  </a:cxn>
                  <a:cxn ang="0">
                    <a:pos x="97" y="88"/>
                  </a:cxn>
                  <a:cxn ang="0">
                    <a:pos x="97" y="129"/>
                  </a:cxn>
                  <a:cxn ang="0">
                    <a:pos x="81" y="180"/>
                  </a:cxn>
                  <a:cxn ang="0">
                    <a:pos x="68" y="221"/>
                  </a:cxn>
                  <a:cxn ang="0">
                    <a:pos x="56" y="221"/>
                  </a:cxn>
                  <a:cxn ang="0">
                    <a:pos x="56" y="214"/>
                  </a:cxn>
                  <a:cxn ang="0">
                    <a:pos x="44" y="209"/>
                  </a:cxn>
                  <a:cxn ang="0">
                    <a:pos x="37" y="209"/>
                  </a:cxn>
                  <a:cxn ang="0">
                    <a:pos x="16" y="193"/>
                  </a:cxn>
                  <a:cxn ang="0">
                    <a:pos x="5" y="173"/>
                  </a:cxn>
                  <a:cxn ang="0">
                    <a:pos x="8" y="149"/>
                  </a:cxn>
                  <a:cxn ang="0">
                    <a:pos x="16" y="129"/>
                  </a:cxn>
                  <a:cxn ang="0">
                    <a:pos x="16" y="120"/>
                  </a:cxn>
                  <a:cxn ang="0">
                    <a:pos x="33" y="101"/>
                  </a:cxn>
                  <a:cxn ang="0">
                    <a:pos x="24" y="88"/>
                  </a:cxn>
                  <a:cxn ang="0">
                    <a:pos x="16" y="88"/>
                  </a:cxn>
                  <a:cxn ang="0">
                    <a:pos x="5" y="81"/>
                  </a:cxn>
                  <a:cxn ang="0">
                    <a:pos x="12" y="60"/>
                  </a:cxn>
                  <a:cxn ang="0">
                    <a:pos x="0" y="48"/>
                  </a:cxn>
                  <a:cxn ang="0">
                    <a:pos x="5" y="28"/>
                  </a:cxn>
                  <a:cxn ang="0">
                    <a:pos x="5" y="12"/>
                  </a:cxn>
                  <a:cxn ang="0">
                    <a:pos x="12" y="0"/>
                  </a:cxn>
                </a:cxnLst>
                <a:rect l="0" t="0" r="r" b="b"/>
                <a:pathLst>
                  <a:path w="97" h="221">
                    <a:moveTo>
                      <a:pt x="12" y="0"/>
                    </a:moveTo>
                    <a:lnTo>
                      <a:pt x="84" y="9"/>
                    </a:lnTo>
                    <a:lnTo>
                      <a:pt x="84" y="32"/>
                    </a:lnTo>
                    <a:lnTo>
                      <a:pt x="72" y="73"/>
                    </a:lnTo>
                    <a:lnTo>
                      <a:pt x="77" y="81"/>
                    </a:lnTo>
                    <a:lnTo>
                      <a:pt x="93" y="81"/>
                    </a:lnTo>
                    <a:lnTo>
                      <a:pt x="97" y="88"/>
                    </a:lnTo>
                    <a:lnTo>
                      <a:pt x="97" y="129"/>
                    </a:lnTo>
                    <a:lnTo>
                      <a:pt x="81" y="180"/>
                    </a:lnTo>
                    <a:lnTo>
                      <a:pt x="68" y="221"/>
                    </a:lnTo>
                    <a:lnTo>
                      <a:pt x="56" y="221"/>
                    </a:lnTo>
                    <a:lnTo>
                      <a:pt x="56" y="214"/>
                    </a:lnTo>
                    <a:lnTo>
                      <a:pt x="44" y="209"/>
                    </a:lnTo>
                    <a:lnTo>
                      <a:pt x="37" y="209"/>
                    </a:lnTo>
                    <a:lnTo>
                      <a:pt x="16" y="193"/>
                    </a:lnTo>
                    <a:lnTo>
                      <a:pt x="5" y="173"/>
                    </a:lnTo>
                    <a:lnTo>
                      <a:pt x="8" y="149"/>
                    </a:lnTo>
                    <a:lnTo>
                      <a:pt x="16" y="129"/>
                    </a:lnTo>
                    <a:lnTo>
                      <a:pt x="16" y="120"/>
                    </a:lnTo>
                    <a:lnTo>
                      <a:pt x="33" y="101"/>
                    </a:lnTo>
                    <a:lnTo>
                      <a:pt x="24" y="88"/>
                    </a:lnTo>
                    <a:lnTo>
                      <a:pt x="16" y="88"/>
                    </a:lnTo>
                    <a:lnTo>
                      <a:pt x="5" y="81"/>
                    </a:lnTo>
                    <a:lnTo>
                      <a:pt x="12" y="60"/>
                    </a:lnTo>
                    <a:lnTo>
                      <a:pt x="0" y="48"/>
                    </a:lnTo>
                    <a:lnTo>
                      <a:pt x="5" y="28"/>
                    </a:lnTo>
                    <a:lnTo>
                      <a:pt x="5" y="12"/>
                    </a:lnTo>
                    <a:lnTo>
                      <a:pt x="12" y="0"/>
                    </a:lnTo>
                    <a:close/>
                  </a:path>
                </a:pathLst>
              </a:custGeom>
              <a:solidFill>
                <a:srgbClr val="747480"/>
              </a:solidFill>
              <a:ln w="3175" cap="flat" cmpd="sng" algn="ctr">
                <a:solidFill>
                  <a:srgbClr val="2E2E38"/>
                </a:solidFill>
                <a:prstDash val="solid"/>
                <a:round/>
                <a:headEnd type="none" w="med" len="med"/>
                <a:tailEnd type="none" w="med" len="med"/>
              </a:ln>
              <a:effectLst/>
            </p:spPr>
            <p:txBody>
              <a:bodyPr/>
              <a:lstStyle/>
              <a:p>
                <a:endParaRPr lang="en-GB" dirty="0"/>
              </a:p>
            </p:txBody>
          </p:sp>
          <p:sp>
            <p:nvSpPr>
              <p:cNvPr id="60" name="Freeform 48">
                <a:extLst>
                  <a:ext uri="{FF2B5EF4-FFF2-40B4-BE49-F238E27FC236}">
                    <a16:creationId xmlns:a16="http://schemas.microsoft.com/office/drawing/2014/main" id="{8A82B025-772C-4F29-A268-ABA088A76928}"/>
                  </a:ext>
                </a:extLst>
              </p:cNvPr>
              <p:cNvSpPr>
                <a:spLocks/>
              </p:cNvSpPr>
              <p:nvPr/>
            </p:nvSpPr>
            <p:spPr bwMode="gray">
              <a:xfrm>
                <a:off x="4157" y="1756"/>
                <a:ext cx="341" cy="362"/>
              </a:xfrm>
              <a:custGeom>
                <a:avLst/>
                <a:gdLst/>
                <a:ahLst/>
                <a:cxnLst>
                  <a:cxn ang="0">
                    <a:pos x="96" y="62"/>
                  </a:cxn>
                  <a:cxn ang="0">
                    <a:pos x="96" y="21"/>
                  </a:cxn>
                  <a:cxn ang="0">
                    <a:pos x="104" y="0"/>
                  </a:cxn>
                  <a:cxn ang="0">
                    <a:pos x="120" y="69"/>
                  </a:cxn>
                  <a:cxn ang="0">
                    <a:pos x="201" y="50"/>
                  </a:cxn>
                  <a:cxn ang="0">
                    <a:pos x="209" y="94"/>
                  </a:cxn>
                  <a:cxn ang="0">
                    <a:pos x="237" y="90"/>
                  </a:cxn>
                  <a:cxn ang="0">
                    <a:pos x="249" y="62"/>
                  </a:cxn>
                  <a:cxn ang="0">
                    <a:pos x="290" y="62"/>
                  </a:cxn>
                  <a:cxn ang="0">
                    <a:pos x="302" y="41"/>
                  </a:cxn>
                  <a:cxn ang="0">
                    <a:pos x="329" y="50"/>
                  </a:cxn>
                  <a:cxn ang="0">
                    <a:pos x="341" y="69"/>
                  </a:cxn>
                  <a:cxn ang="0">
                    <a:pos x="306" y="62"/>
                  </a:cxn>
                  <a:cxn ang="0">
                    <a:pos x="285" y="118"/>
                  </a:cxn>
                  <a:cxn ang="0">
                    <a:pos x="265" y="134"/>
                  </a:cxn>
                  <a:cxn ang="0">
                    <a:pos x="256" y="170"/>
                  </a:cxn>
                  <a:cxn ang="0">
                    <a:pos x="233" y="191"/>
                  </a:cxn>
                  <a:cxn ang="0">
                    <a:pos x="217" y="182"/>
                  </a:cxn>
                  <a:cxn ang="0">
                    <a:pos x="196" y="194"/>
                  </a:cxn>
                  <a:cxn ang="0">
                    <a:pos x="205" y="210"/>
                  </a:cxn>
                  <a:cxn ang="0">
                    <a:pos x="189" y="263"/>
                  </a:cxn>
                  <a:cxn ang="0">
                    <a:pos x="189" y="290"/>
                  </a:cxn>
                  <a:cxn ang="0">
                    <a:pos x="136" y="330"/>
                  </a:cxn>
                  <a:cxn ang="0">
                    <a:pos x="124" y="327"/>
                  </a:cxn>
                  <a:cxn ang="0">
                    <a:pos x="108" y="355"/>
                  </a:cxn>
                  <a:cxn ang="0">
                    <a:pos x="76" y="362"/>
                  </a:cxn>
                  <a:cxn ang="0">
                    <a:pos x="60" y="335"/>
                  </a:cxn>
                  <a:cxn ang="0">
                    <a:pos x="36" y="335"/>
                  </a:cxn>
                  <a:cxn ang="0">
                    <a:pos x="28" y="311"/>
                  </a:cxn>
                  <a:cxn ang="0">
                    <a:pos x="8" y="295"/>
                  </a:cxn>
                  <a:cxn ang="0">
                    <a:pos x="0" y="238"/>
                  </a:cxn>
                  <a:cxn ang="0">
                    <a:pos x="16" y="230"/>
                  </a:cxn>
                  <a:cxn ang="0">
                    <a:pos x="28" y="210"/>
                  </a:cxn>
                  <a:cxn ang="0">
                    <a:pos x="96" y="62"/>
                  </a:cxn>
                </a:cxnLst>
                <a:rect l="0" t="0" r="r" b="b"/>
                <a:pathLst>
                  <a:path w="341" h="362">
                    <a:moveTo>
                      <a:pt x="96" y="62"/>
                    </a:moveTo>
                    <a:lnTo>
                      <a:pt x="96" y="21"/>
                    </a:lnTo>
                    <a:lnTo>
                      <a:pt x="104" y="0"/>
                    </a:lnTo>
                    <a:lnTo>
                      <a:pt x="120" y="69"/>
                    </a:lnTo>
                    <a:lnTo>
                      <a:pt x="201" y="50"/>
                    </a:lnTo>
                    <a:lnTo>
                      <a:pt x="209" y="94"/>
                    </a:lnTo>
                    <a:lnTo>
                      <a:pt x="237" y="90"/>
                    </a:lnTo>
                    <a:lnTo>
                      <a:pt x="249" y="62"/>
                    </a:lnTo>
                    <a:lnTo>
                      <a:pt x="290" y="62"/>
                    </a:lnTo>
                    <a:lnTo>
                      <a:pt x="302" y="41"/>
                    </a:lnTo>
                    <a:lnTo>
                      <a:pt x="329" y="50"/>
                    </a:lnTo>
                    <a:lnTo>
                      <a:pt x="341" y="69"/>
                    </a:lnTo>
                    <a:lnTo>
                      <a:pt x="306" y="62"/>
                    </a:lnTo>
                    <a:lnTo>
                      <a:pt x="285" y="118"/>
                    </a:lnTo>
                    <a:lnTo>
                      <a:pt x="265" y="134"/>
                    </a:lnTo>
                    <a:lnTo>
                      <a:pt x="256" y="170"/>
                    </a:lnTo>
                    <a:lnTo>
                      <a:pt x="233" y="191"/>
                    </a:lnTo>
                    <a:lnTo>
                      <a:pt x="217" y="182"/>
                    </a:lnTo>
                    <a:lnTo>
                      <a:pt x="196" y="194"/>
                    </a:lnTo>
                    <a:lnTo>
                      <a:pt x="205" y="210"/>
                    </a:lnTo>
                    <a:lnTo>
                      <a:pt x="189" y="263"/>
                    </a:lnTo>
                    <a:lnTo>
                      <a:pt x="189" y="290"/>
                    </a:lnTo>
                    <a:lnTo>
                      <a:pt x="136" y="330"/>
                    </a:lnTo>
                    <a:lnTo>
                      <a:pt x="124" y="327"/>
                    </a:lnTo>
                    <a:lnTo>
                      <a:pt x="108" y="355"/>
                    </a:lnTo>
                    <a:lnTo>
                      <a:pt x="76" y="362"/>
                    </a:lnTo>
                    <a:lnTo>
                      <a:pt x="60" y="335"/>
                    </a:lnTo>
                    <a:lnTo>
                      <a:pt x="36" y="335"/>
                    </a:lnTo>
                    <a:lnTo>
                      <a:pt x="28" y="311"/>
                    </a:lnTo>
                    <a:lnTo>
                      <a:pt x="8" y="295"/>
                    </a:lnTo>
                    <a:lnTo>
                      <a:pt x="0" y="238"/>
                    </a:lnTo>
                    <a:lnTo>
                      <a:pt x="16" y="230"/>
                    </a:lnTo>
                    <a:lnTo>
                      <a:pt x="28" y="210"/>
                    </a:lnTo>
                    <a:lnTo>
                      <a:pt x="96" y="62"/>
                    </a:lnTo>
                    <a:close/>
                  </a:path>
                </a:pathLst>
              </a:custGeom>
              <a:solidFill>
                <a:srgbClr val="747480"/>
              </a:solidFill>
              <a:ln w="3175" cap="flat" cmpd="sng" algn="ctr">
                <a:solidFill>
                  <a:srgbClr val="2E2E38"/>
                </a:solidFill>
                <a:prstDash val="solid"/>
                <a:round/>
                <a:headEnd type="none" w="med" len="med"/>
                <a:tailEnd type="none" w="med" len="med"/>
              </a:ln>
              <a:effectLst/>
            </p:spPr>
            <p:txBody>
              <a:bodyPr/>
              <a:lstStyle/>
              <a:p>
                <a:endParaRPr lang="en-GB" dirty="0"/>
              </a:p>
            </p:txBody>
          </p:sp>
          <p:sp>
            <p:nvSpPr>
              <p:cNvPr id="61" name="Freeform 49">
                <a:extLst>
                  <a:ext uri="{FF2B5EF4-FFF2-40B4-BE49-F238E27FC236}">
                    <a16:creationId xmlns:a16="http://schemas.microsoft.com/office/drawing/2014/main" id="{0BA2F100-74EA-4718-BBD0-26B5382B2B8C}"/>
                  </a:ext>
                </a:extLst>
              </p:cNvPr>
              <p:cNvSpPr>
                <a:spLocks/>
              </p:cNvSpPr>
              <p:nvPr/>
            </p:nvSpPr>
            <p:spPr bwMode="gray">
              <a:xfrm>
                <a:off x="4157" y="1756"/>
                <a:ext cx="341" cy="362"/>
              </a:xfrm>
              <a:custGeom>
                <a:avLst/>
                <a:gdLst/>
                <a:ahLst/>
                <a:cxnLst>
                  <a:cxn ang="0">
                    <a:pos x="96" y="62"/>
                  </a:cxn>
                  <a:cxn ang="0">
                    <a:pos x="96" y="21"/>
                  </a:cxn>
                  <a:cxn ang="0">
                    <a:pos x="104" y="0"/>
                  </a:cxn>
                  <a:cxn ang="0">
                    <a:pos x="120" y="69"/>
                  </a:cxn>
                  <a:cxn ang="0">
                    <a:pos x="201" y="50"/>
                  </a:cxn>
                  <a:cxn ang="0">
                    <a:pos x="209" y="94"/>
                  </a:cxn>
                  <a:cxn ang="0">
                    <a:pos x="237" y="90"/>
                  </a:cxn>
                  <a:cxn ang="0">
                    <a:pos x="249" y="62"/>
                  </a:cxn>
                  <a:cxn ang="0">
                    <a:pos x="290" y="62"/>
                  </a:cxn>
                  <a:cxn ang="0">
                    <a:pos x="302" y="41"/>
                  </a:cxn>
                  <a:cxn ang="0">
                    <a:pos x="329" y="50"/>
                  </a:cxn>
                  <a:cxn ang="0">
                    <a:pos x="341" y="69"/>
                  </a:cxn>
                  <a:cxn ang="0">
                    <a:pos x="306" y="62"/>
                  </a:cxn>
                  <a:cxn ang="0">
                    <a:pos x="285" y="118"/>
                  </a:cxn>
                  <a:cxn ang="0">
                    <a:pos x="265" y="134"/>
                  </a:cxn>
                  <a:cxn ang="0">
                    <a:pos x="256" y="170"/>
                  </a:cxn>
                  <a:cxn ang="0">
                    <a:pos x="233" y="191"/>
                  </a:cxn>
                  <a:cxn ang="0">
                    <a:pos x="217" y="182"/>
                  </a:cxn>
                  <a:cxn ang="0">
                    <a:pos x="196" y="194"/>
                  </a:cxn>
                  <a:cxn ang="0">
                    <a:pos x="205" y="210"/>
                  </a:cxn>
                  <a:cxn ang="0">
                    <a:pos x="189" y="263"/>
                  </a:cxn>
                  <a:cxn ang="0">
                    <a:pos x="189" y="290"/>
                  </a:cxn>
                  <a:cxn ang="0">
                    <a:pos x="136" y="330"/>
                  </a:cxn>
                  <a:cxn ang="0">
                    <a:pos x="124" y="327"/>
                  </a:cxn>
                  <a:cxn ang="0">
                    <a:pos x="108" y="355"/>
                  </a:cxn>
                  <a:cxn ang="0">
                    <a:pos x="76" y="362"/>
                  </a:cxn>
                  <a:cxn ang="0">
                    <a:pos x="60" y="335"/>
                  </a:cxn>
                  <a:cxn ang="0">
                    <a:pos x="36" y="335"/>
                  </a:cxn>
                  <a:cxn ang="0">
                    <a:pos x="28" y="311"/>
                  </a:cxn>
                  <a:cxn ang="0">
                    <a:pos x="8" y="295"/>
                  </a:cxn>
                  <a:cxn ang="0">
                    <a:pos x="0" y="238"/>
                  </a:cxn>
                  <a:cxn ang="0">
                    <a:pos x="16" y="230"/>
                  </a:cxn>
                  <a:cxn ang="0">
                    <a:pos x="28" y="210"/>
                  </a:cxn>
                </a:cxnLst>
                <a:rect l="0" t="0" r="r" b="b"/>
                <a:pathLst>
                  <a:path w="341" h="362">
                    <a:moveTo>
                      <a:pt x="96" y="62"/>
                    </a:moveTo>
                    <a:lnTo>
                      <a:pt x="96" y="21"/>
                    </a:lnTo>
                    <a:lnTo>
                      <a:pt x="104" y="0"/>
                    </a:lnTo>
                    <a:lnTo>
                      <a:pt x="120" y="69"/>
                    </a:lnTo>
                    <a:lnTo>
                      <a:pt x="201" y="50"/>
                    </a:lnTo>
                    <a:lnTo>
                      <a:pt x="209" y="94"/>
                    </a:lnTo>
                    <a:lnTo>
                      <a:pt x="237" y="90"/>
                    </a:lnTo>
                    <a:lnTo>
                      <a:pt x="249" y="62"/>
                    </a:lnTo>
                    <a:lnTo>
                      <a:pt x="290" y="62"/>
                    </a:lnTo>
                    <a:lnTo>
                      <a:pt x="302" y="41"/>
                    </a:lnTo>
                    <a:lnTo>
                      <a:pt x="329" y="50"/>
                    </a:lnTo>
                    <a:lnTo>
                      <a:pt x="341" y="69"/>
                    </a:lnTo>
                    <a:lnTo>
                      <a:pt x="306" y="62"/>
                    </a:lnTo>
                    <a:lnTo>
                      <a:pt x="285" y="118"/>
                    </a:lnTo>
                    <a:lnTo>
                      <a:pt x="265" y="134"/>
                    </a:lnTo>
                    <a:lnTo>
                      <a:pt x="256" y="170"/>
                    </a:lnTo>
                    <a:lnTo>
                      <a:pt x="233" y="191"/>
                    </a:lnTo>
                    <a:lnTo>
                      <a:pt x="217" y="182"/>
                    </a:lnTo>
                    <a:lnTo>
                      <a:pt x="196" y="194"/>
                    </a:lnTo>
                    <a:lnTo>
                      <a:pt x="205" y="210"/>
                    </a:lnTo>
                    <a:lnTo>
                      <a:pt x="189" y="263"/>
                    </a:lnTo>
                    <a:lnTo>
                      <a:pt x="189" y="290"/>
                    </a:lnTo>
                    <a:lnTo>
                      <a:pt x="136" y="330"/>
                    </a:lnTo>
                    <a:lnTo>
                      <a:pt x="124" y="327"/>
                    </a:lnTo>
                    <a:lnTo>
                      <a:pt x="108" y="355"/>
                    </a:lnTo>
                    <a:lnTo>
                      <a:pt x="76" y="362"/>
                    </a:lnTo>
                    <a:lnTo>
                      <a:pt x="60" y="335"/>
                    </a:lnTo>
                    <a:lnTo>
                      <a:pt x="36" y="335"/>
                    </a:lnTo>
                    <a:lnTo>
                      <a:pt x="28" y="311"/>
                    </a:lnTo>
                    <a:lnTo>
                      <a:pt x="8" y="295"/>
                    </a:lnTo>
                    <a:lnTo>
                      <a:pt x="0" y="238"/>
                    </a:lnTo>
                    <a:lnTo>
                      <a:pt x="16" y="230"/>
                    </a:lnTo>
                    <a:lnTo>
                      <a:pt x="28" y="210"/>
                    </a:lnTo>
                  </a:path>
                </a:pathLst>
              </a:custGeom>
              <a:solidFill>
                <a:srgbClr val="747480"/>
              </a:solidFill>
              <a:ln w="3175" cap="flat" cmpd="sng" algn="ctr">
                <a:solidFill>
                  <a:srgbClr val="2E2E38"/>
                </a:solidFill>
                <a:prstDash val="solid"/>
                <a:round/>
                <a:headEnd type="none" w="med" len="med"/>
                <a:tailEnd type="none" w="med" len="med"/>
              </a:ln>
              <a:effectLst/>
            </p:spPr>
            <p:txBody>
              <a:bodyPr/>
              <a:lstStyle/>
              <a:p>
                <a:endParaRPr lang="en-GB" dirty="0"/>
              </a:p>
            </p:txBody>
          </p:sp>
          <p:sp>
            <p:nvSpPr>
              <p:cNvPr id="62" name="Freeform 50">
                <a:extLst>
                  <a:ext uri="{FF2B5EF4-FFF2-40B4-BE49-F238E27FC236}">
                    <a16:creationId xmlns:a16="http://schemas.microsoft.com/office/drawing/2014/main" id="{A36FD0BE-EF14-4C63-8265-C46BDC93CF81}"/>
                  </a:ext>
                </a:extLst>
              </p:cNvPr>
              <p:cNvSpPr>
                <a:spLocks/>
              </p:cNvSpPr>
              <p:nvPr/>
            </p:nvSpPr>
            <p:spPr bwMode="gray">
              <a:xfrm>
                <a:off x="4117" y="1818"/>
                <a:ext cx="579" cy="385"/>
              </a:xfrm>
              <a:custGeom>
                <a:avLst/>
                <a:gdLst/>
                <a:ahLst/>
                <a:cxnLst>
                  <a:cxn ang="0">
                    <a:pos x="381" y="7"/>
                  </a:cxn>
                  <a:cxn ang="0">
                    <a:pos x="346" y="0"/>
                  </a:cxn>
                  <a:cxn ang="0">
                    <a:pos x="325" y="56"/>
                  </a:cxn>
                  <a:cxn ang="0">
                    <a:pos x="305" y="72"/>
                  </a:cxn>
                  <a:cxn ang="0">
                    <a:pos x="296" y="108"/>
                  </a:cxn>
                  <a:cxn ang="0">
                    <a:pos x="273" y="129"/>
                  </a:cxn>
                  <a:cxn ang="0">
                    <a:pos x="257" y="120"/>
                  </a:cxn>
                  <a:cxn ang="0">
                    <a:pos x="236" y="132"/>
                  </a:cxn>
                  <a:cxn ang="0">
                    <a:pos x="245" y="148"/>
                  </a:cxn>
                  <a:cxn ang="0">
                    <a:pos x="229" y="201"/>
                  </a:cxn>
                  <a:cxn ang="0">
                    <a:pos x="229" y="228"/>
                  </a:cxn>
                  <a:cxn ang="0">
                    <a:pos x="176" y="268"/>
                  </a:cxn>
                  <a:cxn ang="0">
                    <a:pos x="164" y="265"/>
                  </a:cxn>
                  <a:cxn ang="0">
                    <a:pos x="148" y="293"/>
                  </a:cxn>
                  <a:cxn ang="0">
                    <a:pos x="116" y="300"/>
                  </a:cxn>
                  <a:cxn ang="0">
                    <a:pos x="100" y="273"/>
                  </a:cxn>
                  <a:cxn ang="0">
                    <a:pos x="92" y="273"/>
                  </a:cxn>
                  <a:cxn ang="0">
                    <a:pos x="72" y="309"/>
                  </a:cxn>
                  <a:cxn ang="0">
                    <a:pos x="48" y="321"/>
                  </a:cxn>
                  <a:cxn ang="0">
                    <a:pos x="44" y="353"/>
                  </a:cxn>
                  <a:cxn ang="0">
                    <a:pos x="0" y="385"/>
                  </a:cxn>
                  <a:cxn ang="0">
                    <a:pos x="144" y="357"/>
                  </a:cxn>
                  <a:cxn ang="0">
                    <a:pos x="579" y="252"/>
                  </a:cxn>
                  <a:cxn ang="0">
                    <a:pos x="563" y="212"/>
                  </a:cxn>
                  <a:cxn ang="0">
                    <a:pos x="538" y="212"/>
                  </a:cxn>
                  <a:cxn ang="0">
                    <a:pos x="526" y="228"/>
                  </a:cxn>
                  <a:cxn ang="0">
                    <a:pos x="514" y="221"/>
                  </a:cxn>
                  <a:cxn ang="0">
                    <a:pos x="526" y="208"/>
                  </a:cxn>
                  <a:cxn ang="0">
                    <a:pos x="522" y="192"/>
                  </a:cxn>
                  <a:cxn ang="0">
                    <a:pos x="510" y="184"/>
                  </a:cxn>
                  <a:cxn ang="0">
                    <a:pos x="526" y="173"/>
                  </a:cxn>
                  <a:cxn ang="0">
                    <a:pos x="514" y="156"/>
                  </a:cxn>
                  <a:cxn ang="0">
                    <a:pos x="482" y="132"/>
                  </a:cxn>
                  <a:cxn ang="0">
                    <a:pos x="510" y="132"/>
                  </a:cxn>
                  <a:cxn ang="0">
                    <a:pos x="502" y="116"/>
                  </a:cxn>
                  <a:cxn ang="0">
                    <a:pos x="482" y="100"/>
                  </a:cxn>
                  <a:cxn ang="0">
                    <a:pos x="450" y="79"/>
                  </a:cxn>
                  <a:cxn ang="0">
                    <a:pos x="430" y="76"/>
                  </a:cxn>
                  <a:cxn ang="0">
                    <a:pos x="437" y="51"/>
                  </a:cxn>
                  <a:cxn ang="0">
                    <a:pos x="446" y="39"/>
                  </a:cxn>
                  <a:cxn ang="0">
                    <a:pos x="397" y="7"/>
                  </a:cxn>
                  <a:cxn ang="0">
                    <a:pos x="381" y="7"/>
                  </a:cxn>
                </a:cxnLst>
                <a:rect l="0" t="0" r="r" b="b"/>
                <a:pathLst>
                  <a:path w="579" h="385">
                    <a:moveTo>
                      <a:pt x="381" y="7"/>
                    </a:moveTo>
                    <a:lnTo>
                      <a:pt x="346" y="0"/>
                    </a:lnTo>
                    <a:lnTo>
                      <a:pt x="325" y="56"/>
                    </a:lnTo>
                    <a:lnTo>
                      <a:pt x="305" y="72"/>
                    </a:lnTo>
                    <a:lnTo>
                      <a:pt x="296" y="108"/>
                    </a:lnTo>
                    <a:lnTo>
                      <a:pt x="273" y="129"/>
                    </a:lnTo>
                    <a:lnTo>
                      <a:pt x="257" y="120"/>
                    </a:lnTo>
                    <a:lnTo>
                      <a:pt x="236" y="132"/>
                    </a:lnTo>
                    <a:lnTo>
                      <a:pt x="245" y="148"/>
                    </a:lnTo>
                    <a:lnTo>
                      <a:pt x="229" y="201"/>
                    </a:lnTo>
                    <a:lnTo>
                      <a:pt x="229" y="228"/>
                    </a:lnTo>
                    <a:lnTo>
                      <a:pt x="176" y="268"/>
                    </a:lnTo>
                    <a:lnTo>
                      <a:pt x="164" y="265"/>
                    </a:lnTo>
                    <a:lnTo>
                      <a:pt x="148" y="293"/>
                    </a:lnTo>
                    <a:lnTo>
                      <a:pt x="116" y="300"/>
                    </a:lnTo>
                    <a:lnTo>
                      <a:pt x="100" y="273"/>
                    </a:lnTo>
                    <a:lnTo>
                      <a:pt x="92" y="273"/>
                    </a:lnTo>
                    <a:lnTo>
                      <a:pt x="72" y="309"/>
                    </a:lnTo>
                    <a:lnTo>
                      <a:pt x="48" y="321"/>
                    </a:lnTo>
                    <a:lnTo>
                      <a:pt x="44" y="353"/>
                    </a:lnTo>
                    <a:lnTo>
                      <a:pt x="0" y="385"/>
                    </a:lnTo>
                    <a:lnTo>
                      <a:pt x="144" y="357"/>
                    </a:lnTo>
                    <a:lnTo>
                      <a:pt x="579" y="252"/>
                    </a:lnTo>
                    <a:lnTo>
                      <a:pt x="563" y="212"/>
                    </a:lnTo>
                    <a:lnTo>
                      <a:pt x="538" y="212"/>
                    </a:lnTo>
                    <a:lnTo>
                      <a:pt x="526" y="228"/>
                    </a:lnTo>
                    <a:lnTo>
                      <a:pt x="514" y="221"/>
                    </a:lnTo>
                    <a:lnTo>
                      <a:pt x="526" y="208"/>
                    </a:lnTo>
                    <a:lnTo>
                      <a:pt x="522" y="192"/>
                    </a:lnTo>
                    <a:lnTo>
                      <a:pt x="510" y="184"/>
                    </a:lnTo>
                    <a:lnTo>
                      <a:pt x="526" y="173"/>
                    </a:lnTo>
                    <a:lnTo>
                      <a:pt x="514" y="156"/>
                    </a:lnTo>
                    <a:lnTo>
                      <a:pt x="482" y="132"/>
                    </a:lnTo>
                    <a:lnTo>
                      <a:pt x="510" y="132"/>
                    </a:lnTo>
                    <a:lnTo>
                      <a:pt x="502" y="116"/>
                    </a:lnTo>
                    <a:lnTo>
                      <a:pt x="482" y="100"/>
                    </a:lnTo>
                    <a:lnTo>
                      <a:pt x="450" y="79"/>
                    </a:lnTo>
                    <a:lnTo>
                      <a:pt x="430" y="76"/>
                    </a:lnTo>
                    <a:lnTo>
                      <a:pt x="437" y="51"/>
                    </a:lnTo>
                    <a:lnTo>
                      <a:pt x="446" y="39"/>
                    </a:lnTo>
                    <a:lnTo>
                      <a:pt x="397" y="7"/>
                    </a:lnTo>
                    <a:lnTo>
                      <a:pt x="381" y="7"/>
                    </a:lnTo>
                    <a:close/>
                  </a:path>
                </a:pathLst>
              </a:custGeom>
              <a:solidFill>
                <a:srgbClr val="747480"/>
              </a:solidFill>
              <a:ln w="3175" cap="flat" cmpd="sng" algn="ctr">
                <a:solidFill>
                  <a:srgbClr val="2E2E38"/>
                </a:solidFill>
                <a:prstDash val="solid"/>
                <a:round/>
                <a:headEnd type="none" w="med" len="med"/>
                <a:tailEnd type="none" w="med" len="med"/>
              </a:ln>
              <a:effectLst/>
            </p:spPr>
            <p:txBody>
              <a:bodyPr/>
              <a:lstStyle/>
              <a:p>
                <a:endParaRPr lang="en-GB" dirty="0"/>
              </a:p>
            </p:txBody>
          </p:sp>
          <p:sp>
            <p:nvSpPr>
              <p:cNvPr id="63" name="Freeform 51">
                <a:extLst>
                  <a:ext uri="{FF2B5EF4-FFF2-40B4-BE49-F238E27FC236}">
                    <a16:creationId xmlns:a16="http://schemas.microsoft.com/office/drawing/2014/main" id="{2C1AF1C1-57C7-43DC-932F-51BC9193058E}"/>
                  </a:ext>
                </a:extLst>
              </p:cNvPr>
              <p:cNvSpPr>
                <a:spLocks/>
              </p:cNvSpPr>
              <p:nvPr/>
            </p:nvSpPr>
            <p:spPr bwMode="gray">
              <a:xfrm>
                <a:off x="4358" y="1745"/>
                <a:ext cx="345" cy="181"/>
              </a:xfrm>
              <a:custGeom>
                <a:avLst/>
                <a:gdLst/>
                <a:ahLst/>
                <a:cxnLst>
                  <a:cxn ang="0">
                    <a:pos x="345" y="112"/>
                  </a:cxn>
                  <a:cxn ang="0">
                    <a:pos x="338" y="173"/>
                  </a:cxn>
                  <a:cxn ang="0">
                    <a:pos x="309" y="181"/>
                  </a:cxn>
                  <a:cxn ang="0">
                    <a:pos x="290" y="152"/>
                  </a:cxn>
                  <a:cxn ang="0">
                    <a:pos x="253" y="124"/>
                  </a:cxn>
                  <a:cxn ang="0">
                    <a:pos x="249" y="101"/>
                  </a:cxn>
                  <a:cxn ang="0">
                    <a:pos x="261" y="101"/>
                  </a:cxn>
                  <a:cxn ang="0">
                    <a:pos x="261" y="73"/>
                  </a:cxn>
                  <a:cxn ang="0">
                    <a:pos x="253" y="52"/>
                  </a:cxn>
                  <a:cxn ang="0">
                    <a:pos x="261" y="24"/>
                  </a:cxn>
                  <a:cxn ang="0">
                    <a:pos x="241" y="40"/>
                  </a:cxn>
                  <a:cxn ang="0">
                    <a:pos x="225" y="52"/>
                  </a:cxn>
                  <a:cxn ang="0">
                    <a:pos x="228" y="112"/>
                  </a:cxn>
                  <a:cxn ang="0">
                    <a:pos x="249" y="140"/>
                  </a:cxn>
                  <a:cxn ang="0">
                    <a:pos x="257" y="168"/>
                  </a:cxn>
                  <a:cxn ang="0">
                    <a:pos x="241" y="173"/>
                  </a:cxn>
                  <a:cxn ang="0">
                    <a:pos x="209" y="152"/>
                  </a:cxn>
                  <a:cxn ang="0">
                    <a:pos x="189" y="149"/>
                  </a:cxn>
                  <a:cxn ang="0">
                    <a:pos x="196" y="124"/>
                  </a:cxn>
                  <a:cxn ang="0">
                    <a:pos x="205" y="112"/>
                  </a:cxn>
                  <a:cxn ang="0">
                    <a:pos x="156" y="80"/>
                  </a:cxn>
                  <a:cxn ang="0">
                    <a:pos x="140" y="80"/>
                  </a:cxn>
                  <a:cxn ang="0">
                    <a:pos x="128" y="61"/>
                  </a:cxn>
                  <a:cxn ang="0">
                    <a:pos x="101" y="52"/>
                  </a:cxn>
                  <a:cxn ang="0">
                    <a:pos x="89" y="73"/>
                  </a:cxn>
                  <a:cxn ang="0">
                    <a:pos x="48" y="73"/>
                  </a:cxn>
                  <a:cxn ang="0">
                    <a:pos x="36" y="101"/>
                  </a:cxn>
                  <a:cxn ang="0">
                    <a:pos x="8" y="105"/>
                  </a:cxn>
                  <a:cxn ang="0">
                    <a:pos x="0" y="61"/>
                  </a:cxn>
                  <a:cxn ang="0">
                    <a:pos x="261" y="0"/>
                  </a:cxn>
                  <a:cxn ang="0">
                    <a:pos x="301" y="121"/>
                  </a:cxn>
                  <a:cxn ang="0">
                    <a:pos x="345" y="112"/>
                  </a:cxn>
                </a:cxnLst>
                <a:rect l="0" t="0" r="r" b="b"/>
                <a:pathLst>
                  <a:path w="345" h="181">
                    <a:moveTo>
                      <a:pt x="345" y="112"/>
                    </a:moveTo>
                    <a:lnTo>
                      <a:pt x="338" y="173"/>
                    </a:lnTo>
                    <a:lnTo>
                      <a:pt x="309" y="181"/>
                    </a:lnTo>
                    <a:lnTo>
                      <a:pt x="290" y="152"/>
                    </a:lnTo>
                    <a:lnTo>
                      <a:pt x="253" y="124"/>
                    </a:lnTo>
                    <a:lnTo>
                      <a:pt x="249" y="101"/>
                    </a:lnTo>
                    <a:lnTo>
                      <a:pt x="261" y="101"/>
                    </a:lnTo>
                    <a:lnTo>
                      <a:pt x="261" y="73"/>
                    </a:lnTo>
                    <a:lnTo>
                      <a:pt x="253" y="52"/>
                    </a:lnTo>
                    <a:lnTo>
                      <a:pt x="261" y="24"/>
                    </a:lnTo>
                    <a:lnTo>
                      <a:pt x="241" y="40"/>
                    </a:lnTo>
                    <a:lnTo>
                      <a:pt x="225" y="52"/>
                    </a:lnTo>
                    <a:lnTo>
                      <a:pt x="228" y="112"/>
                    </a:lnTo>
                    <a:lnTo>
                      <a:pt x="249" y="140"/>
                    </a:lnTo>
                    <a:lnTo>
                      <a:pt x="257" y="168"/>
                    </a:lnTo>
                    <a:lnTo>
                      <a:pt x="241" y="173"/>
                    </a:lnTo>
                    <a:lnTo>
                      <a:pt x="209" y="152"/>
                    </a:lnTo>
                    <a:lnTo>
                      <a:pt x="189" y="149"/>
                    </a:lnTo>
                    <a:lnTo>
                      <a:pt x="196" y="124"/>
                    </a:lnTo>
                    <a:lnTo>
                      <a:pt x="205" y="112"/>
                    </a:lnTo>
                    <a:lnTo>
                      <a:pt x="156" y="80"/>
                    </a:lnTo>
                    <a:lnTo>
                      <a:pt x="140" y="80"/>
                    </a:lnTo>
                    <a:lnTo>
                      <a:pt x="128" y="61"/>
                    </a:lnTo>
                    <a:lnTo>
                      <a:pt x="101" y="52"/>
                    </a:lnTo>
                    <a:lnTo>
                      <a:pt x="89" y="73"/>
                    </a:lnTo>
                    <a:lnTo>
                      <a:pt x="48" y="73"/>
                    </a:lnTo>
                    <a:lnTo>
                      <a:pt x="36" y="101"/>
                    </a:lnTo>
                    <a:lnTo>
                      <a:pt x="8" y="105"/>
                    </a:lnTo>
                    <a:lnTo>
                      <a:pt x="0" y="61"/>
                    </a:lnTo>
                    <a:lnTo>
                      <a:pt x="261" y="0"/>
                    </a:lnTo>
                    <a:lnTo>
                      <a:pt x="301" y="121"/>
                    </a:lnTo>
                    <a:lnTo>
                      <a:pt x="345" y="112"/>
                    </a:lnTo>
                    <a:close/>
                  </a:path>
                </a:pathLst>
              </a:custGeom>
              <a:solidFill>
                <a:srgbClr val="747480"/>
              </a:solidFill>
              <a:ln w="3175" cap="flat" cmpd="sng" algn="ctr">
                <a:solidFill>
                  <a:srgbClr val="2E2E38"/>
                </a:solidFill>
                <a:prstDash val="solid"/>
                <a:round/>
                <a:headEnd type="none" w="med" len="med"/>
                <a:tailEnd type="none" w="med" len="med"/>
              </a:ln>
              <a:effectLst/>
            </p:spPr>
            <p:txBody>
              <a:bodyPr/>
              <a:lstStyle/>
              <a:p>
                <a:endParaRPr lang="en-GB" dirty="0"/>
              </a:p>
            </p:txBody>
          </p:sp>
          <p:sp>
            <p:nvSpPr>
              <p:cNvPr id="64" name="Freeform 52">
                <a:extLst>
                  <a:ext uri="{FF2B5EF4-FFF2-40B4-BE49-F238E27FC236}">
                    <a16:creationId xmlns:a16="http://schemas.microsoft.com/office/drawing/2014/main" id="{BDEAAA8A-C179-409E-B899-3510F21D9C3E}"/>
                  </a:ext>
                </a:extLst>
              </p:cNvPr>
              <p:cNvSpPr>
                <a:spLocks/>
              </p:cNvSpPr>
              <p:nvPr/>
            </p:nvSpPr>
            <p:spPr bwMode="gray">
              <a:xfrm>
                <a:off x="3795" y="2769"/>
                <a:ext cx="784" cy="556"/>
              </a:xfrm>
              <a:custGeom>
                <a:avLst/>
                <a:gdLst/>
                <a:ahLst/>
                <a:cxnLst>
                  <a:cxn ang="0">
                    <a:pos x="587" y="21"/>
                  </a:cxn>
                  <a:cxn ang="0">
                    <a:pos x="603" y="78"/>
                  </a:cxn>
                  <a:cxn ang="0">
                    <a:pos x="671" y="182"/>
                  </a:cxn>
                  <a:cxn ang="0">
                    <a:pos x="699" y="182"/>
                  </a:cxn>
                  <a:cxn ang="0">
                    <a:pos x="708" y="238"/>
                  </a:cxn>
                  <a:cxn ang="0">
                    <a:pos x="759" y="339"/>
                  </a:cxn>
                  <a:cxn ang="0">
                    <a:pos x="772" y="415"/>
                  </a:cxn>
                  <a:cxn ang="0">
                    <a:pos x="784" y="475"/>
                  </a:cxn>
                  <a:cxn ang="0">
                    <a:pos x="772" y="496"/>
                  </a:cxn>
                  <a:cxn ang="0">
                    <a:pos x="752" y="547"/>
                  </a:cxn>
                  <a:cxn ang="0">
                    <a:pos x="736" y="540"/>
                  </a:cxn>
                  <a:cxn ang="0">
                    <a:pos x="712" y="556"/>
                  </a:cxn>
                  <a:cxn ang="0">
                    <a:pos x="691" y="519"/>
                  </a:cxn>
                  <a:cxn ang="0">
                    <a:pos x="627" y="475"/>
                  </a:cxn>
                  <a:cxn ang="0">
                    <a:pos x="607" y="419"/>
                  </a:cxn>
                  <a:cxn ang="0">
                    <a:pos x="574" y="403"/>
                  </a:cxn>
                  <a:cxn ang="0">
                    <a:pos x="546" y="367"/>
                  </a:cxn>
                  <a:cxn ang="0">
                    <a:pos x="527" y="307"/>
                  </a:cxn>
                  <a:cxn ang="0">
                    <a:pos x="511" y="307"/>
                  </a:cxn>
                  <a:cxn ang="0">
                    <a:pos x="507" y="279"/>
                  </a:cxn>
                  <a:cxn ang="0">
                    <a:pos x="507" y="242"/>
                  </a:cxn>
                  <a:cxn ang="0">
                    <a:pos x="498" y="178"/>
                  </a:cxn>
                  <a:cxn ang="0">
                    <a:pos x="466" y="145"/>
                  </a:cxn>
                  <a:cxn ang="0">
                    <a:pos x="430" y="145"/>
                  </a:cxn>
                  <a:cxn ang="0">
                    <a:pos x="419" y="122"/>
                  </a:cxn>
                  <a:cxn ang="0">
                    <a:pos x="350" y="118"/>
                  </a:cxn>
                  <a:cxn ang="0">
                    <a:pos x="346" y="134"/>
                  </a:cxn>
                  <a:cxn ang="0">
                    <a:pos x="281" y="157"/>
                  </a:cxn>
                  <a:cxn ang="0">
                    <a:pos x="269" y="141"/>
                  </a:cxn>
                  <a:cxn ang="0">
                    <a:pos x="246" y="125"/>
                  </a:cxn>
                  <a:cxn ang="0">
                    <a:pos x="237" y="118"/>
                  </a:cxn>
                  <a:cxn ang="0">
                    <a:pos x="225" y="122"/>
                  </a:cxn>
                  <a:cxn ang="0">
                    <a:pos x="202" y="118"/>
                  </a:cxn>
                  <a:cxn ang="0">
                    <a:pos x="193" y="106"/>
                  </a:cxn>
                  <a:cxn ang="0">
                    <a:pos x="145" y="118"/>
                  </a:cxn>
                  <a:cxn ang="0">
                    <a:pos x="137" y="106"/>
                  </a:cxn>
                  <a:cxn ang="0">
                    <a:pos x="117" y="122"/>
                  </a:cxn>
                  <a:cxn ang="0">
                    <a:pos x="89" y="118"/>
                  </a:cxn>
                  <a:cxn ang="0">
                    <a:pos x="77" y="138"/>
                  </a:cxn>
                  <a:cxn ang="0">
                    <a:pos x="52" y="138"/>
                  </a:cxn>
                  <a:cxn ang="0">
                    <a:pos x="61" y="122"/>
                  </a:cxn>
                  <a:cxn ang="0">
                    <a:pos x="45" y="101"/>
                  </a:cxn>
                  <a:cxn ang="0">
                    <a:pos x="40" y="122"/>
                  </a:cxn>
                  <a:cxn ang="0">
                    <a:pos x="8" y="125"/>
                  </a:cxn>
                  <a:cxn ang="0">
                    <a:pos x="0" y="73"/>
                  </a:cxn>
                  <a:cxn ang="0">
                    <a:pos x="285" y="25"/>
                  </a:cxn>
                  <a:cxn ang="0">
                    <a:pos x="297" y="49"/>
                  </a:cxn>
                  <a:cxn ang="0">
                    <a:pos x="527" y="25"/>
                  </a:cxn>
                  <a:cxn ang="0">
                    <a:pos x="539" y="37"/>
                  </a:cxn>
                  <a:cxn ang="0">
                    <a:pos x="546" y="37"/>
                  </a:cxn>
                  <a:cxn ang="0">
                    <a:pos x="555" y="0"/>
                  </a:cxn>
                  <a:cxn ang="0">
                    <a:pos x="567" y="13"/>
                  </a:cxn>
                  <a:cxn ang="0">
                    <a:pos x="587" y="21"/>
                  </a:cxn>
                </a:cxnLst>
                <a:rect l="0" t="0" r="r" b="b"/>
                <a:pathLst>
                  <a:path w="784" h="556">
                    <a:moveTo>
                      <a:pt x="587" y="21"/>
                    </a:moveTo>
                    <a:lnTo>
                      <a:pt x="603" y="78"/>
                    </a:lnTo>
                    <a:lnTo>
                      <a:pt x="671" y="182"/>
                    </a:lnTo>
                    <a:lnTo>
                      <a:pt x="699" y="182"/>
                    </a:lnTo>
                    <a:lnTo>
                      <a:pt x="708" y="238"/>
                    </a:lnTo>
                    <a:lnTo>
                      <a:pt x="759" y="339"/>
                    </a:lnTo>
                    <a:lnTo>
                      <a:pt x="772" y="415"/>
                    </a:lnTo>
                    <a:lnTo>
                      <a:pt x="784" y="475"/>
                    </a:lnTo>
                    <a:lnTo>
                      <a:pt x="772" y="496"/>
                    </a:lnTo>
                    <a:lnTo>
                      <a:pt x="752" y="547"/>
                    </a:lnTo>
                    <a:lnTo>
                      <a:pt x="736" y="540"/>
                    </a:lnTo>
                    <a:lnTo>
                      <a:pt x="712" y="556"/>
                    </a:lnTo>
                    <a:lnTo>
                      <a:pt x="691" y="519"/>
                    </a:lnTo>
                    <a:lnTo>
                      <a:pt x="627" y="475"/>
                    </a:lnTo>
                    <a:lnTo>
                      <a:pt x="607" y="419"/>
                    </a:lnTo>
                    <a:lnTo>
                      <a:pt x="574" y="403"/>
                    </a:lnTo>
                    <a:lnTo>
                      <a:pt x="546" y="367"/>
                    </a:lnTo>
                    <a:lnTo>
                      <a:pt x="527" y="307"/>
                    </a:lnTo>
                    <a:lnTo>
                      <a:pt x="511" y="307"/>
                    </a:lnTo>
                    <a:lnTo>
                      <a:pt x="507" y="279"/>
                    </a:lnTo>
                    <a:lnTo>
                      <a:pt x="507" y="242"/>
                    </a:lnTo>
                    <a:lnTo>
                      <a:pt x="498" y="178"/>
                    </a:lnTo>
                    <a:lnTo>
                      <a:pt x="466" y="145"/>
                    </a:lnTo>
                    <a:lnTo>
                      <a:pt x="430" y="145"/>
                    </a:lnTo>
                    <a:lnTo>
                      <a:pt x="419" y="122"/>
                    </a:lnTo>
                    <a:lnTo>
                      <a:pt x="350" y="118"/>
                    </a:lnTo>
                    <a:lnTo>
                      <a:pt x="346" y="134"/>
                    </a:lnTo>
                    <a:lnTo>
                      <a:pt x="281" y="157"/>
                    </a:lnTo>
                    <a:lnTo>
                      <a:pt x="269" y="141"/>
                    </a:lnTo>
                    <a:lnTo>
                      <a:pt x="246" y="125"/>
                    </a:lnTo>
                    <a:lnTo>
                      <a:pt x="237" y="118"/>
                    </a:lnTo>
                    <a:lnTo>
                      <a:pt x="225" y="122"/>
                    </a:lnTo>
                    <a:lnTo>
                      <a:pt x="202" y="118"/>
                    </a:lnTo>
                    <a:lnTo>
                      <a:pt x="193" y="106"/>
                    </a:lnTo>
                    <a:lnTo>
                      <a:pt x="145" y="118"/>
                    </a:lnTo>
                    <a:lnTo>
                      <a:pt x="137" y="106"/>
                    </a:lnTo>
                    <a:lnTo>
                      <a:pt x="117" y="122"/>
                    </a:lnTo>
                    <a:lnTo>
                      <a:pt x="89" y="118"/>
                    </a:lnTo>
                    <a:lnTo>
                      <a:pt x="77" y="138"/>
                    </a:lnTo>
                    <a:lnTo>
                      <a:pt x="52" y="138"/>
                    </a:lnTo>
                    <a:lnTo>
                      <a:pt x="61" y="122"/>
                    </a:lnTo>
                    <a:lnTo>
                      <a:pt x="45" y="101"/>
                    </a:lnTo>
                    <a:lnTo>
                      <a:pt x="40" y="122"/>
                    </a:lnTo>
                    <a:lnTo>
                      <a:pt x="8" y="125"/>
                    </a:lnTo>
                    <a:lnTo>
                      <a:pt x="0" y="73"/>
                    </a:lnTo>
                    <a:lnTo>
                      <a:pt x="285" y="25"/>
                    </a:lnTo>
                    <a:lnTo>
                      <a:pt x="297" y="49"/>
                    </a:lnTo>
                    <a:lnTo>
                      <a:pt x="527" y="25"/>
                    </a:lnTo>
                    <a:lnTo>
                      <a:pt x="539" y="37"/>
                    </a:lnTo>
                    <a:lnTo>
                      <a:pt x="546" y="37"/>
                    </a:lnTo>
                    <a:lnTo>
                      <a:pt x="555" y="0"/>
                    </a:lnTo>
                    <a:lnTo>
                      <a:pt x="567" y="13"/>
                    </a:lnTo>
                    <a:lnTo>
                      <a:pt x="587" y="21"/>
                    </a:lnTo>
                    <a:close/>
                  </a:path>
                </a:pathLst>
              </a:custGeom>
              <a:solidFill>
                <a:srgbClr val="747480"/>
              </a:solidFill>
              <a:ln w="3175" cap="flat" cmpd="sng" algn="ctr">
                <a:solidFill>
                  <a:srgbClr val="2E2E38"/>
                </a:solidFill>
                <a:prstDash val="solid"/>
                <a:round/>
                <a:headEnd type="none" w="med" len="med"/>
                <a:tailEnd type="none" w="med" len="med"/>
              </a:ln>
              <a:effectLst/>
            </p:spPr>
            <p:txBody>
              <a:bodyPr/>
              <a:lstStyle/>
              <a:p>
                <a:endParaRPr lang="en-GB" dirty="0"/>
              </a:p>
            </p:txBody>
          </p:sp>
          <p:sp>
            <p:nvSpPr>
              <p:cNvPr id="65" name="Freeform 53">
                <a:extLst>
                  <a:ext uri="{FF2B5EF4-FFF2-40B4-BE49-F238E27FC236}">
                    <a16:creationId xmlns:a16="http://schemas.microsoft.com/office/drawing/2014/main" id="{21693E23-4B0F-41A9-BD6D-9871A42B88B8}"/>
                  </a:ext>
                </a:extLst>
              </p:cNvPr>
              <p:cNvSpPr>
                <a:spLocks/>
              </p:cNvSpPr>
              <p:nvPr/>
            </p:nvSpPr>
            <p:spPr bwMode="gray">
              <a:xfrm>
                <a:off x="3654" y="1966"/>
                <a:ext cx="555" cy="314"/>
              </a:xfrm>
              <a:custGeom>
                <a:avLst/>
                <a:gdLst/>
                <a:ahLst/>
                <a:cxnLst>
                  <a:cxn ang="0">
                    <a:pos x="20" y="314"/>
                  </a:cxn>
                  <a:cxn ang="0">
                    <a:pos x="29" y="297"/>
                  </a:cxn>
                  <a:cxn ang="0">
                    <a:pos x="9" y="286"/>
                  </a:cxn>
                  <a:cxn ang="0">
                    <a:pos x="0" y="274"/>
                  </a:cxn>
                  <a:cxn ang="0">
                    <a:pos x="13" y="258"/>
                  </a:cxn>
                  <a:cxn ang="0">
                    <a:pos x="69" y="258"/>
                  </a:cxn>
                  <a:cxn ang="0">
                    <a:pos x="61" y="237"/>
                  </a:cxn>
                  <a:cxn ang="0">
                    <a:pos x="81" y="225"/>
                  </a:cxn>
                  <a:cxn ang="0">
                    <a:pos x="69" y="214"/>
                  </a:cxn>
                  <a:cxn ang="0">
                    <a:pos x="92" y="173"/>
                  </a:cxn>
                  <a:cxn ang="0">
                    <a:pos x="121" y="152"/>
                  </a:cxn>
                  <a:cxn ang="0">
                    <a:pos x="214" y="141"/>
                  </a:cxn>
                  <a:cxn ang="0">
                    <a:pos x="218" y="113"/>
                  </a:cxn>
                  <a:cxn ang="0">
                    <a:pos x="246" y="129"/>
                  </a:cxn>
                  <a:cxn ang="0">
                    <a:pos x="265" y="88"/>
                  </a:cxn>
                  <a:cxn ang="0">
                    <a:pos x="286" y="48"/>
                  </a:cxn>
                  <a:cxn ang="0">
                    <a:pos x="318" y="20"/>
                  </a:cxn>
                  <a:cxn ang="0">
                    <a:pos x="378" y="4"/>
                  </a:cxn>
                  <a:cxn ang="0">
                    <a:pos x="406" y="20"/>
                  </a:cxn>
                  <a:cxn ang="0">
                    <a:pos x="431" y="8"/>
                  </a:cxn>
                  <a:cxn ang="0">
                    <a:pos x="450" y="20"/>
                  </a:cxn>
                  <a:cxn ang="0">
                    <a:pos x="459" y="0"/>
                  </a:cxn>
                  <a:cxn ang="0">
                    <a:pos x="475" y="0"/>
                  </a:cxn>
                  <a:cxn ang="0">
                    <a:pos x="503" y="28"/>
                  </a:cxn>
                  <a:cxn ang="0">
                    <a:pos x="511" y="85"/>
                  </a:cxn>
                  <a:cxn ang="0">
                    <a:pos x="531" y="101"/>
                  </a:cxn>
                  <a:cxn ang="0">
                    <a:pos x="539" y="125"/>
                  </a:cxn>
                  <a:cxn ang="0">
                    <a:pos x="555" y="125"/>
                  </a:cxn>
                  <a:cxn ang="0">
                    <a:pos x="535" y="161"/>
                  </a:cxn>
                  <a:cxn ang="0">
                    <a:pos x="511" y="173"/>
                  </a:cxn>
                  <a:cxn ang="0">
                    <a:pos x="507" y="205"/>
                  </a:cxn>
                  <a:cxn ang="0">
                    <a:pos x="463" y="237"/>
                  </a:cxn>
                  <a:cxn ang="0">
                    <a:pos x="133" y="290"/>
                  </a:cxn>
                  <a:cxn ang="0">
                    <a:pos x="101" y="286"/>
                  </a:cxn>
                  <a:cxn ang="0">
                    <a:pos x="108" y="302"/>
                  </a:cxn>
                  <a:cxn ang="0">
                    <a:pos x="20" y="314"/>
                  </a:cxn>
                </a:cxnLst>
                <a:rect l="0" t="0" r="r" b="b"/>
                <a:pathLst>
                  <a:path w="555" h="314">
                    <a:moveTo>
                      <a:pt x="20" y="314"/>
                    </a:moveTo>
                    <a:lnTo>
                      <a:pt x="29" y="297"/>
                    </a:lnTo>
                    <a:lnTo>
                      <a:pt x="9" y="286"/>
                    </a:lnTo>
                    <a:lnTo>
                      <a:pt x="0" y="274"/>
                    </a:lnTo>
                    <a:lnTo>
                      <a:pt x="13" y="258"/>
                    </a:lnTo>
                    <a:lnTo>
                      <a:pt x="69" y="258"/>
                    </a:lnTo>
                    <a:lnTo>
                      <a:pt x="61" y="237"/>
                    </a:lnTo>
                    <a:lnTo>
                      <a:pt x="81" y="225"/>
                    </a:lnTo>
                    <a:lnTo>
                      <a:pt x="69" y="214"/>
                    </a:lnTo>
                    <a:lnTo>
                      <a:pt x="92" y="173"/>
                    </a:lnTo>
                    <a:lnTo>
                      <a:pt x="121" y="152"/>
                    </a:lnTo>
                    <a:lnTo>
                      <a:pt x="214" y="141"/>
                    </a:lnTo>
                    <a:lnTo>
                      <a:pt x="218" y="113"/>
                    </a:lnTo>
                    <a:lnTo>
                      <a:pt x="246" y="129"/>
                    </a:lnTo>
                    <a:lnTo>
                      <a:pt x="265" y="88"/>
                    </a:lnTo>
                    <a:lnTo>
                      <a:pt x="286" y="48"/>
                    </a:lnTo>
                    <a:lnTo>
                      <a:pt x="318" y="20"/>
                    </a:lnTo>
                    <a:lnTo>
                      <a:pt x="378" y="4"/>
                    </a:lnTo>
                    <a:lnTo>
                      <a:pt x="406" y="20"/>
                    </a:lnTo>
                    <a:lnTo>
                      <a:pt x="431" y="8"/>
                    </a:lnTo>
                    <a:lnTo>
                      <a:pt x="450" y="20"/>
                    </a:lnTo>
                    <a:lnTo>
                      <a:pt x="459" y="0"/>
                    </a:lnTo>
                    <a:lnTo>
                      <a:pt x="475" y="0"/>
                    </a:lnTo>
                    <a:lnTo>
                      <a:pt x="503" y="28"/>
                    </a:lnTo>
                    <a:lnTo>
                      <a:pt x="511" y="85"/>
                    </a:lnTo>
                    <a:lnTo>
                      <a:pt x="531" y="101"/>
                    </a:lnTo>
                    <a:lnTo>
                      <a:pt x="539" y="125"/>
                    </a:lnTo>
                    <a:lnTo>
                      <a:pt x="555" y="125"/>
                    </a:lnTo>
                    <a:lnTo>
                      <a:pt x="535" y="161"/>
                    </a:lnTo>
                    <a:lnTo>
                      <a:pt x="511" y="173"/>
                    </a:lnTo>
                    <a:lnTo>
                      <a:pt x="507" y="205"/>
                    </a:lnTo>
                    <a:lnTo>
                      <a:pt x="463" y="237"/>
                    </a:lnTo>
                    <a:lnTo>
                      <a:pt x="133" y="290"/>
                    </a:lnTo>
                    <a:lnTo>
                      <a:pt x="101" y="286"/>
                    </a:lnTo>
                    <a:lnTo>
                      <a:pt x="108" y="302"/>
                    </a:lnTo>
                    <a:lnTo>
                      <a:pt x="20" y="314"/>
                    </a:lnTo>
                    <a:close/>
                  </a:path>
                </a:pathLst>
              </a:custGeom>
              <a:solidFill>
                <a:srgbClr val="747480"/>
              </a:solidFill>
              <a:ln w="3175" cap="flat" cmpd="sng" algn="ctr">
                <a:solidFill>
                  <a:srgbClr val="2E2E38"/>
                </a:solidFill>
                <a:prstDash val="solid"/>
                <a:round/>
                <a:headEnd type="none" w="med" len="med"/>
                <a:tailEnd type="none" w="med" len="med"/>
              </a:ln>
              <a:effectLst/>
            </p:spPr>
            <p:txBody>
              <a:bodyPr/>
              <a:lstStyle/>
              <a:p>
                <a:endParaRPr lang="en-GB" dirty="0"/>
              </a:p>
            </p:txBody>
          </p:sp>
          <p:sp>
            <p:nvSpPr>
              <p:cNvPr id="66" name="Freeform 54">
                <a:extLst>
                  <a:ext uri="{FF2B5EF4-FFF2-40B4-BE49-F238E27FC236}">
                    <a16:creationId xmlns:a16="http://schemas.microsoft.com/office/drawing/2014/main" id="{3D05725C-097C-49FC-A335-6B109DCE5260}"/>
                  </a:ext>
                </a:extLst>
              </p:cNvPr>
              <p:cNvSpPr>
                <a:spLocks/>
              </p:cNvSpPr>
              <p:nvPr/>
            </p:nvSpPr>
            <p:spPr bwMode="gray">
              <a:xfrm>
                <a:off x="3654" y="1966"/>
                <a:ext cx="555" cy="314"/>
              </a:xfrm>
              <a:custGeom>
                <a:avLst/>
                <a:gdLst/>
                <a:ahLst/>
                <a:cxnLst>
                  <a:cxn ang="0">
                    <a:pos x="20" y="314"/>
                  </a:cxn>
                  <a:cxn ang="0">
                    <a:pos x="29" y="297"/>
                  </a:cxn>
                  <a:cxn ang="0">
                    <a:pos x="9" y="286"/>
                  </a:cxn>
                  <a:cxn ang="0">
                    <a:pos x="0" y="274"/>
                  </a:cxn>
                  <a:cxn ang="0">
                    <a:pos x="13" y="258"/>
                  </a:cxn>
                  <a:cxn ang="0">
                    <a:pos x="69" y="258"/>
                  </a:cxn>
                  <a:cxn ang="0">
                    <a:pos x="61" y="237"/>
                  </a:cxn>
                  <a:cxn ang="0">
                    <a:pos x="81" y="225"/>
                  </a:cxn>
                  <a:cxn ang="0">
                    <a:pos x="69" y="214"/>
                  </a:cxn>
                  <a:cxn ang="0">
                    <a:pos x="92" y="173"/>
                  </a:cxn>
                  <a:cxn ang="0">
                    <a:pos x="121" y="152"/>
                  </a:cxn>
                  <a:cxn ang="0">
                    <a:pos x="214" y="141"/>
                  </a:cxn>
                  <a:cxn ang="0">
                    <a:pos x="218" y="113"/>
                  </a:cxn>
                  <a:cxn ang="0">
                    <a:pos x="246" y="129"/>
                  </a:cxn>
                  <a:cxn ang="0">
                    <a:pos x="265" y="88"/>
                  </a:cxn>
                  <a:cxn ang="0">
                    <a:pos x="286" y="48"/>
                  </a:cxn>
                  <a:cxn ang="0">
                    <a:pos x="318" y="20"/>
                  </a:cxn>
                  <a:cxn ang="0">
                    <a:pos x="378" y="4"/>
                  </a:cxn>
                  <a:cxn ang="0">
                    <a:pos x="406" y="20"/>
                  </a:cxn>
                  <a:cxn ang="0">
                    <a:pos x="431" y="8"/>
                  </a:cxn>
                  <a:cxn ang="0">
                    <a:pos x="450" y="20"/>
                  </a:cxn>
                  <a:cxn ang="0">
                    <a:pos x="459" y="0"/>
                  </a:cxn>
                  <a:cxn ang="0">
                    <a:pos x="475" y="0"/>
                  </a:cxn>
                  <a:cxn ang="0">
                    <a:pos x="503" y="28"/>
                  </a:cxn>
                  <a:cxn ang="0">
                    <a:pos x="511" y="85"/>
                  </a:cxn>
                  <a:cxn ang="0">
                    <a:pos x="531" y="101"/>
                  </a:cxn>
                  <a:cxn ang="0">
                    <a:pos x="539" y="125"/>
                  </a:cxn>
                  <a:cxn ang="0">
                    <a:pos x="555" y="125"/>
                  </a:cxn>
                  <a:cxn ang="0">
                    <a:pos x="535" y="161"/>
                  </a:cxn>
                  <a:cxn ang="0">
                    <a:pos x="511" y="173"/>
                  </a:cxn>
                  <a:cxn ang="0">
                    <a:pos x="507" y="205"/>
                  </a:cxn>
                  <a:cxn ang="0">
                    <a:pos x="463" y="237"/>
                  </a:cxn>
                  <a:cxn ang="0">
                    <a:pos x="133" y="290"/>
                  </a:cxn>
                  <a:cxn ang="0">
                    <a:pos x="101" y="286"/>
                  </a:cxn>
                  <a:cxn ang="0">
                    <a:pos x="108" y="302"/>
                  </a:cxn>
                  <a:cxn ang="0">
                    <a:pos x="20" y="314"/>
                  </a:cxn>
                </a:cxnLst>
                <a:rect l="0" t="0" r="r" b="b"/>
                <a:pathLst>
                  <a:path w="555" h="314">
                    <a:moveTo>
                      <a:pt x="20" y="314"/>
                    </a:moveTo>
                    <a:lnTo>
                      <a:pt x="29" y="297"/>
                    </a:lnTo>
                    <a:lnTo>
                      <a:pt x="9" y="286"/>
                    </a:lnTo>
                    <a:lnTo>
                      <a:pt x="0" y="274"/>
                    </a:lnTo>
                    <a:lnTo>
                      <a:pt x="13" y="258"/>
                    </a:lnTo>
                    <a:lnTo>
                      <a:pt x="69" y="258"/>
                    </a:lnTo>
                    <a:lnTo>
                      <a:pt x="61" y="237"/>
                    </a:lnTo>
                    <a:lnTo>
                      <a:pt x="81" y="225"/>
                    </a:lnTo>
                    <a:lnTo>
                      <a:pt x="69" y="214"/>
                    </a:lnTo>
                    <a:lnTo>
                      <a:pt x="92" y="173"/>
                    </a:lnTo>
                    <a:lnTo>
                      <a:pt x="121" y="152"/>
                    </a:lnTo>
                    <a:lnTo>
                      <a:pt x="214" y="141"/>
                    </a:lnTo>
                    <a:lnTo>
                      <a:pt x="218" y="113"/>
                    </a:lnTo>
                    <a:lnTo>
                      <a:pt x="246" y="129"/>
                    </a:lnTo>
                    <a:lnTo>
                      <a:pt x="265" y="88"/>
                    </a:lnTo>
                    <a:lnTo>
                      <a:pt x="286" y="48"/>
                    </a:lnTo>
                    <a:lnTo>
                      <a:pt x="318" y="20"/>
                    </a:lnTo>
                    <a:lnTo>
                      <a:pt x="378" y="4"/>
                    </a:lnTo>
                    <a:lnTo>
                      <a:pt x="406" y="20"/>
                    </a:lnTo>
                    <a:lnTo>
                      <a:pt x="431" y="8"/>
                    </a:lnTo>
                    <a:lnTo>
                      <a:pt x="450" y="20"/>
                    </a:lnTo>
                    <a:lnTo>
                      <a:pt x="459" y="0"/>
                    </a:lnTo>
                    <a:lnTo>
                      <a:pt x="475" y="0"/>
                    </a:lnTo>
                    <a:lnTo>
                      <a:pt x="503" y="28"/>
                    </a:lnTo>
                    <a:lnTo>
                      <a:pt x="511" y="85"/>
                    </a:lnTo>
                    <a:lnTo>
                      <a:pt x="531" y="101"/>
                    </a:lnTo>
                    <a:lnTo>
                      <a:pt x="539" y="125"/>
                    </a:lnTo>
                    <a:lnTo>
                      <a:pt x="555" y="125"/>
                    </a:lnTo>
                    <a:lnTo>
                      <a:pt x="535" y="161"/>
                    </a:lnTo>
                    <a:lnTo>
                      <a:pt x="511" y="173"/>
                    </a:lnTo>
                    <a:lnTo>
                      <a:pt x="507" y="205"/>
                    </a:lnTo>
                    <a:lnTo>
                      <a:pt x="463" y="237"/>
                    </a:lnTo>
                    <a:lnTo>
                      <a:pt x="133" y="290"/>
                    </a:lnTo>
                    <a:lnTo>
                      <a:pt x="101" y="286"/>
                    </a:lnTo>
                    <a:lnTo>
                      <a:pt x="108" y="302"/>
                    </a:lnTo>
                    <a:lnTo>
                      <a:pt x="20" y="314"/>
                    </a:lnTo>
                  </a:path>
                </a:pathLst>
              </a:custGeom>
              <a:solidFill>
                <a:srgbClr val="747480"/>
              </a:solidFill>
              <a:ln w="3175" cap="flat" cmpd="sng" algn="ctr">
                <a:solidFill>
                  <a:srgbClr val="2E2E38"/>
                </a:solidFill>
                <a:prstDash val="solid"/>
                <a:round/>
                <a:headEnd type="none" w="med" len="med"/>
                <a:tailEnd type="none" w="med" len="med"/>
              </a:ln>
              <a:effectLst/>
            </p:spPr>
            <p:txBody>
              <a:bodyPr/>
              <a:lstStyle/>
              <a:p>
                <a:endParaRPr lang="en-GB" dirty="0"/>
              </a:p>
            </p:txBody>
          </p:sp>
          <p:sp>
            <p:nvSpPr>
              <p:cNvPr id="67" name="Freeform 55">
                <a:extLst>
                  <a:ext uri="{FF2B5EF4-FFF2-40B4-BE49-F238E27FC236}">
                    <a16:creationId xmlns:a16="http://schemas.microsoft.com/office/drawing/2014/main" id="{866947C9-5972-450E-8228-EE9C4F4474D0}"/>
                  </a:ext>
                </a:extLst>
              </p:cNvPr>
              <p:cNvSpPr>
                <a:spLocks/>
              </p:cNvSpPr>
              <p:nvPr/>
            </p:nvSpPr>
            <p:spPr bwMode="gray">
              <a:xfrm>
                <a:off x="3654" y="1966"/>
                <a:ext cx="555" cy="314"/>
              </a:xfrm>
              <a:custGeom>
                <a:avLst/>
                <a:gdLst/>
                <a:ahLst/>
                <a:cxnLst>
                  <a:cxn ang="0">
                    <a:pos x="20" y="314"/>
                  </a:cxn>
                  <a:cxn ang="0">
                    <a:pos x="29" y="297"/>
                  </a:cxn>
                  <a:cxn ang="0">
                    <a:pos x="9" y="286"/>
                  </a:cxn>
                  <a:cxn ang="0">
                    <a:pos x="0" y="274"/>
                  </a:cxn>
                  <a:cxn ang="0">
                    <a:pos x="13" y="258"/>
                  </a:cxn>
                  <a:cxn ang="0">
                    <a:pos x="69" y="258"/>
                  </a:cxn>
                  <a:cxn ang="0">
                    <a:pos x="61" y="237"/>
                  </a:cxn>
                  <a:cxn ang="0">
                    <a:pos x="81" y="225"/>
                  </a:cxn>
                  <a:cxn ang="0">
                    <a:pos x="69" y="214"/>
                  </a:cxn>
                  <a:cxn ang="0">
                    <a:pos x="92" y="173"/>
                  </a:cxn>
                  <a:cxn ang="0">
                    <a:pos x="121" y="152"/>
                  </a:cxn>
                  <a:cxn ang="0">
                    <a:pos x="214" y="141"/>
                  </a:cxn>
                  <a:cxn ang="0">
                    <a:pos x="218" y="113"/>
                  </a:cxn>
                  <a:cxn ang="0">
                    <a:pos x="246" y="129"/>
                  </a:cxn>
                  <a:cxn ang="0">
                    <a:pos x="265" y="88"/>
                  </a:cxn>
                  <a:cxn ang="0">
                    <a:pos x="286" y="48"/>
                  </a:cxn>
                  <a:cxn ang="0">
                    <a:pos x="318" y="20"/>
                  </a:cxn>
                  <a:cxn ang="0">
                    <a:pos x="378" y="4"/>
                  </a:cxn>
                  <a:cxn ang="0">
                    <a:pos x="406" y="20"/>
                  </a:cxn>
                  <a:cxn ang="0">
                    <a:pos x="431" y="8"/>
                  </a:cxn>
                  <a:cxn ang="0">
                    <a:pos x="450" y="20"/>
                  </a:cxn>
                  <a:cxn ang="0">
                    <a:pos x="459" y="0"/>
                  </a:cxn>
                  <a:cxn ang="0">
                    <a:pos x="475" y="0"/>
                  </a:cxn>
                  <a:cxn ang="0">
                    <a:pos x="503" y="28"/>
                  </a:cxn>
                  <a:cxn ang="0">
                    <a:pos x="511" y="85"/>
                  </a:cxn>
                  <a:cxn ang="0">
                    <a:pos x="531" y="101"/>
                  </a:cxn>
                  <a:cxn ang="0">
                    <a:pos x="539" y="125"/>
                  </a:cxn>
                  <a:cxn ang="0">
                    <a:pos x="555" y="125"/>
                  </a:cxn>
                  <a:cxn ang="0">
                    <a:pos x="535" y="161"/>
                  </a:cxn>
                  <a:cxn ang="0">
                    <a:pos x="511" y="173"/>
                  </a:cxn>
                  <a:cxn ang="0">
                    <a:pos x="507" y="205"/>
                  </a:cxn>
                  <a:cxn ang="0">
                    <a:pos x="463" y="237"/>
                  </a:cxn>
                  <a:cxn ang="0">
                    <a:pos x="133" y="290"/>
                  </a:cxn>
                  <a:cxn ang="0">
                    <a:pos x="101" y="286"/>
                  </a:cxn>
                  <a:cxn ang="0">
                    <a:pos x="108" y="302"/>
                  </a:cxn>
                  <a:cxn ang="0">
                    <a:pos x="20" y="314"/>
                  </a:cxn>
                </a:cxnLst>
                <a:rect l="0" t="0" r="r" b="b"/>
                <a:pathLst>
                  <a:path w="555" h="314">
                    <a:moveTo>
                      <a:pt x="20" y="314"/>
                    </a:moveTo>
                    <a:lnTo>
                      <a:pt x="29" y="297"/>
                    </a:lnTo>
                    <a:lnTo>
                      <a:pt x="9" y="286"/>
                    </a:lnTo>
                    <a:lnTo>
                      <a:pt x="0" y="274"/>
                    </a:lnTo>
                    <a:lnTo>
                      <a:pt x="13" y="258"/>
                    </a:lnTo>
                    <a:lnTo>
                      <a:pt x="69" y="258"/>
                    </a:lnTo>
                    <a:lnTo>
                      <a:pt x="61" y="237"/>
                    </a:lnTo>
                    <a:lnTo>
                      <a:pt x="81" y="225"/>
                    </a:lnTo>
                    <a:lnTo>
                      <a:pt x="69" y="214"/>
                    </a:lnTo>
                    <a:lnTo>
                      <a:pt x="92" y="173"/>
                    </a:lnTo>
                    <a:lnTo>
                      <a:pt x="121" y="152"/>
                    </a:lnTo>
                    <a:lnTo>
                      <a:pt x="214" y="141"/>
                    </a:lnTo>
                    <a:lnTo>
                      <a:pt x="218" y="113"/>
                    </a:lnTo>
                    <a:lnTo>
                      <a:pt x="246" y="129"/>
                    </a:lnTo>
                    <a:lnTo>
                      <a:pt x="265" y="88"/>
                    </a:lnTo>
                    <a:lnTo>
                      <a:pt x="286" y="48"/>
                    </a:lnTo>
                    <a:lnTo>
                      <a:pt x="318" y="20"/>
                    </a:lnTo>
                    <a:lnTo>
                      <a:pt x="378" y="4"/>
                    </a:lnTo>
                    <a:lnTo>
                      <a:pt x="406" y="20"/>
                    </a:lnTo>
                    <a:lnTo>
                      <a:pt x="431" y="8"/>
                    </a:lnTo>
                    <a:lnTo>
                      <a:pt x="450" y="20"/>
                    </a:lnTo>
                    <a:lnTo>
                      <a:pt x="459" y="0"/>
                    </a:lnTo>
                    <a:lnTo>
                      <a:pt x="475" y="0"/>
                    </a:lnTo>
                    <a:lnTo>
                      <a:pt x="503" y="28"/>
                    </a:lnTo>
                    <a:lnTo>
                      <a:pt x="511" y="85"/>
                    </a:lnTo>
                    <a:lnTo>
                      <a:pt x="531" y="101"/>
                    </a:lnTo>
                    <a:lnTo>
                      <a:pt x="539" y="125"/>
                    </a:lnTo>
                    <a:lnTo>
                      <a:pt x="555" y="125"/>
                    </a:lnTo>
                    <a:lnTo>
                      <a:pt x="535" y="161"/>
                    </a:lnTo>
                    <a:lnTo>
                      <a:pt x="511" y="173"/>
                    </a:lnTo>
                    <a:lnTo>
                      <a:pt x="507" y="205"/>
                    </a:lnTo>
                    <a:lnTo>
                      <a:pt x="463" y="237"/>
                    </a:lnTo>
                    <a:lnTo>
                      <a:pt x="133" y="290"/>
                    </a:lnTo>
                    <a:lnTo>
                      <a:pt x="101" y="286"/>
                    </a:lnTo>
                    <a:lnTo>
                      <a:pt x="108" y="302"/>
                    </a:lnTo>
                    <a:lnTo>
                      <a:pt x="20" y="314"/>
                    </a:lnTo>
                    <a:close/>
                  </a:path>
                </a:pathLst>
              </a:custGeom>
              <a:solidFill>
                <a:srgbClr val="747480"/>
              </a:solidFill>
              <a:ln w="3175" cap="flat" cmpd="sng" algn="ctr">
                <a:solidFill>
                  <a:srgbClr val="2E2E38"/>
                </a:solidFill>
                <a:prstDash val="solid"/>
                <a:round/>
                <a:headEnd type="none" w="med" len="med"/>
                <a:tailEnd type="none" w="med" len="med"/>
              </a:ln>
              <a:effectLst/>
            </p:spPr>
            <p:txBody>
              <a:bodyPr/>
              <a:lstStyle/>
              <a:p>
                <a:endParaRPr lang="en-GB" dirty="0"/>
              </a:p>
            </p:txBody>
          </p:sp>
          <p:sp>
            <p:nvSpPr>
              <p:cNvPr id="68" name="Freeform 56">
                <a:extLst>
                  <a:ext uri="{FF2B5EF4-FFF2-40B4-BE49-F238E27FC236}">
                    <a16:creationId xmlns:a16="http://schemas.microsoft.com/office/drawing/2014/main" id="{2C01D45F-FE8B-4EE5-830B-91E1010837AA}"/>
                  </a:ext>
                </a:extLst>
              </p:cNvPr>
              <p:cNvSpPr>
                <a:spLocks/>
              </p:cNvSpPr>
              <p:nvPr/>
            </p:nvSpPr>
            <p:spPr bwMode="gray">
              <a:xfrm>
                <a:off x="3727" y="1701"/>
                <a:ext cx="245" cy="438"/>
              </a:xfrm>
              <a:custGeom>
                <a:avLst/>
                <a:gdLst/>
                <a:ahLst/>
                <a:cxnLst>
                  <a:cxn ang="0">
                    <a:pos x="0" y="44"/>
                  </a:cxn>
                  <a:cxn ang="0">
                    <a:pos x="40" y="277"/>
                  </a:cxn>
                  <a:cxn ang="0">
                    <a:pos x="35" y="306"/>
                  </a:cxn>
                  <a:cxn ang="0">
                    <a:pos x="56" y="329"/>
                  </a:cxn>
                  <a:cxn ang="0">
                    <a:pos x="19" y="438"/>
                  </a:cxn>
                  <a:cxn ang="0">
                    <a:pos x="48" y="417"/>
                  </a:cxn>
                  <a:cxn ang="0">
                    <a:pos x="141" y="406"/>
                  </a:cxn>
                  <a:cxn ang="0">
                    <a:pos x="145" y="378"/>
                  </a:cxn>
                  <a:cxn ang="0">
                    <a:pos x="173" y="394"/>
                  </a:cxn>
                  <a:cxn ang="0">
                    <a:pos x="192" y="353"/>
                  </a:cxn>
                  <a:cxn ang="0">
                    <a:pos x="213" y="313"/>
                  </a:cxn>
                  <a:cxn ang="0">
                    <a:pos x="245" y="285"/>
                  </a:cxn>
                  <a:cxn ang="0">
                    <a:pos x="197" y="0"/>
                  </a:cxn>
                  <a:cxn ang="0">
                    <a:pos x="68" y="16"/>
                  </a:cxn>
                  <a:cxn ang="0">
                    <a:pos x="56" y="36"/>
                  </a:cxn>
                  <a:cxn ang="0">
                    <a:pos x="28" y="44"/>
                  </a:cxn>
                  <a:cxn ang="0">
                    <a:pos x="0" y="44"/>
                  </a:cxn>
                </a:cxnLst>
                <a:rect l="0" t="0" r="r" b="b"/>
                <a:pathLst>
                  <a:path w="245" h="438">
                    <a:moveTo>
                      <a:pt x="0" y="44"/>
                    </a:moveTo>
                    <a:lnTo>
                      <a:pt x="40" y="277"/>
                    </a:lnTo>
                    <a:lnTo>
                      <a:pt x="35" y="306"/>
                    </a:lnTo>
                    <a:lnTo>
                      <a:pt x="56" y="329"/>
                    </a:lnTo>
                    <a:lnTo>
                      <a:pt x="19" y="438"/>
                    </a:lnTo>
                    <a:lnTo>
                      <a:pt x="48" y="417"/>
                    </a:lnTo>
                    <a:lnTo>
                      <a:pt x="141" y="406"/>
                    </a:lnTo>
                    <a:lnTo>
                      <a:pt x="145" y="378"/>
                    </a:lnTo>
                    <a:lnTo>
                      <a:pt x="173" y="394"/>
                    </a:lnTo>
                    <a:lnTo>
                      <a:pt x="192" y="353"/>
                    </a:lnTo>
                    <a:lnTo>
                      <a:pt x="213" y="313"/>
                    </a:lnTo>
                    <a:lnTo>
                      <a:pt x="245" y="285"/>
                    </a:lnTo>
                    <a:lnTo>
                      <a:pt x="197" y="0"/>
                    </a:lnTo>
                    <a:lnTo>
                      <a:pt x="68" y="16"/>
                    </a:lnTo>
                    <a:lnTo>
                      <a:pt x="56" y="36"/>
                    </a:lnTo>
                    <a:lnTo>
                      <a:pt x="28" y="44"/>
                    </a:lnTo>
                    <a:lnTo>
                      <a:pt x="0" y="44"/>
                    </a:lnTo>
                    <a:close/>
                  </a:path>
                </a:pathLst>
              </a:custGeom>
              <a:solidFill>
                <a:srgbClr val="747480"/>
              </a:solidFill>
              <a:ln w="3175" cap="flat" cmpd="sng" algn="ctr">
                <a:solidFill>
                  <a:srgbClr val="2E2E38"/>
                </a:solidFill>
                <a:prstDash val="solid"/>
                <a:round/>
                <a:headEnd type="none" w="med" len="med"/>
                <a:tailEnd type="none" w="med" len="med"/>
              </a:ln>
              <a:effectLst/>
            </p:spPr>
            <p:txBody>
              <a:bodyPr/>
              <a:lstStyle/>
              <a:p>
                <a:endParaRPr lang="en-GB" dirty="0"/>
              </a:p>
            </p:txBody>
          </p:sp>
          <p:sp>
            <p:nvSpPr>
              <p:cNvPr id="69" name="Freeform 57">
                <a:extLst>
                  <a:ext uri="{FF2B5EF4-FFF2-40B4-BE49-F238E27FC236}">
                    <a16:creationId xmlns:a16="http://schemas.microsoft.com/office/drawing/2014/main" id="{CC5C820B-8787-4C64-BB37-5D9375C4FCAB}"/>
                  </a:ext>
                </a:extLst>
              </p:cNvPr>
              <p:cNvSpPr>
                <a:spLocks/>
              </p:cNvSpPr>
              <p:nvPr/>
            </p:nvSpPr>
            <p:spPr bwMode="gray">
              <a:xfrm>
                <a:off x="3727" y="1701"/>
                <a:ext cx="245" cy="438"/>
              </a:xfrm>
              <a:custGeom>
                <a:avLst/>
                <a:gdLst/>
                <a:ahLst/>
                <a:cxnLst>
                  <a:cxn ang="0">
                    <a:pos x="0" y="44"/>
                  </a:cxn>
                  <a:cxn ang="0">
                    <a:pos x="40" y="277"/>
                  </a:cxn>
                  <a:cxn ang="0">
                    <a:pos x="35" y="306"/>
                  </a:cxn>
                  <a:cxn ang="0">
                    <a:pos x="56" y="329"/>
                  </a:cxn>
                  <a:cxn ang="0">
                    <a:pos x="19" y="438"/>
                  </a:cxn>
                  <a:cxn ang="0">
                    <a:pos x="48" y="417"/>
                  </a:cxn>
                  <a:cxn ang="0">
                    <a:pos x="141" y="406"/>
                  </a:cxn>
                  <a:cxn ang="0">
                    <a:pos x="145" y="378"/>
                  </a:cxn>
                  <a:cxn ang="0">
                    <a:pos x="173" y="394"/>
                  </a:cxn>
                  <a:cxn ang="0">
                    <a:pos x="192" y="353"/>
                  </a:cxn>
                  <a:cxn ang="0">
                    <a:pos x="213" y="313"/>
                  </a:cxn>
                  <a:cxn ang="0">
                    <a:pos x="245" y="285"/>
                  </a:cxn>
                  <a:cxn ang="0">
                    <a:pos x="197" y="0"/>
                  </a:cxn>
                  <a:cxn ang="0">
                    <a:pos x="68" y="16"/>
                  </a:cxn>
                  <a:cxn ang="0">
                    <a:pos x="56" y="36"/>
                  </a:cxn>
                  <a:cxn ang="0">
                    <a:pos x="28" y="44"/>
                  </a:cxn>
                  <a:cxn ang="0">
                    <a:pos x="0" y="44"/>
                  </a:cxn>
                </a:cxnLst>
                <a:rect l="0" t="0" r="r" b="b"/>
                <a:pathLst>
                  <a:path w="245" h="438">
                    <a:moveTo>
                      <a:pt x="0" y="44"/>
                    </a:moveTo>
                    <a:lnTo>
                      <a:pt x="40" y="277"/>
                    </a:lnTo>
                    <a:lnTo>
                      <a:pt x="35" y="306"/>
                    </a:lnTo>
                    <a:lnTo>
                      <a:pt x="56" y="329"/>
                    </a:lnTo>
                    <a:lnTo>
                      <a:pt x="19" y="438"/>
                    </a:lnTo>
                    <a:lnTo>
                      <a:pt x="48" y="417"/>
                    </a:lnTo>
                    <a:lnTo>
                      <a:pt x="141" y="406"/>
                    </a:lnTo>
                    <a:lnTo>
                      <a:pt x="145" y="378"/>
                    </a:lnTo>
                    <a:lnTo>
                      <a:pt x="173" y="394"/>
                    </a:lnTo>
                    <a:lnTo>
                      <a:pt x="192" y="353"/>
                    </a:lnTo>
                    <a:lnTo>
                      <a:pt x="213" y="313"/>
                    </a:lnTo>
                    <a:lnTo>
                      <a:pt x="245" y="285"/>
                    </a:lnTo>
                    <a:lnTo>
                      <a:pt x="197" y="0"/>
                    </a:lnTo>
                    <a:lnTo>
                      <a:pt x="68" y="16"/>
                    </a:lnTo>
                    <a:lnTo>
                      <a:pt x="56" y="36"/>
                    </a:lnTo>
                    <a:lnTo>
                      <a:pt x="28" y="44"/>
                    </a:lnTo>
                    <a:lnTo>
                      <a:pt x="0" y="44"/>
                    </a:lnTo>
                  </a:path>
                </a:pathLst>
              </a:custGeom>
              <a:solidFill>
                <a:srgbClr val="747480"/>
              </a:solidFill>
              <a:ln w="3175" cap="flat" cmpd="sng" algn="ctr">
                <a:solidFill>
                  <a:srgbClr val="2E2E38"/>
                </a:solidFill>
                <a:prstDash val="solid"/>
                <a:round/>
                <a:headEnd type="none" w="med" len="med"/>
                <a:tailEnd type="none" w="med" len="med"/>
              </a:ln>
              <a:effectLst/>
            </p:spPr>
            <p:txBody>
              <a:bodyPr/>
              <a:lstStyle/>
              <a:p>
                <a:endParaRPr lang="en-GB" dirty="0"/>
              </a:p>
            </p:txBody>
          </p:sp>
          <p:sp>
            <p:nvSpPr>
              <p:cNvPr id="70" name="Freeform 58">
                <a:extLst>
                  <a:ext uri="{FF2B5EF4-FFF2-40B4-BE49-F238E27FC236}">
                    <a16:creationId xmlns:a16="http://schemas.microsoft.com/office/drawing/2014/main" id="{C6DFA02A-9E8C-4508-81A0-29A49D4B9B23}"/>
                  </a:ext>
                </a:extLst>
              </p:cNvPr>
              <p:cNvSpPr>
                <a:spLocks/>
              </p:cNvSpPr>
              <p:nvPr/>
            </p:nvSpPr>
            <p:spPr bwMode="gray">
              <a:xfrm>
                <a:off x="3727" y="1701"/>
                <a:ext cx="245" cy="438"/>
              </a:xfrm>
              <a:custGeom>
                <a:avLst/>
                <a:gdLst/>
                <a:ahLst/>
                <a:cxnLst>
                  <a:cxn ang="0">
                    <a:pos x="0" y="44"/>
                  </a:cxn>
                  <a:cxn ang="0">
                    <a:pos x="40" y="277"/>
                  </a:cxn>
                  <a:cxn ang="0">
                    <a:pos x="35" y="306"/>
                  </a:cxn>
                  <a:cxn ang="0">
                    <a:pos x="56" y="329"/>
                  </a:cxn>
                  <a:cxn ang="0">
                    <a:pos x="19" y="438"/>
                  </a:cxn>
                  <a:cxn ang="0">
                    <a:pos x="48" y="417"/>
                  </a:cxn>
                  <a:cxn ang="0">
                    <a:pos x="141" y="406"/>
                  </a:cxn>
                  <a:cxn ang="0">
                    <a:pos x="145" y="378"/>
                  </a:cxn>
                  <a:cxn ang="0">
                    <a:pos x="173" y="394"/>
                  </a:cxn>
                  <a:cxn ang="0">
                    <a:pos x="192" y="353"/>
                  </a:cxn>
                  <a:cxn ang="0">
                    <a:pos x="213" y="313"/>
                  </a:cxn>
                  <a:cxn ang="0">
                    <a:pos x="245" y="285"/>
                  </a:cxn>
                  <a:cxn ang="0">
                    <a:pos x="197" y="0"/>
                  </a:cxn>
                  <a:cxn ang="0">
                    <a:pos x="68" y="16"/>
                  </a:cxn>
                  <a:cxn ang="0">
                    <a:pos x="56" y="36"/>
                  </a:cxn>
                  <a:cxn ang="0">
                    <a:pos x="28" y="44"/>
                  </a:cxn>
                  <a:cxn ang="0">
                    <a:pos x="0" y="44"/>
                  </a:cxn>
                </a:cxnLst>
                <a:rect l="0" t="0" r="r" b="b"/>
                <a:pathLst>
                  <a:path w="245" h="438">
                    <a:moveTo>
                      <a:pt x="0" y="44"/>
                    </a:moveTo>
                    <a:lnTo>
                      <a:pt x="40" y="277"/>
                    </a:lnTo>
                    <a:lnTo>
                      <a:pt x="35" y="306"/>
                    </a:lnTo>
                    <a:lnTo>
                      <a:pt x="56" y="329"/>
                    </a:lnTo>
                    <a:lnTo>
                      <a:pt x="19" y="438"/>
                    </a:lnTo>
                    <a:lnTo>
                      <a:pt x="48" y="417"/>
                    </a:lnTo>
                    <a:lnTo>
                      <a:pt x="141" y="406"/>
                    </a:lnTo>
                    <a:lnTo>
                      <a:pt x="145" y="378"/>
                    </a:lnTo>
                    <a:lnTo>
                      <a:pt x="173" y="394"/>
                    </a:lnTo>
                    <a:lnTo>
                      <a:pt x="192" y="353"/>
                    </a:lnTo>
                    <a:lnTo>
                      <a:pt x="213" y="313"/>
                    </a:lnTo>
                    <a:lnTo>
                      <a:pt x="245" y="285"/>
                    </a:lnTo>
                    <a:lnTo>
                      <a:pt x="197" y="0"/>
                    </a:lnTo>
                    <a:lnTo>
                      <a:pt x="68" y="16"/>
                    </a:lnTo>
                    <a:lnTo>
                      <a:pt x="56" y="36"/>
                    </a:lnTo>
                    <a:lnTo>
                      <a:pt x="28" y="44"/>
                    </a:lnTo>
                    <a:lnTo>
                      <a:pt x="0" y="44"/>
                    </a:lnTo>
                    <a:close/>
                  </a:path>
                </a:pathLst>
              </a:custGeom>
              <a:solidFill>
                <a:srgbClr val="747480"/>
              </a:solidFill>
              <a:ln w="3175" cap="flat" cmpd="sng" algn="ctr">
                <a:solidFill>
                  <a:srgbClr val="2E2E38"/>
                </a:solidFill>
                <a:prstDash val="solid"/>
                <a:round/>
                <a:headEnd type="none" w="med" len="med"/>
                <a:tailEnd type="none" w="med" len="med"/>
              </a:ln>
              <a:effectLst/>
            </p:spPr>
            <p:txBody>
              <a:bodyPr/>
              <a:lstStyle/>
              <a:p>
                <a:endParaRPr lang="en-GB" dirty="0"/>
              </a:p>
            </p:txBody>
          </p:sp>
          <p:sp>
            <p:nvSpPr>
              <p:cNvPr id="71" name="Freeform 59">
                <a:extLst>
                  <a:ext uri="{FF2B5EF4-FFF2-40B4-BE49-F238E27FC236}">
                    <a16:creationId xmlns:a16="http://schemas.microsoft.com/office/drawing/2014/main" id="{AD258306-73C0-44B7-BDDB-22EBFD3B3379}"/>
                  </a:ext>
                </a:extLst>
              </p:cNvPr>
              <p:cNvSpPr>
                <a:spLocks/>
              </p:cNvSpPr>
              <p:nvPr/>
            </p:nvSpPr>
            <p:spPr bwMode="gray">
              <a:xfrm>
                <a:off x="3924" y="1604"/>
                <a:ext cx="337" cy="390"/>
              </a:xfrm>
              <a:custGeom>
                <a:avLst/>
                <a:gdLst/>
                <a:ahLst/>
                <a:cxnLst>
                  <a:cxn ang="0">
                    <a:pos x="313" y="248"/>
                  </a:cxn>
                  <a:cxn ang="0">
                    <a:pos x="329" y="214"/>
                  </a:cxn>
                  <a:cxn ang="0">
                    <a:pos x="329" y="173"/>
                  </a:cxn>
                  <a:cxn ang="0">
                    <a:pos x="337" y="152"/>
                  </a:cxn>
                  <a:cxn ang="0">
                    <a:pos x="309" y="0"/>
                  </a:cxn>
                  <a:cxn ang="0">
                    <a:pos x="249" y="53"/>
                  </a:cxn>
                  <a:cxn ang="0">
                    <a:pos x="217" y="80"/>
                  </a:cxn>
                  <a:cxn ang="0">
                    <a:pos x="189" y="92"/>
                  </a:cxn>
                  <a:cxn ang="0">
                    <a:pos x="165" y="92"/>
                  </a:cxn>
                  <a:cxn ang="0">
                    <a:pos x="149" y="80"/>
                  </a:cxn>
                  <a:cxn ang="0">
                    <a:pos x="124" y="85"/>
                  </a:cxn>
                  <a:cxn ang="0">
                    <a:pos x="108" y="76"/>
                  </a:cxn>
                  <a:cxn ang="0">
                    <a:pos x="0" y="97"/>
                  </a:cxn>
                  <a:cxn ang="0">
                    <a:pos x="48" y="382"/>
                  </a:cxn>
                  <a:cxn ang="0">
                    <a:pos x="108" y="366"/>
                  </a:cxn>
                  <a:cxn ang="0">
                    <a:pos x="136" y="382"/>
                  </a:cxn>
                  <a:cxn ang="0">
                    <a:pos x="161" y="370"/>
                  </a:cxn>
                  <a:cxn ang="0">
                    <a:pos x="180" y="382"/>
                  </a:cxn>
                  <a:cxn ang="0">
                    <a:pos x="189" y="362"/>
                  </a:cxn>
                  <a:cxn ang="0">
                    <a:pos x="205" y="362"/>
                  </a:cxn>
                  <a:cxn ang="0">
                    <a:pos x="233" y="390"/>
                  </a:cxn>
                  <a:cxn ang="0">
                    <a:pos x="249" y="382"/>
                  </a:cxn>
                  <a:cxn ang="0">
                    <a:pos x="261" y="362"/>
                  </a:cxn>
                  <a:cxn ang="0">
                    <a:pos x="313" y="248"/>
                  </a:cxn>
                </a:cxnLst>
                <a:rect l="0" t="0" r="r" b="b"/>
                <a:pathLst>
                  <a:path w="337" h="390">
                    <a:moveTo>
                      <a:pt x="313" y="248"/>
                    </a:moveTo>
                    <a:lnTo>
                      <a:pt x="329" y="214"/>
                    </a:lnTo>
                    <a:lnTo>
                      <a:pt x="329" y="173"/>
                    </a:lnTo>
                    <a:lnTo>
                      <a:pt x="337" y="152"/>
                    </a:lnTo>
                    <a:lnTo>
                      <a:pt x="309" y="0"/>
                    </a:lnTo>
                    <a:lnTo>
                      <a:pt x="249" y="53"/>
                    </a:lnTo>
                    <a:lnTo>
                      <a:pt x="217" y="80"/>
                    </a:lnTo>
                    <a:lnTo>
                      <a:pt x="189" y="92"/>
                    </a:lnTo>
                    <a:lnTo>
                      <a:pt x="165" y="92"/>
                    </a:lnTo>
                    <a:lnTo>
                      <a:pt x="149" y="80"/>
                    </a:lnTo>
                    <a:lnTo>
                      <a:pt x="124" y="85"/>
                    </a:lnTo>
                    <a:lnTo>
                      <a:pt x="108" y="76"/>
                    </a:lnTo>
                    <a:lnTo>
                      <a:pt x="0" y="97"/>
                    </a:lnTo>
                    <a:lnTo>
                      <a:pt x="48" y="382"/>
                    </a:lnTo>
                    <a:lnTo>
                      <a:pt x="108" y="366"/>
                    </a:lnTo>
                    <a:lnTo>
                      <a:pt x="136" y="382"/>
                    </a:lnTo>
                    <a:lnTo>
                      <a:pt x="161" y="370"/>
                    </a:lnTo>
                    <a:lnTo>
                      <a:pt x="180" y="382"/>
                    </a:lnTo>
                    <a:lnTo>
                      <a:pt x="189" y="362"/>
                    </a:lnTo>
                    <a:lnTo>
                      <a:pt x="205" y="362"/>
                    </a:lnTo>
                    <a:lnTo>
                      <a:pt x="233" y="390"/>
                    </a:lnTo>
                    <a:lnTo>
                      <a:pt x="249" y="382"/>
                    </a:lnTo>
                    <a:lnTo>
                      <a:pt x="261" y="362"/>
                    </a:lnTo>
                    <a:lnTo>
                      <a:pt x="313" y="248"/>
                    </a:lnTo>
                    <a:close/>
                  </a:path>
                </a:pathLst>
              </a:custGeom>
              <a:solidFill>
                <a:srgbClr val="747480"/>
              </a:solidFill>
              <a:ln w="3175" cap="flat" cmpd="sng" algn="ctr">
                <a:solidFill>
                  <a:srgbClr val="2E2E38"/>
                </a:solidFill>
                <a:prstDash val="solid"/>
                <a:round/>
                <a:headEnd type="none" w="med" len="med"/>
                <a:tailEnd type="none" w="med" len="med"/>
              </a:ln>
              <a:effectLst/>
            </p:spPr>
            <p:txBody>
              <a:bodyPr/>
              <a:lstStyle/>
              <a:p>
                <a:endParaRPr lang="en-GB" dirty="0"/>
              </a:p>
            </p:txBody>
          </p:sp>
          <p:sp>
            <p:nvSpPr>
              <p:cNvPr id="72" name="Freeform 60">
                <a:extLst>
                  <a:ext uri="{FF2B5EF4-FFF2-40B4-BE49-F238E27FC236}">
                    <a16:creationId xmlns:a16="http://schemas.microsoft.com/office/drawing/2014/main" id="{E8295E97-1910-4F82-AC9F-60BAD7F602A8}"/>
                  </a:ext>
                </a:extLst>
              </p:cNvPr>
              <p:cNvSpPr>
                <a:spLocks/>
              </p:cNvSpPr>
              <p:nvPr/>
            </p:nvSpPr>
            <p:spPr bwMode="gray">
              <a:xfrm>
                <a:off x="3924" y="1604"/>
                <a:ext cx="337" cy="390"/>
              </a:xfrm>
              <a:custGeom>
                <a:avLst/>
                <a:gdLst/>
                <a:ahLst/>
                <a:cxnLst>
                  <a:cxn ang="0">
                    <a:pos x="313" y="248"/>
                  </a:cxn>
                  <a:cxn ang="0">
                    <a:pos x="329" y="214"/>
                  </a:cxn>
                  <a:cxn ang="0">
                    <a:pos x="329" y="173"/>
                  </a:cxn>
                  <a:cxn ang="0">
                    <a:pos x="337" y="152"/>
                  </a:cxn>
                  <a:cxn ang="0">
                    <a:pos x="309" y="0"/>
                  </a:cxn>
                  <a:cxn ang="0">
                    <a:pos x="249" y="53"/>
                  </a:cxn>
                  <a:cxn ang="0">
                    <a:pos x="217" y="80"/>
                  </a:cxn>
                  <a:cxn ang="0">
                    <a:pos x="189" y="92"/>
                  </a:cxn>
                  <a:cxn ang="0">
                    <a:pos x="165" y="92"/>
                  </a:cxn>
                  <a:cxn ang="0">
                    <a:pos x="149" y="80"/>
                  </a:cxn>
                  <a:cxn ang="0">
                    <a:pos x="124" y="85"/>
                  </a:cxn>
                  <a:cxn ang="0">
                    <a:pos x="108" y="76"/>
                  </a:cxn>
                  <a:cxn ang="0">
                    <a:pos x="0" y="97"/>
                  </a:cxn>
                  <a:cxn ang="0">
                    <a:pos x="48" y="382"/>
                  </a:cxn>
                  <a:cxn ang="0">
                    <a:pos x="108" y="366"/>
                  </a:cxn>
                  <a:cxn ang="0">
                    <a:pos x="136" y="382"/>
                  </a:cxn>
                  <a:cxn ang="0">
                    <a:pos x="161" y="370"/>
                  </a:cxn>
                  <a:cxn ang="0">
                    <a:pos x="180" y="382"/>
                  </a:cxn>
                  <a:cxn ang="0">
                    <a:pos x="189" y="362"/>
                  </a:cxn>
                  <a:cxn ang="0">
                    <a:pos x="205" y="362"/>
                  </a:cxn>
                  <a:cxn ang="0">
                    <a:pos x="233" y="390"/>
                  </a:cxn>
                  <a:cxn ang="0">
                    <a:pos x="249" y="382"/>
                  </a:cxn>
                  <a:cxn ang="0">
                    <a:pos x="261" y="362"/>
                  </a:cxn>
                  <a:cxn ang="0">
                    <a:pos x="313" y="248"/>
                  </a:cxn>
                </a:cxnLst>
                <a:rect l="0" t="0" r="r" b="b"/>
                <a:pathLst>
                  <a:path w="337" h="390">
                    <a:moveTo>
                      <a:pt x="313" y="248"/>
                    </a:moveTo>
                    <a:lnTo>
                      <a:pt x="329" y="214"/>
                    </a:lnTo>
                    <a:lnTo>
                      <a:pt x="329" y="173"/>
                    </a:lnTo>
                    <a:lnTo>
                      <a:pt x="337" y="152"/>
                    </a:lnTo>
                    <a:lnTo>
                      <a:pt x="309" y="0"/>
                    </a:lnTo>
                    <a:lnTo>
                      <a:pt x="249" y="53"/>
                    </a:lnTo>
                    <a:lnTo>
                      <a:pt x="217" y="80"/>
                    </a:lnTo>
                    <a:lnTo>
                      <a:pt x="189" y="92"/>
                    </a:lnTo>
                    <a:lnTo>
                      <a:pt x="165" y="92"/>
                    </a:lnTo>
                    <a:lnTo>
                      <a:pt x="149" y="80"/>
                    </a:lnTo>
                    <a:lnTo>
                      <a:pt x="124" y="85"/>
                    </a:lnTo>
                    <a:lnTo>
                      <a:pt x="108" y="76"/>
                    </a:lnTo>
                    <a:lnTo>
                      <a:pt x="0" y="97"/>
                    </a:lnTo>
                    <a:lnTo>
                      <a:pt x="48" y="382"/>
                    </a:lnTo>
                    <a:lnTo>
                      <a:pt x="108" y="366"/>
                    </a:lnTo>
                    <a:lnTo>
                      <a:pt x="136" y="382"/>
                    </a:lnTo>
                    <a:lnTo>
                      <a:pt x="161" y="370"/>
                    </a:lnTo>
                    <a:lnTo>
                      <a:pt x="180" y="382"/>
                    </a:lnTo>
                    <a:lnTo>
                      <a:pt x="189" y="362"/>
                    </a:lnTo>
                    <a:lnTo>
                      <a:pt x="205" y="362"/>
                    </a:lnTo>
                    <a:lnTo>
                      <a:pt x="233" y="390"/>
                    </a:lnTo>
                    <a:lnTo>
                      <a:pt x="249" y="382"/>
                    </a:lnTo>
                    <a:lnTo>
                      <a:pt x="261" y="362"/>
                    </a:lnTo>
                    <a:lnTo>
                      <a:pt x="313" y="248"/>
                    </a:lnTo>
                  </a:path>
                </a:pathLst>
              </a:custGeom>
              <a:solidFill>
                <a:srgbClr val="747480"/>
              </a:solidFill>
              <a:ln w="3175" cap="flat" cmpd="sng" algn="ctr">
                <a:solidFill>
                  <a:srgbClr val="2E2E38"/>
                </a:solidFill>
                <a:prstDash val="solid"/>
                <a:round/>
                <a:headEnd type="none" w="med" len="med"/>
                <a:tailEnd type="none" w="med" len="med"/>
              </a:ln>
              <a:effectLst/>
            </p:spPr>
            <p:txBody>
              <a:bodyPr/>
              <a:lstStyle/>
              <a:p>
                <a:endParaRPr lang="en-GB" dirty="0"/>
              </a:p>
            </p:txBody>
          </p:sp>
          <p:sp>
            <p:nvSpPr>
              <p:cNvPr id="73" name="Freeform 61">
                <a:extLst>
                  <a:ext uri="{FF2B5EF4-FFF2-40B4-BE49-F238E27FC236}">
                    <a16:creationId xmlns:a16="http://schemas.microsoft.com/office/drawing/2014/main" id="{7476FE2B-F565-4331-AC6F-9DD70F063621}"/>
                  </a:ext>
                </a:extLst>
              </p:cNvPr>
              <p:cNvSpPr>
                <a:spLocks/>
              </p:cNvSpPr>
              <p:nvPr/>
            </p:nvSpPr>
            <p:spPr bwMode="gray">
              <a:xfrm>
                <a:off x="3924" y="1604"/>
                <a:ext cx="337" cy="390"/>
              </a:xfrm>
              <a:custGeom>
                <a:avLst/>
                <a:gdLst/>
                <a:ahLst/>
                <a:cxnLst>
                  <a:cxn ang="0">
                    <a:pos x="313" y="248"/>
                  </a:cxn>
                  <a:cxn ang="0">
                    <a:pos x="329" y="214"/>
                  </a:cxn>
                  <a:cxn ang="0">
                    <a:pos x="329" y="173"/>
                  </a:cxn>
                  <a:cxn ang="0">
                    <a:pos x="337" y="152"/>
                  </a:cxn>
                  <a:cxn ang="0">
                    <a:pos x="309" y="0"/>
                  </a:cxn>
                  <a:cxn ang="0">
                    <a:pos x="249" y="53"/>
                  </a:cxn>
                  <a:cxn ang="0">
                    <a:pos x="217" y="80"/>
                  </a:cxn>
                  <a:cxn ang="0">
                    <a:pos x="189" y="92"/>
                  </a:cxn>
                  <a:cxn ang="0">
                    <a:pos x="165" y="92"/>
                  </a:cxn>
                  <a:cxn ang="0">
                    <a:pos x="149" y="80"/>
                  </a:cxn>
                  <a:cxn ang="0">
                    <a:pos x="124" y="85"/>
                  </a:cxn>
                  <a:cxn ang="0">
                    <a:pos x="108" y="76"/>
                  </a:cxn>
                  <a:cxn ang="0">
                    <a:pos x="0" y="97"/>
                  </a:cxn>
                  <a:cxn ang="0">
                    <a:pos x="48" y="382"/>
                  </a:cxn>
                  <a:cxn ang="0">
                    <a:pos x="108" y="366"/>
                  </a:cxn>
                  <a:cxn ang="0">
                    <a:pos x="136" y="382"/>
                  </a:cxn>
                  <a:cxn ang="0">
                    <a:pos x="161" y="370"/>
                  </a:cxn>
                  <a:cxn ang="0">
                    <a:pos x="180" y="382"/>
                  </a:cxn>
                  <a:cxn ang="0">
                    <a:pos x="189" y="362"/>
                  </a:cxn>
                  <a:cxn ang="0">
                    <a:pos x="205" y="362"/>
                  </a:cxn>
                  <a:cxn ang="0">
                    <a:pos x="233" y="390"/>
                  </a:cxn>
                  <a:cxn ang="0">
                    <a:pos x="249" y="382"/>
                  </a:cxn>
                  <a:cxn ang="0">
                    <a:pos x="261" y="362"/>
                  </a:cxn>
                  <a:cxn ang="0">
                    <a:pos x="313" y="248"/>
                  </a:cxn>
                </a:cxnLst>
                <a:rect l="0" t="0" r="r" b="b"/>
                <a:pathLst>
                  <a:path w="337" h="390">
                    <a:moveTo>
                      <a:pt x="313" y="248"/>
                    </a:moveTo>
                    <a:lnTo>
                      <a:pt x="329" y="214"/>
                    </a:lnTo>
                    <a:lnTo>
                      <a:pt x="329" y="173"/>
                    </a:lnTo>
                    <a:lnTo>
                      <a:pt x="337" y="152"/>
                    </a:lnTo>
                    <a:lnTo>
                      <a:pt x="309" y="0"/>
                    </a:lnTo>
                    <a:lnTo>
                      <a:pt x="249" y="53"/>
                    </a:lnTo>
                    <a:lnTo>
                      <a:pt x="217" y="80"/>
                    </a:lnTo>
                    <a:lnTo>
                      <a:pt x="189" y="92"/>
                    </a:lnTo>
                    <a:lnTo>
                      <a:pt x="165" y="92"/>
                    </a:lnTo>
                    <a:lnTo>
                      <a:pt x="149" y="80"/>
                    </a:lnTo>
                    <a:lnTo>
                      <a:pt x="124" y="85"/>
                    </a:lnTo>
                    <a:lnTo>
                      <a:pt x="108" y="76"/>
                    </a:lnTo>
                    <a:lnTo>
                      <a:pt x="0" y="97"/>
                    </a:lnTo>
                    <a:lnTo>
                      <a:pt x="48" y="382"/>
                    </a:lnTo>
                    <a:lnTo>
                      <a:pt x="108" y="366"/>
                    </a:lnTo>
                    <a:lnTo>
                      <a:pt x="136" y="382"/>
                    </a:lnTo>
                    <a:lnTo>
                      <a:pt x="161" y="370"/>
                    </a:lnTo>
                    <a:lnTo>
                      <a:pt x="180" y="382"/>
                    </a:lnTo>
                    <a:lnTo>
                      <a:pt x="189" y="362"/>
                    </a:lnTo>
                    <a:lnTo>
                      <a:pt x="205" y="362"/>
                    </a:lnTo>
                    <a:lnTo>
                      <a:pt x="233" y="390"/>
                    </a:lnTo>
                    <a:lnTo>
                      <a:pt x="249" y="382"/>
                    </a:lnTo>
                    <a:lnTo>
                      <a:pt x="261" y="362"/>
                    </a:lnTo>
                    <a:lnTo>
                      <a:pt x="313" y="248"/>
                    </a:lnTo>
                    <a:close/>
                  </a:path>
                </a:pathLst>
              </a:custGeom>
              <a:solidFill>
                <a:srgbClr val="747480"/>
              </a:solidFill>
              <a:ln w="3175" cap="flat" cmpd="sng" algn="ctr">
                <a:solidFill>
                  <a:srgbClr val="2E2E38"/>
                </a:solidFill>
                <a:prstDash val="solid"/>
                <a:round/>
                <a:headEnd type="none" w="med" len="med"/>
                <a:tailEnd type="none" w="med" len="med"/>
              </a:ln>
              <a:effectLst/>
            </p:spPr>
            <p:txBody>
              <a:bodyPr/>
              <a:lstStyle/>
              <a:p>
                <a:endParaRPr lang="en-GB" dirty="0"/>
              </a:p>
            </p:txBody>
          </p:sp>
        </p:grpSp>
        <p:sp>
          <p:nvSpPr>
            <p:cNvPr id="4" name="Oval 3">
              <a:extLst>
                <a:ext uri="{FF2B5EF4-FFF2-40B4-BE49-F238E27FC236}">
                  <a16:creationId xmlns:a16="http://schemas.microsoft.com/office/drawing/2014/main" id="{4F297791-D1B4-4D62-A072-60960D7C106A}"/>
                </a:ext>
              </a:extLst>
            </p:cNvPr>
            <p:cNvSpPr>
              <a:spLocks/>
            </p:cNvSpPr>
            <p:nvPr/>
          </p:nvSpPr>
          <p:spPr>
            <a:xfrm>
              <a:off x="5690689" y="2205244"/>
              <a:ext cx="91440" cy="91440"/>
            </a:xfrm>
            <a:prstGeom prst="ellipse">
              <a:avLst/>
            </a:prstGeom>
            <a:solidFill>
              <a:srgbClr val="FFE600"/>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vert="horz" wrap="square" rtlCol="0" anchor="t" anchorCtr="0">
              <a:noAutofit/>
            </a:bodyPr>
            <a:lstStyle/>
            <a:p>
              <a:pPr algn="ctr"/>
              <a:endParaRPr lang="en-US" sz="1200" dirty="0">
                <a:solidFill>
                  <a:schemeClr val="tx1">
                    <a:lumMod val="100000"/>
                  </a:schemeClr>
                </a:solidFill>
                <a:latin typeface="EYInterstate Light" panose="02000506000000020004" pitchFamily="2" charset="0"/>
              </a:endParaRPr>
            </a:p>
          </p:txBody>
        </p:sp>
        <p:sp>
          <p:nvSpPr>
            <p:cNvPr id="74" name="Oval 73">
              <a:extLst>
                <a:ext uri="{FF2B5EF4-FFF2-40B4-BE49-F238E27FC236}">
                  <a16:creationId xmlns:a16="http://schemas.microsoft.com/office/drawing/2014/main" id="{D927CB4A-2FC5-41BE-9CEE-9D36DACE189F}"/>
                </a:ext>
              </a:extLst>
            </p:cNvPr>
            <p:cNvSpPr/>
            <p:nvPr/>
          </p:nvSpPr>
          <p:spPr>
            <a:xfrm>
              <a:off x="5576389" y="2372884"/>
              <a:ext cx="91440" cy="91440"/>
            </a:xfrm>
            <a:prstGeom prst="ellipse">
              <a:avLst/>
            </a:prstGeom>
            <a:solidFill>
              <a:srgbClr val="FFE6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1"/>
                </a:solidFill>
              </a:endParaRPr>
            </a:p>
          </p:txBody>
        </p:sp>
        <p:sp>
          <p:nvSpPr>
            <p:cNvPr id="75" name="Oval 74">
              <a:extLst>
                <a:ext uri="{FF2B5EF4-FFF2-40B4-BE49-F238E27FC236}">
                  <a16:creationId xmlns:a16="http://schemas.microsoft.com/office/drawing/2014/main" id="{034D7301-7CCF-4AF2-B0A1-3CF58E8FF330}"/>
                </a:ext>
              </a:extLst>
            </p:cNvPr>
            <p:cNvSpPr/>
            <p:nvPr/>
          </p:nvSpPr>
          <p:spPr>
            <a:xfrm>
              <a:off x="5446849" y="2517664"/>
              <a:ext cx="91440" cy="91440"/>
            </a:xfrm>
            <a:prstGeom prst="ellipse">
              <a:avLst/>
            </a:prstGeom>
            <a:solidFill>
              <a:srgbClr val="FFE6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1"/>
                </a:solidFill>
              </a:endParaRPr>
            </a:p>
          </p:txBody>
        </p:sp>
        <p:sp>
          <p:nvSpPr>
            <p:cNvPr id="76" name="Oval 75">
              <a:extLst>
                <a:ext uri="{FF2B5EF4-FFF2-40B4-BE49-F238E27FC236}">
                  <a16:creationId xmlns:a16="http://schemas.microsoft.com/office/drawing/2014/main" id="{E0E8DF12-7B02-48FA-84A3-418E08AF3E01}"/>
                </a:ext>
              </a:extLst>
            </p:cNvPr>
            <p:cNvSpPr/>
            <p:nvPr/>
          </p:nvSpPr>
          <p:spPr>
            <a:xfrm>
              <a:off x="5416369" y="2731024"/>
              <a:ext cx="91440" cy="91440"/>
            </a:xfrm>
            <a:prstGeom prst="ellipse">
              <a:avLst/>
            </a:prstGeom>
            <a:solidFill>
              <a:srgbClr val="FFE6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1"/>
                </a:solidFill>
              </a:endParaRPr>
            </a:p>
          </p:txBody>
        </p:sp>
        <p:sp>
          <p:nvSpPr>
            <p:cNvPr id="77" name="Oval 76">
              <a:extLst>
                <a:ext uri="{FF2B5EF4-FFF2-40B4-BE49-F238E27FC236}">
                  <a16:creationId xmlns:a16="http://schemas.microsoft.com/office/drawing/2014/main" id="{17FA0C67-648E-43AF-AAEE-02BF821516C9}"/>
                </a:ext>
              </a:extLst>
            </p:cNvPr>
            <p:cNvSpPr/>
            <p:nvPr/>
          </p:nvSpPr>
          <p:spPr>
            <a:xfrm>
              <a:off x="5134429" y="2685304"/>
              <a:ext cx="91440" cy="91440"/>
            </a:xfrm>
            <a:prstGeom prst="ellipse">
              <a:avLst/>
            </a:prstGeom>
            <a:solidFill>
              <a:srgbClr val="FFE6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1"/>
                </a:solidFill>
              </a:endParaRPr>
            </a:p>
          </p:txBody>
        </p:sp>
        <p:sp>
          <p:nvSpPr>
            <p:cNvPr id="78" name="Oval 77">
              <a:extLst>
                <a:ext uri="{FF2B5EF4-FFF2-40B4-BE49-F238E27FC236}">
                  <a16:creationId xmlns:a16="http://schemas.microsoft.com/office/drawing/2014/main" id="{4471849E-9504-436E-90D2-3F671E43173E}"/>
                </a:ext>
              </a:extLst>
            </p:cNvPr>
            <p:cNvSpPr/>
            <p:nvPr/>
          </p:nvSpPr>
          <p:spPr>
            <a:xfrm>
              <a:off x="5134429" y="3005344"/>
              <a:ext cx="91440" cy="91440"/>
            </a:xfrm>
            <a:prstGeom prst="ellipse">
              <a:avLst/>
            </a:prstGeom>
            <a:solidFill>
              <a:srgbClr val="FFE6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1"/>
                </a:solidFill>
              </a:endParaRPr>
            </a:p>
          </p:txBody>
        </p:sp>
        <p:sp>
          <p:nvSpPr>
            <p:cNvPr id="79" name="Oval 78">
              <a:extLst>
                <a:ext uri="{FF2B5EF4-FFF2-40B4-BE49-F238E27FC236}">
                  <a16:creationId xmlns:a16="http://schemas.microsoft.com/office/drawing/2014/main" id="{8196625B-CB78-4FAD-BF8D-EF9FBAFA6AD4}"/>
                </a:ext>
              </a:extLst>
            </p:cNvPr>
            <p:cNvSpPr/>
            <p:nvPr/>
          </p:nvSpPr>
          <p:spPr>
            <a:xfrm>
              <a:off x="5149669" y="3317764"/>
              <a:ext cx="91440" cy="91440"/>
            </a:xfrm>
            <a:prstGeom prst="ellipse">
              <a:avLst/>
            </a:prstGeom>
            <a:solidFill>
              <a:srgbClr val="FFE6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1"/>
                </a:solidFill>
              </a:endParaRPr>
            </a:p>
          </p:txBody>
        </p:sp>
        <p:sp>
          <p:nvSpPr>
            <p:cNvPr id="80" name="Oval 79">
              <a:extLst>
                <a:ext uri="{FF2B5EF4-FFF2-40B4-BE49-F238E27FC236}">
                  <a16:creationId xmlns:a16="http://schemas.microsoft.com/office/drawing/2014/main" id="{BD71CC14-78C7-4D48-A20D-F5962F2C250E}"/>
                </a:ext>
              </a:extLst>
            </p:cNvPr>
            <p:cNvSpPr/>
            <p:nvPr/>
          </p:nvSpPr>
          <p:spPr>
            <a:xfrm>
              <a:off x="4959169" y="3249184"/>
              <a:ext cx="91440" cy="91440"/>
            </a:xfrm>
            <a:prstGeom prst="ellipse">
              <a:avLst/>
            </a:prstGeom>
            <a:solidFill>
              <a:srgbClr val="FFE6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1"/>
                </a:solidFill>
              </a:endParaRPr>
            </a:p>
          </p:txBody>
        </p:sp>
        <p:sp>
          <p:nvSpPr>
            <p:cNvPr id="81" name="Oval 80">
              <a:extLst>
                <a:ext uri="{FF2B5EF4-FFF2-40B4-BE49-F238E27FC236}">
                  <a16:creationId xmlns:a16="http://schemas.microsoft.com/office/drawing/2014/main" id="{0E24D0EA-0009-4395-A0D7-043B3B338F22}"/>
                </a:ext>
              </a:extLst>
            </p:cNvPr>
            <p:cNvSpPr/>
            <p:nvPr/>
          </p:nvSpPr>
          <p:spPr>
            <a:xfrm>
              <a:off x="4768669" y="3462544"/>
              <a:ext cx="91440" cy="91440"/>
            </a:xfrm>
            <a:prstGeom prst="ellipse">
              <a:avLst/>
            </a:prstGeom>
            <a:solidFill>
              <a:srgbClr val="FFE6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1"/>
                </a:solidFill>
              </a:endParaRPr>
            </a:p>
          </p:txBody>
        </p:sp>
        <p:sp>
          <p:nvSpPr>
            <p:cNvPr id="82" name="Oval 81">
              <a:extLst>
                <a:ext uri="{FF2B5EF4-FFF2-40B4-BE49-F238E27FC236}">
                  <a16:creationId xmlns:a16="http://schemas.microsoft.com/office/drawing/2014/main" id="{8D07814C-2732-452B-87D0-7CDC30B4E786}"/>
                </a:ext>
              </a:extLst>
            </p:cNvPr>
            <p:cNvSpPr/>
            <p:nvPr/>
          </p:nvSpPr>
          <p:spPr>
            <a:xfrm>
              <a:off x="4540069" y="3569224"/>
              <a:ext cx="91440" cy="91440"/>
            </a:xfrm>
            <a:prstGeom prst="ellipse">
              <a:avLst/>
            </a:prstGeom>
            <a:solidFill>
              <a:srgbClr val="FFE6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1"/>
                </a:solidFill>
              </a:endParaRPr>
            </a:p>
          </p:txBody>
        </p:sp>
        <p:sp>
          <p:nvSpPr>
            <p:cNvPr id="83" name="Oval 82">
              <a:extLst>
                <a:ext uri="{FF2B5EF4-FFF2-40B4-BE49-F238E27FC236}">
                  <a16:creationId xmlns:a16="http://schemas.microsoft.com/office/drawing/2014/main" id="{96F1E3D0-CBEA-4B12-9690-198C1893EC3D}"/>
                </a:ext>
              </a:extLst>
            </p:cNvPr>
            <p:cNvSpPr/>
            <p:nvPr/>
          </p:nvSpPr>
          <p:spPr>
            <a:xfrm>
              <a:off x="4814389" y="2921524"/>
              <a:ext cx="91440" cy="91440"/>
            </a:xfrm>
            <a:prstGeom prst="ellipse">
              <a:avLst/>
            </a:prstGeom>
            <a:solidFill>
              <a:srgbClr val="FFE6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1"/>
                </a:solidFill>
              </a:endParaRPr>
            </a:p>
          </p:txBody>
        </p:sp>
        <p:sp>
          <p:nvSpPr>
            <p:cNvPr id="85" name="Oval 84">
              <a:extLst>
                <a:ext uri="{FF2B5EF4-FFF2-40B4-BE49-F238E27FC236}">
                  <a16:creationId xmlns:a16="http://schemas.microsoft.com/office/drawing/2014/main" id="{8B0E951D-E773-42A3-967F-CBF69FE638B1}"/>
                </a:ext>
              </a:extLst>
            </p:cNvPr>
            <p:cNvSpPr/>
            <p:nvPr/>
          </p:nvSpPr>
          <p:spPr>
            <a:xfrm>
              <a:off x="4562929" y="2974864"/>
              <a:ext cx="91440" cy="91440"/>
            </a:xfrm>
            <a:prstGeom prst="ellipse">
              <a:avLst/>
            </a:prstGeom>
            <a:solidFill>
              <a:srgbClr val="FFE6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1"/>
                </a:solidFill>
              </a:endParaRPr>
            </a:p>
          </p:txBody>
        </p:sp>
        <p:sp>
          <p:nvSpPr>
            <p:cNvPr id="86" name="Oval 85">
              <a:extLst>
                <a:ext uri="{FF2B5EF4-FFF2-40B4-BE49-F238E27FC236}">
                  <a16:creationId xmlns:a16="http://schemas.microsoft.com/office/drawing/2014/main" id="{99EFDFEA-02A8-46EC-AAC3-C1B1A952D18F}"/>
                </a:ext>
              </a:extLst>
            </p:cNvPr>
            <p:cNvSpPr/>
            <p:nvPr/>
          </p:nvSpPr>
          <p:spPr>
            <a:xfrm>
              <a:off x="4562929" y="2510044"/>
              <a:ext cx="91440" cy="91440"/>
            </a:xfrm>
            <a:prstGeom prst="ellipse">
              <a:avLst/>
            </a:prstGeom>
            <a:solidFill>
              <a:srgbClr val="FFE6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1"/>
                </a:solidFill>
              </a:endParaRPr>
            </a:p>
          </p:txBody>
        </p:sp>
        <p:sp>
          <p:nvSpPr>
            <p:cNvPr id="87" name="Oval 86">
              <a:extLst>
                <a:ext uri="{FF2B5EF4-FFF2-40B4-BE49-F238E27FC236}">
                  <a16:creationId xmlns:a16="http://schemas.microsoft.com/office/drawing/2014/main" id="{3E1DCE5A-EC80-46D0-BA7C-885060707196}"/>
                </a:ext>
              </a:extLst>
            </p:cNvPr>
            <p:cNvSpPr/>
            <p:nvPr/>
          </p:nvSpPr>
          <p:spPr>
            <a:xfrm>
              <a:off x="4341949" y="2738644"/>
              <a:ext cx="91440" cy="91440"/>
            </a:xfrm>
            <a:prstGeom prst="ellipse">
              <a:avLst/>
            </a:prstGeom>
            <a:solidFill>
              <a:srgbClr val="FFE6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1"/>
                </a:solidFill>
              </a:endParaRPr>
            </a:p>
          </p:txBody>
        </p:sp>
        <p:sp>
          <p:nvSpPr>
            <p:cNvPr id="88" name="Oval 87">
              <a:extLst>
                <a:ext uri="{FF2B5EF4-FFF2-40B4-BE49-F238E27FC236}">
                  <a16:creationId xmlns:a16="http://schemas.microsoft.com/office/drawing/2014/main" id="{31CF95BA-9BA1-4E9A-BF4C-C1037409C37A}"/>
                </a:ext>
              </a:extLst>
            </p:cNvPr>
            <p:cNvSpPr/>
            <p:nvPr/>
          </p:nvSpPr>
          <p:spPr>
            <a:xfrm>
              <a:off x="4067629" y="2258584"/>
              <a:ext cx="91440" cy="91440"/>
            </a:xfrm>
            <a:prstGeom prst="ellipse">
              <a:avLst/>
            </a:prstGeom>
            <a:solidFill>
              <a:srgbClr val="FFE6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1"/>
                </a:solidFill>
              </a:endParaRPr>
            </a:p>
          </p:txBody>
        </p:sp>
        <p:sp>
          <p:nvSpPr>
            <p:cNvPr id="89" name="Oval 88">
              <a:extLst>
                <a:ext uri="{FF2B5EF4-FFF2-40B4-BE49-F238E27FC236}">
                  <a16:creationId xmlns:a16="http://schemas.microsoft.com/office/drawing/2014/main" id="{8B1C9474-1622-4768-910F-912BB7564BE4}"/>
                </a:ext>
              </a:extLst>
            </p:cNvPr>
            <p:cNvSpPr/>
            <p:nvPr/>
          </p:nvSpPr>
          <p:spPr>
            <a:xfrm>
              <a:off x="3877129" y="2410984"/>
              <a:ext cx="91440" cy="91440"/>
            </a:xfrm>
            <a:prstGeom prst="ellipse">
              <a:avLst/>
            </a:prstGeom>
            <a:solidFill>
              <a:srgbClr val="FFE6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1"/>
                </a:solidFill>
              </a:endParaRPr>
            </a:p>
          </p:txBody>
        </p:sp>
        <p:sp>
          <p:nvSpPr>
            <p:cNvPr id="90" name="Oval 89">
              <a:extLst>
                <a:ext uri="{FF2B5EF4-FFF2-40B4-BE49-F238E27FC236}">
                  <a16:creationId xmlns:a16="http://schemas.microsoft.com/office/drawing/2014/main" id="{29D68574-8BBD-4124-951C-F3EC347E9B5F}"/>
                </a:ext>
              </a:extLst>
            </p:cNvPr>
            <p:cNvSpPr/>
            <p:nvPr/>
          </p:nvSpPr>
          <p:spPr>
            <a:xfrm>
              <a:off x="3526609" y="2350024"/>
              <a:ext cx="91440" cy="91440"/>
            </a:xfrm>
            <a:prstGeom prst="ellipse">
              <a:avLst/>
            </a:prstGeom>
            <a:solidFill>
              <a:srgbClr val="FFE6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1"/>
                </a:solidFill>
              </a:endParaRPr>
            </a:p>
          </p:txBody>
        </p:sp>
        <p:sp>
          <p:nvSpPr>
            <p:cNvPr id="91" name="Oval 90">
              <a:extLst>
                <a:ext uri="{FF2B5EF4-FFF2-40B4-BE49-F238E27FC236}">
                  <a16:creationId xmlns:a16="http://schemas.microsoft.com/office/drawing/2014/main" id="{E04FD39F-93D6-4F69-9DC8-656EF9915C21}"/>
                </a:ext>
              </a:extLst>
            </p:cNvPr>
            <p:cNvSpPr>
              <a:spLocks/>
            </p:cNvSpPr>
            <p:nvPr/>
          </p:nvSpPr>
          <p:spPr>
            <a:xfrm>
              <a:off x="2939869" y="2151904"/>
              <a:ext cx="91440" cy="91440"/>
            </a:xfrm>
            <a:prstGeom prst="ellipse">
              <a:avLst/>
            </a:prstGeom>
            <a:solidFill>
              <a:srgbClr val="FFE600"/>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1"/>
                </a:solidFill>
              </a:endParaRPr>
            </a:p>
          </p:txBody>
        </p:sp>
        <p:sp>
          <p:nvSpPr>
            <p:cNvPr id="92" name="Oval 91">
              <a:extLst>
                <a:ext uri="{FF2B5EF4-FFF2-40B4-BE49-F238E27FC236}">
                  <a16:creationId xmlns:a16="http://schemas.microsoft.com/office/drawing/2014/main" id="{93B9A174-E6ED-4139-9211-0D2BA0528050}"/>
                </a:ext>
              </a:extLst>
            </p:cNvPr>
            <p:cNvSpPr/>
            <p:nvPr/>
          </p:nvSpPr>
          <p:spPr>
            <a:xfrm>
              <a:off x="3023689" y="2403364"/>
              <a:ext cx="91440" cy="91440"/>
            </a:xfrm>
            <a:prstGeom prst="ellipse">
              <a:avLst/>
            </a:prstGeom>
            <a:solidFill>
              <a:srgbClr val="FFE6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1"/>
                </a:solidFill>
              </a:endParaRPr>
            </a:p>
          </p:txBody>
        </p:sp>
        <p:sp>
          <p:nvSpPr>
            <p:cNvPr id="93" name="Oval 92">
              <a:extLst>
                <a:ext uri="{FF2B5EF4-FFF2-40B4-BE49-F238E27FC236}">
                  <a16:creationId xmlns:a16="http://schemas.microsoft.com/office/drawing/2014/main" id="{EF1925DD-9649-43C5-865F-C4A46A31B389}"/>
                </a:ext>
              </a:extLst>
            </p:cNvPr>
            <p:cNvSpPr/>
            <p:nvPr/>
          </p:nvSpPr>
          <p:spPr>
            <a:xfrm>
              <a:off x="2863669" y="2822464"/>
              <a:ext cx="91440" cy="91440"/>
            </a:xfrm>
            <a:prstGeom prst="ellipse">
              <a:avLst/>
            </a:prstGeom>
            <a:solidFill>
              <a:srgbClr val="FFE6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1"/>
                </a:solidFill>
              </a:endParaRPr>
            </a:p>
          </p:txBody>
        </p:sp>
        <p:sp>
          <p:nvSpPr>
            <p:cNvPr id="94" name="Oval 93">
              <a:extLst>
                <a:ext uri="{FF2B5EF4-FFF2-40B4-BE49-F238E27FC236}">
                  <a16:creationId xmlns:a16="http://schemas.microsoft.com/office/drawing/2014/main" id="{F962BC36-786D-46C7-BE73-62589A4546D7}"/>
                </a:ext>
              </a:extLst>
            </p:cNvPr>
            <p:cNvSpPr/>
            <p:nvPr/>
          </p:nvSpPr>
          <p:spPr>
            <a:xfrm>
              <a:off x="2932249" y="3096784"/>
              <a:ext cx="91440" cy="91440"/>
            </a:xfrm>
            <a:prstGeom prst="ellipse">
              <a:avLst/>
            </a:prstGeom>
            <a:solidFill>
              <a:srgbClr val="FFE6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1"/>
                </a:solidFill>
              </a:endParaRPr>
            </a:p>
          </p:txBody>
        </p:sp>
        <p:sp>
          <p:nvSpPr>
            <p:cNvPr id="95" name="Oval 94">
              <a:extLst>
                <a:ext uri="{FF2B5EF4-FFF2-40B4-BE49-F238E27FC236}">
                  <a16:creationId xmlns:a16="http://schemas.microsoft.com/office/drawing/2014/main" id="{2BA722B8-EC43-4B29-84BF-E88275C58942}"/>
                </a:ext>
              </a:extLst>
            </p:cNvPr>
            <p:cNvSpPr/>
            <p:nvPr/>
          </p:nvSpPr>
          <p:spPr>
            <a:xfrm>
              <a:off x="3176089" y="3294904"/>
              <a:ext cx="91440" cy="91440"/>
            </a:xfrm>
            <a:prstGeom prst="ellipse">
              <a:avLst/>
            </a:prstGeom>
            <a:solidFill>
              <a:srgbClr val="FFE6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1"/>
                </a:solidFill>
              </a:endParaRPr>
            </a:p>
          </p:txBody>
        </p:sp>
        <p:sp>
          <p:nvSpPr>
            <p:cNvPr id="96" name="Oval 95">
              <a:extLst>
                <a:ext uri="{FF2B5EF4-FFF2-40B4-BE49-F238E27FC236}">
                  <a16:creationId xmlns:a16="http://schemas.microsoft.com/office/drawing/2014/main" id="{4781C731-C705-4487-B485-4BF6CD8081ED}"/>
                </a:ext>
              </a:extLst>
            </p:cNvPr>
            <p:cNvSpPr/>
            <p:nvPr/>
          </p:nvSpPr>
          <p:spPr>
            <a:xfrm>
              <a:off x="3320869" y="3089164"/>
              <a:ext cx="91440" cy="91440"/>
            </a:xfrm>
            <a:prstGeom prst="ellipse">
              <a:avLst/>
            </a:prstGeom>
            <a:solidFill>
              <a:srgbClr val="FFE6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1"/>
                </a:solidFill>
              </a:endParaRPr>
            </a:p>
          </p:txBody>
        </p:sp>
        <p:sp>
          <p:nvSpPr>
            <p:cNvPr id="97" name="Oval 96">
              <a:extLst>
                <a:ext uri="{FF2B5EF4-FFF2-40B4-BE49-F238E27FC236}">
                  <a16:creationId xmlns:a16="http://schemas.microsoft.com/office/drawing/2014/main" id="{489443C0-F20D-42C2-AB7D-CD2106DA5050}"/>
                </a:ext>
              </a:extLst>
            </p:cNvPr>
            <p:cNvSpPr/>
            <p:nvPr/>
          </p:nvSpPr>
          <p:spPr>
            <a:xfrm>
              <a:off x="3168469" y="2952004"/>
              <a:ext cx="91440" cy="91440"/>
            </a:xfrm>
            <a:prstGeom prst="ellipse">
              <a:avLst/>
            </a:prstGeom>
            <a:solidFill>
              <a:srgbClr val="FFE6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1"/>
                </a:solidFill>
              </a:endParaRPr>
            </a:p>
          </p:txBody>
        </p:sp>
        <p:sp>
          <p:nvSpPr>
            <p:cNvPr id="98" name="Oval 97">
              <a:extLst>
                <a:ext uri="{FF2B5EF4-FFF2-40B4-BE49-F238E27FC236}">
                  <a16:creationId xmlns:a16="http://schemas.microsoft.com/office/drawing/2014/main" id="{6ABF11B1-EADC-436B-BCD8-E7730DE890D8}"/>
                </a:ext>
              </a:extLst>
            </p:cNvPr>
            <p:cNvSpPr/>
            <p:nvPr/>
          </p:nvSpPr>
          <p:spPr>
            <a:xfrm>
              <a:off x="3503749" y="2784364"/>
              <a:ext cx="91440" cy="91440"/>
            </a:xfrm>
            <a:prstGeom prst="ellipse">
              <a:avLst/>
            </a:prstGeom>
            <a:solidFill>
              <a:srgbClr val="FFE6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1"/>
                </a:solidFill>
              </a:endParaRPr>
            </a:p>
          </p:txBody>
        </p:sp>
        <p:sp>
          <p:nvSpPr>
            <p:cNvPr id="99" name="Oval 98">
              <a:extLst>
                <a:ext uri="{FF2B5EF4-FFF2-40B4-BE49-F238E27FC236}">
                  <a16:creationId xmlns:a16="http://schemas.microsoft.com/office/drawing/2014/main" id="{ABE91A15-A4CD-436F-B395-EBF7A43A0167}"/>
                </a:ext>
              </a:extLst>
            </p:cNvPr>
            <p:cNvSpPr/>
            <p:nvPr/>
          </p:nvSpPr>
          <p:spPr>
            <a:xfrm>
              <a:off x="3839029" y="2837704"/>
              <a:ext cx="91440" cy="91440"/>
            </a:xfrm>
            <a:prstGeom prst="ellipse">
              <a:avLst/>
            </a:prstGeom>
            <a:solidFill>
              <a:srgbClr val="FFE6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1"/>
                </a:solidFill>
              </a:endParaRPr>
            </a:p>
          </p:txBody>
        </p:sp>
        <p:sp>
          <p:nvSpPr>
            <p:cNvPr id="100" name="Oval 99">
              <a:extLst>
                <a:ext uri="{FF2B5EF4-FFF2-40B4-BE49-F238E27FC236}">
                  <a16:creationId xmlns:a16="http://schemas.microsoft.com/office/drawing/2014/main" id="{14A74B2C-6572-4DA0-8A95-3FD362709A90}"/>
                </a:ext>
              </a:extLst>
            </p:cNvPr>
            <p:cNvSpPr/>
            <p:nvPr/>
          </p:nvSpPr>
          <p:spPr>
            <a:xfrm>
              <a:off x="3778069" y="3134884"/>
              <a:ext cx="91440" cy="91440"/>
            </a:xfrm>
            <a:prstGeom prst="ellipse">
              <a:avLst/>
            </a:prstGeom>
            <a:solidFill>
              <a:srgbClr val="FFE6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1"/>
                </a:solidFill>
              </a:endParaRPr>
            </a:p>
          </p:txBody>
        </p:sp>
        <p:sp>
          <p:nvSpPr>
            <p:cNvPr id="101" name="Oval 100">
              <a:extLst>
                <a:ext uri="{FF2B5EF4-FFF2-40B4-BE49-F238E27FC236}">
                  <a16:creationId xmlns:a16="http://schemas.microsoft.com/office/drawing/2014/main" id="{A1FCA5AB-2B41-4537-A94D-527F0098A54A}"/>
                </a:ext>
              </a:extLst>
            </p:cNvPr>
            <p:cNvSpPr/>
            <p:nvPr/>
          </p:nvSpPr>
          <p:spPr>
            <a:xfrm>
              <a:off x="4067629" y="3249184"/>
              <a:ext cx="91440" cy="91440"/>
            </a:xfrm>
            <a:prstGeom prst="ellipse">
              <a:avLst/>
            </a:prstGeom>
            <a:solidFill>
              <a:srgbClr val="FFE6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1"/>
                </a:solidFill>
              </a:endParaRPr>
            </a:p>
          </p:txBody>
        </p:sp>
        <p:sp>
          <p:nvSpPr>
            <p:cNvPr id="102" name="Oval 101">
              <a:extLst>
                <a:ext uri="{FF2B5EF4-FFF2-40B4-BE49-F238E27FC236}">
                  <a16:creationId xmlns:a16="http://schemas.microsoft.com/office/drawing/2014/main" id="{357B2407-D269-452E-8309-0606CADA3807}"/>
                </a:ext>
              </a:extLst>
            </p:cNvPr>
            <p:cNvSpPr/>
            <p:nvPr/>
          </p:nvSpPr>
          <p:spPr>
            <a:xfrm>
              <a:off x="3785689" y="3553984"/>
              <a:ext cx="91440" cy="91440"/>
            </a:xfrm>
            <a:prstGeom prst="ellipse">
              <a:avLst/>
            </a:prstGeom>
            <a:solidFill>
              <a:srgbClr val="FFE6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1"/>
                </a:solidFill>
              </a:endParaRPr>
            </a:p>
          </p:txBody>
        </p:sp>
      </p:grpSp>
    </p:spTree>
    <p:extLst>
      <p:ext uri="{BB962C8B-B14F-4D97-AF65-F5344CB8AC3E}">
        <p14:creationId xmlns:p14="http://schemas.microsoft.com/office/powerpoint/2010/main" val="5900516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89B6303A-35FA-81DA-B6D5-02935EECDE4F}"/>
              </a:ext>
            </a:extLst>
          </p:cNvPr>
          <p:cNvGrpSpPr/>
          <p:nvPr/>
        </p:nvGrpSpPr>
        <p:grpSpPr>
          <a:xfrm>
            <a:off x="457201" y="1138238"/>
            <a:ext cx="8229600" cy="4949825"/>
            <a:chOff x="457201" y="1138238"/>
            <a:chExt cx="8229600" cy="4949825"/>
          </a:xfrm>
        </p:grpSpPr>
        <p:pic>
          <p:nvPicPr>
            <p:cNvPr id="17" name="Picture 16">
              <a:extLst>
                <a:ext uri="{FF2B5EF4-FFF2-40B4-BE49-F238E27FC236}">
                  <a16:creationId xmlns:a16="http://schemas.microsoft.com/office/drawing/2014/main" id="{32899C5B-33B2-55A1-0EAA-6A7F4DE0201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24485" r="421"/>
            <a:stretch/>
          </p:blipFill>
          <p:spPr>
            <a:xfrm>
              <a:off x="457201" y="1138238"/>
              <a:ext cx="8229600" cy="4949825"/>
            </a:xfrm>
            <a:prstGeom prst="rect">
              <a:avLst/>
            </a:prstGeom>
          </p:spPr>
        </p:pic>
        <p:sp>
          <p:nvSpPr>
            <p:cNvPr id="18" name="Rectangle 17">
              <a:extLst>
                <a:ext uri="{FF2B5EF4-FFF2-40B4-BE49-F238E27FC236}">
                  <a16:creationId xmlns:a16="http://schemas.microsoft.com/office/drawing/2014/main" id="{7B67E8A8-0E46-BB63-7E39-4324F528E7AD}"/>
                </a:ext>
              </a:extLst>
            </p:cNvPr>
            <p:cNvSpPr/>
            <p:nvPr/>
          </p:nvSpPr>
          <p:spPr>
            <a:xfrm>
              <a:off x="457201" y="1138238"/>
              <a:ext cx="8229600" cy="4949825"/>
            </a:xfrm>
            <a:prstGeom prst="rect">
              <a:avLst/>
            </a:prstGeom>
            <a:gradFill flip="none" rotWithShape="1">
              <a:gsLst>
                <a:gs pos="0">
                  <a:schemeClr val="tx1">
                    <a:alpha val="0"/>
                  </a:schemeClr>
                </a:gs>
                <a:gs pos="46000">
                  <a:schemeClr val="tx1">
                    <a:alpha val="50000"/>
                  </a:schemeClr>
                </a:gs>
                <a:gs pos="81000">
                  <a:schemeClr val="tx1">
                    <a:alpha val="74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sz="1600" dirty="0">
                <a:latin typeface="+mj-lt"/>
              </a:endParaRPr>
            </a:p>
          </p:txBody>
        </p:sp>
      </p:grpSp>
      <p:graphicFrame>
        <p:nvGraphicFramePr>
          <p:cNvPr id="4" name="Object 3" hidden="1">
            <a:extLst>
              <a:ext uri="{FF2B5EF4-FFF2-40B4-BE49-F238E27FC236}">
                <a16:creationId xmlns:a16="http://schemas.microsoft.com/office/drawing/2014/main" id="{19D70C96-EF50-4280-9089-568F17DB519C}"/>
              </a:ext>
            </a:extLst>
          </p:cNvPr>
          <p:cNvGraphicFramePr>
            <a:graphicFrameLocks noChangeAspect="1"/>
          </p:cNvGraphicFramePr>
          <p:nvPr>
            <p:custDataLst>
              <p:tags r:id="rId1"/>
            </p:custDataLst>
            <p:extLst>
              <p:ext uri="{D42A27DB-BD31-4B8C-83A1-F6EECF244321}">
                <p14:modId xmlns:p14="http://schemas.microsoft.com/office/powerpoint/2010/main" val="2467595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56" imgH="257" progId="TCLayout.ActiveDocument.1">
                  <p:embed/>
                </p:oleObj>
              </mc:Choice>
              <mc:Fallback>
                <p:oleObj name="think-cell Slide" r:id="rId4" imgW="256" imgH="257" progId="TCLayout.ActiveDocument.1">
                  <p:embed/>
                  <p:pic>
                    <p:nvPicPr>
                      <p:cNvPr id="4" name="Object 3" hidden="1">
                        <a:extLst>
                          <a:ext uri="{FF2B5EF4-FFF2-40B4-BE49-F238E27FC236}">
                            <a16:creationId xmlns:a16="http://schemas.microsoft.com/office/drawing/2014/main" id="{19D70C96-EF50-4280-9089-568F17DB519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364B114B-BC04-450D-B1EE-6F08857EA8F7}"/>
              </a:ext>
            </a:extLst>
          </p:cNvPr>
          <p:cNvSpPr>
            <a:spLocks noGrp="1"/>
          </p:cNvSpPr>
          <p:nvPr>
            <p:ph type="title"/>
          </p:nvPr>
        </p:nvSpPr>
        <p:spPr/>
        <p:txBody>
          <a:bodyPr vert="horz"/>
          <a:lstStyle/>
          <a:p>
            <a:r>
              <a:rPr lang="en-US" dirty="0"/>
              <a:t>Polling question 6</a:t>
            </a:r>
          </a:p>
        </p:txBody>
      </p:sp>
      <p:sp>
        <p:nvSpPr>
          <p:cNvPr id="3" name="Text Placeholder 5">
            <a:extLst>
              <a:ext uri="{FF2B5EF4-FFF2-40B4-BE49-F238E27FC236}">
                <a16:creationId xmlns:a16="http://schemas.microsoft.com/office/drawing/2014/main" id="{1D647A3D-9B9C-2AD6-33EC-C8A0B069F4BC}"/>
              </a:ext>
            </a:extLst>
          </p:cNvPr>
          <p:cNvSpPr txBox="1">
            <a:spLocks/>
          </p:cNvSpPr>
          <p:nvPr/>
        </p:nvSpPr>
        <p:spPr>
          <a:xfrm>
            <a:off x="763996" y="1438199"/>
            <a:ext cx="5363536" cy="553998"/>
          </a:xfrm>
          <a:prstGeom prst="rect">
            <a:avLst/>
          </a:prstGeom>
        </p:spPr>
        <p:txBody>
          <a:bodyPr vert="horz" wrap="square" lIns="0" tIns="0" rIns="0" bIns="0" rtlCol="0" anchor="t" anchorCtr="0">
            <a:spAutoFit/>
          </a:bodyPr>
          <a:lstStyle>
            <a:lvl1pPr marL="0" indent="0" algn="l" defTabSz="914400" rtl="0" eaLnBrk="1" latinLnBrk="0" hangingPunct="1">
              <a:spcBef>
                <a:spcPct val="20000"/>
              </a:spcBef>
              <a:buClr>
                <a:schemeClr val="tx2"/>
              </a:buClr>
              <a:buSzPct val="110000"/>
              <a:buFont typeface="EYInterstate Light" panose="02000506000000020004" pitchFamily="2" charset="0"/>
              <a:buNone/>
              <a:defRPr sz="2400" kern="1200">
                <a:solidFill>
                  <a:schemeClr val="bg1"/>
                </a:solidFill>
                <a:latin typeface="EYInterstate Light" panose="02000506000000020004" pitchFamily="2" charset="0"/>
                <a:ea typeface="+mn-ea"/>
                <a:cs typeface="+mn-cs"/>
              </a:defRPr>
            </a:lvl1pPr>
            <a:lvl2pPr marL="1425575" indent="-1425575" algn="l" defTabSz="914400" rtl="0" eaLnBrk="1" latinLnBrk="0" hangingPunct="1">
              <a:spcBef>
                <a:spcPct val="20000"/>
              </a:spcBef>
              <a:buClr>
                <a:schemeClr val="tx2"/>
              </a:buClr>
              <a:buSzPct val="110000"/>
              <a:buFont typeface="EYInterstate Light" panose="02000506000000020004" pitchFamily="2" charset="0"/>
              <a:buNone/>
              <a:defRPr sz="2400" kern="1200">
                <a:solidFill>
                  <a:schemeClr val="tx1"/>
                </a:solidFill>
                <a:latin typeface="EYInterstate Light" panose="02000506000000020004" pitchFamily="2" charset="0"/>
                <a:ea typeface="+mn-ea"/>
                <a:cs typeface="+mn-cs"/>
              </a:defRPr>
            </a:lvl2pPr>
            <a:lvl3pPr marL="1425575" indent="-1425575" algn="l" defTabSz="914400" rtl="0" eaLnBrk="1" latinLnBrk="0" hangingPunct="1">
              <a:spcBef>
                <a:spcPct val="20000"/>
              </a:spcBef>
              <a:buClr>
                <a:schemeClr val="tx2"/>
              </a:buClr>
              <a:buSzPct val="110000"/>
              <a:buFont typeface="EYInterstate Light" panose="02000506000000020004" pitchFamily="2" charset="0"/>
              <a:buNone/>
              <a:defRPr sz="2400" kern="1200">
                <a:solidFill>
                  <a:schemeClr val="tx1"/>
                </a:solidFill>
                <a:latin typeface="EYInterstate Light" panose="02000506000000020004" pitchFamily="2" charset="0"/>
                <a:ea typeface="+mn-ea"/>
                <a:cs typeface="+mn-cs"/>
              </a:defRPr>
            </a:lvl3pPr>
            <a:lvl4pPr marL="1425575" indent="-1425575" algn="l" defTabSz="914400" rtl="0" eaLnBrk="1" latinLnBrk="0" hangingPunct="1">
              <a:spcBef>
                <a:spcPct val="20000"/>
              </a:spcBef>
              <a:buClr>
                <a:schemeClr val="tx2"/>
              </a:buClr>
              <a:buSzPct val="110000"/>
              <a:buFont typeface="EYInterstate Light" panose="02000506000000020004" pitchFamily="2" charset="0"/>
              <a:buNone/>
              <a:defRPr sz="2400" kern="1200">
                <a:solidFill>
                  <a:schemeClr val="tx1"/>
                </a:solidFill>
                <a:latin typeface="EYInterstate Light" panose="02000506000000020004" pitchFamily="2" charset="0"/>
                <a:ea typeface="+mn-ea"/>
                <a:cs typeface="+mn-cs"/>
              </a:defRPr>
            </a:lvl4pPr>
            <a:lvl5pPr marL="1425575" indent="-1425575" algn="l" defTabSz="914400" rtl="0" eaLnBrk="1" latinLnBrk="0" hangingPunct="1">
              <a:spcBef>
                <a:spcPct val="20000"/>
              </a:spcBef>
              <a:buClr>
                <a:schemeClr val="tx2"/>
              </a:buClr>
              <a:buSzPct val="110000"/>
              <a:buFont typeface="EYInterstate Light" panose="02000506000000020004" pitchFamily="2" charset="0"/>
              <a:buNone/>
              <a:defRPr sz="2400" kern="1200">
                <a:solidFill>
                  <a:schemeClr val="tx1"/>
                </a:solidFill>
                <a:latin typeface="EYInterstate Light" panose="02000506000000020004"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pPr>
            <a:r>
              <a:rPr lang="en-IN" sz="1800" b="1" dirty="0">
                <a:solidFill>
                  <a:schemeClr val="tx2"/>
                </a:solidFill>
                <a:latin typeface="+mj-lt"/>
              </a:rPr>
              <a:t>My organization is aware of its UP reporting obligations and reports property annually:</a:t>
            </a:r>
          </a:p>
        </p:txBody>
      </p:sp>
      <p:sp>
        <p:nvSpPr>
          <p:cNvPr id="5" name="Oval 4">
            <a:extLst>
              <a:ext uri="{FF2B5EF4-FFF2-40B4-BE49-F238E27FC236}">
                <a16:creationId xmlns:a16="http://schemas.microsoft.com/office/drawing/2014/main" id="{B0B8A7B6-6723-D722-5CE9-F3DBE7921A25}"/>
              </a:ext>
            </a:extLst>
          </p:cNvPr>
          <p:cNvSpPr/>
          <p:nvPr/>
        </p:nvSpPr>
        <p:spPr>
          <a:xfrm>
            <a:off x="763995" y="3103543"/>
            <a:ext cx="340568" cy="340568"/>
          </a:xfrm>
          <a:prstGeom prst="ellipse">
            <a:avLst/>
          </a:prstGeom>
          <a:solidFill>
            <a:schemeClr val="tx2"/>
          </a:solidFill>
          <a:ln w="19050" cap="flat" cmpd="sng" algn="ctr">
            <a:noFill/>
            <a:prstDash val="solid"/>
          </a:ln>
          <a:effectLst/>
        </p:spPr>
        <p:txBody>
          <a:bodyPr rtlCol="0" anchor="ctr"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N" sz="1600" b="1" i="0" u="none" strike="noStrike" kern="0" cap="none" spc="0" normalizeH="0" baseline="0" noProof="0" dirty="0">
                <a:ln>
                  <a:noFill/>
                </a:ln>
                <a:effectLst/>
                <a:uLnTx/>
                <a:uFillTx/>
                <a:latin typeface="+mj-lt"/>
              </a:rPr>
              <a:t>B</a:t>
            </a:r>
            <a:endParaRPr kumimoji="0" lang="en-US" sz="1600" b="1" i="0" u="none" strike="noStrike" kern="0" cap="none" spc="0" normalizeH="0" baseline="0" noProof="0" dirty="0">
              <a:ln>
                <a:noFill/>
              </a:ln>
              <a:effectLst/>
              <a:uLnTx/>
              <a:uFillTx/>
              <a:latin typeface="+mj-lt"/>
            </a:endParaRPr>
          </a:p>
        </p:txBody>
      </p:sp>
      <p:sp>
        <p:nvSpPr>
          <p:cNvPr id="6" name="Oval 5">
            <a:extLst>
              <a:ext uri="{FF2B5EF4-FFF2-40B4-BE49-F238E27FC236}">
                <a16:creationId xmlns:a16="http://schemas.microsoft.com/office/drawing/2014/main" id="{94F64885-2A2D-A6D4-2228-67C9D827A026}"/>
              </a:ext>
            </a:extLst>
          </p:cNvPr>
          <p:cNvSpPr/>
          <p:nvPr/>
        </p:nvSpPr>
        <p:spPr>
          <a:xfrm>
            <a:off x="763995" y="3751738"/>
            <a:ext cx="340568" cy="340568"/>
          </a:xfrm>
          <a:prstGeom prst="ellipse">
            <a:avLst/>
          </a:prstGeom>
          <a:solidFill>
            <a:schemeClr val="tx2"/>
          </a:solidFill>
          <a:ln w="19050" cap="flat" cmpd="sng" algn="ctr">
            <a:noFill/>
            <a:prstDash val="solid"/>
          </a:ln>
          <a:effectLst/>
        </p:spPr>
        <p:txBody>
          <a:bodyPr rtlCol="0" anchor="ctr"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N" sz="1600" b="1" i="0" u="none" strike="noStrike" kern="0" cap="none" spc="0" normalizeH="0" baseline="0" noProof="0" dirty="0">
                <a:ln>
                  <a:noFill/>
                </a:ln>
                <a:effectLst/>
                <a:uLnTx/>
                <a:uFillTx/>
                <a:latin typeface="+mj-lt"/>
              </a:rPr>
              <a:t>C</a:t>
            </a:r>
            <a:endParaRPr kumimoji="0" lang="en-US" sz="1600" b="1" i="0" u="none" strike="noStrike" kern="0" cap="none" spc="0" normalizeH="0" baseline="0" noProof="0" dirty="0">
              <a:ln>
                <a:noFill/>
              </a:ln>
              <a:effectLst/>
              <a:uLnTx/>
              <a:uFillTx/>
              <a:latin typeface="+mj-lt"/>
            </a:endParaRPr>
          </a:p>
        </p:txBody>
      </p:sp>
      <p:sp>
        <p:nvSpPr>
          <p:cNvPr id="7" name="Oval 6">
            <a:extLst>
              <a:ext uri="{FF2B5EF4-FFF2-40B4-BE49-F238E27FC236}">
                <a16:creationId xmlns:a16="http://schemas.microsoft.com/office/drawing/2014/main" id="{D3AE8DF7-B44E-1270-B219-A3337508E8FD}"/>
              </a:ext>
            </a:extLst>
          </p:cNvPr>
          <p:cNvSpPr/>
          <p:nvPr/>
        </p:nvSpPr>
        <p:spPr>
          <a:xfrm>
            <a:off x="763995" y="4399933"/>
            <a:ext cx="340568" cy="340568"/>
          </a:xfrm>
          <a:prstGeom prst="ellipse">
            <a:avLst/>
          </a:prstGeom>
          <a:solidFill>
            <a:schemeClr val="tx2"/>
          </a:solidFill>
          <a:ln w="19050" cap="flat" cmpd="sng" algn="ctr">
            <a:noFill/>
            <a:prstDash val="solid"/>
          </a:ln>
          <a:effectLst/>
        </p:spPr>
        <p:txBody>
          <a:bodyPr rtlCol="0" anchor="ctr"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N" sz="1600" b="1" i="0" u="none" strike="noStrike" kern="0" cap="none" spc="0" normalizeH="0" baseline="0" noProof="0" dirty="0">
                <a:ln>
                  <a:noFill/>
                </a:ln>
                <a:effectLst/>
                <a:uLnTx/>
                <a:uFillTx/>
                <a:latin typeface="+mj-lt"/>
              </a:rPr>
              <a:t>D</a:t>
            </a:r>
            <a:endParaRPr kumimoji="0" lang="en-US" sz="1600" b="1" i="0" u="none" strike="noStrike" kern="0" cap="none" spc="0" normalizeH="0" baseline="0" noProof="0" dirty="0">
              <a:ln>
                <a:noFill/>
              </a:ln>
              <a:effectLst/>
              <a:uLnTx/>
              <a:uFillTx/>
              <a:latin typeface="+mj-lt"/>
            </a:endParaRPr>
          </a:p>
        </p:txBody>
      </p:sp>
      <p:sp>
        <p:nvSpPr>
          <p:cNvPr id="8" name="Oval 7">
            <a:extLst>
              <a:ext uri="{FF2B5EF4-FFF2-40B4-BE49-F238E27FC236}">
                <a16:creationId xmlns:a16="http://schemas.microsoft.com/office/drawing/2014/main" id="{B54AFA96-24CA-AFA9-0DA3-A677174CC736}"/>
              </a:ext>
            </a:extLst>
          </p:cNvPr>
          <p:cNvSpPr/>
          <p:nvPr/>
        </p:nvSpPr>
        <p:spPr>
          <a:xfrm>
            <a:off x="763995" y="2455348"/>
            <a:ext cx="340568" cy="340568"/>
          </a:xfrm>
          <a:prstGeom prst="ellipse">
            <a:avLst/>
          </a:prstGeom>
          <a:solidFill>
            <a:schemeClr val="tx2"/>
          </a:solidFill>
          <a:ln w="19050" cap="flat" cmpd="sng" algn="ctr">
            <a:noFill/>
            <a:prstDash val="solid"/>
          </a:ln>
          <a:effectLst/>
        </p:spPr>
        <p:txBody>
          <a:bodyPr vert="horz" wrap="square" lIns="91440" tIns="45720" rIns="91440" bIns="45720" rtlCol="0" anchor="ctr" anchorCtr="0"/>
          <a:lstStyle/>
          <a:p>
            <a:pPr algn="ctr"/>
            <a:r>
              <a:rPr lang="en-IN" sz="1600" b="1" kern="0" dirty="0">
                <a:latin typeface="+mj-lt"/>
              </a:rPr>
              <a:t>A</a:t>
            </a:r>
            <a:endParaRPr lang="en-US" sz="1600" b="1" kern="0" dirty="0">
              <a:latin typeface="+mj-lt"/>
            </a:endParaRPr>
          </a:p>
        </p:txBody>
      </p:sp>
      <p:sp>
        <p:nvSpPr>
          <p:cNvPr id="9" name="Title 1">
            <a:extLst>
              <a:ext uri="{FF2B5EF4-FFF2-40B4-BE49-F238E27FC236}">
                <a16:creationId xmlns:a16="http://schemas.microsoft.com/office/drawing/2014/main" id="{08F0D6F5-235C-B6F8-BDC3-8ADFDE3CF567}"/>
              </a:ext>
            </a:extLst>
          </p:cNvPr>
          <p:cNvSpPr txBox="1">
            <a:spLocks/>
          </p:cNvSpPr>
          <p:nvPr/>
        </p:nvSpPr>
        <p:spPr>
          <a:xfrm>
            <a:off x="1215858" y="2379411"/>
            <a:ext cx="4555544" cy="492443"/>
          </a:xfrm>
          <a:prstGeom prst="rect">
            <a:avLst/>
          </a:prstGeom>
        </p:spPr>
        <p:txBody>
          <a:bodyPr vert="horz" wrap="square" lIns="0" tIns="0" rIns="0" bIns="0" anchor="ctr">
            <a:noAutofit/>
          </a:bodyPr>
          <a:lstStyle>
            <a:lvl1pPr algn="l" defTabSz="914400" rtl="0" eaLnBrk="1" latinLnBrk="0" hangingPunct="1">
              <a:lnSpc>
                <a:spcPct val="85000"/>
              </a:lnSpc>
              <a:spcBef>
                <a:spcPct val="0"/>
              </a:spcBef>
              <a:buNone/>
              <a:defRPr sz="2400" b="0" kern="1200">
                <a:solidFill>
                  <a:schemeClr val="bg1"/>
                </a:solidFill>
                <a:latin typeface="EYInterstate Light" panose="02000506000000020004" pitchFamily="2" charset="0"/>
                <a:ea typeface="+mj-ea"/>
                <a:cs typeface="Arial" pitchFamily="34" charset="0"/>
              </a:defRPr>
            </a:lvl1pPr>
          </a:lstStyle>
          <a:p>
            <a:pPr>
              <a:lnSpc>
                <a:spcPct val="100000"/>
              </a:lnSpc>
            </a:pPr>
            <a:r>
              <a:rPr lang="en-IN" sz="1600" dirty="0">
                <a:latin typeface="+mj-lt"/>
                <a:cs typeface="Arial"/>
              </a:rPr>
              <a:t>True</a:t>
            </a:r>
          </a:p>
        </p:txBody>
      </p:sp>
      <p:sp>
        <p:nvSpPr>
          <p:cNvPr id="10" name="Title 1">
            <a:extLst>
              <a:ext uri="{FF2B5EF4-FFF2-40B4-BE49-F238E27FC236}">
                <a16:creationId xmlns:a16="http://schemas.microsoft.com/office/drawing/2014/main" id="{879670A7-8C6A-EA3E-3F00-12079D9BDB07}"/>
              </a:ext>
            </a:extLst>
          </p:cNvPr>
          <p:cNvSpPr txBox="1">
            <a:spLocks/>
          </p:cNvSpPr>
          <p:nvPr/>
        </p:nvSpPr>
        <p:spPr>
          <a:xfrm>
            <a:off x="1215858" y="3027606"/>
            <a:ext cx="4555544" cy="492443"/>
          </a:xfrm>
          <a:prstGeom prst="rect">
            <a:avLst/>
          </a:prstGeom>
        </p:spPr>
        <p:txBody>
          <a:bodyPr vert="horz" wrap="square" lIns="0" tIns="0" rIns="0" bIns="0" anchor="ctr">
            <a:noAutofit/>
          </a:bodyPr>
          <a:lstStyle>
            <a:lvl1pPr algn="l" defTabSz="914400" rtl="0" eaLnBrk="1" latinLnBrk="0" hangingPunct="1">
              <a:lnSpc>
                <a:spcPct val="85000"/>
              </a:lnSpc>
              <a:spcBef>
                <a:spcPct val="0"/>
              </a:spcBef>
              <a:buNone/>
              <a:defRPr sz="2400" b="0" kern="1200">
                <a:solidFill>
                  <a:schemeClr val="bg1"/>
                </a:solidFill>
                <a:latin typeface="EYInterstate Light" panose="02000506000000020004" pitchFamily="2" charset="0"/>
                <a:ea typeface="+mj-ea"/>
                <a:cs typeface="Arial" pitchFamily="34" charset="0"/>
              </a:defRPr>
            </a:lvl1pPr>
          </a:lstStyle>
          <a:p>
            <a:pPr>
              <a:lnSpc>
                <a:spcPct val="100000"/>
              </a:lnSpc>
              <a:spcBef>
                <a:spcPts val="0"/>
              </a:spcBef>
            </a:pPr>
            <a:r>
              <a:rPr lang="en-IN" sz="1600" dirty="0">
                <a:latin typeface="+mj-lt"/>
                <a:cs typeface="Arial"/>
              </a:rPr>
              <a:t>False</a:t>
            </a:r>
          </a:p>
        </p:txBody>
      </p:sp>
      <p:sp>
        <p:nvSpPr>
          <p:cNvPr id="11" name="Title 1">
            <a:extLst>
              <a:ext uri="{FF2B5EF4-FFF2-40B4-BE49-F238E27FC236}">
                <a16:creationId xmlns:a16="http://schemas.microsoft.com/office/drawing/2014/main" id="{3392631D-7B45-FF52-B071-E24861496EEC}"/>
              </a:ext>
            </a:extLst>
          </p:cNvPr>
          <p:cNvSpPr txBox="1">
            <a:spLocks/>
          </p:cNvSpPr>
          <p:nvPr/>
        </p:nvSpPr>
        <p:spPr>
          <a:xfrm>
            <a:off x="1215858" y="3675801"/>
            <a:ext cx="4555544" cy="492443"/>
          </a:xfrm>
          <a:prstGeom prst="rect">
            <a:avLst/>
          </a:prstGeom>
        </p:spPr>
        <p:txBody>
          <a:bodyPr vert="horz" wrap="square" lIns="0" tIns="0" rIns="0" bIns="0" anchor="ctr">
            <a:noAutofit/>
          </a:bodyPr>
          <a:lstStyle>
            <a:lvl1pPr algn="l" defTabSz="914400" rtl="0" eaLnBrk="1" latinLnBrk="0" hangingPunct="1">
              <a:lnSpc>
                <a:spcPct val="85000"/>
              </a:lnSpc>
              <a:spcBef>
                <a:spcPct val="0"/>
              </a:spcBef>
              <a:buNone/>
              <a:defRPr sz="2400" b="0" kern="1200">
                <a:solidFill>
                  <a:schemeClr val="bg1"/>
                </a:solidFill>
                <a:latin typeface="EYInterstate Light" panose="02000506000000020004" pitchFamily="2" charset="0"/>
                <a:ea typeface="+mj-ea"/>
                <a:cs typeface="Arial" pitchFamily="34" charset="0"/>
              </a:defRPr>
            </a:lvl1pPr>
          </a:lstStyle>
          <a:p>
            <a:pPr>
              <a:lnSpc>
                <a:spcPct val="100000"/>
              </a:lnSpc>
              <a:spcBef>
                <a:spcPts val="0"/>
              </a:spcBef>
            </a:pPr>
            <a:r>
              <a:rPr lang="en-IN" sz="1600" dirty="0">
                <a:latin typeface="+mj-lt"/>
                <a:cs typeface="Arial"/>
              </a:rPr>
              <a:t>Somewhere in the middle — </a:t>
            </a:r>
            <a:br>
              <a:rPr lang="en-IN" sz="1600" dirty="0">
                <a:latin typeface="+mj-lt"/>
                <a:cs typeface="Arial"/>
              </a:rPr>
            </a:br>
            <a:r>
              <a:rPr lang="en-IN" sz="1600" dirty="0">
                <a:latin typeface="+mj-lt"/>
                <a:cs typeface="Arial"/>
              </a:rPr>
              <a:t>we do the best we can</a:t>
            </a:r>
          </a:p>
        </p:txBody>
      </p:sp>
      <p:sp>
        <p:nvSpPr>
          <p:cNvPr id="12" name="Title 1">
            <a:extLst>
              <a:ext uri="{FF2B5EF4-FFF2-40B4-BE49-F238E27FC236}">
                <a16:creationId xmlns:a16="http://schemas.microsoft.com/office/drawing/2014/main" id="{9D811C5D-BA2A-5980-72CD-0C0EB930E0BC}"/>
              </a:ext>
            </a:extLst>
          </p:cNvPr>
          <p:cNvSpPr txBox="1">
            <a:spLocks/>
          </p:cNvSpPr>
          <p:nvPr/>
        </p:nvSpPr>
        <p:spPr>
          <a:xfrm>
            <a:off x="1215858" y="4323996"/>
            <a:ext cx="4555544" cy="492443"/>
          </a:xfrm>
          <a:prstGeom prst="rect">
            <a:avLst/>
          </a:prstGeom>
        </p:spPr>
        <p:txBody>
          <a:bodyPr vert="horz" wrap="square" lIns="0" tIns="0" rIns="0" bIns="0" anchor="ctr">
            <a:noAutofit/>
          </a:bodyPr>
          <a:lstStyle>
            <a:lvl1pPr algn="l" defTabSz="914400" rtl="0" eaLnBrk="1" latinLnBrk="0" hangingPunct="1">
              <a:lnSpc>
                <a:spcPct val="85000"/>
              </a:lnSpc>
              <a:spcBef>
                <a:spcPct val="0"/>
              </a:spcBef>
              <a:buNone/>
              <a:defRPr sz="2400" b="0" kern="1200">
                <a:solidFill>
                  <a:schemeClr val="bg1"/>
                </a:solidFill>
                <a:latin typeface="EYInterstate Light" panose="02000506000000020004" pitchFamily="2" charset="0"/>
                <a:ea typeface="+mj-ea"/>
                <a:cs typeface="Arial" pitchFamily="34" charset="0"/>
              </a:defRPr>
            </a:lvl1pPr>
          </a:lstStyle>
          <a:p>
            <a:pPr>
              <a:lnSpc>
                <a:spcPct val="100000"/>
              </a:lnSpc>
              <a:spcBef>
                <a:spcPts val="0"/>
              </a:spcBef>
            </a:pPr>
            <a:r>
              <a:rPr lang="en-IN" sz="1600" dirty="0">
                <a:latin typeface="+mj-lt"/>
                <a:cs typeface="Arial"/>
              </a:rPr>
              <a:t>I don’t know</a:t>
            </a:r>
          </a:p>
        </p:txBody>
      </p:sp>
      <p:grpSp>
        <p:nvGrpSpPr>
          <p:cNvPr id="13" name="Group 12">
            <a:extLst>
              <a:ext uri="{FF2B5EF4-FFF2-40B4-BE49-F238E27FC236}">
                <a16:creationId xmlns:a16="http://schemas.microsoft.com/office/drawing/2014/main" id="{C35009C7-5557-9118-1458-1D9EC3528B14}"/>
              </a:ext>
            </a:extLst>
          </p:cNvPr>
          <p:cNvGrpSpPr/>
          <p:nvPr/>
        </p:nvGrpSpPr>
        <p:grpSpPr>
          <a:xfrm>
            <a:off x="763995" y="4948253"/>
            <a:ext cx="5043390" cy="492443"/>
            <a:chOff x="763995" y="4948253"/>
            <a:chExt cx="5043390" cy="492443"/>
          </a:xfrm>
        </p:grpSpPr>
        <p:sp>
          <p:nvSpPr>
            <p:cNvPr id="14" name="Oval 13">
              <a:extLst>
                <a:ext uri="{FF2B5EF4-FFF2-40B4-BE49-F238E27FC236}">
                  <a16:creationId xmlns:a16="http://schemas.microsoft.com/office/drawing/2014/main" id="{8795A32E-18AF-5AAB-8224-7AB5C927AEC7}"/>
                </a:ext>
              </a:extLst>
            </p:cNvPr>
            <p:cNvSpPr/>
            <p:nvPr/>
          </p:nvSpPr>
          <p:spPr>
            <a:xfrm>
              <a:off x="763995" y="5022548"/>
              <a:ext cx="340568" cy="340568"/>
            </a:xfrm>
            <a:prstGeom prst="ellipse">
              <a:avLst/>
            </a:prstGeom>
            <a:solidFill>
              <a:schemeClr val="tx2"/>
            </a:solidFill>
            <a:ln w="19050" cap="flat" cmpd="sng" algn="ctr">
              <a:noFill/>
              <a:prstDash val="solid"/>
            </a:ln>
            <a:effectLst/>
          </p:spPr>
          <p:txBody>
            <a:bodyPr lIns="91440" tIns="45720" rIns="91440" bIns="45720" rtlCol="0" anchor="ctr"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lang="en-IN" sz="1600" b="1" kern="0" dirty="0">
                  <a:latin typeface="+mj-lt"/>
                </a:rPr>
                <a:t>E</a:t>
              </a:r>
              <a:endParaRPr lang="en-IN" sz="1600" b="1" i="0" u="none" strike="noStrike" kern="0" cap="none" spc="0" normalizeH="0" baseline="0" noProof="0" dirty="0">
                <a:ln>
                  <a:noFill/>
                </a:ln>
                <a:effectLst/>
                <a:uLnTx/>
                <a:uFillTx/>
                <a:latin typeface="+mj-lt"/>
              </a:endParaRPr>
            </a:p>
          </p:txBody>
        </p:sp>
        <p:sp>
          <p:nvSpPr>
            <p:cNvPr id="15" name="Title 1">
              <a:extLst>
                <a:ext uri="{FF2B5EF4-FFF2-40B4-BE49-F238E27FC236}">
                  <a16:creationId xmlns:a16="http://schemas.microsoft.com/office/drawing/2014/main" id="{7AD8A1B5-36F0-E869-B3E2-1C682AE15304}"/>
                </a:ext>
              </a:extLst>
            </p:cNvPr>
            <p:cNvSpPr txBox="1">
              <a:spLocks/>
            </p:cNvSpPr>
            <p:nvPr/>
          </p:nvSpPr>
          <p:spPr>
            <a:xfrm>
              <a:off x="1251841" y="4948253"/>
              <a:ext cx="4555544" cy="492443"/>
            </a:xfrm>
            <a:prstGeom prst="rect">
              <a:avLst/>
            </a:prstGeom>
          </p:spPr>
          <p:txBody>
            <a:bodyPr vert="horz" wrap="square" lIns="0" tIns="0" rIns="0" bIns="0" anchor="ctr">
              <a:noAutofit/>
            </a:bodyPr>
            <a:lstStyle>
              <a:lvl1pPr algn="l" defTabSz="914400" rtl="0" eaLnBrk="1" latinLnBrk="0" hangingPunct="1">
                <a:lnSpc>
                  <a:spcPct val="85000"/>
                </a:lnSpc>
                <a:spcBef>
                  <a:spcPct val="0"/>
                </a:spcBef>
                <a:buNone/>
                <a:defRPr sz="2400" b="0" kern="1200">
                  <a:solidFill>
                    <a:schemeClr val="bg1"/>
                  </a:solidFill>
                  <a:latin typeface="EYInterstate Light" panose="02000506000000020004" pitchFamily="2" charset="0"/>
                  <a:ea typeface="+mj-ea"/>
                  <a:cs typeface="Arial" pitchFamily="34" charset="0"/>
                </a:defRPr>
              </a:lvl1pPr>
            </a:lstStyle>
            <a:p>
              <a:pPr>
                <a:lnSpc>
                  <a:spcPct val="100000"/>
                </a:lnSpc>
              </a:pPr>
              <a:r>
                <a:rPr lang="en-IN" sz="1600" dirty="0">
                  <a:latin typeface="+mj-lt"/>
                  <a:cs typeface="Arial"/>
                </a:rPr>
                <a:t>N/A — EY</a:t>
              </a:r>
            </a:p>
          </p:txBody>
        </p:sp>
      </p:grpSp>
    </p:spTree>
    <p:extLst>
      <p:ext uri="{BB962C8B-B14F-4D97-AF65-F5344CB8AC3E}">
        <p14:creationId xmlns:p14="http://schemas.microsoft.com/office/powerpoint/2010/main" val="310270482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446088" y="1129242"/>
            <a:ext cx="4239129" cy="923330"/>
          </a:xfrm>
          <a:prstGeom prst="rect">
            <a:avLst/>
          </a:prstGeom>
        </p:spPr>
        <p:txBody>
          <a:bodyPr lIns="0" tIns="0" rIns="0" bIns="0">
            <a:spAutoFit/>
          </a:bodyPr>
          <a:lstStyle>
            <a:lvl1pPr algn="l" defTabSz="914400" rtl="0" eaLnBrk="1" latinLnBrk="0" hangingPunct="1">
              <a:lnSpc>
                <a:spcPct val="85000"/>
              </a:lnSpc>
              <a:spcBef>
                <a:spcPct val="0"/>
              </a:spcBef>
              <a:buNone/>
              <a:defRPr sz="3000" b="1" kern="1200" baseline="0">
                <a:solidFill>
                  <a:srgbClr val="404040"/>
                </a:solidFill>
                <a:latin typeface="+mn-lt"/>
                <a:ea typeface="+mj-ea"/>
                <a:cs typeface="Arial"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b="0" dirty="0">
                <a:solidFill>
                  <a:srgbClr val="2E2E38"/>
                </a:solidFill>
                <a:latin typeface="EYInterstate Light" panose="02000506000000020004" pitchFamily="2" charset="0"/>
              </a:rPr>
              <a:t>State examination update</a:t>
            </a:r>
            <a:endParaRPr kumimoji="0" lang="en-GB" sz="3000" b="0" i="0" u="none" strike="noStrike" kern="1200" cap="none" spc="0" normalizeH="0" baseline="0" noProof="0" dirty="0">
              <a:ln>
                <a:noFill/>
              </a:ln>
              <a:solidFill>
                <a:srgbClr val="2E2E38"/>
              </a:solidFill>
              <a:effectLst/>
              <a:uLnTx/>
              <a:uFillTx/>
              <a:latin typeface="EYInterstate Light" panose="02000506000000020004" pitchFamily="2" charset="0"/>
              <a:ea typeface="+mj-ea"/>
              <a:cs typeface="Arial" pitchFamily="34" charset="0"/>
            </a:endParaRPr>
          </a:p>
        </p:txBody>
      </p:sp>
    </p:spTree>
    <p:extLst>
      <p:ext uri="{BB962C8B-B14F-4D97-AF65-F5344CB8AC3E}">
        <p14:creationId xmlns:p14="http://schemas.microsoft.com/office/powerpoint/2010/main" val="35386059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FDF0A274-1C27-4FBA-AC8E-745DDC785FAB}"/>
              </a:ext>
            </a:extLst>
          </p:cNvPr>
          <p:cNvGraphicFramePr>
            <a:graphicFrameLocks noChangeAspect="1"/>
          </p:cNvGraphicFramePr>
          <p:nvPr>
            <p:custDataLst>
              <p:tags r:id="rId1"/>
            </p:custDataLst>
            <p:extLst>
              <p:ext uri="{D42A27DB-BD31-4B8C-83A1-F6EECF244321}">
                <p14:modId xmlns:p14="http://schemas.microsoft.com/office/powerpoint/2010/main" val="387941656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56" imgH="257" progId="TCLayout.ActiveDocument.1">
                  <p:embed/>
                </p:oleObj>
              </mc:Choice>
              <mc:Fallback>
                <p:oleObj name="think-cell Slide" r:id="rId3" imgW="256" imgH="257" progId="TCLayout.ActiveDocument.1">
                  <p:embed/>
                  <p:pic>
                    <p:nvPicPr>
                      <p:cNvPr id="4" name="Object 3" hidden="1">
                        <a:extLst>
                          <a:ext uri="{FF2B5EF4-FFF2-40B4-BE49-F238E27FC236}">
                            <a16:creationId xmlns:a16="http://schemas.microsoft.com/office/drawing/2014/main" id="{FDF0A274-1C27-4FBA-AC8E-745DDC785FA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p:nvPr>
        </p:nvSpPr>
        <p:spPr/>
        <p:txBody>
          <a:bodyPr vert="horz"/>
          <a:lstStyle/>
          <a:p>
            <a:r>
              <a:rPr lang="en-GB" dirty="0"/>
              <a:t>Agenda</a:t>
            </a:r>
          </a:p>
        </p:txBody>
      </p:sp>
      <p:pic>
        <p:nvPicPr>
          <p:cNvPr id="9" name="Picture 8">
            <a:extLst>
              <a:ext uri="{FF2B5EF4-FFF2-40B4-BE49-F238E27FC236}">
                <a16:creationId xmlns:a16="http://schemas.microsoft.com/office/drawing/2014/main" id="{D8D6A978-648C-493E-8A0A-92C34CC0111F}"/>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l="20172" r="44766"/>
          <a:stretch/>
        </p:blipFill>
        <p:spPr>
          <a:xfrm>
            <a:off x="457200" y="1135064"/>
            <a:ext cx="2607275" cy="4964112"/>
          </a:xfrm>
          <a:prstGeom prst="rect">
            <a:avLst/>
          </a:prstGeom>
        </p:spPr>
      </p:pic>
      <p:sp>
        <p:nvSpPr>
          <p:cNvPr id="7" name="Content Placeholder 2">
            <a:extLst>
              <a:ext uri="{FF2B5EF4-FFF2-40B4-BE49-F238E27FC236}">
                <a16:creationId xmlns:a16="http://schemas.microsoft.com/office/drawing/2014/main" id="{6991C6EE-07C1-53F5-CCE5-BDE57A4E7198}"/>
              </a:ext>
            </a:extLst>
          </p:cNvPr>
          <p:cNvSpPr txBox="1">
            <a:spLocks/>
          </p:cNvSpPr>
          <p:nvPr/>
        </p:nvSpPr>
        <p:spPr>
          <a:xfrm>
            <a:off x="3175000" y="1137920"/>
            <a:ext cx="5511800" cy="4947920"/>
          </a:xfrm>
          <a:prstGeom prst="rect">
            <a:avLst/>
          </a:prstGeom>
        </p:spPr>
        <p:txBody>
          <a:bodyPr/>
          <a:lstStyle>
            <a:lvl1pPr marL="267319" indent="-267319" algn="l" defTabSz="685434" rtl="0" eaLnBrk="1" latinLnBrk="0" hangingPunct="1">
              <a:spcBef>
                <a:spcPts val="0"/>
              </a:spcBef>
              <a:spcAft>
                <a:spcPts val="600"/>
              </a:spcAft>
              <a:buClr>
                <a:schemeClr val="tx2"/>
              </a:buClr>
              <a:buSzPct val="110000"/>
              <a:buFont typeface="EYInterstate Light" panose="02000506000000020004" pitchFamily="2" charset="0"/>
              <a:buChar char="•"/>
              <a:defRPr sz="1800" kern="1200">
                <a:solidFill>
                  <a:schemeClr val="bg1"/>
                </a:solidFill>
                <a:latin typeface="EYInterstate Light" panose="02000506000000020004" pitchFamily="2" charset="0"/>
                <a:ea typeface="+mn-ea"/>
                <a:cs typeface="+mn-cs"/>
              </a:defRPr>
            </a:lvl1pPr>
            <a:lvl2pPr marL="534639" indent="-267319" algn="l" defTabSz="685434" rtl="0" eaLnBrk="1" latinLnBrk="0" hangingPunct="1">
              <a:spcBef>
                <a:spcPts val="0"/>
              </a:spcBef>
              <a:spcAft>
                <a:spcPts val="600"/>
              </a:spcAft>
              <a:buClr>
                <a:schemeClr val="tx2"/>
              </a:buClr>
              <a:buSzPct val="110000"/>
              <a:buFont typeface="EYInterstate Light" panose="02000506000000020004" pitchFamily="2" charset="0"/>
              <a:buChar char="•"/>
              <a:defRPr sz="1600" kern="1200">
                <a:solidFill>
                  <a:schemeClr val="bg1"/>
                </a:solidFill>
                <a:latin typeface="EYInterstate Light" panose="02000506000000020004" pitchFamily="2" charset="0"/>
                <a:ea typeface="+mn-ea"/>
                <a:cs typeface="+mn-cs"/>
              </a:defRPr>
            </a:lvl2pPr>
            <a:lvl3pPr marL="801958" indent="-267319" algn="l" defTabSz="685434" rtl="0" eaLnBrk="1" latinLnBrk="0" hangingPunct="1">
              <a:spcBef>
                <a:spcPts val="0"/>
              </a:spcBef>
              <a:spcAft>
                <a:spcPts val="600"/>
              </a:spcAft>
              <a:buClr>
                <a:schemeClr val="tx2"/>
              </a:buClr>
              <a:buSzPct val="110000"/>
              <a:buFont typeface="EYInterstate Light" panose="02000506000000020004" pitchFamily="2" charset="0"/>
              <a:buChar char="•"/>
              <a:defRPr sz="1400" kern="1200">
                <a:solidFill>
                  <a:schemeClr val="bg1"/>
                </a:solidFill>
                <a:latin typeface="EYInterstate Light" panose="02000506000000020004" pitchFamily="2" charset="0"/>
                <a:ea typeface="+mn-ea"/>
                <a:cs typeface="+mn-cs"/>
              </a:defRPr>
            </a:lvl3pPr>
            <a:lvl4pPr marL="1069277" indent="-267319" algn="l" defTabSz="685434" rtl="0" eaLnBrk="1" latinLnBrk="0" hangingPunct="1">
              <a:spcBef>
                <a:spcPts val="0"/>
              </a:spcBef>
              <a:spcAft>
                <a:spcPts val="600"/>
              </a:spcAft>
              <a:buClr>
                <a:schemeClr val="tx2"/>
              </a:buClr>
              <a:buSzPct val="110000"/>
              <a:buFont typeface="EYInterstate Light" panose="02000506000000020004" pitchFamily="2" charset="0"/>
              <a:buChar char="•"/>
              <a:defRPr sz="1200" kern="1200">
                <a:solidFill>
                  <a:schemeClr val="bg1"/>
                </a:solidFill>
                <a:latin typeface="EYInterstate Light" panose="02000506000000020004" pitchFamily="2" charset="0"/>
                <a:ea typeface="+mn-ea"/>
                <a:cs typeface="+mn-cs"/>
              </a:defRPr>
            </a:lvl4pPr>
            <a:lvl5pPr marL="1336597" indent="-267319" algn="l" defTabSz="685434" rtl="0" eaLnBrk="1" latinLnBrk="0" hangingPunct="1">
              <a:spcBef>
                <a:spcPts val="0"/>
              </a:spcBef>
              <a:spcAft>
                <a:spcPts val="600"/>
              </a:spcAft>
              <a:buClr>
                <a:schemeClr val="tx2"/>
              </a:buClr>
              <a:buSzPct val="110000"/>
              <a:buFont typeface="EYInterstate Light" panose="02000506000000020004" pitchFamily="2" charset="0"/>
              <a:buChar char="•"/>
              <a:defRPr sz="1100" kern="1200">
                <a:solidFill>
                  <a:schemeClr val="bg1"/>
                </a:solidFill>
                <a:latin typeface="EYInterstate Light" panose="02000506000000020004" pitchFamily="2" charset="0"/>
                <a:ea typeface="+mn-ea"/>
                <a:cs typeface="+mn-cs"/>
              </a:defRPr>
            </a:lvl5pPr>
            <a:lvl6pPr marL="1884944" indent="-171359" algn="l" defTabSz="685434" rtl="0" eaLnBrk="1" latinLnBrk="0" hangingPunct="1">
              <a:spcBef>
                <a:spcPct val="20000"/>
              </a:spcBef>
              <a:buFont typeface="Arial" pitchFamily="34" charset="0"/>
              <a:buChar char="•"/>
              <a:defRPr sz="1499" kern="1200">
                <a:solidFill>
                  <a:schemeClr val="tx1"/>
                </a:solidFill>
                <a:latin typeface="+mn-lt"/>
                <a:ea typeface="+mn-ea"/>
                <a:cs typeface="+mn-cs"/>
              </a:defRPr>
            </a:lvl6pPr>
            <a:lvl7pPr marL="2227661" indent="-171359" algn="l" defTabSz="685434" rtl="0" eaLnBrk="1" latinLnBrk="0" hangingPunct="1">
              <a:spcBef>
                <a:spcPct val="20000"/>
              </a:spcBef>
              <a:buFont typeface="Arial" pitchFamily="34" charset="0"/>
              <a:buChar char="•"/>
              <a:defRPr sz="1499" kern="1200">
                <a:solidFill>
                  <a:schemeClr val="tx1"/>
                </a:solidFill>
                <a:latin typeface="+mn-lt"/>
                <a:ea typeface="+mn-ea"/>
                <a:cs typeface="+mn-cs"/>
              </a:defRPr>
            </a:lvl7pPr>
            <a:lvl8pPr marL="2570378" indent="-171359" algn="l" defTabSz="685434" rtl="0" eaLnBrk="1" latinLnBrk="0" hangingPunct="1">
              <a:spcBef>
                <a:spcPct val="20000"/>
              </a:spcBef>
              <a:buFont typeface="Arial" pitchFamily="34" charset="0"/>
              <a:buChar char="•"/>
              <a:defRPr sz="1499" kern="1200">
                <a:solidFill>
                  <a:schemeClr val="tx1"/>
                </a:solidFill>
                <a:latin typeface="+mn-lt"/>
                <a:ea typeface="+mn-ea"/>
                <a:cs typeface="+mn-cs"/>
              </a:defRPr>
            </a:lvl8pPr>
            <a:lvl9pPr marL="2913096" indent="-171359" algn="l" defTabSz="685434" rtl="0" eaLnBrk="1" latinLnBrk="0" hangingPunct="1">
              <a:spcBef>
                <a:spcPct val="20000"/>
              </a:spcBef>
              <a:buFont typeface="Arial" pitchFamily="34" charset="0"/>
              <a:buChar char="•"/>
              <a:defRPr sz="1499" kern="1200">
                <a:solidFill>
                  <a:schemeClr val="tx1"/>
                </a:solidFill>
                <a:latin typeface="+mn-lt"/>
                <a:ea typeface="+mn-ea"/>
                <a:cs typeface="+mn-cs"/>
              </a:defRPr>
            </a:lvl9pPr>
          </a:lstStyle>
          <a:p>
            <a:pPr>
              <a:buFont typeface="EYInterstate" panose="02000503020000020004" pitchFamily="2" charset="0"/>
              <a:buChar char="•"/>
            </a:pPr>
            <a:r>
              <a:rPr lang="en-US" sz="1600" dirty="0">
                <a:solidFill>
                  <a:schemeClr val="bg1">
                    <a:lumMod val="100000"/>
                  </a:schemeClr>
                </a:solidFill>
                <a:latin typeface="EYInterstate Light"/>
              </a:rPr>
              <a:t>Sales and use tax:</a:t>
            </a:r>
          </a:p>
          <a:p>
            <a:pPr lvl="1">
              <a:buFont typeface="EYInterstate" panose="02000503020000020004" pitchFamily="2" charset="0"/>
              <a:buChar char="•"/>
            </a:pPr>
            <a:r>
              <a:rPr lang="en-US" sz="1400" dirty="0">
                <a:solidFill>
                  <a:schemeClr val="bg1">
                    <a:lumMod val="100000"/>
                  </a:schemeClr>
                </a:solidFill>
                <a:latin typeface="EYInterstate Light"/>
              </a:rPr>
              <a:t>Overview, current state trends, legislative changes, common issues and technology to drive efficiencies </a:t>
            </a:r>
            <a:endParaRPr lang="en-US" sz="1400" dirty="0">
              <a:solidFill>
                <a:schemeClr val="bg1">
                  <a:lumMod val="100000"/>
                </a:schemeClr>
              </a:solidFill>
            </a:endParaRPr>
          </a:p>
          <a:p>
            <a:pPr>
              <a:buFont typeface="EYInterstate" panose="02000503020000020004" pitchFamily="2" charset="0"/>
              <a:buChar char="•"/>
            </a:pPr>
            <a:r>
              <a:rPr lang="en-US" sz="1600" dirty="0">
                <a:solidFill>
                  <a:schemeClr val="bg1">
                    <a:lumMod val="100000"/>
                  </a:schemeClr>
                </a:solidFill>
                <a:latin typeface="EYInterstate Light"/>
              </a:rPr>
              <a:t>Property tax:</a:t>
            </a:r>
          </a:p>
          <a:p>
            <a:pPr lvl="1">
              <a:buFont typeface="EYInterstate" panose="02000503020000020004" pitchFamily="2" charset="0"/>
              <a:buChar char="•"/>
            </a:pPr>
            <a:r>
              <a:rPr lang="en-US" sz="1400" dirty="0">
                <a:solidFill>
                  <a:schemeClr val="bg1">
                    <a:lumMod val="100000"/>
                  </a:schemeClr>
                </a:solidFill>
                <a:latin typeface="EYInterstate Light"/>
              </a:rPr>
              <a:t>Overview, tax-exempt organization exemptions, PILOTs, state exemption erosion and transfer tax</a:t>
            </a:r>
          </a:p>
          <a:p>
            <a:pPr>
              <a:buFont typeface="EYInterstate" panose="02000503020000020004" pitchFamily="2" charset="0"/>
              <a:buChar char="•"/>
            </a:pPr>
            <a:r>
              <a:rPr lang="en-US" sz="1600" dirty="0">
                <a:solidFill>
                  <a:schemeClr val="bg1">
                    <a:lumMod val="100000"/>
                  </a:schemeClr>
                </a:solidFill>
                <a:latin typeface="EYInterstate Light"/>
              </a:rPr>
              <a:t>Credits and incentives:</a:t>
            </a:r>
          </a:p>
          <a:p>
            <a:pPr lvl="1">
              <a:buFont typeface="EYInterstate" panose="02000503020000020004" pitchFamily="2" charset="0"/>
              <a:buChar char="•"/>
            </a:pPr>
            <a:r>
              <a:rPr lang="en-US" sz="1400" dirty="0">
                <a:latin typeface="EYInterstate Light"/>
              </a:rPr>
              <a:t>Overview of the Inflation Reduction Act (IRA) sustainability credits and incentive, direct pay election for tax exempt organizations, tax credit framework and common possibilities for tax exempt organization</a:t>
            </a:r>
          </a:p>
          <a:p>
            <a:pPr>
              <a:buFont typeface="EYInterstate" panose="02000503020000020004" pitchFamily="2" charset="0"/>
              <a:buChar char="•"/>
            </a:pPr>
            <a:r>
              <a:rPr lang="en-US" sz="1600" dirty="0">
                <a:solidFill>
                  <a:schemeClr val="bg1">
                    <a:lumMod val="100000"/>
                  </a:schemeClr>
                </a:solidFill>
                <a:latin typeface="EYInterstate Light"/>
              </a:rPr>
              <a:t>Unclaimed property (UP):</a:t>
            </a:r>
          </a:p>
          <a:p>
            <a:pPr lvl="1">
              <a:buFont typeface="EYInterstate" panose="02000503020000020004" pitchFamily="2" charset="0"/>
              <a:buChar char="•"/>
            </a:pPr>
            <a:r>
              <a:rPr lang="en-GB" sz="1400" dirty="0">
                <a:solidFill>
                  <a:schemeClr val="bg1">
                    <a:lumMod val="100000"/>
                  </a:schemeClr>
                </a:solidFill>
                <a:latin typeface="EYInterstate Light"/>
              </a:rPr>
              <a:t>Basics, state examination update and compliance and asset recovery</a:t>
            </a:r>
          </a:p>
        </p:txBody>
      </p:sp>
    </p:spTree>
    <p:extLst>
      <p:ext uri="{BB962C8B-B14F-4D97-AF65-F5344CB8AC3E}">
        <p14:creationId xmlns:p14="http://schemas.microsoft.com/office/powerpoint/2010/main" val="1459724764"/>
      </p:ext>
    </p:extLst>
  </p:cSld>
  <p:clrMapOvr>
    <a:masterClrMapping/>
  </p:clrMapOvr>
  <mc:AlternateContent xmlns:mc="http://schemas.openxmlformats.org/markup-compatibility/2006" xmlns:p14="http://schemas.microsoft.com/office/powerpoint/2010/main">
    <mc:Choice Requires="p14">
      <p:transition spd="slow" p14:dur="2000" advTm="16"/>
    </mc:Choice>
    <mc:Fallback xmlns="">
      <p:transition spd="slow" advTm="16"/>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8067ED26-F78D-4F01-B1B0-5A3F81BE3B7F}"/>
              </a:ext>
            </a:extLst>
          </p:cNvPr>
          <p:cNvGraphicFramePr>
            <a:graphicFrameLocks noChangeAspect="1"/>
          </p:cNvGraphicFramePr>
          <p:nvPr>
            <p:custDataLst>
              <p:tags r:id="rId1"/>
            </p:custDataLst>
            <p:extLst>
              <p:ext uri="{D42A27DB-BD31-4B8C-83A1-F6EECF244321}">
                <p14:modId xmlns:p14="http://schemas.microsoft.com/office/powerpoint/2010/main" val="1918575577"/>
              </p:ext>
            </p:extLst>
          </p:nvPr>
        </p:nvGraphicFramePr>
        <p:xfrm>
          <a:off x="1191" y="859779"/>
          <a:ext cx="1190" cy="1190"/>
        </p:xfrm>
        <a:graphic>
          <a:graphicData uri="http://schemas.openxmlformats.org/presentationml/2006/ole">
            <mc:AlternateContent xmlns:mc="http://schemas.openxmlformats.org/markup-compatibility/2006">
              <mc:Choice xmlns:v="urn:schemas-microsoft-com:vml" Requires="v">
                <p:oleObj name="think-cell Slide" r:id="rId5" imgW="455" imgH="454" progId="TCLayout.ActiveDocument.1">
                  <p:embed/>
                </p:oleObj>
              </mc:Choice>
              <mc:Fallback>
                <p:oleObj name="think-cell Slide" r:id="rId5" imgW="455" imgH="454" progId="TCLayout.ActiveDocument.1">
                  <p:embed/>
                  <p:pic>
                    <p:nvPicPr>
                      <p:cNvPr id="7" name="Object 6" hidden="1">
                        <a:extLst>
                          <a:ext uri="{FF2B5EF4-FFF2-40B4-BE49-F238E27FC236}">
                            <a16:creationId xmlns:a16="http://schemas.microsoft.com/office/drawing/2014/main" id="{8067ED26-F78D-4F01-B1B0-5A3F81BE3B7F}"/>
                          </a:ext>
                        </a:extLst>
                      </p:cNvPr>
                      <p:cNvPicPr/>
                      <p:nvPr/>
                    </p:nvPicPr>
                    <p:blipFill>
                      <a:blip r:embed="rId6"/>
                      <a:stretch>
                        <a:fillRect/>
                      </a:stretch>
                    </p:blipFill>
                    <p:spPr>
                      <a:xfrm>
                        <a:off x="1191" y="859779"/>
                        <a:ext cx="1190" cy="1190"/>
                      </a:xfrm>
                      <a:prstGeom prst="rect">
                        <a:avLst/>
                      </a:prstGeom>
                    </p:spPr>
                  </p:pic>
                </p:oleObj>
              </mc:Fallback>
            </mc:AlternateContent>
          </a:graphicData>
        </a:graphic>
      </p:graphicFrame>
      <p:sp>
        <p:nvSpPr>
          <p:cNvPr id="10" name="Rectangle 9" hidden="1">
            <a:extLst>
              <a:ext uri="{FF2B5EF4-FFF2-40B4-BE49-F238E27FC236}">
                <a16:creationId xmlns:a16="http://schemas.microsoft.com/office/drawing/2014/main" id="{5B1BEA64-7676-4164-97DE-336334798376}"/>
              </a:ext>
            </a:extLst>
          </p:cNvPr>
          <p:cNvSpPr/>
          <p:nvPr>
            <p:custDataLst>
              <p:tags r:id="rId2"/>
            </p:custDataLst>
          </p:nvPr>
        </p:nvSpPr>
        <p:spPr>
          <a:xfrm>
            <a:off x="0" y="858589"/>
            <a:ext cx="119001" cy="119001"/>
          </a:xfrm>
          <a:prstGeom prst="rect">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t" anchorCtr="0">
            <a:noAutofit/>
          </a:bodyPr>
          <a:lstStyle/>
          <a:p>
            <a:pPr algn="ctr"/>
            <a:endParaRPr lang="en-US" sz="1799" dirty="0">
              <a:solidFill>
                <a:schemeClr val="tx1"/>
              </a:solidFill>
              <a:latin typeface="EYInterstate Light" panose="02000506000000020004" pitchFamily="2" charset="0"/>
              <a:ea typeface="+mj-ea"/>
              <a:cs typeface="Arial" panose="020B0604020202020204" pitchFamily="34" charset="0"/>
              <a:sym typeface="EYInterstate Light" panose="02000506000000020004" pitchFamily="2" charset="0"/>
            </a:endParaRPr>
          </a:p>
        </p:txBody>
      </p:sp>
      <p:sp>
        <p:nvSpPr>
          <p:cNvPr id="3" name="Title 2">
            <a:extLst>
              <a:ext uri="{FF2B5EF4-FFF2-40B4-BE49-F238E27FC236}">
                <a16:creationId xmlns:a16="http://schemas.microsoft.com/office/drawing/2014/main" id="{DC8A4DCB-71DD-4345-8B56-84FA3C4D6D7F}"/>
              </a:ext>
            </a:extLst>
          </p:cNvPr>
          <p:cNvSpPr>
            <a:spLocks noGrp="1"/>
          </p:cNvSpPr>
          <p:nvPr>
            <p:ph type="title"/>
          </p:nvPr>
        </p:nvSpPr>
        <p:spPr/>
        <p:txBody>
          <a:bodyPr vert="horz"/>
          <a:lstStyle/>
          <a:p>
            <a:r>
              <a:rPr lang="en-IN" dirty="0"/>
              <a:t>State examination update</a:t>
            </a:r>
            <a:endParaRPr lang="en-US" dirty="0"/>
          </a:p>
        </p:txBody>
      </p:sp>
      <p:sp>
        <p:nvSpPr>
          <p:cNvPr id="22" name="Rectangle 21">
            <a:extLst>
              <a:ext uri="{FF2B5EF4-FFF2-40B4-BE49-F238E27FC236}">
                <a16:creationId xmlns:a16="http://schemas.microsoft.com/office/drawing/2014/main" id="{3EC49698-712F-4883-9172-CB4A29AE5031}"/>
              </a:ext>
            </a:extLst>
          </p:cNvPr>
          <p:cNvSpPr/>
          <p:nvPr/>
        </p:nvSpPr>
        <p:spPr>
          <a:xfrm>
            <a:off x="457201" y="1151741"/>
            <a:ext cx="8229600" cy="1461939"/>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chorCtr="0">
            <a:spAutoFit/>
          </a:bodyPr>
          <a:lstStyle/>
          <a:p>
            <a:pPr marL="285750" indent="-285750">
              <a:spcAft>
                <a:spcPts val="600"/>
              </a:spcAft>
              <a:buClr>
                <a:srgbClr val="FFE600"/>
              </a:buClr>
              <a:buSzPct val="100000"/>
              <a:buFont typeface="EYInterstate" panose="02000503020000020004" pitchFamily="2" charset="0"/>
              <a:buChar char="•"/>
            </a:pPr>
            <a:r>
              <a:rPr lang="en-US" sz="1600" b="1" dirty="0">
                <a:solidFill>
                  <a:schemeClr val="bg1"/>
                </a:solidFill>
              </a:rPr>
              <a:t>Hundreds </a:t>
            </a:r>
            <a:r>
              <a:rPr lang="en-US" sz="1600" dirty="0">
                <a:solidFill>
                  <a:schemeClr val="bg1"/>
                </a:solidFill>
              </a:rPr>
              <a:t>of ongoing audits of health care providers and payers by various states and </a:t>
            </a:r>
            <a:r>
              <a:rPr lang="en-US" sz="1600" b="1" dirty="0">
                <a:solidFill>
                  <a:schemeClr val="bg1"/>
                </a:solidFill>
              </a:rPr>
              <a:t>third-party contract auditors</a:t>
            </a:r>
          </a:p>
          <a:p>
            <a:pPr marL="285750" indent="-285750">
              <a:spcAft>
                <a:spcPts val="600"/>
              </a:spcAft>
              <a:buClr>
                <a:srgbClr val="FFE600"/>
              </a:buClr>
              <a:buSzPct val="100000"/>
              <a:buFont typeface="EYInterstate" panose="02000503020000020004" pitchFamily="2" charset="0"/>
              <a:buChar char="•"/>
            </a:pPr>
            <a:r>
              <a:rPr lang="en-US" sz="1600" dirty="0">
                <a:solidFill>
                  <a:schemeClr val="bg1"/>
                </a:solidFill>
              </a:rPr>
              <a:t>Audit duration of </a:t>
            </a:r>
            <a:r>
              <a:rPr lang="en-US" sz="1600" b="1" dirty="0">
                <a:solidFill>
                  <a:schemeClr val="bg1"/>
                </a:solidFill>
              </a:rPr>
              <a:t>three to five years </a:t>
            </a:r>
            <a:r>
              <a:rPr lang="en-US" sz="1600" dirty="0">
                <a:solidFill>
                  <a:schemeClr val="bg1"/>
                </a:solidFill>
              </a:rPr>
              <a:t>or more, significant use of resources </a:t>
            </a:r>
          </a:p>
          <a:p>
            <a:pPr marL="285750" indent="-285750">
              <a:spcAft>
                <a:spcPts val="600"/>
              </a:spcAft>
              <a:buClr>
                <a:srgbClr val="FFE600"/>
              </a:buClr>
              <a:buSzPct val="100000"/>
              <a:buFont typeface="EYInterstate" panose="02000503020000020004" pitchFamily="2" charset="0"/>
              <a:buChar char="•"/>
            </a:pPr>
            <a:r>
              <a:rPr lang="en-US" sz="1600" dirty="0">
                <a:solidFill>
                  <a:schemeClr val="bg1"/>
                </a:solidFill>
              </a:rPr>
              <a:t>Negotiation of </a:t>
            </a:r>
            <a:r>
              <a:rPr lang="en-US" sz="1600" b="1" dirty="0">
                <a:solidFill>
                  <a:schemeClr val="bg1"/>
                </a:solidFill>
              </a:rPr>
              <a:t>audit resolution agreements </a:t>
            </a:r>
            <a:r>
              <a:rPr lang="en-US" sz="1600" dirty="0">
                <a:solidFill>
                  <a:schemeClr val="bg1"/>
                </a:solidFill>
              </a:rPr>
              <a:t>(ARAs)</a:t>
            </a:r>
          </a:p>
          <a:p>
            <a:pPr marL="285750" indent="-285750">
              <a:spcAft>
                <a:spcPts val="600"/>
              </a:spcAft>
              <a:buClr>
                <a:srgbClr val="FFE600"/>
              </a:buClr>
              <a:buSzPct val="100000"/>
              <a:buFont typeface="EYInterstate" panose="02000503020000020004" pitchFamily="2" charset="0"/>
              <a:buChar char="•"/>
            </a:pPr>
            <a:r>
              <a:rPr lang="en-US" sz="1600" dirty="0">
                <a:solidFill>
                  <a:schemeClr val="bg1"/>
                </a:solidFill>
              </a:rPr>
              <a:t>Focus on patient-credit balances (providers) and uncashed claim checks (payers)</a:t>
            </a:r>
          </a:p>
        </p:txBody>
      </p:sp>
      <p:sp>
        <p:nvSpPr>
          <p:cNvPr id="26" name="Rectangle 25">
            <a:extLst>
              <a:ext uri="{FF2B5EF4-FFF2-40B4-BE49-F238E27FC236}">
                <a16:creationId xmlns:a16="http://schemas.microsoft.com/office/drawing/2014/main" id="{F1BF1777-AE4E-475E-A8E4-6C734B34F072}"/>
              </a:ext>
            </a:extLst>
          </p:cNvPr>
          <p:cNvSpPr/>
          <p:nvPr/>
        </p:nvSpPr>
        <p:spPr>
          <a:xfrm>
            <a:off x="457201" y="3080293"/>
            <a:ext cx="8229600" cy="170816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chorCtr="0">
            <a:spAutoFit/>
          </a:bodyPr>
          <a:lstStyle/>
          <a:p>
            <a:pPr marL="274320" indent="-274320">
              <a:spcAft>
                <a:spcPts val="600"/>
              </a:spcAft>
            </a:pPr>
            <a:r>
              <a:rPr lang="en-US" sz="1600" dirty="0">
                <a:solidFill>
                  <a:schemeClr val="bg1"/>
                </a:solidFill>
              </a:rPr>
              <a:t>Primary </a:t>
            </a:r>
            <a:r>
              <a:rPr lang="en-US" sz="1600" b="1" dirty="0">
                <a:solidFill>
                  <a:schemeClr val="bg1"/>
                </a:solidFill>
              </a:rPr>
              <a:t>provider</a:t>
            </a:r>
            <a:r>
              <a:rPr lang="en-US" sz="1600" dirty="0">
                <a:solidFill>
                  <a:schemeClr val="bg1"/>
                </a:solidFill>
              </a:rPr>
              <a:t> exposure:</a:t>
            </a:r>
          </a:p>
          <a:p>
            <a:pPr marL="285750" indent="-285750">
              <a:spcAft>
                <a:spcPts val="600"/>
              </a:spcAft>
              <a:buClr>
                <a:srgbClr val="FFE600"/>
              </a:buClr>
              <a:buSzPct val="100000"/>
              <a:buFont typeface="EYInterstate" panose="02000503020000020004" pitchFamily="2" charset="0"/>
              <a:buChar char="•"/>
            </a:pPr>
            <a:r>
              <a:rPr lang="en-US" sz="1600" dirty="0">
                <a:solidFill>
                  <a:schemeClr val="bg1"/>
                </a:solidFill>
              </a:rPr>
              <a:t>Discussion of contracts between providers and payers as it relates to overpayments by the payers</a:t>
            </a:r>
          </a:p>
          <a:p>
            <a:pPr marL="285750" indent="-285750">
              <a:spcAft>
                <a:spcPts val="600"/>
              </a:spcAft>
              <a:buClr>
                <a:srgbClr val="FFE600"/>
              </a:buClr>
              <a:buSzPct val="100000"/>
              <a:buFont typeface="EYInterstate" panose="02000503020000020004" pitchFamily="2" charset="0"/>
              <a:buChar char="•"/>
            </a:pPr>
            <a:r>
              <a:rPr lang="en-US" sz="1600" dirty="0">
                <a:solidFill>
                  <a:schemeClr val="bg1"/>
                </a:solidFill>
              </a:rPr>
              <a:t>State insurance commission recoupment laws</a:t>
            </a:r>
          </a:p>
          <a:p>
            <a:pPr marL="285750" indent="-285750">
              <a:spcAft>
                <a:spcPts val="600"/>
              </a:spcAft>
              <a:buClr>
                <a:srgbClr val="FFE600"/>
              </a:buClr>
              <a:buSzPct val="100000"/>
              <a:buFont typeface="EYInterstate" panose="02000503020000020004" pitchFamily="2" charset="0"/>
              <a:buChar char="•"/>
            </a:pPr>
            <a:r>
              <a:rPr lang="en-US" sz="1600" dirty="0">
                <a:solidFill>
                  <a:schemeClr val="bg1"/>
                </a:solidFill>
              </a:rPr>
              <a:t>Focus on patient credits created by self-pay, but states are expanding into area of insurance company credits</a:t>
            </a:r>
          </a:p>
        </p:txBody>
      </p:sp>
      <p:cxnSp>
        <p:nvCxnSpPr>
          <p:cNvPr id="27" name="Straight Connector 26">
            <a:extLst>
              <a:ext uri="{FF2B5EF4-FFF2-40B4-BE49-F238E27FC236}">
                <a16:creationId xmlns:a16="http://schemas.microsoft.com/office/drawing/2014/main" id="{0303433A-A7B7-4717-B3BA-012ED3B196B6}"/>
              </a:ext>
            </a:extLst>
          </p:cNvPr>
          <p:cNvCxnSpPr>
            <a:cxnSpLocks/>
          </p:cNvCxnSpPr>
          <p:nvPr/>
        </p:nvCxnSpPr>
        <p:spPr>
          <a:xfrm>
            <a:off x="457200" y="2886123"/>
            <a:ext cx="8229600" cy="0"/>
          </a:xfrm>
          <a:prstGeom prst="line">
            <a:avLst/>
          </a:prstGeom>
          <a:ln w="9525">
            <a:solidFill>
              <a:srgbClr val="C4C4CD"/>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28" name="Rectangle 27">
            <a:extLst>
              <a:ext uri="{FF2B5EF4-FFF2-40B4-BE49-F238E27FC236}">
                <a16:creationId xmlns:a16="http://schemas.microsoft.com/office/drawing/2014/main" id="{CB262C5E-2508-43B6-9089-EF29EDF794CF}"/>
              </a:ext>
            </a:extLst>
          </p:cNvPr>
          <p:cNvSpPr/>
          <p:nvPr/>
        </p:nvSpPr>
        <p:spPr>
          <a:xfrm>
            <a:off x="457201" y="5031963"/>
            <a:ext cx="8229600" cy="1138773"/>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chorCtr="0">
            <a:spAutoFit/>
          </a:bodyPr>
          <a:lstStyle/>
          <a:p>
            <a:pPr marL="274320" indent="-274320">
              <a:spcAft>
                <a:spcPts val="600"/>
              </a:spcAft>
            </a:pPr>
            <a:r>
              <a:rPr lang="en-US" sz="1600" dirty="0">
                <a:solidFill>
                  <a:schemeClr val="bg1"/>
                </a:solidFill>
              </a:rPr>
              <a:t>Primary </a:t>
            </a:r>
            <a:r>
              <a:rPr lang="en-US" sz="1600" b="1" dirty="0">
                <a:solidFill>
                  <a:schemeClr val="bg1"/>
                </a:solidFill>
              </a:rPr>
              <a:t>payer</a:t>
            </a:r>
            <a:r>
              <a:rPr lang="en-US" sz="1600" dirty="0">
                <a:solidFill>
                  <a:schemeClr val="bg1"/>
                </a:solidFill>
              </a:rPr>
              <a:t> exposure:</a:t>
            </a:r>
          </a:p>
          <a:p>
            <a:pPr marL="285750" indent="-285750">
              <a:spcAft>
                <a:spcPts val="600"/>
              </a:spcAft>
              <a:buClr>
                <a:srgbClr val="FFE600"/>
              </a:buClr>
              <a:buSzPct val="100000"/>
              <a:buFont typeface="EYInterstate" panose="02000503020000020004" pitchFamily="2" charset="0"/>
              <a:buChar char="•"/>
            </a:pPr>
            <a:r>
              <a:rPr lang="en-IN" sz="1600" dirty="0">
                <a:solidFill>
                  <a:schemeClr val="bg1"/>
                </a:solidFill>
              </a:rPr>
              <a:t>Uncashed claims payments</a:t>
            </a:r>
          </a:p>
          <a:p>
            <a:pPr marL="285750" indent="-285750">
              <a:spcAft>
                <a:spcPts val="600"/>
              </a:spcAft>
              <a:buClr>
                <a:srgbClr val="FFE600"/>
              </a:buClr>
              <a:buSzPct val="100000"/>
              <a:buFont typeface="EYInterstate" panose="02000503020000020004" pitchFamily="2" charset="0"/>
              <a:buChar char="•"/>
            </a:pPr>
            <a:r>
              <a:rPr lang="en-IN" sz="1600" dirty="0">
                <a:solidFill>
                  <a:schemeClr val="bg1"/>
                </a:solidFill>
              </a:rPr>
              <a:t>Potential for overreporting due to lack of outreach and research, knowledge of exemptions</a:t>
            </a:r>
          </a:p>
        </p:txBody>
      </p:sp>
      <p:cxnSp>
        <p:nvCxnSpPr>
          <p:cNvPr id="29" name="Straight Connector 28">
            <a:extLst>
              <a:ext uri="{FF2B5EF4-FFF2-40B4-BE49-F238E27FC236}">
                <a16:creationId xmlns:a16="http://schemas.microsoft.com/office/drawing/2014/main" id="{6DAAC990-3643-4BF8-9AB6-1EE11D1493B1}"/>
              </a:ext>
            </a:extLst>
          </p:cNvPr>
          <p:cNvCxnSpPr>
            <a:cxnSpLocks/>
          </p:cNvCxnSpPr>
          <p:nvPr/>
        </p:nvCxnSpPr>
        <p:spPr>
          <a:xfrm>
            <a:off x="457200" y="4935448"/>
            <a:ext cx="8229600" cy="0"/>
          </a:xfrm>
          <a:prstGeom prst="line">
            <a:avLst/>
          </a:prstGeom>
          <a:ln w="9525">
            <a:solidFill>
              <a:srgbClr val="C4C4CD"/>
            </a:solidFill>
            <a:prstDash val="dash"/>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9599126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8067ED26-F78D-4F01-B1B0-5A3F81BE3B7F}"/>
              </a:ext>
            </a:extLst>
          </p:cNvPr>
          <p:cNvGraphicFramePr>
            <a:graphicFrameLocks noChangeAspect="1"/>
          </p:cNvGraphicFramePr>
          <p:nvPr>
            <p:custDataLst>
              <p:tags r:id="rId1"/>
            </p:custDataLst>
          </p:nvPr>
        </p:nvGraphicFramePr>
        <p:xfrm>
          <a:off x="1191" y="859779"/>
          <a:ext cx="1190" cy="1190"/>
        </p:xfrm>
        <a:graphic>
          <a:graphicData uri="http://schemas.openxmlformats.org/presentationml/2006/ole">
            <mc:AlternateContent xmlns:mc="http://schemas.openxmlformats.org/markup-compatibility/2006">
              <mc:Choice xmlns:v="urn:schemas-microsoft-com:vml" Requires="v">
                <p:oleObj name="think-cell Slide" r:id="rId5" imgW="455" imgH="454" progId="TCLayout.ActiveDocument.1">
                  <p:embed/>
                </p:oleObj>
              </mc:Choice>
              <mc:Fallback>
                <p:oleObj name="think-cell Slide" r:id="rId5" imgW="455" imgH="454" progId="TCLayout.ActiveDocument.1">
                  <p:embed/>
                  <p:pic>
                    <p:nvPicPr>
                      <p:cNvPr id="7" name="Object 6" hidden="1">
                        <a:extLst>
                          <a:ext uri="{FF2B5EF4-FFF2-40B4-BE49-F238E27FC236}">
                            <a16:creationId xmlns:a16="http://schemas.microsoft.com/office/drawing/2014/main" id="{8067ED26-F78D-4F01-B1B0-5A3F81BE3B7F}"/>
                          </a:ext>
                        </a:extLst>
                      </p:cNvPr>
                      <p:cNvPicPr/>
                      <p:nvPr/>
                    </p:nvPicPr>
                    <p:blipFill>
                      <a:blip r:embed="rId6"/>
                      <a:stretch>
                        <a:fillRect/>
                      </a:stretch>
                    </p:blipFill>
                    <p:spPr>
                      <a:xfrm>
                        <a:off x="1191" y="859779"/>
                        <a:ext cx="1190" cy="1190"/>
                      </a:xfrm>
                      <a:prstGeom prst="rect">
                        <a:avLst/>
                      </a:prstGeom>
                    </p:spPr>
                  </p:pic>
                </p:oleObj>
              </mc:Fallback>
            </mc:AlternateContent>
          </a:graphicData>
        </a:graphic>
      </p:graphicFrame>
      <p:sp>
        <p:nvSpPr>
          <p:cNvPr id="10" name="Rectangle 9" hidden="1">
            <a:extLst>
              <a:ext uri="{FF2B5EF4-FFF2-40B4-BE49-F238E27FC236}">
                <a16:creationId xmlns:a16="http://schemas.microsoft.com/office/drawing/2014/main" id="{5B1BEA64-7676-4164-97DE-336334798376}"/>
              </a:ext>
            </a:extLst>
          </p:cNvPr>
          <p:cNvSpPr/>
          <p:nvPr>
            <p:custDataLst>
              <p:tags r:id="rId2"/>
            </p:custDataLst>
          </p:nvPr>
        </p:nvSpPr>
        <p:spPr>
          <a:xfrm>
            <a:off x="0" y="858589"/>
            <a:ext cx="119001" cy="119001"/>
          </a:xfrm>
          <a:prstGeom prst="rect">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t" anchorCtr="0">
            <a:noAutofit/>
          </a:bodyPr>
          <a:lstStyle/>
          <a:p>
            <a:pPr algn="ctr"/>
            <a:endParaRPr lang="en-US" sz="1799" dirty="0">
              <a:solidFill>
                <a:schemeClr val="tx1"/>
              </a:solidFill>
              <a:latin typeface="EYInterstate Light" panose="02000506000000020004" pitchFamily="2" charset="0"/>
              <a:ea typeface="+mj-ea"/>
              <a:cs typeface="Arial" panose="020B0604020202020204" pitchFamily="34" charset="0"/>
              <a:sym typeface="EYInterstate Light" panose="02000506000000020004" pitchFamily="2" charset="0"/>
            </a:endParaRPr>
          </a:p>
        </p:txBody>
      </p:sp>
      <p:sp>
        <p:nvSpPr>
          <p:cNvPr id="3" name="Title 2">
            <a:extLst>
              <a:ext uri="{FF2B5EF4-FFF2-40B4-BE49-F238E27FC236}">
                <a16:creationId xmlns:a16="http://schemas.microsoft.com/office/drawing/2014/main" id="{DC8A4DCB-71DD-4345-8B56-84FA3C4D6D7F}"/>
              </a:ext>
            </a:extLst>
          </p:cNvPr>
          <p:cNvSpPr>
            <a:spLocks noGrp="1"/>
          </p:cNvSpPr>
          <p:nvPr>
            <p:ph type="title"/>
          </p:nvPr>
        </p:nvSpPr>
        <p:spPr/>
        <p:txBody>
          <a:bodyPr vert="horz"/>
          <a:lstStyle/>
          <a:p>
            <a:r>
              <a:rPr lang="en-IN" dirty="0"/>
              <a:t>State “review” programs other than audit</a:t>
            </a:r>
            <a:endParaRPr lang="en-US" dirty="0"/>
          </a:p>
        </p:txBody>
      </p:sp>
      <p:sp>
        <p:nvSpPr>
          <p:cNvPr id="22" name="Rectangle 21">
            <a:extLst>
              <a:ext uri="{FF2B5EF4-FFF2-40B4-BE49-F238E27FC236}">
                <a16:creationId xmlns:a16="http://schemas.microsoft.com/office/drawing/2014/main" id="{3EC49698-712F-4883-9172-CB4A29AE5031}"/>
              </a:ext>
            </a:extLst>
          </p:cNvPr>
          <p:cNvSpPr/>
          <p:nvPr/>
        </p:nvSpPr>
        <p:spPr>
          <a:xfrm>
            <a:off x="457201" y="1151741"/>
            <a:ext cx="8229600" cy="1415772"/>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chorCtr="0">
            <a:spAutoFit/>
          </a:bodyPr>
          <a:lstStyle/>
          <a:p>
            <a:pPr marL="285750" indent="-285750">
              <a:spcAft>
                <a:spcPts val="600"/>
              </a:spcAft>
              <a:buClr>
                <a:srgbClr val="FFE600"/>
              </a:buClr>
              <a:buSzPct val="100000"/>
              <a:buFont typeface="EYInterstate" panose="02000503020000020004" pitchFamily="2" charset="0"/>
              <a:buChar char="•"/>
            </a:pPr>
            <a:r>
              <a:rPr lang="en-US" sz="1600" b="1" dirty="0">
                <a:solidFill>
                  <a:schemeClr val="bg1"/>
                </a:solidFill>
              </a:rPr>
              <a:t>Voluntary disclosure programs</a:t>
            </a:r>
          </a:p>
          <a:p>
            <a:pPr marL="623888" lvl="1" indent="-285750">
              <a:spcAft>
                <a:spcPts val="600"/>
              </a:spcAft>
              <a:buClr>
                <a:srgbClr val="FFE600"/>
              </a:buClr>
              <a:buSzPct val="100000"/>
              <a:buFont typeface="EYInterstate" panose="02000503020000020004" pitchFamily="2" charset="0"/>
              <a:buChar char="•"/>
            </a:pPr>
            <a:r>
              <a:rPr lang="en-US" sz="1400" dirty="0">
                <a:solidFill>
                  <a:schemeClr val="bg1"/>
                </a:solidFill>
              </a:rPr>
              <a:t>Less stringent procedural requirements</a:t>
            </a:r>
          </a:p>
          <a:p>
            <a:pPr marL="623888" lvl="1" indent="-285750">
              <a:spcAft>
                <a:spcPts val="600"/>
              </a:spcAft>
              <a:buClr>
                <a:srgbClr val="FFE600"/>
              </a:buClr>
              <a:buSzPct val="100000"/>
              <a:buFont typeface="EYInterstate" panose="02000503020000020004" pitchFamily="2" charset="0"/>
              <a:buChar char="•"/>
            </a:pPr>
            <a:r>
              <a:rPr lang="en-US" sz="1400" dirty="0">
                <a:solidFill>
                  <a:schemeClr val="bg1"/>
                </a:solidFill>
              </a:rPr>
              <a:t>Shorter duration to complete, less-significant use of resources </a:t>
            </a:r>
          </a:p>
          <a:p>
            <a:pPr marL="623888" lvl="1" indent="-285750">
              <a:spcAft>
                <a:spcPts val="600"/>
              </a:spcAft>
              <a:buClr>
                <a:srgbClr val="FFE600"/>
              </a:buClr>
              <a:buSzPct val="100000"/>
              <a:buFont typeface="EYInterstate" panose="02000503020000020004" pitchFamily="2" charset="0"/>
              <a:buChar char="•"/>
            </a:pPr>
            <a:r>
              <a:rPr lang="en-US" sz="1400" dirty="0">
                <a:solidFill>
                  <a:schemeClr val="bg1"/>
                </a:solidFill>
              </a:rPr>
              <a:t>Waived interest/penalties</a:t>
            </a:r>
          </a:p>
          <a:p>
            <a:pPr marL="623888" lvl="1" indent="-285750">
              <a:spcAft>
                <a:spcPts val="600"/>
              </a:spcAft>
              <a:buClr>
                <a:srgbClr val="FFE600"/>
              </a:buClr>
              <a:buSzPct val="100000"/>
              <a:buFont typeface="EYInterstate" panose="02000503020000020004" pitchFamily="2" charset="0"/>
              <a:buChar char="•"/>
            </a:pPr>
            <a:r>
              <a:rPr lang="en-US" sz="1400" dirty="0">
                <a:solidFill>
                  <a:schemeClr val="bg1"/>
                </a:solidFill>
              </a:rPr>
              <a:t>In depth review by state reviewer/third party assigned reviewer</a:t>
            </a:r>
            <a:endParaRPr lang="en-US" sz="1600" dirty="0">
              <a:solidFill>
                <a:schemeClr val="bg1"/>
              </a:solidFill>
            </a:endParaRPr>
          </a:p>
        </p:txBody>
      </p:sp>
      <p:sp>
        <p:nvSpPr>
          <p:cNvPr id="26" name="Rectangle 25">
            <a:extLst>
              <a:ext uri="{FF2B5EF4-FFF2-40B4-BE49-F238E27FC236}">
                <a16:creationId xmlns:a16="http://schemas.microsoft.com/office/drawing/2014/main" id="{F1BF1777-AE4E-475E-A8E4-6C734B34F072}"/>
              </a:ext>
            </a:extLst>
          </p:cNvPr>
          <p:cNvSpPr/>
          <p:nvPr/>
        </p:nvSpPr>
        <p:spPr>
          <a:xfrm>
            <a:off x="457201" y="3080293"/>
            <a:ext cx="8229600" cy="2677656"/>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chorCtr="0">
            <a:spAutoFit/>
          </a:bodyPr>
          <a:lstStyle/>
          <a:p>
            <a:pPr marL="274320" indent="-274320">
              <a:spcAft>
                <a:spcPts val="600"/>
              </a:spcAft>
            </a:pPr>
            <a:r>
              <a:rPr lang="en-US" sz="1600" dirty="0">
                <a:solidFill>
                  <a:schemeClr val="bg1"/>
                </a:solidFill>
              </a:rPr>
              <a:t>Others:</a:t>
            </a:r>
          </a:p>
          <a:p>
            <a:pPr marL="290513" lvl="1" indent="-285750">
              <a:spcAft>
                <a:spcPts val="600"/>
              </a:spcAft>
              <a:buClr>
                <a:srgbClr val="FFE600"/>
              </a:buClr>
              <a:buSzPct val="100000"/>
              <a:buFont typeface="EYInterstate" panose="02000503020000020004" pitchFamily="2" charset="0"/>
              <a:buChar char="•"/>
            </a:pPr>
            <a:r>
              <a:rPr lang="en-US" sz="1400" dirty="0">
                <a:solidFill>
                  <a:schemeClr val="bg1"/>
                </a:solidFill>
              </a:rPr>
              <a:t>Self-review checklist</a:t>
            </a:r>
          </a:p>
          <a:p>
            <a:pPr marL="290513" lvl="1" indent="-285750">
              <a:spcAft>
                <a:spcPts val="600"/>
              </a:spcAft>
              <a:buClr>
                <a:srgbClr val="FFE600"/>
              </a:buClr>
              <a:buSzPct val="100000"/>
              <a:buFont typeface="EYInterstate" panose="02000503020000020004" pitchFamily="2" charset="0"/>
              <a:buChar char="•"/>
            </a:pPr>
            <a:r>
              <a:rPr lang="en-US" sz="1400" dirty="0">
                <a:solidFill>
                  <a:schemeClr val="bg1"/>
                </a:solidFill>
              </a:rPr>
              <a:t>Compliance review</a:t>
            </a:r>
          </a:p>
          <a:p>
            <a:pPr marL="290513" lvl="1" indent="-285750">
              <a:spcAft>
                <a:spcPts val="600"/>
              </a:spcAft>
              <a:buClr>
                <a:srgbClr val="FFE600"/>
              </a:buClr>
              <a:buSzPct val="100000"/>
              <a:buFont typeface="EYInterstate" panose="02000503020000020004" pitchFamily="2" charset="0"/>
              <a:buChar char="•"/>
            </a:pPr>
            <a:r>
              <a:rPr lang="en-US" sz="1400" dirty="0">
                <a:solidFill>
                  <a:schemeClr val="bg1"/>
                </a:solidFill>
              </a:rPr>
              <a:t>Verified report review</a:t>
            </a:r>
          </a:p>
          <a:p>
            <a:pPr lvl="1">
              <a:spcAft>
                <a:spcPts val="600"/>
              </a:spcAft>
              <a:buClr>
                <a:srgbClr val="FFE600"/>
              </a:buClr>
              <a:buSzPct val="100000"/>
            </a:pPr>
            <a:endParaRPr lang="en-US" sz="1600" dirty="0">
              <a:solidFill>
                <a:schemeClr val="bg1"/>
              </a:solidFill>
            </a:endParaRPr>
          </a:p>
          <a:p>
            <a:pPr lvl="1">
              <a:spcAft>
                <a:spcPts val="600"/>
              </a:spcAft>
              <a:buClr>
                <a:srgbClr val="FFE600"/>
              </a:buClr>
              <a:buSzPct val="100000"/>
            </a:pPr>
            <a:endParaRPr lang="en-US" sz="1600" dirty="0">
              <a:solidFill>
                <a:schemeClr val="bg1"/>
              </a:solidFill>
            </a:endParaRPr>
          </a:p>
          <a:p>
            <a:pPr lvl="1" algn="ctr">
              <a:spcAft>
                <a:spcPts val="600"/>
              </a:spcAft>
              <a:buClr>
                <a:srgbClr val="FFE600"/>
              </a:buClr>
              <a:buSzPct val="100000"/>
            </a:pPr>
            <a:r>
              <a:rPr lang="en-US" sz="2400" dirty="0">
                <a:solidFill>
                  <a:schemeClr val="bg1"/>
                </a:solidFill>
              </a:rPr>
              <a:t>Inform management to be on the lookout for such notices and address immediately.</a:t>
            </a:r>
          </a:p>
        </p:txBody>
      </p:sp>
      <p:cxnSp>
        <p:nvCxnSpPr>
          <p:cNvPr id="27" name="Straight Connector 26">
            <a:extLst>
              <a:ext uri="{FF2B5EF4-FFF2-40B4-BE49-F238E27FC236}">
                <a16:creationId xmlns:a16="http://schemas.microsoft.com/office/drawing/2014/main" id="{0303433A-A7B7-4717-B3BA-012ED3B196B6}"/>
              </a:ext>
            </a:extLst>
          </p:cNvPr>
          <p:cNvCxnSpPr>
            <a:cxnSpLocks/>
          </p:cNvCxnSpPr>
          <p:nvPr/>
        </p:nvCxnSpPr>
        <p:spPr>
          <a:xfrm>
            <a:off x="457200" y="2948266"/>
            <a:ext cx="8229600" cy="0"/>
          </a:xfrm>
          <a:prstGeom prst="line">
            <a:avLst/>
          </a:prstGeom>
          <a:ln w="9525">
            <a:solidFill>
              <a:srgbClr val="C4C4CD"/>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6DAAC990-3643-4BF8-9AB6-1EE11D1493B1}"/>
              </a:ext>
            </a:extLst>
          </p:cNvPr>
          <p:cNvCxnSpPr>
            <a:cxnSpLocks/>
          </p:cNvCxnSpPr>
          <p:nvPr/>
        </p:nvCxnSpPr>
        <p:spPr>
          <a:xfrm>
            <a:off x="457200" y="6062913"/>
            <a:ext cx="8229600" cy="0"/>
          </a:xfrm>
          <a:prstGeom prst="line">
            <a:avLst/>
          </a:prstGeom>
          <a:ln w="9525">
            <a:solidFill>
              <a:srgbClr val="C4C4CD"/>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2" name="Straight Connector 1">
            <a:extLst>
              <a:ext uri="{FF2B5EF4-FFF2-40B4-BE49-F238E27FC236}">
                <a16:creationId xmlns:a16="http://schemas.microsoft.com/office/drawing/2014/main" id="{6E68EBF0-1AEA-635A-9D62-A67C67545A04}"/>
              </a:ext>
            </a:extLst>
          </p:cNvPr>
          <p:cNvCxnSpPr>
            <a:cxnSpLocks/>
          </p:cNvCxnSpPr>
          <p:nvPr/>
        </p:nvCxnSpPr>
        <p:spPr>
          <a:xfrm>
            <a:off x="457200" y="4485582"/>
            <a:ext cx="8229600" cy="0"/>
          </a:xfrm>
          <a:prstGeom prst="line">
            <a:avLst/>
          </a:prstGeom>
          <a:ln w="9525">
            <a:solidFill>
              <a:srgbClr val="C4C4CD"/>
            </a:solidFill>
            <a:prstDash val="dash"/>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4192485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10" hidden="1">
            <a:extLst>
              <a:ext uri="{FF2B5EF4-FFF2-40B4-BE49-F238E27FC236}">
                <a16:creationId xmlns:a16="http://schemas.microsoft.com/office/drawing/2014/main" id="{9E31546D-F5E6-450D-86B1-39E18715903B}"/>
              </a:ext>
            </a:extLst>
          </p:cNvPr>
          <p:cNvGraphicFramePr>
            <a:graphicFrameLocks noChangeAspect="1"/>
          </p:cNvGraphicFramePr>
          <p:nvPr>
            <p:custDataLst>
              <p:tags r:id="rId1"/>
            </p:custDataLst>
            <p:extLst>
              <p:ext uri="{D42A27DB-BD31-4B8C-83A1-F6EECF244321}">
                <p14:modId xmlns:p14="http://schemas.microsoft.com/office/powerpoint/2010/main" val="200473266"/>
              </p:ext>
            </p:extLst>
          </p:nvPr>
        </p:nvGraphicFramePr>
        <p:xfrm>
          <a:off x="1191" y="859779"/>
          <a:ext cx="1190" cy="1190"/>
        </p:xfrm>
        <a:graphic>
          <a:graphicData uri="http://schemas.openxmlformats.org/presentationml/2006/ole">
            <mc:AlternateContent xmlns:mc="http://schemas.openxmlformats.org/markup-compatibility/2006">
              <mc:Choice xmlns:v="urn:schemas-microsoft-com:vml" Requires="v">
                <p:oleObj name="think-cell Slide" r:id="rId5" imgW="455" imgH="454" progId="TCLayout.ActiveDocument.1">
                  <p:embed/>
                </p:oleObj>
              </mc:Choice>
              <mc:Fallback>
                <p:oleObj name="think-cell Slide" r:id="rId5" imgW="455" imgH="454" progId="TCLayout.ActiveDocument.1">
                  <p:embed/>
                  <p:pic>
                    <p:nvPicPr>
                      <p:cNvPr id="11" name="Object 10" hidden="1">
                        <a:extLst>
                          <a:ext uri="{FF2B5EF4-FFF2-40B4-BE49-F238E27FC236}">
                            <a16:creationId xmlns:a16="http://schemas.microsoft.com/office/drawing/2014/main" id="{9E31546D-F5E6-450D-86B1-39E18715903B}"/>
                          </a:ext>
                        </a:extLst>
                      </p:cNvPr>
                      <p:cNvPicPr/>
                      <p:nvPr/>
                    </p:nvPicPr>
                    <p:blipFill>
                      <a:blip r:embed="rId6"/>
                      <a:stretch>
                        <a:fillRect/>
                      </a:stretch>
                    </p:blipFill>
                    <p:spPr>
                      <a:xfrm>
                        <a:off x="1191" y="859779"/>
                        <a:ext cx="1190" cy="1190"/>
                      </a:xfrm>
                      <a:prstGeom prst="rect">
                        <a:avLst/>
                      </a:prstGeom>
                    </p:spPr>
                  </p:pic>
                </p:oleObj>
              </mc:Fallback>
            </mc:AlternateContent>
          </a:graphicData>
        </a:graphic>
      </p:graphicFrame>
      <p:sp>
        <p:nvSpPr>
          <p:cNvPr id="10" name="Rectangle 9" hidden="1">
            <a:extLst>
              <a:ext uri="{FF2B5EF4-FFF2-40B4-BE49-F238E27FC236}">
                <a16:creationId xmlns:a16="http://schemas.microsoft.com/office/drawing/2014/main" id="{FC52A639-D093-4B55-8B5E-803F21A43081}"/>
              </a:ext>
            </a:extLst>
          </p:cNvPr>
          <p:cNvSpPr/>
          <p:nvPr>
            <p:custDataLst>
              <p:tags r:id="rId2"/>
            </p:custDataLst>
          </p:nvPr>
        </p:nvSpPr>
        <p:spPr>
          <a:xfrm>
            <a:off x="0" y="858589"/>
            <a:ext cx="119001" cy="119001"/>
          </a:xfrm>
          <a:prstGeom prst="rect">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t" anchorCtr="0">
            <a:noAutofit/>
          </a:bodyPr>
          <a:lstStyle/>
          <a:p>
            <a:pPr algn="ctr"/>
            <a:endParaRPr lang="en-US" sz="1799" dirty="0">
              <a:solidFill>
                <a:schemeClr val="tx1"/>
              </a:solidFill>
              <a:latin typeface="EYInterstate Light" panose="02000506000000020004" pitchFamily="2" charset="0"/>
              <a:ea typeface="+mj-ea"/>
              <a:cs typeface="Arial" panose="020B0604020202020204" pitchFamily="34" charset="0"/>
              <a:sym typeface="EYInterstate Light" panose="02000506000000020004" pitchFamily="2" charset="0"/>
            </a:endParaRPr>
          </a:p>
        </p:txBody>
      </p:sp>
      <p:sp>
        <p:nvSpPr>
          <p:cNvPr id="2" name="Title 1"/>
          <p:cNvSpPr>
            <a:spLocks noGrp="1"/>
          </p:cNvSpPr>
          <p:nvPr>
            <p:ph type="title"/>
          </p:nvPr>
        </p:nvSpPr>
        <p:spPr/>
        <p:txBody>
          <a:bodyPr vert="horz"/>
          <a:lstStyle/>
          <a:p>
            <a:r>
              <a:rPr lang="en-US" dirty="0"/>
              <a:t>Common areas of liability and real-life examples</a:t>
            </a:r>
          </a:p>
        </p:txBody>
      </p:sp>
      <p:sp>
        <p:nvSpPr>
          <p:cNvPr id="3" name="Content Placeholder 2"/>
          <p:cNvSpPr>
            <a:spLocks noGrp="1"/>
          </p:cNvSpPr>
          <p:nvPr>
            <p:ph idx="4294967295"/>
          </p:nvPr>
        </p:nvSpPr>
        <p:spPr>
          <a:xfrm>
            <a:off x="486026" y="1138238"/>
            <a:ext cx="8200775" cy="4948237"/>
          </a:xfrm>
        </p:spPr>
        <p:txBody>
          <a:bodyPr/>
          <a:lstStyle/>
          <a:p>
            <a:r>
              <a:rPr lang="en-US" dirty="0"/>
              <a:t>Exposure in merger/acquisition of operations:</a:t>
            </a:r>
          </a:p>
          <a:p>
            <a:pPr lvl="1"/>
            <a:r>
              <a:rPr lang="en-US" dirty="0"/>
              <a:t>Stock vs. asset</a:t>
            </a:r>
          </a:p>
          <a:p>
            <a:r>
              <a:rPr lang="en-US" dirty="0"/>
              <a:t>Policies and procedures:</a:t>
            </a:r>
          </a:p>
          <a:p>
            <a:pPr lvl="1"/>
            <a:r>
              <a:rPr lang="en-US" dirty="0"/>
              <a:t>Not in place or not being followed to identify/resolve transactions at risk of being UP early, rather than waiting, potentially until dormant </a:t>
            </a:r>
          </a:p>
          <a:p>
            <a:pPr lvl="1"/>
            <a:r>
              <a:rPr lang="en-US" dirty="0"/>
              <a:t>Inconsistent across business units, entities or divisions</a:t>
            </a:r>
          </a:p>
          <a:p>
            <a:pPr lvl="1"/>
            <a:r>
              <a:rPr lang="en-US" dirty="0"/>
              <a:t>No centralized UP general ledger holding account</a:t>
            </a:r>
          </a:p>
          <a:p>
            <a:pPr lvl="1"/>
            <a:r>
              <a:rPr lang="en-US" dirty="0"/>
              <a:t>Automatic escheatment for small balances (i.e., over-reporting)</a:t>
            </a:r>
          </a:p>
          <a:p>
            <a:pPr lvl="1"/>
            <a:r>
              <a:rPr lang="en-US" dirty="0"/>
              <a:t>Small-dollar write-off policy</a:t>
            </a:r>
          </a:p>
          <a:p>
            <a:pPr lvl="1"/>
            <a:r>
              <a:rPr lang="en-US" dirty="0"/>
              <a:t>Voiding stale checks, but not ensuring all are re-issued </a:t>
            </a:r>
          </a:p>
          <a:p>
            <a:r>
              <a:rPr lang="en-US" dirty="0"/>
              <a:t>Record retention/maintenance: </a:t>
            </a:r>
          </a:p>
          <a:p>
            <a:pPr lvl="1"/>
            <a:r>
              <a:rPr lang="en-US" dirty="0"/>
              <a:t>Property record details (at a transaction level) not sufficiently maintained in a database that ties to the general ledger holding account.</a:t>
            </a:r>
          </a:p>
          <a:p>
            <a:pPr lvl="1"/>
            <a:r>
              <a:rPr lang="en-US" dirty="0"/>
              <a:t>Poor record retention to support prior filings (15 years), legacy system data, manual reconciliations, notes, etc. </a:t>
            </a:r>
          </a:p>
          <a:p>
            <a:endParaRPr lang="en-US" dirty="0"/>
          </a:p>
        </p:txBody>
      </p:sp>
    </p:spTree>
    <p:extLst>
      <p:ext uri="{BB962C8B-B14F-4D97-AF65-F5344CB8AC3E}">
        <p14:creationId xmlns:p14="http://schemas.microsoft.com/office/powerpoint/2010/main" val="364096533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F4A2BF88-ADD5-41F2-9697-BBF3E9829296}"/>
              </a:ext>
            </a:extLst>
          </p:cNvPr>
          <p:cNvGraphicFramePr>
            <a:graphicFrameLocks noChangeAspect="1"/>
          </p:cNvGraphicFramePr>
          <p:nvPr>
            <p:custDataLst>
              <p:tags r:id="rId1"/>
            </p:custDataLst>
            <p:extLst>
              <p:ext uri="{D42A27DB-BD31-4B8C-83A1-F6EECF244321}">
                <p14:modId xmlns:p14="http://schemas.microsoft.com/office/powerpoint/2010/main" val="33750983"/>
              </p:ext>
            </p:extLst>
          </p:nvPr>
        </p:nvGraphicFramePr>
        <p:xfrm>
          <a:off x="1191" y="859779"/>
          <a:ext cx="1190" cy="1190"/>
        </p:xfrm>
        <a:graphic>
          <a:graphicData uri="http://schemas.openxmlformats.org/presentationml/2006/ole">
            <mc:AlternateContent xmlns:mc="http://schemas.openxmlformats.org/markup-compatibility/2006">
              <mc:Choice xmlns:v="urn:schemas-microsoft-com:vml" Requires="v">
                <p:oleObj name="think-cell Slide" r:id="rId5" imgW="455" imgH="454" progId="TCLayout.ActiveDocument.1">
                  <p:embed/>
                </p:oleObj>
              </mc:Choice>
              <mc:Fallback>
                <p:oleObj name="think-cell Slide" r:id="rId5" imgW="455" imgH="454" progId="TCLayout.ActiveDocument.1">
                  <p:embed/>
                  <p:pic>
                    <p:nvPicPr>
                      <p:cNvPr id="6" name="Object 5" hidden="1">
                        <a:extLst>
                          <a:ext uri="{FF2B5EF4-FFF2-40B4-BE49-F238E27FC236}">
                            <a16:creationId xmlns:a16="http://schemas.microsoft.com/office/drawing/2014/main" id="{F4A2BF88-ADD5-41F2-9697-BBF3E9829296}"/>
                          </a:ext>
                        </a:extLst>
                      </p:cNvPr>
                      <p:cNvPicPr/>
                      <p:nvPr/>
                    </p:nvPicPr>
                    <p:blipFill>
                      <a:blip r:embed="rId6"/>
                      <a:stretch>
                        <a:fillRect/>
                      </a:stretch>
                    </p:blipFill>
                    <p:spPr>
                      <a:xfrm>
                        <a:off x="1191" y="859779"/>
                        <a:ext cx="1190" cy="1190"/>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7BC85C58-7611-42DC-A24A-59B3F6DD789E}"/>
              </a:ext>
            </a:extLst>
          </p:cNvPr>
          <p:cNvSpPr/>
          <p:nvPr>
            <p:custDataLst>
              <p:tags r:id="rId2"/>
            </p:custDataLst>
          </p:nvPr>
        </p:nvSpPr>
        <p:spPr>
          <a:xfrm>
            <a:off x="0" y="858589"/>
            <a:ext cx="119001" cy="119001"/>
          </a:xfrm>
          <a:prstGeom prst="rect">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t" anchorCtr="0">
            <a:noAutofit/>
          </a:bodyPr>
          <a:lstStyle/>
          <a:p>
            <a:pPr algn="ctr"/>
            <a:endParaRPr lang="en-US" sz="1799" dirty="0">
              <a:solidFill>
                <a:schemeClr val="tx1"/>
              </a:solidFill>
              <a:latin typeface="EYInterstate Light" panose="02000506000000020004" pitchFamily="2" charset="0"/>
              <a:ea typeface="+mj-ea"/>
              <a:cs typeface="Arial" panose="020B0604020202020204" pitchFamily="34" charset="0"/>
              <a:sym typeface="EYInterstate Light" panose="02000506000000020004" pitchFamily="2" charset="0"/>
            </a:endParaRPr>
          </a:p>
        </p:txBody>
      </p:sp>
      <p:sp>
        <p:nvSpPr>
          <p:cNvPr id="2" name="Title 1"/>
          <p:cNvSpPr>
            <a:spLocks noGrp="1"/>
          </p:cNvSpPr>
          <p:nvPr>
            <p:ph type="title"/>
          </p:nvPr>
        </p:nvSpPr>
        <p:spPr/>
        <p:txBody>
          <a:bodyPr/>
          <a:lstStyle/>
          <a:p>
            <a:r>
              <a:rPr lang="en-US" dirty="0"/>
              <a:t>Tips for audit readiness</a:t>
            </a:r>
          </a:p>
        </p:txBody>
      </p:sp>
      <p:sp>
        <p:nvSpPr>
          <p:cNvPr id="3" name="Content Placeholder 2"/>
          <p:cNvSpPr>
            <a:spLocks noGrp="1"/>
          </p:cNvSpPr>
          <p:nvPr>
            <p:ph idx="4294967295"/>
          </p:nvPr>
        </p:nvSpPr>
        <p:spPr>
          <a:xfrm>
            <a:off x="469232" y="1179334"/>
            <a:ext cx="5807781" cy="4948237"/>
          </a:xfrm>
        </p:spPr>
        <p:txBody>
          <a:bodyPr/>
          <a:lstStyle/>
          <a:p>
            <a:r>
              <a:rPr lang="en-US" sz="1800" dirty="0">
                <a:solidFill>
                  <a:schemeClr val="bg1">
                    <a:lumMod val="100000"/>
                  </a:schemeClr>
                </a:solidFill>
              </a:rPr>
              <a:t>Gather, and be organized on, your prior compliance and/or audit and voluntary disclosure agreement (VDA) history.</a:t>
            </a:r>
          </a:p>
          <a:p>
            <a:r>
              <a:rPr lang="en-US" sz="1800" dirty="0">
                <a:solidFill>
                  <a:schemeClr val="bg1">
                    <a:lumMod val="100000"/>
                  </a:schemeClr>
                </a:solidFill>
              </a:rPr>
              <a:t>Assess whether internal accounting policies or procedures have created hidden liabilities (write-offs).</a:t>
            </a:r>
          </a:p>
          <a:p>
            <a:r>
              <a:rPr lang="en-US" sz="1800" dirty="0">
                <a:solidFill>
                  <a:schemeClr val="bg1">
                    <a:lumMod val="100000"/>
                  </a:schemeClr>
                </a:solidFill>
              </a:rPr>
              <a:t>Assess check-voiding policy.</a:t>
            </a:r>
          </a:p>
          <a:p>
            <a:r>
              <a:rPr lang="en-US" sz="1800" dirty="0">
                <a:solidFill>
                  <a:schemeClr val="bg1">
                    <a:lumMod val="100000"/>
                  </a:schemeClr>
                </a:solidFill>
              </a:rPr>
              <a:t>Understand historical look-back implications and possible extrapolation and/or estimation in your state of formation (e.g.,</a:t>
            </a:r>
            <a:r>
              <a:rPr lang="en-US" dirty="0">
                <a:solidFill>
                  <a:schemeClr val="bg1">
                    <a:lumMod val="100000"/>
                  </a:schemeClr>
                </a:solidFill>
              </a:rPr>
              <a:t> </a:t>
            </a:r>
            <a:r>
              <a:rPr lang="en-US" sz="1800" dirty="0">
                <a:solidFill>
                  <a:schemeClr val="bg1">
                    <a:lumMod val="100000"/>
                  </a:schemeClr>
                </a:solidFill>
              </a:rPr>
              <a:t>access to data systems).</a:t>
            </a:r>
          </a:p>
          <a:p>
            <a:r>
              <a:rPr lang="en-US" sz="1800" dirty="0">
                <a:solidFill>
                  <a:schemeClr val="bg1">
                    <a:lumMod val="100000"/>
                  </a:schemeClr>
                </a:solidFill>
              </a:rPr>
              <a:t>Understand your record retention policies and the “researchability” of records.</a:t>
            </a:r>
          </a:p>
          <a:p>
            <a:r>
              <a:rPr lang="en-US" sz="1800" dirty="0">
                <a:solidFill>
                  <a:schemeClr val="bg1">
                    <a:lumMod val="100000"/>
                  </a:schemeClr>
                </a:solidFill>
              </a:rPr>
              <a:t>Re-evaluate internal accounting policies and procedures to reduce the risk of UP/non-compliance going forward.</a:t>
            </a:r>
          </a:p>
        </p:txBody>
      </p:sp>
      <p:sp>
        <p:nvSpPr>
          <p:cNvPr id="27" name="AutoShape 3">
            <a:extLst>
              <a:ext uri="{FF2B5EF4-FFF2-40B4-BE49-F238E27FC236}">
                <a16:creationId xmlns:a16="http://schemas.microsoft.com/office/drawing/2014/main" id="{74C316D1-01BB-4B60-9A30-AE1CCC6DC270}"/>
              </a:ext>
            </a:extLst>
          </p:cNvPr>
          <p:cNvSpPr>
            <a:spLocks noChangeArrowheads="1"/>
          </p:cNvSpPr>
          <p:nvPr/>
        </p:nvSpPr>
        <p:spPr bwMode="gray">
          <a:xfrm rot="5400000">
            <a:off x="6896938" y="4293439"/>
            <a:ext cx="1361987" cy="2227262"/>
          </a:xfrm>
          <a:prstGeom prst="chevron">
            <a:avLst>
              <a:gd name="adj" fmla="val 30335"/>
            </a:avLst>
          </a:prstGeom>
          <a:solidFill>
            <a:srgbClr val="747480"/>
          </a:solidFill>
          <a:ln w="12700">
            <a:noFill/>
            <a:miter lim="800000"/>
            <a:headEnd/>
            <a:tailEnd/>
          </a:ln>
          <a:effectLst/>
        </p:spPr>
        <p:txBody>
          <a:bodyPr wrap="square" lIns="26986" tIns="26986" rIns="26986" bIns="26986" anchor="ctr" anchorCtr="0"/>
          <a:lstStyle/>
          <a:p>
            <a:pPr algn="ctr" defTabSz="600945" eaLnBrk="0" hangingPunct="0">
              <a:buClr>
                <a:srgbClr val="969696"/>
              </a:buClr>
            </a:pPr>
            <a:endParaRPr lang="en-US" sz="1600" b="1" noProof="1">
              <a:cs typeface="Arial" charset="0"/>
            </a:endParaRPr>
          </a:p>
        </p:txBody>
      </p:sp>
      <p:sp>
        <p:nvSpPr>
          <p:cNvPr id="17" name="AutoShape 2">
            <a:extLst>
              <a:ext uri="{FF2B5EF4-FFF2-40B4-BE49-F238E27FC236}">
                <a16:creationId xmlns:a16="http://schemas.microsoft.com/office/drawing/2014/main" id="{18CC320C-04BD-4EFD-8406-C0C86827C6AE}"/>
              </a:ext>
            </a:extLst>
          </p:cNvPr>
          <p:cNvSpPr>
            <a:spLocks noChangeArrowheads="1"/>
          </p:cNvSpPr>
          <p:nvPr/>
        </p:nvSpPr>
        <p:spPr bwMode="gray">
          <a:xfrm rot="5400000">
            <a:off x="6971867" y="630352"/>
            <a:ext cx="1212127" cy="2227263"/>
          </a:xfrm>
          <a:prstGeom prst="homePlate">
            <a:avLst>
              <a:gd name="adj" fmla="val 30334"/>
            </a:avLst>
          </a:prstGeom>
          <a:solidFill>
            <a:schemeClr val="tx2"/>
          </a:solidFill>
          <a:ln w="12700">
            <a:noFill/>
            <a:miter lim="800000"/>
            <a:headEnd/>
            <a:tailEnd/>
          </a:ln>
          <a:effectLst/>
        </p:spPr>
        <p:txBody>
          <a:bodyPr wrap="square" lIns="26986" tIns="26986" rIns="26986" bIns="26986" anchor="ctr" anchorCtr="0"/>
          <a:lstStyle/>
          <a:p>
            <a:pPr algn="ctr" defTabSz="600945" eaLnBrk="0" hangingPunct="0">
              <a:buClr>
                <a:srgbClr val="969696"/>
              </a:buClr>
              <a:tabLst>
                <a:tab pos="492225" algn="l"/>
                <a:tab pos="984449" algn="l"/>
              </a:tabLst>
            </a:pPr>
            <a:endParaRPr lang="en-US" sz="1600" b="1" noProof="1"/>
          </a:p>
        </p:txBody>
      </p:sp>
      <p:sp>
        <p:nvSpPr>
          <p:cNvPr id="18" name="AutoShape 3">
            <a:extLst>
              <a:ext uri="{FF2B5EF4-FFF2-40B4-BE49-F238E27FC236}">
                <a16:creationId xmlns:a16="http://schemas.microsoft.com/office/drawing/2014/main" id="{4AE72416-0B5B-45C4-A7EE-4739A2BA8B2E}"/>
              </a:ext>
            </a:extLst>
          </p:cNvPr>
          <p:cNvSpPr>
            <a:spLocks noChangeArrowheads="1"/>
          </p:cNvSpPr>
          <p:nvPr/>
        </p:nvSpPr>
        <p:spPr bwMode="gray">
          <a:xfrm rot="5400000">
            <a:off x="6887166" y="1500487"/>
            <a:ext cx="1381530" cy="2227263"/>
          </a:xfrm>
          <a:prstGeom prst="chevron">
            <a:avLst>
              <a:gd name="adj" fmla="val 28548"/>
            </a:avLst>
          </a:prstGeom>
          <a:solidFill>
            <a:srgbClr val="747480"/>
          </a:solidFill>
          <a:ln w="12700">
            <a:noFill/>
            <a:miter lim="800000"/>
            <a:headEnd/>
            <a:tailEnd/>
          </a:ln>
          <a:effectLst/>
        </p:spPr>
        <p:txBody>
          <a:bodyPr wrap="square" lIns="26986" tIns="26986" rIns="26986" bIns="26986" anchor="ctr" anchorCtr="0"/>
          <a:lstStyle/>
          <a:p>
            <a:pPr algn="ctr" defTabSz="600945" eaLnBrk="0" hangingPunct="0">
              <a:buClr>
                <a:srgbClr val="969696"/>
              </a:buClr>
            </a:pPr>
            <a:endParaRPr lang="en-US" sz="1600" b="1" noProof="1">
              <a:cs typeface="Arial" charset="0"/>
            </a:endParaRPr>
          </a:p>
        </p:txBody>
      </p:sp>
      <p:sp>
        <p:nvSpPr>
          <p:cNvPr id="19" name="AutoShape 3">
            <a:extLst>
              <a:ext uri="{FF2B5EF4-FFF2-40B4-BE49-F238E27FC236}">
                <a16:creationId xmlns:a16="http://schemas.microsoft.com/office/drawing/2014/main" id="{31E28616-ED2B-4E4C-9C0E-7D8FA8C77F3A}"/>
              </a:ext>
            </a:extLst>
          </p:cNvPr>
          <p:cNvSpPr>
            <a:spLocks noChangeArrowheads="1"/>
          </p:cNvSpPr>
          <p:nvPr/>
        </p:nvSpPr>
        <p:spPr bwMode="gray">
          <a:xfrm rot="5400000">
            <a:off x="6887166" y="2443780"/>
            <a:ext cx="1381530" cy="2227263"/>
          </a:xfrm>
          <a:prstGeom prst="chevron">
            <a:avLst>
              <a:gd name="adj" fmla="val 27578"/>
            </a:avLst>
          </a:prstGeom>
          <a:solidFill>
            <a:srgbClr val="C4C4CD"/>
          </a:solidFill>
          <a:ln w="12700">
            <a:noFill/>
            <a:miter lim="800000"/>
            <a:headEnd/>
            <a:tailEnd/>
          </a:ln>
          <a:effectLst/>
        </p:spPr>
        <p:txBody>
          <a:bodyPr wrap="square" lIns="26986" tIns="26986" rIns="26986" bIns="26986" anchor="ctr" anchorCtr="0"/>
          <a:lstStyle/>
          <a:p>
            <a:pPr algn="ctr" defTabSz="600945" eaLnBrk="0" hangingPunct="0">
              <a:buClr>
                <a:srgbClr val="969696"/>
              </a:buClr>
            </a:pPr>
            <a:endParaRPr lang="en-US" sz="1600" b="1" noProof="1">
              <a:cs typeface="Arial" charset="0"/>
            </a:endParaRPr>
          </a:p>
        </p:txBody>
      </p:sp>
      <p:sp>
        <p:nvSpPr>
          <p:cNvPr id="20" name="AutoShape 3">
            <a:extLst>
              <a:ext uri="{FF2B5EF4-FFF2-40B4-BE49-F238E27FC236}">
                <a16:creationId xmlns:a16="http://schemas.microsoft.com/office/drawing/2014/main" id="{B1C8A4F6-3DE2-4B68-9384-F9F8B575B0B9}"/>
              </a:ext>
            </a:extLst>
          </p:cNvPr>
          <p:cNvSpPr>
            <a:spLocks noChangeArrowheads="1"/>
          </p:cNvSpPr>
          <p:nvPr/>
        </p:nvSpPr>
        <p:spPr bwMode="gray">
          <a:xfrm rot="5400000">
            <a:off x="6887166" y="3387073"/>
            <a:ext cx="1381530" cy="2227263"/>
          </a:xfrm>
          <a:prstGeom prst="chevron">
            <a:avLst>
              <a:gd name="adj" fmla="val 31458"/>
            </a:avLst>
          </a:prstGeom>
          <a:solidFill>
            <a:schemeClr val="bg1"/>
          </a:solidFill>
          <a:ln w="12700">
            <a:noFill/>
            <a:miter lim="800000"/>
            <a:headEnd/>
            <a:tailEnd/>
          </a:ln>
          <a:effectLst/>
        </p:spPr>
        <p:txBody>
          <a:bodyPr wrap="square" lIns="26986" tIns="26986" rIns="26986" bIns="26986" anchor="ctr" anchorCtr="0"/>
          <a:lstStyle/>
          <a:p>
            <a:pPr algn="ctr" defTabSz="600945" eaLnBrk="0" hangingPunct="0">
              <a:buClr>
                <a:srgbClr val="969696"/>
              </a:buClr>
            </a:pPr>
            <a:endParaRPr lang="en-US" sz="1600" b="1" noProof="1">
              <a:cs typeface="Arial" charset="0"/>
            </a:endParaRPr>
          </a:p>
        </p:txBody>
      </p:sp>
      <p:sp>
        <p:nvSpPr>
          <p:cNvPr id="22" name="TextBox 21">
            <a:extLst>
              <a:ext uri="{FF2B5EF4-FFF2-40B4-BE49-F238E27FC236}">
                <a16:creationId xmlns:a16="http://schemas.microsoft.com/office/drawing/2014/main" id="{52C62D0F-DB2A-474D-99B3-199893B6A6BB}"/>
              </a:ext>
            </a:extLst>
          </p:cNvPr>
          <p:cNvSpPr txBox="1"/>
          <p:nvPr/>
        </p:nvSpPr>
        <p:spPr>
          <a:xfrm>
            <a:off x="6648463" y="1359963"/>
            <a:ext cx="1869898" cy="520128"/>
          </a:xfrm>
          <a:prstGeom prst="rect">
            <a:avLst/>
          </a:prstGeom>
          <a:noFill/>
        </p:spPr>
        <p:txBody>
          <a:bodyPr wrap="square" lIns="0" tIns="27418" rIns="0" bIns="0" rtlCol="0" anchor="ctr">
            <a:spAutoFit/>
          </a:bodyPr>
          <a:lstStyle/>
          <a:p>
            <a:pPr algn="ctr">
              <a:buClr>
                <a:schemeClr val="accent2"/>
              </a:buClr>
              <a:buSzPct val="70000"/>
            </a:pPr>
            <a:r>
              <a:rPr lang="en-US" sz="1600" dirty="0"/>
              <a:t>High-level review and approach</a:t>
            </a:r>
          </a:p>
        </p:txBody>
      </p:sp>
      <p:sp>
        <p:nvSpPr>
          <p:cNvPr id="23" name="TextBox 22">
            <a:extLst>
              <a:ext uri="{FF2B5EF4-FFF2-40B4-BE49-F238E27FC236}">
                <a16:creationId xmlns:a16="http://schemas.microsoft.com/office/drawing/2014/main" id="{45324408-7D76-47B6-BDBD-BADB4141D948}"/>
              </a:ext>
            </a:extLst>
          </p:cNvPr>
          <p:cNvSpPr txBox="1"/>
          <p:nvPr/>
        </p:nvSpPr>
        <p:spPr>
          <a:xfrm>
            <a:off x="6759568" y="2561395"/>
            <a:ext cx="1601094" cy="289014"/>
          </a:xfrm>
          <a:prstGeom prst="rect">
            <a:avLst/>
          </a:prstGeom>
          <a:noFill/>
        </p:spPr>
        <p:txBody>
          <a:bodyPr wrap="square" lIns="0" tIns="27418" rIns="0" bIns="0" rtlCol="0" anchor="ctr">
            <a:spAutoFit/>
          </a:bodyPr>
          <a:lstStyle/>
          <a:p>
            <a:pPr algn="ctr">
              <a:buClr>
                <a:schemeClr val="accent2"/>
              </a:buClr>
              <a:buSzPct val="70000"/>
            </a:pPr>
            <a:r>
              <a:rPr lang="en-US" sz="1600" dirty="0">
                <a:solidFill>
                  <a:schemeClr val="bg1"/>
                </a:solidFill>
              </a:rPr>
              <a:t>Gather data</a:t>
            </a:r>
          </a:p>
        </p:txBody>
      </p:sp>
      <p:sp>
        <p:nvSpPr>
          <p:cNvPr id="24" name="TextBox 23">
            <a:extLst>
              <a:ext uri="{FF2B5EF4-FFF2-40B4-BE49-F238E27FC236}">
                <a16:creationId xmlns:a16="http://schemas.microsoft.com/office/drawing/2014/main" id="{A959E968-89F0-48D1-B58D-0BD3C97F920C}"/>
              </a:ext>
            </a:extLst>
          </p:cNvPr>
          <p:cNvSpPr txBox="1"/>
          <p:nvPr/>
        </p:nvSpPr>
        <p:spPr>
          <a:xfrm>
            <a:off x="6450214" y="3463678"/>
            <a:ext cx="2221143" cy="273907"/>
          </a:xfrm>
          <a:prstGeom prst="rect">
            <a:avLst/>
          </a:prstGeom>
          <a:noFill/>
        </p:spPr>
        <p:txBody>
          <a:bodyPr wrap="square" lIns="0" tIns="27418" rIns="0" bIns="0" rtlCol="0" anchor="ctr">
            <a:spAutoFit/>
          </a:bodyPr>
          <a:lstStyle/>
          <a:p>
            <a:pPr algn="ctr">
              <a:buClr>
                <a:schemeClr val="accent2"/>
              </a:buClr>
              <a:buSzPct val="70000"/>
            </a:pPr>
            <a:r>
              <a:rPr lang="en-US" sz="1600" dirty="0"/>
              <a:t>Refine populations</a:t>
            </a:r>
          </a:p>
        </p:txBody>
      </p:sp>
      <p:sp>
        <p:nvSpPr>
          <p:cNvPr id="25" name="TextBox 24">
            <a:extLst>
              <a:ext uri="{FF2B5EF4-FFF2-40B4-BE49-F238E27FC236}">
                <a16:creationId xmlns:a16="http://schemas.microsoft.com/office/drawing/2014/main" id="{6DECBFEC-F117-425E-AC91-CE3AA6137F61}"/>
              </a:ext>
            </a:extLst>
          </p:cNvPr>
          <p:cNvSpPr txBox="1"/>
          <p:nvPr/>
        </p:nvSpPr>
        <p:spPr>
          <a:xfrm>
            <a:off x="6670961" y="4283484"/>
            <a:ext cx="1847401" cy="548817"/>
          </a:xfrm>
          <a:prstGeom prst="rect">
            <a:avLst/>
          </a:prstGeom>
          <a:noFill/>
        </p:spPr>
        <p:txBody>
          <a:bodyPr wrap="square" lIns="0" tIns="27418" rIns="0" bIns="0" rtlCol="0" anchor="ctr">
            <a:spAutoFit/>
          </a:bodyPr>
          <a:lstStyle/>
          <a:p>
            <a:pPr algn="ctr">
              <a:buClr>
                <a:schemeClr val="accent2"/>
              </a:buClr>
              <a:buSzPct val="70000"/>
            </a:pPr>
            <a:r>
              <a:rPr lang="en-US" sz="1600" dirty="0"/>
              <a:t>Research and remediation</a:t>
            </a:r>
          </a:p>
        </p:txBody>
      </p:sp>
      <p:sp>
        <p:nvSpPr>
          <p:cNvPr id="26" name="TextBox 25">
            <a:extLst>
              <a:ext uri="{FF2B5EF4-FFF2-40B4-BE49-F238E27FC236}">
                <a16:creationId xmlns:a16="http://schemas.microsoft.com/office/drawing/2014/main" id="{1F581DB6-C9A6-4793-BE55-ACE12BE00281}"/>
              </a:ext>
            </a:extLst>
          </p:cNvPr>
          <p:cNvSpPr txBox="1"/>
          <p:nvPr/>
        </p:nvSpPr>
        <p:spPr>
          <a:xfrm>
            <a:off x="6759568" y="5231304"/>
            <a:ext cx="1601094" cy="548817"/>
          </a:xfrm>
          <a:prstGeom prst="rect">
            <a:avLst/>
          </a:prstGeom>
          <a:noFill/>
        </p:spPr>
        <p:txBody>
          <a:bodyPr wrap="square" lIns="0" tIns="27418" rIns="0" bIns="0" rtlCol="0" anchor="ctr">
            <a:spAutoFit/>
          </a:bodyPr>
          <a:lstStyle/>
          <a:p>
            <a:pPr algn="ctr">
              <a:buClr>
                <a:schemeClr val="accent2"/>
              </a:buClr>
              <a:buSzPct val="70000"/>
            </a:pPr>
            <a:r>
              <a:rPr lang="en-US" sz="1600" dirty="0">
                <a:solidFill>
                  <a:schemeClr val="bg1"/>
                </a:solidFill>
              </a:rPr>
              <a:t>Liability review and settlement</a:t>
            </a:r>
          </a:p>
        </p:txBody>
      </p:sp>
    </p:spTree>
    <p:extLst>
      <p:ext uri="{BB962C8B-B14F-4D97-AF65-F5344CB8AC3E}">
        <p14:creationId xmlns:p14="http://schemas.microsoft.com/office/powerpoint/2010/main" val="55482189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214DC9F2-877D-4939-BAD3-A96F85CA0BB1}"/>
              </a:ext>
            </a:extLst>
          </p:cNvPr>
          <p:cNvGraphicFramePr>
            <a:graphicFrameLocks noChangeAspect="1"/>
          </p:cNvGraphicFramePr>
          <p:nvPr>
            <p:custDataLst>
              <p:tags r:id="rId1"/>
            </p:custDataLst>
            <p:extLst>
              <p:ext uri="{D42A27DB-BD31-4B8C-83A1-F6EECF244321}">
                <p14:modId xmlns:p14="http://schemas.microsoft.com/office/powerpoint/2010/main" val="582760438"/>
              </p:ext>
            </p:extLst>
          </p:nvPr>
        </p:nvGraphicFramePr>
        <p:xfrm>
          <a:off x="1191" y="859779"/>
          <a:ext cx="1190" cy="1190"/>
        </p:xfrm>
        <a:graphic>
          <a:graphicData uri="http://schemas.openxmlformats.org/presentationml/2006/ole">
            <mc:AlternateContent xmlns:mc="http://schemas.openxmlformats.org/markup-compatibility/2006">
              <mc:Choice xmlns:v="urn:schemas-microsoft-com:vml" Requires="v">
                <p:oleObj name="think-cell Slide" r:id="rId5" imgW="455" imgH="454" progId="TCLayout.ActiveDocument.1">
                  <p:embed/>
                </p:oleObj>
              </mc:Choice>
              <mc:Fallback>
                <p:oleObj name="think-cell Slide" r:id="rId5" imgW="455" imgH="454" progId="TCLayout.ActiveDocument.1">
                  <p:embed/>
                  <p:pic>
                    <p:nvPicPr>
                      <p:cNvPr id="6" name="Object 5" hidden="1">
                        <a:extLst>
                          <a:ext uri="{FF2B5EF4-FFF2-40B4-BE49-F238E27FC236}">
                            <a16:creationId xmlns:a16="http://schemas.microsoft.com/office/drawing/2014/main" id="{214DC9F2-877D-4939-BAD3-A96F85CA0BB1}"/>
                          </a:ext>
                        </a:extLst>
                      </p:cNvPr>
                      <p:cNvPicPr/>
                      <p:nvPr/>
                    </p:nvPicPr>
                    <p:blipFill>
                      <a:blip r:embed="rId6"/>
                      <a:stretch>
                        <a:fillRect/>
                      </a:stretch>
                    </p:blipFill>
                    <p:spPr>
                      <a:xfrm>
                        <a:off x="1191" y="859779"/>
                        <a:ext cx="1190" cy="1190"/>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CB40331E-A46D-4530-BDAE-7EF29AEC9AB3}"/>
              </a:ext>
            </a:extLst>
          </p:cNvPr>
          <p:cNvSpPr/>
          <p:nvPr>
            <p:custDataLst>
              <p:tags r:id="rId2"/>
            </p:custDataLst>
          </p:nvPr>
        </p:nvSpPr>
        <p:spPr>
          <a:xfrm>
            <a:off x="0" y="858589"/>
            <a:ext cx="119001" cy="119001"/>
          </a:xfrm>
          <a:prstGeom prst="rect">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t" anchorCtr="0">
            <a:noAutofit/>
          </a:bodyPr>
          <a:lstStyle/>
          <a:p>
            <a:pPr algn="ctr"/>
            <a:endParaRPr lang="en-US" sz="1799" dirty="0">
              <a:solidFill>
                <a:schemeClr val="tx1"/>
              </a:solidFill>
              <a:latin typeface="EYInterstate Light" panose="02000506000000020004" pitchFamily="2" charset="0"/>
              <a:ea typeface="+mj-ea"/>
              <a:cs typeface="Arial" panose="020B0604020202020204" pitchFamily="34" charset="0"/>
              <a:sym typeface="EYInterstate Light" panose="02000506000000020004" pitchFamily="2" charset="0"/>
            </a:endParaRPr>
          </a:p>
        </p:txBody>
      </p:sp>
      <p:sp>
        <p:nvSpPr>
          <p:cNvPr id="4" name="Title 3"/>
          <p:cNvSpPr>
            <a:spLocks noGrp="1"/>
          </p:cNvSpPr>
          <p:nvPr>
            <p:ph type="title"/>
          </p:nvPr>
        </p:nvSpPr>
        <p:spPr/>
        <p:txBody>
          <a:bodyPr vert="horz">
            <a:noAutofit/>
          </a:bodyPr>
          <a:lstStyle/>
          <a:p>
            <a:r>
              <a:rPr lang="en-US" dirty="0"/>
              <a:t>Internal accounting leading practices</a:t>
            </a:r>
          </a:p>
        </p:txBody>
      </p:sp>
      <p:grpSp>
        <p:nvGrpSpPr>
          <p:cNvPr id="10" name="Group 9">
            <a:extLst>
              <a:ext uri="{FF2B5EF4-FFF2-40B4-BE49-F238E27FC236}">
                <a16:creationId xmlns:a16="http://schemas.microsoft.com/office/drawing/2014/main" id="{9BC3FA1B-BFC8-473B-B52B-862463DB627A}"/>
              </a:ext>
            </a:extLst>
          </p:cNvPr>
          <p:cNvGrpSpPr/>
          <p:nvPr/>
        </p:nvGrpSpPr>
        <p:grpSpPr>
          <a:xfrm>
            <a:off x="457200" y="3553237"/>
            <a:ext cx="1865231" cy="2534826"/>
            <a:chOff x="457201" y="3553237"/>
            <a:chExt cx="1865231" cy="2534826"/>
          </a:xfrm>
        </p:grpSpPr>
        <p:sp>
          <p:nvSpPr>
            <p:cNvPr id="17" name="Left Bracket 16">
              <a:extLst>
                <a:ext uri="{FF2B5EF4-FFF2-40B4-BE49-F238E27FC236}">
                  <a16:creationId xmlns:a16="http://schemas.microsoft.com/office/drawing/2014/main" id="{644364E2-F73C-46AC-B513-234B431A475E}"/>
                </a:ext>
              </a:extLst>
            </p:cNvPr>
            <p:cNvSpPr/>
            <p:nvPr/>
          </p:nvSpPr>
          <p:spPr>
            <a:xfrm>
              <a:off x="457201" y="3553237"/>
              <a:ext cx="1865231" cy="2534826"/>
            </a:xfrm>
            <a:prstGeom prst="leftBracket">
              <a:avLst>
                <a:gd name="adj" fmla="val 0"/>
              </a:avLst>
            </a:prstGeom>
            <a:ln w="19050" cap="flat" cmpd="sng" algn="ctr">
              <a:solidFill>
                <a:srgbClr val="C4C4CD"/>
              </a:solidFill>
              <a:prstDash val="solid"/>
              <a:round/>
              <a:headEnd type="none" w="med" len="med"/>
              <a:tailEnd type="diamond" w="med" len="med"/>
            </a:ln>
          </p:spPr>
          <p:style>
            <a:lnRef idx="1">
              <a:schemeClr val="accent1"/>
            </a:lnRef>
            <a:fillRef idx="0">
              <a:schemeClr val="accent1"/>
            </a:fillRef>
            <a:effectRef idx="0">
              <a:schemeClr val="accent1"/>
            </a:effectRef>
            <a:fontRef idx="minor">
              <a:schemeClr val="tx1"/>
            </a:fontRef>
          </p:style>
          <p:txBody>
            <a:bodyPr rtlCol="0" anchor="ctr">
              <a:noAutofit/>
            </a:bodyPr>
            <a:lstStyle/>
            <a:p>
              <a:pPr algn="ctr">
                <a:spcAft>
                  <a:spcPts val="600"/>
                </a:spcAft>
              </a:pPr>
              <a:endParaRPr lang="en-IN" sz="1400" dirty="0"/>
            </a:p>
          </p:txBody>
        </p:sp>
        <p:sp>
          <p:nvSpPr>
            <p:cNvPr id="18" name="Rectangle 17">
              <a:extLst>
                <a:ext uri="{FF2B5EF4-FFF2-40B4-BE49-F238E27FC236}">
                  <a16:creationId xmlns:a16="http://schemas.microsoft.com/office/drawing/2014/main" id="{D1A1AB50-0F98-454B-BBD1-620AA6174139}"/>
                </a:ext>
              </a:extLst>
            </p:cNvPr>
            <p:cNvSpPr/>
            <p:nvPr/>
          </p:nvSpPr>
          <p:spPr>
            <a:xfrm>
              <a:off x="585830" y="3597243"/>
              <a:ext cx="1731261" cy="2446824"/>
            </a:xfrm>
            <a:prstGeom prst="rect">
              <a:avLst/>
            </a:prstGeom>
          </p:spPr>
          <p:txBody>
            <a:bodyPr wrap="square" lIns="0" tIns="0" rIns="0" bIns="0" anchor="ctr">
              <a:spAutoFit/>
            </a:bodyPr>
            <a:lstStyle/>
            <a:p>
              <a:pPr>
                <a:spcAft>
                  <a:spcPts val="600"/>
                </a:spcAft>
              </a:pPr>
              <a:r>
                <a:rPr lang="en-IN" sz="1400" dirty="0">
                  <a:solidFill>
                    <a:schemeClr val="bg1"/>
                  </a:solidFill>
                </a:rPr>
                <a:t>Establish and document the internal policies and procedures considering implications of UP.</a:t>
              </a:r>
            </a:p>
            <a:p>
              <a:pPr>
                <a:spcAft>
                  <a:spcPts val="600"/>
                </a:spcAft>
              </a:pPr>
              <a:r>
                <a:rPr lang="en-IN" sz="1400" dirty="0">
                  <a:solidFill>
                    <a:schemeClr val="bg1"/>
                  </a:solidFill>
                </a:rPr>
                <a:t>Identify outstanding checks and patient/customer credit balances each month.</a:t>
              </a:r>
            </a:p>
          </p:txBody>
        </p:sp>
      </p:grpSp>
      <p:grpSp>
        <p:nvGrpSpPr>
          <p:cNvPr id="9" name="Group 8">
            <a:extLst>
              <a:ext uri="{FF2B5EF4-FFF2-40B4-BE49-F238E27FC236}">
                <a16:creationId xmlns:a16="http://schemas.microsoft.com/office/drawing/2014/main" id="{1C59E740-EA2F-4473-A87A-9F5ABD2A743C}"/>
              </a:ext>
            </a:extLst>
          </p:cNvPr>
          <p:cNvGrpSpPr/>
          <p:nvPr/>
        </p:nvGrpSpPr>
        <p:grpSpPr>
          <a:xfrm>
            <a:off x="2578656" y="3553237"/>
            <a:ext cx="1865231" cy="2534826"/>
            <a:chOff x="2578657" y="3553237"/>
            <a:chExt cx="1865231" cy="2534826"/>
          </a:xfrm>
        </p:grpSpPr>
        <p:sp>
          <p:nvSpPr>
            <p:cNvPr id="19" name="Left Bracket 18">
              <a:extLst>
                <a:ext uri="{FF2B5EF4-FFF2-40B4-BE49-F238E27FC236}">
                  <a16:creationId xmlns:a16="http://schemas.microsoft.com/office/drawing/2014/main" id="{5FDF6ACE-2A16-4C8F-BFED-9EB14ED04499}"/>
                </a:ext>
              </a:extLst>
            </p:cNvPr>
            <p:cNvSpPr/>
            <p:nvPr/>
          </p:nvSpPr>
          <p:spPr>
            <a:xfrm flipV="1">
              <a:off x="2578657" y="3553237"/>
              <a:ext cx="1865231" cy="2534826"/>
            </a:xfrm>
            <a:prstGeom prst="leftBracket">
              <a:avLst>
                <a:gd name="adj" fmla="val 0"/>
              </a:avLst>
            </a:prstGeom>
            <a:ln w="19050">
              <a:solidFill>
                <a:schemeClr val="tx2"/>
              </a:solidFill>
              <a:tailEnd type="diamond"/>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IN" sz="1400" dirty="0"/>
            </a:p>
          </p:txBody>
        </p:sp>
        <p:sp>
          <p:nvSpPr>
            <p:cNvPr id="20" name="Rectangle 19">
              <a:extLst>
                <a:ext uri="{FF2B5EF4-FFF2-40B4-BE49-F238E27FC236}">
                  <a16:creationId xmlns:a16="http://schemas.microsoft.com/office/drawing/2014/main" id="{EBEB937D-8422-48DB-ABF8-F24B7575FC45}"/>
                </a:ext>
              </a:extLst>
            </p:cNvPr>
            <p:cNvSpPr/>
            <p:nvPr/>
          </p:nvSpPr>
          <p:spPr>
            <a:xfrm>
              <a:off x="2707286" y="3704962"/>
              <a:ext cx="1731261" cy="2231380"/>
            </a:xfrm>
            <a:prstGeom prst="rect">
              <a:avLst/>
            </a:prstGeom>
          </p:spPr>
          <p:txBody>
            <a:bodyPr wrap="square" lIns="0" tIns="0" rIns="0" bIns="0" anchor="ctr">
              <a:spAutoFit/>
            </a:bodyPr>
            <a:lstStyle/>
            <a:p>
              <a:pPr>
                <a:spcAft>
                  <a:spcPts val="600"/>
                </a:spcAft>
              </a:pPr>
              <a:r>
                <a:rPr lang="en-IN" sz="1400" dirty="0">
                  <a:solidFill>
                    <a:schemeClr val="bg1"/>
                  </a:solidFill>
                </a:rPr>
                <a:t>Stay current with outreach and research; send search letters, emails or phone calls.</a:t>
              </a:r>
            </a:p>
            <a:p>
              <a:pPr>
                <a:spcAft>
                  <a:spcPts val="600"/>
                </a:spcAft>
              </a:pPr>
              <a:r>
                <a:rPr lang="en-IN" sz="1400" dirty="0">
                  <a:solidFill>
                    <a:schemeClr val="bg1"/>
                  </a:solidFill>
                </a:rPr>
                <a:t>Retain/document results and ensure that the necessary follow-up actions are taken. </a:t>
              </a:r>
            </a:p>
          </p:txBody>
        </p:sp>
      </p:grpSp>
      <p:grpSp>
        <p:nvGrpSpPr>
          <p:cNvPr id="8" name="Group 7">
            <a:extLst>
              <a:ext uri="{FF2B5EF4-FFF2-40B4-BE49-F238E27FC236}">
                <a16:creationId xmlns:a16="http://schemas.microsoft.com/office/drawing/2014/main" id="{96CACFE3-0A2B-457B-B456-BAF6AD7EDDA7}"/>
              </a:ext>
            </a:extLst>
          </p:cNvPr>
          <p:cNvGrpSpPr/>
          <p:nvPr/>
        </p:nvGrpSpPr>
        <p:grpSpPr>
          <a:xfrm>
            <a:off x="4700111" y="3553237"/>
            <a:ext cx="1865231" cy="2534826"/>
            <a:chOff x="4700112" y="3553237"/>
            <a:chExt cx="1865231" cy="2534826"/>
          </a:xfrm>
        </p:grpSpPr>
        <p:sp>
          <p:nvSpPr>
            <p:cNvPr id="21" name="Left Bracket 20">
              <a:extLst>
                <a:ext uri="{FF2B5EF4-FFF2-40B4-BE49-F238E27FC236}">
                  <a16:creationId xmlns:a16="http://schemas.microsoft.com/office/drawing/2014/main" id="{412C13A9-E871-4FBF-B433-8E81525EFB7F}"/>
                </a:ext>
              </a:extLst>
            </p:cNvPr>
            <p:cNvSpPr/>
            <p:nvPr/>
          </p:nvSpPr>
          <p:spPr>
            <a:xfrm>
              <a:off x="4700112" y="3553237"/>
              <a:ext cx="1865231" cy="2534826"/>
            </a:xfrm>
            <a:prstGeom prst="leftBracket">
              <a:avLst>
                <a:gd name="adj" fmla="val 0"/>
              </a:avLst>
            </a:prstGeom>
            <a:ln w="19050" cap="flat" cmpd="sng" algn="ctr">
              <a:solidFill>
                <a:srgbClr val="C4C4CD"/>
              </a:solidFill>
              <a:prstDash val="solid"/>
              <a:round/>
              <a:headEnd type="none" w="med" len="med"/>
              <a:tailEnd type="diamond" w="med" len="med"/>
            </a:ln>
          </p:spPr>
          <p:style>
            <a:lnRef idx="1">
              <a:schemeClr val="accent1"/>
            </a:lnRef>
            <a:fillRef idx="0">
              <a:schemeClr val="accent1"/>
            </a:fillRef>
            <a:effectRef idx="0">
              <a:schemeClr val="accent1"/>
            </a:effectRef>
            <a:fontRef idx="minor">
              <a:schemeClr val="tx1"/>
            </a:fontRef>
          </p:style>
          <p:txBody>
            <a:bodyPr rtlCol="0" anchor="ctr">
              <a:noAutofit/>
            </a:bodyPr>
            <a:lstStyle/>
            <a:p>
              <a:pPr algn="ctr">
                <a:spcAft>
                  <a:spcPts val="600"/>
                </a:spcAft>
              </a:pPr>
              <a:endParaRPr lang="en-IN" sz="1400" dirty="0"/>
            </a:p>
          </p:txBody>
        </p:sp>
        <p:sp>
          <p:nvSpPr>
            <p:cNvPr id="22" name="Rectangle 21">
              <a:extLst>
                <a:ext uri="{FF2B5EF4-FFF2-40B4-BE49-F238E27FC236}">
                  <a16:creationId xmlns:a16="http://schemas.microsoft.com/office/drawing/2014/main" id="{622C1D17-584D-4518-8970-215D792C0C22}"/>
                </a:ext>
              </a:extLst>
            </p:cNvPr>
            <p:cNvSpPr/>
            <p:nvPr/>
          </p:nvSpPr>
          <p:spPr>
            <a:xfrm>
              <a:off x="4828741" y="4028127"/>
              <a:ext cx="1731261" cy="1585049"/>
            </a:xfrm>
            <a:prstGeom prst="rect">
              <a:avLst/>
            </a:prstGeom>
          </p:spPr>
          <p:txBody>
            <a:bodyPr wrap="square" lIns="0" tIns="0" rIns="0" bIns="0" anchor="ctr">
              <a:spAutoFit/>
            </a:bodyPr>
            <a:lstStyle/>
            <a:p>
              <a:pPr>
                <a:spcAft>
                  <a:spcPts val="600"/>
                </a:spcAft>
              </a:pPr>
              <a:r>
                <a:rPr lang="en-IN" sz="1400" dirty="0">
                  <a:solidFill>
                    <a:schemeClr val="bg1"/>
                  </a:solidFill>
                </a:rPr>
                <a:t>Establish the record retention requirements for considering UP audit reach-back periods.</a:t>
              </a:r>
            </a:p>
            <a:p>
              <a:pPr>
                <a:spcAft>
                  <a:spcPts val="600"/>
                </a:spcAft>
              </a:pPr>
              <a:r>
                <a:rPr lang="en-IN" sz="1400" dirty="0">
                  <a:solidFill>
                    <a:schemeClr val="bg1"/>
                  </a:solidFill>
                </a:rPr>
                <a:t>Verify the adherence to requirements. </a:t>
              </a:r>
            </a:p>
          </p:txBody>
        </p:sp>
      </p:grpSp>
      <p:grpSp>
        <p:nvGrpSpPr>
          <p:cNvPr id="7" name="Group 6">
            <a:extLst>
              <a:ext uri="{FF2B5EF4-FFF2-40B4-BE49-F238E27FC236}">
                <a16:creationId xmlns:a16="http://schemas.microsoft.com/office/drawing/2014/main" id="{5A443D03-C4FC-421B-BEFD-9A6C631782C6}"/>
              </a:ext>
            </a:extLst>
          </p:cNvPr>
          <p:cNvGrpSpPr/>
          <p:nvPr/>
        </p:nvGrpSpPr>
        <p:grpSpPr>
          <a:xfrm>
            <a:off x="6821570" y="3553237"/>
            <a:ext cx="1865231" cy="2534826"/>
            <a:chOff x="6821570" y="3553237"/>
            <a:chExt cx="1865231" cy="2534826"/>
          </a:xfrm>
        </p:grpSpPr>
        <p:sp>
          <p:nvSpPr>
            <p:cNvPr id="23" name="Left Bracket 22">
              <a:extLst>
                <a:ext uri="{FF2B5EF4-FFF2-40B4-BE49-F238E27FC236}">
                  <a16:creationId xmlns:a16="http://schemas.microsoft.com/office/drawing/2014/main" id="{4CCF4813-D1C9-4753-AB0F-4A73AD01463F}"/>
                </a:ext>
              </a:extLst>
            </p:cNvPr>
            <p:cNvSpPr/>
            <p:nvPr/>
          </p:nvSpPr>
          <p:spPr>
            <a:xfrm flipV="1">
              <a:off x="6821570" y="3553237"/>
              <a:ext cx="1865231" cy="2534826"/>
            </a:xfrm>
            <a:prstGeom prst="leftBracket">
              <a:avLst>
                <a:gd name="adj" fmla="val 0"/>
              </a:avLst>
            </a:prstGeom>
            <a:ln w="19050">
              <a:solidFill>
                <a:schemeClr val="tx2"/>
              </a:solidFill>
              <a:tailEnd type="diamond"/>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IN" sz="1400" dirty="0"/>
            </a:p>
          </p:txBody>
        </p:sp>
        <p:sp>
          <p:nvSpPr>
            <p:cNvPr id="24" name="Rectangle 23">
              <a:extLst>
                <a:ext uri="{FF2B5EF4-FFF2-40B4-BE49-F238E27FC236}">
                  <a16:creationId xmlns:a16="http://schemas.microsoft.com/office/drawing/2014/main" id="{89BF3D01-ADD3-4AB5-B688-C7C7DD7E6715}"/>
                </a:ext>
              </a:extLst>
            </p:cNvPr>
            <p:cNvSpPr/>
            <p:nvPr/>
          </p:nvSpPr>
          <p:spPr>
            <a:xfrm>
              <a:off x="6950199" y="3704959"/>
              <a:ext cx="1731261" cy="2231380"/>
            </a:xfrm>
            <a:prstGeom prst="rect">
              <a:avLst/>
            </a:prstGeom>
          </p:spPr>
          <p:txBody>
            <a:bodyPr wrap="square" lIns="0" tIns="0" rIns="0" bIns="0" anchor="ctr">
              <a:spAutoFit/>
            </a:bodyPr>
            <a:lstStyle/>
            <a:p>
              <a:pPr>
                <a:spcAft>
                  <a:spcPts val="600"/>
                </a:spcAft>
              </a:pPr>
              <a:r>
                <a:rPr lang="en-IN" sz="1400" dirty="0">
                  <a:solidFill>
                    <a:schemeClr val="bg1"/>
                  </a:solidFill>
                </a:rPr>
                <a:t>Establish timelines to move unresolved liabilities to a centralized general ledge UP holding account. </a:t>
              </a:r>
            </a:p>
            <a:p>
              <a:pPr>
                <a:spcAft>
                  <a:spcPts val="600"/>
                </a:spcAft>
              </a:pPr>
              <a:r>
                <a:rPr lang="en-IN" sz="1400" dirty="0">
                  <a:solidFill>
                    <a:schemeClr val="bg1"/>
                  </a:solidFill>
                </a:rPr>
                <a:t>Perform statutory due diligence and reporting in all required states.</a:t>
              </a:r>
            </a:p>
          </p:txBody>
        </p:sp>
      </p:grpSp>
      <p:pic>
        <p:nvPicPr>
          <p:cNvPr id="25" name="Picture 24">
            <a:extLst>
              <a:ext uri="{FF2B5EF4-FFF2-40B4-BE49-F238E27FC236}">
                <a16:creationId xmlns:a16="http://schemas.microsoft.com/office/drawing/2014/main" id="{7E353DEE-B142-4332-A981-FE29C0907EEC}"/>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t="27659" b="32017"/>
          <a:stretch/>
        </p:blipFill>
        <p:spPr>
          <a:xfrm>
            <a:off x="457200" y="1152526"/>
            <a:ext cx="8229602" cy="2212974"/>
          </a:xfrm>
          <a:prstGeom prst="rect">
            <a:avLst/>
          </a:prstGeom>
        </p:spPr>
      </p:pic>
    </p:spTree>
    <p:extLst>
      <p:ext uri="{BB962C8B-B14F-4D97-AF65-F5344CB8AC3E}">
        <p14:creationId xmlns:p14="http://schemas.microsoft.com/office/powerpoint/2010/main" val="124202103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446088" y="1129242"/>
            <a:ext cx="4239129" cy="1384995"/>
          </a:xfrm>
          <a:prstGeom prst="rect">
            <a:avLst/>
          </a:prstGeom>
        </p:spPr>
        <p:txBody>
          <a:bodyPr lIns="0" tIns="0" rIns="0" bIns="0">
            <a:spAutoFit/>
          </a:bodyPr>
          <a:lstStyle>
            <a:lvl1pPr algn="l" defTabSz="914400" rtl="0" eaLnBrk="1" latinLnBrk="0" hangingPunct="1">
              <a:lnSpc>
                <a:spcPct val="85000"/>
              </a:lnSpc>
              <a:spcBef>
                <a:spcPct val="0"/>
              </a:spcBef>
              <a:buNone/>
              <a:defRPr sz="3000" b="1" kern="1200" baseline="0">
                <a:solidFill>
                  <a:srgbClr val="404040"/>
                </a:solidFill>
                <a:latin typeface="+mn-lt"/>
                <a:ea typeface="+mj-ea"/>
                <a:cs typeface="Arial" pitchFamily="34" charset="0"/>
              </a:defRPr>
            </a:lvl1pPr>
          </a:lstStyle>
          <a:p>
            <a:pPr lvl="0">
              <a:lnSpc>
                <a:spcPct val="100000"/>
              </a:lnSpc>
              <a:defRPr/>
            </a:pPr>
            <a:r>
              <a:rPr lang="en-US" b="0" dirty="0">
                <a:solidFill>
                  <a:srgbClr val="2E2E38"/>
                </a:solidFill>
                <a:latin typeface="EYInterstate Light" panose="02000506000000020004" pitchFamily="2" charset="0"/>
              </a:rPr>
              <a:t>Compliance and asset recovery</a:t>
            </a: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GB" sz="3000" b="0" i="0" u="none" strike="noStrike" kern="1200" cap="none" spc="0" normalizeH="0" baseline="0" noProof="0" dirty="0">
              <a:ln>
                <a:noFill/>
              </a:ln>
              <a:solidFill>
                <a:srgbClr val="2E2E38"/>
              </a:solidFill>
              <a:effectLst/>
              <a:uLnTx/>
              <a:uFillTx/>
              <a:latin typeface="EYInterstate Light" panose="02000506000000020004" pitchFamily="2" charset="0"/>
              <a:ea typeface="+mj-ea"/>
              <a:cs typeface="Arial" pitchFamily="34" charset="0"/>
            </a:endParaRPr>
          </a:p>
        </p:txBody>
      </p:sp>
    </p:spTree>
    <p:extLst>
      <p:ext uri="{BB962C8B-B14F-4D97-AF65-F5344CB8AC3E}">
        <p14:creationId xmlns:p14="http://schemas.microsoft.com/office/powerpoint/2010/main" val="135545598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F1DF2D5A-318E-45B3-B40B-01845BFAFF25}"/>
              </a:ext>
            </a:extLst>
          </p:cNvPr>
          <p:cNvGraphicFramePr>
            <a:graphicFrameLocks noChangeAspect="1"/>
          </p:cNvGraphicFramePr>
          <p:nvPr>
            <p:custDataLst>
              <p:tags r:id="rId1"/>
            </p:custDataLst>
            <p:extLst>
              <p:ext uri="{D42A27DB-BD31-4B8C-83A1-F6EECF244321}">
                <p14:modId xmlns:p14="http://schemas.microsoft.com/office/powerpoint/2010/main" val="179000128"/>
              </p:ext>
            </p:extLst>
          </p:nvPr>
        </p:nvGraphicFramePr>
        <p:xfrm>
          <a:off x="1191" y="859779"/>
          <a:ext cx="1190" cy="1190"/>
        </p:xfrm>
        <a:graphic>
          <a:graphicData uri="http://schemas.openxmlformats.org/presentationml/2006/ole">
            <mc:AlternateContent xmlns:mc="http://schemas.openxmlformats.org/markup-compatibility/2006">
              <mc:Choice xmlns:v="urn:schemas-microsoft-com:vml" Requires="v">
                <p:oleObj name="think-cell Slide" r:id="rId4" imgW="455" imgH="454" progId="TCLayout.ActiveDocument.1">
                  <p:embed/>
                </p:oleObj>
              </mc:Choice>
              <mc:Fallback>
                <p:oleObj name="think-cell Slide" r:id="rId4" imgW="455" imgH="454" progId="TCLayout.ActiveDocument.1">
                  <p:embed/>
                  <p:pic>
                    <p:nvPicPr>
                      <p:cNvPr id="2" name="Object 1" hidden="1">
                        <a:extLst>
                          <a:ext uri="{FF2B5EF4-FFF2-40B4-BE49-F238E27FC236}">
                            <a16:creationId xmlns:a16="http://schemas.microsoft.com/office/drawing/2014/main" id="{F1DF2D5A-318E-45B3-B40B-01845BFAFF25}"/>
                          </a:ext>
                        </a:extLst>
                      </p:cNvPr>
                      <p:cNvPicPr/>
                      <p:nvPr/>
                    </p:nvPicPr>
                    <p:blipFill>
                      <a:blip r:embed="rId5"/>
                      <a:stretch>
                        <a:fillRect/>
                      </a:stretch>
                    </p:blipFill>
                    <p:spPr>
                      <a:xfrm>
                        <a:off x="1191" y="859779"/>
                        <a:ext cx="1190" cy="1190"/>
                      </a:xfrm>
                      <a:prstGeom prst="rect">
                        <a:avLst/>
                      </a:prstGeom>
                    </p:spPr>
                  </p:pic>
                </p:oleObj>
              </mc:Fallback>
            </mc:AlternateContent>
          </a:graphicData>
        </a:graphic>
      </p:graphicFrame>
      <p:sp>
        <p:nvSpPr>
          <p:cNvPr id="7" name="Title 2"/>
          <p:cNvSpPr txBox="1">
            <a:spLocks/>
          </p:cNvSpPr>
          <p:nvPr/>
        </p:nvSpPr>
        <p:spPr>
          <a:xfrm>
            <a:off x="4572000" y="1760787"/>
            <a:ext cx="4119563" cy="1231106"/>
          </a:xfrm>
          <a:prstGeom prst="rect">
            <a:avLst/>
          </a:prstGeom>
        </p:spPr>
        <p:txBody>
          <a:bodyPr vert="horz" wrap="square" lIns="0" tIns="0" rIns="0" bIns="0" rtlCol="0" anchor="t" anchorCtr="0">
            <a:spAutoFit/>
          </a:bodyPr>
          <a:lstStyle>
            <a:lvl1pPr algn="l" defTabSz="1007887" rtl="0" eaLnBrk="1" latinLnBrk="0" hangingPunct="1">
              <a:lnSpc>
                <a:spcPct val="100000"/>
              </a:lnSpc>
              <a:spcBef>
                <a:spcPct val="0"/>
              </a:spcBef>
              <a:buNone/>
              <a:defRPr sz="3600" kern="1200">
                <a:solidFill>
                  <a:schemeClr val="bg1"/>
                </a:solidFill>
                <a:latin typeface="+mj-lt"/>
                <a:ea typeface="+mj-ea"/>
                <a:cs typeface="+mj-cs"/>
              </a:defRPr>
            </a:lvl1pPr>
          </a:lstStyle>
          <a:p>
            <a:r>
              <a:rPr lang="en-GB" sz="4000" b="1" dirty="0">
                <a:solidFill>
                  <a:srgbClr val="FFFFFF"/>
                </a:solidFill>
                <a:latin typeface="EYInterstate Light" panose="02000506000000020004" pitchFamily="2" charset="0"/>
                <a:cs typeface="Arial" panose="020B0604020202020204" pitchFamily="34" charset="0"/>
              </a:rPr>
              <a:t>The </a:t>
            </a:r>
            <a:r>
              <a:rPr lang="en-GB" sz="4000" b="1" dirty="0">
                <a:solidFill>
                  <a:schemeClr val="tx2"/>
                </a:solidFill>
                <a:latin typeface="EYInterstate Light" panose="02000506000000020004" pitchFamily="2" charset="0"/>
                <a:cs typeface="Arial" panose="020B0604020202020204" pitchFamily="34" charset="0"/>
              </a:rPr>
              <a:t>best</a:t>
            </a:r>
            <a:r>
              <a:rPr lang="en-GB" sz="4000" b="1" dirty="0">
                <a:solidFill>
                  <a:srgbClr val="FFFFFF"/>
                </a:solidFill>
                <a:latin typeface="EYInterstate Light" panose="02000506000000020004" pitchFamily="2" charset="0"/>
                <a:cs typeface="Arial" panose="020B0604020202020204" pitchFamily="34" charset="0"/>
              </a:rPr>
              <a:t> defense</a:t>
            </a:r>
          </a:p>
          <a:p>
            <a:r>
              <a:rPr lang="en-GB" sz="4000" b="1" dirty="0">
                <a:solidFill>
                  <a:srgbClr val="FFFFFF"/>
                </a:solidFill>
                <a:latin typeface="EYInterstate Light" panose="02000506000000020004" pitchFamily="2" charset="0"/>
                <a:cs typeface="Arial" panose="020B0604020202020204" pitchFamily="34" charset="0"/>
              </a:rPr>
              <a:t>is a </a:t>
            </a:r>
            <a:r>
              <a:rPr lang="en-GB" sz="4000" b="1" dirty="0">
                <a:solidFill>
                  <a:schemeClr val="tx2"/>
                </a:solidFill>
                <a:latin typeface="EYInterstate Light" panose="02000506000000020004" pitchFamily="2" charset="0"/>
                <a:cs typeface="Arial" panose="020B0604020202020204" pitchFamily="34" charset="0"/>
              </a:rPr>
              <a:t>good</a:t>
            </a:r>
            <a:r>
              <a:rPr lang="en-GB" sz="4000" b="1" dirty="0">
                <a:solidFill>
                  <a:srgbClr val="FFFFFF"/>
                </a:solidFill>
                <a:latin typeface="EYInterstate Light" panose="02000506000000020004" pitchFamily="2" charset="0"/>
                <a:cs typeface="Arial" panose="020B0604020202020204" pitchFamily="34" charset="0"/>
              </a:rPr>
              <a:t> offense.</a:t>
            </a:r>
          </a:p>
        </p:txBody>
      </p:sp>
      <p:sp>
        <p:nvSpPr>
          <p:cNvPr id="9" name="Text Placeholder 1"/>
          <p:cNvSpPr txBox="1">
            <a:spLocks/>
          </p:cNvSpPr>
          <p:nvPr/>
        </p:nvSpPr>
        <p:spPr>
          <a:xfrm>
            <a:off x="2332167" y="3530298"/>
            <a:ext cx="4479667" cy="1304246"/>
          </a:xfrm>
          <a:prstGeom prst="rect">
            <a:avLst/>
          </a:prstGeom>
        </p:spPr>
        <p:txBody>
          <a:bodyPr/>
          <a:lstStyle>
            <a:lvl1pPr marL="0" marR="0" indent="0" algn="l" defTabSz="1007887" rtl="0" eaLnBrk="1" fontAlgn="auto" latinLnBrk="0" hangingPunct="1">
              <a:lnSpc>
                <a:spcPct val="100000"/>
              </a:lnSpc>
              <a:spcBef>
                <a:spcPts val="0"/>
              </a:spcBef>
              <a:spcAft>
                <a:spcPts val="200"/>
              </a:spcAft>
              <a:buClrTx/>
              <a:buSzTx/>
              <a:buFont typeface="Arial" panose="020B0604020202020204" pitchFamily="34" charset="0"/>
              <a:buNone/>
              <a:tabLst/>
              <a:defRPr sz="1600" kern="1200">
                <a:solidFill>
                  <a:schemeClr val="bg2"/>
                </a:solidFill>
                <a:latin typeface="+mn-lt"/>
                <a:ea typeface="+mn-ea"/>
                <a:cs typeface="+mn-cs"/>
              </a:defRPr>
            </a:lvl1pPr>
            <a:lvl2pPr marL="216000" marR="0" indent="-216000" algn="l" defTabSz="1007887" rtl="0" eaLnBrk="1" fontAlgn="auto" latinLnBrk="0" hangingPunct="1">
              <a:lnSpc>
                <a:spcPct val="100000"/>
              </a:lnSpc>
              <a:spcBef>
                <a:spcPts val="0"/>
              </a:spcBef>
              <a:spcAft>
                <a:spcPts val="200"/>
              </a:spcAft>
              <a:buClrTx/>
              <a:buSzTx/>
              <a:buFont typeface="Arial" charset="0"/>
              <a:buChar char="•"/>
              <a:tabLst/>
              <a:defRPr sz="1600" kern="1200">
                <a:solidFill>
                  <a:schemeClr val="bg2"/>
                </a:solidFill>
                <a:latin typeface="+mn-lt"/>
                <a:ea typeface="+mn-ea"/>
                <a:cs typeface="+mn-cs"/>
              </a:defRPr>
            </a:lvl2pPr>
            <a:lvl3pPr marL="457200" marR="0" indent="-231775" algn="l" defTabSz="1007887" rtl="0" eaLnBrk="1" fontAlgn="auto" latinLnBrk="0" hangingPunct="1">
              <a:lnSpc>
                <a:spcPct val="100000"/>
              </a:lnSpc>
              <a:spcBef>
                <a:spcPts val="0"/>
              </a:spcBef>
              <a:spcAft>
                <a:spcPts val="200"/>
              </a:spcAft>
              <a:buClrTx/>
              <a:buSzTx/>
              <a:buFont typeface="Arial" panose="020B0604020202020204" pitchFamily="34" charset="0"/>
              <a:buChar char="•"/>
              <a:tabLst>
                <a:tab pos="231775" algn="l"/>
              </a:tabLst>
              <a:defRPr sz="1400" kern="1200">
                <a:solidFill>
                  <a:schemeClr val="bg2"/>
                </a:solidFill>
                <a:latin typeface="+mn-lt"/>
                <a:ea typeface="+mn-ea"/>
                <a:cs typeface="+mn-cs"/>
              </a:defRPr>
            </a:lvl3pPr>
            <a:lvl4pPr marL="690563" marR="0" indent="-230188" algn="l" defTabSz="1007887" rtl="0" eaLnBrk="1" fontAlgn="auto" latinLnBrk="0" hangingPunct="1">
              <a:lnSpc>
                <a:spcPct val="100000"/>
              </a:lnSpc>
              <a:spcBef>
                <a:spcPts val="0"/>
              </a:spcBef>
              <a:spcAft>
                <a:spcPts val="200"/>
              </a:spcAft>
              <a:buClrTx/>
              <a:buSzTx/>
              <a:buFont typeface="Arial" panose="020B0604020202020204" pitchFamily="34" charset="0"/>
              <a:buChar char="•"/>
              <a:tabLst/>
              <a:defRPr sz="1200" kern="1200">
                <a:solidFill>
                  <a:schemeClr val="bg2"/>
                </a:solidFill>
                <a:latin typeface="+mn-lt"/>
                <a:ea typeface="+mn-ea"/>
                <a:cs typeface="+mn-cs"/>
              </a:defRPr>
            </a:lvl4pPr>
            <a:lvl5pPr marL="922338" marR="0" indent="-228600" algn="l" defTabSz="1007887" rtl="0" eaLnBrk="1" fontAlgn="auto" latinLnBrk="0" hangingPunct="1">
              <a:lnSpc>
                <a:spcPct val="100000"/>
              </a:lnSpc>
              <a:spcBef>
                <a:spcPts val="0"/>
              </a:spcBef>
              <a:spcAft>
                <a:spcPts val="200"/>
              </a:spcAft>
              <a:buClrTx/>
              <a:buSzTx/>
              <a:buFont typeface="Arial" panose="020B0604020202020204" pitchFamily="34" charset="0"/>
              <a:buChar char="•"/>
              <a:tabLst/>
              <a:defRPr sz="1200" kern="1200">
                <a:solidFill>
                  <a:schemeClr val="bg2"/>
                </a:solidFill>
                <a:latin typeface="+mn-lt"/>
                <a:ea typeface="+mn-ea"/>
                <a:cs typeface="+mn-cs"/>
              </a:defRPr>
            </a:lvl5pPr>
            <a:lvl6pPr marL="2771691" indent="-251972" algn="l" defTabSz="1007887"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634" indent="-251972" algn="l" defTabSz="1007887"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578" indent="-251972" algn="l" defTabSz="1007887"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522" indent="-251972" algn="l" defTabSz="1007887"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pPr algn="ctr" defTabSz="685434">
              <a:spcAft>
                <a:spcPts val="0"/>
              </a:spcAft>
            </a:pPr>
            <a:endParaRPr lang="en-GB" sz="1349" dirty="0">
              <a:solidFill>
                <a:prstClr val="white"/>
              </a:solidFill>
              <a:latin typeface="EYInterstate Light" panose="02000506000000020004" pitchFamily="2" charset="0"/>
            </a:endParaRPr>
          </a:p>
        </p:txBody>
      </p:sp>
    </p:spTree>
    <p:extLst>
      <p:ext uri="{BB962C8B-B14F-4D97-AF65-F5344CB8AC3E}">
        <p14:creationId xmlns:p14="http://schemas.microsoft.com/office/powerpoint/2010/main" val="373282487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2F9BAB58-0186-4633-B5EC-756D6AC2B35B}"/>
              </a:ext>
            </a:extLst>
          </p:cNvPr>
          <p:cNvGraphicFramePr>
            <a:graphicFrameLocks noChangeAspect="1"/>
          </p:cNvGraphicFramePr>
          <p:nvPr>
            <p:custDataLst>
              <p:tags r:id="rId1"/>
            </p:custDataLst>
            <p:extLst>
              <p:ext uri="{D42A27DB-BD31-4B8C-83A1-F6EECF244321}">
                <p14:modId xmlns:p14="http://schemas.microsoft.com/office/powerpoint/2010/main" val="161097295"/>
              </p:ext>
            </p:extLst>
          </p:nvPr>
        </p:nvGraphicFramePr>
        <p:xfrm>
          <a:off x="1191" y="859779"/>
          <a:ext cx="1190" cy="1190"/>
        </p:xfrm>
        <a:graphic>
          <a:graphicData uri="http://schemas.openxmlformats.org/presentationml/2006/ole">
            <mc:AlternateContent xmlns:mc="http://schemas.openxmlformats.org/markup-compatibility/2006">
              <mc:Choice xmlns:v="urn:schemas-microsoft-com:vml" Requires="v">
                <p:oleObj name="think-cell Slide" r:id="rId5" imgW="455" imgH="454" progId="TCLayout.ActiveDocument.1">
                  <p:embed/>
                </p:oleObj>
              </mc:Choice>
              <mc:Fallback>
                <p:oleObj name="think-cell Slide" r:id="rId5" imgW="455" imgH="454" progId="TCLayout.ActiveDocument.1">
                  <p:embed/>
                  <p:pic>
                    <p:nvPicPr>
                      <p:cNvPr id="7" name="Object 6" hidden="1">
                        <a:extLst>
                          <a:ext uri="{FF2B5EF4-FFF2-40B4-BE49-F238E27FC236}">
                            <a16:creationId xmlns:a16="http://schemas.microsoft.com/office/drawing/2014/main" id="{2F9BAB58-0186-4633-B5EC-756D6AC2B35B}"/>
                          </a:ext>
                        </a:extLst>
                      </p:cNvPr>
                      <p:cNvPicPr/>
                      <p:nvPr/>
                    </p:nvPicPr>
                    <p:blipFill>
                      <a:blip r:embed="rId6"/>
                      <a:stretch>
                        <a:fillRect/>
                      </a:stretch>
                    </p:blipFill>
                    <p:spPr>
                      <a:xfrm>
                        <a:off x="1191" y="859779"/>
                        <a:ext cx="1190" cy="1190"/>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43BF6F62-D50F-498A-AC86-D089F74BF425}"/>
              </a:ext>
            </a:extLst>
          </p:cNvPr>
          <p:cNvSpPr/>
          <p:nvPr>
            <p:custDataLst>
              <p:tags r:id="rId2"/>
            </p:custDataLst>
          </p:nvPr>
        </p:nvSpPr>
        <p:spPr>
          <a:xfrm>
            <a:off x="0" y="858589"/>
            <a:ext cx="119001" cy="119001"/>
          </a:xfrm>
          <a:prstGeom prst="rect">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t" anchorCtr="0">
            <a:noAutofit/>
          </a:bodyPr>
          <a:lstStyle/>
          <a:p>
            <a:pPr algn="ctr"/>
            <a:endParaRPr lang="en-US" sz="1799" dirty="0">
              <a:solidFill>
                <a:schemeClr val="tx1"/>
              </a:solidFill>
              <a:latin typeface="EYInterstate Light" panose="02000506000000020004" pitchFamily="2" charset="0"/>
              <a:ea typeface="+mj-ea"/>
              <a:cs typeface="Arial" panose="020B0604020202020204" pitchFamily="34" charset="0"/>
              <a:sym typeface="EYInterstate Light" panose="02000506000000020004" pitchFamily="2" charset="0"/>
            </a:endParaRPr>
          </a:p>
        </p:txBody>
      </p:sp>
      <p:sp>
        <p:nvSpPr>
          <p:cNvPr id="2" name="Title 1"/>
          <p:cNvSpPr>
            <a:spLocks noGrp="1"/>
          </p:cNvSpPr>
          <p:nvPr>
            <p:ph type="title"/>
          </p:nvPr>
        </p:nvSpPr>
        <p:spPr/>
        <p:txBody>
          <a:bodyPr vert="horz"/>
          <a:lstStyle/>
          <a:p>
            <a:r>
              <a:rPr lang="en-US" dirty="0"/>
              <a:t>Where is your organization in the compliance lifecycle?</a:t>
            </a:r>
          </a:p>
        </p:txBody>
      </p:sp>
      <p:sp>
        <p:nvSpPr>
          <p:cNvPr id="6" name="TextBox 5">
            <a:extLst>
              <a:ext uri="{FF2B5EF4-FFF2-40B4-BE49-F238E27FC236}">
                <a16:creationId xmlns:a16="http://schemas.microsoft.com/office/drawing/2014/main" id="{2853EC58-8011-47F6-8CB7-1C62E70E37C6}"/>
              </a:ext>
            </a:extLst>
          </p:cNvPr>
          <p:cNvSpPr txBox="1"/>
          <p:nvPr/>
        </p:nvSpPr>
        <p:spPr>
          <a:xfrm>
            <a:off x="2171699" y="1135063"/>
            <a:ext cx="6515101" cy="1476686"/>
          </a:xfrm>
          <a:prstGeom prst="rect">
            <a:avLst/>
          </a:prstGeom>
          <a:noFill/>
        </p:spPr>
        <p:txBody>
          <a:bodyPr wrap="square" lIns="0" tIns="0" rIns="0" bIns="0" rtlCol="0">
            <a:spAutoFit/>
          </a:bodyPr>
          <a:lstStyle/>
          <a:p>
            <a:pPr marL="285750" lvl="1" indent="-285750">
              <a:spcAft>
                <a:spcPts val="600"/>
              </a:spcAft>
              <a:buClr>
                <a:srgbClr val="FFE600"/>
              </a:buClr>
              <a:buSzPct val="100000"/>
              <a:buFont typeface="EYInterstate" panose="02000503020000020004" pitchFamily="2" charset="0"/>
              <a:buChar char="•"/>
            </a:pPr>
            <a:r>
              <a:rPr lang="en-US" sz="1600" dirty="0">
                <a:solidFill>
                  <a:schemeClr val="bg1"/>
                </a:solidFill>
              </a:rPr>
              <a:t>What types of </a:t>
            </a:r>
            <a:r>
              <a:rPr lang="en-US" sz="1600" b="1" dirty="0">
                <a:solidFill>
                  <a:schemeClr val="bg1"/>
                </a:solidFill>
              </a:rPr>
              <a:t>UP exist </a:t>
            </a:r>
            <a:r>
              <a:rPr lang="en-US" sz="1600" dirty="0">
                <a:solidFill>
                  <a:schemeClr val="bg1"/>
                </a:solidFill>
              </a:rPr>
              <a:t>in your organization?</a:t>
            </a:r>
          </a:p>
          <a:p>
            <a:pPr marL="285750" lvl="1" indent="-285750">
              <a:spcAft>
                <a:spcPts val="600"/>
              </a:spcAft>
              <a:buClr>
                <a:srgbClr val="FFE600"/>
              </a:buClr>
              <a:buSzPct val="100000"/>
              <a:buFont typeface="EYInterstate" panose="02000503020000020004" pitchFamily="2" charset="0"/>
              <a:buChar char="•"/>
            </a:pPr>
            <a:r>
              <a:rPr lang="en-US" sz="1600" dirty="0">
                <a:solidFill>
                  <a:schemeClr val="bg1"/>
                </a:solidFill>
              </a:rPr>
              <a:t>What is your organization’s history? Mergers? Acquisitions?</a:t>
            </a:r>
          </a:p>
          <a:p>
            <a:pPr marL="285750" lvl="1" indent="-285750">
              <a:spcAft>
                <a:spcPts val="600"/>
              </a:spcAft>
              <a:buClr>
                <a:srgbClr val="FFE600"/>
              </a:buClr>
              <a:buSzPct val="100000"/>
              <a:buFont typeface="EYInterstate" panose="02000503020000020004" pitchFamily="2" charset="0"/>
              <a:buChar char="•"/>
            </a:pPr>
            <a:r>
              <a:rPr lang="en-US" sz="1600" dirty="0">
                <a:solidFill>
                  <a:schemeClr val="bg1"/>
                </a:solidFill>
              </a:rPr>
              <a:t>What is your state of incorporation?</a:t>
            </a:r>
          </a:p>
          <a:p>
            <a:pPr marL="285750" lvl="1" indent="-285750">
              <a:spcAft>
                <a:spcPts val="600"/>
              </a:spcAft>
              <a:buClr>
                <a:srgbClr val="FFE600"/>
              </a:buClr>
              <a:buSzPct val="100000"/>
              <a:buFont typeface="EYInterstate" panose="02000503020000020004" pitchFamily="2" charset="0"/>
              <a:buChar char="•"/>
            </a:pPr>
            <a:r>
              <a:rPr lang="en-US" sz="1600" dirty="0">
                <a:solidFill>
                  <a:schemeClr val="bg1"/>
                </a:solidFill>
              </a:rPr>
              <a:t>Is there a need to assess your potential UP exposure prior to filing and to develop a plan for remediation?</a:t>
            </a:r>
          </a:p>
        </p:txBody>
      </p:sp>
      <p:sp>
        <p:nvSpPr>
          <p:cNvPr id="18" name="TextBox 17">
            <a:extLst>
              <a:ext uri="{FF2B5EF4-FFF2-40B4-BE49-F238E27FC236}">
                <a16:creationId xmlns:a16="http://schemas.microsoft.com/office/drawing/2014/main" id="{25A685E6-8B25-4236-802F-C2F814803E3B}"/>
              </a:ext>
            </a:extLst>
          </p:cNvPr>
          <p:cNvSpPr txBox="1"/>
          <p:nvPr/>
        </p:nvSpPr>
        <p:spPr>
          <a:xfrm>
            <a:off x="2171700" y="3096537"/>
            <a:ext cx="6515102" cy="1173775"/>
          </a:xfrm>
          <a:prstGeom prst="rect">
            <a:avLst/>
          </a:prstGeom>
          <a:noFill/>
        </p:spPr>
        <p:txBody>
          <a:bodyPr wrap="square" lIns="0" tIns="0" rIns="0" bIns="0" rtlCol="0">
            <a:noAutofit/>
          </a:bodyPr>
          <a:lstStyle/>
          <a:p>
            <a:pPr marL="285750" lvl="1" indent="-285750">
              <a:spcAft>
                <a:spcPts val="600"/>
              </a:spcAft>
              <a:buClr>
                <a:srgbClr val="FFE600"/>
              </a:buClr>
              <a:buSzPct val="100000"/>
              <a:buFont typeface="EYInterstate" panose="02000503020000020004" pitchFamily="2" charset="0"/>
              <a:buChar char="•"/>
            </a:pPr>
            <a:r>
              <a:rPr lang="en-US" sz="1600" dirty="0">
                <a:solidFill>
                  <a:schemeClr val="bg1"/>
                </a:solidFill>
              </a:rPr>
              <a:t>Is there an assessment of your organization’s current policy and procedures?</a:t>
            </a:r>
          </a:p>
          <a:p>
            <a:pPr marL="285750" lvl="1" indent="-285750">
              <a:spcAft>
                <a:spcPts val="600"/>
              </a:spcAft>
              <a:buClr>
                <a:srgbClr val="FFE600"/>
              </a:buClr>
              <a:buSzPct val="100000"/>
              <a:buFont typeface="EYInterstate" panose="02000503020000020004" pitchFamily="2" charset="0"/>
              <a:buChar char="•"/>
            </a:pPr>
            <a:r>
              <a:rPr lang="en-US" sz="1600" dirty="0">
                <a:solidFill>
                  <a:schemeClr val="bg1"/>
                </a:solidFill>
              </a:rPr>
              <a:t>Is there a need to consider possible </a:t>
            </a:r>
            <a:r>
              <a:rPr lang="en-US" sz="1600" b="1" dirty="0">
                <a:solidFill>
                  <a:schemeClr val="bg1"/>
                </a:solidFill>
              </a:rPr>
              <a:t>VDA</a:t>
            </a:r>
            <a:r>
              <a:rPr lang="en-US" sz="1600" dirty="0">
                <a:solidFill>
                  <a:schemeClr val="bg1"/>
                </a:solidFill>
              </a:rPr>
              <a:t> where applicable and </a:t>
            </a:r>
            <a:r>
              <a:rPr lang="en-US" sz="1600" b="1" dirty="0">
                <a:solidFill>
                  <a:schemeClr val="bg1"/>
                </a:solidFill>
              </a:rPr>
              <a:t>enhance processes?</a:t>
            </a:r>
          </a:p>
        </p:txBody>
      </p:sp>
      <p:sp>
        <p:nvSpPr>
          <p:cNvPr id="19" name="TextBox 18">
            <a:extLst>
              <a:ext uri="{FF2B5EF4-FFF2-40B4-BE49-F238E27FC236}">
                <a16:creationId xmlns:a16="http://schemas.microsoft.com/office/drawing/2014/main" id="{52F476A7-08E4-4FE5-AA58-EC3E12C71EE9}"/>
              </a:ext>
            </a:extLst>
          </p:cNvPr>
          <p:cNvSpPr txBox="1"/>
          <p:nvPr/>
        </p:nvSpPr>
        <p:spPr>
          <a:xfrm>
            <a:off x="2171699" y="4954269"/>
            <a:ext cx="6515101" cy="825522"/>
          </a:xfrm>
          <a:prstGeom prst="rect">
            <a:avLst/>
          </a:prstGeom>
          <a:noFill/>
        </p:spPr>
        <p:txBody>
          <a:bodyPr wrap="square" lIns="0" tIns="0" rIns="0" bIns="0" rtlCol="0">
            <a:noAutofit/>
          </a:bodyPr>
          <a:lstStyle/>
          <a:p>
            <a:pPr marL="285750" lvl="1" indent="-285750">
              <a:spcAft>
                <a:spcPts val="600"/>
              </a:spcAft>
              <a:buClr>
                <a:srgbClr val="FFE600"/>
              </a:buClr>
              <a:buSzPct val="100000"/>
              <a:buFont typeface="EYInterstate" panose="02000503020000020004" pitchFamily="2" charset="0"/>
              <a:buChar char="•"/>
            </a:pPr>
            <a:r>
              <a:rPr lang="en-US" sz="1600" dirty="0">
                <a:solidFill>
                  <a:schemeClr val="bg1"/>
                </a:solidFill>
              </a:rPr>
              <a:t>How is your organization keeping up with legislative changes? Dormancy changes? Due diligence letter requirements?</a:t>
            </a:r>
          </a:p>
          <a:p>
            <a:pPr marL="285750" lvl="1" indent="-285750">
              <a:spcAft>
                <a:spcPts val="600"/>
              </a:spcAft>
              <a:buClr>
                <a:srgbClr val="FFE600"/>
              </a:buClr>
              <a:buSzPct val="100000"/>
              <a:buFont typeface="EYInterstate" panose="02000503020000020004" pitchFamily="2" charset="0"/>
              <a:buChar char="•"/>
            </a:pPr>
            <a:r>
              <a:rPr lang="en-US" sz="1600" dirty="0">
                <a:solidFill>
                  <a:schemeClr val="bg1"/>
                </a:solidFill>
              </a:rPr>
              <a:t>Have you considered further </a:t>
            </a:r>
            <a:r>
              <a:rPr lang="en-US" sz="1600" b="1" dirty="0">
                <a:solidFill>
                  <a:schemeClr val="bg1"/>
                </a:solidFill>
              </a:rPr>
              <a:t>automation</a:t>
            </a:r>
            <a:r>
              <a:rPr lang="en-US" sz="1600" dirty="0">
                <a:solidFill>
                  <a:schemeClr val="bg1"/>
                </a:solidFill>
              </a:rPr>
              <a:t> of the process?</a:t>
            </a:r>
          </a:p>
        </p:txBody>
      </p:sp>
      <p:grpSp>
        <p:nvGrpSpPr>
          <p:cNvPr id="15" name="Group 14">
            <a:extLst>
              <a:ext uri="{FF2B5EF4-FFF2-40B4-BE49-F238E27FC236}">
                <a16:creationId xmlns:a16="http://schemas.microsoft.com/office/drawing/2014/main" id="{734566E1-0842-471F-97EC-F068ACB4F372}"/>
              </a:ext>
            </a:extLst>
          </p:cNvPr>
          <p:cNvGrpSpPr/>
          <p:nvPr/>
        </p:nvGrpSpPr>
        <p:grpSpPr>
          <a:xfrm>
            <a:off x="457201" y="1159521"/>
            <a:ext cx="1500921" cy="1427770"/>
            <a:chOff x="615949" y="1504042"/>
            <a:chExt cx="1733552" cy="1649063"/>
          </a:xfrm>
        </p:grpSpPr>
        <p:sp>
          <p:nvSpPr>
            <p:cNvPr id="16" name="Rechteck 24">
              <a:extLst>
                <a:ext uri="{FF2B5EF4-FFF2-40B4-BE49-F238E27FC236}">
                  <a16:creationId xmlns:a16="http://schemas.microsoft.com/office/drawing/2014/main" id="{AA6D0F60-8606-43DB-8481-60044E222831}"/>
                </a:ext>
              </a:extLst>
            </p:cNvPr>
            <p:cNvSpPr/>
            <p:nvPr/>
          </p:nvSpPr>
          <p:spPr bwMode="gray">
            <a:xfrm flipH="1">
              <a:off x="1138586" y="2069428"/>
              <a:ext cx="1161507" cy="518290"/>
            </a:xfrm>
            <a:prstGeom prst="rect">
              <a:avLst/>
            </a:prstGeom>
            <a:noFill/>
            <a:ln w="25400" cap="flat" cmpd="sng" algn="ctr">
              <a:noFill/>
              <a:prstDash val="solid"/>
            </a:ln>
            <a:effectLst/>
          </p:spPr>
          <p:txBody>
            <a:bodyPr wrap="square" lIns="0" tIns="0" rIns="0" bIns="0" anchor="ctr">
              <a:noAutofit/>
            </a:bodyPr>
            <a:lstStyle/>
            <a:p>
              <a:pPr lvl="0">
                <a:lnSpc>
                  <a:spcPct val="95000"/>
                </a:lnSpc>
                <a:spcAft>
                  <a:spcPts val="600"/>
                </a:spcAft>
                <a:defRPr/>
              </a:pPr>
              <a:r>
                <a:rPr lang="en-US" sz="1600" b="1" kern="0" dirty="0">
                  <a:solidFill>
                    <a:schemeClr val="bg1"/>
                  </a:solidFill>
                </a:rPr>
                <a:t>Have never </a:t>
              </a:r>
              <a:br>
                <a:rPr lang="en-US" sz="1600" b="1" kern="0" dirty="0">
                  <a:solidFill>
                    <a:schemeClr val="bg1"/>
                  </a:solidFill>
                </a:rPr>
              </a:br>
              <a:r>
                <a:rPr lang="en-US" sz="1600" b="1" kern="0" dirty="0">
                  <a:solidFill>
                    <a:schemeClr val="bg1"/>
                  </a:solidFill>
                </a:rPr>
                <a:t>filed</a:t>
              </a:r>
            </a:p>
          </p:txBody>
        </p:sp>
        <p:sp>
          <p:nvSpPr>
            <p:cNvPr id="17" name="Oval 16">
              <a:extLst>
                <a:ext uri="{FF2B5EF4-FFF2-40B4-BE49-F238E27FC236}">
                  <a16:creationId xmlns:a16="http://schemas.microsoft.com/office/drawing/2014/main" id="{D0AF9023-FB54-4AAC-95A7-5D528B06C4E4}"/>
                </a:ext>
              </a:extLst>
            </p:cNvPr>
            <p:cNvSpPr/>
            <p:nvPr/>
          </p:nvSpPr>
          <p:spPr>
            <a:xfrm flipH="1">
              <a:off x="615949" y="2109497"/>
              <a:ext cx="438150" cy="438152"/>
            </a:xfrm>
            <a:prstGeom prst="ellipse">
              <a:avLst/>
            </a:prstGeom>
            <a:solidFill>
              <a:schemeClr val="tx2"/>
            </a:solidFill>
            <a:ln w="0" cap="flat" cmpd="sng" algn="ctr">
              <a:noFill/>
              <a:prstDash val="solid"/>
            </a:ln>
            <a:effectLst/>
            <a:extLst>
              <a:ext uri="{91240B29-F687-4F45-9708-019B960494DF}">
                <a14:hiddenLine xmlns:a14="http://schemas.microsoft.com/office/drawing/2010/main" w="0" cap="flat" cmpd="sng" algn="ctr">
                  <a:solidFill>
                    <a:srgbClr val="FFFFFF"/>
                  </a:solidFill>
                  <a:prstDash val="solid"/>
                </a14:hiddenLine>
              </a:ext>
            </a:extLst>
          </p:spPr>
          <p:txBody>
            <a:bodyPr wrap="none" lIns="0" tIns="0" rIns="0" bIns="0" rtlCol="0" anchor="ctr" anchorCtr="0">
              <a:noAutofit/>
            </a:bodyPr>
            <a:lstStyle/>
            <a:p>
              <a:pPr lvl="0" algn="ctr">
                <a:defRPr/>
              </a:pPr>
              <a:r>
                <a:rPr lang="en-US" sz="1600" b="1" kern="0" dirty="0"/>
                <a:t>1</a:t>
              </a:r>
            </a:p>
          </p:txBody>
        </p:sp>
        <p:sp>
          <p:nvSpPr>
            <p:cNvPr id="20" name="Arc 19">
              <a:extLst>
                <a:ext uri="{FF2B5EF4-FFF2-40B4-BE49-F238E27FC236}">
                  <a16:creationId xmlns:a16="http://schemas.microsoft.com/office/drawing/2014/main" id="{BEC1F126-EFD7-44F6-887D-4D37D59DCE99}"/>
                </a:ext>
              </a:extLst>
            </p:cNvPr>
            <p:cNvSpPr/>
            <p:nvPr/>
          </p:nvSpPr>
          <p:spPr>
            <a:xfrm>
              <a:off x="700437" y="1504042"/>
              <a:ext cx="1649064" cy="1649063"/>
            </a:xfrm>
            <a:prstGeom prst="arc">
              <a:avLst>
                <a:gd name="adj1" fmla="val 11515369"/>
                <a:gd name="adj2" fmla="val 8303134"/>
              </a:avLst>
            </a:prstGeom>
            <a:ln w="19050" cap="flat" cmpd="sng" algn="ctr">
              <a:solidFill>
                <a:srgbClr val="C4C4CD"/>
              </a:solidFill>
              <a:prstDash val="solid"/>
              <a:round/>
              <a:headEnd type="none" w="med" len="med"/>
              <a:tailEnd type="oval" w="med" len="med"/>
            </a:ln>
          </p:spPr>
          <p:style>
            <a:lnRef idx="1">
              <a:schemeClr val="accent1"/>
            </a:lnRef>
            <a:fillRef idx="0">
              <a:schemeClr val="accent1"/>
            </a:fillRef>
            <a:effectRef idx="0">
              <a:schemeClr val="accent1"/>
            </a:effectRef>
            <a:fontRef idx="minor">
              <a:schemeClr val="tx1"/>
            </a:fontRef>
          </p:style>
          <p:txBody>
            <a:bodyPr rtlCol="0" anchor="ctr">
              <a:noAutofit/>
            </a:bodyPr>
            <a:lstStyle/>
            <a:p>
              <a:pPr algn="ctr"/>
              <a:endParaRPr lang="en-IN" sz="1600" dirty="0">
                <a:solidFill>
                  <a:schemeClr val="bg1"/>
                </a:solidFill>
              </a:endParaRPr>
            </a:p>
          </p:txBody>
        </p:sp>
      </p:grpSp>
      <p:grpSp>
        <p:nvGrpSpPr>
          <p:cNvPr id="21" name="Group 20">
            <a:extLst>
              <a:ext uri="{FF2B5EF4-FFF2-40B4-BE49-F238E27FC236}">
                <a16:creationId xmlns:a16="http://schemas.microsoft.com/office/drawing/2014/main" id="{334E05EA-4D1B-4C0E-9FAE-39525DBD9D71}"/>
              </a:ext>
            </a:extLst>
          </p:cNvPr>
          <p:cNvGrpSpPr/>
          <p:nvPr/>
        </p:nvGrpSpPr>
        <p:grpSpPr>
          <a:xfrm>
            <a:off x="457201" y="2921041"/>
            <a:ext cx="1500921" cy="1427770"/>
            <a:chOff x="615949" y="1504042"/>
            <a:chExt cx="1733552" cy="1649063"/>
          </a:xfrm>
        </p:grpSpPr>
        <p:sp>
          <p:nvSpPr>
            <p:cNvPr id="22" name="Rechteck 24">
              <a:extLst>
                <a:ext uri="{FF2B5EF4-FFF2-40B4-BE49-F238E27FC236}">
                  <a16:creationId xmlns:a16="http://schemas.microsoft.com/office/drawing/2014/main" id="{9B1709C2-819E-4E6F-A4E4-47F945B2A75A}"/>
                </a:ext>
              </a:extLst>
            </p:cNvPr>
            <p:cNvSpPr/>
            <p:nvPr/>
          </p:nvSpPr>
          <p:spPr bwMode="gray">
            <a:xfrm flipH="1">
              <a:off x="1138586" y="2069428"/>
              <a:ext cx="1161507" cy="518290"/>
            </a:xfrm>
            <a:prstGeom prst="rect">
              <a:avLst/>
            </a:prstGeom>
            <a:noFill/>
            <a:ln w="25400" cap="flat" cmpd="sng" algn="ctr">
              <a:noFill/>
              <a:prstDash val="solid"/>
            </a:ln>
            <a:effectLst/>
          </p:spPr>
          <p:txBody>
            <a:bodyPr wrap="square" lIns="0" tIns="0" rIns="0" bIns="0" anchor="ctr">
              <a:noAutofit/>
            </a:bodyPr>
            <a:lstStyle/>
            <a:p>
              <a:pPr lvl="0">
                <a:lnSpc>
                  <a:spcPct val="95000"/>
                </a:lnSpc>
                <a:spcAft>
                  <a:spcPts val="600"/>
                </a:spcAft>
                <a:defRPr/>
              </a:pPr>
              <a:r>
                <a:rPr lang="en-US" sz="1600" b="1" kern="0" dirty="0">
                  <a:solidFill>
                    <a:schemeClr val="bg1"/>
                  </a:solidFill>
                </a:rPr>
                <a:t>Partially compliant</a:t>
              </a:r>
            </a:p>
          </p:txBody>
        </p:sp>
        <p:sp>
          <p:nvSpPr>
            <p:cNvPr id="23" name="Oval 22">
              <a:extLst>
                <a:ext uri="{FF2B5EF4-FFF2-40B4-BE49-F238E27FC236}">
                  <a16:creationId xmlns:a16="http://schemas.microsoft.com/office/drawing/2014/main" id="{DAB0B502-14C3-4129-80C7-94898389DDB7}"/>
                </a:ext>
              </a:extLst>
            </p:cNvPr>
            <p:cNvSpPr/>
            <p:nvPr/>
          </p:nvSpPr>
          <p:spPr>
            <a:xfrm flipH="1">
              <a:off x="615949" y="2109497"/>
              <a:ext cx="438150" cy="438152"/>
            </a:xfrm>
            <a:prstGeom prst="ellipse">
              <a:avLst/>
            </a:prstGeom>
            <a:solidFill>
              <a:schemeClr val="tx2"/>
            </a:solidFill>
            <a:ln w="0" cap="flat" cmpd="sng" algn="ctr">
              <a:noFill/>
              <a:prstDash val="solid"/>
            </a:ln>
            <a:effectLst/>
            <a:extLst>
              <a:ext uri="{91240B29-F687-4F45-9708-019B960494DF}">
                <a14:hiddenLine xmlns:a14="http://schemas.microsoft.com/office/drawing/2010/main" w="0" cap="flat" cmpd="sng" algn="ctr">
                  <a:solidFill>
                    <a:srgbClr val="FFFFFF"/>
                  </a:solidFill>
                  <a:prstDash val="solid"/>
                </a14:hiddenLine>
              </a:ext>
            </a:extLst>
          </p:spPr>
          <p:txBody>
            <a:bodyPr wrap="none" lIns="0" tIns="0" rIns="0" bIns="0" rtlCol="0" anchor="ctr" anchorCtr="0">
              <a:noAutofit/>
            </a:bodyPr>
            <a:lstStyle/>
            <a:p>
              <a:pPr lvl="0" algn="ctr">
                <a:defRPr/>
              </a:pPr>
              <a:r>
                <a:rPr lang="en-US" sz="1600" b="1" kern="0" dirty="0"/>
                <a:t>2</a:t>
              </a:r>
            </a:p>
          </p:txBody>
        </p:sp>
        <p:sp>
          <p:nvSpPr>
            <p:cNvPr id="27" name="Arc 26">
              <a:extLst>
                <a:ext uri="{FF2B5EF4-FFF2-40B4-BE49-F238E27FC236}">
                  <a16:creationId xmlns:a16="http://schemas.microsoft.com/office/drawing/2014/main" id="{73672500-3CE0-46E6-890A-AC40B5224DEB}"/>
                </a:ext>
              </a:extLst>
            </p:cNvPr>
            <p:cNvSpPr/>
            <p:nvPr/>
          </p:nvSpPr>
          <p:spPr>
            <a:xfrm>
              <a:off x="700437" y="1504042"/>
              <a:ext cx="1649064" cy="1649063"/>
            </a:xfrm>
            <a:prstGeom prst="arc">
              <a:avLst>
                <a:gd name="adj1" fmla="val 11515369"/>
                <a:gd name="adj2" fmla="val 8303134"/>
              </a:avLst>
            </a:prstGeom>
            <a:ln w="19050">
              <a:solidFill>
                <a:srgbClr val="C4C4CD"/>
              </a:solidFill>
              <a:tailEnd type="oval"/>
            </a:ln>
          </p:spPr>
          <p:style>
            <a:lnRef idx="1">
              <a:schemeClr val="accent1"/>
            </a:lnRef>
            <a:fillRef idx="0">
              <a:schemeClr val="accent1"/>
            </a:fillRef>
            <a:effectRef idx="0">
              <a:schemeClr val="accent1"/>
            </a:effectRef>
            <a:fontRef idx="minor">
              <a:schemeClr val="tx1"/>
            </a:fontRef>
          </p:style>
          <p:txBody>
            <a:bodyPr rtlCol="0" anchor="ctr">
              <a:noAutofit/>
            </a:bodyPr>
            <a:lstStyle/>
            <a:p>
              <a:pPr algn="ctr"/>
              <a:endParaRPr lang="en-IN" sz="1600" dirty="0">
                <a:solidFill>
                  <a:schemeClr val="bg1"/>
                </a:solidFill>
              </a:endParaRPr>
            </a:p>
          </p:txBody>
        </p:sp>
      </p:grpSp>
      <p:grpSp>
        <p:nvGrpSpPr>
          <p:cNvPr id="32" name="Group 31">
            <a:extLst>
              <a:ext uri="{FF2B5EF4-FFF2-40B4-BE49-F238E27FC236}">
                <a16:creationId xmlns:a16="http://schemas.microsoft.com/office/drawing/2014/main" id="{C83361CC-5263-43B9-930E-DBDABA742A60}"/>
              </a:ext>
            </a:extLst>
          </p:cNvPr>
          <p:cNvGrpSpPr/>
          <p:nvPr/>
        </p:nvGrpSpPr>
        <p:grpSpPr>
          <a:xfrm>
            <a:off x="457201" y="4658102"/>
            <a:ext cx="1500921" cy="1427770"/>
            <a:chOff x="615949" y="1504042"/>
            <a:chExt cx="1733552" cy="1649063"/>
          </a:xfrm>
        </p:grpSpPr>
        <p:sp>
          <p:nvSpPr>
            <p:cNvPr id="33" name="Rechteck 24">
              <a:extLst>
                <a:ext uri="{FF2B5EF4-FFF2-40B4-BE49-F238E27FC236}">
                  <a16:creationId xmlns:a16="http://schemas.microsoft.com/office/drawing/2014/main" id="{E94D79E4-14F4-4DEA-B296-16EC76CBC7EB}"/>
                </a:ext>
              </a:extLst>
            </p:cNvPr>
            <p:cNvSpPr/>
            <p:nvPr/>
          </p:nvSpPr>
          <p:spPr bwMode="gray">
            <a:xfrm flipH="1">
              <a:off x="1138586" y="2069428"/>
              <a:ext cx="1161507" cy="518290"/>
            </a:xfrm>
            <a:prstGeom prst="rect">
              <a:avLst/>
            </a:prstGeom>
            <a:noFill/>
            <a:ln w="25400" cap="flat" cmpd="sng" algn="ctr">
              <a:noFill/>
              <a:prstDash val="solid"/>
            </a:ln>
            <a:effectLst/>
          </p:spPr>
          <p:txBody>
            <a:bodyPr wrap="square" lIns="0" tIns="0" rIns="0" bIns="0" anchor="ctr">
              <a:noAutofit/>
            </a:bodyPr>
            <a:lstStyle/>
            <a:p>
              <a:pPr lvl="0">
                <a:lnSpc>
                  <a:spcPct val="95000"/>
                </a:lnSpc>
                <a:spcAft>
                  <a:spcPts val="600"/>
                </a:spcAft>
                <a:defRPr/>
              </a:pPr>
              <a:r>
                <a:rPr lang="en-US" sz="1600" b="1" kern="0" dirty="0">
                  <a:solidFill>
                    <a:schemeClr val="bg1"/>
                  </a:solidFill>
                </a:rPr>
                <a:t>Fully</a:t>
              </a:r>
              <a:br>
                <a:rPr lang="en-US" sz="1600" b="1" kern="0" dirty="0">
                  <a:solidFill>
                    <a:schemeClr val="bg1"/>
                  </a:solidFill>
                </a:rPr>
              </a:br>
              <a:r>
                <a:rPr lang="en-US" sz="1600" b="1" kern="0" dirty="0">
                  <a:solidFill>
                    <a:schemeClr val="bg1"/>
                  </a:solidFill>
                </a:rPr>
                <a:t>compliant</a:t>
              </a:r>
            </a:p>
          </p:txBody>
        </p:sp>
        <p:sp>
          <p:nvSpPr>
            <p:cNvPr id="34" name="Oval 33">
              <a:extLst>
                <a:ext uri="{FF2B5EF4-FFF2-40B4-BE49-F238E27FC236}">
                  <a16:creationId xmlns:a16="http://schemas.microsoft.com/office/drawing/2014/main" id="{FCE658DA-7603-45D7-B326-ECAF1EE90F20}"/>
                </a:ext>
              </a:extLst>
            </p:cNvPr>
            <p:cNvSpPr/>
            <p:nvPr/>
          </p:nvSpPr>
          <p:spPr>
            <a:xfrm flipH="1">
              <a:off x="615949" y="2109497"/>
              <a:ext cx="438150" cy="438152"/>
            </a:xfrm>
            <a:prstGeom prst="ellipse">
              <a:avLst/>
            </a:prstGeom>
            <a:solidFill>
              <a:schemeClr val="tx2"/>
            </a:solidFill>
            <a:ln w="0" cap="flat" cmpd="sng" algn="ctr">
              <a:noFill/>
              <a:prstDash val="solid"/>
            </a:ln>
            <a:effectLst/>
            <a:extLst>
              <a:ext uri="{91240B29-F687-4F45-9708-019B960494DF}">
                <a14:hiddenLine xmlns:a14="http://schemas.microsoft.com/office/drawing/2010/main" w="0" cap="flat" cmpd="sng" algn="ctr">
                  <a:solidFill>
                    <a:srgbClr val="FFFFFF"/>
                  </a:solidFill>
                  <a:prstDash val="solid"/>
                </a14:hiddenLine>
              </a:ext>
            </a:extLst>
          </p:spPr>
          <p:txBody>
            <a:bodyPr wrap="none" lIns="0" tIns="0" rIns="0" bIns="0" rtlCol="0" anchor="ctr" anchorCtr="0">
              <a:noAutofit/>
            </a:bodyPr>
            <a:lstStyle/>
            <a:p>
              <a:pPr lvl="0" algn="ctr">
                <a:defRPr/>
              </a:pPr>
              <a:r>
                <a:rPr lang="en-US" sz="1600" b="1" kern="0" dirty="0"/>
                <a:t>3</a:t>
              </a:r>
            </a:p>
          </p:txBody>
        </p:sp>
        <p:sp>
          <p:nvSpPr>
            <p:cNvPr id="35" name="Arc 34">
              <a:extLst>
                <a:ext uri="{FF2B5EF4-FFF2-40B4-BE49-F238E27FC236}">
                  <a16:creationId xmlns:a16="http://schemas.microsoft.com/office/drawing/2014/main" id="{DA7B8CE2-C896-4F90-9EC3-1D05C2D0149A}"/>
                </a:ext>
              </a:extLst>
            </p:cNvPr>
            <p:cNvSpPr/>
            <p:nvPr/>
          </p:nvSpPr>
          <p:spPr>
            <a:xfrm>
              <a:off x="700437" y="1504042"/>
              <a:ext cx="1649064" cy="1649063"/>
            </a:xfrm>
            <a:prstGeom prst="arc">
              <a:avLst>
                <a:gd name="adj1" fmla="val 11515369"/>
                <a:gd name="adj2" fmla="val 8303134"/>
              </a:avLst>
            </a:prstGeom>
            <a:ln w="19050" cap="flat" cmpd="sng" algn="ctr">
              <a:solidFill>
                <a:srgbClr val="C4C4CD"/>
              </a:solidFill>
              <a:prstDash val="solid"/>
              <a:round/>
              <a:headEnd type="none" w="med" len="med"/>
              <a:tailEnd type="oval" w="med" len="med"/>
            </a:ln>
          </p:spPr>
          <p:style>
            <a:lnRef idx="1">
              <a:schemeClr val="accent1"/>
            </a:lnRef>
            <a:fillRef idx="0">
              <a:schemeClr val="accent1"/>
            </a:fillRef>
            <a:effectRef idx="0">
              <a:schemeClr val="accent1"/>
            </a:effectRef>
            <a:fontRef idx="minor">
              <a:schemeClr val="tx1"/>
            </a:fontRef>
          </p:style>
          <p:txBody>
            <a:bodyPr rtlCol="0" anchor="ctr">
              <a:noAutofit/>
            </a:bodyPr>
            <a:lstStyle/>
            <a:p>
              <a:pPr algn="ctr"/>
              <a:endParaRPr lang="en-IN" sz="1600" dirty="0">
                <a:solidFill>
                  <a:schemeClr val="bg1"/>
                </a:solidFill>
              </a:endParaRPr>
            </a:p>
          </p:txBody>
        </p:sp>
      </p:grpSp>
      <p:cxnSp>
        <p:nvCxnSpPr>
          <p:cNvPr id="36" name="Straight Connector 35">
            <a:extLst>
              <a:ext uri="{FF2B5EF4-FFF2-40B4-BE49-F238E27FC236}">
                <a16:creationId xmlns:a16="http://schemas.microsoft.com/office/drawing/2014/main" id="{7516F55D-D1AB-462C-8D5A-87F7074A379E}"/>
              </a:ext>
            </a:extLst>
          </p:cNvPr>
          <p:cNvCxnSpPr/>
          <p:nvPr/>
        </p:nvCxnSpPr>
        <p:spPr>
          <a:xfrm>
            <a:off x="2171699" y="2766395"/>
            <a:ext cx="6515101" cy="0"/>
          </a:xfrm>
          <a:prstGeom prst="line">
            <a:avLst/>
          </a:prstGeom>
          <a:ln w="9525" cap="flat" cmpd="sng" algn="ctr">
            <a:solidFill>
              <a:srgbClr val="C4C4CD"/>
            </a:solidFill>
            <a:prstDash val="dash"/>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931D7164-05A2-46F3-84F5-832170666F68}"/>
              </a:ext>
            </a:extLst>
          </p:cNvPr>
          <p:cNvCxnSpPr/>
          <p:nvPr/>
        </p:nvCxnSpPr>
        <p:spPr>
          <a:xfrm>
            <a:off x="2171699" y="4503457"/>
            <a:ext cx="6515101" cy="0"/>
          </a:xfrm>
          <a:prstGeom prst="line">
            <a:avLst/>
          </a:prstGeom>
          <a:ln w="9525" cap="flat" cmpd="sng" algn="ctr">
            <a:solidFill>
              <a:srgbClr val="C4C4CD"/>
            </a:solidFill>
            <a:prstDash val="dash"/>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4488738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10" hidden="1">
            <a:extLst>
              <a:ext uri="{FF2B5EF4-FFF2-40B4-BE49-F238E27FC236}">
                <a16:creationId xmlns:a16="http://schemas.microsoft.com/office/drawing/2014/main" id="{7E86AC4C-6CFA-43FB-A840-E92CEE121CFB}"/>
              </a:ext>
            </a:extLst>
          </p:cNvPr>
          <p:cNvGraphicFramePr>
            <a:graphicFrameLocks noChangeAspect="1"/>
          </p:cNvGraphicFramePr>
          <p:nvPr>
            <p:custDataLst>
              <p:tags r:id="rId1"/>
            </p:custDataLst>
            <p:extLst>
              <p:ext uri="{D42A27DB-BD31-4B8C-83A1-F6EECF244321}">
                <p14:modId xmlns:p14="http://schemas.microsoft.com/office/powerpoint/2010/main" val="2531617852"/>
              </p:ext>
            </p:extLst>
          </p:nvPr>
        </p:nvGraphicFramePr>
        <p:xfrm>
          <a:off x="1191" y="859779"/>
          <a:ext cx="1190" cy="1190"/>
        </p:xfrm>
        <a:graphic>
          <a:graphicData uri="http://schemas.openxmlformats.org/presentationml/2006/ole">
            <mc:AlternateContent xmlns:mc="http://schemas.openxmlformats.org/markup-compatibility/2006">
              <mc:Choice xmlns:v="urn:schemas-microsoft-com:vml" Requires="v">
                <p:oleObj name="think-cell Slide" r:id="rId4" imgW="455" imgH="454" progId="TCLayout.ActiveDocument.1">
                  <p:embed/>
                </p:oleObj>
              </mc:Choice>
              <mc:Fallback>
                <p:oleObj name="think-cell Slide" r:id="rId4" imgW="455" imgH="454" progId="TCLayout.ActiveDocument.1">
                  <p:embed/>
                  <p:pic>
                    <p:nvPicPr>
                      <p:cNvPr id="11" name="Object 10" hidden="1">
                        <a:extLst>
                          <a:ext uri="{FF2B5EF4-FFF2-40B4-BE49-F238E27FC236}">
                            <a16:creationId xmlns:a16="http://schemas.microsoft.com/office/drawing/2014/main" id="{7E86AC4C-6CFA-43FB-A840-E92CEE121CFB}"/>
                          </a:ext>
                        </a:extLst>
                      </p:cNvPr>
                      <p:cNvPicPr/>
                      <p:nvPr/>
                    </p:nvPicPr>
                    <p:blipFill>
                      <a:blip r:embed="rId5"/>
                      <a:stretch>
                        <a:fillRect/>
                      </a:stretch>
                    </p:blipFill>
                    <p:spPr>
                      <a:xfrm>
                        <a:off x="1191" y="859779"/>
                        <a:ext cx="1190" cy="1190"/>
                      </a:xfrm>
                      <a:prstGeom prst="rect">
                        <a:avLst/>
                      </a:prstGeom>
                    </p:spPr>
                  </p:pic>
                </p:oleObj>
              </mc:Fallback>
            </mc:AlternateContent>
          </a:graphicData>
        </a:graphic>
      </p:graphicFrame>
      <p:sp>
        <p:nvSpPr>
          <p:cNvPr id="2" name="Title 1"/>
          <p:cNvSpPr>
            <a:spLocks noGrp="1"/>
          </p:cNvSpPr>
          <p:nvPr>
            <p:ph type="title"/>
          </p:nvPr>
        </p:nvSpPr>
        <p:spPr/>
        <p:txBody>
          <a:bodyPr vert="horz"/>
          <a:lstStyle/>
          <a:p>
            <a:r>
              <a:rPr lang="en-IN" dirty="0"/>
              <a:t>Asset recovery — what is this?</a:t>
            </a:r>
            <a:endParaRPr lang="en-US" dirty="0"/>
          </a:p>
        </p:txBody>
      </p:sp>
      <p:sp>
        <p:nvSpPr>
          <p:cNvPr id="9" name="Content Placeholder 8">
            <a:extLst>
              <a:ext uri="{FF2B5EF4-FFF2-40B4-BE49-F238E27FC236}">
                <a16:creationId xmlns:a16="http://schemas.microsoft.com/office/drawing/2014/main" id="{F39659E4-9517-4DC0-B5F0-DF5CEF361D76}"/>
              </a:ext>
            </a:extLst>
          </p:cNvPr>
          <p:cNvSpPr>
            <a:spLocks noGrp="1"/>
          </p:cNvSpPr>
          <p:nvPr>
            <p:ph idx="4294967295"/>
          </p:nvPr>
        </p:nvSpPr>
        <p:spPr>
          <a:xfrm>
            <a:off x="473995" y="1138238"/>
            <a:ext cx="8229600" cy="4948237"/>
          </a:xfrm>
        </p:spPr>
        <p:txBody>
          <a:bodyPr/>
          <a:lstStyle/>
          <a:p>
            <a:pPr marL="0" indent="0">
              <a:buNone/>
            </a:pPr>
            <a:r>
              <a:rPr lang="en-US" dirty="0">
                <a:latin typeface="+mj-lt"/>
              </a:rPr>
              <a:t>The recovery of assets reported via UP compliance processes/annual reporting to their rightful owner.</a:t>
            </a:r>
          </a:p>
          <a:p>
            <a:pPr marL="0" indent="0">
              <a:buNone/>
            </a:pPr>
            <a:r>
              <a:rPr lang="en-US" dirty="0">
                <a:latin typeface="+mj-lt"/>
              </a:rPr>
              <a:t>The financial institution/corporate asset holder was unable to reunite the liability with the owners due to:</a:t>
            </a:r>
          </a:p>
          <a:p>
            <a:r>
              <a:rPr lang="en-US" sz="1600" dirty="0">
                <a:latin typeface="+mj-lt"/>
              </a:rPr>
              <a:t>Invalid owner address information (e.g., incorrect, outdated address).</a:t>
            </a:r>
          </a:p>
          <a:p>
            <a:r>
              <a:rPr lang="en-US" sz="1600" dirty="0">
                <a:latin typeface="+mj-lt"/>
              </a:rPr>
              <a:t>Unavailable owner address information (e.g., company acquired, system updates, identity “lost” in legacy system).</a:t>
            </a:r>
          </a:p>
          <a:p>
            <a:r>
              <a:rPr lang="en-US" sz="1600" dirty="0">
                <a:latin typeface="+mj-lt"/>
              </a:rPr>
              <a:t>Owner/heirs were not aware that money is owed to them (e.g., safety deposit boxes).</a:t>
            </a:r>
          </a:p>
          <a:p>
            <a:pPr marL="0" indent="0">
              <a:buNone/>
            </a:pPr>
            <a:r>
              <a:rPr lang="en-US" dirty="0">
                <a:latin typeface="+mj-lt"/>
              </a:rPr>
              <a:t>Individuals and businesses should periodically check for UP, as it is quite common for assets to become lost or forgotten over time. Recovering these assets can provide unexpected financial benefits to the rightful owners and potentially help offset the cost of compliance.</a:t>
            </a:r>
          </a:p>
          <a:p>
            <a:pPr marL="0" indent="0">
              <a:buNone/>
            </a:pPr>
            <a:r>
              <a:rPr lang="en-US" dirty="0">
                <a:latin typeface="+mj-lt"/>
              </a:rPr>
              <a:t>Asset recovery services may also be provided by private companies that specialize in locating UP and assisting owners in the recovery process, often for a fee or a percentage of the recovered assets.</a:t>
            </a:r>
          </a:p>
        </p:txBody>
      </p:sp>
    </p:spTree>
    <p:extLst>
      <p:ext uri="{BB962C8B-B14F-4D97-AF65-F5344CB8AC3E}">
        <p14:creationId xmlns:p14="http://schemas.microsoft.com/office/powerpoint/2010/main" val="275033934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Object 11" hidden="1">
            <a:extLst>
              <a:ext uri="{FF2B5EF4-FFF2-40B4-BE49-F238E27FC236}">
                <a16:creationId xmlns:a16="http://schemas.microsoft.com/office/drawing/2014/main" id="{FC2F0EB5-36A8-4459-A030-68B283D6DB97}"/>
              </a:ext>
            </a:extLst>
          </p:cNvPr>
          <p:cNvGraphicFramePr>
            <a:graphicFrameLocks noChangeAspect="1"/>
          </p:cNvGraphicFramePr>
          <p:nvPr>
            <p:custDataLst>
              <p:tags r:id="rId1"/>
            </p:custDataLst>
            <p:extLst>
              <p:ext uri="{D42A27DB-BD31-4B8C-83A1-F6EECF244321}">
                <p14:modId xmlns:p14="http://schemas.microsoft.com/office/powerpoint/2010/main" val="234784681"/>
              </p:ext>
            </p:extLst>
          </p:nvPr>
        </p:nvGraphicFramePr>
        <p:xfrm>
          <a:off x="1191" y="859779"/>
          <a:ext cx="1190" cy="1190"/>
        </p:xfrm>
        <a:graphic>
          <a:graphicData uri="http://schemas.openxmlformats.org/presentationml/2006/ole">
            <mc:AlternateContent xmlns:mc="http://schemas.openxmlformats.org/markup-compatibility/2006">
              <mc:Choice xmlns:v="urn:schemas-microsoft-com:vml" Requires="v">
                <p:oleObj name="think-cell Slide" r:id="rId5" imgW="455" imgH="454" progId="TCLayout.ActiveDocument.1">
                  <p:embed/>
                </p:oleObj>
              </mc:Choice>
              <mc:Fallback>
                <p:oleObj name="think-cell Slide" r:id="rId5" imgW="455" imgH="454" progId="TCLayout.ActiveDocument.1">
                  <p:embed/>
                  <p:pic>
                    <p:nvPicPr>
                      <p:cNvPr id="12" name="Object 11" hidden="1">
                        <a:extLst>
                          <a:ext uri="{FF2B5EF4-FFF2-40B4-BE49-F238E27FC236}">
                            <a16:creationId xmlns:a16="http://schemas.microsoft.com/office/drawing/2014/main" id="{FC2F0EB5-36A8-4459-A030-68B283D6DB97}"/>
                          </a:ext>
                        </a:extLst>
                      </p:cNvPr>
                      <p:cNvPicPr/>
                      <p:nvPr/>
                    </p:nvPicPr>
                    <p:blipFill>
                      <a:blip r:embed="rId6"/>
                      <a:stretch>
                        <a:fillRect/>
                      </a:stretch>
                    </p:blipFill>
                    <p:spPr>
                      <a:xfrm>
                        <a:off x="1191" y="859779"/>
                        <a:ext cx="1190" cy="1190"/>
                      </a:xfrm>
                      <a:prstGeom prst="rect">
                        <a:avLst/>
                      </a:prstGeom>
                    </p:spPr>
                  </p:pic>
                </p:oleObj>
              </mc:Fallback>
            </mc:AlternateContent>
          </a:graphicData>
        </a:graphic>
      </p:graphicFrame>
      <p:sp>
        <p:nvSpPr>
          <p:cNvPr id="11" name="Rectangle 10" hidden="1">
            <a:extLst>
              <a:ext uri="{FF2B5EF4-FFF2-40B4-BE49-F238E27FC236}">
                <a16:creationId xmlns:a16="http://schemas.microsoft.com/office/drawing/2014/main" id="{FCE28877-611A-450D-A127-71470354D272}"/>
              </a:ext>
            </a:extLst>
          </p:cNvPr>
          <p:cNvSpPr/>
          <p:nvPr>
            <p:custDataLst>
              <p:tags r:id="rId2"/>
            </p:custDataLst>
          </p:nvPr>
        </p:nvSpPr>
        <p:spPr>
          <a:xfrm>
            <a:off x="0" y="858589"/>
            <a:ext cx="119001" cy="119001"/>
          </a:xfrm>
          <a:prstGeom prst="rect">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t" anchorCtr="0">
            <a:noAutofit/>
          </a:bodyPr>
          <a:lstStyle/>
          <a:p>
            <a:pPr algn="ctr"/>
            <a:endParaRPr lang="en-US" sz="1799" dirty="0">
              <a:solidFill>
                <a:schemeClr val="tx1"/>
              </a:solidFill>
              <a:latin typeface="EYInterstate Light" panose="02000506000000020004" pitchFamily="2" charset="0"/>
              <a:ea typeface="+mj-ea"/>
              <a:cs typeface="Arial" panose="020B0604020202020204" pitchFamily="34" charset="0"/>
              <a:sym typeface="EYInterstate Light" panose="02000506000000020004" pitchFamily="2" charset="0"/>
            </a:endParaRPr>
          </a:p>
        </p:txBody>
      </p:sp>
      <p:sp>
        <p:nvSpPr>
          <p:cNvPr id="2" name="Title 1"/>
          <p:cNvSpPr>
            <a:spLocks noGrp="1"/>
          </p:cNvSpPr>
          <p:nvPr>
            <p:ph type="title"/>
          </p:nvPr>
        </p:nvSpPr>
        <p:spPr/>
        <p:txBody>
          <a:bodyPr vert="horz"/>
          <a:lstStyle/>
          <a:p>
            <a:r>
              <a:rPr lang="en-IN" dirty="0"/>
              <a:t>Asset recovery — how is so much out there?</a:t>
            </a:r>
            <a:endParaRPr lang="en-US" dirty="0"/>
          </a:p>
        </p:txBody>
      </p:sp>
      <p:sp>
        <p:nvSpPr>
          <p:cNvPr id="19" name="Rectangle 18">
            <a:extLst>
              <a:ext uri="{FF2B5EF4-FFF2-40B4-BE49-F238E27FC236}">
                <a16:creationId xmlns:a16="http://schemas.microsoft.com/office/drawing/2014/main" id="{86A3FFC8-8AC8-4E0B-984B-A16A8D2F49CD}"/>
              </a:ext>
            </a:extLst>
          </p:cNvPr>
          <p:cNvSpPr/>
          <p:nvPr/>
        </p:nvSpPr>
        <p:spPr>
          <a:xfrm>
            <a:off x="566926" y="2282794"/>
            <a:ext cx="3712971" cy="3181263"/>
          </a:xfrm>
          <a:prstGeom prst="rect">
            <a:avLst/>
          </a:prstGeom>
          <a:noFill/>
          <a:ln w="6350" cap="flat" cmpd="sng" algn="ctr">
            <a:noFill/>
            <a:prstDash val="solid"/>
            <a:miter lim="800000"/>
          </a:ln>
          <a:effectLst/>
        </p:spPr>
        <p:txBody>
          <a:bodyPr wrap="square" lIns="0" tIns="0" rIns="0" bIns="0" rtlCol="0" anchor="t" anchorCtr="0">
            <a:noAutofit/>
          </a:bodyPr>
          <a:lstStyle/>
          <a:p>
            <a:pPr marL="285750" indent="-285750">
              <a:spcBef>
                <a:spcPct val="0"/>
              </a:spcBef>
              <a:spcAft>
                <a:spcPts val="600"/>
              </a:spcAft>
              <a:buClr>
                <a:srgbClr val="FFD200"/>
              </a:buClr>
              <a:buSzPct val="100000"/>
              <a:buFont typeface="EYInterstate" panose="02000503020000020004" pitchFamily="2" charset="0"/>
              <a:buChar char="•"/>
              <a:defRPr/>
            </a:pPr>
            <a:r>
              <a:rPr lang="en-IN" sz="1400" dirty="0">
                <a:solidFill>
                  <a:srgbClr val="F6F6FA"/>
                </a:solidFill>
                <a:latin typeface="EYInterstate Light" panose="02000506000000020004" pitchFamily="2" charset="0"/>
                <a:cs typeface="Arial" panose="020B0604020202020204" pitchFamily="34" charset="0"/>
                <a:sym typeface="Calibri"/>
              </a:rPr>
              <a:t>US and foreign governments and agencies become the custodial holder of assets due to comprehensive UP laws in these jurisdictions.</a:t>
            </a:r>
          </a:p>
          <a:p>
            <a:pPr marL="285750" indent="-285750">
              <a:spcBef>
                <a:spcPct val="0"/>
              </a:spcBef>
              <a:spcAft>
                <a:spcPts val="600"/>
              </a:spcAft>
              <a:buClr>
                <a:srgbClr val="FFD200"/>
              </a:buClr>
              <a:buSzPct val="100000"/>
              <a:buFont typeface="EYInterstate" panose="02000503020000020004" pitchFamily="2" charset="0"/>
              <a:buChar char="•"/>
              <a:defRPr/>
            </a:pPr>
            <a:r>
              <a:rPr lang="en-IN" sz="1400" dirty="0">
                <a:solidFill>
                  <a:srgbClr val="F6F6FA"/>
                </a:solidFill>
                <a:latin typeface="EYInterstate Light" panose="02000506000000020004" pitchFamily="2" charset="0"/>
                <a:cs typeface="Arial" panose="020B0604020202020204" pitchFamily="34" charset="0"/>
                <a:sym typeface="Calibri"/>
              </a:rPr>
              <a:t>Asset owners are domestic and foreign companies (active or inactive), individuals (living or deceased), partnerships, trusts, estates, charities and government agencies. </a:t>
            </a:r>
          </a:p>
          <a:p>
            <a:pPr marL="285750" indent="-285750">
              <a:spcBef>
                <a:spcPct val="0"/>
              </a:spcBef>
              <a:spcAft>
                <a:spcPts val="600"/>
              </a:spcAft>
              <a:buClr>
                <a:srgbClr val="FFD200"/>
              </a:buClr>
              <a:buSzPct val="100000"/>
              <a:buFont typeface="EYInterstate" panose="02000503020000020004" pitchFamily="2" charset="0"/>
              <a:buChar char="•"/>
              <a:defRPr/>
            </a:pPr>
            <a:r>
              <a:rPr lang="en-IN" sz="1400" dirty="0">
                <a:solidFill>
                  <a:srgbClr val="F6F6FA"/>
                </a:solidFill>
                <a:latin typeface="EYInterstate Light" panose="02000506000000020004" pitchFamily="2" charset="0"/>
                <a:cs typeface="Arial" panose="020B0604020202020204" pitchFamily="34" charset="0"/>
                <a:sym typeface="Calibri"/>
              </a:rPr>
              <a:t>The US states and territories, along with hundreds of US counties, cities and some federal agencies, are holding approximately $50b to $60b in unclaimed financial assets. </a:t>
            </a:r>
          </a:p>
        </p:txBody>
      </p:sp>
      <p:sp>
        <p:nvSpPr>
          <p:cNvPr id="25" name="Rectangle 24">
            <a:extLst>
              <a:ext uri="{FF2B5EF4-FFF2-40B4-BE49-F238E27FC236}">
                <a16:creationId xmlns:a16="http://schemas.microsoft.com/office/drawing/2014/main" id="{CF4C91FD-E912-4B84-A0A4-D9E07E5EF88A}"/>
              </a:ext>
            </a:extLst>
          </p:cNvPr>
          <p:cNvSpPr/>
          <p:nvPr/>
        </p:nvSpPr>
        <p:spPr>
          <a:xfrm>
            <a:off x="4851400" y="2282794"/>
            <a:ext cx="3725674" cy="3273068"/>
          </a:xfrm>
          <a:prstGeom prst="rect">
            <a:avLst/>
          </a:prstGeom>
          <a:noFill/>
          <a:ln w="6350" cap="flat" cmpd="sng" algn="ctr">
            <a:noFill/>
            <a:prstDash val="solid"/>
            <a:miter lim="800000"/>
          </a:ln>
          <a:effectLst/>
        </p:spPr>
        <p:txBody>
          <a:bodyPr wrap="square" lIns="0" tIns="0" rIns="0" bIns="0" rtlCol="0" anchor="t" anchorCtr="0">
            <a:noAutofit/>
          </a:bodyPr>
          <a:lstStyle/>
          <a:p>
            <a:pPr marL="285750" indent="-285750">
              <a:spcBef>
                <a:spcPct val="0"/>
              </a:spcBef>
              <a:spcAft>
                <a:spcPts val="600"/>
              </a:spcAft>
              <a:buClr>
                <a:srgbClr val="FFD200"/>
              </a:buClr>
              <a:buSzPct val="100000"/>
              <a:buFont typeface="EYInterstate" panose="02000503020000020004" pitchFamily="2" charset="0"/>
              <a:buChar char="•"/>
              <a:defRPr/>
            </a:pPr>
            <a:r>
              <a:rPr lang="en-IN" sz="1400" dirty="0">
                <a:solidFill>
                  <a:srgbClr val="F6F6FA"/>
                </a:solidFill>
                <a:latin typeface="EYInterstate Light" panose="02000506000000020004" pitchFamily="2" charset="0"/>
                <a:cs typeface="Arial" panose="020B0604020202020204" pitchFamily="34" charset="0"/>
                <a:sym typeface="Calibri"/>
              </a:rPr>
              <a:t>Many countries outside of the US, including Canada, Australia, the UK and New Zealand, also have UP laws and they are holding an additional $10b to $20b.</a:t>
            </a:r>
          </a:p>
          <a:p>
            <a:pPr marL="285750" indent="-285750">
              <a:spcBef>
                <a:spcPct val="0"/>
              </a:spcBef>
              <a:spcAft>
                <a:spcPts val="600"/>
              </a:spcAft>
              <a:buClr>
                <a:srgbClr val="FFD200"/>
              </a:buClr>
              <a:buSzPct val="100000"/>
              <a:buFont typeface="EYInterstate" panose="02000503020000020004" pitchFamily="2" charset="0"/>
              <a:buChar char="•"/>
              <a:defRPr/>
            </a:pPr>
            <a:r>
              <a:rPr lang="en-IN" sz="1400" dirty="0">
                <a:solidFill>
                  <a:srgbClr val="F6F6FA"/>
                </a:solidFill>
                <a:latin typeface="EYInterstate Light" panose="02000506000000020004" pitchFamily="2" charset="0"/>
                <a:cs typeface="Arial" panose="020B0604020202020204" pitchFamily="34" charset="0"/>
                <a:sym typeface="Calibri"/>
              </a:rPr>
              <a:t>Complex rules govern which governments receive the escheated assets. These laws make it difficult for owners to locate their assets.</a:t>
            </a:r>
          </a:p>
          <a:p>
            <a:pPr marL="285750" indent="-285750">
              <a:spcBef>
                <a:spcPct val="0"/>
              </a:spcBef>
              <a:spcAft>
                <a:spcPts val="600"/>
              </a:spcAft>
              <a:buClr>
                <a:srgbClr val="FFD200"/>
              </a:buClr>
              <a:buSzPct val="100000"/>
              <a:buFont typeface="EYInterstate" panose="02000503020000020004" pitchFamily="2" charset="0"/>
              <a:buChar char="•"/>
              <a:defRPr/>
            </a:pPr>
            <a:r>
              <a:rPr lang="en-IN" sz="1400" dirty="0">
                <a:solidFill>
                  <a:srgbClr val="F6F6FA"/>
                </a:solidFill>
                <a:latin typeface="EYInterstate Light" panose="02000506000000020004" pitchFamily="2" charset="0"/>
                <a:cs typeface="Arial" panose="020B0604020202020204" pitchFamily="34" charset="0"/>
                <a:sym typeface="Calibri"/>
              </a:rPr>
              <a:t>Although the US state laws are similar in structure, they also each have unique attributes to recover assets relating to registrations, information access restrictions, disclosures, fee caps, claiming processes, etc.</a:t>
            </a:r>
          </a:p>
        </p:txBody>
      </p:sp>
      <p:pic>
        <p:nvPicPr>
          <p:cNvPr id="4" name="Picture 3" descr="A person and person looking at a computer screen&#10;&#10;Description automatically generated">
            <a:extLst>
              <a:ext uri="{FF2B5EF4-FFF2-40B4-BE49-F238E27FC236}">
                <a16:creationId xmlns:a16="http://schemas.microsoft.com/office/drawing/2014/main" id="{D31F5A2A-9B7D-4585-67F0-EBC3BEEE402A}"/>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t="25733" b="38373"/>
          <a:stretch/>
        </p:blipFill>
        <p:spPr>
          <a:xfrm>
            <a:off x="455667" y="1135063"/>
            <a:ext cx="4000501" cy="957424"/>
          </a:xfrm>
          <a:prstGeom prst="rect">
            <a:avLst/>
          </a:prstGeom>
        </p:spPr>
      </p:pic>
      <p:sp>
        <p:nvSpPr>
          <p:cNvPr id="16" name="Arrow: Pentagon 15">
            <a:extLst>
              <a:ext uri="{FF2B5EF4-FFF2-40B4-BE49-F238E27FC236}">
                <a16:creationId xmlns:a16="http://schemas.microsoft.com/office/drawing/2014/main" id="{E36AC578-ED80-4317-AE0E-2F4F525AC882}"/>
              </a:ext>
            </a:extLst>
          </p:cNvPr>
          <p:cNvSpPr/>
          <p:nvPr/>
        </p:nvSpPr>
        <p:spPr>
          <a:xfrm rot="5400000" flipV="1">
            <a:off x="-19814" y="1612083"/>
            <a:ext cx="4953000" cy="3998966"/>
          </a:xfrm>
          <a:prstGeom prst="homePlate">
            <a:avLst>
              <a:gd name="adj" fmla="val 15276"/>
            </a:avLst>
          </a:prstGeom>
          <a:noFill/>
          <a:ln w="28575" cap="flat" cmpd="sng" algn="ctr">
            <a:solidFill>
              <a:srgbClr val="747480"/>
            </a:solidFill>
            <a:prstDash val="solid"/>
            <a:round/>
            <a:headEnd type="none" w="med" len="med"/>
            <a:tailEnd type="none" w="med" len="med"/>
          </a:ln>
          <a:extLst>
            <a:ext uri="{909E8E84-426E-40DD-AFC4-6F175D3DCCD1}">
              <a14:hiddenFill xmlns:a14="http://schemas.microsoft.com/office/drawing/2010/main">
                <a:solidFill>
                  <a:srgbClr val="C4C4CD"/>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049" dirty="0">
              <a:solidFill>
                <a:schemeClr val="tx1"/>
              </a:solidFill>
            </a:endParaRPr>
          </a:p>
        </p:txBody>
      </p:sp>
      <p:pic>
        <p:nvPicPr>
          <p:cNvPr id="6" name="Picture 5" descr="A person sitting at a desk with a computer&#10;&#10;Description automatically generated">
            <a:extLst>
              <a:ext uri="{FF2B5EF4-FFF2-40B4-BE49-F238E27FC236}">
                <a16:creationId xmlns:a16="http://schemas.microsoft.com/office/drawing/2014/main" id="{AAA27989-32D3-8171-9071-7DA6C773D1B8}"/>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t="34869" b="29274"/>
          <a:stretch/>
        </p:blipFill>
        <p:spPr>
          <a:xfrm>
            <a:off x="4686300" y="1135063"/>
            <a:ext cx="4005263" cy="957424"/>
          </a:xfrm>
          <a:prstGeom prst="rect">
            <a:avLst/>
          </a:prstGeom>
        </p:spPr>
      </p:pic>
      <p:sp>
        <p:nvSpPr>
          <p:cNvPr id="28" name="Arrow: Pentagon 27">
            <a:extLst>
              <a:ext uri="{FF2B5EF4-FFF2-40B4-BE49-F238E27FC236}">
                <a16:creationId xmlns:a16="http://schemas.microsoft.com/office/drawing/2014/main" id="{4AAAA53F-E5B2-489C-83C2-4B21D222BA40}"/>
              </a:ext>
            </a:extLst>
          </p:cNvPr>
          <p:cNvSpPr/>
          <p:nvPr/>
        </p:nvSpPr>
        <p:spPr>
          <a:xfrm rot="5400000" flipV="1">
            <a:off x="4210051" y="1611316"/>
            <a:ext cx="4952999" cy="4000500"/>
          </a:xfrm>
          <a:prstGeom prst="homePlate">
            <a:avLst>
              <a:gd name="adj" fmla="val 15441"/>
            </a:avLst>
          </a:prstGeom>
          <a:noFill/>
          <a:ln w="28575" cap="flat" cmpd="sng" algn="ctr">
            <a:solidFill>
              <a:srgbClr val="747480"/>
            </a:solidFill>
            <a:prstDash val="solid"/>
            <a:round/>
            <a:headEnd type="none" w="med" len="med"/>
            <a:tailEnd type="none" w="med" len="med"/>
          </a:ln>
          <a:extLst>
            <a:ext uri="{909E8E84-426E-40DD-AFC4-6F175D3DCCD1}">
              <a14:hiddenFill xmlns:a14="http://schemas.microsoft.com/office/drawing/2010/main">
                <a:solidFill>
                  <a:srgbClr val="C4C4CD"/>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049" dirty="0">
              <a:solidFill>
                <a:schemeClr val="tx1"/>
              </a:solidFill>
            </a:endParaRPr>
          </a:p>
        </p:txBody>
      </p:sp>
    </p:spTree>
    <p:extLst>
      <p:ext uri="{BB962C8B-B14F-4D97-AF65-F5344CB8AC3E}">
        <p14:creationId xmlns:p14="http://schemas.microsoft.com/office/powerpoint/2010/main" val="33005255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19D70C96-EF50-4280-9089-568F17DB519C}"/>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56" imgH="257" progId="TCLayout.ActiveDocument.1">
                  <p:embed/>
                </p:oleObj>
              </mc:Choice>
              <mc:Fallback>
                <p:oleObj name="think-cell Slide" r:id="rId3" imgW="256" imgH="257" progId="TCLayout.ActiveDocument.1">
                  <p:embed/>
                  <p:pic>
                    <p:nvPicPr>
                      <p:cNvPr id="4" name="Object 3" hidden="1">
                        <a:extLst>
                          <a:ext uri="{FF2B5EF4-FFF2-40B4-BE49-F238E27FC236}">
                            <a16:creationId xmlns:a16="http://schemas.microsoft.com/office/drawing/2014/main" id="{19D70C96-EF50-4280-9089-568F17DB519C}"/>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364B114B-BC04-450D-B1EE-6F08857EA8F7}"/>
              </a:ext>
            </a:extLst>
          </p:cNvPr>
          <p:cNvSpPr>
            <a:spLocks noGrp="1"/>
          </p:cNvSpPr>
          <p:nvPr>
            <p:ph type="title"/>
          </p:nvPr>
        </p:nvSpPr>
        <p:spPr/>
        <p:txBody>
          <a:bodyPr vert="horz"/>
          <a:lstStyle/>
          <a:p>
            <a:r>
              <a:rPr lang="en-US" dirty="0"/>
              <a:t>Polling question 1</a:t>
            </a:r>
          </a:p>
        </p:txBody>
      </p:sp>
      <p:grpSp>
        <p:nvGrpSpPr>
          <p:cNvPr id="30" name="Group 29">
            <a:extLst>
              <a:ext uri="{FF2B5EF4-FFF2-40B4-BE49-F238E27FC236}">
                <a16:creationId xmlns:a16="http://schemas.microsoft.com/office/drawing/2014/main" id="{201E9F39-CD3F-4142-A82C-C611BB98E764}"/>
              </a:ext>
            </a:extLst>
          </p:cNvPr>
          <p:cNvGrpSpPr/>
          <p:nvPr/>
        </p:nvGrpSpPr>
        <p:grpSpPr>
          <a:xfrm>
            <a:off x="457201" y="1138238"/>
            <a:ext cx="8229600" cy="4949825"/>
            <a:chOff x="457201" y="1138238"/>
            <a:chExt cx="8229600" cy="4949825"/>
          </a:xfrm>
        </p:grpSpPr>
        <p:grpSp>
          <p:nvGrpSpPr>
            <p:cNvPr id="37" name="Group 36">
              <a:extLst>
                <a:ext uri="{FF2B5EF4-FFF2-40B4-BE49-F238E27FC236}">
                  <a16:creationId xmlns:a16="http://schemas.microsoft.com/office/drawing/2014/main" id="{FCED90EE-F7E9-40D6-B3BC-09D428557646}"/>
                </a:ext>
              </a:extLst>
            </p:cNvPr>
            <p:cNvGrpSpPr/>
            <p:nvPr/>
          </p:nvGrpSpPr>
          <p:grpSpPr>
            <a:xfrm>
              <a:off x="457201" y="1138238"/>
              <a:ext cx="8229600" cy="4949825"/>
              <a:chOff x="457201" y="1138238"/>
              <a:chExt cx="8229600" cy="4949825"/>
            </a:xfrm>
          </p:grpSpPr>
          <p:pic>
            <p:nvPicPr>
              <p:cNvPr id="49" name="Picture 48">
                <a:extLst>
                  <a:ext uri="{FF2B5EF4-FFF2-40B4-BE49-F238E27FC236}">
                    <a16:creationId xmlns:a16="http://schemas.microsoft.com/office/drawing/2014/main" id="{F7F7CC63-729A-489B-B6BA-64DE9ABB5063}"/>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l="24485" r="421"/>
              <a:stretch/>
            </p:blipFill>
            <p:spPr>
              <a:xfrm>
                <a:off x="457201" y="1138238"/>
                <a:ext cx="8229600" cy="4949825"/>
              </a:xfrm>
              <a:prstGeom prst="rect">
                <a:avLst/>
              </a:prstGeom>
            </p:spPr>
          </p:pic>
          <p:sp>
            <p:nvSpPr>
              <p:cNvPr id="50" name="Rectangle 49">
                <a:extLst>
                  <a:ext uri="{FF2B5EF4-FFF2-40B4-BE49-F238E27FC236}">
                    <a16:creationId xmlns:a16="http://schemas.microsoft.com/office/drawing/2014/main" id="{49083D79-7B73-4302-8CDA-EAE49CCF0BB6}"/>
                  </a:ext>
                </a:extLst>
              </p:cNvPr>
              <p:cNvSpPr/>
              <p:nvPr/>
            </p:nvSpPr>
            <p:spPr>
              <a:xfrm>
                <a:off x="457201" y="1138238"/>
                <a:ext cx="8229600" cy="4949825"/>
              </a:xfrm>
              <a:prstGeom prst="rect">
                <a:avLst/>
              </a:prstGeom>
              <a:gradFill flip="none" rotWithShape="1">
                <a:gsLst>
                  <a:gs pos="0">
                    <a:schemeClr val="tx1">
                      <a:alpha val="0"/>
                    </a:schemeClr>
                  </a:gs>
                  <a:gs pos="46000">
                    <a:schemeClr val="tx1">
                      <a:alpha val="50000"/>
                    </a:schemeClr>
                  </a:gs>
                  <a:gs pos="81000">
                    <a:schemeClr val="tx1">
                      <a:alpha val="74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sz="1600" dirty="0">
                  <a:latin typeface="+mj-lt"/>
                </a:endParaRPr>
              </a:p>
            </p:txBody>
          </p:sp>
        </p:grpSp>
        <p:grpSp>
          <p:nvGrpSpPr>
            <p:cNvPr id="38" name="Group 37">
              <a:extLst>
                <a:ext uri="{FF2B5EF4-FFF2-40B4-BE49-F238E27FC236}">
                  <a16:creationId xmlns:a16="http://schemas.microsoft.com/office/drawing/2014/main" id="{E6A8EA3C-E739-4323-A954-0E7266ACE6EC}"/>
                </a:ext>
              </a:extLst>
            </p:cNvPr>
            <p:cNvGrpSpPr/>
            <p:nvPr/>
          </p:nvGrpSpPr>
          <p:grpSpPr>
            <a:xfrm>
              <a:off x="763995" y="1438199"/>
              <a:ext cx="5261421" cy="3378240"/>
              <a:chOff x="763995" y="1438199"/>
              <a:chExt cx="5261421" cy="3378240"/>
            </a:xfrm>
          </p:grpSpPr>
          <p:sp>
            <p:nvSpPr>
              <p:cNvPr id="39" name="Text Placeholder 5">
                <a:extLst>
                  <a:ext uri="{FF2B5EF4-FFF2-40B4-BE49-F238E27FC236}">
                    <a16:creationId xmlns:a16="http://schemas.microsoft.com/office/drawing/2014/main" id="{50E2A89A-501E-40DC-B338-9C050CBD81CD}"/>
                  </a:ext>
                </a:extLst>
              </p:cNvPr>
              <p:cNvSpPr txBox="1">
                <a:spLocks/>
              </p:cNvSpPr>
              <p:nvPr/>
            </p:nvSpPr>
            <p:spPr>
              <a:xfrm>
                <a:off x="763996" y="1438199"/>
                <a:ext cx="5261420" cy="553998"/>
              </a:xfrm>
              <a:prstGeom prst="rect">
                <a:avLst/>
              </a:prstGeom>
            </p:spPr>
            <p:txBody>
              <a:bodyPr vert="horz" wrap="square" lIns="0" tIns="0" rIns="0" bIns="0" rtlCol="0" anchor="t" anchorCtr="0">
                <a:spAutoFit/>
              </a:bodyPr>
              <a:lstStyle>
                <a:lvl1pPr marL="0" indent="0" algn="l" defTabSz="914400" rtl="0" eaLnBrk="1" latinLnBrk="0" hangingPunct="1">
                  <a:spcBef>
                    <a:spcPct val="20000"/>
                  </a:spcBef>
                  <a:buClr>
                    <a:schemeClr val="tx2"/>
                  </a:buClr>
                  <a:buSzPct val="110000"/>
                  <a:buFont typeface="EYInterstate Light" panose="02000506000000020004" pitchFamily="2" charset="0"/>
                  <a:buNone/>
                  <a:defRPr sz="2400" kern="1200">
                    <a:solidFill>
                      <a:schemeClr val="bg1"/>
                    </a:solidFill>
                    <a:latin typeface="EYInterstate Light" panose="02000506000000020004" pitchFamily="2" charset="0"/>
                    <a:ea typeface="+mn-ea"/>
                    <a:cs typeface="+mn-cs"/>
                  </a:defRPr>
                </a:lvl1pPr>
                <a:lvl2pPr marL="1425575" indent="-1425575" algn="l" defTabSz="914400" rtl="0" eaLnBrk="1" latinLnBrk="0" hangingPunct="1">
                  <a:spcBef>
                    <a:spcPct val="20000"/>
                  </a:spcBef>
                  <a:buClr>
                    <a:schemeClr val="tx2"/>
                  </a:buClr>
                  <a:buSzPct val="110000"/>
                  <a:buFont typeface="EYInterstate Light" panose="02000506000000020004" pitchFamily="2" charset="0"/>
                  <a:buNone/>
                  <a:defRPr sz="2400" kern="1200">
                    <a:solidFill>
                      <a:schemeClr val="tx1"/>
                    </a:solidFill>
                    <a:latin typeface="EYInterstate Light" panose="02000506000000020004" pitchFamily="2" charset="0"/>
                    <a:ea typeface="+mn-ea"/>
                    <a:cs typeface="+mn-cs"/>
                  </a:defRPr>
                </a:lvl2pPr>
                <a:lvl3pPr marL="1425575" indent="-1425575" algn="l" defTabSz="914400" rtl="0" eaLnBrk="1" latinLnBrk="0" hangingPunct="1">
                  <a:spcBef>
                    <a:spcPct val="20000"/>
                  </a:spcBef>
                  <a:buClr>
                    <a:schemeClr val="tx2"/>
                  </a:buClr>
                  <a:buSzPct val="110000"/>
                  <a:buFont typeface="EYInterstate Light" panose="02000506000000020004" pitchFamily="2" charset="0"/>
                  <a:buNone/>
                  <a:defRPr sz="2400" kern="1200">
                    <a:solidFill>
                      <a:schemeClr val="tx1"/>
                    </a:solidFill>
                    <a:latin typeface="EYInterstate Light" panose="02000506000000020004" pitchFamily="2" charset="0"/>
                    <a:ea typeface="+mn-ea"/>
                    <a:cs typeface="+mn-cs"/>
                  </a:defRPr>
                </a:lvl3pPr>
                <a:lvl4pPr marL="1425575" indent="-1425575" algn="l" defTabSz="914400" rtl="0" eaLnBrk="1" latinLnBrk="0" hangingPunct="1">
                  <a:spcBef>
                    <a:spcPct val="20000"/>
                  </a:spcBef>
                  <a:buClr>
                    <a:schemeClr val="tx2"/>
                  </a:buClr>
                  <a:buSzPct val="110000"/>
                  <a:buFont typeface="EYInterstate Light" panose="02000506000000020004" pitchFamily="2" charset="0"/>
                  <a:buNone/>
                  <a:defRPr sz="2400" kern="1200">
                    <a:solidFill>
                      <a:schemeClr val="tx1"/>
                    </a:solidFill>
                    <a:latin typeface="EYInterstate Light" panose="02000506000000020004" pitchFamily="2" charset="0"/>
                    <a:ea typeface="+mn-ea"/>
                    <a:cs typeface="+mn-cs"/>
                  </a:defRPr>
                </a:lvl4pPr>
                <a:lvl5pPr marL="1425575" indent="-1425575" algn="l" defTabSz="914400" rtl="0" eaLnBrk="1" latinLnBrk="0" hangingPunct="1">
                  <a:spcBef>
                    <a:spcPct val="20000"/>
                  </a:spcBef>
                  <a:buClr>
                    <a:schemeClr val="tx2"/>
                  </a:buClr>
                  <a:buSzPct val="110000"/>
                  <a:buFont typeface="EYInterstate Light" panose="02000506000000020004" pitchFamily="2" charset="0"/>
                  <a:buNone/>
                  <a:defRPr sz="2400" kern="1200">
                    <a:solidFill>
                      <a:schemeClr val="tx1"/>
                    </a:solidFill>
                    <a:latin typeface="EYInterstate Light" panose="02000506000000020004"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IN" sz="1800" b="1" dirty="0">
                    <a:solidFill>
                      <a:schemeClr val="tx2"/>
                    </a:solidFill>
                    <a:latin typeface="+mj-lt"/>
                  </a:rPr>
                  <a:t>Where do you spend the most time on indirect taxes for your organization?</a:t>
                </a:r>
              </a:p>
            </p:txBody>
          </p:sp>
          <p:grpSp>
            <p:nvGrpSpPr>
              <p:cNvPr id="40" name="Group 39">
                <a:extLst>
                  <a:ext uri="{FF2B5EF4-FFF2-40B4-BE49-F238E27FC236}">
                    <a16:creationId xmlns:a16="http://schemas.microsoft.com/office/drawing/2014/main" id="{3B85E349-8FC5-4320-9A25-CE8463E8C30C}"/>
                  </a:ext>
                </a:extLst>
              </p:cNvPr>
              <p:cNvGrpSpPr/>
              <p:nvPr/>
            </p:nvGrpSpPr>
            <p:grpSpPr>
              <a:xfrm>
                <a:off x="763995" y="2379411"/>
                <a:ext cx="5007407" cy="2437028"/>
                <a:chOff x="763995" y="2379411"/>
                <a:chExt cx="5007407" cy="2437028"/>
              </a:xfrm>
            </p:grpSpPr>
            <p:sp>
              <p:nvSpPr>
                <p:cNvPr id="41" name="Oval 40">
                  <a:extLst>
                    <a:ext uri="{FF2B5EF4-FFF2-40B4-BE49-F238E27FC236}">
                      <a16:creationId xmlns:a16="http://schemas.microsoft.com/office/drawing/2014/main" id="{49C50AE6-B3A9-4890-9E21-F414963C9686}"/>
                    </a:ext>
                  </a:extLst>
                </p:cNvPr>
                <p:cNvSpPr/>
                <p:nvPr/>
              </p:nvSpPr>
              <p:spPr>
                <a:xfrm>
                  <a:off x="763995" y="3103543"/>
                  <a:ext cx="340568" cy="340568"/>
                </a:xfrm>
                <a:prstGeom prst="ellipse">
                  <a:avLst/>
                </a:prstGeom>
                <a:solidFill>
                  <a:schemeClr val="tx2"/>
                </a:solidFill>
                <a:ln w="19050" cap="flat" cmpd="sng" algn="ctr">
                  <a:noFill/>
                  <a:prstDash val="solid"/>
                </a:ln>
                <a:effectLst/>
              </p:spPr>
              <p:txBody>
                <a:bodyPr rtlCol="0" anchor="ctr"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N" sz="1600" b="1" i="0" u="none" strike="noStrike" kern="0" cap="none" spc="0" normalizeH="0" baseline="0" noProof="0" dirty="0">
                      <a:ln>
                        <a:noFill/>
                      </a:ln>
                      <a:effectLst/>
                      <a:uLnTx/>
                      <a:uFillTx/>
                      <a:latin typeface="+mj-lt"/>
                    </a:rPr>
                    <a:t>B</a:t>
                  </a:r>
                  <a:endParaRPr kumimoji="0" lang="en-US" sz="1600" b="1" i="0" u="none" strike="noStrike" kern="0" cap="none" spc="0" normalizeH="0" baseline="0" noProof="0" dirty="0">
                    <a:ln>
                      <a:noFill/>
                    </a:ln>
                    <a:effectLst/>
                    <a:uLnTx/>
                    <a:uFillTx/>
                    <a:latin typeface="+mj-lt"/>
                  </a:endParaRPr>
                </a:p>
              </p:txBody>
            </p:sp>
            <p:sp>
              <p:nvSpPr>
                <p:cNvPr id="42" name="Oval 41">
                  <a:extLst>
                    <a:ext uri="{FF2B5EF4-FFF2-40B4-BE49-F238E27FC236}">
                      <a16:creationId xmlns:a16="http://schemas.microsoft.com/office/drawing/2014/main" id="{6B275CD0-631B-45A7-A910-6303BE6A8D90}"/>
                    </a:ext>
                  </a:extLst>
                </p:cNvPr>
                <p:cNvSpPr/>
                <p:nvPr/>
              </p:nvSpPr>
              <p:spPr>
                <a:xfrm>
                  <a:off x="763995" y="3751738"/>
                  <a:ext cx="340568" cy="340568"/>
                </a:xfrm>
                <a:prstGeom prst="ellipse">
                  <a:avLst/>
                </a:prstGeom>
                <a:solidFill>
                  <a:schemeClr val="tx2"/>
                </a:solidFill>
                <a:ln w="19050" cap="flat" cmpd="sng" algn="ctr">
                  <a:noFill/>
                  <a:prstDash val="solid"/>
                </a:ln>
                <a:effectLst/>
              </p:spPr>
              <p:txBody>
                <a:bodyPr rtlCol="0" anchor="ctr"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N" sz="1600" b="1" i="0" u="none" strike="noStrike" kern="0" cap="none" spc="0" normalizeH="0" baseline="0" noProof="0" dirty="0">
                      <a:ln>
                        <a:noFill/>
                      </a:ln>
                      <a:effectLst/>
                      <a:uLnTx/>
                      <a:uFillTx/>
                      <a:latin typeface="+mj-lt"/>
                    </a:rPr>
                    <a:t>C</a:t>
                  </a:r>
                  <a:endParaRPr kumimoji="0" lang="en-US" sz="1600" b="1" i="0" u="none" strike="noStrike" kern="0" cap="none" spc="0" normalizeH="0" baseline="0" noProof="0" dirty="0">
                    <a:ln>
                      <a:noFill/>
                    </a:ln>
                    <a:effectLst/>
                    <a:uLnTx/>
                    <a:uFillTx/>
                    <a:latin typeface="+mj-lt"/>
                  </a:endParaRPr>
                </a:p>
              </p:txBody>
            </p:sp>
            <p:sp>
              <p:nvSpPr>
                <p:cNvPr id="43" name="Oval 42">
                  <a:extLst>
                    <a:ext uri="{FF2B5EF4-FFF2-40B4-BE49-F238E27FC236}">
                      <a16:creationId xmlns:a16="http://schemas.microsoft.com/office/drawing/2014/main" id="{55242108-A5B4-4D09-AF99-9E64A34027C2}"/>
                    </a:ext>
                  </a:extLst>
                </p:cNvPr>
                <p:cNvSpPr/>
                <p:nvPr/>
              </p:nvSpPr>
              <p:spPr>
                <a:xfrm>
                  <a:off x="763995" y="4399933"/>
                  <a:ext cx="340568" cy="340568"/>
                </a:xfrm>
                <a:prstGeom prst="ellipse">
                  <a:avLst/>
                </a:prstGeom>
                <a:solidFill>
                  <a:schemeClr val="tx2"/>
                </a:solidFill>
                <a:ln w="19050" cap="flat" cmpd="sng" algn="ctr">
                  <a:noFill/>
                  <a:prstDash val="solid"/>
                </a:ln>
                <a:effectLst/>
              </p:spPr>
              <p:txBody>
                <a:bodyPr rtlCol="0" anchor="ctr"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N" sz="1600" b="1" i="0" u="none" strike="noStrike" kern="0" cap="none" spc="0" normalizeH="0" baseline="0" noProof="0" dirty="0">
                      <a:ln>
                        <a:noFill/>
                      </a:ln>
                      <a:effectLst/>
                      <a:uLnTx/>
                      <a:uFillTx/>
                      <a:latin typeface="+mj-lt"/>
                    </a:rPr>
                    <a:t>D</a:t>
                  </a:r>
                  <a:endParaRPr kumimoji="0" lang="en-US" sz="1600" b="1" i="0" u="none" strike="noStrike" kern="0" cap="none" spc="0" normalizeH="0" baseline="0" noProof="0" dirty="0">
                    <a:ln>
                      <a:noFill/>
                    </a:ln>
                    <a:effectLst/>
                    <a:uLnTx/>
                    <a:uFillTx/>
                    <a:latin typeface="+mj-lt"/>
                  </a:endParaRPr>
                </a:p>
              </p:txBody>
            </p:sp>
            <p:sp>
              <p:nvSpPr>
                <p:cNvPr id="44" name="Oval 43">
                  <a:extLst>
                    <a:ext uri="{FF2B5EF4-FFF2-40B4-BE49-F238E27FC236}">
                      <a16:creationId xmlns:a16="http://schemas.microsoft.com/office/drawing/2014/main" id="{21FAE67F-9A8C-4CD9-9545-69212F46DE41}"/>
                    </a:ext>
                  </a:extLst>
                </p:cNvPr>
                <p:cNvSpPr/>
                <p:nvPr/>
              </p:nvSpPr>
              <p:spPr>
                <a:xfrm>
                  <a:off x="763995" y="2455348"/>
                  <a:ext cx="340568" cy="340568"/>
                </a:xfrm>
                <a:prstGeom prst="ellipse">
                  <a:avLst/>
                </a:prstGeom>
                <a:solidFill>
                  <a:schemeClr val="tx2"/>
                </a:solidFill>
                <a:ln w="19050" cap="flat" cmpd="sng" algn="ctr">
                  <a:noFill/>
                  <a:prstDash val="solid"/>
                </a:ln>
                <a:effectLst/>
              </p:spPr>
              <p:txBody>
                <a:bodyPr vert="horz" wrap="square" lIns="91440" tIns="45720" rIns="91440" bIns="45720" rtlCol="0" anchor="ctr" anchorCtr="0"/>
                <a:lstStyle/>
                <a:p>
                  <a:pPr algn="ctr"/>
                  <a:r>
                    <a:rPr lang="en-IN" sz="1600" b="1" kern="0" dirty="0">
                      <a:latin typeface="+mj-lt"/>
                    </a:rPr>
                    <a:t>A</a:t>
                  </a:r>
                  <a:endParaRPr lang="en-US" sz="1600" b="1" kern="0" dirty="0">
                    <a:latin typeface="+mj-lt"/>
                  </a:endParaRPr>
                </a:p>
              </p:txBody>
            </p:sp>
            <p:sp>
              <p:nvSpPr>
                <p:cNvPr id="45" name="Title 1">
                  <a:extLst>
                    <a:ext uri="{FF2B5EF4-FFF2-40B4-BE49-F238E27FC236}">
                      <a16:creationId xmlns:a16="http://schemas.microsoft.com/office/drawing/2014/main" id="{F9CC519F-6A31-423E-971C-9BEC608F64D8}"/>
                    </a:ext>
                  </a:extLst>
                </p:cNvPr>
                <p:cNvSpPr txBox="1">
                  <a:spLocks/>
                </p:cNvSpPr>
                <p:nvPr/>
              </p:nvSpPr>
              <p:spPr>
                <a:xfrm>
                  <a:off x="1215858" y="2379411"/>
                  <a:ext cx="4555544" cy="492443"/>
                </a:xfrm>
                <a:prstGeom prst="rect">
                  <a:avLst/>
                </a:prstGeom>
              </p:spPr>
              <p:txBody>
                <a:bodyPr vert="horz" wrap="square" lIns="0" tIns="0" rIns="0" bIns="0" anchor="ctr">
                  <a:noAutofit/>
                </a:bodyPr>
                <a:lstStyle>
                  <a:lvl1pPr algn="l" defTabSz="914400" rtl="0" eaLnBrk="1" latinLnBrk="0" hangingPunct="1">
                    <a:lnSpc>
                      <a:spcPct val="85000"/>
                    </a:lnSpc>
                    <a:spcBef>
                      <a:spcPct val="0"/>
                    </a:spcBef>
                    <a:buNone/>
                    <a:defRPr sz="2400" b="0" kern="1200">
                      <a:solidFill>
                        <a:schemeClr val="bg1"/>
                      </a:solidFill>
                      <a:latin typeface="EYInterstate Light" panose="02000506000000020004" pitchFamily="2" charset="0"/>
                      <a:ea typeface="+mj-ea"/>
                      <a:cs typeface="Arial" pitchFamily="34" charset="0"/>
                    </a:defRPr>
                  </a:lvl1pPr>
                </a:lstStyle>
                <a:p>
                  <a:pPr>
                    <a:lnSpc>
                      <a:spcPct val="100000"/>
                    </a:lnSpc>
                  </a:pPr>
                  <a:r>
                    <a:rPr lang="en-IN" sz="1600" dirty="0">
                      <a:latin typeface="+mj-lt"/>
                      <a:cs typeface="Arial"/>
                    </a:rPr>
                    <a:t>Sales and use tax</a:t>
                  </a:r>
                </a:p>
              </p:txBody>
            </p:sp>
            <p:sp>
              <p:nvSpPr>
                <p:cNvPr id="46" name="Title 1">
                  <a:extLst>
                    <a:ext uri="{FF2B5EF4-FFF2-40B4-BE49-F238E27FC236}">
                      <a16:creationId xmlns:a16="http://schemas.microsoft.com/office/drawing/2014/main" id="{C1AFF5FB-61CB-4311-9311-DE8837AA1506}"/>
                    </a:ext>
                  </a:extLst>
                </p:cNvPr>
                <p:cNvSpPr txBox="1">
                  <a:spLocks/>
                </p:cNvSpPr>
                <p:nvPr/>
              </p:nvSpPr>
              <p:spPr>
                <a:xfrm>
                  <a:off x="1215858" y="3027606"/>
                  <a:ext cx="4555544" cy="492443"/>
                </a:xfrm>
                <a:prstGeom prst="rect">
                  <a:avLst/>
                </a:prstGeom>
              </p:spPr>
              <p:txBody>
                <a:bodyPr vert="horz" wrap="square" lIns="0" tIns="0" rIns="0" bIns="0" anchor="ctr">
                  <a:noAutofit/>
                </a:bodyPr>
                <a:lstStyle>
                  <a:lvl1pPr algn="l" defTabSz="914400" rtl="0" eaLnBrk="1" latinLnBrk="0" hangingPunct="1">
                    <a:lnSpc>
                      <a:spcPct val="85000"/>
                    </a:lnSpc>
                    <a:spcBef>
                      <a:spcPct val="0"/>
                    </a:spcBef>
                    <a:buNone/>
                    <a:defRPr sz="2400" b="0" kern="1200">
                      <a:solidFill>
                        <a:schemeClr val="bg1"/>
                      </a:solidFill>
                      <a:latin typeface="EYInterstate Light" panose="02000506000000020004" pitchFamily="2" charset="0"/>
                      <a:ea typeface="+mj-ea"/>
                      <a:cs typeface="Arial" pitchFamily="34" charset="0"/>
                    </a:defRPr>
                  </a:lvl1pPr>
                </a:lstStyle>
                <a:p>
                  <a:pPr>
                    <a:lnSpc>
                      <a:spcPct val="100000"/>
                    </a:lnSpc>
                  </a:pPr>
                  <a:r>
                    <a:rPr lang="en-IN" sz="1600" dirty="0">
                      <a:latin typeface="+mj-lt"/>
                      <a:cs typeface="Arial"/>
                    </a:rPr>
                    <a:t>Property tax</a:t>
                  </a:r>
                </a:p>
              </p:txBody>
            </p:sp>
            <p:sp>
              <p:nvSpPr>
                <p:cNvPr id="47" name="Title 1">
                  <a:extLst>
                    <a:ext uri="{FF2B5EF4-FFF2-40B4-BE49-F238E27FC236}">
                      <a16:creationId xmlns:a16="http://schemas.microsoft.com/office/drawing/2014/main" id="{DA3D3032-2F01-455E-B826-228FCAC5F5A3}"/>
                    </a:ext>
                  </a:extLst>
                </p:cNvPr>
                <p:cNvSpPr txBox="1">
                  <a:spLocks/>
                </p:cNvSpPr>
                <p:nvPr/>
              </p:nvSpPr>
              <p:spPr>
                <a:xfrm>
                  <a:off x="1215858" y="3675801"/>
                  <a:ext cx="4555544" cy="492443"/>
                </a:xfrm>
                <a:prstGeom prst="rect">
                  <a:avLst/>
                </a:prstGeom>
              </p:spPr>
              <p:txBody>
                <a:bodyPr vert="horz" wrap="square" lIns="0" tIns="0" rIns="0" bIns="0" anchor="ctr">
                  <a:noAutofit/>
                </a:bodyPr>
                <a:lstStyle>
                  <a:lvl1pPr algn="l" defTabSz="914400" rtl="0" eaLnBrk="1" latinLnBrk="0" hangingPunct="1">
                    <a:lnSpc>
                      <a:spcPct val="85000"/>
                    </a:lnSpc>
                    <a:spcBef>
                      <a:spcPct val="0"/>
                    </a:spcBef>
                    <a:buNone/>
                    <a:defRPr sz="2400" b="0" kern="1200">
                      <a:solidFill>
                        <a:schemeClr val="bg1"/>
                      </a:solidFill>
                      <a:latin typeface="EYInterstate Light" panose="02000506000000020004" pitchFamily="2" charset="0"/>
                      <a:ea typeface="+mj-ea"/>
                      <a:cs typeface="Arial" pitchFamily="34" charset="0"/>
                    </a:defRPr>
                  </a:lvl1pPr>
                </a:lstStyle>
                <a:p>
                  <a:pPr>
                    <a:lnSpc>
                      <a:spcPct val="100000"/>
                    </a:lnSpc>
                  </a:pPr>
                  <a:r>
                    <a:rPr lang="en-IN" sz="1600" dirty="0">
                      <a:latin typeface="+mj-lt"/>
                      <a:cs typeface="Arial"/>
                    </a:rPr>
                    <a:t>Credits and incentives</a:t>
                  </a:r>
                </a:p>
              </p:txBody>
            </p:sp>
            <p:sp>
              <p:nvSpPr>
                <p:cNvPr id="48" name="Title 1">
                  <a:extLst>
                    <a:ext uri="{FF2B5EF4-FFF2-40B4-BE49-F238E27FC236}">
                      <a16:creationId xmlns:a16="http://schemas.microsoft.com/office/drawing/2014/main" id="{14088AD8-4F02-4468-89C9-9EC5D19FD6B2}"/>
                    </a:ext>
                  </a:extLst>
                </p:cNvPr>
                <p:cNvSpPr txBox="1">
                  <a:spLocks/>
                </p:cNvSpPr>
                <p:nvPr/>
              </p:nvSpPr>
              <p:spPr>
                <a:xfrm>
                  <a:off x="1215858" y="4323996"/>
                  <a:ext cx="4555544" cy="492443"/>
                </a:xfrm>
                <a:prstGeom prst="rect">
                  <a:avLst/>
                </a:prstGeom>
              </p:spPr>
              <p:txBody>
                <a:bodyPr vert="horz" wrap="square" lIns="0" tIns="0" rIns="0" bIns="0" anchor="ctr">
                  <a:noAutofit/>
                </a:bodyPr>
                <a:lstStyle>
                  <a:lvl1pPr algn="l" defTabSz="914400" rtl="0" eaLnBrk="1" latinLnBrk="0" hangingPunct="1">
                    <a:lnSpc>
                      <a:spcPct val="85000"/>
                    </a:lnSpc>
                    <a:spcBef>
                      <a:spcPct val="0"/>
                    </a:spcBef>
                    <a:buNone/>
                    <a:defRPr sz="2400" b="0" kern="1200">
                      <a:solidFill>
                        <a:schemeClr val="bg1"/>
                      </a:solidFill>
                      <a:latin typeface="EYInterstate Light" panose="02000506000000020004" pitchFamily="2" charset="0"/>
                      <a:ea typeface="+mj-ea"/>
                      <a:cs typeface="Arial" pitchFamily="34" charset="0"/>
                    </a:defRPr>
                  </a:lvl1pPr>
                </a:lstStyle>
                <a:p>
                  <a:pPr>
                    <a:lnSpc>
                      <a:spcPct val="100000"/>
                    </a:lnSpc>
                  </a:pPr>
                  <a:r>
                    <a:rPr lang="en-IN" sz="1600" dirty="0">
                      <a:latin typeface="+mj-lt"/>
                      <a:cs typeface="Arial"/>
                    </a:rPr>
                    <a:t>Unclaimed property</a:t>
                  </a:r>
                </a:p>
              </p:txBody>
            </p:sp>
          </p:grpSp>
        </p:grpSp>
      </p:grpSp>
      <p:grpSp>
        <p:nvGrpSpPr>
          <p:cNvPr id="3" name="Group 2">
            <a:extLst>
              <a:ext uri="{FF2B5EF4-FFF2-40B4-BE49-F238E27FC236}">
                <a16:creationId xmlns:a16="http://schemas.microsoft.com/office/drawing/2014/main" id="{49AB7E90-D954-ACE9-3FF6-FBD0756EC4BF}"/>
              </a:ext>
            </a:extLst>
          </p:cNvPr>
          <p:cNvGrpSpPr/>
          <p:nvPr/>
        </p:nvGrpSpPr>
        <p:grpSpPr>
          <a:xfrm>
            <a:off x="763995" y="4948253"/>
            <a:ext cx="5043390" cy="492443"/>
            <a:chOff x="763995" y="4948253"/>
            <a:chExt cx="5043390" cy="492443"/>
          </a:xfrm>
        </p:grpSpPr>
        <p:sp>
          <p:nvSpPr>
            <p:cNvPr id="5" name="Oval 4">
              <a:extLst>
                <a:ext uri="{FF2B5EF4-FFF2-40B4-BE49-F238E27FC236}">
                  <a16:creationId xmlns:a16="http://schemas.microsoft.com/office/drawing/2014/main" id="{467132AC-719A-4E38-01F7-C50A591033DB}"/>
                </a:ext>
              </a:extLst>
            </p:cNvPr>
            <p:cNvSpPr/>
            <p:nvPr/>
          </p:nvSpPr>
          <p:spPr>
            <a:xfrm>
              <a:off x="763995" y="5022548"/>
              <a:ext cx="340568" cy="340568"/>
            </a:xfrm>
            <a:prstGeom prst="ellipse">
              <a:avLst/>
            </a:prstGeom>
            <a:solidFill>
              <a:schemeClr val="tx2"/>
            </a:solidFill>
            <a:ln w="19050" cap="flat" cmpd="sng" algn="ctr">
              <a:noFill/>
              <a:prstDash val="solid"/>
            </a:ln>
            <a:effectLst/>
          </p:spPr>
          <p:txBody>
            <a:bodyPr lIns="91440" tIns="45720" rIns="91440" bIns="45720" rtlCol="0" anchor="ctr"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lang="en-IN" sz="1600" b="1" kern="0" dirty="0">
                  <a:latin typeface="+mj-lt"/>
                </a:rPr>
                <a:t>E</a:t>
              </a:r>
              <a:endParaRPr lang="en-IN" sz="1600" b="1" i="0" u="none" strike="noStrike" kern="0" cap="none" spc="0" normalizeH="0" baseline="0" noProof="0" dirty="0">
                <a:ln>
                  <a:noFill/>
                </a:ln>
                <a:effectLst/>
                <a:uLnTx/>
                <a:uFillTx/>
                <a:latin typeface="+mj-lt"/>
              </a:endParaRPr>
            </a:p>
          </p:txBody>
        </p:sp>
        <p:sp>
          <p:nvSpPr>
            <p:cNvPr id="7" name="Title 1">
              <a:extLst>
                <a:ext uri="{FF2B5EF4-FFF2-40B4-BE49-F238E27FC236}">
                  <a16:creationId xmlns:a16="http://schemas.microsoft.com/office/drawing/2014/main" id="{990F7325-6422-54CB-3F9A-8D7A08868433}"/>
                </a:ext>
              </a:extLst>
            </p:cNvPr>
            <p:cNvSpPr txBox="1">
              <a:spLocks/>
            </p:cNvSpPr>
            <p:nvPr/>
          </p:nvSpPr>
          <p:spPr>
            <a:xfrm>
              <a:off x="1251841" y="4948253"/>
              <a:ext cx="4555544" cy="492443"/>
            </a:xfrm>
            <a:prstGeom prst="rect">
              <a:avLst/>
            </a:prstGeom>
          </p:spPr>
          <p:txBody>
            <a:bodyPr vert="horz" wrap="square" lIns="0" tIns="0" rIns="0" bIns="0" anchor="ctr">
              <a:noAutofit/>
            </a:bodyPr>
            <a:lstStyle>
              <a:lvl1pPr algn="l" defTabSz="914400" rtl="0" eaLnBrk="1" latinLnBrk="0" hangingPunct="1">
                <a:lnSpc>
                  <a:spcPct val="85000"/>
                </a:lnSpc>
                <a:spcBef>
                  <a:spcPct val="0"/>
                </a:spcBef>
                <a:buNone/>
                <a:defRPr sz="2400" b="0" kern="1200">
                  <a:solidFill>
                    <a:schemeClr val="bg1"/>
                  </a:solidFill>
                  <a:latin typeface="EYInterstate Light" panose="02000506000000020004" pitchFamily="2" charset="0"/>
                  <a:ea typeface="+mj-ea"/>
                  <a:cs typeface="Arial" pitchFamily="34" charset="0"/>
                </a:defRPr>
              </a:lvl1pPr>
            </a:lstStyle>
            <a:p>
              <a:pPr>
                <a:lnSpc>
                  <a:spcPct val="100000"/>
                </a:lnSpc>
              </a:pPr>
              <a:r>
                <a:rPr lang="en-IN" sz="1600" dirty="0">
                  <a:latin typeface="+mj-lt"/>
                  <a:cs typeface="Arial"/>
                </a:rPr>
                <a:t>N/A — EY</a:t>
              </a:r>
            </a:p>
          </p:txBody>
        </p:sp>
      </p:grpSp>
    </p:spTree>
    <p:extLst>
      <p:ext uri="{BB962C8B-B14F-4D97-AF65-F5344CB8AC3E}">
        <p14:creationId xmlns:p14="http://schemas.microsoft.com/office/powerpoint/2010/main" val="2513500273"/>
      </p:ext>
    </p:extLst>
  </p:cSld>
  <p:clrMapOvr>
    <a:masterClrMapping/>
  </p:clrMapOvr>
  <mc:AlternateContent xmlns:mc="http://schemas.openxmlformats.org/markup-compatibility/2006" xmlns:p14="http://schemas.microsoft.com/office/powerpoint/2010/main">
    <mc:Choice Requires="p14">
      <p:transition spd="slow" p14:dur="2000" advTm="9"/>
    </mc:Choice>
    <mc:Fallback xmlns="">
      <p:transition spd="slow" advTm="9"/>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446088" y="1129242"/>
            <a:ext cx="4239129" cy="923330"/>
          </a:xfrm>
          <a:prstGeom prst="rect">
            <a:avLst/>
          </a:prstGeom>
        </p:spPr>
        <p:txBody>
          <a:bodyPr lIns="0" tIns="0" rIns="0" bIns="0">
            <a:spAutoFit/>
          </a:bodyPr>
          <a:lstStyle>
            <a:lvl1pPr algn="l" defTabSz="914400" rtl="0" eaLnBrk="1" latinLnBrk="0" hangingPunct="1">
              <a:lnSpc>
                <a:spcPct val="85000"/>
              </a:lnSpc>
              <a:spcBef>
                <a:spcPct val="0"/>
              </a:spcBef>
              <a:buNone/>
              <a:defRPr sz="3000" b="1" kern="1200" baseline="0">
                <a:solidFill>
                  <a:srgbClr val="404040"/>
                </a:solidFill>
                <a:latin typeface="+mn-lt"/>
                <a:ea typeface="+mj-ea"/>
                <a:cs typeface="Arial" pitchFamily="34" charset="0"/>
              </a:defRPr>
            </a:lvl1pPr>
          </a:lstStyle>
          <a:p>
            <a:pPr lvl="0">
              <a:lnSpc>
                <a:spcPct val="100000"/>
              </a:lnSpc>
              <a:defRPr/>
            </a:pPr>
            <a:r>
              <a:rPr lang="en-US" b="0" dirty="0">
                <a:solidFill>
                  <a:srgbClr val="2E2E38"/>
                </a:solidFill>
                <a:latin typeface="EYInterstate Light" panose="02000506000000020004" pitchFamily="2" charset="0"/>
              </a:rPr>
              <a:t>Summary</a:t>
            </a: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GB" sz="3000" b="0" i="0" u="none" strike="noStrike" kern="1200" cap="none" spc="0" normalizeH="0" baseline="0" noProof="0" dirty="0">
              <a:ln>
                <a:noFill/>
              </a:ln>
              <a:solidFill>
                <a:srgbClr val="2E2E38"/>
              </a:solidFill>
              <a:effectLst/>
              <a:uLnTx/>
              <a:uFillTx/>
              <a:latin typeface="EYInterstate Light" panose="02000506000000020004" pitchFamily="2" charset="0"/>
              <a:ea typeface="+mj-ea"/>
              <a:cs typeface="Arial" pitchFamily="34" charset="0"/>
            </a:endParaRPr>
          </a:p>
        </p:txBody>
      </p:sp>
    </p:spTree>
    <p:extLst>
      <p:ext uri="{BB962C8B-B14F-4D97-AF65-F5344CB8AC3E}">
        <p14:creationId xmlns:p14="http://schemas.microsoft.com/office/powerpoint/2010/main" val="127001968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10" hidden="1">
            <a:extLst>
              <a:ext uri="{FF2B5EF4-FFF2-40B4-BE49-F238E27FC236}">
                <a16:creationId xmlns:a16="http://schemas.microsoft.com/office/drawing/2014/main" id="{A1AAAC1A-E8CA-43C0-95B4-8092230C159B}"/>
              </a:ext>
            </a:extLst>
          </p:cNvPr>
          <p:cNvGraphicFramePr>
            <a:graphicFrameLocks noChangeAspect="1"/>
          </p:cNvGraphicFramePr>
          <p:nvPr>
            <p:custDataLst>
              <p:tags r:id="rId1"/>
            </p:custDataLst>
            <p:extLst>
              <p:ext uri="{D42A27DB-BD31-4B8C-83A1-F6EECF244321}">
                <p14:modId xmlns:p14="http://schemas.microsoft.com/office/powerpoint/2010/main" val="387784315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56" imgH="257" progId="TCLayout.ActiveDocument.1">
                  <p:embed/>
                </p:oleObj>
              </mc:Choice>
              <mc:Fallback>
                <p:oleObj name="think-cell Slide" r:id="rId3" imgW="256" imgH="257" progId="TCLayout.ActiveDocument.1">
                  <p:embed/>
                  <p:pic>
                    <p:nvPicPr>
                      <p:cNvPr id="11" name="Object 10" hidden="1">
                        <a:extLst>
                          <a:ext uri="{FF2B5EF4-FFF2-40B4-BE49-F238E27FC236}">
                            <a16:creationId xmlns:a16="http://schemas.microsoft.com/office/drawing/2014/main" id="{A1AAAC1A-E8CA-43C0-95B4-8092230C159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7" name="Picture Placeholder 7">
            <a:extLst>
              <a:ext uri="{FF2B5EF4-FFF2-40B4-BE49-F238E27FC236}">
                <a16:creationId xmlns:a16="http://schemas.microsoft.com/office/drawing/2014/main" id="{2123B802-57A1-4633-9EE6-620C2341FABE}"/>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l="12474" r="12474"/>
          <a:stretch/>
        </p:blipFill>
        <p:spPr>
          <a:xfrm>
            <a:off x="0" y="1348"/>
            <a:ext cx="9144000" cy="6856652"/>
          </a:xfrm>
          <a:prstGeom prst="rect">
            <a:avLst/>
          </a:prstGeom>
        </p:spPr>
      </p:pic>
      <p:sp>
        <p:nvSpPr>
          <p:cNvPr id="8" name="Rectangle 7">
            <a:extLst>
              <a:ext uri="{FF2B5EF4-FFF2-40B4-BE49-F238E27FC236}">
                <a16:creationId xmlns:a16="http://schemas.microsoft.com/office/drawing/2014/main" id="{C5AA4AEE-7F4D-4A25-851E-1B690E60BFB1}"/>
              </a:ext>
            </a:extLst>
          </p:cNvPr>
          <p:cNvSpPr/>
          <p:nvPr/>
        </p:nvSpPr>
        <p:spPr>
          <a:xfrm>
            <a:off x="-7272" y="-1348"/>
            <a:ext cx="9139240" cy="6858000"/>
          </a:xfrm>
          <a:prstGeom prst="rect">
            <a:avLst/>
          </a:prstGeom>
          <a:gradFill flip="none" rotWithShape="1">
            <a:gsLst>
              <a:gs pos="21000">
                <a:srgbClr val="000000">
                  <a:alpha val="0"/>
                </a:srgbClr>
              </a:gs>
              <a:gs pos="40000">
                <a:srgbClr val="000000">
                  <a:alpha val="43000"/>
                </a:srgbClr>
              </a:gs>
              <a:gs pos="61000">
                <a:srgbClr val="000000">
                  <a:alpha val="53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49" dirty="0"/>
          </a:p>
        </p:txBody>
      </p:sp>
      <p:sp>
        <p:nvSpPr>
          <p:cNvPr id="5" name="Text Placeholder 9">
            <a:extLst>
              <a:ext uri="{FF2B5EF4-FFF2-40B4-BE49-F238E27FC236}">
                <a16:creationId xmlns:a16="http://schemas.microsoft.com/office/drawing/2014/main" id="{B6FB04F8-F22F-4656-8722-E2A1657C0F45}"/>
              </a:ext>
            </a:extLst>
          </p:cNvPr>
          <p:cNvSpPr txBox="1">
            <a:spLocks/>
          </p:cNvSpPr>
          <p:nvPr/>
        </p:nvSpPr>
        <p:spPr>
          <a:xfrm>
            <a:off x="352832" y="344915"/>
            <a:ext cx="5831399" cy="3696816"/>
          </a:xfrm>
          <a:prstGeom prst="rect">
            <a:avLst/>
          </a:prstGeom>
          <a:ln>
            <a:noFill/>
          </a:ln>
        </p:spPr>
        <p:txBody>
          <a:bodyPr tIns="91440" bIns="91440" anchor="ctr" anchorCtr="0"/>
          <a:lstStyle>
            <a:lvl1pPr marL="356616" indent="-356616" algn="l" defTabSz="914400" rtl="0" eaLnBrk="1" latinLnBrk="0" hangingPunct="1">
              <a:spcBef>
                <a:spcPct val="20000"/>
              </a:spcBef>
              <a:buClr>
                <a:schemeClr val="tx2"/>
              </a:buClr>
              <a:buSzPct val="70000"/>
              <a:buFont typeface="Arial" pitchFamily="34" charset="0"/>
              <a:buChar char="►"/>
              <a:defRPr sz="2400" kern="1200">
                <a:solidFill>
                  <a:schemeClr val="bg1"/>
                </a:solidFill>
                <a:latin typeface="+mn-lt"/>
                <a:ea typeface="+mn-ea"/>
                <a:cs typeface="+mn-cs"/>
              </a:defRPr>
            </a:lvl1pPr>
            <a:lvl2pPr marL="713232" indent="-356616" algn="l" defTabSz="914400" rtl="0" eaLnBrk="1" latinLnBrk="0" hangingPunct="1">
              <a:spcBef>
                <a:spcPct val="20000"/>
              </a:spcBef>
              <a:buClr>
                <a:schemeClr val="tx2"/>
              </a:buClr>
              <a:buSzPct val="70000"/>
              <a:buFont typeface="Arial" pitchFamily="34" charset="0"/>
              <a:buChar char="►"/>
              <a:defRPr sz="2000" kern="1200">
                <a:solidFill>
                  <a:schemeClr val="bg1"/>
                </a:solidFill>
                <a:latin typeface="+mn-lt"/>
                <a:ea typeface="+mn-ea"/>
                <a:cs typeface="+mn-cs"/>
              </a:defRPr>
            </a:lvl2pPr>
            <a:lvl3pPr marL="1069848" indent="-356616" algn="l" defTabSz="914400" rtl="0" eaLnBrk="1" latinLnBrk="0" hangingPunct="1">
              <a:spcBef>
                <a:spcPct val="20000"/>
              </a:spcBef>
              <a:buClr>
                <a:schemeClr val="tx2"/>
              </a:buClr>
              <a:buSzPct val="70000"/>
              <a:buFont typeface="Arial" pitchFamily="34" charset="0"/>
              <a:buChar char="►"/>
              <a:defRPr sz="1800" kern="1200">
                <a:solidFill>
                  <a:schemeClr val="bg1"/>
                </a:solidFill>
                <a:latin typeface="+mn-lt"/>
                <a:ea typeface="+mn-ea"/>
                <a:cs typeface="+mn-cs"/>
              </a:defRPr>
            </a:lvl3pPr>
            <a:lvl4pPr marL="1426464"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4pPr>
            <a:lvl5pPr marL="1783080"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spcAft>
                <a:spcPts val="600"/>
              </a:spcAft>
              <a:buNone/>
            </a:pPr>
            <a:r>
              <a:rPr lang="en-US" dirty="0">
                <a:cs typeface="Arial" panose="020B0604020202020204" pitchFamily="34" charset="0"/>
              </a:rPr>
              <a:t>As states look for new and additional sources of revenue, be prepared for a good UP audit defense by </a:t>
            </a:r>
            <a:r>
              <a:rPr lang="en-US" dirty="0">
                <a:solidFill>
                  <a:schemeClr val="tx2"/>
                </a:solidFill>
                <a:cs typeface="Arial" panose="020B0604020202020204" pitchFamily="34" charset="0"/>
              </a:rPr>
              <a:t>establishing a good offense now.</a:t>
            </a:r>
          </a:p>
          <a:p>
            <a:pPr marL="0" indent="0">
              <a:spcBef>
                <a:spcPts val="0"/>
              </a:spcBef>
              <a:spcAft>
                <a:spcPts val="600"/>
              </a:spcAft>
              <a:buNone/>
            </a:pPr>
            <a:r>
              <a:rPr lang="en-US" dirty="0">
                <a:cs typeface="Arial" panose="020B0604020202020204" pitchFamily="34" charset="0"/>
              </a:rPr>
              <a:t>Implement</a:t>
            </a:r>
            <a:r>
              <a:rPr lang="en-US" dirty="0">
                <a:solidFill>
                  <a:srgbClr val="FFFFFF"/>
                </a:solidFill>
                <a:cs typeface="Arial" panose="020B0604020202020204" pitchFamily="34" charset="0"/>
              </a:rPr>
              <a:t> </a:t>
            </a:r>
            <a:r>
              <a:rPr lang="en-US" dirty="0">
                <a:solidFill>
                  <a:schemeClr val="tx2"/>
                </a:solidFill>
                <a:cs typeface="Arial" panose="020B0604020202020204" pitchFamily="34" charset="0"/>
              </a:rPr>
              <a:t>leading practices </a:t>
            </a:r>
            <a:r>
              <a:rPr lang="en-US" dirty="0">
                <a:cs typeface="Arial" panose="020B0604020202020204" pitchFamily="34" charset="0"/>
              </a:rPr>
              <a:t>for accounting policies,</a:t>
            </a:r>
            <a:r>
              <a:rPr lang="en-US" dirty="0">
                <a:solidFill>
                  <a:srgbClr val="FFFFFF"/>
                </a:solidFill>
                <a:cs typeface="Arial" panose="020B0604020202020204" pitchFamily="34" charset="0"/>
              </a:rPr>
              <a:t> </a:t>
            </a:r>
            <a:r>
              <a:rPr lang="en-US" dirty="0">
                <a:solidFill>
                  <a:schemeClr val="tx2"/>
                </a:solidFill>
                <a:cs typeface="Arial" panose="020B0604020202020204" pitchFamily="34" charset="0"/>
              </a:rPr>
              <a:t>compliance</a:t>
            </a:r>
            <a:r>
              <a:rPr lang="en-US" dirty="0">
                <a:solidFill>
                  <a:srgbClr val="FFFFFF"/>
                </a:solidFill>
                <a:cs typeface="Arial" panose="020B0604020202020204" pitchFamily="34" charset="0"/>
              </a:rPr>
              <a:t> and </a:t>
            </a:r>
            <a:r>
              <a:rPr lang="en-US" dirty="0">
                <a:solidFill>
                  <a:schemeClr val="tx2"/>
                </a:solidFill>
                <a:cs typeface="Arial" panose="020B0604020202020204" pitchFamily="34" charset="0"/>
              </a:rPr>
              <a:t>asset recovery.</a:t>
            </a:r>
          </a:p>
        </p:txBody>
      </p:sp>
      <p:sp>
        <p:nvSpPr>
          <p:cNvPr id="14" name="TextBox 13">
            <a:extLst>
              <a:ext uri="{FF2B5EF4-FFF2-40B4-BE49-F238E27FC236}">
                <a16:creationId xmlns:a16="http://schemas.microsoft.com/office/drawing/2014/main" id="{6B77B452-700D-4223-A671-4D0BB6499A90}"/>
              </a:ext>
            </a:extLst>
          </p:cNvPr>
          <p:cNvSpPr txBox="1"/>
          <p:nvPr/>
        </p:nvSpPr>
        <p:spPr>
          <a:xfrm>
            <a:off x="457201" y="6516456"/>
            <a:ext cx="663066" cy="180000"/>
          </a:xfrm>
          <a:prstGeom prst="rect">
            <a:avLst/>
          </a:prstGeom>
          <a:noFill/>
        </p:spPr>
        <p:txBody>
          <a:bodyPr wrap="square" lIns="0" tIns="36576" rIns="0" bIns="0" rtlCol="0">
            <a:noAutofit/>
          </a:bodyPr>
          <a:lstStyle/>
          <a:p>
            <a:pPr marL="0" algn="l" defTabSz="914400" rtl="0" eaLnBrk="1" latinLnBrk="0" hangingPunct="1"/>
            <a:r>
              <a:rPr lang="en-GB" sz="800" kern="1200" dirty="0">
                <a:solidFill>
                  <a:schemeClr val="bg1"/>
                </a:solidFill>
                <a:latin typeface="EYInterstate" panose="02000503020000020004" pitchFamily="2" charset="0"/>
                <a:ea typeface="+mn-ea"/>
                <a:cs typeface="+mn-cs"/>
              </a:rPr>
              <a:t>Page </a:t>
            </a:r>
            <a:fld id="{F1BC30E3-FFE5-4B91-AA19-87A149EBB9EE}" type="slidenum">
              <a:rPr sz="800" kern="1200" smtClean="0">
                <a:solidFill>
                  <a:schemeClr val="bg1"/>
                </a:solidFill>
                <a:latin typeface="EYInterstate" panose="02000503020000020004" pitchFamily="2" charset="0"/>
                <a:ea typeface="+mn-ea"/>
                <a:cs typeface="+mn-cs"/>
              </a:rPr>
              <a:pPr marL="0" algn="l" defTabSz="914400" rtl="0" eaLnBrk="1" latinLnBrk="0" hangingPunct="1"/>
              <a:t>70</a:t>
            </a:fld>
            <a:endParaRPr sz="800" kern="1200" dirty="0">
              <a:solidFill>
                <a:schemeClr val="bg1"/>
              </a:solidFill>
              <a:latin typeface="EYInterstate" panose="02000503020000020004" pitchFamily="2" charset="0"/>
              <a:ea typeface="+mn-ea"/>
              <a:cs typeface="+mn-cs"/>
            </a:endParaRPr>
          </a:p>
        </p:txBody>
      </p:sp>
      <p:sp>
        <p:nvSpPr>
          <p:cNvPr id="15" name="TextBox 14">
            <a:extLst>
              <a:ext uri="{FF2B5EF4-FFF2-40B4-BE49-F238E27FC236}">
                <a16:creationId xmlns:a16="http://schemas.microsoft.com/office/drawing/2014/main" id="{6421FF1E-DA78-4820-B620-9DA91EC8E8EE}"/>
              </a:ext>
            </a:extLst>
          </p:cNvPr>
          <p:cNvSpPr txBox="1"/>
          <p:nvPr/>
        </p:nvSpPr>
        <p:spPr>
          <a:xfrm>
            <a:off x="2814990" y="6516456"/>
            <a:ext cx="3514022" cy="180000"/>
          </a:xfrm>
          <a:prstGeom prst="rect">
            <a:avLst/>
          </a:prstGeom>
          <a:noFill/>
        </p:spPr>
        <p:txBody>
          <a:bodyPr wrap="square" lIns="0" tIns="36576" rIns="0" bIns="0" rtlCol="0">
            <a:noAutofit/>
          </a:bodyPr>
          <a:lstStyle/>
          <a:p>
            <a:pPr marL="0" algn="ctr" defTabSz="914400" rtl="0" eaLnBrk="1" latinLnBrk="0" hangingPunct="1"/>
            <a:r>
              <a:rPr lang="en-US" sz="800" kern="1200" dirty="0">
                <a:solidFill>
                  <a:schemeClr val="bg1"/>
                </a:solidFill>
                <a:latin typeface="EYInterstate" panose="02000503020000020004" pitchFamily="2" charset="0"/>
                <a:ea typeface="+mn-ea"/>
                <a:cs typeface="+mn-cs"/>
              </a:rPr>
              <a:t>Future Tax Leaders</a:t>
            </a:r>
            <a:endParaRPr lang="en-IN" sz="800" kern="1200" dirty="0">
              <a:solidFill>
                <a:schemeClr val="bg1"/>
              </a:solidFill>
              <a:latin typeface="EYInterstate" panose="02000503020000020004" pitchFamily="2" charset="0"/>
              <a:ea typeface="+mn-ea"/>
              <a:cs typeface="+mn-cs"/>
            </a:endParaRPr>
          </a:p>
        </p:txBody>
      </p:sp>
      <p:grpSp>
        <p:nvGrpSpPr>
          <p:cNvPr id="10" name="Group 4">
            <a:extLst>
              <a:ext uri="{FF2B5EF4-FFF2-40B4-BE49-F238E27FC236}">
                <a16:creationId xmlns:a16="http://schemas.microsoft.com/office/drawing/2014/main" id="{BACC27CD-A95C-4905-A345-F660C4424F24}"/>
              </a:ext>
            </a:extLst>
          </p:cNvPr>
          <p:cNvGrpSpPr>
            <a:grpSpLocks noChangeAspect="1"/>
          </p:cNvGrpSpPr>
          <p:nvPr/>
        </p:nvGrpSpPr>
        <p:grpSpPr bwMode="auto">
          <a:xfrm>
            <a:off x="8383587" y="6356350"/>
            <a:ext cx="303213" cy="311150"/>
            <a:chOff x="7110" y="4004"/>
            <a:chExt cx="191" cy="196"/>
          </a:xfrm>
        </p:grpSpPr>
        <p:sp>
          <p:nvSpPr>
            <p:cNvPr id="16" name="Freeform 5">
              <a:extLst>
                <a:ext uri="{FF2B5EF4-FFF2-40B4-BE49-F238E27FC236}">
                  <a16:creationId xmlns:a16="http://schemas.microsoft.com/office/drawing/2014/main" id="{55CCF1FA-DD46-4F75-99A6-87FF8D3B290C}"/>
                </a:ext>
              </a:extLst>
            </p:cNvPr>
            <p:cNvSpPr>
              <a:spLocks/>
            </p:cNvSpPr>
            <p:nvPr userDrawn="1"/>
          </p:nvSpPr>
          <p:spPr bwMode="auto">
            <a:xfrm>
              <a:off x="7110" y="4004"/>
              <a:ext cx="191" cy="70"/>
            </a:xfrm>
            <a:custGeom>
              <a:avLst/>
              <a:gdLst>
                <a:gd name="T0" fmla="*/ 191 w 191"/>
                <a:gd name="T1" fmla="*/ 0 h 70"/>
                <a:gd name="T2" fmla="*/ 0 w 191"/>
                <a:gd name="T3" fmla="*/ 70 h 70"/>
                <a:gd name="T4" fmla="*/ 191 w 191"/>
                <a:gd name="T5" fmla="*/ 36 h 70"/>
                <a:gd name="T6" fmla="*/ 191 w 191"/>
                <a:gd name="T7" fmla="*/ 0 h 70"/>
              </a:gdLst>
              <a:ahLst/>
              <a:cxnLst>
                <a:cxn ang="0">
                  <a:pos x="T0" y="T1"/>
                </a:cxn>
                <a:cxn ang="0">
                  <a:pos x="T2" y="T3"/>
                </a:cxn>
                <a:cxn ang="0">
                  <a:pos x="T4" y="T5"/>
                </a:cxn>
                <a:cxn ang="0">
                  <a:pos x="T6" y="T7"/>
                </a:cxn>
              </a:cxnLst>
              <a:rect l="0" t="0" r="r" b="b"/>
              <a:pathLst>
                <a:path w="191" h="70">
                  <a:moveTo>
                    <a:pt x="191" y="0"/>
                  </a:moveTo>
                  <a:lnTo>
                    <a:pt x="0" y="70"/>
                  </a:lnTo>
                  <a:lnTo>
                    <a:pt x="191" y="36"/>
                  </a:lnTo>
                  <a:lnTo>
                    <a:pt x="191"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7" name="Freeform 6">
              <a:extLst>
                <a:ext uri="{FF2B5EF4-FFF2-40B4-BE49-F238E27FC236}">
                  <a16:creationId xmlns:a16="http://schemas.microsoft.com/office/drawing/2014/main" id="{9DDA363B-173B-4F7E-97D7-CB37DCDBB04D}"/>
                </a:ext>
              </a:extLst>
            </p:cNvPr>
            <p:cNvSpPr>
              <a:spLocks/>
            </p:cNvSpPr>
            <p:nvPr userDrawn="1"/>
          </p:nvSpPr>
          <p:spPr bwMode="auto">
            <a:xfrm>
              <a:off x="7111" y="4103"/>
              <a:ext cx="78" cy="97"/>
            </a:xfrm>
            <a:custGeom>
              <a:avLst/>
              <a:gdLst>
                <a:gd name="T0" fmla="*/ 30 w 78"/>
                <a:gd name="T1" fmla="*/ 58 h 97"/>
                <a:gd name="T2" fmla="*/ 65 w 78"/>
                <a:gd name="T3" fmla="*/ 58 h 97"/>
                <a:gd name="T4" fmla="*/ 65 w 78"/>
                <a:gd name="T5" fmla="*/ 38 h 97"/>
                <a:gd name="T6" fmla="*/ 30 w 78"/>
                <a:gd name="T7" fmla="*/ 38 h 97"/>
                <a:gd name="T8" fmla="*/ 30 w 78"/>
                <a:gd name="T9" fmla="*/ 22 h 97"/>
                <a:gd name="T10" fmla="*/ 68 w 78"/>
                <a:gd name="T11" fmla="*/ 22 h 97"/>
                <a:gd name="T12" fmla="*/ 55 w 78"/>
                <a:gd name="T13" fmla="*/ 0 h 97"/>
                <a:gd name="T14" fmla="*/ 0 w 78"/>
                <a:gd name="T15" fmla="*/ 0 h 97"/>
                <a:gd name="T16" fmla="*/ 0 w 78"/>
                <a:gd name="T17" fmla="*/ 97 h 97"/>
                <a:gd name="T18" fmla="*/ 78 w 78"/>
                <a:gd name="T19" fmla="*/ 97 h 97"/>
                <a:gd name="T20" fmla="*/ 78 w 78"/>
                <a:gd name="T21" fmla="*/ 74 h 97"/>
                <a:gd name="T22" fmla="*/ 30 w 78"/>
                <a:gd name="T23" fmla="*/ 74 h 97"/>
                <a:gd name="T24" fmla="*/ 30 w 78"/>
                <a:gd name="T25" fmla="*/ 58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 h="97">
                  <a:moveTo>
                    <a:pt x="30" y="58"/>
                  </a:moveTo>
                  <a:lnTo>
                    <a:pt x="65" y="58"/>
                  </a:lnTo>
                  <a:lnTo>
                    <a:pt x="65" y="38"/>
                  </a:lnTo>
                  <a:lnTo>
                    <a:pt x="30" y="38"/>
                  </a:lnTo>
                  <a:lnTo>
                    <a:pt x="30" y="22"/>
                  </a:lnTo>
                  <a:lnTo>
                    <a:pt x="68" y="22"/>
                  </a:lnTo>
                  <a:lnTo>
                    <a:pt x="55" y="0"/>
                  </a:lnTo>
                  <a:lnTo>
                    <a:pt x="0" y="0"/>
                  </a:lnTo>
                  <a:lnTo>
                    <a:pt x="0" y="97"/>
                  </a:lnTo>
                  <a:lnTo>
                    <a:pt x="78" y="97"/>
                  </a:lnTo>
                  <a:lnTo>
                    <a:pt x="78" y="74"/>
                  </a:lnTo>
                  <a:lnTo>
                    <a:pt x="30" y="74"/>
                  </a:lnTo>
                  <a:lnTo>
                    <a:pt x="30" y="5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8" name="Freeform 7">
              <a:extLst>
                <a:ext uri="{FF2B5EF4-FFF2-40B4-BE49-F238E27FC236}">
                  <a16:creationId xmlns:a16="http://schemas.microsoft.com/office/drawing/2014/main" id="{E0CD927C-4E0E-4821-BC59-D3F1629AE1C0}"/>
                </a:ext>
              </a:extLst>
            </p:cNvPr>
            <p:cNvSpPr>
              <a:spLocks/>
            </p:cNvSpPr>
            <p:nvPr userDrawn="1"/>
          </p:nvSpPr>
          <p:spPr bwMode="auto">
            <a:xfrm>
              <a:off x="7176" y="4103"/>
              <a:ext cx="96" cy="97"/>
            </a:xfrm>
            <a:custGeom>
              <a:avLst/>
              <a:gdLst>
                <a:gd name="T0" fmla="*/ 64 w 96"/>
                <a:gd name="T1" fmla="*/ 0 h 97"/>
                <a:gd name="T2" fmla="*/ 48 w 96"/>
                <a:gd name="T3" fmla="*/ 32 h 97"/>
                <a:gd name="T4" fmla="*/ 32 w 96"/>
                <a:gd name="T5" fmla="*/ 0 h 97"/>
                <a:gd name="T6" fmla="*/ 0 w 96"/>
                <a:gd name="T7" fmla="*/ 0 h 97"/>
                <a:gd name="T8" fmla="*/ 33 w 96"/>
                <a:gd name="T9" fmla="*/ 58 h 97"/>
                <a:gd name="T10" fmla="*/ 33 w 96"/>
                <a:gd name="T11" fmla="*/ 97 h 97"/>
                <a:gd name="T12" fmla="*/ 62 w 96"/>
                <a:gd name="T13" fmla="*/ 97 h 97"/>
                <a:gd name="T14" fmla="*/ 62 w 96"/>
                <a:gd name="T15" fmla="*/ 58 h 97"/>
                <a:gd name="T16" fmla="*/ 96 w 96"/>
                <a:gd name="T17" fmla="*/ 0 h 97"/>
                <a:gd name="T18" fmla="*/ 64 w 96"/>
                <a:gd name="T19"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7">
                  <a:moveTo>
                    <a:pt x="64" y="0"/>
                  </a:moveTo>
                  <a:lnTo>
                    <a:pt x="48" y="32"/>
                  </a:lnTo>
                  <a:lnTo>
                    <a:pt x="32" y="0"/>
                  </a:lnTo>
                  <a:lnTo>
                    <a:pt x="0" y="0"/>
                  </a:lnTo>
                  <a:lnTo>
                    <a:pt x="33" y="58"/>
                  </a:lnTo>
                  <a:lnTo>
                    <a:pt x="33" y="97"/>
                  </a:lnTo>
                  <a:lnTo>
                    <a:pt x="62" y="97"/>
                  </a:lnTo>
                  <a:lnTo>
                    <a:pt x="62" y="58"/>
                  </a:lnTo>
                  <a:lnTo>
                    <a:pt x="96" y="0"/>
                  </a:lnTo>
                  <a:lnTo>
                    <a:pt x="64"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grpSp>
    </p:spTree>
    <p:extLst>
      <p:ext uri="{BB962C8B-B14F-4D97-AF65-F5344CB8AC3E}">
        <p14:creationId xmlns:p14="http://schemas.microsoft.com/office/powerpoint/2010/main" val="244682840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89370D00-7E8A-47EC-A97C-29C500766698}"/>
              </a:ext>
            </a:extLst>
          </p:cNvPr>
          <p:cNvGraphicFramePr>
            <a:graphicFrameLocks noChangeAspect="1"/>
          </p:cNvGraphicFramePr>
          <p:nvPr>
            <p:custDataLst>
              <p:tags r:id="rId1"/>
            </p:custDataLst>
            <p:extLst>
              <p:ext uri="{D42A27DB-BD31-4B8C-83A1-F6EECF244321}">
                <p14:modId xmlns:p14="http://schemas.microsoft.com/office/powerpoint/2010/main" val="383894800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56" imgH="257" progId="TCLayout.ActiveDocument.1">
                  <p:embed/>
                </p:oleObj>
              </mc:Choice>
              <mc:Fallback>
                <p:oleObj name="think-cell Slide" r:id="rId3" imgW="256" imgH="257" progId="TCLayout.ActiveDocument.1">
                  <p:embed/>
                  <p:pic>
                    <p:nvPicPr>
                      <p:cNvPr id="5" name="Object 4" hidden="1">
                        <a:extLst>
                          <a:ext uri="{FF2B5EF4-FFF2-40B4-BE49-F238E27FC236}">
                            <a16:creationId xmlns:a16="http://schemas.microsoft.com/office/drawing/2014/main" id="{89370D00-7E8A-47EC-A97C-29C50076669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Text Placeholder 3">
            <a:extLst>
              <a:ext uri="{FF2B5EF4-FFF2-40B4-BE49-F238E27FC236}">
                <a16:creationId xmlns:a16="http://schemas.microsoft.com/office/drawing/2014/main" id="{35F1D664-B1B1-411A-A943-A7F408359925}"/>
              </a:ext>
            </a:extLst>
          </p:cNvPr>
          <p:cNvSpPr>
            <a:spLocks noGrp="1"/>
          </p:cNvSpPr>
          <p:nvPr>
            <p:ph type="body" sz="quarter" idx="11"/>
          </p:nvPr>
        </p:nvSpPr>
        <p:spPr>
          <a:xfrm>
            <a:off x="457200" y="4445000"/>
            <a:ext cx="8229600" cy="1643063"/>
          </a:xfrm>
        </p:spPr>
        <p:txBody>
          <a:bodyPr/>
          <a:lstStyle/>
          <a:p>
            <a:pPr>
              <a:lnSpc>
                <a:spcPct val="100000"/>
              </a:lnSpc>
            </a:pPr>
            <a:r>
              <a:rPr lang="en-US" dirty="0"/>
              <a:t>Thank you for</a:t>
            </a:r>
            <a:br>
              <a:rPr lang="en-US" dirty="0"/>
            </a:br>
            <a:r>
              <a:rPr lang="en-US" dirty="0"/>
              <a:t>joining us today!</a:t>
            </a:r>
          </a:p>
        </p:txBody>
      </p:sp>
    </p:spTree>
    <p:extLst>
      <p:ext uri="{BB962C8B-B14F-4D97-AF65-F5344CB8AC3E}">
        <p14:creationId xmlns:p14="http://schemas.microsoft.com/office/powerpoint/2010/main" val="26635626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593CEA2-8131-442D-A944-70D6C7F682BF}"/>
              </a:ext>
            </a:extLst>
          </p:cNvPr>
          <p:cNvSpPr txBox="1">
            <a:spLocks/>
          </p:cNvSpPr>
          <p:nvPr/>
        </p:nvSpPr>
        <p:spPr>
          <a:xfrm>
            <a:off x="472905" y="933619"/>
            <a:ext cx="3437244" cy="2339102"/>
          </a:xfrm>
          <a:prstGeom prst="rect">
            <a:avLst/>
          </a:prstGeom>
          <a:noFill/>
        </p:spPr>
        <p:txBody>
          <a:bodyPr wrap="square" lIns="0" tIns="0" rIns="0" bIns="0" rtlCol="0" anchor="t">
            <a:spAutoFit/>
          </a:bodyPr>
          <a:lstStyle/>
          <a:p>
            <a:pPr lvl="0">
              <a:spcAft>
                <a:spcPts val="1200"/>
              </a:spcAft>
              <a:buClr>
                <a:srgbClr val="FFD200"/>
              </a:buClr>
              <a:buSzPct val="70000"/>
              <a:defRPr/>
            </a:pPr>
            <a:r>
              <a:rPr kumimoji="0" lang="en-US" sz="1200" b="1" i="0" u="none" strike="noStrike" kern="0" cap="none" spc="0" normalizeH="0" baseline="0" noProof="0" dirty="0">
                <a:ln>
                  <a:noFill/>
                </a:ln>
                <a:solidFill>
                  <a:srgbClr val="FFE600"/>
                </a:solidFill>
                <a:effectLst/>
                <a:uLnTx/>
                <a:uFillTx/>
                <a:latin typeface="EYInterstate" panose="02000503020000020004" pitchFamily="2" charset="0"/>
              </a:rPr>
              <a:t>EY  </a:t>
            </a:r>
            <a:r>
              <a:rPr kumimoji="0" lang="en-US" sz="1200" b="0" i="0" u="none" strike="noStrike" kern="0" cap="none" spc="0" normalizeH="0" baseline="0" noProof="0" dirty="0">
                <a:ln>
                  <a:noFill/>
                </a:ln>
                <a:solidFill>
                  <a:srgbClr val="FFE600"/>
                </a:solidFill>
                <a:effectLst/>
                <a:uLnTx/>
                <a:uFillTx/>
                <a:latin typeface="EYInterstate" panose="02000503020000020004" pitchFamily="2" charset="0"/>
                <a:cs typeface="Arial"/>
              </a:rPr>
              <a:t>|  </a:t>
            </a:r>
            <a:r>
              <a:rPr lang="en-IN" sz="1200" kern="0" dirty="0">
                <a:solidFill>
                  <a:srgbClr val="FFE600"/>
                </a:solidFill>
                <a:latin typeface="EYInterstate" panose="02000503020000020004" pitchFamily="2" charset="0"/>
                <a:cs typeface="Arial"/>
              </a:rPr>
              <a:t>Building a better working world</a:t>
            </a:r>
            <a:endParaRPr kumimoji="0" lang="en-US" sz="1200" b="0" i="0" u="none" strike="noStrike" kern="0" cap="none" spc="0" normalizeH="0" baseline="0" noProof="0" dirty="0">
              <a:ln>
                <a:noFill/>
              </a:ln>
              <a:solidFill>
                <a:srgbClr val="FFE600"/>
              </a:solidFill>
              <a:effectLst/>
              <a:uLnTx/>
              <a:uFillTx/>
              <a:latin typeface="EYInterstate" panose="02000503020000020004" pitchFamily="2" charset="0"/>
              <a:cs typeface="Arial"/>
            </a:endParaRPr>
          </a:p>
          <a:p>
            <a:pPr lvl="0">
              <a:spcAft>
                <a:spcPts val="1200"/>
              </a:spcAft>
              <a:buClr>
                <a:srgbClr val="FFD200"/>
              </a:buClr>
              <a:buSzPct val="70000"/>
              <a:defRPr/>
            </a:pPr>
            <a:r>
              <a:rPr lang="en-IN" sz="1100" kern="0" dirty="0">
                <a:solidFill>
                  <a:srgbClr val="FFFFFF"/>
                </a:solidFill>
                <a:cs typeface="DokChampa" panose="020B0604020202020204" pitchFamily="34" charset="-34"/>
              </a:rPr>
              <a:t>EY exists to build a better working world, helping create long-term value for clients, people and society and build trust in the capital markets.</a:t>
            </a:r>
          </a:p>
          <a:p>
            <a:pPr lvl="0">
              <a:spcAft>
                <a:spcPts val="1200"/>
              </a:spcAft>
              <a:buClr>
                <a:srgbClr val="FFD200"/>
              </a:buClr>
              <a:buSzPct val="70000"/>
              <a:defRPr/>
            </a:pPr>
            <a:r>
              <a:rPr lang="en-IN" sz="1100" kern="0" dirty="0">
                <a:solidFill>
                  <a:srgbClr val="FFFFFF"/>
                </a:solidFill>
                <a:cs typeface="DokChampa" panose="020B0604020202020204" pitchFamily="34" charset="-34"/>
              </a:rPr>
              <a:t>Enabled by data and technology, diverse EY teams in over 150 countries provide trust through assurance and help clients grow, transform and operate.</a:t>
            </a:r>
          </a:p>
          <a:p>
            <a:pPr lvl="0">
              <a:spcAft>
                <a:spcPts val="1200"/>
              </a:spcAft>
              <a:buClr>
                <a:srgbClr val="FFD200"/>
              </a:buClr>
              <a:buSzPct val="70000"/>
              <a:defRPr/>
            </a:pPr>
            <a:r>
              <a:rPr lang="en-IN" sz="1100" kern="0" dirty="0">
                <a:solidFill>
                  <a:srgbClr val="FFFFFF"/>
                </a:solidFill>
                <a:cs typeface="DokChampa" panose="020B0604020202020204" pitchFamily="34" charset="-34"/>
              </a:rPr>
              <a:t>Working across assurance, consulting, law, strategy, tax and transactions, EY teams ask better questions to find new answers for the complex issues facing our world today.</a:t>
            </a:r>
          </a:p>
        </p:txBody>
      </p:sp>
      <p:sp>
        <p:nvSpPr>
          <p:cNvPr id="8" name="TextBox 7">
            <a:extLst>
              <a:ext uri="{FF2B5EF4-FFF2-40B4-BE49-F238E27FC236}">
                <a16:creationId xmlns:a16="http://schemas.microsoft.com/office/drawing/2014/main" id="{F42979DF-2B42-473B-809D-CA6B6F39B4D1}"/>
              </a:ext>
            </a:extLst>
          </p:cNvPr>
          <p:cNvSpPr txBox="1">
            <a:spLocks/>
          </p:cNvSpPr>
          <p:nvPr/>
        </p:nvSpPr>
        <p:spPr>
          <a:xfrm>
            <a:off x="5233853" y="933619"/>
            <a:ext cx="3522251" cy="3231654"/>
          </a:xfrm>
          <a:prstGeom prst="rect">
            <a:avLst/>
          </a:prstGeom>
          <a:noFill/>
        </p:spPr>
        <p:txBody>
          <a:bodyPr wrap="square" lIns="0" tIns="0" rIns="0" bIns="0" rtlCol="0" anchor="t">
            <a:spAutoFit/>
          </a:bodyPr>
          <a:lstStyle/>
          <a:p>
            <a:pPr lvl="0">
              <a:spcAft>
                <a:spcPts val="1200"/>
              </a:spcAft>
              <a:buClr>
                <a:srgbClr val="FFD200"/>
              </a:buClr>
              <a:buSzPct val="70000"/>
              <a:defRPr/>
            </a:pPr>
            <a:r>
              <a:rPr lang="en-IN" sz="800" kern="0" dirty="0">
                <a:solidFill>
                  <a:srgbClr val="FFFFFF"/>
                </a:solidFill>
                <a:latin typeface="+mj-lt"/>
              </a:rPr>
              <a:t>EY refers to the global organization, and may refer to one or more, of the member firms of Ernst &amp; Young Global Limited, each of which is a separate legal entity. Ernst &amp; Young Global Limited, a UK company limited by guarantee, does not provide services to clients. Information about how EY collects and uses personal data and a description of the rights individuals have under data protection legislation are available via ey.com/privacy. EY member firms do not practice law where prohibited by local laws. For more information about our organization, please visit ey.com.</a:t>
            </a:r>
          </a:p>
          <a:p>
            <a:pPr lvl="0">
              <a:spcAft>
                <a:spcPts val="1200"/>
              </a:spcAft>
              <a:buClr>
                <a:srgbClr val="FFD200"/>
              </a:buClr>
              <a:buSzPct val="70000"/>
              <a:defRPr/>
            </a:pPr>
            <a:r>
              <a:rPr lang="en-IN" sz="800" kern="0" dirty="0">
                <a:solidFill>
                  <a:srgbClr val="FFFFFF"/>
                </a:solidFill>
                <a:latin typeface="+mj-lt"/>
              </a:rPr>
              <a:t>Ernst &amp; Young LLP is a client-serving member firm of Ernst &amp; Young Global Limited operating in the US.</a:t>
            </a:r>
            <a:endParaRPr lang="en-US" sz="800" dirty="0">
              <a:latin typeface="+mj-lt"/>
            </a:endParaRPr>
          </a:p>
          <a:p>
            <a:pPr>
              <a:spcAft>
                <a:spcPts val="1200"/>
              </a:spcAft>
              <a:buClr>
                <a:srgbClr val="FFD200"/>
              </a:buClr>
              <a:buSzPct val="70000"/>
              <a:defRPr/>
            </a:pPr>
            <a:r>
              <a:rPr lang="en-IN" sz="800" kern="0" dirty="0">
                <a:solidFill>
                  <a:srgbClr val="FFFFFF"/>
                </a:solidFill>
              </a:rPr>
              <a:t>© 2024 Ernst &amp; Young LLP.</a:t>
            </a:r>
            <a:br>
              <a:rPr lang="en-IN" sz="800" kern="0" dirty="0">
                <a:solidFill>
                  <a:srgbClr val="FFFFFF"/>
                </a:solidFill>
              </a:rPr>
            </a:br>
            <a:r>
              <a:rPr lang="en-IN" sz="800" kern="0" dirty="0">
                <a:solidFill>
                  <a:srgbClr val="FFFFFF"/>
                </a:solidFill>
              </a:rPr>
              <a:t>All Rights Reserved.</a:t>
            </a:r>
          </a:p>
          <a:p>
            <a:pPr>
              <a:spcAft>
                <a:spcPts val="1200"/>
              </a:spcAft>
              <a:buClr>
                <a:srgbClr val="FFD200"/>
              </a:buClr>
              <a:buSzPct val="70000"/>
              <a:defRPr/>
            </a:pPr>
            <a:r>
              <a:rPr lang="en-IN" sz="800" kern="0" dirty="0">
                <a:solidFill>
                  <a:srgbClr val="FFFFFF"/>
                </a:solidFill>
              </a:rPr>
              <a:t>US SCORE no. 24592-241US</a:t>
            </a:r>
            <a:br>
              <a:rPr lang="en-IN" sz="800" kern="0" dirty="0">
                <a:solidFill>
                  <a:srgbClr val="FFFFFF"/>
                </a:solidFill>
              </a:rPr>
            </a:br>
            <a:r>
              <a:rPr lang="en-IN" sz="800" kern="0" dirty="0">
                <a:solidFill>
                  <a:srgbClr val="FFFFFF"/>
                </a:solidFill>
              </a:rPr>
              <a:t>2409-05053-CS</a:t>
            </a:r>
            <a:br>
              <a:rPr lang="en-IN" sz="800" kern="0" dirty="0">
                <a:solidFill>
                  <a:srgbClr val="FFFFFF"/>
                </a:solidFill>
              </a:rPr>
            </a:br>
            <a:r>
              <a:rPr lang="en-IN" sz="800" kern="0" dirty="0">
                <a:solidFill>
                  <a:srgbClr val="FFFFFF"/>
                </a:solidFill>
              </a:rPr>
              <a:t>ED None</a:t>
            </a:r>
          </a:p>
          <a:p>
            <a:pPr lvl="0">
              <a:spcAft>
                <a:spcPts val="1200"/>
              </a:spcAft>
              <a:buClr>
                <a:srgbClr val="FFD200"/>
              </a:buClr>
              <a:buSzPct val="70000"/>
              <a:defRPr/>
            </a:pPr>
            <a:r>
              <a:rPr lang="en-IN" sz="700" kern="0" dirty="0">
                <a:solidFill>
                  <a:srgbClr val="FFFFFF"/>
                </a:solidFill>
              </a:rPr>
              <a:t>This material has been prepared for general informational purposes only and is not intended to be relied upon as accounting, tax, legal or other professional advice. Please refer to your advisors for specific advice.</a:t>
            </a:r>
          </a:p>
          <a:p>
            <a:pPr lvl="0">
              <a:spcAft>
                <a:spcPts val="1200"/>
              </a:spcAft>
              <a:buClr>
                <a:srgbClr val="FFD200"/>
              </a:buClr>
              <a:buSzPct val="70000"/>
              <a:defRPr/>
            </a:pPr>
            <a:r>
              <a:rPr lang="en-IN" sz="1100" kern="0" dirty="0">
                <a:solidFill>
                  <a:srgbClr val="FFFFFF"/>
                </a:solidFill>
                <a:latin typeface="EYInterstate" panose="02000503020000020004" pitchFamily="2" charset="0"/>
              </a:rPr>
              <a:t>ey.com</a:t>
            </a:r>
          </a:p>
        </p:txBody>
      </p:sp>
    </p:spTree>
    <p:extLst>
      <p:ext uri="{BB962C8B-B14F-4D97-AF65-F5344CB8AC3E}">
        <p14:creationId xmlns:p14="http://schemas.microsoft.com/office/powerpoint/2010/main" val="7525706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446088" y="1129242"/>
            <a:ext cx="4239129" cy="392415"/>
          </a:xfrm>
          <a:prstGeom prst="rect">
            <a:avLst/>
          </a:prstGeom>
        </p:spPr>
        <p:txBody>
          <a:bodyPr lIns="0" tIns="0" rIns="0" bIns="0">
            <a:spAutoFit/>
          </a:bodyPr>
          <a:lstStyle>
            <a:lvl1pPr algn="l" defTabSz="914400" rtl="0" eaLnBrk="1" latinLnBrk="0" hangingPunct="1">
              <a:lnSpc>
                <a:spcPct val="85000"/>
              </a:lnSpc>
              <a:spcBef>
                <a:spcPct val="0"/>
              </a:spcBef>
              <a:buNone/>
              <a:defRPr sz="3000" b="1" kern="1200" baseline="0">
                <a:solidFill>
                  <a:srgbClr val="404040"/>
                </a:solidFill>
                <a:latin typeface="+mn-lt"/>
                <a:ea typeface="+mj-ea"/>
                <a:cs typeface="Arial" pitchFamily="34" charset="0"/>
              </a:defRPr>
            </a:lvl1pPr>
          </a:lstStyle>
          <a:p>
            <a:pPr marL="0" marR="0" lvl="0" indent="0" algn="l" defTabSz="914400" rtl="0" eaLnBrk="1" fontAlgn="auto" latinLnBrk="0" hangingPunct="1">
              <a:lnSpc>
                <a:spcPct val="85000"/>
              </a:lnSpc>
              <a:spcBef>
                <a:spcPct val="0"/>
              </a:spcBef>
              <a:spcAft>
                <a:spcPts val="0"/>
              </a:spcAft>
              <a:buClrTx/>
              <a:buSzTx/>
              <a:buFontTx/>
              <a:buNone/>
              <a:tabLst/>
              <a:defRPr/>
            </a:pPr>
            <a:r>
              <a:rPr kumimoji="0" lang="en-US" sz="3000" b="0" i="0" u="none" strike="noStrike" kern="1200" cap="none" spc="0" normalizeH="0" baseline="0" noProof="0" dirty="0">
                <a:ln>
                  <a:noFill/>
                </a:ln>
                <a:solidFill>
                  <a:srgbClr val="2E2E38"/>
                </a:solidFill>
                <a:effectLst/>
                <a:uLnTx/>
                <a:uFillTx/>
                <a:latin typeface="EYInterstate Light" panose="02000506000000020004" pitchFamily="2" charset="0"/>
                <a:ea typeface="+mj-ea"/>
                <a:cs typeface="Arial" pitchFamily="34" charset="0"/>
              </a:rPr>
              <a:t>Sales and use tax</a:t>
            </a:r>
            <a:endParaRPr kumimoji="0" lang="en-GB" sz="3000" b="0" i="0" u="none" strike="noStrike" kern="1200" cap="none" spc="0" normalizeH="0" baseline="0" noProof="0" dirty="0">
              <a:ln>
                <a:noFill/>
              </a:ln>
              <a:solidFill>
                <a:srgbClr val="2E2E38"/>
              </a:solidFill>
              <a:effectLst/>
              <a:uLnTx/>
              <a:uFillTx/>
              <a:latin typeface="EYInterstate Light" panose="02000506000000020004" pitchFamily="2" charset="0"/>
              <a:ea typeface="+mj-ea"/>
              <a:cs typeface="Arial" pitchFamily="34" charset="0"/>
            </a:endParaRPr>
          </a:p>
        </p:txBody>
      </p:sp>
    </p:spTree>
    <p:extLst>
      <p:ext uri="{BB962C8B-B14F-4D97-AF65-F5344CB8AC3E}">
        <p14:creationId xmlns:p14="http://schemas.microsoft.com/office/powerpoint/2010/main" val="425549239"/>
      </p:ext>
    </p:extLst>
  </p:cSld>
  <p:clrMapOvr>
    <a:masterClrMapping/>
  </p:clrMapOvr>
  <mc:AlternateContent xmlns:mc="http://schemas.openxmlformats.org/markup-compatibility/2006" xmlns:p14="http://schemas.microsoft.com/office/powerpoint/2010/main">
    <mc:Choice Requires="p14">
      <p:transition spd="slow" p14:dur="2000" advTm="7"/>
    </mc:Choice>
    <mc:Fallback xmlns="">
      <p:transition spd="slow" advTm="7"/>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BA26F0E6-3E5C-4FD3-BA9A-0E4198FA540E}"/>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56" imgH="257" progId="TCLayout.ActiveDocument.1">
                  <p:embed/>
                </p:oleObj>
              </mc:Choice>
              <mc:Fallback>
                <p:oleObj name="think-cell Slide" r:id="rId4" imgW="256" imgH="257" progId="TCLayout.ActiveDocument.1">
                  <p:embed/>
                  <p:pic>
                    <p:nvPicPr>
                      <p:cNvPr id="6" name="Object 5" hidden="1">
                        <a:extLst>
                          <a:ext uri="{FF2B5EF4-FFF2-40B4-BE49-F238E27FC236}">
                            <a16:creationId xmlns:a16="http://schemas.microsoft.com/office/drawing/2014/main" id="{BA26F0E6-3E5C-4FD3-BA9A-0E4198FA540E}"/>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p:nvPr>
        </p:nvSpPr>
        <p:spPr/>
        <p:txBody>
          <a:bodyPr vert="horz"/>
          <a:lstStyle/>
          <a:p>
            <a:r>
              <a:rPr lang="en-US" dirty="0"/>
              <a:t>Sales and use tax — overview</a:t>
            </a:r>
            <a:endParaRPr lang="en-GB" dirty="0"/>
          </a:p>
        </p:txBody>
      </p:sp>
      <p:sp>
        <p:nvSpPr>
          <p:cNvPr id="3" name="Content Placeholder 2"/>
          <p:cNvSpPr>
            <a:spLocks noGrp="1"/>
          </p:cNvSpPr>
          <p:nvPr>
            <p:ph idx="4294967295"/>
          </p:nvPr>
        </p:nvSpPr>
        <p:spPr>
          <a:xfrm>
            <a:off x="461963" y="1138238"/>
            <a:ext cx="8229600" cy="4948237"/>
          </a:xfrm>
        </p:spPr>
        <p:txBody>
          <a:bodyPr/>
          <a:lstStyle/>
          <a:p>
            <a:r>
              <a:rPr lang="en-US" dirty="0"/>
              <a:t>Basics:</a:t>
            </a:r>
          </a:p>
          <a:p>
            <a:pPr lvl="1"/>
            <a:r>
              <a:rPr lang="en-US" dirty="0"/>
              <a:t>What is sales and use tax?</a:t>
            </a:r>
          </a:p>
          <a:p>
            <a:pPr lvl="1"/>
            <a:r>
              <a:rPr lang="en-US" dirty="0"/>
              <a:t>What rules apply?</a:t>
            </a:r>
          </a:p>
          <a:p>
            <a:pPr lvl="1"/>
            <a:r>
              <a:rPr lang="en-US" dirty="0"/>
              <a:t>How many taxing jurisdictions are there?</a:t>
            </a:r>
          </a:p>
          <a:p>
            <a:pPr lvl="1"/>
            <a:r>
              <a:rPr lang="en-US" dirty="0"/>
              <a:t>Who collects sales and use tax?</a:t>
            </a:r>
          </a:p>
          <a:p>
            <a:r>
              <a:rPr lang="en-US" dirty="0"/>
              <a:t>Sales and use tax trends:</a:t>
            </a:r>
          </a:p>
          <a:p>
            <a:pPr lvl="1"/>
            <a:r>
              <a:rPr lang="en-US" dirty="0"/>
              <a:t>Expanded enforcement of sales and use tax laws</a:t>
            </a:r>
          </a:p>
          <a:p>
            <a:pPr lvl="1"/>
            <a:r>
              <a:rPr lang="en-US" dirty="0"/>
              <a:t>Limits on refund payments</a:t>
            </a:r>
          </a:p>
          <a:p>
            <a:pPr lvl="1"/>
            <a:r>
              <a:rPr lang="en-US" dirty="0"/>
              <a:t>Focus on remote sellers and marketplaces</a:t>
            </a:r>
          </a:p>
          <a:p>
            <a:pPr lvl="1"/>
            <a:r>
              <a:rPr lang="en-US" dirty="0"/>
              <a:t>Hyperfocus on new areas of tax, namely digital goods and services</a:t>
            </a:r>
          </a:p>
          <a:p>
            <a:pPr lvl="1"/>
            <a:r>
              <a:rPr lang="en-US" dirty="0"/>
              <a:t>Changes in interpretations of existing laws</a:t>
            </a:r>
          </a:p>
          <a:p>
            <a:pPr lvl="1"/>
            <a:endParaRPr lang="en-US" dirty="0"/>
          </a:p>
          <a:p>
            <a:endParaRPr lang="en-US" dirty="0"/>
          </a:p>
        </p:txBody>
      </p:sp>
    </p:spTree>
    <p:extLst>
      <p:ext uri="{BB962C8B-B14F-4D97-AF65-F5344CB8AC3E}">
        <p14:creationId xmlns:p14="http://schemas.microsoft.com/office/powerpoint/2010/main" val="2806401989"/>
      </p:ext>
    </p:extLst>
  </p:cSld>
  <p:clrMapOvr>
    <a:masterClrMapping/>
  </p:clrMapOvr>
  <mc:AlternateContent xmlns:mc="http://schemas.openxmlformats.org/markup-compatibility/2006" xmlns:p14="http://schemas.microsoft.com/office/powerpoint/2010/main">
    <mc:Choice Requires="p14">
      <p:transition spd="slow" p14:dur="2000" advTm="7"/>
    </mc:Choice>
    <mc:Fallback xmlns="">
      <p:transition spd="slow" advTm="7"/>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CUSTOMLAYOUT" val="F"/>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WPmzobdQZZ8hjnvfTN8RbQ"/>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WPmzobdQZZ8hjnvfTN8RbQ"/>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yNE2CrjEDH4daOFquyTVQA"/>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775KCahv5.smfMZBKuubwQ"/>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tsbBtAWRL2T9U5ThFiEcuw"/>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tsbBtAWRL2T9U5ThFiEcuw"/>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JJ_mR7KICmVkbdZ3bsBPKw"/>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nYUy0sIeRzgo0L6sFswLpQ"/>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btIPI7.87Xh3EZxjRDty0g"/>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HSLwT_fxe637eqSXLthbmw"/>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VB676CHsJFqEp515JQvp1Q"/>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EY dark background">
  <a:themeElements>
    <a:clrScheme name="EY Color">
      <a:dk1>
        <a:srgbClr val="2E2E38"/>
      </a:dk1>
      <a:lt1>
        <a:sysClr val="window" lastClr="FFFFFF"/>
      </a:lt1>
      <a:dk2>
        <a:srgbClr val="FFE600"/>
      </a:dk2>
      <a:lt2>
        <a:srgbClr val="000000"/>
      </a:lt2>
      <a:accent1>
        <a:srgbClr val="2DB757"/>
      </a:accent1>
      <a:accent2>
        <a:srgbClr val="27ACAA"/>
      </a:accent2>
      <a:accent3>
        <a:srgbClr val="188CE5"/>
      </a:accent3>
      <a:accent4>
        <a:srgbClr val="3D108A"/>
      </a:accent4>
      <a:accent5>
        <a:srgbClr val="FF4136"/>
      </a:accent5>
      <a:accent6>
        <a:srgbClr val="FF6D00"/>
      </a:accent6>
      <a:hlink>
        <a:srgbClr val="0000FF"/>
      </a:hlink>
      <a:folHlink>
        <a:srgbClr val="800080"/>
      </a:folHlink>
    </a:clrScheme>
    <a:fontScheme name="Custom 1">
      <a:majorFont>
        <a:latin typeface="EYInterstate Light"/>
        <a:ea typeface=""/>
        <a:cs typeface=""/>
      </a:majorFont>
      <a:minorFont>
        <a:latin typeface="EYInterstate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chemeClr val="accent1"/>
          </a:solidFill>
        </a:ln>
      </a:spPr>
      <a:bodyPr rtlCol="0" anchor="t" anchorCtr="0"/>
      <a:lstStyle>
        <a:defPPr algn="ctr">
          <a:defRPr sz="120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36576" rIns="0" bIns="0" rtlCol="0">
        <a:spAutoFit/>
      </a:bodyPr>
      <a:lstStyle>
        <a:defPPr marL="356616" indent="-356616">
          <a:lnSpc>
            <a:spcPct val="85000"/>
          </a:lnSpc>
          <a:spcAft>
            <a:spcPts val="600"/>
          </a:spcAft>
          <a:buClr>
            <a:schemeClr val="accent2"/>
          </a:buClr>
          <a:buSzPct val="70000"/>
          <a:buFont typeface="Arial" pitchFamily="34" charset="0"/>
          <a:buChar char="►"/>
          <a:defRPr sz="1200" dirty="0" err="1" smtClean="0">
            <a:solidFill>
              <a:schemeClr val="bg1"/>
            </a:solidFill>
          </a:defRPr>
        </a:defPPr>
      </a:lstStyle>
    </a:txDef>
  </a:objectDefaults>
  <a:extraClrSchemeLst/>
  <a:extLst>
    <a:ext uri="{05A4C25C-085E-4340-85A3-A5531E510DB2}">
      <thm15:themeFamily xmlns:thm15="http://schemas.microsoft.com/office/thememl/2012/main" name="Global_EY_standard_presentation_2019_v1.4.pptx" id="{D41D8C2E-7E7A-42AC-AD41-0B3E329AEAE3}" vid="{322BF517-F158-419F-AF43-566456CC8F6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E79A584A6DCB849A1E5CA596A7D852E" ma:contentTypeVersion="13" ma:contentTypeDescription="Create a new document." ma:contentTypeScope="" ma:versionID="35cf8f98855b4e7dffe6ee754051615e">
  <xsd:schema xmlns:xsd="http://www.w3.org/2001/XMLSchema" xmlns:xs="http://www.w3.org/2001/XMLSchema" xmlns:p="http://schemas.microsoft.com/office/2006/metadata/properties" xmlns:ns2="837f61bc-e404-496a-87c4-fe63c67275c1" xmlns:ns3="fb0825ad-cc8b-43e1-8337-5e6706acaec1" targetNamespace="http://schemas.microsoft.com/office/2006/metadata/properties" ma:root="true" ma:fieldsID="21794c7ccd63518b692d4e4ba115cc4a" ns2:_="" ns3:_="">
    <xsd:import namespace="837f61bc-e404-496a-87c4-fe63c67275c1"/>
    <xsd:import namespace="fb0825ad-cc8b-43e1-8337-5e6706acaec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LengthInSeconds" minOccurs="0"/>
                <xsd:element ref="ns3:SharedWithUsers" minOccurs="0"/>
                <xsd:element ref="ns3:SharedWithDetails" minOccurs="0"/>
                <xsd:element ref="ns2:MediaServiceObjectDetectorVersions" minOccurs="0"/>
                <xsd:element ref="ns2:MediaServiceGenerationTime" minOccurs="0"/>
                <xsd:element ref="ns2:MediaServiceEventHashCode"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37f61bc-e404-496a-87c4-fe63c67275c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b0825ad-cc8b-43e1-8337-5e6706acaec1"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DcR_SlideID>d3c48a44-84ab-4f46-807d-3170302b21bb</DcR_SlideID>
</file>

<file path=customXml/item4.xml><?xml version="1.0" encoding="utf-8"?>
<DcR_SlideID>f8691111-dc07-4432-92fa-c49cd5b0c1df</DcR_SlideID>
</file>

<file path=customXml/item5.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6C0493D-B467-4324-9E6E-0425AD7A899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37f61bc-e404-496a-87c4-fe63c67275c1"/>
    <ds:schemaRef ds:uri="fb0825ad-cc8b-43e1-8337-5e6706acaec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15EFD95-D8B4-4651-8AA5-D6A1537030F8}">
  <ds:schemaRefs>
    <ds:schemaRef ds:uri="http://schemas.microsoft.com/sharepoint/v3/contenttype/forms"/>
  </ds:schemaRefs>
</ds:datastoreItem>
</file>

<file path=customXml/itemProps3.xml><?xml version="1.0" encoding="utf-8"?>
<ds:datastoreItem xmlns:ds="http://schemas.openxmlformats.org/officeDocument/2006/customXml" ds:itemID="{84240240-AA0F-4BC7-8CA5-707464CB181D}">
  <ds:schemaRefs/>
</ds:datastoreItem>
</file>

<file path=customXml/itemProps4.xml><?xml version="1.0" encoding="utf-8"?>
<ds:datastoreItem xmlns:ds="http://schemas.openxmlformats.org/officeDocument/2006/customXml" ds:itemID="{5EE534CF-0A99-482A-BEF0-287AF3D6F3D5}">
  <ds:schemaRefs/>
</ds:datastoreItem>
</file>

<file path=customXml/itemProps5.xml><?xml version="1.0" encoding="utf-8"?>
<ds:datastoreItem xmlns:ds="http://schemas.openxmlformats.org/officeDocument/2006/customXml" ds:itemID="{178207EC-FB73-48B5-988B-9A2FD8CBDB92}">
  <ds:schemaRefs>
    <ds:schemaRef ds:uri="fb0825ad-cc8b-43e1-8337-5e6706acaec1"/>
    <ds:schemaRef ds:uri="http://purl.org/dc/elements/1.1/"/>
    <ds:schemaRef ds:uri="http://www.w3.org/XML/1998/namespace"/>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837f61bc-e404-496a-87c4-fe63c67275c1"/>
    <ds:schemaRef ds:uri="http://schemas.microsoft.com/office/2006/metadata/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Global_EY_standard_presentation_2019_v1.4</Template>
  <TotalTime>1477</TotalTime>
  <Words>9671</Words>
  <Application>Microsoft Office PowerPoint</Application>
  <PresentationFormat>On-screen Show (4:3)</PresentationFormat>
  <Paragraphs>790</Paragraphs>
  <Slides>73</Slides>
  <Notes>39</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73</vt:i4>
      </vt:variant>
    </vt:vector>
  </HeadingPairs>
  <TitlesOfParts>
    <vt:vector size="83" baseType="lpstr">
      <vt:lpstr>Aptos</vt:lpstr>
      <vt:lpstr>Arial</vt:lpstr>
      <vt:lpstr>Calibri</vt:lpstr>
      <vt:lpstr>DokChampa</vt:lpstr>
      <vt:lpstr>EYInterstate</vt:lpstr>
      <vt:lpstr>EYInterstate Light</vt:lpstr>
      <vt:lpstr>EYInterstate-Light</vt:lpstr>
      <vt:lpstr>Georgia</vt:lpstr>
      <vt:lpstr>EY dark background</vt:lpstr>
      <vt:lpstr>think-cell Slide</vt:lpstr>
      <vt:lpstr>Future Tax Leaders</vt:lpstr>
      <vt:lpstr>PowerPoint Presentation</vt:lpstr>
      <vt:lpstr>Disclaimer</vt:lpstr>
      <vt:lpstr>Presenters</vt:lpstr>
      <vt:lpstr>Objectives</vt:lpstr>
      <vt:lpstr>Agenda</vt:lpstr>
      <vt:lpstr>Polling question 1</vt:lpstr>
      <vt:lpstr>PowerPoint Presentation</vt:lpstr>
      <vt:lpstr>Sales and use tax — overview</vt:lpstr>
      <vt:lpstr>Sales and use tax nexus — history</vt:lpstr>
      <vt:lpstr>Sales and use tax nexus — current state</vt:lpstr>
      <vt:lpstr>Sales and use tax nexus — current state (cont.)</vt:lpstr>
      <vt:lpstr>Polling question 2</vt:lpstr>
      <vt:lpstr>Legislative changes</vt:lpstr>
      <vt:lpstr>Legislative changes (cont.)</vt:lpstr>
      <vt:lpstr>Legislative changes (cont.)</vt:lpstr>
      <vt:lpstr>Legislative changes (cont.)</vt:lpstr>
      <vt:lpstr>Legislative changes (cont.)</vt:lpstr>
      <vt:lpstr>Legislative changes (cont.)</vt:lpstr>
      <vt:lpstr>Common sales tax issues — sellers</vt:lpstr>
      <vt:lpstr>Common sales tax issues — purchasers</vt:lpstr>
      <vt:lpstr>Common sales tax issues — purchasers (cont.)</vt:lpstr>
      <vt:lpstr>Technology to drive efficiencies — overview</vt:lpstr>
      <vt:lpstr>Technology to drive efficiencies — overview (cont.)</vt:lpstr>
      <vt:lpstr>PowerPoint Presentation</vt:lpstr>
      <vt:lpstr>Property tax — overview</vt:lpstr>
      <vt:lpstr>Property tax — exempt organizations </vt:lpstr>
      <vt:lpstr>Property tax — welfare exemption — California</vt:lpstr>
      <vt:lpstr>Property tax — welfare exemption — California reporting requirements </vt:lpstr>
      <vt:lpstr>Texas — exempt property provisions </vt:lpstr>
      <vt:lpstr>Polling question 3</vt:lpstr>
      <vt:lpstr>PILOTs</vt:lpstr>
      <vt:lpstr>State exemption erosion — Pennsylvania — challenge to common organization model</vt:lpstr>
      <vt:lpstr>State exemption erosion — New York — property tax exemption RPTL Sec. 420-a</vt:lpstr>
      <vt:lpstr>State exemption erosion — Illinois — eligibility of hospital for property exemptions</vt:lpstr>
      <vt:lpstr>State exemption erosion — Idaho — partial exemption found to be arbitrary  </vt:lpstr>
      <vt:lpstr>Transfer tax</vt:lpstr>
      <vt:lpstr>Property tax — key actions</vt:lpstr>
      <vt:lpstr>PowerPoint Presentation</vt:lpstr>
      <vt:lpstr>IRA overview</vt:lpstr>
      <vt:lpstr>IRA — incentives Credit overview </vt:lpstr>
      <vt:lpstr>IRA — direct pay (Section 6417) option Overview </vt:lpstr>
      <vt:lpstr>Polling question 4</vt:lpstr>
      <vt:lpstr>Direct Pay (Section 6417)  Final regulations — TD 9988 </vt:lpstr>
      <vt:lpstr>IRA — two-tiered credit structure Overview</vt:lpstr>
      <vt:lpstr>Section 48 clean energy ITC/Section 48E clean electricity ITC Credit overview</vt:lpstr>
      <vt:lpstr>Section 48 Clean Energy ITC/Section 48E Clean Electricity ITC Eligible property comparison</vt:lpstr>
      <vt:lpstr>Section 45W — qualified commercial clean vehicles credit Credit overview</vt:lpstr>
      <vt:lpstr>Polling question 5</vt:lpstr>
      <vt:lpstr>Section 30C — AFV refueling property credit Credit overview</vt:lpstr>
      <vt:lpstr>Section 30C — AFV refueling property credit (cont.) Location-based requirements</vt:lpstr>
      <vt:lpstr>Section 179D — energy-efficient commercial building deduction Deduction overview </vt:lpstr>
      <vt:lpstr>PowerPoint Presentation</vt:lpstr>
      <vt:lpstr>Quick refresh on the basics</vt:lpstr>
      <vt:lpstr>Quick refresh on the basics</vt:lpstr>
      <vt:lpstr>Why organizations should care</vt:lpstr>
      <vt:lpstr>Where organizations are required to report </vt:lpstr>
      <vt:lpstr>Polling question 6</vt:lpstr>
      <vt:lpstr>PowerPoint Presentation</vt:lpstr>
      <vt:lpstr>State examination update</vt:lpstr>
      <vt:lpstr>State “review” programs other than audit</vt:lpstr>
      <vt:lpstr>Common areas of liability and real-life examples</vt:lpstr>
      <vt:lpstr>Tips for audit readiness</vt:lpstr>
      <vt:lpstr>Internal accounting leading practices</vt:lpstr>
      <vt:lpstr>PowerPoint Presentation</vt:lpstr>
      <vt:lpstr>PowerPoint Presentation</vt:lpstr>
      <vt:lpstr>Where is your organization in the compliance lifecycle?</vt:lpstr>
      <vt:lpstr>Asset recovery — what is this?</vt:lpstr>
      <vt:lpstr>Asset recovery — how is so much out there?</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2209-4090146_EO FTL 2022 Indirect Tax Update DRAFT 09.06.22_v1</dc:title>
  <dc:creator>Mary L Hodges</dc:creator>
  <cp:keywords/>
  <cp:lastModifiedBy>Shaiju Ps</cp:lastModifiedBy>
  <cp:revision>7</cp:revision>
  <cp:lastPrinted>2023-09-25T14:33:45Z</cp:lastPrinted>
  <dcterms:created xsi:type="dcterms:W3CDTF">2021-01-08T13:24:58Z</dcterms:created>
  <dcterms:modified xsi:type="dcterms:W3CDTF">2024-09-30T12:30:05Z</dcterms:modified>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0x0101002E79A584A6DCB849A1E5CA596A7D852E</vt:lpwstr>
  </property>
  <property fmtid="{D5CDD505-2E9C-101B-9397-08002B2CF9AE}" pid="3" name="WppReportDate">
    <vt:lpwstr/>
  </property>
  <property fmtid="{D5CDD505-2E9C-101B-9397-08002B2CF9AE}" pid="4" name="WppReportVersion">
    <vt:lpwstr>Version 1.0</vt:lpwstr>
  </property>
  <property fmtid="{D5CDD505-2E9C-101B-9397-08002B2CF9AE}" pid="5" name="WppReportDraft">
    <vt:lpwstr>(Draft)</vt:lpwstr>
  </property>
  <property fmtid="{D5CDD505-2E9C-101B-9397-08002B2CF9AE}" pid="6" name="WppReportCurrencySymbol">
    <vt:lpwstr>$</vt:lpwstr>
  </property>
  <property fmtid="{D5CDD505-2E9C-101B-9397-08002B2CF9AE}" pid="7" name="WppReportDashboardTitleText">
    <vt:lpwstr>Dashboard</vt:lpwstr>
  </property>
  <property fmtid="{D5CDD505-2E9C-101B-9397-08002B2CF9AE}" pid="8" name="WppReportShortPageNumberFormat">
    <vt:lpwstr>Page &lt;#&gt;</vt:lpwstr>
  </property>
  <property fmtid="{D5CDD505-2E9C-101B-9397-08002B2CF9AE}" pid="9" name="WppReportLongPageNumberFormat">
    <vt:lpwstr>Page &lt;#&gt; of &lt;PageCount&gt;</vt:lpwstr>
  </property>
  <property fmtid="{D5CDD505-2E9C-101B-9397-08002B2CF9AE}" pid="10" name="WppReportTocTitleText">
    <vt:lpwstr>Table of contents</vt:lpwstr>
  </property>
  <property fmtid="{D5CDD505-2E9C-101B-9397-08002B2CF9AE}" pid="11" name="WppReportIsTocUpdateRecommended">
    <vt:bool>true</vt:bool>
  </property>
  <property fmtid="{D5CDD505-2E9C-101B-9397-08002B2CF9AE}" pid="12" name="WppReportPropertiesLastWrittenToDocument">
    <vt:filetime>2022-09-12T18:39:34Z</vt:filetime>
  </property>
  <property fmtid="{D5CDD505-2E9C-101B-9397-08002B2CF9AE}" pid="13" name="MediaServiceImageTags">
    <vt:lpwstr/>
  </property>
</Properties>
</file>