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3.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4.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5.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74" r:id="rId4"/>
    <p:sldMasterId id="2147484085" r:id="rId5"/>
    <p:sldMasterId id="2147484119" r:id="rId6"/>
    <p:sldMasterId id="2147484158" r:id="rId7"/>
    <p:sldMasterId id="2147484174" r:id="rId8"/>
  </p:sldMasterIdLst>
  <p:notesMasterIdLst>
    <p:notesMasterId r:id="rId85"/>
  </p:notesMasterIdLst>
  <p:handoutMasterIdLst>
    <p:handoutMasterId r:id="rId86"/>
  </p:handoutMasterIdLst>
  <p:sldIdLst>
    <p:sldId id="1881839131" r:id="rId9"/>
    <p:sldId id="420" r:id="rId10"/>
    <p:sldId id="259" r:id="rId11"/>
    <p:sldId id="821" r:id="rId12"/>
    <p:sldId id="257" r:id="rId13"/>
    <p:sldId id="1881839132" r:id="rId14"/>
    <p:sldId id="326" r:id="rId15"/>
    <p:sldId id="822" r:id="rId16"/>
    <p:sldId id="823" r:id="rId17"/>
    <p:sldId id="824" r:id="rId18"/>
    <p:sldId id="825" r:id="rId19"/>
    <p:sldId id="826" r:id="rId20"/>
    <p:sldId id="831" r:id="rId21"/>
    <p:sldId id="832" r:id="rId22"/>
    <p:sldId id="833" r:id="rId23"/>
    <p:sldId id="834" r:id="rId24"/>
    <p:sldId id="835" r:id="rId25"/>
    <p:sldId id="836" r:id="rId26"/>
    <p:sldId id="837" r:id="rId27"/>
    <p:sldId id="838" r:id="rId28"/>
    <p:sldId id="839" r:id="rId29"/>
    <p:sldId id="840" r:id="rId30"/>
    <p:sldId id="841" r:id="rId31"/>
    <p:sldId id="842" r:id="rId32"/>
    <p:sldId id="843" r:id="rId33"/>
    <p:sldId id="844" r:id="rId34"/>
    <p:sldId id="827" r:id="rId35"/>
    <p:sldId id="828" r:id="rId36"/>
    <p:sldId id="829" r:id="rId37"/>
    <p:sldId id="393" r:id="rId38"/>
    <p:sldId id="830" r:id="rId39"/>
    <p:sldId id="845" r:id="rId40"/>
    <p:sldId id="846" r:id="rId41"/>
    <p:sldId id="847" r:id="rId42"/>
    <p:sldId id="848" r:id="rId43"/>
    <p:sldId id="815" r:id="rId44"/>
    <p:sldId id="849" r:id="rId45"/>
    <p:sldId id="850" r:id="rId46"/>
    <p:sldId id="851" r:id="rId47"/>
    <p:sldId id="852" r:id="rId48"/>
    <p:sldId id="853" r:id="rId49"/>
    <p:sldId id="854" r:id="rId50"/>
    <p:sldId id="855" r:id="rId51"/>
    <p:sldId id="856" r:id="rId52"/>
    <p:sldId id="857" r:id="rId53"/>
    <p:sldId id="858" r:id="rId54"/>
    <p:sldId id="859" r:id="rId55"/>
    <p:sldId id="860" r:id="rId56"/>
    <p:sldId id="1881839133" r:id="rId57"/>
    <p:sldId id="395" r:id="rId58"/>
    <p:sldId id="861" r:id="rId59"/>
    <p:sldId id="862" r:id="rId60"/>
    <p:sldId id="863" r:id="rId61"/>
    <p:sldId id="864" r:id="rId62"/>
    <p:sldId id="865" r:id="rId63"/>
    <p:sldId id="866" r:id="rId64"/>
    <p:sldId id="867" r:id="rId65"/>
    <p:sldId id="868" r:id="rId66"/>
    <p:sldId id="869" r:id="rId67"/>
    <p:sldId id="870" r:id="rId68"/>
    <p:sldId id="871" r:id="rId69"/>
    <p:sldId id="397" r:id="rId70"/>
    <p:sldId id="872" r:id="rId71"/>
    <p:sldId id="873" r:id="rId72"/>
    <p:sldId id="874" r:id="rId73"/>
    <p:sldId id="875" r:id="rId74"/>
    <p:sldId id="876" r:id="rId75"/>
    <p:sldId id="877" r:id="rId76"/>
    <p:sldId id="878" r:id="rId77"/>
    <p:sldId id="879" r:id="rId78"/>
    <p:sldId id="880" r:id="rId79"/>
    <p:sldId id="881" r:id="rId80"/>
    <p:sldId id="882" r:id="rId81"/>
    <p:sldId id="883" r:id="rId82"/>
    <p:sldId id="321" r:id="rId83"/>
    <p:sldId id="1881839130" r:id="rId84"/>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4" userDrawn="1">
          <p15:clr>
            <a:srgbClr val="A4A3A4"/>
          </p15:clr>
        </p15:guide>
        <p15:guide id="2" pos="220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7E458B67-C412-0511-FAB3-4B17EB321652}" name="Chris Kramer" initials="CK" userId="S::Christopher.Kramer@ey.com::91898555-a6b5-4c1b-8618-941af9b6286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7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FFFF"/>
    <a:srgbClr val="FF00FF"/>
    <a:srgbClr val="C5FD45"/>
    <a:srgbClr val="80FBFD"/>
    <a:srgbClr val="FFE600"/>
    <a:srgbClr val="EB4F00"/>
    <a:srgbClr val="2DB757"/>
    <a:srgbClr val="922B73"/>
    <a:srgbClr val="1A1A24"/>
    <a:srgbClr val="B148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89A315-AA9E-4F40-88CB-A88F71AAD7CF}" v="1" dt="2025-04-23T17:58:20.9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45" autoAdjust="0"/>
    <p:restoredTop sz="89709" autoAdjust="0"/>
  </p:normalViewPr>
  <p:slideViewPr>
    <p:cSldViewPr snapToGrid="0" snapToObjects="1" showGuides="1">
      <p:cViewPr varScale="1">
        <p:scale>
          <a:sx n="53" d="100"/>
          <a:sy n="53" d="100"/>
        </p:scale>
        <p:origin x="648" y="52"/>
      </p:cViewPr>
      <p:guideLst/>
    </p:cSldViewPr>
  </p:slideViewPr>
  <p:outlineViewPr>
    <p:cViewPr>
      <p:scale>
        <a:sx n="33" d="100"/>
        <a:sy n="33" d="100"/>
      </p:scale>
      <p:origin x="0" y="-13548"/>
    </p:cViewPr>
  </p:outlineViewPr>
  <p:notesTextViewPr>
    <p:cViewPr>
      <p:scale>
        <a:sx n="100" d="100"/>
        <a:sy n="100" d="100"/>
      </p:scale>
      <p:origin x="0" y="0"/>
    </p:cViewPr>
  </p:notesTextViewPr>
  <p:sorterViewPr>
    <p:cViewPr varScale="1">
      <p:scale>
        <a:sx n="1" d="1"/>
        <a:sy n="1" d="1"/>
      </p:scale>
      <p:origin x="0" y="-27498"/>
    </p:cViewPr>
  </p:sorterViewPr>
  <p:notesViewPr>
    <p:cSldViewPr snapToGrid="0" snapToObjects="1" showGuides="1">
      <p:cViewPr varScale="1">
        <p:scale>
          <a:sx n="45" d="100"/>
          <a:sy n="45" d="100"/>
        </p:scale>
        <p:origin x="2748" y="56"/>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viewProps" Target="viewProp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90" Type="http://schemas.openxmlformats.org/officeDocument/2006/relationships/theme" Target="theme/theme1.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notesMaster" Target="notesMasters/notesMaster1.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commentAuthors" Target="commentAuthor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61" tIns="46481" rIns="92961" bIns="46481" rtlCol="0"/>
          <a:lstStyle>
            <a:lvl1pPr algn="l">
              <a:defRPr sz="1300"/>
            </a:lvl1pPr>
          </a:lstStyle>
          <a:p>
            <a:endParaRPr lang="en-GB" dirty="0">
              <a:latin typeface="Arial" pitchFamily="34" charset="0"/>
            </a:endParaRPr>
          </a:p>
        </p:txBody>
      </p:sp>
      <p:sp>
        <p:nvSpPr>
          <p:cNvPr id="3" name="Date Placeholder 2"/>
          <p:cNvSpPr>
            <a:spLocks noGrp="1"/>
          </p:cNvSpPr>
          <p:nvPr>
            <p:ph type="dt" sz="quarter" idx="1"/>
          </p:nvPr>
        </p:nvSpPr>
        <p:spPr>
          <a:xfrm>
            <a:off x="3956551" y="0"/>
            <a:ext cx="3026833" cy="464185"/>
          </a:xfrm>
          <a:prstGeom prst="rect">
            <a:avLst/>
          </a:prstGeom>
        </p:spPr>
        <p:txBody>
          <a:bodyPr vert="horz" lIns="92961" tIns="46481" rIns="92961" bIns="46481" rtlCol="0"/>
          <a:lstStyle>
            <a:lvl1pPr algn="r">
              <a:defRPr sz="1300"/>
            </a:lvl1pPr>
          </a:lstStyle>
          <a:p>
            <a:fld id="{75A85089-C692-4DEA-AC49-04CF34D4FE14}" type="datetimeFigureOut">
              <a:rPr lang="en-GB" smtClean="0">
                <a:latin typeface="Arial" pitchFamily="34" charset="0"/>
              </a:rPr>
              <a:pPr/>
              <a:t>25/04/2025</a:t>
            </a:fld>
            <a:endParaRPr lang="en-GB" dirty="0">
              <a:latin typeface="Arial" pitchFamily="34" charset="0"/>
            </a:endParaRPr>
          </a:p>
        </p:txBody>
      </p:sp>
      <p:sp>
        <p:nvSpPr>
          <p:cNvPr id="4" name="Footer Placeholder 3"/>
          <p:cNvSpPr>
            <a:spLocks noGrp="1"/>
          </p:cNvSpPr>
          <p:nvPr>
            <p:ph type="ftr" sz="quarter" idx="2"/>
          </p:nvPr>
        </p:nvSpPr>
        <p:spPr>
          <a:xfrm>
            <a:off x="0" y="8817903"/>
            <a:ext cx="3026833" cy="464185"/>
          </a:xfrm>
          <a:prstGeom prst="rect">
            <a:avLst/>
          </a:prstGeom>
        </p:spPr>
        <p:txBody>
          <a:bodyPr vert="horz" lIns="92961" tIns="46481" rIns="92961" bIns="46481" rtlCol="0" anchor="b"/>
          <a:lstStyle>
            <a:lvl1pPr algn="l">
              <a:defRPr sz="1300"/>
            </a:lvl1pPr>
          </a:lstStyle>
          <a:p>
            <a:endParaRPr lang="en-GB" dirty="0">
              <a:latin typeface="Arial" pitchFamily="34" charset="0"/>
            </a:endParaRPr>
          </a:p>
        </p:txBody>
      </p:sp>
      <p:sp>
        <p:nvSpPr>
          <p:cNvPr id="5" name="Slide Number Placeholder 4"/>
          <p:cNvSpPr>
            <a:spLocks noGrp="1"/>
          </p:cNvSpPr>
          <p:nvPr>
            <p:ph type="sldNum" sz="quarter" idx="3"/>
          </p:nvPr>
        </p:nvSpPr>
        <p:spPr>
          <a:xfrm>
            <a:off x="3956551" y="8817903"/>
            <a:ext cx="3026833" cy="464185"/>
          </a:xfrm>
          <a:prstGeom prst="rect">
            <a:avLst/>
          </a:prstGeom>
        </p:spPr>
        <p:txBody>
          <a:bodyPr vert="horz" lIns="92961" tIns="46481" rIns="92961" bIns="46481" rtlCol="0" anchor="b"/>
          <a:lstStyle>
            <a:lvl1pPr algn="r">
              <a:defRPr sz="1300"/>
            </a:lvl1pPr>
          </a:lstStyle>
          <a:p>
            <a:fld id="{D3A5C721-4BB5-4DB6-AD65-4BA2A62B05B6}" type="slidenum">
              <a:rPr lang="en-GB" smtClean="0">
                <a:latin typeface="Arial" pitchFamily="34" charset="0"/>
              </a:rPr>
              <a:pPr/>
              <a:t>‹#›</a:t>
            </a:fld>
            <a:endParaRPr lang="en-GB" dirty="0">
              <a:latin typeface="Arial" pitchFamily="34" charset="0"/>
            </a:endParaRPr>
          </a:p>
        </p:txBody>
      </p:sp>
    </p:spTree>
    <p:extLst>
      <p:ext uri="{BB962C8B-B14F-4D97-AF65-F5344CB8AC3E}">
        <p14:creationId xmlns:p14="http://schemas.microsoft.com/office/powerpoint/2010/main" val="1991632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61" tIns="46481" rIns="92961" bIns="46481" rtlCol="0"/>
          <a:lstStyle>
            <a:lvl1pPr algn="l">
              <a:defRPr sz="1300">
                <a:latin typeface="Arial" pitchFamily="34" charset="0"/>
              </a:defRPr>
            </a:lvl1pPr>
          </a:lstStyle>
          <a:p>
            <a:endParaRPr lang="en-GB" dirty="0"/>
          </a:p>
        </p:txBody>
      </p:sp>
      <p:sp>
        <p:nvSpPr>
          <p:cNvPr id="3" name="Date Placeholder 2"/>
          <p:cNvSpPr>
            <a:spLocks noGrp="1"/>
          </p:cNvSpPr>
          <p:nvPr>
            <p:ph type="dt" idx="1"/>
          </p:nvPr>
        </p:nvSpPr>
        <p:spPr>
          <a:xfrm>
            <a:off x="3956551" y="0"/>
            <a:ext cx="3026833" cy="464185"/>
          </a:xfrm>
          <a:prstGeom prst="rect">
            <a:avLst/>
          </a:prstGeom>
        </p:spPr>
        <p:txBody>
          <a:bodyPr vert="horz" lIns="92961" tIns="46481" rIns="92961" bIns="46481" rtlCol="0"/>
          <a:lstStyle>
            <a:lvl1pPr algn="r">
              <a:defRPr sz="1300">
                <a:latin typeface="Arial" pitchFamily="34" charset="0"/>
              </a:defRPr>
            </a:lvl1pPr>
          </a:lstStyle>
          <a:p>
            <a:fld id="{8045EBA9-A28D-4849-BFEA-AA04F6A21B63}" type="datetimeFigureOut">
              <a:rPr lang="en-GB" smtClean="0"/>
              <a:pPr/>
              <a:t>25/04/2025</a:t>
            </a:fld>
            <a:endParaRPr lang="en-GB" dirty="0"/>
          </a:p>
        </p:txBody>
      </p:sp>
      <p:sp>
        <p:nvSpPr>
          <p:cNvPr id="4" name="Slide Image Placeholder 3"/>
          <p:cNvSpPr>
            <a:spLocks noGrp="1" noRot="1" noChangeAspect="1"/>
          </p:cNvSpPr>
          <p:nvPr>
            <p:ph type="sldImg" idx="2"/>
          </p:nvPr>
        </p:nvSpPr>
        <p:spPr>
          <a:xfrm>
            <a:off x="398463" y="695325"/>
            <a:ext cx="6188075" cy="3481388"/>
          </a:xfrm>
          <a:prstGeom prst="rect">
            <a:avLst/>
          </a:prstGeom>
          <a:noFill/>
          <a:ln w="12700">
            <a:solidFill>
              <a:prstClr val="black"/>
            </a:solidFill>
          </a:ln>
        </p:spPr>
        <p:txBody>
          <a:bodyPr vert="horz" lIns="92961" tIns="46481" rIns="92961" bIns="46481" rtlCol="0" anchor="ctr"/>
          <a:lstStyle/>
          <a:p>
            <a:endParaRPr lang="en-GB" dirty="0"/>
          </a:p>
        </p:txBody>
      </p:sp>
      <p:sp>
        <p:nvSpPr>
          <p:cNvPr id="5" name="Notes Placeholder 4"/>
          <p:cNvSpPr>
            <a:spLocks noGrp="1"/>
          </p:cNvSpPr>
          <p:nvPr>
            <p:ph type="body" sz="quarter" idx="3"/>
          </p:nvPr>
        </p:nvSpPr>
        <p:spPr>
          <a:xfrm>
            <a:off x="698501" y="4409758"/>
            <a:ext cx="5588000" cy="4177665"/>
          </a:xfrm>
          <a:prstGeom prst="rect">
            <a:avLst/>
          </a:prstGeom>
        </p:spPr>
        <p:txBody>
          <a:bodyPr vert="horz" lIns="92961" tIns="46481" rIns="92961" bIns="46481"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817903"/>
            <a:ext cx="3026833" cy="464185"/>
          </a:xfrm>
          <a:prstGeom prst="rect">
            <a:avLst/>
          </a:prstGeom>
        </p:spPr>
        <p:txBody>
          <a:bodyPr vert="horz" lIns="92961" tIns="46481" rIns="92961" bIns="46481" rtlCol="0" anchor="b"/>
          <a:lstStyle>
            <a:lvl1pPr algn="l">
              <a:defRPr sz="1300">
                <a:latin typeface="Arial" pitchFamily="34" charset="0"/>
              </a:defRPr>
            </a:lvl1pPr>
          </a:lstStyle>
          <a:p>
            <a:endParaRPr lang="en-GB" dirty="0"/>
          </a:p>
        </p:txBody>
      </p:sp>
      <p:sp>
        <p:nvSpPr>
          <p:cNvPr id="7" name="Slide Number Placeholder 6"/>
          <p:cNvSpPr>
            <a:spLocks noGrp="1"/>
          </p:cNvSpPr>
          <p:nvPr>
            <p:ph type="sldNum" sz="quarter" idx="5"/>
          </p:nvPr>
        </p:nvSpPr>
        <p:spPr>
          <a:xfrm>
            <a:off x="3956551" y="8817903"/>
            <a:ext cx="3026833" cy="464185"/>
          </a:xfrm>
          <a:prstGeom prst="rect">
            <a:avLst/>
          </a:prstGeom>
        </p:spPr>
        <p:txBody>
          <a:bodyPr vert="horz" lIns="92961" tIns="46481" rIns="92961" bIns="46481" rtlCol="0" anchor="b"/>
          <a:lstStyle>
            <a:lvl1pPr algn="r">
              <a:defRPr sz="1300">
                <a:latin typeface="Arial" pitchFamily="34" charset="0"/>
              </a:defRPr>
            </a:lvl1pPr>
          </a:lstStyle>
          <a:p>
            <a:fld id="{5B43D19E-BFDB-4C92-8EDD-32EDDA8F41DF}" type="slidenum">
              <a:rPr lang="en-GB" smtClean="0"/>
              <a:pPr/>
              <a:t>‹#›</a:t>
            </a:fld>
            <a:endParaRPr lang="en-GB" dirty="0"/>
          </a:p>
        </p:txBody>
      </p:sp>
    </p:spTree>
    <p:extLst>
      <p:ext uri="{BB962C8B-B14F-4D97-AF65-F5344CB8AC3E}">
        <p14:creationId xmlns:p14="http://schemas.microsoft.com/office/powerpoint/2010/main" val="160627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24B09-9688-DC0C-D133-E8D1E1A27C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0ADEC6-2D27-9083-526F-B18CB3AE1A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86318A-0D33-404E-5BE7-59C7A5A368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67BC28-A226-428F-DF4D-580E7BB9BD54}"/>
              </a:ext>
            </a:extLst>
          </p:cNvPr>
          <p:cNvSpPr>
            <a:spLocks noGrp="1"/>
          </p:cNvSpPr>
          <p:nvPr>
            <p:ph type="sldNum" sz="quarter" idx="5"/>
          </p:nvPr>
        </p:nvSpPr>
        <p:spPr/>
        <p:txBody>
          <a:bodyPr/>
          <a:lstStyle/>
          <a:p>
            <a:fld id="{5B43D19E-BFDB-4C92-8EDD-32EDDA8F41DF}" type="slidenum">
              <a:rPr lang="en-GB" smtClean="0"/>
              <a:pPr/>
              <a:t>1</a:t>
            </a:fld>
            <a:endParaRPr lang="en-GB" dirty="0"/>
          </a:p>
        </p:txBody>
      </p:sp>
    </p:spTree>
    <p:extLst>
      <p:ext uri="{BB962C8B-B14F-4D97-AF65-F5344CB8AC3E}">
        <p14:creationId xmlns:p14="http://schemas.microsoft.com/office/powerpoint/2010/main" val="2399480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10</a:t>
            </a:fld>
            <a:endParaRPr lang="en-GB" dirty="0"/>
          </a:p>
        </p:txBody>
      </p:sp>
    </p:spTree>
    <p:extLst>
      <p:ext uri="{BB962C8B-B14F-4D97-AF65-F5344CB8AC3E}">
        <p14:creationId xmlns:p14="http://schemas.microsoft.com/office/powerpoint/2010/main" val="2894553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11</a:t>
            </a:fld>
            <a:endParaRPr lang="en-GB" dirty="0"/>
          </a:p>
        </p:txBody>
      </p:sp>
    </p:spTree>
    <p:extLst>
      <p:ext uri="{BB962C8B-B14F-4D97-AF65-F5344CB8AC3E}">
        <p14:creationId xmlns:p14="http://schemas.microsoft.com/office/powerpoint/2010/main" val="3206779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12</a:t>
            </a:fld>
            <a:endParaRPr lang="en-GB" dirty="0"/>
          </a:p>
        </p:txBody>
      </p:sp>
    </p:spTree>
    <p:extLst>
      <p:ext uri="{BB962C8B-B14F-4D97-AF65-F5344CB8AC3E}">
        <p14:creationId xmlns:p14="http://schemas.microsoft.com/office/powerpoint/2010/main" val="2173622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13</a:t>
            </a:fld>
            <a:endParaRPr lang="en-GB" dirty="0"/>
          </a:p>
        </p:txBody>
      </p:sp>
    </p:spTree>
    <p:extLst>
      <p:ext uri="{BB962C8B-B14F-4D97-AF65-F5344CB8AC3E}">
        <p14:creationId xmlns:p14="http://schemas.microsoft.com/office/powerpoint/2010/main" val="1572625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p>
        </p:txBody>
      </p:sp>
      <p:sp>
        <p:nvSpPr>
          <p:cNvPr id="4" name="Slide Number Placeholder 3"/>
          <p:cNvSpPr>
            <a:spLocks noGrp="1"/>
          </p:cNvSpPr>
          <p:nvPr>
            <p:ph type="sldNum" sz="quarter" idx="5"/>
          </p:nvPr>
        </p:nvSpPr>
        <p:spPr/>
        <p:txBody>
          <a:bodyPr/>
          <a:lstStyle/>
          <a:p>
            <a:fld id="{5B43D19E-BFDB-4C92-8EDD-32EDDA8F41DF}" type="slidenum">
              <a:rPr lang="en-GB" smtClean="0"/>
              <a:pPr/>
              <a:t>14</a:t>
            </a:fld>
            <a:endParaRPr lang="en-GB" dirty="0"/>
          </a:p>
        </p:txBody>
      </p:sp>
    </p:spTree>
    <p:extLst>
      <p:ext uri="{BB962C8B-B14F-4D97-AF65-F5344CB8AC3E}">
        <p14:creationId xmlns:p14="http://schemas.microsoft.com/office/powerpoint/2010/main" val="3348693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15</a:t>
            </a:fld>
            <a:endParaRPr lang="en-GB" dirty="0"/>
          </a:p>
        </p:txBody>
      </p:sp>
    </p:spTree>
    <p:extLst>
      <p:ext uri="{BB962C8B-B14F-4D97-AF65-F5344CB8AC3E}">
        <p14:creationId xmlns:p14="http://schemas.microsoft.com/office/powerpoint/2010/main" val="3245683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16</a:t>
            </a:fld>
            <a:endParaRPr lang="en-GB" dirty="0"/>
          </a:p>
        </p:txBody>
      </p:sp>
    </p:spTree>
    <p:extLst>
      <p:ext uri="{BB962C8B-B14F-4D97-AF65-F5344CB8AC3E}">
        <p14:creationId xmlns:p14="http://schemas.microsoft.com/office/powerpoint/2010/main" val="565312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17</a:t>
            </a:fld>
            <a:endParaRPr lang="en-GB" dirty="0"/>
          </a:p>
        </p:txBody>
      </p:sp>
    </p:spTree>
    <p:extLst>
      <p:ext uri="{BB962C8B-B14F-4D97-AF65-F5344CB8AC3E}">
        <p14:creationId xmlns:p14="http://schemas.microsoft.com/office/powerpoint/2010/main" val="751680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18</a:t>
            </a:fld>
            <a:endParaRPr lang="en-GB" dirty="0"/>
          </a:p>
        </p:txBody>
      </p:sp>
    </p:spTree>
    <p:extLst>
      <p:ext uri="{BB962C8B-B14F-4D97-AF65-F5344CB8AC3E}">
        <p14:creationId xmlns:p14="http://schemas.microsoft.com/office/powerpoint/2010/main" val="2434294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19</a:t>
            </a:fld>
            <a:endParaRPr lang="en-GB" dirty="0"/>
          </a:p>
        </p:txBody>
      </p:sp>
    </p:spTree>
    <p:extLst>
      <p:ext uri="{BB962C8B-B14F-4D97-AF65-F5344CB8AC3E}">
        <p14:creationId xmlns:p14="http://schemas.microsoft.com/office/powerpoint/2010/main" val="3711964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2</a:t>
            </a:fld>
            <a:endParaRPr lang="en-GB" dirty="0"/>
          </a:p>
        </p:txBody>
      </p:sp>
    </p:spTree>
    <p:extLst>
      <p:ext uri="{BB962C8B-B14F-4D97-AF65-F5344CB8AC3E}">
        <p14:creationId xmlns:p14="http://schemas.microsoft.com/office/powerpoint/2010/main" val="144571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20</a:t>
            </a:fld>
            <a:endParaRPr lang="en-GB" dirty="0"/>
          </a:p>
        </p:txBody>
      </p:sp>
    </p:spTree>
    <p:extLst>
      <p:ext uri="{BB962C8B-B14F-4D97-AF65-F5344CB8AC3E}">
        <p14:creationId xmlns:p14="http://schemas.microsoft.com/office/powerpoint/2010/main" val="3833627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21</a:t>
            </a:fld>
            <a:endParaRPr lang="en-GB" dirty="0"/>
          </a:p>
        </p:txBody>
      </p:sp>
    </p:spTree>
    <p:extLst>
      <p:ext uri="{BB962C8B-B14F-4D97-AF65-F5344CB8AC3E}">
        <p14:creationId xmlns:p14="http://schemas.microsoft.com/office/powerpoint/2010/main" val="15912646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22</a:t>
            </a:fld>
            <a:endParaRPr lang="en-GB" dirty="0"/>
          </a:p>
        </p:txBody>
      </p:sp>
    </p:spTree>
    <p:extLst>
      <p:ext uri="{BB962C8B-B14F-4D97-AF65-F5344CB8AC3E}">
        <p14:creationId xmlns:p14="http://schemas.microsoft.com/office/powerpoint/2010/main" val="2450870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23</a:t>
            </a:fld>
            <a:endParaRPr lang="en-GB" dirty="0"/>
          </a:p>
        </p:txBody>
      </p:sp>
    </p:spTree>
    <p:extLst>
      <p:ext uri="{BB962C8B-B14F-4D97-AF65-F5344CB8AC3E}">
        <p14:creationId xmlns:p14="http://schemas.microsoft.com/office/powerpoint/2010/main" val="2211008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24</a:t>
            </a:fld>
            <a:endParaRPr lang="en-GB" dirty="0"/>
          </a:p>
        </p:txBody>
      </p:sp>
    </p:spTree>
    <p:extLst>
      <p:ext uri="{BB962C8B-B14F-4D97-AF65-F5344CB8AC3E}">
        <p14:creationId xmlns:p14="http://schemas.microsoft.com/office/powerpoint/2010/main" val="2388947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25</a:t>
            </a:fld>
            <a:endParaRPr lang="en-GB" dirty="0"/>
          </a:p>
        </p:txBody>
      </p:sp>
    </p:spTree>
    <p:extLst>
      <p:ext uri="{BB962C8B-B14F-4D97-AF65-F5344CB8AC3E}">
        <p14:creationId xmlns:p14="http://schemas.microsoft.com/office/powerpoint/2010/main" val="1246051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26</a:t>
            </a:fld>
            <a:endParaRPr lang="en-GB" dirty="0"/>
          </a:p>
        </p:txBody>
      </p:sp>
    </p:spTree>
    <p:extLst>
      <p:ext uri="{BB962C8B-B14F-4D97-AF65-F5344CB8AC3E}">
        <p14:creationId xmlns:p14="http://schemas.microsoft.com/office/powerpoint/2010/main" val="2017829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27</a:t>
            </a:fld>
            <a:endParaRPr lang="en-GB" dirty="0"/>
          </a:p>
        </p:txBody>
      </p:sp>
    </p:spTree>
    <p:extLst>
      <p:ext uri="{BB962C8B-B14F-4D97-AF65-F5344CB8AC3E}">
        <p14:creationId xmlns:p14="http://schemas.microsoft.com/office/powerpoint/2010/main" val="2853104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28</a:t>
            </a:fld>
            <a:endParaRPr lang="en-GB" dirty="0"/>
          </a:p>
        </p:txBody>
      </p:sp>
    </p:spTree>
    <p:extLst>
      <p:ext uri="{BB962C8B-B14F-4D97-AF65-F5344CB8AC3E}">
        <p14:creationId xmlns:p14="http://schemas.microsoft.com/office/powerpoint/2010/main" val="20480676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5"/>
          </p:nvPr>
        </p:nvSpPr>
        <p:spPr/>
        <p:txBody>
          <a:bodyPr/>
          <a:lstStyle/>
          <a:p>
            <a:fld id="{5B43D19E-BFDB-4C92-8EDD-32EDDA8F41DF}" type="slidenum">
              <a:rPr lang="en-GB" smtClean="0"/>
              <a:pPr/>
              <a:t>29</a:t>
            </a:fld>
            <a:endParaRPr lang="en-GB" dirty="0"/>
          </a:p>
        </p:txBody>
      </p:sp>
    </p:spTree>
    <p:extLst>
      <p:ext uri="{BB962C8B-B14F-4D97-AF65-F5344CB8AC3E}">
        <p14:creationId xmlns:p14="http://schemas.microsoft.com/office/powerpoint/2010/main" val="3669679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3</a:t>
            </a:fld>
            <a:endParaRPr lang="en-GB" dirty="0"/>
          </a:p>
        </p:txBody>
      </p:sp>
    </p:spTree>
    <p:extLst>
      <p:ext uri="{BB962C8B-B14F-4D97-AF65-F5344CB8AC3E}">
        <p14:creationId xmlns:p14="http://schemas.microsoft.com/office/powerpoint/2010/main" val="23726633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19038">
              <a:defRPr/>
            </a:pPr>
            <a:fld id="{5B43D19E-BFDB-4C92-8EDD-32EDDA8F41DF}" type="slidenum">
              <a:rPr lang="en-GB">
                <a:solidFill>
                  <a:prstClr val="black"/>
                </a:solidFill>
              </a:rPr>
              <a:pPr defTabSz="919038">
                <a:defRPr/>
              </a:pPr>
              <a:t>30</a:t>
            </a:fld>
            <a:endParaRPr lang="en-GB" dirty="0">
              <a:solidFill>
                <a:prstClr val="black"/>
              </a:solidFill>
            </a:endParaRPr>
          </a:p>
        </p:txBody>
      </p:sp>
    </p:spTree>
    <p:extLst>
      <p:ext uri="{BB962C8B-B14F-4D97-AF65-F5344CB8AC3E}">
        <p14:creationId xmlns:p14="http://schemas.microsoft.com/office/powerpoint/2010/main" val="26950609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31</a:t>
            </a:fld>
            <a:endParaRPr lang="en-GB" dirty="0"/>
          </a:p>
        </p:txBody>
      </p:sp>
    </p:spTree>
    <p:extLst>
      <p:ext uri="{BB962C8B-B14F-4D97-AF65-F5344CB8AC3E}">
        <p14:creationId xmlns:p14="http://schemas.microsoft.com/office/powerpoint/2010/main" val="13800306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32</a:t>
            </a:fld>
            <a:endParaRPr lang="en-GB" dirty="0"/>
          </a:p>
        </p:txBody>
      </p:sp>
    </p:spTree>
    <p:extLst>
      <p:ext uri="{BB962C8B-B14F-4D97-AF65-F5344CB8AC3E}">
        <p14:creationId xmlns:p14="http://schemas.microsoft.com/office/powerpoint/2010/main" val="16456715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33</a:t>
            </a:fld>
            <a:endParaRPr lang="en-GB" dirty="0"/>
          </a:p>
        </p:txBody>
      </p:sp>
    </p:spTree>
    <p:extLst>
      <p:ext uri="{BB962C8B-B14F-4D97-AF65-F5344CB8AC3E}">
        <p14:creationId xmlns:p14="http://schemas.microsoft.com/office/powerpoint/2010/main" val="9773002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34</a:t>
            </a:fld>
            <a:endParaRPr lang="en-GB" dirty="0"/>
          </a:p>
        </p:txBody>
      </p:sp>
    </p:spTree>
    <p:extLst>
      <p:ext uri="{BB962C8B-B14F-4D97-AF65-F5344CB8AC3E}">
        <p14:creationId xmlns:p14="http://schemas.microsoft.com/office/powerpoint/2010/main" val="2061915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p>
        </p:txBody>
      </p:sp>
      <p:sp>
        <p:nvSpPr>
          <p:cNvPr id="4" name="Slide Number Placeholder 3"/>
          <p:cNvSpPr>
            <a:spLocks noGrp="1"/>
          </p:cNvSpPr>
          <p:nvPr>
            <p:ph type="sldNum" sz="quarter" idx="5"/>
          </p:nvPr>
        </p:nvSpPr>
        <p:spPr/>
        <p:txBody>
          <a:bodyPr/>
          <a:lstStyle/>
          <a:p>
            <a:fld id="{5B43D19E-BFDB-4C92-8EDD-32EDDA8F41DF}" type="slidenum">
              <a:rPr lang="en-GB" smtClean="0"/>
              <a:pPr/>
              <a:t>35</a:t>
            </a:fld>
            <a:endParaRPr lang="en-GB" dirty="0"/>
          </a:p>
        </p:txBody>
      </p:sp>
    </p:spTree>
    <p:extLst>
      <p:ext uri="{BB962C8B-B14F-4D97-AF65-F5344CB8AC3E}">
        <p14:creationId xmlns:p14="http://schemas.microsoft.com/office/powerpoint/2010/main" val="39293782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02E2C-482D-686C-0E57-457E0C6550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ACAA1C-75B0-BA93-7B4F-97A87D40DB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E82AA4-CC3A-4A7E-2584-414A46B174A4}"/>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6A916EF8-76E3-0A48-AD5F-9060B71574C5}"/>
              </a:ext>
            </a:extLst>
          </p:cNvPr>
          <p:cNvSpPr>
            <a:spLocks noGrp="1"/>
          </p:cNvSpPr>
          <p:nvPr>
            <p:ph type="sldNum" sz="quarter" idx="10"/>
          </p:nvPr>
        </p:nvSpPr>
        <p:spPr/>
        <p:txBody>
          <a:bodyPr/>
          <a:lstStyle/>
          <a:p>
            <a:pPr defTabSz="919038">
              <a:defRPr/>
            </a:pPr>
            <a:fld id="{5B43D19E-BFDB-4C92-8EDD-32EDDA8F41DF}" type="slidenum">
              <a:rPr lang="en-GB">
                <a:solidFill>
                  <a:prstClr val="black"/>
                </a:solidFill>
              </a:rPr>
              <a:pPr defTabSz="919038">
                <a:defRPr/>
              </a:pPr>
              <a:t>36</a:t>
            </a:fld>
            <a:endParaRPr lang="en-GB" dirty="0">
              <a:solidFill>
                <a:prstClr val="black"/>
              </a:solidFill>
            </a:endParaRPr>
          </a:p>
        </p:txBody>
      </p:sp>
    </p:spTree>
    <p:extLst>
      <p:ext uri="{BB962C8B-B14F-4D97-AF65-F5344CB8AC3E}">
        <p14:creationId xmlns:p14="http://schemas.microsoft.com/office/powerpoint/2010/main" val="13033987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37</a:t>
            </a:fld>
            <a:endParaRPr lang="en-GB" dirty="0"/>
          </a:p>
        </p:txBody>
      </p:sp>
    </p:spTree>
    <p:extLst>
      <p:ext uri="{BB962C8B-B14F-4D97-AF65-F5344CB8AC3E}">
        <p14:creationId xmlns:p14="http://schemas.microsoft.com/office/powerpoint/2010/main" val="17687494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38</a:t>
            </a:fld>
            <a:endParaRPr lang="en-GB" dirty="0"/>
          </a:p>
        </p:txBody>
      </p:sp>
    </p:spTree>
    <p:extLst>
      <p:ext uri="{BB962C8B-B14F-4D97-AF65-F5344CB8AC3E}">
        <p14:creationId xmlns:p14="http://schemas.microsoft.com/office/powerpoint/2010/main" val="11295315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39</a:t>
            </a:fld>
            <a:endParaRPr lang="en-GB" dirty="0"/>
          </a:p>
        </p:txBody>
      </p:sp>
    </p:spTree>
    <p:extLst>
      <p:ext uri="{BB962C8B-B14F-4D97-AF65-F5344CB8AC3E}">
        <p14:creationId xmlns:p14="http://schemas.microsoft.com/office/powerpoint/2010/main" val="4196842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4</a:t>
            </a:fld>
            <a:endParaRPr lang="en-GB" dirty="0"/>
          </a:p>
        </p:txBody>
      </p:sp>
    </p:spTree>
    <p:extLst>
      <p:ext uri="{BB962C8B-B14F-4D97-AF65-F5344CB8AC3E}">
        <p14:creationId xmlns:p14="http://schemas.microsoft.com/office/powerpoint/2010/main" val="12968103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40</a:t>
            </a:fld>
            <a:endParaRPr lang="en-GB" dirty="0"/>
          </a:p>
        </p:txBody>
      </p:sp>
    </p:spTree>
    <p:extLst>
      <p:ext uri="{BB962C8B-B14F-4D97-AF65-F5344CB8AC3E}">
        <p14:creationId xmlns:p14="http://schemas.microsoft.com/office/powerpoint/2010/main" val="41862185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41</a:t>
            </a:fld>
            <a:endParaRPr lang="en-GB" dirty="0"/>
          </a:p>
        </p:txBody>
      </p:sp>
    </p:spTree>
    <p:extLst>
      <p:ext uri="{BB962C8B-B14F-4D97-AF65-F5344CB8AC3E}">
        <p14:creationId xmlns:p14="http://schemas.microsoft.com/office/powerpoint/2010/main" val="37687897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42</a:t>
            </a:fld>
            <a:endParaRPr lang="en-GB" dirty="0"/>
          </a:p>
        </p:txBody>
      </p:sp>
    </p:spTree>
    <p:extLst>
      <p:ext uri="{BB962C8B-B14F-4D97-AF65-F5344CB8AC3E}">
        <p14:creationId xmlns:p14="http://schemas.microsoft.com/office/powerpoint/2010/main" val="35822946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43</a:t>
            </a:fld>
            <a:endParaRPr lang="en-GB" dirty="0"/>
          </a:p>
        </p:txBody>
      </p:sp>
    </p:spTree>
    <p:extLst>
      <p:ext uri="{BB962C8B-B14F-4D97-AF65-F5344CB8AC3E}">
        <p14:creationId xmlns:p14="http://schemas.microsoft.com/office/powerpoint/2010/main" val="20984965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44</a:t>
            </a:fld>
            <a:endParaRPr lang="en-GB" dirty="0"/>
          </a:p>
        </p:txBody>
      </p:sp>
    </p:spTree>
    <p:extLst>
      <p:ext uri="{BB962C8B-B14F-4D97-AF65-F5344CB8AC3E}">
        <p14:creationId xmlns:p14="http://schemas.microsoft.com/office/powerpoint/2010/main" val="19606607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45</a:t>
            </a:fld>
            <a:endParaRPr lang="en-GB" dirty="0"/>
          </a:p>
        </p:txBody>
      </p:sp>
    </p:spTree>
    <p:extLst>
      <p:ext uri="{BB962C8B-B14F-4D97-AF65-F5344CB8AC3E}">
        <p14:creationId xmlns:p14="http://schemas.microsoft.com/office/powerpoint/2010/main" val="41021375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46</a:t>
            </a:fld>
            <a:endParaRPr lang="en-GB" dirty="0"/>
          </a:p>
        </p:txBody>
      </p:sp>
    </p:spTree>
    <p:extLst>
      <p:ext uri="{BB962C8B-B14F-4D97-AF65-F5344CB8AC3E}">
        <p14:creationId xmlns:p14="http://schemas.microsoft.com/office/powerpoint/2010/main" val="16487234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47</a:t>
            </a:fld>
            <a:endParaRPr lang="en-GB" dirty="0"/>
          </a:p>
        </p:txBody>
      </p:sp>
    </p:spTree>
    <p:extLst>
      <p:ext uri="{BB962C8B-B14F-4D97-AF65-F5344CB8AC3E}">
        <p14:creationId xmlns:p14="http://schemas.microsoft.com/office/powerpoint/2010/main" val="706647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48</a:t>
            </a:fld>
            <a:endParaRPr lang="en-GB" dirty="0"/>
          </a:p>
        </p:txBody>
      </p:sp>
    </p:spTree>
    <p:extLst>
      <p:ext uri="{BB962C8B-B14F-4D97-AF65-F5344CB8AC3E}">
        <p14:creationId xmlns:p14="http://schemas.microsoft.com/office/powerpoint/2010/main" val="39332973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4FEB7-07D7-B972-9FB0-312A5648DA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E2DA56-AC89-F35B-47B5-F2854A363F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86D660-9AEB-50C5-0801-A8724FA1042C}"/>
              </a:ext>
            </a:extLst>
          </p:cNvPr>
          <p:cNvSpPr>
            <a:spLocks noGrp="1"/>
          </p:cNvSpPr>
          <p:nvPr>
            <p:ph type="body" idx="1"/>
          </p:nvPr>
        </p:nvSpPr>
        <p:spPr/>
        <p:txBody>
          <a:bodyPr/>
          <a:lstStyle/>
          <a:p>
            <a:r>
              <a:rPr lang="en-US" dirty="0"/>
              <a:t>B</a:t>
            </a:r>
          </a:p>
        </p:txBody>
      </p:sp>
      <p:sp>
        <p:nvSpPr>
          <p:cNvPr id="4" name="Slide Number Placeholder 3">
            <a:extLst>
              <a:ext uri="{FF2B5EF4-FFF2-40B4-BE49-F238E27FC236}">
                <a16:creationId xmlns:a16="http://schemas.microsoft.com/office/drawing/2014/main" id="{12A711A3-17DA-EEB1-C8CB-E45931096EC4}"/>
              </a:ext>
            </a:extLst>
          </p:cNvPr>
          <p:cNvSpPr>
            <a:spLocks noGrp="1"/>
          </p:cNvSpPr>
          <p:nvPr>
            <p:ph type="sldNum" sz="quarter" idx="5"/>
          </p:nvPr>
        </p:nvSpPr>
        <p:spPr/>
        <p:txBody>
          <a:bodyPr/>
          <a:lstStyle/>
          <a:p>
            <a:fld id="{5B43D19E-BFDB-4C92-8EDD-32EDDA8F41DF}" type="slidenum">
              <a:rPr lang="en-GB" smtClean="0"/>
              <a:pPr/>
              <a:t>49</a:t>
            </a:fld>
            <a:endParaRPr lang="en-GB" dirty="0"/>
          </a:p>
        </p:txBody>
      </p:sp>
    </p:spTree>
    <p:extLst>
      <p:ext uri="{BB962C8B-B14F-4D97-AF65-F5344CB8AC3E}">
        <p14:creationId xmlns:p14="http://schemas.microsoft.com/office/powerpoint/2010/main" val="3472538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5</a:t>
            </a:fld>
            <a:endParaRPr lang="en-GB" dirty="0"/>
          </a:p>
        </p:txBody>
      </p:sp>
    </p:spTree>
    <p:extLst>
      <p:ext uri="{BB962C8B-B14F-4D97-AF65-F5344CB8AC3E}">
        <p14:creationId xmlns:p14="http://schemas.microsoft.com/office/powerpoint/2010/main" val="40864638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19038">
              <a:defRPr/>
            </a:pPr>
            <a:fld id="{5B43D19E-BFDB-4C92-8EDD-32EDDA8F41DF}" type="slidenum">
              <a:rPr lang="en-GB">
                <a:solidFill>
                  <a:prstClr val="black"/>
                </a:solidFill>
              </a:rPr>
              <a:pPr defTabSz="919038">
                <a:defRPr/>
              </a:pPr>
              <a:t>50</a:t>
            </a:fld>
            <a:endParaRPr lang="en-GB" dirty="0">
              <a:solidFill>
                <a:prstClr val="black"/>
              </a:solidFill>
            </a:endParaRPr>
          </a:p>
        </p:txBody>
      </p:sp>
    </p:spTree>
    <p:extLst>
      <p:ext uri="{BB962C8B-B14F-4D97-AF65-F5344CB8AC3E}">
        <p14:creationId xmlns:p14="http://schemas.microsoft.com/office/powerpoint/2010/main" val="9615867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51</a:t>
            </a:fld>
            <a:endParaRPr lang="en-GB" dirty="0"/>
          </a:p>
        </p:txBody>
      </p:sp>
    </p:spTree>
    <p:extLst>
      <p:ext uri="{BB962C8B-B14F-4D97-AF65-F5344CB8AC3E}">
        <p14:creationId xmlns:p14="http://schemas.microsoft.com/office/powerpoint/2010/main" val="9158776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52</a:t>
            </a:fld>
            <a:endParaRPr lang="en-GB" dirty="0"/>
          </a:p>
        </p:txBody>
      </p:sp>
    </p:spTree>
    <p:extLst>
      <p:ext uri="{BB962C8B-B14F-4D97-AF65-F5344CB8AC3E}">
        <p14:creationId xmlns:p14="http://schemas.microsoft.com/office/powerpoint/2010/main" val="4319082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53</a:t>
            </a:fld>
            <a:endParaRPr lang="en-GB" dirty="0"/>
          </a:p>
        </p:txBody>
      </p:sp>
    </p:spTree>
    <p:extLst>
      <p:ext uri="{BB962C8B-B14F-4D97-AF65-F5344CB8AC3E}">
        <p14:creationId xmlns:p14="http://schemas.microsoft.com/office/powerpoint/2010/main" val="30275092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54</a:t>
            </a:fld>
            <a:endParaRPr lang="en-GB" dirty="0"/>
          </a:p>
        </p:txBody>
      </p:sp>
    </p:spTree>
    <p:extLst>
      <p:ext uri="{BB962C8B-B14F-4D97-AF65-F5344CB8AC3E}">
        <p14:creationId xmlns:p14="http://schemas.microsoft.com/office/powerpoint/2010/main" val="10588500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55</a:t>
            </a:fld>
            <a:endParaRPr lang="en-GB" dirty="0"/>
          </a:p>
        </p:txBody>
      </p:sp>
    </p:spTree>
    <p:extLst>
      <p:ext uri="{BB962C8B-B14F-4D97-AF65-F5344CB8AC3E}">
        <p14:creationId xmlns:p14="http://schemas.microsoft.com/office/powerpoint/2010/main" val="22390586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56</a:t>
            </a:fld>
            <a:endParaRPr lang="en-GB" dirty="0"/>
          </a:p>
        </p:txBody>
      </p:sp>
    </p:spTree>
    <p:extLst>
      <p:ext uri="{BB962C8B-B14F-4D97-AF65-F5344CB8AC3E}">
        <p14:creationId xmlns:p14="http://schemas.microsoft.com/office/powerpoint/2010/main" val="576457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57</a:t>
            </a:fld>
            <a:endParaRPr lang="en-GB" dirty="0"/>
          </a:p>
        </p:txBody>
      </p:sp>
    </p:spTree>
    <p:extLst>
      <p:ext uri="{BB962C8B-B14F-4D97-AF65-F5344CB8AC3E}">
        <p14:creationId xmlns:p14="http://schemas.microsoft.com/office/powerpoint/2010/main" val="2783899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58</a:t>
            </a:fld>
            <a:endParaRPr lang="en-GB" dirty="0"/>
          </a:p>
        </p:txBody>
      </p:sp>
    </p:spTree>
    <p:extLst>
      <p:ext uri="{BB962C8B-B14F-4D97-AF65-F5344CB8AC3E}">
        <p14:creationId xmlns:p14="http://schemas.microsoft.com/office/powerpoint/2010/main" val="25423819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59</a:t>
            </a:fld>
            <a:endParaRPr lang="en-GB" dirty="0"/>
          </a:p>
        </p:txBody>
      </p:sp>
    </p:spTree>
    <p:extLst>
      <p:ext uri="{BB962C8B-B14F-4D97-AF65-F5344CB8AC3E}">
        <p14:creationId xmlns:p14="http://schemas.microsoft.com/office/powerpoint/2010/main" val="4025561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7553B-3696-8C2C-7241-8A8187FF12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19509F-C23C-5FCC-34EB-451AB21329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5E0818-6579-748F-E629-D0CE7E5030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CEDAE7-094E-F390-29AE-AC5946CAE700}"/>
              </a:ext>
            </a:extLst>
          </p:cNvPr>
          <p:cNvSpPr>
            <a:spLocks noGrp="1"/>
          </p:cNvSpPr>
          <p:nvPr>
            <p:ph type="sldNum" sz="quarter" idx="5"/>
          </p:nvPr>
        </p:nvSpPr>
        <p:spPr/>
        <p:txBody>
          <a:bodyPr/>
          <a:lstStyle/>
          <a:p>
            <a:fld id="{5B43D19E-BFDB-4C92-8EDD-32EDDA8F41DF}" type="slidenum">
              <a:rPr lang="en-GB" smtClean="0"/>
              <a:pPr/>
              <a:t>6</a:t>
            </a:fld>
            <a:endParaRPr lang="en-GB" dirty="0"/>
          </a:p>
        </p:txBody>
      </p:sp>
    </p:spTree>
    <p:extLst>
      <p:ext uri="{BB962C8B-B14F-4D97-AF65-F5344CB8AC3E}">
        <p14:creationId xmlns:p14="http://schemas.microsoft.com/office/powerpoint/2010/main" val="4123255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60</a:t>
            </a:fld>
            <a:endParaRPr lang="en-GB" dirty="0"/>
          </a:p>
        </p:txBody>
      </p:sp>
    </p:spTree>
    <p:extLst>
      <p:ext uri="{BB962C8B-B14F-4D97-AF65-F5344CB8AC3E}">
        <p14:creationId xmlns:p14="http://schemas.microsoft.com/office/powerpoint/2010/main" val="31075610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61</a:t>
            </a:fld>
            <a:endParaRPr lang="en-GB" dirty="0"/>
          </a:p>
        </p:txBody>
      </p:sp>
    </p:spTree>
    <p:extLst>
      <p:ext uri="{BB962C8B-B14F-4D97-AF65-F5344CB8AC3E}">
        <p14:creationId xmlns:p14="http://schemas.microsoft.com/office/powerpoint/2010/main" val="27402984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19038">
              <a:defRPr/>
            </a:pPr>
            <a:fld id="{5B43D19E-BFDB-4C92-8EDD-32EDDA8F41DF}" type="slidenum">
              <a:rPr lang="en-GB">
                <a:solidFill>
                  <a:prstClr val="black"/>
                </a:solidFill>
              </a:rPr>
              <a:pPr defTabSz="919038">
                <a:defRPr/>
              </a:pPr>
              <a:t>62</a:t>
            </a:fld>
            <a:endParaRPr lang="en-GB" dirty="0">
              <a:solidFill>
                <a:prstClr val="black"/>
              </a:solidFill>
            </a:endParaRPr>
          </a:p>
        </p:txBody>
      </p:sp>
    </p:spTree>
    <p:extLst>
      <p:ext uri="{BB962C8B-B14F-4D97-AF65-F5344CB8AC3E}">
        <p14:creationId xmlns:p14="http://schemas.microsoft.com/office/powerpoint/2010/main" val="25130792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63</a:t>
            </a:fld>
            <a:endParaRPr lang="en-GB" dirty="0"/>
          </a:p>
        </p:txBody>
      </p:sp>
    </p:spTree>
    <p:extLst>
      <p:ext uri="{BB962C8B-B14F-4D97-AF65-F5344CB8AC3E}">
        <p14:creationId xmlns:p14="http://schemas.microsoft.com/office/powerpoint/2010/main" val="30538902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64</a:t>
            </a:fld>
            <a:endParaRPr lang="en-GB" dirty="0"/>
          </a:p>
        </p:txBody>
      </p:sp>
    </p:spTree>
    <p:extLst>
      <p:ext uri="{BB962C8B-B14F-4D97-AF65-F5344CB8AC3E}">
        <p14:creationId xmlns:p14="http://schemas.microsoft.com/office/powerpoint/2010/main" val="18028511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65</a:t>
            </a:fld>
            <a:endParaRPr lang="en-GB" dirty="0"/>
          </a:p>
        </p:txBody>
      </p:sp>
    </p:spTree>
    <p:extLst>
      <p:ext uri="{BB962C8B-B14F-4D97-AF65-F5344CB8AC3E}">
        <p14:creationId xmlns:p14="http://schemas.microsoft.com/office/powerpoint/2010/main" val="37085498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66</a:t>
            </a:fld>
            <a:endParaRPr lang="en-GB" dirty="0"/>
          </a:p>
        </p:txBody>
      </p:sp>
    </p:spTree>
    <p:extLst>
      <p:ext uri="{BB962C8B-B14F-4D97-AF65-F5344CB8AC3E}">
        <p14:creationId xmlns:p14="http://schemas.microsoft.com/office/powerpoint/2010/main" val="13310737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67</a:t>
            </a:fld>
            <a:endParaRPr lang="en-GB" dirty="0"/>
          </a:p>
        </p:txBody>
      </p:sp>
    </p:spTree>
    <p:extLst>
      <p:ext uri="{BB962C8B-B14F-4D97-AF65-F5344CB8AC3E}">
        <p14:creationId xmlns:p14="http://schemas.microsoft.com/office/powerpoint/2010/main" val="30475000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68</a:t>
            </a:fld>
            <a:endParaRPr lang="en-GB" dirty="0"/>
          </a:p>
        </p:txBody>
      </p:sp>
    </p:spTree>
    <p:extLst>
      <p:ext uri="{BB962C8B-B14F-4D97-AF65-F5344CB8AC3E}">
        <p14:creationId xmlns:p14="http://schemas.microsoft.com/office/powerpoint/2010/main" val="17391448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9845" indent="-219845">
              <a:spcAft>
                <a:spcPts val="289"/>
              </a:spcAft>
              <a:buClr>
                <a:schemeClr val="tx2"/>
              </a:buClr>
              <a:buSzPct val="100000"/>
              <a:buFont typeface="Wingdings" pitchFamily="2" charset="2"/>
              <a:buChar char="§"/>
            </a:pPr>
            <a:r>
              <a:rPr lang="en-IN" altLang="en-US" dirty="0">
                <a:solidFill>
                  <a:schemeClr val="bg1"/>
                </a:solidFill>
              </a:rPr>
              <a:t>With the $1 billion threshold and the AFSI adjustment, it is expected that most tax-exempt organizations would not be subject to CAMT</a:t>
            </a:r>
          </a:p>
          <a:p>
            <a:pPr marL="439689" indent="-219845">
              <a:spcAft>
                <a:spcPts val="289"/>
              </a:spcAft>
              <a:buClr>
                <a:schemeClr val="tx2"/>
              </a:buClr>
              <a:buSzPct val="100000"/>
              <a:buFont typeface="Wingdings" pitchFamily="2" charset="2"/>
              <a:buChar char="§"/>
            </a:pPr>
            <a:r>
              <a:rPr lang="en-IN" altLang="en-US" sz="1100" dirty="0">
                <a:solidFill>
                  <a:schemeClr val="bg1"/>
                </a:solidFill>
              </a:rPr>
              <a:t>However, they may be subject to Form 4626 filing requirements</a:t>
            </a:r>
          </a:p>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69</a:t>
            </a:fld>
            <a:endParaRPr lang="en-GB" dirty="0"/>
          </a:p>
        </p:txBody>
      </p:sp>
    </p:spTree>
    <p:extLst>
      <p:ext uri="{BB962C8B-B14F-4D97-AF65-F5344CB8AC3E}">
        <p14:creationId xmlns:p14="http://schemas.microsoft.com/office/powerpoint/2010/main" val="1072553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19038">
              <a:defRPr/>
            </a:pPr>
            <a:fld id="{5B43D19E-BFDB-4C92-8EDD-32EDDA8F41DF}" type="slidenum">
              <a:rPr lang="en-GB">
                <a:solidFill>
                  <a:prstClr val="black"/>
                </a:solidFill>
              </a:rPr>
              <a:pPr defTabSz="919038">
                <a:defRPr/>
              </a:pPr>
              <a:t>7</a:t>
            </a:fld>
            <a:endParaRPr lang="en-GB" dirty="0">
              <a:solidFill>
                <a:prstClr val="black"/>
              </a:solidFill>
            </a:endParaRPr>
          </a:p>
        </p:txBody>
      </p:sp>
    </p:spTree>
    <p:extLst>
      <p:ext uri="{BB962C8B-B14F-4D97-AF65-F5344CB8AC3E}">
        <p14:creationId xmlns:p14="http://schemas.microsoft.com/office/powerpoint/2010/main" val="3464957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70</a:t>
            </a:fld>
            <a:endParaRPr lang="en-GB" dirty="0"/>
          </a:p>
        </p:txBody>
      </p:sp>
    </p:spTree>
    <p:extLst>
      <p:ext uri="{BB962C8B-B14F-4D97-AF65-F5344CB8AC3E}">
        <p14:creationId xmlns:p14="http://schemas.microsoft.com/office/powerpoint/2010/main" val="18810692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71</a:t>
            </a:fld>
            <a:endParaRPr lang="en-GB" dirty="0"/>
          </a:p>
        </p:txBody>
      </p:sp>
    </p:spTree>
    <p:extLst>
      <p:ext uri="{BB962C8B-B14F-4D97-AF65-F5344CB8AC3E}">
        <p14:creationId xmlns:p14="http://schemas.microsoft.com/office/powerpoint/2010/main" val="20807768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72</a:t>
            </a:fld>
            <a:endParaRPr lang="en-GB" dirty="0"/>
          </a:p>
        </p:txBody>
      </p:sp>
    </p:spTree>
    <p:extLst>
      <p:ext uri="{BB962C8B-B14F-4D97-AF65-F5344CB8AC3E}">
        <p14:creationId xmlns:p14="http://schemas.microsoft.com/office/powerpoint/2010/main" val="5899897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73</a:t>
            </a:fld>
            <a:endParaRPr lang="en-GB" dirty="0"/>
          </a:p>
        </p:txBody>
      </p:sp>
    </p:spTree>
    <p:extLst>
      <p:ext uri="{BB962C8B-B14F-4D97-AF65-F5344CB8AC3E}">
        <p14:creationId xmlns:p14="http://schemas.microsoft.com/office/powerpoint/2010/main" val="40316084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D3600-7469-A7AF-C14E-BB0D758166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9E61E9-8C58-E4AD-A966-F52B2EA175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21A81D-E496-543B-10E8-8BB9D33463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BDE396-1D22-F770-2F16-E8E21335BC60}"/>
              </a:ext>
            </a:extLst>
          </p:cNvPr>
          <p:cNvSpPr>
            <a:spLocks noGrp="1"/>
          </p:cNvSpPr>
          <p:nvPr>
            <p:ph type="sldNum" sz="quarter" idx="5"/>
          </p:nvPr>
        </p:nvSpPr>
        <p:spPr/>
        <p:txBody>
          <a:bodyPr/>
          <a:lstStyle/>
          <a:p>
            <a:fld id="{5B43D19E-BFDB-4C92-8EDD-32EDDA8F41DF}" type="slidenum">
              <a:rPr lang="en-GB" smtClean="0"/>
              <a:pPr/>
              <a:t>74</a:t>
            </a:fld>
            <a:endParaRPr lang="en-GB" dirty="0"/>
          </a:p>
        </p:txBody>
      </p:sp>
    </p:spTree>
    <p:extLst>
      <p:ext uri="{BB962C8B-B14F-4D97-AF65-F5344CB8AC3E}">
        <p14:creationId xmlns:p14="http://schemas.microsoft.com/office/powerpoint/2010/main" val="18998586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75</a:t>
            </a:fld>
            <a:endParaRPr lang="en-GB" dirty="0"/>
          </a:p>
        </p:txBody>
      </p:sp>
    </p:spTree>
    <p:extLst>
      <p:ext uri="{BB962C8B-B14F-4D97-AF65-F5344CB8AC3E}">
        <p14:creationId xmlns:p14="http://schemas.microsoft.com/office/powerpoint/2010/main" val="1441423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8</a:t>
            </a:fld>
            <a:endParaRPr lang="en-GB" dirty="0"/>
          </a:p>
        </p:txBody>
      </p:sp>
    </p:spTree>
    <p:extLst>
      <p:ext uri="{BB962C8B-B14F-4D97-AF65-F5344CB8AC3E}">
        <p14:creationId xmlns:p14="http://schemas.microsoft.com/office/powerpoint/2010/main" val="1057485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3D19E-BFDB-4C92-8EDD-32EDDA8F41DF}" type="slidenum">
              <a:rPr lang="en-GB" smtClean="0"/>
              <a:pPr/>
              <a:t>9</a:t>
            </a:fld>
            <a:endParaRPr lang="en-GB" dirty="0"/>
          </a:p>
        </p:txBody>
      </p:sp>
    </p:spTree>
    <p:extLst>
      <p:ext uri="{BB962C8B-B14F-4D97-AF65-F5344CB8AC3E}">
        <p14:creationId xmlns:p14="http://schemas.microsoft.com/office/powerpoint/2010/main" val="11495641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descr="A blurry image of a rainbow&#10;&#10;Description automatically generated">
            <a:extLst>
              <a:ext uri="{FF2B5EF4-FFF2-40B4-BE49-F238E27FC236}">
                <a16:creationId xmlns:a16="http://schemas.microsoft.com/office/drawing/2014/main" id="{317BE7A3-A673-B58A-8BE4-D36A0E590D3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5" name="Group 4">
            <a:extLst>
              <a:ext uri="{FF2B5EF4-FFF2-40B4-BE49-F238E27FC236}">
                <a16:creationId xmlns:a16="http://schemas.microsoft.com/office/drawing/2014/main" id="{3D8D2553-DCAF-2D9D-2138-FE4E794B7FFA}"/>
              </a:ext>
            </a:extLst>
          </p:cNvPr>
          <p:cNvGrpSpPr/>
          <p:nvPr userDrawn="1"/>
        </p:nvGrpSpPr>
        <p:grpSpPr>
          <a:xfrm>
            <a:off x="485775" y="6164633"/>
            <a:ext cx="4940935" cy="318770"/>
            <a:chOff x="485775" y="6164633"/>
            <a:chExt cx="4940935" cy="318770"/>
          </a:xfrm>
        </p:grpSpPr>
        <p:sp>
          <p:nvSpPr>
            <p:cNvPr id="297" name="Freeform 296">
              <a:extLst>
                <a:ext uri="{FF2B5EF4-FFF2-40B4-BE49-F238E27FC236}">
                  <a16:creationId xmlns:a16="http://schemas.microsoft.com/office/drawing/2014/main" id="{AD4E5D8B-12B4-19F3-17D4-D12BF368FC85}"/>
                </a:ext>
              </a:extLst>
            </p:cNvPr>
            <p:cNvSpPr/>
            <p:nvPr/>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98" name="Freeform 297">
              <a:extLst>
                <a:ext uri="{FF2B5EF4-FFF2-40B4-BE49-F238E27FC236}">
                  <a16:creationId xmlns:a16="http://schemas.microsoft.com/office/drawing/2014/main" id="{219789D6-6B07-F2E6-06BE-8CA9DC83E385}"/>
                </a:ext>
              </a:extLst>
            </p:cNvPr>
            <p:cNvSpPr/>
            <p:nvPr/>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grpSp>
        <p:nvGrpSpPr>
          <p:cNvPr id="4" name="Group 3">
            <a:extLst>
              <a:ext uri="{FF2B5EF4-FFF2-40B4-BE49-F238E27FC236}">
                <a16:creationId xmlns:a16="http://schemas.microsoft.com/office/drawing/2014/main" id="{9767D4D9-A47B-4020-6B9B-87B081166C85}"/>
              </a:ext>
            </a:extLst>
          </p:cNvPr>
          <p:cNvGrpSpPr/>
          <p:nvPr userDrawn="1"/>
        </p:nvGrpSpPr>
        <p:grpSpPr>
          <a:xfrm>
            <a:off x="485774" y="1291008"/>
            <a:ext cx="5706110" cy="4360545"/>
            <a:chOff x="485774" y="1291008"/>
            <a:chExt cx="5706110" cy="4360545"/>
          </a:xfrm>
        </p:grpSpPr>
        <p:sp>
          <p:nvSpPr>
            <p:cNvPr id="299" name="Freeform 298">
              <a:extLst>
                <a:ext uri="{FF2B5EF4-FFF2-40B4-BE49-F238E27FC236}">
                  <a16:creationId xmlns:a16="http://schemas.microsoft.com/office/drawing/2014/main" id="{70589FC3-4491-BD75-2C16-660DF0B71BBC}"/>
                </a:ext>
              </a:extLst>
            </p:cNvPr>
            <p:cNvSpPr/>
            <p:nvPr/>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293" name="Freeform 292">
              <a:extLst>
                <a:ext uri="{FF2B5EF4-FFF2-40B4-BE49-F238E27FC236}">
                  <a16:creationId xmlns:a16="http://schemas.microsoft.com/office/drawing/2014/main" id="{B00DB918-F11D-F855-5478-ECB25A1AC3D1}"/>
                </a:ext>
              </a:extLst>
            </p:cNvPr>
            <p:cNvSpPr/>
            <p:nvPr/>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FF32FF"/>
                </a:gs>
                <a:gs pos="100000">
                  <a:srgbClr val="32FFFF"/>
                </a:gs>
              </a:gsLst>
              <a:lin ang="18600000" scaled="0"/>
              <a:tileRect/>
            </a:gradFill>
            <a:ln w="8181" cap="flat">
              <a:noFill/>
              <a:prstDash val="solid"/>
              <a:miter/>
            </a:ln>
          </p:spPr>
          <p:txBody>
            <a:bodyPr rtlCol="0" anchor="ctr"/>
            <a:lstStyle/>
            <a:p>
              <a:pPr lvl="0"/>
              <a:endParaRPr lang="en-US" dirty="0"/>
            </a:p>
          </p:txBody>
        </p:sp>
      </p:grpSp>
      <p:grpSp>
        <p:nvGrpSpPr>
          <p:cNvPr id="13" name="Group 12">
            <a:extLst>
              <a:ext uri="{FF2B5EF4-FFF2-40B4-BE49-F238E27FC236}">
                <a16:creationId xmlns:a16="http://schemas.microsoft.com/office/drawing/2014/main" id="{3FA35A17-6E72-5D10-337D-87AD82CF5161}"/>
              </a:ext>
            </a:extLst>
          </p:cNvPr>
          <p:cNvGrpSpPr>
            <a:grpSpLocks noChangeAspect="1"/>
          </p:cNvGrpSpPr>
          <p:nvPr userDrawn="1"/>
        </p:nvGrpSpPr>
        <p:grpSpPr>
          <a:xfrm>
            <a:off x="10562024" y="5167683"/>
            <a:ext cx="1220400" cy="1285398"/>
            <a:chOff x="3913438" y="-99392"/>
            <a:chExt cx="6512821" cy="6859693"/>
          </a:xfrm>
        </p:grpSpPr>
        <p:sp>
          <p:nvSpPr>
            <p:cNvPr id="14" name="Freeform: Shape 13">
              <a:extLst>
                <a:ext uri="{FF2B5EF4-FFF2-40B4-BE49-F238E27FC236}">
                  <a16:creationId xmlns:a16="http://schemas.microsoft.com/office/drawing/2014/main" id="{DD8B71BF-2CD6-B365-4402-A8FF831788C7}"/>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7A718681-C140-C687-56FE-5B74AAC28F64}"/>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C5F880BD-E431-2A19-D56A-8B37360C1C20}"/>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
        <p:nvSpPr>
          <p:cNvPr id="2" name="Subtitle 2">
            <a:extLst>
              <a:ext uri="{FF2B5EF4-FFF2-40B4-BE49-F238E27FC236}">
                <a16:creationId xmlns:a16="http://schemas.microsoft.com/office/drawing/2014/main" id="{E44F49DD-B1F2-E490-809B-28FC1682FC1B}"/>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6" name="Title 4">
            <a:extLst>
              <a:ext uri="{FF2B5EF4-FFF2-40B4-BE49-F238E27FC236}">
                <a16:creationId xmlns:a16="http://schemas.microsoft.com/office/drawing/2014/main" id="{2258B6DC-35C3-8456-499C-C06889E5F3E1}"/>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7" name="Text Placeholder 288">
            <a:extLst>
              <a:ext uri="{FF2B5EF4-FFF2-40B4-BE49-F238E27FC236}">
                <a16:creationId xmlns:a16="http://schemas.microsoft.com/office/drawing/2014/main" id="{746C9F4A-56F5-8751-D020-048DB53DD3FB}"/>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spTree>
    <p:extLst>
      <p:ext uri="{BB962C8B-B14F-4D97-AF65-F5344CB8AC3E}">
        <p14:creationId xmlns:p14="http://schemas.microsoft.com/office/powerpoint/2010/main" val="558067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Fram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8D4830-1AF6-9C3D-EC53-70FC3C7CBE54}"/>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5" name="Group 4">
            <a:extLst>
              <a:ext uri="{FF2B5EF4-FFF2-40B4-BE49-F238E27FC236}">
                <a16:creationId xmlns:a16="http://schemas.microsoft.com/office/drawing/2014/main" id="{E8BA944B-A631-ACF6-36AE-7C814C7A5C9A}"/>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3" name="Group 2">
            <a:extLst>
              <a:ext uri="{FF2B5EF4-FFF2-40B4-BE49-F238E27FC236}">
                <a16:creationId xmlns:a16="http://schemas.microsoft.com/office/drawing/2014/main" id="{B1B984E4-95BA-5123-1CFC-48CE97FD8196}"/>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2" name="Freeform 1">
              <a:extLst>
                <a:ext uri="{FF2B5EF4-FFF2-40B4-BE49-F238E27FC236}">
                  <a16:creationId xmlns:a16="http://schemas.microsoft.com/office/drawing/2014/main" id="{63327741-8A1F-B922-5F7C-0313A67883A4}"/>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FF32FF"/>
                </a:gs>
              </a:gsLst>
              <a:lin ang="18720000" scaled="0"/>
              <a:tileRect/>
            </a:gradFill>
            <a:ln w="8181" cap="flat">
              <a:noFill/>
              <a:prstDash val="solid"/>
              <a:miter/>
            </a:ln>
          </p:spPr>
          <p:txBody>
            <a:bodyPr rtlCol="0" anchor="ctr"/>
            <a:lstStyle/>
            <a:p>
              <a:pPr lvl="0"/>
              <a:endParaRPr lang="en-US" dirty="0"/>
            </a:p>
          </p:txBody>
        </p:sp>
      </p:grpSp>
      <p:grpSp>
        <p:nvGrpSpPr>
          <p:cNvPr id="6" name="Group 5">
            <a:extLst>
              <a:ext uri="{FF2B5EF4-FFF2-40B4-BE49-F238E27FC236}">
                <a16:creationId xmlns:a16="http://schemas.microsoft.com/office/drawing/2014/main" id="{4C06C001-67C6-86C4-D219-6D9FF2EE00C4}"/>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67864A79-9397-C095-6A60-037405E99933}"/>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349A99C1-F5EA-E9BD-DDAD-6B8B04AA2AB0}"/>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9794E93B-1732-5AE8-2F55-692D141C96CF}"/>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790346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Frame 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D7BB4A-5FCC-BE0E-4598-A4CBBA847A08}"/>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5" name="Group 4">
            <a:extLst>
              <a:ext uri="{FF2B5EF4-FFF2-40B4-BE49-F238E27FC236}">
                <a16:creationId xmlns:a16="http://schemas.microsoft.com/office/drawing/2014/main" id="{6DE89320-B084-3AA1-F041-ECD9699F7EF4}"/>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E76002E9-E0C8-43F6-867E-B59C9AE9217B}"/>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00C864"/>
                </a:gs>
                <a:gs pos="100000">
                  <a:srgbClr val="4696FF"/>
                </a:gs>
              </a:gsLst>
              <a:lin ang="18600000" scaled="0"/>
              <a:tileRect/>
            </a:gradFill>
            <a:ln w="8181" cap="flat">
              <a:noFill/>
              <a:prstDash val="solid"/>
              <a:miter/>
            </a:ln>
          </p:spPr>
          <p:txBody>
            <a:bodyPr rtlCol="0" anchor="ctr"/>
            <a:lstStyle/>
            <a:p>
              <a:pPr lvl="0"/>
              <a:endParaRPr lang="en-US" dirty="0"/>
            </a:p>
          </p:txBody>
        </p:sp>
      </p:grpSp>
      <p:grpSp>
        <p:nvGrpSpPr>
          <p:cNvPr id="6" name="Group 5">
            <a:extLst>
              <a:ext uri="{FF2B5EF4-FFF2-40B4-BE49-F238E27FC236}">
                <a16:creationId xmlns:a16="http://schemas.microsoft.com/office/drawing/2014/main" id="{9D6D404D-3B24-C700-DA68-CAC99436C4DB}"/>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D1AC5912-E51B-95BC-8C66-553238217429}"/>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C9CD55CF-CF31-502D-7730-391827138A2F}"/>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317F457C-720D-E922-F11E-103B461D0764}"/>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99283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Frame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F5E0C7-6CC4-C4E1-946D-4BAC78CCDAE4}"/>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4" name="Group 3">
            <a:extLst>
              <a:ext uri="{FF2B5EF4-FFF2-40B4-BE49-F238E27FC236}">
                <a16:creationId xmlns:a16="http://schemas.microsoft.com/office/drawing/2014/main" id="{92E27567-DFCD-709F-AF40-B7A340ECC0FE}"/>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AAC690EE-1BB8-29C6-B9D8-2BD7B4AE0781}"/>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32FFFF"/>
                </a:gs>
              </a:gsLst>
              <a:lin ang="18720000" scaled="0"/>
              <a:tileRect/>
            </a:gra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98799DD5-A107-F05E-1B17-E91A15493875}"/>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551E304F-8F78-3B87-4D90-A4CD04AD740A}"/>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B0ED5AB1-67B1-EB7E-24B6-6CE9AFD2444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C5218930-F485-F944-970D-2DD7F653BEDF}"/>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282068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Frame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1B9AAE-F698-5F49-FF7D-DB273B1EE18B}"/>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4" name="Group 3">
            <a:extLst>
              <a:ext uri="{FF2B5EF4-FFF2-40B4-BE49-F238E27FC236}">
                <a16:creationId xmlns:a16="http://schemas.microsoft.com/office/drawing/2014/main" id="{00068369-6C63-44AF-3E4E-30E5F2D1F837}"/>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8F7E7875-967C-8167-6219-7AD2981B3A46}"/>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32FF"/>
                </a:gs>
                <a:gs pos="100000">
                  <a:srgbClr val="E95023"/>
                </a:gs>
              </a:gsLst>
              <a:lin ang="18720000" scaled="0"/>
              <a:tileRect/>
            </a:gra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E8C9C312-F6C2-0463-D74A-A17E895A20A0}"/>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E807442E-6BC7-A4A5-0BEA-D4E13D6ED37F}"/>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59A8D832-F8A5-B928-BD29-D49AC2218B7C}"/>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C9768C3F-9B6D-90AA-9F71-E2AE10CDE47C}"/>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790533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Frame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AFCAD8-0916-AF46-1471-030E4128E25A}"/>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5" name="Group 4">
            <a:extLst>
              <a:ext uri="{FF2B5EF4-FFF2-40B4-BE49-F238E27FC236}">
                <a16:creationId xmlns:a16="http://schemas.microsoft.com/office/drawing/2014/main" id="{AA89752D-8E95-B790-7077-E6201AB412C3}"/>
              </a:ext>
            </a:extLst>
          </p:cNvPr>
          <p:cNvGrpSpPr/>
          <p:nvPr userDrawn="1"/>
        </p:nvGrpSpPr>
        <p:grpSpPr>
          <a:xfrm>
            <a:off x="485775" y="6164633"/>
            <a:ext cx="4940935" cy="318770"/>
            <a:chOff x="485775" y="6164633"/>
            <a:chExt cx="4940935" cy="318770"/>
          </a:xfrm>
        </p:grpSpPr>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grpSp>
      <p:grpSp>
        <p:nvGrpSpPr>
          <p:cNvPr id="4" name="Group 3">
            <a:extLst>
              <a:ext uri="{FF2B5EF4-FFF2-40B4-BE49-F238E27FC236}">
                <a16:creationId xmlns:a16="http://schemas.microsoft.com/office/drawing/2014/main" id="{D6FD7948-9E7C-1CE1-F28B-D2D349BB86F0}"/>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C5FD45"/>
                </a:gs>
                <a:gs pos="100000">
                  <a:srgbClr val="80FBFD"/>
                </a:gs>
              </a:gsLst>
              <a:lin ang="18720000" scaled="0"/>
              <a:tileRect/>
            </a:gradFill>
            <a:ln w="8181" cap="flat">
              <a:noFill/>
              <a:prstDash val="solid"/>
              <a:miter/>
            </a:ln>
          </p:spPr>
          <p:txBody>
            <a:bodyPr rtlCol="0" anchor="ctr"/>
            <a:lstStyle/>
            <a:p>
              <a:pPr lvl="0"/>
              <a:endParaRPr lang="en-US" dirty="0"/>
            </a:p>
          </p:txBody>
        </p:sp>
      </p:grpSp>
      <p:grpSp>
        <p:nvGrpSpPr>
          <p:cNvPr id="2" name="Group 1">
            <a:extLst>
              <a:ext uri="{FF2B5EF4-FFF2-40B4-BE49-F238E27FC236}">
                <a16:creationId xmlns:a16="http://schemas.microsoft.com/office/drawing/2014/main" id="{2227FA85-BD8B-B10F-506C-988BB7ED6E82}"/>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525F022C-3DD7-CE54-3F41-B2A9FD83FDF1}"/>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D3B4BDBD-6FF3-6330-ADF8-EDC185F44AE9}"/>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02E5D71A-BC9C-E69D-9D59-9AA8924027F8}"/>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77203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blurry image of a colorful light&#10;&#10;Description automatically generated">
            <a:extLst>
              <a:ext uri="{FF2B5EF4-FFF2-40B4-BE49-F238E27FC236}">
                <a16:creationId xmlns:a16="http://schemas.microsoft.com/office/drawing/2014/main" id="{388CF986-E6D2-86D0-6501-D59429EAD0A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3" name="Group 4">
            <a:extLst>
              <a:ext uri="{FF2B5EF4-FFF2-40B4-BE49-F238E27FC236}">
                <a16:creationId xmlns:a16="http://schemas.microsoft.com/office/drawing/2014/main" id="{D3CF5FC1-8EBA-8F68-D0E5-727D21919CEC}"/>
              </a:ext>
            </a:extLst>
          </p:cNvPr>
          <p:cNvGrpSpPr>
            <a:grpSpLocks noChangeAspect="1"/>
          </p:cNvGrpSpPr>
          <p:nvPr userDrawn="1"/>
        </p:nvGrpSpPr>
        <p:grpSpPr bwMode="black">
          <a:xfrm>
            <a:off x="11623900" y="6276977"/>
            <a:ext cx="346158" cy="355219"/>
            <a:chOff x="7110" y="4004"/>
            <a:chExt cx="191" cy="196"/>
          </a:xfrm>
        </p:grpSpPr>
        <p:sp>
          <p:nvSpPr>
            <p:cNvPr id="4" name="Freeform 5">
              <a:extLst>
                <a:ext uri="{FF2B5EF4-FFF2-40B4-BE49-F238E27FC236}">
                  <a16:creationId xmlns:a16="http://schemas.microsoft.com/office/drawing/2014/main" id="{AE5FDF1F-8E3A-FB66-7C81-266601DA4005}"/>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5" name="Freeform 6">
              <a:extLst>
                <a:ext uri="{FF2B5EF4-FFF2-40B4-BE49-F238E27FC236}">
                  <a16:creationId xmlns:a16="http://schemas.microsoft.com/office/drawing/2014/main" id="{91C765C7-1DD0-DFBB-9089-29849D42BA8D}"/>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7">
              <a:extLst>
                <a:ext uri="{FF2B5EF4-FFF2-40B4-BE49-F238E27FC236}">
                  <a16:creationId xmlns:a16="http://schemas.microsoft.com/office/drawing/2014/main" id="{50B43463-538D-A50A-4299-A6C5A973766D}"/>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9" name="TextBox 8">
            <a:extLst>
              <a:ext uri="{FF2B5EF4-FFF2-40B4-BE49-F238E27FC236}">
                <a16:creationId xmlns:a16="http://schemas.microsoft.com/office/drawing/2014/main" id="{6763DB64-9B43-4B3F-54A0-24C955BF67CD}"/>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0" name="Rectangle 9">
            <a:extLst>
              <a:ext uri="{FF2B5EF4-FFF2-40B4-BE49-F238E27FC236}">
                <a16:creationId xmlns:a16="http://schemas.microsoft.com/office/drawing/2014/main" id="{AD61BB4D-8349-A1A2-DD0B-651A65CEF396}"/>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11" name="Rectangle 10">
            <a:extLst>
              <a:ext uri="{FF2B5EF4-FFF2-40B4-BE49-F238E27FC236}">
                <a16:creationId xmlns:a16="http://schemas.microsoft.com/office/drawing/2014/main" id="{F502410F-DF21-AE95-5BB7-61D61230BA90}"/>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551596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13" name="Picture 12" descr="A blurry image of a colorful light&#10;&#10;Description automatically generated">
            <a:extLst>
              <a:ext uri="{FF2B5EF4-FFF2-40B4-BE49-F238E27FC236}">
                <a16:creationId xmlns:a16="http://schemas.microsoft.com/office/drawing/2014/main" id="{ADC82D1B-1943-B3BC-B7E9-DADF1458A76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7" name="Group 4">
            <a:extLst>
              <a:ext uri="{FF2B5EF4-FFF2-40B4-BE49-F238E27FC236}">
                <a16:creationId xmlns:a16="http://schemas.microsoft.com/office/drawing/2014/main" id="{6C50EF9C-A411-B76F-4417-55EA0CDCAD28}"/>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5CE13AFD-214E-24E8-0633-0508635B5C0E}"/>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A88E5DF2-C2EC-705B-7734-81A5ACCECEC3}"/>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2EF38C94-0C58-F9C8-0963-86769B7977B3}"/>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3" name="TextBox 2">
            <a:extLst>
              <a:ext uri="{FF2B5EF4-FFF2-40B4-BE49-F238E27FC236}">
                <a16:creationId xmlns:a16="http://schemas.microsoft.com/office/drawing/2014/main" id="{1AD44DAA-D943-4762-12D0-8232244E2CDA}"/>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BEE35231-8673-B149-37ED-3AA77C2243B3}"/>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5" name="Rectangle 4">
            <a:extLst>
              <a:ext uri="{FF2B5EF4-FFF2-40B4-BE49-F238E27FC236}">
                <a16:creationId xmlns:a16="http://schemas.microsoft.com/office/drawing/2014/main" id="{EB99193A-9583-89AE-261C-7D9202392259}"/>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2380778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3" name="Picture 2" descr="A colorful light in the dark&#10;&#10;Description automatically generated">
            <a:extLst>
              <a:ext uri="{FF2B5EF4-FFF2-40B4-BE49-F238E27FC236}">
                <a16:creationId xmlns:a16="http://schemas.microsoft.com/office/drawing/2014/main" id="{A6C92DE9-1F7F-6A8E-389D-FBCE38254AD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9" name="Group 4">
            <a:extLst>
              <a:ext uri="{FF2B5EF4-FFF2-40B4-BE49-F238E27FC236}">
                <a16:creationId xmlns:a16="http://schemas.microsoft.com/office/drawing/2014/main" id="{DFFE949A-6E9F-DCCB-3981-444F818B70A6}"/>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6E874CEB-2D3F-A7FC-68BB-B1E5B73F857B}"/>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4BE24A05-3707-8B71-381D-4FC6EE679AF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7">
              <a:extLst>
                <a:ext uri="{FF2B5EF4-FFF2-40B4-BE49-F238E27FC236}">
                  <a16:creationId xmlns:a16="http://schemas.microsoft.com/office/drawing/2014/main" id="{FEF9B997-BE91-43C4-F809-E78685E578A3}"/>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4" name="TextBox 3">
            <a:extLst>
              <a:ext uri="{FF2B5EF4-FFF2-40B4-BE49-F238E27FC236}">
                <a16:creationId xmlns:a16="http://schemas.microsoft.com/office/drawing/2014/main" id="{C4CF8432-0B89-AD88-AB0A-8709E2FC6F13}"/>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EE078BF1-E598-4288-9B32-C6AFB738054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6" name="Rectangle 5">
            <a:extLst>
              <a:ext uri="{FF2B5EF4-FFF2-40B4-BE49-F238E27FC236}">
                <a16:creationId xmlns:a16="http://schemas.microsoft.com/office/drawing/2014/main" id="{DAD8C3C8-24BA-39E8-12C0-ECB9327E7055}"/>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1908187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13" name="Picture 12" descr="A blurry image of a rainbow&#10;&#10;Description automatically generated">
            <a:extLst>
              <a:ext uri="{FF2B5EF4-FFF2-40B4-BE49-F238E27FC236}">
                <a16:creationId xmlns:a16="http://schemas.microsoft.com/office/drawing/2014/main" id="{C8E8709F-6A78-59BB-D254-AE4C7F2A57D8}"/>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3" name="Group 4">
            <a:extLst>
              <a:ext uri="{FF2B5EF4-FFF2-40B4-BE49-F238E27FC236}">
                <a16:creationId xmlns:a16="http://schemas.microsoft.com/office/drawing/2014/main" id="{798A70C5-9B3E-7941-E067-8A9791BCF2D1}"/>
              </a:ext>
            </a:extLst>
          </p:cNvPr>
          <p:cNvGrpSpPr>
            <a:grpSpLocks noChangeAspect="1"/>
          </p:cNvGrpSpPr>
          <p:nvPr userDrawn="1"/>
        </p:nvGrpSpPr>
        <p:grpSpPr bwMode="black">
          <a:xfrm>
            <a:off x="11623900" y="6276977"/>
            <a:ext cx="346158" cy="355219"/>
            <a:chOff x="7110" y="4004"/>
            <a:chExt cx="191" cy="196"/>
          </a:xfrm>
        </p:grpSpPr>
        <p:sp>
          <p:nvSpPr>
            <p:cNvPr id="4" name="Freeform 5">
              <a:extLst>
                <a:ext uri="{FF2B5EF4-FFF2-40B4-BE49-F238E27FC236}">
                  <a16:creationId xmlns:a16="http://schemas.microsoft.com/office/drawing/2014/main" id="{FF0F4F06-C9A4-A997-AB67-59B717C13766}"/>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5" name="Freeform 6">
              <a:extLst>
                <a:ext uri="{FF2B5EF4-FFF2-40B4-BE49-F238E27FC236}">
                  <a16:creationId xmlns:a16="http://schemas.microsoft.com/office/drawing/2014/main" id="{D63C193D-825D-B7A7-F2EF-F53A60100122}"/>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7">
              <a:extLst>
                <a:ext uri="{FF2B5EF4-FFF2-40B4-BE49-F238E27FC236}">
                  <a16:creationId xmlns:a16="http://schemas.microsoft.com/office/drawing/2014/main" id="{44996D9C-EDDB-9A0C-B93D-E5808F8C79D2}"/>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7" name="TextBox 6">
            <a:extLst>
              <a:ext uri="{FF2B5EF4-FFF2-40B4-BE49-F238E27FC236}">
                <a16:creationId xmlns:a16="http://schemas.microsoft.com/office/drawing/2014/main" id="{EB660E07-9156-2070-8132-540B337F92DA}"/>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9" name="Rectangle 8">
            <a:extLst>
              <a:ext uri="{FF2B5EF4-FFF2-40B4-BE49-F238E27FC236}">
                <a16:creationId xmlns:a16="http://schemas.microsoft.com/office/drawing/2014/main" id="{DFE4063A-1ED9-A491-1290-7D2146C26DBD}"/>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10" name="Rectangle 9">
            <a:extLst>
              <a:ext uri="{FF2B5EF4-FFF2-40B4-BE49-F238E27FC236}">
                <a16:creationId xmlns:a16="http://schemas.microsoft.com/office/drawing/2014/main" id="{2A7DB26D-CD7A-F207-1381-51BF50E1C907}"/>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2477124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pic>
        <p:nvPicPr>
          <p:cNvPr id="7" name="Picture 6" descr="A colorful circle on a black background&#10;&#10;Description automatically generated">
            <a:extLst>
              <a:ext uri="{FF2B5EF4-FFF2-40B4-BE49-F238E27FC236}">
                <a16:creationId xmlns:a16="http://schemas.microsoft.com/office/drawing/2014/main" id="{9B1A0959-0F7F-FF84-F8C5-2E76E9D45F4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grpSp>
        <p:nvGrpSpPr>
          <p:cNvPr id="9" name="Group 4">
            <a:extLst>
              <a:ext uri="{FF2B5EF4-FFF2-40B4-BE49-F238E27FC236}">
                <a16:creationId xmlns:a16="http://schemas.microsoft.com/office/drawing/2014/main" id="{A2CBC4E2-6D56-5589-38B7-123BB8BE7485}"/>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A8D992E6-EAE7-83CF-5B22-7C7DCDB38DCD}"/>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DDA26C30-C61D-FE6C-E1DC-6A89E2511A95}"/>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7">
              <a:extLst>
                <a:ext uri="{FF2B5EF4-FFF2-40B4-BE49-F238E27FC236}">
                  <a16:creationId xmlns:a16="http://schemas.microsoft.com/office/drawing/2014/main" id="{69AE1E0B-DC05-6DB6-F457-D229556B4C4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3" name="TextBox 2">
            <a:extLst>
              <a:ext uri="{FF2B5EF4-FFF2-40B4-BE49-F238E27FC236}">
                <a16:creationId xmlns:a16="http://schemas.microsoft.com/office/drawing/2014/main" id="{6DBAF228-E2DA-72E6-340D-7130205E2D0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CAEC3C63-40BA-7BA9-08EB-4758F9563504}"/>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1201621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Spectrum 2">
    <p:spTree>
      <p:nvGrpSpPr>
        <p:cNvPr id="1" name=""/>
        <p:cNvGrpSpPr/>
        <p:nvPr/>
      </p:nvGrpSpPr>
      <p:grpSpPr>
        <a:xfrm>
          <a:off x="0" y="0"/>
          <a:ext cx="0" cy="0"/>
          <a:chOff x="0" y="0"/>
          <a:chExt cx="0" cy="0"/>
        </a:xfrm>
      </p:grpSpPr>
      <p:pic>
        <p:nvPicPr>
          <p:cNvPr id="6" name="Picture 5" descr="A bright light in the dark&#10;&#10;Description automatically generated">
            <a:extLst>
              <a:ext uri="{FF2B5EF4-FFF2-40B4-BE49-F238E27FC236}">
                <a16:creationId xmlns:a16="http://schemas.microsoft.com/office/drawing/2014/main" id="{963FEC0B-473D-E3B8-1E1E-E29DFA66AD11}"/>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3" name="Group 2">
            <a:extLst>
              <a:ext uri="{FF2B5EF4-FFF2-40B4-BE49-F238E27FC236}">
                <a16:creationId xmlns:a16="http://schemas.microsoft.com/office/drawing/2014/main" id="{DFB16D98-C784-FAB9-BCBC-EA53480E5BA8}"/>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4788DF65-E85A-7EA9-F2BB-B439D5C7EB16}"/>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DB6421F7-1BA7-70C3-4C7B-0694CD3F9A6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grpSp>
        <p:nvGrpSpPr>
          <p:cNvPr id="2" name="Group 1">
            <a:extLst>
              <a:ext uri="{FF2B5EF4-FFF2-40B4-BE49-F238E27FC236}">
                <a16:creationId xmlns:a16="http://schemas.microsoft.com/office/drawing/2014/main" id="{E0E8BD61-2DD9-6340-EB16-98CFEA0A221D}"/>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B4038A11-FAB8-DE3A-2D5D-3D1F11925688}"/>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FD45E8E5-E623-933A-074B-D3B9860ABECB}"/>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A420F8"/>
                </a:gs>
                <a:gs pos="100000">
                  <a:srgbClr val="5C94F9"/>
                </a:gs>
              </a:gsLst>
              <a:lin ang="18720000" scaled="0"/>
              <a:tileRect/>
            </a:gradFill>
            <a:ln w="81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grpSp>
      <p:sp>
        <p:nvSpPr>
          <p:cNvPr id="28" name="Subtitle 2">
            <a:extLst>
              <a:ext uri="{FF2B5EF4-FFF2-40B4-BE49-F238E27FC236}">
                <a16:creationId xmlns:a16="http://schemas.microsoft.com/office/drawing/2014/main" id="{4CE2B77E-5DDA-CC5C-A575-69779E57947F}"/>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2C2EB3B4-62C2-DB27-F905-7B5310DF5CFC}"/>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41B1F747-977A-C01C-9182-B92C691E57F0}"/>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4" name="Group 3">
            <a:extLst>
              <a:ext uri="{FF2B5EF4-FFF2-40B4-BE49-F238E27FC236}">
                <a16:creationId xmlns:a16="http://schemas.microsoft.com/office/drawing/2014/main" id="{DA5EC877-2F2D-B87F-413C-A62960EC670C}"/>
              </a:ext>
            </a:extLst>
          </p:cNvPr>
          <p:cNvGrpSpPr>
            <a:grpSpLocks noChangeAspect="1"/>
          </p:cNvGrpSpPr>
          <p:nvPr userDrawn="1"/>
        </p:nvGrpSpPr>
        <p:grpSpPr>
          <a:xfrm>
            <a:off x="10562024" y="5167683"/>
            <a:ext cx="1220400" cy="1285398"/>
            <a:chOff x="3913438" y="-99392"/>
            <a:chExt cx="6512821" cy="6859693"/>
          </a:xfrm>
        </p:grpSpPr>
        <p:sp>
          <p:nvSpPr>
            <p:cNvPr id="5" name="Freeform: Shape 4">
              <a:extLst>
                <a:ext uri="{FF2B5EF4-FFF2-40B4-BE49-F238E27FC236}">
                  <a16:creationId xmlns:a16="http://schemas.microsoft.com/office/drawing/2014/main" id="{DE00CEB3-70C1-B84B-69F4-47C6239A963C}"/>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3B1A4559-3046-DB7C-170D-8B5BA7C09322}"/>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232AF557-95D5-C3A7-8762-30EB758F1305}"/>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496302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Header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B67B62-F282-CEA8-48E0-95371988243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AAB123C-C00C-F0DE-8AC2-9CC9ED78AEC0}"/>
              </a:ext>
              <a:ext uri="{C183D7F6-B498-43B3-948B-1728B52AA6E4}">
                <adec:decorative xmlns:adec="http://schemas.microsoft.com/office/drawing/2017/decorative" val="1"/>
              </a:ext>
            </a:extLst>
          </p:cNvPr>
          <p:cNvSpPr>
            <a:spLocks/>
          </p:cNvSpPr>
          <p:nvPr userDrawn="1"/>
        </p:nvSpPr>
        <p:spPr>
          <a:xfrm>
            <a:off x="0" y="0"/>
            <a:ext cx="12192000" cy="6858000"/>
          </a:xfrm>
          <a:prstGeom prst="rect">
            <a:avLst/>
          </a:prstGeom>
          <a:solidFill>
            <a:schemeClr val="tx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3" name="TextBox 2">
            <a:extLst>
              <a:ext uri="{FF2B5EF4-FFF2-40B4-BE49-F238E27FC236}">
                <a16:creationId xmlns:a16="http://schemas.microsoft.com/office/drawing/2014/main" id="{6DBAF228-E2DA-72E6-340D-7130205E2D0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a:t>
            </a:r>
          </a:p>
        </p:txBody>
      </p:sp>
      <p:sp>
        <p:nvSpPr>
          <p:cNvPr id="7" name="Rectangle 6">
            <a:extLst>
              <a:ext uri="{FF2B5EF4-FFF2-40B4-BE49-F238E27FC236}">
                <a16:creationId xmlns:a16="http://schemas.microsoft.com/office/drawing/2014/main" id="{040F66DE-1A5C-44CD-353B-F7D3A11CEB08}"/>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24 April 2025</a:t>
            </a:r>
          </a:p>
        </p:txBody>
      </p:sp>
      <p:grpSp>
        <p:nvGrpSpPr>
          <p:cNvPr id="14" name="Group 13">
            <a:extLst>
              <a:ext uri="{FF2B5EF4-FFF2-40B4-BE49-F238E27FC236}">
                <a16:creationId xmlns:a16="http://schemas.microsoft.com/office/drawing/2014/main" id="{E06E2609-4ECA-A9E8-5412-97DEB3CFD2E0}"/>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6B59901F-2189-300C-157A-299093BB05B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22138C3A-2067-2ABC-63D3-13B2B3D0EE41}"/>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F392CA51-4C56-FF71-3C76-A71973968750}"/>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641640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5">
    <p:spTree>
      <p:nvGrpSpPr>
        <p:cNvPr id="1" name=""/>
        <p:cNvGrpSpPr/>
        <p:nvPr/>
      </p:nvGrpSpPr>
      <p:grpSpPr>
        <a:xfrm>
          <a:off x="0" y="0"/>
          <a:ext cx="0" cy="0"/>
          <a:chOff x="0" y="0"/>
          <a:chExt cx="0" cy="0"/>
        </a:xfrm>
      </p:grpSpPr>
      <p:pic>
        <p:nvPicPr>
          <p:cNvPr id="14" name="Picture 13" descr="A person using a calculator and a pen&#10;&#10;AI-generated content may be incorrect.">
            <a:extLst>
              <a:ext uri="{FF2B5EF4-FFF2-40B4-BE49-F238E27FC236}">
                <a16:creationId xmlns:a16="http://schemas.microsoft.com/office/drawing/2014/main" id="{E6BB97DF-9BD1-E09A-3B9F-66CB1FA02BD4}"/>
              </a:ext>
            </a:extLst>
          </p:cNvPr>
          <p:cNvPicPr>
            <a:picLocks noChangeAspect="1"/>
          </p:cNvPicPr>
          <p:nvPr userDrawn="1"/>
        </p:nvPicPr>
        <p:blipFill rotWithShape="1">
          <a:blip r:embed="rId2"/>
          <a:srcRect t="7868" b="7868"/>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AAB123C-C00C-F0DE-8AC2-9CC9ED78AEC0}"/>
              </a:ext>
              <a:ext uri="{C183D7F6-B498-43B3-948B-1728B52AA6E4}">
                <adec:decorative xmlns:adec="http://schemas.microsoft.com/office/drawing/2017/decorative" val="1"/>
              </a:ext>
            </a:extLst>
          </p:cNvPr>
          <p:cNvSpPr>
            <a:spLocks/>
          </p:cNvSpPr>
          <p:nvPr userDrawn="1"/>
        </p:nvSpPr>
        <p:spPr>
          <a:xfrm>
            <a:off x="0" y="0"/>
            <a:ext cx="12192000" cy="6858000"/>
          </a:xfrm>
          <a:prstGeom prst="rect">
            <a:avLst/>
          </a:prstGeom>
          <a:solidFill>
            <a:schemeClr val="tx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3" name="TextBox 2">
            <a:extLst>
              <a:ext uri="{FF2B5EF4-FFF2-40B4-BE49-F238E27FC236}">
                <a16:creationId xmlns:a16="http://schemas.microsoft.com/office/drawing/2014/main" id="{6DBAF228-E2DA-72E6-340D-7130205E2D0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a:t>
            </a:r>
          </a:p>
        </p:txBody>
      </p:sp>
      <p:sp>
        <p:nvSpPr>
          <p:cNvPr id="6" name="Rectangle 5">
            <a:extLst>
              <a:ext uri="{FF2B5EF4-FFF2-40B4-BE49-F238E27FC236}">
                <a16:creationId xmlns:a16="http://schemas.microsoft.com/office/drawing/2014/main" id="{DAEF2218-4CCA-8E54-6DDB-B76B10DEF35D}"/>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24 April 2025</a:t>
            </a:r>
          </a:p>
        </p:txBody>
      </p:sp>
      <p:grpSp>
        <p:nvGrpSpPr>
          <p:cNvPr id="7" name="Group 6">
            <a:extLst>
              <a:ext uri="{FF2B5EF4-FFF2-40B4-BE49-F238E27FC236}">
                <a16:creationId xmlns:a16="http://schemas.microsoft.com/office/drawing/2014/main" id="{72F9DDBD-D16D-D900-EC46-7F167581A6D1}"/>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2DA83E1B-57F7-3BC8-072A-221B85E4F0C3}"/>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5F5A043B-F95F-EAC8-19B9-F012E8F1F4F0}"/>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1304EF30-6016-8B46-2CC6-5CF58A47874C}"/>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3821626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Section Header 5">
    <p:spTree>
      <p:nvGrpSpPr>
        <p:cNvPr id="1" name=""/>
        <p:cNvGrpSpPr/>
        <p:nvPr/>
      </p:nvGrpSpPr>
      <p:grpSpPr>
        <a:xfrm>
          <a:off x="0" y="0"/>
          <a:ext cx="0" cy="0"/>
          <a:chOff x="0" y="0"/>
          <a:chExt cx="0" cy="0"/>
        </a:xfrm>
      </p:grpSpPr>
      <p:pic>
        <p:nvPicPr>
          <p:cNvPr id="7" name="Picture 6" descr="A person using a tablet and a pen&#10;&#10;AI-generated content may be incorrect.">
            <a:extLst>
              <a:ext uri="{FF2B5EF4-FFF2-40B4-BE49-F238E27FC236}">
                <a16:creationId xmlns:a16="http://schemas.microsoft.com/office/drawing/2014/main" id="{CA2DB86C-7398-4B72-B3AF-5810E9E0156B}"/>
              </a:ext>
            </a:extLst>
          </p:cNvPr>
          <p:cNvPicPr>
            <a:picLocks noChangeAspect="1"/>
          </p:cNvPicPr>
          <p:nvPr userDrawn="1"/>
        </p:nvPicPr>
        <p:blipFill rotWithShape="1">
          <a:blip r:embed="rId2"/>
          <a:srcRect t="7813" b="7813"/>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AAB123C-C00C-F0DE-8AC2-9CC9ED78AEC0}"/>
              </a:ext>
              <a:ext uri="{C183D7F6-B498-43B3-948B-1728B52AA6E4}">
                <adec:decorative xmlns:adec="http://schemas.microsoft.com/office/drawing/2017/decorative" val="1"/>
              </a:ext>
            </a:extLst>
          </p:cNvPr>
          <p:cNvSpPr>
            <a:spLocks/>
          </p:cNvSpPr>
          <p:nvPr userDrawn="1"/>
        </p:nvSpPr>
        <p:spPr>
          <a:xfrm>
            <a:off x="0" y="0"/>
            <a:ext cx="12192000" cy="6858000"/>
          </a:xfrm>
          <a:prstGeom prst="rect">
            <a:avLst/>
          </a:prstGeom>
          <a:solidFill>
            <a:schemeClr val="tx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3" name="TextBox 2">
            <a:extLst>
              <a:ext uri="{FF2B5EF4-FFF2-40B4-BE49-F238E27FC236}">
                <a16:creationId xmlns:a16="http://schemas.microsoft.com/office/drawing/2014/main" id="{6DBAF228-E2DA-72E6-340D-7130205E2D0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a:t>
            </a:r>
          </a:p>
        </p:txBody>
      </p:sp>
      <p:sp>
        <p:nvSpPr>
          <p:cNvPr id="6" name="Rectangle 5">
            <a:extLst>
              <a:ext uri="{FF2B5EF4-FFF2-40B4-BE49-F238E27FC236}">
                <a16:creationId xmlns:a16="http://schemas.microsoft.com/office/drawing/2014/main" id="{9724CAFB-BECA-F78B-B538-5C6B1563F834}"/>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24 April 2025</a:t>
            </a:r>
          </a:p>
        </p:txBody>
      </p:sp>
      <p:grpSp>
        <p:nvGrpSpPr>
          <p:cNvPr id="14" name="Group 13">
            <a:extLst>
              <a:ext uri="{FF2B5EF4-FFF2-40B4-BE49-F238E27FC236}">
                <a16:creationId xmlns:a16="http://schemas.microsoft.com/office/drawing/2014/main" id="{4746F9A8-3A4B-0F45-F588-A66DA8EB0D3A}"/>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CC1FE259-9DA5-8CC7-2127-039462967D1F}"/>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6B3D97E0-A558-4089-2486-EE26F28FCA08}"/>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F4F39055-6D8E-C0A8-3BA9-11127E0A1F8A}"/>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34821653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Section Header 5">
    <p:spTree>
      <p:nvGrpSpPr>
        <p:cNvPr id="1" name=""/>
        <p:cNvGrpSpPr/>
        <p:nvPr/>
      </p:nvGrpSpPr>
      <p:grpSpPr>
        <a:xfrm>
          <a:off x="0" y="0"/>
          <a:ext cx="0" cy="0"/>
          <a:chOff x="0" y="0"/>
          <a:chExt cx="0" cy="0"/>
        </a:xfrm>
      </p:grpSpPr>
      <p:pic>
        <p:nvPicPr>
          <p:cNvPr id="14" name="Picture 13" descr="A person using a tablet&#10;&#10;AI-generated content may be incorrect.">
            <a:extLst>
              <a:ext uri="{FF2B5EF4-FFF2-40B4-BE49-F238E27FC236}">
                <a16:creationId xmlns:a16="http://schemas.microsoft.com/office/drawing/2014/main" id="{3CD32162-AA8C-05BC-BABA-DE5553C53DAE}"/>
              </a:ext>
            </a:extLst>
          </p:cNvPr>
          <p:cNvPicPr>
            <a:picLocks noChangeAspect="1"/>
          </p:cNvPicPr>
          <p:nvPr userDrawn="1"/>
        </p:nvPicPr>
        <p:blipFill rotWithShape="1">
          <a:blip r:embed="rId2"/>
          <a:srcRect l="11111" r="11111"/>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AAB123C-C00C-F0DE-8AC2-9CC9ED78AEC0}"/>
              </a:ext>
              <a:ext uri="{C183D7F6-B498-43B3-948B-1728B52AA6E4}">
                <adec:decorative xmlns:adec="http://schemas.microsoft.com/office/drawing/2017/decorative" val="1"/>
              </a:ext>
            </a:extLst>
          </p:cNvPr>
          <p:cNvSpPr>
            <a:spLocks/>
          </p:cNvSpPr>
          <p:nvPr userDrawn="1"/>
        </p:nvSpPr>
        <p:spPr>
          <a:xfrm>
            <a:off x="0" y="0"/>
            <a:ext cx="12192000" cy="6858000"/>
          </a:xfrm>
          <a:prstGeom prst="rect">
            <a:avLst/>
          </a:prstGeom>
          <a:solidFill>
            <a:schemeClr val="tx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3" name="TextBox 2">
            <a:extLst>
              <a:ext uri="{FF2B5EF4-FFF2-40B4-BE49-F238E27FC236}">
                <a16:creationId xmlns:a16="http://schemas.microsoft.com/office/drawing/2014/main" id="{6DBAF228-E2DA-72E6-340D-7130205E2D0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a:t>
            </a:r>
          </a:p>
        </p:txBody>
      </p:sp>
      <p:sp>
        <p:nvSpPr>
          <p:cNvPr id="6" name="Rectangle 5">
            <a:extLst>
              <a:ext uri="{FF2B5EF4-FFF2-40B4-BE49-F238E27FC236}">
                <a16:creationId xmlns:a16="http://schemas.microsoft.com/office/drawing/2014/main" id="{2127D416-884E-C2A5-56C1-E419DDE29793}"/>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24 April 2025</a:t>
            </a:r>
          </a:p>
        </p:txBody>
      </p:sp>
      <p:grpSp>
        <p:nvGrpSpPr>
          <p:cNvPr id="7" name="Group 6">
            <a:extLst>
              <a:ext uri="{FF2B5EF4-FFF2-40B4-BE49-F238E27FC236}">
                <a16:creationId xmlns:a16="http://schemas.microsoft.com/office/drawing/2014/main" id="{40B4E64B-4924-ABB9-E6CD-1669CC29B8CC}"/>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0CC64316-CA73-F10C-5CC4-7B6CCEA2457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54F5D42A-371C-E2ED-88D6-4A7528C824B9}"/>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3899E7D1-A280-92FE-4A25-B741BB16FA7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36744266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Section Header 5">
    <p:spTree>
      <p:nvGrpSpPr>
        <p:cNvPr id="1" name=""/>
        <p:cNvGrpSpPr/>
        <p:nvPr/>
      </p:nvGrpSpPr>
      <p:grpSpPr>
        <a:xfrm>
          <a:off x="0" y="0"/>
          <a:ext cx="0" cy="0"/>
          <a:chOff x="0" y="0"/>
          <a:chExt cx="0" cy="0"/>
        </a:xfrm>
      </p:grpSpPr>
      <p:pic>
        <p:nvPicPr>
          <p:cNvPr id="7" name="Picture 6" descr="A stack of papers with clips on them&#10;&#10;AI-generated content may be incorrect.">
            <a:extLst>
              <a:ext uri="{FF2B5EF4-FFF2-40B4-BE49-F238E27FC236}">
                <a16:creationId xmlns:a16="http://schemas.microsoft.com/office/drawing/2014/main" id="{0010BDEB-5372-594D-B226-3E84C8426FDC}"/>
              </a:ext>
            </a:extLst>
          </p:cNvPr>
          <p:cNvPicPr>
            <a:picLocks noChangeAspect="1"/>
          </p:cNvPicPr>
          <p:nvPr userDrawn="1"/>
        </p:nvPicPr>
        <p:blipFill rotWithShape="1">
          <a:blip r:embed="rId2"/>
          <a:srcRect t="7813" b="7813"/>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AAB123C-C00C-F0DE-8AC2-9CC9ED78AEC0}"/>
              </a:ext>
              <a:ext uri="{C183D7F6-B498-43B3-948B-1728B52AA6E4}">
                <adec:decorative xmlns:adec="http://schemas.microsoft.com/office/drawing/2017/decorative" val="1"/>
              </a:ext>
            </a:extLst>
          </p:cNvPr>
          <p:cNvSpPr>
            <a:spLocks/>
          </p:cNvSpPr>
          <p:nvPr userDrawn="1"/>
        </p:nvSpPr>
        <p:spPr>
          <a:xfrm>
            <a:off x="0" y="0"/>
            <a:ext cx="12192000" cy="6858000"/>
          </a:xfrm>
          <a:prstGeom prst="rect">
            <a:avLst/>
          </a:prstGeom>
          <a:solidFill>
            <a:schemeClr val="tx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197040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313932"/>
          </a:xfrm>
        </p:spPr>
        <p:txBody>
          <a:bodyPr>
            <a:noAutofit/>
          </a:bodyPr>
          <a:lstStyle>
            <a:lvl1pPr marL="0" indent="0">
              <a:lnSpc>
                <a:spcPct val="85000"/>
              </a:lnSpc>
              <a:buNone/>
              <a:defRPr lang="en-US" sz="2400" b="1" i="0" kern="1200" dirty="0">
                <a:solidFill>
                  <a:schemeClr val="tx2"/>
                </a:solidFill>
                <a:latin typeface="EYInterstate" panose="02000503020000020004" pitchFamily="2" charset="0"/>
                <a:ea typeface="+mj-ea"/>
                <a:cs typeface="Arial" pitchFamily="34" charset="0"/>
              </a:defRPr>
            </a:lvl1pPr>
          </a:lstStyle>
          <a:p>
            <a:pPr lvl="0"/>
            <a:r>
              <a:rPr lang="en-GB" dirty="0"/>
              <a:t>Chapter 00</a:t>
            </a:r>
            <a:endParaRPr lang="en-US" dirty="0"/>
          </a:p>
        </p:txBody>
      </p:sp>
      <p:sp>
        <p:nvSpPr>
          <p:cNvPr id="3" name="TextBox 2">
            <a:extLst>
              <a:ext uri="{FF2B5EF4-FFF2-40B4-BE49-F238E27FC236}">
                <a16:creationId xmlns:a16="http://schemas.microsoft.com/office/drawing/2014/main" id="{6DBAF228-E2DA-72E6-340D-7130205E2D0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a:t>
            </a:r>
          </a:p>
        </p:txBody>
      </p:sp>
      <p:sp>
        <p:nvSpPr>
          <p:cNvPr id="6" name="Rectangle 5">
            <a:extLst>
              <a:ext uri="{FF2B5EF4-FFF2-40B4-BE49-F238E27FC236}">
                <a16:creationId xmlns:a16="http://schemas.microsoft.com/office/drawing/2014/main" id="{2ADD401E-778D-3ED8-319B-3C712FF28475}"/>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24 April 2025</a:t>
            </a:r>
          </a:p>
        </p:txBody>
      </p:sp>
      <p:grpSp>
        <p:nvGrpSpPr>
          <p:cNvPr id="14" name="Group 13">
            <a:extLst>
              <a:ext uri="{FF2B5EF4-FFF2-40B4-BE49-F238E27FC236}">
                <a16:creationId xmlns:a16="http://schemas.microsoft.com/office/drawing/2014/main" id="{BE0FAF24-9834-9FC6-EEB1-7C888F63D9EF}"/>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C540A2A8-EE5D-7CCA-42F6-D13A88AA77AB}"/>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F0C3CE13-2FB6-895B-65DB-6E6090C54E70}"/>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EE119C67-436A-22CB-76D2-278E154E6FF8}"/>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3000059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6">
    <p:spTree>
      <p:nvGrpSpPr>
        <p:cNvPr id="1" name=""/>
        <p:cNvGrpSpPr/>
        <p:nvPr/>
      </p:nvGrpSpPr>
      <p:grpSpPr>
        <a:xfrm>
          <a:off x="0" y="0"/>
          <a:ext cx="0" cy="0"/>
          <a:chOff x="0" y="0"/>
          <a:chExt cx="0" cy="0"/>
        </a:xfrm>
      </p:grpSpPr>
      <p:pic>
        <p:nvPicPr>
          <p:cNvPr id="5" name="Picture 4" descr="A blurry image of a rainbow&#10;&#10;Description automatically generated">
            <a:extLst>
              <a:ext uri="{FF2B5EF4-FFF2-40B4-BE49-F238E27FC236}">
                <a16:creationId xmlns:a16="http://schemas.microsoft.com/office/drawing/2014/main" id="{36630E4E-7F64-A84B-6022-F16994E95375}"/>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DCB74E28-9D0B-F1B4-F101-2628EB1EA46E}"/>
              </a:ext>
            </a:extLst>
          </p:cNvPr>
          <p:cNvSpPr>
            <a:spLocks noGrp="1"/>
          </p:cNvSpPr>
          <p:nvPr>
            <p:ph type="title"/>
          </p:nvPr>
        </p:nvSpPr>
        <p:spPr>
          <a:xfrm>
            <a:off x="485775" y="3053616"/>
            <a:ext cx="7394575" cy="2869882"/>
          </a:xfrm>
        </p:spPr>
        <p:txBody>
          <a:bodyPr anchor="t"/>
          <a:lstStyle>
            <a:lvl1pPr>
              <a:defRPr sz="6000">
                <a:solidFill>
                  <a:schemeClr val="bg1"/>
                </a:solidFill>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A475298B-22BF-3DF1-FBE7-DF673E5A2734}"/>
              </a:ext>
            </a:extLst>
          </p:cNvPr>
          <p:cNvSpPr>
            <a:spLocks noGrp="1"/>
          </p:cNvSpPr>
          <p:nvPr>
            <p:ph type="body" sz="quarter" idx="13" hasCustomPrompt="1"/>
          </p:nvPr>
        </p:nvSpPr>
        <p:spPr>
          <a:xfrm>
            <a:off x="485775" y="370800"/>
            <a:ext cx="7394575" cy="2169200"/>
          </a:xfrm>
        </p:spPr>
        <p:txBody>
          <a:bodyPr lIns="0" tIns="0" rIns="0" bIns="0" anchor="b">
            <a:noAutofit/>
          </a:bodyPr>
          <a:lstStyle>
            <a:lvl1pPr marL="0" indent="0">
              <a:lnSpc>
                <a:spcPct val="85000"/>
              </a:lnSpc>
              <a:spcAft>
                <a:spcPts val="0"/>
              </a:spcAft>
              <a:buNone/>
              <a:defRPr kumimoji="0" lang="en-US" sz="16600" b="1" i="0" u="none" strike="noStrike" kern="1200" cap="none" spc="0" normalizeH="0" baseline="0" dirty="0">
                <a:ln>
                  <a:noFill/>
                </a:ln>
                <a:solidFill>
                  <a:srgbClr val="747480">
                    <a:alpha val="50000"/>
                  </a:srgbClr>
                </a:solidFill>
                <a:effectLst/>
                <a:uLnTx/>
                <a:uFillTx/>
                <a:latin typeface="EYInterstate Light" panose="02000506000000020004" pitchFamily="2" charset="0"/>
                <a:ea typeface="+mn-ea"/>
                <a:cs typeface="+mn-cs"/>
              </a:defRPr>
            </a:lvl1pPr>
          </a:lstStyle>
          <a:p>
            <a:pPr marL="0" marR="0" lvl="0" indent="0" algn="l" defTabSz="1007887" rtl="0" eaLnBrk="1" fontAlgn="auto" latinLnBrk="0" hangingPunct="1">
              <a:lnSpc>
                <a:spcPct val="100000"/>
              </a:lnSpc>
              <a:spcBef>
                <a:spcPts val="0"/>
              </a:spcBef>
              <a:spcAft>
                <a:spcPts val="200"/>
              </a:spcAft>
              <a:buClrTx/>
              <a:buSzTx/>
              <a:buFont typeface="Arial" panose="020B0604020202020204" pitchFamily="34" charset="0"/>
              <a:buNone/>
              <a:tabLst/>
              <a:defRPr/>
            </a:pPr>
            <a:r>
              <a:rPr lang="en-GB" dirty="0"/>
              <a:t>00</a:t>
            </a:r>
            <a:endParaRPr lang="en-US" dirty="0"/>
          </a:p>
        </p:txBody>
      </p:sp>
      <p:grpSp>
        <p:nvGrpSpPr>
          <p:cNvPr id="9" name="Group 4">
            <a:extLst>
              <a:ext uri="{FF2B5EF4-FFF2-40B4-BE49-F238E27FC236}">
                <a16:creationId xmlns:a16="http://schemas.microsoft.com/office/drawing/2014/main" id="{F2D79ED6-4894-2B8B-D862-974AC88E705C}"/>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7F6B658B-99C5-075E-8FBB-F68A5010C408}"/>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4D5FE3CF-44B0-DC6A-D098-1142A9EF999E}"/>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0B46547D-1401-03DA-C2CC-733F034C7907}"/>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3" name="TextBox 2">
            <a:extLst>
              <a:ext uri="{FF2B5EF4-FFF2-40B4-BE49-F238E27FC236}">
                <a16:creationId xmlns:a16="http://schemas.microsoft.com/office/drawing/2014/main" id="{96E08730-2E90-43A4-0BEA-D6C3C3523478}"/>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49145AAA-AB7B-9C09-1420-1497210588B2}"/>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6" name="Rectangle 5">
            <a:extLst>
              <a:ext uri="{FF2B5EF4-FFF2-40B4-BE49-F238E27FC236}">
                <a16:creationId xmlns:a16="http://schemas.microsoft.com/office/drawing/2014/main" id="{177CDDBD-C45F-0727-EA56-78D2406499F5}"/>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1934270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4" name="Picture 3" descr="A blurry image of a rainbow&#10;&#10;Description automatically generated">
            <a:extLst>
              <a:ext uri="{FF2B5EF4-FFF2-40B4-BE49-F238E27FC236}">
                <a16:creationId xmlns:a16="http://schemas.microsoft.com/office/drawing/2014/main" id="{D17C5A76-8255-452A-6354-AA24C2BF7850}"/>
              </a:ext>
            </a:extLst>
          </p:cNvPr>
          <p:cNvPicPr>
            <a:picLocks/>
          </p:cNvPicPr>
          <p:nvPr userDrawn="1"/>
        </p:nvPicPr>
        <p:blipFill>
          <a:blip r:embed="rId2">
            <a:alphaModFix amt="45000"/>
            <a:extLst>
              <a:ext uri="{28A0092B-C50C-407E-A947-70E740481C1C}">
                <a14:useLocalDpi xmlns:a14="http://schemas.microsoft.com/office/drawing/2010/main"/>
              </a:ext>
            </a:extLst>
          </a:blip>
          <a:stretch>
            <a:fillRect/>
          </a:stretch>
        </p:blipFill>
        <p:spPr bwMode="hidden">
          <a:xfrm flipH="1">
            <a:off x="0" y="0"/>
            <a:ext cx="12193200" cy="6858000"/>
          </a:xfrm>
          <a:prstGeom prst="rect">
            <a:avLst/>
          </a:prstGeom>
        </p:spPr>
      </p:pic>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45396"/>
            <a:ext cx="11224347" cy="470898"/>
          </a:xfrm>
        </p:spPr>
        <p:txBody>
          <a:bodyPr/>
          <a:lstStyle>
            <a:lvl1pPr>
              <a:defRPr sz="2400"/>
            </a:lvl1pPr>
          </a:lstStyle>
          <a:p>
            <a:r>
              <a:rPr lang="en-GB" dirty="0"/>
              <a:t>Click to edit Master title style</a:t>
            </a:r>
            <a:endParaRPr lang="en-US" dirty="0"/>
          </a:p>
        </p:txBody>
      </p:sp>
      <p:grpSp>
        <p:nvGrpSpPr>
          <p:cNvPr id="5" name="Group 4">
            <a:extLst>
              <a:ext uri="{FF2B5EF4-FFF2-40B4-BE49-F238E27FC236}">
                <a16:creationId xmlns:a16="http://schemas.microsoft.com/office/drawing/2014/main" id="{C55B218D-59BF-F735-8DC1-9B9978845612}"/>
              </a:ext>
            </a:extLst>
          </p:cNvPr>
          <p:cNvGrpSpPr>
            <a:grpSpLocks noChangeAspect="1"/>
          </p:cNvGrpSpPr>
          <p:nvPr userDrawn="1"/>
        </p:nvGrpSpPr>
        <p:grpSpPr bwMode="black">
          <a:xfrm>
            <a:off x="11666762" y="6329364"/>
            <a:ext cx="346158" cy="355219"/>
            <a:chOff x="7110" y="4004"/>
            <a:chExt cx="191" cy="196"/>
          </a:xfrm>
        </p:grpSpPr>
        <p:sp>
          <p:nvSpPr>
            <p:cNvPr id="6" name="Freeform 5">
              <a:extLst>
                <a:ext uri="{FF2B5EF4-FFF2-40B4-BE49-F238E27FC236}">
                  <a16:creationId xmlns:a16="http://schemas.microsoft.com/office/drawing/2014/main" id="{1E52E128-46B2-9527-5556-FE0C5FE88011}"/>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7" name="Freeform 6">
              <a:extLst>
                <a:ext uri="{FF2B5EF4-FFF2-40B4-BE49-F238E27FC236}">
                  <a16:creationId xmlns:a16="http://schemas.microsoft.com/office/drawing/2014/main" id="{0E1F081B-8F78-164B-2321-ADEFE374F47E}"/>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7">
              <a:extLst>
                <a:ext uri="{FF2B5EF4-FFF2-40B4-BE49-F238E27FC236}">
                  <a16:creationId xmlns:a16="http://schemas.microsoft.com/office/drawing/2014/main" id="{E0A64EE1-1664-1787-E9AC-EEEC5E49A81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9" name="TextBox 8">
            <a:extLst>
              <a:ext uri="{FF2B5EF4-FFF2-40B4-BE49-F238E27FC236}">
                <a16:creationId xmlns:a16="http://schemas.microsoft.com/office/drawing/2014/main" id="{339C515F-C68C-6442-DDC7-9DA962F7A07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0" name="Rectangle 9">
            <a:extLst>
              <a:ext uri="{FF2B5EF4-FFF2-40B4-BE49-F238E27FC236}">
                <a16:creationId xmlns:a16="http://schemas.microsoft.com/office/drawing/2014/main" id="{1F6F63FC-9239-FDB2-7B63-1ADFD02784E0}"/>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24 April 2025</a:t>
            </a:r>
          </a:p>
        </p:txBody>
      </p:sp>
      <p:sp>
        <p:nvSpPr>
          <p:cNvPr id="11" name="Rectangle 10">
            <a:extLst>
              <a:ext uri="{FF2B5EF4-FFF2-40B4-BE49-F238E27FC236}">
                <a16:creationId xmlns:a16="http://schemas.microsoft.com/office/drawing/2014/main" id="{01358769-E4F6-88F7-91D8-0C8A2025051F}"/>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a:t>
            </a:r>
          </a:p>
        </p:txBody>
      </p:sp>
    </p:spTree>
    <p:extLst>
      <p:ext uri="{BB962C8B-B14F-4D97-AF65-F5344CB8AC3E}">
        <p14:creationId xmlns:p14="http://schemas.microsoft.com/office/powerpoint/2010/main" val="39604599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11" name="Picture 10" descr="A blurry image of a rainbow&#10;&#10;Description automatically generated">
            <a:extLst>
              <a:ext uri="{FF2B5EF4-FFF2-40B4-BE49-F238E27FC236}">
                <a16:creationId xmlns:a16="http://schemas.microsoft.com/office/drawing/2014/main" id="{0CF60EBF-BB0E-A13F-6F1D-8E03C5FC39A6}"/>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2" name="Title 1">
            <a:extLst>
              <a:ext uri="{FF2B5EF4-FFF2-40B4-BE49-F238E27FC236}">
                <a16:creationId xmlns:a16="http://schemas.microsoft.com/office/drawing/2014/main" id="{3930FFC6-DEA1-5FCD-0ABD-350186ADBF5D}"/>
              </a:ext>
            </a:extLst>
          </p:cNvPr>
          <p:cNvSpPr>
            <a:spLocks noGrp="1"/>
          </p:cNvSpPr>
          <p:nvPr>
            <p:ph type="title" hasCustomPrompt="1"/>
          </p:nvPr>
        </p:nvSpPr>
        <p:spPr>
          <a:xfrm>
            <a:off x="485523" y="369888"/>
            <a:ext cx="3314701" cy="470898"/>
          </a:xfrm>
        </p:spPr>
        <p:txBody>
          <a:bodyPr/>
          <a:lstStyle/>
          <a:p>
            <a:r>
              <a:rPr lang="en-GB" dirty="0"/>
              <a:t>Contents</a:t>
            </a:r>
            <a:endParaRPr lang="en-US" dirty="0"/>
          </a:p>
        </p:txBody>
      </p:sp>
      <p:sp>
        <p:nvSpPr>
          <p:cNvPr id="7" name="Text Placeholder 6">
            <a:extLst>
              <a:ext uri="{FF2B5EF4-FFF2-40B4-BE49-F238E27FC236}">
                <a16:creationId xmlns:a16="http://schemas.microsoft.com/office/drawing/2014/main" id="{7B8AEA00-448F-1217-B10E-ABF6D402B4CB}"/>
              </a:ext>
            </a:extLst>
          </p:cNvPr>
          <p:cNvSpPr>
            <a:spLocks noGrp="1"/>
          </p:cNvSpPr>
          <p:nvPr>
            <p:ph type="body" sz="quarter" idx="15" hasCustomPrompt="1"/>
          </p:nvPr>
        </p:nvSpPr>
        <p:spPr>
          <a:xfrm>
            <a:off x="485775" y="1411287"/>
            <a:ext cx="5099050" cy="4638675"/>
          </a:xfrm>
        </p:spPr>
        <p:txBody>
          <a:bodyPr/>
          <a:lstStyle>
            <a:lvl1pPr>
              <a:defRPr sz="2400"/>
            </a:lvl1pPr>
            <a:lvl2pPr>
              <a:defRPr sz="2400"/>
            </a:lvl2pPr>
            <a:lvl3pPr>
              <a:defRPr sz="2000"/>
            </a:lvl3pPr>
            <a:lvl4pPr>
              <a:defRPr sz="1800"/>
            </a:lvl4pPr>
            <a:lvl5pPr>
              <a:defRPr sz="1800"/>
            </a:lvl5pPr>
          </a:lstStyle>
          <a:p>
            <a:pPr lvl="0"/>
            <a:r>
              <a:rPr lang="en-GB" dirty="0"/>
              <a:t>Introduction text goes here and delete the bullet if not required</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6">
            <a:extLst>
              <a:ext uri="{FF2B5EF4-FFF2-40B4-BE49-F238E27FC236}">
                <a16:creationId xmlns:a16="http://schemas.microsoft.com/office/drawing/2014/main" id="{4A244641-8AF5-E5A2-18FB-105E0DDC424F}"/>
              </a:ext>
            </a:extLst>
          </p:cNvPr>
          <p:cNvSpPr>
            <a:spLocks noGrp="1"/>
          </p:cNvSpPr>
          <p:nvPr>
            <p:ph type="body" sz="quarter" idx="21" hasCustomPrompt="1"/>
          </p:nvPr>
        </p:nvSpPr>
        <p:spPr>
          <a:xfrm>
            <a:off x="6099647" y="1411287"/>
            <a:ext cx="5610225" cy="4638675"/>
          </a:xfrm>
        </p:spPr>
        <p:txBody>
          <a:bodyPr/>
          <a:lstStyle>
            <a:lvl1pPr marL="457200" indent="-457200">
              <a:buFont typeface="+mj-lt"/>
              <a:buAutoNum type="arabicPeriod"/>
              <a:defRPr sz="1800"/>
            </a:lvl1pPr>
            <a:lvl2pPr marL="914400" indent="-457200">
              <a:defRPr sz="1600"/>
            </a:lvl2pPr>
            <a:lvl3pPr marL="914400" indent="-457200">
              <a:defRPr sz="1600"/>
            </a:lvl3pPr>
            <a:lvl4pPr marL="914400" indent="-457200">
              <a:defRPr sz="1400"/>
            </a:lvl4pPr>
            <a:lvl5pPr marL="914400" indent="-457200">
              <a:defRPr sz="1400"/>
            </a:lvl5pPr>
          </a:lstStyle>
          <a:p>
            <a:pPr lvl="0"/>
            <a:r>
              <a:rPr lang="en-IN" dirty="0"/>
              <a:t>Section header goes here and to insert page numbers use the tab button on the keyboard</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4" name="Group 4">
            <a:extLst>
              <a:ext uri="{FF2B5EF4-FFF2-40B4-BE49-F238E27FC236}">
                <a16:creationId xmlns:a16="http://schemas.microsoft.com/office/drawing/2014/main" id="{6A947DDB-75DB-76B2-ADC5-D93B38D4183D}"/>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777A9F83-CB8D-4479-6968-8B47D931EEBA}"/>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6B1C04DF-19FD-1D5D-56C9-211BF50EB230}"/>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7297F736-140F-E853-3848-EA573A1B3C51}"/>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3" name="TextBox 2">
            <a:extLst>
              <a:ext uri="{FF2B5EF4-FFF2-40B4-BE49-F238E27FC236}">
                <a16:creationId xmlns:a16="http://schemas.microsoft.com/office/drawing/2014/main" id="{4DD73958-B2E4-8440-0E8C-709834D8B5AE}"/>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2706D0F3-8153-4B29-7605-9B25EE059900}"/>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6" name="Rectangle 5">
            <a:extLst>
              <a:ext uri="{FF2B5EF4-FFF2-40B4-BE49-F238E27FC236}">
                <a16:creationId xmlns:a16="http://schemas.microsoft.com/office/drawing/2014/main" id="{0F8D781E-FA40-890F-A10C-668D87B4522C}"/>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38842989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8" name="Picture 7" descr="A bright light in the dark&#10;&#10;Description automatically generated">
            <a:extLst>
              <a:ext uri="{FF2B5EF4-FFF2-40B4-BE49-F238E27FC236}">
                <a16:creationId xmlns:a16="http://schemas.microsoft.com/office/drawing/2014/main" id="{C6893964-B096-BBF5-42BC-1EAE055022BA}"/>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17" name="Text Placeholder 9">
            <a:extLst>
              <a:ext uri="{FF2B5EF4-FFF2-40B4-BE49-F238E27FC236}">
                <a16:creationId xmlns:a16="http://schemas.microsoft.com/office/drawing/2014/main" id="{B9199D71-1BDD-2925-CD92-9B0B3F8439E9}"/>
              </a:ext>
            </a:extLst>
          </p:cNvPr>
          <p:cNvSpPr>
            <a:spLocks noGrp="1"/>
          </p:cNvSpPr>
          <p:nvPr>
            <p:ph type="body" sz="quarter" idx="28" hasCustomPrompt="1"/>
          </p:nvPr>
        </p:nvSpPr>
        <p:spPr>
          <a:xfrm>
            <a:off x="2756521" y="1411287"/>
            <a:ext cx="1873220" cy="2031325"/>
          </a:xfrm>
        </p:spPr>
        <p:txBody>
          <a:bodyPr wrap="square">
            <a:spAutoFit/>
          </a:bodyPr>
          <a:lstStyle>
            <a:lvl1pPr marL="0" indent="0">
              <a:buNone/>
              <a:defRPr sz="13200"/>
            </a:lvl1pPr>
          </a:lstStyle>
          <a:p>
            <a:pPr lvl="0"/>
            <a:r>
              <a:rPr lang="en-GB" dirty="0"/>
              <a:t>#</a:t>
            </a:r>
            <a:endParaRPr lang="en-US" dirty="0"/>
          </a:p>
        </p:txBody>
      </p:sp>
      <p:sp>
        <p:nvSpPr>
          <p:cNvPr id="19" name="Text Placeholder 6">
            <a:extLst>
              <a:ext uri="{FF2B5EF4-FFF2-40B4-BE49-F238E27FC236}">
                <a16:creationId xmlns:a16="http://schemas.microsoft.com/office/drawing/2014/main" id="{F8391354-FDE4-DE4D-8084-A61467B9F410}"/>
              </a:ext>
            </a:extLst>
          </p:cNvPr>
          <p:cNvSpPr>
            <a:spLocks noGrp="1"/>
          </p:cNvSpPr>
          <p:nvPr>
            <p:ph type="body" sz="quarter" idx="29" hasCustomPrompt="1"/>
          </p:nvPr>
        </p:nvSpPr>
        <p:spPr>
          <a:xfrm flipH="1">
            <a:off x="2845421"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0" name="Text Placeholder 9">
            <a:extLst>
              <a:ext uri="{FF2B5EF4-FFF2-40B4-BE49-F238E27FC236}">
                <a16:creationId xmlns:a16="http://schemas.microsoft.com/office/drawing/2014/main" id="{F575A1BC-5BD6-1793-C917-0720FC3DE980}"/>
              </a:ext>
            </a:extLst>
          </p:cNvPr>
          <p:cNvSpPr>
            <a:spLocks noGrp="1"/>
          </p:cNvSpPr>
          <p:nvPr>
            <p:ph type="body" sz="quarter" idx="30" hasCustomPrompt="1"/>
          </p:nvPr>
        </p:nvSpPr>
        <p:spPr>
          <a:xfrm>
            <a:off x="5116419" y="1411287"/>
            <a:ext cx="1873220" cy="2031325"/>
          </a:xfrm>
        </p:spPr>
        <p:txBody>
          <a:bodyPr wrap="square">
            <a:spAutoFit/>
          </a:bodyPr>
          <a:lstStyle>
            <a:lvl1pPr marL="0" indent="0">
              <a:buNone/>
              <a:defRPr sz="13200"/>
            </a:lvl1pPr>
          </a:lstStyle>
          <a:p>
            <a:pPr lvl="0"/>
            <a:r>
              <a:rPr lang="en-GB" dirty="0"/>
              <a:t>#</a:t>
            </a:r>
            <a:endParaRPr lang="en-US" dirty="0"/>
          </a:p>
        </p:txBody>
      </p:sp>
      <p:sp>
        <p:nvSpPr>
          <p:cNvPr id="22" name="Text Placeholder 6">
            <a:extLst>
              <a:ext uri="{FF2B5EF4-FFF2-40B4-BE49-F238E27FC236}">
                <a16:creationId xmlns:a16="http://schemas.microsoft.com/office/drawing/2014/main" id="{F9CBCE1B-3F39-C7B5-CCE2-AE84242E7749}"/>
              </a:ext>
            </a:extLst>
          </p:cNvPr>
          <p:cNvSpPr>
            <a:spLocks noGrp="1"/>
          </p:cNvSpPr>
          <p:nvPr>
            <p:ph type="body" sz="quarter" idx="31" hasCustomPrompt="1"/>
          </p:nvPr>
        </p:nvSpPr>
        <p:spPr>
          <a:xfrm flipH="1">
            <a:off x="5205319"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5" name="Text Placeholder 6">
            <a:extLst>
              <a:ext uri="{FF2B5EF4-FFF2-40B4-BE49-F238E27FC236}">
                <a16:creationId xmlns:a16="http://schemas.microsoft.com/office/drawing/2014/main" id="{814015C2-B8E4-B890-4CD0-F6A3A2052CAC}"/>
              </a:ext>
            </a:extLst>
          </p:cNvPr>
          <p:cNvSpPr>
            <a:spLocks noGrp="1"/>
          </p:cNvSpPr>
          <p:nvPr>
            <p:ph type="body" sz="quarter" idx="33" hasCustomPrompt="1"/>
          </p:nvPr>
        </p:nvSpPr>
        <p:spPr>
          <a:xfrm>
            <a:off x="7565217"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30" name="Text Placeholder 9">
            <a:extLst>
              <a:ext uri="{FF2B5EF4-FFF2-40B4-BE49-F238E27FC236}">
                <a16:creationId xmlns:a16="http://schemas.microsoft.com/office/drawing/2014/main" id="{37959C9A-F406-FB92-6FFF-08F42234CF91}"/>
              </a:ext>
            </a:extLst>
          </p:cNvPr>
          <p:cNvSpPr>
            <a:spLocks noGrp="1"/>
          </p:cNvSpPr>
          <p:nvPr>
            <p:ph type="body" sz="quarter" idx="34" hasCustomPrompt="1"/>
          </p:nvPr>
        </p:nvSpPr>
        <p:spPr>
          <a:xfrm>
            <a:off x="9836214" y="1411287"/>
            <a:ext cx="1873220" cy="2031325"/>
          </a:xfrm>
        </p:spPr>
        <p:txBody>
          <a:bodyPr wrap="square">
            <a:spAutoFit/>
          </a:bodyPr>
          <a:lstStyle>
            <a:lvl1pPr marL="0" indent="0">
              <a:buNone/>
              <a:defRPr sz="13200"/>
            </a:lvl1pPr>
          </a:lstStyle>
          <a:p>
            <a:pPr lvl="0"/>
            <a:r>
              <a:rPr lang="en-GB" dirty="0"/>
              <a:t>#</a:t>
            </a:r>
            <a:endParaRPr lang="en-US" dirty="0"/>
          </a:p>
        </p:txBody>
      </p:sp>
      <p:sp>
        <p:nvSpPr>
          <p:cNvPr id="34" name="Text Placeholder 6">
            <a:extLst>
              <a:ext uri="{FF2B5EF4-FFF2-40B4-BE49-F238E27FC236}">
                <a16:creationId xmlns:a16="http://schemas.microsoft.com/office/drawing/2014/main" id="{BC6A6256-32C1-F83C-4A32-D674785CF1DF}"/>
              </a:ext>
            </a:extLst>
          </p:cNvPr>
          <p:cNvSpPr>
            <a:spLocks noGrp="1"/>
          </p:cNvSpPr>
          <p:nvPr>
            <p:ph type="body" sz="quarter" idx="35" hasCustomPrompt="1"/>
          </p:nvPr>
        </p:nvSpPr>
        <p:spPr>
          <a:xfrm>
            <a:off x="9925114"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 name="Title 1">
            <a:extLst>
              <a:ext uri="{FF2B5EF4-FFF2-40B4-BE49-F238E27FC236}">
                <a16:creationId xmlns:a16="http://schemas.microsoft.com/office/drawing/2014/main" id="{E49EC5F5-14E0-4B05-29E6-E9A059AA1002}"/>
              </a:ext>
            </a:extLst>
          </p:cNvPr>
          <p:cNvSpPr>
            <a:spLocks noGrp="1"/>
          </p:cNvSpPr>
          <p:nvPr>
            <p:ph type="title" hasCustomPrompt="1"/>
          </p:nvPr>
        </p:nvSpPr>
        <p:spPr>
          <a:xfrm>
            <a:off x="485523" y="369888"/>
            <a:ext cx="11224347" cy="470898"/>
          </a:xfrm>
        </p:spPr>
        <p:txBody>
          <a:bodyPr/>
          <a:lstStyle/>
          <a:p>
            <a:r>
              <a:rPr lang="en-GB" dirty="0"/>
              <a:t>Agenda</a:t>
            </a:r>
            <a:endParaRPr lang="en-US" dirty="0"/>
          </a:p>
        </p:txBody>
      </p:sp>
      <p:sp>
        <p:nvSpPr>
          <p:cNvPr id="10" name="Text Placeholder 9">
            <a:extLst>
              <a:ext uri="{FF2B5EF4-FFF2-40B4-BE49-F238E27FC236}">
                <a16:creationId xmlns:a16="http://schemas.microsoft.com/office/drawing/2014/main" id="{920A2165-CDB3-28AA-F42A-E5E3D72C1440}"/>
              </a:ext>
            </a:extLst>
          </p:cNvPr>
          <p:cNvSpPr>
            <a:spLocks noGrp="1"/>
          </p:cNvSpPr>
          <p:nvPr>
            <p:ph type="body" sz="quarter" idx="13" hasCustomPrompt="1"/>
          </p:nvPr>
        </p:nvSpPr>
        <p:spPr>
          <a:xfrm>
            <a:off x="396623" y="1411287"/>
            <a:ext cx="1873220" cy="2031325"/>
          </a:xfrm>
        </p:spPr>
        <p:txBody>
          <a:bodyPr wrap="square">
            <a:spAutoFit/>
          </a:bodyPr>
          <a:lstStyle>
            <a:lvl1pPr marL="0" indent="0">
              <a:buNone/>
              <a:defRPr sz="13200"/>
            </a:lvl1pPr>
          </a:lstStyle>
          <a:p>
            <a:pPr lvl="0"/>
            <a:r>
              <a:rPr lang="en-GB" dirty="0"/>
              <a:t>#</a:t>
            </a:r>
            <a:endParaRPr lang="en-US" dirty="0"/>
          </a:p>
        </p:txBody>
      </p:sp>
      <p:sp>
        <p:nvSpPr>
          <p:cNvPr id="3" name="Text Placeholder 6">
            <a:extLst>
              <a:ext uri="{FF2B5EF4-FFF2-40B4-BE49-F238E27FC236}">
                <a16:creationId xmlns:a16="http://schemas.microsoft.com/office/drawing/2014/main" id="{F78D4931-12A7-7D80-F380-EDF6BE10CA42}"/>
              </a:ext>
            </a:extLst>
          </p:cNvPr>
          <p:cNvSpPr>
            <a:spLocks noGrp="1"/>
          </p:cNvSpPr>
          <p:nvPr>
            <p:ph type="body" sz="quarter" idx="27" hasCustomPrompt="1"/>
          </p:nvPr>
        </p:nvSpPr>
        <p:spPr>
          <a:xfrm>
            <a:off x="485523"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3" name="Text Placeholder 9">
            <a:extLst>
              <a:ext uri="{FF2B5EF4-FFF2-40B4-BE49-F238E27FC236}">
                <a16:creationId xmlns:a16="http://schemas.microsoft.com/office/drawing/2014/main" id="{38D52684-7A0E-2BDF-C56C-F721FED04E3A}"/>
              </a:ext>
            </a:extLst>
          </p:cNvPr>
          <p:cNvSpPr>
            <a:spLocks noGrp="1"/>
          </p:cNvSpPr>
          <p:nvPr>
            <p:ph type="body" sz="quarter" idx="32" hasCustomPrompt="1"/>
          </p:nvPr>
        </p:nvSpPr>
        <p:spPr>
          <a:xfrm>
            <a:off x="7476317" y="1411287"/>
            <a:ext cx="1873220" cy="2031325"/>
          </a:xfrm>
        </p:spPr>
        <p:txBody>
          <a:bodyPr wrap="square">
            <a:spAutoFit/>
          </a:bodyPr>
          <a:lstStyle>
            <a:lvl1pPr marL="0" indent="0">
              <a:buNone/>
              <a:defRPr sz="13200"/>
            </a:lvl1pPr>
          </a:lstStyle>
          <a:p>
            <a:pPr lvl="0"/>
            <a:r>
              <a:rPr lang="en-GB" dirty="0"/>
              <a:t>#</a:t>
            </a:r>
            <a:endParaRPr lang="en-US" dirty="0"/>
          </a:p>
        </p:txBody>
      </p:sp>
      <p:sp>
        <p:nvSpPr>
          <p:cNvPr id="36" name="SmartArt Placeholder 35">
            <a:extLst>
              <a:ext uri="{FF2B5EF4-FFF2-40B4-BE49-F238E27FC236}">
                <a16:creationId xmlns:a16="http://schemas.microsoft.com/office/drawing/2014/main" id="{6D23DAA3-59C7-A352-8728-D157F22D25EF}"/>
              </a:ext>
            </a:extLst>
          </p:cNvPr>
          <p:cNvSpPr>
            <a:spLocks noGrp="1"/>
          </p:cNvSpPr>
          <p:nvPr>
            <p:ph type="dgm" sz="quarter" idx="36" hasCustomPrompt="1"/>
          </p:nvPr>
        </p:nvSpPr>
        <p:spPr>
          <a:xfrm>
            <a:off x="2556050" y="2020781"/>
            <a:ext cx="3600" cy="4030662"/>
          </a:xfrm>
          <a:solidFill>
            <a:schemeClr val="bg1"/>
          </a:solidFill>
        </p:spPr>
        <p:txBody>
          <a:bodyPr/>
          <a:lstStyle>
            <a:lvl1pPr marL="0" indent="0">
              <a:buNone/>
              <a:defRPr/>
            </a:lvl1pPr>
          </a:lstStyle>
          <a:p>
            <a:r>
              <a:rPr lang="en-US" dirty="0"/>
              <a:t> </a:t>
            </a:r>
          </a:p>
        </p:txBody>
      </p:sp>
      <p:sp>
        <p:nvSpPr>
          <p:cNvPr id="37" name="SmartArt Placeholder 35">
            <a:extLst>
              <a:ext uri="{FF2B5EF4-FFF2-40B4-BE49-F238E27FC236}">
                <a16:creationId xmlns:a16="http://schemas.microsoft.com/office/drawing/2014/main" id="{D33DFC67-321E-4CFE-436A-CF6FA96BA7E4}"/>
              </a:ext>
            </a:extLst>
          </p:cNvPr>
          <p:cNvSpPr>
            <a:spLocks noGrp="1"/>
          </p:cNvSpPr>
          <p:nvPr>
            <p:ph type="dgm" sz="quarter" idx="37" hasCustomPrompt="1"/>
          </p:nvPr>
        </p:nvSpPr>
        <p:spPr>
          <a:xfrm flipH="1">
            <a:off x="4915948" y="2020781"/>
            <a:ext cx="3600" cy="4030662"/>
          </a:xfrm>
          <a:solidFill>
            <a:schemeClr val="bg1"/>
          </a:solidFill>
        </p:spPr>
        <p:txBody>
          <a:bodyPr/>
          <a:lstStyle>
            <a:lvl1pPr marL="0" indent="0">
              <a:buNone/>
              <a:defRPr/>
            </a:lvl1pPr>
          </a:lstStyle>
          <a:p>
            <a:r>
              <a:rPr lang="en-US" dirty="0"/>
              <a:t> </a:t>
            </a:r>
          </a:p>
        </p:txBody>
      </p:sp>
      <p:sp>
        <p:nvSpPr>
          <p:cNvPr id="38" name="SmartArt Placeholder 35">
            <a:extLst>
              <a:ext uri="{FF2B5EF4-FFF2-40B4-BE49-F238E27FC236}">
                <a16:creationId xmlns:a16="http://schemas.microsoft.com/office/drawing/2014/main" id="{A43CB924-4778-AEB3-1D6C-5B802CD043B0}"/>
              </a:ext>
            </a:extLst>
          </p:cNvPr>
          <p:cNvSpPr>
            <a:spLocks noGrp="1"/>
          </p:cNvSpPr>
          <p:nvPr>
            <p:ph type="dgm" sz="quarter" idx="38" hasCustomPrompt="1"/>
          </p:nvPr>
        </p:nvSpPr>
        <p:spPr>
          <a:xfrm>
            <a:off x="7275846" y="2020781"/>
            <a:ext cx="3600" cy="4030662"/>
          </a:xfrm>
          <a:solidFill>
            <a:schemeClr val="bg1"/>
          </a:solidFill>
        </p:spPr>
        <p:txBody>
          <a:bodyPr/>
          <a:lstStyle>
            <a:lvl1pPr marL="0" indent="0">
              <a:buNone/>
              <a:defRPr/>
            </a:lvl1pPr>
          </a:lstStyle>
          <a:p>
            <a:r>
              <a:rPr lang="en-US" dirty="0"/>
              <a:t> </a:t>
            </a:r>
          </a:p>
        </p:txBody>
      </p:sp>
      <p:sp>
        <p:nvSpPr>
          <p:cNvPr id="39" name="SmartArt Placeholder 35">
            <a:extLst>
              <a:ext uri="{FF2B5EF4-FFF2-40B4-BE49-F238E27FC236}">
                <a16:creationId xmlns:a16="http://schemas.microsoft.com/office/drawing/2014/main" id="{225723D6-9330-76F1-3F3B-6A582AC1C154}"/>
              </a:ext>
            </a:extLst>
          </p:cNvPr>
          <p:cNvSpPr>
            <a:spLocks noGrp="1"/>
          </p:cNvSpPr>
          <p:nvPr>
            <p:ph type="dgm" sz="quarter" idx="39" hasCustomPrompt="1"/>
          </p:nvPr>
        </p:nvSpPr>
        <p:spPr>
          <a:xfrm>
            <a:off x="9635744" y="2020781"/>
            <a:ext cx="3600" cy="4030662"/>
          </a:xfrm>
          <a:solidFill>
            <a:schemeClr val="bg1"/>
          </a:solidFill>
        </p:spPr>
        <p:txBody>
          <a:bodyPr/>
          <a:lstStyle>
            <a:lvl1pPr marL="0" indent="0">
              <a:buNone/>
              <a:defRPr/>
            </a:lvl1pPr>
          </a:lstStyle>
          <a:p>
            <a:r>
              <a:rPr lang="en-US" dirty="0"/>
              <a:t> </a:t>
            </a:r>
          </a:p>
        </p:txBody>
      </p:sp>
      <p:sp>
        <p:nvSpPr>
          <p:cNvPr id="14" name="Date Placeholder 13">
            <a:extLst>
              <a:ext uri="{FF2B5EF4-FFF2-40B4-BE49-F238E27FC236}">
                <a16:creationId xmlns:a16="http://schemas.microsoft.com/office/drawing/2014/main" id="{019C0555-55BD-32D2-B375-0C0BC6641F54}"/>
              </a:ext>
            </a:extLst>
          </p:cNvPr>
          <p:cNvSpPr>
            <a:spLocks noGrp="1"/>
          </p:cNvSpPr>
          <p:nvPr>
            <p:ph type="dt" sz="half" idx="40"/>
          </p:nvPr>
        </p:nvSpPr>
        <p:spPr>
          <a:xfrm>
            <a:off x="994845" y="6437115"/>
            <a:ext cx="1275686" cy="123111"/>
          </a:xfrm>
          <a:prstGeom prst="rect">
            <a:avLst/>
          </a:prstGeom>
        </p:spPr>
        <p:txBody>
          <a:bodyPr/>
          <a:lstStyle/>
          <a:p>
            <a:fld id="{DA23ABC7-F7D1-458D-8379-E93325B473CE}" type="datetime1">
              <a:rPr lang="en-US" smtClean="0"/>
              <a:t>4/25/2025</a:t>
            </a:fld>
            <a:endParaRPr lang="en-US" dirty="0"/>
          </a:p>
        </p:txBody>
      </p:sp>
      <p:sp>
        <p:nvSpPr>
          <p:cNvPr id="15" name="Footer Placeholder 14">
            <a:extLst>
              <a:ext uri="{FF2B5EF4-FFF2-40B4-BE49-F238E27FC236}">
                <a16:creationId xmlns:a16="http://schemas.microsoft.com/office/drawing/2014/main" id="{CAA8F600-C044-B2C2-407F-BE157F6651C1}"/>
              </a:ext>
            </a:extLst>
          </p:cNvPr>
          <p:cNvSpPr>
            <a:spLocks noGrp="1"/>
          </p:cNvSpPr>
          <p:nvPr>
            <p:ph type="ftr" sz="quarter" idx="41"/>
          </p:nvPr>
        </p:nvSpPr>
        <p:spPr>
          <a:xfrm>
            <a:off x="2270531" y="6437115"/>
            <a:ext cx="3825470" cy="123111"/>
          </a:xfrm>
          <a:prstGeom prst="rect">
            <a:avLst/>
          </a:prstGeom>
        </p:spPr>
        <p:txBody>
          <a:bodyPr/>
          <a:lstStyle/>
          <a:p>
            <a:r>
              <a:rPr lang="en-US" dirty="0"/>
              <a:t>Insert footer text here</a:t>
            </a:r>
          </a:p>
        </p:txBody>
      </p:sp>
      <p:sp>
        <p:nvSpPr>
          <p:cNvPr id="16" name="Slide Number Placeholder 15">
            <a:extLst>
              <a:ext uri="{FF2B5EF4-FFF2-40B4-BE49-F238E27FC236}">
                <a16:creationId xmlns:a16="http://schemas.microsoft.com/office/drawing/2014/main" id="{04E7CD09-1595-ACE1-D22D-0DB2944898EF}"/>
              </a:ext>
            </a:extLst>
          </p:cNvPr>
          <p:cNvSpPr>
            <a:spLocks noGrp="1"/>
          </p:cNvSpPr>
          <p:nvPr>
            <p:ph type="sldNum" sz="quarter" idx="42"/>
          </p:nvPr>
        </p:nvSpPr>
        <p:spPr>
          <a:xfrm>
            <a:off x="485747" y="6437115"/>
            <a:ext cx="509098" cy="123111"/>
          </a:xfrm>
          <a:prstGeom prst="rect">
            <a:avLst/>
          </a:prstGeom>
        </p:spPr>
        <p:txBody>
          <a:bodyPr/>
          <a:lstStyle/>
          <a:p>
            <a:fld id="{F1BC30E3-FFE5-4B91-AA19-87A149EBB9EE}" type="slidenum">
              <a:rPr lang="en-GB" smtClean="0"/>
              <a:pPr/>
              <a:t>‹#›</a:t>
            </a:fld>
            <a:endParaRPr lang="en-GB" dirty="0"/>
          </a:p>
        </p:txBody>
      </p:sp>
      <p:grpSp>
        <p:nvGrpSpPr>
          <p:cNvPr id="9" name="Group 4">
            <a:extLst>
              <a:ext uri="{FF2B5EF4-FFF2-40B4-BE49-F238E27FC236}">
                <a16:creationId xmlns:a16="http://schemas.microsoft.com/office/drawing/2014/main" id="{C73356B1-351A-A1D6-028F-C9736D731FF3}"/>
              </a:ext>
            </a:extLst>
          </p:cNvPr>
          <p:cNvGrpSpPr>
            <a:grpSpLocks noChangeAspect="1"/>
          </p:cNvGrpSpPr>
          <p:nvPr userDrawn="1"/>
        </p:nvGrpSpPr>
        <p:grpSpPr bwMode="black">
          <a:xfrm>
            <a:off x="11623900" y="6276977"/>
            <a:ext cx="346158" cy="355219"/>
            <a:chOff x="7110" y="4004"/>
            <a:chExt cx="191" cy="196"/>
          </a:xfrm>
        </p:grpSpPr>
        <p:sp>
          <p:nvSpPr>
            <p:cNvPr id="11" name="Freeform 5">
              <a:extLst>
                <a:ext uri="{FF2B5EF4-FFF2-40B4-BE49-F238E27FC236}">
                  <a16:creationId xmlns:a16="http://schemas.microsoft.com/office/drawing/2014/main" id="{DEE1F1DF-83E2-9910-8487-D0B14E0DA527}"/>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6">
              <a:extLst>
                <a:ext uri="{FF2B5EF4-FFF2-40B4-BE49-F238E27FC236}">
                  <a16:creationId xmlns:a16="http://schemas.microsoft.com/office/drawing/2014/main" id="{86EFBE9B-F67C-6359-549F-FC22A1C483DC}"/>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CAEDED04-6A1F-9E39-1C85-4BA396FAFF11}"/>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6698241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pic>
        <p:nvPicPr>
          <p:cNvPr id="6" name="Picture 5" descr="A colorful circle on a black background&#10;&#10;Description automatically generated">
            <a:extLst>
              <a:ext uri="{FF2B5EF4-FFF2-40B4-BE49-F238E27FC236}">
                <a16:creationId xmlns:a16="http://schemas.microsoft.com/office/drawing/2014/main" id="{C39DD3F9-9341-288C-0536-DED981D0E40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1411287"/>
            <a:ext cx="11218863" cy="4638675"/>
          </a:xfrm>
        </p:spPr>
        <p:txBody>
          <a:bodyPr/>
          <a:lstStyle>
            <a:lvl1pPr marL="0" indent="0">
              <a:lnSpc>
                <a:spcPct val="85000"/>
              </a:lnSpc>
              <a:buNone/>
              <a:defRPr sz="8000" b="1">
                <a:solidFill>
                  <a:schemeClr val="bg1"/>
                </a:solidFill>
                <a:latin typeface="EYInterstate" panose="0200050302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Date Placeholder 11">
            <a:extLst>
              <a:ext uri="{FF2B5EF4-FFF2-40B4-BE49-F238E27FC236}">
                <a16:creationId xmlns:a16="http://schemas.microsoft.com/office/drawing/2014/main" id="{D2006E5E-EB55-C43F-A9B4-8DABEB5C2397}"/>
              </a:ext>
            </a:extLst>
          </p:cNvPr>
          <p:cNvSpPr>
            <a:spLocks noGrp="1"/>
          </p:cNvSpPr>
          <p:nvPr>
            <p:ph type="dt" sz="half" idx="14"/>
          </p:nvPr>
        </p:nvSpPr>
        <p:spPr>
          <a:xfrm>
            <a:off x="994845" y="6437115"/>
            <a:ext cx="1275686" cy="123111"/>
          </a:xfrm>
          <a:prstGeom prst="rect">
            <a:avLst/>
          </a:prstGeom>
        </p:spPr>
        <p:txBody>
          <a:bodyPr/>
          <a:lstStyle/>
          <a:p>
            <a:fld id="{E3FD8F32-F279-4432-8A58-F81E65857C65}" type="datetime1">
              <a:rPr lang="en-US" smtClean="0"/>
              <a:t>4/25/2025</a:t>
            </a:fld>
            <a:endParaRPr lang="en-US" dirty="0"/>
          </a:p>
        </p:txBody>
      </p:sp>
      <p:sp>
        <p:nvSpPr>
          <p:cNvPr id="13" name="Footer Placeholder 12">
            <a:extLst>
              <a:ext uri="{FF2B5EF4-FFF2-40B4-BE49-F238E27FC236}">
                <a16:creationId xmlns:a16="http://schemas.microsoft.com/office/drawing/2014/main" id="{445F7D0D-6905-1D3D-D30A-EBA5E1125CB7}"/>
              </a:ext>
            </a:extLst>
          </p:cNvPr>
          <p:cNvSpPr>
            <a:spLocks noGrp="1"/>
          </p:cNvSpPr>
          <p:nvPr>
            <p:ph type="ftr" sz="quarter" idx="15"/>
          </p:nvPr>
        </p:nvSpPr>
        <p:spPr>
          <a:xfrm>
            <a:off x="2270531" y="6437115"/>
            <a:ext cx="3825470" cy="123111"/>
          </a:xfrm>
          <a:prstGeom prst="rect">
            <a:avLst/>
          </a:prstGeom>
        </p:spPr>
        <p:txBody>
          <a:bodyPr/>
          <a:lstStyle/>
          <a:p>
            <a:r>
              <a:rPr lang="en-US" dirty="0"/>
              <a:t>Insert footer text here</a:t>
            </a:r>
          </a:p>
        </p:txBody>
      </p:sp>
      <p:sp>
        <p:nvSpPr>
          <p:cNvPr id="14" name="Slide Number Placeholder 13">
            <a:extLst>
              <a:ext uri="{FF2B5EF4-FFF2-40B4-BE49-F238E27FC236}">
                <a16:creationId xmlns:a16="http://schemas.microsoft.com/office/drawing/2014/main" id="{97363F73-563F-BF23-4175-916ADF6ADD1B}"/>
              </a:ext>
            </a:extLst>
          </p:cNvPr>
          <p:cNvSpPr>
            <a:spLocks noGrp="1"/>
          </p:cNvSpPr>
          <p:nvPr>
            <p:ph type="sldNum" sz="quarter" idx="16"/>
          </p:nvPr>
        </p:nvSpPr>
        <p:spPr>
          <a:xfrm>
            <a:off x="485747" y="6437115"/>
            <a:ext cx="509098" cy="123111"/>
          </a:xfrm>
          <a:prstGeom prst="rect">
            <a:avLst/>
          </a:prstGeom>
        </p:spPr>
        <p:txBody>
          <a:bodyPr/>
          <a:lstStyle/>
          <a:p>
            <a:fld id="{F1BC30E3-FFE5-4B91-AA19-87A149EBB9EE}" type="slidenum">
              <a:rPr lang="en-GB" smtClean="0"/>
              <a:pPr/>
              <a:t>‹#›</a:t>
            </a:fld>
            <a:endParaRPr lang="en-GB" dirty="0"/>
          </a:p>
        </p:txBody>
      </p:sp>
      <p:grpSp>
        <p:nvGrpSpPr>
          <p:cNvPr id="8" name="Group 4">
            <a:extLst>
              <a:ext uri="{FF2B5EF4-FFF2-40B4-BE49-F238E27FC236}">
                <a16:creationId xmlns:a16="http://schemas.microsoft.com/office/drawing/2014/main" id="{05920F1D-0D06-535C-A00E-C9CA8D252741}"/>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88A16D72-94EE-8CC0-084C-EB87F8781A1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E0BB2990-3047-821E-17D7-0DDDFF6CB30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D3AEE2A3-1722-B883-C7FC-01A81806B29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4158501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Spectrum 3">
    <p:spTree>
      <p:nvGrpSpPr>
        <p:cNvPr id="1" name=""/>
        <p:cNvGrpSpPr/>
        <p:nvPr/>
      </p:nvGrpSpPr>
      <p:grpSpPr>
        <a:xfrm>
          <a:off x="0" y="0"/>
          <a:ext cx="0" cy="0"/>
          <a:chOff x="0" y="0"/>
          <a:chExt cx="0" cy="0"/>
        </a:xfrm>
      </p:grpSpPr>
      <p:pic>
        <p:nvPicPr>
          <p:cNvPr id="3" name="Picture 2" descr="A colorful light in the dark&#10;&#10;Description automatically generated">
            <a:extLst>
              <a:ext uri="{FF2B5EF4-FFF2-40B4-BE49-F238E27FC236}">
                <a16:creationId xmlns:a16="http://schemas.microsoft.com/office/drawing/2014/main" id="{76F31E31-25A6-21A9-5DF2-0E1AA48A3DF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grpSp>
        <p:nvGrpSpPr>
          <p:cNvPr id="4" name="Group 3">
            <a:extLst>
              <a:ext uri="{FF2B5EF4-FFF2-40B4-BE49-F238E27FC236}">
                <a16:creationId xmlns:a16="http://schemas.microsoft.com/office/drawing/2014/main" id="{195E5ED2-D1BB-AC6E-BF6A-D4BD239F1FE9}"/>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51D43938-5757-1C8A-B3BA-59EC353FB68E}"/>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90AAC841-3D56-6842-04D1-F0B7D973D86D}"/>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FF7D1E"/>
                </a:gs>
                <a:gs pos="100000">
                  <a:srgbClr val="FF32FF"/>
                </a:gs>
              </a:gsLst>
              <a:lin ang="18720000" scaled="0"/>
              <a:tileRect/>
            </a:gra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A05E7332-D2DE-8669-0AEC-5A2A6ABEC836}"/>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8E9C3B74-7F38-B0AE-8CDD-386F5F93EBDC}"/>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3BFAD6BB-BE7F-B979-02B7-6642DECA997E}"/>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EAEBAC9C-4DEF-0172-39AF-392FB46391DA}"/>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9279079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ey Statement 2">
    <p:spTree>
      <p:nvGrpSpPr>
        <p:cNvPr id="1" name=""/>
        <p:cNvGrpSpPr/>
        <p:nvPr/>
      </p:nvGrpSpPr>
      <p:grpSpPr>
        <a:xfrm>
          <a:off x="0" y="0"/>
          <a:ext cx="0" cy="0"/>
          <a:chOff x="0" y="0"/>
          <a:chExt cx="0" cy="0"/>
        </a:xfrm>
      </p:grpSpPr>
      <p:pic>
        <p:nvPicPr>
          <p:cNvPr id="8" name="Picture 7" descr="A blurry image of a colorful light&#10;&#10;Description automatically generated">
            <a:extLst>
              <a:ext uri="{FF2B5EF4-FFF2-40B4-BE49-F238E27FC236}">
                <a16:creationId xmlns:a16="http://schemas.microsoft.com/office/drawing/2014/main" id="{BFF9BC5C-A44C-B902-3ACE-C29AC4CE3E4C}"/>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1411287"/>
            <a:ext cx="11218863" cy="4638675"/>
          </a:xfrm>
        </p:spPr>
        <p:txBody>
          <a:bodyPr/>
          <a:lstStyle>
            <a:lvl1pPr marL="0" indent="0">
              <a:lnSpc>
                <a:spcPct val="85000"/>
              </a:lnSpc>
              <a:buNone/>
              <a:defRPr sz="8000" b="1">
                <a:solidFill>
                  <a:schemeClr val="bg1"/>
                </a:solidFill>
                <a:latin typeface="EYInterstate" panose="02000503020000020004"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6" name="Group 4">
            <a:extLst>
              <a:ext uri="{FF2B5EF4-FFF2-40B4-BE49-F238E27FC236}">
                <a16:creationId xmlns:a16="http://schemas.microsoft.com/office/drawing/2014/main" id="{2C0D9E54-A379-A966-154D-4362D29B3307}"/>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19CE3A53-E53C-AAAA-CD1C-C8F1C56FA3B8}"/>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A3FDBF06-36FA-A0E2-B3E6-78DF2439777C}"/>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584168FE-6E03-EFEE-BF63-87C62DF46A2F}"/>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2" name="TextBox 1">
            <a:extLst>
              <a:ext uri="{FF2B5EF4-FFF2-40B4-BE49-F238E27FC236}">
                <a16:creationId xmlns:a16="http://schemas.microsoft.com/office/drawing/2014/main" id="{3FA07281-98D3-4235-B5A1-59A9230C91AA}"/>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3" name="Rectangle 2">
            <a:extLst>
              <a:ext uri="{FF2B5EF4-FFF2-40B4-BE49-F238E27FC236}">
                <a16:creationId xmlns:a16="http://schemas.microsoft.com/office/drawing/2014/main" id="{7AF1554C-8FAA-339B-9903-EAC389CAA45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4" name="Rectangle 3">
            <a:extLst>
              <a:ext uri="{FF2B5EF4-FFF2-40B4-BE49-F238E27FC236}">
                <a16:creationId xmlns:a16="http://schemas.microsoft.com/office/drawing/2014/main" id="{3343DC2B-E97A-1EF2-7BCA-2F388708993B}"/>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10392374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Section Header 5">
    <p:spTree>
      <p:nvGrpSpPr>
        <p:cNvPr id="1" name=""/>
        <p:cNvGrpSpPr/>
        <p:nvPr/>
      </p:nvGrpSpPr>
      <p:grpSpPr>
        <a:xfrm>
          <a:off x="0" y="0"/>
          <a:ext cx="0" cy="0"/>
          <a:chOff x="0" y="0"/>
          <a:chExt cx="0" cy="0"/>
        </a:xfrm>
      </p:grpSpPr>
      <p:pic>
        <p:nvPicPr>
          <p:cNvPr id="6" name="Picture 5" descr="A group of people raising their hands&#10;&#10;AI-generated content may be incorrect.">
            <a:extLst>
              <a:ext uri="{FF2B5EF4-FFF2-40B4-BE49-F238E27FC236}">
                <a16:creationId xmlns:a16="http://schemas.microsoft.com/office/drawing/2014/main" id="{0C20D7B5-5ACF-5246-25E5-6EB60F56DFBE}"/>
              </a:ext>
            </a:extLst>
          </p:cNvPr>
          <p:cNvPicPr>
            <a:picLocks noChangeAspect="1"/>
          </p:cNvPicPr>
          <p:nvPr userDrawn="1"/>
        </p:nvPicPr>
        <p:blipFill rotWithShape="1">
          <a:blip r:embed="rId2"/>
          <a:srcRect t="7813" b="7813"/>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FAAB123C-C00C-F0DE-8AC2-9CC9ED78AEC0}"/>
              </a:ext>
              <a:ext uri="{C183D7F6-B498-43B3-948B-1728B52AA6E4}">
                <adec:decorative xmlns:adec="http://schemas.microsoft.com/office/drawing/2017/decorative" val="1"/>
              </a:ext>
            </a:extLst>
          </p:cNvPr>
          <p:cNvSpPr>
            <a:spLocks/>
          </p:cNvSpPr>
          <p:nvPr userDrawn="1"/>
        </p:nvSpPr>
        <p:spPr>
          <a:xfrm>
            <a:off x="0" y="0"/>
            <a:ext cx="12192000" cy="6858000"/>
          </a:xfrm>
          <a:prstGeom prst="rect">
            <a:avLst/>
          </a:prstGeom>
          <a:solidFill>
            <a:schemeClr val="tx1">
              <a:alpha val="7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9" name="Group 4">
            <a:extLst>
              <a:ext uri="{FF2B5EF4-FFF2-40B4-BE49-F238E27FC236}">
                <a16:creationId xmlns:a16="http://schemas.microsoft.com/office/drawing/2014/main" id="{A2CBC4E2-6D56-5589-38B7-123BB8BE7485}"/>
              </a:ext>
            </a:extLst>
          </p:cNvPr>
          <p:cNvGrpSpPr>
            <a:grpSpLocks noChangeAspect="1"/>
          </p:cNvGrpSpPr>
          <p:nvPr userDrawn="1"/>
        </p:nvGrpSpPr>
        <p:grpSpPr bwMode="black">
          <a:xfrm>
            <a:off x="11623900" y="6276977"/>
            <a:ext cx="346158" cy="355219"/>
            <a:chOff x="7110" y="4004"/>
            <a:chExt cx="191" cy="196"/>
          </a:xfrm>
        </p:grpSpPr>
        <p:sp>
          <p:nvSpPr>
            <p:cNvPr id="10" name="Freeform 5">
              <a:extLst>
                <a:ext uri="{FF2B5EF4-FFF2-40B4-BE49-F238E27FC236}">
                  <a16:creationId xmlns:a16="http://schemas.microsoft.com/office/drawing/2014/main" id="{A8D992E6-EAE7-83CF-5B22-7C7DCDB38DCD}"/>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6">
              <a:extLst>
                <a:ext uri="{FF2B5EF4-FFF2-40B4-BE49-F238E27FC236}">
                  <a16:creationId xmlns:a16="http://schemas.microsoft.com/office/drawing/2014/main" id="{DDA26C30-C61D-FE6C-E1DC-6A89E2511A95}"/>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7">
              <a:extLst>
                <a:ext uri="{FF2B5EF4-FFF2-40B4-BE49-F238E27FC236}">
                  <a16:creationId xmlns:a16="http://schemas.microsoft.com/office/drawing/2014/main" id="{69AE1E0B-DC05-6DB6-F457-D229556B4C4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3" name="TextBox 2">
            <a:extLst>
              <a:ext uri="{FF2B5EF4-FFF2-40B4-BE49-F238E27FC236}">
                <a16:creationId xmlns:a16="http://schemas.microsoft.com/office/drawing/2014/main" id="{6DBAF228-E2DA-72E6-340D-7130205E2D06}"/>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CAEC3C63-40BA-7BA9-08EB-4758F9563504}"/>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24 April 2025</a:t>
            </a:r>
          </a:p>
        </p:txBody>
      </p:sp>
      <p:sp>
        <p:nvSpPr>
          <p:cNvPr id="5" name="Rectangle 4">
            <a:extLst>
              <a:ext uri="{FF2B5EF4-FFF2-40B4-BE49-F238E27FC236}">
                <a16:creationId xmlns:a16="http://schemas.microsoft.com/office/drawing/2014/main" id="{FE2D9D4A-5E9F-6B72-51F2-1CC1A102684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a:t>
            </a:r>
          </a:p>
        </p:txBody>
      </p:sp>
      <p:sp>
        <p:nvSpPr>
          <p:cNvPr id="15" name="Text Placeholder 14">
            <a:extLst>
              <a:ext uri="{FF2B5EF4-FFF2-40B4-BE49-F238E27FC236}">
                <a16:creationId xmlns:a16="http://schemas.microsoft.com/office/drawing/2014/main" id="{EAD787DC-DDE3-5C31-2A75-2FF4B3A26CD8}"/>
              </a:ext>
            </a:extLst>
          </p:cNvPr>
          <p:cNvSpPr>
            <a:spLocks noGrp="1"/>
          </p:cNvSpPr>
          <p:nvPr>
            <p:ph type="body" sz="quarter" idx="10" hasCustomPrompt="1"/>
          </p:nvPr>
        </p:nvSpPr>
        <p:spPr>
          <a:xfrm>
            <a:off x="2692400" y="2298700"/>
            <a:ext cx="6807200" cy="2260600"/>
          </a:xfrm>
        </p:spPr>
        <p:txBody>
          <a:bodyPr anchor="ctr"/>
          <a:lstStyle>
            <a:lvl1pPr marL="0" indent="0" algn="ctr">
              <a:buNone/>
              <a:defRPr sz="6000" b="1">
                <a:latin typeface="+mj-lt"/>
              </a:defRPr>
            </a:lvl1pPr>
          </a:lstStyle>
          <a:p>
            <a:pPr lvl="0"/>
            <a:r>
              <a:rPr lang="en-US" dirty="0"/>
              <a:t>Questions</a:t>
            </a:r>
            <a:endParaRPr lang="en-IN" dirty="0"/>
          </a:p>
        </p:txBody>
      </p:sp>
    </p:spTree>
    <p:extLst>
      <p:ext uri="{BB962C8B-B14F-4D97-AF65-F5344CB8AC3E}">
        <p14:creationId xmlns:p14="http://schemas.microsoft.com/office/powerpoint/2010/main" val="17806668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oilerplate">
    <p:spTree>
      <p:nvGrpSpPr>
        <p:cNvPr id="1" name=""/>
        <p:cNvGrpSpPr/>
        <p:nvPr/>
      </p:nvGrpSpPr>
      <p:grpSpPr>
        <a:xfrm>
          <a:off x="0" y="0"/>
          <a:ext cx="0" cy="0"/>
          <a:chOff x="0" y="0"/>
          <a:chExt cx="0" cy="0"/>
        </a:xfrm>
      </p:grpSpPr>
      <p:pic>
        <p:nvPicPr>
          <p:cNvPr id="6" name="Picture 5" descr="A bright yellow circle&#10;&#10;Description automatically generated with medium confidence">
            <a:extLst>
              <a:ext uri="{FF2B5EF4-FFF2-40B4-BE49-F238E27FC236}">
                <a16:creationId xmlns:a16="http://schemas.microsoft.com/office/drawing/2014/main" id="{0CE0EE1C-69FD-A2A1-0E47-EEBF86AA51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Tree>
    <p:extLst>
      <p:ext uri="{BB962C8B-B14F-4D97-AF65-F5344CB8AC3E}">
        <p14:creationId xmlns:p14="http://schemas.microsoft.com/office/powerpoint/2010/main" val="30803756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8734839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375091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2"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2686"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1"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217157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303829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ight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dirty="0"/>
              <a:t>Click to edit Master title style</a:t>
            </a:r>
            <a:endParaRPr lang="en-US" dirty="0"/>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1">
            <a:extLst>
              <a:ext uri="{FF2B5EF4-FFF2-40B4-BE49-F238E27FC236}">
                <a16:creationId xmlns:a16="http://schemas.microsoft.com/office/drawing/2014/main" id="{A0091EC5-9CD6-B52C-F192-1D28C197D5EB}"/>
              </a:ext>
            </a:extLst>
          </p:cNvPr>
          <p:cNvSpPr>
            <a:spLocks noGrp="1"/>
          </p:cNvSpPr>
          <p:nvPr>
            <p:ph idx="16"/>
          </p:nvPr>
        </p:nvSpPr>
        <p:spPr>
          <a:xfrm>
            <a:off x="48552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Content Placeholder 2">
            <a:extLst>
              <a:ext uri="{FF2B5EF4-FFF2-40B4-BE49-F238E27FC236}">
                <a16:creationId xmlns:a16="http://schemas.microsoft.com/office/drawing/2014/main" id="{BF5F74F9-864E-3DD7-6291-763A9D830F2E}"/>
              </a:ext>
            </a:extLst>
          </p:cNvPr>
          <p:cNvSpPr>
            <a:spLocks noGrp="1"/>
          </p:cNvSpPr>
          <p:nvPr>
            <p:ph idx="17"/>
          </p:nvPr>
        </p:nvSpPr>
        <p:spPr>
          <a:xfrm>
            <a:off x="337737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Content Placeholder 3">
            <a:extLst>
              <a:ext uri="{FF2B5EF4-FFF2-40B4-BE49-F238E27FC236}">
                <a16:creationId xmlns:a16="http://schemas.microsoft.com/office/drawing/2014/main" id="{4EC6B6C9-6D62-F36C-8404-9E032EF106E3}"/>
              </a:ext>
            </a:extLst>
          </p:cNvPr>
          <p:cNvSpPr>
            <a:spLocks noGrp="1"/>
          </p:cNvSpPr>
          <p:nvPr>
            <p:ph idx="18"/>
          </p:nvPr>
        </p:nvSpPr>
        <p:spPr>
          <a:xfrm>
            <a:off x="6269221"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Content Placeholder 3">
            <a:extLst>
              <a:ext uri="{FF2B5EF4-FFF2-40B4-BE49-F238E27FC236}">
                <a16:creationId xmlns:a16="http://schemas.microsoft.com/office/drawing/2014/main" id="{D7F9E8A1-A5A0-CC6C-3FD8-D24AC966E14B}"/>
              </a:ext>
            </a:extLst>
          </p:cNvPr>
          <p:cNvSpPr>
            <a:spLocks noGrp="1"/>
          </p:cNvSpPr>
          <p:nvPr>
            <p:ph idx="19"/>
          </p:nvPr>
        </p:nvSpPr>
        <p:spPr>
          <a:xfrm>
            <a:off x="9161070"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5417114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a:xfrm>
            <a:off x="485521"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a:xfrm>
            <a:off x="4312096"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a:xfrm>
            <a:off x="8138670"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096"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8670" y="1411287"/>
            <a:ext cx="3571200" cy="36000"/>
          </a:xfrm>
          <a:solidFill>
            <a:schemeClr val="tx2"/>
          </a:solidFill>
        </p:spPr>
        <p:txBody>
          <a:bodyPr/>
          <a:lstStyle>
            <a:lvl1pPr marL="0" indent="0">
              <a:buNone/>
              <a:defRPr sz="800"/>
            </a:lvl1pPr>
          </a:lstStyle>
          <a:p>
            <a:r>
              <a:rPr lang="en-US" dirty="0"/>
              <a:t> </a:t>
            </a:r>
          </a:p>
        </p:txBody>
      </p:sp>
      <p:sp>
        <p:nvSpPr>
          <p:cNvPr id="3" name="Title 2">
            <a:extLst>
              <a:ext uri="{FF2B5EF4-FFF2-40B4-BE49-F238E27FC236}">
                <a16:creationId xmlns:a16="http://schemas.microsoft.com/office/drawing/2014/main" id="{861D1C9E-8438-3A10-53E8-497704D4A0E4}"/>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Tree>
    <p:extLst>
      <p:ext uri="{BB962C8B-B14F-4D97-AF65-F5344CB8AC3E}">
        <p14:creationId xmlns:p14="http://schemas.microsoft.com/office/powerpoint/2010/main" val="6764080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2" y="1411289"/>
            <a:ext cx="5610479" cy="4638673"/>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6349868" y="0"/>
            <a:ext cx="5842132" cy="6858000"/>
          </a:xfrm>
        </p:spPr>
        <p:txBody>
          <a:bodyPr/>
          <a:lstStyle/>
          <a:p>
            <a:endParaRPr lang="en-US" dirty="0"/>
          </a:p>
        </p:txBody>
      </p:sp>
      <p:sp>
        <p:nvSpPr>
          <p:cNvPr id="2" name="Title 1">
            <a:extLst>
              <a:ext uri="{FF2B5EF4-FFF2-40B4-BE49-F238E27FC236}">
                <a16:creationId xmlns:a16="http://schemas.microsoft.com/office/drawing/2014/main" id="{9B88C567-2561-2AD2-63FE-0886450DCC49}"/>
              </a:ext>
            </a:extLst>
          </p:cNvPr>
          <p:cNvSpPr>
            <a:spLocks noGrp="1"/>
          </p:cNvSpPr>
          <p:nvPr>
            <p:ph type="title"/>
          </p:nvPr>
        </p:nvSpPr>
        <p:spPr>
          <a:xfrm>
            <a:off x="485523" y="382588"/>
            <a:ext cx="5610477" cy="638175"/>
          </a:xfrm>
        </p:spPr>
        <p:txBody>
          <a:bodyPr/>
          <a:lstStyle/>
          <a:p>
            <a:r>
              <a:rPr lang="en-GB" dirty="0"/>
              <a:t>Click to edit Master title style</a:t>
            </a:r>
            <a:endParaRPr lang="en-US" dirty="0"/>
          </a:p>
        </p:txBody>
      </p:sp>
      <p:sp>
        <p:nvSpPr>
          <p:cNvPr id="48" name="SmartArt Placeholder 13">
            <a:extLst>
              <a:ext uri="{FF2B5EF4-FFF2-40B4-BE49-F238E27FC236}">
                <a16:creationId xmlns:a16="http://schemas.microsoft.com/office/drawing/2014/main" id="{22E94658-5E5F-713F-D9E0-D9B1BA7B8DE6}"/>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49" name="SmartArt Placeholder 14">
            <a:extLst>
              <a:ext uri="{FF2B5EF4-FFF2-40B4-BE49-F238E27FC236}">
                <a16:creationId xmlns:a16="http://schemas.microsoft.com/office/drawing/2014/main" id="{B9319F0D-BF5B-DAC6-565F-071837332CE2}"/>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6" name="TextBox 5">
            <a:extLst>
              <a:ext uri="{FF2B5EF4-FFF2-40B4-BE49-F238E27FC236}">
                <a16:creationId xmlns:a16="http://schemas.microsoft.com/office/drawing/2014/main" id="{10E43661-A38D-5784-171D-B5B66E300DB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8" name="Rectangle 7">
            <a:extLst>
              <a:ext uri="{FF2B5EF4-FFF2-40B4-BE49-F238E27FC236}">
                <a16:creationId xmlns:a16="http://schemas.microsoft.com/office/drawing/2014/main" id="{6751D5C4-E870-5DBF-7BD5-0FAC400D460D}"/>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9" name="Rectangle 8">
            <a:extLst>
              <a:ext uri="{FF2B5EF4-FFF2-40B4-BE49-F238E27FC236}">
                <a16:creationId xmlns:a16="http://schemas.microsoft.com/office/drawing/2014/main" id="{18699071-9785-B48C-364D-9AFF79C5BEBF}"/>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2762018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Frame Yellow">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5BBB5A-0446-3C14-B12C-56A5730E1CC1}"/>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3" name="Group 2">
            <a:extLst>
              <a:ext uri="{FF2B5EF4-FFF2-40B4-BE49-F238E27FC236}">
                <a16:creationId xmlns:a16="http://schemas.microsoft.com/office/drawing/2014/main" id="{34EF81A0-CB40-42B3-5E1A-AA5D72BFB4D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F7C1D2CA-2DB1-76BC-DAFE-210631AEC288}"/>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2F198833-5BF3-BB5E-C3B2-7B705558D020}"/>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82DC9F8E-6F8C-AF4A-9D84-4AD1502BB512}"/>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17C135C3-9109-7FAF-7A1E-C1697A8F558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F7CB01A6-453C-E086-340E-1FA1E3E1B1A3}"/>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1200667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wo 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3" y="1411287"/>
            <a:ext cx="35712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8389938" y="0"/>
            <a:ext cx="3802061" cy="6858000"/>
          </a:xfrm>
        </p:spPr>
        <p:txBody>
          <a:bodyPr/>
          <a:lstStyle/>
          <a:p>
            <a:endParaRPr lang="en-US" dirty="0"/>
          </a:p>
        </p:txBody>
      </p:sp>
      <p:sp>
        <p:nvSpPr>
          <p:cNvPr id="6" name="Content Placeholder 2">
            <a:extLst>
              <a:ext uri="{FF2B5EF4-FFF2-40B4-BE49-F238E27FC236}">
                <a16:creationId xmlns:a16="http://schemas.microsoft.com/office/drawing/2014/main" id="{E4D119AB-28F4-6336-28B6-59438D27F156}"/>
              </a:ext>
            </a:extLst>
          </p:cNvPr>
          <p:cNvSpPr>
            <a:spLocks noGrp="1"/>
          </p:cNvSpPr>
          <p:nvPr>
            <p:ph idx="30"/>
          </p:nvPr>
        </p:nvSpPr>
        <p:spPr>
          <a:xfrm>
            <a:off x="4309277" y="1411287"/>
            <a:ext cx="35712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7">
            <a:extLst>
              <a:ext uri="{FF2B5EF4-FFF2-40B4-BE49-F238E27FC236}">
                <a16:creationId xmlns:a16="http://schemas.microsoft.com/office/drawing/2014/main" id="{79361665-A619-0AEE-E8F0-5711C7980200}"/>
              </a:ext>
            </a:extLst>
          </p:cNvPr>
          <p:cNvSpPr>
            <a:spLocks noGrp="1"/>
          </p:cNvSpPr>
          <p:nvPr>
            <p:ph type="title"/>
          </p:nvPr>
        </p:nvSpPr>
        <p:spPr>
          <a:xfrm>
            <a:off x="485523" y="382588"/>
            <a:ext cx="7394953" cy="638175"/>
          </a:xfrm>
        </p:spPr>
        <p:txBody>
          <a:bodyPr/>
          <a:lstStyle/>
          <a:p>
            <a:r>
              <a:rPr lang="en-GB" dirty="0"/>
              <a:t>Click to edit Master title style</a:t>
            </a:r>
            <a:endParaRPr lang="en-US" dirty="0"/>
          </a:p>
        </p:txBody>
      </p:sp>
      <p:sp>
        <p:nvSpPr>
          <p:cNvPr id="15" name="SmartArt Placeholder 13">
            <a:extLst>
              <a:ext uri="{FF2B5EF4-FFF2-40B4-BE49-F238E27FC236}">
                <a16:creationId xmlns:a16="http://schemas.microsoft.com/office/drawing/2014/main" id="{49F394CB-D44E-05F9-DC08-4647530A14BE}"/>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6" name="SmartArt Placeholder 14">
            <a:extLst>
              <a:ext uri="{FF2B5EF4-FFF2-40B4-BE49-F238E27FC236}">
                <a16:creationId xmlns:a16="http://schemas.microsoft.com/office/drawing/2014/main" id="{AF8920BD-6719-DAF4-4B8A-714342782BCB}"/>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2" name="TextBox 1">
            <a:extLst>
              <a:ext uri="{FF2B5EF4-FFF2-40B4-BE49-F238E27FC236}">
                <a16:creationId xmlns:a16="http://schemas.microsoft.com/office/drawing/2014/main" id="{E173D7ED-AD44-0DB9-CCC8-5073E3B5E1E8}"/>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9" name="Rectangle 8">
            <a:extLst>
              <a:ext uri="{FF2B5EF4-FFF2-40B4-BE49-F238E27FC236}">
                <a16:creationId xmlns:a16="http://schemas.microsoft.com/office/drawing/2014/main" id="{BA2C4615-427C-69B3-EA1D-73D2838DD7C3}"/>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11" name="Rectangle 10">
            <a:extLst>
              <a:ext uri="{FF2B5EF4-FFF2-40B4-BE49-F238E27FC236}">
                <a16:creationId xmlns:a16="http://schemas.microsoft.com/office/drawing/2014/main" id="{61A5C7DD-1A86-B8B2-B8F7-D8AF2139637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22553601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hree 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9155113" y="0"/>
            <a:ext cx="3036886" cy="6858000"/>
          </a:xfrm>
        </p:spPr>
        <p:txBody>
          <a:bodyPr/>
          <a:lstStyle/>
          <a:p>
            <a:endParaRPr lang="en-US" dirty="0"/>
          </a:p>
        </p:txBody>
      </p:sp>
      <p:sp>
        <p:nvSpPr>
          <p:cNvPr id="6" name="Content Placeholder 2">
            <a:extLst>
              <a:ext uri="{FF2B5EF4-FFF2-40B4-BE49-F238E27FC236}">
                <a16:creationId xmlns:a16="http://schemas.microsoft.com/office/drawing/2014/main" id="{E4D119AB-28F4-6336-28B6-59438D27F156}"/>
              </a:ext>
            </a:extLst>
          </p:cNvPr>
          <p:cNvSpPr>
            <a:spLocks noGrp="1"/>
          </p:cNvSpPr>
          <p:nvPr>
            <p:ph idx="30"/>
          </p:nvPr>
        </p:nvSpPr>
        <p:spPr>
          <a:xfrm>
            <a:off x="3302078"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2">
            <a:extLst>
              <a:ext uri="{FF2B5EF4-FFF2-40B4-BE49-F238E27FC236}">
                <a16:creationId xmlns:a16="http://schemas.microsoft.com/office/drawing/2014/main" id="{E8468690-9C07-32F0-8029-E127A361B770}"/>
              </a:ext>
            </a:extLst>
          </p:cNvPr>
          <p:cNvSpPr>
            <a:spLocks noGrp="1"/>
          </p:cNvSpPr>
          <p:nvPr>
            <p:ph idx="31"/>
          </p:nvPr>
        </p:nvSpPr>
        <p:spPr>
          <a:xfrm>
            <a:off x="6118634"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7">
            <a:extLst>
              <a:ext uri="{FF2B5EF4-FFF2-40B4-BE49-F238E27FC236}">
                <a16:creationId xmlns:a16="http://schemas.microsoft.com/office/drawing/2014/main" id="{34452E42-0F44-3CC2-78EC-9EE78A1B18DF}"/>
              </a:ext>
            </a:extLst>
          </p:cNvPr>
          <p:cNvSpPr>
            <a:spLocks noGrp="1"/>
          </p:cNvSpPr>
          <p:nvPr>
            <p:ph type="title"/>
          </p:nvPr>
        </p:nvSpPr>
        <p:spPr>
          <a:xfrm>
            <a:off x="485524" y="382588"/>
            <a:ext cx="8181910" cy="638175"/>
          </a:xfrm>
        </p:spPr>
        <p:txBody>
          <a:bodyPr/>
          <a:lstStyle/>
          <a:p>
            <a:r>
              <a:rPr lang="en-GB"/>
              <a:t>Click to edit Master title style</a:t>
            </a:r>
            <a:endParaRPr lang="en-US"/>
          </a:p>
        </p:txBody>
      </p:sp>
      <p:sp>
        <p:nvSpPr>
          <p:cNvPr id="16" name="SmartArt Placeholder 13">
            <a:extLst>
              <a:ext uri="{FF2B5EF4-FFF2-40B4-BE49-F238E27FC236}">
                <a16:creationId xmlns:a16="http://schemas.microsoft.com/office/drawing/2014/main" id="{CF452C82-E3A0-D6AB-B0CB-61F9237B6193}"/>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7" name="SmartArt Placeholder 14">
            <a:extLst>
              <a:ext uri="{FF2B5EF4-FFF2-40B4-BE49-F238E27FC236}">
                <a16:creationId xmlns:a16="http://schemas.microsoft.com/office/drawing/2014/main" id="{90A9999A-08F8-4E6E-6BC6-EDD880355EAE}"/>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9" name="TextBox 8">
            <a:extLst>
              <a:ext uri="{FF2B5EF4-FFF2-40B4-BE49-F238E27FC236}">
                <a16:creationId xmlns:a16="http://schemas.microsoft.com/office/drawing/2014/main" id="{FD6AA9D7-E8AF-8AAA-ED29-CA65D7F96E8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1" name="Rectangle 10">
            <a:extLst>
              <a:ext uri="{FF2B5EF4-FFF2-40B4-BE49-F238E27FC236}">
                <a16:creationId xmlns:a16="http://schemas.microsoft.com/office/drawing/2014/main" id="{782AF2AE-72EF-58A3-7709-15443889443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12" name="Rectangle 11">
            <a:extLst>
              <a:ext uri="{FF2B5EF4-FFF2-40B4-BE49-F238E27FC236}">
                <a16:creationId xmlns:a16="http://schemas.microsoft.com/office/drawing/2014/main" id="{896CC349-301F-4190-3A75-37446AADA51E}"/>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2961199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2" name="Media Placeholder 11">
            <a:extLst>
              <a:ext uri="{FF2B5EF4-FFF2-40B4-BE49-F238E27FC236}">
                <a16:creationId xmlns:a16="http://schemas.microsoft.com/office/drawing/2014/main" id="{7AA8680C-DF0E-A59A-1D40-85E5B348B8F4}"/>
              </a:ext>
            </a:extLst>
          </p:cNvPr>
          <p:cNvSpPr>
            <a:spLocks noGrp="1"/>
          </p:cNvSpPr>
          <p:nvPr>
            <p:ph type="media" sz="quarter" idx="13"/>
          </p:nvPr>
        </p:nvSpPr>
        <p:spPr>
          <a:xfrm>
            <a:off x="485524" y="1411287"/>
            <a:ext cx="8160263" cy="4638675"/>
          </a:xfrm>
        </p:spPr>
        <p:txBody>
          <a:bodyPr/>
          <a:lstStyle/>
          <a:p>
            <a:r>
              <a:rPr lang="en-GB" dirty="0"/>
              <a:t>Click icon to add media</a:t>
            </a:r>
            <a:endParaRPr lang="en-US" dirty="0"/>
          </a:p>
        </p:txBody>
      </p:sp>
      <p:sp>
        <p:nvSpPr>
          <p:cNvPr id="14" name="Text Placeholder 13">
            <a:extLst>
              <a:ext uri="{FF2B5EF4-FFF2-40B4-BE49-F238E27FC236}">
                <a16:creationId xmlns:a16="http://schemas.microsoft.com/office/drawing/2014/main" id="{7E85579B-86BF-EE24-023A-9F648CFE072C}"/>
              </a:ext>
            </a:extLst>
          </p:cNvPr>
          <p:cNvSpPr>
            <a:spLocks noGrp="1"/>
          </p:cNvSpPr>
          <p:nvPr>
            <p:ph type="body" sz="quarter" idx="14"/>
          </p:nvPr>
        </p:nvSpPr>
        <p:spPr>
          <a:xfrm>
            <a:off x="8904632" y="1411287"/>
            <a:ext cx="2805238"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9026234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Text Placeholder 9">
            <a:extLst>
              <a:ext uri="{FF2B5EF4-FFF2-40B4-BE49-F238E27FC236}">
                <a16:creationId xmlns:a16="http://schemas.microsoft.com/office/drawing/2014/main" id="{1B7BC80A-0B74-DD25-90D5-7D9F71589678}"/>
              </a:ext>
            </a:extLst>
          </p:cNvPr>
          <p:cNvSpPr>
            <a:spLocks noGrp="1"/>
          </p:cNvSpPr>
          <p:nvPr>
            <p:ph type="body" sz="quarter" idx="13" hasCustomPrompt="1"/>
          </p:nvPr>
        </p:nvSpPr>
        <p:spPr>
          <a:xfrm>
            <a:off x="1508549"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15" name="Text Placeholder 9">
            <a:extLst>
              <a:ext uri="{FF2B5EF4-FFF2-40B4-BE49-F238E27FC236}">
                <a16:creationId xmlns:a16="http://schemas.microsoft.com/office/drawing/2014/main" id="{6F5E5E41-09E4-029C-0E75-C9B547EC8A03}"/>
              </a:ext>
            </a:extLst>
          </p:cNvPr>
          <p:cNvSpPr>
            <a:spLocks noGrp="1"/>
          </p:cNvSpPr>
          <p:nvPr>
            <p:ph type="body" sz="quarter" idx="14" hasCustomPrompt="1"/>
          </p:nvPr>
        </p:nvSpPr>
        <p:spPr>
          <a:xfrm>
            <a:off x="1508549"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16" name="Picture Placeholder 12">
            <a:extLst>
              <a:ext uri="{FF2B5EF4-FFF2-40B4-BE49-F238E27FC236}">
                <a16:creationId xmlns:a16="http://schemas.microsoft.com/office/drawing/2014/main" id="{1A34F1E0-A87C-7178-6538-22253973A914}"/>
              </a:ext>
            </a:extLst>
          </p:cNvPr>
          <p:cNvSpPr>
            <a:spLocks noGrp="1"/>
          </p:cNvSpPr>
          <p:nvPr>
            <p:ph type="pic" sz="quarter" idx="15" hasCustomPrompt="1"/>
          </p:nvPr>
        </p:nvSpPr>
        <p:spPr>
          <a:xfrm>
            <a:off x="485523"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17" name="Text Placeholder 9">
            <a:extLst>
              <a:ext uri="{FF2B5EF4-FFF2-40B4-BE49-F238E27FC236}">
                <a16:creationId xmlns:a16="http://schemas.microsoft.com/office/drawing/2014/main" id="{474E37A4-57E6-2CDF-2A5F-3C554861B75B}"/>
              </a:ext>
            </a:extLst>
          </p:cNvPr>
          <p:cNvSpPr>
            <a:spLocks noGrp="1"/>
          </p:cNvSpPr>
          <p:nvPr>
            <p:ph type="body" sz="quarter" idx="25" hasCustomPrompt="1"/>
          </p:nvPr>
        </p:nvSpPr>
        <p:spPr>
          <a:xfrm>
            <a:off x="485523"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18" name="Text Placeholder 9">
            <a:extLst>
              <a:ext uri="{FF2B5EF4-FFF2-40B4-BE49-F238E27FC236}">
                <a16:creationId xmlns:a16="http://schemas.microsoft.com/office/drawing/2014/main" id="{8116B2E5-B73A-D121-0F3D-AD18A29831EB}"/>
              </a:ext>
            </a:extLst>
          </p:cNvPr>
          <p:cNvSpPr>
            <a:spLocks noGrp="1"/>
          </p:cNvSpPr>
          <p:nvPr>
            <p:ph type="body" sz="quarter" idx="26" hasCustomPrompt="1"/>
          </p:nvPr>
        </p:nvSpPr>
        <p:spPr>
          <a:xfrm>
            <a:off x="1508549"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19" name="Text Placeholder 9">
            <a:extLst>
              <a:ext uri="{FF2B5EF4-FFF2-40B4-BE49-F238E27FC236}">
                <a16:creationId xmlns:a16="http://schemas.microsoft.com/office/drawing/2014/main" id="{EEB861F1-1DCD-AC14-72C5-74E3CBEDCC66}"/>
              </a:ext>
            </a:extLst>
          </p:cNvPr>
          <p:cNvSpPr>
            <a:spLocks noGrp="1"/>
          </p:cNvSpPr>
          <p:nvPr>
            <p:ph type="body" sz="quarter" idx="27" hasCustomPrompt="1"/>
          </p:nvPr>
        </p:nvSpPr>
        <p:spPr>
          <a:xfrm>
            <a:off x="1508549"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20" name="Picture Placeholder 12">
            <a:extLst>
              <a:ext uri="{FF2B5EF4-FFF2-40B4-BE49-F238E27FC236}">
                <a16:creationId xmlns:a16="http://schemas.microsoft.com/office/drawing/2014/main" id="{2AD0FA3F-F163-4A05-299B-BC661CE2D5AA}"/>
              </a:ext>
            </a:extLst>
          </p:cNvPr>
          <p:cNvSpPr>
            <a:spLocks noGrp="1"/>
          </p:cNvSpPr>
          <p:nvPr>
            <p:ph type="pic" sz="quarter" idx="28" hasCustomPrompt="1"/>
          </p:nvPr>
        </p:nvSpPr>
        <p:spPr>
          <a:xfrm>
            <a:off x="485523"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21" name="Text Placeholder 9">
            <a:extLst>
              <a:ext uri="{FF2B5EF4-FFF2-40B4-BE49-F238E27FC236}">
                <a16:creationId xmlns:a16="http://schemas.microsoft.com/office/drawing/2014/main" id="{E5857066-46A9-72C9-EBC1-46A671B0000D}"/>
              </a:ext>
            </a:extLst>
          </p:cNvPr>
          <p:cNvSpPr>
            <a:spLocks noGrp="1"/>
          </p:cNvSpPr>
          <p:nvPr>
            <p:ph type="body" sz="quarter" idx="29" hasCustomPrompt="1"/>
          </p:nvPr>
        </p:nvSpPr>
        <p:spPr>
          <a:xfrm>
            <a:off x="1508549"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22" name="Text Placeholder 9">
            <a:extLst>
              <a:ext uri="{FF2B5EF4-FFF2-40B4-BE49-F238E27FC236}">
                <a16:creationId xmlns:a16="http://schemas.microsoft.com/office/drawing/2014/main" id="{018DCA9A-F508-544F-26AE-564194DADCBA}"/>
              </a:ext>
            </a:extLst>
          </p:cNvPr>
          <p:cNvSpPr>
            <a:spLocks noGrp="1"/>
          </p:cNvSpPr>
          <p:nvPr>
            <p:ph type="body" sz="quarter" idx="30" hasCustomPrompt="1"/>
          </p:nvPr>
        </p:nvSpPr>
        <p:spPr>
          <a:xfrm>
            <a:off x="1508549"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27" name="Picture Placeholder 12">
            <a:extLst>
              <a:ext uri="{FF2B5EF4-FFF2-40B4-BE49-F238E27FC236}">
                <a16:creationId xmlns:a16="http://schemas.microsoft.com/office/drawing/2014/main" id="{0057E680-F84B-F640-97B3-1574895E5903}"/>
              </a:ext>
            </a:extLst>
          </p:cNvPr>
          <p:cNvSpPr>
            <a:spLocks noGrp="1"/>
          </p:cNvSpPr>
          <p:nvPr>
            <p:ph type="pic" sz="quarter" idx="31" hasCustomPrompt="1"/>
          </p:nvPr>
        </p:nvSpPr>
        <p:spPr>
          <a:xfrm>
            <a:off x="485523"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28" name="Text Placeholder 9">
            <a:extLst>
              <a:ext uri="{FF2B5EF4-FFF2-40B4-BE49-F238E27FC236}">
                <a16:creationId xmlns:a16="http://schemas.microsoft.com/office/drawing/2014/main" id="{7A0A840B-4CD0-8E51-0DB8-CAA8C5CE5614}"/>
              </a:ext>
            </a:extLst>
          </p:cNvPr>
          <p:cNvSpPr>
            <a:spLocks noGrp="1"/>
          </p:cNvSpPr>
          <p:nvPr>
            <p:ph type="body" sz="quarter" idx="32" hasCustomPrompt="1"/>
          </p:nvPr>
        </p:nvSpPr>
        <p:spPr>
          <a:xfrm>
            <a:off x="1508549"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29" name="Text Placeholder 9">
            <a:extLst>
              <a:ext uri="{FF2B5EF4-FFF2-40B4-BE49-F238E27FC236}">
                <a16:creationId xmlns:a16="http://schemas.microsoft.com/office/drawing/2014/main" id="{907FD0F3-2EFB-1048-729B-F8D9C5387EBD}"/>
              </a:ext>
            </a:extLst>
          </p:cNvPr>
          <p:cNvSpPr>
            <a:spLocks noGrp="1"/>
          </p:cNvSpPr>
          <p:nvPr>
            <p:ph type="body" sz="quarter" idx="33" hasCustomPrompt="1"/>
          </p:nvPr>
        </p:nvSpPr>
        <p:spPr>
          <a:xfrm>
            <a:off x="1508549"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0" name="Picture Placeholder 12">
            <a:extLst>
              <a:ext uri="{FF2B5EF4-FFF2-40B4-BE49-F238E27FC236}">
                <a16:creationId xmlns:a16="http://schemas.microsoft.com/office/drawing/2014/main" id="{8F182A88-FA5D-6BF5-64A4-F27206333D05}"/>
              </a:ext>
            </a:extLst>
          </p:cNvPr>
          <p:cNvSpPr>
            <a:spLocks noGrp="1"/>
          </p:cNvSpPr>
          <p:nvPr>
            <p:ph type="pic" sz="quarter" idx="34" hasCustomPrompt="1"/>
          </p:nvPr>
        </p:nvSpPr>
        <p:spPr>
          <a:xfrm>
            <a:off x="485523"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1" name="Text Placeholder 9">
            <a:extLst>
              <a:ext uri="{FF2B5EF4-FFF2-40B4-BE49-F238E27FC236}">
                <a16:creationId xmlns:a16="http://schemas.microsoft.com/office/drawing/2014/main" id="{0E55779C-A246-7AA1-1246-32F3BAC3E9F9}"/>
              </a:ext>
            </a:extLst>
          </p:cNvPr>
          <p:cNvSpPr>
            <a:spLocks noGrp="1"/>
          </p:cNvSpPr>
          <p:nvPr>
            <p:ph type="body" sz="quarter" idx="35" hasCustomPrompt="1"/>
          </p:nvPr>
        </p:nvSpPr>
        <p:spPr>
          <a:xfrm>
            <a:off x="4399994"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2" name="Text Placeholder 9">
            <a:extLst>
              <a:ext uri="{FF2B5EF4-FFF2-40B4-BE49-F238E27FC236}">
                <a16:creationId xmlns:a16="http://schemas.microsoft.com/office/drawing/2014/main" id="{AE906D56-BF94-FEC3-DB85-DEC802C0EDF2}"/>
              </a:ext>
            </a:extLst>
          </p:cNvPr>
          <p:cNvSpPr>
            <a:spLocks noGrp="1"/>
          </p:cNvSpPr>
          <p:nvPr>
            <p:ph type="body" sz="quarter" idx="36" hasCustomPrompt="1"/>
          </p:nvPr>
        </p:nvSpPr>
        <p:spPr>
          <a:xfrm>
            <a:off x="4399994"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3" name="Picture Placeholder 12">
            <a:extLst>
              <a:ext uri="{FF2B5EF4-FFF2-40B4-BE49-F238E27FC236}">
                <a16:creationId xmlns:a16="http://schemas.microsoft.com/office/drawing/2014/main" id="{CF08BE99-68E9-C172-4584-192EAC7EBA24}"/>
              </a:ext>
            </a:extLst>
          </p:cNvPr>
          <p:cNvSpPr>
            <a:spLocks noGrp="1"/>
          </p:cNvSpPr>
          <p:nvPr>
            <p:ph type="pic" sz="quarter" idx="37" hasCustomPrompt="1"/>
          </p:nvPr>
        </p:nvSpPr>
        <p:spPr>
          <a:xfrm>
            <a:off x="3377372"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4" name="Text Placeholder 9">
            <a:extLst>
              <a:ext uri="{FF2B5EF4-FFF2-40B4-BE49-F238E27FC236}">
                <a16:creationId xmlns:a16="http://schemas.microsoft.com/office/drawing/2014/main" id="{61B59087-059A-8552-985C-C458B49492E5}"/>
              </a:ext>
            </a:extLst>
          </p:cNvPr>
          <p:cNvSpPr>
            <a:spLocks noGrp="1"/>
          </p:cNvSpPr>
          <p:nvPr>
            <p:ph type="body" sz="quarter" idx="38" hasCustomPrompt="1"/>
          </p:nvPr>
        </p:nvSpPr>
        <p:spPr>
          <a:xfrm>
            <a:off x="3377372"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35" name="Text Placeholder 9">
            <a:extLst>
              <a:ext uri="{FF2B5EF4-FFF2-40B4-BE49-F238E27FC236}">
                <a16:creationId xmlns:a16="http://schemas.microsoft.com/office/drawing/2014/main" id="{B80CEAFC-3F56-53A9-7CA1-6FF2EFEA9F71}"/>
              </a:ext>
            </a:extLst>
          </p:cNvPr>
          <p:cNvSpPr>
            <a:spLocks noGrp="1"/>
          </p:cNvSpPr>
          <p:nvPr>
            <p:ph type="body" sz="quarter" idx="39" hasCustomPrompt="1"/>
          </p:nvPr>
        </p:nvSpPr>
        <p:spPr>
          <a:xfrm>
            <a:off x="4399994"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6" name="Text Placeholder 9">
            <a:extLst>
              <a:ext uri="{FF2B5EF4-FFF2-40B4-BE49-F238E27FC236}">
                <a16:creationId xmlns:a16="http://schemas.microsoft.com/office/drawing/2014/main" id="{1F927087-C230-38DF-C1BC-D979647576EB}"/>
              </a:ext>
            </a:extLst>
          </p:cNvPr>
          <p:cNvSpPr>
            <a:spLocks noGrp="1"/>
          </p:cNvSpPr>
          <p:nvPr>
            <p:ph type="body" sz="quarter" idx="40" hasCustomPrompt="1"/>
          </p:nvPr>
        </p:nvSpPr>
        <p:spPr>
          <a:xfrm>
            <a:off x="4399994"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7" name="Picture Placeholder 12">
            <a:extLst>
              <a:ext uri="{FF2B5EF4-FFF2-40B4-BE49-F238E27FC236}">
                <a16:creationId xmlns:a16="http://schemas.microsoft.com/office/drawing/2014/main" id="{E5B079F2-242E-7156-DFAD-AED073123B53}"/>
              </a:ext>
            </a:extLst>
          </p:cNvPr>
          <p:cNvSpPr>
            <a:spLocks noGrp="1"/>
          </p:cNvSpPr>
          <p:nvPr>
            <p:ph type="pic" sz="quarter" idx="41" hasCustomPrompt="1"/>
          </p:nvPr>
        </p:nvSpPr>
        <p:spPr>
          <a:xfrm>
            <a:off x="3377372"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8" name="Text Placeholder 9">
            <a:extLst>
              <a:ext uri="{FF2B5EF4-FFF2-40B4-BE49-F238E27FC236}">
                <a16:creationId xmlns:a16="http://schemas.microsoft.com/office/drawing/2014/main" id="{BAD8BB7A-C875-E730-22F2-58BF881807E3}"/>
              </a:ext>
            </a:extLst>
          </p:cNvPr>
          <p:cNvSpPr>
            <a:spLocks noGrp="1"/>
          </p:cNvSpPr>
          <p:nvPr>
            <p:ph type="body" sz="quarter" idx="42" hasCustomPrompt="1"/>
          </p:nvPr>
        </p:nvSpPr>
        <p:spPr>
          <a:xfrm>
            <a:off x="4399994"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9" name="Text Placeholder 9">
            <a:extLst>
              <a:ext uri="{FF2B5EF4-FFF2-40B4-BE49-F238E27FC236}">
                <a16:creationId xmlns:a16="http://schemas.microsoft.com/office/drawing/2014/main" id="{428864EC-7BF7-9E3F-14AA-1569F68FDBF7}"/>
              </a:ext>
            </a:extLst>
          </p:cNvPr>
          <p:cNvSpPr>
            <a:spLocks noGrp="1"/>
          </p:cNvSpPr>
          <p:nvPr>
            <p:ph type="body" sz="quarter" idx="43" hasCustomPrompt="1"/>
          </p:nvPr>
        </p:nvSpPr>
        <p:spPr>
          <a:xfrm>
            <a:off x="4399994"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0" name="Picture Placeholder 12">
            <a:extLst>
              <a:ext uri="{FF2B5EF4-FFF2-40B4-BE49-F238E27FC236}">
                <a16:creationId xmlns:a16="http://schemas.microsoft.com/office/drawing/2014/main" id="{01784631-4FDE-2C65-08D2-90389B52BB27}"/>
              </a:ext>
            </a:extLst>
          </p:cNvPr>
          <p:cNvSpPr>
            <a:spLocks noGrp="1"/>
          </p:cNvSpPr>
          <p:nvPr>
            <p:ph type="pic" sz="quarter" idx="44" hasCustomPrompt="1"/>
          </p:nvPr>
        </p:nvSpPr>
        <p:spPr>
          <a:xfrm>
            <a:off x="3377372"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1" name="Text Placeholder 9">
            <a:extLst>
              <a:ext uri="{FF2B5EF4-FFF2-40B4-BE49-F238E27FC236}">
                <a16:creationId xmlns:a16="http://schemas.microsoft.com/office/drawing/2014/main" id="{0154653D-5642-2E90-794A-C1E075F2C194}"/>
              </a:ext>
            </a:extLst>
          </p:cNvPr>
          <p:cNvSpPr>
            <a:spLocks noGrp="1"/>
          </p:cNvSpPr>
          <p:nvPr>
            <p:ph type="body" sz="quarter" idx="45" hasCustomPrompt="1"/>
          </p:nvPr>
        </p:nvSpPr>
        <p:spPr>
          <a:xfrm>
            <a:off x="4399994"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2" name="Text Placeholder 9">
            <a:extLst>
              <a:ext uri="{FF2B5EF4-FFF2-40B4-BE49-F238E27FC236}">
                <a16:creationId xmlns:a16="http://schemas.microsoft.com/office/drawing/2014/main" id="{7B745924-C16B-48BF-AE37-F5CD447BF3BE}"/>
              </a:ext>
            </a:extLst>
          </p:cNvPr>
          <p:cNvSpPr>
            <a:spLocks noGrp="1"/>
          </p:cNvSpPr>
          <p:nvPr>
            <p:ph type="body" sz="quarter" idx="46" hasCustomPrompt="1"/>
          </p:nvPr>
        </p:nvSpPr>
        <p:spPr>
          <a:xfrm>
            <a:off x="4399994"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3" name="Picture Placeholder 12">
            <a:extLst>
              <a:ext uri="{FF2B5EF4-FFF2-40B4-BE49-F238E27FC236}">
                <a16:creationId xmlns:a16="http://schemas.microsoft.com/office/drawing/2014/main" id="{4E35CBCD-AFBE-52EA-7BC2-89F29ED83F88}"/>
              </a:ext>
            </a:extLst>
          </p:cNvPr>
          <p:cNvSpPr>
            <a:spLocks noGrp="1"/>
          </p:cNvSpPr>
          <p:nvPr>
            <p:ph type="pic" sz="quarter" idx="47" hasCustomPrompt="1"/>
          </p:nvPr>
        </p:nvSpPr>
        <p:spPr>
          <a:xfrm>
            <a:off x="3377372"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4" name="Text Placeholder 9">
            <a:extLst>
              <a:ext uri="{FF2B5EF4-FFF2-40B4-BE49-F238E27FC236}">
                <a16:creationId xmlns:a16="http://schemas.microsoft.com/office/drawing/2014/main" id="{C6A4FD7C-43FE-CC16-4728-179DD98E56D5}"/>
              </a:ext>
            </a:extLst>
          </p:cNvPr>
          <p:cNvSpPr>
            <a:spLocks noGrp="1"/>
          </p:cNvSpPr>
          <p:nvPr>
            <p:ph type="body" sz="quarter" idx="48" hasCustomPrompt="1"/>
          </p:nvPr>
        </p:nvSpPr>
        <p:spPr>
          <a:xfrm>
            <a:off x="7292514"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5" name="Text Placeholder 9">
            <a:extLst>
              <a:ext uri="{FF2B5EF4-FFF2-40B4-BE49-F238E27FC236}">
                <a16:creationId xmlns:a16="http://schemas.microsoft.com/office/drawing/2014/main" id="{CCC5923F-9079-4223-BD7D-2ECA17762C80}"/>
              </a:ext>
            </a:extLst>
          </p:cNvPr>
          <p:cNvSpPr>
            <a:spLocks noGrp="1"/>
          </p:cNvSpPr>
          <p:nvPr>
            <p:ph type="body" sz="quarter" idx="49" hasCustomPrompt="1"/>
          </p:nvPr>
        </p:nvSpPr>
        <p:spPr>
          <a:xfrm>
            <a:off x="7292514"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6" name="Picture Placeholder 12">
            <a:extLst>
              <a:ext uri="{FF2B5EF4-FFF2-40B4-BE49-F238E27FC236}">
                <a16:creationId xmlns:a16="http://schemas.microsoft.com/office/drawing/2014/main" id="{D730576F-217C-362A-C36F-674299D51B91}"/>
              </a:ext>
            </a:extLst>
          </p:cNvPr>
          <p:cNvSpPr>
            <a:spLocks noGrp="1"/>
          </p:cNvSpPr>
          <p:nvPr>
            <p:ph type="pic" sz="quarter" idx="50" hasCustomPrompt="1"/>
          </p:nvPr>
        </p:nvSpPr>
        <p:spPr>
          <a:xfrm>
            <a:off x="6269221"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7" name="Text Placeholder 9">
            <a:extLst>
              <a:ext uri="{FF2B5EF4-FFF2-40B4-BE49-F238E27FC236}">
                <a16:creationId xmlns:a16="http://schemas.microsoft.com/office/drawing/2014/main" id="{683AAA8B-B0B9-8676-2816-59B9081C3443}"/>
              </a:ext>
            </a:extLst>
          </p:cNvPr>
          <p:cNvSpPr>
            <a:spLocks noGrp="1"/>
          </p:cNvSpPr>
          <p:nvPr>
            <p:ph type="body" sz="quarter" idx="51" hasCustomPrompt="1"/>
          </p:nvPr>
        </p:nvSpPr>
        <p:spPr>
          <a:xfrm>
            <a:off x="6269221"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48" name="Text Placeholder 9">
            <a:extLst>
              <a:ext uri="{FF2B5EF4-FFF2-40B4-BE49-F238E27FC236}">
                <a16:creationId xmlns:a16="http://schemas.microsoft.com/office/drawing/2014/main" id="{66FDE5EC-EECA-8ACE-6501-3066CB7FE8A4}"/>
              </a:ext>
            </a:extLst>
          </p:cNvPr>
          <p:cNvSpPr>
            <a:spLocks noGrp="1"/>
          </p:cNvSpPr>
          <p:nvPr>
            <p:ph type="body" sz="quarter" idx="52" hasCustomPrompt="1"/>
          </p:nvPr>
        </p:nvSpPr>
        <p:spPr>
          <a:xfrm>
            <a:off x="7292514"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9" name="Text Placeholder 9">
            <a:extLst>
              <a:ext uri="{FF2B5EF4-FFF2-40B4-BE49-F238E27FC236}">
                <a16:creationId xmlns:a16="http://schemas.microsoft.com/office/drawing/2014/main" id="{73D20F87-E90C-42D0-0ED6-6300216BB309}"/>
              </a:ext>
            </a:extLst>
          </p:cNvPr>
          <p:cNvSpPr>
            <a:spLocks noGrp="1"/>
          </p:cNvSpPr>
          <p:nvPr>
            <p:ph type="body" sz="quarter" idx="53" hasCustomPrompt="1"/>
          </p:nvPr>
        </p:nvSpPr>
        <p:spPr>
          <a:xfrm>
            <a:off x="7292514"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0" name="Picture Placeholder 12">
            <a:extLst>
              <a:ext uri="{FF2B5EF4-FFF2-40B4-BE49-F238E27FC236}">
                <a16:creationId xmlns:a16="http://schemas.microsoft.com/office/drawing/2014/main" id="{03693376-1C6C-F15B-897B-29DF694405E9}"/>
              </a:ext>
            </a:extLst>
          </p:cNvPr>
          <p:cNvSpPr>
            <a:spLocks noGrp="1"/>
          </p:cNvSpPr>
          <p:nvPr>
            <p:ph type="pic" sz="quarter" idx="54" hasCustomPrompt="1"/>
          </p:nvPr>
        </p:nvSpPr>
        <p:spPr>
          <a:xfrm>
            <a:off x="6269221"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1" name="Text Placeholder 9">
            <a:extLst>
              <a:ext uri="{FF2B5EF4-FFF2-40B4-BE49-F238E27FC236}">
                <a16:creationId xmlns:a16="http://schemas.microsoft.com/office/drawing/2014/main" id="{77461B86-A1F2-292C-BC4A-3A720C40ECF3}"/>
              </a:ext>
            </a:extLst>
          </p:cNvPr>
          <p:cNvSpPr>
            <a:spLocks noGrp="1"/>
          </p:cNvSpPr>
          <p:nvPr>
            <p:ph type="body" sz="quarter" idx="55" hasCustomPrompt="1"/>
          </p:nvPr>
        </p:nvSpPr>
        <p:spPr>
          <a:xfrm>
            <a:off x="7292514"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2" name="Text Placeholder 9">
            <a:extLst>
              <a:ext uri="{FF2B5EF4-FFF2-40B4-BE49-F238E27FC236}">
                <a16:creationId xmlns:a16="http://schemas.microsoft.com/office/drawing/2014/main" id="{32236890-E7EA-252D-D7B2-D649918B3AD8}"/>
              </a:ext>
            </a:extLst>
          </p:cNvPr>
          <p:cNvSpPr>
            <a:spLocks noGrp="1"/>
          </p:cNvSpPr>
          <p:nvPr>
            <p:ph type="body" sz="quarter" idx="56" hasCustomPrompt="1"/>
          </p:nvPr>
        </p:nvSpPr>
        <p:spPr>
          <a:xfrm>
            <a:off x="7292514"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3" name="Picture Placeholder 12">
            <a:extLst>
              <a:ext uri="{FF2B5EF4-FFF2-40B4-BE49-F238E27FC236}">
                <a16:creationId xmlns:a16="http://schemas.microsoft.com/office/drawing/2014/main" id="{9D7279F8-145F-2BC9-392D-C195932B23E9}"/>
              </a:ext>
            </a:extLst>
          </p:cNvPr>
          <p:cNvSpPr>
            <a:spLocks noGrp="1"/>
          </p:cNvSpPr>
          <p:nvPr>
            <p:ph type="pic" sz="quarter" idx="57" hasCustomPrompt="1"/>
          </p:nvPr>
        </p:nvSpPr>
        <p:spPr>
          <a:xfrm>
            <a:off x="6269221"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4" name="Text Placeholder 9">
            <a:extLst>
              <a:ext uri="{FF2B5EF4-FFF2-40B4-BE49-F238E27FC236}">
                <a16:creationId xmlns:a16="http://schemas.microsoft.com/office/drawing/2014/main" id="{38CC5E8C-843D-F801-E86E-74E733EC4AC7}"/>
              </a:ext>
            </a:extLst>
          </p:cNvPr>
          <p:cNvSpPr>
            <a:spLocks noGrp="1"/>
          </p:cNvSpPr>
          <p:nvPr>
            <p:ph type="body" sz="quarter" idx="58" hasCustomPrompt="1"/>
          </p:nvPr>
        </p:nvSpPr>
        <p:spPr>
          <a:xfrm>
            <a:off x="7292514"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5" name="Text Placeholder 9">
            <a:extLst>
              <a:ext uri="{FF2B5EF4-FFF2-40B4-BE49-F238E27FC236}">
                <a16:creationId xmlns:a16="http://schemas.microsoft.com/office/drawing/2014/main" id="{1F5E5E23-4BD8-2BF8-132F-46B1EEF1CE42}"/>
              </a:ext>
            </a:extLst>
          </p:cNvPr>
          <p:cNvSpPr>
            <a:spLocks noGrp="1"/>
          </p:cNvSpPr>
          <p:nvPr>
            <p:ph type="body" sz="quarter" idx="59" hasCustomPrompt="1"/>
          </p:nvPr>
        </p:nvSpPr>
        <p:spPr>
          <a:xfrm>
            <a:off x="7292514"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6" name="Picture Placeholder 12">
            <a:extLst>
              <a:ext uri="{FF2B5EF4-FFF2-40B4-BE49-F238E27FC236}">
                <a16:creationId xmlns:a16="http://schemas.microsoft.com/office/drawing/2014/main" id="{5CD9EB6F-BA12-B7A4-0F8D-EF9271F7223A}"/>
              </a:ext>
            </a:extLst>
          </p:cNvPr>
          <p:cNvSpPr>
            <a:spLocks noGrp="1"/>
          </p:cNvSpPr>
          <p:nvPr>
            <p:ph type="pic" sz="quarter" idx="60" hasCustomPrompt="1"/>
          </p:nvPr>
        </p:nvSpPr>
        <p:spPr>
          <a:xfrm>
            <a:off x="6269221"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7" name="Text Placeholder 9">
            <a:extLst>
              <a:ext uri="{FF2B5EF4-FFF2-40B4-BE49-F238E27FC236}">
                <a16:creationId xmlns:a16="http://schemas.microsoft.com/office/drawing/2014/main" id="{23566F37-EF18-0360-14F6-C03B12159510}"/>
              </a:ext>
            </a:extLst>
          </p:cNvPr>
          <p:cNvSpPr>
            <a:spLocks noGrp="1"/>
          </p:cNvSpPr>
          <p:nvPr>
            <p:ph type="body" sz="quarter" idx="61" hasCustomPrompt="1"/>
          </p:nvPr>
        </p:nvSpPr>
        <p:spPr>
          <a:xfrm>
            <a:off x="10176432"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8" name="Text Placeholder 9">
            <a:extLst>
              <a:ext uri="{FF2B5EF4-FFF2-40B4-BE49-F238E27FC236}">
                <a16:creationId xmlns:a16="http://schemas.microsoft.com/office/drawing/2014/main" id="{58D642CD-278F-34F9-CF75-99A7339353CF}"/>
              </a:ext>
            </a:extLst>
          </p:cNvPr>
          <p:cNvSpPr>
            <a:spLocks noGrp="1"/>
          </p:cNvSpPr>
          <p:nvPr>
            <p:ph type="body" sz="quarter" idx="62" hasCustomPrompt="1"/>
          </p:nvPr>
        </p:nvSpPr>
        <p:spPr>
          <a:xfrm>
            <a:off x="10176432"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9" name="Picture Placeholder 12">
            <a:extLst>
              <a:ext uri="{FF2B5EF4-FFF2-40B4-BE49-F238E27FC236}">
                <a16:creationId xmlns:a16="http://schemas.microsoft.com/office/drawing/2014/main" id="{4F6E90F8-DB8A-5E9D-7163-AC30457FEAC0}"/>
              </a:ext>
            </a:extLst>
          </p:cNvPr>
          <p:cNvSpPr>
            <a:spLocks noGrp="1"/>
          </p:cNvSpPr>
          <p:nvPr>
            <p:ph type="pic" sz="quarter" idx="63" hasCustomPrompt="1"/>
          </p:nvPr>
        </p:nvSpPr>
        <p:spPr>
          <a:xfrm>
            <a:off x="9161070"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0" name="Text Placeholder 9">
            <a:extLst>
              <a:ext uri="{FF2B5EF4-FFF2-40B4-BE49-F238E27FC236}">
                <a16:creationId xmlns:a16="http://schemas.microsoft.com/office/drawing/2014/main" id="{7435555B-D553-70C9-B67C-5A661E9585CD}"/>
              </a:ext>
            </a:extLst>
          </p:cNvPr>
          <p:cNvSpPr>
            <a:spLocks noGrp="1"/>
          </p:cNvSpPr>
          <p:nvPr>
            <p:ph type="body" sz="quarter" idx="64" hasCustomPrompt="1"/>
          </p:nvPr>
        </p:nvSpPr>
        <p:spPr>
          <a:xfrm>
            <a:off x="9161070"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61" name="Text Placeholder 9">
            <a:extLst>
              <a:ext uri="{FF2B5EF4-FFF2-40B4-BE49-F238E27FC236}">
                <a16:creationId xmlns:a16="http://schemas.microsoft.com/office/drawing/2014/main" id="{5DB8DE5C-79AE-8E49-DC40-B4E1DDB68BA5}"/>
              </a:ext>
            </a:extLst>
          </p:cNvPr>
          <p:cNvSpPr>
            <a:spLocks noGrp="1"/>
          </p:cNvSpPr>
          <p:nvPr>
            <p:ph type="body" sz="quarter" idx="65" hasCustomPrompt="1"/>
          </p:nvPr>
        </p:nvSpPr>
        <p:spPr>
          <a:xfrm>
            <a:off x="10176432"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2" name="Text Placeholder 9">
            <a:extLst>
              <a:ext uri="{FF2B5EF4-FFF2-40B4-BE49-F238E27FC236}">
                <a16:creationId xmlns:a16="http://schemas.microsoft.com/office/drawing/2014/main" id="{289E0F5F-936F-FA54-01D7-5CD0040D07C7}"/>
              </a:ext>
            </a:extLst>
          </p:cNvPr>
          <p:cNvSpPr>
            <a:spLocks noGrp="1"/>
          </p:cNvSpPr>
          <p:nvPr>
            <p:ph type="body" sz="quarter" idx="66" hasCustomPrompt="1"/>
          </p:nvPr>
        </p:nvSpPr>
        <p:spPr>
          <a:xfrm>
            <a:off x="10176432"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3" name="Picture Placeholder 12">
            <a:extLst>
              <a:ext uri="{FF2B5EF4-FFF2-40B4-BE49-F238E27FC236}">
                <a16:creationId xmlns:a16="http://schemas.microsoft.com/office/drawing/2014/main" id="{11FBE638-0595-F8E5-AFBB-43DC12983672}"/>
              </a:ext>
            </a:extLst>
          </p:cNvPr>
          <p:cNvSpPr>
            <a:spLocks noGrp="1"/>
          </p:cNvSpPr>
          <p:nvPr>
            <p:ph type="pic" sz="quarter" idx="67" hasCustomPrompt="1"/>
          </p:nvPr>
        </p:nvSpPr>
        <p:spPr>
          <a:xfrm>
            <a:off x="9161070"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4" name="Text Placeholder 9">
            <a:extLst>
              <a:ext uri="{FF2B5EF4-FFF2-40B4-BE49-F238E27FC236}">
                <a16:creationId xmlns:a16="http://schemas.microsoft.com/office/drawing/2014/main" id="{A3352A0C-1A08-FCFC-FF9C-CCA8F22308AE}"/>
              </a:ext>
            </a:extLst>
          </p:cNvPr>
          <p:cNvSpPr>
            <a:spLocks noGrp="1"/>
          </p:cNvSpPr>
          <p:nvPr>
            <p:ph type="body" sz="quarter" idx="68" hasCustomPrompt="1"/>
          </p:nvPr>
        </p:nvSpPr>
        <p:spPr>
          <a:xfrm>
            <a:off x="10176432"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5" name="Text Placeholder 9">
            <a:extLst>
              <a:ext uri="{FF2B5EF4-FFF2-40B4-BE49-F238E27FC236}">
                <a16:creationId xmlns:a16="http://schemas.microsoft.com/office/drawing/2014/main" id="{6E261588-76E1-16B7-8374-3F9A28832EF4}"/>
              </a:ext>
            </a:extLst>
          </p:cNvPr>
          <p:cNvSpPr>
            <a:spLocks noGrp="1"/>
          </p:cNvSpPr>
          <p:nvPr>
            <p:ph type="body" sz="quarter" idx="69" hasCustomPrompt="1"/>
          </p:nvPr>
        </p:nvSpPr>
        <p:spPr>
          <a:xfrm>
            <a:off x="10176432"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6" name="Picture Placeholder 12">
            <a:extLst>
              <a:ext uri="{FF2B5EF4-FFF2-40B4-BE49-F238E27FC236}">
                <a16:creationId xmlns:a16="http://schemas.microsoft.com/office/drawing/2014/main" id="{CAE85F7E-2BA3-3513-9E8B-8B03FE7AAC4C}"/>
              </a:ext>
            </a:extLst>
          </p:cNvPr>
          <p:cNvSpPr>
            <a:spLocks noGrp="1"/>
          </p:cNvSpPr>
          <p:nvPr>
            <p:ph type="pic" sz="quarter" idx="70" hasCustomPrompt="1"/>
          </p:nvPr>
        </p:nvSpPr>
        <p:spPr>
          <a:xfrm>
            <a:off x="9161070"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7" name="Text Placeholder 9">
            <a:extLst>
              <a:ext uri="{FF2B5EF4-FFF2-40B4-BE49-F238E27FC236}">
                <a16:creationId xmlns:a16="http://schemas.microsoft.com/office/drawing/2014/main" id="{7280094F-B199-060D-4D4B-CA4F1BFCF5F3}"/>
              </a:ext>
            </a:extLst>
          </p:cNvPr>
          <p:cNvSpPr>
            <a:spLocks noGrp="1"/>
          </p:cNvSpPr>
          <p:nvPr>
            <p:ph type="body" sz="quarter" idx="71" hasCustomPrompt="1"/>
          </p:nvPr>
        </p:nvSpPr>
        <p:spPr>
          <a:xfrm>
            <a:off x="10176432"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8" name="Text Placeholder 9">
            <a:extLst>
              <a:ext uri="{FF2B5EF4-FFF2-40B4-BE49-F238E27FC236}">
                <a16:creationId xmlns:a16="http://schemas.microsoft.com/office/drawing/2014/main" id="{253E3C85-558C-05C1-155E-0E52AA94351F}"/>
              </a:ext>
            </a:extLst>
          </p:cNvPr>
          <p:cNvSpPr>
            <a:spLocks noGrp="1"/>
          </p:cNvSpPr>
          <p:nvPr>
            <p:ph type="body" sz="quarter" idx="72" hasCustomPrompt="1"/>
          </p:nvPr>
        </p:nvSpPr>
        <p:spPr>
          <a:xfrm>
            <a:off x="10176432"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9" name="Picture Placeholder 12">
            <a:extLst>
              <a:ext uri="{FF2B5EF4-FFF2-40B4-BE49-F238E27FC236}">
                <a16:creationId xmlns:a16="http://schemas.microsoft.com/office/drawing/2014/main" id="{E5B87C2C-7F36-6D34-D014-54305471A5A7}"/>
              </a:ext>
            </a:extLst>
          </p:cNvPr>
          <p:cNvSpPr>
            <a:spLocks noGrp="1"/>
          </p:cNvSpPr>
          <p:nvPr>
            <p:ph type="pic" sz="quarter" idx="73" hasCustomPrompt="1"/>
          </p:nvPr>
        </p:nvSpPr>
        <p:spPr>
          <a:xfrm>
            <a:off x="9161070"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70" name="SmartArt Placeholder 7">
            <a:extLst>
              <a:ext uri="{FF2B5EF4-FFF2-40B4-BE49-F238E27FC236}">
                <a16:creationId xmlns:a16="http://schemas.microsoft.com/office/drawing/2014/main" id="{162A8BA6-6F67-C4EB-3430-78F1A0EC0F06}"/>
              </a:ext>
            </a:extLst>
          </p:cNvPr>
          <p:cNvSpPr>
            <a:spLocks noGrp="1"/>
          </p:cNvSpPr>
          <p:nvPr>
            <p:ph type="dgm" sz="quarter" idx="74" hasCustomPrompt="1"/>
          </p:nvPr>
        </p:nvSpPr>
        <p:spPr>
          <a:xfrm>
            <a:off x="485523" y="1696224"/>
            <a:ext cx="2548800" cy="18000"/>
          </a:xfrm>
          <a:solidFill>
            <a:schemeClr val="tx2"/>
          </a:solidFill>
        </p:spPr>
        <p:txBody>
          <a:bodyPr/>
          <a:lstStyle>
            <a:lvl1pPr marL="0" indent="0">
              <a:buNone/>
              <a:defRPr sz="800"/>
            </a:lvl1pPr>
          </a:lstStyle>
          <a:p>
            <a:r>
              <a:rPr lang="en-US" dirty="0"/>
              <a:t> </a:t>
            </a:r>
          </a:p>
        </p:txBody>
      </p:sp>
      <p:sp>
        <p:nvSpPr>
          <p:cNvPr id="71" name="SmartArt Placeholder 7">
            <a:extLst>
              <a:ext uri="{FF2B5EF4-FFF2-40B4-BE49-F238E27FC236}">
                <a16:creationId xmlns:a16="http://schemas.microsoft.com/office/drawing/2014/main" id="{EC5DF0FE-64D1-AB19-CAF1-A390D6492B0D}"/>
              </a:ext>
            </a:extLst>
          </p:cNvPr>
          <p:cNvSpPr>
            <a:spLocks noGrp="1"/>
          </p:cNvSpPr>
          <p:nvPr>
            <p:ph type="dgm" sz="quarter" idx="75" hasCustomPrompt="1"/>
          </p:nvPr>
        </p:nvSpPr>
        <p:spPr>
          <a:xfrm>
            <a:off x="3377372" y="1696224"/>
            <a:ext cx="2548800" cy="18000"/>
          </a:xfrm>
          <a:solidFill>
            <a:schemeClr val="tx2"/>
          </a:solidFill>
        </p:spPr>
        <p:txBody>
          <a:bodyPr/>
          <a:lstStyle>
            <a:lvl1pPr marL="0" indent="0">
              <a:buNone/>
              <a:defRPr sz="800"/>
            </a:lvl1pPr>
          </a:lstStyle>
          <a:p>
            <a:r>
              <a:rPr lang="en-US" dirty="0"/>
              <a:t> </a:t>
            </a:r>
          </a:p>
        </p:txBody>
      </p:sp>
      <p:sp>
        <p:nvSpPr>
          <p:cNvPr id="72" name="SmartArt Placeholder 7">
            <a:extLst>
              <a:ext uri="{FF2B5EF4-FFF2-40B4-BE49-F238E27FC236}">
                <a16:creationId xmlns:a16="http://schemas.microsoft.com/office/drawing/2014/main" id="{60800279-F9E3-EDED-BB35-F73EEF52F830}"/>
              </a:ext>
            </a:extLst>
          </p:cNvPr>
          <p:cNvSpPr>
            <a:spLocks noGrp="1"/>
          </p:cNvSpPr>
          <p:nvPr>
            <p:ph type="dgm" sz="quarter" idx="76" hasCustomPrompt="1"/>
          </p:nvPr>
        </p:nvSpPr>
        <p:spPr>
          <a:xfrm>
            <a:off x="6269221" y="1696224"/>
            <a:ext cx="2548800" cy="18000"/>
          </a:xfrm>
          <a:solidFill>
            <a:schemeClr val="tx2"/>
          </a:solidFill>
        </p:spPr>
        <p:txBody>
          <a:bodyPr/>
          <a:lstStyle>
            <a:lvl1pPr marL="0" indent="0">
              <a:buNone/>
              <a:defRPr sz="800"/>
            </a:lvl1pPr>
          </a:lstStyle>
          <a:p>
            <a:r>
              <a:rPr lang="en-US" dirty="0"/>
              <a:t> </a:t>
            </a:r>
          </a:p>
        </p:txBody>
      </p:sp>
      <p:sp>
        <p:nvSpPr>
          <p:cNvPr id="73" name="SmartArt Placeholder 7">
            <a:extLst>
              <a:ext uri="{FF2B5EF4-FFF2-40B4-BE49-F238E27FC236}">
                <a16:creationId xmlns:a16="http://schemas.microsoft.com/office/drawing/2014/main" id="{1BF95AC1-33EC-C487-C489-B7A97BBB2925}"/>
              </a:ext>
            </a:extLst>
          </p:cNvPr>
          <p:cNvSpPr>
            <a:spLocks noGrp="1"/>
          </p:cNvSpPr>
          <p:nvPr>
            <p:ph type="dgm" sz="quarter" idx="77" hasCustomPrompt="1"/>
          </p:nvPr>
        </p:nvSpPr>
        <p:spPr>
          <a:xfrm>
            <a:off x="9161070" y="1696224"/>
            <a:ext cx="2548800" cy="18000"/>
          </a:xfrm>
          <a:solidFill>
            <a:schemeClr val="tx2"/>
          </a:solidFill>
        </p:spPr>
        <p:txBody>
          <a:bodyPr/>
          <a:lstStyle>
            <a:lvl1pPr marL="0" indent="0">
              <a:buNone/>
              <a:defRPr sz="800"/>
            </a:lvl1pPr>
          </a:lstStyle>
          <a:p>
            <a:r>
              <a:rPr lang="en-US" dirty="0"/>
              <a:t> </a:t>
            </a:r>
          </a:p>
        </p:txBody>
      </p:sp>
    </p:spTree>
    <p:extLst>
      <p:ext uri="{BB962C8B-B14F-4D97-AF65-F5344CB8AC3E}">
        <p14:creationId xmlns:p14="http://schemas.microsoft.com/office/powerpoint/2010/main" val="33834378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40692907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endParaRPr lang="en-GB" dirty="0"/>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3" name="Date Placeholder 2">
            <a:extLst>
              <a:ext uri="{FF2B5EF4-FFF2-40B4-BE49-F238E27FC236}">
                <a16:creationId xmlns:a16="http://schemas.microsoft.com/office/drawing/2014/main" id="{0B88B559-CD59-4D3D-87C0-5D51BCF9B731}"/>
              </a:ext>
            </a:extLst>
          </p:cNvPr>
          <p:cNvSpPr>
            <a:spLocks noGrp="1"/>
          </p:cNvSpPr>
          <p:nvPr>
            <p:ph type="dt" sz="half" idx="10"/>
          </p:nvPr>
        </p:nvSpPr>
        <p:spPr/>
        <p:txBody>
          <a:bodyPr/>
          <a:lstStyle/>
          <a:p>
            <a:fld id="{7EDC6652-D330-42A9-B2DB-FD7DBFE6E7CE}" type="datetime3">
              <a:rPr lang="en-US" smtClean="0"/>
              <a:t>25 April 2025</a:t>
            </a:fld>
            <a:endParaRPr lang="en-IN" dirty="0"/>
          </a:p>
        </p:txBody>
      </p:sp>
      <p:sp>
        <p:nvSpPr>
          <p:cNvPr id="4" name="Footer Placeholder 3">
            <a:extLst>
              <a:ext uri="{FF2B5EF4-FFF2-40B4-BE49-F238E27FC236}">
                <a16:creationId xmlns:a16="http://schemas.microsoft.com/office/drawing/2014/main" id="{136FB98F-FBCE-4F2C-978B-A5576B577450}"/>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01A95690-F0A7-4101-82DB-B17CE6B7A487}"/>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6479816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dirty="0"/>
              <a:t>Click to edit Master title style</a:t>
            </a:r>
            <a:endParaRPr lang="en-US" dirty="0"/>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90598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GB" dirty="0"/>
              <a:t>Click to edit Master title style</a:t>
            </a:r>
            <a:endParaRPr lang="en-US" dirty="0"/>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306285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GB"/>
              <a:t>Click to edit Master title style</a:t>
            </a:r>
            <a:endParaRPr lang="en-US"/>
          </a:p>
        </p:txBody>
      </p:sp>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2"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0992"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1"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8860015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GB"/>
              <a:t>Click to edit Master title style</a:t>
            </a:r>
            <a:endParaRPr lang="en-US"/>
          </a:p>
        </p:txBody>
      </p:sp>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bwMode="auto">
          <a:xfrm>
            <a:off x="485521"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bwMode="auto">
          <a:xfrm>
            <a:off x="4312686"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bwMode="auto">
          <a:xfrm>
            <a:off x="8139850"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686"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9851" y="1411287"/>
            <a:ext cx="3571200" cy="36000"/>
          </a:xfrm>
          <a:solidFill>
            <a:schemeClr val="tx2"/>
          </a:solidFill>
        </p:spPr>
        <p:txBody>
          <a:bodyPr/>
          <a:lstStyle>
            <a:lvl1pPr marL="0" indent="0">
              <a:buNone/>
              <a:defRPr sz="800"/>
            </a:lvl1pPr>
          </a:lstStyle>
          <a:p>
            <a:r>
              <a:rPr lang="en-US" dirty="0"/>
              <a:t> </a:t>
            </a:r>
          </a:p>
        </p:txBody>
      </p:sp>
    </p:spTree>
    <p:extLst>
      <p:ext uri="{BB962C8B-B14F-4D97-AF65-F5344CB8AC3E}">
        <p14:creationId xmlns:p14="http://schemas.microsoft.com/office/powerpoint/2010/main" val="4080604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itle Slide Frame Yellow">
    <p:bg>
      <p:bgPr>
        <a:solidFill>
          <a:schemeClr val="tx1"/>
        </a:solidFill>
        <a:effectLst/>
      </p:bgPr>
    </p:bg>
    <p:spTree>
      <p:nvGrpSpPr>
        <p:cNvPr id="1" name=""/>
        <p:cNvGrpSpPr/>
        <p:nvPr/>
      </p:nvGrpSpPr>
      <p:grpSpPr>
        <a:xfrm>
          <a:off x="0" y="0"/>
          <a:ext cx="0" cy="0"/>
          <a:chOff x="0" y="0"/>
          <a:chExt cx="0" cy="0"/>
        </a:xfrm>
      </p:grpSpPr>
      <p:pic>
        <p:nvPicPr>
          <p:cNvPr id="13" name="Picture 12" descr="A group of people sitting at a round table&#10;&#10;AI-generated content may be incorrect.">
            <a:extLst>
              <a:ext uri="{FF2B5EF4-FFF2-40B4-BE49-F238E27FC236}">
                <a16:creationId xmlns:a16="http://schemas.microsoft.com/office/drawing/2014/main" id="{A9FA04C7-F84C-53B1-7007-1DB7C6E47816}"/>
              </a:ext>
            </a:extLst>
          </p:cNvPr>
          <p:cNvPicPr>
            <a:picLocks noChangeAspect="1"/>
          </p:cNvPicPr>
          <p:nvPr userDrawn="1"/>
        </p:nvPicPr>
        <p:blipFill rotWithShape="1">
          <a:blip r:embed="rId2"/>
          <a:srcRect l="7370" r="7370"/>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D5BBB5A-0446-3C14-B12C-56A5730E1CC1}"/>
              </a:ext>
              <a:ext uri="{C183D7F6-B498-43B3-948B-1728B52AA6E4}">
                <adec:decorative xmlns:adec="http://schemas.microsoft.com/office/drawing/2017/decorative" val="1"/>
              </a:ext>
            </a:extLst>
          </p:cNvPr>
          <p:cNvSpPr/>
          <p:nvPr userDrawn="1"/>
        </p:nvSpPr>
        <p:spPr>
          <a:xfrm>
            <a:off x="0" y="0"/>
            <a:ext cx="10265518"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3" name="Group 2">
            <a:extLst>
              <a:ext uri="{FF2B5EF4-FFF2-40B4-BE49-F238E27FC236}">
                <a16:creationId xmlns:a16="http://schemas.microsoft.com/office/drawing/2014/main" id="{34EF81A0-CB40-42B3-5E1A-AA5D72BFB4D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F7C1D2CA-2DB1-76BC-DAFE-210631AEC288}"/>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2F198833-5BF3-BB5E-C3B2-7B705558D020}"/>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82DC9F8E-6F8C-AF4A-9D84-4AD1502BB512}"/>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17C135C3-9109-7FAF-7A1E-C1697A8F558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F7CB01A6-453C-E086-340E-1FA1E3E1B1A3}"/>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10166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2" y="2016125"/>
            <a:ext cx="5610479" cy="4033837"/>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6349868" y="0"/>
            <a:ext cx="5842132" cy="6858000"/>
          </a:xfrm>
        </p:spPr>
        <p:txBody>
          <a:bodyPr/>
          <a:lstStyle/>
          <a:p>
            <a:endParaRPr lang="en-US" dirty="0"/>
          </a:p>
        </p:txBody>
      </p:sp>
      <p:sp>
        <p:nvSpPr>
          <p:cNvPr id="13" name="Title 12">
            <a:extLst>
              <a:ext uri="{FF2B5EF4-FFF2-40B4-BE49-F238E27FC236}">
                <a16:creationId xmlns:a16="http://schemas.microsoft.com/office/drawing/2014/main" id="{097C4A53-D484-0A91-32DE-DC7DFBC6D51F}"/>
              </a:ext>
            </a:extLst>
          </p:cNvPr>
          <p:cNvSpPr>
            <a:spLocks noGrp="1"/>
          </p:cNvSpPr>
          <p:nvPr>
            <p:ph type="title"/>
          </p:nvPr>
        </p:nvSpPr>
        <p:spPr>
          <a:xfrm>
            <a:off x="485523" y="369889"/>
            <a:ext cx="5610479" cy="1057473"/>
          </a:xfrm>
        </p:spPr>
        <p:txBody>
          <a:bodyPr/>
          <a:lstStyle/>
          <a:p>
            <a:r>
              <a:rPr lang="en-GB" dirty="0"/>
              <a:t>Click to edit Master title style</a:t>
            </a:r>
            <a:endParaRPr lang="en-US" dirty="0"/>
          </a:p>
        </p:txBody>
      </p:sp>
      <p:sp>
        <p:nvSpPr>
          <p:cNvPr id="14" name="SmartArt Placeholder 13">
            <a:extLst>
              <a:ext uri="{FF2B5EF4-FFF2-40B4-BE49-F238E27FC236}">
                <a16:creationId xmlns:a16="http://schemas.microsoft.com/office/drawing/2014/main" id="{F2CC33D2-B8A3-7F9B-23C1-E7D77B5CBDBE}"/>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5" name="SmartArt Placeholder 14">
            <a:extLst>
              <a:ext uri="{FF2B5EF4-FFF2-40B4-BE49-F238E27FC236}">
                <a16:creationId xmlns:a16="http://schemas.microsoft.com/office/drawing/2014/main" id="{994D7891-125A-9B0F-C008-AB28FC5AC8AA}"/>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Tree>
    <p:extLst>
      <p:ext uri="{BB962C8B-B14F-4D97-AF65-F5344CB8AC3E}">
        <p14:creationId xmlns:p14="http://schemas.microsoft.com/office/powerpoint/2010/main" val="21144232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ey 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a:xfrm>
            <a:off x="485523" y="369888"/>
            <a:ext cx="11224347" cy="470898"/>
          </a:xfrm>
        </p:spPr>
        <p:txBody>
          <a:bodyPr/>
          <a:lstStyle/>
          <a:p>
            <a:r>
              <a:rPr lang="en-GB" dirty="0"/>
              <a:t>Click to edit Master title style</a:t>
            </a:r>
            <a:endParaRPr lang="en-US" dirty="0"/>
          </a:p>
        </p:txBody>
      </p:sp>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hasCustomPrompt="1"/>
          </p:nvPr>
        </p:nvSpPr>
        <p:spPr>
          <a:xfrm>
            <a:off x="485523" y="2523291"/>
            <a:ext cx="3571200" cy="1438855"/>
          </a:xfrm>
        </p:spPr>
        <p:txBody>
          <a:bodyPr>
            <a:spAutoFit/>
          </a:bodyPr>
          <a:lstStyle>
            <a:lvl1pPr marL="0" indent="0" algn="ctr">
              <a:lnSpc>
                <a:spcPct val="85000"/>
              </a:lnSpc>
              <a:buNone/>
              <a:defRPr sz="11000" b="1">
                <a:solidFill>
                  <a:schemeClr val="bg1"/>
                </a:solidFill>
                <a:latin typeface="EYInterstate" panose="02000503020000020004" pitchFamily="2" charset="0"/>
              </a:defRPr>
            </a:lvl1pPr>
            <a:lvl2pPr marL="252000" indent="0" algn="ctr">
              <a:buNone/>
              <a:defRPr/>
            </a:lvl2pPr>
            <a:lvl3pPr algn="ctr">
              <a:defRPr/>
            </a:lvl3pPr>
            <a:lvl4pPr algn="ctr">
              <a:defRPr/>
            </a:lvl4pPr>
            <a:lvl5pPr algn="ctr">
              <a:defRPr/>
            </a:lvl5pPr>
          </a:lstStyle>
          <a:p>
            <a:pPr lvl="0"/>
            <a:r>
              <a:rPr lang="en-GB" dirty="0"/>
              <a:t>000</a:t>
            </a:r>
          </a:p>
        </p:txBody>
      </p:sp>
      <p:sp>
        <p:nvSpPr>
          <p:cNvPr id="6" name="Text Placeholder 6">
            <a:extLst>
              <a:ext uri="{FF2B5EF4-FFF2-40B4-BE49-F238E27FC236}">
                <a16:creationId xmlns:a16="http://schemas.microsoft.com/office/drawing/2014/main" id="{50886606-7F7C-229B-523F-A51D629D8F76}"/>
              </a:ext>
            </a:extLst>
          </p:cNvPr>
          <p:cNvSpPr>
            <a:spLocks noGrp="1"/>
          </p:cNvSpPr>
          <p:nvPr>
            <p:ph type="body" sz="quarter" idx="14" hasCustomPrompt="1"/>
          </p:nvPr>
        </p:nvSpPr>
        <p:spPr>
          <a:xfrm>
            <a:off x="4312096" y="2531683"/>
            <a:ext cx="3571200" cy="1438855"/>
          </a:xfrm>
        </p:spPr>
        <p:txBody>
          <a:bodyPr>
            <a:spAutoFit/>
          </a:bodyPr>
          <a:lstStyle>
            <a:lvl1pPr marL="0" indent="0" algn="ctr">
              <a:lnSpc>
                <a:spcPct val="85000"/>
              </a:lnSpc>
              <a:buNone/>
              <a:defRPr sz="11000" b="1">
                <a:solidFill>
                  <a:schemeClr val="bg1"/>
                </a:solidFill>
                <a:latin typeface="EYInterstate" panose="02000503020000020004" pitchFamily="2" charset="0"/>
              </a:defRPr>
            </a:lvl1pPr>
            <a:lvl2pPr algn="ctr">
              <a:defRPr/>
            </a:lvl2pPr>
            <a:lvl3pPr algn="ctr">
              <a:defRPr/>
            </a:lvl3pPr>
            <a:lvl4pPr algn="ctr">
              <a:defRPr/>
            </a:lvl4pPr>
            <a:lvl5pPr algn="ctr">
              <a:defRPr/>
            </a:lvl5pPr>
          </a:lstStyle>
          <a:p>
            <a:pPr lvl="0"/>
            <a:r>
              <a:rPr lang="en-GB" dirty="0"/>
              <a:t>000</a:t>
            </a:r>
          </a:p>
        </p:txBody>
      </p:sp>
      <p:sp>
        <p:nvSpPr>
          <p:cNvPr id="8" name="Text Placeholder 6">
            <a:extLst>
              <a:ext uri="{FF2B5EF4-FFF2-40B4-BE49-F238E27FC236}">
                <a16:creationId xmlns:a16="http://schemas.microsoft.com/office/drawing/2014/main" id="{4DFDFED0-9426-6F78-EE09-B416D3559689}"/>
              </a:ext>
            </a:extLst>
          </p:cNvPr>
          <p:cNvSpPr>
            <a:spLocks noGrp="1"/>
          </p:cNvSpPr>
          <p:nvPr>
            <p:ph type="body" sz="quarter" idx="15" hasCustomPrompt="1"/>
          </p:nvPr>
        </p:nvSpPr>
        <p:spPr>
          <a:xfrm>
            <a:off x="8138670" y="2531683"/>
            <a:ext cx="3571200" cy="1438855"/>
          </a:xfrm>
        </p:spPr>
        <p:txBody>
          <a:bodyPr>
            <a:spAutoFit/>
          </a:bodyPr>
          <a:lstStyle>
            <a:lvl1pPr marL="0" indent="0" algn="ctr">
              <a:lnSpc>
                <a:spcPct val="85000"/>
              </a:lnSpc>
              <a:buNone/>
              <a:defRPr sz="11000" b="1">
                <a:solidFill>
                  <a:schemeClr val="bg1"/>
                </a:solidFill>
                <a:latin typeface="EYInterstate" panose="02000503020000020004" pitchFamily="2" charset="0"/>
              </a:defRPr>
            </a:lvl1pPr>
            <a:lvl2pPr algn="ctr">
              <a:defRPr/>
            </a:lvl2pPr>
            <a:lvl3pPr algn="ctr">
              <a:defRPr/>
            </a:lvl3pPr>
            <a:lvl4pPr algn="ctr">
              <a:defRPr/>
            </a:lvl4pPr>
            <a:lvl5pPr algn="ctr">
              <a:defRPr/>
            </a:lvl5pPr>
          </a:lstStyle>
          <a:p>
            <a:pPr lvl="0"/>
            <a:r>
              <a:rPr lang="en-GB" dirty="0"/>
              <a:t>000</a:t>
            </a:r>
          </a:p>
        </p:txBody>
      </p:sp>
      <p:sp>
        <p:nvSpPr>
          <p:cNvPr id="10" name="Text Placeholder 9">
            <a:extLst>
              <a:ext uri="{FF2B5EF4-FFF2-40B4-BE49-F238E27FC236}">
                <a16:creationId xmlns:a16="http://schemas.microsoft.com/office/drawing/2014/main" id="{B60D1CEB-1876-8DB7-6913-D6F96D953AA4}"/>
              </a:ext>
            </a:extLst>
          </p:cNvPr>
          <p:cNvSpPr>
            <a:spLocks noGrp="1"/>
          </p:cNvSpPr>
          <p:nvPr>
            <p:ph type="body" sz="quarter" idx="16"/>
          </p:nvPr>
        </p:nvSpPr>
        <p:spPr>
          <a:xfrm>
            <a:off x="485523"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9">
            <a:extLst>
              <a:ext uri="{FF2B5EF4-FFF2-40B4-BE49-F238E27FC236}">
                <a16:creationId xmlns:a16="http://schemas.microsoft.com/office/drawing/2014/main" id="{1344ED76-364E-1538-DFB0-B25FC3D75E0B}"/>
              </a:ext>
            </a:extLst>
          </p:cNvPr>
          <p:cNvSpPr>
            <a:spLocks noGrp="1"/>
          </p:cNvSpPr>
          <p:nvPr>
            <p:ph type="body" sz="quarter" idx="17"/>
          </p:nvPr>
        </p:nvSpPr>
        <p:spPr>
          <a:xfrm>
            <a:off x="4312096"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9">
            <a:extLst>
              <a:ext uri="{FF2B5EF4-FFF2-40B4-BE49-F238E27FC236}">
                <a16:creationId xmlns:a16="http://schemas.microsoft.com/office/drawing/2014/main" id="{2CFE1354-17C3-F8BE-C22A-B4DC2FEEE4D1}"/>
              </a:ext>
            </a:extLst>
          </p:cNvPr>
          <p:cNvSpPr>
            <a:spLocks noGrp="1"/>
          </p:cNvSpPr>
          <p:nvPr>
            <p:ph type="body" sz="quarter" idx="18"/>
          </p:nvPr>
        </p:nvSpPr>
        <p:spPr>
          <a:xfrm>
            <a:off x="8138670" y="3936165"/>
            <a:ext cx="3571200" cy="2113797"/>
          </a:xfrm>
        </p:spPr>
        <p:txBody>
          <a:bodyPr/>
          <a:lstStyle>
            <a:lvl1pPr marL="0" indent="0" algn="ctr">
              <a:buNone/>
              <a:defRPr/>
            </a:lvl1pPr>
            <a:lvl2pPr marL="0" indent="0" algn="ctr">
              <a:buNone/>
              <a:defRPr sz="1800"/>
            </a:lvl2pPr>
            <a:lvl3pPr marL="0" indent="0" algn="ctr">
              <a:buNone/>
              <a:defRPr sz="1600"/>
            </a:lvl3pPr>
            <a:lvl4pPr marL="0" indent="0" algn="ctr">
              <a:buNone/>
              <a:defRPr sz="1400"/>
            </a:lvl4pPr>
            <a:lvl5pPr marL="0" indent="0" algn="ctr">
              <a:buNone/>
              <a:defRPr sz="14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5021976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69888"/>
            <a:ext cx="11224347" cy="470898"/>
          </a:xfrm>
        </p:spPr>
        <p:txBody>
          <a:bodyPr/>
          <a:lstStyle/>
          <a:p>
            <a:r>
              <a:rPr lang="en-GB"/>
              <a:t>Click to edit Master title style</a:t>
            </a:r>
            <a:endParaRPr lang="en-US"/>
          </a:p>
        </p:txBody>
      </p:sp>
      <p:sp>
        <p:nvSpPr>
          <p:cNvPr id="12" name="Media Placeholder 11">
            <a:extLst>
              <a:ext uri="{FF2B5EF4-FFF2-40B4-BE49-F238E27FC236}">
                <a16:creationId xmlns:a16="http://schemas.microsoft.com/office/drawing/2014/main" id="{7AA8680C-DF0E-A59A-1D40-85E5B348B8F4}"/>
              </a:ext>
            </a:extLst>
          </p:cNvPr>
          <p:cNvSpPr>
            <a:spLocks noGrp="1"/>
          </p:cNvSpPr>
          <p:nvPr>
            <p:ph type="media" sz="quarter" idx="13"/>
          </p:nvPr>
        </p:nvSpPr>
        <p:spPr>
          <a:xfrm>
            <a:off x="485524" y="1411287"/>
            <a:ext cx="8160263" cy="4638675"/>
          </a:xfrm>
        </p:spPr>
        <p:txBody>
          <a:bodyPr/>
          <a:lstStyle/>
          <a:p>
            <a:r>
              <a:rPr lang="en-GB" dirty="0"/>
              <a:t>Click icon to add media</a:t>
            </a:r>
            <a:endParaRPr lang="en-US" dirty="0"/>
          </a:p>
        </p:txBody>
      </p:sp>
      <p:sp>
        <p:nvSpPr>
          <p:cNvPr id="14" name="Text Placeholder 13">
            <a:extLst>
              <a:ext uri="{FF2B5EF4-FFF2-40B4-BE49-F238E27FC236}">
                <a16:creationId xmlns:a16="http://schemas.microsoft.com/office/drawing/2014/main" id="{7E85579B-86BF-EE24-023A-9F648CFE072C}"/>
              </a:ext>
            </a:extLst>
          </p:cNvPr>
          <p:cNvSpPr>
            <a:spLocks noGrp="1"/>
          </p:cNvSpPr>
          <p:nvPr>
            <p:ph type="body" sz="quarter" idx="14"/>
          </p:nvPr>
        </p:nvSpPr>
        <p:spPr>
          <a:xfrm>
            <a:off x="8904632" y="1411287"/>
            <a:ext cx="2805238"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517099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8" name="Text Placeholder 9">
            <a:extLst>
              <a:ext uri="{FF2B5EF4-FFF2-40B4-BE49-F238E27FC236}">
                <a16:creationId xmlns:a16="http://schemas.microsoft.com/office/drawing/2014/main" id="{9D478FB2-6DCF-6364-722B-2742BAEAC41E}"/>
              </a:ext>
            </a:extLst>
          </p:cNvPr>
          <p:cNvSpPr>
            <a:spLocks noGrp="1"/>
          </p:cNvSpPr>
          <p:nvPr>
            <p:ph type="body" sz="quarter" idx="13" hasCustomPrompt="1"/>
          </p:nvPr>
        </p:nvSpPr>
        <p:spPr>
          <a:xfrm>
            <a:off x="485136"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13" name="Text Placeholder 9">
            <a:extLst>
              <a:ext uri="{FF2B5EF4-FFF2-40B4-BE49-F238E27FC236}">
                <a16:creationId xmlns:a16="http://schemas.microsoft.com/office/drawing/2014/main" id="{FCFAFC67-67EB-77A0-37B8-8F94E36FCE85}"/>
              </a:ext>
            </a:extLst>
          </p:cNvPr>
          <p:cNvSpPr>
            <a:spLocks noGrp="1"/>
          </p:cNvSpPr>
          <p:nvPr>
            <p:ph type="body" sz="quarter" idx="14" hasCustomPrompt="1"/>
          </p:nvPr>
        </p:nvSpPr>
        <p:spPr>
          <a:xfrm>
            <a:off x="485136"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18" name="Text Placeholder 9">
            <a:extLst>
              <a:ext uri="{FF2B5EF4-FFF2-40B4-BE49-F238E27FC236}">
                <a16:creationId xmlns:a16="http://schemas.microsoft.com/office/drawing/2014/main" id="{EA9C6B41-3A95-E48C-A2FB-F44DF9BAA1C4}"/>
              </a:ext>
            </a:extLst>
          </p:cNvPr>
          <p:cNvSpPr>
            <a:spLocks noGrp="1"/>
          </p:cNvSpPr>
          <p:nvPr>
            <p:ph type="body" sz="quarter" idx="16" hasCustomPrompt="1"/>
          </p:nvPr>
        </p:nvSpPr>
        <p:spPr>
          <a:xfrm>
            <a:off x="3378958"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19" name="Text Placeholder 9">
            <a:extLst>
              <a:ext uri="{FF2B5EF4-FFF2-40B4-BE49-F238E27FC236}">
                <a16:creationId xmlns:a16="http://schemas.microsoft.com/office/drawing/2014/main" id="{178FBE03-C652-44D2-25D5-890DFD9C79BD}"/>
              </a:ext>
            </a:extLst>
          </p:cNvPr>
          <p:cNvSpPr>
            <a:spLocks noGrp="1"/>
          </p:cNvSpPr>
          <p:nvPr>
            <p:ph type="body" sz="quarter" idx="17" hasCustomPrompt="1"/>
          </p:nvPr>
        </p:nvSpPr>
        <p:spPr>
          <a:xfrm>
            <a:off x="3378958"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20" name="Text Placeholder 9">
            <a:extLst>
              <a:ext uri="{FF2B5EF4-FFF2-40B4-BE49-F238E27FC236}">
                <a16:creationId xmlns:a16="http://schemas.microsoft.com/office/drawing/2014/main" id="{2E834814-156C-DD69-C4E8-B06A336B25E9}"/>
              </a:ext>
            </a:extLst>
          </p:cNvPr>
          <p:cNvSpPr>
            <a:spLocks noGrp="1"/>
          </p:cNvSpPr>
          <p:nvPr>
            <p:ph type="body" sz="quarter" idx="19" hasCustomPrompt="1"/>
          </p:nvPr>
        </p:nvSpPr>
        <p:spPr>
          <a:xfrm>
            <a:off x="6272781"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21" name="Text Placeholder 9">
            <a:extLst>
              <a:ext uri="{FF2B5EF4-FFF2-40B4-BE49-F238E27FC236}">
                <a16:creationId xmlns:a16="http://schemas.microsoft.com/office/drawing/2014/main" id="{1415004B-E405-3D2D-0ECF-803558DDBD8A}"/>
              </a:ext>
            </a:extLst>
          </p:cNvPr>
          <p:cNvSpPr>
            <a:spLocks noGrp="1"/>
          </p:cNvSpPr>
          <p:nvPr>
            <p:ph type="body" sz="quarter" idx="20" hasCustomPrompt="1"/>
          </p:nvPr>
        </p:nvSpPr>
        <p:spPr>
          <a:xfrm>
            <a:off x="6272781"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22" name="Text Placeholder 9">
            <a:extLst>
              <a:ext uri="{FF2B5EF4-FFF2-40B4-BE49-F238E27FC236}">
                <a16:creationId xmlns:a16="http://schemas.microsoft.com/office/drawing/2014/main" id="{F9516F05-42DF-88FC-DB3A-ABF3A24B7CAA}"/>
              </a:ext>
            </a:extLst>
          </p:cNvPr>
          <p:cNvSpPr>
            <a:spLocks noGrp="1"/>
          </p:cNvSpPr>
          <p:nvPr>
            <p:ph type="body" sz="quarter" idx="22" hasCustomPrompt="1"/>
          </p:nvPr>
        </p:nvSpPr>
        <p:spPr>
          <a:xfrm>
            <a:off x="9166603" y="4437064"/>
            <a:ext cx="2544933" cy="604836"/>
          </a:xfrm>
        </p:spPr>
        <p:txBody>
          <a:bodyPr>
            <a:noAutofit/>
          </a:bodyPr>
          <a:lstStyle>
            <a:lvl1pPr marL="0" indent="0">
              <a:lnSpc>
                <a:spcPct val="90000"/>
              </a:lnSpc>
              <a:buNone/>
              <a:defRPr sz="2400" b="1" i="0">
                <a:latin typeface="+mn-lt"/>
              </a:defRPr>
            </a:lvl1pPr>
          </a:lstStyle>
          <a:p>
            <a:pPr lvl="0"/>
            <a:r>
              <a:rPr lang="en-GB" dirty="0"/>
              <a:t>Name</a:t>
            </a:r>
            <a:endParaRPr lang="en-US" dirty="0"/>
          </a:p>
        </p:txBody>
      </p:sp>
      <p:sp>
        <p:nvSpPr>
          <p:cNvPr id="23" name="Text Placeholder 9">
            <a:extLst>
              <a:ext uri="{FF2B5EF4-FFF2-40B4-BE49-F238E27FC236}">
                <a16:creationId xmlns:a16="http://schemas.microsoft.com/office/drawing/2014/main" id="{7ADA0828-0BAF-D28A-DFD9-EC75EA33AA9B}"/>
              </a:ext>
            </a:extLst>
          </p:cNvPr>
          <p:cNvSpPr>
            <a:spLocks noGrp="1"/>
          </p:cNvSpPr>
          <p:nvPr>
            <p:ph type="body" sz="quarter" idx="23" hasCustomPrompt="1"/>
          </p:nvPr>
        </p:nvSpPr>
        <p:spPr>
          <a:xfrm>
            <a:off x="9166603" y="5243516"/>
            <a:ext cx="2544932" cy="276999"/>
          </a:xfrm>
        </p:spPr>
        <p:txBody>
          <a:bodyPr wrap="square">
            <a:spAutoFit/>
          </a:bodyPr>
          <a:lstStyle>
            <a:lvl1pPr marL="0" indent="0">
              <a:buNone/>
              <a:defRPr sz="1800" b="0" i="0">
                <a:solidFill>
                  <a:schemeClr val="tx2"/>
                </a:solidFill>
                <a:latin typeface="+mn-lt"/>
              </a:defRPr>
            </a:lvl1pPr>
          </a:lstStyle>
          <a:p>
            <a:pPr lvl="0"/>
            <a:r>
              <a:rPr lang="en-GB" dirty="0"/>
              <a:t>Job title</a:t>
            </a:r>
            <a:endParaRPr lang="en-US" dirty="0"/>
          </a:p>
        </p:txBody>
      </p:sp>
      <p:sp>
        <p:nvSpPr>
          <p:cNvPr id="26" name="Picture Placeholder 12">
            <a:extLst>
              <a:ext uri="{FF2B5EF4-FFF2-40B4-BE49-F238E27FC236}">
                <a16:creationId xmlns:a16="http://schemas.microsoft.com/office/drawing/2014/main" id="{C8B47107-CA48-6A17-263C-DE3A8EBB5E27}"/>
              </a:ext>
            </a:extLst>
          </p:cNvPr>
          <p:cNvSpPr>
            <a:spLocks noGrp="1"/>
          </p:cNvSpPr>
          <p:nvPr>
            <p:ph type="pic" sz="quarter" idx="15"/>
          </p:nvPr>
        </p:nvSpPr>
        <p:spPr>
          <a:xfrm>
            <a:off x="486802"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
        <p:nvSpPr>
          <p:cNvPr id="27" name="Picture Placeholder 12">
            <a:extLst>
              <a:ext uri="{FF2B5EF4-FFF2-40B4-BE49-F238E27FC236}">
                <a16:creationId xmlns:a16="http://schemas.microsoft.com/office/drawing/2014/main" id="{7F2B691F-0BA0-78CD-0B0D-09ADBB99BECD}"/>
              </a:ext>
            </a:extLst>
          </p:cNvPr>
          <p:cNvSpPr>
            <a:spLocks noGrp="1"/>
          </p:cNvSpPr>
          <p:nvPr>
            <p:ph type="pic" sz="quarter" idx="18"/>
          </p:nvPr>
        </p:nvSpPr>
        <p:spPr>
          <a:xfrm>
            <a:off x="3380625"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
        <p:nvSpPr>
          <p:cNvPr id="28" name="Picture Placeholder 12">
            <a:extLst>
              <a:ext uri="{FF2B5EF4-FFF2-40B4-BE49-F238E27FC236}">
                <a16:creationId xmlns:a16="http://schemas.microsoft.com/office/drawing/2014/main" id="{16865DFF-E6B4-6453-02D9-4C145A3BB150}"/>
              </a:ext>
            </a:extLst>
          </p:cNvPr>
          <p:cNvSpPr>
            <a:spLocks noGrp="1"/>
          </p:cNvSpPr>
          <p:nvPr>
            <p:ph type="pic" sz="quarter" idx="21"/>
          </p:nvPr>
        </p:nvSpPr>
        <p:spPr>
          <a:xfrm>
            <a:off x="6274448"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
        <p:nvSpPr>
          <p:cNvPr id="29" name="Picture Placeholder 12">
            <a:extLst>
              <a:ext uri="{FF2B5EF4-FFF2-40B4-BE49-F238E27FC236}">
                <a16:creationId xmlns:a16="http://schemas.microsoft.com/office/drawing/2014/main" id="{5ABD9B1F-4FA5-2EC8-8720-83890818B2E2}"/>
              </a:ext>
            </a:extLst>
          </p:cNvPr>
          <p:cNvSpPr>
            <a:spLocks noGrp="1"/>
          </p:cNvSpPr>
          <p:nvPr>
            <p:ph type="pic" sz="quarter" idx="24"/>
          </p:nvPr>
        </p:nvSpPr>
        <p:spPr>
          <a:xfrm>
            <a:off x="9168270" y="1693850"/>
            <a:ext cx="2541600" cy="2541600"/>
          </a:xfrm>
          <a:prstGeom prst="ellipse">
            <a:avLst/>
          </a:prstGeom>
        </p:spPr>
        <p:txBody>
          <a:bodyPr anchor="ctr"/>
          <a:lstStyle>
            <a:lvl1pPr marL="0" indent="0" algn="ctr">
              <a:buNone/>
              <a:defRPr/>
            </a:lvl1pPr>
          </a:lstStyle>
          <a:p>
            <a:r>
              <a:rPr lang="en-GB" dirty="0"/>
              <a:t>Click icon to add picture</a:t>
            </a:r>
            <a:endParaRPr lang="en-US" dirty="0"/>
          </a:p>
        </p:txBody>
      </p:sp>
    </p:spTree>
    <p:extLst>
      <p:ext uri="{BB962C8B-B14F-4D97-AF65-F5344CB8AC3E}">
        <p14:creationId xmlns:p14="http://schemas.microsoft.com/office/powerpoint/2010/main" val="22560880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6693779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lvl1pPr>
              <a:spcBef>
                <a:spcPts val="1800"/>
              </a:spcBef>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1985699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lvl1pPr marL="0" indent="0">
              <a:spcBef>
                <a:spcPts val="400"/>
              </a:spcBef>
              <a:spcAft>
                <a:spcPts val="1200"/>
              </a:spcAft>
              <a:buNone/>
              <a:defRPr/>
            </a:lvl1pPr>
            <a:lvl2pPr marL="0" indent="0">
              <a:spcBef>
                <a:spcPts val="1600"/>
              </a:spcBef>
              <a:spcAft>
                <a:spcPts val="0"/>
              </a:spcAft>
              <a:buNone/>
              <a:defRPr b="1">
                <a:latin typeface="EYInterstate" panose="02000503020000020004" pitchFamily="2" charset="0"/>
              </a:defRPr>
            </a:lvl2pPr>
            <a:lvl3pPr marL="504000" indent="0">
              <a:buNone/>
              <a:defRPr/>
            </a:lvl3pPr>
            <a:lvl4pPr marL="756000" indent="0">
              <a:buNone/>
              <a:defRPr/>
            </a:lvl4pPr>
            <a:lvl5pPr marL="1008000" indent="0">
              <a:buNone/>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200353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4947803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2"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2686"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1" y="1411287"/>
            <a:ext cx="3570017"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4156866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12063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Frame Yellow">
    <p:bg>
      <p:bgPr>
        <a:solidFill>
          <a:schemeClr val="tx1"/>
        </a:solidFill>
        <a:effectLst/>
      </p:bgPr>
    </p:bg>
    <p:spTree>
      <p:nvGrpSpPr>
        <p:cNvPr id="1" name=""/>
        <p:cNvGrpSpPr/>
        <p:nvPr/>
      </p:nvGrpSpPr>
      <p:grpSpPr>
        <a:xfrm>
          <a:off x="0" y="0"/>
          <a:ext cx="0" cy="0"/>
          <a:chOff x="0" y="0"/>
          <a:chExt cx="0" cy="0"/>
        </a:xfrm>
      </p:grpSpPr>
      <p:pic>
        <p:nvPicPr>
          <p:cNvPr id="13" name="Picture 12" descr="A group of people sitting at a round table&#10;&#10;AI-generated content may be incorrect.">
            <a:extLst>
              <a:ext uri="{FF2B5EF4-FFF2-40B4-BE49-F238E27FC236}">
                <a16:creationId xmlns:a16="http://schemas.microsoft.com/office/drawing/2014/main" id="{A9FA04C7-F84C-53B1-7007-1DB7C6E47816}"/>
              </a:ext>
            </a:extLst>
          </p:cNvPr>
          <p:cNvPicPr>
            <a:picLocks noChangeAspect="1"/>
          </p:cNvPicPr>
          <p:nvPr userDrawn="1"/>
        </p:nvPicPr>
        <p:blipFill rotWithShape="1">
          <a:blip r:embed="rId2"/>
          <a:srcRect l="7370" r="7370"/>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D5BBB5A-0446-3C14-B12C-56A5730E1CC1}"/>
              </a:ext>
              <a:ext uri="{C183D7F6-B498-43B3-948B-1728B52AA6E4}">
                <adec:decorative xmlns:adec="http://schemas.microsoft.com/office/drawing/2017/decorative" val="1"/>
              </a:ext>
            </a:extLst>
          </p:cNvPr>
          <p:cNvSpPr/>
          <p:nvPr userDrawn="1"/>
        </p:nvSpPr>
        <p:spPr>
          <a:xfrm>
            <a:off x="0" y="0"/>
            <a:ext cx="10265518"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3" name="Group 2">
            <a:extLst>
              <a:ext uri="{FF2B5EF4-FFF2-40B4-BE49-F238E27FC236}">
                <a16:creationId xmlns:a16="http://schemas.microsoft.com/office/drawing/2014/main" id="{34EF81A0-CB40-42B3-5E1A-AA5D72BFB4D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F7C1D2CA-2DB1-76BC-DAFE-210631AEC288}"/>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dirty="0"/>
            </a:p>
          </p:txBody>
        </p:sp>
      </p:grpSp>
      <p:grpSp>
        <p:nvGrpSpPr>
          <p:cNvPr id="5" name="Group 4">
            <a:extLst>
              <a:ext uri="{FF2B5EF4-FFF2-40B4-BE49-F238E27FC236}">
                <a16:creationId xmlns:a16="http://schemas.microsoft.com/office/drawing/2014/main" id="{2F198833-5BF3-BB5E-C3B2-7B705558D020}"/>
              </a:ext>
            </a:extLst>
          </p:cNvPr>
          <p:cNvGrpSpPr>
            <a:grpSpLocks noChangeAspect="1"/>
          </p:cNvGrpSpPr>
          <p:nvPr userDrawn="1"/>
        </p:nvGrpSpPr>
        <p:grpSpPr>
          <a:xfrm>
            <a:off x="10562024" y="5167683"/>
            <a:ext cx="1220400" cy="1285398"/>
            <a:chOff x="3913438" y="-99392"/>
            <a:chExt cx="6512821" cy="6859693"/>
          </a:xfrm>
        </p:grpSpPr>
        <p:sp>
          <p:nvSpPr>
            <p:cNvPr id="6" name="Freeform: Shape 5">
              <a:extLst>
                <a:ext uri="{FF2B5EF4-FFF2-40B4-BE49-F238E27FC236}">
                  <a16:creationId xmlns:a16="http://schemas.microsoft.com/office/drawing/2014/main" id="{82DC9F8E-6F8C-AF4A-9D84-4AD1502BB512}"/>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17C135C3-9109-7FAF-7A1E-C1697A8F558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F7CB01A6-453C-E086-340E-1FA1E3E1B1A3}"/>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0513406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ight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dirty="0"/>
              <a:t>Click to edit Master title style</a:t>
            </a:r>
            <a:endParaRPr lang="en-US" dirty="0"/>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1">
            <a:extLst>
              <a:ext uri="{FF2B5EF4-FFF2-40B4-BE49-F238E27FC236}">
                <a16:creationId xmlns:a16="http://schemas.microsoft.com/office/drawing/2014/main" id="{A0091EC5-9CD6-B52C-F192-1D28C197D5EB}"/>
              </a:ext>
            </a:extLst>
          </p:cNvPr>
          <p:cNvSpPr>
            <a:spLocks noGrp="1"/>
          </p:cNvSpPr>
          <p:nvPr>
            <p:ph idx="16"/>
          </p:nvPr>
        </p:nvSpPr>
        <p:spPr>
          <a:xfrm>
            <a:off x="48552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Content Placeholder 2">
            <a:extLst>
              <a:ext uri="{FF2B5EF4-FFF2-40B4-BE49-F238E27FC236}">
                <a16:creationId xmlns:a16="http://schemas.microsoft.com/office/drawing/2014/main" id="{BF5F74F9-864E-3DD7-6291-763A9D830F2E}"/>
              </a:ext>
            </a:extLst>
          </p:cNvPr>
          <p:cNvSpPr>
            <a:spLocks noGrp="1"/>
          </p:cNvSpPr>
          <p:nvPr>
            <p:ph idx="17"/>
          </p:nvPr>
        </p:nvSpPr>
        <p:spPr>
          <a:xfrm>
            <a:off x="337737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Content Placeholder 3">
            <a:extLst>
              <a:ext uri="{FF2B5EF4-FFF2-40B4-BE49-F238E27FC236}">
                <a16:creationId xmlns:a16="http://schemas.microsoft.com/office/drawing/2014/main" id="{4EC6B6C9-6D62-F36C-8404-9E032EF106E3}"/>
              </a:ext>
            </a:extLst>
          </p:cNvPr>
          <p:cNvSpPr>
            <a:spLocks noGrp="1"/>
          </p:cNvSpPr>
          <p:nvPr>
            <p:ph idx="18"/>
          </p:nvPr>
        </p:nvSpPr>
        <p:spPr>
          <a:xfrm>
            <a:off x="6269221"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Content Placeholder 3">
            <a:extLst>
              <a:ext uri="{FF2B5EF4-FFF2-40B4-BE49-F238E27FC236}">
                <a16:creationId xmlns:a16="http://schemas.microsoft.com/office/drawing/2014/main" id="{D7F9E8A1-A5A0-CC6C-3FD8-D24AC966E14B}"/>
              </a:ext>
            </a:extLst>
          </p:cNvPr>
          <p:cNvSpPr>
            <a:spLocks noGrp="1"/>
          </p:cNvSpPr>
          <p:nvPr>
            <p:ph idx="19"/>
          </p:nvPr>
        </p:nvSpPr>
        <p:spPr>
          <a:xfrm>
            <a:off x="9161070"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953205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a:xfrm>
            <a:off x="485521"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a:xfrm>
            <a:off x="4312096"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a:xfrm>
            <a:off x="8138670"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096"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8670" y="1411287"/>
            <a:ext cx="3571200" cy="36000"/>
          </a:xfrm>
          <a:solidFill>
            <a:schemeClr val="tx2"/>
          </a:solidFill>
        </p:spPr>
        <p:txBody>
          <a:bodyPr/>
          <a:lstStyle>
            <a:lvl1pPr marL="0" indent="0">
              <a:buNone/>
              <a:defRPr sz="800"/>
            </a:lvl1pPr>
          </a:lstStyle>
          <a:p>
            <a:r>
              <a:rPr lang="en-US" dirty="0"/>
              <a:t> </a:t>
            </a:r>
          </a:p>
        </p:txBody>
      </p:sp>
      <p:sp>
        <p:nvSpPr>
          <p:cNvPr id="3" name="Title 2">
            <a:extLst>
              <a:ext uri="{FF2B5EF4-FFF2-40B4-BE49-F238E27FC236}">
                <a16:creationId xmlns:a16="http://schemas.microsoft.com/office/drawing/2014/main" id="{861D1C9E-8438-3A10-53E8-497704D4A0E4}"/>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Tree>
    <p:extLst>
      <p:ext uri="{BB962C8B-B14F-4D97-AF65-F5344CB8AC3E}">
        <p14:creationId xmlns:p14="http://schemas.microsoft.com/office/powerpoint/2010/main" val="8149411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2" y="1411289"/>
            <a:ext cx="5610479" cy="4638673"/>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6349868" y="0"/>
            <a:ext cx="5842132" cy="6858000"/>
          </a:xfrm>
        </p:spPr>
        <p:txBody>
          <a:bodyPr/>
          <a:lstStyle/>
          <a:p>
            <a:endParaRPr lang="en-US" dirty="0"/>
          </a:p>
        </p:txBody>
      </p:sp>
      <p:sp>
        <p:nvSpPr>
          <p:cNvPr id="2" name="Title 1">
            <a:extLst>
              <a:ext uri="{FF2B5EF4-FFF2-40B4-BE49-F238E27FC236}">
                <a16:creationId xmlns:a16="http://schemas.microsoft.com/office/drawing/2014/main" id="{9B88C567-2561-2AD2-63FE-0886450DCC49}"/>
              </a:ext>
            </a:extLst>
          </p:cNvPr>
          <p:cNvSpPr>
            <a:spLocks noGrp="1"/>
          </p:cNvSpPr>
          <p:nvPr>
            <p:ph type="title"/>
          </p:nvPr>
        </p:nvSpPr>
        <p:spPr>
          <a:xfrm>
            <a:off x="485523" y="382588"/>
            <a:ext cx="5610477" cy="638175"/>
          </a:xfrm>
        </p:spPr>
        <p:txBody>
          <a:bodyPr/>
          <a:lstStyle/>
          <a:p>
            <a:r>
              <a:rPr lang="en-GB" dirty="0"/>
              <a:t>Click to edit Master title style</a:t>
            </a:r>
            <a:endParaRPr lang="en-US" dirty="0"/>
          </a:p>
        </p:txBody>
      </p:sp>
      <p:sp>
        <p:nvSpPr>
          <p:cNvPr id="48" name="SmartArt Placeholder 13">
            <a:extLst>
              <a:ext uri="{FF2B5EF4-FFF2-40B4-BE49-F238E27FC236}">
                <a16:creationId xmlns:a16="http://schemas.microsoft.com/office/drawing/2014/main" id="{22E94658-5E5F-713F-D9E0-D9B1BA7B8DE6}"/>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49" name="SmartArt Placeholder 14">
            <a:extLst>
              <a:ext uri="{FF2B5EF4-FFF2-40B4-BE49-F238E27FC236}">
                <a16:creationId xmlns:a16="http://schemas.microsoft.com/office/drawing/2014/main" id="{B9319F0D-BF5B-DAC6-565F-071837332CE2}"/>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6" name="TextBox 5">
            <a:extLst>
              <a:ext uri="{FF2B5EF4-FFF2-40B4-BE49-F238E27FC236}">
                <a16:creationId xmlns:a16="http://schemas.microsoft.com/office/drawing/2014/main" id="{10E43661-A38D-5784-171D-B5B66E300DB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8" name="Rectangle 7">
            <a:extLst>
              <a:ext uri="{FF2B5EF4-FFF2-40B4-BE49-F238E27FC236}">
                <a16:creationId xmlns:a16="http://schemas.microsoft.com/office/drawing/2014/main" id="{6751D5C4-E870-5DBF-7BD5-0FAC400D460D}"/>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9" name="Rectangle 8">
            <a:extLst>
              <a:ext uri="{FF2B5EF4-FFF2-40B4-BE49-F238E27FC236}">
                <a16:creationId xmlns:a16="http://schemas.microsoft.com/office/drawing/2014/main" id="{18699071-9785-B48C-364D-9AFF79C5BEBF}"/>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4319048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wo 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3" y="1411287"/>
            <a:ext cx="35712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8389938" y="0"/>
            <a:ext cx="3802061" cy="6858000"/>
          </a:xfrm>
        </p:spPr>
        <p:txBody>
          <a:bodyPr/>
          <a:lstStyle/>
          <a:p>
            <a:endParaRPr lang="en-US" dirty="0"/>
          </a:p>
        </p:txBody>
      </p:sp>
      <p:sp>
        <p:nvSpPr>
          <p:cNvPr id="6" name="Content Placeholder 2">
            <a:extLst>
              <a:ext uri="{FF2B5EF4-FFF2-40B4-BE49-F238E27FC236}">
                <a16:creationId xmlns:a16="http://schemas.microsoft.com/office/drawing/2014/main" id="{E4D119AB-28F4-6336-28B6-59438D27F156}"/>
              </a:ext>
            </a:extLst>
          </p:cNvPr>
          <p:cNvSpPr>
            <a:spLocks noGrp="1"/>
          </p:cNvSpPr>
          <p:nvPr>
            <p:ph idx="30"/>
          </p:nvPr>
        </p:nvSpPr>
        <p:spPr>
          <a:xfrm>
            <a:off x="4309277" y="1411287"/>
            <a:ext cx="35712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7">
            <a:extLst>
              <a:ext uri="{FF2B5EF4-FFF2-40B4-BE49-F238E27FC236}">
                <a16:creationId xmlns:a16="http://schemas.microsoft.com/office/drawing/2014/main" id="{79361665-A619-0AEE-E8F0-5711C7980200}"/>
              </a:ext>
            </a:extLst>
          </p:cNvPr>
          <p:cNvSpPr>
            <a:spLocks noGrp="1"/>
          </p:cNvSpPr>
          <p:nvPr>
            <p:ph type="title"/>
          </p:nvPr>
        </p:nvSpPr>
        <p:spPr>
          <a:xfrm>
            <a:off x="485523" y="382588"/>
            <a:ext cx="7394953" cy="638175"/>
          </a:xfrm>
        </p:spPr>
        <p:txBody>
          <a:bodyPr/>
          <a:lstStyle/>
          <a:p>
            <a:r>
              <a:rPr lang="en-GB" dirty="0"/>
              <a:t>Click to edit Master title style</a:t>
            </a:r>
            <a:endParaRPr lang="en-US" dirty="0"/>
          </a:p>
        </p:txBody>
      </p:sp>
      <p:sp>
        <p:nvSpPr>
          <p:cNvPr id="15" name="SmartArt Placeholder 13">
            <a:extLst>
              <a:ext uri="{FF2B5EF4-FFF2-40B4-BE49-F238E27FC236}">
                <a16:creationId xmlns:a16="http://schemas.microsoft.com/office/drawing/2014/main" id="{49F394CB-D44E-05F9-DC08-4647530A14BE}"/>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6" name="SmartArt Placeholder 14">
            <a:extLst>
              <a:ext uri="{FF2B5EF4-FFF2-40B4-BE49-F238E27FC236}">
                <a16:creationId xmlns:a16="http://schemas.microsoft.com/office/drawing/2014/main" id="{AF8920BD-6719-DAF4-4B8A-714342782BCB}"/>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2" name="TextBox 1">
            <a:extLst>
              <a:ext uri="{FF2B5EF4-FFF2-40B4-BE49-F238E27FC236}">
                <a16:creationId xmlns:a16="http://schemas.microsoft.com/office/drawing/2014/main" id="{E173D7ED-AD44-0DB9-CCC8-5073E3B5E1E8}"/>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9" name="Rectangle 8">
            <a:extLst>
              <a:ext uri="{FF2B5EF4-FFF2-40B4-BE49-F238E27FC236}">
                <a16:creationId xmlns:a16="http://schemas.microsoft.com/office/drawing/2014/main" id="{BA2C4615-427C-69B3-EA1D-73D2838DD7C3}"/>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11" name="Rectangle 10">
            <a:extLst>
              <a:ext uri="{FF2B5EF4-FFF2-40B4-BE49-F238E27FC236}">
                <a16:creationId xmlns:a16="http://schemas.microsoft.com/office/drawing/2014/main" id="{61A5C7DD-1A86-B8B2-B8F7-D8AF21396371}"/>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6446530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hree Content and Imag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560AA6-636D-C99A-75CC-1AC2E4A0E42F}"/>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Picture Placeholder 9">
            <a:extLst>
              <a:ext uri="{FF2B5EF4-FFF2-40B4-BE49-F238E27FC236}">
                <a16:creationId xmlns:a16="http://schemas.microsoft.com/office/drawing/2014/main" id="{CD83AEB6-812D-A880-EAD7-47C376F054B5}"/>
              </a:ext>
            </a:extLst>
          </p:cNvPr>
          <p:cNvSpPr>
            <a:spLocks noGrp="1"/>
          </p:cNvSpPr>
          <p:nvPr>
            <p:ph type="pic" sz="quarter" idx="13"/>
          </p:nvPr>
        </p:nvSpPr>
        <p:spPr>
          <a:xfrm>
            <a:off x="9155113" y="0"/>
            <a:ext cx="3036886" cy="6858000"/>
          </a:xfrm>
        </p:spPr>
        <p:txBody>
          <a:bodyPr/>
          <a:lstStyle/>
          <a:p>
            <a:endParaRPr lang="en-US" dirty="0"/>
          </a:p>
        </p:txBody>
      </p:sp>
      <p:sp>
        <p:nvSpPr>
          <p:cNvPr id="6" name="Content Placeholder 2">
            <a:extLst>
              <a:ext uri="{FF2B5EF4-FFF2-40B4-BE49-F238E27FC236}">
                <a16:creationId xmlns:a16="http://schemas.microsoft.com/office/drawing/2014/main" id="{E4D119AB-28F4-6336-28B6-59438D27F156}"/>
              </a:ext>
            </a:extLst>
          </p:cNvPr>
          <p:cNvSpPr>
            <a:spLocks noGrp="1"/>
          </p:cNvSpPr>
          <p:nvPr>
            <p:ph idx="30"/>
          </p:nvPr>
        </p:nvSpPr>
        <p:spPr>
          <a:xfrm>
            <a:off x="3302078"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2">
            <a:extLst>
              <a:ext uri="{FF2B5EF4-FFF2-40B4-BE49-F238E27FC236}">
                <a16:creationId xmlns:a16="http://schemas.microsoft.com/office/drawing/2014/main" id="{E8468690-9C07-32F0-8029-E127A361B770}"/>
              </a:ext>
            </a:extLst>
          </p:cNvPr>
          <p:cNvSpPr>
            <a:spLocks noGrp="1"/>
          </p:cNvSpPr>
          <p:nvPr>
            <p:ph idx="31"/>
          </p:nvPr>
        </p:nvSpPr>
        <p:spPr>
          <a:xfrm>
            <a:off x="6118634"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7">
            <a:extLst>
              <a:ext uri="{FF2B5EF4-FFF2-40B4-BE49-F238E27FC236}">
                <a16:creationId xmlns:a16="http://schemas.microsoft.com/office/drawing/2014/main" id="{34452E42-0F44-3CC2-78EC-9EE78A1B18DF}"/>
              </a:ext>
            </a:extLst>
          </p:cNvPr>
          <p:cNvSpPr>
            <a:spLocks noGrp="1"/>
          </p:cNvSpPr>
          <p:nvPr>
            <p:ph type="title"/>
          </p:nvPr>
        </p:nvSpPr>
        <p:spPr>
          <a:xfrm>
            <a:off x="485524" y="382588"/>
            <a:ext cx="8181910" cy="638175"/>
          </a:xfrm>
        </p:spPr>
        <p:txBody>
          <a:bodyPr/>
          <a:lstStyle/>
          <a:p>
            <a:r>
              <a:rPr lang="en-GB"/>
              <a:t>Click to edit Master title style</a:t>
            </a:r>
            <a:endParaRPr lang="en-US"/>
          </a:p>
        </p:txBody>
      </p:sp>
      <p:sp>
        <p:nvSpPr>
          <p:cNvPr id="16" name="SmartArt Placeholder 13">
            <a:extLst>
              <a:ext uri="{FF2B5EF4-FFF2-40B4-BE49-F238E27FC236}">
                <a16:creationId xmlns:a16="http://schemas.microsoft.com/office/drawing/2014/main" id="{CF452C82-E3A0-D6AB-B0CB-61F9237B6193}"/>
              </a:ext>
            </a:extLst>
          </p:cNvPr>
          <p:cNvSpPr>
            <a:spLocks noGrp="1"/>
          </p:cNvSpPr>
          <p:nvPr>
            <p:ph type="dgm" sz="quarter" idx="28" hasCustomPrompt="1"/>
          </p:nvPr>
        </p:nvSpPr>
        <p:spPr bwMode="black">
          <a:xfrm>
            <a:off x="11623900" y="6276977"/>
            <a:ext cx="346158" cy="126864"/>
          </a:xfrm>
          <a:custGeom>
            <a:avLst/>
            <a:gdLst>
              <a:gd name="connsiteX0" fmla="*/ 346158 w 346158"/>
              <a:gd name="connsiteY0" fmla="*/ 0 h 126864"/>
              <a:gd name="connsiteX1" fmla="*/ 346158 w 346158"/>
              <a:gd name="connsiteY1" fmla="*/ 65245 h 126864"/>
              <a:gd name="connsiteX2" fmla="*/ 0 w 346158"/>
              <a:gd name="connsiteY2" fmla="*/ 126864 h 126864"/>
            </a:gdLst>
            <a:ahLst/>
            <a:cxnLst>
              <a:cxn ang="0">
                <a:pos x="connsiteX0" y="connsiteY0"/>
              </a:cxn>
              <a:cxn ang="0">
                <a:pos x="connsiteX1" y="connsiteY1"/>
              </a:cxn>
              <a:cxn ang="0">
                <a:pos x="connsiteX2" y="connsiteY2"/>
              </a:cxn>
            </a:cxnLst>
            <a:rect l="l" t="t" r="r" b="b"/>
            <a:pathLst>
              <a:path w="346158" h="126864">
                <a:moveTo>
                  <a:pt x="346158" y="0"/>
                </a:moveTo>
                <a:lnTo>
                  <a:pt x="346158" y="65245"/>
                </a:lnTo>
                <a:lnTo>
                  <a:pt x="0" y="126864"/>
                </a:lnTo>
                <a:close/>
              </a:path>
            </a:pathLst>
          </a:custGeom>
          <a:solidFill>
            <a:schemeClr val="tx2"/>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17" name="SmartArt Placeholder 14">
            <a:extLst>
              <a:ext uri="{FF2B5EF4-FFF2-40B4-BE49-F238E27FC236}">
                <a16:creationId xmlns:a16="http://schemas.microsoft.com/office/drawing/2014/main" id="{90A9999A-08F8-4E6E-6BC6-EDD880355EAE}"/>
              </a:ext>
            </a:extLst>
          </p:cNvPr>
          <p:cNvSpPr>
            <a:spLocks noGrp="1"/>
          </p:cNvSpPr>
          <p:nvPr>
            <p:ph type="dgm" sz="quarter" idx="29" hasCustomPrompt="1"/>
          </p:nvPr>
        </p:nvSpPr>
        <p:spPr bwMode="black">
          <a:xfrm>
            <a:off x="11625712" y="6456399"/>
            <a:ext cx="291788" cy="175797"/>
          </a:xfrm>
          <a:custGeom>
            <a:avLst/>
            <a:gdLst>
              <a:gd name="connsiteX0" fmla="*/ 117803 w 291788"/>
              <a:gd name="connsiteY0" fmla="*/ 0 h 175797"/>
              <a:gd name="connsiteX1" fmla="*/ 175798 w 291788"/>
              <a:gd name="connsiteY1" fmla="*/ 0 h 175797"/>
              <a:gd name="connsiteX2" fmla="*/ 204796 w 291788"/>
              <a:gd name="connsiteY2" fmla="*/ 57995 h 175797"/>
              <a:gd name="connsiteX3" fmla="*/ 233793 w 291788"/>
              <a:gd name="connsiteY3" fmla="*/ 0 h 175797"/>
              <a:gd name="connsiteX4" fmla="*/ 291788 w 291788"/>
              <a:gd name="connsiteY4" fmla="*/ 0 h 175797"/>
              <a:gd name="connsiteX5" fmla="*/ 230168 w 291788"/>
              <a:gd name="connsiteY5" fmla="*/ 105116 h 175797"/>
              <a:gd name="connsiteX6" fmla="*/ 230168 w 291788"/>
              <a:gd name="connsiteY6" fmla="*/ 175797 h 175797"/>
              <a:gd name="connsiteX7" fmla="*/ 177610 w 291788"/>
              <a:gd name="connsiteY7" fmla="*/ 175797 h 175797"/>
              <a:gd name="connsiteX8" fmla="*/ 177610 w 291788"/>
              <a:gd name="connsiteY8" fmla="*/ 105116 h 175797"/>
              <a:gd name="connsiteX9" fmla="*/ 0 w 291788"/>
              <a:gd name="connsiteY9" fmla="*/ 0 h 175797"/>
              <a:gd name="connsiteX10" fmla="*/ 99679 w 291788"/>
              <a:gd name="connsiteY10" fmla="*/ 0 h 175797"/>
              <a:gd name="connsiteX11" fmla="*/ 123240 w 291788"/>
              <a:gd name="connsiteY11" fmla="*/ 39872 h 175797"/>
              <a:gd name="connsiteX12" fmla="*/ 54370 w 291788"/>
              <a:gd name="connsiteY12" fmla="*/ 39872 h 175797"/>
              <a:gd name="connsiteX13" fmla="*/ 54370 w 291788"/>
              <a:gd name="connsiteY13" fmla="*/ 68869 h 175797"/>
              <a:gd name="connsiteX14" fmla="*/ 117802 w 291788"/>
              <a:gd name="connsiteY14" fmla="*/ 68869 h 175797"/>
              <a:gd name="connsiteX15" fmla="*/ 117802 w 291788"/>
              <a:gd name="connsiteY15" fmla="*/ 105116 h 175797"/>
              <a:gd name="connsiteX16" fmla="*/ 54370 w 291788"/>
              <a:gd name="connsiteY16" fmla="*/ 105116 h 175797"/>
              <a:gd name="connsiteX17" fmla="*/ 54370 w 291788"/>
              <a:gd name="connsiteY17" fmla="*/ 134113 h 175797"/>
              <a:gd name="connsiteX18" fmla="*/ 141363 w 291788"/>
              <a:gd name="connsiteY18" fmla="*/ 134113 h 175797"/>
              <a:gd name="connsiteX19" fmla="*/ 141363 w 291788"/>
              <a:gd name="connsiteY19" fmla="*/ 175797 h 175797"/>
              <a:gd name="connsiteX20" fmla="*/ 0 w 291788"/>
              <a:gd name="connsiteY20" fmla="*/ 175797 h 1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1788" h="175797">
                <a:moveTo>
                  <a:pt x="117803" y="0"/>
                </a:moveTo>
                <a:lnTo>
                  <a:pt x="175798" y="0"/>
                </a:lnTo>
                <a:lnTo>
                  <a:pt x="204796" y="57995"/>
                </a:lnTo>
                <a:lnTo>
                  <a:pt x="233793" y="0"/>
                </a:lnTo>
                <a:lnTo>
                  <a:pt x="291788" y="0"/>
                </a:lnTo>
                <a:lnTo>
                  <a:pt x="230168" y="105116"/>
                </a:lnTo>
                <a:lnTo>
                  <a:pt x="230168" y="175797"/>
                </a:lnTo>
                <a:lnTo>
                  <a:pt x="177610" y="175797"/>
                </a:lnTo>
                <a:lnTo>
                  <a:pt x="177610" y="105116"/>
                </a:lnTo>
                <a:close/>
                <a:moveTo>
                  <a:pt x="0" y="0"/>
                </a:moveTo>
                <a:lnTo>
                  <a:pt x="99679" y="0"/>
                </a:lnTo>
                <a:lnTo>
                  <a:pt x="123240" y="39872"/>
                </a:lnTo>
                <a:lnTo>
                  <a:pt x="54370" y="39872"/>
                </a:lnTo>
                <a:lnTo>
                  <a:pt x="54370" y="68869"/>
                </a:lnTo>
                <a:lnTo>
                  <a:pt x="117802" y="68869"/>
                </a:lnTo>
                <a:lnTo>
                  <a:pt x="117802" y="105116"/>
                </a:lnTo>
                <a:lnTo>
                  <a:pt x="54370" y="105116"/>
                </a:lnTo>
                <a:lnTo>
                  <a:pt x="54370" y="134113"/>
                </a:lnTo>
                <a:lnTo>
                  <a:pt x="141363" y="134113"/>
                </a:lnTo>
                <a:lnTo>
                  <a:pt x="141363" y="175797"/>
                </a:lnTo>
                <a:lnTo>
                  <a:pt x="0" y="175797"/>
                </a:lnTo>
                <a:close/>
              </a:path>
            </a:pathLst>
          </a:custGeom>
          <a:solidFill>
            <a:schemeClr val="bg1"/>
          </a:solidFill>
        </p:spPr>
        <p:txBody>
          <a:bodyPr wrap="square">
            <a:noAutofit/>
          </a:bodyPr>
          <a:lstStyle>
            <a:lvl1pPr marL="0" indent="0">
              <a:buFont typeface="Arial" panose="020B0604020202020204" pitchFamily="34" charset="0"/>
              <a:buNone/>
              <a:defRPr sz="800"/>
            </a:lvl1pPr>
          </a:lstStyle>
          <a:p>
            <a:r>
              <a:rPr lang="en-US" dirty="0"/>
              <a:t> </a:t>
            </a:r>
          </a:p>
        </p:txBody>
      </p:sp>
      <p:sp>
        <p:nvSpPr>
          <p:cNvPr id="9" name="TextBox 8">
            <a:extLst>
              <a:ext uri="{FF2B5EF4-FFF2-40B4-BE49-F238E27FC236}">
                <a16:creationId xmlns:a16="http://schemas.microsoft.com/office/drawing/2014/main" id="{FD6AA9D7-E8AF-8AAA-ED29-CA65D7F96E8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1" name="Rectangle 10">
            <a:extLst>
              <a:ext uri="{FF2B5EF4-FFF2-40B4-BE49-F238E27FC236}">
                <a16:creationId xmlns:a16="http://schemas.microsoft.com/office/drawing/2014/main" id="{782AF2AE-72EF-58A3-7709-15443889443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12" name="Rectangle 11">
            <a:extLst>
              <a:ext uri="{FF2B5EF4-FFF2-40B4-BE49-F238E27FC236}">
                <a16:creationId xmlns:a16="http://schemas.microsoft.com/office/drawing/2014/main" id="{896CC349-301F-4190-3A75-37446AADA51E}"/>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11605734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2" name="Media Placeholder 11">
            <a:extLst>
              <a:ext uri="{FF2B5EF4-FFF2-40B4-BE49-F238E27FC236}">
                <a16:creationId xmlns:a16="http://schemas.microsoft.com/office/drawing/2014/main" id="{7AA8680C-DF0E-A59A-1D40-85E5B348B8F4}"/>
              </a:ext>
            </a:extLst>
          </p:cNvPr>
          <p:cNvSpPr>
            <a:spLocks noGrp="1"/>
          </p:cNvSpPr>
          <p:nvPr>
            <p:ph type="media" sz="quarter" idx="13"/>
          </p:nvPr>
        </p:nvSpPr>
        <p:spPr>
          <a:xfrm>
            <a:off x="485524" y="1411287"/>
            <a:ext cx="8160263" cy="4638675"/>
          </a:xfrm>
        </p:spPr>
        <p:txBody>
          <a:bodyPr/>
          <a:lstStyle/>
          <a:p>
            <a:r>
              <a:rPr lang="en-GB" dirty="0"/>
              <a:t>Click icon to add media</a:t>
            </a:r>
            <a:endParaRPr lang="en-US" dirty="0"/>
          </a:p>
        </p:txBody>
      </p:sp>
      <p:sp>
        <p:nvSpPr>
          <p:cNvPr id="14" name="Text Placeholder 13">
            <a:extLst>
              <a:ext uri="{FF2B5EF4-FFF2-40B4-BE49-F238E27FC236}">
                <a16:creationId xmlns:a16="http://schemas.microsoft.com/office/drawing/2014/main" id="{7E85579B-86BF-EE24-023A-9F648CFE072C}"/>
              </a:ext>
            </a:extLst>
          </p:cNvPr>
          <p:cNvSpPr>
            <a:spLocks noGrp="1"/>
          </p:cNvSpPr>
          <p:nvPr>
            <p:ph type="body" sz="quarter" idx="14"/>
          </p:nvPr>
        </p:nvSpPr>
        <p:spPr>
          <a:xfrm>
            <a:off x="8904632" y="1411287"/>
            <a:ext cx="2805238"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9850513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a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Text Placeholder 9">
            <a:extLst>
              <a:ext uri="{FF2B5EF4-FFF2-40B4-BE49-F238E27FC236}">
                <a16:creationId xmlns:a16="http://schemas.microsoft.com/office/drawing/2014/main" id="{1B7BC80A-0B74-DD25-90D5-7D9F71589678}"/>
              </a:ext>
            </a:extLst>
          </p:cNvPr>
          <p:cNvSpPr>
            <a:spLocks noGrp="1"/>
          </p:cNvSpPr>
          <p:nvPr>
            <p:ph type="body" sz="quarter" idx="13" hasCustomPrompt="1"/>
          </p:nvPr>
        </p:nvSpPr>
        <p:spPr>
          <a:xfrm>
            <a:off x="1508549"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15" name="Text Placeholder 9">
            <a:extLst>
              <a:ext uri="{FF2B5EF4-FFF2-40B4-BE49-F238E27FC236}">
                <a16:creationId xmlns:a16="http://schemas.microsoft.com/office/drawing/2014/main" id="{6F5E5E41-09E4-029C-0E75-C9B547EC8A03}"/>
              </a:ext>
            </a:extLst>
          </p:cNvPr>
          <p:cNvSpPr>
            <a:spLocks noGrp="1"/>
          </p:cNvSpPr>
          <p:nvPr>
            <p:ph type="body" sz="quarter" idx="14" hasCustomPrompt="1"/>
          </p:nvPr>
        </p:nvSpPr>
        <p:spPr>
          <a:xfrm>
            <a:off x="1508549"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16" name="Picture Placeholder 12">
            <a:extLst>
              <a:ext uri="{FF2B5EF4-FFF2-40B4-BE49-F238E27FC236}">
                <a16:creationId xmlns:a16="http://schemas.microsoft.com/office/drawing/2014/main" id="{1A34F1E0-A87C-7178-6538-22253973A914}"/>
              </a:ext>
            </a:extLst>
          </p:cNvPr>
          <p:cNvSpPr>
            <a:spLocks noGrp="1"/>
          </p:cNvSpPr>
          <p:nvPr>
            <p:ph type="pic" sz="quarter" idx="15" hasCustomPrompt="1"/>
          </p:nvPr>
        </p:nvSpPr>
        <p:spPr>
          <a:xfrm>
            <a:off x="485523"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17" name="Text Placeholder 9">
            <a:extLst>
              <a:ext uri="{FF2B5EF4-FFF2-40B4-BE49-F238E27FC236}">
                <a16:creationId xmlns:a16="http://schemas.microsoft.com/office/drawing/2014/main" id="{474E37A4-57E6-2CDF-2A5F-3C554861B75B}"/>
              </a:ext>
            </a:extLst>
          </p:cNvPr>
          <p:cNvSpPr>
            <a:spLocks noGrp="1"/>
          </p:cNvSpPr>
          <p:nvPr>
            <p:ph type="body" sz="quarter" idx="25" hasCustomPrompt="1"/>
          </p:nvPr>
        </p:nvSpPr>
        <p:spPr>
          <a:xfrm>
            <a:off x="485523"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18" name="Text Placeholder 9">
            <a:extLst>
              <a:ext uri="{FF2B5EF4-FFF2-40B4-BE49-F238E27FC236}">
                <a16:creationId xmlns:a16="http://schemas.microsoft.com/office/drawing/2014/main" id="{8116B2E5-B73A-D121-0F3D-AD18A29831EB}"/>
              </a:ext>
            </a:extLst>
          </p:cNvPr>
          <p:cNvSpPr>
            <a:spLocks noGrp="1"/>
          </p:cNvSpPr>
          <p:nvPr>
            <p:ph type="body" sz="quarter" idx="26" hasCustomPrompt="1"/>
          </p:nvPr>
        </p:nvSpPr>
        <p:spPr>
          <a:xfrm>
            <a:off x="1508549"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19" name="Text Placeholder 9">
            <a:extLst>
              <a:ext uri="{FF2B5EF4-FFF2-40B4-BE49-F238E27FC236}">
                <a16:creationId xmlns:a16="http://schemas.microsoft.com/office/drawing/2014/main" id="{EEB861F1-1DCD-AC14-72C5-74E3CBEDCC66}"/>
              </a:ext>
            </a:extLst>
          </p:cNvPr>
          <p:cNvSpPr>
            <a:spLocks noGrp="1"/>
          </p:cNvSpPr>
          <p:nvPr>
            <p:ph type="body" sz="quarter" idx="27" hasCustomPrompt="1"/>
          </p:nvPr>
        </p:nvSpPr>
        <p:spPr>
          <a:xfrm>
            <a:off x="1508549"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20" name="Picture Placeholder 12">
            <a:extLst>
              <a:ext uri="{FF2B5EF4-FFF2-40B4-BE49-F238E27FC236}">
                <a16:creationId xmlns:a16="http://schemas.microsoft.com/office/drawing/2014/main" id="{2AD0FA3F-F163-4A05-299B-BC661CE2D5AA}"/>
              </a:ext>
            </a:extLst>
          </p:cNvPr>
          <p:cNvSpPr>
            <a:spLocks noGrp="1"/>
          </p:cNvSpPr>
          <p:nvPr>
            <p:ph type="pic" sz="quarter" idx="28" hasCustomPrompt="1"/>
          </p:nvPr>
        </p:nvSpPr>
        <p:spPr>
          <a:xfrm>
            <a:off x="485523"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21" name="Text Placeholder 9">
            <a:extLst>
              <a:ext uri="{FF2B5EF4-FFF2-40B4-BE49-F238E27FC236}">
                <a16:creationId xmlns:a16="http://schemas.microsoft.com/office/drawing/2014/main" id="{E5857066-46A9-72C9-EBC1-46A671B0000D}"/>
              </a:ext>
            </a:extLst>
          </p:cNvPr>
          <p:cNvSpPr>
            <a:spLocks noGrp="1"/>
          </p:cNvSpPr>
          <p:nvPr>
            <p:ph type="body" sz="quarter" idx="29" hasCustomPrompt="1"/>
          </p:nvPr>
        </p:nvSpPr>
        <p:spPr>
          <a:xfrm>
            <a:off x="1508549"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22" name="Text Placeholder 9">
            <a:extLst>
              <a:ext uri="{FF2B5EF4-FFF2-40B4-BE49-F238E27FC236}">
                <a16:creationId xmlns:a16="http://schemas.microsoft.com/office/drawing/2014/main" id="{018DCA9A-F508-544F-26AE-564194DADCBA}"/>
              </a:ext>
            </a:extLst>
          </p:cNvPr>
          <p:cNvSpPr>
            <a:spLocks noGrp="1"/>
          </p:cNvSpPr>
          <p:nvPr>
            <p:ph type="body" sz="quarter" idx="30" hasCustomPrompt="1"/>
          </p:nvPr>
        </p:nvSpPr>
        <p:spPr>
          <a:xfrm>
            <a:off x="1508549"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27" name="Picture Placeholder 12">
            <a:extLst>
              <a:ext uri="{FF2B5EF4-FFF2-40B4-BE49-F238E27FC236}">
                <a16:creationId xmlns:a16="http://schemas.microsoft.com/office/drawing/2014/main" id="{0057E680-F84B-F640-97B3-1574895E5903}"/>
              </a:ext>
            </a:extLst>
          </p:cNvPr>
          <p:cNvSpPr>
            <a:spLocks noGrp="1"/>
          </p:cNvSpPr>
          <p:nvPr>
            <p:ph type="pic" sz="quarter" idx="31" hasCustomPrompt="1"/>
          </p:nvPr>
        </p:nvSpPr>
        <p:spPr>
          <a:xfrm>
            <a:off x="485523"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28" name="Text Placeholder 9">
            <a:extLst>
              <a:ext uri="{FF2B5EF4-FFF2-40B4-BE49-F238E27FC236}">
                <a16:creationId xmlns:a16="http://schemas.microsoft.com/office/drawing/2014/main" id="{7A0A840B-4CD0-8E51-0DB8-CAA8C5CE5614}"/>
              </a:ext>
            </a:extLst>
          </p:cNvPr>
          <p:cNvSpPr>
            <a:spLocks noGrp="1"/>
          </p:cNvSpPr>
          <p:nvPr>
            <p:ph type="body" sz="quarter" idx="32" hasCustomPrompt="1"/>
          </p:nvPr>
        </p:nvSpPr>
        <p:spPr>
          <a:xfrm>
            <a:off x="1508549"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29" name="Text Placeholder 9">
            <a:extLst>
              <a:ext uri="{FF2B5EF4-FFF2-40B4-BE49-F238E27FC236}">
                <a16:creationId xmlns:a16="http://schemas.microsoft.com/office/drawing/2014/main" id="{907FD0F3-2EFB-1048-729B-F8D9C5387EBD}"/>
              </a:ext>
            </a:extLst>
          </p:cNvPr>
          <p:cNvSpPr>
            <a:spLocks noGrp="1"/>
          </p:cNvSpPr>
          <p:nvPr>
            <p:ph type="body" sz="quarter" idx="33" hasCustomPrompt="1"/>
          </p:nvPr>
        </p:nvSpPr>
        <p:spPr>
          <a:xfrm>
            <a:off x="1508549"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0" name="Picture Placeholder 12">
            <a:extLst>
              <a:ext uri="{FF2B5EF4-FFF2-40B4-BE49-F238E27FC236}">
                <a16:creationId xmlns:a16="http://schemas.microsoft.com/office/drawing/2014/main" id="{8F182A88-FA5D-6BF5-64A4-F27206333D05}"/>
              </a:ext>
            </a:extLst>
          </p:cNvPr>
          <p:cNvSpPr>
            <a:spLocks noGrp="1"/>
          </p:cNvSpPr>
          <p:nvPr>
            <p:ph type="pic" sz="quarter" idx="34" hasCustomPrompt="1"/>
          </p:nvPr>
        </p:nvSpPr>
        <p:spPr>
          <a:xfrm>
            <a:off x="485523"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1" name="Text Placeholder 9">
            <a:extLst>
              <a:ext uri="{FF2B5EF4-FFF2-40B4-BE49-F238E27FC236}">
                <a16:creationId xmlns:a16="http://schemas.microsoft.com/office/drawing/2014/main" id="{0E55779C-A246-7AA1-1246-32F3BAC3E9F9}"/>
              </a:ext>
            </a:extLst>
          </p:cNvPr>
          <p:cNvSpPr>
            <a:spLocks noGrp="1"/>
          </p:cNvSpPr>
          <p:nvPr>
            <p:ph type="body" sz="quarter" idx="35" hasCustomPrompt="1"/>
          </p:nvPr>
        </p:nvSpPr>
        <p:spPr>
          <a:xfrm>
            <a:off x="4399994"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2" name="Text Placeholder 9">
            <a:extLst>
              <a:ext uri="{FF2B5EF4-FFF2-40B4-BE49-F238E27FC236}">
                <a16:creationId xmlns:a16="http://schemas.microsoft.com/office/drawing/2014/main" id="{AE906D56-BF94-FEC3-DB85-DEC802C0EDF2}"/>
              </a:ext>
            </a:extLst>
          </p:cNvPr>
          <p:cNvSpPr>
            <a:spLocks noGrp="1"/>
          </p:cNvSpPr>
          <p:nvPr>
            <p:ph type="body" sz="quarter" idx="36" hasCustomPrompt="1"/>
          </p:nvPr>
        </p:nvSpPr>
        <p:spPr>
          <a:xfrm>
            <a:off x="4399994"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3" name="Picture Placeholder 12">
            <a:extLst>
              <a:ext uri="{FF2B5EF4-FFF2-40B4-BE49-F238E27FC236}">
                <a16:creationId xmlns:a16="http://schemas.microsoft.com/office/drawing/2014/main" id="{CF08BE99-68E9-C172-4584-192EAC7EBA24}"/>
              </a:ext>
            </a:extLst>
          </p:cNvPr>
          <p:cNvSpPr>
            <a:spLocks noGrp="1"/>
          </p:cNvSpPr>
          <p:nvPr>
            <p:ph type="pic" sz="quarter" idx="37" hasCustomPrompt="1"/>
          </p:nvPr>
        </p:nvSpPr>
        <p:spPr>
          <a:xfrm>
            <a:off x="3377372"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4" name="Text Placeholder 9">
            <a:extLst>
              <a:ext uri="{FF2B5EF4-FFF2-40B4-BE49-F238E27FC236}">
                <a16:creationId xmlns:a16="http://schemas.microsoft.com/office/drawing/2014/main" id="{61B59087-059A-8552-985C-C458B49492E5}"/>
              </a:ext>
            </a:extLst>
          </p:cNvPr>
          <p:cNvSpPr>
            <a:spLocks noGrp="1"/>
          </p:cNvSpPr>
          <p:nvPr>
            <p:ph type="body" sz="quarter" idx="38" hasCustomPrompt="1"/>
          </p:nvPr>
        </p:nvSpPr>
        <p:spPr>
          <a:xfrm>
            <a:off x="3377372"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35" name="Text Placeholder 9">
            <a:extLst>
              <a:ext uri="{FF2B5EF4-FFF2-40B4-BE49-F238E27FC236}">
                <a16:creationId xmlns:a16="http://schemas.microsoft.com/office/drawing/2014/main" id="{B80CEAFC-3F56-53A9-7CA1-6FF2EFEA9F71}"/>
              </a:ext>
            </a:extLst>
          </p:cNvPr>
          <p:cNvSpPr>
            <a:spLocks noGrp="1"/>
          </p:cNvSpPr>
          <p:nvPr>
            <p:ph type="body" sz="quarter" idx="39" hasCustomPrompt="1"/>
          </p:nvPr>
        </p:nvSpPr>
        <p:spPr>
          <a:xfrm>
            <a:off x="4399994"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6" name="Text Placeholder 9">
            <a:extLst>
              <a:ext uri="{FF2B5EF4-FFF2-40B4-BE49-F238E27FC236}">
                <a16:creationId xmlns:a16="http://schemas.microsoft.com/office/drawing/2014/main" id="{1F927087-C230-38DF-C1BC-D979647576EB}"/>
              </a:ext>
            </a:extLst>
          </p:cNvPr>
          <p:cNvSpPr>
            <a:spLocks noGrp="1"/>
          </p:cNvSpPr>
          <p:nvPr>
            <p:ph type="body" sz="quarter" idx="40" hasCustomPrompt="1"/>
          </p:nvPr>
        </p:nvSpPr>
        <p:spPr>
          <a:xfrm>
            <a:off x="4399994"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37" name="Picture Placeholder 12">
            <a:extLst>
              <a:ext uri="{FF2B5EF4-FFF2-40B4-BE49-F238E27FC236}">
                <a16:creationId xmlns:a16="http://schemas.microsoft.com/office/drawing/2014/main" id="{E5B079F2-242E-7156-DFAD-AED073123B53}"/>
              </a:ext>
            </a:extLst>
          </p:cNvPr>
          <p:cNvSpPr>
            <a:spLocks noGrp="1"/>
          </p:cNvSpPr>
          <p:nvPr>
            <p:ph type="pic" sz="quarter" idx="41" hasCustomPrompt="1"/>
          </p:nvPr>
        </p:nvSpPr>
        <p:spPr>
          <a:xfrm>
            <a:off x="3377372"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38" name="Text Placeholder 9">
            <a:extLst>
              <a:ext uri="{FF2B5EF4-FFF2-40B4-BE49-F238E27FC236}">
                <a16:creationId xmlns:a16="http://schemas.microsoft.com/office/drawing/2014/main" id="{BAD8BB7A-C875-E730-22F2-58BF881807E3}"/>
              </a:ext>
            </a:extLst>
          </p:cNvPr>
          <p:cNvSpPr>
            <a:spLocks noGrp="1"/>
          </p:cNvSpPr>
          <p:nvPr>
            <p:ph type="body" sz="quarter" idx="42" hasCustomPrompt="1"/>
          </p:nvPr>
        </p:nvSpPr>
        <p:spPr>
          <a:xfrm>
            <a:off x="4399994"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39" name="Text Placeholder 9">
            <a:extLst>
              <a:ext uri="{FF2B5EF4-FFF2-40B4-BE49-F238E27FC236}">
                <a16:creationId xmlns:a16="http://schemas.microsoft.com/office/drawing/2014/main" id="{428864EC-7BF7-9E3F-14AA-1569F68FDBF7}"/>
              </a:ext>
            </a:extLst>
          </p:cNvPr>
          <p:cNvSpPr>
            <a:spLocks noGrp="1"/>
          </p:cNvSpPr>
          <p:nvPr>
            <p:ph type="body" sz="quarter" idx="43" hasCustomPrompt="1"/>
          </p:nvPr>
        </p:nvSpPr>
        <p:spPr>
          <a:xfrm>
            <a:off x="4399994"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0" name="Picture Placeholder 12">
            <a:extLst>
              <a:ext uri="{FF2B5EF4-FFF2-40B4-BE49-F238E27FC236}">
                <a16:creationId xmlns:a16="http://schemas.microsoft.com/office/drawing/2014/main" id="{01784631-4FDE-2C65-08D2-90389B52BB27}"/>
              </a:ext>
            </a:extLst>
          </p:cNvPr>
          <p:cNvSpPr>
            <a:spLocks noGrp="1"/>
          </p:cNvSpPr>
          <p:nvPr>
            <p:ph type="pic" sz="quarter" idx="44" hasCustomPrompt="1"/>
          </p:nvPr>
        </p:nvSpPr>
        <p:spPr>
          <a:xfrm>
            <a:off x="3377372"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1" name="Text Placeholder 9">
            <a:extLst>
              <a:ext uri="{FF2B5EF4-FFF2-40B4-BE49-F238E27FC236}">
                <a16:creationId xmlns:a16="http://schemas.microsoft.com/office/drawing/2014/main" id="{0154653D-5642-2E90-794A-C1E075F2C194}"/>
              </a:ext>
            </a:extLst>
          </p:cNvPr>
          <p:cNvSpPr>
            <a:spLocks noGrp="1"/>
          </p:cNvSpPr>
          <p:nvPr>
            <p:ph type="body" sz="quarter" idx="45" hasCustomPrompt="1"/>
          </p:nvPr>
        </p:nvSpPr>
        <p:spPr>
          <a:xfrm>
            <a:off x="4399994"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2" name="Text Placeholder 9">
            <a:extLst>
              <a:ext uri="{FF2B5EF4-FFF2-40B4-BE49-F238E27FC236}">
                <a16:creationId xmlns:a16="http://schemas.microsoft.com/office/drawing/2014/main" id="{7B745924-C16B-48BF-AE37-F5CD447BF3BE}"/>
              </a:ext>
            </a:extLst>
          </p:cNvPr>
          <p:cNvSpPr>
            <a:spLocks noGrp="1"/>
          </p:cNvSpPr>
          <p:nvPr>
            <p:ph type="body" sz="quarter" idx="46" hasCustomPrompt="1"/>
          </p:nvPr>
        </p:nvSpPr>
        <p:spPr>
          <a:xfrm>
            <a:off x="4399994"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3" name="Picture Placeholder 12">
            <a:extLst>
              <a:ext uri="{FF2B5EF4-FFF2-40B4-BE49-F238E27FC236}">
                <a16:creationId xmlns:a16="http://schemas.microsoft.com/office/drawing/2014/main" id="{4E35CBCD-AFBE-52EA-7BC2-89F29ED83F88}"/>
              </a:ext>
            </a:extLst>
          </p:cNvPr>
          <p:cNvSpPr>
            <a:spLocks noGrp="1"/>
          </p:cNvSpPr>
          <p:nvPr>
            <p:ph type="pic" sz="quarter" idx="47" hasCustomPrompt="1"/>
          </p:nvPr>
        </p:nvSpPr>
        <p:spPr>
          <a:xfrm>
            <a:off x="3377372"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4" name="Text Placeholder 9">
            <a:extLst>
              <a:ext uri="{FF2B5EF4-FFF2-40B4-BE49-F238E27FC236}">
                <a16:creationId xmlns:a16="http://schemas.microsoft.com/office/drawing/2014/main" id="{C6A4FD7C-43FE-CC16-4728-179DD98E56D5}"/>
              </a:ext>
            </a:extLst>
          </p:cNvPr>
          <p:cNvSpPr>
            <a:spLocks noGrp="1"/>
          </p:cNvSpPr>
          <p:nvPr>
            <p:ph type="body" sz="quarter" idx="48" hasCustomPrompt="1"/>
          </p:nvPr>
        </p:nvSpPr>
        <p:spPr>
          <a:xfrm>
            <a:off x="7292514"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5" name="Text Placeholder 9">
            <a:extLst>
              <a:ext uri="{FF2B5EF4-FFF2-40B4-BE49-F238E27FC236}">
                <a16:creationId xmlns:a16="http://schemas.microsoft.com/office/drawing/2014/main" id="{CCC5923F-9079-4223-BD7D-2ECA17762C80}"/>
              </a:ext>
            </a:extLst>
          </p:cNvPr>
          <p:cNvSpPr>
            <a:spLocks noGrp="1"/>
          </p:cNvSpPr>
          <p:nvPr>
            <p:ph type="body" sz="quarter" idx="49" hasCustomPrompt="1"/>
          </p:nvPr>
        </p:nvSpPr>
        <p:spPr>
          <a:xfrm>
            <a:off x="7292514"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46" name="Picture Placeholder 12">
            <a:extLst>
              <a:ext uri="{FF2B5EF4-FFF2-40B4-BE49-F238E27FC236}">
                <a16:creationId xmlns:a16="http://schemas.microsoft.com/office/drawing/2014/main" id="{D730576F-217C-362A-C36F-674299D51B91}"/>
              </a:ext>
            </a:extLst>
          </p:cNvPr>
          <p:cNvSpPr>
            <a:spLocks noGrp="1"/>
          </p:cNvSpPr>
          <p:nvPr>
            <p:ph type="pic" sz="quarter" idx="50" hasCustomPrompt="1"/>
          </p:nvPr>
        </p:nvSpPr>
        <p:spPr>
          <a:xfrm>
            <a:off x="6269221"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47" name="Text Placeholder 9">
            <a:extLst>
              <a:ext uri="{FF2B5EF4-FFF2-40B4-BE49-F238E27FC236}">
                <a16:creationId xmlns:a16="http://schemas.microsoft.com/office/drawing/2014/main" id="{683AAA8B-B0B9-8676-2816-59B9081C3443}"/>
              </a:ext>
            </a:extLst>
          </p:cNvPr>
          <p:cNvSpPr>
            <a:spLocks noGrp="1"/>
          </p:cNvSpPr>
          <p:nvPr>
            <p:ph type="body" sz="quarter" idx="51" hasCustomPrompt="1"/>
          </p:nvPr>
        </p:nvSpPr>
        <p:spPr>
          <a:xfrm>
            <a:off x="6269221"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48" name="Text Placeholder 9">
            <a:extLst>
              <a:ext uri="{FF2B5EF4-FFF2-40B4-BE49-F238E27FC236}">
                <a16:creationId xmlns:a16="http://schemas.microsoft.com/office/drawing/2014/main" id="{66FDE5EC-EECA-8ACE-6501-3066CB7FE8A4}"/>
              </a:ext>
            </a:extLst>
          </p:cNvPr>
          <p:cNvSpPr>
            <a:spLocks noGrp="1"/>
          </p:cNvSpPr>
          <p:nvPr>
            <p:ph type="body" sz="quarter" idx="52" hasCustomPrompt="1"/>
          </p:nvPr>
        </p:nvSpPr>
        <p:spPr>
          <a:xfrm>
            <a:off x="7292514"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49" name="Text Placeholder 9">
            <a:extLst>
              <a:ext uri="{FF2B5EF4-FFF2-40B4-BE49-F238E27FC236}">
                <a16:creationId xmlns:a16="http://schemas.microsoft.com/office/drawing/2014/main" id="{73D20F87-E90C-42D0-0ED6-6300216BB309}"/>
              </a:ext>
            </a:extLst>
          </p:cNvPr>
          <p:cNvSpPr>
            <a:spLocks noGrp="1"/>
          </p:cNvSpPr>
          <p:nvPr>
            <p:ph type="body" sz="quarter" idx="53" hasCustomPrompt="1"/>
          </p:nvPr>
        </p:nvSpPr>
        <p:spPr>
          <a:xfrm>
            <a:off x="7292514"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0" name="Picture Placeholder 12">
            <a:extLst>
              <a:ext uri="{FF2B5EF4-FFF2-40B4-BE49-F238E27FC236}">
                <a16:creationId xmlns:a16="http://schemas.microsoft.com/office/drawing/2014/main" id="{03693376-1C6C-F15B-897B-29DF694405E9}"/>
              </a:ext>
            </a:extLst>
          </p:cNvPr>
          <p:cNvSpPr>
            <a:spLocks noGrp="1"/>
          </p:cNvSpPr>
          <p:nvPr>
            <p:ph type="pic" sz="quarter" idx="54" hasCustomPrompt="1"/>
          </p:nvPr>
        </p:nvSpPr>
        <p:spPr>
          <a:xfrm>
            <a:off x="6269221"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1" name="Text Placeholder 9">
            <a:extLst>
              <a:ext uri="{FF2B5EF4-FFF2-40B4-BE49-F238E27FC236}">
                <a16:creationId xmlns:a16="http://schemas.microsoft.com/office/drawing/2014/main" id="{77461B86-A1F2-292C-BC4A-3A720C40ECF3}"/>
              </a:ext>
            </a:extLst>
          </p:cNvPr>
          <p:cNvSpPr>
            <a:spLocks noGrp="1"/>
          </p:cNvSpPr>
          <p:nvPr>
            <p:ph type="body" sz="quarter" idx="55" hasCustomPrompt="1"/>
          </p:nvPr>
        </p:nvSpPr>
        <p:spPr>
          <a:xfrm>
            <a:off x="7292514"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2" name="Text Placeholder 9">
            <a:extLst>
              <a:ext uri="{FF2B5EF4-FFF2-40B4-BE49-F238E27FC236}">
                <a16:creationId xmlns:a16="http://schemas.microsoft.com/office/drawing/2014/main" id="{32236890-E7EA-252D-D7B2-D649918B3AD8}"/>
              </a:ext>
            </a:extLst>
          </p:cNvPr>
          <p:cNvSpPr>
            <a:spLocks noGrp="1"/>
          </p:cNvSpPr>
          <p:nvPr>
            <p:ph type="body" sz="quarter" idx="56" hasCustomPrompt="1"/>
          </p:nvPr>
        </p:nvSpPr>
        <p:spPr>
          <a:xfrm>
            <a:off x="7292514"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3" name="Picture Placeholder 12">
            <a:extLst>
              <a:ext uri="{FF2B5EF4-FFF2-40B4-BE49-F238E27FC236}">
                <a16:creationId xmlns:a16="http://schemas.microsoft.com/office/drawing/2014/main" id="{9D7279F8-145F-2BC9-392D-C195932B23E9}"/>
              </a:ext>
            </a:extLst>
          </p:cNvPr>
          <p:cNvSpPr>
            <a:spLocks noGrp="1"/>
          </p:cNvSpPr>
          <p:nvPr>
            <p:ph type="pic" sz="quarter" idx="57" hasCustomPrompt="1"/>
          </p:nvPr>
        </p:nvSpPr>
        <p:spPr>
          <a:xfrm>
            <a:off x="6269221"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4" name="Text Placeholder 9">
            <a:extLst>
              <a:ext uri="{FF2B5EF4-FFF2-40B4-BE49-F238E27FC236}">
                <a16:creationId xmlns:a16="http://schemas.microsoft.com/office/drawing/2014/main" id="{38CC5E8C-843D-F801-E86E-74E733EC4AC7}"/>
              </a:ext>
            </a:extLst>
          </p:cNvPr>
          <p:cNvSpPr>
            <a:spLocks noGrp="1"/>
          </p:cNvSpPr>
          <p:nvPr>
            <p:ph type="body" sz="quarter" idx="58" hasCustomPrompt="1"/>
          </p:nvPr>
        </p:nvSpPr>
        <p:spPr>
          <a:xfrm>
            <a:off x="7292514"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5" name="Text Placeholder 9">
            <a:extLst>
              <a:ext uri="{FF2B5EF4-FFF2-40B4-BE49-F238E27FC236}">
                <a16:creationId xmlns:a16="http://schemas.microsoft.com/office/drawing/2014/main" id="{1F5E5E23-4BD8-2BF8-132F-46B1EEF1CE42}"/>
              </a:ext>
            </a:extLst>
          </p:cNvPr>
          <p:cNvSpPr>
            <a:spLocks noGrp="1"/>
          </p:cNvSpPr>
          <p:nvPr>
            <p:ph type="body" sz="quarter" idx="59" hasCustomPrompt="1"/>
          </p:nvPr>
        </p:nvSpPr>
        <p:spPr>
          <a:xfrm>
            <a:off x="7292514"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6" name="Picture Placeholder 12">
            <a:extLst>
              <a:ext uri="{FF2B5EF4-FFF2-40B4-BE49-F238E27FC236}">
                <a16:creationId xmlns:a16="http://schemas.microsoft.com/office/drawing/2014/main" id="{5CD9EB6F-BA12-B7A4-0F8D-EF9271F7223A}"/>
              </a:ext>
            </a:extLst>
          </p:cNvPr>
          <p:cNvSpPr>
            <a:spLocks noGrp="1"/>
          </p:cNvSpPr>
          <p:nvPr>
            <p:ph type="pic" sz="quarter" idx="60" hasCustomPrompt="1"/>
          </p:nvPr>
        </p:nvSpPr>
        <p:spPr>
          <a:xfrm>
            <a:off x="6269221"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57" name="Text Placeholder 9">
            <a:extLst>
              <a:ext uri="{FF2B5EF4-FFF2-40B4-BE49-F238E27FC236}">
                <a16:creationId xmlns:a16="http://schemas.microsoft.com/office/drawing/2014/main" id="{23566F37-EF18-0360-14F6-C03B12159510}"/>
              </a:ext>
            </a:extLst>
          </p:cNvPr>
          <p:cNvSpPr>
            <a:spLocks noGrp="1"/>
          </p:cNvSpPr>
          <p:nvPr>
            <p:ph type="body" sz="quarter" idx="61" hasCustomPrompt="1"/>
          </p:nvPr>
        </p:nvSpPr>
        <p:spPr>
          <a:xfrm>
            <a:off x="10176432" y="20161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58" name="Text Placeholder 9">
            <a:extLst>
              <a:ext uri="{FF2B5EF4-FFF2-40B4-BE49-F238E27FC236}">
                <a16:creationId xmlns:a16="http://schemas.microsoft.com/office/drawing/2014/main" id="{58D642CD-278F-34F9-CF75-99A7339353CF}"/>
              </a:ext>
            </a:extLst>
          </p:cNvPr>
          <p:cNvSpPr>
            <a:spLocks noGrp="1"/>
          </p:cNvSpPr>
          <p:nvPr>
            <p:ph type="body" sz="quarter" idx="62" hasCustomPrompt="1"/>
          </p:nvPr>
        </p:nvSpPr>
        <p:spPr>
          <a:xfrm>
            <a:off x="10176432" y="24193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59" name="Picture Placeholder 12">
            <a:extLst>
              <a:ext uri="{FF2B5EF4-FFF2-40B4-BE49-F238E27FC236}">
                <a16:creationId xmlns:a16="http://schemas.microsoft.com/office/drawing/2014/main" id="{4F6E90F8-DB8A-5E9D-7163-AC30457FEAC0}"/>
              </a:ext>
            </a:extLst>
          </p:cNvPr>
          <p:cNvSpPr>
            <a:spLocks noGrp="1"/>
          </p:cNvSpPr>
          <p:nvPr>
            <p:ph type="pic" sz="quarter" idx="63" hasCustomPrompt="1"/>
          </p:nvPr>
        </p:nvSpPr>
        <p:spPr>
          <a:xfrm>
            <a:off x="9161070" y="20161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0" name="Text Placeholder 9">
            <a:extLst>
              <a:ext uri="{FF2B5EF4-FFF2-40B4-BE49-F238E27FC236}">
                <a16:creationId xmlns:a16="http://schemas.microsoft.com/office/drawing/2014/main" id="{7435555B-D553-70C9-B67C-5A661E9585CD}"/>
              </a:ext>
            </a:extLst>
          </p:cNvPr>
          <p:cNvSpPr>
            <a:spLocks noGrp="1"/>
          </p:cNvSpPr>
          <p:nvPr>
            <p:ph type="body" sz="quarter" idx="64" hasCustomPrompt="1"/>
          </p:nvPr>
        </p:nvSpPr>
        <p:spPr>
          <a:xfrm>
            <a:off x="9161070" y="1411287"/>
            <a:ext cx="2548800" cy="196124"/>
          </a:xfrm>
        </p:spPr>
        <p:txBody>
          <a:bodyPr>
            <a:noAutofit/>
          </a:bodyPr>
          <a:lstStyle>
            <a:lvl1pPr marL="0" indent="0">
              <a:lnSpc>
                <a:spcPct val="90000"/>
              </a:lnSpc>
              <a:buNone/>
              <a:defRPr sz="1400" b="1" i="0">
                <a:latin typeface="EYInterstate" panose="02000503020000020004" pitchFamily="2" charset="0"/>
              </a:defRPr>
            </a:lvl1pPr>
          </a:lstStyle>
          <a:p>
            <a:pPr lvl="0"/>
            <a:r>
              <a:rPr lang="en-GB" dirty="0"/>
              <a:t>Team name</a:t>
            </a:r>
            <a:endParaRPr lang="en-US" dirty="0"/>
          </a:p>
        </p:txBody>
      </p:sp>
      <p:sp>
        <p:nvSpPr>
          <p:cNvPr id="61" name="Text Placeholder 9">
            <a:extLst>
              <a:ext uri="{FF2B5EF4-FFF2-40B4-BE49-F238E27FC236}">
                <a16:creationId xmlns:a16="http://schemas.microsoft.com/office/drawing/2014/main" id="{5DB8DE5C-79AE-8E49-DC40-B4E1DDB68BA5}"/>
              </a:ext>
            </a:extLst>
          </p:cNvPr>
          <p:cNvSpPr>
            <a:spLocks noGrp="1"/>
          </p:cNvSpPr>
          <p:nvPr>
            <p:ph type="body" sz="quarter" idx="65" hasCustomPrompt="1"/>
          </p:nvPr>
        </p:nvSpPr>
        <p:spPr>
          <a:xfrm>
            <a:off x="10176432" y="30219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2" name="Text Placeholder 9">
            <a:extLst>
              <a:ext uri="{FF2B5EF4-FFF2-40B4-BE49-F238E27FC236}">
                <a16:creationId xmlns:a16="http://schemas.microsoft.com/office/drawing/2014/main" id="{289E0F5F-936F-FA54-01D7-5CD0040D07C7}"/>
              </a:ext>
            </a:extLst>
          </p:cNvPr>
          <p:cNvSpPr>
            <a:spLocks noGrp="1"/>
          </p:cNvSpPr>
          <p:nvPr>
            <p:ph type="body" sz="quarter" idx="66" hasCustomPrompt="1"/>
          </p:nvPr>
        </p:nvSpPr>
        <p:spPr>
          <a:xfrm>
            <a:off x="10176432" y="34251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3" name="Picture Placeholder 12">
            <a:extLst>
              <a:ext uri="{FF2B5EF4-FFF2-40B4-BE49-F238E27FC236}">
                <a16:creationId xmlns:a16="http://schemas.microsoft.com/office/drawing/2014/main" id="{11FBE638-0595-F8E5-AFBB-43DC12983672}"/>
              </a:ext>
            </a:extLst>
          </p:cNvPr>
          <p:cNvSpPr>
            <a:spLocks noGrp="1"/>
          </p:cNvSpPr>
          <p:nvPr>
            <p:ph type="pic" sz="quarter" idx="67" hasCustomPrompt="1"/>
          </p:nvPr>
        </p:nvSpPr>
        <p:spPr>
          <a:xfrm>
            <a:off x="9161070" y="30219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4" name="Text Placeholder 9">
            <a:extLst>
              <a:ext uri="{FF2B5EF4-FFF2-40B4-BE49-F238E27FC236}">
                <a16:creationId xmlns:a16="http://schemas.microsoft.com/office/drawing/2014/main" id="{A3352A0C-1A08-FCFC-FF9C-CCA8F22308AE}"/>
              </a:ext>
            </a:extLst>
          </p:cNvPr>
          <p:cNvSpPr>
            <a:spLocks noGrp="1"/>
          </p:cNvSpPr>
          <p:nvPr>
            <p:ph type="body" sz="quarter" idx="68" hasCustomPrompt="1"/>
          </p:nvPr>
        </p:nvSpPr>
        <p:spPr>
          <a:xfrm>
            <a:off x="10176432" y="403542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5" name="Text Placeholder 9">
            <a:extLst>
              <a:ext uri="{FF2B5EF4-FFF2-40B4-BE49-F238E27FC236}">
                <a16:creationId xmlns:a16="http://schemas.microsoft.com/office/drawing/2014/main" id="{6E261588-76E1-16B7-8374-3F9A28832EF4}"/>
              </a:ext>
            </a:extLst>
          </p:cNvPr>
          <p:cNvSpPr>
            <a:spLocks noGrp="1"/>
          </p:cNvSpPr>
          <p:nvPr>
            <p:ph type="body" sz="quarter" idx="69" hasCustomPrompt="1"/>
          </p:nvPr>
        </p:nvSpPr>
        <p:spPr>
          <a:xfrm>
            <a:off x="10176432" y="443864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6" name="Picture Placeholder 12">
            <a:extLst>
              <a:ext uri="{FF2B5EF4-FFF2-40B4-BE49-F238E27FC236}">
                <a16:creationId xmlns:a16="http://schemas.microsoft.com/office/drawing/2014/main" id="{CAE85F7E-2BA3-3513-9E8B-8B03FE7AAC4C}"/>
              </a:ext>
            </a:extLst>
          </p:cNvPr>
          <p:cNvSpPr>
            <a:spLocks noGrp="1"/>
          </p:cNvSpPr>
          <p:nvPr>
            <p:ph type="pic" sz="quarter" idx="70" hasCustomPrompt="1"/>
          </p:nvPr>
        </p:nvSpPr>
        <p:spPr>
          <a:xfrm>
            <a:off x="9161070" y="403542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67" name="Text Placeholder 9">
            <a:extLst>
              <a:ext uri="{FF2B5EF4-FFF2-40B4-BE49-F238E27FC236}">
                <a16:creationId xmlns:a16="http://schemas.microsoft.com/office/drawing/2014/main" id="{7280094F-B199-060D-4D4B-CA4F1BFCF5F3}"/>
              </a:ext>
            </a:extLst>
          </p:cNvPr>
          <p:cNvSpPr>
            <a:spLocks noGrp="1"/>
          </p:cNvSpPr>
          <p:nvPr>
            <p:ph type="body" sz="quarter" idx="71" hasCustomPrompt="1"/>
          </p:nvPr>
        </p:nvSpPr>
        <p:spPr>
          <a:xfrm>
            <a:off x="10176432" y="5041264"/>
            <a:ext cx="1526400" cy="389756"/>
          </a:xfrm>
        </p:spPr>
        <p:txBody>
          <a:bodyPr>
            <a:noAutofit/>
          </a:bodyPr>
          <a:lstStyle>
            <a:lvl1pPr marL="0" indent="0">
              <a:lnSpc>
                <a:spcPct val="90000"/>
              </a:lnSpc>
              <a:buNone/>
              <a:defRPr sz="1400" b="0" i="0">
                <a:latin typeface="+mn-lt"/>
              </a:defRPr>
            </a:lvl1pPr>
          </a:lstStyle>
          <a:p>
            <a:pPr lvl="0"/>
            <a:r>
              <a:rPr lang="en-GB" dirty="0"/>
              <a:t>Name</a:t>
            </a:r>
            <a:endParaRPr lang="en-US" dirty="0"/>
          </a:p>
        </p:txBody>
      </p:sp>
      <p:sp>
        <p:nvSpPr>
          <p:cNvPr id="68" name="Text Placeholder 9">
            <a:extLst>
              <a:ext uri="{FF2B5EF4-FFF2-40B4-BE49-F238E27FC236}">
                <a16:creationId xmlns:a16="http://schemas.microsoft.com/office/drawing/2014/main" id="{253E3C85-558C-05C1-155E-0E52AA94351F}"/>
              </a:ext>
            </a:extLst>
          </p:cNvPr>
          <p:cNvSpPr>
            <a:spLocks noGrp="1"/>
          </p:cNvSpPr>
          <p:nvPr>
            <p:ph type="body" sz="quarter" idx="72" hasCustomPrompt="1"/>
          </p:nvPr>
        </p:nvSpPr>
        <p:spPr>
          <a:xfrm>
            <a:off x="10176432" y="5444489"/>
            <a:ext cx="1526400" cy="153888"/>
          </a:xfrm>
        </p:spPr>
        <p:txBody>
          <a:bodyPr wrap="square">
            <a:spAutoFit/>
          </a:bodyPr>
          <a:lstStyle>
            <a:lvl1pPr marL="0" indent="0">
              <a:buNone/>
              <a:defRPr sz="1000" b="0" i="0">
                <a:solidFill>
                  <a:schemeClr val="tx2"/>
                </a:solidFill>
                <a:latin typeface="+mn-lt"/>
              </a:defRPr>
            </a:lvl1pPr>
          </a:lstStyle>
          <a:p>
            <a:pPr lvl="0"/>
            <a:r>
              <a:rPr lang="en-GB" dirty="0"/>
              <a:t>Job title</a:t>
            </a:r>
            <a:endParaRPr lang="en-US" dirty="0"/>
          </a:p>
        </p:txBody>
      </p:sp>
      <p:sp>
        <p:nvSpPr>
          <p:cNvPr id="69" name="Picture Placeholder 12">
            <a:extLst>
              <a:ext uri="{FF2B5EF4-FFF2-40B4-BE49-F238E27FC236}">
                <a16:creationId xmlns:a16="http://schemas.microsoft.com/office/drawing/2014/main" id="{E5B87C2C-7F36-6D34-D014-54305471A5A7}"/>
              </a:ext>
            </a:extLst>
          </p:cNvPr>
          <p:cNvSpPr>
            <a:spLocks noGrp="1"/>
          </p:cNvSpPr>
          <p:nvPr>
            <p:ph type="pic" sz="quarter" idx="73" hasCustomPrompt="1"/>
          </p:nvPr>
        </p:nvSpPr>
        <p:spPr>
          <a:xfrm>
            <a:off x="9161070" y="5041264"/>
            <a:ext cx="766800" cy="766800"/>
          </a:xfrm>
          <a:prstGeom prst="ellipse">
            <a:avLst/>
          </a:prstGeom>
        </p:spPr>
        <p:txBody>
          <a:bodyPr anchor="ctr"/>
          <a:lstStyle>
            <a:lvl1pPr marL="0" indent="0" algn="ctr">
              <a:buNone/>
              <a:defRPr sz="800" b="0">
                <a:latin typeface="+mn-lt"/>
              </a:defRPr>
            </a:lvl1pPr>
          </a:lstStyle>
          <a:p>
            <a:r>
              <a:rPr lang="en-GB" dirty="0"/>
              <a:t>Picture</a:t>
            </a:r>
            <a:endParaRPr lang="en-US" dirty="0"/>
          </a:p>
        </p:txBody>
      </p:sp>
      <p:sp>
        <p:nvSpPr>
          <p:cNvPr id="70" name="SmartArt Placeholder 7">
            <a:extLst>
              <a:ext uri="{FF2B5EF4-FFF2-40B4-BE49-F238E27FC236}">
                <a16:creationId xmlns:a16="http://schemas.microsoft.com/office/drawing/2014/main" id="{162A8BA6-6F67-C4EB-3430-78F1A0EC0F06}"/>
              </a:ext>
            </a:extLst>
          </p:cNvPr>
          <p:cNvSpPr>
            <a:spLocks noGrp="1"/>
          </p:cNvSpPr>
          <p:nvPr>
            <p:ph type="dgm" sz="quarter" idx="74" hasCustomPrompt="1"/>
          </p:nvPr>
        </p:nvSpPr>
        <p:spPr>
          <a:xfrm>
            <a:off x="485523" y="1696224"/>
            <a:ext cx="2548800" cy="18000"/>
          </a:xfrm>
          <a:solidFill>
            <a:schemeClr val="tx2"/>
          </a:solidFill>
        </p:spPr>
        <p:txBody>
          <a:bodyPr/>
          <a:lstStyle>
            <a:lvl1pPr marL="0" indent="0">
              <a:buNone/>
              <a:defRPr sz="800"/>
            </a:lvl1pPr>
          </a:lstStyle>
          <a:p>
            <a:r>
              <a:rPr lang="en-US" dirty="0"/>
              <a:t> </a:t>
            </a:r>
          </a:p>
        </p:txBody>
      </p:sp>
      <p:sp>
        <p:nvSpPr>
          <p:cNvPr id="71" name="SmartArt Placeholder 7">
            <a:extLst>
              <a:ext uri="{FF2B5EF4-FFF2-40B4-BE49-F238E27FC236}">
                <a16:creationId xmlns:a16="http://schemas.microsoft.com/office/drawing/2014/main" id="{EC5DF0FE-64D1-AB19-CAF1-A390D6492B0D}"/>
              </a:ext>
            </a:extLst>
          </p:cNvPr>
          <p:cNvSpPr>
            <a:spLocks noGrp="1"/>
          </p:cNvSpPr>
          <p:nvPr>
            <p:ph type="dgm" sz="quarter" idx="75" hasCustomPrompt="1"/>
          </p:nvPr>
        </p:nvSpPr>
        <p:spPr>
          <a:xfrm>
            <a:off x="3377372" y="1696224"/>
            <a:ext cx="2548800" cy="18000"/>
          </a:xfrm>
          <a:solidFill>
            <a:schemeClr val="tx2"/>
          </a:solidFill>
        </p:spPr>
        <p:txBody>
          <a:bodyPr/>
          <a:lstStyle>
            <a:lvl1pPr marL="0" indent="0">
              <a:buNone/>
              <a:defRPr sz="800"/>
            </a:lvl1pPr>
          </a:lstStyle>
          <a:p>
            <a:r>
              <a:rPr lang="en-US" dirty="0"/>
              <a:t> </a:t>
            </a:r>
          </a:p>
        </p:txBody>
      </p:sp>
      <p:sp>
        <p:nvSpPr>
          <p:cNvPr id="72" name="SmartArt Placeholder 7">
            <a:extLst>
              <a:ext uri="{FF2B5EF4-FFF2-40B4-BE49-F238E27FC236}">
                <a16:creationId xmlns:a16="http://schemas.microsoft.com/office/drawing/2014/main" id="{60800279-F9E3-EDED-BB35-F73EEF52F830}"/>
              </a:ext>
            </a:extLst>
          </p:cNvPr>
          <p:cNvSpPr>
            <a:spLocks noGrp="1"/>
          </p:cNvSpPr>
          <p:nvPr>
            <p:ph type="dgm" sz="quarter" idx="76" hasCustomPrompt="1"/>
          </p:nvPr>
        </p:nvSpPr>
        <p:spPr>
          <a:xfrm>
            <a:off x="6269221" y="1696224"/>
            <a:ext cx="2548800" cy="18000"/>
          </a:xfrm>
          <a:solidFill>
            <a:schemeClr val="tx2"/>
          </a:solidFill>
        </p:spPr>
        <p:txBody>
          <a:bodyPr/>
          <a:lstStyle>
            <a:lvl1pPr marL="0" indent="0">
              <a:buNone/>
              <a:defRPr sz="800"/>
            </a:lvl1pPr>
          </a:lstStyle>
          <a:p>
            <a:r>
              <a:rPr lang="en-US" dirty="0"/>
              <a:t> </a:t>
            </a:r>
          </a:p>
        </p:txBody>
      </p:sp>
      <p:sp>
        <p:nvSpPr>
          <p:cNvPr id="73" name="SmartArt Placeholder 7">
            <a:extLst>
              <a:ext uri="{FF2B5EF4-FFF2-40B4-BE49-F238E27FC236}">
                <a16:creationId xmlns:a16="http://schemas.microsoft.com/office/drawing/2014/main" id="{1BF95AC1-33EC-C487-C489-B7A97BBB2925}"/>
              </a:ext>
            </a:extLst>
          </p:cNvPr>
          <p:cNvSpPr>
            <a:spLocks noGrp="1"/>
          </p:cNvSpPr>
          <p:nvPr>
            <p:ph type="dgm" sz="quarter" idx="77" hasCustomPrompt="1"/>
          </p:nvPr>
        </p:nvSpPr>
        <p:spPr>
          <a:xfrm>
            <a:off x="9161070" y="1696224"/>
            <a:ext cx="2548800" cy="18000"/>
          </a:xfrm>
          <a:solidFill>
            <a:schemeClr val="tx2"/>
          </a:solidFill>
        </p:spPr>
        <p:txBody>
          <a:bodyPr/>
          <a:lstStyle>
            <a:lvl1pPr marL="0" indent="0">
              <a:buNone/>
              <a:defRPr sz="800"/>
            </a:lvl1pPr>
          </a:lstStyle>
          <a:p>
            <a:r>
              <a:rPr lang="en-US" dirty="0"/>
              <a:t> </a:t>
            </a:r>
          </a:p>
        </p:txBody>
      </p:sp>
    </p:spTree>
    <p:extLst>
      <p:ext uri="{BB962C8B-B14F-4D97-AF65-F5344CB8AC3E}">
        <p14:creationId xmlns:p14="http://schemas.microsoft.com/office/powerpoint/2010/main" val="25391111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5063021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endParaRPr lang="en-GB" dirty="0"/>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3" name="Date Placeholder 2">
            <a:extLst>
              <a:ext uri="{FF2B5EF4-FFF2-40B4-BE49-F238E27FC236}">
                <a16:creationId xmlns:a16="http://schemas.microsoft.com/office/drawing/2014/main" id="{0B88B559-CD59-4D3D-87C0-5D51BCF9B731}"/>
              </a:ext>
            </a:extLst>
          </p:cNvPr>
          <p:cNvSpPr>
            <a:spLocks noGrp="1"/>
          </p:cNvSpPr>
          <p:nvPr>
            <p:ph type="dt" sz="half" idx="10"/>
          </p:nvPr>
        </p:nvSpPr>
        <p:spPr/>
        <p:txBody>
          <a:bodyPr/>
          <a:lstStyle/>
          <a:p>
            <a:fld id="{7EDC6652-D330-42A9-B2DB-FD7DBFE6E7CE}" type="datetime3">
              <a:rPr lang="en-US" smtClean="0"/>
              <a:t>25 April 2025</a:t>
            </a:fld>
            <a:endParaRPr lang="en-IN" dirty="0"/>
          </a:p>
        </p:txBody>
      </p:sp>
      <p:sp>
        <p:nvSpPr>
          <p:cNvPr id="4" name="Footer Placeholder 3">
            <a:extLst>
              <a:ext uri="{FF2B5EF4-FFF2-40B4-BE49-F238E27FC236}">
                <a16:creationId xmlns:a16="http://schemas.microsoft.com/office/drawing/2014/main" id="{136FB98F-FBCE-4F2C-978B-A5576B577450}"/>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01A95690-F0A7-4101-82DB-B17CE6B7A487}"/>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31464895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a:t>Click to edit Master title style</a:t>
            </a:r>
            <a:endParaRPr lang="en-US"/>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lvl1pPr>
              <a:spcBef>
                <a:spcPts val="1800"/>
              </a:spcBef>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06892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Frame Wri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6FA399-654A-7130-1FF0-0F0197A98C2A}"/>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sp>
        <p:nvSpPr>
          <p:cNvPr id="11"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38649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2" name="Title 4">
            <a:extLst>
              <a:ext uri="{FF2B5EF4-FFF2-40B4-BE49-F238E27FC236}">
                <a16:creationId xmlns:a16="http://schemas.microsoft.com/office/drawing/2014/main" id="{1F7B1FDC-B90E-6693-A750-B9BA4B535E8A}"/>
              </a:ext>
            </a:extLst>
          </p:cNvPr>
          <p:cNvSpPr>
            <a:spLocks noGrp="1"/>
          </p:cNvSpPr>
          <p:nvPr>
            <p:ph type="title"/>
          </p:nvPr>
        </p:nvSpPr>
        <p:spPr>
          <a:xfrm>
            <a:off x="889762" y="21272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13"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44759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CB01B256-70C6-9663-9CC6-1F22ADBAE7C3}"/>
              </a:ext>
            </a:extLst>
          </p:cNvPr>
          <p:cNvGrpSpPr/>
          <p:nvPr userDrawn="1"/>
        </p:nvGrpSpPr>
        <p:grpSpPr>
          <a:xfrm>
            <a:off x="485774" y="719508"/>
            <a:ext cx="5706110" cy="4360545"/>
            <a:chOff x="485774" y="719508"/>
            <a:chExt cx="5706110" cy="4360545"/>
          </a:xfrm>
        </p:grpSpPr>
        <p:sp>
          <p:nvSpPr>
            <p:cNvPr id="10" name="Freeform 25">
              <a:extLst>
                <a:ext uri="{FF2B5EF4-FFF2-40B4-BE49-F238E27FC236}">
                  <a16:creationId xmlns:a16="http://schemas.microsoft.com/office/drawing/2014/main" id="{F7E50E80-DFF0-E065-898F-1AFD970459B6}"/>
                </a:ext>
              </a:extLst>
            </p:cNvPr>
            <p:cNvSpPr/>
            <p:nvPr userDrawn="1"/>
          </p:nvSpPr>
          <p:spPr>
            <a:xfrm>
              <a:off x="485774" y="49784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14" name="Freeform 3">
              <a:extLst>
                <a:ext uri="{FF2B5EF4-FFF2-40B4-BE49-F238E27FC236}">
                  <a16:creationId xmlns:a16="http://schemas.microsoft.com/office/drawing/2014/main" id="{7E9D0337-F340-664F-6A13-B03AA4BA4F82}"/>
                </a:ext>
              </a:extLst>
            </p:cNvPr>
            <p:cNvSpPr/>
            <p:nvPr userDrawn="1"/>
          </p:nvSpPr>
          <p:spPr>
            <a:xfrm>
              <a:off x="485775" y="7195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solidFill>
              <a:schemeClr val="tx2"/>
            </a:solidFill>
            <a:ln w="8181" cap="flat">
              <a:noFill/>
              <a:prstDash val="solid"/>
              <a:miter/>
            </a:ln>
          </p:spPr>
          <p:txBody>
            <a:bodyPr rtlCol="0" anchor="ctr"/>
            <a:lstStyle/>
            <a:p>
              <a:pPr lvl="0"/>
              <a:endParaRPr lang="en-US" dirty="0"/>
            </a:p>
          </p:txBody>
        </p:sp>
      </p:grpSp>
      <p:sp>
        <p:nvSpPr>
          <p:cNvPr id="15" name="TextBox 14">
            <a:extLst>
              <a:ext uri="{FF2B5EF4-FFF2-40B4-BE49-F238E27FC236}">
                <a16:creationId xmlns:a16="http://schemas.microsoft.com/office/drawing/2014/main" id="{EEB2775D-C14D-1FFE-E3E9-4E62DDA32301}"/>
              </a:ext>
            </a:extLst>
          </p:cNvPr>
          <p:cNvSpPr txBox="1"/>
          <p:nvPr userDrawn="1"/>
        </p:nvSpPr>
        <p:spPr>
          <a:xfrm>
            <a:off x="461984" y="5552404"/>
            <a:ext cx="1045073" cy="197581"/>
          </a:xfrm>
          <a:prstGeom prst="rect">
            <a:avLst/>
          </a:prstGeom>
          <a:noFill/>
        </p:spPr>
        <p:txBody>
          <a:bodyPr wrap="square" lIns="0" tIns="0" rIns="0" bIns="0" rtlCol="0" anchor="ctr" anchorCtr="0">
            <a:noAutofit/>
          </a:bodyPr>
          <a:lstStyle/>
          <a:p>
            <a:r>
              <a:rPr lang="en-GB" sz="1200" dirty="0">
                <a:solidFill>
                  <a:schemeClr val="bg1"/>
                </a:solidFill>
                <a:latin typeface="EYInterstate Light" panose="02000506000000020004" pitchFamily="2" charset="0"/>
              </a:rPr>
              <a:t>Written by</a:t>
            </a:r>
          </a:p>
        </p:txBody>
      </p:sp>
      <p:sp>
        <p:nvSpPr>
          <p:cNvPr id="16" name="Text Placeholder 16">
            <a:extLst>
              <a:ext uri="{FF2B5EF4-FFF2-40B4-BE49-F238E27FC236}">
                <a16:creationId xmlns:a16="http://schemas.microsoft.com/office/drawing/2014/main" id="{FAE2F50B-78AF-04F3-4BFF-980630AF7AFF}"/>
              </a:ext>
            </a:extLst>
          </p:cNvPr>
          <p:cNvSpPr>
            <a:spLocks noGrp="1"/>
          </p:cNvSpPr>
          <p:nvPr>
            <p:ph type="body" sz="quarter" idx="14" hasCustomPrompt="1"/>
          </p:nvPr>
        </p:nvSpPr>
        <p:spPr>
          <a:xfrm>
            <a:off x="1333184" y="5966393"/>
            <a:ext cx="3089275" cy="180000"/>
          </a:xfrm>
        </p:spPr>
        <p:txBody>
          <a:bodyPr/>
          <a:lstStyle>
            <a:lvl1pPr marL="0" indent="0">
              <a:buNone/>
              <a:defRPr sz="1200">
                <a:solidFill>
                  <a:schemeClr val="tx2"/>
                </a:solidFill>
              </a:defRPr>
            </a:lvl1pPr>
          </a:lstStyle>
          <a:p>
            <a:pPr lvl="0"/>
            <a:r>
              <a:rPr lang="en-US" dirty="0"/>
              <a:t>Name Surname</a:t>
            </a:r>
            <a:endParaRPr lang="en-GB" dirty="0"/>
          </a:p>
        </p:txBody>
      </p:sp>
      <p:sp>
        <p:nvSpPr>
          <p:cNvPr id="17" name="Text Placeholder 16">
            <a:extLst>
              <a:ext uri="{FF2B5EF4-FFF2-40B4-BE49-F238E27FC236}">
                <a16:creationId xmlns:a16="http://schemas.microsoft.com/office/drawing/2014/main" id="{A5473ED8-C1F4-379D-AE01-5E7A3D5F3401}"/>
              </a:ext>
            </a:extLst>
          </p:cNvPr>
          <p:cNvSpPr>
            <a:spLocks noGrp="1"/>
          </p:cNvSpPr>
          <p:nvPr>
            <p:ph type="body" sz="quarter" idx="15" hasCustomPrompt="1"/>
          </p:nvPr>
        </p:nvSpPr>
        <p:spPr>
          <a:xfrm>
            <a:off x="1333184" y="6164011"/>
            <a:ext cx="3089275" cy="180000"/>
          </a:xfrm>
        </p:spPr>
        <p:txBody>
          <a:bodyPr/>
          <a:lstStyle>
            <a:lvl1pPr marL="0" indent="0">
              <a:buNone/>
              <a:defRPr sz="1200">
                <a:solidFill>
                  <a:schemeClr val="bg1"/>
                </a:solidFill>
              </a:defRPr>
            </a:lvl1pPr>
          </a:lstStyle>
          <a:p>
            <a:pPr lvl="0"/>
            <a:r>
              <a:rPr lang="en-US" dirty="0"/>
              <a:t>Job Title</a:t>
            </a:r>
            <a:endParaRPr lang="en-GB" dirty="0"/>
          </a:p>
        </p:txBody>
      </p:sp>
      <p:sp>
        <p:nvSpPr>
          <p:cNvPr id="18" name="Picture Placeholder 19">
            <a:extLst>
              <a:ext uri="{FF2B5EF4-FFF2-40B4-BE49-F238E27FC236}">
                <a16:creationId xmlns:a16="http://schemas.microsoft.com/office/drawing/2014/main" id="{812BC08D-D0F7-900D-1481-4C172F6BE56E}"/>
              </a:ext>
            </a:extLst>
          </p:cNvPr>
          <p:cNvSpPr>
            <a:spLocks noGrp="1"/>
          </p:cNvSpPr>
          <p:nvPr>
            <p:ph type="pic" sz="quarter" idx="16"/>
          </p:nvPr>
        </p:nvSpPr>
        <p:spPr>
          <a:xfrm>
            <a:off x="461983" y="5861846"/>
            <a:ext cx="576000" cy="576000"/>
          </a:xfrm>
          <a:prstGeom prst="ellipse">
            <a:avLst/>
          </a:prstGeom>
        </p:spPr>
        <p:txBody>
          <a:bodyPr anchor="ctr"/>
          <a:lstStyle>
            <a:lvl1pPr marL="0" indent="0" algn="ctr">
              <a:buNone/>
              <a:defRPr sz="900">
                <a:solidFill>
                  <a:schemeClr val="bg1"/>
                </a:solidFill>
              </a:defRPr>
            </a:lvl1pPr>
          </a:lstStyle>
          <a:p>
            <a:endParaRPr lang="en-GB" dirty="0"/>
          </a:p>
        </p:txBody>
      </p:sp>
      <p:cxnSp>
        <p:nvCxnSpPr>
          <p:cNvPr id="19" name="Straight Connector 18">
            <a:extLst>
              <a:ext uri="{FF2B5EF4-FFF2-40B4-BE49-F238E27FC236}">
                <a16:creationId xmlns:a16="http://schemas.microsoft.com/office/drawing/2014/main" id="{D25B130A-4E65-32BD-4CB8-C7E2B623FD74}"/>
              </a:ext>
            </a:extLst>
          </p:cNvPr>
          <p:cNvCxnSpPr>
            <a:cxnSpLocks/>
          </p:cNvCxnSpPr>
          <p:nvPr userDrawn="1"/>
        </p:nvCxnSpPr>
        <p:spPr>
          <a:xfrm>
            <a:off x="1333184" y="5656264"/>
            <a:ext cx="8122101" cy="0"/>
          </a:xfrm>
          <a:prstGeom prst="line">
            <a:avLst/>
          </a:prstGeom>
          <a:ln w="9525" cap="flat" cmpd="sng" algn="ctr">
            <a:solidFill>
              <a:srgbClr val="C4C4C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A6E3CB0E-CBF5-F5C6-CBEB-87739E77EC65}"/>
              </a:ext>
            </a:extLst>
          </p:cNvPr>
          <p:cNvGrpSpPr>
            <a:grpSpLocks noChangeAspect="1"/>
          </p:cNvGrpSpPr>
          <p:nvPr userDrawn="1"/>
        </p:nvGrpSpPr>
        <p:grpSpPr>
          <a:xfrm>
            <a:off x="10562024" y="5167683"/>
            <a:ext cx="1220400" cy="1285398"/>
            <a:chOff x="3913438" y="-99392"/>
            <a:chExt cx="6512821" cy="6859693"/>
          </a:xfrm>
        </p:grpSpPr>
        <p:sp>
          <p:nvSpPr>
            <p:cNvPr id="5" name="Freeform: Shape 4">
              <a:extLst>
                <a:ext uri="{FF2B5EF4-FFF2-40B4-BE49-F238E27FC236}">
                  <a16:creationId xmlns:a16="http://schemas.microsoft.com/office/drawing/2014/main" id="{AE86F64B-08DB-E5D4-B2AA-6649ABAD8123}"/>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id="{91B14B79-79B7-68CD-1151-6FCC77898E68}"/>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AACAAE5A-2AFE-71BF-47E0-9339A3B83489}"/>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5306455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1" name="Picture 10" descr="A blurry image of a colorful light&#10;&#10;Description automatically generated">
            <a:extLst>
              <a:ext uri="{FF2B5EF4-FFF2-40B4-BE49-F238E27FC236}">
                <a16:creationId xmlns:a16="http://schemas.microsoft.com/office/drawing/2014/main" id="{203F2EEF-FA23-7BF3-FA42-7AA6A8048FC9}"/>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3" name="Rectangle 2">
            <a:extLst>
              <a:ext uri="{FF2B5EF4-FFF2-40B4-BE49-F238E27FC236}">
                <a16:creationId xmlns:a16="http://schemas.microsoft.com/office/drawing/2014/main" id="{8BA2609B-5A46-8F19-B245-1EA93E5AD851}"/>
              </a:ext>
            </a:extLst>
          </p:cNvPr>
          <p:cNvSpPr/>
          <p:nvPr userDrawn="1"/>
        </p:nvSpPr>
        <p:spPr>
          <a:xfrm>
            <a:off x="0" y="1754659"/>
            <a:ext cx="12193200" cy="5103341"/>
          </a:xfrm>
          <a:prstGeom prst="rect">
            <a:avLst/>
          </a:prstGeom>
          <a:gradFill>
            <a:gsLst>
              <a:gs pos="0">
                <a:srgbClr val="000000">
                  <a:alpha val="0"/>
                </a:srgbClr>
              </a:gs>
              <a:gs pos="100000">
                <a:srgbClr val="000000">
                  <a:alpha val="85000"/>
                </a:srgbClr>
              </a:gs>
            </a:gsLst>
            <a:lin ang="5400000" scaled="1"/>
          </a:gra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marL="252000" indent="-252000" algn="l">
              <a:lnSpc>
                <a:spcPct val="90000"/>
              </a:lnSpc>
              <a:spcBef>
                <a:spcPts val="400"/>
              </a:spcBef>
              <a:spcAft>
                <a:spcPts val="400"/>
              </a:spcAft>
              <a:buClr>
                <a:schemeClr val="tx2"/>
              </a:buClr>
              <a:buFont typeface="Wingdings" pitchFamily="2" charset="2"/>
              <a:buChar char="§"/>
            </a:pPr>
            <a:endParaRPr lang="en-US" sz="2000" dirty="0">
              <a:solidFill>
                <a:schemeClr val="tx1"/>
              </a:solidFill>
            </a:endParaRPr>
          </a:p>
        </p:txBody>
      </p:sp>
      <p:sp>
        <p:nvSpPr>
          <p:cNvPr id="2" name="Title">
            <a:extLst>
              <a:ext uri="{FF2B5EF4-FFF2-40B4-BE49-F238E27FC236}">
                <a16:creationId xmlns:a16="http://schemas.microsoft.com/office/drawing/2014/main" id="{E49EC5F5-14E0-4B05-29E6-E9A059AA1002}"/>
              </a:ext>
            </a:extLst>
          </p:cNvPr>
          <p:cNvSpPr>
            <a:spLocks noGrp="1"/>
          </p:cNvSpPr>
          <p:nvPr>
            <p:ph type="title"/>
          </p:nvPr>
        </p:nvSpPr>
        <p:spPr/>
        <p:txBody>
          <a:bodyPr/>
          <a:lstStyle/>
          <a:p>
            <a:r>
              <a:rPr lang="en-GB" dirty="0"/>
              <a:t>Click to edit Master title style</a:t>
            </a:r>
            <a:endParaRPr lang="en-US" dirty="0"/>
          </a:p>
        </p:txBody>
      </p:sp>
      <p:sp>
        <p:nvSpPr>
          <p:cNvPr id="14" name="Content Placeholder">
            <a:extLst>
              <a:ext uri="{FF2B5EF4-FFF2-40B4-BE49-F238E27FC236}">
                <a16:creationId xmlns:a16="http://schemas.microsoft.com/office/drawing/2014/main" id="{A5EED3AD-188C-E954-617B-9CB9E1BA8A14}"/>
              </a:ext>
            </a:extLst>
          </p:cNvPr>
          <p:cNvSpPr>
            <a:spLocks noGrp="1"/>
          </p:cNvSpPr>
          <p:nvPr>
            <p:ph sz="quarter" idx="16"/>
          </p:nvPr>
        </p:nvSpPr>
        <p:spPr>
          <a:xfrm>
            <a:off x="485521" y="1411287"/>
            <a:ext cx="11224800" cy="4638675"/>
          </a:xfrm>
        </p:spPr>
        <p:txBody>
          <a:bodyPr/>
          <a:lstStyle>
            <a:lvl1pPr marL="0" indent="0">
              <a:spcAft>
                <a:spcPts val="2400"/>
              </a:spcAft>
              <a:buNone/>
              <a:defRPr sz="2800" b="1">
                <a:latin typeface="EYInterstate" panose="02000503020000020004" pitchFamily="2" charset="0"/>
              </a:defRPr>
            </a:lvl1pPr>
            <a:lvl2pPr marL="403225" indent="-403225">
              <a:spcAft>
                <a:spcPts val="1200"/>
              </a:spcAft>
              <a:buFont typeface="+mj-lt"/>
              <a:buAutoNum type="alphaLcParenR"/>
              <a:defRPr sz="2400">
                <a:latin typeface="EYInterstate" panose="02000503020000020004" pitchFamily="2" charset="0"/>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4" name="Logo">
            <a:extLst>
              <a:ext uri="{FF2B5EF4-FFF2-40B4-BE49-F238E27FC236}">
                <a16:creationId xmlns:a16="http://schemas.microsoft.com/office/drawing/2014/main" id="{31547B25-EC34-1439-CF5B-D461DD9743D4}"/>
              </a:ext>
            </a:extLst>
          </p:cNvPr>
          <p:cNvGrpSpPr/>
          <p:nvPr userDrawn="1"/>
        </p:nvGrpSpPr>
        <p:grpSpPr bwMode="black">
          <a:xfrm>
            <a:off x="11623900" y="6276977"/>
            <a:ext cx="346158" cy="355219"/>
            <a:chOff x="7110" y="4004"/>
            <a:chExt cx="191" cy="196"/>
          </a:xfrm>
        </p:grpSpPr>
        <p:sp>
          <p:nvSpPr>
            <p:cNvPr id="5" name="Freeform 5">
              <a:extLst>
                <a:ext uri="{FF2B5EF4-FFF2-40B4-BE49-F238E27FC236}">
                  <a16:creationId xmlns:a16="http://schemas.microsoft.com/office/drawing/2014/main" id="{719A29DA-FB51-2F9C-D8F2-D9F9327B9985}"/>
                </a:ext>
              </a:extLst>
            </p:cNvPr>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6" name="Freeform 6">
              <a:extLst>
                <a:ext uri="{FF2B5EF4-FFF2-40B4-BE49-F238E27FC236}">
                  <a16:creationId xmlns:a16="http://schemas.microsoft.com/office/drawing/2014/main" id="{DE8D475B-9642-4175-AF8D-08C93BE729CB}"/>
                </a:ext>
              </a:extLst>
            </p:cNvPr>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7" name="Freeform 7">
              <a:extLst>
                <a:ext uri="{FF2B5EF4-FFF2-40B4-BE49-F238E27FC236}">
                  <a16:creationId xmlns:a16="http://schemas.microsoft.com/office/drawing/2014/main" id="{C8AF9272-2537-AEAB-A278-2B4700C4CC3A}"/>
                </a:ext>
              </a:extLst>
            </p:cNvPr>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8" name="TextBox 7">
            <a:extLst>
              <a:ext uri="{FF2B5EF4-FFF2-40B4-BE49-F238E27FC236}">
                <a16:creationId xmlns:a16="http://schemas.microsoft.com/office/drawing/2014/main" id="{70E3BCDF-7EAC-06EF-9084-B2D8E97AA1B2}"/>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9" name="Rectangle 8">
            <a:extLst>
              <a:ext uri="{FF2B5EF4-FFF2-40B4-BE49-F238E27FC236}">
                <a16:creationId xmlns:a16="http://schemas.microsoft.com/office/drawing/2014/main" id="{FB0FF822-F68E-8F8D-34B1-AE86565B7FA7}"/>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dirty="0">
                <a:solidFill>
                  <a:schemeClr val="bg1"/>
                </a:solidFill>
                <a:latin typeface="EYInterstate" panose="02000503020000020004" pitchFamily="2" charset="0"/>
                <a:cs typeface="Arial" pitchFamily="34" charset="0"/>
              </a:rPr>
              <a:t>2025 Exempt Organization Tax Services Days - Virtual Strategy and Learning Summit </a:t>
            </a:r>
          </a:p>
        </p:txBody>
      </p:sp>
      <p:sp>
        <p:nvSpPr>
          <p:cNvPr id="10" name="Rectangle 9">
            <a:extLst>
              <a:ext uri="{FF2B5EF4-FFF2-40B4-BE49-F238E27FC236}">
                <a16:creationId xmlns:a16="http://schemas.microsoft.com/office/drawing/2014/main" id="{0C87A213-2D87-5CA4-04D4-EBD841F6E19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February 2025</a:t>
            </a:r>
          </a:p>
        </p:txBody>
      </p:sp>
    </p:spTree>
    <p:extLst>
      <p:ext uri="{BB962C8B-B14F-4D97-AF65-F5344CB8AC3E}">
        <p14:creationId xmlns:p14="http://schemas.microsoft.com/office/powerpoint/2010/main" val="42194557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lvl1pPr>
              <a:defRPr sz="2000" b="1">
                <a:solidFill>
                  <a:schemeClr val="tx2"/>
                </a:solidFill>
                <a:latin typeface="EYInterstate" panose="02000503020000020004" pitchFamily="2" charset="0"/>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lvl1pPr>
              <a:defRPr sz="2000" b="1">
                <a:solidFill>
                  <a:schemeClr val="tx2"/>
                </a:solidFill>
                <a:latin typeface="EYInterstate" panose="02000503020000020004" pitchFamily="2" charset="0"/>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0581852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49EC5F5-14E0-4B05-29E6-E9A059AA1002}"/>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4" name="Content Placeholder 1">
            <a:extLst>
              <a:ext uri="{FF2B5EF4-FFF2-40B4-BE49-F238E27FC236}">
                <a16:creationId xmlns:a16="http://schemas.microsoft.com/office/drawing/2014/main" id="{A5EED3AD-188C-E954-617B-9CB9E1BA8A14}"/>
              </a:ext>
            </a:extLst>
          </p:cNvPr>
          <p:cNvSpPr>
            <a:spLocks noGrp="1"/>
          </p:cNvSpPr>
          <p:nvPr>
            <p:ph sz="quarter" idx="16"/>
          </p:nvPr>
        </p:nvSpPr>
        <p:spPr>
          <a:xfrm>
            <a:off x="485520" y="1411287"/>
            <a:ext cx="5356800" cy="4638675"/>
          </a:xfrm>
        </p:spPr>
        <p:txBody>
          <a:bodyPr/>
          <a:lstStyle>
            <a:lvl1pPr>
              <a:spcBef>
                <a:spcPts val="1800"/>
              </a:spcBef>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Content Placeholder 2">
            <a:extLst>
              <a:ext uri="{FF2B5EF4-FFF2-40B4-BE49-F238E27FC236}">
                <a16:creationId xmlns:a16="http://schemas.microsoft.com/office/drawing/2014/main" id="{C87884BD-C538-2E4C-E4FE-1C5F73563883}"/>
              </a:ext>
            </a:extLst>
          </p:cNvPr>
          <p:cNvSpPr>
            <a:spLocks noGrp="1"/>
          </p:cNvSpPr>
          <p:nvPr>
            <p:ph sz="quarter" idx="15"/>
          </p:nvPr>
        </p:nvSpPr>
        <p:spPr>
          <a:xfrm>
            <a:off x="6353069" y="1411287"/>
            <a:ext cx="5356800" cy="4638675"/>
          </a:xfrm>
        </p:spPr>
        <p:txBody>
          <a:bodyPr/>
          <a:lstStyle>
            <a:lvl1pPr>
              <a:spcBef>
                <a:spcPts val="1800"/>
              </a:spcBef>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656192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2" y="1411287"/>
            <a:ext cx="3570017" cy="4638675"/>
          </a:xfrm>
        </p:spPr>
        <p:txBody>
          <a:bodyPr/>
          <a:lstStyle>
            <a:lvl1pPr>
              <a:spcBef>
                <a:spcPts val="1800"/>
              </a:spcBef>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4312686" y="1411287"/>
            <a:ext cx="3570017" cy="4638675"/>
          </a:xfrm>
        </p:spPr>
        <p:txBody>
          <a:bodyPr/>
          <a:lstStyle>
            <a:lvl1pPr>
              <a:spcBef>
                <a:spcPts val="1800"/>
              </a:spcBef>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8139851" y="1411287"/>
            <a:ext cx="3570017" cy="4638675"/>
          </a:xfrm>
        </p:spPr>
        <p:txBody>
          <a:bodyPr/>
          <a:lstStyle>
            <a:lvl1pPr>
              <a:spcBef>
                <a:spcPts val="1800"/>
              </a:spcBef>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9245443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4638675"/>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510288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Eight Conten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p:nvPr>
        </p:nvSpPr>
        <p:spPr>
          <a:xfrm>
            <a:off x="485523"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p:nvPr>
        </p:nvSpPr>
        <p:spPr>
          <a:xfrm>
            <a:off x="3377372"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p:nvPr>
        </p:nvSpPr>
        <p:spPr>
          <a:xfrm>
            <a:off x="6269221"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EA961CD-5D51-5DAB-76F4-3F2524B3664B}"/>
              </a:ext>
            </a:extLst>
          </p:cNvPr>
          <p:cNvSpPr>
            <a:spLocks noGrp="1"/>
          </p:cNvSpPr>
          <p:nvPr>
            <p:ph type="title"/>
          </p:nvPr>
        </p:nvSpPr>
        <p:spPr>
          <a:xfrm>
            <a:off x="485523" y="382588"/>
            <a:ext cx="11224347" cy="638175"/>
          </a:xfrm>
        </p:spPr>
        <p:txBody>
          <a:bodyPr/>
          <a:lstStyle/>
          <a:p>
            <a:r>
              <a:rPr lang="en-GB" dirty="0"/>
              <a:t>Click to edit Master title style</a:t>
            </a:r>
            <a:endParaRPr lang="en-US" dirty="0"/>
          </a:p>
        </p:txBody>
      </p:sp>
      <p:sp>
        <p:nvSpPr>
          <p:cNvPr id="15" name="Content Placeholder 3">
            <a:extLst>
              <a:ext uri="{FF2B5EF4-FFF2-40B4-BE49-F238E27FC236}">
                <a16:creationId xmlns:a16="http://schemas.microsoft.com/office/drawing/2014/main" id="{3A89EC53-4B4E-25EA-86D3-0A198384FA8D}"/>
              </a:ext>
            </a:extLst>
          </p:cNvPr>
          <p:cNvSpPr>
            <a:spLocks noGrp="1"/>
          </p:cNvSpPr>
          <p:nvPr>
            <p:ph idx="15"/>
          </p:nvPr>
        </p:nvSpPr>
        <p:spPr>
          <a:xfrm>
            <a:off x="9161070" y="1411287"/>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Content Placeholder 1">
            <a:extLst>
              <a:ext uri="{FF2B5EF4-FFF2-40B4-BE49-F238E27FC236}">
                <a16:creationId xmlns:a16="http://schemas.microsoft.com/office/drawing/2014/main" id="{A0091EC5-9CD6-B52C-F192-1D28C197D5EB}"/>
              </a:ext>
            </a:extLst>
          </p:cNvPr>
          <p:cNvSpPr>
            <a:spLocks noGrp="1"/>
          </p:cNvSpPr>
          <p:nvPr>
            <p:ph idx="16"/>
          </p:nvPr>
        </p:nvSpPr>
        <p:spPr>
          <a:xfrm>
            <a:off x="48552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Content Placeholder 2">
            <a:extLst>
              <a:ext uri="{FF2B5EF4-FFF2-40B4-BE49-F238E27FC236}">
                <a16:creationId xmlns:a16="http://schemas.microsoft.com/office/drawing/2014/main" id="{BF5F74F9-864E-3DD7-6291-763A9D830F2E}"/>
              </a:ext>
            </a:extLst>
          </p:cNvPr>
          <p:cNvSpPr>
            <a:spLocks noGrp="1"/>
          </p:cNvSpPr>
          <p:nvPr>
            <p:ph idx="17"/>
          </p:nvPr>
        </p:nvSpPr>
        <p:spPr>
          <a:xfrm>
            <a:off x="3377373"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Content Placeholder 3">
            <a:extLst>
              <a:ext uri="{FF2B5EF4-FFF2-40B4-BE49-F238E27FC236}">
                <a16:creationId xmlns:a16="http://schemas.microsoft.com/office/drawing/2014/main" id="{4EC6B6C9-6D62-F36C-8404-9E032EF106E3}"/>
              </a:ext>
            </a:extLst>
          </p:cNvPr>
          <p:cNvSpPr>
            <a:spLocks noGrp="1"/>
          </p:cNvSpPr>
          <p:nvPr>
            <p:ph idx="18"/>
          </p:nvPr>
        </p:nvSpPr>
        <p:spPr>
          <a:xfrm>
            <a:off x="6269221"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Content Placeholder 3">
            <a:extLst>
              <a:ext uri="{FF2B5EF4-FFF2-40B4-BE49-F238E27FC236}">
                <a16:creationId xmlns:a16="http://schemas.microsoft.com/office/drawing/2014/main" id="{D7F9E8A1-A5A0-CC6C-3FD8-D24AC966E14B}"/>
              </a:ext>
            </a:extLst>
          </p:cNvPr>
          <p:cNvSpPr>
            <a:spLocks noGrp="1"/>
          </p:cNvSpPr>
          <p:nvPr>
            <p:ph idx="19"/>
          </p:nvPr>
        </p:nvSpPr>
        <p:spPr>
          <a:xfrm>
            <a:off x="9161070" y="3830636"/>
            <a:ext cx="2548800" cy="2219326"/>
          </a:xfrm>
        </p:spPr>
        <p:txBody>
          <a:bodyPr/>
          <a:lstStyle>
            <a:lvl1pPr>
              <a:defRPr lang="en-GB" dirty="0"/>
            </a:lvl1pPr>
            <a:lvl2pPr>
              <a:defRPr lang="en-GB" dirty="0"/>
            </a:lvl2pPr>
            <a:lvl3pPr>
              <a:defRPr lang="en-GB" dirty="0"/>
            </a:lvl3pPr>
            <a:lvl4pPr>
              <a:defRPr lang="en-GB" dirty="0"/>
            </a:lvl4pPr>
            <a:lvl5pPr>
              <a:defRPr lang="en-US" dirty="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0141131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ree Content with Highlight">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9DD3D67-FDA7-A413-313B-AF74B5AA9F16}"/>
              </a:ext>
            </a:extLst>
          </p:cNvPr>
          <p:cNvSpPr>
            <a:spLocks noGrp="1"/>
          </p:cNvSpPr>
          <p:nvPr>
            <p:ph idx="1" hasCustomPrompt="1"/>
          </p:nvPr>
        </p:nvSpPr>
        <p:spPr>
          <a:xfrm>
            <a:off x="485521"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2">
            <a:extLst>
              <a:ext uri="{FF2B5EF4-FFF2-40B4-BE49-F238E27FC236}">
                <a16:creationId xmlns:a16="http://schemas.microsoft.com/office/drawing/2014/main" id="{8FDAD40B-6BF1-FD89-F7E7-683D2B6F74A7}"/>
              </a:ext>
            </a:extLst>
          </p:cNvPr>
          <p:cNvSpPr>
            <a:spLocks noGrp="1"/>
          </p:cNvSpPr>
          <p:nvPr>
            <p:ph idx="13" hasCustomPrompt="1"/>
          </p:nvPr>
        </p:nvSpPr>
        <p:spPr>
          <a:xfrm>
            <a:off x="4312096"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Content Placeholder 3">
            <a:extLst>
              <a:ext uri="{FF2B5EF4-FFF2-40B4-BE49-F238E27FC236}">
                <a16:creationId xmlns:a16="http://schemas.microsoft.com/office/drawing/2014/main" id="{6A69E41B-F39E-4366-2ADE-0A30A6B7B882}"/>
              </a:ext>
            </a:extLst>
          </p:cNvPr>
          <p:cNvSpPr>
            <a:spLocks noGrp="1"/>
          </p:cNvSpPr>
          <p:nvPr>
            <p:ph idx="14" hasCustomPrompt="1"/>
          </p:nvPr>
        </p:nvSpPr>
        <p:spPr>
          <a:xfrm>
            <a:off x="8138670" y="1411287"/>
            <a:ext cx="3571200" cy="4638675"/>
          </a:xfrm>
          <a:solidFill>
            <a:schemeClr val="bg2">
              <a:alpha val="60000"/>
            </a:schemeClr>
          </a:solidFill>
        </p:spPr>
        <p:txBody>
          <a:bodyPr lIns="251999" tIns="180000" rIns="251999" bIns="180000"/>
          <a:lstStyle>
            <a:lvl1pPr>
              <a:defRPr lang="en-GB" dirty="0"/>
            </a:lvl1pPr>
            <a:lvl2pPr>
              <a:defRPr lang="en-GB" dirty="0"/>
            </a:lvl2pPr>
            <a:lvl3pPr>
              <a:defRPr lang="en-GB" dirty="0"/>
            </a:lvl3pPr>
            <a:lvl4pPr>
              <a:defRPr lang="en-GB" dirty="0"/>
            </a:lvl4pPr>
            <a:lvl5pPr>
              <a:defRPr lang="en-US" dirty="0"/>
            </a:lvl5pPr>
          </a:lstStyle>
          <a:p>
            <a:pPr marL="252000" marR="0" lvl="0" indent="-252000" algn="l" defTabSz="914400" rtl="0" eaLnBrk="1" fontAlgn="auto" latinLnBrk="0" hangingPunct="1">
              <a:lnSpc>
                <a:spcPct val="100000"/>
              </a:lnSpc>
              <a:spcBef>
                <a:spcPts val="400"/>
              </a:spcBef>
              <a:spcAft>
                <a:spcPts val="400"/>
              </a:spcAft>
              <a:buClr>
                <a:schemeClr val="tx2"/>
              </a:buClr>
              <a:buSzPct val="100000"/>
              <a:buFont typeface="Wingdings" pitchFamily="2" charset="2"/>
              <a:buChar char="§"/>
              <a:tabLst/>
              <a:defRPr/>
            </a:pPr>
            <a:r>
              <a:rPr lang="en-GB" dirty="0"/>
              <a:t>Only one highlight line should appear. Delete the other two lines.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Highlight line 1">
            <a:extLst>
              <a:ext uri="{FF2B5EF4-FFF2-40B4-BE49-F238E27FC236}">
                <a16:creationId xmlns:a16="http://schemas.microsoft.com/office/drawing/2014/main" id="{E1FBA9F5-4E1E-7157-650F-920396E6BD16}"/>
              </a:ext>
            </a:extLst>
          </p:cNvPr>
          <p:cNvSpPr>
            <a:spLocks noGrp="1"/>
          </p:cNvSpPr>
          <p:nvPr>
            <p:ph type="dgm" sz="quarter" idx="15" hasCustomPrompt="1"/>
          </p:nvPr>
        </p:nvSpPr>
        <p:spPr>
          <a:xfrm>
            <a:off x="485775" y="1411287"/>
            <a:ext cx="3571200" cy="36000"/>
          </a:xfrm>
          <a:solidFill>
            <a:schemeClr val="tx2"/>
          </a:solidFill>
        </p:spPr>
        <p:txBody>
          <a:bodyPr/>
          <a:lstStyle>
            <a:lvl1pPr marL="0" indent="0">
              <a:buNone/>
              <a:defRPr sz="800"/>
            </a:lvl1pPr>
          </a:lstStyle>
          <a:p>
            <a:r>
              <a:rPr lang="en-US" dirty="0"/>
              <a:t> </a:t>
            </a:r>
          </a:p>
        </p:txBody>
      </p:sp>
      <p:sp>
        <p:nvSpPr>
          <p:cNvPr id="9" name="Highlight line 2">
            <a:extLst>
              <a:ext uri="{FF2B5EF4-FFF2-40B4-BE49-F238E27FC236}">
                <a16:creationId xmlns:a16="http://schemas.microsoft.com/office/drawing/2014/main" id="{F0D5216F-CE4B-8B47-FCA1-EA9B01BBAD6B}"/>
              </a:ext>
            </a:extLst>
          </p:cNvPr>
          <p:cNvSpPr>
            <a:spLocks noGrp="1"/>
          </p:cNvSpPr>
          <p:nvPr>
            <p:ph type="dgm" sz="quarter" idx="16" hasCustomPrompt="1"/>
          </p:nvPr>
        </p:nvSpPr>
        <p:spPr>
          <a:xfrm>
            <a:off x="4312096" y="1411287"/>
            <a:ext cx="3571200" cy="36000"/>
          </a:xfrm>
          <a:solidFill>
            <a:schemeClr val="tx2"/>
          </a:solidFill>
        </p:spPr>
        <p:txBody>
          <a:bodyPr/>
          <a:lstStyle>
            <a:lvl1pPr marL="0" indent="0">
              <a:buNone/>
              <a:defRPr sz="800"/>
            </a:lvl1pPr>
          </a:lstStyle>
          <a:p>
            <a:r>
              <a:rPr lang="en-US" dirty="0"/>
              <a:t> </a:t>
            </a:r>
          </a:p>
        </p:txBody>
      </p:sp>
      <p:sp>
        <p:nvSpPr>
          <p:cNvPr id="10" name="Highlight line 3">
            <a:extLst>
              <a:ext uri="{FF2B5EF4-FFF2-40B4-BE49-F238E27FC236}">
                <a16:creationId xmlns:a16="http://schemas.microsoft.com/office/drawing/2014/main" id="{945CF969-2B44-5C5F-B1A2-132B74FE4B46}"/>
              </a:ext>
            </a:extLst>
          </p:cNvPr>
          <p:cNvSpPr>
            <a:spLocks noGrp="1"/>
          </p:cNvSpPr>
          <p:nvPr>
            <p:ph type="dgm" sz="quarter" idx="17" hasCustomPrompt="1"/>
          </p:nvPr>
        </p:nvSpPr>
        <p:spPr>
          <a:xfrm>
            <a:off x="8138670" y="1411287"/>
            <a:ext cx="3571200" cy="36000"/>
          </a:xfrm>
          <a:solidFill>
            <a:schemeClr val="tx2"/>
          </a:solidFill>
        </p:spPr>
        <p:txBody>
          <a:bodyPr/>
          <a:lstStyle>
            <a:lvl1pPr marL="0" indent="0">
              <a:buNone/>
              <a:defRPr sz="800"/>
            </a:lvl1pPr>
          </a:lstStyle>
          <a:p>
            <a:r>
              <a:rPr lang="en-US" dirty="0"/>
              <a:t> </a:t>
            </a:r>
          </a:p>
        </p:txBody>
      </p:sp>
      <p:sp>
        <p:nvSpPr>
          <p:cNvPr id="3" name="Title 2">
            <a:extLst>
              <a:ext uri="{FF2B5EF4-FFF2-40B4-BE49-F238E27FC236}">
                <a16:creationId xmlns:a16="http://schemas.microsoft.com/office/drawing/2014/main" id="{861D1C9E-8438-3A10-53E8-497704D4A0E4}"/>
              </a:ext>
            </a:extLst>
          </p:cNvPr>
          <p:cNvSpPr>
            <a:spLocks noGrp="1"/>
          </p:cNvSpPr>
          <p:nvPr>
            <p:ph type="title"/>
          </p:nvPr>
        </p:nvSpPr>
        <p:spPr>
          <a:xfrm>
            <a:off x="485523" y="382588"/>
            <a:ext cx="11224347" cy="638175"/>
          </a:xfrm>
        </p:spPr>
        <p:txBody>
          <a:bodyPr/>
          <a:lstStyle/>
          <a:p>
            <a:r>
              <a:rPr lang="en-GB"/>
              <a:t>Click to edit Master title style</a:t>
            </a:r>
            <a:endParaRPr lang="en-US"/>
          </a:p>
        </p:txBody>
      </p:sp>
    </p:spTree>
    <p:extLst>
      <p:ext uri="{BB962C8B-B14F-4D97-AF65-F5344CB8AC3E}">
        <p14:creationId xmlns:p14="http://schemas.microsoft.com/office/powerpoint/2010/main" val="14453072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AE523-7B3C-8783-DFC0-18E1AA2D887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7688924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9060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Key Statement">
    <p:spTree>
      <p:nvGrpSpPr>
        <p:cNvPr id="1" name=""/>
        <p:cNvGrpSpPr/>
        <p:nvPr/>
      </p:nvGrpSpPr>
      <p:grpSpPr>
        <a:xfrm>
          <a:off x="0" y="0"/>
          <a:ext cx="0" cy="0"/>
          <a:chOff x="0" y="0"/>
          <a:chExt cx="0" cy="0"/>
        </a:xfrm>
      </p:grpSpPr>
      <p:pic>
        <p:nvPicPr>
          <p:cNvPr id="6" name="Picture 5" descr="A colorful circle on a black background&#10;&#10;Description automatically generated">
            <a:extLst>
              <a:ext uri="{FF2B5EF4-FFF2-40B4-BE49-F238E27FC236}">
                <a16:creationId xmlns:a16="http://schemas.microsoft.com/office/drawing/2014/main" id="{C39DD3F9-9341-288C-0536-DED981D0E40F}"/>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822960"/>
            <a:ext cx="11218863" cy="4638675"/>
          </a:xfrm>
        </p:spPr>
        <p:txBody>
          <a:bodyPr/>
          <a:lstStyle>
            <a:lvl1pPr marL="0" indent="0">
              <a:lnSpc>
                <a:spcPct val="85000"/>
              </a:lnSpc>
              <a:buNone/>
              <a:defRPr sz="6600" b="1">
                <a:solidFill>
                  <a:schemeClr val="bg1"/>
                </a:solidFill>
                <a:latin typeface="EYInterstate" panose="02000503020000020004" pitchFamily="2" charset="0"/>
              </a:defRPr>
            </a:lvl1pPr>
            <a:lvl2pPr marL="0" indent="0">
              <a:spcBef>
                <a:spcPts val="2400"/>
              </a:spcBef>
              <a:buNone/>
              <a:defRPr sz="3600">
                <a:solidFill>
                  <a:schemeClr val="bg1"/>
                </a:solidFill>
                <a:latin typeface="EYInterstate" panose="02000503020000020004" pitchFamily="2" charset="0"/>
              </a:defRPr>
            </a:lvl2pPr>
            <a:lvl3pPr marL="0" indent="0">
              <a:spcBef>
                <a:spcPts val="2400"/>
              </a:spcBef>
              <a:buNone/>
              <a:defRPr sz="2400" b="1">
                <a:solidFill>
                  <a:schemeClr val="bg1"/>
                </a:solidFill>
                <a:latin typeface="EYInterstate" panose="02000503020000020004" pitchFamily="2" charset="0"/>
              </a:defRPr>
            </a:lvl3pPr>
            <a:lvl4pPr marL="0" indent="0">
              <a:buNone/>
              <a:defRPr>
                <a:solidFill>
                  <a:schemeClr val="bg1"/>
                </a:solidFill>
              </a:defRPr>
            </a:lvl4pPr>
            <a:lvl5pPr marL="0" indent="0">
              <a:buNone/>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8" name="Group 4">
            <a:extLst>
              <a:ext uri="{FF2B5EF4-FFF2-40B4-BE49-F238E27FC236}">
                <a16:creationId xmlns:a16="http://schemas.microsoft.com/office/drawing/2014/main" id="{05920F1D-0D06-535C-A00E-C9CA8D252741}"/>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88A16D72-94EE-8CC0-084C-EB87F8781A1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E0BB2990-3047-821E-17D7-0DDDFF6CB30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D3AEE2A3-1722-B883-C7FC-01A81806B29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2" name="Rectangle 1">
            <a:extLst>
              <a:ext uri="{FF2B5EF4-FFF2-40B4-BE49-F238E27FC236}">
                <a16:creationId xmlns:a16="http://schemas.microsoft.com/office/drawing/2014/main" id="{5D827944-DDF3-7FD2-57E4-05AF26966453}"/>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dirty="0">
                <a:solidFill>
                  <a:schemeClr val="bg1"/>
                </a:solidFill>
                <a:latin typeface="EYInterstate" panose="02000503020000020004" pitchFamily="2" charset="0"/>
                <a:cs typeface="Arial" pitchFamily="34" charset="0"/>
              </a:rPr>
              <a:t>2025 Exempt Organization Tax Services Days - Virtual Strategy and Learning Summit </a:t>
            </a:r>
          </a:p>
        </p:txBody>
      </p:sp>
      <p:sp>
        <p:nvSpPr>
          <p:cNvPr id="3" name="TextBox 2">
            <a:extLst>
              <a:ext uri="{FF2B5EF4-FFF2-40B4-BE49-F238E27FC236}">
                <a16:creationId xmlns:a16="http://schemas.microsoft.com/office/drawing/2014/main" id="{848ED640-6F7E-A56C-04A4-A28E700C9D82}"/>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2C9F66C3-CF87-16D1-8A50-AE78C468F85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February 2025</a:t>
            </a:r>
          </a:p>
        </p:txBody>
      </p:sp>
    </p:spTree>
    <p:extLst>
      <p:ext uri="{BB962C8B-B14F-4D97-AF65-F5344CB8AC3E}">
        <p14:creationId xmlns:p14="http://schemas.microsoft.com/office/powerpoint/2010/main" val="1992881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Fram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13817A-1A0E-6215-C86F-711F67622AC3}"/>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5" name="Group 4">
            <a:extLst>
              <a:ext uri="{FF2B5EF4-FFF2-40B4-BE49-F238E27FC236}">
                <a16:creationId xmlns:a16="http://schemas.microsoft.com/office/drawing/2014/main" id="{9167EEE6-F985-2112-F3A8-85F1A04A37BD}"/>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2" name="Group 1">
            <a:extLst>
              <a:ext uri="{FF2B5EF4-FFF2-40B4-BE49-F238E27FC236}">
                <a16:creationId xmlns:a16="http://schemas.microsoft.com/office/drawing/2014/main" id="{166D7E4E-2A81-A5AB-16CA-DBCEFBD59141}"/>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4" name="Freeform 3">
              <a:extLst>
                <a:ext uri="{FF2B5EF4-FFF2-40B4-BE49-F238E27FC236}">
                  <a16:creationId xmlns:a16="http://schemas.microsoft.com/office/drawing/2014/main" id="{7E9D0337-F340-664F-6A13-B03AA4BA4F82}"/>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46000">
                  <a:srgbClr val="FFE600"/>
                </a:gs>
                <a:gs pos="66000">
                  <a:srgbClr val="FF32FF"/>
                </a:gs>
                <a:gs pos="100000">
                  <a:srgbClr val="32FFFF"/>
                </a:gs>
              </a:gsLst>
              <a:lin ang="18600000" scaled="0"/>
              <a:tileRect/>
            </a:gradFill>
            <a:ln w="8181" cap="flat">
              <a:noFill/>
              <a:prstDash val="solid"/>
              <a:miter/>
            </a:ln>
          </p:spPr>
          <p:txBody>
            <a:bodyPr rtlCol="0" anchor="ctr"/>
            <a:lstStyle/>
            <a:p>
              <a:pPr lvl="0"/>
              <a:endParaRPr lang="en-US" dirty="0"/>
            </a:p>
          </p:txBody>
        </p:sp>
      </p:grpSp>
      <p:grpSp>
        <p:nvGrpSpPr>
          <p:cNvPr id="6" name="Group 5">
            <a:extLst>
              <a:ext uri="{FF2B5EF4-FFF2-40B4-BE49-F238E27FC236}">
                <a16:creationId xmlns:a16="http://schemas.microsoft.com/office/drawing/2014/main" id="{67AEBF90-6B4E-C743-2098-786F67C750D5}"/>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0C9C1757-8C94-A6AF-A3BA-BBD03B3D52CA}"/>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AA6AE5F3-3050-E5BF-9762-F46B3D60EEC1}"/>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9D23A643-B30A-6BB1-47DB-C281B5429370}"/>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5799404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Key Statement">
    <p:spTree>
      <p:nvGrpSpPr>
        <p:cNvPr id="1" name=""/>
        <p:cNvGrpSpPr/>
        <p:nvPr/>
      </p:nvGrpSpPr>
      <p:grpSpPr>
        <a:xfrm>
          <a:off x="0" y="0"/>
          <a:ext cx="0" cy="0"/>
          <a:chOff x="0" y="0"/>
          <a:chExt cx="0" cy="0"/>
        </a:xfrm>
      </p:grpSpPr>
      <p:pic>
        <p:nvPicPr>
          <p:cNvPr id="5" name="Picture 4" descr="A blurry image of a rainbow&#10;&#10;Description automatically generated">
            <a:extLst>
              <a:ext uri="{FF2B5EF4-FFF2-40B4-BE49-F238E27FC236}">
                <a16:creationId xmlns:a16="http://schemas.microsoft.com/office/drawing/2014/main" id="{B747E62E-6D0C-C7D5-3E8D-2701CDF6C784}"/>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p:nvPr>
        </p:nvSpPr>
        <p:spPr>
          <a:xfrm>
            <a:off x="485774" y="822959"/>
            <a:ext cx="8412480" cy="5029200"/>
          </a:xfrm>
        </p:spPr>
        <p:txBody>
          <a:bodyPr/>
          <a:lstStyle>
            <a:lvl1pPr marL="0" indent="0">
              <a:lnSpc>
                <a:spcPct val="85000"/>
              </a:lnSpc>
              <a:buNone/>
              <a:defRPr sz="6600" b="1">
                <a:solidFill>
                  <a:schemeClr val="bg1"/>
                </a:solidFill>
                <a:latin typeface="EYInterstate" panose="02000503020000020004" pitchFamily="2" charset="0"/>
              </a:defRPr>
            </a:lvl1pPr>
            <a:lvl2pPr marL="0" indent="0">
              <a:spcBef>
                <a:spcPts val="2400"/>
              </a:spcBef>
              <a:buNone/>
              <a:defRPr sz="3600">
                <a:solidFill>
                  <a:schemeClr val="bg1"/>
                </a:solidFill>
                <a:latin typeface="EYInterstate" panose="02000503020000020004" pitchFamily="2" charset="0"/>
              </a:defRPr>
            </a:lvl2pPr>
            <a:lvl3pPr marL="0" indent="0">
              <a:spcBef>
                <a:spcPts val="2400"/>
              </a:spcBef>
              <a:buNone/>
              <a:defRPr sz="2400" b="1">
                <a:solidFill>
                  <a:schemeClr val="bg1"/>
                </a:solidFill>
                <a:latin typeface="EYInterstate" panose="02000503020000020004" pitchFamily="2" charset="0"/>
              </a:defRPr>
            </a:lvl3pPr>
            <a:lvl4pPr marL="0" indent="0">
              <a:buNone/>
              <a:defRPr>
                <a:solidFill>
                  <a:schemeClr val="bg1"/>
                </a:solidFill>
              </a:defRPr>
            </a:lvl4pPr>
            <a:lvl5pPr marL="0" indent="0">
              <a:buNone/>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8" name="Group 4">
            <a:extLst>
              <a:ext uri="{FF2B5EF4-FFF2-40B4-BE49-F238E27FC236}">
                <a16:creationId xmlns:a16="http://schemas.microsoft.com/office/drawing/2014/main" id="{05920F1D-0D06-535C-A00E-C9CA8D252741}"/>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88A16D72-94EE-8CC0-084C-EB87F8781A1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E0BB2990-3047-821E-17D7-0DDDFF6CB30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D3AEE2A3-1722-B883-C7FC-01A81806B29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2" name="Rectangle 1">
            <a:extLst>
              <a:ext uri="{FF2B5EF4-FFF2-40B4-BE49-F238E27FC236}">
                <a16:creationId xmlns:a16="http://schemas.microsoft.com/office/drawing/2014/main" id="{5D827944-DDF3-7FD2-57E4-05AF26966453}"/>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dirty="0">
                <a:solidFill>
                  <a:schemeClr val="bg1"/>
                </a:solidFill>
                <a:latin typeface="EYInterstate" panose="02000503020000020004" pitchFamily="2" charset="0"/>
                <a:cs typeface="Arial" pitchFamily="34" charset="0"/>
              </a:rPr>
              <a:t>2025 Exempt Organization Tax Services Days — Virtual Strategy and Learning Summit </a:t>
            </a:r>
          </a:p>
        </p:txBody>
      </p:sp>
      <p:sp>
        <p:nvSpPr>
          <p:cNvPr id="3" name="TextBox 2">
            <a:extLst>
              <a:ext uri="{FF2B5EF4-FFF2-40B4-BE49-F238E27FC236}">
                <a16:creationId xmlns:a16="http://schemas.microsoft.com/office/drawing/2014/main" id="{848ED640-6F7E-A56C-04A4-A28E700C9D82}"/>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2C9F66C3-CF87-16D1-8A50-AE78C468F85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February 2025</a:t>
            </a:r>
          </a:p>
        </p:txBody>
      </p:sp>
    </p:spTree>
    <p:extLst>
      <p:ext uri="{BB962C8B-B14F-4D97-AF65-F5344CB8AC3E}">
        <p14:creationId xmlns:p14="http://schemas.microsoft.com/office/powerpoint/2010/main" val="22726019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Key Statement">
    <p:spTree>
      <p:nvGrpSpPr>
        <p:cNvPr id="1" name=""/>
        <p:cNvGrpSpPr/>
        <p:nvPr/>
      </p:nvGrpSpPr>
      <p:grpSpPr>
        <a:xfrm>
          <a:off x="0" y="0"/>
          <a:ext cx="0" cy="0"/>
          <a:chOff x="0" y="0"/>
          <a:chExt cx="0" cy="0"/>
        </a:xfrm>
      </p:grpSpPr>
      <p:pic>
        <p:nvPicPr>
          <p:cNvPr id="5" name="Picture 4" descr="A colorful light in the dark&#10;&#10;Description automatically generated">
            <a:extLst>
              <a:ext uri="{FF2B5EF4-FFF2-40B4-BE49-F238E27FC236}">
                <a16:creationId xmlns:a16="http://schemas.microsoft.com/office/drawing/2014/main" id="{373DA671-0971-16D6-EB10-36A79B280E62}"/>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7" name="Text Placeholder 6">
            <a:extLst>
              <a:ext uri="{FF2B5EF4-FFF2-40B4-BE49-F238E27FC236}">
                <a16:creationId xmlns:a16="http://schemas.microsoft.com/office/drawing/2014/main" id="{B1F20FD9-346B-5423-9ECF-F0D4E362CCCE}"/>
              </a:ext>
            </a:extLst>
          </p:cNvPr>
          <p:cNvSpPr>
            <a:spLocks noGrp="1"/>
          </p:cNvSpPr>
          <p:nvPr>
            <p:ph type="body" sz="quarter" idx="13" hasCustomPrompt="1"/>
          </p:nvPr>
        </p:nvSpPr>
        <p:spPr>
          <a:xfrm>
            <a:off x="485774" y="822960"/>
            <a:ext cx="11218863" cy="4638675"/>
          </a:xfrm>
        </p:spPr>
        <p:txBody>
          <a:bodyPr/>
          <a:lstStyle>
            <a:lvl1pPr marL="0" indent="0">
              <a:lnSpc>
                <a:spcPct val="85000"/>
              </a:lnSpc>
              <a:buNone/>
              <a:defRPr sz="6600" b="1">
                <a:solidFill>
                  <a:schemeClr val="bg1"/>
                </a:solidFill>
                <a:latin typeface="EYInterstate" panose="02000503020000020004" pitchFamily="2" charset="0"/>
              </a:defRPr>
            </a:lvl1pPr>
            <a:lvl2pPr marL="0" indent="0">
              <a:spcBef>
                <a:spcPts val="2400"/>
              </a:spcBef>
              <a:buNone/>
              <a:defRPr sz="3600">
                <a:solidFill>
                  <a:schemeClr val="bg1"/>
                </a:solidFill>
                <a:latin typeface="EYInterstate" panose="02000503020000020004" pitchFamily="2" charset="0"/>
              </a:defRPr>
            </a:lvl2pPr>
            <a:lvl3pPr marL="0" indent="0">
              <a:spcBef>
                <a:spcPts val="2400"/>
              </a:spcBef>
              <a:buNone/>
              <a:defRPr sz="2400" b="1">
                <a:solidFill>
                  <a:schemeClr val="bg1"/>
                </a:solidFill>
                <a:latin typeface="EYInterstate" panose="02000503020000020004" pitchFamily="2" charset="0"/>
              </a:defRPr>
            </a:lvl3pPr>
            <a:lvl4pPr marL="0" indent="0">
              <a:buNone/>
              <a:defRPr>
                <a:solidFill>
                  <a:schemeClr val="bg1"/>
                </a:solidFill>
              </a:defRPr>
            </a:lvl4pPr>
            <a:lvl5pPr marL="0" indent="0">
              <a:buNone/>
              <a:defRPr>
                <a:solidFill>
                  <a:schemeClr val="bg1"/>
                </a:solidFill>
              </a:defRPr>
            </a:lvl5pPr>
          </a:lstStyle>
          <a:p>
            <a:pPr lvl="0"/>
            <a:r>
              <a:rPr lang="en-GB" dirty="0"/>
              <a:t>Title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8" name="Group 4">
            <a:extLst>
              <a:ext uri="{FF2B5EF4-FFF2-40B4-BE49-F238E27FC236}">
                <a16:creationId xmlns:a16="http://schemas.microsoft.com/office/drawing/2014/main" id="{05920F1D-0D06-535C-A00E-C9CA8D252741}"/>
              </a:ext>
            </a:extLst>
          </p:cNvPr>
          <p:cNvGrpSpPr>
            <a:grpSpLocks noChangeAspect="1"/>
          </p:cNvGrpSpPr>
          <p:nvPr userDrawn="1"/>
        </p:nvGrpSpPr>
        <p:grpSpPr bwMode="black">
          <a:xfrm>
            <a:off x="11623900" y="6276977"/>
            <a:ext cx="346158" cy="355219"/>
            <a:chOff x="7110" y="4004"/>
            <a:chExt cx="191" cy="196"/>
          </a:xfrm>
        </p:grpSpPr>
        <p:sp>
          <p:nvSpPr>
            <p:cNvPr id="9" name="Freeform 5">
              <a:extLst>
                <a:ext uri="{FF2B5EF4-FFF2-40B4-BE49-F238E27FC236}">
                  <a16:creationId xmlns:a16="http://schemas.microsoft.com/office/drawing/2014/main" id="{88A16D72-94EE-8CC0-084C-EB87F8781A1C}"/>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0" name="Freeform 6">
              <a:extLst>
                <a:ext uri="{FF2B5EF4-FFF2-40B4-BE49-F238E27FC236}">
                  <a16:creationId xmlns:a16="http://schemas.microsoft.com/office/drawing/2014/main" id="{E0BB2990-3047-821E-17D7-0DDDFF6CB30A}"/>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1" name="Freeform 7">
              <a:extLst>
                <a:ext uri="{FF2B5EF4-FFF2-40B4-BE49-F238E27FC236}">
                  <a16:creationId xmlns:a16="http://schemas.microsoft.com/office/drawing/2014/main" id="{D3AEE2A3-1722-B883-C7FC-01A81806B299}"/>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2" name="Rectangle 1">
            <a:extLst>
              <a:ext uri="{FF2B5EF4-FFF2-40B4-BE49-F238E27FC236}">
                <a16:creationId xmlns:a16="http://schemas.microsoft.com/office/drawing/2014/main" id="{5D827944-DDF3-7FD2-57E4-05AF26966453}"/>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dirty="0">
                <a:solidFill>
                  <a:schemeClr val="bg1"/>
                </a:solidFill>
                <a:latin typeface="EYInterstate" panose="02000503020000020004" pitchFamily="2" charset="0"/>
                <a:cs typeface="Arial" pitchFamily="34" charset="0"/>
              </a:rPr>
              <a:t>2025 Exempt Organization Tax Services Days — Virtual Strategy and Learning Summit </a:t>
            </a:r>
          </a:p>
        </p:txBody>
      </p:sp>
      <p:sp>
        <p:nvSpPr>
          <p:cNvPr id="3" name="TextBox 2">
            <a:extLst>
              <a:ext uri="{FF2B5EF4-FFF2-40B4-BE49-F238E27FC236}">
                <a16:creationId xmlns:a16="http://schemas.microsoft.com/office/drawing/2014/main" id="{848ED640-6F7E-A56C-04A4-A28E700C9D82}"/>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4" name="Rectangle 3">
            <a:extLst>
              <a:ext uri="{FF2B5EF4-FFF2-40B4-BE49-F238E27FC236}">
                <a16:creationId xmlns:a16="http://schemas.microsoft.com/office/drawing/2014/main" id="{2C9F66C3-CF87-16D1-8A50-AE78C468F85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February 2025</a:t>
            </a:r>
          </a:p>
        </p:txBody>
      </p:sp>
    </p:spTree>
    <p:extLst>
      <p:ext uri="{BB962C8B-B14F-4D97-AF65-F5344CB8AC3E}">
        <p14:creationId xmlns:p14="http://schemas.microsoft.com/office/powerpoint/2010/main" val="7422988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pic>
        <p:nvPicPr>
          <p:cNvPr id="8" name="Picture 7" descr="A bright light in the dark&#10;&#10;Description automatically generated">
            <a:extLst>
              <a:ext uri="{FF2B5EF4-FFF2-40B4-BE49-F238E27FC236}">
                <a16:creationId xmlns:a16="http://schemas.microsoft.com/office/drawing/2014/main" id="{C6893964-B096-BBF5-42BC-1EAE055022BA}"/>
              </a:ext>
            </a:extLst>
          </p:cNvPr>
          <p:cNvPicPr>
            <a:picLocks/>
          </p:cNvPicPr>
          <p:nvPr userDrawn="1"/>
        </p:nvPicPr>
        <p:blipFill>
          <a:blip r:embed="rId2">
            <a:extLst>
              <a:ext uri="{28A0092B-C50C-407E-A947-70E740481C1C}">
                <a14:useLocalDpi xmlns:a14="http://schemas.microsoft.com/office/drawing/2010/main"/>
              </a:ext>
            </a:extLst>
          </a:blip>
          <a:stretch>
            <a:fillRect/>
          </a:stretch>
        </p:blipFill>
        <p:spPr bwMode="hidden">
          <a:xfrm>
            <a:off x="0" y="0"/>
            <a:ext cx="12193200" cy="6858000"/>
          </a:xfrm>
          <a:prstGeom prst="rect">
            <a:avLst/>
          </a:prstGeom>
        </p:spPr>
      </p:pic>
      <p:sp>
        <p:nvSpPr>
          <p:cNvPr id="17" name="Text Placeholder 9">
            <a:extLst>
              <a:ext uri="{FF2B5EF4-FFF2-40B4-BE49-F238E27FC236}">
                <a16:creationId xmlns:a16="http://schemas.microsoft.com/office/drawing/2014/main" id="{B9199D71-1BDD-2925-CD92-9B0B3F8439E9}"/>
              </a:ext>
            </a:extLst>
          </p:cNvPr>
          <p:cNvSpPr>
            <a:spLocks noGrp="1"/>
          </p:cNvSpPr>
          <p:nvPr>
            <p:ph type="body" sz="quarter" idx="28" hasCustomPrompt="1"/>
          </p:nvPr>
        </p:nvSpPr>
        <p:spPr>
          <a:xfrm>
            <a:off x="2756521" y="1411287"/>
            <a:ext cx="1873220" cy="2031325"/>
          </a:xfrm>
        </p:spPr>
        <p:txBody>
          <a:bodyPr wrap="square">
            <a:spAutoFit/>
          </a:bodyPr>
          <a:lstStyle>
            <a:lvl1pPr marL="0" indent="0">
              <a:buNone/>
              <a:defRPr sz="13200"/>
            </a:lvl1pPr>
          </a:lstStyle>
          <a:p>
            <a:pPr lvl="0"/>
            <a:r>
              <a:rPr lang="en-GB" dirty="0"/>
              <a:t>#</a:t>
            </a:r>
            <a:endParaRPr lang="en-US" dirty="0"/>
          </a:p>
        </p:txBody>
      </p:sp>
      <p:sp>
        <p:nvSpPr>
          <p:cNvPr id="19" name="Text Placeholder 6">
            <a:extLst>
              <a:ext uri="{FF2B5EF4-FFF2-40B4-BE49-F238E27FC236}">
                <a16:creationId xmlns:a16="http://schemas.microsoft.com/office/drawing/2014/main" id="{F8391354-FDE4-DE4D-8084-A61467B9F410}"/>
              </a:ext>
            </a:extLst>
          </p:cNvPr>
          <p:cNvSpPr>
            <a:spLocks noGrp="1"/>
          </p:cNvSpPr>
          <p:nvPr>
            <p:ph type="body" sz="quarter" idx="29" hasCustomPrompt="1"/>
          </p:nvPr>
        </p:nvSpPr>
        <p:spPr>
          <a:xfrm flipH="1">
            <a:off x="2845421"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0" name="Text Placeholder 9">
            <a:extLst>
              <a:ext uri="{FF2B5EF4-FFF2-40B4-BE49-F238E27FC236}">
                <a16:creationId xmlns:a16="http://schemas.microsoft.com/office/drawing/2014/main" id="{F575A1BC-5BD6-1793-C917-0720FC3DE980}"/>
              </a:ext>
            </a:extLst>
          </p:cNvPr>
          <p:cNvSpPr>
            <a:spLocks noGrp="1"/>
          </p:cNvSpPr>
          <p:nvPr>
            <p:ph type="body" sz="quarter" idx="30" hasCustomPrompt="1"/>
          </p:nvPr>
        </p:nvSpPr>
        <p:spPr>
          <a:xfrm>
            <a:off x="5116419" y="1411287"/>
            <a:ext cx="1873220" cy="2031325"/>
          </a:xfrm>
        </p:spPr>
        <p:txBody>
          <a:bodyPr wrap="square">
            <a:spAutoFit/>
          </a:bodyPr>
          <a:lstStyle>
            <a:lvl1pPr marL="0" indent="0">
              <a:buNone/>
              <a:defRPr sz="13200"/>
            </a:lvl1pPr>
          </a:lstStyle>
          <a:p>
            <a:pPr lvl="0"/>
            <a:r>
              <a:rPr lang="en-GB" dirty="0"/>
              <a:t>#</a:t>
            </a:r>
            <a:endParaRPr lang="en-US" dirty="0"/>
          </a:p>
        </p:txBody>
      </p:sp>
      <p:sp>
        <p:nvSpPr>
          <p:cNvPr id="22" name="Text Placeholder 6">
            <a:extLst>
              <a:ext uri="{FF2B5EF4-FFF2-40B4-BE49-F238E27FC236}">
                <a16:creationId xmlns:a16="http://schemas.microsoft.com/office/drawing/2014/main" id="{F9CBCE1B-3F39-C7B5-CCE2-AE84242E7749}"/>
              </a:ext>
            </a:extLst>
          </p:cNvPr>
          <p:cNvSpPr>
            <a:spLocks noGrp="1"/>
          </p:cNvSpPr>
          <p:nvPr>
            <p:ph type="body" sz="quarter" idx="31" hasCustomPrompt="1"/>
          </p:nvPr>
        </p:nvSpPr>
        <p:spPr>
          <a:xfrm flipH="1">
            <a:off x="5205319"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5" name="Text Placeholder 6">
            <a:extLst>
              <a:ext uri="{FF2B5EF4-FFF2-40B4-BE49-F238E27FC236}">
                <a16:creationId xmlns:a16="http://schemas.microsoft.com/office/drawing/2014/main" id="{814015C2-B8E4-B890-4CD0-F6A3A2052CAC}"/>
              </a:ext>
            </a:extLst>
          </p:cNvPr>
          <p:cNvSpPr>
            <a:spLocks noGrp="1"/>
          </p:cNvSpPr>
          <p:nvPr>
            <p:ph type="body" sz="quarter" idx="33" hasCustomPrompt="1"/>
          </p:nvPr>
        </p:nvSpPr>
        <p:spPr>
          <a:xfrm>
            <a:off x="7565217"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30" name="Text Placeholder 9">
            <a:extLst>
              <a:ext uri="{FF2B5EF4-FFF2-40B4-BE49-F238E27FC236}">
                <a16:creationId xmlns:a16="http://schemas.microsoft.com/office/drawing/2014/main" id="{37959C9A-F406-FB92-6FFF-08F42234CF91}"/>
              </a:ext>
            </a:extLst>
          </p:cNvPr>
          <p:cNvSpPr>
            <a:spLocks noGrp="1"/>
          </p:cNvSpPr>
          <p:nvPr>
            <p:ph type="body" sz="quarter" idx="34" hasCustomPrompt="1"/>
          </p:nvPr>
        </p:nvSpPr>
        <p:spPr>
          <a:xfrm>
            <a:off x="9836214" y="1411287"/>
            <a:ext cx="1873220" cy="2031325"/>
          </a:xfrm>
        </p:spPr>
        <p:txBody>
          <a:bodyPr wrap="square">
            <a:spAutoFit/>
          </a:bodyPr>
          <a:lstStyle>
            <a:lvl1pPr marL="0" indent="0">
              <a:buNone/>
              <a:defRPr sz="13200"/>
            </a:lvl1pPr>
          </a:lstStyle>
          <a:p>
            <a:pPr lvl="0"/>
            <a:r>
              <a:rPr lang="en-GB" dirty="0"/>
              <a:t>#</a:t>
            </a:r>
            <a:endParaRPr lang="en-US" dirty="0"/>
          </a:p>
        </p:txBody>
      </p:sp>
      <p:sp>
        <p:nvSpPr>
          <p:cNvPr id="34" name="Text Placeholder 6">
            <a:extLst>
              <a:ext uri="{FF2B5EF4-FFF2-40B4-BE49-F238E27FC236}">
                <a16:creationId xmlns:a16="http://schemas.microsoft.com/office/drawing/2014/main" id="{BC6A6256-32C1-F83C-4A32-D674785CF1DF}"/>
              </a:ext>
            </a:extLst>
          </p:cNvPr>
          <p:cNvSpPr>
            <a:spLocks noGrp="1"/>
          </p:cNvSpPr>
          <p:nvPr>
            <p:ph type="body" sz="quarter" idx="35" hasCustomPrompt="1"/>
          </p:nvPr>
        </p:nvSpPr>
        <p:spPr>
          <a:xfrm>
            <a:off x="9925114"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 name="Title 1">
            <a:extLst>
              <a:ext uri="{FF2B5EF4-FFF2-40B4-BE49-F238E27FC236}">
                <a16:creationId xmlns:a16="http://schemas.microsoft.com/office/drawing/2014/main" id="{E49EC5F5-14E0-4B05-29E6-E9A059AA1002}"/>
              </a:ext>
            </a:extLst>
          </p:cNvPr>
          <p:cNvSpPr>
            <a:spLocks noGrp="1"/>
          </p:cNvSpPr>
          <p:nvPr>
            <p:ph type="title" hasCustomPrompt="1"/>
          </p:nvPr>
        </p:nvSpPr>
        <p:spPr>
          <a:xfrm>
            <a:off x="485523" y="369888"/>
            <a:ext cx="11224347" cy="470898"/>
          </a:xfrm>
        </p:spPr>
        <p:txBody>
          <a:bodyPr/>
          <a:lstStyle/>
          <a:p>
            <a:r>
              <a:rPr lang="en-GB" dirty="0"/>
              <a:t>Agenda</a:t>
            </a:r>
            <a:endParaRPr lang="en-US" dirty="0"/>
          </a:p>
        </p:txBody>
      </p:sp>
      <p:sp>
        <p:nvSpPr>
          <p:cNvPr id="10" name="Text Placeholder 9">
            <a:extLst>
              <a:ext uri="{FF2B5EF4-FFF2-40B4-BE49-F238E27FC236}">
                <a16:creationId xmlns:a16="http://schemas.microsoft.com/office/drawing/2014/main" id="{920A2165-CDB3-28AA-F42A-E5E3D72C1440}"/>
              </a:ext>
            </a:extLst>
          </p:cNvPr>
          <p:cNvSpPr>
            <a:spLocks noGrp="1"/>
          </p:cNvSpPr>
          <p:nvPr>
            <p:ph type="body" sz="quarter" idx="13" hasCustomPrompt="1"/>
          </p:nvPr>
        </p:nvSpPr>
        <p:spPr>
          <a:xfrm>
            <a:off x="396623" y="1411287"/>
            <a:ext cx="1873220" cy="2031325"/>
          </a:xfrm>
        </p:spPr>
        <p:txBody>
          <a:bodyPr wrap="square">
            <a:spAutoFit/>
          </a:bodyPr>
          <a:lstStyle>
            <a:lvl1pPr marL="0" indent="0">
              <a:buNone/>
              <a:defRPr sz="13200"/>
            </a:lvl1pPr>
          </a:lstStyle>
          <a:p>
            <a:pPr lvl="0"/>
            <a:r>
              <a:rPr lang="en-GB" dirty="0"/>
              <a:t>#</a:t>
            </a:r>
            <a:endParaRPr lang="en-US" dirty="0"/>
          </a:p>
        </p:txBody>
      </p:sp>
      <p:sp>
        <p:nvSpPr>
          <p:cNvPr id="3" name="Text Placeholder 6">
            <a:extLst>
              <a:ext uri="{FF2B5EF4-FFF2-40B4-BE49-F238E27FC236}">
                <a16:creationId xmlns:a16="http://schemas.microsoft.com/office/drawing/2014/main" id="{F78D4931-12A7-7D80-F380-EDF6BE10CA42}"/>
              </a:ext>
            </a:extLst>
          </p:cNvPr>
          <p:cNvSpPr>
            <a:spLocks noGrp="1"/>
          </p:cNvSpPr>
          <p:nvPr>
            <p:ph type="body" sz="quarter" idx="27" hasCustomPrompt="1"/>
          </p:nvPr>
        </p:nvSpPr>
        <p:spPr>
          <a:xfrm>
            <a:off x="485523" y="3642518"/>
            <a:ext cx="1785600" cy="2407444"/>
          </a:xfrm>
        </p:spPr>
        <p:txBody>
          <a:bodyPr/>
          <a:lstStyle>
            <a:lvl1pPr>
              <a:defRPr>
                <a:latin typeface="+mn-lt"/>
              </a:defRPr>
            </a:lvl1pPr>
          </a:lstStyle>
          <a:p>
            <a:pPr lvl="0"/>
            <a:r>
              <a:rPr lang="en-GB" dirty="0"/>
              <a:t>Agenda text goes here and delete the bullet if not required</a:t>
            </a:r>
            <a:endParaRPr lang="en-US" dirty="0"/>
          </a:p>
        </p:txBody>
      </p:sp>
      <p:sp>
        <p:nvSpPr>
          <p:cNvPr id="23" name="Text Placeholder 9">
            <a:extLst>
              <a:ext uri="{FF2B5EF4-FFF2-40B4-BE49-F238E27FC236}">
                <a16:creationId xmlns:a16="http://schemas.microsoft.com/office/drawing/2014/main" id="{38D52684-7A0E-2BDF-C56C-F721FED04E3A}"/>
              </a:ext>
            </a:extLst>
          </p:cNvPr>
          <p:cNvSpPr>
            <a:spLocks noGrp="1"/>
          </p:cNvSpPr>
          <p:nvPr>
            <p:ph type="body" sz="quarter" idx="32" hasCustomPrompt="1"/>
          </p:nvPr>
        </p:nvSpPr>
        <p:spPr>
          <a:xfrm>
            <a:off x="7476317" y="1411287"/>
            <a:ext cx="1873220" cy="2031325"/>
          </a:xfrm>
        </p:spPr>
        <p:txBody>
          <a:bodyPr wrap="square">
            <a:spAutoFit/>
          </a:bodyPr>
          <a:lstStyle>
            <a:lvl1pPr marL="0" indent="0">
              <a:buNone/>
              <a:defRPr sz="13200"/>
            </a:lvl1pPr>
          </a:lstStyle>
          <a:p>
            <a:pPr lvl="0"/>
            <a:r>
              <a:rPr lang="en-GB" dirty="0"/>
              <a:t>#</a:t>
            </a:r>
            <a:endParaRPr lang="en-US" dirty="0"/>
          </a:p>
        </p:txBody>
      </p:sp>
      <p:sp>
        <p:nvSpPr>
          <p:cNvPr id="36" name="SmartArt Placeholder 35">
            <a:extLst>
              <a:ext uri="{FF2B5EF4-FFF2-40B4-BE49-F238E27FC236}">
                <a16:creationId xmlns:a16="http://schemas.microsoft.com/office/drawing/2014/main" id="{6D23DAA3-59C7-A352-8728-D157F22D25EF}"/>
              </a:ext>
            </a:extLst>
          </p:cNvPr>
          <p:cNvSpPr>
            <a:spLocks noGrp="1"/>
          </p:cNvSpPr>
          <p:nvPr>
            <p:ph type="dgm" sz="quarter" idx="36" hasCustomPrompt="1"/>
          </p:nvPr>
        </p:nvSpPr>
        <p:spPr>
          <a:xfrm>
            <a:off x="2556050" y="2020781"/>
            <a:ext cx="3600" cy="4030662"/>
          </a:xfrm>
          <a:solidFill>
            <a:schemeClr val="bg1"/>
          </a:solidFill>
        </p:spPr>
        <p:txBody>
          <a:bodyPr/>
          <a:lstStyle>
            <a:lvl1pPr marL="0" indent="0">
              <a:buNone/>
              <a:defRPr/>
            </a:lvl1pPr>
          </a:lstStyle>
          <a:p>
            <a:r>
              <a:rPr lang="en-US" dirty="0"/>
              <a:t> </a:t>
            </a:r>
          </a:p>
        </p:txBody>
      </p:sp>
      <p:sp>
        <p:nvSpPr>
          <p:cNvPr id="37" name="SmartArt Placeholder 35">
            <a:extLst>
              <a:ext uri="{FF2B5EF4-FFF2-40B4-BE49-F238E27FC236}">
                <a16:creationId xmlns:a16="http://schemas.microsoft.com/office/drawing/2014/main" id="{D33DFC67-321E-4CFE-436A-CF6FA96BA7E4}"/>
              </a:ext>
            </a:extLst>
          </p:cNvPr>
          <p:cNvSpPr>
            <a:spLocks noGrp="1"/>
          </p:cNvSpPr>
          <p:nvPr>
            <p:ph type="dgm" sz="quarter" idx="37" hasCustomPrompt="1"/>
          </p:nvPr>
        </p:nvSpPr>
        <p:spPr>
          <a:xfrm flipH="1">
            <a:off x="4915948" y="2020781"/>
            <a:ext cx="3600" cy="4030662"/>
          </a:xfrm>
          <a:solidFill>
            <a:schemeClr val="bg1"/>
          </a:solidFill>
        </p:spPr>
        <p:txBody>
          <a:bodyPr/>
          <a:lstStyle>
            <a:lvl1pPr marL="0" indent="0">
              <a:buNone/>
              <a:defRPr/>
            </a:lvl1pPr>
          </a:lstStyle>
          <a:p>
            <a:r>
              <a:rPr lang="en-US" dirty="0"/>
              <a:t> </a:t>
            </a:r>
          </a:p>
        </p:txBody>
      </p:sp>
      <p:sp>
        <p:nvSpPr>
          <p:cNvPr id="38" name="SmartArt Placeholder 35">
            <a:extLst>
              <a:ext uri="{FF2B5EF4-FFF2-40B4-BE49-F238E27FC236}">
                <a16:creationId xmlns:a16="http://schemas.microsoft.com/office/drawing/2014/main" id="{A43CB924-4778-AEB3-1D6C-5B802CD043B0}"/>
              </a:ext>
            </a:extLst>
          </p:cNvPr>
          <p:cNvSpPr>
            <a:spLocks noGrp="1"/>
          </p:cNvSpPr>
          <p:nvPr>
            <p:ph type="dgm" sz="quarter" idx="38" hasCustomPrompt="1"/>
          </p:nvPr>
        </p:nvSpPr>
        <p:spPr>
          <a:xfrm>
            <a:off x="7275846" y="2020781"/>
            <a:ext cx="3600" cy="4030662"/>
          </a:xfrm>
          <a:solidFill>
            <a:schemeClr val="bg1"/>
          </a:solidFill>
        </p:spPr>
        <p:txBody>
          <a:bodyPr/>
          <a:lstStyle>
            <a:lvl1pPr marL="0" indent="0">
              <a:buNone/>
              <a:defRPr/>
            </a:lvl1pPr>
          </a:lstStyle>
          <a:p>
            <a:r>
              <a:rPr lang="en-US" dirty="0"/>
              <a:t> </a:t>
            </a:r>
          </a:p>
        </p:txBody>
      </p:sp>
      <p:sp>
        <p:nvSpPr>
          <p:cNvPr id="39" name="SmartArt Placeholder 35">
            <a:extLst>
              <a:ext uri="{FF2B5EF4-FFF2-40B4-BE49-F238E27FC236}">
                <a16:creationId xmlns:a16="http://schemas.microsoft.com/office/drawing/2014/main" id="{225723D6-9330-76F1-3F3B-6A582AC1C154}"/>
              </a:ext>
            </a:extLst>
          </p:cNvPr>
          <p:cNvSpPr>
            <a:spLocks noGrp="1"/>
          </p:cNvSpPr>
          <p:nvPr>
            <p:ph type="dgm" sz="quarter" idx="39" hasCustomPrompt="1"/>
          </p:nvPr>
        </p:nvSpPr>
        <p:spPr>
          <a:xfrm>
            <a:off x="9635744" y="2020781"/>
            <a:ext cx="3600" cy="4030662"/>
          </a:xfrm>
          <a:solidFill>
            <a:schemeClr val="bg1"/>
          </a:solidFill>
        </p:spPr>
        <p:txBody>
          <a:bodyPr/>
          <a:lstStyle>
            <a:lvl1pPr marL="0" indent="0">
              <a:buNone/>
              <a:defRPr/>
            </a:lvl1pPr>
          </a:lstStyle>
          <a:p>
            <a:r>
              <a:rPr lang="en-US" dirty="0"/>
              <a:t> </a:t>
            </a:r>
          </a:p>
        </p:txBody>
      </p:sp>
      <p:grpSp>
        <p:nvGrpSpPr>
          <p:cNvPr id="9" name="Group 4">
            <a:extLst>
              <a:ext uri="{FF2B5EF4-FFF2-40B4-BE49-F238E27FC236}">
                <a16:creationId xmlns:a16="http://schemas.microsoft.com/office/drawing/2014/main" id="{C73356B1-351A-A1D6-028F-C9736D731FF3}"/>
              </a:ext>
            </a:extLst>
          </p:cNvPr>
          <p:cNvGrpSpPr>
            <a:grpSpLocks noChangeAspect="1"/>
          </p:cNvGrpSpPr>
          <p:nvPr userDrawn="1"/>
        </p:nvGrpSpPr>
        <p:grpSpPr bwMode="black">
          <a:xfrm>
            <a:off x="11623900" y="6276977"/>
            <a:ext cx="346158" cy="355219"/>
            <a:chOff x="7110" y="4004"/>
            <a:chExt cx="191" cy="196"/>
          </a:xfrm>
        </p:grpSpPr>
        <p:sp>
          <p:nvSpPr>
            <p:cNvPr id="11" name="Freeform 5">
              <a:extLst>
                <a:ext uri="{FF2B5EF4-FFF2-40B4-BE49-F238E27FC236}">
                  <a16:creationId xmlns:a16="http://schemas.microsoft.com/office/drawing/2014/main" id="{DEE1F1DF-83E2-9910-8487-D0B14E0DA527}"/>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2" name="Freeform 6">
              <a:extLst>
                <a:ext uri="{FF2B5EF4-FFF2-40B4-BE49-F238E27FC236}">
                  <a16:creationId xmlns:a16="http://schemas.microsoft.com/office/drawing/2014/main" id="{86EFBE9B-F67C-6359-549F-FC22A1C483DC}"/>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CAEDED04-6A1F-9E39-1C85-4BA396FAFF11}"/>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4" name="TextBox 3">
            <a:extLst>
              <a:ext uri="{FF2B5EF4-FFF2-40B4-BE49-F238E27FC236}">
                <a16:creationId xmlns:a16="http://schemas.microsoft.com/office/drawing/2014/main" id="{2DD57546-CD67-1365-AC04-A9BDED97E163}"/>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F6CF3B22-5E23-45AA-D99A-22AEB518D422}"/>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dirty="0">
                <a:solidFill>
                  <a:schemeClr val="bg1"/>
                </a:solidFill>
                <a:latin typeface="EYInterstate" panose="02000503020000020004" pitchFamily="2" charset="0"/>
                <a:cs typeface="Arial" pitchFamily="34" charset="0"/>
              </a:rPr>
              <a:t>2025 Exempt Organization Tax Services Days - Virtual Strategy and Learning Summit </a:t>
            </a:r>
          </a:p>
        </p:txBody>
      </p:sp>
      <p:sp>
        <p:nvSpPr>
          <p:cNvPr id="6" name="Rectangle 5">
            <a:extLst>
              <a:ext uri="{FF2B5EF4-FFF2-40B4-BE49-F238E27FC236}">
                <a16:creationId xmlns:a16="http://schemas.microsoft.com/office/drawing/2014/main" id="{711723F2-149F-DA49-18DE-5AD6DFB01DB1}"/>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February 2025</a:t>
            </a:r>
          </a:p>
        </p:txBody>
      </p:sp>
    </p:spTree>
    <p:extLst>
      <p:ext uri="{BB962C8B-B14F-4D97-AF65-F5344CB8AC3E}">
        <p14:creationId xmlns:p14="http://schemas.microsoft.com/office/powerpoint/2010/main" val="386309215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Divider 1">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C8219F-D640-4BE4-BEBF-30B96F2AF625}"/>
              </a:ext>
            </a:extLst>
          </p:cNvPr>
          <p:cNvSpPr>
            <a:spLocks noGrp="1"/>
          </p:cNvSpPr>
          <p:nvPr>
            <p:ph type="sldNum" sz="quarter" idx="12"/>
          </p:nvPr>
        </p:nvSpPr>
        <p:spPr>
          <a:xfrm>
            <a:off x="609601" y="6516456"/>
            <a:ext cx="884088" cy="180000"/>
          </a:xfrm>
          <a:prstGeom prst="rect">
            <a:avLst/>
          </a:prstGeom>
        </p:spPr>
        <p:txBody>
          <a:bodyPr/>
          <a:lstStyle/>
          <a:p>
            <a:r>
              <a:rPr lang="en-GB" dirty="0"/>
              <a:t>Page </a:t>
            </a:r>
            <a:fld id="{F1BC30E3-FFE5-4B91-AA19-87A149EBB9EE}" type="slidenum">
              <a:rPr smtClean="0"/>
              <a:pPr/>
              <a:t>‹#›</a:t>
            </a:fld>
            <a:endParaRPr dirty="0"/>
          </a:p>
        </p:txBody>
      </p:sp>
    </p:spTree>
    <p:extLst>
      <p:ext uri="{BB962C8B-B14F-4D97-AF65-F5344CB8AC3E}">
        <p14:creationId xmlns:p14="http://schemas.microsoft.com/office/powerpoint/2010/main" val="2477995949"/>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Divider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AA89B7-882B-4C16-BA6C-3CED730834B9}"/>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l="23713" r="26309" b="60"/>
          <a:stretch/>
        </p:blipFill>
        <p:spPr>
          <a:xfrm>
            <a:off x="-1" y="889"/>
            <a:ext cx="12192001" cy="6857112"/>
          </a:xfrm>
          <a:prstGeom prst="rect">
            <a:avLst/>
          </a:prstGeom>
        </p:spPr>
      </p:pic>
      <p:sp>
        <p:nvSpPr>
          <p:cNvPr id="6" name="Rectangle 5">
            <a:extLst>
              <a:ext uri="{FF2B5EF4-FFF2-40B4-BE49-F238E27FC236}">
                <a16:creationId xmlns:a16="http://schemas.microsoft.com/office/drawing/2014/main" id="{A05A4A79-DFB1-4BA4-9E69-94B6658FB08D}"/>
              </a:ext>
            </a:extLst>
          </p:cNvPr>
          <p:cNvSpPr/>
          <p:nvPr userDrawn="1"/>
        </p:nvSpPr>
        <p:spPr>
          <a:xfrm>
            <a:off x="-1" y="2"/>
            <a:ext cx="12192001" cy="6857999"/>
          </a:xfrm>
          <a:prstGeom prst="rect">
            <a:avLst/>
          </a:prstGeom>
          <a:gradFill>
            <a:gsLst>
              <a:gs pos="0">
                <a:schemeClr val="tx1">
                  <a:lumMod val="0"/>
                  <a:alpha val="42000"/>
                </a:schemeClr>
              </a:gs>
              <a:gs pos="100000">
                <a:schemeClr val="bg2">
                  <a:alpha val="33000"/>
                </a:schemeClr>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900" dirty="0">
              <a:solidFill>
                <a:schemeClr val="tx1"/>
              </a:solidFill>
            </a:endParaRPr>
          </a:p>
        </p:txBody>
      </p:sp>
      <p:sp>
        <p:nvSpPr>
          <p:cNvPr id="2" name="Date Placeholder 1">
            <a:extLst>
              <a:ext uri="{FF2B5EF4-FFF2-40B4-BE49-F238E27FC236}">
                <a16:creationId xmlns:a16="http://schemas.microsoft.com/office/drawing/2014/main" id="{437416E9-5919-4213-81D7-5E74B3B61EAA}"/>
              </a:ext>
            </a:extLst>
          </p:cNvPr>
          <p:cNvSpPr>
            <a:spLocks noGrp="1"/>
          </p:cNvSpPr>
          <p:nvPr>
            <p:ph type="dt" sz="half" idx="10"/>
          </p:nvPr>
        </p:nvSpPr>
        <p:spPr/>
        <p:txBody>
          <a:bodyPr/>
          <a:lstStyle/>
          <a:p>
            <a:fld id="{25A4C027-7302-4181-87B3-195C2F97C50C}" type="datetime1">
              <a:rPr lang="en-US" smtClean="0"/>
              <a:t>4/25/2025</a:t>
            </a:fld>
            <a:endParaRPr lang="en-IN" dirty="0"/>
          </a:p>
        </p:txBody>
      </p:sp>
      <p:sp>
        <p:nvSpPr>
          <p:cNvPr id="3" name="Footer Placeholder 2">
            <a:extLst>
              <a:ext uri="{FF2B5EF4-FFF2-40B4-BE49-F238E27FC236}">
                <a16:creationId xmlns:a16="http://schemas.microsoft.com/office/drawing/2014/main" id="{6BDFF1B2-A745-40FB-B885-B3638A4F4178}"/>
              </a:ext>
            </a:extLst>
          </p:cNvPr>
          <p:cNvSpPr>
            <a:spLocks noGrp="1"/>
          </p:cNvSpPr>
          <p:nvPr>
            <p:ph type="ftr" sz="quarter" idx="11"/>
          </p:nvPr>
        </p:nvSpPr>
        <p:spPr/>
        <p:txBody>
          <a:bodyPr/>
          <a:lstStyle/>
          <a:p>
            <a:r>
              <a:rPr lang="en-US" dirty="0"/>
              <a:t>32nd Annual EY Health Sciences Tax Conference</a:t>
            </a:r>
          </a:p>
        </p:txBody>
      </p:sp>
      <p:sp>
        <p:nvSpPr>
          <p:cNvPr id="4" name="Slide Number Placeholder 3">
            <a:extLst>
              <a:ext uri="{FF2B5EF4-FFF2-40B4-BE49-F238E27FC236}">
                <a16:creationId xmlns:a16="http://schemas.microsoft.com/office/drawing/2014/main" id="{0DC9AD96-7B7E-4E05-90E8-1F98943B0720}"/>
              </a:ext>
            </a:extLst>
          </p:cNvPr>
          <p:cNvSpPr>
            <a:spLocks noGrp="1"/>
          </p:cNvSpPr>
          <p:nvPr>
            <p:ph type="sldNum" sz="quarter" idx="12"/>
          </p:nvPr>
        </p:nvSpPr>
        <p:spPr/>
        <p:txBody>
          <a:bodyPr/>
          <a:lstStyle/>
          <a:p>
            <a:r>
              <a:rPr lang="en-GB" dirty="0"/>
              <a:t>Page </a:t>
            </a:r>
            <a:fld id="{F1BC30E3-FFE5-4B91-AA19-87A149EBB9EE}" type="slidenum">
              <a:rPr smtClean="0"/>
              <a:pPr/>
              <a:t>‹#›</a:t>
            </a:fld>
            <a:endParaRPr dirty="0"/>
          </a:p>
        </p:txBody>
      </p:sp>
      <p:pic>
        <p:nvPicPr>
          <p:cNvPr id="11" name="Picture 10">
            <a:extLst>
              <a:ext uri="{FF2B5EF4-FFF2-40B4-BE49-F238E27FC236}">
                <a16:creationId xmlns:a16="http://schemas.microsoft.com/office/drawing/2014/main" id="{14D2D85D-F296-48AE-961A-92C773F1C5B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45952" y="6327648"/>
            <a:ext cx="536672" cy="411480"/>
          </a:xfrm>
          <a:prstGeom prst="rect">
            <a:avLst/>
          </a:prstGeom>
        </p:spPr>
      </p:pic>
    </p:spTree>
    <p:extLst>
      <p:ext uri="{BB962C8B-B14F-4D97-AF65-F5344CB8AC3E}">
        <p14:creationId xmlns:p14="http://schemas.microsoft.com/office/powerpoint/2010/main" val="60968155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Fram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B25F44-CAE3-AE0B-B97B-B0F6E4B43D50}"/>
              </a:ext>
              <a:ext uri="{C183D7F6-B498-43B3-948B-1728B52AA6E4}">
                <adec:decorative xmlns:adec="http://schemas.microsoft.com/office/drawing/2017/decorative" val="1"/>
              </a:ext>
            </a:extLst>
          </p:cNvPr>
          <p:cNvSpPr/>
          <p:nvPr userDrawn="1"/>
        </p:nvSpPr>
        <p:spPr>
          <a:xfrm>
            <a:off x="0" y="0"/>
            <a:ext cx="8386354" cy="6858000"/>
          </a:xfrm>
          <a:prstGeom prst="rect">
            <a:avLst/>
          </a:prstGeom>
          <a:gradFill flip="none" rotWithShape="1">
            <a:gsLst>
              <a:gs pos="0">
                <a:schemeClr val="tx1">
                  <a:lumMod val="0"/>
                  <a:alpha val="0"/>
                </a:schemeClr>
              </a:gs>
              <a:gs pos="95000">
                <a:srgbClr val="000000">
                  <a:alpha val="70000"/>
                </a:srgbClr>
              </a:gs>
            </a:gsLst>
            <a:lin ang="108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b="1" dirty="0">
              <a:solidFill>
                <a:schemeClr val="tx1"/>
              </a:solidFill>
            </a:endParaRPr>
          </a:p>
        </p:txBody>
      </p:sp>
      <p:grpSp>
        <p:nvGrpSpPr>
          <p:cNvPr id="2" name="Group 1">
            <a:extLst>
              <a:ext uri="{FF2B5EF4-FFF2-40B4-BE49-F238E27FC236}">
                <a16:creationId xmlns:a16="http://schemas.microsoft.com/office/drawing/2014/main" id="{7E7E8938-439A-DB5B-B3DF-7EF202013D57}"/>
              </a:ext>
            </a:extLst>
          </p:cNvPr>
          <p:cNvGrpSpPr/>
          <p:nvPr userDrawn="1"/>
        </p:nvGrpSpPr>
        <p:grpSpPr>
          <a:xfrm>
            <a:off x="485775" y="6164633"/>
            <a:ext cx="4940935" cy="318770"/>
            <a:chOff x="485775" y="6164633"/>
            <a:chExt cx="4940935" cy="318770"/>
          </a:xfrm>
        </p:grpSpPr>
        <p:sp>
          <p:nvSpPr>
            <p:cNvPr id="24" name="Freeform 23">
              <a:extLst>
                <a:ext uri="{FF2B5EF4-FFF2-40B4-BE49-F238E27FC236}">
                  <a16:creationId xmlns:a16="http://schemas.microsoft.com/office/drawing/2014/main" id="{BDF3ED9A-57E4-25C5-BC4E-AC1C77798191}"/>
                </a:ext>
              </a:extLst>
            </p:cNvPr>
            <p:cNvSpPr/>
            <p:nvPr userDrawn="1"/>
          </p:nvSpPr>
          <p:spPr>
            <a:xfrm>
              <a:off x="485775" y="6164633"/>
              <a:ext cx="405765" cy="81280"/>
            </a:xfrm>
            <a:custGeom>
              <a:avLst/>
              <a:gdLst>
                <a:gd name="connsiteX0" fmla="*/ 324485 w 405765"/>
                <a:gd name="connsiteY0" fmla="*/ 0 h 81280"/>
                <a:gd name="connsiteX1" fmla="*/ 405765 w 405765"/>
                <a:gd name="connsiteY1" fmla="*/ 0 h 81280"/>
                <a:gd name="connsiteX2" fmla="*/ 405765 w 405765"/>
                <a:gd name="connsiteY2" fmla="*/ 81280 h 81280"/>
                <a:gd name="connsiteX3" fmla="*/ 324485 w 405765"/>
                <a:gd name="connsiteY3" fmla="*/ 81280 h 81280"/>
                <a:gd name="connsiteX4" fmla="*/ 161925 w 405765"/>
                <a:gd name="connsiteY4" fmla="*/ 0 h 81280"/>
                <a:gd name="connsiteX5" fmla="*/ 243205 w 405765"/>
                <a:gd name="connsiteY5" fmla="*/ 0 h 81280"/>
                <a:gd name="connsiteX6" fmla="*/ 243205 w 405765"/>
                <a:gd name="connsiteY6" fmla="*/ 81280 h 81280"/>
                <a:gd name="connsiteX7" fmla="*/ 161925 w 405765"/>
                <a:gd name="connsiteY7" fmla="*/ 81280 h 81280"/>
                <a:gd name="connsiteX8" fmla="*/ 0 w 405765"/>
                <a:gd name="connsiteY8" fmla="*/ 0 h 81280"/>
                <a:gd name="connsiteX9" fmla="*/ 81280 w 405765"/>
                <a:gd name="connsiteY9" fmla="*/ 0 h 81280"/>
                <a:gd name="connsiteX10" fmla="*/ 81280 w 405765"/>
                <a:gd name="connsiteY10" fmla="*/ 81280 h 81280"/>
                <a:gd name="connsiteX11" fmla="*/ 0 w 405765"/>
                <a:gd name="connsiteY11" fmla="*/ 81280 h 8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765" h="81280">
                  <a:moveTo>
                    <a:pt x="324485" y="0"/>
                  </a:moveTo>
                  <a:lnTo>
                    <a:pt x="405765" y="0"/>
                  </a:lnTo>
                  <a:lnTo>
                    <a:pt x="405765" y="81280"/>
                  </a:lnTo>
                  <a:lnTo>
                    <a:pt x="324485" y="81280"/>
                  </a:lnTo>
                  <a:close/>
                  <a:moveTo>
                    <a:pt x="161925" y="0"/>
                  </a:moveTo>
                  <a:lnTo>
                    <a:pt x="243205" y="0"/>
                  </a:lnTo>
                  <a:lnTo>
                    <a:pt x="243205" y="81280"/>
                  </a:lnTo>
                  <a:lnTo>
                    <a:pt x="161925" y="81280"/>
                  </a:lnTo>
                  <a:close/>
                  <a:moveTo>
                    <a:pt x="0" y="0"/>
                  </a:moveTo>
                  <a:lnTo>
                    <a:pt x="81280" y="0"/>
                  </a:lnTo>
                  <a:lnTo>
                    <a:pt x="81280" y="81280"/>
                  </a:lnTo>
                  <a:lnTo>
                    <a:pt x="0" y="81280"/>
                  </a:lnTo>
                  <a:close/>
                </a:path>
              </a:pathLst>
            </a:custGeom>
            <a:solidFill>
              <a:srgbClr val="FFE600"/>
            </a:solidFill>
            <a:ln w="63500"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F8AD9B21-63CE-8D03-9802-DB2391C6BC13}"/>
                </a:ext>
              </a:extLst>
            </p:cNvPr>
            <p:cNvSpPr/>
            <p:nvPr userDrawn="1"/>
          </p:nvSpPr>
          <p:spPr bwMode="black">
            <a:xfrm>
              <a:off x="485779" y="6344974"/>
              <a:ext cx="4940931" cy="138429"/>
            </a:xfrm>
            <a:custGeom>
              <a:avLst/>
              <a:gdLst>
                <a:gd name="connsiteX0" fmla="*/ 1032512 w 4940931"/>
                <a:gd name="connsiteY0" fmla="*/ 137477 h 138429"/>
                <a:gd name="connsiteX1" fmla="*/ 1032512 w 4940931"/>
                <a:gd name="connsiteY1" fmla="*/ 137794 h 138429"/>
                <a:gd name="connsiteX2" fmla="*/ 1030607 w 4940931"/>
                <a:gd name="connsiteY2" fmla="*/ 138429 h 138429"/>
                <a:gd name="connsiteX3" fmla="*/ 4929501 w 4940931"/>
                <a:gd name="connsiteY3" fmla="*/ 87629 h 138429"/>
                <a:gd name="connsiteX4" fmla="*/ 4933946 w 4940931"/>
                <a:gd name="connsiteY4" fmla="*/ 88264 h 138429"/>
                <a:gd name="connsiteX5" fmla="*/ 4937756 w 4940931"/>
                <a:gd name="connsiteY5" fmla="*/ 90804 h 138429"/>
                <a:gd name="connsiteX6" fmla="*/ 4940296 w 4940931"/>
                <a:gd name="connsiteY6" fmla="*/ 94614 h 138429"/>
                <a:gd name="connsiteX7" fmla="*/ 4940931 w 4940931"/>
                <a:gd name="connsiteY7" fmla="*/ 99059 h 138429"/>
                <a:gd name="connsiteX8" fmla="*/ 4940296 w 4940931"/>
                <a:gd name="connsiteY8" fmla="*/ 103504 h 138429"/>
                <a:gd name="connsiteX9" fmla="*/ 4937756 w 4940931"/>
                <a:gd name="connsiteY9" fmla="*/ 107314 h 138429"/>
                <a:gd name="connsiteX10" fmla="*/ 4933946 w 4940931"/>
                <a:gd name="connsiteY10" fmla="*/ 109854 h 138429"/>
                <a:gd name="connsiteX11" fmla="*/ 4929501 w 4940931"/>
                <a:gd name="connsiteY11" fmla="*/ 110489 h 138429"/>
                <a:gd name="connsiteX12" fmla="*/ 4925056 w 4940931"/>
                <a:gd name="connsiteY12" fmla="*/ 109854 h 138429"/>
                <a:gd name="connsiteX13" fmla="*/ 4921246 w 4940931"/>
                <a:gd name="connsiteY13" fmla="*/ 107314 h 138429"/>
                <a:gd name="connsiteX14" fmla="*/ 4918706 w 4940931"/>
                <a:gd name="connsiteY14" fmla="*/ 103504 h 138429"/>
                <a:gd name="connsiteX15" fmla="*/ 4918071 w 4940931"/>
                <a:gd name="connsiteY15" fmla="*/ 99059 h 138429"/>
                <a:gd name="connsiteX16" fmla="*/ 4918706 w 4940931"/>
                <a:gd name="connsiteY16" fmla="*/ 94614 h 138429"/>
                <a:gd name="connsiteX17" fmla="*/ 4921246 w 4940931"/>
                <a:gd name="connsiteY17" fmla="*/ 90804 h 138429"/>
                <a:gd name="connsiteX18" fmla="*/ 4925056 w 4940931"/>
                <a:gd name="connsiteY18" fmla="*/ 88264 h 138429"/>
                <a:gd name="connsiteX19" fmla="*/ 4929501 w 4940931"/>
                <a:gd name="connsiteY19" fmla="*/ 87629 h 138429"/>
                <a:gd name="connsiteX20" fmla="*/ 3079110 w 4940931"/>
                <a:gd name="connsiteY20" fmla="*/ 87629 h 138429"/>
                <a:gd name="connsiteX21" fmla="*/ 3083555 w 4940931"/>
                <a:gd name="connsiteY21" fmla="*/ 88264 h 138429"/>
                <a:gd name="connsiteX22" fmla="*/ 3087365 w 4940931"/>
                <a:gd name="connsiteY22" fmla="*/ 90804 h 138429"/>
                <a:gd name="connsiteX23" fmla="*/ 3089905 w 4940931"/>
                <a:gd name="connsiteY23" fmla="*/ 94614 h 138429"/>
                <a:gd name="connsiteX24" fmla="*/ 3090540 w 4940931"/>
                <a:gd name="connsiteY24" fmla="*/ 99059 h 138429"/>
                <a:gd name="connsiteX25" fmla="*/ 3089905 w 4940931"/>
                <a:gd name="connsiteY25" fmla="*/ 103504 h 138429"/>
                <a:gd name="connsiteX26" fmla="*/ 3087365 w 4940931"/>
                <a:gd name="connsiteY26" fmla="*/ 107314 h 138429"/>
                <a:gd name="connsiteX27" fmla="*/ 3083555 w 4940931"/>
                <a:gd name="connsiteY27" fmla="*/ 109854 h 138429"/>
                <a:gd name="connsiteX28" fmla="*/ 3079110 w 4940931"/>
                <a:gd name="connsiteY28" fmla="*/ 110489 h 138429"/>
                <a:gd name="connsiteX29" fmla="*/ 3074665 w 4940931"/>
                <a:gd name="connsiteY29" fmla="*/ 109854 h 138429"/>
                <a:gd name="connsiteX30" fmla="*/ 3070855 w 4940931"/>
                <a:gd name="connsiteY30" fmla="*/ 107314 h 138429"/>
                <a:gd name="connsiteX31" fmla="*/ 3068315 w 4940931"/>
                <a:gd name="connsiteY31" fmla="*/ 103504 h 138429"/>
                <a:gd name="connsiteX32" fmla="*/ 3067680 w 4940931"/>
                <a:gd name="connsiteY32" fmla="*/ 99059 h 138429"/>
                <a:gd name="connsiteX33" fmla="*/ 3068315 w 4940931"/>
                <a:gd name="connsiteY33" fmla="*/ 94614 h 138429"/>
                <a:gd name="connsiteX34" fmla="*/ 3070855 w 4940931"/>
                <a:gd name="connsiteY34" fmla="*/ 90804 h 138429"/>
                <a:gd name="connsiteX35" fmla="*/ 3074665 w 4940931"/>
                <a:gd name="connsiteY35" fmla="*/ 88264 h 138429"/>
                <a:gd name="connsiteX36" fmla="*/ 3079110 w 4940931"/>
                <a:gd name="connsiteY36" fmla="*/ 87629 h 138429"/>
                <a:gd name="connsiteX37" fmla="*/ 1565275 w 4940931"/>
                <a:gd name="connsiteY37" fmla="*/ 87629 h 138429"/>
                <a:gd name="connsiteX38" fmla="*/ 1569720 w 4940931"/>
                <a:gd name="connsiteY38" fmla="*/ 88264 h 138429"/>
                <a:gd name="connsiteX39" fmla="*/ 1573529 w 4940931"/>
                <a:gd name="connsiteY39" fmla="*/ 90804 h 138429"/>
                <a:gd name="connsiteX40" fmla="*/ 1576069 w 4940931"/>
                <a:gd name="connsiteY40" fmla="*/ 94614 h 138429"/>
                <a:gd name="connsiteX41" fmla="*/ 1576705 w 4940931"/>
                <a:gd name="connsiteY41" fmla="*/ 99059 h 138429"/>
                <a:gd name="connsiteX42" fmla="*/ 1576069 w 4940931"/>
                <a:gd name="connsiteY42" fmla="*/ 103504 h 138429"/>
                <a:gd name="connsiteX43" fmla="*/ 1573529 w 4940931"/>
                <a:gd name="connsiteY43" fmla="*/ 107314 h 138429"/>
                <a:gd name="connsiteX44" fmla="*/ 1569720 w 4940931"/>
                <a:gd name="connsiteY44" fmla="*/ 109854 h 138429"/>
                <a:gd name="connsiteX45" fmla="*/ 1565275 w 4940931"/>
                <a:gd name="connsiteY45" fmla="*/ 110489 h 138429"/>
                <a:gd name="connsiteX46" fmla="*/ 1560830 w 4940931"/>
                <a:gd name="connsiteY46" fmla="*/ 109854 h 138429"/>
                <a:gd name="connsiteX47" fmla="*/ 1557020 w 4940931"/>
                <a:gd name="connsiteY47" fmla="*/ 107314 h 138429"/>
                <a:gd name="connsiteX48" fmla="*/ 1554479 w 4940931"/>
                <a:gd name="connsiteY48" fmla="*/ 103504 h 138429"/>
                <a:gd name="connsiteX49" fmla="*/ 1553844 w 4940931"/>
                <a:gd name="connsiteY49" fmla="*/ 99059 h 138429"/>
                <a:gd name="connsiteX50" fmla="*/ 1554479 w 4940931"/>
                <a:gd name="connsiteY50" fmla="*/ 94614 h 138429"/>
                <a:gd name="connsiteX51" fmla="*/ 1557020 w 4940931"/>
                <a:gd name="connsiteY51" fmla="*/ 90804 h 138429"/>
                <a:gd name="connsiteX52" fmla="*/ 1560830 w 4940931"/>
                <a:gd name="connsiteY52" fmla="*/ 88264 h 138429"/>
                <a:gd name="connsiteX53" fmla="*/ 1565275 w 4940931"/>
                <a:gd name="connsiteY53" fmla="*/ 87629 h 138429"/>
                <a:gd name="connsiteX54" fmla="*/ 2642230 w 4940931"/>
                <a:gd name="connsiteY54" fmla="*/ 73024 h 138429"/>
                <a:gd name="connsiteX55" fmla="*/ 2630800 w 4940931"/>
                <a:gd name="connsiteY55" fmla="*/ 76199 h 138429"/>
                <a:gd name="connsiteX56" fmla="*/ 2626355 w 4940931"/>
                <a:gd name="connsiteY56" fmla="*/ 84454 h 138429"/>
                <a:gd name="connsiteX57" fmla="*/ 2627625 w 4940931"/>
                <a:gd name="connsiteY57" fmla="*/ 90169 h 138429"/>
                <a:gd name="connsiteX58" fmla="*/ 2630800 w 4940931"/>
                <a:gd name="connsiteY58" fmla="*/ 93979 h 138429"/>
                <a:gd name="connsiteX59" fmla="*/ 2635245 w 4940931"/>
                <a:gd name="connsiteY59" fmla="*/ 96519 h 138429"/>
                <a:gd name="connsiteX60" fmla="*/ 2641595 w 4940931"/>
                <a:gd name="connsiteY60" fmla="*/ 97154 h 138429"/>
                <a:gd name="connsiteX61" fmla="*/ 2647310 w 4940931"/>
                <a:gd name="connsiteY61" fmla="*/ 96519 h 138429"/>
                <a:gd name="connsiteX62" fmla="*/ 2652390 w 4940931"/>
                <a:gd name="connsiteY62" fmla="*/ 93979 h 138429"/>
                <a:gd name="connsiteX63" fmla="*/ 2656835 w 4940931"/>
                <a:gd name="connsiteY63" fmla="*/ 90804 h 138429"/>
                <a:gd name="connsiteX64" fmla="*/ 2660010 w 4940931"/>
                <a:gd name="connsiteY64" fmla="*/ 86994 h 138429"/>
                <a:gd name="connsiteX65" fmla="*/ 2660010 w 4940931"/>
                <a:gd name="connsiteY65" fmla="*/ 75564 h 138429"/>
                <a:gd name="connsiteX66" fmla="*/ 2656200 w 4940931"/>
                <a:gd name="connsiteY66" fmla="*/ 74294 h 138429"/>
                <a:gd name="connsiteX67" fmla="*/ 2652390 w 4940931"/>
                <a:gd name="connsiteY67" fmla="*/ 73659 h 138429"/>
                <a:gd name="connsiteX68" fmla="*/ 2647945 w 4940931"/>
                <a:gd name="connsiteY68" fmla="*/ 73024 h 138429"/>
                <a:gd name="connsiteX69" fmla="*/ 2642230 w 4940931"/>
                <a:gd name="connsiteY69" fmla="*/ 73024 h 138429"/>
                <a:gd name="connsiteX70" fmla="*/ 4664706 w 4940931"/>
                <a:gd name="connsiteY70" fmla="*/ 43814 h 138429"/>
                <a:gd name="connsiteX71" fmla="*/ 4657086 w 4940931"/>
                <a:gd name="connsiteY71" fmla="*/ 45719 h 138429"/>
                <a:gd name="connsiteX72" fmla="*/ 4651371 w 4940931"/>
                <a:gd name="connsiteY72" fmla="*/ 50799 h 138429"/>
                <a:gd name="connsiteX73" fmla="*/ 4647561 w 4940931"/>
                <a:gd name="connsiteY73" fmla="*/ 59054 h 138429"/>
                <a:gd name="connsiteX74" fmla="*/ 4646291 w 4940931"/>
                <a:gd name="connsiteY74" fmla="*/ 69849 h 138429"/>
                <a:gd name="connsiteX75" fmla="*/ 4647561 w 4940931"/>
                <a:gd name="connsiteY75" fmla="*/ 81279 h 138429"/>
                <a:gd name="connsiteX76" fmla="*/ 4651371 w 4940931"/>
                <a:gd name="connsiteY76" fmla="*/ 89534 h 138429"/>
                <a:gd name="connsiteX77" fmla="*/ 4657721 w 4940931"/>
                <a:gd name="connsiteY77" fmla="*/ 94614 h 138429"/>
                <a:gd name="connsiteX78" fmla="*/ 4665341 w 4940931"/>
                <a:gd name="connsiteY78" fmla="*/ 96519 h 138429"/>
                <a:gd name="connsiteX79" fmla="*/ 4672961 w 4940931"/>
                <a:gd name="connsiteY79" fmla="*/ 94614 h 138429"/>
                <a:gd name="connsiteX80" fmla="*/ 4678676 w 4940931"/>
                <a:gd name="connsiteY80" fmla="*/ 88899 h 138429"/>
                <a:gd name="connsiteX81" fmla="*/ 4682486 w 4940931"/>
                <a:gd name="connsiteY81" fmla="*/ 80644 h 138429"/>
                <a:gd name="connsiteX82" fmla="*/ 4683756 w 4940931"/>
                <a:gd name="connsiteY82" fmla="*/ 70484 h 138429"/>
                <a:gd name="connsiteX83" fmla="*/ 4684391 w 4940931"/>
                <a:gd name="connsiteY83" fmla="*/ 69849 h 138429"/>
                <a:gd name="connsiteX84" fmla="*/ 4683121 w 4940931"/>
                <a:gd name="connsiteY84" fmla="*/ 59054 h 138429"/>
                <a:gd name="connsiteX85" fmla="*/ 4679311 w 4940931"/>
                <a:gd name="connsiteY85" fmla="*/ 50799 h 138429"/>
                <a:gd name="connsiteX86" fmla="*/ 4672961 w 4940931"/>
                <a:gd name="connsiteY86" fmla="*/ 45719 h 138429"/>
                <a:gd name="connsiteX87" fmla="*/ 4664706 w 4940931"/>
                <a:gd name="connsiteY87" fmla="*/ 43814 h 138429"/>
                <a:gd name="connsiteX88" fmla="*/ 4264020 w 4940931"/>
                <a:gd name="connsiteY88" fmla="*/ 43814 h 138429"/>
                <a:gd name="connsiteX89" fmla="*/ 4256400 w 4940931"/>
                <a:gd name="connsiteY89" fmla="*/ 45719 h 138429"/>
                <a:gd name="connsiteX90" fmla="*/ 4250685 w 4940931"/>
                <a:gd name="connsiteY90" fmla="*/ 50799 h 138429"/>
                <a:gd name="connsiteX91" fmla="*/ 4246875 w 4940931"/>
                <a:gd name="connsiteY91" fmla="*/ 59054 h 138429"/>
                <a:gd name="connsiteX92" fmla="*/ 4245605 w 4940931"/>
                <a:gd name="connsiteY92" fmla="*/ 69849 h 138429"/>
                <a:gd name="connsiteX93" fmla="*/ 4246875 w 4940931"/>
                <a:gd name="connsiteY93" fmla="*/ 81279 h 138429"/>
                <a:gd name="connsiteX94" fmla="*/ 4250685 w 4940931"/>
                <a:gd name="connsiteY94" fmla="*/ 89534 h 138429"/>
                <a:gd name="connsiteX95" fmla="*/ 4257035 w 4940931"/>
                <a:gd name="connsiteY95" fmla="*/ 94614 h 138429"/>
                <a:gd name="connsiteX96" fmla="*/ 4264655 w 4940931"/>
                <a:gd name="connsiteY96" fmla="*/ 96519 h 138429"/>
                <a:gd name="connsiteX97" fmla="*/ 4272275 w 4940931"/>
                <a:gd name="connsiteY97" fmla="*/ 94614 h 138429"/>
                <a:gd name="connsiteX98" fmla="*/ 4277990 w 4940931"/>
                <a:gd name="connsiteY98" fmla="*/ 88899 h 138429"/>
                <a:gd name="connsiteX99" fmla="*/ 4281800 w 4940931"/>
                <a:gd name="connsiteY99" fmla="*/ 80644 h 138429"/>
                <a:gd name="connsiteX100" fmla="*/ 4283070 w 4940931"/>
                <a:gd name="connsiteY100" fmla="*/ 70484 h 138429"/>
                <a:gd name="connsiteX101" fmla="*/ 4283705 w 4940931"/>
                <a:gd name="connsiteY101" fmla="*/ 69849 h 138429"/>
                <a:gd name="connsiteX102" fmla="*/ 4282435 w 4940931"/>
                <a:gd name="connsiteY102" fmla="*/ 59054 h 138429"/>
                <a:gd name="connsiteX103" fmla="*/ 4278625 w 4940931"/>
                <a:gd name="connsiteY103" fmla="*/ 50799 h 138429"/>
                <a:gd name="connsiteX104" fmla="*/ 4272275 w 4940931"/>
                <a:gd name="connsiteY104" fmla="*/ 45719 h 138429"/>
                <a:gd name="connsiteX105" fmla="*/ 4264020 w 4940931"/>
                <a:gd name="connsiteY105" fmla="*/ 43814 h 138429"/>
                <a:gd name="connsiteX106" fmla="*/ 1420495 w 4940931"/>
                <a:gd name="connsiteY106" fmla="*/ 43814 h 138429"/>
                <a:gd name="connsiteX107" fmla="*/ 1412875 w 4940931"/>
                <a:gd name="connsiteY107" fmla="*/ 45719 h 138429"/>
                <a:gd name="connsiteX108" fmla="*/ 1407160 w 4940931"/>
                <a:gd name="connsiteY108" fmla="*/ 50799 h 138429"/>
                <a:gd name="connsiteX109" fmla="*/ 1403350 w 4940931"/>
                <a:gd name="connsiteY109" fmla="*/ 59054 h 138429"/>
                <a:gd name="connsiteX110" fmla="*/ 1402080 w 4940931"/>
                <a:gd name="connsiteY110" fmla="*/ 69849 h 138429"/>
                <a:gd name="connsiteX111" fmla="*/ 1403350 w 4940931"/>
                <a:gd name="connsiteY111" fmla="*/ 81279 h 138429"/>
                <a:gd name="connsiteX112" fmla="*/ 1407160 w 4940931"/>
                <a:gd name="connsiteY112" fmla="*/ 89534 h 138429"/>
                <a:gd name="connsiteX113" fmla="*/ 1413510 w 4940931"/>
                <a:gd name="connsiteY113" fmla="*/ 94614 h 138429"/>
                <a:gd name="connsiteX114" fmla="*/ 1421130 w 4940931"/>
                <a:gd name="connsiteY114" fmla="*/ 96519 h 138429"/>
                <a:gd name="connsiteX115" fmla="*/ 1428750 w 4940931"/>
                <a:gd name="connsiteY115" fmla="*/ 94614 h 138429"/>
                <a:gd name="connsiteX116" fmla="*/ 1434465 w 4940931"/>
                <a:gd name="connsiteY116" fmla="*/ 88899 h 138429"/>
                <a:gd name="connsiteX117" fmla="*/ 1438275 w 4940931"/>
                <a:gd name="connsiteY117" fmla="*/ 80644 h 138429"/>
                <a:gd name="connsiteX118" fmla="*/ 1439545 w 4940931"/>
                <a:gd name="connsiteY118" fmla="*/ 70484 h 138429"/>
                <a:gd name="connsiteX119" fmla="*/ 1440180 w 4940931"/>
                <a:gd name="connsiteY119" fmla="*/ 69849 h 138429"/>
                <a:gd name="connsiteX120" fmla="*/ 1438910 w 4940931"/>
                <a:gd name="connsiteY120" fmla="*/ 59054 h 138429"/>
                <a:gd name="connsiteX121" fmla="*/ 1435100 w 4940931"/>
                <a:gd name="connsiteY121" fmla="*/ 50799 h 138429"/>
                <a:gd name="connsiteX122" fmla="*/ 1428750 w 4940931"/>
                <a:gd name="connsiteY122" fmla="*/ 45719 h 138429"/>
                <a:gd name="connsiteX123" fmla="*/ 1420495 w 4940931"/>
                <a:gd name="connsiteY123" fmla="*/ 43814 h 138429"/>
                <a:gd name="connsiteX124" fmla="*/ 4041770 w 4940931"/>
                <a:gd name="connsiteY124" fmla="*/ 43180 h 138429"/>
                <a:gd name="connsiteX125" fmla="*/ 4034785 w 4940931"/>
                <a:gd name="connsiteY125" fmla="*/ 44450 h 138429"/>
                <a:gd name="connsiteX126" fmla="*/ 4029705 w 4940931"/>
                <a:gd name="connsiteY126" fmla="*/ 48260 h 138429"/>
                <a:gd name="connsiteX127" fmla="*/ 4025895 w 4940931"/>
                <a:gd name="connsiteY127" fmla="*/ 54610 h 138429"/>
                <a:gd name="connsiteX128" fmla="*/ 4023990 w 4940931"/>
                <a:gd name="connsiteY128" fmla="*/ 62865 h 138429"/>
                <a:gd name="connsiteX129" fmla="*/ 4060185 w 4940931"/>
                <a:gd name="connsiteY129" fmla="*/ 62865 h 138429"/>
                <a:gd name="connsiteX130" fmla="*/ 4058915 w 4940931"/>
                <a:gd name="connsiteY130" fmla="*/ 55245 h 138429"/>
                <a:gd name="connsiteX131" fmla="*/ 4055740 w 4940931"/>
                <a:gd name="connsiteY131" fmla="*/ 48895 h 138429"/>
                <a:gd name="connsiteX132" fmla="*/ 4050025 w 4940931"/>
                <a:gd name="connsiteY132" fmla="*/ 44450 h 138429"/>
                <a:gd name="connsiteX133" fmla="*/ 4041770 w 4940931"/>
                <a:gd name="connsiteY133" fmla="*/ 43180 h 138429"/>
                <a:gd name="connsiteX134" fmla="*/ 3728081 w 4940931"/>
                <a:gd name="connsiteY134" fmla="*/ 43180 h 138429"/>
                <a:gd name="connsiteX135" fmla="*/ 3721096 w 4940931"/>
                <a:gd name="connsiteY135" fmla="*/ 44450 h 138429"/>
                <a:gd name="connsiteX136" fmla="*/ 3716016 w 4940931"/>
                <a:gd name="connsiteY136" fmla="*/ 48260 h 138429"/>
                <a:gd name="connsiteX137" fmla="*/ 3712206 w 4940931"/>
                <a:gd name="connsiteY137" fmla="*/ 54610 h 138429"/>
                <a:gd name="connsiteX138" fmla="*/ 3710301 w 4940931"/>
                <a:gd name="connsiteY138" fmla="*/ 62865 h 138429"/>
                <a:gd name="connsiteX139" fmla="*/ 3746496 w 4940931"/>
                <a:gd name="connsiteY139" fmla="*/ 62865 h 138429"/>
                <a:gd name="connsiteX140" fmla="*/ 3745226 w 4940931"/>
                <a:gd name="connsiteY140" fmla="*/ 55245 h 138429"/>
                <a:gd name="connsiteX141" fmla="*/ 3742051 w 4940931"/>
                <a:gd name="connsiteY141" fmla="*/ 48895 h 138429"/>
                <a:gd name="connsiteX142" fmla="*/ 3736336 w 4940931"/>
                <a:gd name="connsiteY142" fmla="*/ 44450 h 138429"/>
                <a:gd name="connsiteX143" fmla="*/ 3728081 w 4940931"/>
                <a:gd name="connsiteY143" fmla="*/ 43180 h 138429"/>
                <a:gd name="connsiteX144" fmla="*/ 3541391 w 4940931"/>
                <a:gd name="connsiteY144" fmla="*/ 43180 h 138429"/>
                <a:gd name="connsiteX145" fmla="*/ 3534406 w 4940931"/>
                <a:gd name="connsiteY145" fmla="*/ 44450 h 138429"/>
                <a:gd name="connsiteX146" fmla="*/ 3529326 w 4940931"/>
                <a:gd name="connsiteY146" fmla="*/ 48260 h 138429"/>
                <a:gd name="connsiteX147" fmla="*/ 3525516 w 4940931"/>
                <a:gd name="connsiteY147" fmla="*/ 54610 h 138429"/>
                <a:gd name="connsiteX148" fmla="*/ 3523611 w 4940931"/>
                <a:gd name="connsiteY148" fmla="*/ 62865 h 138429"/>
                <a:gd name="connsiteX149" fmla="*/ 3559806 w 4940931"/>
                <a:gd name="connsiteY149" fmla="*/ 62865 h 138429"/>
                <a:gd name="connsiteX150" fmla="*/ 3558536 w 4940931"/>
                <a:gd name="connsiteY150" fmla="*/ 55245 h 138429"/>
                <a:gd name="connsiteX151" fmla="*/ 3555361 w 4940931"/>
                <a:gd name="connsiteY151" fmla="*/ 48895 h 138429"/>
                <a:gd name="connsiteX152" fmla="*/ 3549646 w 4940931"/>
                <a:gd name="connsiteY152" fmla="*/ 44450 h 138429"/>
                <a:gd name="connsiteX153" fmla="*/ 3541391 w 4940931"/>
                <a:gd name="connsiteY153" fmla="*/ 43180 h 138429"/>
                <a:gd name="connsiteX154" fmla="*/ 3463285 w 4940931"/>
                <a:gd name="connsiteY154" fmla="*/ 43180 h 138429"/>
                <a:gd name="connsiteX155" fmla="*/ 3458205 w 4940931"/>
                <a:gd name="connsiteY155" fmla="*/ 43815 h 138429"/>
                <a:gd name="connsiteX156" fmla="*/ 3453125 w 4940931"/>
                <a:gd name="connsiteY156" fmla="*/ 45720 h 138429"/>
                <a:gd name="connsiteX157" fmla="*/ 3448680 w 4940931"/>
                <a:gd name="connsiteY157" fmla="*/ 48895 h 138429"/>
                <a:gd name="connsiteX158" fmla="*/ 3445505 w 4940931"/>
                <a:gd name="connsiteY158" fmla="*/ 52705 h 138429"/>
                <a:gd name="connsiteX159" fmla="*/ 3445505 w 4940931"/>
                <a:gd name="connsiteY159" fmla="*/ 85725 h 138429"/>
                <a:gd name="connsiteX160" fmla="*/ 3448680 w 4940931"/>
                <a:gd name="connsiteY160" fmla="*/ 89535 h 138429"/>
                <a:gd name="connsiteX161" fmla="*/ 3453125 w 4940931"/>
                <a:gd name="connsiteY161" fmla="*/ 92710 h 138429"/>
                <a:gd name="connsiteX162" fmla="*/ 3458205 w 4940931"/>
                <a:gd name="connsiteY162" fmla="*/ 95250 h 138429"/>
                <a:gd name="connsiteX163" fmla="*/ 3463920 w 4940931"/>
                <a:gd name="connsiteY163" fmla="*/ 95885 h 138429"/>
                <a:gd name="connsiteX164" fmla="*/ 3476620 w 4940931"/>
                <a:gd name="connsiteY164" fmla="*/ 89535 h 138429"/>
                <a:gd name="connsiteX165" fmla="*/ 3481065 w 4940931"/>
                <a:gd name="connsiteY165" fmla="*/ 71120 h 138429"/>
                <a:gd name="connsiteX166" fmla="*/ 3480430 w 4940931"/>
                <a:gd name="connsiteY166" fmla="*/ 71755 h 138429"/>
                <a:gd name="connsiteX167" fmla="*/ 3475985 w 4940931"/>
                <a:gd name="connsiteY167" fmla="*/ 50165 h 138429"/>
                <a:gd name="connsiteX168" fmla="*/ 3463285 w 4940931"/>
                <a:gd name="connsiteY168" fmla="*/ 43180 h 138429"/>
                <a:gd name="connsiteX169" fmla="*/ 3343271 w 4940931"/>
                <a:gd name="connsiteY169" fmla="*/ 43180 h 138429"/>
                <a:gd name="connsiteX170" fmla="*/ 3336286 w 4940931"/>
                <a:gd name="connsiteY170" fmla="*/ 44450 h 138429"/>
                <a:gd name="connsiteX171" fmla="*/ 3331206 w 4940931"/>
                <a:gd name="connsiteY171" fmla="*/ 48260 h 138429"/>
                <a:gd name="connsiteX172" fmla="*/ 3327396 w 4940931"/>
                <a:gd name="connsiteY172" fmla="*/ 54610 h 138429"/>
                <a:gd name="connsiteX173" fmla="*/ 3325491 w 4940931"/>
                <a:gd name="connsiteY173" fmla="*/ 62865 h 138429"/>
                <a:gd name="connsiteX174" fmla="*/ 3361686 w 4940931"/>
                <a:gd name="connsiteY174" fmla="*/ 62865 h 138429"/>
                <a:gd name="connsiteX175" fmla="*/ 3360416 w 4940931"/>
                <a:gd name="connsiteY175" fmla="*/ 55245 h 138429"/>
                <a:gd name="connsiteX176" fmla="*/ 3357241 w 4940931"/>
                <a:gd name="connsiteY176" fmla="*/ 48895 h 138429"/>
                <a:gd name="connsiteX177" fmla="*/ 3351526 w 4940931"/>
                <a:gd name="connsiteY177" fmla="*/ 44450 h 138429"/>
                <a:gd name="connsiteX178" fmla="*/ 3343271 w 4940931"/>
                <a:gd name="connsiteY178" fmla="*/ 43180 h 138429"/>
                <a:gd name="connsiteX179" fmla="*/ 2976876 w 4940931"/>
                <a:gd name="connsiteY179" fmla="*/ 43180 h 138429"/>
                <a:gd name="connsiteX180" fmla="*/ 2969891 w 4940931"/>
                <a:gd name="connsiteY180" fmla="*/ 44450 h 138429"/>
                <a:gd name="connsiteX181" fmla="*/ 2964811 w 4940931"/>
                <a:gd name="connsiteY181" fmla="*/ 48260 h 138429"/>
                <a:gd name="connsiteX182" fmla="*/ 2961001 w 4940931"/>
                <a:gd name="connsiteY182" fmla="*/ 54610 h 138429"/>
                <a:gd name="connsiteX183" fmla="*/ 2959096 w 4940931"/>
                <a:gd name="connsiteY183" fmla="*/ 62865 h 138429"/>
                <a:gd name="connsiteX184" fmla="*/ 2995291 w 4940931"/>
                <a:gd name="connsiteY184" fmla="*/ 62865 h 138429"/>
                <a:gd name="connsiteX185" fmla="*/ 2994021 w 4940931"/>
                <a:gd name="connsiteY185" fmla="*/ 55245 h 138429"/>
                <a:gd name="connsiteX186" fmla="*/ 2990846 w 4940931"/>
                <a:gd name="connsiteY186" fmla="*/ 48895 h 138429"/>
                <a:gd name="connsiteX187" fmla="*/ 2985131 w 4940931"/>
                <a:gd name="connsiteY187" fmla="*/ 44450 h 138429"/>
                <a:gd name="connsiteX188" fmla="*/ 2976876 w 4940931"/>
                <a:gd name="connsiteY188" fmla="*/ 43180 h 138429"/>
                <a:gd name="connsiteX189" fmla="*/ 2527930 w 4940931"/>
                <a:gd name="connsiteY189" fmla="*/ 43180 h 138429"/>
                <a:gd name="connsiteX190" fmla="*/ 2520945 w 4940931"/>
                <a:gd name="connsiteY190" fmla="*/ 44450 h 138429"/>
                <a:gd name="connsiteX191" fmla="*/ 2515865 w 4940931"/>
                <a:gd name="connsiteY191" fmla="*/ 48260 h 138429"/>
                <a:gd name="connsiteX192" fmla="*/ 2512055 w 4940931"/>
                <a:gd name="connsiteY192" fmla="*/ 54610 h 138429"/>
                <a:gd name="connsiteX193" fmla="*/ 2510150 w 4940931"/>
                <a:gd name="connsiteY193" fmla="*/ 62865 h 138429"/>
                <a:gd name="connsiteX194" fmla="*/ 2546345 w 4940931"/>
                <a:gd name="connsiteY194" fmla="*/ 62865 h 138429"/>
                <a:gd name="connsiteX195" fmla="*/ 2545075 w 4940931"/>
                <a:gd name="connsiteY195" fmla="*/ 55245 h 138429"/>
                <a:gd name="connsiteX196" fmla="*/ 2541900 w 4940931"/>
                <a:gd name="connsiteY196" fmla="*/ 48895 h 138429"/>
                <a:gd name="connsiteX197" fmla="*/ 2536185 w 4940931"/>
                <a:gd name="connsiteY197" fmla="*/ 44450 h 138429"/>
                <a:gd name="connsiteX198" fmla="*/ 2527930 w 4940931"/>
                <a:gd name="connsiteY198" fmla="*/ 43180 h 138429"/>
                <a:gd name="connsiteX199" fmla="*/ 2214240 w 4940931"/>
                <a:gd name="connsiteY199" fmla="*/ 43180 h 138429"/>
                <a:gd name="connsiteX200" fmla="*/ 2207255 w 4940931"/>
                <a:gd name="connsiteY200" fmla="*/ 44450 h 138429"/>
                <a:gd name="connsiteX201" fmla="*/ 2202175 w 4940931"/>
                <a:gd name="connsiteY201" fmla="*/ 48260 h 138429"/>
                <a:gd name="connsiteX202" fmla="*/ 2198365 w 4940931"/>
                <a:gd name="connsiteY202" fmla="*/ 54610 h 138429"/>
                <a:gd name="connsiteX203" fmla="*/ 2196460 w 4940931"/>
                <a:gd name="connsiteY203" fmla="*/ 62865 h 138429"/>
                <a:gd name="connsiteX204" fmla="*/ 2232655 w 4940931"/>
                <a:gd name="connsiteY204" fmla="*/ 62865 h 138429"/>
                <a:gd name="connsiteX205" fmla="*/ 2231385 w 4940931"/>
                <a:gd name="connsiteY205" fmla="*/ 55245 h 138429"/>
                <a:gd name="connsiteX206" fmla="*/ 2228210 w 4940931"/>
                <a:gd name="connsiteY206" fmla="*/ 48895 h 138429"/>
                <a:gd name="connsiteX207" fmla="*/ 2222495 w 4940931"/>
                <a:gd name="connsiteY207" fmla="*/ 44450 h 138429"/>
                <a:gd name="connsiteX208" fmla="*/ 2214240 w 4940931"/>
                <a:gd name="connsiteY208" fmla="*/ 43180 h 138429"/>
                <a:gd name="connsiteX209" fmla="*/ 2027551 w 4940931"/>
                <a:gd name="connsiteY209" fmla="*/ 43180 h 138429"/>
                <a:gd name="connsiteX210" fmla="*/ 2020566 w 4940931"/>
                <a:gd name="connsiteY210" fmla="*/ 44450 h 138429"/>
                <a:gd name="connsiteX211" fmla="*/ 2015486 w 4940931"/>
                <a:gd name="connsiteY211" fmla="*/ 48260 h 138429"/>
                <a:gd name="connsiteX212" fmla="*/ 2011676 w 4940931"/>
                <a:gd name="connsiteY212" fmla="*/ 54610 h 138429"/>
                <a:gd name="connsiteX213" fmla="*/ 2009771 w 4940931"/>
                <a:gd name="connsiteY213" fmla="*/ 62865 h 138429"/>
                <a:gd name="connsiteX214" fmla="*/ 2045966 w 4940931"/>
                <a:gd name="connsiteY214" fmla="*/ 62865 h 138429"/>
                <a:gd name="connsiteX215" fmla="*/ 2044696 w 4940931"/>
                <a:gd name="connsiteY215" fmla="*/ 55245 h 138429"/>
                <a:gd name="connsiteX216" fmla="*/ 2041521 w 4940931"/>
                <a:gd name="connsiteY216" fmla="*/ 48895 h 138429"/>
                <a:gd name="connsiteX217" fmla="*/ 2035806 w 4940931"/>
                <a:gd name="connsiteY217" fmla="*/ 44450 h 138429"/>
                <a:gd name="connsiteX218" fmla="*/ 2027551 w 4940931"/>
                <a:gd name="connsiteY218" fmla="*/ 43180 h 138429"/>
                <a:gd name="connsiteX219" fmla="*/ 1949445 w 4940931"/>
                <a:gd name="connsiteY219" fmla="*/ 43180 h 138429"/>
                <a:gd name="connsiteX220" fmla="*/ 1944365 w 4940931"/>
                <a:gd name="connsiteY220" fmla="*/ 43815 h 138429"/>
                <a:gd name="connsiteX221" fmla="*/ 1939285 w 4940931"/>
                <a:gd name="connsiteY221" fmla="*/ 45720 h 138429"/>
                <a:gd name="connsiteX222" fmla="*/ 1934840 w 4940931"/>
                <a:gd name="connsiteY222" fmla="*/ 48895 h 138429"/>
                <a:gd name="connsiteX223" fmla="*/ 1931665 w 4940931"/>
                <a:gd name="connsiteY223" fmla="*/ 52705 h 138429"/>
                <a:gd name="connsiteX224" fmla="*/ 1931665 w 4940931"/>
                <a:gd name="connsiteY224" fmla="*/ 85725 h 138429"/>
                <a:gd name="connsiteX225" fmla="*/ 1934840 w 4940931"/>
                <a:gd name="connsiteY225" fmla="*/ 89535 h 138429"/>
                <a:gd name="connsiteX226" fmla="*/ 1939285 w 4940931"/>
                <a:gd name="connsiteY226" fmla="*/ 92710 h 138429"/>
                <a:gd name="connsiteX227" fmla="*/ 1944365 w 4940931"/>
                <a:gd name="connsiteY227" fmla="*/ 95250 h 138429"/>
                <a:gd name="connsiteX228" fmla="*/ 1950080 w 4940931"/>
                <a:gd name="connsiteY228" fmla="*/ 95885 h 138429"/>
                <a:gd name="connsiteX229" fmla="*/ 1962780 w 4940931"/>
                <a:gd name="connsiteY229" fmla="*/ 89535 h 138429"/>
                <a:gd name="connsiteX230" fmla="*/ 1967225 w 4940931"/>
                <a:gd name="connsiteY230" fmla="*/ 71120 h 138429"/>
                <a:gd name="connsiteX231" fmla="*/ 1966590 w 4940931"/>
                <a:gd name="connsiteY231" fmla="*/ 71755 h 138429"/>
                <a:gd name="connsiteX232" fmla="*/ 1962145 w 4940931"/>
                <a:gd name="connsiteY232" fmla="*/ 50165 h 138429"/>
                <a:gd name="connsiteX233" fmla="*/ 1949445 w 4940931"/>
                <a:gd name="connsiteY233" fmla="*/ 43180 h 138429"/>
                <a:gd name="connsiteX234" fmla="*/ 1829431 w 4940931"/>
                <a:gd name="connsiteY234" fmla="*/ 43180 h 138429"/>
                <a:gd name="connsiteX235" fmla="*/ 1822446 w 4940931"/>
                <a:gd name="connsiteY235" fmla="*/ 44450 h 138429"/>
                <a:gd name="connsiteX236" fmla="*/ 1817366 w 4940931"/>
                <a:gd name="connsiteY236" fmla="*/ 48260 h 138429"/>
                <a:gd name="connsiteX237" fmla="*/ 1813556 w 4940931"/>
                <a:gd name="connsiteY237" fmla="*/ 54610 h 138429"/>
                <a:gd name="connsiteX238" fmla="*/ 1811651 w 4940931"/>
                <a:gd name="connsiteY238" fmla="*/ 62865 h 138429"/>
                <a:gd name="connsiteX239" fmla="*/ 1847846 w 4940931"/>
                <a:gd name="connsiteY239" fmla="*/ 62865 h 138429"/>
                <a:gd name="connsiteX240" fmla="*/ 1846576 w 4940931"/>
                <a:gd name="connsiteY240" fmla="*/ 55245 h 138429"/>
                <a:gd name="connsiteX241" fmla="*/ 1843401 w 4940931"/>
                <a:gd name="connsiteY241" fmla="*/ 48895 h 138429"/>
                <a:gd name="connsiteX242" fmla="*/ 1837686 w 4940931"/>
                <a:gd name="connsiteY242" fmla="*/ 44450 h 138429"/>
                <a:gd name="connsiteX243" fmla="*/ 1829431 w 4940931"/>
                <a:gd name="connsiteY243" fmla="*/ 43180 h 138429"/>
                <a:gd name="connsiteX244" fmla="*/ 1178561 w 4940931"/>
                <a:gd name="connsiteY244" fmla="*/ 43180 h 138429"/>
                <a:gd name="connsiteX245" fmla="*/ 1171576 w 4940931"/>
                <a:gd name="connsiteY245" fmla="*/ 44450 h 138429"/>
                <a:gd name="connsiteX246" fmla="*/ 1166496 w 4940931"/>
                <a:gd name="connsiteY246" fmla="*/ 48260 h 138429"/>
                <a:gd name="connsiteX247" fmla="*/ 1162686 w 4940931"/>
                <a:gd name="connsiteY247" fmla="*/ 54610 h 138429"/>
                <a:gd name="connsiteX248" fmla="*/ 1160781 w 4940931"/>
                <a:gd name="connsiteY248" fmla="*/ 62865 h 138429"/>
                <a:gd name="connsiteX249" fmla="*/ 1196976 w 4940931"/>
                <a:gd name="connsiteY249" fmla="*/ 62865 h 138429"/>
                <a:gd name="connsiteX250" fmla="*/ 1195706 w 4940931"/>
                <a:gd name="connsiteY250" fmla="*/ 55245 h 138429"/>
                <a:gd name="connsiteX251" fmla="*/ 1192531 w 4940931"/>
                <a:gd name="connsiteY251" fmla="*/ 48895 h 138429"/>
                <a:gd name="connsiteX252" fmla="*/ 1186816 w 4940931"/>
                <a:gd name="connsiteY252" fmla="*/ 44450 h 138429"/>
                <a:gd name="connsiteX253" fmla="*/ 1178561 w 4940931"/>
                <a:gd name="connsiteY253" fmla="*/ 43180 h 138429"/>
                <a:gd name="connsiteX254" fmla="*/ 898525 w 4940931"/>
                <a:gd name="connsiteY254" fmla="*/ 43180 h 138429"/>
                <a:gd name="connsiteX255" fmla="*/ 891540 w 4940931"/>
                <a:gd name="connsiteY255" fmla="*/ 44450 h 138429"/>
                <a:gd name="connsiteX256" fmla="*/ 886460 w 4940931"/>
                <a:gd name="connsiteY256" fmla="*/ 48260 h 138429"/>
                <a:gd name="connsiteX257" fmla="*/ 882650 w 4940931"/>
                <a:gd name="connsiteY257" fmla="*/ 54610 h 138429"/>
                <a:gd name="connsiteX258" fmla="*/ 880745 w 4940931"/>
                <a:gd name="connsiteY258" fmla="*/ 62865 h 138429"/>
                <a:gd name="connsiteX259" fmla="*/ 916940 w 4940931"/>
                <a:gd name="connsiteY259" fmla="*/ 62865 h 138429"/>
                <a:gd name="connsiteX260" fmla="*/ 915670 w 4940931"/>
                <a:gd name="connsiteY260" fmla="*/ 55245 h 138429"/>
                <a:gd name="connsiteX261" fmla="*/ 912495 w 4940931"/>
                <a:gd name="connsiteY261" fmla="*/ 48895 h 138429"/>
                <a:gd name="connsiteX262" fmla="*/ 906780 w 4940931"/>
                <a:gd name="connsiteY262" fmla="*/ 44450 h 138429"/>
                <a:gd name="connsiteX263" fmla="*/ 898525 w 4940931"/>
                <a:gd name="connsiteY263" fmla="*/ 43180 h 138429"/>
                <a:gd name="connsiteX264" fmla="*/ 584834 w 4940931"/>
                <a:gd name="connsiteY264" fmla="*/ 43180 h 138429"/>
                <a:gd name="connsiteX265" fmla="*/ 577849 w 4940931"/>
                <a:gd name="connsiteY265" fmla="*/ 44450 h 138429"/>
                <a:gd name="connsiteX266" fmla="*/ 572769 w 4940931"/>
                <a:gd name="connsiteY266" fmla="*/ 48260 h 138429"/>
                <a:gd name="connsiteX267" fmla="*/ 568959 w 4940931"/>
                <a:gd name="connsiteY267" fmla="*/ 54610 h 138429"/>
                <a:gd name="connsiteX268" fmla="*/ 567054 w 4940931"/>
                <a:gd name="connsiteY268" fmla="*/ 62865 h 138429"/>
                <a:gd name="connsiteX269" fmla="*/ 603249 w 4940931"/>
                <a:gd name="connsiteY269" fmla="*/ 62865 h 138429"/>
                <a:gd name="connsiteX270" fmla="*/ 601979 w 4940931"/>
                <a:gd name="connsiteY270" fmla="*/ 55245 h 138429"/>
                <a:gd name="connsiteX271" fmla="*/ 598804 w 4940931"/>
                <a:gd name="connsiteY271" fmla="*/ 48895 h 138429"/>
                <a:gd name="connsiteX272" fmla="*/ 593089 w 4940931"/>
                <a:gd name="connsiteY272" fmla="*/ 44450 h 138429"/>
                <a:gd name="connsiteX273" fmla="*/ 584834 w 4940931"/>
                <a:gd name="connsiteY273" fmla="*/ 43180 h 138429"/>
                <a:gd name="connsiteX274" fmla="*/ 398145 w 4940931"/>
                <a:gd name="connsiteY274" fmla="*/ 43180 h 138429"/>
                <a:gd name="connsiteX275" fmla="*/ 391160 w 4940931"/>
                <a:gd name="connsiteY275" fmla="*/ 44450 h 138429"/>
                <a:gd name="connsiteX276" fmla="*/ 386080 w 4940931"/>
                <a:gd name="connsiteY276" fmla="*/ 48260 h 138429"/>
                <a:gd name="connsiteX277" fmla="*/ 382270 w 4940931"/>
                <a:gd name="connsiteY277" fmla="*/ 54610 h 138429"/>
                <a:gd name="connsiteX278" fmla="*/ 380365 w 4940931"/>
                <a:gd name="connsiteY278" fmla="*/ 62865 h 138429"/>
                <a:gd name="connsiteX279" fmla="*/ 416560 w 4940931"/>
                <a:gd name="connsiteY279" fmla="*/ 62865 h 138429"/>
                <a:gd name="connsiteX280" fmla="*/ 415290 w 4940931"/>
                <a:gd name="connsiteY280" fmla="*/ 55245 h 138429"/>
                <a:gd name="connsiteX281" fmla="*/ 412115 w 4940931"/>
                <a:gd name="connsiteY281" fmla="*/ 48895 h 138429"/>
                <a:gd name="connsiteX282" fmla="*/ 406400 w 4940931"/>
                <a:gd name="connsiteY282" fmla="*/ 44450 h 138429"/>
                <a:gd name="connsiteX283" fmla="*/ 398145 w 4940931"/>
                <a:gd name="connsiteY283" fmla="*/ 43180 h 138429"/>
                <a:gd name="connsiteX284" fmla="*/ 320039 w 4940931"/>
                <a:gd name="connsiteY284" fmla="*/ 43180 h 138429"/>
                <a:gd name="connsiteX285" fmla="*/ 314959 w 4940931"/>
                <a:gd name="connsiteY285" fmla="*/ 43815 h 138429"/>
                <a:gd name="connsiteX286" fmla="*/ 309879 w 4940931"/>
                <a:gd name="connsiteY286" fmla="*/ 45720 h 138429"/>
                <a:gd name="connsiteX287" fmla="*/ 305434 w 4940931"/>
                <a:gd name="connsiteY287" fmla="*/ 48895 h 138429"/>
                <a:gd name="connsiteX288" fmla="*/ 302259 w 4940931"/>
                <a:gd name="connsiteY288" fmla="*/ 52705 h 138429"/>
                <a:gd name="connsiteX289" fmla="*/ 302259 w 4940931"/>
                <a:gd name="connsiteY289" fmla="*/ 85725 h 138429"/>
                <a:gd name="connsiteX290" fmla="*/ 305434 w 4940931"/>
                <a:gd name="connsiteY290" fmla="*/ 89535 h 138429"/>
                <a:gd name="connsiteX291" fmla="*/ 309879 w 4940931"/>
                <a:gd name="connsiteY291" fmla="*/ 92710 h 138429"/>
                <a:gd name="connsiteX292" fmla="*/ 314959 w 4940931"/>
                <a:gd name="connsiteY292" fmla="*/ 95250 h 138429"/>
                <a:gd name="connsiteX293" fmla="*/ 320674 w 4940931"/>
                <a:gd name="connsiteY293" fmla="*/ 95885 h 138429"/>
                <a:gd name="connsiteX294" fmla="*/ 333374 w 4940931"/>
                <a:gd name="connsiteY294" fmla="*/ 89535 h 138429"/>
                <a:gd name="connsiteX295" fmla="*/ 337819 w 4940931"/>
                <a:gd name="connsiteY295" fmla="*/ 71120 h 138429"/>
                <a:gd name="connsiteX296" fmla="*/ 337184 w 4940931"/>
                <a:gd name="connsiteY296" fmla="*/ 71755 h 138429"/>
                <a:gd name="connsiteX297" fmla="*/ 332739 w 4940931"/>
                <a:gd name="connsiteY297" fmla="*/ 50165 h 138429"/>
                <a:gd name="connsiteX298" fmla="*/ 320039 w 4940931"/>
                <a:gd name="connsiteY298" fmla="*/ 43180 h 138429"/>
                <a:gd name="connsiteX299" fmla="*/ 200025 w 4940931"/>
                <a:gd name="connsiteY299" fmla="*/ 43180 h 138429"/>
                <a:gd name="connsiteX300" fmla="*/ 193040 w 4940931"/>
                <a:gd name="connsiteY300" fmla="*/ 44450 h 138429"/>
                <a:gd name="connsiteX301" fmla="*/ 187960 w 4940931"/>
                <a:gd name="connsiteY301" fmla="*/ 48260 h 138429"/>
                <a:gd name="connsiteX302" fmla="*/ 184150 w 4940931"/>
                <a:gd name="connsiteY302" fmla="*/ 54610 h 138429"/>
                <a:gd name="connsiteX303" fmla="*/ 182245 w 4940931"/>
                <a:gd name="connsiteY303" fmla="*/ 62865 h 138429"/>
                <a:gd name="connsiteX304" fmla="*/ 218440 w 4940931"/>
                <a:gd name="connsiteY304" fmla="*/ 62865 h 138429"/>
                <a:gd name="connsiteX305" fmla="*/ 217170 w 4940931"/>
                <a:gd name="connsiteY305" fmla="*/ 55245 h 138429"/>
                <a:gd name="connsiteX306" fmla="*/ 213995 w 4940931"/>
                <a:gd name="connsiteY306" fmla="*/ 48895 h 138429"/>
                <a:gd name="connsiteX307" fmla="*/ 208280 w 4940931"/>
                <a:gd name="connsiteY307" fmla="*/ 44450 h 138429"/>
                <a:gd name="connsiteX308" fmla="*/ 200025 w 4940931"/>
                <a:gd name="connsiteY308" fmla="*/ 43180 h 138429"/>
                <a:gd name="connsiteX309" fmla="*/ 4439281 w 4940931"/>
                <a:gd name="connsiteY309" fmla="*/ 43179 h 138429"/>
                <a:gd name="connsiteX310" fmla="*/ 4426581 w 4940931"/>
                <a:gd name="connsiteY310" fmla="*/ 49529 h 138429"/>
                <a:gd name="connsiteX311" fmla="*/ 4422136 w 4940931"/>
                <a:gd name="connsiteY311" fmla="*/ 67944 h 138429"/>
                <a:gd name="connsiteX312" fmla="*/ 4423406 w 4940931"/>
                <a:gd name="connsiteY312" fmla="*/ 80644 h 138429"/>
                <a:gd name="connsiteX313" fmla="*/ 4426581 w 4940931"/>
                <a:gd name="connsiteY313" fmla="*/ 89534 h 138429"/>
                <a:gd name="connsiteX314" fmla="*/ 4432296 w 4940931"/>
                <a:gd name="connsiteY314" fmla="*/ 94614 h 138429"/>
                <a:gd name="connsiteX315" fmla="*/ 4439916 w 4940931"/>
                <a:gd name="connsiteY315" fmla="*/ 96519 h 138429"/>
                <a:gd name="connsiteX316" fmla="*/ 4444996 w 4940931"/>
                <a:gd name="connsiteY316" fmla="*/ 95884 h 138429"/>
                <a:gd name="connsiteX317" fmla="*/ 4450076 w 4940931"/>
                <a:gd name="connsiteY317" fmla="*/ 93344 h 138429"/>
                <a:gd name="connsiteX318" fmla="*/ 4454521 w 4940931"/>
                <a:gd name="connsiteY318" fmla="*/ 90169 h 138429"/>
                <a:gd name="connsiteX319" fmla="*/ 4457696 w 4940931"/>
                <a:gd name="connsiteY319" fmla="*/ 86359 h 138429"/>
                <a:gd name="connsiteX320" fmla="*/ 4457696 w 4940931"/>
                <a:gd name="connsiteY320" fmla="*/ 53339 h 138429"/>
                <a:gd name="connsiteX321" fmla="*/ 4454521 w 4940931"/>
                <a:gd name="connsiteY321" fmla="*/ 49529 h 138429"/>
                <a:gd name="connsiteX322" fmla="*/ 4450076 w 4940931"/>
                <a:gd name="connsiteY322" fmla="*/ 46354 h 138429"/>
                <a:gd name="connsiteX323" fmla="*/ 4444996 w 4940931"/>
                <a:gd name="connsiteY323" fmla="*/ 43814 h 138429"/>
                <a:gd name="connsiteX324" fmla="*/ 4439281 w 4940931"/>
                <a:gd name="connsiteY324" fmla="*/ 43179 h 138429"/>
                <a:gd name="connsiteX325" fmla="*/ 1014731 w 4940931"/>
                <a:gd name="connsiteY325" fmla="*/ 43179 h 138429"/>
                <a:gd name="connsiteX326" fmla="*/ 1002032 w 4940931"/>
                <a:gd name="connsiteY326" fmla="*/ 49529 h 138429"/>
                <a:gd name="connsiteX327" fmla="*/ 997587 w 4940931"/>
                <a:gd name="connsiteY327" fmla="*/ 67944 h 138429"/>
                <a:gd name="connsiteX328" fmla="*/ 1002032 w 4940931"/>
                <a:gd name="connsiteY328" fmla="*/ 88899 h 138429"/>
                <a:gd name="connsiteX329" fmla="*/ 1015367 w 4940931"/>
                <a:gd name="connsiteY329" fmla="*/ 95884 h 138429"/>
                <a:gd name="connsiteX330" fmla="*/ 1024891 w 4940931"/>
                <a:gd name="connsiteY330" fmla="*/ 93344 h 138429"/>
                <a:gd name="connsiteX331" fmla="*/ 1033147 w 4940931"/>
                <a:gd name="connsiteY331" fmla="*/ 86359 h 138429"/>
                <a:gd name="connsiteX332" fmla="*/ 1033147 w 4940931"/>
                <a:gd name="connsiteY332" fmla="*/ 53339 h 138429"/>
                <a:gd name="connsiteX333" fmla="*/ 1029971 w 4940931"/>
                <a:gd name="connsiteY333" fmla="*/ 49529 h 138429"/>
                <a:gd name="connsiteX334" fmla="*/ 1025526 w 4940931"/>
                <a:gd name="connsiteY334" fmla="*/ 46354 h 138429"/>
                <a:gd name="connsiteX335" fmla="*/ 1020446 w 4940931"/>
                <a:gd name="connsiteY335" fmla="*/ 43814 h 138429"/>
                <a:gd name="connsiteX336" fmla="*/ 1014731 w 4940931"/>
                <a:gd name="connsiteY336" fmla="*/ 43179 h 138429"/>
                <a:gd name="connsiteX337" fmla="*/ 4524370 w 4940931"/>
                <a:gd name="connsiteY337" fmla="*/ 31114 h 138429"/>
                <a:gd name="connsiteX338" fmla="*/ 4538975 w 4940931"/>
                <a:gd name="connsiteY338" fmla="*/ 31114 h 138429"/>
                <a:gd name="connsiteX339" fmla="*/ 4552310 w 4940931"/>
                <a:gd name="connsiteY339" fmla="*/ 84454 h 138429"/>
                <a:gd name="connsiteX340" fmla="*/ 4566915 w 4940931"/>
                <a:gd name="connsiteY340" fmla="*/ 31114 h 138429"/>
                <a:gd name="connsiteX341" fmla="*/ 4579615 w 4940931"/>
                <a:gd name="connsiteY341" fmla="*/ 31114 h 138429"/>
                <a:gd name="connsiteX342" fmla="*/ 4594220 w 4940931"/>
                <a:gd name="connsiteY342" fmla="*/ 84454 h 138429"/>
                <a:gd name="connsiteX343" fmla="*/ 4606920 w 4940931"/>
                <a:gd name="connsiteY343" fmla="*/ 31114 h 138429"/>
                <a:gd name="connsiteX344" fmla="*/ 4622160 w 4940931"/>
                <a:gd name="connsiteY344" fmla="*/ 31114 h 138429"/>
                <a:gd name="connsiteX345" fmla="*/ 4600570 w 4940931"/>
                <a:gd name="connsiteY345" fmla="*/ 108584 h 138429"/>
                <a:gd name="connsiteX346" fmla="*/ 4587235 w 4940931"/>
                <a:gd name="connsiteY346" fmla="*/ 108584 h 138429"/>
                <a:gd name="connsiteX347" fmla="*/ 4572630 w 4940931"/>
                <a:gd name="connsiteY347" fmla="*/ 54609 h 138429"/>
                <a:gd name="connsiteX348" fmla="*/ 4558660 w 4940931"/>
                <a:gd name="connsiteY348" fmla="*/ 108584 h 138429"/>
                <a:gd name="connsiteX349" fmla="*/ 4545325 w 4940931"/>
                <a:gd name="connsiteY349" fmla="*/ 108584 h 138429"/>
                <a:gd name="connsiteX350" fmla="*/ 4123686 w 4940931"/>
                <a:gd name="connsiteY350" fmla="*/ 31114 h 138429"/>
                <a:gd name="connsiteX351" fmla="*/ 4138926 w 4940931"/>
                <a:gd name="connsiteY351" fmla="*/ 31114 h 138429"/>
                <a:gd name="connsiteX352" fmla="*/ 4152261 w 4940931"/>
                <a:gd name="connsiteY352" fmla="*/ 84454 h 138429"/>
                <a:gd name="connsiteX353" fmla="*/ 4166866 w 4940931"/>
                <a:gd name="connsiteY353" fmla="*/ 31114 h 138429"/>
                <a:gd name="connsiteX354" fmla="*/ 4178931 w 4940931"/>
                <a:gd name="connsiteY354" fmla="*/ 31114 h 138429"/>
                <a:gd name="connsiteX355" fmla="*/ 4193536 w 4940931"/>
                <a:gd name="connsiteY355" fmla="*/ 84454 h 138429"/>
                <a:gd name="connsiteX356" fmla="*/ 4206871 w 4940931"/>
                <a:gd name="connsiteY356" fmla="*/ 31114 h 138429"/>
                <a:gd name="connsiteX357" fmla="*/ 4222111 w 4940931"/>
                <a:gd name="connsiteY357" fmla="*/ 31114 h 138429"/>
                <a:gd name="connsiteX358" fmla="*/ 4200521 w 4940931"/>
                <a:gd name="connsiteY358" fmla="*/ 108584 h 138429"/>
                <a:gd name="connsiteX359" fmla="*/ 4187186 w 4940931"/>
                <a:gd name="connsiteY359" fmla="*/ 108584 h 138429"/>
                <a:gd name="connsiteX360" fmla="*/ 4172581 w 4940931"/>
                <a:gd name="connsiteY360" fmla="*/ 54609 h 138429"/>
                <a:gd name="connsiteX361" fmla="*/ 4157976 w 4940931"/>
                <a:gd name="connsiteY361" fmla="*/ 108584 h 138429"/>
                <a:gd name="connsiteX362" fmla="*/ 4145276 w 4940931"/>
                <a:gd name="connsiteY362" fmla="*/ 108584 h 138429"/>
                <a:gd name="connsiteX363" fmla="*/ 2837811 w 4940931"/>
                <a:gd name="connsiteY363" fmla="*/ 31114 h 138429"/>
                <a:gd name="connsiteX364" fmla="*/ 2852416 w 4940931"/>
                <a:gd name="connsiteY364" fmla="*/ 31114 h 138429"/>
                <a:gd name="connsiteX365" fmla="*/ 2865751 w 4940931"/>
                <a:gd name="connsiteY365" fmla="*/ 84454 h 138429"/>
                <a:gd name="connsiteX366" fmla="*/ 2880356 w 4940931"/>
                <a:gd name="connsiteY366" fmla="*/ 31114 h 138429"/>
                <a:gd name="connsiteX367" fmla="*/ 2893056 w 4940931"/>
                <a:gd name="connsiteY367" fmla="*/ 31114 h 138429"/>
                <a:gd name="connsiteX368" fmla="*/ 2907661 w 4940931"/>
                <a:gd name="connsiteY368" fmla="*/ 84454 h 138429"/>
                <a:gd name="connsiteX369" fmla="*/ 2920361 w 4940931"/>
                <a:gd name="connsiteY369" fmla="*/ 31114 h 138429"/>
                <a:gd name="connsiteX370" fmla="*/ 2935601 w 4940931"/>
                <a:gd name="connsiteY370" fmla="*/ 31114 h 138429"/>
                <a:gd name="connsiteX371" fmla="*/ 2914011 w 4940931"/>
                <a:gd name="connsiteY371" fmla="*/ 108584 h 138429"/>
                <a:gd name="connsiteX372" fmla="*/ 2900676 w 4940931"/>
                <a:gd name="connsiteY372" fmla="*/ 108584 h 138429"/>
                <a:gd name="connsiteX373" fmla="*/ 2886706 w 4940931"/>
                <a:gd name="connsiteY373" fmla="*/ 54609 h 138429"/>
                <a:gd name="connsiteX374" fmla="*/ 2872101 w 4940931"/>
                <a:gd name="connsiteY374" fmla="*/ 108584 h 138429"/>
                <a:gd name="connsiteX375" fmla="*/ 2858766 w 4940931"/>
                <a:gd name="connsiteY375" fmla="*/ 108584 h 138429"/>
                <a:gd name="connsiteX376" fmla="*/ 1354455 w 4940931"/>
                <a:gd name="connsiteY376" fmla="*/ 31114 h 138429"/>
                <a:gd name="connsiteX377" fmla="*/ 1369695 w 4940931"/>
                <a:gd name="connsiteY377" fmla="*/ 31114 h 138429"/>
                <a:gd name="connsiteX378" fmla="*/ 1369695 w 4940931"/>
                <a:gd name="connsiteY378" fmla="*/ 109219 h 138429"/>
                <a:gd name="connsiteX379" fmla="*/ 1354455 w 4940931"/>
                <a:gd name="connsiteY379" fmla="*/ 109219 h 138429"/>
                <a:gd name="connsiteX380" fmla="*/ 2646040 w 4940931"/>
                <a:gd name="connsiteY380" fmla="*/ 29844 h 138429"/>
                <a:gd name="connsiteX381" fmla="*/ 2658105 w 4940931"/>
                <a:gd name="connsiteY381" fmla="*/ 31749 h 138429"/>
                <a:gd name="connsiteX382" fmla="*/ 2667630 w 4940931"/>
                <a:gd name="connsiteY382" fmla="*/ 36829 h 138429"/>
                <a:gd name="connsiteX383" fmla="*/ 2673345 w 4940931"/>
                <a:gd name="connsiteY383" fmla="*/ 45084 h 138429"/>
                <a:gd name="connsiteX384" fmla="*/ 2675250 w 4940931"/>
                <a:gd name="connsiteY384" fmla="*/ 56514 h 138429"/>
                <a:gd name="connsiteX385" fmla="*/ 2675250 w 4940931"/>
                <a:gd name="connsiteY385" fmla="*/ 109854 h 138429"/>
                <a:gd name="connsiteX386" fmla="*/ 2660010 w 4940931"/>
                <a:gd name="connsiteY386" fmla="*/ 109854 h 138429"/>
                <a:gd name="connsiteX387" fmla="*/ 2660010 w 4940931"/>
                <a:gd name="connsiteY387" fmla="*/ 108584 h 138429"/>
                <a:gd name="connsiteX388" fmla="*/ 2660010 w 4940931"/>
                <a:gd name="connsiteY388" fmla="*/ 100964 h 138429"/>
                <a:gd name="connsiteX389" fmla="*/ 2654930 w 4940931"/>
                <a:gd name="connsiteY389" fmla="*/ 104774 h 138429"/>
                <a:gd name="connsiteX390" fmla="*/ 2651120 w 4940931"/>
                <a:gd name="connsiteY390" fmla="*/ 107314 h 138429"/>
                <a:gd name="connsiteX391" fmla="*/ 2646040 w 4940931"/>
                <a:gd name="connsiteY391" fmla="*/ 109219 h 138429"/>
                <a:gd name="connsiteX392" fmla="*/ 2639055 w 4940931"/>
                <a:gd name="connsiteY392" fmla="*/ 109854 h 138429"/>
                <a:gd name="connsiteX393" fmla="*/ 2629530 w 4940931"/>
                <a:gd name="connsiteY393" fmla="*/ 108584 h 138429"/>
                <a:gd name="connsiteX394" fmla="*/ 2620640 w 4940931"/>
                <a:gd name="connsiteY394" fmla="*/ 104139 h 138429"/>
                <a:gd name="connsiteX395" fmla="*/ 2614290 w 4940931"/>
                <a:gd name="connsiteY395" fmla="*/ 95884 h 138429"/>
                <a:gd name="connsiteX396" fmla="*/ 2611750 w 4940931"/>
                <a:gd name="connsiteY396" fmla="*/ 83819 h 138429"/>
                <a:gd name="connsiteX397" fmla="*/ 2614290 w 4940931"/>
                <a:gd name="connsiteY397" fmla="*/ 72389 h 138429"/>
                <a:gd name="connsiteX398" fmla="*/ 2620640 w 4940931"/>
                <a:gd name="connsiteY398" fmla="*/ 64769 h 138429"/>
                <a:gd name="connsiteX399" fmla="*/ 2630800 w 4940931"/>
                <a:gd name="connsiteY399" fmla="*/ 60324 h 138429"/>
                <a:gd name="connsiteX400" fmla="*/ 2642865 w 4940931"/>
                <a:gd name="connsiteY400" fmla="*/ 59054 h 138429"/>
                <a:gd name="connsiteX401" fmla="*/ 2653025 w 4940931"/>
                <a:gd name="connsiteY401" fmla="*/ 59689 h 138429"/>
                <a:gd name="connsiteX402" fmla="*/ 2660010 w 4940931"/>
                <a:gd name="connsiteY402" fmla="*/ 61594 h 138429"/>
                <a:gd name="connsiteX403" fmla="*/ 2660010 w 4940931"/>
                <a:gd name="connsiteY403" fmla="*/ 55879 h 138429"/>
                <a:gd name="connsiteX404" fmla="*/ 2656200 w 4940931"/>
                <a:gd name="connsiteY404" fmla="*/ 46354 h 138429"/>
                <a:gd name="connsiteX405" fmla="*/ 2645405 w 4940931"/>
                <a:gd name="connsiteY405" fmla="*/ 43179 h 138429"/>
                <a:gd name="connsiteX406" fmla="*/ 2634610 w 4940931"/>
                <a:gd name="connsiteY406" fmla="*/ 44449 h 138429"/>
                <a:gd name="connsiteX407" fmla="*/ 2625085 w 4940931"/>
                <a:gd name="connsiteY407" fmla="*/ 48259 h 138429"/>
                <a:gd name="connsiteX408" fmla="*/ 2619370 w 4940931"/>
                <a:gd name="connsiteY408" fmla="*/ 36829 h 138429"/>
                <a:gd name="connsiteX409" fmla="*/ 2631435 w 4940931"/>
                <a:gd name="connsiteY409" fmla="*/ 31749 h 138429"/>
                <a:gd name="connsiteX410" fmla="*/ 2646040 w 4940931"/>
                <a:gd name="connsiteY410" fmla="*/ 29844 h 138429"/>
                <a:gd name="connsiteX411" fmla="*/ 1114426 w 4940931"/>
                <a:gd name="connsiteY411" fmla="*/ 29844 h 138429"/>
                <a:gd name="connsiteX412" fmla="*/ 1129666 w 4940931"/>
                <a:gd name="connsiteY412" fmla="*/ 29844 h 138429"/>
                <a:gd name="connsiteX413" fmla="*/ 1129666 w 4940931"/>
                <a:gd name="connsiteY413" fmla="*/ 107949 h 138429"/>
                <a:gd name="connsiteX414" fmla="*/ 1114426 w 4940931"/>
                <a:gd name="connsiteY414" fmla="*/ 107949 h 138429"/>
                <a:gd name="connsiteX415" fmla="*/ 1114426 w 4940931"/>
                <a:gd name="connsiteY415" fmla="*/ 100964 h 138429"/>
                <a:gd name="connsiteX416" fmla="*/ 1106171 w 4940931"/>
                <a:gd name="connsiteY416" fmla="*/ 107314 h 138429"/>
                <a:gd name="connsiteX417" fmla="*/ 1094741 w 4940931"/>
                <a:gd name="connsiteY417" fmla="*/ 109854 h 138429"/>
                <a:gd name="connsiteX418" fmla="*/ 1073786 w 4940931"/>
                <a:gd name="connsiteY418" fmla="*/ 100964 h 138429"/>
                <a:gd name="connsiteX419" fmla="*/ 1066800 w 4940931"/>
                <a:gd name="connsiteY419" fmla="*/ 74929 h 138429"/>
                <a:gd name="connsiteX420" fmla="*/ 1066800 w 4940931"/>
                <a:gd name="connsiteY420" fmla="*/ 30479 h 138429"/>
                <a:gd name="connsiteX421" fmla="*/ 1082040 w 4940931"/>
                <a:gd name="connsiteY421" fmla="*/ 30479 h 138429"/>
                <a:gd name="connsiteX422" fmla="*/ 1082040 w 4940931"/>
                <a:gd name="connsiteY422" fmla="*/ 74294 h 138429"/>
                <a:gd name="connsiteX423" fmla="*/ 1085851 w 4940931"/>
                <a:gd name="connsiteY423" fmla="*/ 90169 h 138429"/>
                <a:gd name="connsiteX424" fmla="*/ 1097916 w 4940931"/>
                <a:gd name="connsiteY424" fmla="*/ 95249 h 138429"/>
                <a:gd name="connsiteX425" fmla="*/ 1109981 w 4940931"/>
                <a:gd name="connsiteY425" fmla="*/ 90169 h 138429"/>
                <a:gd name="connsiteX426" fmla="*/ 1114426 w 4940931"/>
                <a:gd name="connsiteY426" fmla="*/ 75564 h 138429"/>
                <a:gd name="connsiteX427" fmla="*/ 1011556 w 4940931"/>
                <a:gd name="connsiteY427" fmla="*/ 29844 h 138429"/>
                <a:gd name="connsiteX428" fmla="*/ 1017272 w 4940931"/>
                <a:gd name="connsiteY428" fmla="*/ 30479 h 138429"/>
                <a:gd name="connsiteX429" fmla="*/ 1022352 w 4940931"/>
                <a:gd name="connsiteY429" fmla="*/ 32384 h 138429"/>
                <a:gd name="connsiteX430" fmla="*/ 1026797 w 4940931"/>
                <a:gd name="connsiteY430" fmla="*/ 35559 h 138429"/>
                <a:gd name="connsiteX431" fmla="*/ 1030607 w 4940931"/>
                <a:gd name="connsiteY431" fmla="*/ 38734 h 138429"/>
                <a:gd name="connsiteX432" fmla="*/ 1030607 w 4940931"/>
                <a:gd name="connsiteY432" fmla="*/ 31749 h 138429"/>
                <a:gd name="connsiteX433" fmla="*/ 1045847 w 4940931"/>
                <a:gd name="connsiteY433" fmla="*/ 31749 h 138429"/>
                <a:gd name="connsiteX434" fmla="*/ 1045847 w 4940931"/>
                <a:gd name="connsiteY434" fmla="*/ 130809 h 138429"/>
                <a:gd name="connsiteX435" fmla="*/ 1032512 w 4940931"/>
                <a:gd name="connsiteY435" fmla="*/ 137477 h 138429"/>
                <a:gd name="connsiteX436" fmla="*/ 1032512 w 4940931"/>
                <a:gd name="connsiteY436" fmla="*/ 101599 h 138429"/>
                <a:gd name="connsiteX437" fmla="*/ 1022986 w 4940931"/>
                <a:gd name="connsiteY437" fmla="*/ 107949 h 138429"/>
                <a:gd name="connsiteX438" fmla="*/ 1011556 w 4940931"/>
                <a:gd name="connsiteY438" fmla="*/ 110489 h 138429"/>
                <a:gd name="connsiteX439" fmla="*/ 999491 w 4940931"/>
                <a:gd name="connsiteY439" fmla="*/ 107949 h 138429"/>
                <a:gd name="connsiteX440" fmla="*/ 989966 w 4940931"/>
                <a:gd name="connsiteY440" fmla="*/ 100329 h 138429"/>
                <a:gd name="connsiteX441" fmla="*/ 983616 w 4940931"/>
                <a:gd name="connsiteY441" fmla="*/ 87629 h 138429"/>
                <a:gd name="connsiteX442" fmla="*/ 981076 w 4940931"/>
                <a:gd name="connsiteY442" fmla="*/ 68579 h 138429"/>
                <a:gd name="connsiteX443" fmla="*/ 983616 w 4940931"/>
                <a:gd name="connsiteY443" fmla="*/ 51434 h 138429"/>
                <a:gd name="connsiteX444" fmla="*/ 990601 w 4940931"/>
                <a:gd name="connsiteY444" fmla="*/ 39369 h 138429"/>
                <a:gd name="connsiteX445" fmla="*/ 1000126 w 4940931"/>
                <a:gd name="connsiteY445" fmla="*/ 32384 h 138429"/>
                <a:gd name="connsiteX446" fmla="*/ 1011556 w 4940931"/>
                <a:gd name="connsiteY446" fmla="*/ 29844 h 138429"/>
                <a:gd name="connsiteX447" fmla="*/ 4871716 w 4940931"/>
                <a:gd name="connsiteY447" fmla="*/ 29210 h 138429"/>
                <a:gd name="connsiteX448" fmla="*/ 4885686 w 4940931"/>
                <a:gd name="connsiteY448" fmla="*/ 31750 h 138429"/>
                <a:gd name="connsiteX449" fmla="*/ 4897751 w 4940931"/>
                <a:gd name="connsiteY449" fmla="*/ 38100 h 138429"/>
                <a:gd name="connsiteX450" fmla="*/ 4899021 w 4940931"/>
                <a:gd name="connsiteY450" fmla="*/ 38100 h 138429"/>
                <a:gd name="connsiteX451" fmla="*/ 4892036 w 4940931"/>
                <a:gd name="connsiteY451" fmla="*/ 50165 h 138429"/>
                <a:gd name="connsiteX452" fmla="*/ 4882511 w 4940931"/>
                <a:gd name="connsiteY452" fmla="*/ 45085 h 138429"/>
                <a:gd name="connsiteX453" fmla="*/ 4872351 w 4940931"/>
                <a:gd name="connsiteY453" fmla="*/ 43180 h 138429"/>
                <a:gd name="connsiteX454" fmla="*/ 4864096 w 4940931"/>
                <a:gd name="connsiteY454" fmla="*/ 45085 h 138429"/>
                <a:gd name="connsiteX455" fmla="*/ 4861556 w 4940931"/>
                <a:gd name="connsiteY455" fmla="*/ 50165 h 138429"/>
                <a:gd name="connsiteX456" fmla="*/ 4861556 w 4940931"/>
                <a:gd name="connsiteY456" fmla="*/ 52705 h 138429"/>
                <a:gd name="connsiteX457" fmla="*/ 4863461 w 4940931"/>
                <a:gd name="connsiteY457" fmla="*/ 55245 h 138429"/>
                <a:gd name="connsiteX458" fmla="*/ 4867906 w 4940931"/>
                <a:gd name="connsiteY458" fmla="*/ 57785 h 138429"/>
                <a:gd name="connsiteX459" fmla="*/ 4874891 w 4940931"/>
                <a:gd name="connsiteY459" fmla="*/ 60960 h 138429"/>
                <a:gd name="connsiteX460" fmla="*/ 4886321 w 4940931"/>
                <a:gd name="connsiteY460" fmla="*/ 66040 h 138429"/>
                <a:gd name="connsiteX461" fmla="*/ 4894576 w 4940931"/>
                <a:gd name="connsiteY461" fmla="*/ 71120 h 138429"/>
                <a:gd name="connsiteX462" fmla="*/ 4899656 w 4940931"/>
                <a:gd name="connsiteY462" fmla="*/ 78105 h 138429"/>
                <a:gd name="connsiteX463" fmla="*/ 4901561 w 4940931"/>
                <a:gd name="connsiteY463" fmla="*/ 87630 h 138429"/>
                <a:gd name="connsiteX464" fmla="*/ 4899021 w 4940931"/>
                <a:gd name="connsiteY464" fmla="*/ 98425 h 138429"/>
                <a:gd name="connsiteX465" fmla="*/ 4892671 w 4940931"/>
                <a:gd name="connsiteY465" fmla="*/ 105410 h 138429"/>
                <a:gd name="connsiteX466" fmla="*/ 4883146 w 4940931"/>
                <a:gd name="connsiteY466" fmla="*/ 109220 h 138429"/>
                <a:gd name="connsiteX467" fmla="*/ 4872351 w 4940931"/>
                <a:gd name="connsiteY467" fmla="*/ 110490 h 138429"/>
                <a:gd name="connsiteX468" fmla="*/ 4857111 w 4940931"/>
                <a:gd name="connsiteY468" fmla="*/ 107950 h 138429"/>
                <a:gd name="connsiteX469" fmla="*/ 4842506 w 4940931"/>
                <a:gd name="connsiteY469" fmla="*/ 100965 h 138429"/>
                <a:gd name="connsiteX470" fmla="*/ 4849491 w 4940931"/>
                <a:gd name="connsiteY470" fmla="*/ 89535 h 138429"/>
                <a:gd name="connsiteX471" fmla="*/ 4860921 w 4940931"/>
                <a:gd name="connsiteY471" fmla="*/ 95250 h 138429"/>
                <a:gd name="connsiteX472" fmla="*/ 4872351 w 4940931"/>
                <a:gd name="connsiteY472" fmla="*/ 97155 h 138429"/>
                <a:gd name="connsiteX473" fmla="*/ 4883146 w 4940931"/>
                <a:gd name="connsiteY473" fmla="*/ 94615 h 138429"/>
                <a:gd name="connsiteX474" fmla="*/ 4886321 w 4940931"/>
                <a:gd name="connsiteY474" fmla="*/ 88265 h 138429"/>
                <a:gd name="connsiteX475" fmla="*/ 4885051 w 4940931"/>
                <a:gd name="connsiteY475" fmla="*/ 84455 h 138429"/>
                <a:gd name="connsiteX476" fmla="*/ 4881241 w 4940931"/>
                <a:gd name="connsiteY476" fmla="*/ 81280 h 138429"/>
                <a:gd name="connsiteX477" fmla="*/ 4875526 w 4940931"/>
                <a:gd name="connsiteY477" fmla="*/ 78105 h 138429"/>
                <a:gd name="connsiteX478" fmla="*/ 4867906 w 4940931"/>
                <a:gd name="connsiteY478" fmla="*/ 74930 h 138429"/>
                <a:gd name="connsiteX479" fmla="*/ 4857111 w 4940931"/>
                <a:gd name="connsiteY479" fmla="*/ 69850 h 138429"/>
                <a:gd name="connsiteX480" fmla="*/ 4850126 w 4940931"/>
                <a:gd name="connsiteY480" fmla="*/ 64770 h 138429"/>
                <a:gd name="connsiteX481" fmla="*/ 4846316 w 4940931"/>
                <a:gd name="connsiteY481" fmla="*/ 58420 h 138429"/>
                <a:gd name="connsiteX482" fmla="*/ 4845046 w 4940931"/>
                <a:gd name="connsiteY482" fmla="*/ 50165 h 138429"/>
                <a:gd name="connsiteX483" fmla="*/ 4846951 w 4940931"/>
                <a:gd name="connsiteY483" fmla="*/ 40640 h 138429"/>
                <a:gd name="connsiteX484" fmla="*/ 4852666 w 4940931"/>
                <a:gd name="connsiteY484" fmla="*/ 34290 h 138429"/>
                <a:gd name="connsiteX485" fmla="*/ 4860921 w 4940931"/>
                <a:gd name="connsiteY485" fmla="*/ 30480 h 138429"/>
                <a:gd name="connsiteX486" fmla="*/ 4871716 w 4940931"/>
                <a:gd name="connsiteY486" fmla="*/ 29210 h 138429"/>
                <a:gd name="connsiteX487" fmla="*/ 4749796 w 4940931"/>
                <a:gd name="connsiteY487" fmla="*/ 29210 h 138429"/>
                <a:gd name="connsiteX488" fmla="*/ 4757416 w 4940931"/>
                <a:gd name="connsiteY488" fmla="*/ 29845 h 138429"/>
                <a:gd name="connsiteX489" fmla="*/ 4763131 w 4940931"/>
                <a:gd name="connsiteY489" fmla="*/ 32385 h 138429"/>
                <a:gd name="connsiteX490" fmla="*/ 4759321 w 4940931"/>
                <a:gd name="connsiteY490" fmla="*/ 46990 h 138429"/>
                <a:gd name="connsiteX491" fmla="*/ 4758051 w 4940931"/>
                <a:gd name="connsiteY491" fmla="*/ 46990 h 138429"/>
                <a:gd name="connsiteX492" fmla="*/ 4752971 w 4940931"/>
                <a:gd name="connsiteY492" fmla="*/ 45085 h 138429"/>
                <a:gd name="connsiteX493" fmla="*/ 4746621 w 4940931"/>
                <a:gd name="connsiteY493" fmla="*/ 44450 h 138429"/>
                <a:gd name="connsiteX494" fmla="*/ 4735191 w 4940931"/>
                <a:gd name="connsiteY494" fmla="*/ 49530 h 138429"/>
                <a:gd name="connsiteX495" fmla="*/ 4731381 w 4940931"/>
                <a:gd name="connsiteY495" fmla="*/ 64770 h 138429"/>
                <a:gd name="connsiteX496" fmla="*/ 4731381 w 4940931"/>
                <a:gd name="connsiteY496" fmla="*/ 109220 h 138429"/>
                <a:gd name="connsiteX497" fmla="*/ 4716141 w 4940931"/>
                <a:gd name="connsiteY497" fmla="*/ 109220 h 138429"/>
                <a:gd name="connsiteX498" fmla="*/ 4716141 w 4940931"/>
                <a:gd name="connsiteY498" fmla="*/ 31115 h 138429"/>
                <a:gd name="connsiteX499" fmla="*/ 4731381 w 4940931"/>
                <a:gd name="connsiteY499" fmla="*/ 31115 h 138429"/>
                <a:gd name="connsiteX500" fmla="*/ 4731381 w 4940931"/>
                <a:gd name="connsiteY500" fmla="*/ 38735 h 138429"/>
                <a:gd name="connsiteX501" fmla="*/ 4734556 w 4940931"/>
                <a:gd name="connsiteY501" fmla="*/ 34925 h 138429"/>
                <a:gd name="connsiteX502" fmla="*/ 4739001 w 4940931"/>
                <a:gd name="connsiteY502" fmla="*/ 31750 h 138429"/>
                <a:gd name="connsiteX503" fmla="*/ 4744081 w 4940931"/>
                <a:gd name="connsiteY503" fmla="*/ 29845 h 138429"/>
                <a:gd name="connsiteX504" fmla="*/ 4749796 w 4940931"/>
                <a:gd name="connsiteY504" fmla="*/ 29210 h 138429"/>
                <a:gd name="connsiteX505" fmla="*/ 4349110 w 4940931"/>
                <a:gd name="connsiteY505" fmla="*/ 29210 h 138429"/>
                <a:gd name="connsiteX506" fmla="*/ 4356730 w 4940931"/>
                <a:gd name="connsiteY506" fmla="*/ 29845 h 138429"/>
                <a:gd name="connsiteX507" fmla="*/ 4362445 w 4940931"/>
                <a:gd name="connsiteY507" fmla="*/ 32385 h 138429"/>
                <a:gd name="connsiteX508" fmla="*/ 4358635 w 4940931"/>
                <a:gd name="connsiteY508" fmla="*/ 46990 h 138429"/>
                <a:gd name="connsiteX509" fmla="*/ 4357365 w 4940931"/>
                <a:gd name="connsiteY509" fmla="*/ 46990 h 138429"/>
                <a:gd name="connsiteX510" fmla="*/ 4352285 w 4940931"/>
                <a:gd name="connsiteY510" fmla="*/ 45085 h 138429"/>
                <a:gd name="connsiteX511" fmla="*/ 4345935 w 4940931"/>
                <a:gd name="connsiteY511" fmla="*/ 44450 h 138429"/>
                <a:gd name="connsiteX512" fmla="*/ 4334505 w 4940931"/>
                <a:gd name="connsiteY512" fmla="*/ 49530 h 138429"/>
                <a:gd name="connsiteX513" fmla="*/ 4330695 w 4940931"/>
                <a:gd name="connsiteY513" fmla="*/ 64770 h 138429"/>
                <a:gd name="connsiteX514" fmla="*/ 4330695 w 4940931"/>
                <a:gd name="connsiteY514" fmla="*/ 109220 h 138429"/>
                <a:gd name="connsiteX515" fmla="*/ 4315455 w 4940931"/>
                <a:gd name="connsiteY515" fmla="*/ 109220 h 138429"/>
                <a:gd name="connsiteX516" fmla="*/ 4315455 w 4940931"/>
                <a:gd name="connsiteY516" fmla="*/ 31115 h 138429"/>
                <a:gd name="connsiteX517" fmla="*/ 4330695 w 4940931"/>
                <a:gd name="connsiteY517" fmla="*/ 31115 h 138429"/>
                <a:gd name="connsiteX518" fmla="*/ 4330695 w 4940931"/>
                <a:gd name="connsiteY518" fmla="*/ 38735 h 138429"/>
                <a:gd name="connsiteX519" fmla="*/ 4333870 w 4940931"/>
                <a:gd name="connsiteY519" fmla="*/ 34925 h 138429"/>
                <a:gd name="connsiteX520" fmla="*/ 4338315 w 4940931"/>
                <a:gd name="connsiteY520" fmla="*/ 31750 h 138429"/>
                <a:gd name="connsiteX521" fmla="*/ 4343395 w 4940931"/>
                <a:gd name="connsiteY521" fmla="*/ 29845 h 138429"/>
                <a:gd name="connsiteX522" fmla="*/ 4349110 w 4940931"/>
                <a:gd name="connsiteY522" fmla="*/ 29210 h 138429"/>
                <a:gd name="connsiteX523" fmla="*/ 4044310 w 4940931"/>
                <a:gd name="connsiteY523" fmla="*/ 29210 h 138429"/>
                <a:gd name="connsiteX524" fmla="*/ 4058915 w 4940931"/>
                <a:gd name="connsiteY524" fmla="*/ 32385 h 138429"/>
                <a:gd name="connsiteX525" fmla="*/ 4069075 w 4940931"/>
                <a:gd name="connsiteY525" fmla="*/ 40640 h 138429"/>
                <a:gd name="connsiteX526" fmla="*/ 4075425 w 4940931"/>
                <a:gd name="connsiteY526" fmla="*/ 53340 h 138429"/>
                <a:gd name="connsiteX527" fmla="*/ 4077330 w 4940931"/>
                <a:gd name="connsiteY527" fmla="*/ 68580 h 138429"/>
                <a:gd name="connsiteX528" fmla="*/ 4076060 w 4940931"/>
                <a:gd name="connsiteY528" fmla="*/ 68580 h 138429"/>
                <a:gd name="connsiteX529" fmla="*/ 4076060 w 4940931"/>
                <a:gd name="connsiteY529" fmla="*/ 72390 h 138429"/>
                <a:gd name="connsiteX530" fmla="*/ 4076060 w 4940931"/>
                <a:gd name="connsiteY530" fmla="*/ 75565 h 138429"/>
                <a:gd name="connsiteX531" fmla="*/ 4024625 w 4940931"/>
                <a:gd name="connsiteY531" fmla="*/ 75565 h 138429"/>
                <a:gd name="connsiteX532" fmla="*/ 4027165 w 4940931"/>
                <a:gd name="connsiteY532" fmla="*/ 85090 h 138429"/>
                <a:gd name="connsiteX533" fmla="*/ 4031610 w 4940931"/>
                <a:gd name="connsiteY533" fmla="*/ 91440 h 138429"/>
                <a:gd name="connsiteX534" fmla="*/ 4037325 w 4940931"/>
                <a:gd name="connsiteY534" fmla="*/ 95250 h 138429"/>
                <a:gd name="connsiteX535" fmla="*/ 4044310 w 4940931"/>
                <a:gd name="connsiteY535" fmla="*/ 96520 h 138429"/>
                <a:gd name="connsiteX536" fmla="*/ 4049390 w 4940931"/>
                <a:gd name="connsiteY536" fmla="*/ 96520 h 138429"/>
                <a:gd name="connsiteX537" fmla="*/ 4053835 w 4940931"/>
                <a:gd name="connsiteY537" fmla="*/ 95250 h 138429"/>
                <a:gd name="connsiteX538" fmla="*/ 4057645 w 4940931"/>
                <a:gd name="connsiteY538" fmla="*/ 93345 h 138429"/>
                <a:gd name="connsiteX539" fmla="*/ 4062090 w 4940931"/>
                <a:gd name="connsiteY539" fmla="*/ 90805 h 138429"/>
                <a:gd name="connsiteX540" fmla="*/ 4070980 w 4940931"/>
                <a:gd name="connsiteY540" fmla="*/ 100330 h 138429"/>
                <a:gd name="connsiteX541" fmla="*/ 4065265 w 4940931"/>
                <a:gd name="connsiteY541" fmla="*/ 104775 h 138429"/>
                <a:gd name="connsiteX542" fmla="*/ 4059550 w 4940931"/>
                <a:gd name="connsiteY542" fmla="*/ 107950 h 138429"/>
                <a:gd name="connsiteX543" fmla="*/ 4052565 w 4940931"/>
                <a:gd name="connsiteY543" fmla="*/ 109855 h 138429"/>
                <a:gd name="connsiteX544" fmla="*/ 4043675 w 4940931"/>
                <a:gd name="connsiteY544" fmla="*/ 110490 h 138429"/>
                <a:gd name="connsiteX545" fmla="*/ 4034150 w 4940931"/>
                <a:gd name="connsiteY545" fmla="*/ 109220 h 138429"/>
                <a:gd name="connsiteX546" fmla="*/ 4026530 w 4940931"/>
                <a:gd name="connsiteY546" fmla="*/ 105410 h 138429"/>
                <a:gd name="connsiteX547" fmla="*/ 4020180 w 4940931"/>
                <a:gd name="connsiteY547" fmla="*/ 100330 h 138429"/>
                <a:gd name="connsiteX548" fmla="*/ 4015100 w 4940931"/>
                <a:gd name="connsiteY548" fmla="*/ 92710 h 138429"/>
                <a:gd name="connsiteX549" fmla="*/ 4011290 w 4940931"/>
                <a:gd name="connsiteY549" fmla="*/ 82550 h 138429"/>
                <a:gd name="connsiteX550" fmla="*/ 4010020 w 4940931"/>
                <a:gd name="connsiteY550" fmla="*/ 69850 h 138429"/>
                <a:gd name="connsiteX551" fmla="*/ 4012560 w 4940931"/>
                <a:gd name="connsiteY551" fmla="*/ 52070 h 138429"/>
                <a:gd name="connsiteX552" fmla="*/ 4019545 w 4940931"/>
                <a:gd name="connsiteY552" fmla="*/ 39370 h 138429"/>
                <a:gd name="connsiteX553" fmla="*/ 4030340 w 4940931"/>
                <a:gd name="connsiteY553" fmla="*/ 31750 h 138429"/>
                <a:gd name="connsiteX554" fmla="*/ 4044310 w 4940931"/>
                <a:gd name="connsiteY554" fmla="*/ 29210 h 138429"/>
                <a:gd name="connsiteX555" fmla="*/ 3811900 w 4940931"/>
                <a:gd name="connsiteY555" fmla="*/ 29210 h 138429"/>
                <a:gd name="connsiteX556" fmla="*/ 3819520 w 4940931"/>
                <a:gd name="connsiteY556" fmla="*/ 29845 h 138429"/>
                <a:gd name="connsiteX557" fmla="*/ 3825235 w 4940931"/>
                <a:gd name="connsiteY557" fmla="*/ 32385 h 138429"/>
                <a:gd name="connsiteX558" fmla="*/ 3821425 w 4940931"/>
                <a:gd name="connsiteY558" fmla="*/ 46990 h 138429"/>
                <a:gd name="connsiteX559" fmla="*/ 3820155 w 4940931"/>
                <a:gd name="connsiteY559" fmla="*/ 46990 h 138429"/>
                <a:gd name="connsiteX560" fmla="*/ 3815075 w 4940931"/>
                <a:gd name="connsiteY560" fmla="*/ 45085 h 138429"/>
                <a:gd name="connsiteX561" fmla="*/ 3808725 w 4940931"/>
                <a:gd name="connsiteY561" fmla="*/ 44450 h 138429"/>
                <a:gd name="connsiteX562" fmla="*/ 3797295 w 4940931"/>
                <a:gd name="connsiteY562" fmla="*/ 49530 h 138429"/>
                <a:gd name="connsiteX563" fmla="*/ 3793485 w 4940931"/>
                <a:gd name="connsiteY563" fmla="*/ 64770 h 138429"/>
                <a:gd name="connsiteX564" fmla="*/ 3793485 w 4940931"/>
                <a:gd name="connsiteY564" fmla="*/ 109220 h 138429"/>
                <a:gd name="connsiteX565" fmla="*/ 3778245 w 4940931"/>
                <a:gd name="connsiteY565" fmla="*/ 109220 h 138429"/>
                <a:gd name="connsiteX566" fmla="*/ 3778245 w 4940931"/>
                <a:gd name="connsiteY566" fmla="*/ 31115 h 138429"/>
                <a:gd name="connsiteX567" fmla="*/ 3793485 w 4940931"/>
                <a:gd name="connsiteY567" fmla="*/ 31115 h 138429"/>
                <a:gd name="connsiteX568" fmla="*/ 3793485 w 4940931"/>
                <a:gd name="connsiteY568" fmla="*/ 38735 h 138429"/>
                <a:gd name="connsiteX569" fmla="*/ 3796660 w 4940931"/>
                <a:gd name="connsiteY569" fmla="*/ 34925 h 138429"/>
                <a:gd name="connsiteX570" fmla="*/ 3801105 w 4940931"/>
                <a:gd name="connsiteY570" fmla="*/ 31750 h 138429"/>
                <a:gd name="connsiteX571" fmla="*/ 3806185 w 4940931"/>
                <a:gd name="connsiteY571" fmla="*/ 29845 h 138429"/>
                <a:gd name="connsiteX572" fmla="*/ 3811900 w 4940931"/>
                <a:gd name="connsiteY572" fmla="*/ 29210 h 138429"/>
                <a:gd name="connsiteX573" fmla="*/ 3729986 w 4940931"/>
                <a:gd name="connsiteY573" fmla="*/ 29210 h 138429"/>
                <a:gd name="connsiteX574" fmla="*/ 3744591 w 4940931"/>
                <a:gd name="connsiteY574" fmla="*/ 32385 h 138429"/>
                <a:gd name="connsiteX575" fmla="*/ 3754751 w 4940931"/>
                <a:gd name="connsiteY575" fmla="*/ 40640 h 138429"/>
                <a:gd name="connsiteX576" fmla="*/ 3761101 w 4940931"/>
                <a:gd name="connsiteY576" fmla="*/ 53340 h 138429"/>
                <a:gd name="connsiteX577" fmla="*/ 3763006 w 4940931"/>
                <a:gd name="connsiteY577" fmla="*/ 68580 h 138429"/>
                <a:gd name="connsiteX578" fmla="*/ 3761736 w 4940931"/>
                <a:gd name="connsiteY578" fmla="*/ 68580 h 138429"/>
                <a:gd name="connsiteX579" fmla="*/ 3761736 w 4940931"/>
                <a:gd name="connsiteY579" fmla="*/ 72390 h 138429"/>
                <a:gd name="connsiteX580" fmla="*/ 3761736 w 4940931"/>
                <a:gd name="connsiteY580" fmla="*/ 75565 h 138429"/>
                <a:gd name="connsiteX581" fmla="*/ 3710301 w 4940931"/>
                <a:gd name="connsiteY581" fmla="*/ 75565 h 138429"/>
                <a:gd name="connsiteX582" fmla="*/ 3712841 w 4940931"/>
                <a:gd name="connsiteY582" fmla="*/ 85090 h 138429"/>
                <a:gd name="connsiteX583" fmla="*/ 3717286 w 4940931"/>
                <a:gd name="connsiteY583" fmla="*/ 91440 h 138429"/>
                <a:gd name="connsiteX584" fmla="*/ 3723001 w 4940931"/>
                <a:gd name="connsiteY584" fmla="*/ 95250 h 138429"/>
                <a:gd name="connsiteX585" fmla="*/ 3729986 w 4940931"/>
                <a:gd name="connsiteY585" fmla="*/ 96520 h 138429"/>
                <a:gd name="connsiteX586" fmla="*/ 3735066 w 4940931"/>
                <a:gd name="connsiteY586" fmla="*/ 96520 h 138429"/>
                <a:gd name="connsiteX587" fmla="*/ 3739511 w 4940931"/>
                <a:gd name="connsiteY587" fmla="*/ 95250 h 138429"/>
                <a:gd name="connsiteX588" fmla="*/ 3743321 w 4940931"/>
                <a:gd name="connsiteY588" fmla="*/ 93345 h 138429"/>
                <a:gd name="connsiteX589" fmla="*/ 3747766 w 4940931"/>
                <a:gd name="connsiteY589" fmla="*/ 90805 h 138429"/>
                <a:gd name="connsiteX590" fmla="*/ 3756656 w 4940931"/>
                <a:gd name="connsiteY590" fmla="*/ 100330 h 138429"/>
                <a:gd name="connsiteX591" fmla="*/ 3750941 w 4940931"/>
                <a:gd name="connsiteY591" fmla="*/ 104775 h 138429"/>
                <a:gd name="connsiteX592" fmla="*/ 3745226 w 4940931"/>
                <a:gd name="connsiteY592" fmla="*/ 107950 h 138429"/>
                <a:gd name="connsiteX593" fmla="*/ 3738241 w 4940931"/>
                <a:gd name="connsiteY593" fmla="*/ 109855 h 138429"/>
                <a:gd name="connsiteX594" fmla="*/ 3729351 w 4940931"/>
                <a:gd name="connsiteY594" fmla="*/ 110490 h 138429"/>
                <a:gd name="connsiteX595" fmla="*/ 3719826 w 4940931"/>
                <a:gd name="connsiteY595" fmla="*/ 109220 h 138429"/>
                <a:gd name="connsiteX596" fmla="*/ 3712206 w 4940931"/>
                <a:gd name="connsiteY596" fmla="*/ 105410 h 138429"/>
                <a:gd name="connsiteX597" fmla="*/ 3705856 w 4940931"/>
                <a:gd name="connsiteY597" fmla="*/ 100330 h 138429"/>
                <a:gd name="connsiteX598" fmla="*/ 3700776 w 4940931"/>
                <a:gd name="connsiteY598" fmla="*/ 92710 h 138429"/>
                <a:gd name="connsiteX599" fmla="*/ 3696966 w 4940931"/>
                <a:gd name="connsiteY599" fmla="*/ 82550 h 138429"/>
                <a:gd name="connsiteX600" fmla="*/ 3695696 w 4940931"/>
                <a:gd name="connsiteY600" fmla="*/ 69850 h 138429"/>
                <a:gd name="connsiteX601" fmla="*/ 3698236 w 4940931"/>
                <a:gd name="connsiteY601" fmla="*/ 52070 h 138429"/>
                <a:gd name="connsiteX602" fmla="*/ 3705221 w 4940931"/>
                <a:gd name="connsiteY602" fmla="*/ 39370 h 138429"/>
                <a:gd name="connsiteX603" fmla="*/ 3716016 w 4940931"/>
                <a:gd name="connsiteY603" fmla="*/ 31750 h 138429"/>
                <a:gd name="connsiteX604" fmla="*/ 3729986 w 4940931"/>
                <a:gd name="connsiteY604" fmla="*/ 29210 h 138429"/>
                <a:gd name="connsiteX605" fmla="*/ 3543296 w 4940931"/>
                <a:gd name="connsiteY605" fmla="*/ 29210 h 138429"/>
                <a:gd name="connsiteX606" fmla="*/ 3557901 w 4940931"/>
                <a:gd name="connsiteY606" fmla="*/ 32385 h 138429"/>
                <a:gd name="connsiteX607" fmla="*/ 3568061 w 4940931"/>
                <a:gd name="connsiteY607" fmla="*/ 40640 h 138429"/>
                <a:gd name="connsiteX608" fmla="*/ 3574411 w 4940931"/>
                <a:gd name="connsiteY608" fmla="*/ 53340 h 138429"/>
                <a:gd name="connsiteX609" fmla="*/ 3576316 w 4940931"/>
                <a:gd name="connsiteY609" fmla="*/ 68580 h 138429"/>
                <a:gd name="connsiteX610" fmla="*/ 3575046 w 4940931"/>
                <a:gd name="connsiteY610" fmla="*/ 68580 h 138429"/>
                <a:gd name="connsiteX611" fmla="*/ 3575046 w 4940931"/>
                <a:gd name="connsiteY611" fmla="*/ 72390 h 138429"/>
                <a:gd name="connsiteX612" fmla="*/ 3575046 w 4940931"/>
                <a:gd name="connsiteY612" fmla="*/ 75565 h 138429"/>
                <a:gd name="connsiteX613" fmla="*/ 3523611 w 4940931"/>
                <a:gd name="connsiteY613" fmla="*/ 75565 h 138429"/>
                <a:gd name="connsiteX614" fmla="*/ 3526151 w 4940931"/>
                <a:gd name="connsiteY614" fmla="*/ 85090 h 138429"/>
                <a:gd name="connsiteX615" fmla="*/ 3530596 w 4940931"/>
                <a:gd name="connsiteY615" fmla="*/ 91440 h 138429"/>
                <a:gd name="connsiteX616" fmla="*/ 3536311 w 4940931"/>
                <a:gd name="connsiteY616" fmla="*/ 95250 h 138429"/>
                <a:gd name="connsiteX617" fmla="*/ 3543296 w 4940931"/>
                <a:gd name="connsiteY617" fmla="*/ 96520 h 138429"/>
                <a:gd name="connsiteX618" fmla="*/ 3548376 w 4940931"/>
                <a:gd name="connsiteY618" fmla="*/ 96520 h 138429"/>
                <a:gd name="connsiteX619" fmla="*/ 3552821 w 4940931"/>
                <a:gd name="connsiteY619" fmla="*/ 95250 h 138429"/>
                <a:gd name="connsiteX620" fmla="*/ 3556631 w 4940931"/>
                <a:gd name="connsiteY620" fmla="*/ 93345 h 138429"/>
                <a:gd name="connsiteX621" fmla="*/ 3561076 w 4940931"/>
                <a:gd name="connsiteY621" fmla="*/ 90805 h 138429"/>
                <a:gd name="connsiteX622" fmla="*/ 3569966 w 4940931"/>
                <a:gd name="connsiteY622" fmla="*/ 100330 h 138429"/>
                <a:gd name="connsiteX623" fmla="*/ 3564251 w 4940931"/>
                <a:gd name="connsiteY623" fmla="*/ 104775 h 138429"/>
                <a:gd name="connsiteX624" fmla="*/ 3558536 w 4940931"/>
                <a:gd name="connsiteY624" fmla="*/ 107950 h 138429"/>
                <a:gd name="connsiteX625" fmla="*/ 3551551 w 4940931"/>
                <a:gd name="connsiteY625" fmla="*/ 109855 h 138429"/>
                <a:gd name="connsiteX626" fmla="*/ 3542661 w 4940931"/>
                <a:gd name="connsiteY626" fmla="*/ 110490 h 138429"/>
                <a:gd name="connsiteX627" fmla="*/ 3533136 w 4940931"/>
                <a:gd name="connsiteY627" fmla="*/ 109220 h 138429"/>
                <a:gd name="connsiteX628" fmla="*/ 3525516 w 4940931"/>
                <a:gd name="connsiteY628" fmla="*/ 105410 h 138429"/>
                <a:gd name="connsiteX629" fmla="*/ 3519166 w 4940931"/>
                <a:gd name="connsiteY629" fmla="*/ 100330 h 138429"/>
                <a:gd name="connsiteX630" fmla="*/ 3514086 w 4940931"/>
                <a:gd name="connsiteY630" fmla="*/ 92710 h 138429"/>
                <a:gd name="connsiteX631" fmla="*/ 3510276 w 4940931"/>
                <a:gd name="connsiteY631" fmla="*/ 82550 h 138429"/>
                <a:gd name="connsiteX632" fmla="*/ 3509006 w 4940931"/>
                <a:gd name="connsiteY632" fmla="*/ 69850 h 138429"/>
                <a:gd name="connsiteX633" fmla="*/ 3511546 w 4940931"/>
                <a:gd name="connsiteY633" fmla="*/ 52070 h 138429"/>
                <a:gd name="connsiteX634" fmla="*/ 3518531 w 4940931"/>
                <a:gd name="connsiteY634" fmla="*/ 39370 h 138429"/>
                <a:gd name="connsiteX635" fmla="*/ 3529326 w 4940931"/>
                <a:gd name="connsiteY635" fmla="*/ 31750 h 138429"/>
                <a:gd name="connsiteX636" fmla="*/ 3543296 w 4940931"/>
                <a:gd name="connsiteY636" fmla="*/ 29210 h 138429"/>
                <a:gd name="connsiteX637" fmla="*/ 3345176 w 4940931"/>
                <a:gd name="connsiteY637" fmla="*/ 29210 h 138429"/>
                <a:gd name="connsiteX638" fmla="*/ 3359781 w 4940931"/>
                <a:gd name="connsiteY638" fmla="*/ 32385 h 138429"/>
                <a:gd name="connsiteX639" fmla="*/ 3369941 w 4940931"/>
                <a:gd name="connsiteY639" fmla="*/ 40640 h 138429"/>
                <a:gd name="connsiteX640" fmla="*/ 3376291 w 4940931"/>
                <a:gd name="connsiteY640" fmla="*/ 53340 h 138429"/>
                <a:gd name="connsiteX641" fmla="*/ 3378196 w 4940931"/>
                <a:gd name="connsiteY641" fmla="*/ 68580 h 138429"/>
                <a:gd name="connsiteX642" fmla="*/ 3376926 w 4940931"/>
                <a:gd name="connsiteY642" fmla="*/ 68580 h 138429"/>
                <a:gd name="connsiteX643" fmla="*/ 3376926 w 4940931"/>
                <a:gd name="connsiteY643" fmla="*/ 72390 h 138429"/>
                <a:gd name="connsiteX644" fmla="*/ 3376926 w 4940931"/>
                <a:gd name="connsiteY644" fmla="*/ 75565 h 138429"/>
                <a:gd name="connsiteX645" fmla="*/ 3325491 w 4940931"/>
                <a:gd name="connsiteY645" fmla="*/ 75565 h 138429"/>
                <a:gd name="connsiteX646" fmla="*/ 3328031 w 4940931"/>
                <a:gd name="connsiteY646" fmla="*/ 85090 h 138429"/>
                <a:gd name="connsiteX647" fmla="*/ 3332476 w 4940931"/>
                <a:gd name="connsiteY647" fmla="*/ 91440 h 138429"/>
                <a:gd name="connsiteX648" fmla="*/ 3338191 w 4940931"/>
                <a:gd name="connsiteY648" fmla="*/ 95250 h 138429"/>
                <a:gd name="connsiteX649" fmla="*/ 3345176 w 4940931"/>
                <a:gd name="connsiteY649" fmla="*/ 96520 h 138429"/>
                <a:gd name="connsiteX650" fmla="*/ 3350256 w 4940931"/>
                <a:gd name="connsiteY650" fmla="*/ 96520 h 138429"/>
                <a:gd name="connsiteX651" fmla="*/ 3354701 w 4940931"/>
                <a:gd name="connsiteY651" fmla="*/ 95250 h 138429"/>
                <a:gd name="connsiteX652" fmla="*/ 3358511 w 4940931"/>
                <a:gd name="connsiteY652" fmla="*/ 93345 h 138429"/>
                <a:gd name="connsiteX653" fmla="*/ 3362956 w 4940931"/>
                <a:gd name="connsiteY653" fmla="*/ 90805 h 138429"/>
                <a:gd name="connsiteX654" fmla="*/ 3371846 w 4940931"/>
                <a:gd name="connsiteY654" fmla="*/ 100330 h 138429"/>
                <a:gd name="connsiteX655" fmla="*/ 3366131 w 4940931"/>
                <a:gd name="connsiteY655" fmla="*/ 104775 h 138429"/>
                <a:gd name="connsiteX656" fmla="*/ 3360416 w 4940931"/>
                <a:gd name="connsiteY656" fmla="*/ 107950 h 138429"/>
                <a:gd name="connsiteX657" fmla="*/ 3353431 w 4940931"/>
                <a:gd name="connsiteY657" fmla="*/ 109855 h 138429"/>
                <a:gd name="connsiteX658" fmla="*/ 3344541 w 4940931"/>
                <a:gd name="connsiteY658" fmla="*/ 110490 h 138429"/>
                <a:gd name="connsiteX659" fmla="*/ 3335016 w 4940931"/>
                <a:gd name="connsiteY659" fmla="*/ 109220 h 138429"/>
                <a:gd name="connsiteX660" fmla="*/ 3327396 w 4940931"/>
                <a:gd name="connsiteY660" fmla="*/ 105410 h 138429"/>
                <a:gd name="connsiteX661" fmla="*/ 3321046 w 4940931"/>
                <a:gd name="connsiteY661" fmla="*/ 100330 h 138429"/>
                <a:gd name="connsiteX662" fmla="*/ 3315966 w 4940931"/>
                <a:gd name="connsiteY662" fmla="*/ 92710 h 138429"/>
                <a:gd name="connsiteX663" fmla="*/ 3312156 w 4940931"/>
                <a:gd name="connsiteY663" fmla="*/ 82550 h 138429"/>
                <a:gd name="connsiteX664" fmla="*/ 3310886 w 4940931"/>
                <a:gd name="connsiteY664" fmla="*/ 69850 h 138429"/>
                <a:gd name="connsiteX665" fmla="*/ 3313426 w 4940931"/>
                <a:gd name="connsiteY665" fmla="*/ 52070 h 138429"/>
                <a:gd name="connsiteX666" fmla="*/ 3320411 w 4940931"/>
                <a:gd name="connsiteY666" fmla="*/ 39370 h 138429"/>
                <a:gd name="connsiteX667" fmla="*/ 3331206 w 4940931"/>
                <a:gd name="connsiteY667" fmla="*/ 31750 h 138429"/>
                <a:gd name="connsiteX668" fmla="*/ 3345176 w 4940931"/>
                <a:gd name="connsiteY668" fmla="*/ 29210 h 138429"/>
                <a:gd name="connsiteX669" fmla="*/ 3060696 w 4940931"/>
                <a:gd name="connsiteY669" fmla="*/ 29210 h 138429"/>
                <a:gd name="connsiteX670" fmla="*/ 3068316 w 4940931"/>
                <a:gd name="connsiteY670" fmla="*/ 29845 h 138429"/>
                <a:gd name="connsiteX671" fmla="*/ 3074031 w 4940931"/>
                <a:gd name="connsiteY671" fmla="*/ 32385 h 138429"/>
                <a:gd name="connsiteX672" fmla="*/ 3070221 w 4940931"/>
                <a:gd name="connsiteY672" fmla="*/ 46990 h 138429"/>
                <a:gd name="connsiteX673" fmla="*/ 3068951 w 4940931"/>
                <a:gd name="connsiteY673" fmla="*/ 46990 h 138429"/>
                <a:gd name="connsiteX674" fmla="*/ 3063871 w 4940931"/>
                <a:gd name="connsiteY674" fmla="*/ 45085 h 138429"/>
                <a:gd name="connsiteX675" fmla="*/ 3057521 w 4940931"/>
                <a:gd name="connsiteY675" fmla="*/ 44450 h 138429"/>
                <a:gd name="connsiteX676" fmla="*/ 3046091 w 4940931"/>
                <a:gd name="connsiteY676" fmla="*/ 49530 h 138429"/>
                <a:gd name="connsiteX677" fmla="*/ 3042281 w 4940931"/>
                <a:gd name="connsiteY677" fmla="*/ 64770 h 138429"/>
                <a:gd name="connsiteX678" fmla="*/ 3042281 w 4940931"/>
                <a:gd name="connsiteY678" fmla="*/ 109220 h 138429"/>
                <a:gd name="connsiteX679" fmla="*/ 3027041 w 4940931"/>
                <a:gd name="connsiteY679" fmla="*/ 109220 h 138429"/>
                <a:gd name="connsiteX680" fmla="*/ 3027041 w 4940931"/>
                <a:gd name="connsiteY680" fmla="*/ 31115 h 138429"/>
                <a:gd name="connsiteX681" fmla="*/ 3042281 w 4940931"/>
                <a:gd name="connsiteY681" fmla="*/ 31115 h 138429"/>
                <a:gd name="connsiteX682" fmla="*/ 3042281 w 4940931"/>
                <a:gd name="connsiteY682" fmla="*/ 38735 h 138429"/>
                <a:gd name="connsiteX683" fmla="*/ 3045456 w 4940931"/>
                <a:gd name="connsiteY683" fmla="*/ 34925 h 138429"/>
                <a:gd name="connsiteX684" fmla="*/ 3049901 w 4940931"/>
                <a:gd name="connsiteY684" fmla="*/ 31750 h 138429"/>
                <a:gd name="connsiteX685" fmla="*/ 3054981 w 4940931"/>
                <a:gd name="connsiteY685" fmla="*/ 29845 h 138429"/>
                <a:gd name="connsiteX686" fmla="*/ 3060696 w 4940931"/>
                <a:gd name="connsiteY686" fmla="*/ 29210 h 138429"/>
                <a:gd name="connsiteX687" fmla="*/ 2978781 w 4940931"/>
                <a:gd name="connsiteY687" fmla="*/ 29210 h 138429"/>
                <a:gd name="connsiteX688" fmla="*/ 2993386 w 4940931"/>
                <a:gd name="connsiteY688" fmla="*/ 32385 h 138429"/>
                <a:gd name="connsiteX689" fmla="*/ 3003546 w 4940931"/>
                <a:gd name="connsiteY689" fmla="*/ 40640 h 138429"/>
                <a:gd name="connsiteX690" fmla="*/ 3009896 w 4940931"/>
                <a:gd name="connsiteY690" fmla="*/ 53340 h 138429"/>
                <a:gd name="connsiteX691" fmla="*/ 3011801 w 4940931"/>
                <a:gd name="connsiteY691" fmla="*/ 68580 h 138429"/>
                <a:gd name="connsiteX692" fmla="*/ 3010531 w 4940931"/>
                <a:gd name="connsiteY692" fmla="*/ 68580 h 138429"/>
                <a:gd name="connsiteX693" fmla="*/ 3010531 w 4940931"/>
                <a:gd name="connsiteY693" fmla="*/ 72390 h 138429"/>
                <a:gd name="connsiteX694" fmla="*/ 3010531 w 4940931"/>
                <a:gd name="connsiteY694" fmla="*/ 75565 h 138429"/>
                <a:gd name="connsiteX695" fmla="*/ 2959096 w 4940931"/>
                <a:gd name="connsiteY695" fmla="*/ 75565 h 138429"/>
                <a:gd name="connsiteX696" fmla="*/ 2961636 w 4940931"/>
                <a:gd name="connsiteY696" fmla="*/ 85090 h 138429"/>
                <a:gd name="connsiteX697" fmla="*/ 2966081 w 4940931"/>
                <a:gd name="connsiteY697" fmla="*/ 91440 h 138429"/>
                <a:gd name="connsiteX698" fmla="*/ 2971796 w 4940931"/>
                <a:gd name="connsiteY698" fmla="*/ 95250 h 138429"/>
                <a:gd name="connsiteX699" fmla="*/ 2978781 w 4940931"/>
                <a:gd name="connsiteY699" fmla="*/ 96520 h 138429"/>
                <a:gd name="connsiteX700" fmla="*/ 2983861 w 4940931"/>
                <a:gd name="connsiteY700" fmla="*/ 96520 h 138429"/>
                <a:gd name="connsiteX701" fmla="*/ 2988306 w 4940931"/>
                <a:gd name="connsiteY701" fmla="*/ 95250 h 138429"/>
                <a:gd name="connsiteX702" fmla="*/ 2992116 w 4940931"/>
                <a:gd name="connsiteY702" fmla="*/ 93345 h 138429"/>
                <a:gd name="connsiteX703" fmla="*/ 2996561 w 4940931"/>
                <a:gd name="connsiteY703" fmla="*/ 90805 h 138429"/>
                <a:gd name="connsiteX704" fmla="*/ 3005451 w 4940931"/>
                <a:gd name="connsiteY704" fmla="*/ 100330 h 138429"/>
                <a:gd name="connsiteX705" fmla="*/ 2999736 w 4940931"/>
                <a:gd name="connsiteY705" fmla="*/ 104775 h 138429"/>
                <a:gd name="connsiteX706" fmla="*/ 2994021 w 4940931"/>
                <a:gd name="connsiteY706" fmla="*/ 107950 h 138429"/>
                <a:gd name="connsiteX707" fmla="*/ 2987036 w 4940931"/>
                <a:gd name="connsiteY707" fmla="*/ 109855 h 138429"/>
                <a:gd name="connsiteX708" fmla="*/ 2978146 w 4940931"/>
                <a:gd name="connsiteY708" fmla="*/ 110490 h 138429"/>
                <a:gd name="connsiteX709" fmla="*/ 2968621 w 4940931"/>
                <a:gd name="connsiteY709" fmla="*/ 109220 h 138429"/>
                <a:gd name="connsiteX710" fmla="*/ 2961001 w 4940931"/>
                <a:gd name="connsiteY710" fmla="*/ 105410 h 138429"/>
                <a:gd name="connsiteX711" fmla="*/ 2954651 w 4940931"/>
                <a:gd name="connsiteY711" fmla="*/ 100330 h 138429"/>
                <a:gd name="connsiteX712" fmla="*/ 2949571 w 4940931"/>
                <a:gd name="connsiteY712" fmla="*/ 92710 h 138429"/>
                <a:gd name="connsiteX713" fmla="*/ 2945761 w 4940931"/>
                <a:gd name="connsiteY713" fmla="*/ 82550 h 138429"/>
                <a:gd name="connsiteX714" fmla="*/ 2944491 w 4940931"/>
                <a:gd name="connsiteY714" fmla="*/ 69850 h 138429"/>
                <a:gd name="connsiteX715" fmla="*/ 2947031 w 4940931"/>
                <a:gd name="connsiteY715" fmla="*/ 52070 h 138429"/>
                <a:gd name="connsiteX716" fmla="*/ 2954016 w 4940931"/>
                <a:gd name="connsiteY716" fmla="*/ 39370 h 138429"/>
                <a:gd name="connsiteX717" fmla="*/ 2964811 w 4940931"/>
                <a:gd name="connsiteY717" fmla="*/ 31750 h 138429"/>
                <a:gd name="connsiteX718" fmla="*/ 2978781 w 4940931"/>
                <a:gd name="connsiteY718" fmla="*/ 29210 h 138429"/>
                <a:gd name="connsiteX719" fmla="*/ 2798440 w 4940931"/>
                <a:gd name="connsiteY719" fmla="*/ 29210 h 138429"/>
                <a:gd name="connsiteX720" fmla="*/ 2813045 w 4940931"/>
                <a:gd name="connsiteY720" fmla="*/ 31750 h 138429"/>
                <a:gd name="connsiteX721" fmla="*/ 2825110 w 4940931"/>
                <a:gd name="connsiteY721" fmla="*/ 38100 h 138429"/>
                <a:gd name="connsiteX722" fmla="*/ 2827015 w 4940931"/>
                <a:gd name="connsiteY722" fmla="*/ 38100 h 138429"/>
                <a:gd name="connsiteX723" fmla="*/ 2820030 w 4940931"/>
                <a:gd name="connsiteY723" fmla="*/ 50165 h 138429"/>
                <a:gd name="connsiteX724" fmla="*/ 2810505 w 4940931"/>
                <a:gd name="connsiteY724" fmla="*/ 45085 h 138429"/>
                <a:gd name="connsiteX725" fmla="*/ 2799710 w 4940931"/>
                <a:gd name="connsiteY725" fmla="*/ 43180 h 138429"/>
                <a:gd name="connsiteX726" fmla="*/ 2791455 w 4940931"/>
                <a:gd name="connsiteY726" fmla="*/ 45085 h 138429"/>
                <a:gd name="connsiteX727" fmla="*/ 2788915 w 4940931"/>
                <a:gd name="connsiteY727" fmla="*/ 50165 h 138429"/>
                <a:gd name="connsiteX728" fmla="*/ 2788915 w 4940931"/>
                <a:gd name="connsiteY728" fmla="*/ 52705 h 138429"/>
                <a:gd name="connsiteX729" fmla="*/ 2790820 w 4940931"/>
                <a:gd name="connsiteY729" fmla="*/ 55245 h 138429"/>
                <a:gd name="connsiteX730" fmla="*/ 2795265 w 4940931"/>
                <a:gd name="connsiteY730" fmla="*/ 57785 h 138429"/>
                <a:gd name="connsiteX731" fmla="*/ 2802250 w 4940931"/>
                <a:gd name="connsiteY731" fmla="*/ 60960 h 138429"/>
                <a:gd name="connsiteX732" fmla="*/ 2813680 w 4940931"/>
                <a:gd name="connsiteY732" fmla="*/ 66040 h 138429"/>
                <a:gd name="connsiteX733" fmla="*/ 2821935 w 4940931"/>
                <a:gd name="connsiteY733" fmla="*/ 71120 h 138429"/>
                <a:gd name="connsiteX734" fmla="*/ 2827015 w 4940931"/>
                <a:gd name="connsiteY734" fmla="*/ 78105 h 138429"/>
                <a:gd name="connsiteX735" fmla="*/ 2828920 w 4940931"/>
                <a:gd name="connsiteY735" fmla="*/ 87630 h 138429"/>
                <a:gd name="connsiteX736" fmla="*/ 2826380 w 4940931"/>
                <a:gd name="connsiteY736" fmla="*/ 98425 h 138429"/>
                <a:gd name="connsiteX737" fmla="*/ 2820030 w 4940931"/>
                <a:gd name="connsiteY737" fmla="*/ 105410 h 138429"/>
                <a:gd name="connsiteX738" fmla="*/ 2810505 w 4940931"/>
                <a:gd name="connsiteY738" fmla="*/ 109220 h 138429"/>
                <a:gd name="connsiteX739" fmla="*/ 2799710 w 4940931"/>
                <a:gd name="connsiteY739" fmla="*/ 110490 h 138429"/>
                <a:gd name="connsiteX740" fmla="*/ 2783835 w 4940931"/>
                <a:gd name="connsiteY740" fmla="*/ 107950 h 138429"/>
                <a:gd name="connsiteX741" fmla="*/ 2769230 w 4940931"/>
                <a:gd name="connsiteY741" fmla="*/ 100965 h 138429"/>
                <a:gd name="connsiteX742" fmla="*/ 2776215 w 4940931"/>
                <a:gd name="connsiteY742" fmla="*/ 89535 h 138429"/>
                <a:gd name="connsiteX743" fmla="*/ 2787645 w 4940931"/>
                <a:gd name="connsiteY743" fmla="*/ 95250 h 138429"/>
                <a:gd name="connsiteX744" fmla="*/ 2799075 w 4940931"/>
                <a:gd name="connsiteY744" fmla="*/ 97155 h 138429"/>
                <a:gd name="connsiteX745" fmla="*/ 2809870 w 4940931"/>
                <a:gd name="connsiteY745" fmla="*/ 94615 h 138429"/>
                <a:gd name="connsiteX746" fmla="*/ 2813045 w 4940931"/>
                <a:gd name="connsiteY746" fmla="*/ 88265 h 138429"/>
                <a:gd name="connsiteX747" fmla="*/ 2811775 w 4940931"/>
                <a:gd name="connsiteY747" fmla="*/ 84455 h 138429"/>
                <a:gd name="connsiteX748" fmla="*/ 2807965 w 4940931"/>
                <a:gd name="connsiteY748" fmla="*/ 81280 h 138429"/>
                <a:gd name="connsiteX749" fmla="*/ 2802250 w 4940931"/>
                <a:gd name="connsiteY749" fmla="*/ 78105 h 138429"/>
                <a:gd name="connsiteX750" fmla="*/ 2794630 w 4940931"/>
                <a:gd name="connsiteY750" fmla="*/ 74930 h 138429"/>
                <a:gd name="connsiteX751" fmla="*/ 2783835 w 4940931"/>
                <a:gd name="connsiteY751" fmla="*/ 69850 h 138429"/>
                <a:gd name="connsiteX752" fmla="*/ 2776850 w 4940931"/>
                <a:gd name="connsiteY752" fmla="*/ 64770 h 138429"/>
                <a:gd name="connsiteX753" fmla="*/ 2773040 w 4940931"/>
                <a:gd name="connsiteY753" fmla="*/ 58420 h 138429"/>
                <a:gd name="connsiteX754" fmla="*/ 2771770 w 4940931"/>
                <a:gd name="connsiteY754" fmla="*/ 50165 h 138429"/>
                <a:gd name="connsiteX755" fmla="*/ 2773675 w 4940931"/>
                <a:gd name="connsiteY755" fmla="*/ 40640 h 138429"/>
                <a:gd name="connsiteX756" fmla="*/ 2779390 w 4940931"/>
                <a:gd name="connsiteY756" fmla="*/ 34290 h 138429"/>
                <a:gd name="connsiteX757" fmla="*/ 2787645 w 4940931"/>
                <a:gd name="connsiteY757" fmla="*/ 30480 h 138429"/>
                <a:gd name="connsiteX758" fmla="*/ 2798440 w 4940931"/>
                <a:gd name="connsiteY758" fmla="*/ 29210 h 138429"/>
                <a:gd name="connsiteX759" fmla="*/ 2723510 w 4940931"/>
                <a:gd name="connsiteY759" fmla="*/ 29210 h 138429"/>
                <a:gd name="connsiteX760" fmla="*/ 2729225 w 4940931"/>
                <a:gd name="connsiteY760" fmla="*/ 29210 h 138429"/>
                <a:gd name="connsiteX761" fmla="*/ 2741290 w 4940931"/>
                <a:gd name="connsiteY761" fmla="*/ 31750 h 138429"/>
                <a:gd name="connsiteX762" fmla="*/ 2750180 w 4940931"/>
                <a:gd name="connsiteY762" fmla="*/ 38100 h 138429"/>
                <a:gd name="connsiteX763" fmla="*/ 2755260 w 4940931"/>
                <a:gd name="connsiteY763" fmla="*/ 48895 h 138429"/>
                <a:gd name="connsiteX764" fmla="*/ 2757165 w 4940931"/>
                <a:gd name="connsiteY764" fmla="*/ 64135 h 138429"/>
                <a:gd name="connsiteX765" fmla="*/ 2757165 w 4940931"/>
                <a:gd name="connsiteY765" fmla="*/ 108585 h 138429"/>
                <a:gd name="connsiteX766" fmla="*/ 2741925 w 4940931"/>
                <a:gd name="connsiteY766" fmla="*/ 108585 h 138429"/>
                <a:gd name="connsiteX767" fmla="*/ 2741290 w 4940931"/>
                <a:gd name="connsiteY767" fmla="*/ 108585 h 138429"/>
                <a:gd name="connsiteX768" fmla="*/ 2741290 w 4940931"/>
                <a:gd name="connsiteY768" fmla="*/ 64770 h 138429"/>
                <a:gd name="connsiteX769" fmla="*/ 2737480 w 4940931"/>
                <a:gd name="connsiteY769" fmla="*/ 48895 h 138429"/>
                <a:gd name="connsiteX770" fmla="*/ 2725415 w 4940931"/>
                <a:gd name="connsiteY770" fmla="*/ 43180 h 138429"/>
                <a:gd name="connsiteX771" fmla="*/ 2718430 w 4940931"/>
                <a:gd name="connsiteY771" fmla="*/ 44450 h 138429"/>
                <a:gd name="connsiteX772" fmla="*/ 2713350 w 4940931"/>
                <a:gd name="connsiteY772" fmla="*/ 48260 h 138429"/>
                <a:gd name="connsiteX773" fmla="*/ 2710175 w 4940931"/>
                <a:gd name="connsiteY773" fmla="*/ 54610 h 138429"/>
                <a:gd name="connsiteX774" fmla="*/ 2709540 w 4940931"/>
                <a:gd name="connsiteY774" fmla="*/ 62865 h 138429"/>
                <a:gd name="connsiteX775" fmla="*/ 2709540 w 4940931"/>
                <a:gd name="connsiteY775" fmla="*/ 108585 h 138429"/>
                <a:gd name="connsiteX776" fmla="*/ 2694300 w 4940931"/>
                <a:gd name="connsiteY776" fmla="*/ 108585 h 138429"/>
                <a:gd name="connsiteX777" fmla="*/ 2694300 w 4940931"/>
                <a:gd name="connsiteY777" fmla="*/ 30480 h 138429"/>
                <a:gd name="connsiteX778" fmla="*/ 2709540 w 4940931"/>
                <a:gd name="connsiteY778" fmla="*/ 30480 h 138429"/>
                <a:gd name="connsiteX779" fmla="*/ 2709540 w 4940931"/>
                <a:gd name="connsiteY779" fmla="*/ 38100 h 138429"/>
                <a:gd name="connsiteX780" fmla="*/ 2713350 w 4940931"/>
                <a:gd name="connsiteY780" fmla="*/ 34290 h 138429"/>
                <a:gd name="connsiteX781" fmla="*/ 2717795 w 4940931"/>
                <a:gd name="connsiteY781" fmla="*/ 31115 h 138429"/>
                <a:gd name="connsiteX782" fmla="*/ 2723510 w 4940931"/>
                <a:gd name="connsiteY782" fmla="*/ 29210 h 138429"/>
                <a:gd name="connsiteX783" fmla="*/ 2530470 w 4940931"/>
                <a:gd name="connsiteY783" fmla="*/ 29210 h 138429"/>
                <a:gd name="connsiteX784" fmla="*/ 2545075 w 4940931"/>
                <a:gd name="connsiteY784" fmla="*/ 32385 h 138429"/>
                <a:gd name="connsiteX785" fmla="*/ 2555235 w 4940931"/>
                <a:gd name="connsiteY785" fmla="*/ 40640 h 138429"/>
                <a:gd name="connsiteX786" fmla="*/ 2561585 w 4940931"/>
                <a:gd name="connsiteY786" fmla="*/ 53340 h 138429"/>
                <a:gd name="connsiteX787" fmla="*/ 2563490 w 4940931"/>
                <a:gd name="connsiteY787" fmla="*/ 68580 h 138429"/>
                <a:gd name="connsiteX788" fmla="*/ 2562220 w 4940931"/>
                <a:gd name="connsiteY788" fmla="*/ 68580 h 138429"/>
                <a:gd name="connsiteX789" fmla="*/ 2562220 w 4940931"/>
                <a:gd name="connsiteY789" fmla="*/ 72390 h 138429"/>
                <a:gd name="connsiteX790" fmla="*/ 2562220 w 4940931"/>
                <a:gd name="connsiteY790" fmla="*/ 75565 h 138429"/>
                <a:gd name="connsiteX791" fmla="*/ 2510785 w 4940931"/>
                <a:gd name="connsiteY791" fmla="*/ 75565 h 138429"/>
                <a:gd name="connsiteX792" fmla="*/ 2513325 w 4940931"/>
                <a:gd name="connsiteY792" fmla="*/ 85090 h 138429"/>
                <a:gd name="connsiteX793" fmla="*/ 2517770 w 4940931"/>
                <a:gd name="connsiteY793" fmla="*/ 91440 h 138429"/>
                <a:gd name="connsiteX794" fmla="*/ 2523485 w 4940931"/>
                <a:gd name="connsiteY794" fmla="*/ 95250 h 138429"/>
                <a:gd name="connsiteX795" fmla="*/ 2530470 w 4940931"/>
                <a:gd name="connsiteY795" fmla="*/ 96520 h 138429"/>
                <a:gd name="connsiteX796" fmla="*/ 2535550 w 4940931"/>
                <a:gd name="connsiteY796" fmla="*/ 96520 h 138429"/>
                <a:gd name="connsiteX797" fmla="*/ 2539995 w 4940931"/>
                <a:gd name="connsiteY797" fmla="*/ 95250 h 138429"/>
                <a:gd name="connsiteX798" fmla="*/ 2543805 w 4940931"/>
                <a:gd name="connsiteY798" fmla="*/ 93345 h 138429"/>
                <a:gd name="connsiteX799" fmla="*/ 2548250 w 4940931"/>
                <a:gd name="connsiteY799" fmla="*/ 90805 h 138429"/>
                <a:gd name="connsiteX800" fmla="*/ 2557140 w 4940931"/>
                <a:gd name="connsiteY800" fmla="*/ 100330 h 138429"/>
                <a:gd name="connsiteX801" fmla="*/ 2551425 w 4940931"/>
                <a:gd name="connsiteY801" fmla="*/ 104775 h 138429"/>
                <a:gd name="connsiteX802" fmla="*/ 2545710 w 4940931"/>
                <a:gd name="connsiteY802" fmla="*/ 107950 h 138429"/>
                <a:gd name="connsiteX803" fmla="*/ 2538725 w 4940931"/>
                <a:gd name="connsiteY803" fmla="*/ 109855 h 138429"/>
                <a:gd name="connsiteX804" fmla="*/ 2529835 w 4940931"/>
                <a:gd name="connsiteY804" fmla="*/ 110490 h 138429"/>
                <a:gd name="connsiteX805" fmla="*/ 2520310 w 4940931"/>
                <a:gd name="connsiteY805" fmla="*/ 109220 h 138429"/>
                <a:gd name="connsiteX806" fmla="*/ 2512690 w 4940931"/>
                <a:gd name="connsiteY806" fmla="*/ 105410 h 138429"/>
                <a:gd name="connsiteX807" fmla="*/ 2506340 w 4940931"/>
                <a:gd name="connsiteY807" fmla="*/ 100330 h 138429"/>
                <a:gd name="connsiteX808" fmla="*/ 2501260 w 4940931"/>
                <a:gd name="connsiteY808" fmla="*/ 92710 h 138429"/>
                <a:gd name="connsiteX809" fmla="*/ 2497450 w 4940931"/>
                <a:gd name="connsiteY809" fmla="*/ 82550 h 138429"/>
                <a:gd name="connsiteX810" fmla="*/ 2496180 w 4940931"/>
                <a:gd name="connsiteY810" fmla="*/ 69850 h 138429"/>
                <a:gd name="connsiteX811" fmla="*/ 2498720 w 4940931"/>
                <a:gd name="connsiteY811" fmla="*/ 52070 h 138429"/>
                <a:gd name="connsiteX812" fmla="*/ 2505705 w 4940931"/>
                <a:gd name="connsiteY812" fmla="*/ 39370 h 138429"/>
                <a:gd name="connsiteX813" fmla="*/ 2516500 w 4940931"/>
                <a:gd name="connsiteY813" fmla="*/ 31750 h 138429"/>
                <a:gd name="connsiteX814" fmla="*/ 2530470 w 4940931"/>
                <a:gd name="connsiteY814" fmla="*/ 29210 h 138429"/>
                <a:gd name="connsiteX815" fmla="*/ 2298061 w 4940931"/>
                <a:gd name="connsiteY815" fmla="*/ 29210 h 138429"/>
                <a:gd name="connsiteX816" fmla="*/ 2305681 w 4940931"/>
                <a:gd name="connsiteY816" fmla="*/ 29845 h 138429"/>
                <a:gd name="connsiteX817" fmla="*/ 2311396 w 4940931"/>
                <a:gd name="connsiteY817" fmla="*/ 32385 h 138429"/>
                <a:gd name="connsiteX818" fmla="*/ 2307586 w 4940931"/>
                <a:gd name="connsiteY818" fmla="*/ 46990 h 138429"/>
                <a:gd name="connsiteX819" fmla="*/ 2306316 w 4940931"/>
                <a:gd name="connsiteY819" fmla="*/ 46990 h 138429"/>
                <a:gd name="connsiteX820" fmla="*/ 2301236 w 4940931"/>
                <a:gd name="connsiteY820" fmla="*/ 45085 h 138429"/>
                <a:gd name="connsiteX821" fmla="*/ 2294886 w 4940931"/>
                <a:gd name="connsiteY821" fmla="*/ 44450 h 138429"/>
                <a:gd name="connsiteX822" fmla="*/ 2283456 w 4940931"/>
                <a:gd name="connsiteY822" fmla="*/ 49530 h 138429"/>
                <a:gd name="connsiteX823" fmla="*/ 2279646 w 4940931"/>
                <a:gd name="connsiteY823" fmla="*/ 64770 h 138429"/>
                <a:gd name="connsiteX824" fmla="*/ 2279646 w 4940931"/>
                <a:gd name="connsiteY824" fmla="*/ 109220 h 138429"/>
                <a:gd name="connsiteX825" fmla="*/ 2264406 w 4940931"/>
                <a:gd name="connsiteY825" fmla="*/ 109220 h 138429"/>
                <a:gd name="connsiteX826" fmla="*/ 2264406 w 4940931"/>
                <a:gd name="connsiteY826" fmla="*/ 31115 h 138429"/>
                <a:gd name="connsiteX827" fmla="*/ 2279646 w 4940931"/>
                <a:gd name="connsiteY827" fmla="*/ 31115 h 138429"/>
                <a:gd name="connsiteX828" fmla="*/ 2279646 w 4940931"/>
                <a:gd name="connsiteY828" fmla="*/ 38735 h 138429"/>
                <a:gd name="connsiteX829" fmla="*/ 2282821 w 4940931"/>
                <a:gd name="connsiteY829" fmla="*/ 34925 h 138429"/>
                <a:gd name="connsiteX830" fmla="*/ 2287266 w 4940931"/>
                <a:gd name="connsiteY830" fmla="*/ 31750 h 138429"/>
                <a:gd name="connsiteX831" fmla="*/ 2292346 w 4940931"/>
                <a:gd name="connsiteY831" fmla="*/ 29845 h 138429"/>
                <a:gd name="connsiteX832" fmla="*/ 2298061 w 4940931"/>
                <a:gd name="connsiteY832" fmla="*/ 29210 h 138429"/>
                <a:gd name="connsiteX833" fmla="*/ 2216145 w 4940931"/>
                <a:gd name="connsiteY833" fmla="*/ 29210 h 138429"/>
                <a:gd name="connsiteX834" fmla="*/ 2230750 w 4940931"/>
                <a:gd name="connsiteY834" fmla="*/ 32385 h 138429"/>
                <a:gd name="connsiteX835" fmla="*/ 2240910 w 4940931"/>
                <a:gd name="connsiteY835" fmla="*/ 40640 h 138429"/>
                <a:gd name="connsiteX836" fmla="*/ 2247260 w 4940931"/>
                <a:gd name="connsiteY836" fmla="*/ 53340 h 138429"/>
                <a:gd name="connsiteX837" fmla="*/ 2249165 w 4940931"/>
                <a:gd name="connsiteY837" fmla="*/ 68580 h 138429"/>
                <a:gd name="connsiteX838" fmla="*/ 2247895 w 4940931"/>
                <a:gd name="connsiteY838" fmla="*/ 68580 h 138429"/>
                <a:gd name="connsiteX839" fmla="*/ 2247895 w 4940931"/>
                <a:gd name="connsiteY839" fmla="*/ 72390 h 138429"/>
                <a:gd name="connsiteX840" fmla="*/ 2247895 w 4940931"/>
                <a:gd name="connsiteY840" fmla="*/ 75565 h 138429"/>
                <a:gd name="connsiteX841" fmla="*/ 2196460 w 4940931"/>
                <a:gd name="connsiteY841" fmla="*/ 75565 h 138429"/>
                <a:gd name="connsiteX842" fmla="*/ 2199000 w 4940931"/>
                <a:gd name="connsiteY842" fmla="*/ 85090 h 138429"/>
                <a:gd name="connsiteX843" fmla="*/ 2203445 w 4940931"/>
                <a:gd name="connsiteY843" fmla="*/ 91440 h 138429"/>
                <a:gd name="connsiteX844" fmla="*/ 2209160 w 4940931"/>
                <a:gd name="connsiteY844" fmla="*/ 95250 h 138429"/>
                <a:gd name="connsiteX845" fmla="*/ 2216145 w 4940931"/>
                <a:gd name="connsiteY845" fmla="*/ 96520 h 138429"/>
                <a:gd name="connsiteX846" fmla="*/ 2221225 w 4940931"/>
                <a:gd name="connsiteY846" fmla="*/ 96520 h 138429"/>
                <a:gd name="connsiteX847" fmla="*/ 2225670 w 4940931"/>
                <a:gd name="connsiteY847" fmla="*/ 95250 h 138429"/>
                <a:gd name="connsiteX848" fmla="*/ 2229480 w 4940931"/>
                <a:gd name="connsiteY848" fmla="*/ 93345 h 138429"/>
                <a:gd name="connsiteX849" fmla="*/ 2233925 w 4940931"/>
                <a:gd name="connsiteY849" fmla="*/ 90805 h 138429"/>
                <a:gd name="connsiteX850" fmla="*/ 2242815 w 4940931"/>
                <a:gd name="connsiteY850" fmla="*/ 100330 h 138429"/>
                <a:gd name="connsiteX851" fmla="*/ 2237100 w 4940931"/>
                <a:gd name="connsiteY851" fmla="*/ 104775 h 138429"/>
                <a:gd name="connsiteX852" fmla="*/ 2231385 w 4940931"/>
                <a:gd name="connsiteY852" fmla="*/ 107950 h 138429"/>
                <a:gd name="connsiteX853" fmla="*/ 2224400 w 4940931"/>
                <a:gd name="connsiteY853" fmla="*/ 109855 h 138429"/>
                <a:gd name="connsiteX854" fmla="*/ 2215510 w 4940931"/>
                <a:gd name="connsiteY854" fmla="*/ 110490 h 138429"/>
                <a:gd name="connsiteX855" fmla="*/ 2205985 w 4940931"/>
                <a:gd name="connsiteY855" fmla="*/ 109220 h 138429"/>
                <a:gd name="connsiteX856" fmla="*/ 2198365 w 4940931"/>
                <a:gd name="connsiteY856" fmla="*/ 105410 h 138429"/>
                <a:gd name="connsiteX857" fmla="*/ 2192015 w 4940931"/>
                <a:gd name="connsiteY857" fmla="*/ 100330 h 138429"/>
                <a:gd name="connsiteX858" fmla="*/ 2186935 w 4940931"/>
                <a:gd name="connsiteY858" fmla="*/ 92710 h 138429"/>
                <a:gd name="connsiteX859" fmla="*/ 2183125 w 4940931"/>
                <a:gd name="connsiteY859" fmla="*/ 82550 h 138429"/>
                <a:gd name="connsiteX860" fmla="*/ 2181855 w 4940931"/>
                <a:gd name="connsiteY860" fmla="*/ 69850 h 138429"/>
                <a:gd name="connsiteX861" fmla="*/ 2184395 w 4940931"/>
                <a:gd name="connsiteY861" fmla="*/ 52070 h 138429"/>
                <a:gd name="connsiteX862" fmla="*/ 2191380 w 4940931"/>
                <a:gd name="connsiteY862" fmla="*/ 39370 h 138429"/>
                <a:gd name="connsiteX863" fmla="*/ 2202175 w 4940931"/>
                <a:gd name="connsiteY863" fmla="*/ 31750 h 138429"/>
                <a:gd name="connsiteX864" fmla="*/ 2216145 w 4940931"/>
                <a:gd name="connsiteY864" fmla="*/ 29210 h 138429"/>
                <a:gd name="connsiteX865" fmla="*/ 2029456 w 4940931"/>
                <a:gd name="connsiteY865" fmla="*/ 29210 h 138429"/>
                <a:gd name="connsiteX866" fmla="*/ 2044061 w 4940931"/>
                <a:gd name="connsiteY866" fmla="*/ 32385 h 138429"/>
                <a:gd name="connsiteX867" fmla="*/ 2054221 w 4940931"/>
                <a:gd name="connsiteY867" fmla="*/ 40640 h 138429"/>
                <a:gd name="connsiteX868" fmla="*/ 2060571 w 4940931"/>
                <a:gd name="connsiteY868" fmla="*/ 53340 h 138429"/>
                <a:gd name="connsiteX869" fmla="*/ 2062476 w 4940931"/>
                <a:gd name="connsiteY869" fmla="*/ 68580 h 138429"/>
                <a:gd name="connsiteX870" fmla="*/ 2061206 w 4940931"/>
                <a:gd name="connsiteY870" fmla="*/ 68580 h 138429"/>
                <a:gd name="connsiteX871" fmla="*/ 2061206 w 4940931"/>
                <a:gd name="connsiteY871" fmla="*/ 72390 h 138429"/>
                <a:gd name="connsiteX872" fmla="*/ 2061206 w 4940931"/>
                <a:gd name="connsiteY872" fmla="*/ 75565 h 138429"/>
                <a:gd name="connsiteX873" fmla="*/ 2009771 w 4940931"/>
                <a:gd name="connsiteY873" fmla="*/ 75565 h 138429"/>
                <a:gd name="connsiteX874" fmla="*/ 2012311 w 4940931"/>
                <a:gd name="connsiteY874" fmla="*/ 85090 h 138429"/>
                <a:gd name="connsiteX875" fmla="*/ 2016756 w 4940931"/>
                <a:gd name="connsiteY875" fmla="*/ 91440 h 138429"/>
                <a:gd name="connsiteX876" fmla="*/ 2022471 w 4940931"/>
                <a:gd name="connsiteY876" fmla="*/ 95250 h 138429"/>
                <a:gd name="connsiteX877" fmla="*/ 2029456 w 4940931"/>
                <a:gd name="connsiteY877" fmla="*/ 96520 h 138429"/>
                <a:gd name="connsiteX878" fmla="*/ 2034536 w 4940931"/>
                <a:gd name="connsiteY878" fmla="*/ 96520 h 138429"/>
                <a:gd name="connsiteX879" fmla="*/ 2038981 w 4940931"/>
                <a:gd name="connsiteY879" fmla="*/ 95250 h 138429"/>
                <a:gd name="connsiteX880" fmla="*/ 2042791 w 4940931"/>
                <a:gd name="connsiteY880" fmla="*/ 93345 h 138429"/>
                <a:gd name="connsiteX881" fmla="*/ 2047236 w 4940931"/>
                <a:gd name="connsiteY881" fmla="*/ 90805 h 138429"/>
                <a:gd name="connsiteX882" fmla="*/ 2056126 w 4940931"/>
                <a:gd name="connsiteY882" fmla="*/ 100330 h 138429"/>
                <a:gd name="connsiteX883" fmla="*/ 2050411 w 4940931"/>
                <a:gd name="connsiteY883" fmla="*/ 104775 h 138429"/>
                <a:gd name="connsiteX884" fmla="*/ 2044696 w 4940931"/>
                <a:gd name="connsiteY884" fmla="*/ 107950 h 138429"/>
                <a:gd name="connsiteX885" fmla="*/ 2037711 w 4940931"/>
                <a:gd name="connsiteY885" fmla="*/ 109855 h 138429"/>
                <a:gd name="connsiteX886" fmla="*/ 2028821 w 4940931"/>
                <a:gd name="connsiteY886" fmla="*/ 110490 h 138429"/>
                <a:gd name="connsiteX887" fmla="*/ 2019296 w 4940931"/>
                <a:gd name="connsiteY887" fmla="*/ 109220 h 138429"/>
                <a:gd name="connsiteX888" fmla="*/ 2011676 w 4940931"/>
                <a:gd name="connsiteY888" fmla="*/ 105410 h 138429"/>
                <a:gd name="connsiteX889" fmla="*/ 2005326 w 4940931"/>
                <a:gd name="connsiteY889" fmla="*/ 100330 h 138429"/>
                <a:gd name="connsiteX890" fmla="*/ 2000246 w 4940931"/>
                <a:gd name="connsiteY890" fmla="*/ 92710 h 138429"/>
                <a:gd name="connsiteX891" fmla="*/ 1996436 w 4940931"/>
                <a:gd name="connsiteY891" fmla="*/ 82550 h 138429"/>
                <a:gd name="connsiteX892" fmla="*/ 1995166 w 4940931"/>
                <a:gd name="connsiteY892" fmla="*/ 69850 h 138429"/>
                <a:gd name="connsiteX893" fmla="*/ 1997706 w 4940931"/>
                <a:gd name="connsiteY893" fmla="*/ 52070 h 138429"/>
                <a:gd name="connsiteX894" fmla="*/ 2004691 w 4940931"/>
                <a:gd name="connsiteY894" fmla="*/ 39370 h 138429"/>
                <a:gd name="connsiteX895" fmla="*/ 2015486 w 4940931"/>
                <a:gd name="connsiteY895" fmla="*/ 31750 h 138429"/>
                <a:gd name="connsiteX896" fmla="*/ 2029456 w 4940931"/>
                <a:gd name="connsiteY896" fmla="*/ 29210 h 138429"/>
                <a:gd name="connsiteX897" fmla="*/ 1831336 w 4940931"/>
                <a:gd name="connsiteY897" fmla="*/ 29210 h 138429"/>
                <a:gd name="connsiteX898" fmla="*/ 1845941 w 4940931"/>
                <a:gd name="connsiteY898" fmla="*/ 32385 h 138429"/>
                <a:gd name="connsiteX899" fmla="*/ 1856101 w 4940931"/>
                <a:gd name="connsiteY899" fmla="*/ 40640 h 138429"/>
                <a:gd name="connsiteX900" fmla="*/ 1862451 w 4940931"/>
                <a:gd name="connsiteY900" fmla="*/ 53340 h 138429"/>
                <a:gd name="connsiteX901" fmla="*/ 1864356 w 4940931"/>
                <a:gd name="connsiteY901" fmla="*/ 68580 h 138429"/>
                <a:gd name="connsiteX902" fmla="*/ 1863086 w 4940931"/>
                <a:gd name="connsiteY902" fmla="*/ 68580 h 138429"/>
                <a:gd name="connsiteX903" fmla="*/ 1863086 w 4940931"/>
                <a:gd name="connsiteY903" fmla="*/ 72390 h 138429"/>
                <a:gd name="connsiteX904" fmla="*/ 1863086 w 4940931"/>
                <a:gd name="connsiteY904" fmla="*/ 75565 h 138429"/>
                <a:gd name="connsiteX905" fmla="*/ 1811651 w 4940931"/>
                <a:gd name="connsiteY905" fmla="*/ 75565 h 138429"/>
                <a:gd name="connsiteX906" fmla="*/ 1814191 w 4940931"/>
                <a:gd name="connsiteY906" fmla="*/ 85090 h 138429"/>
                <a:gd name="connsiteX907" fmla="*/ 1818636 w 4940931"/>
                <a:gd name="connsiteY907" fmla="*/ 91440 h 138429"/>
                <a:gd name="connsiteX908" fmla="*/ 1824351 w 4940931"/>
                <a:gd name="connsiteY908" fmla="*/ 95250 h 138429"/>
                <a:gd name="connsiteX909" fmla="*/ 1831336 w 4940931"/>
                <a:gd name="connsiteY909" fmla="*/ 96520 h 138429"/>
                <a:gd name="connsiteX910" fmla="*/ 1836416 w 4940931"/>
                <a:gd name="connsiteY910" fmla="*/ 96520 h 138429"/>
                <a:gd name="connsiteX911" fmla="*/ 1840861 w 4940931"/>
                <a:gd name="connsiteY911" fmla="*/ 95250 h 138429"/>
                <a:gd name="connsiteX912" fmla="*/ 1844671 w 4940931"/>
                <a:gd name="connsiteY912" fmla="*/ 93345 h 138429"/>
                <a:gd name="connsiteX913" fmla="*/ 1849116 w 4940931"/>
                <a:gd name="connsiteY913" fmla="*/ 90805 h 138429"/>
                <a:gd name="connsiteX914" fmla="*/ 1858006 w 4940931"/>
                <a:gd name="connsiteY914" fmla="*/ 100330 h 138429"/>
                <a:gd name="connsiteX915" fmla="*/ 1852291 w 4940931"/>
                <a:gd name="connsiteY915" fmla="*/ 104775 h 138429"/>
                <a:gd name="connsiteX916" fmla="*/ 1846576 w 4940931"/>
                <a:gd name="connsiteY916" fmla="*/ 107950 h 138429"/>
                <a:gd name="connsiteX917" fmla="*/ 1839591 w 4940931"/>
                <a:gd name="connsiteY917" fmla="*/ 109855 h 138429"/>
                <a:gd name="connsiteX918" fmla="*/ 1830701 w 4940931"/>
                <a:gd name="connsiteY918" fmla="*/ 110490 h 138429"/>
                <a:gd name="connsiteX919" fmla="*/ 1821176 w 4940931"/>
                <a:gd name="connsiteY919" fmla="*/ 109220 h 138429"/>
                <a:gd name="connsiteX920" fmla="*/ 1813556 w 4940931"/>
                <a:gd name="connsiteY920" fmla="*/ 105410 h 138429"/>
                <a:gd name="connsiteX921" fmla="*/ 1807206 w 4940931"/>
                <a:gd name="connsiteY921" fmla="*/ 100330 h 138429"/>
                <a:gd name="connsiteX922" fmla="*/ 1802126 w 4940931"/>
                <a:gd name="connsiteY922" fmla="*/ 92710 h 138429"/>
                <a:gd name="connsiteX923" fmla="*/ 1798316 w 4940931"/>
                <a:gd name="connsiteY923" fmla="*/ 82550 h 138429"/>
                <a:gd name="connsiteX924" fmla="*/ 1797046 w 4940931"/>
                <a:gd name="connsiteY924" fmla="*/ 69850 h 138429"/>
                <a:gd name="connsiteX925" fmla="*/ 1799586 w 4940931"/>
                <a:gd name="connsiteY925" fmla="*/ 52070 h 138429"/>
                <a:gd name="connsiteX926" fmla="*/ 1806571 w 4940931"/>
                <a:gd name="connsiteY926" fmla="*/ 39370 h 138429"/>
                <a:gd name="connsiteX927" fmla="*/ 1817366 w 4940931"/>
                <a:gd name="connsiteY927" fmla="*/ 31750 h 138429"/>
                <a:gd name="connsiteX928" fmla="*/ 1831336 w 4940931"/>
                <a:gd name="connsiteY928" fmla="*/ 29210 h 138429"/>
                <a:gd name="connsiteX929" fmla="*/ 1501140 w 4940931"/>
                <a:gd name="connsiteY929" fmla="*/ 29210 h 138429"/>
                <a:gd name="connsiteX930" fmla="*/ 1506856 w 4940931"/>
                <a:gd name="connsiteY930" fmla="*/ 29210 h 138429"/>
                <a:gd name="connsiteX931" fmla="*/ 1518920 w 4940931"/>
                <a:gd name="connsiteY931" fmla="*/ 31750 h 138429"/>
                <a:gd name="connsiteX932" fmla="*/ 1527811 w 4940931"/>
                <a:gd name="connsiteY932" fmla="*/ 38100 h 138429"/>
                <a:gd name="connsiteX933" fmla="*/ 1532891 w 4940931"/>
                <a:gd name="connsiteY933" fmla="*/ 48895 h 138429"/>
                <a:gd name="connsiteX934" fmla="*/ 1534796 w 4940931"/>
                <a:gd name="connsiteY934" fmla="*/ 64135 h 138429"/>
                <a:gd name="connsiteX935" fmla="*/ 1534796 w 4940931"/>
                <a:gd name="connsiteY935" fmla="*/ 108585 h 138429"/>
                <a:gd name="connsiteX936" fmla="*/ 1519556 w 4940931"/>
                <a:gd name="connsiteY936" fmla="*/ 108585 h 138429"/>
                <a:gd name="connsiteX937" fmla="*/ 1518920 w 4940931"/>
                <a:gd name="connsiteY937" fmla="*/ 108585 h 138429"/>
                <a:gd name="connsiteX938" fmla="*/ 1518920 w 4940931"/>
                <a:gd name="connsiteY938" fmla="*/ 64770 h 138429"/>
                <a:gd name="connsiteX939" fmla="*/ 1515111 w 4940931"/>
                <a:gd name="connsiteY939" fmla="*/ 48895 h 138429"/>
                <a:gd name="connsiteX940" fmla="*/ 1503046 w 4940931"/>
                <a:gd name="connsiteY940" fmla="*/ 43180 h 138429"/>
                <a:gd name="connsiteX941" fmla="*/ 1496061 w 4940931"/>
                <a:gd name="connsiteY941" fmla="*/ 44450 h 138429"/>
                <a:gd name="connsiteX942" fmla="*/ 1490981 w 4940931"/>
                <a:gd name="connsiteY942" fmla="*/ 48260 h 138429"/>
                <a:gd name="connsiteX943" fmla="*/ 1487806 w 4940931"/>
                <a:gd name="connsiteY943" fmla="*/ 54610 h 138429"/>
                <a:gd name="connsiteX944" fmla="*/ 1487170 w 4940931"/>
                <a:gd name="connsiteY944" fmla="*/ 62865 h 138429"/>
                <a:gd name="connsiteX945" fmla="*/ 1487170 w 4940931"/>
                <a:gd name="connsiteY945" fmla="*/ 108585 h 138429"/>
                <a:gd name="connsiteX946" fmla="*/ 1471931 w 4940931"/>
                <a:gd name="connsiteY946" fmla="*/ 108585 h 138429"/>
                <a:gd name="connsiteX947" fmla="*/ 1471931 w 4940931"/>
                <a:gd name="connsiteY947" fmla="*/ 30480 h 138429"/>
                <a:gd name="connsiteX948" fmla="*/ 1487170 w 4940931"/>
                <a:gd name="connsiteY948" fmla="*/ 30480 h 138429"/>
                <a:gd name="connsiteX949" fmla="*/ 1487170 w 4940931"/>
                <a:gd name="connsiteY949" fmla="*/ 38100 h 138429"/>
                <a:gd name="connsiteX950" fmla="*/ 1490981 w 4940931"/>
                <a:gd name="connsiteY950" fmla="*/ 34290 h 138429"/>
                <a:gd name="connsiteX951" fmla="*/ 1495426 w 4940931"/>
                <a:gd name="connsiteY951" fmla="*/ 31115 h 138429"/>
                <a:gd name="connsiteX952" fmla="*/ 1501140 w 4940931"/>
                <a:gd name="connsiteY952" fmla="*/ 29210 h 138429"/>
                <a:gd name="connsiteX953" fmla="*/ 1250316 w 4940931"/>
                <a:gd name="connsiteY953" fmla="*/ 29210 h 138429"/>
                <a:gd name="connsiteX954" fmla="*/ 1264286 w 4940931"/>
                <a:gd name="connsiteY954" fmla="*/ 31750 h 138429"/>
                <a:gd name="connsiteX955" fmla="*/ 1276350 w 4940931"/>
                <a:gd name="connsiteY955" fmla="*/ 38100 h 138429"/>
                <a:gd name="connsiteX956" fmla="*/ 1278256 w 4940931"/>
                <a:gd name="connsiteY956" fmla="*/ 38100 h 138429"/>
                <a:gd name="connsiteX957" fmla="*/ 1271271 w 4940931"/>
                <a:gd name="connsiteY957" fmla="*/ 50165 h 138429"/>
                <a:gd name="connsiteX958" fmla="*/ 1261746 w 4940931"/>
                <a:gd name="connsiteY958" fmla="*/ 45085 h 138429"/>
                <a:gd name="connsiteX959" fmla="*/ 1250951 w 4940931"/>
                <a:gd name="connsiteY959" fmla="*/ 43180 h 138429"/>
                <a:gd name="connsiteX960" fmla="*/ 1242696 w 4940931"/>
                <a:gd name="connsiteY960" fmla="*/ 45085 h 138429"/>
                <a:gd name="connsiteX961" fmla="*/ 1240156 w 4940931"/>
                <a:gd name="connsiteY961" fmla="*/ 50165 h 138429"/>
                <a:gd name="connsiteX962" fmla="*/ 1240156 w 4940931"/>
                <a:gd name="connsiteY962" fmla="*/ 52705 h 138429"/>
                <a:gd name="connsiteX963" fmla="*/ 1242061 w 4940931"/>
                <a:gd name="connsiteY963" fmla="*/ 55245 h 138429"/>
                <a:gd name="connsiteX964" fmla="*/ 1246506 w 4940931"/>
                <a:gd name="connsiteY964" fmla="*/ 57785 h 138429"/>
                <a:gd name="connsiteX965" fmla="*/ 1253491 w 4940931"/>
                <a:gd name="connsiteY965" fmla="*/ 60960 h 138429"/>
                <a:gd name="connsiteX966" fmla="*/ 1264921 w 4940931"/>
                <a:gd name="connsiteY966" fmla="*/ 66040 h 138429"/>
                <a:gd name="connsiteX967" fmla="*/ 1273176 w 4940931"/>
                <a:gd name="connsiteY967" fmla="*/ 71120 h 138429"/>
                <a:gd name="connsiteX968" fmla="*/ 1278256 w 4940931"/>
                <a:gd name="connsiteY968" fmla="*/ 78105 h 138429"/>
                <a:gd name="connsiteX969" fmla="*/ 1280161 w 4940931"/>
                <a:gd name="connsiteY969" fmla="*/ 87630 h 138429"/>
                <a:gd name="connsiteX970" fmla="*/ 1277621 w 4940931"/>
                <a:gd name="connsiteY970" fmla="*/ 98425 h 138429"/>
                <a:gd name="connsiteX971" fmla="*/ 1271271 w 4940931"/>
                <a:gd name="connsiteY971" fmla="*/ 105410 h 138429"/>
                <a:gd name="connsiteX972" fmla="*/ 1261746 w 4940931"/>
                <a:gd name="connsiteY972" fmla="*/ 109220 h 138429"/>
                <a:gd name="connsiteX973" fmla="*/ 1250951 w 4940931"/>
                <a:gd name="connsiteY973" fmla="*/ 110490 h 138429"/>
                <a:gd name="connsiteX974" fmla="*/ 1235711 w 4940931"/>
                <a:gd name="connsiteY974" fmla="*/ 107950 h 138429"/>
                <a:gd name="connsiteX975" fmla="*/ 1221106 w 4940931"/>
                <a:gd name="connsiteY975" fmla="*/ 100965 h 138429"/>
                <a:gd name="connsiteX976" fmla="*/ 1228091 w 4940931"/>
                <a:gd name="connsiteY976" fmla="*/ 89535 h 138429"/>
                <a:gd name="connsiteX977" fmla="*/ 1239521 w 4940931"/>
                <a:gd name="connsiteY977" fmla="*/ 95250 h 138429"/>
                <a:gd name="connsiteX978" fmla="*/ 1250951 w 4940931"/>
                <a:gd name="connsiteY978" fmla="*/ 97155 h 138429"/>
                <a:gd name="connsiteX979" fmla="*/ 1261746 w 4940931"/>
                <a:gd name="connsiteY979" fmla="*/ 94615 h 138429"/>
                <a:gd name="connsiteX980" fmla="*/ 1264921 w 4940931"/>
                <a:gd name="connsiteY980" fmla="*/ 88265 h 138429"/>
                <a:gd name="connsiteX981" fmla="*/ 1263650 w 4940931"/>
                <a:gd name="connsiteY981" fmla="*/ 84455 h 138429"/>
                <a:gd name="connsiteX982" fmla="*/ 1259841 w 4940931"/>
                <a:gd name="connsiteY982" fmla="*/ 81280 h 138429"/>
                <a:gd name="connsiteX983" fmla="*/ 1254125 w 4940931"/>
                <a:gd name="connsiteY983" fmla="*/ 78105 h 138429"/>
                <a:gd name="connsiteX984" fmla="*/ 1246506 w 4940931"/>
                <a:gd name="connsiteY984" fmla="*/ 74930 h 138429"/>
                <a:gd name="connsiteX985" fmla="*/ 1235711 w 4940931"/>
                <a:gd name="connsiteY985" fmla="*/ 69850 h 138429"/>
                <a:gd name="connsiteX986" fmla="*/ 1228726 w 4940931"/>
                <a:gd name="connsiteY986" fmla="*/ 64770 h 138429"/>
                <a:gd name="connsiteX987" fmla="*/ 1224916 w 4940931"/>
                <a:gd name="connsiteY987" fmla="*/ 58420 h 138429"/>
                <a:gd name="connsiteX988" fmla="*/ 1223646 w 4940931"/>
                <a:gd name="connsiteY988" fmla="*/ 50165 h 138429"/>
                <a:gd name="connsiteX989" fmla="*/ 1225551 w 4940931"/>
                <a:gd name="connsiteY989" fmla="*/ 40640 h 138429"/>
                <a:gd name="connsiteX990" fmla="*/ 1231266 w 4940931"/>
                <a:gd name="connsiteY990" fmla="*/ 34290 h 138429"/>
                <a:gd name="connsiteX991" fmla="*/ 1239521 w 4940931"/>
                <a:gd name="connsiteY991" fmla="*/ 30480 h 138429"/>
                <a:gd name="connsiteX992" fmla="*/ 1250316 w 4940931"/>
                <a:gd name="connsiteY992" fmla="*/ 29210 h 138429"/>
                <a:gd name="connsiteX993" fmla="*/ 1180466 w 4940931"/>
                <a:gd name="connsiteY993" fmla="*/ 29210 h 138429"/>
                <a:gd name="connsiteX994" fmla="*/ 1195071 w 4940931"/>
                <a:gd name="connsiteY994" fmla="*/ 32385 h 138429"/>
                <a:gd name="connsiteX995" fmla="*/ 1205231 w 4940931"/>
                <a:gd name="connsiteY995" fmla="*/ 40640 h 138429"/>
                <a:gd name="connsiteX996" fmla="*/ 1211581 w 4940931"/>
                <a:gd name="connsiteY996" fmla="*/ 53340 h 138429"/>
                <a:gd name="connsiteX997" fmla="*/ 1213486 w 4940931"/>
                <a:gd name="connsiteY997" fmla="*/ 68580 h 138429"/>
                <a:gd name="connsiteX998" fmla="*/ 1212216 w 4940931"/>
                <a:gd name="connsiteY998" fmla="*/ 68580 h 138429"/>
                <a:gd name="connsiteX999" fmla="*/ 1212216 w 4940931"/>
                <a:gd name="connsiteY999" fmla="*/ 72390 h 138429"/>
                <a:gd name="connsiteX1000" fmla="*/ 1212216 w 4940931"/>
                <a:gd name="connsiteY1000" fmla="*/ 75565 h 138429"/>
                <a:gd name="connsiteX1001" fmla="*/ 1160781 w 4940931"/>
                <a:gd name="connsiteY1001" fmla="*/ 75565 h 138429"/>
                <a:gd name="connsiteX1002" fmla="*/ 1163321 w 4940931"/>
                <a:gd name="connsiteY1002" fmla="*/ 85090 h 138429"/>
                <a:gd name="connsiteX1003" fmla="*/ 1167766 w 4940931"/>
                <a:gd name="connsiteY1003" fmla="*/ 91440 h 138429"/>
                <a:gd name="connsiteX1004" fmla="*/ 1173481 w 4940931"/>
                <a:gd name="connsiteY1004" fmla="*/ 95250 h 138429"/>
                <a:gd name="connsiteX1005" fmla="*/ 1180466 w 4940931"/>
                <a:gd name="connsiteY1005" fmla="*/ 96520 h 138429"/>
                <a:gd name="connsiteX1006" fmla="*/ 1185546 w 4940931"/>
                <a:gd name="connsiteY1006" fmla="*/ 96520 h 138429"/>
                <a:gd name="connsiteX1007" fmla="*/ 1189991 w 4940931"/>
                <a:gd name="connsiteY1007" fmla="*/ 95250 h 138429"/>
                <a:gd name="connsiteX1008" fmla="*/ 1193801 w 4940931"/>
                <a:gd name="connsiteY1008" fmla="*/ 93345 h 138429"/>
                <a:gd name="connsiteX1009" fmla="*/ 1198246 w 4940931"/>
                <a:gd name="connsiteY1009" fmla="*/ 90805 h 138429"/>
                <a:gd name="connsiteX1010" fmla="*/ 1207136 w 4940931"/>
                <a:gd name="connsiteY1010" fmla="*/ 100330 h 138429"/>
                <a:gd name="connsiteX1011" fmla="*/ 1201421 w 4940931"/>
                <a:gd name="connsiteY1011" fmla="*/ 104775 h 138429"/>
                <a:gd name="connsiteX1012" fmla="*/ 1195706 w 4940931"/>
                <a:gd name="connsiteY1012" fmla="*/ 107950 h 138429"/>
                <a:gd name="connsiteX1013" fmla="*/ 1188721 w 4940931"/>
                <a:gd name="connsiteY1013" fmla="*/ 109855 h 138429"/>
                <a:gd name="connsiteX1014" fmla="*/ 1179831 w 4940931"/>
                <a:gd name="connsiteY1014" fmla="*/ 110490 h 138429"/>
                <a:gd name="connsiteX1015" fmla="*/ 1170306 w 4940931"/>
                <a:gd name="connsiteY1015" fmla="*/ 109220 h 138429"/>
                <a:gd name="connsiteX1016" fmla="*/ 1162686 w 4940931"/>
                <a:gd name="connsiteY1016" fmla="*/ 105410 h 138429"/>
                <a:gd name="connsiteX1017" fmla="*/ 1156336 w 4940931"/>
                <a:gd name="connsiteY1017" fmla="*/ 100330 h 138429"/>
                <a:gd name="connsiteX1018" fmla="*/ 1151256 w 4940931"/>
                <a:gd name="connsiteY1018" fmla="*/ 92710 h 138429"/>
                <a:gd name="connsiteX1019" fmla="*/ 1147446 w 4940931"/>
                <a:gd name="connsiteY1019" fmla="*/ 82550 h 138429"/>
                <a:gd name="connsiteX1020" fmla="*/ 1146176 w 4940931"/>
                <a:gd name="connsiteY1020" fmla="*/ 69850 h 138429"/>
                <a:gd name="connsiteX1021" fmla="*/ 1148716 w 4940931"/>
                <a:gd name="connsiteY1021" fmla="*/ 52070 h 138429"/>
                <a:gd name="connsiteX1022" fmla="*/ 1155701 w 4940931"/>
                <a:gd name="connsiteY1022" fmla="*/ 39370 h 138429"/>
                <a:gd name="connsiteX1023" fmla="*/ 1166496 w 4940931"/>
                <a:gd name="connsiteY1023" fmla="*/ 31750 h 138429"/>
                <a:gd name="connsiteX1024" fmla="*/ 1180466 w 4940931"/>
                <a:gd name="connsiteY1024" fmla="*/ 29210 h 138429"/>
                <a:gd name="connsiteX1025" fmla="*/ 901065 w 4940931"/>
                <a:gd name="connsiteY1025" fmla="*/ 29210 h 138429"/>
                <a:gd name="connsiteX1026" fmla="*/ 915670 w 4940931"/>
                <a:gd name="connsiteY1026" fmla="*/ 32385 h 138429"/>
                <a:gd name="connsiteX1027" fmla="*/ 925830 w 4940931"/>
                <a:gd name="connsiteY1027" fmla="*/ 40640 h 138429"/>
                <a:gd name="connsiteX1028" fmla="*/ 932180 w 4940931"/>
                <a:gd name="connsiteY1028" fmla="*/ 53340 h 138429"/>
                <a:gd name="connsiteX1029" fmla="*/ 934085 w 4940931"/>
                <a:gd name="connsiteY1029" fmla="*/ 68580 h 138429"/>
                <a:gd name="connsiteX1030" fmla="*/ 932815 w 4940931"/>
                <a:gd name="connsiteY1030" fmla="*/ 68580 h 138429"/>
                <a:gd name="connsiteX1031" fmla="*/ 932815 w 4940931"/>
                <a:gd name="connsiteY1031" fmla="*/ 72390 h 138429"/>
                <a:gd name="connsiteX1032" fmla="*/ 932815 w 4940931"/>
                <a:gd name="connsiteY1032" fmla="*/ 75565 h 138429"/>
                <a:gd name="connsiteX1033" fmla="*/ 881380 w 4940931"/>
                <a:gd name="connsiteY1033" fmla="*/ 75565 h 138429"/>
                <a:gd name="connsiteX1034" fmla="*/ 883920 w 4940931"/>
                <a:gd name="connsiteY1034" fmla="*/ 85090 h 138429"/>
                <a:gd name="connsiteX1035" fmla="*/ 888365 w 4940931"/>
                <a:gd name="connsiteY1035" fmla="*/ 91440 h 138429"/>
                <a:gd name="connsiteX1036" fmla="*/ 894080 w 4940931"/>
                <a:gd name="connsiteY1036" fmla="*/ 95250 h 138429"/>
                <a:gd name="connsiteX1037" fmla="*/ 901065 w 4940931"/>
                <a:gd name="connsiteY1037" fmla="*/ 96520 h 138429"/>
                <a:gd name="connsiteX1038" fmla="*/ 906145 w 4940931"/>
                <a:gd name="connsiteY1038" fmla="*/ 96520 h 138429"/>
                <a:gd name="connsiteX1039" fmla="*/ 910590 w 4940931"/>
                <a:gd name="connsiteY1039" fmla="*/ 95250 h 138429"/>
                <a:gd name="connsiteX1040" fmla="*/ 914400 w 4940931"/>
                <a:gd name="connsiteY1040" fmla="*/ 93345 h 138429"/>
                <a:gd name="connsiteX1041" fmla="*/ 918845 w 4940931"/>
                <a:gd name="connsiteY1041" fmla="*/ 90805 h 138429"/>
                <a:gd name="connsiteX1042" fmla="*/ 927735 w 4940931"/>
                <a:gd name="connsiteY1042" fmla="*/ 100330 h 138429"/>
                <a:gd name="connsiteX1043" fmla="*/ 922020 w 4940931"/>
                <a:gd name="connsiteY1043" fmla="*/ 104775 h 138429"/>
                <a:gd name="connsiteX1044" fmla="*/ 916305 w 4940931"/>
                <a:gd name="connsiteY1044" fmla="*/ 107950 h 138429"/>
                <a:gd name="connsiteX1045" fmla="*/ 909320 w 4940931"/>
                <a:gd name="connsiteY1045" fmla="*/ 109855 h 138429"/>
                <a:gd name="connsiteX1046" fmla="*/ 900430 w 4940931"/>
                <a:gd name="connsiteY1046" fmla="*/ 110490 h 138429"/>
                <a:gd name="connsiteX1047" fmla="*/ 890905 w 4940931"/>
                <a:gd name="connsiteY1047" fmla="*/ 109220 h 138429"/>
                <a:gd name="connsiteX1048" fmla="*/ 883285 w 4940931"/>
                <a:gd name="connsiteY1048" fmla="*/ 105410 h 138429"/>
                <a:gd name="connsiteX1049" fmla="*/ 876935 w 4940931"/>
                <a:gd name="connsiteY1049" fmla="*/ 100330 h 138429"/>
                <a:gd name="connsiteX1050" fmla="*/ 871855 w 4940931"/>
                <a:gd name="connsiteY1050" fmla="*/ 92710 h 138429"/>
                <a:gd name="connsiteX1051" fmla="*/ 868045 w 4940931"/>
                <a:gd name="connsiteY1051" fmla="*/ 82550 h 138429"/>
                <a:gd name="connsiteX1052" fmla="*/ 866775 w 4940931"/>
                <a:gd name="connsiteY1052" fmla="*/ 69850 h 138429"/>
                <a:gd name="connsiteX1053" fmla="*/ 869315 w 4940931"/>
                <a:gd name="connsiteY1053" fmla="*/ 52070 h 138429"/>
                <a:gd name="connsiteX1054" fmla="*/ 876300 w 4940931"/>
                <a:gd name="connsiteY1054" fmla="*/ 39370 h 138429"/>
                <a:gd name="connsiteX1055" fmla="*/ 887095 w 4940931"/>
                <a:gd name="connsiteY1055" fmla="*/ 31750 h 138429"/>
                <a:gd name="connsiteX1056" fmla="*/ 901065 w 4940931"/>
                <a:gd name="connsiteY1056" fmla="*/ 29210 h 138429"/>
                <a:gd name="connsiteX1057" fmla="*/ 668656 w 4940931"/>
                <a:gd name="connsiteY1057" fmla="*/ 29210 h 138429"/>
                <a:gd name="connsiteX1058" fmla="*/ 676275 w 4940931"/>
                <a:gd name="connsiteY1058" fmla="*/ 29845 h 138429"/>
                <a:gd name="connsiteX1059" fmla="*/ 681991 w 4940931"/>
                <a:gd name="connsiteY1059" fmla="*/ 32385 h 138429"/>
                <a:gd name="connsiteX1060" fmla="*/ 678181 w 4940931"/>
                <a:gd name="connsiteY1060" fmla="*/ 46990 h 138429"/>
                <a:gd name="connsiteX1061" fmla="*/ 676910 w 4940931"/>
                <a:gd name="connsiteY1061" fmla="*/ 46990 h 138429"/>
                <a:gd name="connsiteX1062" fmla="*/ 671830 w 4940931"/>
                <a:gd name="connsiteY1062" fmla="*/ 45085 h 138429"/>
                <a:gd name="connsiteX1063" fmla="*/ 665480 w 4940931"/>
                <a:gd name="connsiteY1063" fmla="*/ 44450 h 138429"/>
                <a:gd name="connsiteX1064" fmla="*/ 654050 w 4940931"/>
                <a:gd name="connsiteY1064" fmla="*/ 49530 h 138429"/>
                <a:gd name="connsiteX1065" fmla="*/ 650240 w 4940931"/>
                <a:gd name="connsiteY1065" fmla="*/ 64770 h 138429"/>
                <a:gd name="connsiteX1066" fmla="*/ 650240 w 4940931"/>
                <a:gd name="connsiteY1066" fmla="*/ 109220 h 138429"/>
                <a:gd name="connsiteX1067" fmla="*/ 635000 w 4940931"/>
                <a:gd name="connsiteY1067" fmla="*/ 109220 h 138429"/>
                <a:gd name="connsiteX1068" fmla="*/ 635000 w 4940931"/>
                <a:gd name="connsiteY1068" fmla="*/ 31115 h 138429"/>
                <a:gd name="connsiteX1069" fmla="*/ 650240 w 4940931"/>
                <a:gd name="connsiteY1069" fmla="*/ 31115 h 138429"/>
                <a:gd name="connsiteX1070" fmla="*/ 650240 w 4940931"/>
                <a:gd name="connsiteY1070" fmla="*/ 38735 h 138429"/>
                <a:gd name="connsiteX1071" fmla="*/ 653416 w 4940931"/>
                <a:gd name="connsiteY1071" fmla="*/ 34925 h 138429"/>
                <a:gd name="connsiteX1072" fmla="*/ 657861 w 4940931"/>
                <a:gd name="connsiteY1072" fmla="*/ 31750 h 138429"/>
                <a:gd name="connsiteX1073" fmla="*/ 662940 w 4940931"/>
                <a:gd name="connsiteY1073" fmla="*/ 29845 h 138429"/>
                <a:gd name="connsiteX1074" fmla="*/ 668656 w 4940931"/>
                <a:gd name="connsiteY1074" fmla="*/ 29210 h 138429"/>
                <a:gd name="connsiteX1075" fmla="*/ 586739 w 4940931"/>
                <a:gd name="connsiteY1075" fmla="*/ 29210 h 138429"/>
                <a:gd name="connsiteX1076" fmla="*/ 601344 w 4940931"/>
                <a:gd name="connsiteY1076" fmla="*/ 32385 h 138429"/>
                <a:gd name="connsiteX1077" fmla="*/ 611504 w 4940931"/>
                <a:gd name="connsiteY1077" fmla="*/ 40640 h 138429"/>
                <a:gd name="connsiteX1078" fmla="*/ 617854 w 4940931"/>
                <a:gd name="connsiteY1078" fmla="*/ 53340 h 138429"/>
                <a:gd name="connsiteX1079" fmla="*/ 619759 w 4940931"/>
                <a:gd name="connsiteY1079" fmla="*/ 68580 h 138429"/>
                <a:gd name="connsiteX1080" fmla="*/ 618489 w 4940931"/>
                <a:gd name="connsiteY1080" fmla="*/ 68580 h 138429"/>
                <a:gd name="connsiteX1081" fmla="*/ 618489 w 4940931"/>
                <a:gd name="connsiteY1081" fmla="*/ 72390 h 138429"/>
                <a:gd name="connsiteX1082" fmla="*/ 618489 w 4940931"/>
                <a:gd name="connsiteY1082" fmla="*/ 75565 h 138429"/>
                <a:gd name="connsiteX1083" fmla="*/ 567054 w 4940931"/>
                <a:gd name="connsiteY1083" fmla="*/ 75565 h 138429"/>
                <a:gd name="connsiteX1084" fmla="*/ 569594 w 4940931"/>
                <a:gd name="connsiteY1084" fmla="*/ 85090 h 138429"/>
                <a:gd name="connsiteX1085" fmla="*/ 574039 w 4940931"/>
                <a:gd name="connsiteY1085" fmla="*/ 91440 h 138429"/>
                <a:gd name="connsiteX1086" fmla="*/ 579754 w 4940931"/>
                <a:gd name="connsiteY1086" fmla="*/ 95250 h 138429"/>
                <a:gd name="connsiteX1087" fmla="*/ 586739 w 4940931"/>
                <a:gd name="connsiteY1087" fmla="*/ 96520 h 138429"/>
                <a:gd name="connsiteX1088" fmla="*/ 591819 w 4940931"/>
                <a:gd name="connsiteY1088" fmla="*/ 96520 h 138429"/>
                <a:gd name="connsiteX1089" fmla="*/ 596264 w 4940931"/>
                <a:gd name="connsiteY1089" fmla="*/ 95250 h 138429"/>
                <a:gd name="connsiteX1090" fmla="*/ 600074 w 4940931"/>
                <a:gd name="connsiteY1090" fmla="*/ 93345 h 138429"/>
                <a:gd name="connsiteX1091" fmla="*/ 604519 w 4940931"/>
                <a:gd name="connsiteY1091" fmla="*/ 90805 h 138429"/>
                <a:gd name="connsiteX1092" fmla="*/ 613409 w 4940931"/>
                <a:gd name="connsiteY1092" fmla="*/ 100330 h 138429"/>
                <a:gd name="connsiteX1093" fmla="*/ 607694 w 4940931"/>
                <a:gd name="connsiteY1093" fmla="*/ 104775 h 138429"/>
                <a:gd name="connsiteX1094" fmla="*/ 601979 w 4940931"/>
                <a:gd name="connsiteY1094" fmla="*/ 107950 h 138429"/>
                <a:gd name="connsiteX1095" fmla="*/ 594994 w 4940931"/>
                <a:gd name="connsiteY1095" fmla="*/ 109855 h 138429"/>
                <a:gd name="connsiteX1096" fmla="*/ 586104 w 4940931"/>
                <a:gd name="connsiteY1096" fmla="*/ 110490 h 138429"/>
                <a:gd name="connsiteX1097" fmla="*/ 576579 w 4940931"/>
                <a:gd name="connsiteY1097" fmla="*/ 109220 h 138429"/>
                <a:gd name="connsiteX1098" fmla="*/ 568959 w 4940931"/>
                <a:gd name="connsiteY1098" fmla="*/ 105410 h 138429"/>
                <a:gd name="connsiteX1099" fmla="*/ 562609 w 4940931"/>
                <a:gd name="connsiteY1099" fmla="*/ 100330 h 138429"/>
                <a:gd name="connsiteX1100" fmla="*/ 557529 w 4940931"/>
                <a:gd name="connsiteY1100" fmla="*/ 92710 h 138429"/>
                <a:gd name="connsiteX1101" fmla="*/ 553719 w 4940931"/>
                <a:gd name="connsiteY1101" fmla="*/ 82550 h 138429"/>
                <a:gd name="connsiteX1102" fmla="*/ 552449 w 4940931"/>
                <a:gd name="connsiteY1102" fmla="*/ 69850 h 138429"/>
                <a:gd name="connsiteX1103" fmla="*/ 554989 w 4940931"/>
                <a:gd name="connsiteY1103" fmla="*/ 52070 h 138429"/>
                <a:gd name="connsiteX1104" fmla="*/ 561974 w 4940931"/>
                <a:gd name="connsiteY1104" fmla="*/ 39370 h 138429"/>
                <a:gd name="connsiteX1105" fmla="*/ 572769 w 4940931"/>
                <a:gd name="connsiteY1105" fmla="*/ 31750 h 138429"/>
                <a:gd name="connsiteX1106" fmla="*/ 586739 w 4940931"/>
                <a:gd name="connsiteY1106" fmla="*/ 29210 h 138429"/>
                <a:gd name="connsiteX1107" fmla="*/ 400050 w 4940931"/>
                <a:gd name="connsiteY1107" fmla="*/ 29210 h 138429"/>
                <a:gd name="connsiteX1108" fmla="*/ 414655 w 4940931"/>
                <a:gd name="connsiteY1108" fmla="*/ 32385 h 138429"/>
                <a:gd name="connsiteX1109" fmla="*/ 424815 w 4940931"/>
                <a:gd name="connsiteY1109" fmla="*/ 40640 h 138429"/>
                <a:gd name="connsiteX1110" fmla="*/ 431165 w 4940931"/>
                <a:gd name="connsiteY1110" fmla="*/ 53340 h 138429"/>
                <a:gd name="connsiteX1111" fmla="*/ 433070 w 4940931"/>
                <a:gd name="connsiteY1111" fmla="*/ 68580 h 138429"/>
                <a:gd name="connsiteX1112" fmla="*/ 431800 w 4940931"/>
                <a:gd name="connsiteY1112" fmla="*/ 68580 h 138429"/>
                <a:gd name="connsiteX1113" fmla="*/ 431800 w 4940931"/>
                <a:gd name="connsiteY1113" fmla="*/ 72390 h 138429"/>
                <a:gd name="connsiteX1114" fmla="*/ 431800 w 4940931"/>
                <a:gd name="connsiteY1114" fmla="*/ 75565 h 138429"/>
                <a:gd name="connsiteX1115" fmla="*/ 380365 w 4940931"/>
                <a:gd name="connsiteY1115" fmla="*/ 75565 h 138429"/>
                <a:gd name="connsiteX1116" fmla="*/ 382905 w 4940931"/>
                <a:gd name="connsiteY1116" fmla="*/ 85090 h 138429"/>
                <a:gd name="connsiteX1117" fmla="*/ 387350 w 4940931"/>
                <a:gd name="connsiteY1117" fmla="*/ 91440 h 138429"/>
                <a:gd name="connsiteX1118" fmla="*/ 393065 w 4940931"/>
                <a:gd name="connsiteY1118" fmla="*/ 95250 h 138429"/>
                <a:gd name="connsiteX1119" fmla="*/ 400050 w 4940931"/>
                <a:gd name="connsiteY1119" fmla="*/ 96520 h 138429"/>
                <a:gd name="connsiteX1120" fmla="*/ 405130 w 4940931"/>
                <a:gd name="connsiteY1120" fmla="*/ 96520 h 138429"/>
                <a:gd name="connsiteX1121" fmla="*/ 409575 w 4940931"/>
                <a:gd name="connsiteY1121" fmla="*/ 95250 h 138429"/>
                <a:gd name="connsiteX1122" fmla="*/ 413385 w 4940931"/>
                <a:gd name="connsiteY1122" fmla="*/ 93345 h 138429"/>
                <a:gd name="connsiteX1123" fmla="*/ 417830 w 4940931"/>
                <a:gd name="connsiteY1123" fmla="*/ 90805 h 138429"/>
                <a:gd name="connsiteX1124" fmla="*/ 426720 w 4940931"/>
                <a:gd name="connsiteY1124" fmla="*/ 100330 h 138429"/>
                <a:gd name="connsiteX1125" fmla="*/ 421005 w 4940931"/>
                <a:gd name="connsiteY1125" fmla="*/ 104775 h 138429"/>
                <a:gd name="connsiteX1126" fmla="*/ 415290 w 4940931"/>
                <a:gd name="connsiteY1126" fmla="*/ 107950 h 138429"/>
                <a:gd name="connsiteX1127" fmla="*/ 408305 w 4940931"/>
                <a:gd name="connsiteY1127" fmla="*/ 109855 h 138429"/>
                <a:gd name="connsiteX1128" fmla="*/ 399415 w 4940931"/>
                <a:gd name="connsiteY1128" fmla="*/ 110490 h 138429"/>
                <a:gd name="connsiteX1129" fmla="*/ 389890 w 4940931"/>
                <a:gd name="connsiteY1129" fmla="*/ 109220 h 138429"/>
                <a:gd name="connsiteX1130" fmla="*/ 382270 w 4940931"/>
                <a:gd name="connsiteY1130" fmla="*/ 105410 h 138429"/>
                <a:gd name="connsiteX1131" fmla="*/ 375920 w 4940931"/>
                <a:gd name="connsiteY1131" fmla="*/ 100330 h 138429"/>
                <a:gd name="connsiteX1132" fmla="*/ 370840 w 4940931"/>
                <a:gd name="connsiteY1132" fmla="*/ 92710 h 138429"/>
                <a:gd name="connsiteX1133" fmla="*/ 367030 w 4940931"/>
                <a:gd name="connsiteY1133" fmla="*/ 82550 h 138429"/>
                <a:gd name="connsiteX1134" fmla="*/ 365760 w 4940931"/>
                <a:gd name="connsiteY1134" fmla="*/ 69850 h 138429"/>
                <a:gd name="connsiteX1135" fmla="*/ 368300 w 4940931"/>
                <a:gd name="connsiteY1135" fmla="*/ 52070 h 138429"/>
                <a:gd name="connsiteX1136" fmla="*/ 375285 w 4940931"/>
                <a:gd name="connsiteY1136" fmla="*/ 39370 h 138429"/>
                <a:gd name="connsiteX1137" fmla="*/ 386080 w 4940931"/>
                <a:gd name="connsiteY1137" fmla="*/ 31750 h 138429"/>
                <a:gd name="connsiteX1138" fmla="*/ 400050 w 4940931"/>
                <a:gd name="connsiteY1138" fmla="*/ 29210 h 138429"/>
                <a:gd name="connsiteX1139" fmla="*/ 201930 w 4940931"/>
                <a:gd name="connsiteY1139" fmla="*/ 29210 h 138429"/>
                <a:gd name="connsiteX1140" fmla="*/ 216535 w 4940931"/>
                <a:gd name="connsiteY1140" fmla="*/ 32385 h 138429"/>
                <a:gd name="connsiteX1141" fmla="*/ 226695 w 4940931"/>
                <a:gd name="connsiteY1141" fmla="*/ 40640 h 138429"/>
                <a:gd name="connsiteX1142" fmla="*/ 233045 w 4940931"/>
                <a:gd name="connsiteY1142" fmla="*/ 53340 h 138429"/>
                <a:gd name="connsiteX1143" fmla="*/ 234950 w 4940931"/>
                <a:gd name="connsiteY1143" fmla="*/ 68580 h 138429"/>
                <a:gd name="connsiteX1144" fmla="*/ 233680 w 4940931"/>
                <a:gd name="connsiteY1144" fmla="*/ 68580 h 138429"/>
                <a:gd name="connsiteX1145" fmla="*/ 233680 w 4940931"/>
                <a:gd name="connsiteY1145" fmla="*/ 72390 h 138429"/>
                <a:gd name="connsiteX1146" fmla="*/ 233680 w 4940931"/>
                <a:gd name="connsiteY1146" fmla="*/ 75565 h 138429"/>
                <a:gd name="connsiteX1147" fmla="*/ 182245 w 4940931"/>
                <a:gd name="connsiteY1147" fmla="*/ 75565 h 138429"/>
                <a:gd name="connsiteX1148" fmla="*/ 184785 w 4940931"/>
                <a:gd name="connsiteY1148" fmla="*/ 85090 h 138429"/>
                <a:gd name="connsiteX1149" fmla="*/ 189230 w 4940931"/>
                <a:gd name="connsiteY1149" fmla="*/ 91440 h 138429"/>
                <a:gd name="connsiteX1150" fmla="*/ 194945 w 4940931"/>
                <a:gd name="connsiteY1150" fmla="*/ 95250 h 138429"/>
                <a:gd name="connsiteX1151" fmla="*/ 201930 w 4940931"/>
                <a:gd name="connsiteY1151" fmla="*/ 96520 h 138429"/>
                <a:gd name="connsiteX1152" fmla="*/ 207010 w 4940931"/>
                <a:gd name="connsiteY1152" fmla="*/ 96520 h 138429"/>
                <a:gd name="connsiteX1153" fmla="*/ 211455 w 4940931"/>
                <a:gd name="connsiteY1153" fmla="*/ 95250 h 138429"/>
                <a:gd name="connsiteX1154" fmla="*/ 215265 w 4940931"/>
                <a:gd name="connsiteY1154" fmla="*/ 93345 h 138429"/>
                <a:gd name="connsiteX1155" fmla="*/ 219710 w 4940931"/>
                <a:gd name="connsiteY1155" fmla="*/ 90805 h 138429"/>
                <a:gd name="connsiteX1156" fmla="*/ 228600 w 4940931"/>
                <a:gd name="connsiteY1156" fmla="*/ 100330 h 138429"/>
                <a:gd name="connsiteX1157" fmla="*/ 222885 w 4940931"/>
                <a:gd name="connsiteY1157" fmla="*/ 104775 h 138429"/>
                <a:gd name="connsiteX1158" fmla="*/ 217170 w 4940931"/>
                <a:gd name="connsiteY1158" fmla="*/ 107950 h 138429"/>
                <a:gd name="connsiteX1159" fmla="*/ 210185 w 4940931"/>
                <a:gd name="connsiteY1159" fmla="*/ 109855 h 138429"/>
                <a:gd name="connsiteX1160" fmla="*/ 201295 w 4940931"/>
                <a:gd name="connsiteY1160" fmla="*/ 110490 h 138429"/>
                <a:gd name="connsiteX1161" fmla="*/ 191770 w 4940931"/>
                <a:gd name="connsiteY1161" fmla="*/ 109220 h 138429"/>
                <a:gd name="connsiteX1162" fmla="*/ 184150 w 4940931"/>
                <a:gd name="connsiteY1162" fmla="*/ 105410 h 138429"/>
                <a:gd name="connsiteX1163" fmla="*/ 177800 w 4940931"/>
                <a:gd name="connsiteY1163" fmla="*/ 100330 h 138429"/>
                <a:gd name="connsiteX1164" fmla="*/ 172720 w 4940931"/>
                <a:gd name="connsiteY1164" fmla="*/ 92710 h 138429"/>
                <a:gd name="connsiteX1165" fmla="*/ 168910 w 4940931"/>
                <a:gd name="connsiteY1165" fmla="*/ 82550 h 138429"/>
                <a:gd name="connsiteX1166" fmla="*/ 167640 w 4940931"/>
                <a:gd name="connsiteY1166" fmla="*/ 69850 h 138429"/>
                <a:gd name="connsiteX1167" fmla="*/ 170180 w 4940931"/>
                <a:gd name="connsiteY1167" fmla="*/ 52070 h 138429"/>
                <a:gd name="connsiteX1168" fmla="*/ 177165 w 4940931"/>
                <a:gd name="connsiteY1168" fmla="*/ 39370 h 138429"/>
                <a:gd name="connsiteX1169" fmla="*/ 187960 w 4940931"/>
                <a:gd name="connsiteY1169" fmla="*/ 31750 h 138429"/>
                <a:gd name="connsiteX1170" fmla="*/ 201930 w 4940931"/>
                <a:gd name="connsiteY1170" fmla="*/ 29210 h 138429"/>
                <a:gd name="connsiteX1171" fmla="*/ 4664706 w 4940931"/>
                <a:gd name="connsiteY1171" fmla="*/ 28574 h 138429"/>
                <a:gd name="connsiteX1172" fmla="*/ 4678676 w 4940931"/>
                <a:gd name="connsiteY1172" fmla="*/ 31749 h 138429"/>
                <a:gd name="connsiteX1173" fmla="*/ 4689471 w 4940931"/>
                <a:gd name="connsiteY1173" fmla="*/ 40004 h 138429"/>
                <a:gd name="connsiteX1174" fmla="*/ 4696456 w 4940931"/>
                <a:gd name="connsiteY1174" fmla="*/ 52704 h 138429"/>
                <a:gd name="connsiteX1175" fmla="*/ 4698996 w 4940931"/>
                <a:gd name="connsiteY1175" fmla="*/ 69214 h 138429"/>
                <a:gd name="connsiteX1176" fmla="*/ 4699631 w 4940931"/>
                <a:gd name="connsiteY1176" fmla="*/ 69214 h 138429"/>
                <a:gd name="connsiteX1177" fmla="*/ 4697091 w 4940931"/>
                <a:gd name="connsiteY1177" fmla="*/ 86359 h 138429"/>
                <a:gd name="connsiteX1178" fmla="*/ 4689471 w 4940931"/>
                <a:gd name="connsiteY1178" fmla="*/ 99059 h 138429"/>
                <a:gd name="connsiteX1179" fmla="*/ 4678041 w 4940931"/>
                <a:gd name="connsiteY1179" fmla="*/ 107314 h 138429"/>
                <a:gd name="connsiteX1180" fmla="*/ 4664071 w 4940931"/>
                <a:gd name="connsiteY1180" fmla="*/ 109854 h 138429"/>
                <a:gd name="connsiteX1181" fmla="*/ 4650101 w 4940931"/>
                <a:gd name="connsiteY1181" fmla="*/ 106679 h 138429"/>
                <a:gd name="connsiteX1182" fmla="*/ 4639306 w 4940931"/>
                <a:gd name="connsiteY1182" fmla="*/ 98424 h 138429"/>
                <a:gd name="connsiteX1183" fmla="*/ 4632321 w 4940931"/>
                <a:gd name="connsiteY1183" fmla="*/ 85724 h 138429"/>
                <a:gd name="connsiteX1184" fmla="*/ 4629781 w 4940931"/>
                <a:gd name="connsiteY1184" fmla="*/ 69214 h 138429"/>
                <a:gd name="connsiteX1185" fmla="*/ 4632321 w 4940931"/>
                <a:gd name="connsiteY1185" fmla="*/ 52069 h 138429"/>
                <a:gd name="connsiteX1186" fmla="*/ 4639941 w 4940931"/>
                <a:gd name="connsiteY1186" fmla="*/ 39369 h 138429"/>
                <a:gd name="connsiteX1187" fmla="*/ 4650736 w 4940931"/>
                <a:gd name="connsiteY1187" fmla="*/ 31114 h 138429"/>
                <a:gd name="connsiteX1188" fmla="*/ 4664706 w 4940931"/>
                <a:gd name="connsiteY1188" fmla="*/ 28574 h 138429"/>
                <a:gd name="connsiteX1189" fmla="*/ 4264655 w 4940931"/>
                <a:gd name="connsiteY1189" fmla="*/ 28574 h 138429"/>
                <a:gd name="connsiteX1190" fmla="*/ 4278625 w 4940931"/>
                <a:gd name="connsiteY1190" fmla="*/ 31749 h 138429"/>
                <a:gd name="connsiteX1191" fmla="*/ 4289420 w 4940931"/>
                <a:gd name="connsiteY1191" fmla="*/ 40004 h 138429"/>
                <a:gd name="connsiteX1192" fmla="*/ 4296405 w 4940931"/>
                <a:gd name="connsiteY1192" fmla="*/ 52704 h 138429"/>
                <a:gd name="connsiteX1193" fmla="*/ 4298945 w 4940931"/>
                <a:gd name="connsiteY1193" fmla="*/ 69214 h 138429"/>
                <a:gd name="connsiteX1194" fmla="*/ 4299580 w 4940931"/>
                <a:gd name="connsiteY1194" fmla="*/ 69214 h 138429"/>
                <a:gd name="connsiteX1195" fmla="*/ 4297040 w 4940931"/>
                <a:gd name="connsiteY1195" fmla="*/ 86359 h 138429"/>
                <a:gd name="connsiteX1196" fmla="*/ 4289420 w 4940931"/>
                <a:gd name="connsiteY1196" fmla="*/ 99059 h 138429"/>
                <a:gd name="connsiteX1197" fmla="*/ 4277990 w 4940931"/>
                <a:gd name="connsiteY1197" fmla="*/ 107314 h 138429"/>
                <a:gd name="connsiteX1198" fmla="*/ 4264020 w 4940931"/>
                <a:gd name="connsiteY1198" fmla="*/ 109854 h 138429"/>
                <a:gd name="connsiteX1199" fmla="*/ 4250050 w 4940931"/>
                <a:gd name="connsiteY1199" fmla="*/ 106679 h 138429"/>
                <a:gd name="connsiteX1200" fmla="*/ 4239255 w 4940931"/>
                <a:gd name="connsiteY1200" fmla="*/ 98424 h 138429"/>
                <a:gd name="connsiteX1201" fmla="*/ 4232270 w 4940931"/>
                <a:gd name="connsiteY1201" fmla="*/ 85724 h 138429"/>
                <a:gd name="connsiteX1202" fmla="*/ 4229730 w 4940931"/>
                <a:gd name="connsiteY1202" fmla="*/ 69214 h 138429"/>
                <a:gd name="connsiteX1203" fmla="*/ 4232270 w 4940931"/>
                <a:gd name="connsiteY1203" fmla="*/ 52069 h 138429"/>
                <a:gd name="connsiteX1204" fmla="*/ 4239890 w 4940931"/>
                <a:gd name="connsiteY1204" fmla="*/ 39369 h 138429"/>
                <a:gd name="connsiteX1205" fmla="*/ 4250685 w 4940931"/>
                <a:gd name="connsiteY1205" fmla="*/ 31114 h 138429"/>
                <a:gd name="connsiteX1206" fmla="*/ 4264655 w 4940931"/>
                <a:gd name="connsiteY1206" fmla="*/ 28574 h 138429"/>
                <a:gd name="connsiteX1207" fmla="*/ 1420495 w 4940931"/>
                <a:gd name="connsiteY1207" fmla="*/ 28574 h 138429"/>
                <a:gd name="connsiteX1208" fmla="*/ 1434465 w 4940931"/>
                <a:gd name="connsiteY1208" fmla="*/ 31749 h 138429"/>
                <a:gd name="connsiteX1209" fmla="*/ 1445260 w 4940931"/>
                <a:gd name="connsiteY1209" fmla="*/ 40004 h 138429"/>
                <a:gd name="connsiteX1210" fmla="*/ 1452245 w 4940931"/>
                <a:gd name="connsiteY1210" fmla="*/ 52704 h 138429"/>
                <a:gd name="connsiteX1211" fmla="*/ 1454785 w 4940931"/>
                <a:gd name="connsiteY1211" fmla="*/ 69214 h 138429"/>
                <a:gd name="connsiteX1212" fmla="*/ 1455420 w 4940931"/>
                <a:gd name="connsiteY1212" fmla="*/ 69214 h 138429"/>
                <a:gd name="connsiteX1213" fmla="*/ 1452880 w 4940931"/>
                <a:gd name="connsiteY1213" fmla="*/ 86359 h 138429"/>
                <a:gd name="connsiteX1214" fmla="*/ 1445260 w 4940931"/>
                <a:gd name="connsiteY1214" fmla="*/ 99059 h 138429"/>
                <a:gd name="connsiteX1215" fmla="*/ 1433830 w 4940931"/>
                <a:gd name="connsiteY1215" fmla="*/ 107314 h 138429"/>
                <a:gd name="connsiteX1216" fmla="*/ 1419860 w 4940931"/>
                <a:gd name="connsiteY1216" fmla="*/ 109854 h 138429"/>
                <a:gd name="connsiteX1217" fmla="*/ 1405890 w 4940931"/>
                <a:gd name="connsiteY1217" fmla="*/ 106679 h 138429"/>
                <a:gd name="connsiteX1218" fmla="*/ 1395095 w 4940931"/>
                <a:gd name="connsiteY1218" fmla="*/ 98424 h 138429"/>
                <a:gd name="connsiteX1219" fmla="*/ 1388110 w 4940931"/>
                <a:gd name="connsiteY1219" fmla="*/ 85724 h 138429"/>
                <a:gd name="connsiteX1220" fmla="*/ 1385570 w 4940931"/>
                <a:gd name="connsiteY1220" fmla="*/ 69214 h 138429"/>
                <a:gd name="connsiteX1221" fmla="*/ 1388110 w 4940931"/>
                <a:gd name="connsiteY1221" fmla="*/ 52069 h 138429"/>
                <a:gd name="connsiteX1222" fmla="*/ 1395730 w 4940931"/>
                <a:gd name="connsiteY1222" fmla="*/ 39369 h 138429"/>
                <a:gd name="connsiteX1223" fmla="*/ 1406525 w 4940931"/>
                <a:gd name="connsiteY1223" fmla="*/ 31114 h 138429"/>
                <a:gd name="connsiteX1224" fmla="*/ 1420495 w 4940931"/>
                <a:gd name="connsiteY1224" fmla="*/ 28574 h 138429"/>
                <a:gd name="connsiteX1225" fmla="*/ 3143245 w 4940931"/>
                <a:gd name="connsiteY1225" fmla="*/ 5079 h 138429"/>
                <a:gd name="connsiteX1226" fmla="*/ 3219445 w 4940931"/>
                <a:gd name="connsiteY1226" fmla="*/ 5079 h 138429"/>
                <a:gd name="connsiteX1227" fmla="*/ 3219445 w 4940931"/>
                <a:gd name="connsiteY1227" fmla="*/ 20319 h 138429"/>
                <a:gd name="connsiteX1228" fmla="*/ 3188965 w 4940931"/>
                <a:gd name="connsiteY1228" fmla="*/ 20319 h 138429"/>
                <a:gd name="connsiteX1229" fmla="*/ 3188965 w 4940931"/>
                <a:gd name="connsiteY1229" fmla="*/ 108584 h 138429"/>
                <a:gd name="connsiteX1230" fmla="*/ 3173090 w 4940931"/>
                <a:gd name="connsiteY1230" fmla="*/ 108584 h 138429"/>
                <a:gd name="connsiteX1231" fmla="*/ 3173090 w 4940931"/>
                <a:gd name="connsiteY1231" fmla="*/ 20319 h 138429"/>
                <a:gd name="connsiteX1232" fmla="*/ 3143245 w 4940931"/>
                <a:gd name="connsiteY1232" fmla="*/ 20319 h 138429"/>
                <a:gd name="connsiteX1233" fmla="*/ 1628774 w 4940931"/>
                <a:gd name="connsiteY1233" fmla="*/ 5079 h 138429"/>
                <a:gd name="connsiteX1234" fmla="*/ 1704970 w 4940931"/>
                <a:gd name="connsiteY1234" fmla="*/ 5079 h 138429"/>
                <a:gd name="connsiteX1235" fmla="*/ 1704970 w 4940931"/>
                <a:gd name="connsiteY1235" fmla="*/ 20319 h 138429"/>
                <a:gd name="connsiteX1236" fmla="*/ 1675129 w 4940931"/>
                <a:gd name="connsiteY1236" fmla="*/ 20319 h 138429"/>
                <a:gd name="connsiteX1237" fmla="*/ 1675129 w 4940931"/>
                <a:gd name="connsiteY1237" fmla="*/ 108584 h 138429"/>
                <a:gd name="connsiteX1238" fmla="*/ 1659255 w 4940931"/>
                <a:gd name="connsiteY1238" fmla="*/ 108584 h 138429"/>
                <a:gd name="connsiteX1239" fmla="*/ 1659255 w 4940931"/>
                <a:gd name="connsiteY1239" fmla="*/ 20319 h 138429"/>
                <a:gd name="connsiteX1240" fmla="*/ 1628774 w 4940931"/>
                <a:gd name="connsiteY1240" fmla="*/ 20319 h 138429"/>
                <a:gd name="connsiteX1241" fmla="*/ 0 w 4940931"/>
                <a:gd name="connsiteY1241" fmla="*/ 5079 h 138429"/>
                <a:gd name="connsiteX1242" fmla="*/ 76200 w 4940931"/>
                <a:gd name="connsiteY1242" fmla="*/ 5079 h 138429"/>
                <a:gd name="connsiteX1243" fmla="*/ 76200 w 4940931"/>
                <a:gd name="connsiteY1243" fmla="*/ 20319 h 138429"/>
                <a:gd name="connsiteX1244" fmla="*/ 45720 w 4940931"/>
                <a:gd name="connsiteY1244" fmla="*/ 20319 h 138429"/>
                <a:gd name="connsiteX1245" fmla="*/ 45720 w 4940931"/>
                <a:gd name="connsiteY1245" fmla="*/ 108584 h 138429"/>
                <a:gd name="connsiteX1246" fmla="*/ 29845 w 4940931"/>
                <a:gd name="connsiteY1246" fmla="*/ 108584 h 138429"/>
                <a:gd name="connsiteX1247" fmla="*/ 29845 w 4940931"/>
                <a:gd name="connsiteY1247" fmla="*/ 20319 h 138429"/>
                <a:gd name="connsiteX1248" fmla="*/ 0 w 4940931"/>
                <a:gd name="connsiteY1248" fmla="*/ 20319 h 138429"/>
                <a:gd name="connsiteX1249" fmla="*/ 1362075 w 4940931"/>
                <a:gd name="connsiteY1249" fmla="*/ 1269 h 138429"/>
                <a:gd name="connsiteX1250" fmla="*/ 1365885 w 4940931"/>
                <a:gd name="connsiteY1250" fmla="*/ 1904 h 138429"/>
                <a:gd name="connsiteX1251" fmla="*/ 1369060 w 4940931"/>
                <a:gd name="connsiteY1251" fmla="*/ 3809 h 138429"/>
                <a:gd name="connsiteX1252" fmla="*/ 1370965 w 4940931"/>
                <a:gd name="connsiteY1252" fmla="*/ 6984 h 138429"/>
                <a:gd name="connsiteX1253" fmla="*/ 1371600 w 4940931"/>
                <a:gd name="connsiteY1253" fmla="*/ 10794 h 138429"/>
                <a:gd name="connsiteX1254" fmla="*/ 1370965 w 4940931"/>
                <a:gd name="connsiteY1254" fmla="*/ 14604 h 138429"/>
                <a:gd name="connsiteX1255" fmla="*/ 1369060 w 4940931"/>
                <a:gd name="connsiteY1255" fmla="*/ 17779 h 138429"/>
                <a:gd name="connsiteX1256" fmla="*/ 1365885 w 4940931"/>
                <a:gd name="connsiteY1256" fmla="*/ 19684 h 138429"/>
                <a:gd name="connsiteX1257" fmla="*/ 1362075 w 4940931"/>
                <a:gd name="connsiteY1257" fmla="*/ 20319 h 138429"/>
                <a:gd name="connsiteX1258" fmla="*/ 1358265 w 4940931"/>
                <a:gd name="connsiteY1258" fmla="*/ 19684 h 138429"/>
                <a:gd name="connsiteX1259" fmla="*/ 1355090 w 4940931"/>
                <a:gd name="connsiteY1259" fmla="*/ 17779 h 138429"/>
                <a:gd name="connsiteX1260" fmla="*/ 1353185 w 4940931"/>
                <a:gd name="connsiteY1260" fmla="*/ 14604 h 138429"/>
                <a:gd name="connsiteX1261" fmla="*/ 1352550 w 4940931"/>
                <a:gd name="connsiteY1261" fmla="*/ 10794 h 138429"/>
                <a:gd name="connsiteX1262" fmla="*/ 1353185 w 4940931"/>
                <a:gd name="connsiteY1262" fmla="*/ 6984 h 138429"/>
                <a:gd name="connsiteX1263" fmla="*/ 1355090 w 4940931"/>
                <a:gd name="connsiteY1263" fmla="*/ 3809 h 138429"/>
                <a:gd name="connsiteX1264" fmla="*/ 1358265 w 4940931"/>
                <a:gd name="connsiteY1264" fmla="*/ 1904 h 138429"/>
                <a:gd name="connsiteX1265" fmla="*/ 1362075 w 4940931"/>
                <a:gd name="connsiteY1265" fmla="*/ 1269 h 138429"/>
                <a:gd name="connsiteX1266" fmla="*/ 4789801 w 4940931"/>
                <a:gd name="connsiteY1266" fmla="*/ 634 h 138429"/>
                <a:gd name="connsiteX1267" fmla="*/ 4789801 w 4940931"/>
                <a:gd name="connsiteY1267" fmla="*/ 65404 h 138429"/>
                <a:gd name="connsiteX1268" fmla="*/ 4814566 w 4940931"/>
                <a:gd name="connsiteY1268" fmla="*/ 31114 h 138429"/>
                <a:gd name="connsiteX1269" fmla="*/ 4831711 w 4940931"/>
                <a:gd name="connsiteY1269" fmla="*/ 31114 h 138429"/>
                <a:gd name="connsiteX1270" fmla="*/ 4812026 w 4940931"/>
                <a:gd name="connsiteY1270" fmla="*/ 57149 h 138429"/>
                <a:gd name="connsiteX1271" fmla="*/ 4835521 w 4940931"/>
                <a:gd name="connsiteY1271" fmla="*/ 108584 h 138429"/>
                <a:gd name="connsiteX1272" fmla="*/ 4819011 w 4940931"/>
                <a:gd name="connsiteY1272" fmla="*/ 108584 h 138429"/>
                <a:gd name="connsiteX1273" fmla="*/ 4801866 w 4940931"/>
                <a:gd name="connsiteY1273" fmla="*/ 69849 h 138429"/>
                <a:gd name="connsiteX1274" fmla="*/ 4789801 w 4940931"/>
                <a:gd name="connsiteY1274" fmla="*/ 85724 h 138429"/>
                <a:gd name="connsiteX1275" fmla="*/ 4789801 w 4940931"/>
                <a:gd name="connsiteY1275" fmla="*/ 108584 h 138429"/>
                <a:gd name="connsiteX1276" fmla="*/ 4774561 w 4940931"/>
                <a:gd name="connsiteY1276" fmla="*/ 108584 h 138429"/>
                <a:gd name="connsiteX1277" fmla="*/ 4774561 w 4940931"/>
                <a:gd name="connsiteY1277" fmla="*/ 8889 h 138429"/>
                <a:gd name="connsiteX1278" fmla="*/ 4472301 w 4940931"/>
                <a:gd name="connsiteY1278" fmla="*/ 634 h 138429"/>
                <a:gd name="connsiteX1279" fmla="*/ 4472301 w 4940931"/>
                <a:gd name="connsiteY1279" fmla="*/ 109219 h 138429"/>
                <a:gd name="connsiteX1280" fmla="*/ 4457061 w 4940931"/>
                <a:gd name="connsiteY1280" fmla="*/ 109219 h 138429"/>
                <a:gd name="connsiteX1281" fmla="*/ 4457696 w 4940931"/>
                <a:gd name="connsiteY1281" fmla="*/ 108584 h 138429"/>
                <a:gd name="connsiteX1282" fmla="*/ 4457696 w 4940931"/>
                <a:gd name="connsiteY1282" fmla="*/ 100964 h 138429"/>
                <a:gd name="connsiteX1283" fmla="*/ 4453251 w 4940931"/>
                <a:gd name="connsiteY1283" fmla="*/ 104774 h 138429"/>
                <a:gd name="connsiteX1284" fmla="*/ 4448171 w 4940931"/>
                <a:gd name="connsiteY1284" fmla="*/ 107949 h 138429"/>
                <a:gd name="connsiteX1285" fmla="*/ 4443091 w 4940931"/>
                <a:gd name="connsiteY1285" fmla="*/ 109854 h 138429"/>
                <a:gd name="connsiteX1286" fmla="*/ 4437376 w 4940931"/>
                <a:gd name="connsiteY1286" fmla="*/ 109854 h 138429"/>
                <a:gd name="connsiteX1287" fmla="*/ 4425946 w 4940931"/>
                <a:gd name="connsiteY1287" fmla="*/ 107314 h 138429"/>
                <a:gd name="connsiteX1288" fmla="*/ 4416421 w 4940931"/>
                <a:gd name="connsiteY1288" fmla="*/ 99694 h 138429"/>
                <a:gd name="connsiteX1289" fmla="*/ 4410071 w 4940931"/>
                <a:gd name="connsiteY1289" fmla="*/ 86994 h 138429"/>
                <a:gd name="connsiteX1290" fmla="*/ 4407531 w 4940931"/>
                <a:gd name="connsiteY1290" fmla="*/ 67944 h 138429"/>
                <a:gd name="connsiteX1291" fmla="*/ 4410071 w 4940931"/>
                <a:gd name="connsiteY1291" fmla="*/ 50799 h 138429"/>
                <a:gd name="connsiteX1292" fmla="*/ 4417056 w 4940931"/>
                <a:gd name="connsiteY1292" fmla="*/ 38734 h 138429"/>
                <a:gd name="connsiteX1293" fmla="*/ 4426581 w 4940931"/>
                <a:gd name="connsiteY1293" fmla="*/ 31749 h 138429"/>
                <a:gd name="connsiteX1294" fmla="*/ 4438011 w 4940931"/>
                <a:gd name="connsiteY1294" fmla="*/ 29209 h 138429"/>
                <a:gd name="connsiteX1295" fmla="*/ 4443726 w 4940931"/>
                <a:gd name="connsiteY1295" fmla="*/ 29844 h 138429"/>
                <a:gd name="connsiteX1296" fmla="*/ 4448806 w 4940931"/>
                <a:gd name="connsiteY1296" fmla="*/ 31749 h 138429"/>
                <a:gd name="connsiteX1297" fmla="*/ 4453251 w 4940931"/>
                <a:gd name="connsiteY1297" fmla="*/ 34924 h 138429"/>
                <a:gd name="connsiteX1298" fmla="*/ 4457061 w 4940931"/>
                <a:gd name="connsiteY1298" fmla="*/ 38099 h 138429"/>
                <a:gd name="connsiteX1299" fmla="*/ 4457061 w 4940931"/>
                <a:gd name="connsiteY1299" fmla="*/ 8254 h 138429"/>
                <a:gd name="connsiteX1300" fmla="*/ 4390385 w 4940931"/>
                <a:gd name="connsiteY1300" fmla="*/ 634 h 138429"/>
                <a:gd name="connsiteX1301" fmla="*/ 4390385 w 4940931"/>
                <a:gd name="connsiteY1301" fmla="*/ 108584 h 138429"/>
                <a:gd name="connsiteX1302" fmla="*/ 4375145 w 4940931"/>
                <a:gd name="connsiteY1302" fmla="*/ 108584 h 138429"/>
                <a:gd name="connsiteX1303" fmla="*/ 4375145 w 4940931"/>
                <a:gd name="connsiteY1303" fmla="*/ 8889 h 138429"/>
                <a:gd name="connsiteX1304" fmla="*/ 3946521 w 4940931"/>
                <a:gd name="connsiteY1304" fmla="*/ 634 h 138429"/>
                <a:gd name="connsiteX1305" fmla="*/ 3946521 w 4940931"/>
                <a:gd name="connsiteY1305" fmla="*/ 38099 h 138429"/>
                <a:gd name="connsiteX1306" fmla="*/ 3950331 w 4940931"/>
                <a:gd name="connsiteY1306" fmla="*/ 34289 h 138429"/>
                <a:gd name="connsiteX1307" fmla="*/ 3954776 w 4940931"/>
                <a:gd name="connsiteY1307" fmla="*/ 31114 h 138429"/>
                <a:gd name="connsiteX1308" fmla="*/ 3960491 w 4940931"/>
                <a:gd name="connsiteY1308" fmla="*/ 29209 h 138429"/>
                <a:gd name="connsiteX1309" fmla="*/ 3966206 w 4940931"/>
                <a:gd name="connsiteY1309" fmla="*/ 29209 h 138429"/>
                <a:gd name="connsiteX1310" fmla="*/ 3978271 w 4940931"/>
                <a:gd name="connsiteY1310" fmla="*/ 31749 h 138429"/>
                <a:gd name="connsiteX1311" fmla="*/ 3987161 w 4940931"/>
                <a:gd name="connsiteY1311" fmla="*/ 38099 h 138429"/>
                <a:gd name="connsiteX1312" fmla="*/ 3992241 w 4940931"/>
                <a:gd name="connsiteY1312" fmla="*/ 49529 h 138429"/>
                <a:gd name="connsiteX1313" fmla="*/ 3994146 w 4940931"/>
                <a:gd name="connsiteY1313" fmla="*/ 64134 h 138429"/>
                <a:gd name="connsiteX1314" fmla="*/ 3994146 w 4940931"/>
                <a:gd name="connsiteY1314" fmla="*/ 108584 h 138429"/>
                <a:gd name="connsiteX1315" fmla="*/ 3978906 w 4940931"/>
                <a:gd name="connsiteY1315" fmla="*/ 108584 h 138429"/>
                <a:gd name="connsiteX1316" fmla="*/ 3978271 w 4940931"/>
                <a:gd name="connsiteY1316" fmla="*/ 108584 h 138429"/>
                <a:gd name="connsiteX1317" fmla="*/ 3978271 w 4940931"/>
                <a:gd name="connsiteY1317" fmla="*/ 64769 h 138429"/>
                <a:gd name="connsiteX1318" fmla="*/ 3974461 w 4940931"/>
                <a:gd name="connsiteY1318" fmla="*/ 48894 h 138429"/>
                <a:gd name="connsiteX1319" fmla="*/ 3962396 w 4940931"/>
                <a:gd name="connsiteY1319" fmla="*/ 43814 h 138429"/>
                <a:gd name="connsiteX1320" fmla="*/ 3956046 w 4940931"/>
                <a:gd name="connsiteY1320" fmla="*/ 45084 h 138429"/>
                <a:gd name="connsiteX1321" fmla="*/ 3950966 w 4940931"/>
                <a:gd name="connsiteY1321" fmla="*/ 48894 h 138429"/>
                <a:gd name="connsiteX1322" fmla="*/ 3947791 w 4940931"/>
                <a:gd name="connsiteY1322" fmla="*/ 55244 h 138429"/>
                <a:gd name="connsiteX1323" fmla="*/ 3946521 w 4940931"/>
                <a:gd name="connsiteY1323" fmla="*/ 63499 h 138429"/>
                <a:gd name="connsiteX1324" fmla="*/ 3946521 w 4940931"/>
                <a:gd name="connsiteY1324" fmla="*/ 109219 h 138429"/>
                <a:gd name="connsiteX1325" fmla="*/ 3931281 w 4940931"/>
                <a:gd name="connsiteY1325" fmla="*/ 109219 h 138429"/>
                <a:gd name="connsiteX1326" fmla="*/ 3931281 w 4940931"/>
                <a:gd name="connsiteY1326" fmla="*/ 8889 h 138429"/>
                <a:gd name="connsiteX1327" fmla="*/ 3248021 w 4940931"/>
                <a:gd name="connsiteY1327" fmla="*/ 634 h 138429"/>
                <a:gd name="connsiteX1328" fmla="*/ 3248021 w 4940931"/>
                <a:gd name="connsiteY1328" fmla="*/ 38099 h 138429"/>
                <a:gd name="connsiteX1329" fmla="*/ 3251831 w 4940931"/>
                <a:gd name="connsiteY1329" fmla="*/ 34289 h 138429"/>
                <a:gd name="connsiteX1330" fmla="*/ 3256276 w 4940931"/>
                <a:gd name="connsiteY1330" fmla="*/ 31114 h 138429"/>
                <a:gd name="connsiteX1331" fmla="*/ 3261991 w 4940931"/>
                <a:gd name="connsiteY1331" fmla="*/ 29209 h 138429"/>
                <a:gd name="connsiteX1332" fmla="*/ 3267706 w 4940931"/>
                <a:gd name="connsiteY1332" fmla="*/ 29209 h 138429"/>
                <a:gd name="connsiteX1333" fmla="*/ 3279771 w 4940931"/>
                <a:gd name="connsiteY1333" fmla="*/ 31749 h 138429"/>
                <a:gd name="connsiteX1334" fmla="*/ 3288661 w 4940931"/>
                <a:gd name="connsiteY1334" fmla="*/ 38099 h 138429"/>
                <a:gd name="connsiteX1335" fmla="*/ 3293741 w 4940931"/>
                <a:gd name="connsiteY1335" fmla="*/ 49529 h 138429"/>
                <a:gd name="connsiteX1336" fmla="*/ 3295646 w 4940931"/>
                <a:gd name="connsiteY1336" fmla="*/ 64134 h 138429"/>
                <a:gd name="connsiteX1337" fmla="*/ 3295646 w 4940931"/>
                <a:gd name="connsiteY1337" fmla="*/ 108584 h 138429"/>
                <a:gd name="connsiteX1338" fmla="*/ 3280406 w 4940931"/>
                <a:gd name="connsiteY1338" fmla="*/ 108584 h 138429"/>
                <a:gd name="connsiteX1339" fmla="*/ 3279771 w 4940931"/>
                <a:gd name="connsiteY1339" fmla="*/ 108584 h 138429"/>
                <a:gd name="connsiteX1340" fmla="*/ 3279771 w 4940931"/>
                <a:gd name="connsiteY1340" fmla="*/ 64769 h 138429"/>
                <a:gd name="connsiteX1341" fmla="*/ 3275961 w 4940931"/>
                <a:gd name="connsiteY1341" fmla="*/ 48894 h 138429"/>
                <a:gd name="connsiteX1342" fmla="*/ 3263896 w 4940931"/>
                <a:gd name="connsiteY1342" fmla="*/ 43814 h 138429"/>
                <a:gd name="connsiteX1343" fmla="*/ 3257546 w 4940931"/>
                <a:gd name="connsiteY1343" fmla="*/ 45084 h 138429"/>
                <a:gd name="connsiteX1344" fmla="*/ 3252466 w 4940931"/>
                <a:gd name="connsiteY1344" fmla="*/ 48894 h 138429"/>
                <a:gd name="connsiteX1345" fmla="*/ 3249291 w 4940931"/>
                <a:gd name="connsiteY1345" fmla="*/ 55244 h 138429"/>
                <a:gd name="connsiteX1346" fmla="*/ 3248021 w 4940931"/>
                <a:gd name="connsiteY1346" fmla="*/ 63499 h 138429"/>
                <a:gd name="connsiteX1347" fmla="*/ 3248021 w 4940931"/>
                <a:gd name="connsiteY1347" fmla="*/ 109219 h 138429"/>
                <a:gd name="connsiteX1348" fmla="*/ 3232781 w 4940931"/>
                <a:gd name="connsiteY1348" fmla="*/ 109219 h 138429"/>
                <a:gd name="connsiteX1349" fmla="*/ 3232781 w 4940931"/>
                <a:gd name="connsiteY1349" fmla="*/ 8889 h 138429"/>
                <a:gd name="connsiteX1350" fmla="*/ 2432681 w 4940931"/>
                <a:gd name="connsiteY1350" fmla="*/ 634 h 138429"/>
                <a:gd name="connsiteX1351" fmla="*/ 2432681 w 4940931"/>
                <a:gd name="connsiteY1351" fmla="*/ 38099 h 138429"/>
                <a:gd name="connsiteX1352" fmla="*/ 2436491 w 4940931"/>
                <a:gd name="connsiteY1352" fmla="*/ 34289 h 138429"/>
                <a:gd name="connsiteX1353" fmla="*/ 2440936 w 4940931"/>
                <a:gd name="connsiteY1353" fmla="*/ 31114 h 138429"/>
                <a:gd name="connsiteX1354" fmla="*/ 2446651 w 4940931"/>
                <a:gd name="connsiteY1354" fmla="*/ 29209 h 138429"/>
                <a:gd name="connsiteX1355" fmla="*/ 2452366 w 4940931"/>
                <a:gd name="connsiteY1355" fmla="*/ 29209 h 138429"/>
                <a:gd name="connsiteX1356" fmla="*/ 2464431 w 4940931"/>
                <a:gd name="connsiteY1356" fmla="*/ 31749 h 138429"/>
                <a:gd name="connsiteX1357" fmla="*/ 2473321 w 4940931"/>
                <a:gd name="connsiteY1357" fmla="*/ 38099 h 138429"/>
                <a:gd name="connsiteX1358" fmla="*/ 2478401 w 4940931"/>
                <a:gd name="connsiteY1358" fmla="*/ 49529 h 138429"/>
                <a:gd name="connsiteX1359" fmla="*/ 2480306 w 4940931"/>
                <a:gd name="connsiteY1359" fmla="*/ 64134 h 138429"/>
                <a:gd name="connsiteX1360" fmla="*/ 2480306 w 4940931"/>
                <a:gd name="connsiteY1360" fmla="*/ 108584 h 138429"/>
                <a:gd name="connsiteX1361" fmla="*/ 2465066 w 4940931"/>
                <a:gd name="connsiteY1361" fmla="*/ 108584 h 138429"/>
                <a:gd name="connsiteX1362" fmla="*/ 2464431 w 4940931"/>
                <a:gd name="connsiteY1362" fmla="*/ 108584 h 138429"/>
                <a:gd name="connsiteX1363" fmla="*/ 2464431 w 4940931"/>
                <a:gd name="connsiteY1363" fmla="*/ 64769 h 138429"/>
                <a:gd name="connsiteX1364" fmla="*/ 2460621 w 4940931"/>
                <a:gd name="connsiteY1364" fmla="*/ 48894 h 138429"/>
                <a:gd name="connsiteX1365" fmla="*/ 2448556 w 4940931"/>
                <a:gd name="connsiteY1365" fmla="*/ 43814 h 138429"/>
                <a:gd name="connsiteX1366" fmla="*/ 2442206 w 4940931"/>
                <a:gd name="connsiteY1366" fmla="*/ 45084 h 138429"/>
                <a:gd name="connsiteX1367" fmla="*/ 2437126 w 4940931"/>
                <a:gd name="connsiteY1367" fmla="*/ 48894 h 138429"/>
                <a:gd name="connsiteX1368" fmla="*/ 2433951 w 4940931"/>
                <a:gd name="connsiteY1368" fmla="*/ 55244 h 138429"/>
                <a:gd name="connsiteX1369" fmla="*/ 2432681 w 4940931"/>
                <a:gd name="connsiteY1369" fmla="*/ 63499 h 138429"/>
                <a:gd name="connsiteX1370" fmla="*/ 2432681 w 4940931"/>
                <a:gd name="connsiteY1370" fmla="*/ 109219 h 138429"/>
                <a:gd name="connsiteX1371" fmla="*/ 2417441 w 4940931"/>
                <a:gd name="connsiteY1371" fmla="*/ 109219 h 138429"/>
                <a:gd name="connsiteX1372" fmla="*/ 2417441 w 4940931"/>
                <a:gd name="connsiteY1372" fmla="*/ 8889 h 138429"/>
                <a:gd name="connsiteX1373" fmla="*/ 1734181 w 4940931"/>
                <a:gd name="connsiteY1373" fmla="*/ 634 h 138429"/>
                <a:gd name="connsiteX1374" fmla="*/ 1734181 w 4940931"/>
                <a:gd name="connsiteY1374" fmla="*/ 38099 h 138429"/>
                <a:gd name="connsiteX1375" fmla="*/ 1737991 w 4940931"/>
                <a:gd name="connsiteY1375" fmla="*/ 34289 h 138429"/>
                <a:gd name="connsiteX1376" fmla="*/ 1742436 w 4940931"/>
                <a:gd name="connsiteY1376" fmla="*/ 31114 h 138429"/>
                <a:gd name="connsiteX1377" fmla="*/ 1748151 w 4940931"/>
                <a:gd name="connsiteY1377" fmla="*/ 29209 h 138429"/>
                <a:gd name="connsiteX1378" fmla="*/ 1753866 w 4940931"/>
                <a:gd name="connsiteY1378" fmla="*/ 29209 h 138429"/>
                <a:gd name="connsiteX1379" fmla="*/ 1765931 w 4940931"/>
                <a:gd name="connsiteY1379" fmla="*/ 31749 h 138429"/>
                <a:gd name="connsiteX1380" fmla="*/ 1774821 w 4940931"/>
                <a:gd name="connsiteY1380" fmla="*/ 38099 h 138429"/>
                <a:gd name="connsiteX1381" fmla="*/ 1779901 w 4940931"/>
                <a:gd name="connsiteY1381" fmla="*/ 49529 h 138429"/>
                <a:gd name="connsiteX1382" fmla="*/ 1781806 w 4940931"/>
                <a:gd name="connsiteY1382" fmla="*/ 64134 h 138429"/>
                <a:gd name="connsiteX1383" fmla="*/ 1781806 w 4940931"/>
                <a:gd name="connsiteY1383" fmla="*/ 108584 h 138429"/>
                <a:gd name="connsiteX1384" fmla="*/ 1766566 w 4940931"/>
                <a:gd name="connsiteY1384" fmla="*/ 108584 h 138429"/>
                <a:gd name="connsiteX1385" fmla="*/ 1765931 w 4940931"/>
                <a:gd name="connsiteY1385" fmla="*/ 108584 h 138429"/>
                <a:gd name="connsiteX1386" fmla="*/ 1765931 w 4940931"/>
                <a:gd name="connsiteY1386" fmla="*/ 64769 h 138429"/>
                <a:gd name="connsiteX1387" fmla="*/ 1762121 w 4940931"/>
                <a:gd name="connsiteY1387" fmla="*/ 48894 h 138429"/>
                <a:gd name="connsiteX1388" fmla="*/ 1750056 w 4940931"/>
                <a:gd name="connsiteY1388" fmla="*/ 43814 h 138429"/>
                <a:gd name="connsiteX1389" fmla="*/ 1743706 w 4940931"/>
                <a:gd name="connsiteY1389" fmla="*/ 45084 h 138429"/>
                <a:gd name="connsiteX1390" fmla="*/ 1738626 w 4940931"/>
                <a:gd name="connsiteY1390" fmla="*/ 48894 h 138429"/>
                <a:gd name="connsiteX1391" fmla="*/ 1735451 w 4940931"/>
                <a:gd name="connsiteY1391" fmla="*/ 55244 h 138429"/>
                <a:gd name="connsiteX1392" fmla="*/ 1734181 w 4940931"/>
                <a:gd name="connsiteY1392" fmla="*/ 63499 h 138429"/>
                <a:gd name="connsiteX1393" fmla="*/ 1734181 w 4940931"/>
                <a:gd name="connsiteY1393" fmla="*/ 109219 h 138429"/>
                <a:gd name="connsiteX1394" fmla="*/ 1718941 w 4940931"/>
                <a:gd name="connsiteY1394" fmla="*/ 109219 h 138429"/>
                <a:gd name="connsiteX1395" fmla="*/ 1718941 w 4940931"/>
                <a:gd name="connsiteY1395" fmla="*/ 8889 h 138429"/>
                <a:gd name="connsiteX1396" fmla="*/ 803275 w 4940931"/>
                <a:gd name="connsiteY1396" fmla="*/ 634 h 138429"/>
                <a:gd name="connsiteX1397" fmla="*/ 803275 w 4940931"/>
                <a:gd name="connsiteY1397" fmla="*/ 38099 h 138429"/>
                <a:gd name="connsiteX1398" fmla="*/ 807085 w 4940931"/>
                <a:gd name="connsiteY1398" fmla="*/ 34289 h 138429"/>
                <a:gd name="connsiteX1399" fmla="*/ 811530 w 4940931"/>
                <a:gd name="connsiteY1399" fmla="*/ 31114 h 138429"/>
                <a:gd name="connsiteX1400" fmla="*/ 817245 w 4940931"/>
                <a:gd name="connsiteY1400" fmla="*/ 29209 h 138429"/>
                <a:gd name="connsiteX1401" fmla="*/ 822960 w 4940931"/>
                <a:gd name="connsiteY1401" fmla="*/ 29209 h 138429"/>
                <a:gd name="connsiteX1402" fmla="*/ 835025 w 4940931"/>
                <a:gd name="connsiteY1402" fmla="*/ 31749 h 138429"/>
                <a:gd name="connsiteX1403" fmla="*/ 843915 w 4940931"/>
                <a:gd name="connsiteY1403" fmla="*/ 38099 h 138429"/>
                <a:gd name="connsiteX1404" fmla="*/ 848995 w 4940931"/>
                <a:gd name="connsiteY1404" fmla="*/ 49529 h 138429"/>
                <a:gd name="connsiteX1405" fmla="*/ 850900 w 4940931"/>
                <a:gd name="connsiteY1405" fmla="*/ 64134 h 138429"/>
                <a:gd name="connsiteX1406" fmla="*/ 850900 w 4940931"/>
                <a:gd name="connsiteY1406" fmla="*/ 108584 h 138429"/>
                <a:gd name="connsiteX1407" fmla="*/ 835660 w 4940931"/>
                <a:gd name="connsiteY1407" fmla="*/ 108584 h 138429"/>
                <a:gd name="connsiteX1408" fmla="*/ 835025 w 4940931"/>
                <a:gd name="connsiteY1408" fmla="*/ 108584 h 138429"/>
                <a:gd name="connsiteX1409" fmla="*/ 835025 w 4940931"/>
                <a:gd name="connsiteY1409" fmla="*/ 64769 h 138429"/>
                <a:gd name="connsiteX1410" fmla="*/ 831215 w 4940931"/>
                <a:gd name="connsiteY1410" fmla="*/ 48894 h 138429"/>
                <a:gd name="connsiteX1411" fmla="*/ 819150 w 4940931"/>
                <a:gd name="connsiteY1411" fmla="*/ 43814 h 138429"/>
                <a:gd name="connsiteX1412" fmla="*/ 812800 w 4940931"/>
                <a:gd name="connsiteY1412" fmla="*/ 45084 h 138429"/>
                <a:gd name="connsiteX1413" fmla="*/ 807720 w 4940931"/>
                <a:gd name="connsiteY1413" fmla="*/ 48894 h 138429"/>
                <a:gd name="connsiteX1414" fmla="*/ 804545 w 4940931"/>
                <a:gd name="connsiteY1414" fmla="*/ 55244 h 138429"/>
                <a:gd name="connsiteX1415" fmla="*/ 803275 w 4940931"/>
                <a:gd name="connsiteY1415" fmla="*/ 63499 h 138429"/>
                <a:gd name="connsiteX1416" fmla="*/ 803275 w 4940931"/>
                <a:gd name="connsiteY1416" fmla="*/ 109219 h 138429"/>
                <a:gd name="connsiteX1417" fmla="*/ 788035 w 4940931"/>
                <a:gd name="connsiteY1417" fmla="*/ 109219 h 138429"/>
                <a:gd name="connsiteX1418" fmla="*/ 788035 w 4940931"/>
                <a:gd name="connsiteY1418" fmla="*/ 8889 h 138429"/>
                <a:gd name="connsiteX1419" fmla="*/ 104774 w 4940931"/>
                <a:gd name="connsiteY1419" fmla="*/ 634 h 138429"/>
                <a:gd name="connsiteX1420" fmla="*/ 104774 w 4940931"/>
                <a:gd name="connsiteY1420" fmla="*/ 38099 h 138429"/>
                <a:gd name="connsiteX1421" fmla="*/ 108584 w 4940931"/>
                <a:gd name="connsiteY1421" fmla="*/ 34289 h 138429"/>
                <a:gd name="connsiteX1422" fmla="*/ 113029 w 4940931"/>
                <a:gd name="connsiteY1422" fmla="*/ 31114 h 138429"/>
                <a:gd name="connsiteX1423" fmla="*/ 118744 w 4940931"/>
                <a:gd name="connsiteY1423" fmla="*/ 29209 h 138429"/>
                <a:gd name="connsiteX1424" fmla="*/ 124459 w 4940931"/>
                <a:gd name="connsiteY1424" fmla="*/ 29209 h 138429"/>
                <a:gd name="connsiteX1425" fmla="*/ 136524 w 4940931"/>
                <a:gd name="connsiteY1425" fmla="*/ 31749 h 138429"/>
                <a:gd name="connsiteX1426" fmla="*/ 145414 w 4940931"/>
                <a:gd name="connsiteY1426" fmla="*/ 38099 h 138429"/>
                <a:gd name="connsiteX1427" fmla="*/ 150494 w 4940931"/>
                <a:gd name="connsiteY1427" fmla="*/ 49529 h 138429"/>
                <a:gd name="connsiteX1428" fmla="*/ 152399 w 4940931"/>
                <a:gd name="connsiteY1428" fmla="*/ 64134 h 138429"/>
                <a:gd name="connsiteX1429" fmla="*/ 152399 w 4940931"/>
                <a:gd name="connsiteY1429" fmla="*/ 108584 h 138429"/>
                <a:gd name="connsiteX1430" fmla="*/ 137159 w 4940931"/>
                <a:gd name="connsiteY1430" fmla="*/ 108584 h 138429"/>
                <a:gd name="connsiteX1431" fmla="*/ 136524 w 4940931"/>
                <a:gd name="connsiteY1431" fmla="*/ 108584 h 138429"/>
                <a:gd name="connsiteX1432" fmla="*/ 136524 w 4940931"/>
                <a:gd name="connsiteY1432" fmla="*/ 64769 h 138429"/>
                <a:gd name="connsiteX1433" fmla="*/ 132714 w 4940931"/>
                <a:gd name="connsiteY1433" fmla="*/ 48894 h 138429"/>
                <a:gd name="connsiteX1434" fmla="*/ 120649 w 4940931"/>
                <a:gd name="connsiteY1434" fmla="*/ 43814 h 138429"/>
                <a:gd name="connsiteX1435" fmla="*/ 114299 w 4940931"/>
                <a:gd name="connsiteY1435" fmla="*/ 45084 h 138429"/>
                <a:gd name="connsiteX1436" fmla="*/ 109219 w 4940931"/>
                <a:gd name="connsiteY1436" fmla="*/ 48894 h 138429"/>
                <a:gd name="connsiteX1437" fmla="*/ 106044 w 4940931"/>
                <a:gd name="connsiteY1437" fmla="*/ 55244 h 138429"/>
                <a:gd name="connsiteX1438" fmla="*/ 104774 w 4940931"/>
                <a:gd name="connsiteY1438" fmla="*/ 63499 h 138429"/>
                <a:gd name="connsiteX1439" fmla="*/ 104774 w 4940931"/>
                <a:gd name="connsiteY1439" fmla="*/ 109219 h 138429"/>
                <a:gd name="connsiteX1440" fmla="*/ 89534 w 4940931"/>
                <a:gd name="connsiteY1440" fmla="*/ 109219 h 138429"/>
                <a:gd name="connsiteX1441" fmla="*/ 89534 w 4940931"/>
                <a:gd name="connsiteY1441" fmla="*/ 8889 h 138429"/>
                <a:gd name="connsiteX1442" fmla="*/ 3894450 w 4940931"/>
                <a:gd name="connsiteY1442" fmla="*/ 0 h 138429"/>
                <a:gd name="connsiteX1443" fmla="*/ 3894450 w 4940931"/>
                <a:gd name="connsiteY1443" fmla="*/ 30480 h 138429"/>
                <a:gd name="connsiteX1444" fmla="*/ 3913500 w 4940931"/>
                <a:gd name="connsiteY1444" fmla="*/ 30480 h 138429"/>
                <a:gd name="connsiteX1445" fmla="*/ 3913500 w 4940931"/>
                <a:gd name="connsiteY1445" fmla="*/ 44450 h 138429"/>
                <a:gd name="connsiteX1446" fmla="*/ 3894450 w 4940931"/>
                <a:gd name="connsiteY1446" fmla="*/ 44450 h 138429"/>
                <a:gd name="connsiteX1447" fmla="*/ 3894450 w 4940931"/>
                <a:gd name="connsiteY1447" fmla="*/ 86995 h 138429"/>
                <a:gd name="connsiteX1448" fmla="*/ 3894450 w 4940931"/>
                <a:gd name="connsiteY1448" fmla="*/ 91440 h 138429"/>
                <a:gd name="connsiteX1449" fmla="*/ 3895720 w 4940931"/>
                <a:gd name="connsiteY1449" fmla="*/ 94615 h 138429"/>
                <a:gd name="connsiteX1450" fmla="*/ 3898260 w 4940931"/>
                <a:gd name="connsiteY1450" fmla="*/ 95885 h 138429"/>
                <a:gd name="connsiteX1451" fmla="*/ 3902070 w 4940931"/>
                <a:gd name="connsiteY1451" fmla="*/ 95885 h 138429"/>
                <a:gd name="connsiteX1452" fmla="*/ 3908420 w 4940931"/>
                <a:gd name="connsiteY1452" fmla="*/ 95250 h 138429"/>
                <a:gd name="connsiteX1453" fmla="*/ 3913500 w 4940931"/>
                <a:gd name="connsiteY1453" fmla="*/ 93345 h 138429"/>
                <a:gd name="connsiteX1454" fmla="*/ 3911595 w 4940931"/>
                <a:gd name="connsiteY1454" fmla="*/ 106680 h 138429"/>
                <a:gd name="connsiteX1455" fmla="*/ 3905245 w 4940931"/>
                <a:gd name="connsiteY1455" fmla="*/ 109220 h 138429"/>
                <a:gd name="connsiteX1456" fmla="*/ 3896990 w 4940931"/>
                <a:gd name="connsiteY1456" fmla="*/ 110490 h 138429"/>
                <a:gd name="connsiteX1457" fmla="*/ 3890005 w 4940931"/>
                <a:gd name="connsiteY1457" fmla="*/ 109220 h 138429"/>
                <a:gd name="connsiteX1458" fmla="*/ 3884290 w 4940931"/>
                <a:gd name="connsiteY1458" fmla="*/ 105410 h 138429"/>
                <a:gd name="connsiteX1459" fmla="*/ 3880480 w 4940931"/>
                <a:gd name="connsiteY1459" fmla="*/ 99060 h 138429"/>
                <a:gd name="connsiteX1460" fmla="*/ 3879210 w 4940931"/>
                <a:gd name="connsiteY1460" fmla="*/ 89535 h 138429"/>
                <a:gd name="connsiteX1461" fmla="*/ 3879210 w 4940931"/>
                <a:gd name="connsiteY1461" fmla="*/ 44450 h 138429"/>
                <a:gd name="connsiteX1462" fmla="*/ 3868415 w 4940931"/>
                <a:gd name="connsiteY1462" fmla="*/ 44450 h 138429"/>
                <a:gd name="connsiteX1463" fmla="*/ 3868415 w 4940931"/>
                <a:gd name="connsiteY1463" fmla="*/ 30480 h 138429"/>
                <a:gd name="connsiteX1464" fmla="*/ 3879210 w 4940931"/>
                <a:gd name="connsiteY1464" fmla="*/ 30480 h 138429"/>
                <a:gd name="connsiteX1465" fmla="*/ 3879210 w 4940931"/>
                <a:gd name="connsiteY1465" fmla="*/ 8255 h 138429"/>
                <a:gd name="connsiteX1466" fmla="*/ 3664581 w 4940931"/>
                <a:gd name="connsiteY1466" fmla="*/ 0 h 138429"/>
                <a:gd name="connsiteX1467" fmla="*/ 3664581 w 4940931"/>
                <a:gd name="connsiteY1467" fmla="*/ 30480 h 138429"/>
                <a:gd name="connsiteX1468" fmla="*/ 3683631 w 4940931"/>
                <a:gd name="connsiteY1468" fmla="*/ 30480 h 138429"/>
                <a:gd name="connsiteX1469" fmla="*/ 3683631 w 4940931"/>
                <a:gd name="connsiteY1469" fmla="*/ 44450 h 138429"/>
                <a:gd name="connsiteX1470" fmla="*/ 3664581 w 4940931"/>
                <a:gd name="connsiteY1470" fmla="*/ 44450 h 138429"/>
                <a:gd name="connsiteX1471" fmla="*/ 3664581 w 4940931"/>
                <a:gd name="connsiteY1471" fmla="*/ 86995 h 138429"/>
                <a:gd name="connsiteX1472" fmla="*/ 3664581 w 4940931"/>
                <a:gd name="connsiteY1472" fmla="*/ 91440 h 138429"/>
                <a:gd name="connsiteX1473" fmla="*/ 3665851 w 4940931"/>
                <a:gd name="connsiteY1473" fmla="*/ 94615 h 138429"/>
                <a:gd name="connsiteX1474" fmla="*/ 3668391 w 4940931"/>
                <a:gd name="connsiteY1474" fmla="*/ 95885 h 138429"/>
                <a:gd name="connsiteX1475" fmla="*/ 3672201 w 4940931"/>
                <a:gd name="connsiteY1475" fmla="*/ 95885 h 138429"/>
                <a:gd name="connsiteX1476" fmla="*/ 3678551 w 4940931"/>
                <a:gd name="connsiteY1476" fmla="*/ 95250 h 138429"/>
                <a:gd name="connsiteX1477" fmla="*/ 3683631 w 4940931"/>
                <a:gd name="connsiteY1477" fmla="*/ 93345 h 138429"/>
                <a:gd name="connsiteX1478" fmla="*/ 3681726 w 4940931"/>
                <a:gd name="connsiteY1478" fmla="*/ 106680 h 138429"/>
                <a:gd name="connsiteX1479" fmla="*/ 3675376 w 4940931"/>
                <a:gd name="connsiteY1479" fmla="*/ 109220 h 138429"/>
                <a:gd name="connsiteX1480" fmla="*/ 3667121 w 4940931"/>
                <a:gd name="connsiteY1480" fmla="*/ 110490 h 138429"/>
                <a:gd name="connsiteX1481" fmla="*/ 3660136 w 4940931"/>
                <a:gd name="connsiteY1481" fmla="*/ 109220 h 138429"/>
                <a:gd name="connsiteX1482" fmla="*/ 3654421 w 4940931"/>
                <a:gd name="connsiteY1482" fmla="*/ 105410 h 138429"/>
                <a:gd name="connsiteX1483" fmla="*/ 3650611 w 4940931"/>
                <a:gd name="connsiteY1483" fmla="*/ 99060 h 138429"/>
                <a:gd name="connsiteX1484" fmla="*/ 3649341 w 4940931"/>
                <a:gd name="connsiteY1484" fmla="*/ 89535 h 138429"/>
                <a:gd name="connsiteX1485" fmla="*/ 3649341 w 4940931"/>
                <a:gd name="connsiteY1485" fmla="*/ 44450 h 138429"/>
                <a:gd name="connsiteX1486" fmla="*/ 3638546 w 4940931"/>
                <a:gd name="connsiteY1486" fmla="*/ 44450 h 138429"/>
                <a:gd name="connsiteX1487" fmla="*/ 3638546 w 4940931"/>
                <a:gd name="connsiteY1487" fmla="*/ 30480 h 138429"/>
                <a:gd name="connsiteX1488" fmla="*/ 3649341 w 4940931"/>
                <a:gd name="connsiteY1488" fmla="*/ 30480 h 138429"/>
                <a:gd name="connsiteX1489" fmla="*/ 3649341 w 4940931"/>
                <a:gd name="connsiteY1489" fmla="*/ 8255 h 138429"/>
                <a:gd name="connsiteX1490" fmla="*/ 3610605 w 4940931"/>
                <a:gd name="connsiteY1490" fmla="*/ 0 h 138429"/>
                <a:gd name="connsiteX1491" fmla="*/ 3610605 w 4940931"/>
                <a:gd name="connsiteY1491" fmla="*/ 30480 h 138429"/>
                <a:gd name="connsiteX1492" fmla="*/ 3629655 w 4940931"/>
                <a:gd name="connsiteY1492" fmla="*/ 30480 h 138429"/>
                <a:gd name="connsiteX1493" fmla="*/ 3629655 w 4940931"/>
                <a:gd name="connsiteY1493" fmla="*/ 44450 h 138429"/>
                <a:gd name="connsiteX1494" fmla="*/ 3610605 w 4940931"/>
                <a:gd name="connsiteY1494" fmla="*/ 44450 h 138429"/>
                <a:gd name="connsiteX1495" fmla="*/ 3610605 w 4940931"/>
                <a:gd name="connsiteY1495" fmla="*/ 86995 h 138429"/>
                <a:gd name="connsiteX1496" fmla="*/ 3610605 w 4940931"/>
                <a:gd name="connsiteY1496" fmla="*/ 91440 h 138429"/>
                <a:gd name="connsiteX1497" fmla="*/ 3611875 w 4940931"/>
                <a:gd name="connsiteY1497" fmla="*/ 94615 h 138429"/>
                <a:gd name="connsiteX1498" fmla="*/ 3614415 w 4940931"/>
                <a:gd name="connsiteY1498" fmla="*/ 95885 h 138429"/>
                <a:gd name="connsiteX1499" fmla="*/ 3618225 w 4940931"/>
                <a:gd name="connsiteY1499" fmla="*/ 95885 h 138429"/>
                <a:gd name="connsiteX1500" fmla="*/ 3624575 w 4940931"/>
                <a:gd name="connsiteY1500" fmla="*/ 95250 h 138429"/>
                <a:gd name="connsiteX1501" fmla="*/ 3629655 w 4940931"/>
                <a:gd name="connsiteY1501" fmla="*/ 93345 h 138429"/>
                <a:gd name="connsiteX1502" fmla="*/ 3627750 w 4940931"/>
                <a:gd name="connsiteY1502" fmla="*/ 106680 h 138429"/>
                <a:gd name="connsiteX1503" fmla="*/ 3621400 w 4940931"/>
                <a:gd name="connsiteY1503" fmla="*/ 109220 h 138429"/>
                <a:gd name="connsiteX1504" fmla="*/ 3613145 w 4940931"/>
                <a:gd name="connsiteY1504" fmla="*/ 110490 h 138429"/>
                <a:gd name="connsiteX1505" fmla="*/ 3606160 w 4940931"/>
                <a:gd name="connsiteY1505" fmla="*/ 109220 h 138429"/>
                <a:gd name="connsiteX1506" fmla="*/ 3600445 w 4940931"/>
                <a:gd name="connsiteY1506" fmla="*/ 105410 h 138429"/>
                <a:gd name="connsiteX1507" fmla="*/ 3596635 w 4940931"/>
                <a:gd name="connsiteY1507" fmla="*/ 99060 h 138429"/>
                <a:gd name="connsiteX1508" fmla="*/ 3595365 w 4940931"/>
                <a:gd name="connsiteY1508" fmla="*/ 89535 h 138429"/>
                <a:gd name="connsiteX1509" fmla="*/ 3595365 w 4940931"/>
                <a:gd name="connsiteY1509" fmla="*/ 44450 h 138429"/>
                <a:gd name="connsiteX1510" fmla="*/ 3584570 w 4940931"/>
                <a:gd name="connsiteY1510" fmla="*/ 44450 h 138429"/>
                <a:gd name="connsiteX1511" fmla="*/ 3584570 w 4940931"/>
                <a:gd name="connsiteY1511" fmla="*/ 30480 h 138429"/>
                <a:gd name="connsiteX1512" fmla="*/ 3595365 w 4940931"/>
                <a:gd name="connsiteY1512" fmla="*/ 30480 h 138429"/>
                <a:gd name="connsiteX1513" fmla="*/ 3595365 w 4940931"/>
                <a:gd name="connsiteY1513" fmla="*/ 8255 h 138429"/>
                <a:gd name="connsiteX1514" fmla="*/ 3445505 w 4940931"/>
                <a:gd name="connsiteY1514" fmla="*/ 0 h 138429"/>
                <a:gd name="connsiteX1515" fmla="*/ 3445505 w 4940931"/>
                <a:gd name="connsiteY1515" fmla="*/ 37465 h 138429"/>
                <a:gd name="connsiteX1516" fmla="*/ 3449950 w 4940931"/>
                <a:gd name="connsiteY1516" fmla="*/ 33655 h 138429"/>
                <a:gd name="connsiteX1517" fmla="*/ 3453760 w 4940931"/>
                <a:gd name="connsiteY1517" fmla="*/ 31115 h 138429"/>
                <a:gd name="connsiteX1518" fmla="*/ 3458840 w 4940931"/>
                <a:gd name="connsiteY1518" fmla="*/ 29210 h 138429"/>
                <a:gd name="connsiteX1519" fmla="*/ 3465825 w 4940931"/>
                <a:gd name="connsiteY1519" fmla="*/ 28575 h 138429"/>
                <a:gd name="connsiteX1520" fmla="*/ 3477890 w 4940931"/>
                <a:gd name="connsiteY1520" fmla="*/ 31115 h 138429"/>
                <a:gd name="connsiteX1521" fmla="*/ 3487415 w 4940931"/>
                <a:gd name="connsiteY1521" fmla="*/ 38735 h 138429"/>
                <a:gd name="connsiteX1522" fmla="*/ 3493765 w 4940931"/>
                <a:gd name="connsiteY1522" fmla="*/ 51435 h 138429"/>
                <a:gd name="connsiteX1523" fmla="*/ 3496305 w 4940931"/>
                <a:gd name="connsiteY1523" fmla="*/ 70485 h 138429"/>
                <a:gd name="connsiteX1524" fmla="*/ 3495670 w 4940931"/>
                <a:gd name="connsiteY1524" fmla="*/ 71120 h 138429"/>
                <a:gd name="connsiteX1525" fmla="*/ 3493130 w 4940931"/>
                <a:gd name="connsiteY1525" fmla="*/ 88265 h 138429"/>
                <a:gd name="connsiteX1526" fmla="*/ 3486145 w 4940931"/>
                <a:gd name="connsiteY1526" fmla="*/ 100330 h 138429"/>
                <a:gd name="connsiteX1527" fmla="*/ 3476620 w 4940931"/>
                <a:gd name="connsiteY1527" fmla="*/ 107315 h 138429"/>
                <a:gd name="connsiteX1528" fmla="*/ 3465190 w 4940931"/>
                <a:gd name="connsiteY1528" fmla="*/ 109855 h 138429"/>
                <a:gd name="connsiteX1529" fmla="*/ 3454395 w 4940931"/>
                <a:gd name="connsiteY1529" fmla="*/ 107315 h 138429"/>
                <a:gd name="connsiteX1530" fmla="*/ 3445505 w 4940931"/>
                <a:gd name="connsiteY1530" fmla="*/ 100965 h 138429"/>
                <a:gd name="connsiteX1531" fmla="*/ 3445505 w 4940931"/>
                <a:gd name="connsiteY1531" fmla="*/ 107950 h 138429"/>
                <a:gd name="connsiteX1532" fmla="*/ 3430265 w 4940931"/>
                <a:gd name="connsiteY1532" fmla="*/ 107950 h 138429"/>
                <a:gd name="connsiteX1533" fmla="*/ 3430265 w 4940931"/>
                <a:gd name="connsiteY1533" fmla="*/ 7620 h 138429"/>
                <a:gd name="connsiteX1534" fmla="*/ 2380611 w 4940931"/>
                <a:gd name="connsiteY1534" fmla="*/ 0 h 138429"/>
                <a:gd name="connsiteX1535" fmla="*/ 2380611 w 4940931"/>
                <a:gd name="connsiteY1535" fmla="*/ 30480 h 138429"/>
                <a:gd name="connsiteX1536" fmla="*/ 2399661 w 4940931"/>
                <a:gd name="connsiteY1536" fmla="*/ 30480 h 138429"/>
                <a:gd name="connsiteX1537" fmla="*/ 2399661 w 4940931"/>
                <a:gd name="connsiteY1537" fmla="*/ 44450 h 138429"/>
                <a:gd name="connsiteX1538" fmla="*/ 2380611 w 4940931"/>
                <a:gd name="connsiteY1538" fmla="*/ 44450 h 138429"/>
                <a:gd name="connsiteX1539" fmla="*/ 2380611 w 4940931"/>
                <a:gd name="connsiteY1539" fmla="*/ 86995 h 138429"/>
                <a:gd name="connsiteX1540" fmla="*/ 2380611 w 4940931"/>
                <a:gd name="connsiteY1540" fmla="*/ 91440 h 138429"/>
                <a:gd name="connsiteX1541" fmla="*/ 2381881 w 4940931"/>
                <a:gd name="connsiteY1541" fmla="*/ 94615 h 138429"/>
                <a:gd name="connsiteX1542" fmla="*/ 2384421 w 4940931"/>
                <a:gd name="connsiteY1542" fmla="*/ 95885 h 138429"/>
                <a:gd name="connsiteX1543" fmla="*/ 2388231 w 4940931"/>
                <a:gd name="connsiteY1543" fmla="*/ 95885 h 138429"/>
                <a:gd name="connsiteX1544" fmla="*/ 2394581 w 4940931"/>
                <a:gd name="connsiteY1544" fmla="*/ 95250 h 138429"/>
                <a:gd name="connsiteX1545" fmla="*/ 2399661 w 4940931"/>
                <a:gd name="connsiteY1545" fmla="*/ 93345 h 138429"/>
                <a:gd name="connsiteX1546" fmla="*/ 2397756 w 4940931"/>
                <a:gd name="connsiteY1546" fmla="*/ 106680 h 138429"/>
                <a:gd name="connsiteX1547" fmla="*/ 2391406 w 4940931"/>
                <a:gd name="connsiteY1547" fmla="*/ 109220 h 138429"/>
                <a:gd name="connsiteX1548" fmla="*/ 2383151 w 4940931"/>
                <a:gd name="connsiteY1548" fmla="*/ 110490 h 138429"/>
                <a:gd name="connsiteX1549" fmla="*/ 2376166 w 4940931"/>
                <a:gd name="connsiteY1549" fmla="*/ 109220 h 138429"/>
                <a:gd name="connsiteX1550" fmla="*/ 2370451 w 4940931"/>
                <a:gd name="connsiteY1550" fmla="*/ 105410 h 138429"/>
                <a:gd name="connsiteX1551" fmla="*/ 2366641 w 4940931"/>
                <a:gd name="connsiteY1551" fmla="*/ 99060 h 138429"/>
                <a:gd name="connsiteX1552" fmla="*/ 2365371 w 4940931"/>
                <a:gd name="connsiteY1552" fmla="*/ 89535 h 138429"/>
                <a:gd name="connsiteX1553" fmla="*/ 2365371 w 4940931"/>
                <a:gd name="connsiteY1553" fmla="*/ 44450 h 138429"/>
                <a:gd name="connsiteX1554" fmla="*/ 2354576 w 4940931"/>
                <a:gd name="connsiteY1554" fmla="*/ 44450 h 138429"/>
                <a:gd name="connsiteX1555" fmla="*/ 2354576 w 4940931"/>
                <a:gd name="connsiteY1555" fmla="*/ 30480 h 138429"/>
                <a:gd name="connsiteX1556" fmla="*/ 2365371 w 4940931"/>
                <a:gd name="connsiteY1556" fmla="*/ 30480 h 138429"/>
                <a:gd name="connsiteX1557" fmla="*/ 2365371 w 4940931"/>
                <a:gd name="connsiteY1557" fmla="*/ 8255 h 138429"/>
                <a:gd name="connsiteX1558" fmla="*/ 2150741 w 4940931"/>
                <a:gd name="connsiteY1558" fmla="*/ 0 h 138429"/>
                <a:gd name="connsiteX1559" fmla="*/ 2150741 w 4940931"/>
                <a:gd name="connsiteY1559" fmla="*/ 30480 h 138429"/>
                <a:gd name="connsiteX1560" fmla="*/ 2169791 w 4940931"/>
                <a:gd name="connsiteY1560" fmla="*/ 30480 h 138429"/>
                <a:gd name="connsiteX1561" fmla="*/ 2169791 w 4940931"/>
                <a:gd name="connsiteY1561" fmla="*/ 44450 h 138429"/>
                <a:gd name="connsiteX1562" fmla="*/ 2150741 w 4940931"/>
                <a:gd name="connsiteY1562" fmla="*/ 44450 h 138429"/>
                <a:gd name="connsiteX1563" fmla="*/ 2150741 w 4940931"/>
                <a:gd name="connsiteY1563" fmla="*/ 86995 h 138429"/>
                <a:gd name="connsiteX1564" fmla="*/ 2150741 w 4940931"/>
                <a:gd name="connsiteY1564" fmla="*/ 91440 h 138429"/>
                <a:gd name="connsiteX1565" fmla="*/ 2152011 w 4940931"/>
                <a:gd name="connsiteY1565" fmla="*/ 94615 h 138429"/>
                <a:gd name="connsiteX1566" fmla="*/ 2154551 w 4940931"/>
                <a:gd name="connsiteY1566" fmla="*/ 95885 h 138429"/>
                <a:gd name="connsiteX1567" fmla="*/ 2158361 w 4940931"/>
                <a:gd name="connsiteY1567" fmla="*/ 95885 h 138429"/>
                <a:gd name="connsiteX1568" fmla="*/ 2164711 w 4940931"/>
                <a:gd name="connsiteY1568" fmla="*/ 95250 h 138429"/>
                <a:gd name="connsiteX1569" fmla="*/ 2169791 w 4940931"/>
                <a:gd name="connsiteY1569" fmla="*/ 93345 h 138429"/>
                <a:gd name="connsiteX1570" fmla="*/ 2167886 w 4940931"/>
                <a:gd name="connsiteY1570" fmla="*/ 106680 h 138429"/>
                <a:gd name="connsiteX1571" fmla="*/ 2161536 w 4940931"/>
                <a:gd name="connsiteY1571" fmla="*/ 109220 h 138429"/>
                <a:gd name="connsiteX1572" fmla="*/ 2153281 w 4940931"/>
                <a:gd name="connsiteY1572" fmla="*/ 110490 h 138429"/>
                <a:gd name="connsiteX1573" fmla="*/ 2146296 w 4940931"/>
                <a:gd name="connsiteY1573" fmla="*/ 109220 h 138429"/>
                <a:gd name="connsiteX1574" fmla="*/ 2140581 w 4940931"/>
                <a:gd name="connsiteY1574" fmla="*/ 105410 h 138429"/>
                <a:gd name="connsiteX1575" fmla="*/ 2136771 w 4940931"/>
                <a:gd name="connsiteY1575" fmla="*/ 99060 h 138429"/>
                <a:gd name="connsiteX1576" fmla="*/ 2135501 w 4940931"/>
                <a:gd name="connsiteY1576" fmla="*/ 89535 h 138429"/>
                <a:gd name="connsiteX1577" fmla="*/ 2135501 w 4940931"/>
                <a:gd name="connsiteY1577" fmla="*/ 44450 h 138429"/>
                <a:gd name="connsiteX1578" fmla="*/ 2124706 w 4940931"/>
                <a:gd name="connsiteY1578" fmla="*/ 44450 h 138429"/>
                <a:gd name="connsiteX1579" fmla="*/ 2124706 w 4940931"/>
                <a:gd name="connsiteY1579" fmla="*/ 30480 h 138429"/>
                <a:gd name="connsiteX1580" fmla="*/ 2135501 w 4940931"/>
                <a:gd name="connsiteY1580" fmla="*/ 30480 h 138429"/>
                <a:gd name="connsiteX1581" fmla="*/ 2135501 w 4940931"/>
                <a:gd name="connsiteY1581" fmla="*/ 8255 h 138429"/>
                <a:gd name="connsiteX1582" fmla="*/ 2096131 w 4940931"/>
                <a:gd name="connsiteY1582" fmla="*/ 0 h 138429"/>
                <a:gd name="connsiteX1583" fmla="*/ 2096131 w 4940931"/>
                <a:gd name="connsiteY1583" fmla="*/ 30480 h 138429"/>
                <a:gd name="connsiteX1584" fmla="*/ 2115181 w 4940931"/>
                <a:gd name="connsiteY1584" fmla="*/ 30480 h 138429"/>
                <a:gd name="connsiteX1585" fmla="*/ 2115181 w 4940931"/>
                <a:gd name="connsiteY1585" fmla="*/ 44450 h 138429"/>
                <a:gd name="connsiteX1586" fmla="*/ 2096131 w 4940931"/>
                <a:gd name="connsiteY1586" fmla="*/ 44450 h 138429"/>
                <a:gd name="connsiteX1587" fmla="*/ 2096131 w 4940931"/>
                <a:gd name="connsiteY1587" fmla="*/ 86995 h 138429"/>
                <a:gd name="connsiteX1588" fmla="*/ 2096131 w 4940931"/>
                <a:gd name="connsiteY1588" fmla="*/ 91440 h 138429"/>
                <a:gd name="connsiteX1589" fmla="*/ 2097401 w 4940931"/>
                <a:gd name="connsiteY1589" fmla="*/ 94615 h 138429"/>
                <a:gd name="connsiteX1590" fmla="*/ 2099941 w 4940931"/>
                <a:gd name="connsiteY1590" fmla="*/ 95885 h 138429"/>
                <a:gd name="connsiteX1591" fmla="*/ 2103751 w 4940931"/>
                <a:gd name="connsiteY1591" fmla="*/ 95885 h 138429"/>
                <a:gd name="connsiteX1592" fmla="*/ 2110101 w 4940931"/>
                <a:gd name="connsiteY1592" fmla="*/ 95250 h 138429"/>
                <a:gd name="connsiteX1593" fmla="*/ 2115181 w 4940931"/>
                <a:gd name="connsiteY1593" fmla="*/ 93345 h 138429"/>
                <a:gd name="connsiteX1594" fmla="*/ 2113276 w 4940931"/>
                <a:gd name="connsiteY1594" fmla="*/ 106680 h 138429"/>
                <a:gd name="connsiteX1595" fmla="*/ 2106926 w 4940931"/>
                <a:gd name="connsiteY1595" fmla="*/ 109220 h 138429"/>
                <a:gd name="connsiteX1596" fmla="*/ 2098671 w 4940931"/>
                <a:gd name="connsiteY1596" fmla="*/ 110490 h 138429"/>
                <a:gd name="connsiteX1597" fmla="*/ 2091686 w 4940931"/>
                <a:gd name="connsiteY1597" fmla="*/ 109220 h 138429"/>
                <a:gd name="connsiteX1598" fmla="*/ 2085971 w 4940931"/>
                <a:gd name="connsiteY1598" fmla="*/ 105410 h 138429"/>
                <a:gd name="connsiteX1599" fmla="*/ 2082161 w 4940931"/>
                <a:gd name="connsiteY1599" fmla="*/ 99060 h 138429"/>
                <a:gd name="connsiteX1600" fmla="*/ 2080891 w 4940931"/>
                <a:gd name="connsiteY1600" fmla="*/ 89535 h 138429"/>
                <a:gd name="connsiteX1601" fmla="*/ 2080891 w 4940931"/>
                <a:gd name="connsiteY1601" fmla="*/ 44450 h 138429"/>
                <a:gd name="connsiteX1602" fmla="*/ 2070096 w 4940931"/>
                <a:gd name="connsiteY1602" fmla="*/ 44450 h 138429"/>
                <a:gd name="connsiteX1603" fmla="*/ 2070096 w 4940931"/>
                <a:gd name="connsiteY1603" fmla="*/ 30480 h 138429"/>
                <a:gd name="connsiteX1604" fmla="*/ 2080891 w 4940931"/>
                <a:gd name="connsiteY1604" fmla="*/ 30480 h 138429"/>
                <a:gd name="connsiteX1605" fmla="*/ 2080891 w 4940931"/>
                <a:gd name="connsiteY1605" fmla="*/ 8255 h 138429"/>
                <a:gd name="connsiteX1606" fmla="*/ 1931665 w 4940931"/>
                <a:gd name="connsiteY1606" fmla="*/ 0 h 138429"/>
                <a:gd name="connsiteX1607" fmla="*/ 1931665 w 4940931"/>
                <a:gd name="connsiteY1607" fmla="*/ 37465 h 138429"/>
                <a:gd name="connsiteX1608" fmla="*/ 1936110 w 4940931"/>
                <a:gd name="connsiteY1608" fmla="*/ 33655 h 138429"/>
                <a:gd name="connsiteX1609" fmla="*/ 1939920 w 4940931"/>
                <a:gd name="connsiteY1609" fmla="*/ 31115 h 138429"/>
                <a:gd name="connsiteX1610" fmla="*/ 1945000 w 4940931"/>
                <a:gd name="connsiteY1610" fmla="*/ 29210 h 138429"/>
                <a:gd name="connsiteX1611" fmla="*/ 1951985 w 4940931"/>
                <a:gd name="connsiteY1611" fmla="*/ 28575 h 138429"/>
                <a:gd name="connsiteX1612" fmla="*/ 1964050 w 4940931"/>
                <a:gd name="connsiteY1612" fmla="*/ 31115 h 138429"/>
                <a:gd name="connsiteX1613" fmla="*/ 1973575 w 4940931"/>
                <a:gd name="connsiteY1613" fmla="*/ 38735 h 138429"/>
                <a:gd name="connsiteX1614" fmla="*/ 1979925 w 4940931"/>
                <a:gd name="connsiteY1614" fmla="*/ 51435 h 138429"/>
                <a:gd name="connsiteX1615" fmla="*/ 1982465 w 4940931"/>
                <a:gd name="connsiteY1615" fmla="*/ 70485 h 138429"/>
                <a:gd name="connsiteX1616" fmla="*/ 1981830 w 4940931"/>
                <a:gd name="connsiteY1616" fmla="*/ 71120 h 138429"/>
                <a:gd name="connsiteX1617" fmla="*/ 1979290 w 4940931"/>
                <a:gd name="connsiteY1617" fmla="*/ 88265 h 138429"/>
                <a:gd name="connsiteX1618" fmla="*/ 1972305 w 4940931"/>
                <a:gd name="connsiteY1618" fmla="*/ 100330 h 138429"/>
                <a:gd name="connsiteX1619" fmla="*/ 1962780 w 4940931"/>
                <a:gd name="connsiteY1619" fmla="*/ 107315 h 138429"/>
                <a:gd name="connsiteX1620" fmla="*/ 1951350 w 4940931"/>
                <a:gd name="connsiteY1620" fmla="*/ 109855 h 138429"/>
                <a:gd name="connsiteX1621" fmla="*/ 1940555 w 4940931"/>
                <a:gd name="connsiteY1621" fmla="*/ 107315 h 138429"/>
                <a:gd name="connsiteX1622" fmla="*/ 1931665 w 4940931"/>
                <a:gd name="connsiteY1622" fmla="*/ 100965 h 138429"/>
                <a:gd name="connsiteX1623" fmla="*/ 1931665 w 4940931"/>
                <a:gd name="connsiteY1623" fmla="*/ 107950 h 138429"/>
                <a:gd name="connsiteX1624" fmla="*/ 1916425 w 4940931"/>
                <a:gd name="connsiteY1624" fmla="*/ 107950 h 138429"/>
                <a:gd name="connsiteX1625" fmla="*/ 1916425 w 4940931"/>
                <a:gd name="connsiteY1625" fmla="*/ 7620 h 138429"/>
                <a:gd name="connsiteX1626" fmla="*/ 1316991 w 4940931"/>
                <a:gd name="connsiteY1626" fmla="*/ 0 h 138429"/>
                <a:gd name="connsiteX1627" fmla="*/ 1316991 w 4940931"/>
                <a:gd name="connsiteY1627" fmla="*/ 30480 h 138429"/>
                <a:gd name="connsiteX1628" fmla="*/ 1336041 w 4940931"/>
                <a:gd name="connsiteY1628" fmla="*/ 30480 h 138429"/>
                <a:gd name="connsiteX1629" fmla="*/ 1336041 w 4940931"/>
                <a:gd name="connsiteY1629" fmla="*/ 44450 h 138429"/>
                <a:gd name="connsiteX1630" fmla="*/ 1316991 w 4940931"/>
                <a:gd name="connsiteY1630" fmla="*/ 44450 h 138429"/>
                <a:gd name="connsiteX1631" fmla="*/ 1316991 w 4940931"/>
                <a:gd name="connsiteY1631" fmla="*/ 86995 h 138429"/>
                <a:gd name="connsiteX1632" fmla="*/ 1316991 w 4940931"/>
                <a:gd name="connsiteY1632" fmla="*/ 91440 h 138429"/>
                <a:gd name="connsiteX1633" fmla="*/ 1318261 w 4940931"/>
                <a:gd name="connsiteY1633" fmla="*/ 94615 h 138429"/>
                <a:gd name="connsiteX1634" fmla="*/ 1320801 w 4940931"/>
                <a:gd name="connsiteY1634" fmla="*/ 95885 h 138429"/>
                <a:gd name="connsiteX1635" fmla="*/ 1324611 w 4940931"/>
                <a:gd name="connsiteY1635" fmla="*/ 95885 h 138429"/>
                <a:gd name="connsiteX1636" fmla="*/ 1330961 w 4940931"/>
                <a:gd name="connsiteY1636" fmla="*/ 95250 h 138429"/>
                <a:gd name="connsiteX1637" fmla="*/ 1336041 w 4940931"/>
                <a:gd name="connsiteY1637" fmla="*/ 93345 h 138429"/>
                <a:gd name="connsiteX1638" fmla="*/ 1334136 w 4940931"/>
                <a:gd name="connsiteY1638" fmla="*/ 106680 h 138429"/>
                <a:gd name="connsiteX1639" fmla="*/ 1327786 w 4940931"/>
                <a:gd name="connsiteY1639" fmla="*/ 109220 h 138429"/>
                <a:gd name="connsiteX1640" fmla="*/ 1319531 w 4940931"/>
                <a:gd name="connsiteY1640" fmla="*/ 110490 h 138429"/>
                <a:gd name="connsiteX1641" fmla="*/ 1312546 w 4940931"/>
                <a:gd name="connsiteY1641" fmla="*/ 109220 h 138429"/>
                <a:gd name="connsiteX1642" fmla="*/ 1306831 w 4940931"/>
                <a:gd name="connsiteY1642" fmla="*/ 105410 h 138429"/>
                <a:gd name="connsiteX1643" fmla="*/ 1303021 w 4940931"/>
                <a:gd name="connsiteY1643" fmla="*/ 99060 h 138429"/>
                <a:gd name="connsiteX1644" fmla="*/ 1301751 w 4940931"/>
                <a:gd name="connsiteY1644" fmla="*/ 89535 h 138429"/>
                <a:gd name="connsiteX1645" fmla="*/ 1301751 w 4940931"/>
                <a:gd name="connsiteY1645" fmla="*/ 44450 h 138429"/>
                <a:gd name="connsiteX1646" fmla="*/ 1290956 w 4940931"/>
                <a:gd name="connsiteY1646" fmla="*/ 44450 h 138429"/>
                <a:gd name="connsiteX1647" fmla="*/ 1290956 w 4940931"/>
                <a:gd name="connsiteY1647" fmla="*/ 30480 h 138429"/>
                <a:gd name="connsiteX1648" fmla="*/ 1301751 w 4940931"/>
                <a:gd name="connsiteY1648" fmla="*/ 30480 h 138429"/>
                <a:gd name="connsiteX1649" fmla="*/ 1301751 w 4940931"/>
                <a:gd name="connsiteY1649" fmla="*/ 8255 h 138429"/>
                <a:gd name="connsiteX1650" fmla="*/ 751206 w 4940931"/>
                <a:gd name="connsiteY1650" fmla="*/ 0 h 138429"/>
                <a:gd name="connsiteX1651" fmla="*/ 751206 w 4940931"/>
                <a:gd name="connsiteY1651" fmla="*/ 30480 h 138429"/>
                <a:gd name="connsiteX1652" fmla="*/ 770256 w 4940931"/>
                <a:gd name="connsiteY1652" fmla="*/ 30480 h 138429"/>
                <a:gd name="connsiteX1653" fmla="*/ 770256 w 4940931"/>
                <a:gd name="connsiteY1653" fmla="*/ 44450 h 138429"/>
                <a:gd name="connsiteX1654" fmla="*/ 751206 w 4940931"/>
                <a:gd name="connsiteY1654" fmla="*/ 44450 h 138429"/>
                <a:gd name="connsiteX1655" fmla="*/ 751206 w 4940931"/>
                <a:gd name="connsiteY1655" fmla="*/ 86995 h 138429"/>
                <a:gd name="connsiteX1656" fmla="*/ 751206 w 4940931"/>
                <a:gd name="connsiteY1656" fmla="*/ 91440 h 138429"/>
                <a:gd name="connsiteX1657" fmla="*/ 752476 w 4940931"/>
                <a:gd name="connsiteY1657" fmla="*/ 94615 h 138429"/>
                <a:gd name="connsiteX1658" fmla="*/ 755016 w 4940931"/>
                <a:gd name="connsiteY1658" fmla="*/ 95885 h 138429"/>
                <a:gd name="connsiteX1659" fmla="*/ 758826 w 4940931"/>
                <a:gd name="connsiteY1659" fmla="*/ 95885 h 138429"/>
                <a:gd name="connsiteX1660" fmla="*/ 765176 w 4940931"/>
                <a:gd name="connsiteY1660" fmla="*/ 95250 h 138429"/>
                <a:gd name="connsiteX1661" fmla="*/ 770256 w 4940931"/>
                <a:gd name="connsiteY1661" fmla="*/ 93345 h 138429"/>
                <a:gd name="connsiteX1662" fmla="*/ 768351 w 4940931"/>
                <a:gd name="connsiteY1662" fmla="*/ 106680 h 138429"/>
                <a:gd name="connsiteX1663" fmla="*/ 762001 w 4940931"/>
                <a:gd name="connsiteY1663" fmla="*/ 109220 h 138429"/>
                <a:gd name="connsiteX1664" fmla="*/ 753746 w 4940931"/>
                <a:gd name="connsiteY1664" fmla="*/ 110490 h 138429"/>
                <a:gd name="connsiteX1665" fmla="*/ 746761 w 4940931"/>
                <a:gd name="connsiteY1665" fmla="*/ 109220 h 138429"/>
                <a:gd name="connsiteX1666" fmla="*/ 741045 w 4940931"/>
                <a:gd name="connsiteY1666" fmla="*/ 105410 h 138429"/>
                <a:gd name="connsiteX1667" fmla="*/ 737236 w 4940931"/>
                <a:gd name="connsiteY1667" fmla="*/ 99060 h 138429"/>
                <a:gd name="connsiteX1668" fmla="*/ 735966 w 4940931"/>
                <a:gd name="connsiteY1668" fmla="*/ 89535 h 138429"/>
                <a:gd name="connsiteX1669" fmla="*/ 735966 w 4940931"/>
                <a:gd name="connsiteY1669" fmla="*/ 44450 h 138429"/>
                <a:gd name="connsiteX1670" fmla="*/ 725171 w 4940931"/>
                <a:gd name="connsiteY1670" fmla="*/ 44450 h 138429"/>
                <a:gd name="connsiteX1671" fmla="*/ 725171 w 4940931"/>
                <a:gd name="connsiteY1671" fmla="*/ 30480 h 138429"/>
                <a:gd name="connsiteX1672" fmla="*/ 735966 w 4940931"/>
                <a:gd name="connsiteY1672" fmla="*/ 30480 h 138429"/>
                <a:gd name="connsiteX1673" fmla="*/ 735966 w 4940931"/>
                <a:gd name="connsiteY1673" fmla="*/ 8255 h 138429"/>
                <a:gd name="connsiteX1674" fmla="*/ 521335 w 4940931"/>
                <a:gd name="connsiteY1674" fmla="*/ 0 h 138429"/>
                <a:gd name="connsiteX1675" fmla="*/ 521335 w 4940931"/>
                <a:gd name="connsiteY1675" fmla="*/ 30480 h 138429"/>
                <a:gd name="connsiteX1676" fmla="*/ 540385 w 4940931"/>
                <a:gd name="connsiteY1676" fmla="*/ 30480 h 138429"/>
                <a:gd name="connsiteX1677" fmla="*/ 540385 w 4940931"/>
                <a:gd name="connsiteY1677" fmla="*/ 44450 h 138429"/>
                <a:gd name="connsiteX1678" fmla="*/ 521335 w 4940931"/>
                <a:gd name="connsiteY1678" fmla="*/ 44450 h 138429"/>
                <a:gd name="connsiteX1679" fmla="*/ 521335 w 4940931"/>
                <a:gd name="connsiteY1679" fmla="*/ 86995 h 138429"/>
                <a:gd name="connsiteX1680" fmla="*/ 521335 w 4940931"/>
                <a:gd name="connsiteY1680" fmla="*/ 91440 h 138429"/>
                <a:gd name="connsiteX1681" fmla="*/ 522605 w 4940931"/>
                <a:gd name="connsiteY1681" fmla="*/ 94615 h 138429"/>
                <a:gd name="connsiteX1682" fmla="*/ 525145 w 4940931"/>
                <a:gd name="connsiteY1682" fmla="*/ 95885 h 138429"/>
                <a:gd name="connsiteX1683" fmla="*/ 528955 w 4940931"/>
                <a:gd name="connsiteY1683" fmla="*/ 95885 h 138429"/>
                <a:gd name="connsiteX1684" fmla="*/ 535305 w 4940931"/>
                <a:gd name="connsiteY1684" fmla="*/ 95250 h 138429"/>
                <a:gd name="connsiteX1685" fmla="*/ 540385 w 4940931"/>
                <a:gd name="connsiteY1685" fmla="*/ 93345 h 138429"/>
                <a:gd name="connsiteX1686" fmla="*/ 538480 w 4940931"/>
                <a:gd name="connsiteY1686" fmla="*/ 106680 h 138429"/>
                <a:gd name="connsiteX1687" fmla="*/ 532130 w 4940931"/>
                <a:gd name="connsiteY1687" fmla="*/ 109220 h 138429"/>
                <a:gd name="connsiteX1688" fmla="*/ 523875 w 4940931"/>
                <a:gd name="connsiteY1688" fmla="*/ 110490 h 138429"/>
                <a:gd name="connsiteX1689" fmla="*/ 516890 w 4940931"/>
                <a:gd name="connsiteY1689" fmla="*/ 109220 h 138429"/>
                <a:gd name="connsiteX1690" fmla="*/ 511175 w 4940931"/>
                <a:gd name="connsiteY1690" fmla="*/ 105410 h 138429"/>
                <a:gd name="connsiteX1691" fmla="*/ 507365 w 4940931"/>
                <a:gd name="connsiteY1691" fmla="*/ 99060 h 138429"/>
                <a:gd name="connsiteX1692" fmla="*/ 506095 w 4940931"/>
                <a:gd name="connsiteY1692" fmla="*/ 89535 h 138429"/>
                <a:gd name="connsiteX1693" fmla="*/ 506095 w 4940931"/>
                <a:gd name="connsiteY1693" fmla="*/ 44450 h 138429"/>
                <a:gd name="connsiteX1694" fmla="*/ 495300 w 4940931"/>
                <a:gd name="connsiteY1694" fmla="*/ 44450 h 138429"/>
                <a:gd name="connsiteX1695" fmla="*/ 495300 w 4940931"/>
                <a:gd name="connsiteY1695" fmla="*/ 30480 h 138429"/>
                <a:gd name="connsiteX1696" fmla="*/ 506095 w 4940931"/>
                <a:gd name="connsiteY1696" fmla="*/ 30480 h 138429"/>
                <a:gd name="connsiteX1697" fmla="*/ 506095 w 4940931"/>
                <a:gd name="connsiteY1697" fmla="*/ 8255 h 138429"/>
                <a:gd name="connsiteX1698" fmla="*/ 466724 w 4940931"/>
                <a:gd name="connsiteY1698" fmla="*/ 0 h 138429"/>
                <a:gd name="connsiteX1699" fmla="*/ 466724 w 4940931"/>
                <a:gd name="connsiteY1699" fmla="*/ 30480 h 138429"/>
                <a:gd name="connsiteX1700" fmla="*/ 485774 w 4940931"/>
                <a:gd name="connsiteY1700" fmla="*/ 30480 h 138429"/>
                <a:gd name="connsiteX1701" fmla="*/ 485774 w 4940931"/>
                <a:gd name="connsiteY1701" fmla="*/ 44450 h 138429"/>
                <a:gd name="connsiteX1702" fmla="*/ 466724 w 4940931"/>
                <a:gd name="connsiteY1702" fmla="*/ 44450 h 138429"/>
                <a:gd name="connsiteX1703" fmla="*/ 466724 w 4940931"/>
                <a:gd name="connsiteY1703" fmla="*/ 86995 h 138429"/>
                <a:gd name="connsiteX1704" fmla="*/ 466724 w 4940931"/>
                <a:gd name="connsiteY1704" fmla="*/ 91440 h 138429"/>
                <a:gd name="connsiteX1705" fmla="*/ 467994 w 4940931"/>
                <a:gd name="connsiteY1705" fmla="*/ 94615 h 138429"/>
                <a:gd name="connsiteX1706" fmla="*/ 470534 w 4940931"/>
                <a:gd name="connsiteY1706" fmla="*/ 95885 h 138429"/>
                <a:gd name="connsiteX1707" fmla="*/ 474344 w 4940931"/>
                <a:gd name="connsiteY1707" fmla="*/ 95885 h 138429"/>
                <a:gd name="connsiteX1708" fmla="*/ 480694 w 4940931"/>
                <a:gd name="connsiteY1708" fmla="*/ 95250 h 138429"/>
                <a:gd name="connsiteX1709" fmla="*/ 485774 w 4940931"/>
                <a:gd name="connsiteY1709" fmla="*/ 93345 h 138429"/>
                <a:gd name="connsiteX1710" fmla="*/ 483869 w 4940931"/>
                <a:gd name="connsiteY1710" fmla="*/ 106680 h 138429"/>
                <a:gd name="connsiteX1711" fmla="*/ 477519 w 4940931"/>
                <a:gd name="connsiteY1711" fmla="*/ 109220 h 138429"/>
                <a:gd name="connsiteX1712" fmla="*/ 469264 w 4940931"/>
                <a:gd name="connsiteY1712" fmla="*/ 110490 h 138429"/>
                <a:gd name="connsiteX1713" fmla="*/ 462279 w 4940931"/>
                <a:gd name="connsiteY1713" fmla="*/ 109220 h 138429"/>
                <a:gd name="connsiteX1714" fmla="*/ 456564 w 4940931"/>
                <a:gd name="connsiteY1714" fmla="*/ 105410 h 138429"/>
                <a:gd name="connsiteX1715" fmla="*/ 452754 w 4940931"/>
                <a:gd name="connsiteY1715" fmla="*/ 99060 h 138429"/>
                <a:gd name="connsiteX1716" fmla="*/ 451484 w 4940931"/>
                <a:gd name="connsiteY1716" fmla="*/ 89535 h 138429"/>
                <a:gd name="connsiteX1717" fmla="*/ 451484 w 4940931"/>
                <a:gd name="connsiteY1717" fmla="*/ 44450 h 138429"/>
                <a:gd name="connsiteX1718" fmla="*/ 440689 w 4940931"/>
                <a:gd name="connsiteY1718" fmla="*/ 44450 h 138429"/>
                <a:gd name="connsiteX1719" fmla="*/ 440689 w 4940931"/>
                <a:gd name="connsiteY1719" fmla="*/ 30480 h 138429"/>
                <a:gd name="connsiteX1720" fmla="*/ 451484 w 4940931"/>
                <a:gd name="connsiteY1720" fmla="*/ 30480 h 138429"/>
                <a:gd name="connsiteX1721" fmla="*/ 451484 w 4940931"/>
                <a:gd name="connsiteY1721" fmla="*/ 8255 h 138429"/>
                <a:gd name="connsiteX1722" fmla="*/ 302259 w 4940931"/>
                <a:gd name="connsiteY1722" fmla="*/ 0 h 138429"/>
                <a:gd name="connsiteX1723" fmla="*/ 302259 w 4940931"/>
                <a:gd name="connsiteY1723" fmla="*/ 37465 h 138429"/>
                <a:gd name="connsiteX1724" fmla="*/ 306704 w 4940931"/>
                <a:gd name="connsiteY1724" fmla="*/ 33655 h 138429"/>
                <a:gd name="connsiteX1725" fmla="*/ 310514 w 4940931"/>
                <a:gd name="connsiteY1725" fmla="*/ 31115 h 138429"/>
                <a:gd name="connsiteX1726" fmla="*/ 315594 w 4940931"/>
                <a:gd name="connsiteY1726" fmla="*/ 29210 h 138429"/>
                <a:gd name="connsiteX1727" fmla="*/ 322579 w 4940931"/>
                <a:gd name="connsiteY1727" fmla="*/ 28575 h 138429"/>
                <a:gd name="connsiteX1728" fmla="*/ 334644 w 4940931"/>
                <a:gd name="connsiteY1728" fmla="*/ 31115 h 138429"/>
                <a:gd name="connsiteX1729" fmla="*/ 344169 w 4940931"/>
                <a:gd name="connsiteY1729" fmla="*/ 38735 h 138429"/>
                <a:gd name="connsiteX1730" fmla="*/ 350519 w 4940931"/>
                <a:gd name="connsiteY1730" fmla="*/ 51435 h 138429"/>
                <a:gd name="connsiteX1731" fmla="*/ 353059 w 4940931"/>
                <a:gd name="connsiteY1731" fmla="*/ 70485 h 138429"/>
                <a:gd name="connsiteX1732" fmla="*/ 352424 w 4940931"/>
                <a:gd name="connsiteY1732" fmla="*/ 71120 h 138429"/>
                <a:gd name="connsiteX1733" fmla="*/ 349884 w 4940931"/>
                <a:gd name="connsiteY1733" fmla="*/ 88265 h 138429"/>
                <a:gd name="connsiteX1734" fmla="*/ 342899 w 4940931"/>
                <a:gd name="connsiteY1734" fmla="*/ 100330 h 138429"/>
                <a:gd name="connsiteX1735" fmla="*/ 333374 w 4940931"/>
                <a:gd name="connsiteY1735" fmla="*/ 107315 h 138429"/>
                <a:gd name="connsiteX1736" fmla="*/ 321944 w 4940931"/>
                <a:gd name="connsiteY1736" fmla="*/ 109855 h 138429"/>
                <a:gd name="connsiteX1737" fmla="*/ 311149 w 4940931"/>
                <a:gd name="connsiteY1737" fmla="*/ 107315 h 138429"/>
                <a:gd name="connsiteX1738" fmla="*/ 302259 w 4940931"/>
                <a:gd name="connsiteY1738" fmla="*/ 100965 h 138429"/>
                <a:gd name="connsiteX1739" fmla="*/ 302259 w 4940931"/>
                <a:gd name="connsiteY1739" fmla="*/ 107950 h 138429"/>
                <a:gd name="connsiteX1740" fmla="*/ 287019 w 4940931"/>
                <a:gd name="connsiteY1740" fmla="*/ 107950 h 138429"/>
                <a:gd name="connsiteX1741" fmla="*/ 287019 w 4940931"/>
                <a:gd name="connsiteY1741" fmla="*/ 7620 h 13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Lst>
              <a:rect l="l" t="t" r="r" b="b"/>
              <a:pathLst>
                <a:path w="4940931" h="138429">
                  <a:moveTo>
                    <a:pt x="1032512" y="137477"/>
                  </a:moveTo>
                  <a:lnTo>
                    <a:pt x="1032512" y="137794"/>
                  </a:lnTo>
                  <a:lnTo>
                    <a:pt x="1030607" y="138429"/>
                  </a:lnTo>
                  <a:close/>
                  <a:moveTo>
                    <a:pt x="4929501" y="87629"/>
                  </a:moveTo>
                  <a:cubicBezTo>
                    <a:pt x="4930771" y="87629"/>
                    <a:pt x="4932676" y="87629"/>
                    <a:pt x="4933946" y="88264"/>
                  </a:cubicBezTo>
                  <a:cubicBezTo>
                    <a:pt x="4935216" y="88264"/>
                    <a:pt x="4936486" y="89534"/>
                    <a:pt x="4937756" y="90804"/>
                  </a:cubicBezTo>
                  <a:cubicBezTo>
                    <a:pt x="4939026" y="92074"/>
                    <a:pt x="4939661" y="93344"/>
                    <a:pt x="4940296" y="94614"/>
                  </a:cubicBezTo>
                  <a:cubicBezTo>
                    <a:pt x="4940296" y="95884"/>
                    <a:pt x="4940931" y="97789"/>
                    <a:pt x="4940931" y="99059"/>
                  </a:cubicBezTo>
                  <a:cubicBezTo>
                    <a:pt x="4940931" y="99059"/>
                    <a:pt x="4940931" y="102234"/>
                    <a:pt x="4940296" y="103504"/>
                  </a:cubicBezTo>
                  <a:cubicBezTo>
                    <a:pt x="4940296" y="104774"/>
                    <a:pt x="4939026" y="106044"/>
                    <a:pt x="4937756" y="107314"/>
                  </a:cubicBezTo>
                  <a:cubicBezTo>
                    <a:pt x="4936486" y="108584"/>
                    <a:pt x="4935216" y="109219"/>
                    <a:pt x="4933946" y="109854"/>
                  </a:cubicBezTo>
                  <a:cubicBezTo>
                    <a:pt x="4932676" y="109854"/>
                    <a:pt x="4930771" y="110489"/>
                    <a:pt x="4929501" y="110489"/>
                  </a:cubicBezTo>
                  <a:cubicBezTo>
                    <a:pt x="4928231" y="110489"/>
                    <a:pt x="4926326" y="110489"/>
                    <a:pt x="4925056" y="109854"/>
                  </a:cubicBezTo>
                  <a:cubicBezTo>
                    <a:pt x="4923786" y="109854"/>
                    <a:pt x="4922516" y="108584"/>
                    <a:pt x="4921246" y="107314"/>
                  </a:cubicBezTo>
                  <a:cubicBezTo>
                    <a:pt x="4919976" y="106044"/>
                    <a:pt x="4919341" y="104774"/>
                    <a:pt x="4918706" y="103504"/>
                  </a:cubicBezTo>
                  <a:cubicBezTo>
                    <a:pt x="4918706" y="102234"/>
                    <a:pt x="4918071" y="100329"/>
                    <a:pt x="4918071" y="99059"/>
                  </a:cubicBezTo>
                  <a:cubicBezTo>
                    <a:pt x="4918071" y="97789"/>
                    <a:pt x="4918071" y="95884"/>
                    <a:pt x="4918706" y="94614"/>
                  </a:cubicBezTo>
                  <a:cubicBezTo>
                    <a:pt x="4918706" y="93344"/>
                    <a:pt x="4919976" y="92074"/>
                    <a:pt x="4921246" y="90804"/>
                  </a:cubicBezTo>
                  <a:cubicBezTo>
                    <a:pt x="4922516" y="89534"/>
                    <a:pt x="4923786" y="88899"/>
                    <a:pt x="4925056" y="88264"/>
                  </a:cubicBezTo>
                  <a:cubicBezTo>
                    <a:pt x="4926326" y="88264"/>
                    <a:pt x="4928231" y="87629"/>
                    <a:pt x="4929501" y="87629"/>
                  </a:cubicBezTo>
                  <a:close/>
                  <a:moveTo>
                    <a:pt x="3079110" y="87629"/>
                  </a:moveTo>
                  <a:cubicBezTo>
                    <a:pt x="3080380" y="87629"/>
                    <a:pt x="3082285" y="87629"/>
                    <a:pt x="3083555" y="88264"/>
                  </a:cubicBezTo>
                  <a:cubicBezTo>
                    <a:pt x="3084825" y="88264"/>
                    <a:pt x="3086095" y="89534"/>
                    <a:pt x="3087365" y="90804"/>
                  </a:cubicBezTo>
                  <a:cubicBezTo>
                    <a:pt x="3088635" y="92074"/>
                    <a:pt x="3089270" y="93344"/>
                    <a:pt x="3089905" y="94614"/>
                  </a:cubicBezTo>
                  <a:cubicBezTo>
                    <a:pt x="3089905" y="95884"/>
                    <a:pt x="3090540" y="97789"/>
                    <a:pt x="3090540" y="99059"/>
                  </a:cubicBezTo>
                  <a:cubicBezTo>
                    <a:pt x="3090540" y="99059"/>
                    <a:pt x="3090540" y="102234"/>
                    <a:pt x="3089905" y="103504"/>
                  </a:cubicBezTo>
                  <a:cubicBezTo>
                    <a:pt x="3089905" y="104774"/>
                    <a:pt x="3088635" y="106044"/>
                    <a:pt x="3087365" y="107314"/>
                  </a:cubicBezTo>
                  <a:cubicBezTo>
                    <a:pt x="3086095" y="108584"/>
                    <a:pt x="3084825" y="109219"/>
                    <a:pt x="3083555" y="109854"/>
                  </a:cubicBezTo>
                  <a:cubicBezTo>
                    <a:pt x="3082285" y="109854"/>
                    <a:pt x="3080380" y="110489"/>
                    <a:pt x="3079110" y="110489"/>
                  </a:cubicBezTo>
                  <a:cubicBezTo>
                    <a:pt x="3077840" y="110489"/>
                    <a:pt x="3075935" y="110489"/>
                    <a:pt x="3074665" y="109854"/>
                  </a:cubicBezTo>
                  <a:cubicBezTo>
                    <a:pt x="3073395" y="109854"/>
                    <a:pt x="3072125" y="108584"/>
                    <a:pt x="3070855" y="107314"/>
                  </a:cubicBezTo>
                  <a:cubicBezTo>
                    <a:pt x="3069585" y="106044"/>
                    <a:pt x="3068950" y="104774"/>
                    <a:pt x="3068315" y="103504"/>
                  </a:cubicBezTo>
                  <a:cubicBezTo>
                    <a:pt x="3068315" y="102234"/>
                    <a:pt x="3067680" y="100329"/>
                    <a:pt x="3067680" y="99059"/>
                  </a:cubicBezTo>
                  <a:cubicBezTo>
                    <a:pt x="3067680" y="97789"/>
                    <a:pt x="3067680" y="95884"/>
                    <a:pt x="3068315" y="94614"/>
                  </a:cubicBezTo>
                  <a:cubicBezTo>
                    <a:pt x="3068315" y="93344"/>
                    <a:pt x="3069585" y="92074"/>
                    <a:pt x="3070855" y="90804"/>
                  </a:cubicBezTo>
                  <a:cubicBezTo>
                    <a:pt x="3072125" y="89534"/>
                    <a:pt x="3073395" y="88899"/>
                    <a:pt x="3074665" y="88264"/>
                  </a:cubicBezTo>
                  <a:cubicBezTo>
                    <a:pt x="3075935" y="88264"/>
                    <a:pt x="3077840" y="87629"/>
                    <a:pt x="3079110" y="87629"/>
                  </a:cubicBezTo>
                  <a:close/>
                  <a:moveTo>
                    <a:pt x="1565275" y="87629"/>
                  </a:moveTo>
                  <a:cubicBezTo>
                    <a:pt x="1566545" y="87629"/>
                    <a:pt x="1568450" y="87629"/>
                    <a:pt x="1569720" y="88264"/>
                  </a:cubicBezTo>
                  <a:cubicBezTo>
                    <a:pt x="1570990" y="88264"/>
                    <a:pt x="1572260" y="89534"/>
                    <a:pt x="1573529" y="90804"/>
                  </a:cubicBezTo>
                  <a:cubicBezTo>
                    <a:pt x="1574800" y="92074"/>
                    <a:pt x="1575435" y="93344"/>
                    <a:pt x="1576069" y="94614"/>
                  </a:cubicBezTo>
                  <a:cubicBezTo>
                    <a:pt x="1576069" y="95884"/>
                    <a:pt x="1576705" y="97789"/>
                    <a:pt x="1576705" y="99059"/>
                  </a:cubicBezTo>
                  <a:cubicBezTo>
                    <a:pt x="1576705" y="99059"/>
                    <a:pt x="1576705" y="102234"/>
                    <a:pt x="1576069" y="103504"/>
                  </a:cubicBezTo>
                  <a:cubicBezTo>
                    <a:pt x="1576069" y="104774"/>
                    <a:pt x="1574800" y="106044"/>
                    <a:pt x="1573529" y="107314"/>
                  </a:cubicBezTo>
                  <a:cubicBezTo>
                    <a:pt x="1572260" y="108584"/>
                    <a:pt x="1570990" y="109219"/>
                    <a:pt x="1569720" y="109854"/>
                  </a:cubicBezTo>
                  <a:cubicBezTo>
                    <a:pt x="1568450" y="109854"/>
                    <a:pt x="1566545" y="110489"/>
                    <a:pt x="1565275" y="110489"/>
                  </a:cubicBezTo>
                  <a:cubicBezTo>
                    <a:pt x="1564005" y="110489"/>
                    <a:pt x="1562099" y="110489"/>
                    <a:pt x="1560830" y="109854"/>
                  </a:cubicBezTo>
                  <a:cubicBezTo>
                    <a:pt x="1559559" y="109854"/>
                    <a:pt x="1558289" y="108584"/>
                    <a:pt x="1557020" y="107314"/>
                  </a:cubicBezTo>
                  <a:cubicBezTo>
                    <a:pt x="1555750" y="106044"/>
                    <a:pt x="1555114" y="104774"/>
                    <a:pt x="1554479" y="103504"/>
                  </a:cubicBezTo>
                  <a:cubicBezTo>
                    <a:pt x="1554479" y="102234"/>
                    <a:pt x="1553844" y="100329"/>
                    <a:pt x="1553844" y="99059"/>
                  </a:cubicBezTo>
                  <a:cubicBezTo>
                    <a:pt x="1553844" y="97789"/>
                    <a:pt x="1553844" y="95884"/>
                    <a:pt x="1554479" y="94614"/>
                  </a:cubicBezTo>
                  <a:cubicBezTo>
                    <a:pt x="1554479" y="93344"/>
                    <a:pt x="1555750" y="92074"/>
                    <a:pt x="1557020" y="90804"/>
                  </a:cubicBezTo>
                  <a:cubicBezTo>
                    <a:pt x="1558289" y="89534"/>
                    <a:pt x="1559559" y="88899"/>
                    <a:pt x="1560830" y="88264"/>
                  </a:cubicBezTo>
                  <a:cubicBezTo>
                    <a:pt x="1562099" y="88264"/>
                    <a:pt x="1564005" y="87629"/>
                    <a:pt x="1565275" y="87629"/>
                  </a:cubicBezTo>
                  <a:close/>
                  <a:moveTo>
                    <a:pt x="2642230" y="73024"/>
                  </a:moveTo>
                  <a:cubicBezTo>
                    <a:pt x="2637150" y="73024"/>
                    <a:pt x="2633340" y="74294"/>
                    <a:pt x="2630800" y="76199"/>
                  </a:cubicBezTo>
                  <a:cubicBezTo>
                    <a:pt x="2627625" y="78104"/>
                    <a:pt x="2626355" y="81279"/>
                    <a:pt x="2626355" y="84454"/>
                  </a:cubicBezTo>
                  <a:cubicBezTo>
                    <a:pt x="2626355" y="86994"/>
                    <a:pt x="2626355" y="88899"/>
                    <a:pt x="2627625" y="90169"/>
                  </a:cubicBezTo>
                  <a:cubicBezTo>
                    <a:pt x="2628260" y="92074"/>
                    <a:pt x="2629530" y="93344"/>
                    <a:pt x="2630800" y="93979"/>
                  </a:cubicBezTo>
                  <a:cubicBezTo>
                    <a:pt x="2632070" y="95249"/>
                    <a:pt x="2633340" y="95884"/>
                    <a:pt x="2635245" y="96519"/>
                  </a:cubicBezTo>
                  <a:cubicBezTo>
                    <a:pt x="2637150" y="96519"/>
                    <a:pt x="2639055" y="97154"/>
                    <a:pt x="2641595" y="97154"/>
                  </a:cubicBezTo>
                  <a:cubicBezTo>
                    <a:pt x="2643500" y="97154"/>
                    <a:pt x="2645405" y="97154"/>
                    <a:pt x="2647310" y="96519"/>
                  </a:cubicBezTo>
                  <a:cubicBezTo>
                    <a:pt x="2649215" y="96519"/>
                    <a:pt x="2651120" y="95249"/>
                    <a:pt x="2652390" y="93979"/>
                  </a:cubicBezTo>
                  <a:cubicBezTo>
                    <a:pt x="2654295" y="93344"/>
                    <a:pt x="2655565" y="92074"/>
                    <a:pt x="2656835" y="90804"/>
                  </a:cubicBezTo>
                  <a:cubicBezTo>
                    <a:pt x="2658105" y="89534"/>
                    <a:pt x="2659375" y="88264"/>
                    <a:pt x="2660010" y="86994"/>
                  </a:cubicBezTo>
                  <a:lnTo>
                    <a:pt x="2660010" y="75564"/>
                  </a:lnTo>
                  <a:cubicBezTo>
                    <a:pt x="2660010" y="75564"/>
                    <a:pt x="2657470" y="74294"/>
                    <a:pt x="2656200" y="74294"/>
                  </a:cubicBezTo>
                  <a:cubicBezTo>
                    <a:pt x="2654930" y="74294"/>
                    <a:pt x="2653660" y="73659"/>
                    <a:pt x="2652390" y="73659"/>
                  </a:cubicBezTo>
                  <a:cubicBezTo>
                    <a:pt x="2651120" y="73659"/>
                    <a:pt x="2649850" y="73659"/>
                    <a:pt x="2647945" y="73024"/>
                  </a:cubicBezTo>
                  <a:cubicBezTo>
                    <a:pt x="2646040" y="73024"/>
                    <a:pt x="2644135" y="73024"/>
                    <a:pt x="2642230" y="73024"/>
                  </a:cubicBezTo>
                  <a:close/>
                  <a:moveTo>
                    <a:pt x="4664706" y="43814"/>
                  </a:moveTo>
                  <a:cubicBezTo>
                    <a:pt x="4661531" y="43814"/>
                    <a:pt x="4658991" y="43814"/>
                    <a:pt x="4657086" y="45719"/>
                  </a:cubicBezTo>
                  <a:cubicBezTo>
                    <a:pt x="4654546" y="46989"/>
                    <a:pt x="4652641" y="48894"/>
                    <a:pt x="4651371" y="50799"/>
                  </a:cubicBezTo>
                  <a:cubicBezTo>
                    <a:pt x="4649466" y="53339"/>
                    <a:pt x="4648831" y="55879"/>
                    <a:pt x="4647561" y="59054"/>
                  </a:cubicBezTo>
                  <a:cubicBezTo>
                    <a:pt x="4646926" y="62229"/>
                    <a:pt x="4646291" y="65404"/>
                    <a:pt x="4646291" y="69849"/>
                  </a:cubicBezTo>
                  <a:cubicBezTo>
                    <a:pt x="4646291" y="74294"/>
                    <a:pt x="4646291" y="78104"/>
                    <a:pt x="4647561" y="81279"/>
                  </a:cubicBezTo>
                  <a:cubicBezTo>
                    <a:pt x="4648196" y="84454"/>
                    <a:pt x="4650101" y="87629"/>
                    <a:pt x="4651371" y="89534"/>
                  </a:cubicBezTo>
                  <a:cubicBezTo>
                    <a:pt x="4653276" y="92074"/>
                    <a:pt x="4655181" y="93344"/>
                    <a:pt x="4657721" y="94614"/>
                  </a:cubicBezTo>
                  <a:cubicBezTo>
                    <a:pt x="4660261" y="95884"/>
                    <a:pt x="4662801" y="96519"/>
                    <a:pt x="4665341" y="96519"/>
                  </a:cubicBezTo>
                  <a:cubicBezTo>
                    <a:pt x="4667881" y="96519"/>
                    <a:pt x="4671056" y="95884"/>
                    <a:pt x="4672961" y="94614"/>
                  </a:cubicBezTo>
                  <a:cubicBezTo>
                    <a:pt x="4675501" y="93344"/>
                    <a:pt x="4677406" y="91439"/>
                    <a:pt x="4678676" y="88899"/>
                  </a:cubicBezTo>
                  <a:cubicBezTo>
                    <a:pt x="4680581" y="86359"/>
                    <a:pt x="4681851" y="83819"/>
                    <a:pt x="4682486" y="80644"/>
                  </a:cubicBezTo>
                  <a:cubicBezTo>
                    <a:pt x="4683121" y="77469"/>
                    <a:pt x="4683756" y="74294"/>
                    <a:pt x="4683756" y="70484"/>
                  </a:cubicBezTo>
                  <a:lnTo>
                    <a:pt x="4684391" y="69849"/>
                  </a:lnTo>
                  <a:cubicBezTo>
                    <a:pt x="4684391" y="66039"/>
                    <a:pt x="4684391" y="62229"/>
                    <a:pt x="4683121" y="59054"/>
                  </a:cubicBezTo>
                  <a:cubicBezTo>
                    <a:pt x="4682486" y="55879"/>
                    <a:pt x="4680581" y="53339"/>
                    <a:pt x="4679311" y="50799"/>
                  </a:cubicBezTo>
                  <a:cubicBezTo>
                    <a:pt x="4677406" y="48259"/>
                    <a:pt x="4675501" y="46989"/>
                    <a:pt x="4672961" y="45719"/>
                  </a:cubicBezTo>
                  <a:cubicBezTo>
                    <a:pt x="4670421" y="44449"/>
                    <a:pt x="4667881" y="43814"/>
                    <a:pt x="4664706" y="43814"/>
                  </a:cubicBezTo>
                  <a:close/>
                  <a:moveTo>
                    <a:pt x="4264020" y="43814"/>
                  </a:moveTo>
                  <a:cubicBezTo>
                    <a:pt x="4260845" y="43814"/>
                    <a:pt x="4258305" y="43814"/>
                    <a:pt x="4256400" y="45719"/>
                  </a:cubicBezTo>
                  <a:cubicBezTo>
                    <a:pt x="4253860" y="46989"/>
                    <a:pt x="4251955" y="48894"/>
                    <a:pt x="4250685" y="50799"/>
                  </a:cubicBezTo>
                  <a:cubicBezTo>
                    <a:pt x="4248780" y="53339"/>
                    <a:pt x="4247510" y="55879"/>
                    <a:pt x="4246875" y="59054"/>
                  </a:cubicBezTo>
                  <a:cubicBezTo>
                    <a:pt x="4246240" y="62229"/>
                    <a:pt x="4245605" y="65404"/>
                    <a:pt x="4245605" y="69849"/>
                  </a:cubicBezTo>
                  <a:cubicBezTo>
                    <a:pt x="4245605" y="74294"/>
                    <a:pt x="4245605" y="78104"/>
                    <a:pt x="4246875" y="81279"/>
                  </a:cubicBezTo>
                  <a:cubicBezTo>
                    <a:pt x="4247510" y="84454"/>
                    <a:pt x="4249415" y="87629"/>
                    <a:pt x="4250685" y="89534"/>
                  </a:cubicBezTo>
                  <a:cubicBezTo>
                    <a:pt x="4252590" y="92074"/>
                    <a:pt x="4254495" y="93344"/>
                    <a:pt x="4257035" y="94614"/>
                  </a:cubicBezTo>
                  <a:cubicBezTo>
                    <a:pt x="4259575" y="95884"/>
                    <a:pt x="4262115" y="96519"/>
                    <a:pt x="4264655" y="96519"/>
                  </a:cubicBezTo>
                  <a:cubicBezTo>
                    <a:pt x="4267195" y="96519"/>
                    <a:pt x="4270370" y="95884"/>
                    <a:pt x="4272275" y="94614"/>
                  </a:cubicBezTo>
                  <a:cubicBezTo>
                    <a:pt x="4274815" y="93344"/>
                    <a:pt x="4276720" y="91439"/>
                    <a:pt x="4277990" y="88899"/>
                  </a:cubicBezTo>
                  <a:cubicBezTo>
                    <a:pt x="4279895" y="86359"/>
                    <a:pt x="4281165" y="83819"/>
                    <a:pt x="4281800" y="80644"/>
                  </a:cubicBezTo>
                  <a:cubicBezTo>
                    <a:pt x="4282435" y="77469"/>
                    <a:pt x="4283070" y="74294"/>
                    <a:pt x="4283070" y="70484"/>
                  </a:cubicBezTo>
                  <a:lnTo>
                    <a:pt x="4283705" y="69849"/>
                  </a:lnTo>
                  <a:cubicBezTo>
                    <a:pt x="4283705" y="66039"/>
                    <a:pt x="4283705" y="62229"/>
                    <a:pt x="4282435" y="59054"/>
                  </a:cubicBezTo>
                  <a:cubicBezTo>
                    <a:pt x="4281800" y="55879"/>
                    <a:pt x="4279895" y="53339"/>
                    <a:pt x="4278625" y="50799"/>
                  </a:cubicBezTo>
                  <a:cubicBezTo>
                    <a:pt x="4276720" y="48259"/>
                    <a:pt x="4274815" y="46989"/>
                    <a:pt x="4272275" y="45719"/>
                  </a:cubicBezTo>
                  <a:cubicBezTo>
                    <a:pt x="4269735" y="44449"/>
                    <a:pt x="4267195" y="43814"/>
                    <a:pt x="4264020" y="43814"/>
                  </a:cubicBezTo>
                  <a:close/>
                  <a:moveTo>
                    <a:pt x="1420495" y="43814"/>
                  </a:moveTo>
                  <a:cubicBezTo>
                    <a:pt x="1417320" y="43814"/>
                    <a:pt x="1414780" y="43814"/>
                    <a:pt x="1412875" y="45719"/>
                  </a:cubicBezTo>
                  <a:cubicBezTo>
                    <a:pt x="1410335" y="46989"/>
                    <a:pt x="1408430" y="48894"/>
                    <a:pt x="1407160" y="50799"/>
                  </a:cubicBezTo>
                  <a:cubicBezTo>
                    <a:pt x="1405255" y="53339"/>
                    <a:pt x="1403985" y="55879"/>
                    <a:pt x="1403350" y="59054"/>
                  </a:cubicBezTo>
                  <a:cubicBezTo>
                    <a:pt x="1402715" y="62229"/>
                    <a:pt x="1402080" y="65404"/>
                    <a:pt x="1402080" y="69849"/>
                  </a:cubicBezTo>
                  <a:cubicBezTo>
                    <a:pt x="1402080" y="74294"/>
                    <a:pt x="1402080" y="78104"/>
                    <a:pt x="1403350" y="81279"/>
                  </a:cubicBezTo>
                  <a:cubicBezTo>
                    <a:pt x="1403985" y="84454"/>
                    <a:pt x="1405890" y="87629"/>
                    <a:pt x="1407160" y="89534"/>
                  </a:cubicBezTo>
                  <a:cubicBezTo>
                    <a:pt x="1409065" y="92074"/>
                    <a:pt x="1410970" y="93344"/>
                    <a:pt x="1413510" y="94614"/>
                  </a:cubicBezTo>
                  <a:cubicBezTo>
                    <a:pt x="1416050" y="95884"/>
                    <a:pt x="1418590" y="96519"/>
                    <a:pt x="1421130" y="96519"/>
                  </a:cubicBezTo>
                  <a:cubicBezTo>
                    <a:pt x="1423670" y="96519"/>
                    <a:pt x="1426845" y="95884"/>
                    <a:pt x="1428750" y="94614"/>
                  </a:cubicBezTo>
                  <a:cubicBezTo>
                    <a:pt x="1431290" y="93344"/>
                    <a:pt x="1433195" y="91439"/>
                    <a:pt x="1434465" y="88899"/>
                  </a:cubicBezTo>
                  <a:cubicBezTo>
                    <a:pt x="1436370" y="86359"/>
                    <a:pt x="1437640" y="83819"/>
                    <a:pt x="1438275" y="80644"/>
                  </a:cubicBezTo>
                  <a:cubicBezTo>
                    <a:pt x="1438910" y="77469"/>
                    <a:pt x="1439545" y="74294"/>
                    <a:pt x="1439545" y="70484"/>
                  </a:cubicBezTo>
                  <a:lnTo>
                    <a:pt x="1440180" y="69849"/>
                  </a:lnTo>
                  <a:cubicBezTo>
                    <a:pt x="1440180" y="66039"/>
                    <a:pt x="1440180" y="62229"/>
                    <a:pt x="1438910" y="59054"/>
                  </a:cubicBezTo>
                  <a:cubicBezTo>
                    <a:pt x="1438275" y="55879"/>
                    <a:pt x="1436370" y="53339"/>
                    <a:pt x="1435100" y="50799"/>
                  </a:cubicBezTo>
                  <a:cubicBezTo>
                    <a:pt x="1433195" y="48259"/>
                    <a:pt x="1431290" y="46989"/>
                    <a:pt x="1428750" y="45719"/>
                  </a:cubicBezTo>
                  <a:cubicBezTo>
                    <a:pt x="1426210" y="44449"/>
                    <a:pt x="1423670" y="43814"/>
                    <a:pt x="1420495" y="43814"/>
                  </a:cubicBezTo>
                  <a:close/>
                  <a:moveTo>
                    <a:pt x="4041770" y="43180"/>
                  </a:moveTo>
                  <a:cubicBezTo>
                    <a:pt x="4039230" y="43180"/>
                    <a:pt x="4036690" y="43180"/>
                    <a:pt x="4034785" y="44450"/>
                  </a:cubicBezTo>
                  <a:cubicBezTo>
                    <a:pt x="4032880" y="45085"/>
                    <a:pt x="4030975" y="46355"/>
                    <a:pt x="4029705" y="48260"/>
                  </a:cubicBezTo>
                  <a:cubicBezTo>
                    <a:pt x="4028435" y="50165"/>
                    <a:pt x="4027165" y="52070"/>
                    <a:pt x="4025895" y="54610"/>
                  </a:cubicBezTo>
                  <a:cubicBezTo>
                    <a:pt x="4025260" y="57150"/>
                    <a:pt x="4023990" y="59690"/>
                    <a:pt x="4023990" y="62865"/>
                  </a:cubicBezTo>
                  <a:lnTo>
                    <a:pt x="4060185" y="62865"/>
                  </a:lnTo>
                  <a:cubicBezTo>
                    <a:pt x="4060185" y="62865"/>
                    <a:pt x="4059550" y="57785"/>
                    <a:pt x="4058915" y="55245"/>
                  </a:cubicBezTo>
                  <a:cubicBezTo>
                    <a:pt x="4058280" y="52705"/>
                    <a:pt x="4057010" y="50800"/>
                    <a:pt x="4055740" y="48895"/>
                  </a:cubicBezTo>
                  <a:cubicBezTo>
                    <a:pt x="4054470" y="46990"/>
                    <a:pt x="4052565" y="45720"/>
                    <a:pt x="4050025" y="44450"/>
                  </a:cubicBezTo>
                  <a:cubicBezTo>
                    <a:pt x="4047485" y="43180"/>
                    <a:pt x="4044945" y="43180"/>
                    <a:pt x="4041770" y="43180"/>
                  </a:cubicBezTo>
                  <a:close/>
                  <a:moveTo>
                    <a:pt x="3728081" y="43180"/>
                  </a:moveTo>
                  <a:cubicBezTo>
                    <a:pt x="3725541" y="43180"/>
                    <a:pt x="3723001" y="43180"/>
                    <a:pt x="3721096" y="44450"/>
                  </a:cubicBezTo>
                  <a:cubicBezTo>
                    <a:pt x="3719191" y="45085"/>
                    <a:pt x="3717286" y="46355"/>
                    <a:pt x="3716016" y="48260"/>
                  </a:cubicBezTo>
                  <a:cubicBezTo>
                    <a:pt x="3714746" y="50165"/>
                    <a:pt x="3713476" y="52070"/>
                    <a:pt x="3712206" y="54610"/>
                  </a:cubicBezTo>
                  <a:cubicBezTo>
                    <a:pt x="3711571" y="57150"/>
                    <a:pt x="3710301" y="59690"/>
                    <a:pt x="3710301" y="62865"/>
                  </a:cubicBezTo>
                  <a:lnTo>
                    <a:pt x="3746496" y="62865"/>
                  </a:lnTo>
                  <a:cubicBezTo>
                    <a:pt x="3746496" y="62865"/>
                    <a:pt x="3745861" y="57785"/>
                    <a:pt x="3745226" y="55245"/>
                  </a:cubicBezTo>
                  <a:cubicBezTo>
                    <a:pt x="3744591" y="52705"/>
                    <a:pt x="3743321" y="50800"/>
                    <a:pt x="3742051" y="48895"/>
                  </a:cubicBezTo>
                  <a:cubicBezTo>
                    <a:pt x="3740781" y="46990"/>
                    <a:pt x="3738876" y="45720"/>
                    <a:pt x="3736336" y="44450"/>
                  </a:cubicBezTo>
                  <a:cubicBezTo>
                    <a:pt x="3733796" y="43180"/>
                    <a:pt x="3731256" y="43180"/>
                    <a:pt x="3728081" y="43180"/>
                  </a:cubicBezTo>
                  <a:close/>
                  <a:moveTo>
                    <a:pt x="3541391" y="43180"/>
                  </a:moveTo>
                  <a:cubicBezTo>
                    <a:pt x="3538851" y="43180"/>
                    <a:pt x="3536311" y="43180"/>
                    <a:pt x="3534406" y="44450"/>
                  </a:cubicBezTo>
                  <a:cubicBezTo>
                    <a:pt x="3532501" y="45085"/>
                    <a:pt x="3530596" y="46355"/>
                    <a:pt x="3529326" y="48260"/>
                  </a:cubicBezTo>
                  <a:cubicBezTo>
                    <a:pt x="3528056" y="50165"/>
                    <a:pt x="3526786" y="52070"/>
                    <a:pt x="3525516" y="54610"/>
                  </a:cubicBezTo>
                  <a:cubicBezTo>
                    <a:pt x="3524881" y="57150"/>
                    <a:pt x="3524246" y="59690"/>
                    <a:pt x="3523611" y="62865"/>
                  </a:cubicBezTo>
                  <a:lnTo>
                    <a:pt x="3559806" y="62865"/>
                  </a:lnTo>
                  <a:cubicBezTo>
                    <a:pt x="3559806" y="62865"/>
                    <a:pt x="3559171" y="57785"/>
                    <a:pt x="3558536" y="55245"/>
                  </a:cubicBezTo>
                  <a:cubicBezTo>
                    <a:pt x="3557901" y="52705"/>
                    <a:pt x="3556631" y="50800"/>
                    <a:pt x="3555361" y="48895"/>
                  </a:cubicBezTo>
                  <a:cubicBezTo>
                    <a:pt x="3554091" y="46990"/>
                    <a:pt x="3552186" y="45720"/>
                    <a:pt x="3549646" y="44450"/>
                  </a:cubicBezTo>
                  <a:cubicBezTo>
                    <a:pt x="3547106" y="43180"/>
                    <a:pt x="3544566" y="43180"/>
                    <a:pt x="3541391" y="43180"/>
                  </a:cubicBezTo>
                  <a:close/>
                  <a:moveTo>
                    <a:pt x="3463285" y="43180"/>
                  </a:moveTo>
                  <a:cubicBezTo>
                    <a:pt x="3461380" y="43180"/>
                    <a:pt x="3459475" y="43180"/>
                    <a:pt x="3458205" y="43815"/>
                  </a:cubicBezTo>
                  <a:cubicBezTo>
                    <a:pt x="3456300" y="43815"/>
                    <a:pt x="3455030" y="45085"/>
                    <a:pt x="3453125" y="45720"/>
                  </a:cubicBezTo>
                  <a:cubicBezTo>
                    <a:pt x="3451855" y="46355"/>
                    <a:pt x="3449950" y="47625"/>
                    <a:pt x="3448680" y="48895"/>
                  </a:cubicBezTo>
                  <a:cubicBezTo>
                    <a:pt x="3447410" y="50165"/>
                    <a:pt x="3446140" y="51435"/>
                    <a:pt x="3445505" y="52705"/>
                  </a:cubicBezTo>
                  <a:lnTo>
                    <a:pt x="3445505" y="85725"/>
                  </a:lnTo>
                  <a:cubicBezTo>
                    <a:pt x="3445505" y="85725"/>
                    <a:pt x="3447410" y="88265"/>
                    <a:pt x="3448680" y="89535"/>
                  </a:cubicBezTo>
                  <a:cubicBezTo>
                    <a:pt x="3449950" y="90805"/>
                    <a:pt x="3451220" y="92075"/>
                    <a:pt x="3453125" y="92710"/>
                  </a:cubicBezTo>
                  <a:cubicBezTo>
                    <a:pt x="3455030" y="93980"/>
                    <a:pt x="3456300" y="94615"/>
                    <a:pt x="3458205" y="95250"/>
                  </a:cubicBezTo>
                  <a:cubicBezTo>
                    <a:pt x="3460110" y="95250"/>
                    <a:pt x="3462015" y="95885"/>
                    <a:pt x="3463920" y="95885"/>
                  </a:cubicBezTo>
                  <a:cubicBezTo>
                    <a:pt x="3469635" y="95885"/>
                    <a:pt x="3473445" y="93980"/>
                    <a:pt x="3476620" y="89535"/>
                  </a:cubicBezTo>
                  <a:cubicBezTo>
                    <a:pt x="3479795" y="85090"/>
                    <a:pt x="3481065" y="79375"/>
                    <a:pt x="3481065" y="71120"/>
                  </a:cubicBezTo>
                  <a:lnTo>
                    <a:pt x="3480430" y="71755"/>
                  </a:lnTo>
                  <a:cubicBezTo>
                    <a:pt x="3480430" y="62230"/>
                    <a:pt x="3479160" y="54610"/>
                    <a:pt x="3475985" y="50165"/>
                  </a:cubicBezTo>
                  <a:cubicBezTo>
                    <a:pt x="3472810" y="45720"/>
                    <a:pt x="3468365" y="43180"/>
                    <a:pt x="3463285" y="43180"/>
                  </a:cubicBezTo>
                  <a:close/>
                  <a:moveTo>
                    <a:pt x="3343271" y="43180"/>
                  </a:moveTo>
                  <a:cubicBezTo>
                    <a:pt x="3340731" y="43180"/>
                    <a:pt x="3338191" y="43180"/>
                    <a:pt x="3336286" y="44450"/>
                  </a:cubicBezTo>
                  <a:cubicBezTo>
                    <a:pt x="3334381" y="45085"/>
                    <a:pt x="3332476" y="46355"/>
                    <a:pt x="3331206" y="48260"/>
                  </a:cubicBezTo>
                  <a:cubicBezTo>
                    <a:pt x="3329936" y="50165"/>
                    <a:pt x="3328666" y="52070"/>
                    <a:pt x="3327396" y="54610"/>
                  </a:cubicBezTo>
                  <a:cubicBezTo>
                    <a:pt x="3326761" y="57150"/>
                    <a:pt x="3326126" y="59690"/>
                    <a:pt x="3325491" y="62865"/>
                  </a:cubicBezTo>
                  <a:lnTo>
                    <a:pt x="3361686" y="62865"/>
                  </a:lnTo>
                  <a:cubicBezTo>
                    <a:pt x="3361686" y="62865"/>
                    <a:pt x="3361051" y="57785"/>
                    <a:pt x="3360416" y="55245"/>
                  </a:cubicBezTo>
                  <a:cubicBezTo>
                    <a:pt x="3359781" y="52705"/>
                    <a:pt x="3358511" y="50800"/>
                    <a:pt x="3357241" y="48895"/>
                  </a:cubicBezTo>
                  <a:cubicBezTo>
                    <a:pt x="3355971" y="46990"/>
                    <a:pt x="3354066" y="45720"/>
                    <a:pt x="3351526" y="44450"/>
                  </a:cubicBezTo>
                  <a:cubicBezTo>
                    <a:pt x="3348986" y="43180"/>
                    <a:pt x="3346446" y="43180"/>
                    <a:pt x="3343271" y="43180"/>
                  </a:cubicBezTo>
                  <a:close/>
                  <a:moveTo>
                    <a:pt x="2976876" y="43180"/>
                  </a:moveTo>
                  <a:cubicBezTo>
                    <a:pt x="2974336" y="43180"/>
                    <a:pt x="2971796" y="43180"/>
                    <a:pt x="2969891" y="44450"/>
                  </a:cubicBezTo>
                  <a:cubicBezTo>
                    <a:pt x="2967986" y="45085"/>
                    <a:pt x="2966081" y="46355"/>
                    <a:pt x="2964811" y="48260"/>
                  </a:cubicBezTo>
                  <a:cubicBezTo>
                    <a:pt x="2963541" y="50165"/>
                    <a:pt x="2962271" y="52070"/>
                    <a:pt x="2961001" y="54610"/>
                  </a:cubicBezTo>
                  <a:cubicBezTo>
                    <a:pt x="2960366" y="57150"/>
                    <a:pt x="2959731" y="59690"/>
                    <a:pt x="2959096" y="62865"/>
                  </a:cubicBezTo>
                  <a:lnTo>
                    <a:pt x="2995291" y="62865"/>
                  </a:lnTo>
                  <a:cubicBezTo>
                    <a:pt x="2995291" y="62865"/>
                    <a:pt x="2994656" y="57785"/>
                    <a:pt x="2994021" y="55245"/>
                  </a:cubicBezTo>
                  <a:cubicBezTo>
                    <a:pt x="2993386" y="52705"/>
                    <a:pt x="2992116" y="50800"/>
                    <a:pt x="2990846" y="48895"/>
                  </a:cubicBezTo>
                  <a:cubicBezTo>
                    <a:pt x="2989576" y="46990"/>
                    <a:pt x="2987671" y="45720"/>
                    <a:pt x="2985131" y="44450"/>
                  </a:cubicBezTo>
                  <a:cubicBezTo>
                    <a:pt x="2982591" y="43180"/>
                    <a:pt x="2980051" y="43180"/>
                    <a:pt x="2976876" y="43180"/>
                  </a:cubicBezTo>
                  <a:close/>
                  <a:moveTo>
                    <a:pt x="2527930" y="43180"/>
                  </a:moveTo>
                  <a:cubicBezTo>
                    <a:pt x="2525390" y="43180"/>
                    <a:pt x="2522850" y="43180"/>
                    <a:pt x="2520945" y="44450"/>
                  </a:cubicBezTo>
                  <a:cubicBezTo>
                    <a:pt x="2519040" y="45085"/>
                    <a:pt x="2517135" y="46355"/>
                    <a:pt x="2515865" y="48260"/>
                  </a:cubicBezTo>
                  <a:cubicBezTo>
                    <a:pt x="2514595" y="50165"/>
                    <a:pt x="2513325" y="52070"/>
                    <a:pt x="2512055" y="54610"/>
                  </a:cubicBezTo>
                  <a:cubicBezTo>
                    <a:pt x="2511420" y="57150"/>
                    <a:pt x="2510150" y="59690"/>
                    <a:pt x="2510150" y="62865"/>
                  </a:cubicBezTo>
                  <a:lnTo>
                    <a:pt x="2546345" y="62865"/>
                  </a:lnTo>
                  <a:cubicBezTo>
                    <a:pt x="2546345" y="62865"/>
                    <a:pt x="2545710" y="57785"/>
                    <a:pt x="2545075" y="55245"/>
                  </a:cubicBezTo>
                  <a:cubicBezTo>
                    <a:pt x="2544440" y="52705"/>
                    <a:pt x="2543170" y="50800"/>
                    <a:pt x="2541900" y="48895"/>
                  </a:cubicBezTo>
                  <a:cubicBezTo>
                    <a:pt x="2540630" y="46990"/>
                    <a:pt x="2538725" y="45720"/>
                    <a:pt x="2536185" y="44450"/>
                  </a:cubicBezTo>
                  <a:cubicBezTo>
                    <a:pt x="2533645" y="43180"/>
                    <a:pt x="2531105" y="43180"/>
                    <a:pt x="2527930" y="43180"/>
                  </a:cubicBezTo>
                  <a:close/>
                  <a:moveTo>
                    <a:pt x="2214240" y="43180"/>
                  </a:moveTo>
                  <a:cubicBezTo>
                    <a:pt x="2211700" y="43180"/>
                    <a:pt x="2209160" y="43180"/>
                    <a:pt x="2207255" y="44450"/>
                  </a:cubicBezTo>
                  <a:cubicBezTo>
                    <a:pt x="2205350" y="45085"/>
                    <a:pt x="2203445" y="46355"/>
                    <a:pt x="2202175" y="48260"/>
                  </a:cubicBezTo>
                  <a:cubicBezTo>
                    <a:pt x="2200905" y="50165"/>
                    <a:pt x="2199635" y="52070"/>
                    <a:pt x="2198365" y="54610"/>
                  </a:cubicBezTo>
                  <a:cubicBezTo>
                    <a:pt x="2197730" y="57150"/>
                    <a:pt x="2196460" y="59690"/>
                    <a:pt x="2196460" y="62865"/>
                  </a:cubicBezTo>
                  <a:lnTo>
                    <a:pt x="2232655" y="62865"/>
                  </a:lnTo>
                  <a:cubicBezTo>
                    <a:pt x="2232655" y="62865"/>
                    <a:pt x="2232020" y="57785"/>
                    <a:pt x="2231385" y="55245"/>
                  </a:cubicBezTo>
                  <a:cubicBezTo>
                    <a:pt x="2230750" y="52705"/>
                    <a:pt x="2229480" y="50800"/>
                    <a:pt x="2228210" y="48895"/>
                  </a:cubicBezTo>
                  <a:cubicBezTo>
                    <a:pt x="2226940" y="46990"/>
                    <a:pt x="2225035" y="45720"/>
                    <a:pt x="2222495" y="44450"/>
                  </a:cubicBezTo>
                  <a:cubicBezTo>
                    <a:pt x="2219955" y="43180"/>
                    <a:pt x="2217415" y="43180"/>
                    <a:pt x="2214240" y="43180"/>
                  </a:cubicBezTo>
                  <a:close/>
                  <a:moveTo>
                    <a:pt x="2027551" y="43180"/>
                  </a:moveTo>
                  <a:cubicBezTo>
                    <a:pt x="2025011" y="43180"/>
                    <a:pt x="2022471" y="43180"/>
                    <a:pt x="2020566" y="44450"/>
                  </a:cubicBezTo>
                  <a:cubicBezTo>
                    <a:pt x="2018661" y="45085"/>
                    <a:pt x="2016756" y="46355"/>
                    <a:pt x="2015486" y="48260"/>
                  </a:cubicBezTo>
                  <a:cubicBezTo>
                    <a:pt x="2014216" y="50165"/>
                    <a:pt x="2012946" y="52070"/>
                    <a:pt x="2011676" y="54610"/>
                  </a:cubicBezTo>
                  <a:cubicBezTo>
                    <a:pt x="2011041" y="57150"/>
                    <a:pt x="2010406" y="59690"/>
                    <a:pt x="2009771" y="62865"/>
                  </a:cubicBezTo>
                  <a:lnTo>
                    <a:pt x="2045966" y="62865"/>
                  </a:lnTo>
                  <a:cubicBezTo>
                    <a:pt x="2045966" y="62865"/>
                    <a:pt x="2045331" y="57785"/>
                    <a:pt x="2044696" y="55245"/>
                  </a:cubicBezTo>
                  <a:cubicBezTo>
                    <a:pt x="2044061" y="52705"/>
                    <a:pt x="2042791" y="50800"/>
                    <a:pt x="2041521" y="48895"/>
                  </a:cubicBezTo>
                  <a:cubicBezTo>
                    <a:pt x="2040251" y="46990"/>
                    <a:pt x="2038346" y="45720"/>
                    <a:pt x="2035806" y="44450"/>
                  </a:cubicBezTo>
                  <a:cubicBezTo>
                    <a:pt x="2033266" y="43180"/>
                    <a:pt x="2030726" y="43180"/>
                    <a:pt x="2027551" y="43180"/>
                  </a:cubicBezTo>
                  <a:close/>
                  <a:moveTo>
                    <a:pt x="1949445" y="43180"/>
                  </a:moveTo>
                  <a:cubicBezTo>
                    <a:pt x="1947540" y="43180"/>
                    <a:pt x="1945635" y="43180"/>
                    <a:pt x="1944365" y="43815"/>
                  </a:cubicBezTo>
                  <a:cubicBezTo>
                    <a:pt x="1942460" y="43815"/>
                    <a:pt x="1941190" y="45085"/>
                    <a:pt x="1939285" y="45720"/>
                  </a:cubicBezTo>
                  <a:cubicBezTo>
                    <a:pt x="1938015" y="46355"/>
                    <a:pt x="1936110" y="47625"/>
                    <a:pt x="1934840" y="48895"/>
                  </a:cubicBezTo>
                  <a:cubicBezTo>
                    <a:pt x="1933570" y="50165"/>
                    <a:pt x="1932300" y="51435"/>
                    <a:pt x="1931665" y="52705"/>
                  </a:cubicBezTo>
                  <a:lnTo>
                    <a:pt x="1931665" y="85725"/>
                  </a:lnTo>
                  <a:cubicBezTo>
                    <a:pt x="1931665" y="85725"/>
                    <a:pt x="1933570" y="88265"/>
                    <a:pt x="1934840" y="89535"/>
                  </a:cubicBezTo>
                  <a:cubicBezTo>
                    <a:pt x="1936110" y="90805"/>
                    <a:pt x="1937380" y="92075"/>
                    <a:pt x="1939285" y="92710"/>
                  </a:cubicBezTo>
                  <a:cubicBezTo>
                    <a:pt x="1941190" y="93980"/>
                    <a:pt x="1942460" y="94615"/>
                    <a:pt x="1944365" y="95250"/>
                  </a:cubicBezTo>
                  <a:cubicBezTo>
                    <a:pt x="1946270" y="95250"/>
                    <a:pt x="1948175" y="95885"/>
                    <a:pt x="1950080" y="95885"/>
                  </a:cubicBezTo>
                  <a:cubicBezTo>
                    <a:pt x="1955795" y="95885"/>
                    <a:pt x="1959605" y="93980"/>
                    <a:pt x="1962780" y="89535"/>
                  </a:cubicBezTo>
                  <a:cubicBezTo>
                    <a:pt x="1965955" y="85090"/>
                    <a:pt x="1967225" y="79375"/>
                    <a:pt x="1967225" y="71120"/>
                  </a:cubicBezTo>
                  <a:lnTo>
                    <a:pt x="1966590" y="71755"/>
                  </a:lnTo>
                  <a:cubicBezTo>
                    <a:pt x="1966590" y="62230"/>
                    <a:pt x="1965320" y="54610"/>
                    <a:pt x="1962145" y="50165"/>
                  </a:cubicBezTo>
                  <a:cubicBezTo>
                    <a:pt x="1958970" y="45720"/>
                    <a:pt x="1954525" y="43180"/>
                    <a:pt x="1949445" y="43180"/>
                  </a:cubicBezTo>
                  <a:close/>
                  <a:moveTo>
                    <a:pt x="1829431" y="43180"/>
                  </a:moveTo>
                  <a:cubicBezTo>
                    <a:pt x="1826891" y="43180"/>
                    <a:pt x="1824351" y="43180"/>
                    <a:pt x="1822446" y="44450"/>
                  </a:cubicBezTo>
                  <a:cubicBezTo>
                    <a:pt x="1820541" y="45085"/>
                    <a:pt x="1818636" y="46355"/>
                    <a:pt x="1817366" y="48260"/>
                  </a:cubicBezTo>
                  <a:cubicBezTo>
                    <a:pt x="1816096" y="50165"/>
                    <a:pt x="1814826" y="52070"/>
                    <a:pt x="1813556" y="54610"/>
                  </a:cubicBezTo>
                  <a:cubicBezTo>
                    <a:pt x="1812921" y="57150"/>
                    <a:pt x="1811651" y="59690"/>
                    <a:pt x="1811651" y="62865"/>
                  </a:cubicBezTo>
                  <a:lnTo>
                    <a:pt x="1847846" y="62865"/>
                  </a:lnTo>
                  <a:cubicBezTo>
                    <a:pt x="1847846" y="62865"/>
                    <a:pt x="1847211" y="57785"/>
                    <a:pt x="1846576" y="55245"/>
                  </a:cubicBezTo>
                  <a:cubicBezTo>
                    <a:pt x="1845941" y="52705"/>
                    <a:pt x="1844671" y="50800"/>
                    <a:pt x="1843401" y="48895"/>
                  </a:cubicBezTo>
                  <a:cubicBezTo>
                    <a:pt x="1842131" y="46990"/>
                    <a:pt x="1840226" y="45720"/>
                    <a:pt x="1837686" y="44450"/>
                  </a:cubicBezTo>
                  <a:cubicBezTo>
                    <a:pt x="1835146" y="43180"/>
                    <a:pt x="1832606" y="43180"/>
                    <a:pt x="1829431" y="43180"/>
                  </a:cubicBezTo>
                  <a:close/>
                  <a:moveTo>
                    <a:pt x="1178561" y="43180"/>
                  </a:moveTo>
                  <a:cubicBezTo>
                    <a:pt x="1176021" y="43180"/>
                    <a:pt x="1173481" y="43180"/>
                    <a:pt x="1171576" y="44450"/>
                  </a:cubicBezTo>
                  <a:cubicBezTo>
                    <a:pt x="1169671" y="45085"/>
                    <a:pt x="1167766" y="46355"/>
                    <a:pt x="1166496" y="48260"/>
                  </a:cubicBezTo>
                  <a:cubicBezTo>
                    <a:pt x="1165226" y="50165"/>
                    <a:pt x="1163956" y="52070"/>
                    <a:pt x="1162686" y="54610"/>
                  </a:cubicBezTo>
                  <a:cubicBezTo>
                    <a:pt x="1162051" y="57150"/>
                    <a:pt x="1160781" y="59690"/>
                    <a:pt x="1160781" y="62865"/>
                  </a:cubicBezTo>
                  <a:lnTo>
                    <a:pt x="1196976" y="62865"/>
                  </a:lnTo>
                  <a:cubicBezTo>
                    <a:pt x="1196976" y="62865"/>
                    <a:pt x="1196341" y="57785"/>
                    <a:pt x="1195706" y="55245"/>
                  </a:cubicBezTo>
                  <a:cubicBezTo>
                    <a:pt x="1195071" y="52705"/>
                    <a:pt x="1193801" y="50800"/>
                    <a:pt x="1192531" y="48895"/>
                  </a:cubicBezTo>
                  <a:cubicBezTo>
                    <a:pt x="1191261" y="46990"/>
                    <a:pt x="1189356" y="45720"/>
                    <a:pt x="1186816" y="44450"/>
                  </a:cubicBezTo>
                  <a:cubicBezTo>
                    <a:pt x="1184276" y="43180"/>
                    <a:pt x="1181736" y="43180"/>
                    <a:pt x="1178561" y="43180"/>
                  </a:cubicBezTo>
                  <a:close/>
                  <a:moveTo>
                    <a:pt x="898525" y="43180"/>
                  </a:moveTo>
                  <a:cubicBezTo>
                    <a:pt x="895985" y="43180"/>
                    <a:pt x="893445" y="43180"/>
                    <a:pt x="891540" y="44450"/>
                  </a:cubicBezTo>
                  <a:cubicBezTo>
                    <a:pt x="889635" y="45085"/>
                    <a:pt x="887730" y="46355"/>
                    <a:pt x="886460" y="48260"/>
                  </a:cubicBezTo>
                  <a:cubicBezTo>
                    <a:pt x="885190" y="50165"/>
                    <a:pt x="883920" y="52070"/>
                    <a:pt x="882650" y="54610"/>
                  </a:cubicBezTo>
                  <a:cubicBezTo>
                    <a:pt x="882015" y="57150"/>
                    <a:pt x="881380" y="59690"/>
                    <a:pt x="880745" y="62865"/>
                  </a:cubicBezTo>
                  <a:lnTo>
                    <a:pt x="916940" y="62865"/>
                  </a:lnTo>
                  <a:cubicBezTo>
                    <a:pt x="916940" y="62865"/>
                    <a:pt x="916305" y="57785"/>
                    <a:pt x="915670" y="55245"/>
                  </a:cubicBezTo>
                  <a:cubicBezTo>
                    <a:pt x="915035" y="52705"/>
                    <a:pt x="913765" y="50800"/>
                    <a:pt x="912495" y="48895"/>
                  </a:cubicBezTo>
                  <a:cubicBezTo>
                    <a:pt x="911225" y="46990"/>
                    <a:pt x="909320" y="45720"/>
                    <a:pt x="906780" y="44450"/>
                  </a:cubicBezTo>
                  <a:cubicBezTo>
                    <a:pt x="904240" y="43180"/>
                    <a:pt x="901700" y="43180"/>
                    <a:pt x="898525" y="43180"/>
                  </a:cubicBezTo>
                  <a:close/>
                  <a:moveTo>
                    <a:pt x="584834" y="43180"/>
                  </a:moveTo>
                  <a:cubicBezTo>
                    <a:pt x="582294" y="43180"/>
                    <a:pt x="579754" y="43180"/>
                    <a:pt x="577849" y="44450"/>
                  </a:cubicBezTo>
                  <a:cubicBezTo>
                    <a:pt x="575944" y="45085"/>
                    <a:pt x="574039" y="46355"/>
                    <a:pt x="572769" y="48260"/>
                  </a:cubicBezTo>
                  <a:cubicBezTo>
                    <a:pt x="571499" y="50165"/>
                    <a:pt x="570229" y="52070"/>
                    <a:pt x="568959" y="54610"/>
                  </a:cubicBezTo>
                  <a:cubicBezTo>
                    <a:pt x="568324" y="57150"/>
                    <a:pt x="567689" y="59690"/>
                    <a:pt x="567054" y="62865"/>
                  </a:cubicBezTo>
                  <a:lnTo>
                    <a:pt x="603249" y="62865"/>
                  </a:lnTo>
                  <a:cubicBezTo>
                    <a:pt x="603249" y="62865"/>
                    <a:pt x="602614" y="57785"/>
                    <a:pt x="601979" y="55245"/>
                  </a:cubicBezTo>
                  <a:cubicBezTo>
                    <a:pt x="601344" y="52705"/>
                    <a:pt x="600074" y="50800"/>
                    <a:pt x="598804" y="48895"/>
                  </a:cubicBezTo>
                  <a:cubicBezTo>
                    <a:pt x="597534" y="46990"/>
                    <a:pt x="595629" y="45720"/>
                    <a:pt x="593089" y="44450"/>
                  </a:cubicBezTo>
                  <a:cubicBezTo>
                    <a:pt x="590549" y="43180"/>
                    <a:pt x="588009" y="43180"/>
                    <a:pt x="584834" y="43180"/>
                  </a:cubicBezTo>
                  <a:close/>
                  <a:moveTo>
                    <a:pt x="398145" y="43180"/>
                  </a:moveTo>
                  <a:cubicBezTo>
                    <a:pt x="395605" y="43180"/>
                    <a:pt x="393065" y="43180"/>
                    <a:pt x="391160" y="44450"/>
                  </a:cubicBezTo>
                  <a:cubicBezTo>
                    <a:pt x="389255" y="45085"/>
                    <a:pt x="387350" y="46355"/>
                    <a:pt x="386080" y="48260"/>
                  </a:cubicBezTo>
                  <a:cubicBezTo>
                    <a:pt x="384810" y="50165"/>
                    <a:pt x="383540" y="52070"/>
                    <a:pt x="382270" y="54610"/>
                  </a:cubicBezTo>
                  <a:cubicBezTo>
                    <a:pt x="381635" y="57150"/>
                    <a:pt x="380365" y="59690"/>
                    <a:pt x="380365" y="62865"/>
                  </a:cubicBezTo>
                  <a:lnTo>
                    <a:pt x="416560" y="62865"/>
                  </a:lnTo>
                  <a:cubicBezTo>
                    <a:pt x="416560" y="62865"/>
                    <a:pt x="415925" y="57785"/>
                    <a:pt x="415290" y="55245"/>
                  </a:cubicBezTo>
                  <a:cubicBezTo>
                    <a:pt x="414655" y="52705"/>
                    <a:pt x="413385" y="50800"/>
                    <a:pt x="412115" y="48895"/>
                  </a:cubicBezTo>
                  <a:cubicBezTo>
                    <a:pt x="410845" y="46990"/>
                    <a:pt x="408940" y="45720"/>
                    <a:pt x="406400" y="44450"/>
                  </a:cubicBezTo>
                  <a:cubicBezTo>
                    <a:pt x="403860" y="43180"/>
                    <a:pt x="401320" y="43180"/>
                    <a:pt x="398145" y="43180"/>
                  </a:cubicBezTo>
                  <a:close/>
                  <a:moveTo>
                    <a:pt x="320039" y="43180"/>
                  </a:moveTo>
                  <a:cubicBezTo>
                    <a:pt x="318134" y="43180"/>
                    <a:pt x="316229" y="43180"/>
                    <a:pt x="314959" y="43815"/>
                  </a:cubicBezTo>
                  <a:cubicBezTo>
                    <a:pt x="313054" y="43815"/>
                    <a:pt x="311784" y="45085"/>
                    <a:pt x="309879" y="45720"/>
                  </a:cubicBezTo>
                  <a:cubicBezTo>
                    <a:pt x="308609" y="46355"/>
                    <a:pt x="306704" y="47625"/>
                    <a:pt x="305434" y="48895"/>
                  </a:cubicBezTo>
                  <a:cubicBezTo>
                    <a:pt x="304164" y="50165"/>
                    <a:pt x="302894" y="51435"/>
                    <a:pt x="302259" y="52705"/>
                  </a:cubicBezTo>
                  <a:lnTo>
                    <a:pt x="302259" y="85725"/>
                  </a:lnTo>
                  <a:cubicBezTo>
                    <a:pt x="302259" y="85725"/>
                    <a:pt x="304164" y="88265"/>
                    <a:pt x="305434" y="89535"/>
                  </a:cubicBezTo>
                  <a:cubicBezTo>
                    <a:pt x="306704" y="90805"/>
                    <a:pt x="307974" y="92075"/>
                    <a:pt x="309879" y="92710"/>
                  </a:cubicBezTo>
                  <a:cubicBezTo>
                    <a:pt x="311784" y="93980"/>
                    <a:pt x="313054" y="94615"/>
                    <a:pt x="314959" y="95250"/>
                  </a:cubicBezTo>
                  <a:cubicBezTo>
                    <a:pt x="316864" y="95250"/>
                    <a:pt x="318769" y="95885"/>
                    <a:pt x="320674" y="95885"/>
                  </a:cubicBezTo>
                  <a:cubicBezTo>
                    <a:pt x="326389" y="95885"/>
                    <a:pt x="330199" y="93980"/>
                    <a:pt x="333374" y="89535"/>
                  </a:cubicBezTo>
                  <a:cubicBezTo>
                    <a:pt x="336549" y="85090"/>
                    <a:pt x="337819" y="79375"/>
                    <a:pt x="337819" y="71120"/>
                  </a:cubicBezTo>
                  <a:lnTo>
                    <a:pt x="337184" y="71755"/>
                  </a:lnTo>
                  <a:cubicBezTo>
                    <a:pt x="337184" y="62230"/>
                    <a:pt x="335914" y="54610"/>
                    <a:pt x="332739" y="50165"/>
                  </a:cubicBezTo>
                  <a:cubicBezTo>
                    <a:pt x="329564" y="45720"/>
                    <a:pt x="325119" y="43180"/>
                    <a:pt x="320039" y="43180"/>
                  </a:cubicBezTo>
                  <a:close/>
                  <a:moveTo>
                    <a:pt x="200025" y="43180"/>
                  </a:moveTo>
                  <a:cubicBezTo>
                    <a:pt x="197485" y="43180"/>
                    <a:pt x="194945" y="43180"/>
                    <a:pt x="193040" y="44450"/>
                  </a:cubicBezTo>
                  <a:cubicBezTo>
                    <a:pt x="191135" y="45085"/>
                    <a:pt x="189230" y="46355"/>
                    <a:pt x="187960" y="48260"/>
                  </a:cubicBezTo>
                  <a:cubicBezTo>
                    <a:pt x="186690" y="50165"/>
                    <a:pt x="185420" y="52070"/>
                    <a:pt x="184150" y="54610"/>
                  </a:cubicBezTo>
                  <a:cubicBezTo>
                    <a:pt x="183515" y="57150"/>
                    <a:pt x="182880" y="59690"/>
                    <a:pt x="182245" y="62865"/>
                  </a:cubicBezTo>
                  <a:lnTo>
                    <a:pt x="218440" y="62865"/>
                  </a:lnTo>
                  <a:cubicBezTo>
                    <a:pt x="218440" y="62865"/>
                    <a:pt x="217805" y="57785"/>
                    <a:pt x="217170" y="55245"/>
                  </a:cubicBezTo>
                  <a:cubicBezTo>
                    <a:pt x="216535" y="52705"/>
                    <a:pt x="215265" y="50800"/>
                    <a:pt x="213995" y="48895"/>
                  </a:cubicBezTo>
                  <a:cubicBezTo>
                    <a:pt x="212725" y="46990"/>
                    <a:pt x="210820" y="45720"/>
                    <a:pt x="208280" y="44450"/>
                  </a:cubicBezTo>
                  <a:cubicBezTo>
                    <a:pt x="205740" y="43180"/>
                    <a:pt x="203200" y="43180"/>
                    <a:pt x="200025" y="43180"/>
                  </a:cubicBezTo>
                  <a:close/>
                  <a:moveTo>
                    <a:pt x="4439281" y="43179"/>
                  </a:moveTo>
                  <a:cubicBezTo>
                    <a:pt x="4433566" y="43179"/>
                    <a:pt x="4429756" y="45084"/>
                    <a:pt x="4426581" y="49529"/>
                  </a:cubicBezTo>
                  <a:cubicBezTo>
                    <a:pt x="4423406" y="53974"/>
                    <a:pt x="4422136" y="59689"/>
                    <a:pt x="4422136" y="67944"/>
                  </a:cubicBezTo>
                  <a:cubicBezTo>
                    <a:pt x="4422136" y="73024"/>
                    <a:pt x="4422136" y="76834"/>
                    <a:pt x="4423406" y="80644"/>
                  </a:cubicBezTo>
                  <a:cubicBezTo>
                    <a:pt x="4424041" y="84454"/>
                    <a:pt x="4425311" y="86994"/>
                    <a:pt x="4426581" y="89534"/>
                  </a:cubicBezTo>
                  <a:cubicBezTo>
                    <a:pt x="4427851" y="92074"/>
                    <a:pt x="4429756" y="93344"/>
                    <a:pt x="4432296" y="94614"/>
                  </a:cubicBezTo>
                  <a:cubicBezTo>
                    <a:pt x="4434201" y="95884"/>
                    <a:pt x="4436741" y="96519"/>
                    <a:pt x="4439916" y="96519"/>
                  </a:cubicBezTo>
                  <a:cubicBezTo>
                    <a:pt x="4441821" y="96519"/>
                    <a:pt x="4443726" y="96519"/>
                    <a:pt x="4444996" y="95884"/>
                  </a:cubicBezTo>
                  <a:cubicBezTo>
                    <a:pt x="4446901" y="95884"/>
                    <a:pt x="4448171" y="94614"/>
                    <a:pt x="4450076" y="93344"/>
                  </a:cubicBezTo>
                  <a:cubicBezTo>
                    <a:pt x="4451346" y="92709"/>
                    <a:pt x="4453251" y="91439"/>
                    <a:pt x="4454521" y="90169"/>
                  </a:cubicBezTo>
                  <a:cubicBezTo>
                    <a:pt x="4455791" y="88899"/>
                    <a:pt x="4457061" y="87629"/>
                    <a:pt x="4457696" y="86359"/>
                  </a:cubicBezTo>
                  <a:lnTo>
                    <a:pt x="4457696" y="53339"/>
                  </a:lnTo>
                  <a:cubicBezTo>
                    <a:pt x="4457696" y="53339"/>
                    <a:pt x="4455791" y="50799"/>
                    <a:pt x="4454521" y="49529"/>
                  </a:cubicBezTo>
                  <a:cubicBezTo>
                    <a:pt x="4453251" y="48259"/>
                    <a:pt x="4451981" y="46989"/>
                    <a:pt x="4450076" y="46354"/>
                  </a:cubicBezTo>
                  <a:cubicBezTo>
                    <a:pt x="4448806" y="45084"/>
                    <a:pt x="4446901" y="44449"/>
                    <a:pt x="4444996" y="43814"/>
                  </a:cubicBezTo>
                  <a:cubicBezTo>
                    <a:pt x="4443091" y="43814"/>
                    <a:pt x="4441186" y="43179"/>
                    <a:pt x="4439281" y="43179"/>
                  </a:cubicBezTo>
                  <a:close/>
                  <a:moveTo>
                    <a:pt x="1014731" y="43179"/>
                  </a:moveTo>
                  <a:cubicBezTo>
                    <a:pt x="1009016" y="43179"/>
                    <a:pt x="1005206" y="45084"/>
                    <a:pt x="1002032" y="49529"/>
                  </a:cubicBezTo>
                  <a:cubicBezTo>
                    <a:pt x="998856" y="53974"/>
                    <a:pt x="997587" y="59689"/>
                    <a:pt x="997587" y="67944"/>
                  </a:cubicBezTo>
                  <a:cubicBezTo>
                    <a:pt x="997587" y="77469"/>
                    <a:pt x="998856" y="84454"/>
                    <a:pt x="1002032" y="88899"/>
                  </a:cubicBezTo>
                  <a:cubicBezTo>
                    <a:pt x="1005206" y="93979"/>
                    <a:pt x="1009016" y="95884"/>
                    <a:pt x="1015367" y="95884"/>
                  </a:cubicBezTo>
                  <a:cubicBezTo>
                    <a:pt x="1018541" y="95884"/>
                    <a:pt x="1022352" y="95249"/>
                    <a:pt x="1024891" y="93344"/>
                  </a:cubicBezTo>
                  <a:cubicBezTo>
                    <a:pt x="1028067" y="91439"/>
                    <a:pt x="1030607" y="88899"/>
                    <a:pt x="1033147" y="86359"/>
                  </a:cubicBezTo>
                  <a:lnTo>
                    <a:pt x="1033147" y="53339"/>
                  </a:lnTo>
                  <a:cubicBezTo>
                    <a:pt x="1033147" y="53339"/>
                    <a:pt x="1031242" y="50799"/>
                    <a:pt x="1029971" y="49529"/>
                  </a:cubicBezTo>
                  <a:cubicBezTo>
                    <a:pt x="1028702" y="48259"/>
                    <a:pt x="1027431" y="46989"/>
                    <a:pt x="1025526" y="46354"/>
                  </a:cubicBezTo>
                  <a:cubicBezTo>
                    <a:pt x="1023621" y="45084"/>
                    <a:pt x="1022352" y="44449"/>
                    <a:pt x="1020446" y="43814"/>
                  </a:cubicBezTo>
                  <a:cubicBezTo>
                    <a:pt x="1018541" y="43179"/>
                    <a:pt x="1016636" y="43179"/>
                    <a:pt x="1014731" y="43179"/>
                  </a:cubicBezTo>
                  <a:close/>
                  <a:moveTo>
                    <a:pt x="4524370" y="31114"/>
                  </a:moveTo>
                  <a:lnTo>
                    <a:pt x="4538975" y="31114"/>
                  </a:lnTo>
                  <a:lnTo>
                    <a:pt x="4552310" y="84454"/>
                  </a:lnTo>
                  <a:lnTo>
                    <a:pt x="4566915" y="31114"/>
                  </a:lnTo>
                  <a:lnTo>
                    <a:pt x="4579615" y="31114"/>
                  </a:lnTo>
                  <a:lnTo>
                    <a:pt x="4594220" y="84454"/>
                  </a:lnTo>
                  <a:lnTo>
                    <a:pt x="4606920" y="31114"/>
                  </a:lnTo>
                  <a:lnTo>
                    <a:pt x="4622160" y="31114"/>
                  </a:lnTo>
                  <a:lnTo>
                    <a:pt x="4600570" y="108584"/>
                  </a:lnTo>
                  <a:lnTo>
                    <a:pt x="4587235" y="108584"/>
                  </a:lnTo>
                  <a:lnTo>
                    <a:pt x="4572630" y="54609"/>
                  </a:lnTo>
                  <a:lnTo>
                    <a:pt x="4558660" y="108584"/>
                  </a:lnTo>
                  <a:lnTo>
                    <a:pt x="4545325" y="108584"/>
                  </a:lnTo>
                  <a:close/>
                  <a:moveTo>
                    <a:pt x="4123686" y="31114"/>
                  </a:moveTo>
                  <a:lnTo>
                    <a:pt x="4138926" y="31114"/>
                  </a:lnTo>
                  <a:lnTo>
                    <a:pt x="4152261" y="84454"/>
                  </a:lnTo>
                  <a:lnTo>
                    <a:pt x="4166866" y="31114"/>
                  </a:lnTo>
                  <a:lnTo>
                    <a:pt x="4178931" y="31114"/>
                  </a:lnTo>
                  <a:lnTo>
                    <a:pt x="4193536" y="84454"/>
                  </a:lnTo>
                  <a:lnTo>
                    <a:pt x="4206871" y="31114"/>
                  </a:lnTo>
                  <a:lnTo>
                    <a:pt x="4222111" y="31114"/>
                  </a:lnTo>
                  <a:lnTo>
                    <a:pt x="4200521" y="108584"/>
                  </a:lnTo>
                  <a:lnTo>
                    <a:pt x="4187186" y="108584"/>
                  </a:lnTo>
                  <a:lnTo>
                    <a:pt x="4172581" y="54609"/>
                  </a:lnTo>
                  <a:lnTo>
                    <a:pt x="4157976" y="108584"/>
                  </a:lnTo>
                  <a:lnTo>
                    <a:pt x="4145276" y="108584"/>
                  </a:lnTo>
                  <a:close/>
                  <a:moveTo>
                    <a:pt x="2837811" y="31114"/>
                  </a:moveTo>
                  <a:lnTo>
                    <a:pt x="2852416" y="31114"/>
                  </a:lnTo>
                  <a:lnTo>
                    <a:pt x="2865751" y="84454"/>
                  </a:lnTo>
                  <a:lnTo>
                    <a:pt x="2880356" y="31114"/>
                  </a:lnTo>
                  <a:lnTo>
                    <a:pt x="2893056" y="31114"/>
                  </a:lnTo>
                  <a:lnTo>
                    <a:pt x="2907661" y="84454"/>
                  </a:lnTo>
                  <a:lnTo>
                    <a:pt x="2920361" y="31114"/>
                  </a:lnTo>
                  <a:lnTo>
                    <a:pt x="2935601" y="31114"/>
                  </a:lnTo>
                  <a:lnTo>
                    <a:pt x="2914011" y="108584"/>
                  </a:lnTo>
                  <a:lnTo>
                    <a:pt x="2900676" y="108584"/>
                  </a:lnTo>
                  <a:lnTo>
                    <a:pt x="2886706" y="54609"/>
                  </a:lnTo>
                  <a:lnTo>
                    <a:pt x="2872101" y="108584"/>
                  </a:lnTo>
                  <a:lnTo>
                    <a:pt x="2858766" y="108584"/>
                  </a:lnTo>
                  <a:close/>
                  <a:moveTo>
                    <a:pt x="1354455" y="31114"/>
                  </a:moveTo>
                  <a:lnTo>
                    <a:pt x="1369695" y="31114"/>
                  </a:lnTo>
                  <a:lnTo>
                    <a:pt x="1369695" y="109219"/>
                  </a:lnTo>
                  <a:lnTo>
                    <a:pt x="1354455" y="109219"/>
                  </a:lnTo>
                  <a:close/>
                  <a:moveTo>
                    <a:pt x="2646040" y="29844"/>
                  </a:moveTo>
                  <a:cubicBezTo>
                    <a:pt x="2650485" y="29844"/>
                    <a:pt x="2654295" y="29844"/>
                    <a:pt x="2658105" y="31749"/>
                  </a:cubicBezTo>
                  <a:cubicBezTo>
                    <a:pt x="2661915" y="33019"/>
                    <a:pt x="2665090" y="34289"/>
                    <a:pt x="2667630" y="36829"/>
                  </a:cubicBezTo>
                  <a:cubicBezTo>
                    <a:pt x="2670170" y="38734"/>
                    <a:pt x="2672075" y="41909"/>
                    <a:pt x="2673345" y="45084"/>
                  </a:cubicBezTo>
                  <a:cubicBezTo>
                    <a:pt x="2674615" y="48259"/>
                    <a:pt x="2675250" y="52069"/>
                    <a:pt x="2675250" y="56514"/>
                  </a:cubicBezTo>
                  <a:lnTo>
                    <a:pt x="2675250" y="109854"/>
                  </a:lnTo>
                  <a:lnTo>
                    <a:pt x="2660010" y="109854"/>
                  </a:lnTo>
                  <a:lnTo>
                    <a:pt x="2660010" y="108584"/>
                  </a:lnTo>
                  <a:lnTo>
                    <a:pt x="2660010" y="100964"/>
                  </a:lnTo>
                  <a:cubicBezTo>
                    <a:pt x="2660010" y="100964"/>
                    <a:pt x="2656200" y="104139"/>
                    <a:pt x="2654930" y="104774"/>
                  </a:cubicBezTo>
                  <a:cubicBezTo>
                    <a:pt x="2653660" y="105409"/>
                    <a:pt x="2652390" y="106679"/>
                    <a:pt x="2651120" y="107314"/>
                  </a:cubicBezTo>
                  <a:cubicBezTo>
                    <a:pt x="2649850" y="107949"/>
                    <a:pt x="2647945" y="108584"/>
                    <a:pt x="2646040" y="109219"/>
                  </a:cubicBezTo>
                  <a:cubicBezTo>
                    <a:pt x="2644135" y="109219"/>
                    <a:pt x="2641595" y="109854"/>
                    <a:pt x="2639055" y="109854"/>
                  </a:cubicBezTo>
                  <a:cubicBezTo>
                    <a:pt x="2635880" y="109854"/>
                    <a:pt x="2632705" y="109854"/>
                    <a:pt x="2629530" y="108584"/>
                  </a:cubicBezTo>
                  <a:cubicBezTo>
                    <a:pt x="2626355" y="107949"/>
                    <a:pt x="2623180" y="106044"/>
                    <a:pt x="2620640" y="104139"/>
                  </a:cubicBezTo>
                  <a:cubicBezTo>
                    <a:pt x="2618100" y="102234"/>
                    <a:pt x="2616195" y="99059"/>
                    <a:pt x="2614290" y="95884"/>
                  </a:cubicBezTo>
                  <a:cubicBezTo>
                    <a:pt x="2612385" y="92709"/>
                    <a:pt x="2611750" y="88264"/>
                    <a:pt x="2611750" y="83819"/>
                  </a:cubicBezTo>
                  <a:cubicBezTo>
                    <a:pt x="2611750" y="79374"/>
                    <a:pt x="2612385" y="75564"/>
                    <a:pt x="2614290" y="72389"/>
                  </a:cubicBezTo>
                  <a:cubicBezTo>
                    <a:pt x="2615560" y="69214"/>
                    <a:pt x="2618100" y="66674"/>
                    <a:pt x="2620640" y="64769"/>
                  </a:cubicBezTo>
                  <a:cubicBezTo>
                    <a:pt x="2623180" y="62864"/>
                    <a:pt x="2626990" y="60959"/>
                    <a:pt x="2630800" y="60324"/>
                  </a:cubicBezTo>
                  <a:cubicBezTo>
                    <a:pt x="2634610" y="59054"/>
                    <a:pt x="2638420" y="59054"/>
                    <a:pt x="2642865" y="59054"/>
                  </a:cubicBezTo>
                  <a:cubicBezTo>
                    <a:pt x="2646675" y="59054"/>
                    <a:pt x="2650485" y="59054"/>
                    <a:pt x="2653025" y="59689"/>
                  </a:cubicBezTo>
                  <a:cubicBezTo>
                    <a:pt x="2655565" y="59689"/>
                    <a:pt x="2658105" y="60959"/>
                    <a:pt x="2660010" y="61594"/>
                  </a:cubicBezTo>
                  <a:lnTo>
                    <a:pt x="2660010" y="55879"/>
                  </a:lnTo>
                  <a:cubicBezTo>
                    <a:pt x="2660010" y="51434"/>
                    <a:pt x="2658740" y="48259"/>
                    <a:pt x="2656200" y="46354"/>
                  </a:cubicBezTo>
                  <a:cubicBezTo>
                    <a:pt x="2653660" y="43814"/>
                    <a:pt x="2649850" y="43179"/>
                    <a:pt x="2645405" y="43179"/>
                  </a:cubicBezTo>
                  <a:cubicBezTo>
                    <a:pt x="2641595" y="43179"/>
                    <a:pt x="2637785" y="43179"/>
                    <a:pt x="2634610" y="44449"/>
                  </a:cubicBezTo>
                  <a:cubicBezTo>
                    <a:pt x="2631435" y="45084"/>
                    <a:pt x="2628260" y="46354"/>
                    <a:pt x="2625085" y="48259"/>
                  </a:cubicBezTo>
                  <a:lnTo>
                    <a:pt x="2619370" y="36829"/>
                  </a:lnTo>
                  <a:cubicBezTo>
                    <a:pt x="2623180" y="34289"/>
                    <a:pt x="2626990" y="33019"/>
                    <a:pt x="2631435" y="31749"/>
                  </a:cubicBezTo>
                  <a:cubicBezTo>
                    <a:pt x="2635880" y="30479"/>
                    <a:pt x="2640325" y="29844"/>
                    <a:pt x="2646040" y="29844"/>
                  </a:cubicBezTo>
                  <a:close/>
                  <a:moveTo>
                    <a:pt x="1114426" y="29844"/>
                  </a:moveTo>
                  <a:lnTo>
                    <a:pt x="1129666" y="29844"/>
                  </a:lnTo>
                  <a:lnTo>
                    <a:pt x="1129666" y="107949"/>
                  </a:lnTo>
                  <a:lnTo>
                    <a:pt x="1114426" y="107949"/>
                  </a:lnTo>
                  <a:lnTo>
                    <a:pt x="1114426" y="100964"/>
                  </a:lnTo>
                  <a:cubicBezTo>
                    <a:pt x="1114426" y="100964"/>
                    <a:pt x="1109981" y="106044"/>
                    <a:pt x="1106171" y="107314"/>
                  </a:cubicBezTo>
                  <a:cubicBezTo>
                    <a:pt x="1102996" y="109219"/>
                    <a:pt x="1098551" y="109854"/>
                    <a:pt x="1094741" y="109854"/>
                  </a:cubicBezTo>
                  <a:cubicBezTo>
                    <a:pt x="1085851" y="109854"/>
                    <a:pt x="1078866" y="106679"/>
                    <a:pt x="1073786" y="100964"/>
                  </a:cubicBezTo>
                  <a:cubicBezTo>
                    <a:pt x="1069341" y="95249"/>
                    <a:pt x="1066800" y="86359"/>
                    <a:pt x="1066800" y="74929"/>
                  </a:cubicBezTo>
                  <a:lnTo>
                    <a:pt x="1066800" y="30479"/>
                  </a:lnTo>
                  <a:lnTo>
                    <a:pt x="1082040" y="30479"/>
                  </a:lnTo>
                  <a:lnTo>
                    <a:pt x="1082040" y="74294"/>
                  </a:lnTo>
                  <a:cubicBezTo>
                    <a:pt x="1082040" y="81279"/>
                    <a:pt x="1083311" y="86994"/>
                    <a:pt x="1085851" y="90169"/>
                  </a:cubicBezTo>
                  <a:cubicBezTo>
                    <a:pt x="1088390" y="93979"/>
                    <a:pt x="1092201" y="95249"/>
                    <a:pt x="1097916" y="95249"/>
                  </a:cubicBezTo>
                  <a:cubicBezTo>
                    <a:pt x="1102996" y="95249"/>
                    <a:pt x="1106806" y="93344"/>
                    <a:pt x="1109981" y="90169"/>
                  </a:cubicBezTo>
                  <a:cubicBezTo>
                    <a:pt x="1112521" y="86994"/>
                    <a:pt x="1114426" y="81914"/>
                    <a:pt x="1114426" y="75564"/>
                  </a:cubicBezTo>
                  <a:close/>
                  <a:moveTo>
                    <a:pt x="1011556" y="29844"/>
                  </a:moveTo>
                  <a:cubicBezTo>
                    <a:pt x="1013461" y="29844"/>
                    <a:pt x="1015367" y="29844"/>
                    <a:pt x="1017272" y="30479"/>
                  </a:cubicBezTo>
                  <a:cubicBezTo>
                    <a:pt x="1019176" y="30479"/>
                    <a:pt x="1021081" y="31749"/>
                    <a:pt x="1022352" y="32384"/>
                  </a:cubicBezTo>
                  <a:cubicBezTo>
                    <a:pt x="1024257" y="33019"/>
                    <a:pt x="1025526" y="34289"/>
                    <a:pt x="1026797" y="35559"/>
                  </a:cubicBezTo>
                  <a:cubicBezTo>
                    <a:pt x="1028067" y="36829"/>
                    <a:pt x="1029336" y="37464"/>
                    <a:pt x="1030607" y="38734"/>
                  </a:cubicBezTo>
                  <a:lnTo>
                    <a:pt x="1030607" y="31749"/>
                  </a:lnTo>
                  <a:lnTo>
                    <a:pt x="1045847" y="31749"/>
                  </a:lnTo>
                  <a:lnTo>
                    <a:pt x="1045847" y="130809"/>
                  </a:lnTo>
                  <a:lnTo>
                    <a:pt x="1032512" y="137477"/>
                  </a:lnTo>
                  <a:lnTo>
                    <a:pt x="1032512" y="101599"/>
                  </a:lnTo>
                  <a:cubicBezTo>
                    <a:pt x="1032512" y="101599"/>
                    <a:pt x="1026797" y="106679"/>
                    <a:pt x="1022986" y="107949"/>
                  </a:cubicBezTo>
                  <a:cubicBezTo>
                    <a:pt x="1019812" y="109854"/>
                    <a:pt x="1016001" y="110489"/>
                    <a:pt x="1011556" y="110489"/>
                  </a:cubicBezTo>
                  <a:cubicBezTo>
                    <a:pt x="1007111" y="110489"/>
                    <a:pt x="1003301" y="109854"/>
                    <a:pt x="999491" y="107949"/>
                  </a:cubicBezTo>
                  <a:cubicBezTo>
                    <a:pt x="995681" y="106679"/>
                    <a:pt x="992506" y="104139"/>
                    <a:pt x="989966" y="100329"/>
                  </a:cubicBezTo>
                  <a:cubicBezTo>
                    <a:pt x="987426" y="97154"/>
                    <a:pt x="984886" y="92709"/>
                    <a:pt x="983616" y="87629"/>
                  </a:cubicBezTo>
                  <a:cubicBezTo>
                    <a:pt x="982346" y="82549"/>
                    <a:pt x="981076" y="76199"/>
                    <a:pt x="981076" y="68579"/>
                  </a:cubicBezTo>
                  <a:cubicBezTo>
                    <a:pt x="981076" y="61594"/>
                    <a:pt x="981711" y="55879"/>
                    <a:pt x="983616" y="51434"/>
                  </a:cubicBezTo>
                  <a:cubicBezTo>
                    <a:pt x="985521" y="46354"/>
                    <a:pt x="987426" y="42544"/>
                    <a:pt x="990601" y="39369"/>
                  </a:cubicBezTo>
                  <a:cubicBezTo>
                    <a:pt x="993142" y="36194"/>
                    <a:pt x="996951" y="33654"/>
                    <a:pt x="1000126" y="32384"/>
                  </a:cubicBezTo>
                  <a:cubicBezTo>
                    <a:pt x="1003937" y="31114"/>
                    <a:pt x="1007746" y="29844"/>
                    <a:pt x="1011556" y="29844"/>
                  </a:cubicBezTo>
                  <a:close/>
                  <a:moveTo>
                    <a:pt x="4871716" y="29210"/>
                  </a:moveTo>
                  <a:cubicBezTo>
                    <a:pt x="4876796" y="29210"/>
                    <a:pt x="4881241" y="29845"/>
                    <a:pt x="4885686" y="31750"/>
                  </a:cubicBezTo>
                  <a:cubicBezTo>
                    <a:pt x="4890131" y="33655"/>
                    <a:pt x="4894576" y="35560"/>
                    <a:pt x="4897751" y="38100"/>
                  </a:cubicBezTo>
                  <a:lnTo>
                    <a:pt x="4899021" y="38100"/>
                  </a:lnTo>
                  <a:lnTo>
                    <a:pt x="4892036" y="50165"/>
                  </a:lnTo>
                  <a:cubicBezTo>
                    <a:pt x="4888861" y="47625"/>
                    <a:pt x="4885686" y="46355"/>
                    <a:pt x="4882511" y="45085"/>
                  </a:cubicBezTo>
                  <a:cubicBezTo>
                    <a:pt x="4879336" y="43815"/>
                    <a:pt x="4875526" y="43180"/>
                    <a:pt x="4872351" y="43180"/>
                  </a:cubicBezTo>
                  <a:cubicBezTo>
                    <a:pt x="4869176" y="43180"/>
                    <a:pt x="4866001" y="43815"/>
                    <a:pt x="4864096" y="45085"/>
                  </a:cubicBezTo>
                  <a:cubicBezTo>
                    <a:pt x="4862191" y="46355"/>
                    <a:pt x="4861556" y="48260"/>
                    <a:pt x="4861556" y="50165"/>
                  </a:cubicBezTo>
                  <a:cubicBezTo>
                    <a:pt x="4861556" y="51435"/>
                    <a:pt x="4861556" y="52070"/>
                    <a:pt x="4861556" y="52705"/>
                  </a:cubicBezTo>
                  <a:cubicBezTo>
                    <a:pt x="4861556" y="53340"/>
                    <a:pt x="4862826" y="54610"/>
                    <a:pt x="4863461" y="55245"/>
                  </a:cubicBezTo>
                  <a:cubicBezTo>
                    <a:pt x="4864731" y="55880"/>
                    <a:pt x="4866001" y="57150"/>
                    <a:pt x="4867906" y="57785"/>
                  </a:cubicBezTo>
                  <a:cubicBezTo>
                    <a:pt x="4869811" y="59055"/>
                    <a:pt x="4872351" y="59690"/>
                    <a:pt x="4874891" y="60960"/>
                  </a:cubicBezTo>
                  <a:cubicBezTo>
                    <a:pt x="4879336" y="62865"/>
                    <a:pt x="4883146" y="64135"/>
                    <a:pt x="4886321" y="66040"/>
                  </a:cubicBezTo>
                  <a:cubicBezTo>
                    <a:pt x="4889496" y="67310"/>
                    <a:pt x="4892036" y="69215"/>
                    <a:pt x="4894576" y="71120"/>
                  </a:cubicBezTo>
                  <a:cubicBezTo>
                    <a:pt x="4896481" y="73025"/>
                    <a:pt x="4898386" y="75565"/>
                    <a:pt x="4899656" y="78105"/>
                  </a:cubicBezTo>
                  <a:cubicBezTo>
                    <a:pt x="4900926" y="80645"/>
                    <a:pt x="4901561" y="83820"/>
                    <a:pt x="4901561" y="87630"/>
                  </a:cubicBezTo>
                  <a:cubicBezTo>
                    <a:pt x="4901561" y="92075"/>
                    <a:pt x="4900926" y="95250"/>
                    <a:pt x="4899021" y="98425"/>
                  </a:cubicBezTo>
                  <a:cubicBezTo>
                    <a:pt x="4897116" y="101600"/>
                    <a:pt x="4895211" y="103505"/>
                    <a:pt x="4892671" y="105410"/>
                  </a:cubicBezTo>
                  <a:cubicBezTo>
                    <a:pt x="4890131" y="107315"/>
                    <a:pt x="4886956" y="108585"/>
                    <a:pt x="4883146" y="109220"/>
                  </a:cubicBezTo>
                  <a:cubicBezTo>
                    <a:pt x="4879336" y="109855"/>
                    <a:pt x="4876161" y="110490"/>
                    <a:pt x="4872351" y="110490"/>
                  </a:cubicBezTo>
                  <a:cubicBezTo>
                    <a:pt x="4867271" y="110490"/>
                    <a:pt x="4862191" y="109855"/>
                    <a:pt x="4857111" y="107950"/>
                  </a:cubicBezTo>
                  <a:cubicBezTo>
                    <a:pt x="4851396" y="106045"/>
                    <a:pt x="4846951" y="103505"/>
                    <a:pt x="4842506" y="100965"/>
                  </a:cubicBezTo>
                  <a:lnTo>
                    <a:pt x="4849491" y="89535"/>
                  </a:lnTo>
                  <a:cubicBezTo>
                    <a:pt x="4853301" y="92075"/>
                    <a:pt x="4857111" y="93980"/>
                    <a:pt x="4860921" y="95250"/>
                  </a:cubicBezTo>
                  <a:cubicBezTo>
                    <a:pt x="4864731" y="96520"/>
                    <a:pt x="4868541" y="97155"/>
                    <a:pt x="4872351" y="97155"/>
                  </a:cubicBezTo>
                  <a:cubicBezTo>
                    <a:pt x="4877431" y="97155"/>
                    <a:pt x="4880606" y="96520"/>
                    <a:pt x="4883146" y="94615"/>
                  </a:cubicBezTo>
                  <a:cubicBezTo>
                    <a:pt x="4885686" y="93345"/>
                    <a:pt x="4886321" y="90805"/>
                    <a:pt x="4886321" y="88265"/>
                  </a:cubicBezTo>
                  <a:cubicBezTo>
                    <a:pt x="4886321" y="86995"/>
                    <a:pt x="4886321" y="85725"/>
                    <a:pt x="4885051" y="84455"/>
                  </a:cubicBezTo>
                  <a:cubicBezTo>
                    <a:pt x="4884416" y="83185"/>
                    <a:pt x="4883146" y="82550"/>
                    <a:pt x="4881241" y="81280"/>
                  </a:cubicBezTo>
                  <a:cubicBezTo>
                    <a:pt x="4879971" y="80010"/>
                    <a:pt x="4878066" y="79375"/>
                    <a:pt x="4875526" y="78105"/>
                  </a:cubicBezTo>
                  <a:cubicBezTo>
                    <a:pt x="4872986" y="77470"/>
                    <a:pt x="4871081" y="76200"/>
                    <a:pt x="4867906" y="74930"/>
                  </a:cubicBezTo>
                  <a:cubicBezTo>
                    <a:pt x="4863461" y="73025"/>
                    <a:pt x="4860286" y="71755"/>
                    <a:pt x="4857111" y="69850"/>
                  </a:cubicBezTo>
                  <a:cubicBezTo>
                    <a:pt x="4853936" y="67945"/>
                    <a:pt x="4852031" y="66675"/>
                    <a:pt x="4850126" y="64770"/>
                  </a:cubicBezTo>
                  <a:cubicBezTo>
                    <a:pt x="4848221" y="62865"/>
                    <a:pt x="4846951" y="60960"/>
                    <a:pt x="4846316" y="58420"/>
                  </a:cubicBezTo>
                  <a:cubicBezTo>
                    <a:pt x="4845681" y="55880"/>
                    <a:pt x="4845046" y="53340"/>
                    <a:pt x="4845046" y="50165"/>
                  </a:cubicBezTo>
                  <a:cubicBezTo>
                    <a:pt x="4845046" y="46990"/>
                    <a:pt x="4845681" y="43815"/>
                    <a:pt x="4846951" y="40640"/>
                  </a:cubicBezTo>
                  <a:cubicBezTo>
                    <a:pt x="4848221" y="38100"/>
                    <a:pt x="4850126" y="35560"/>
                    <a:pt x="4852666" y="34290"/>
                  </a:cubicBezTo>
                  <a:cubicBezTo>
                    <a:pt x="4855206" y="32385"/>
                    <a:pt x="4857746" y="31115"/>
                    <a:pt x="4860921" y="30480"/>
                  </a:cubicBezTo>
                  <a:cubicBezTo>
                    <a:pt x="4864096" y="29845"/>
                    <a:pt x="4867906" y="29210"/>
                    <a:pt x="4871716" y="29210"/>
                  </a:cubicBezTo>
                  <a:close/>
                  <a:moveTo>
                    <a:pt x="4749796" y="29210"/>
                  </a:moveTo>
                  <a:cubicBezTo>
                    <a:pt x="4752971" y="29210"/>
                    <a:pt x="4755511" y="29210"/>
                    <a:pt x="4757416" y="29845"/>
                  </a:cubicBezTo>
                  <a:cubicBezTo>
                    <a:pt x="4759321" y="30480"/>
                    <a:pt x="4761226" y="31115"/>
                    <a:pt x="4763131" y="32385"/>
                  </a:cubicBezTo>
                  <a:lnTo>
                    <a:pt x="4759321" y="46990"/>
                  </a:lnTo>
                  <a:lnTo>
                    <a:pt x="4758051" y="46990"/>
                  </a:lnTo>
                  <a:cubicBezTo>
                    <a:pt x="4758051" y="46990"/>
                    <a:pt x="4754876" y="45085"/>
                    <a:pt x="4752971" y="45085"/>
                  </a:cubicBezTo>
                  <a:cubicBezTo>
                    <a:pt x="4751066" y="45085"/>
                    <a:pt x="4749161" y="44450"/>
                    <a:pt x="4746621" y="44450"/>
                  </a:cubicBezTo>
                  <a:cubicBezTo>
                    <a:pt x="4741541" y="44450"/>
                    <a:pt x="4737731" y="46355"/>
                    <a:pt x="4735191" y="49530"/>
                  </a:cubicBezTo>
                  <a:cubicBezTo>
                    <a:pt x="4732651" y="52705"/>
                    <a:pt x="4731381" y="57785"/>
                    <a:pt x="4731381" y="64770"/>
                  </a:cubicBezTo>
                  <a:lnTo>
                    <a:pt x="4731381" y="109220"/>
                  </a:lnTo>
                  <a:lnTo>
                    <a:pt x="4716141" y="109220"/>
                  </a:lnTo>
                  <a:lnTo>
                    <a:pt x="4716141" y="31115"/>
                  </a:lnTo>
                  <a:lnTo>
                    <a:pt x="4731381" y="31115"/>
                  </a:lnTo>
                  <a:lnTo>
                    <a:pt x="4731381" y="38735"/>
                  </a:lnTo>
                  <a:cubicBezTo>
                    <a:pt x="4731381" y="38735"/>
                    <a:pt x="4733286" y="36195"/>
                    <a:pt x="4734556" y="34925"/>
                  </a:cubicBezTo>
                  <a:cubicBezTo>
                    <a:pt x="4735826" y="33655"/>
                    <a:pt x="4737096" y="33020"/>
                    <a:pt x="4739001" y="31750"/>
                  </a:cubicBezTo>
                  <a:cubicBezTo>
                    <a:pt x="4740271" y="31115"/>
                    <a:pt x="4742176" y="30480"/>
                    <a:pt x="4744081" y="29845"/>
                  </a:cubicBezTo>
                  <a:cubicBezTo>
                    <a:pt x="4745986" y="29845"/>
                    <a:pt x="4747891" y="29210"/>
                    <a:pt x="4749796" y="29210"/>
                  </a:cubicBezTo>
                  <a:close/>
                  <a:moveTo>
                    <a:pt x="4349110" y="29210"/>
                  </a:moveTo>
                  <a:cubicBezTo>
                    <a:pt x="4352285" y="29210"/>
                    <a:pt x="4354825" y="29210"/>
                    <a:pt x="4356730" y="29845"/>
                  </a:cubicBezTo>
                  <a:cubicBezTo>
                    <a:pt x="4358635" y="29845"/>
                    <a:pt x="4360540" y="31115"/>
                    <a:pt x="4362445" y="32385"/>
                  </a:cubicBezTo>
                  <a:lnTo>
                    <a:pt x="4358635" y="46990"/>
                  </a:lnTo>
                  <a:lnTo>
                    <a:pt x="4357365" y="46990"/>
                  </a:lnTo>
                  <a:cubicBezTo>
                    <a:pt x="4357365" y="46990"/>
                    <a:pt x="4354190" y="45085"/>
                    <a:pt x="4352285" y="45085"/>
                  </a:cubicBezTo>
                  <a:cubicBezTo>
                    <a:pt x="4350380" y="45085"/>
                    <a:pt x="4348475" y="44450"/>
                    <a:pt x="4345935" y="44450"/>
                  </a:cubicBezTo>
                  <a:cubicBezTo>
                    <a:pt x="4340855" y="44450"/>
                    <a:pt x="4337045" y="46355"/>
                    <a:pt x="4334505" y="49530"/>
                  </a:cubicBezTo>
                  <a:cubicBezTo>
                    <a:pt x="4331965" y="52705"/>
                    <a:pt x="4330695" y="57785"/>
                    <a:pt x="4330695" y="64770"/>
                  </a:cubicBezTo>
                  <a:lnTo>
                    <a:pt x="4330695" y="109220"/>
                  </a:lnTo>
                  <a:lnTo>
                    <a:pt x="4315455" y="109220"/>
                  </a:lnTo>
                  <a:lnTo>
                    <a:pt x="4315455" y="31115"/>
                  </a:lnTo>
                  <a:lnTo>
                    <a:pt x="4330695" y="31115"/>
                  </a:lnTo>
                  <a:lnTo>
                    <a:pt x="4330695" y="38735"/>
                  </a:lnTo>
                  <a:cubicBezTo>
                    <a:pt x="4330695" y="38735"/>
                    <a:pt x="4332600" y="36195"/>
                    <a:pt x="4333870" y="34925"/>
                  </a:cubicBezTo>
                  <a:cubicBezTo>
                    <a:pt x="4335140" y="33655"/>
                    <a:pt x="4336410" y="33020"/>
                    <a:pt x="4338315" y="31750"/>
                  </a:cubicBezTo>
                  <a:cubicBezTo>
                    <a:pt x="4339585" y="31115"/>
                    <a:pt x="4341490" y="30480"/>
                    <a:pt x="4343395" y="29845"/>
                  </a:cubicBezTo>
                  <a:cubicBezTo>
                    <a:pt x="4345300" y="29845"/>
                    <a:pt x="4347205" y="29210"/>
                    <a:pt x="4349110" y="29210"/>
                  </a:cubicBezTo>
                  <a:close/>
                  <a:moveTo>
                    <a:pt x="4044310" y="29210"/>
                  </a:moveTo>
                  <a:cubicBezTo>
                    <a:pt x="4050025" y="29210"/>
                    <a:pt x="4054470" y="30480"/>
                    <a:pt x="4058915" y="32385"/>
                  </a:cubicBezTo>
                  <a:cubicBezTo>
                    <a:pt x="4062725" y="34290"/>
                    <a:pt x="4066535" y="37465"/>
                    <a:pt x="4069075" y="40640"/>
                  </a:cubicBezTo>
                  <a:cubicBezTo>
                    <a:pt x="4071615" y="44450"/>
                    <a:pt x="4073520" y="48260"/>
                    <a:pt x="4075425" y="53340"/>
                  </a:cubicBezTo>
                  <a:cubicBezTo>
                    <a:pt x="4076695" y="57785"/>
                    <a:pt x="4077330" y="62865"/>
                    <a:pt x="4077330" y="68580"/>
                  </a:cubicBezTo>
                  <a:lnTo>
                    <a:pt x="4076060" y="68580"/>
                  </a:lnTo>
                  <a:cubicBezTo>
                    <a:pt x="4076060" y="68580"/>
                    <a:pt x="4076060" y="71120"/>
                    <a:pt x="4076060" y="72390"/>
                  </a:cubicBezTo>
                  <a:cubicBezTo>
                    <a:pt x="4076060" y="73660"/>
                    <a:pt x="4076060" y="74295"/>
                    <a:pt x="4076060" y="75565"/>
                  </a:cubicBezTo>
                  <a:lnTo>
                    <a:pt x="4024625" y="75565"/>
                  </a:lnTo>
                  <a:cubicBezTo>
                    <a:pt x="4024625" y="79375"/>
                    <a:pt x="4025895" y="82550"/>
                    <a:pt x="4027165" y="85090"/>
                  </a:cubicBezTo>
                  <a:cubicBezTo>
                    <a:pt x="4028435" y="87630"/>
                    <a:pt x="4029705" y="90170"/>
                    <a:pt x="4031610" y="91440"/>
                  </a:cubicBezTo>
                  <a:cubicBezTo>
                    <a:pt x="4033515" y="93345"/>
                    <a:pt x="4035420" y="94615"/>
                    <a:pt x="4037325" y="95250"/>
                  </a:cubicBezTo>
                  <a:cubicBezTo>
                    <a:pt x="4039230" y="95885"/>
                    <a:pt x="4041770" y="96520"/>
                    <a:pt x="4044310" y="96520"/>
                  </a:cubicBezTo>
                  <a:cubicBezTo>
                    <a:pt x="4046215" y="96520"/>
                    <a:pt x="4047485" y="96520"/>
                    <a:pt x="4049390" y="96520"/>
                  </a:cubicBezTo>
                  <a:cubicBezTo>
                    <a:pt x="4050660" y="96520"/>
                    <a:pt x="4052565" y="95885"/>
                    <a:pt x="4053835" y="95250"/>
                  </a:cubicBezTo>
                  <a:cubicBezTo>
                    <a:pt x="4055105" y="95250"/>
                    <a:pt x="4056375" y="93980"/>
                    <a:pt x="4057645" y="93345"/>
                  </a:cubicBezTo>
                  <a:cubicBezTo>
                    <a:pt x="4058915" y="93345"/>
                    <a:pt x="4060185" y="92075"/>
                    <a:pt x="4062090" y="90805"/>
                  </a:cubicBezTo>
                  <a:lnTo>
                    <a:pt x="4070980" y="100330"/>
                  </a:lnTo>
                  <a:cubicBezTo>
                    <a:pt x="4070980" y="100330"/>
                    <a:pt x="4067170" y="103505"/>
                    <a:pt x="4065265" y="104775"/>
                  </a:cubicBezTo>
                  <a:cubicBezTo>
                    <a:pt x="4063360" y="106045"/>
                    <a:pt x="4061455" y="106680"/>
                    <a:pt x="4059550" y="107950"/>
                  </a:cubicBezTo>
                  <a:cubicBezTo>
                    <a:pt x="4057645" y="108585"/>
                    <a:pt x="4055105" y="109855"/>
                    <a:pt x="4052565" y="109855"/>
                  </a:cubicBezTo>
                  <a:cubicBezTo>
                    <a:pt x="4050025" y="109855"/>
                    <a:pt x="4046850" y="110490"/>
                    <a:pt x="4043675" y="110490"/>
                  </a:cubicBezTo>
                  <a:cubicBezTo>
                    <a:pt x="4040500" y="110490"/>
                    <a:pt x="4037325" y="110490"/>
                    <a:pt x="4034150" y="109220"/>
                  </a:cubicBezTo>
                  <a:cubicBezTo>
                    <a:pt x="4030975" y="108585"/>
                    <a:pt x="4028435" y="107315"/>
                    <a:pt x="4026530" y="105410"/>
                  </a:cubicBezTo>
                  <a:cubicBezTo>
                    <a:pt x="4023990" y="104140"/>
                    <a:pt x="4022085" y="102235"/>
                    <a:pt x="4020180" y="100330"/>
                  </a:cubicBezTo>
                  <a:cubicBezTo>
                    <a:pt x="4018275" y="98425"/>
                    <a:pt x="4016370" y="95885"/>
                    <a:pt x="4015100" y="92710"/>
                  </a:cubicBezTo>
                  <a:cubicBezTo>
                    <a:pt x="4013195" y="89535"/>
                    <a:pt x="4011925" y="86360"/>
                    <a:pt x="4011290" y="82550"/>
                  </a:cubicBezTo>
                  <a:cubicBezTo>
                    <a:pt x="4010655" y="78740"/>
                    <a:pt x="4010020" y="74295"/>
                    <a:pt x="4010020" y="69850"/>
                  </a:cubicBezTo>
                  <a:cubicBezTo>
                    <a:pt x="4010020" y="63500"/>
                    <a:pt x="4010655" y="57150"/>
                    <a:pt x="4012560" y="52070"/>
                  </a:cubicBezTo>
                  <a:cubicBezTo>
                    <a:pt x="4014465" y="46990"/>
                    <a:pt x="4016370" y="42545"/>
                    <a:pt x="4019545" y="39370"/>
                  </a:cubicBezTo>
                  <a:cubicBezTo>
                    <a:pt x="4022720" y="36195"/>
                    <a:pt x="4025895" y="33020"/>
                    <a:pt x="4030340" y="31750"/>
                  </a:cubicBezTo>
                  <a:cubicBezTo>
                    <a:pt x="4034785" y="29845"/>
                    <a:pt x="4039230" y="29210"/>
                    <a:pt x="4044310" y="29210"/>
                  </a:cubicBezTo>
                  <a:close/>
                  <a:moveTo>
                    <a:pt x="3811900" y="29210"/>
                  </a:moveTo>
                  <a:cubicBezTo>
                    <a:pt x="3815075" y="29210"/>
                    <a:pt x="3817615" y="29210"/>
                    <a:pt x="3819520" y="29845"/>
                  </a:cubicBezTo>
                  <a:cubicBezTo>
                    <a:pt x="3821425" y="29845"/>
                    <a:pt x="3823330" y="31115"/>
                    <a:pt x="3825235" y="32385"/>
                  </a:cubicBezTo>
                  <a:lnTo>
                    <a:pt x="3821425" y="46990"/>
                  </a:lnTo>
                  <a:lnTo>
                    <a:pt x="3820155" y="46990"/>
                  </a:lnTo>
                  <a:cubicBezTo>
                    <a:pt x="3820155" y="46990"/>
                    <a:pt x="3816980" y="45085"/>
                    <a:pt x="3815075" y="45085"/>
                  </a:cubicBezTo>
                  <a:cubicBezTo>
                    <a:pt x="3813170" y="45085"/>
                    <a:pt x="3811265" y="44450"/>
                    <a:pt x="3808725" y="44450"/>
                  </a:cubicBezTo>
                  <a:cubicBezTo>
                    <a:pt x="3803645" y="44450"/>
                    <a:pt x="3799835" y="46355"/>
                    <a:pt x="3797295" y="49530"/>
                  </a:cubicBezTo>
                  <a:cubicBezTo>
                    <a:pt x="3794755" y="52705"/>
                    <a:pt x="3793485" y="57785"/>
                    <a:pt x="3793485" y="64770"/>
                  </a:cubicBezTo>
                  <a:lnTo>
                    <a:pt x="3793485" y="109220"/>
                  </a:lnTo>
                  <a:lnTo>
                    <a:pt x="3778245" y="109220"/>
                  </a:lnTo>
                  <a:lnTo>
                    <a:pt x="3778245" y="31115"/>
                  </a:lnTo>
                  <a:lnTo>
                    <a:pt x="3793485" y="31115"/>
                  </a:lnTo>
                  <a:lnTo>
                    <a:pt x="3793485" y="38735"/>
                  </a:lnTo>
                  <a:cubicBezTo>
                    <a:pt x="3793485" y="38735"/>
                    <a:pt x="3795390" y="36195"/>
                    <a:pt x="3796660" y="34925"/>
                  </a:cubicBezTo>
                  <a:cubicBezTo>
                    <a:pt x="3797930" y="33655"/>
                    <a:pt x="3799200" y="33020"/>
                    <a:pt x="3801105" y="31750"/>
                  </a:cubicBezTo>
                  <a:cubicBezTo>
                    <a:pt x="3802375" y="31115"/>
                    <a:pt x="3804280" y="30480"/>
                    <a:pt x="3806185" y="29845"/>
                  </a:cubicBezTo>
                  <a:cubicBezTo>
                    <a:pt x="3808090" y="29845"/>
                    <a:pt x="3809995" y="29210"/>
                    <a:pt x="3811900" y="29210"/>
                  </a:cubicBezTo>
                  <a:close/>
                  <a:moveTo>
                    <a:pt x="3729986" y="29210"/>
                  </a:moveTo>
                  <a:cubicBezTo>
                    <a:pt x="3735701" y="29210"/>
                    <a:pt x="3740146" y="30480"/>
                    <a:pt x="3744591" y="32385"/>
                  </a:cubicBezTo>
                  <a:cubicBezTo>
                    <a:pt x="3748401" y="34290"/>
                    <a:pt x="3752211" y="37465"/>
                    <a:pt x="3754751" y="40640"/>
                  </a:cubicBezTo>
                  <a:cubicBezTo>
                    <a:pt x="3757291" y="44450"/>
                    <a:pt x="3759196" y="48260"/>
                    <a:pt x="3761101" y="53340"/>
                  </a:cubicBezTo>
                  <a:cubicBezTo>
                    <a:pt x="3762371" y="57785"/>
                    <a:pt x="3763006" y="62865"/>
                    <a:pt x="3763006" y="68580"/>
                  </a:cubicBezTo>
                  <a:lnTo>
                    <a:pt x="3761736" y="68580"/>
                  </a:lnTo>
                  <a:cubicBezTo>
                    <a:pt x="3761736" y="68580"/>
                    <a:pt x="3761736" y="71120"/>
                    <a:pt x="3761736" y="72390"/>
                  </a:cubicBezTo>
                  <a:cubicBezTo>
                    <a:pt x="3761736" y="73660"/>
                    <a:pt x="3761736" y="74295"/>
                    <a:pt x="3761736" y="75565"/>
                  </a:cubicBezTo>
                  <a:lnTo>
                    <a:pt x="3710301" y="75565"/>
                  </a:lnTo>
                  <a:cubicBezTo>
                    <a:pt x="3710301" y="79375"/>
                    <a:pt x="3711571" y="82550"/>
                    <a:pt x="3712841" y="85090"/>
                  </a:cubicBezTo>
                  <a:cubicBezTo>
                    <a:pt x="3714111" y="87630"/>
                    <a:pt x="3715381" y="90170"/>
                    <a:pt x="3717286" y="91440"/>
                  </a:cubicBezTo>
                  <a:cubicBezTo>
                    <a:pt x="3719191" y="93345"/>
                    <a:pt x="3721096" y="94615"/>
                    <a:pt x="3723001" y="95250"/>
                  </a:cubicBezTo>
                  <a:cubicBezTo>
                    <a:pt x="3724906" y="95885"/>
                    <a:pt x="3727446" y="96520"/>
                    <a:pt x="3729986" y="96520"/>
                  </a:cubicBezTo>
                  <a:cubicBezTo>
                    <a:pt x="3731891" y="96520"/>
                    <a:pt x="3733161" y="96520"/>
                    <a:pt x="3735066" y="96520"/>
                  </a:cubicBezTo>
                  <a:cubicBezTo>
                    <a:pt x="3736336" y="96520"/>
                    <a:pt x="3738241" y="95885"/>
                    <a:pt x="3739511" y="95250"/>
                  </a:cubicBezTo>
                  <a:cubicBezTo>
                    <a:pt x="3740781" y="95250"/>
                    <a:pt x="3742051" y="93980"/>
                    <a:pt x="3743321" y="93345"/>
                  </a:cubicBezTo>
                  <a:cubicBezTo>
                    <a:pt x="3744591" y="93345"/>
                    <a:pt x="3745861" y="92075"/>
                    <a:pt x="3747766" y="90805"/>
                  </a:cubicBezTo>
                  <a:lnTo>
                    <a:pt x="3756656" y="100330"/>
                  </a:lnTo>
                  <a:cubicBezTo>
                    <a:pt x="3756656" y="100330"/>
                    <a:pt x="3752846" y="103505"/>
                    <a:pt x="3750941" y="104775"/>
                  </a:cubicBezTo>
                  <a:cubicBezTo>
                    <a:pt x="3749036" y="106045"/>
                    <a:pt x="3747131" y="106680"/>
                    <a:pt x="3745226" y="107950"/>
                  </a:cubicBezTo>
                  <a:cubicBezTo>
                    <a:pt x="3743321" y="108585"/>
                    <a:pt x="3740781" y="109855"/>
                    <a:pt x="3738241" y="109855"/>
                  </a:cubicBezTo>
                  <a:cubicBezTo>
                    <a:pt x="3735701" y="109855"/>
                    <a:pt x="3732526" y="110490"/>
                    <a:pt x="3729351" y="110490"/>
                  </a:cubicBezTo>
                  <a:cubicBezTo>
                    <a:pt x="3726176" y="110490"/>
                    <a:pt x="3723001" y="110490"/>
                    <a:pt x="3719826" y="109220"/>
                  </a:cubicBezTo>
                  <a:cubicBezTo>
                    <a:pt x="3716651" y="108585"/>
                    <a:pt x="3714111" y="107315"/>
                    <a:pt x="3712206" y="105410"/>
                  </a:cubicBezTo>
                  <a:cubicBezTo>
                    <a:pt x="3709666" y="104140"/>
                    <a:pt x="3707761" y="102235"/>
                    <a:pt x="3705856" y="100330"/>
                  </a:cubicBezTo>
                  <a:cubicBezTo>
                    <a:pt x="3703951" y="98425"/>
                    <a:pt x="3702046" y="95885"/>
                    <a:pt x="3700776" y="92710"/>
                  </a:cubicBezTo>
                  <a:cubicBezTo>
                    <a:pt x="3698871" y="89535"/>
                    <a:pt x="3697601" y="86360"/>
                    <a:pt x="3696966" y="82550"/>
                  </a:cubicBezTo>
                  <a:cubicBezTo>
                    <a:pt x="3696331" y="78740"/>
                    <a:pt x="3695696" y="74295"/>
                    <a:pt x="3695696" y="69850"/>
                  </a:cubicBezTo>
                  <a:cubicBezTo>
                    <a:pt x="3695696" y="63500"/>
                    <a:pt x="3696331" y="57150"/>
                    <a:pt x="3698236" y="52070"/>
                  </a:cubicBezTo>
                  <a:cubicBezTo>
                    <a:pt x="3700141" y="46990"/>
                    <a:pt x="3702046" y="42545"/>
                    <a:pt x="3705221" y="39370"/>
                  </a:cubicBezTo>
                  <a:cubicBezTo>
                    <a:pt x="3708396" y="36195"/>
                    <a:pt x="3711571" y="33020"/>
                    <a:pt x="3716016" y="31750"/>
                  </a:cubicBezTo>
                  <a:cubicBezTo>
                    <a:pt x="3720461" y="29845"/>
                    <a:pt x="3724906" y="29210"/>
                    <a:pt x="3729986" y="29210"/>
                  </a:cubicBezTo>
                  <a:close/>
                  <a:moveTo>
                    <a:pt x="3543296" y="29210"/>
                  </a:moveTo>
                  <a:cubicBezTo>
                    <a:pt x="3549011" y="29210"/>
                    <a:pt x="3553456" y="30480"/>
                    <a:pt x="3557901" y="32385"/>
                  </a:cubicBezTo>
                  <a:cubicBezTo>
                    <a:pt x="3561711" y="34290"/>
                    <a:pt x="3565521" y="37465"/>
                    <a:pt x="3568061" y="40640"/>
                  </a:cubicBezTo>
                  <a:cubicBezTo>
                    <a:pt x="3570601" y="44450"/>
                    <a:pt x="3572506" y="48260"/>
                    <a:pt x="3574411" y="53340"/>
                  </a:cubicBezTo>
                  <a:cubicBezTo>
                    <a:pt x="3575681" y="57785"/>
                    <a:pt x="3576316" y="62865"/>
                    <a:pt x="3576316" y="68580"/>
                  </a:cubicBezTo>
                  <a:lnTo>
                    <a:pt x="3575046" y="68580"/>
                  </a:lnTo>
                  <a:cubicBezTo>
                    <a:pt x="3575046" y="68580"/>
                    <a:pt x="3575046" y="71120"/>
                    <a:pt x="3575046" y="72390"/>
                  </a:cubicBezTo>
                  <a:cubicBezTo>
                    <a:pt x="3575046" y="73660"/>
                    <a:pt x="3575046" y="74295"/>
                    <a:pt x="3575046" y="75565"/>
                  </a:cubicBezTo>
                  <a:lnTo>
                    <a:pt x="3523611" y="75565"/>
                  </a:lnTo>
                  <a:cubicBezTo>
                    <a:pt x="3523611" y="79375"/>
                    <a:pt x="3524881" y="82550"/>
                    <a:pt x="3526151" y="85090"/>
                  </a:cubicBezTo>
                  <a:cubicBezTo>
                    <a:pt x="3527421" y="87630"/>
                    <a:pt x="3528691" y="90170"/>
                    <a:pt x="3530596" y="91440"/>
                  </a:cubicBezTo>
                  <a:cubicBezTo>
                    <a:pt x="3532501" y="93345"/>
                    <a:pt x="3534406" y="94615"/>
                    <a:pt x="3536311" y="95250"/>
                  </a:cubicBezTo>
                  <a:cubicBezTo>
                    <a:pt x="3538216" y="95885"/>
                    <a:pt x="3540756" y="96520"/>
                    <a:pt x="3543296" y="96520"/>
                  </a:cubicBezTo>
                  <a:cubicBezTo>
                    <a:pt x="3545201" y="96520"/>
                    <a:pt x="3546471" y="96520"/>
                    <a:pt x="3548376" y="96520"/>
                  </a:cubicBezTo>
                  <a:cubicBezTo>
                    <a:pt x="3549646" y="96520"/>
                    <a:pt x="3551551" y="95885"/>
                    <a:pt x="3552821" y="95250"/>
                  </a:cubicBezTo>
                  <a:cubicBezTo>
                    <a:pt x="3554091" y="95250"/>
                    <a:pt x="3555361" y="93980"/>
                    <a:pt x="3556631" y="93345"/>
                  </a:cubicBezTo>
                  <a:cubicBezTo>
                    <a:pt x="3557901" y="93345"/>
                    <a:pt x="3559171" y="92075"/>
                    <a:pt x="3561076" y="90805"/>
                  </a:cubicBezTo>
                  <a:lnTo>
                    <a:pt x="3569966" y="100330"/>
                  </a:lnTo>
                  <a:cubicBezTo>
                    <a:pt x="3569966" y="100330"/>
                    <a:pt x="3566156" y="103505"/>
                    <a:pt x="3564251" y="104775"/>
                  </a:cubicBezTo>
                  <a:cubicBezTo>
                    <a:pt x="3562346" y="106045"/>
                    <a:pt x="3560441" y="106680"/>
                    <a:pt x="3558536" y="107950"/>
                  </a:cubicBezTo>
                  <a:cubicBezTo>
                    <a:pt x="3556631" y="108585"/>
                    <a:pt x="3554091" y="109855"/>
                    <a:pt x="3551551" y="109855"/>
                  </a:cubicBezTo>
                  <a:cubicBezTo>
                    <a:pt x="3549011" y="109855"/>
                    <a:pt x="3545836" y="110490"/>
                    <a:pt x="3542661" y="110490"/>
                  </a:cubicBezTo>
                  <a:cubicBezTo>
                    <a:pt x="3539486" y="110490"/>
                    <a:pt x="3536311" y="110490"/>
                    <a:pt x="3533136" y="109220"/>
                  </a:cubicBezTo>
                  <a:cubicBezTo>
                    <a:pt x="3529961" y="108585"/>
                    <a:pt x="3527421" y="107315"/>
                    <a:pt x="3525516" y="105410"/>
                  </a:cubicBezTo>
                  <a:cubicBezTo>
                    <a:pt x="3522976" y="104140"/>
                    <a:pt x="3521071" y="102235"/>
                    <a:pt x="3519166" y="100330"/>
                  </a:cubicBezTo>
                  <a:cubicBezTo>
                    <a:pt x="3517261" y="98425"/>
                    <a:pt x="3515356" y="95885"/>
                    <a:pt x="3514086" y="92710"/>
                  </a:cubicBezTo>
                  <a:cubicBezTo>
                    <a:pt x="3512181" y="89535"/>
                    <a:pt x="3510911" y="86360"/>
                    <a:pt x="3510276" y="82550"/>
                  </a:cubicBezTo>
                  <a:cubicBezTo>
                    <a:pt x="3509641" y="78740"/>
                    <a:pt x="3509006" y="74295"/>
                    <a:pt x="3509006" y="69850"/>
                  </a:cubicBezTo>
                  <a:cubicBezTo>
                    <a:pt x="3509006" y="63500"/>
                    <a:pt x="3509641" y="57150"/>
                    <a:pt x="3511546" y="52070"/>
                  </a:cubicBezTo>
                  <a:cubicBezTo>
                    <a:pt x="3513451" y="46990"/>
                    <a:pt x="3515356" y="42545"/>
                    <a:pt x="3518531" y="39370"/>
                  </a:cubicBezTo>
                  <a:cubicBezTo>
                    <a:pt x="3521706" y="36195"/>
                    <a:pt x="3524881" y="33020"/>
                    <a:pt x="3529326" y="31750"/>
                  </a:cubicBezTo>
                  <a:cubicBezTo>
                    <a:pt x="3533771" y="29845"/>
                    <a:pt x="3538216" y="29210"/>
                    <a:pt x="3543296" y="29210"/>
                  </a:cubicBezTo>
                  <a:close/>
                  <a:moveTo>
                    <a:pt x="3345176" y="29210"/>
                  </a:moveTo>
                  <a:cubicBezTo>
                    <a:pt x="3350891" y="29210"/>
                    <a:pt x="3355336" y="30480"/>
                    <a:pt x="3359781" y="32385"/>
                  </a:cubicBezTo>
                  <a:cubicBezTo>
                    <a:pt x="3363591" y="34290"/>
                    <a:pt x="3367401" y="37465"/>
                    <a:pt x="3369941" y="40640"/>
                  </a:cubicBezTo>
                  <a:cubicBezTo>
                    <a:pt x="3372481" y="44450"/>
                    <a:pt x="3374386" y="48260"/>
                    <a:pt x="3376291" y="53340"/>
                  </a:cubicBezTo>
                  <a:cubicBezTo>
                    <a:pt x="3377561" y="57785"/>
                    <a:pt x="3378196" y="62865"/>
                    <a:pt x="3378196" y="68580"/>
                  </a:cubicBezTo>
                  <a:lnTo>
                    <a:pt x="3376926" y="68580"/>
                  </a:lnTo>
                  <a:cubicBezTo>
                    <a:pt x="3376926" y="68580"/>
                    <a:pt x="3376926" y="71120"/>
                    <a:pt x="3376926" y="72390"/>
                  </a:cubicBezTo>
                  <a:cubicBezTo>
                    <a:pt x="3376926" y="73660"/>
                    <a:pt x="3376926" y="74295"/>
                    <a:pt x="3376926" y="75565"/>
                  </a:cubicBezTo>
                  <a:lnTo>
                    <a:pt x="3325491" y="75565"/>
                  </a:lnTo>
                  <a:cubicBezTo>
                    <a:pt x="3325491" y="79375"/>
                    <a:pt x="3326761" y="82550"/>
                    <a:pt x="3328031" y="85090"/>
                  </a:cubicBezTo>
                  <a:cubicBezTo>
                    <a:pt x="3329301" y="87630"/>
                    <a:pt x="3330571" y="90170"/>
                    <a:pt x="3332476" y="91440"/>
                  </a:cubicBezTo>
                  <a:cubicBezTo>
                    <a:pt x="3334381" y="93345"/>
                    <a:pt x="3336286" y="94615"/>
                    <a:pt x="3338191" y="95250"/>
                  </a:cubicBezTo>
                  <a:cubicBezTo>
                    <a:pt x="3340096" y="95885"/>
                    <a:pt x="3342636" y="96520"/>
                    <a:pt x="3345176" y="96520"/>
                  </a:cubicBezTo>
                  <a:cubicBezTo>
                    <a:pt x="3347081" y="96520"/>
                    <a:pt x="3348351" y="96520"/>
                    <a:pt x="3350256" y="96520"/>
                  </a:cubicBezTo>
                  <a:cubicBezTo>
                    <a:pt x="3351526" y="96520"/>
                    <a:pt x="3353431" y="95885"/>
                    <a:pt x="3354701" y="95250"/>
                  </a:cubicBezTo>
                  <a:cubicBezTo>
                    <a:pt x="3355971" y="95250"/>
                    <a:pt x="3357241" y="93980"/>
                    <a:pt x="3358511" y="93345"/>
                  </a:cubicBezTo>
                  <a:cubicBezTo>
                    <a:pt x="3359781" y="93345"/>
                    <a:pt x="3361051" y="92075"/>
                    <a:pt x="3362956" y="90805"/>
                  </a:cubicBezTo>
                  <a:lnTo>
                    <a:pt x="3371846" y="100330"/>
                  </a:lnTo>
                  <a:cubicBezTo>
                    <a:pt x="3371846" y="100330"/>
                    <a:pt x="3368036" y="103505"/>
                    <a:pt x="3366131" y="104775"/>
                  </a:cubicBezTo>
                  <a:cubicBezTo>
                    <a:pt x="3364226" y="106045"/>
                    <a:pt x="3362321" y="106680"/>
                    <a:pt x="3360416" y="107950"/>
                  </a:cubicBezTo>
                  <a:cubicBezTo>
                    <a:pt x="3358511" y="108585"/>
                    <a:pt x="3355971" y="109855"/>
                    <a:pt x="3353431" y="109855"/>
                  </a:cubicBezTo>
                  <a:cubicBezTo>
                    <a:pt x="3350891" y="109855"/>
                    <a:pt x="3347716" y="110490"/>
                    <a:pt x="3344541" y="110490"/>
                  </a:cubicBezTo>
                  <a:cubicBezTo>
                    <a:pt x="3341366" y="110490"/>
                    <a:pt x="3338191" y="110490"/>
                    <a:pt x="3335016" y="109220"/>
                  </a:cubicBezTo>
                  <a:cubicBezTo>
                    <a:pt x="3331841" y="108585"/>
                    <a:pt x="3329301" y="107315"/>
                    <a:pt x="3327396" y="105410"/>
                  </a:cubicBezTo>
                  <a:cubicBezTo>
                    <a:pt x="3324856" y="104140"/>
                    <a:pt x="3322951" y="102235"/>
                    <a:pt x="3321046" y="100330"/>
                  </a:cubicBezTo>
                  <a:cubicBezTo>
                    <a:pt x="3319141" y="98425"/>
                    <a:pt x="3317236" y="95885"/>
                    <a:pt x="3315966" y="92710"/>
                  </a:cubicBezTo>
                  <a:cubicBezTo>
                    <a:pt x="3314061" y="89535"/>
                    <a:pt x="3312791" y="86360"/>
                    <a:pt x="3312156" y="82550"/>
                  </a:cubicBezTo>
                  <a:cubicBezTo>
                    <a:pt x="3311521" y="78740"/>
                    <a:pt x="3310886" y="74295"/>
                    <a:pt x="3310886" y="69850"/>
                  </a:cubicBezTo>
                  <a:cubicBezTo>
                    <a:pt x="3310886" y="63500"/>
                    <a:pt x="3311521" y="57150"/>
                    <a:pt x="3313426" y="52070"/>
                  </a:cubicBezTo>
                  <a:cubicBezTo>
                    <a:pt x="3315331" y="46990"/>
                    <a:pt x="3317236" y="42545"/>
                    <a:pt x="3320411" y="39370"/>
                  </a:cubicBezTo>
                  <a:cubicBezTo>
                    <a:pt x="3323586" y="36195"/>
                    <a:pt x="3326761" y="33020"/>
                    <a:pt x="3331206" y="31750"/>
                  </a:cubicBezTo>
                  <a:cubicBezTo>
                    <a:pt x="3335651" y="29845"/>
                    <a:pt x="3340096" y="29210"/>
                    <a:pt x="3345176" y="29210"/>
                  </a:cubicBezTo>
                  <a:close/>
                  <a:moveTo>
                    <a:pt x="3060696" y="29210"/>
                  </a:moveTo>
                  <a:cubicBezTo>
                    <a:pt x="3063871" y="29210"/>
                    <a:pt x="3066411" y="29210"/>
                    <a:pt x="3068316" y="29845"/>
                  </a:cubicBezTo>
                  <a:cubicBezTo>
                    <a:pt x="3070221" y="29845"/>
                    <a:pt x="3072126" y="31115"/>
                    <a:pt x="3074031" y="32385"/>
                  </a:cubicBezTo>
                  <a:lnTo>
                    <a:pt x="3070221" y="46990"/>
                  </a:lnTo>
                  <a:lnTo>
                    <a:pt x="3068951" y="46990"/>
                  </a:lnTo>
                  <a:cubicBezTo>
                    <a:pt x="3068951" y="46990"/>
                    <a:pt x="3065776" y="45085"/>
                    <a:pt x="3063871" y="45085"/>
                  </a:cubicBezTo>
                  <a:cubicBezTo>
                    <a:pt x="3061966" y="45085"/>
                    <a:pt x="3060061" y="44450"/>
                    <a:pt x="3057521" y="44450"/>
                  </a:cubicBezTo>
                  <a:cubicBezTo>
                    <a:pt x="3052441" y="44450"/>
                    <a:pt x="3048631" y="46355"/>
                    <a:pt x="3046091" y="49530"/>
                  </a:cubicBezTo>
                  <a:cubicBezTo>
                    <a:pt x="3043551" y="52705"/>
                    <a:pt x="3042281" y="57785"/>
                    <a:pt x="3042281" y="64770"/>
                  </a:cubicBezTo>
                  <a:lnTo>
                    <a:pt x="3042281" y="109220"/>
                  </a:lnTo>
                  <a:lnTo>
                    <a:pt x="3027041" y="109220"/>
                  </a:lnTo>
                  <a:lnTo>
                    <a:pt x="3027041" y="31115"/>
                  </a:lnTo>
                  <a:lnTo>
                    <a:pt x="3042281" y="31115"/>
                  </a:lnTo>
                  <a:lnTo>
                    <a:pt x="3042281" y="38735"/>
                  </a:lnTo>
                  <a:cubicBezTo>
                    <a:pt x="3042281" y="38735"/>
                    <a:pt x="3044186" y="36195"/>
                    <a:pt x="3045456" y="34925"/>
                  </a:cubicBezTo>
                  <a:cubicBezTo>
                    <a:pt x="3046726" y="33655"/>
                    <a:pt x="3047996" y="33020"/>
                    <a:pt x="3049901" y="31750"/>
                  </a:cubicBezTo>
                  <a:cubicBezTo>
                    <a:pt x="3051171" y="31115"/>
                    <a:pt x="3053076" y="30480"/>
                    <a:pt x="3054981" y="29845"/>
                  </a:cubicBezTo>
                  <a:cubicBezTo>
                    <a:pt x="3056886" y="29845"/>
                    <a:pt x="3058791" y="29210"/>
                    <a:pt x="3060696" y="29210"/>
                  </a:cubicBezTo>
                  <a:close/>
                  <a:moveTo>
                    <a:pt x="2978781" y="29210"/>
                  </a:moveTo>
                  <a:cubicBezTo>
                    <a:pt x="2984496" y="29210"/>
                    <a:pt x="2988941" y="30480"/>
                    <a:pt x="2993386" y="32385"/>
                  </a:cubicBezTo>
                  <a:cubicBezTo>
                    <a:pt x="2997196" y="34290"/>
                    <a:pt x="3001006" y="37465"/>
                    <a:pt x="3003546" y="40640"/>
                  </a:cubicBezTo>
                  <a:cubicBezTo>
                    <a:pt x="3006086" y="44450"/>
                    <a:pt x="3007991" y="48260"/>
                    <a:pt x="3009896" y="53340"/>
                  </a:cubicBezTo>
                  <a:cubicBezTo>
                    <a:pt x="3011166" y="57785"/>
                    <a:pt x="3011801" y="62865"/>
                    <a:pt x="3011801" y="68580"/>
                  </a:cubicBezTo>
                  <a:lnTo>
                    <a:pt x="3010531" y="68580"/>
                  </a:lnTo>
                  <a:cubicBezTo>
                    <a:pt x="3010531" y="68580"/>
                    <a:pt x="3010531" y="71120"/>
                    <a:pt x="3010531" y="72390"/>
                  </a:cubicBezTo>
                  <a:cubicBezTo>
                    <a:pt x="3010531" y="73660"/>
                    <a:pt x="3010531" y="74295"/>
                    <a:pt x="3010531" y="75565"/>
                  </a:cubicBezTo>
                  <a:lnTo>
                    <a:pt x="2959096" y="75565"/>
                  </a:lnTo>
                  <a:cubicBezTo>
                    <a:pt x="2959096" y="79375"/>
                    <a:pt x="2960366" y="82550"/>
                    <a:pt x="2961636" y="85090"/>
                  </a:cubicBezTo>
                  <a:cubicBezTo>
                    <a:pt x="2962906" y="87630"/>
                    <a:pt x="2964176" y="90170"/>
                    <a:pt x="2966081" y="91440"/>
                  </a:cubicBezTo>
                  <a:cubicBezTo>
                    <a:pt x="2967986" y="93345"/>
                    <a:pt x="2969891" y="94615"/>
                    <a:pt x="2971796" y="95250"/>
                  </a:cubicBezTo>
                  <a:cubicBezTo>
                    <a:pt x="2974336" y="95885"/>
                    <a:pt x="2976241" y="96520"/>
                    <a:pt x="2978781" y="96520"/>
                  </a:cubicBezTo>
                  <a:cubicBezTo>
                    <a:pt x="2980686" y="96520"/>
                    <a:pt x="2981956" y="96520"/>
                    <a:pt x="2983861" y="96520"/>
                  </a:cubicBezTo>
                  <a:cubicBezTo>
                    <a:pt x="2985131" y="96520"/>
                    <a:pt x="2987036" y="95885"/>
                    <a:pt x="2988306" y="95250"/>
                  </a:cubicBezTo>
                  <a:cubicBezTo>
                    <a:pt x="2989576" y="95250"/>
                    <a:pt x="2990846" y="93980"/>
                    <a:pt x="2992116" y="93345"/>
                  </a:cubicBezTo>
                  <a:cubicBezTo>
                    <a:pt x="2993386" y="93345"/>
                    <a:pt x="2994656" y="92075"/>
                    <a:pt x="2996561" y="90805"/>
                  </a:cubicBezTo>
                  <a:lnTo>
                    <a:pt x="3005451" y="100330"/>
                  </a:lnTo>
                  <a:cubicBezTo>
                    <a:pt x="3005451" y="100330"/>
                    <a:pt x="3001641" y="103505"/>
                    <a:pt x="2999736" y="104775"/>
                  </a:cubicBezTo>
                  <a:cubicBezTo>
                    <a:pt x="2997831" y="106045"/>
                    <a:pt x="2995926" y="106680"/>
                    <a:pt x="2994021" y="107950"/>
                  </a:cubicBezTo>
                  <a:cubicBezTo>
                    <a:pt x="2992116" y="108585"/>
                    <a:pt x="2989576" y="109855"/>
                    <a:pt x="2987036" y="109855"/>
                  </a:cubicBezTo>
                  <a:cubicBezTo>
                    <a:pt x="2984496" y="109855"/>
                    <a:pt x="2981321" y="110490"/>
                    <a:pt x="2978146" y="110490"/>
                  </a:cubicBezTo>
                  <a:cubicBezTo>
                    <a:pt x="2974971" y="110490"/>
                    <a:pt x="2971796" y="110490"/>
                    <a:pt x="2968621" y="109220"/>
                  </a:cubicBezTo>
                  <a:cubicBezTo>
                    <a:pt x="2965446" y="108585"/>
                    <a:pt x="2962906" y="107315"/>
                    <a:pt x="2961001" y="105410"/>
                  </a:cubicBezTo>
                  <a:cubicBezTo>
                    <a:pt x="2958461" y="104140"/>
                    <a:pt x="2956556" y="102235"/>
                    <a:pt x="2954651" y="100330"/>
                  </a:cubicBezTo>
                  <a:cubicBezTo>
                    <a:pt x="2952746" y="98425"/>
                    <a:pt x="2950841" y="95885"/>
                    <a:pt x="2949571" y="92710"/>
                  </a:cubicBezTo>
                  <a:cubicBezTo>
                    <a:pt x="2947666" y="89535"/>
                    <a:pt x="2946396" y="86360"/>
                    <a:pt x="2945761" y="82550"/>
                  </a:cubicBezTo>
                  <a:cubicBezTo>
                    <a:pt x="2945126" y="78740"/>
                    <a:pt x="2944491" y="74295"/>
                    <a:pt x="2944491" y="69850"/>
                  </a:cubicBezTo>
                  <a:cubicBezTo>
                    <a:pt x="2944491" y="63500"/>
                    <a:pt x="2945126" y="57150"/>
                    <a:pt x="2947031" y="52070"/>
                  </a:cubicBezTo>
                  <a:cubicBezTo>
                    <a:pt x="2948936" y="46990"/>
                    <a:pt x="2950841" y="42545"/>
                    <a:pt x="2954016" y="39370"/>
                  </a:cubicBezTo>
                  <a:cubicBezTo>
                    <a:pt x="2957191" y="36195"/>
                    <a:pt x="2960366" y="33020"/>
                    <a:pt x="2964811" y="31750"/>
                  </a:cubicBezTo>
                  <a:cubicBezTo>
                    <a:pt x="2969256" y="29845"/>
                    <a:pt x="2973701" y="29210"/>
                    <a:pt x="2978781" y="29210"/>
                  </a:cubicBezTo>
                  <a:close/>
                  <a:moveTo>
                    <a:pt x="2798440" y="29210"/>
                  </a:moveTo>
                  <a:cubicBezTo>
                    <a:pt x="2803520" y="29210"/>
                    <a:pt x="2807965" y="29845"/>
                    <a:pt x="2813045" y="31750"/>
                  </a:cubicBezTo>
                  <a:cubicBezTo>
                    <a:pt x="2817490" y="33655"/>
                    <a:pt x="2821935" y="35560"/>
                    <a:pt x="2825110" y="38100"/>
                  </a:cubicBezTo>
                  <a:lnTo>
                    <a:pt x="2827015" y="38100"/>
                  </a:lnTo>
                  <a:lnTo>
                    <a:pt x="2820030" y="50165"/>
                  </a:lnTo>
                  <a:cubicBezTo>
                    <a:pt x="2816855" y="47625"/>
                    <a:pt x="2813680" y="46355"/>
                    <a:pt x="2810505" y="45085"/>
                  </a:cubicBezTo>
                  <a:cubicBezTo>
                    <a:pt x="2807330" y="43815"/>
                    <a:pt x="2803520" y="43180"/>
                    <a:pt x="2799710" y="43180"/>
                  </a:cubicBezTo>
                  <a:cubicBezTo>
                    <a:pt x="2795900" y="43180"/>
                    <a:pt x="2793360" y="43815"/>
                    <a:pt x="2791455" y="45085"/>
                  </a:cubicBezTo>
                  <a:cubicBezTo>
                    <a:pt x="2789550" y="46355"/>
                    <a:pt x="2788915" y="48260"/>
                    <a:pt x="2788915" y="50165"/>
                  </a:cubicBezTo>
                  <a:cubicBezTo>
                    <a:pt x="2788915" y="51435"/>
                    <a:pt x="2788915" y="52070"/>
                    <a:pt x="2788915" y="52705"/>
                  </a:cubicBezTo>
                  <a:cubicBezTo>
                    <a:pt x="2788915" y="53340"/>
                    <a:pt x="2790185" y="54610"/>
                    <a:pt x="2790820" y="55245"/>
                  </a:cubicBezTo>
                  <a:cubicBezTo>
                    <a:pt x="2792090" y="55880"/>
                    <a:pt x="2793360" y="57150"/>
                    <a:pt x="2795265" y="57785"/>
                  </a:cubicBezTo>
                  <a:cubicBezTo>
                    <a:pt x="2797170" y="59055"/>
                    <a:pt x="2799710" y="59690"/>
                    <a:pt x="2802250" y="60960"/>
                  </a:cubicBezTo>
                  <a:cubicBezTo>
                    <a:pt x="2806695" y="62865"/>
                    <a:pt x="2810505" y="64135"/>
                    <a:pt x="2813680" y="66040"/>
                  </a:cubicBezTo>
                  <a:cubicBezTo>
                    <a:pt x="2816855" y="67310"/>
                    <a:pt x="2819395" y="69215"/>
                    <a:pt x="2821935" y="71120"/>
                  </a:cubicBezTo>
                  <a:cubicBezTo>
                    <a:pt x="2823840" y="73025"/>
                    <a:pt x="2825745" y="75565"/>
                    <a:pt x="2827015" y="78105"/>
                  </a:cubicBezTo>
                  <a:cubicBezTo>
                    <a:pt x="2828285" y="80645"/>
                    <a:pt x="2828920" y="83820"/>
                    <a:pt x="2828920" y="87630"/>
                  </a:cubicBezTo>
                  <a:cubicBezTo>
                    <a:pt x="2828920" y="92075"/>
                    <a:pt x="2828285" y="95250"/>
                    <a:pt x="2826380" y="98425"/>
                  </a:cubicBezTo>
                  <a:cubicBezTo>
                    <a:pt x="2824475" y="101600"/>
                    <a:pt x="2822570" y="103505"/>
                    <a:pt x="2820030" y="105410"/>
                  </a:cubicBezTo>
                  <a:cubicBezTo>
                    <a:pt x="2817490" y="107315"/>
                    <a:pt x="2814315" y="108585"/>
                    <a:pt x="2810505" y="109220"/>
                  </a:cubicBezTo>
                  <a:cubicBezTo>
                    <a:pt x="2806695" y="109855"/>
                    <a:pt x="2803520" y="110490"/>
                    <a:pt x="2799710" y="110490"/>
                  </a:cubicBezTo>
                  <a:cubicBezTo>
                    <a:pt x="2794630" y="110490"/>
                    <a:pt x="2789550" y="109855"/>
                    <a:pt x="2783835" y="107950"/>
                  </a:cubicBezTo>
                  <a:cubicBezTo>
                    <a:pt x="2778120" y="106045"/>
                    <a:pt x="2773675" y="103505"/>
                    <a:pt x="2769230" y="100965"/>
                  </a:cubicBezTo>
                  <a:lnTo>
                    <a:pt x="2776215" y="89535"/>
                  </a:lnTo>
                  <a:cubicBezTo>
                    <a:pt x="2780025" y="92075"/>
                    <a:pt x="2783835" y="93980"/>
                    <a:pt x="2787645" y="95250"/>
                  </a:cubicBezTo>
                  <a:cubicBezTo>
                    <a:pt x="2791455" y="96520"/>
                    <a:pt x="2795265" y="97155"/>
                    <a:pt x="2799075" y="97155"/>
                  </a:cubicBezTo>
                  <a:cubicBezTo>
                    <a:pt x="2804155" y="97155"/>
                    <a:pt x="2807330" y="96520"/>
                    <a:pt x="2809870" y="94615"/>
                  </a:cubicBezTo>
                  <a:cubicBezTo>
                    <a:pt x="2812410" y="93345"/>
                    <a:pt x="2813045" y="90805"/>
                    <a:pt x="2813045" y="88265"/>
                  </a:cubicBezTo>
                  <a:cubicBezTo>
                    <a:pt x="2813045" y="86995"/>
                    <a:pt x="2813045" y="85725"/>
                    <a:pt x="2811775" y="84455"/>
                  </a:cubicBezTo>
                  <a:cubicBezTo>
                    <a:pt x="2811140" y="83185"/>
                    <a:pt x="2809870" y="82550"/>
                    <a:pt x="2807965" y="81280"/>
                  </a:cubicBezTo>
                  <a:cubicBezTo>
                    <a:pt x="2806695" y="80010"/>
                    <a:pt x="2804790" y="79375"/>
                    <a:pt x="2802250" y="78105"/>
                  </a:cubicBezTo>
                  <a:cubicBezTo>
                    <a:pt x="2800345" y="77470"/>
                    <a:pt x="2797805" y="76200"/>
                    <a:pt x="2794630" y="74930"/>
                  </a:cubicBezTo>
                  <a:cubicBezTo>
                    <a:pt x="2790185" y="73025"/>
                    <a:pt x="2787010" y="71755"/>
                    <a:pt x="2783835" y="69850"/>
                  </a:cubicBezTo>
                  <a:cubicBezTo>
                    <a:pt x="2780660" y="67945"/>
                    <a:pt x="2778755" y="66675"/>
                    <a:pt x="2776850" y="64770"/>
                  </a:cubicBezTo>
                  <a:cubicBezTo>
                    <a:pt x="2774945" y="62865"/>
                    <a:pt x="2773675" y="60960"/>
                    <a:pt x="2773040" y="58420"/>
                  </a:cubicBezTo>
                  <a:cubicBezTo>
                    <a:pt x="2772405" y="55880"/>
                    <a:pt x="2771770" y="53340"/>
                    <a:pt x="2771770" y="50165"/>
                  </a:cubicBezTo>
                  <a:cubicBezTo>
                    <a:pt x="2771770" y="46990"/>
                    <a:pt x="2772405" y="43815"/>
                    <a:pt x="2773675" y="40640"/>
                  </a:cubicBezTo>
                  <a:cubicBezTo>
                    <a:pt x="2774945" y="38100"/>
                    <a:pt x="2776850" y="35560"/>
                    <a:pt x="2779390" y="34290"/>
                  </a:cubicBezTo>
                  <a:cubicBezTo>
                    <a:pt x="2781930" y="32385"/>
                    <a:pt x="2784470" y="31115"/>
                    <a:pt x="2787645" y="30480"/>
                  </a:cubicBezTo>
                  <a:cubicBezTo>
                    <a:pt x="2790820" y="29845"/>
                    <a:pt x="2794630" y="29210"/>
                    <a:pt x="2798440" y="29210"/>
                  </a:cubicBezTo>
                  <a:close/>
                  <a:moveTo>
                    <a:pt x="2723510" y="29210"/>
                  </a:moveTo>
                  <a:cubicBezTo>
                    <a:pt x="2725415" y="29210"/>
                    <a:pt x="2727320" y="29210"/>
                    <a:pt x="2729225" y="29210"/>
                  </a:cubicBezTo>
                  <a:cubicBezTo>
                    <a:pt x="2733670" y="29210"/>
                    <a:pt x="2738115" y="29845"/>
                    <a:pt x="2741290" y="31750"/>
                  </a:cubicBezTo>
                  <a:cubicBezTo>
                    <a:pt x="2744465" y="33020"/>
                    <a:pt x="2747640" y="35560"/>
                    <a:pt x="2750180" y="38100"/>
                  </a:cubicBezTo>
                  <a:cubicBezTo>
                    <a:pt x="2752720" y="41275"/>
                    <a:pt x="2753990" y="44450"/>
                    <a:pt x="2755260" y="48895"/>
                  </a:cubicBezTo>
                  <a:cubicBezTo>
                    <a:pt x="2756530" y="53340"/>
                    <a:pt x="2757165" y="58420"/>
                    <a:pt x="2757165" y="64135"/>
                  </a:cubicBezTo>
                  <a:lnTo>
                    <a:pt x="2757165" y="108585"/>
                  </a:lnTo>
                  <a:lnTo>
                    <a:pt x="2741925" y="108585"/>
                  </a:lnTo>
                  <a:lnTo>
                    <a:pt x="2741290" y="108585"/>
                  </a:lnTo>
                  <a:lnTo>
                    <a:pt x="2741290" y="64770"/>
                  </a:lnTo>
                  <a:cubicBezTo>
                    <a:pt x="2741290" y="57785"/>
                    <a:pt x="2740020" y="52070"/>
                    <a:pt x="2737480" y="48895"/>
                  </a:cubicBezTo>
                  <a:cubicBezTo>
                    <a:pt x="2734940" y="45085"/>
                    <a:pt x="2731130" y="43180"/>
                    <a:pt x="2725415" y="43180"/>
                  </a:cubicBezTo>
                  <a:cubicBezTo>
                    <a:pt x="2722875" y="43180"/>
                    <a:pt x="2720970" y="43180"/>
                    <a:pt x="2718430" y="44450"/>
                  </a:cubicBezTo>
                  <a:cubicBezTo>
                    <a:pt x="2716525" y="45085"/>
                    <a:pt x="2714620" y="46990"/>
                    <a:pt x="2713350" y="48260"/>
                  </a:cubicBezTo>
                  <a:cubicBezTo>
                    <a:pt x="2712080" y="50165"/>
                    <a:pt x="2710810" y="52070"/>
                    <a:pt x="2710175" y="54610"/>
                  </a:cubicBezTo>
                  <a:cubicBezTo>
                    <a:pt x="2710175" y="57150"/>
                    <a:pt x="2709540" y="59690"/>
                    <a:pt x="2709540" y="62865"/>
                  </a:cubicBezTo>
                  <a:lnTo>
                    <a:pt x="2709540" y="108585"/>
                  </a:lnTo>
                  <a:lnTo>
                    <a:pt x="2694300" y="108585"/>
                  </a:lnTo>
                  <a:lnTo>
                    <a:pt x="2694300" y="30480"/>
                  </a:lnTo>
                  <a:lnTo>
                    <a:pt x="2709540" y="30480"/>
                  </a:lnTo>
                  <a:lnTo>
                    <a:pt x="2709540" y="38100"/>
                  </a:lnTo>
                  <a:cubicBezTo>
                    <a:pt x="2709540" y="38100"/>
                    <a:pt x="2711445" y="35560"/>
                    <a:pt x="2713350" y="34290"/>
                  </a:cubicBezTo>
                  <a:cubicBezTo>
                    <a:pt x="2714620" y="33020"/>
                    <a:pt x="2716525" y="32385"/>
                    <a:pt x="2717795" y="31115"/>
                  </a:cubicBezTo>
                  <a:cubicBezTo>
                    <a:pt x="2719700" y="30480"/>
                    <a:pt x="2721605" y="29845"/>
                    <a:pt x="2723510" y="29210"/>
                  </a:cubicBezTo>
                  <a:close/>
                  <a:moveTo>
                    <a:pt x="2530470" y="29210"/>
                  </a:moveTo>
                  <a:cubicBezTo>
                    <a:pt x="2536185" y="29210"/>
                    <a:pt x="2540630" y="30480"/>
                    <a:pt x="2545075" y="32385"/>
                  </a:cubicBezTo>
                  <a:cubicBezTo>
                    <a:pt x="2548885" y="34290"/>
                    <a:pt x="2552695" y="37465"/>
                    <a:pt x="2555235" y="40640"/>
                  </a:cubicBezTo>
                  <a:cubicBezTo>
                    <a:pt x="2557775" y="44450"/>
                    <a:pt x="2559680" y="48260"/>
                    <a:pt x="2561585" y="53340"/>
                  </a:cubicBezTo>
                  <a:cubicBezTo>
                    <a:pt x="2562855" y="57785"/>
                    <a:pt x="2563490" y="62865"/>
                    <a:pt x="2563490" y="68580"/>
                  </a:cubicBezTo>
                  <a:lnTo>
                    <a:pt x="2562220" y="68580"/>
                  </a:lnTo>
                  <a:cubicBezTo>
                    <a:pt x="2562220" y="68580"/>
                    <a:pt x="2562220" y="71120"/>
                    <a:pt x="2562220" y="72390"/>
                  </a:cubicBezTo>
                  <a:cubicBezTo>
                    <a:pt x="2562220" y="73660"/>
                    <a:pt x="2562220" y="74295"/>
                    <a:pt x="2562220" y="75565"/>
                  </a:cubicBezTo>
                  <a:lnTo>
                    <a:pt x="2510785" y="75565"/>
                  </a:lnTo>
                  <a:cubicBezTo>
                    <a:pt x="2510785" y="79375"/>
                    <a:pt x="2512055" y="82550"/>
                    <a:pt x="2513325" y="85090"/>
                  </a:cubicBezTo>
                  <a:cubicBezTo>
                    <a:pt x="2514595" y="87630"/>
                    <a:pt x="2515865" y="90170"/>
                    <a:pt x="2517770" y="91440"/>
                  </a:cubicBezTo>
                  <a:cubicBezTo>
                    <a:pt x="2519675" y="93345"/>
                    <a:pt x="2521580" y="94615"/>
                    <a:pt x="2523485" y="95250"/>
                  </a:cubicBezTo>
                  <a:cubicBezTo>
                    <a:pt x="2525390" y="95885"/>
                    <a:pt x="2527930" y="96520"/>
                    <a:pt x="2530470" y="96520"/>
                  </a:cubicBezTo>
                  <a:cubicBezTo>
                    <a:pt x="2532375" y="96520"/>
                    <a:pt x="2533645" y="96520"/>
                    <a:pt x="2535550" y="96520"/>
                  </a:cubicBezTo>
                  <a:cubicBezTo>
                    <a:pt x="2536820" y="96520"/>
                    <a:pt x="2538725" y="95885"/>
                    <a:pt x="2539995" y="95250"/>
                  </a:cubicBezTo>
                  <a:cubicBezTo>
                    <a:pt x="2541265" y="95250"/>
                    <a:pt x="2542535" y="93980"/>
                    <a:pt x="2543805" y="93345"/>
                  </a:cubicBezTo>
                  <a:cubicBezTo>
                    <a:pt x="2545075" y="93345"/>
                    <a:pt x="2546345" y="92075"/>
                    <a:pt x="2548250" y="90805"/>
                  </a:cubicBezTo>
                  <a:lnTo>
                    <a:pt x="2557140" y="100330"/>
                  </a:lnTo>
                  <a:cubicBezTo>
                    <a:pt x="2557140" y="100330"/>
                    <a:pt x="2553330" y="103505"/>
                    <a:pt x="2551425" y="104775"/>
                  </a:cubicBezTo>
                  <a:cubicBezTo>
                    <a:pt x="2549520" y="106045"/>
                    <a:pt x="2547615" y="106680"/>
                    <a:pt x="2545710" y="107950"/>
                  </a:cubicBezTo>
                  <a:cubicBezTo>
                    <a:pt x="2543805" y="108585"/>
                    <a:pt x="2541265" y="109855"/>
                    <a:pt x="2538725" y="109855"/>
                  </a:cubicBezTo>
                  <a:cubicBezTo>
                    <a:pt x="2536185" y="109855"/>
                    <a:pt x="2533010" y="110490"/>
                    <a:pt x="2529835" y="110490"/>
                  </a:cubicBezTo>
                  <a:cubicBezTo>
                    <a:pt x="2526660" y="110490"/>
                    <a:pt x="2523485" y="110490"/>
                    <a:pt x="2520310" y="109220"/>
                  </a:cubicBezTo>
                  <a:cubicBezTo>
                    <a:pt x="2517135" y="108585"/>
                    <a:pt x="2514595" y="107315"/>
                    <a:pt x="2512690" y="105410"/>
                  </a:cubicBezTo>
                  <a:cubicBezTo>
                    <a:pt x="2510785" y="103505"/>
                    <a:pt x="2508245" y="102235"/>
                    <a:pt x="2506340" y="100330"/>
                  </a:cubicBezTo>
                  <a:cubicBezTo>
                    <a:pt x="2504435" y="98425"/>
                    <a:pt x="2502530" y="95885"/>
                    <a:pt x="2501260" y="92710"/>
                  </a:cubicBezTo>
                  <a:cubicBezTo>
                    <a:pt x="2499355" y="89535"/>
                    <a:pt x="2498085" y="86360"/>
                    <a:pt x="2497450" y="82550"/>
                  </a:cubicBezTo>
                  <a:cubicBezTo>
                    <a:pt x="2496815" y="78740"/>
                    <a:pt x="2496180" y="74295"/>
                    <a:pt x="2496180" y="69850"/>
                  </a:cubicBezTo>
                  <a:cubicBezTo>
                    <a:pt x="2496180" y="63500"/>
                    <a:pt x="2496815" y="57150"/>
                    <a:pt x="2498720" y="52070"/>
                  </a:cubicBezTo>
                  <a:cubicBezTo>
                    <a:pt x="2500625" y="46990"/>
                    <a:pt x="2502530" y="42545"/>
                    <a:pt x="2505705" y="39370"/>
                  </a:cubicBezTo>
                  <a:cubicBezTo>
                    <a:pt x="2508880" y="36195"/>
                    <a:pt x="2512055" y="33020"/>
                    <a:pt x="2516500" y="31750"/>
                  </a:cubicBezTo>
                  <a:cubicBezTo>
                    <a:pt x="2520945" y="29845"/>
                    <a:pt x="2525390" y="29210"/>
                    <a:pt x="2530470" y="29210"/>
                  </a:cubicBezTo>
                  <a:close/>
                  <a:moveTo>
                    <a:pt x="2298061" y="29210"/>
                  </a:moveTo>
                  <a:cubicBezTo>
                    <a:pt x="2301236" y="29210"/>
                    <a:pt x="2303776" y="29210"/>
                    <a:pt x="2305681" y="29845"/>
                  </a:cubicBezTo>
                  <a:cubicBezTo>
                    <a:pt x="2307586" y="29845"/>
                    <a:pt x="2309491" y="31115"/>
                    <a:pt x="2311396" y="32385"/>
                  </a:cubicBezTo>
                  <a:lnTo>
                    <a:pt x="2307586" y="46990"/>
                  </a:lnTo>
                  <a:lnTo>
                    <a:pt x="2306316" y="46990"/>
                  </a:lnTo>
                  <a:cubicBezTo>
                    <a:pt x="2306316" y="46990"/>
                    <a:pt x="2303141" y="45085"/>
                    <a:pt x="2301236" y="45085"/>
                  </a:cubicBezTo>
                  <a:cubicBezTo>
                    <a:pt x="2299331" y="45085"/>
                    <a:pt x="2297426" y="44450"/>
                    <a:pt x="2294886" y="44450"/>
                  </a:cubicBezTo>
                  <a:cubicBezTo>
                    <a:pt x="2289806" y="44450"/>
                    <a:pt x="2285996" y="46355"/>
                    <a:pt x="2283456" y="49530"/>
                  </a:cubicBezTo>
                  <a:cubicBezTo>
                    <a:pt x="2280916" y="52705"/>
                    <a:pt x="2279646" y="57785"/>
                    <a:pt x="2279646" y="64770"/>
                  </a:cubicBezTo>
                  <a:lnTo>
                    <a:pt x="2279646" y="109220"/>
                  </a:lnTo>
                  <a:lnTo>
                    <a:pt x="2264406" y="109220"/>
                  </a:lnTo>
                  <a:lnTo>
                    <a:pt x="2264406" y="31115"/>
                  </a:lnTo>
                  <a:lnTo>
                    <a:pt x="2279646" y="31115"/>
                  </a:lnTo>
                  <a:lnTo>
                    <a:pt x="2279646" y="38735"/>
                  </a:lnTo>
                  <a:cubicBezTo>
                    <a:pt x="2279646" y="38735"/>
                    <a:pt x="2281551" y="36195"/>
                    <a:pt x="2282821" y="34925"/>
                  </a:cubicBezTo>
                  <a:cubicBezTo>
                    <a:pt x="2284091" y="33655"/>
                    <a:pt x="2285361" y="33020"/>
                    <a:pt x="2287266" y="31750"/>
                  </a:cubicBezTo>
                  <a:cubicBezTo>
                    <a:pt x="2288536" y="31115"/>
                    <a:pt x="2290441" y="30480"/>
                    <a:pt x="2292346" y="29845"/>
                  </a:cubicBezTo>
                  <a:cubicBezTo>
                    <a:pt x="2294251" y="29845"/>
                    <a:pt x="2296156" y="29210"/>
                    <a:pt x="2298061" y="29210"/>
                  </a:cubicBezTo>
                  <a:close/>
                  <a:moveTo>
                    <a:pt x="2216145" y="29210"/>
                  </a:moveTo>
                  <a:cubicBezTo>
                    <a:pt x="2221860" y="29210"/>
                    <a:pt x="2226305" y="30480"/>
                    <a:pt x="2230750" y="32385"/>
                  </a:cubicBezTo>
                  <a:cubicBezTo>
                    <a:pt x="2234560" y="34290"/>
                    <a:pt x="2238370" y="37465"/>
                    <a:pt x="2240910" y="40640"/>
                  </a:cubicBezTo>
                  <a:cubicBezTo>
                    <a:pt x="2243450" y="44450"/>
                    <a:pt x="2245355" y="48260"/>
                    <a:pt x="2247260" y="53340"/>
                  </a:cubicBezTo>
                  <a:cubicBezTo>
                    <a:pt x="2248530" y="57785"/>
                    <a:pt x="2249165" y="62865"/>
                    <a:pt x="2249165" y="68580"/>
                  </a:cubicBezTo>
                  <a:lnTo>
                    <a:pt x="2247895" y="68580"/>
                  </a:lnTo>
                  <a:cubicBezTo>
                    <a:pt x="2247895" y="68580"/>
                    <a:pt x="2247895" y="71120"/>
                    <a:pt x="2247895" y="72390"/>
                  </a:cubicBezTo>
                  <a:cubicBezTo>
                    <a:pt x="2247895" y="73660"/>
                    <a:pt x="2247895" y="74295"/>
                    <a:pt x="2247895" y="75565"/>
                  </a:cubicBezTo>
                  <a:lnTo>
                    <a:pt x="2196460" y="75565"/>
                  </a:lnTo>
                  <a:cubicBezTo>
                    <a:pt x="2196460" y="79375"/>
                    <a:pt x="2197730" y="82550"/>
                    <a:pt x="2199000" y="85090"/>
                  </a:cubicBezTo>
                  <a:cubicBezTo>
                    <a:pt x="2200270" y="87630"/>
                    <a:pt x="2201540" y="90170"/>
                    <a:pt x="2203445" y="91440"/>
                  </a:cubicBezTo>
                  <a:cubicBezTo>
                    <a:pt x="2205350" y="93345"/>
                    <a:pt x="2207255" y="94615"/>
                    <a:pt x="2209160" y="95250"/>
                  </a:cubicBezTo>
                  <a:cubicBezTo>
                    <a:pt x="2211065" y="95885"/>
                    <a:pt x="2213605" y="96520"/>
                    <a:pt x="2216145" y="96520"/>
                  </a:cubicBezTo>
                  <a:cubicBezTo>
                    <a:pt x="2218050" y="96520"/>
                    <a:pt x="2219320" y="96520"/>
                    <a:pt x="2221225" y="96520"/>
                  </a:cubicBezTo>
                  <a:cubicBezTo>
                    <a:pt x="2222495" y="96520"/>
                    <a:pt x="2224400" y="95885"/>
                    <a:pt x="2225670" y="95250"/>
                  </a:cubicBezTo>
                  <a:cubicBezTo>
                    <a:pt x="2226940" y="95250"/>
                    <a:pt x="2228210" y="93980"/>
                    <a:pt x="2229480" y="93345"/>
                  </a:cubicBezTo>
                  <a:cubicBezTo>
                    <a:pt x="2230750" y="93345"/>
                    <a:pt x="2232020" y="92075"/>
                    <a:pt x="2233925" y="90805"/>
                  </a:cubicBezTo>
                  <a:lnTo>
                    <a:pt x="2242815" y="100330"/>
                  </a:lnTo>
                  <a:cubicBezTo>
                    <a:pt x="2242815" y="100330"/>
                    <a:pt x="2239005" y="103505"/>
                    <a:pt x="2237100" y="104775"/>
                  </a:cubicBezTo>
                  <a:cubicBezTo>
                    <a:pt x="2235195" y="106045"/>
                    <a:pt x="2233290" y="106680"/>
                    <a:pt x="2231385" y="107950"/>
                  </a:cubicBezTo>
                  <a:cubicBezTo>
                    <a:pt x="2229480" y="108585"/>
                    <a:pt x="2226940" y="109855"/>
                    <a:pt x="2224400" y="109855"/>
                  </a:cubicBezTo>
                  <a:cubicBezTo>
                    <a:pt x="2221860" y="109855"/>
                    <a:pt x="2218685" y="110490"/>
                    <a:pt x="2215510" y="110490"/>
                  </a:cubicBezTo>
                  <a:cubicBezTo>
                    <a:pt x="2212335" y="110490"/>
                    <a:pt x="2209160" y="110490"/>
                    <a:pt x="2205985" y="109220"/>
                  </a:cubicBezTo>
                  <a:cubicBezTo>
                    <a:pt x="2202810" y="108585"/>
                    <a:pt x="2200270" y="107315"/>
                    <a:pt x="2198365" y="105410"/>
                  </a:cubicBezTo>
                  <a:cubicBezTo>
                    <a:pt x="2195825" y="104140"/>
                    <a:pt x="2193920" y="102235"/>
                    <a:pt x="2192015" y="100330"/>
                  </a:cubicBezTo>
                  <a:cubicBezTo>
                    <a:pt x="2190110" y="98425"/>
                    <a:pt x="2188205" y="95885"/>
                    <a:pt x="2186935" y="92710"/>
                  </a:cubicBezTo>
                  <a:cubicBezTo>
                    <a:pt x="2185030" y="89535"/>
                    <a:pt x="2183760" y="86360"/>
                    <a:pt x="2183125" y="82550"/>
                  </a:cubicBezTo>
                  <a:cubicBezTo>
                    <a:pt x="2182490" y="78740"/>
                    <a:pt x="2181855" y="74295"/>
                    <a:pt x="2181855" y="69850"/>
                  </a:cubicBezTo>
                  <a:cubicBezTo>
                    <a:pt x="2181855" y="63500"/>
                    <a:pt x="2182490" y="57150"/>
                    <a:pt x="2184395" y="52070"/>
                  </a:cubicBezTo>
                  <a:cubicBezTo>
                    <a:pt x="2186300" y="46990"/>
                    <a:pt x="2188205" y="42545"/>
                    <a:pt x="2191380" y="39370"/>
                  </a:cubicBezTo>
                  <a:cubicBezTo>
                    <a:pt x="2194555" y="36195"/>
                    <a:pt x="2197730" y="33020"/>
                    <a:pt x="2202175" y="31750"/>
                  </a:cubicBezTo>
                  <a:cubicBezTo>
                    <a:pt x="2206620" y="29845"/>
                    <a:pt x="2211065" y="29210"/>
                    <a:pt x="2216145" y="29210"/>
                  </a:cubicBezTo>
                  <a:close/>
                  <a:moveTo>
                    <a:pt x="2029456" y="29210"/>
                  </a:moveTo>
                  <a:cubicBezTo>
                    <a:pt x="2035171" y="29210"/>
                    <a:pt x="2039616" y="30480"/>
                    <a:pt x="2044061" y="32385"/>
                  </a:cubicBezTo>
                  <a:cubicBezTo>
                    <a:pt x="2047871" y="34290"/>
                    <a:pt x="2051681" y="37465"/>
                    <a:pt x="2054221" y="40640"/>
                  </a:cubicBezTo>
                  <a:cubicBezTo>
                    <a:pt x="2056761" y="44450"/>
                    <a:pt x="2058666" y="48260"/>
                    <a:pt x="2060571" y="53340"/>
                  </a:cubicBezTo>
                  <a:cubicBezTo>
                    <a:pt x="2061841" y="57785"/>
                    <a:pt x="2062476" y="62865"/>
                    <a:pt x="2062476" y="68580"/>
                  </a:cubicBezTo>
                  <a:lnTo>
                    <a:pt x="2061206" y="68580"/>
                  </a:lnTo>
                  <a:cubicBezTo>
                    <a:pt x="2061206" y="68580"/>
                    <a:pt x="2061206" y="71120"/>
                    <a:pt x="2061206" y="72390"/>
                  </a:cubicBezTo>
                  <a:cubicBezTo>
                    <a:pt x="2061206" y="73660"/>
                    <a:pt x="2061206" y="74295"/>
                    <a:pt x="2061206" y="75565"/>
                  </a:cubicBezTo>
                  <a:lnTo>
                    <a:pt x="2009771" y="75565"/>
                  </a:lnTo>
                  <a:cubicBezTo>
                    <a:pt x="2009771" y="79375"/>
                    <a:pt x="2011041" y="82550"/>
                    <a:pt x="2012311" y="85090"/>
                  </a:cubicBezTo>
                  <a:cubicBezTo>
                    <a:pt x="2013581" y="87630"/>
                    <a:pt x="2014851" y="90170"/>
                    <a:pt x="2016756" y="91440"/>
                  </a:cubicBezTo>
                  <a:cubicBezTo>
                    <a:pt x="2018661" y="93345"/>
                    <a:pt x="2020566" y="94615"/>
                    <a:pt x="2022471" y="95250"/>
                  </a:cubicBezTo>
                  <a:cubicBezTo>
                    <a:pt x="2024376" y="95885"/>
                    <a:pt x="2026916" y="96520"/>
                    <a:pt x="2029456" y="96520"/>
                  </a:cubicBezTo>
                  <a:cubicBezTo>
                    <a:pt x="2031361" y="96520"/>
                    <a:pt x="2032631" y="96520"/>
                    <a:pt x="2034536" y="96520"/>
                  </a:cubicBezTo>
                  <a:cubicBezTo>
                    <a:pt x="2035806" y="96520"/>
                    <a:pt x="2037711" y="95885"/>
                    <a:pt x="2038981" y="95250"/>
                  </a:cubicBezTo>
                  <a:cubicBezTo>
                    <a:pt x="2040251" y="95250"/>
                    <a:pt x="2041521" y="93980"/>
                    <a:pt x="2042791" y="93345"/>
                  </a:cubicBezTo>
                  <a:cubicBezTo>
                    <a:pt x="2044061" y="93345"/>
                    <a:pt x="2045331" y="92075"/>
                    <a:pt x="2047236" y="90805"/>
                  </a:cubicBezTo>
                  <a:lnTo>
                    <a:pt x="2056126" y="100330"/>
                  </a:lnTo>
                  <a:cubicBezTo>
                    <a:pt x="2056126" y="100330"/>
                    <a:pt x="2052316" y="103505"/>
                    <a:pt x="2050411" y="104775"/>
                  </a:cubicBezTo>
                  <a:cubicBezTo>
                    <a:pt x="2048506" y="106045"/>
                    <a:pt x="2046601" y="106680"/>
                    <a:pt x="2044696" y="107950"/>
                  </a:cubicBezTo>
                  <a:cubicBezTo>
                    <a:pt x="2042791" y="108585"/>
                    <a:pt x="2040251" y="109855"/>
                    <a:pt x="2037711" y="109855"/>
                  </a:cubicBezTo>
                  <a:cubicBezTo>
                    <a:pt x="2035171" y="109855"/>
                    <a:pt x="2031996" y="110490"/>
                    <a:pt x="2028821" y="110490"/>
                  </a:cubicBezTo>
                  <a:cubicBezTo>
                    <a:pt x="2025646" y="110490"/>
                    <a:pt x="2022471" y="110490"/>
                    <a:pt x="2019296" y="109220"/>
                  </a:cubicBezTo>
                  <a:cubicBezTo>
                    <a:pt x="2016121" y="108585"/>
                    <a:pt x="2013581" y="107315"/>
                    <a:pt x="2011676" y="105410"/>
                  </a:cubicBezTo>
                  <a:cubicBezTo>
                    <a:pt x="2009136" y="104140"/>
                    <a:pt x="2007231" y="102235"/>
                    <a:pt x="2005326" y="100330"/>
                  </a:cubicBezTo>
                  <a:cubicBezTo>
                    <a:pt x="2003421" y="98425"/>
                    <a:pt x="2001516" y="95885"/>
                    <a:pt x="2000246" y="92710"/>
                  </a:cubicBezTo>
                  <a:cubicBezTo>
                    <a:pt x="1998341" y="89535"/>
                    <a:pt x="1997071" y="86360"/>
                    <a:pt x="1996436" y="82550"/>
                  </a:cubicBezTo>
                  <a:cubicBezTo>
                    <a:pt x="1995801" y="78740"/>
                    <a:pt x="1995166" y="74295"/>
                    <a:pt x="1995166" y="69850"/>
                  </a:cubicBezTo>
                  <a:cubicBezTo>
                    <a:pt x="1995166" y="63500"/>
                    <a:pt x="1995801" y="57150"/>
                    <a:pt x="1997706" y="52070"/>
                  </a:cubicBezTo>
                  <a:cubicBezTo>
                    <a:pt x="1999611" y="46990"/>
                    <a:pt x="2001516" y="42545"/>
                    <a:pt x="2004691" y="39370"/>
                  </a:cubicBezTo>
                  <a:cubicBezTo>
                    <a:pt x="2007866" y="36195"/>
                    <a:pt x="2011041" y="33020"/>
                    <a:pt x="2015486" y="31750"/>
                  </a:cubicBezTo>
                  <a:cubicBezTo>
                    <a:pt x="2019931" y="29845"/>
                    <a:pt x="2024376" y="29210"/>
                    <a:pt x="2029456" y="29210"/>
                  </a:cubicBezTo>
                  <a:close/>
                  <a:moveTo>
                    <a:pt x="1831336" y="29210"/>
                  </a:moveTo>
                  <a:cubicBezTo>
                    <a:pt x="1837051" y="29210"/>
                    <a:pt x="1841496" y="30480"/>
                    <a:pt x="1845941" y="32385"/>
                  </a:cubicBezTo>
                  <a:cubicBezTo>
                    <a:pt x="1849751" y="34290"/>
                    <a:pt x="1853561" y="37465"/>
                    <a:pt x="1856101" y="40640"/>
                  </a:cubicBezTo>
                  <a:cubicBezTo>
                    <a:pt x="1858641" y="44450"/>
                    <a:pt x="1860546" y="48260"/>
                    <a:pt x="1862451" y="53340"/>
                  </a:cubicBezTo>
                  <a:cubicBezTo>
                    <a:pt x="1863721" y="57785"/>
                    <a:pt x="1864356" y="62865"/>
                    <a:pt x="1864356" y="68580"/>
                  </a:cubicBezTo>
                  <a:lnTo>
                    <a:pt x="1863086" y="68580"/>
                  </a:lnTo>
                  <a:cubicBezTo>
                    <a:pt x="1863086" y="68580"/>
                    <a:pt x="1863086" y="71120"/>
                    <a:pt x="1863086" y="72390"/>
                  </a:cubicBezTo>
                  <a:cubicBezTo>
                    <a:pt x="1863086" y="73660"/>
                    <a:pt x="1863086" y="74295"/>
                    <a:pt x="1863086" y="75565"/>
                  </a:cubicBezTo>
                  <a:lnTo>
                    <a:pt x="1811651" y="75565"/>
                  </a:lnTo>
                  <a:cubicBezTo>
                    <a:pt x="1811651" y="79375"/>
                    <a:pt x="1812921" y="82550"/>
                    <a:pt x="1814191" y="85090"/>
                  </a:cubicBezTo>
                  <a:cubicBezTo>
                    <a:pt x="1815461" y="87630"/>
                    <a:pt x="1816731" y="90170"/>
                    <a:pt x="1818636" y="91440"/>
                  </a:cubicBezTo>
                  <a:cubicBezTo>
                    <a:pt x="1820541" y="93345"/>
                    <a:pt x="1822446" y="94615"/>
                    <a:pt x="1824351" y="95250"/>
                  </a:cubicBezTo>
                  <a:cubicBezTo>
                    <a:pt x="1826256" y="95885"/>
                    <a:pt x="1828796" y="96520"/>
                    <a:pt x="1831336" y="96520"/>
                  </a:cubicBezTo>
                  <a:cubicBezTo>
                    <a:pt x="1833241" y="96520"/>
                    <a:pt x="1834511" y="96520"/>
                    <a:pt x="1836416" y="96520"/>
                  </a:cubicBezTo>
                  <a:cubicBezTo>
                    <a:pt x="1837686" y="96520"/>
                    <a:pt x="1839591" y="95885"/>
                    <a:pt x="1840861" y="95250"/>
                  </a:cubicBezTo>
                  <a:cubicBezTo>
                    <a:pt x="1842131" y="95250"/>
                    <a:pt x="1843401" y="93980"/>
                    <a:pt x="1844671" y="93345"/>
                  </a:cubicBezTo>
                  <a:cubicBezTo>
                    <a:pt x="1845941" y="93345"/>
                    <a:pt x="1847211" y="92075"/>
                    <a:pt x="1849116" y="90805"/>
                  </a:cubicBezTo>
                  <a:lnTo>
                    <a:pt x="1858006" y="100330"/>
                  </a:lnTo>
                  <a:cubicBezTo>
                    <a:pt x="1858006" y="100330"/>
                    <a:pt x="1854196" y="103505"/>
                    <a:pt x="1852291" y="104775"/>
                  </a:cubicBezTo>
                  <a:cubicBezTo>
                    <a:pt x="1850386" y="106045"/>
                    <a:pt x="1848481" y="106680"/>
                    <a:pt x="1846576" y="107950"/>
                  </a:cubicBezTo>
                  <a:cubicBezTo>
                    <a:pt x="1844671" y="108585"/>
                    <a:pt x="1842131" y="109855"/>
                    <a:pt x="1839591" y="109855"/>
                  </a:cubicBezTo>
                  <a:cubicBezTo>
                    <a:pt x="1837051" y="109855"/>
                    <a:pt x="1833876" y="110490"/>
                    <a:pt x="1830701" y="110490"/>
                  </a:cubicBezTo>
                  <a:cubicBezTo>
                    <a:pt x="1827526" y="110490"/>
                    <a:pt x="1824351" y="110490"/>
                    <a:pt x="1821176" y="109220"/>
                  </a:cubicBezTo>
                  <a:cubicBezTo>
                    <a:pt x="1818001" y="108585"/>
                    <a:pt x="1815461" y="107315"/>
                    <a:pt x="1813556" y="105410"/>
                  </a:cubicBezTo>
                  <a:cubicBezTo>
                    <a:pt x="1811016" y="104140"/>
                    <a:pt x="1809111" y="102235"/>
                    <a:pt x="1807206" y="100330"/>
                  </a:cubicBezTo>
                  <a:cubicBezTo>
                    <a:pt x="1805301" y="98425"/>
                    <a:pt x="1803396" y="95885"/>
                    <a:pt x="1802126" y="92710"/>
                  </a:cubicBezTo>
                  <a:cubicBezTo>
                    <a:pt x="1800221" y="89535"/>
                    <a:pt x="1798951" y="86360"/>
                    <a:pt x="1798316" y="82550"/>
                  </a:cubicBezTo>
                  <a:cubicBezTo>
                    <a:pt x="1797681" y="78740"/>
                    <a:pt x="1797046" y="74295"/>
                    <a:pt x="1797046" y="69850"/>
                  </a:cubicBezTo>
                  <a:cubicBezTo>
                    <a:pt x="1797046" y="63500"/>
                    <a:pt x="1797681" y="57150"/>
                    <a:pt x="1799586" y="52070"/>
                  </a:cubicBezTo>
                  <a:cubicBezTo>
                    <a:pt x="1801491" y="46990"/>
                    <a:pt x="1803396" y="42545"/>
                    <a:pt x="1806571" y="39370"/>
                  </a:cubicBezTo>
                  <a:cubicBezTo>
                    <a:pt x="1809746" y="36195"/>
                    <a:pt x="1812921" y="33020"/>
                    <a:pt x="1817366" y="31750"/>
                  </a:cubicBezTo>
                  <a:cubicBezTo>
                    <a:pt x="1821811" y="29845"/>
                    <a:pt x="1826256" y="29210"/>
                    <a:pt x="1831336" y="29210"/>
                  </a:cubicBezTo>
                  <a:close/>
                  <a:moveTo>
                    <a:pt x="1501140" y="29210"/>
                  </a:moveTo>
                  <a:cubicBezTo>
                    <a:pt x="1503046" y="29210"/>
                    <a:pt x="1504951" y="29210"/>
                    <a:pt x="1506856" y="29210"/>
                  </a:cubicBezTo>
                  <a:cubicBezTo>
                    <a:pt x="1511301" y="29210"/>
                    <a:pt x="1515746" y="29845"/>
                    <a:pt x="1518920" y="31750"/>
                  </a:cubicBezTo>
                  <a:cubicBezTo>
                    <a:pt x="1522096" y="33020"/>
                    <a:pt x="1525271" y="35560"/>
                    <a:pt x="1527811" y="38100"/>
                  </a:cubicBezTo>
                  <a:cubicBezTo>
                    <a:pt x="1530351" y="41275"/>
                    <a:pt x="1531621" y="44450"/>
                    <a:pt x="1532891" y="48895"/>
                  </a:cubicBezTo>
                  <a:cubicBezTo>
                    <a:pt x="1534161" y="53340"/>
                    <a:pt x="1534796" y="58420"/>
                    <a:pt x="1534796" y="64135"/>
                  </a:cubicBezTo>
                  <a:lnTo>
                    <a:pt x="1534796" y="108585"/>
                  </a:lnTo>
                  <a:lnTo>
                    <a:pt x="1519556" y="108585"/>
                  </a:lnTo>
                  <a:lnTo>
                    <a:pt x="1518920" y="108585"/>
                  </a:lnTo>
                  <a:lnTo>
                    <a:pt x="1518920" y="64770"/>
                  </a:lnTo>
                  <a:cubicBezTo>
                    <a:pt x="1518920" y="57785"/>
                    <a:pt x="1517651" y="52070"/>
                    <a:pt x="1515111" y="48895"/>
                  </a:cubicBezTo>
                  <a:cubicBezTo>
                    <a:pt x="1512571" y="45085"/>
                    <a:pt x="1508761" y="43180"/>
                    <a:pt x="1503046" y="43180"/>
                  </a:cubicBezTo>
                  <a:cubicBezTo>
                    <a:pt x="1500506" y="43180"/>
                    <a:pt x="1498601" y="43180"/>
                    <a:pt x="1496061" y="44450"/>
                  </a:cubicBezTo>
                  <a:cubicBezTo>
                    <a:pt x="1494156" y="45085"/>
                    <a:pt x="1492250" y="46990"/>
                    <a:pt x="1490981" y="48260"/>
                  </a:cubicBezTo>
                  <a:cubicBezTo>
                    <a:pt x="1489711" y="50165"/>
                    <a:pt x="1488441" y="52070"/>
                    <a:pt x="1487806" y="54610"/>
                  </a:cubicBezTo>
                  <a:cubicBezTo>
                    <a:pt x="1487806" y="57150"/>
                    <a:pt x="1487170" y="59690"/>
                    <a:pt x="1487170" y="62865"/>
                  </a:cubicBezTo>
                  <a:lnTo>
                    <a:pt x="1487170" y="108585"/>
                  </a:lnTo>
                  <a:lnTo>
                    <a:pt x="1471931" y="108585"/>
                  </a:lnTo>
                  <a:lnTo>
                    <a:pt x="1471931" y="30480"/>
                  </a:lnTo>
                  <a:lnTo>
                    <a:pt x="1487170" y="30480"/>
                  </a:lnTo>
                  <a:lnTo>
                    <a:pt x="1487170" y="38100"/>
                  </a:lnTo>
                  <a:cubicBezTo>
                    <a:pt x="1487170" y="38100"/>
                    <a:pt x="1489076" y="35560"/>
                    <a:pt x="1490981" y="34290"/>
                  </a:cubicBezTo>
                  <a:cubicBezTo>
                    <a:pt x="1492250" y="33020"/>
                    <a:pt x="1494156" y="32385"/>
                    <a:pt x="1495426" y="31115"/>
                  </a:cubicBezTo>
                  <a:cubicBezTo>
                    <a:pt x="1497331" y="30480"/>
                    <a:pt x="1499236" y="29845"/>
                    <a:pt x="1501140" y="29210"/>
                  </a:cubicBezTo>
                  <a:close/>
                  <a:moveTo>
                    <a:pt x="1250316" y="29210"/>
                  </a:moveTo>
                  <a:cubicBezTo>
                    <a:pt x="1255396" y="29210"/>
                    <a:pt x="1259841" y="29845"/>
                    <a:pt x="1264286" y="31750"/>
                  </a:cubicBezTo>
                  <a:cubicBezTo>
                    <a:pt x="1268731" y="33655"/>
                    <a:pt x="1273176" y="35560"/>
                    <a:pt x="1276350" y="38100"/>
                  </a:cubicBezTo>
                  <a:lnTo>
                    <a:pt x="1278256" y="38100"/>
                  </a:lnTo>
                  <a:lnTo>
                    <a:pt x="1271271" y="50165"/>
                  </a:lnTo>
                  <a:cubicBezTo>
                    <a:pt x="1268095" y="47625"/>
                    <a:pt x="1264921" y="46355"/>
                    <a:pt x="1261746" y="45085"/>
                  </a:cubicBezTo>
                  <a:cubicBezTo>
                    <a:pt x="1258570" y="43815"/>
                    <a:pt x="1254761" y="43180"/>
                    <a:pt x="1250951" y="43180"/>
                  </a:cubicBezTo>
                  <a:cubicBezTo>
                    <a:pt x="1247141" y="43180"/>
                    <a:pt x="1244601" y="43815"/>
                    <a:pt x="1242696" y="45085"/>
                  </a:cubicBezTo>
                  <a:cubicBezTo>
                    <a:pt x="1240791" y="46355"/>
                    <a:pt x="1240156" y="48260"/>
                    <a:pt x="1240156" y="50165"/>
                  </a:cubicBezTo>
                  <a:cubicBezTo>
                    <a:pt x="1240156" y="51435"/>
                    <a:pt x="1240156" y="52070"/>
                    <a:pt x="1240156" y="52705"/>
                  </a:cubicBezTo>
                  <a:cubicBezTo>
                    <a:pt x="1240156" y="53340"/>
                    <a:pt x="1241426" y="54610"/>
                    <a:pt x="1242061" y="55245"/>
                  </a:cubicBezTo>
                  <a:cubicBezTo>
                    <a:pt x="1243331" y="55880"/>
                    <a:pt x="1244601" y="57150"/>
                    <a:pt x="1246506" y="57785"/>
                  </a:cubicBezTo>
                  <a:cubicBezTo>
                    <a:pt x="1248411" y="59055"/>
                    <a:pt x="1250951" y="59690"/>
                    <a:pt x="1253491" y="60960"/>
                  </a:cubicBezTo>
                  <a:cubicBezTo>
                    <a:pt x="1257936" y="62865"/>
                    <a:pt x="1261746" y="64135"/>
                    <a:pt x="1264921" y="66040"/>
                  </a:cubicBezTo>
                  <a:cubicBezTo>
                    <a:pt x="1268095" y="67310"/>
                    <a:pt x="1270635" y="69215"/>
                    <a:pt x="1273176" y="71120"/>
                  </a:cubicBezTo>
                  <a:cubicBezTo>
                    <a:pt x="1275080" y="73025"/>
                    <a:pt x="1276985" y="75565"/>
                    <a:pt x="1278256" y="78105"/>
                  </a:cubicBezTo>
                  <a:cubicBezTo>
                    <a:pt x="1279525" y="80645"/>
                    <a:pt x="1280161" y="83820"/>
                    <a:pt x="1280161" y="87630"/>
                  </a:cubicBezTo>
                  <a:cubicBezTo>
                    <a:pt x="1280161" y="92075"/>
                    <a:pt x="1279525" y="95250"/>
                    <a:pt x="1277621" y="98425"/>
                  </a:cubicBezTo>
                  <a:cubicBezTo>
                    <a:pt x="1275716" y="101600"/>
                    <a:pt x="1273811" y="103505"/>
                    <a:pt x="1271271" y="105410"/>
                  </a:cubicBezTo>
                  <a:cubicBezTo>
                    <a:pt x="1268731" y="107315"/>
                    <a:pt x="1265556" y="108585"/>
                    <a:pt x="1261746" y="109220"/>
                  </a:cubicBezTo>
                  <a:cubicBezTo>
                    <a:pt x="1257936" y="109855"/>
                    <a:pt x="1254761" y="110490"/>
                    <a:pt x="1250951" y="110490"/>
                  </a:cubicBezTo>
                  <a:cubicBezTo>
                    <a:pt x="1245871" y="110490"/>
                    <a:pt x="1240791" y="109855"/>
                    <a:pt x="1235711" y="107950"/>
                  </a:cubicBezTo>
                  <a:cubicBezTo>
                    <a:pt x="1229996" y="106045"/>
                    <a:pt x="1225551" y="103505"/>
                    <a:pt x="1221106" y="100965"/>
                  </a:cubicBezTo>
                  <a:lnTo>
                    <a:pt x="1228091" y="89535"/>
                  </a:lnTo>
                  <a:cubicBezTo>
                    <a:pt x="1231901" y="92075"/>
                    <a:pt x="1235711" y="93980"/>
                    <a:pt x="1239521" y="95250"/>
                  </a:cubicBezTo>
                  <a:cubicBezTo>
                    <a:pt x="1243331" y="96520"/>
                    <a:pt x="1247141" y="97155"/>
                    <a:pt x="1250951" y="97155"/>
                  </a:cubicBezTo>
                  <a:cubicBezTo>
                    <a:pt x="1256031" y="97155"/>
                    <a:pt x="1259205" y="96520"/>
                    <a:pt x="1261746" y="94615"/>
                  </a:cubicBezTo>
                  <a:cubicBezTo>
                    <a:pt x="1264286" y="93345"/>
                    <a:pt x="1264921" y="90805"/>
                    <a:pt x="1264921" y="88265"/>
                  </a:cubicBezTo>
                  <a:cubicBezTo>
                    <a:pt x="1264921" y="86995"/>
                    <a:pt x="1264921" y="85725"/>
                    <a:pt x="1263650" y="84455"/>
                  </a:cubicBezTo>
                  <a:cubicBezTo>
                    <a:pt x="1263015" y="83185"/>
                    <a:pt x="1261746" y="82550"/>
                    <a:pt x="1259841" y="81280"/>
                  </a:cubicBezTo>
                  <a:cubicBezTo>
                    <a:pt x="1258570" y="80010"/>
                    <a:pt x="1256666" y="79375"/>
                    <a:pt x="1254125" y="78105"/>
                  </a:cubicBezTo>
                  <a:cubicBezTo>
                    <a:pt x="1252221" y="77470"/>
                    <a:pt x="1249681" y="76200"/>
                    <a:pt x="1246506" y="74930"/>
                  </a:cubicBezTo>
                  <a:cubicBezTo>
                    <a:pt x="1242061" y="73025"/>
                    <a:pt x="1238886" y="71755"/>
                    <a:pt x="1235711" y="69850"/>
                  </a:cubicBezTo>
                  <a:cubicBezTo>
                    <a:pt x="1232536" y="67945"/>
                    <a:pt x="1230631" y="66675"/>
                    <a:pt x="1228726" y="64770"/>
                  </a:cubicBezTo>
                  <a:cubicBezTo>
                    <a:pt x="1226821" y="62865"/>
                    <a:pt x="1225551" y="60960"/>
                    <a:pt x="1224916" y="58420"/>
                  </a:cubicBezTo>
                  <a:cubicBezTo>
                    <a:pt x="1224281" y="55880"/>
                    <a:pt x="1223646" y="53340"/>
                    <a:pt x="1223646" y="50165"/>
                  </a:cubicBezTo>
                  <a:cubicBezTo>
                    <a:pt x="1223646" y="46990"/>
                    <a:pt x="1224281" y="43815"/>
                    <a:pt x="1225551" y="40640"/>
                  </a:cubicBezTo>
                  <a:cubicBezTo>
                    <a:pt x="1226821" y="38100"/>
                    <a:pt x="1228726" y="35560"/>
                    <a:pt x="1231266" y="34290"/>
                  </a:cubicBezTo>
                  <a:cubicBezTo>
                    <a:pt x="1233806" y="32385"/>
                    <a:pt x="1236346" y="31115"/>
                    <a:pt x="1239521" y="30480"/>
                  </a:cubicBezTo>
                  <a:cubicBezTo>
                    <a:pt x="1242696" y="29845"/>
                    <a:pt x="1246506" y="29210"/>
                    <a:pt x="1250316" y="29210"/>
                  </a:cubicBezTo>
                  <a:close/>
                  <a:moveTo>
                    <a:pt x="1180466" y="29210"/>
                  </a:moveTo>
                  <a:cubicBezTo>
                    <a:pt x="1186181" y="29210"/>
                    <a:pt x="1190626" y="30480"/>
                    <a:pt x="1195071" y="32385"/>
                  </a:cubicBezTo>
                  <a:cubicBezTo>
                    <a:pt x="1198881" y="34290"/>
                    <a:pt x="1202691" y="37465"/>
                    <a:pt x="1205231" y="40640"/>
                  </a:cubicBezTo>
                  <a:cubicBezTo>
                    <a:pt x="1207771" y="44450"/>
                    <a:pt x="1209676" y="48260"/>
                    <a:pt x="1211581" y="53340"/>
                  </a:cubicBezTo>
                  <a:cubicBezTo>
                    <a:pt x="1212851" y="57785"/>
                    <a:pt x="1213486" y="62865"/>
                    <a:pt x="1213486" y="68580"/>
                  </a:cubicBezTo>
                  <a:lnTo>
                    <a:pt x="1212216" y="68580"/>
                  </a:lnTo>
                  <a:cubicBezTo>
                    <a:pt x="1212216" y="68580"/>
                    <a:pt x="1212216" y="71120"/>
                    <a:pt x="1212216" y="72390"/>
                  </a:cubicBezTo>
                  <a:cubicBezTo>
                    <a:pt x="1212216" y="73660"/>
                    <a:pt x="1212216" y="74295"/>
                    <a:pt x="1212216" y="75565"/>
                  </a:cubicBezTo>
                  <a:lnTo>
                    <a:pt x="1160781" y="75565"/>
                  </a:lnTo>
                  <a:cubicBezTo>
                    <a:pt x="1160781" y="79375"/>
                    <a:pt x="1162051" y="82550"/>
                    <a:pt x="1163321" y="85090"/>
                  </a:cubicBezTo>
                  <a:cubicBezTo>
                    <a:pt x="1164591" y="87630"/>
                    <a:pt x="1165861" y="90170"/>
                    <a:pt x="1167766" y="91440"/>
                  </a:cubicBezTo>
                  <a:cubicBezTo>
                    <a:pt x="1169671" y="93345"/>
                    <a:pt x="1171576" y="94615"/>
                    <a:pt x="1173481" y="95250"/>
                  </a:cubicBezTo>
                  <a:cubicBezTo>
                    <a:pt x="1175386" y="95885"/>
                    <a:pt x="1177926" y="96520"/>
                    <a:pt x="1180466" y="96520"/>
                  </a:cubicBezTo>
                  <a:cubicBezTo>
                    <a:pt x="1182371" y="96520"/>
                    <a:pt x="1183641" y="96520"/>
                    <a:pt x="1185546" y="96520"/>
                  </a:cubicBezTo>
                  <a:cubicBezTo>
                    <a:pt x="1186816" y="96520"/>
                    <a:pt x="1188721" y="95885"/>
                    <a:pt x="1189991" y="95250"/>
                  </a:cubicBezTo>
                  <a:cubicBezTo>
                    <a:pt x="1191261" y="95250"/>
                    <a:pt x="1192531" y="93980"/>
                    <a:pt x="1193801" y="93345"/>
                  </a:cubicBezTo>
                  <a:cubicBezTo>
                    <a:pt x="1195071" y="93345"/>
                    <a:pt x="1196341" y="92075"/>
                    <a:pt x="1198246" y="90805"/>
                  </a:cubicBezTo>
                  <a:lnTo>
                    <a:pt x="1207136" y="100330"/>
                  </a:lnTo>
                  <a:cubicBezTo>
                    <a:pt x="1207136" y="100330"/>
                    <a:pt x="1203326" y="103505"/>
                    <a:pt x="1201421" y="104775"/>
                  </a:cubicBezTo>
                  <a:cubicBezTo>
                    <a:pt x="1199516" y="106045"/>
                    <a:pt x="1197611" y="106680"/>
                    <a:pt x="1195706" y="107950"/>
                  </a:cubicBezTo>
                  <a:cubicBezTo>
                    <a:pt x="1193801" y="108585"/>
                    <a:pt x="1191261" y="109855"/>
                    <a:pt x="1188721" y="109855"/>
                  </a:cubicBezTo>
                  <a:cubicBezTo>
                    <a:pt x="1186181" y="109855"/>
                    <a:pt x="1183006" y="110490"/>
                    <a:pt x="1179831" y="110490"/>
                  </a:cubicBezTo>
                  <a:cubicBezTo>
                    <a:pt x="1176656" y="110490"/>
                    <a:pt x="1173481" y="110490"/>
                    <a:pt x="1170306" y="109220"/>
                  </a:cubicBezTo>
                  <a:cubicBezTo>
                    <a:pt x="1167131" y="108585"/>
                    <a:pt x="1164591" y="107315"/>
                    <a:pt x="1162686" y="105410"/>
                  </a:cubicBezTo>
                  <a:cubicBezTo>
                    <a:pt x="1160781" y="103505"/>
                    <a:pt x="1158241" y="102235"/>
                    <a:pt x="1156336" y="100330"/>
                  </a:cubicBezTo>
                  <a:cubicBezTo>
                    <a:pt x="1154431" y="98425"/>
                    <a:pt x="1152526" y="95885"/>
                    <a:pt x="1151256" y="92710"/>
                  </a:cubicBezTo>
                  <a:cubicBezTo>
                    <a:pt x="1149351" y="89535"/>
                    <a:pt x="1148081" y="86360"/>
                    <a:pt x="1147446" y="82550"/>
                  </a:cubicBezTo>
                  <a:cubicBezTo>
                    <a:pt x="1146811" y="78740"/>
                    <a:pt x="1146176" y="74295"/>
                    <a:pt x="1146176" y="69850"/>
                  </a:cubicBezTo>
                  <a:cubicBezTo>
                    <a:pt x="1146176" y="63500"/>
                    <a:pt x="1146811" y="57150"/>
                    <a:pt x="1148716" y="52070"/>
                  </a:cubicBezTo>
                  <a:cubicBezTo>
                    <a:pt x="1150621" y="46990"/>
                    <a:pt x="1152526" y="42545"/>
                    <a:pt x="1155701" y="39370"/>
                  </a:cubicBezTo>
                  <a:cubicBezTo>
                    <a:pt x="1158876" y="36195"/>
                    <a:pt x="1162051" y="33020"/>
                    <a:pt x="1166496" y="31750"/>
                  </a:cubicBezTo>
                  <a:cubicBezTo>
                    <a:pt x="1170941" y="29845"/>
                    <a:pt x="1175386" y="29210"/>
                    <a:pt x="1180466" y="29210"/>
                  </a:cubicBezTo>
                  <a:close/>
                  <a:moveTo>
                    <a:pt x="901065" y="29210"/>
                  </a:moveTo>
                  <a:cubicBezTo>
                    <a:pt x="906780" y="29210"/>
                    <a:pt x="911225" y="30480"/>
                    <a:pt x="915670" y="32385"/>
                  </a:cubicBezTo>
                  <a:cubicBezTo>
                    <a:pt x="919480" y="34290"/>
                    <a:pt x="923290" y="37465"/>
                    <a:pt x="925830" y="40640"/>
                  </a:cubicBezTo>
                  <a:cubicBezTo>
                    <a:pt x="928370" y="44450"/>
                    <a:pt x="930275" y="48260"/>
                    <a:pt x="932180" y="53340"/>
                  </a:cubicBezTo>
                  <a:cubicBezTo>
                    <a:pt x="933450" y="57785"/>
                    <a:pt x="934085" y="62865"/>
                    <a:pt x="934085" y="68580"/>
                  </a:cubicBezTo>
                  <a:lnTo>
                    <a:pt x="932815" y="68580"/>
                  </a:lnTo>
                  <a:cubicBezTo>
                    <a:pt x="932815" y="68580"/>
                    <a:pt x="932815" y="71120"/>
                    <a:pt x="932815" y="72390"/>
                  </a:cubicBezTo>
                  <a:cubicBezTo>
                    <a:pt x="932815" y="73660"/>
                    <a:pt x="932815" y="74295"/>
                    <a:pt x="932815" y="75565"/>
                  </a:cubicBezTo>
                  <a:lnTo>
                    <a:pt x="881380" y="75565"/>
                  </a:lnTo>
                  <a:cubicBezTo>
                    <a:pt x="881380" y="79375"/>
                    <a:pt x="882650" y="82550"/>
                    <a:pt x="883920" y="85090"/>
                  </a:cubicBezTo>
                  <a:cubicBezTo>
                    <a:pt x="885190" y="87630"/>
                    <a:pt x="886460" y="90170"/>
                    <a:pt x="888365" y="91440"/>
                  </a:cubicBezTo>
                  <a:cubicBezTo>
                    <a:pt x="890270" y="93345"/>
                    <a:pt x="892175" y="94615"/>
                    <a:pt x="894080" y="95250"/>
                  </a:cubicBezTo>
                  <a:cubicBezTo>
                    <a:pt x="895985" y="95885"/>
                    <a:pt x="898525" y="96520"/>
                    <a:pt x="901065" y="96520"/>
                  </a:cubicBezTo>
                  <a:cubicBezTo>
                    <a:pt x="902970" y="96520"/>
                    <a:pt x="904240" y="96520"/>
                    <a:pt x="906145" y="96520"/>
                  </a:cubicBezTo>
                  <a:cubicBezTo>
                    <a:pt x="907415" y="96520"/>
                    <a:pt x="909320" y="95885"/>
                    <a:pt x="910590" y="95250"/>
                  </a:cubicBezTo>
                  <a:cubicBezTo>
                    <a:pt x="911860" y="95250"/>
                    <a:pt x="913130" y="93980"/>
                    <a:pt x="914400" y="93345"/>
                  </a:cubicBezTo>
                  <a:cubicBezTo>
                    <a:pt x="915670" y="93345"/>
                    <a:pt x="916940" y="92075"/>
                    <a:pt x="918845" y="90805"/>
                  </a:cubicBezTo>
                  <a:lnTo>
                    <a:pt x="927735" y="100330"/>
                  </a:lnTo>
                  <a:cubicBezTo>
                    <a:pt x="927735" y="100330"/>
                    <a:pt x="923925" y="103505"/>
                    <a:pt x="922020" y="104775"/>
                  </a:cubicBezTo>
                  <a:cubicBezTo>
                    <a:pt x="920115" y="106045"/>
                    <a:pt x="918210" y="106680"/>
                    <a:pt x="916305" y="107950"/>
                  </a:cubicBezTo>
                  <a:cubicBezTo>
                    <a:pt x="914400" y="108585"/>
                    <a:pt x="911860" y="109855"/>
                    <a:pt x="909320" y="109855"/>
                  </a:cubicBezTo>
                  <a:cubicBezTo>
                    <a:pt x="906780" y="109855"/>
                    <a:pt x="903605" y="110490"/>
                    <a:pt x="900430" y="110490"/>
                  </a:cubicBezTo>
                  <a:cubicBezTo>
                    <a:pt x="897255" y="110490"/>
                    <a:pt x="894080" y="110490"/>
                    <a:pt x="890905" y="109220"/>
                  </a:cubicBezTo>
                  <a:cubicBezTo>
                    <a:pt x="887730" y="108585"/>
                    <a:pt x="885190" y="107315"/>
                    <a:pt x="883285" y="105410"/>
                  </a:cubicBezTo>
                  <a:cubicBezTo>
                    <a:pt x="881380" y="103505"/>
                    <a:pt x="878840" y="102235"/>
                    <a:pt x="876935" y="100330"/>
                  </a:cubicBezTo>
                  <a:cubicBezTo>
                    <a:pt x="875030" y="98425"/>
                    <a:pt x="873125" y="95885"/>
                    <a:pt x="871855" y="92710"/>
                  </a:cubicBezTo>
                  <a:cubicBezTo>
                    <a:pt x="869950" y="89535"/>
                    <a:pt x="868680" y="86360"/>
                    <a:pt x="868045" y="82550"/>
                  </a:cubicBezTo>
                  <a:cubicBezTo>
                    <a:pt x="867410" y="78740"/>
                    <a:pt x="866775" y="74295"/>
                    <a:pt x="866775" y="69850"/>
                  </a:cubicBezTo>
                  <a:cubicBezTo>
                    <a:pt x="866775" y="63500"/>
                    <a:pt x="867410" y="57150"/>
                    <a:pt x="869315" y="52070"/>
                  </a:cubicBezTo>
                  <a:cubicBezTo>
                    <a:pt x="871220" y="46990"/>
                    <a:pt x="873125" y="42545"/>
                    <a:pt x="876300" y="39370"/>
                  </a:cubicBezTo>
                  <a:cubicBezTo>
                    <a:pt x="879475" y="36195"/>
                    <a:pt x="882650" y="33020"/>
                    <a:pt x="887095" y="31750"/>
                  </a:cubicBezTo>
                  <a:cubicBezTo>
                    <a:pt x="891540" y="29845"/>
                    <a:pt x="895985" y="29210"/>
                    <a:pt x="901065" y="29210"/>
                  </a:cubicBezTo>
                  <a:close/>
                  <a:moveTo>
                    <a:pt x="668656" y="29210"/>
                  </a:moveTo>
                  <a:cubicBezTo>
                    <a:pt x="671830" y="29210"/>
                    <a:pt x="674370" y="29210"/>
                    <a:pt x="676275" y="29845"/>
                  </a:cubicBezTo>
                  <a:cubicBezTo>
                    <a:pt x="678181" y="29845"/>
                    <a:pt x="680086" y="31115"/>
                    <a:pt x="681991" y="32385"/>
                  </a:cubicBezTo>
                  <a:lnTo>
                    <a:pt x="678181" y="46990"/>
                  </a:lnTo>
                  <a:lnTo>
                    <a:pt x="676910" y="46990"/>
                  </a:lnTo>
                  <a:cubicBezTo>
                    <a:pt x="676910" y="46990"/>
                    <a:pt x="673736" y="45085"/>
                    <a:pt x="671830" y="45085"/>
                  </a:cubicBezTo>
                  <a:cubicBezTo>
                    <a:pt x="669925" y="45085"/>
                    <a:pt x="668020" y="44450"/>
                    <a:pt x="665480" y="44450"/>
                  </a:cubicBezTo>
                  <a:cubicBezTo>
                    <a:pt x="660400" y="44450"/>
                    <a:pt x="656590" y="46355"/>
                    <a:pt x="654050" y="49530"/>
                  </a:cubicBezTo>
                  <a:cubicBezTo>
                    <a:pt x="651510" y="52705"/>
                    <a:pt x="650240" y="57785"/>
                    <a:pt x="650240" y="64770"/>
                  </a:cubicBezTo>
                  <a:lnTo>
                    <a:pt x="650240" y="109220"/>
                  </a:lnTo>
                  <a:lnTo>
                    <a:pt x="635000" y="109220"/>
                  </a:lnTo>
                  <a:lnTo>
                    <a:pt x="635000" y="31115"/>
                  </a:lnTo>
                  <a:lnTo>
                    <a:pt x="650240" y="31115"/>
                  </a:lnTo>
                  <a:lnTo>
                    <a:pt x="650240" y="38735"/>
                  </a:lnTo>
                  <a:cubicBezTo>
                    <a:pt x="650240" y="38735"/>
                    <a:pt x="652145" y="36195"/>
                    <a:pt x="653416" y="34925"/>
                  </a:cubicBezTo>
                  <a:cubicBezTo>
                    <a:pt x="654685" y="33655"/>
                    <a:pt x="655955" y="33020"/>
                    <a:pt x="657861" y="31750"/>
                  </a:cubicBezTo>
                  <a:cubicBezTo>
                    <a:pt x="659130" y="31115"/>
                    <a:pt x="661035" y="30480"/>
                    <a:pt x="662940" y="29845"/>
                  </a:cubicBezTo>
                  <a:cubicBezTo>
                    <a:pt x="664845" y="29845"/>
                    <a:pt x="666751" y="29210"/>
                    <a:pt x="668656" y="29210"/>
                  </a:cubicBezTo>
                  <a:close/>
                  <a:moveTo>
                    <a:pt x="586739" y="29210"/>
                  </a:moveTo>
                  <a:cubicBezTo>
                    <a:pt x="592454" y="29210"/>
                    <a:pt x="596899" y="30480"/>
                    <a:pt x="601344" y="32385"/>
                  </a:cubicBezTo>
                  <a:cubicBezTo>
                    <a:pt x="605154" y="34290"/>
                    <a:pt x="608964" y="37465"/>
                    <a:pt x="611504" y="40640"/>
                  </a:cubicBezTo>
                  <a:cubicBezTo>
                    <a:pt x="614044" y="44450"/>
                    <a:pt x="615949" y="48260"/>
                    <a:pt x="617854" y="53340"/>
                  </a:cubicBezTo>
                  <a:cubicBezTo>
                    <a:pt x="619124" y="57785"/>
                    <a:pt x="619759" y="62865"/>
                    <a:pt x="619759" y="68580"/>
                  </a:cubicBezTo>
                  <a:lnTo>
                    <a:pt x="618489" y="68580"/>
                  </a:lnTo>
                  <a:cubicBezTo>
                    <a:pt x="618489" y="68580"/>
                    <a:pt x="618489" y="71120"/>
                    <a:pt x="618489" y="72390"/>
                  </a:cubicBezTo>
                  <a:cubicBezTo>
                    <a:pt x="618489" y="73660"/>
                    <a:pt x="618489" y="74295"/>
                    <a:pt x="618489" y="75565"/>
                  </a:cubicBezTo>
                  <a:lnTo>
                    <a:pt x="567054" y="75565"/>
                  </a:lnTo>
                  <a:cubicBezTo>
                    <a:pt x="567054" y="79375"/>
                    <a:pt x="568324" y="82550"/>
                    <a:pt x="569594" y="85090"/>
                  </a:cubicBezTo>
                  <a:cubicBezTo>
                    <a:pt x="570864" y="87630"/>
                    <a:pt x="572134" y="90170"/>
                    <a:pt x="574039" y="91440"/>
                  </a:cubicBezTo>
                  <a:cubicBezTo>
                    <a:pt x="575944" y="93345"/>
                    <a:pt x="577849" y="94615"/>
                    <a:pt x="579754" y="95250"/>
                  </a:cubicBezTo>
                  <a:cubicBezTo>
                    <a:pt x="581659" y="95885"/>
                    <a:pt x="584199" y="96520"/>
                    <a:pt x="586739" y="96520"/>
                  </a:cubicBezTo>
                  <a:cubicBezTo>
                    <a:pt x="588644" y="96520"/>
                    <a:pt x="589914" y="96520"/>
                    <a:pt x="591819" y="96520"/>
                  </a:cubicBezTo>
                  <a:cubicBezTo>
                    <a:pt x="593089" y="96520"/>
                    <a:pt x="594994" y="95885"/>
                    <a:pt x="596264" y="95250"/>
                  </a:cubicBezTo>
                  <a:cubicBezTo>
                    <a:pt x="597534" y="95250"/>
                    <a:pt x="598804" y="93980"/>
                    <a:pt x="600074" y="93345"/>
                  </a:cubicBezTo>
                  <a:cubicBezTo>
                    <a:pt x="601344" y="93345"/>
                    <a:pt x="602614" y="92075"/>
                    <a:pt x="604519" y="90805"/>
                  </a:cubicBezTo>
                  <a:lnTo>
                    <a:pt x="613409" y="100330"/>
                  </a:lnTo>
                  <a:cubicBezTo>
                    <a:pt x="613409" y="100330"/>
                    <a:pt x="609599" y="103505"/>
                    <a:pt x="607694" y="104775"/>
                  </a:cubicBezTo>
                  <a:cubicBezTo>
                    <a:pt x="605789" y="106045"/>
                    <a:pt x="603884" y="106680"/>
                    <a:pt x="601979" y="107950"/>
                  </a:cubicBezTo>
                  <a:cubicBezTo>
                    <a:pt x="600074" y="108585"/>
                    <a:pt x="597534" y="109855"/>
                    <a:pt x="594994" y="109855"/>
                  </a:cubicBezTo>
                  <a:cubicBezTo>
                    <a:pt x="592454" y="109855"/>
                    <a:pt x="589279" y="110490"/>
                    <a:pt x="586104" y="110490"/>
                  </a:cubicBezTo>
                  <a:cubicBezTo>
                    <a:pt x="582929" y="110490"/>
                    <a:pt x="579754" y="110490"/>
                    <a:pt x="576579" y="109220"/>
                  </a:cubicBezTo>
                  <a:cubicBezTo>
                    <a:pt x="573404" y="108585"/>
                    <a:pt x="570864" y="107315"/>
                    <a:pt x="568959" y="105410"/>
                  </a:cubicBezTo>
                  <a:cubicBezTo>
                    <a:pt x="566419" y="104140"/>
                    <a:pt x="564514" y="102235"/>
                    <a:pt x="562609" y="100330"/>
                  </a:cubicBezTo>
                  <a:cubicBezTo>
                    <a:pt x="560704" y="98425"/>
                    <a:pt x="558799" y="95885"/>
                    <a:pt x="557529" y="92710"/>
                  </a:cubicBezTo>
                  <a:cubicBezTo>
                    <a:pt x="555624" y="89535"/>
                    <a:pt x="554354" y="86360"/>
                    <a:pt x="553719" y="82550"/>
                  </a:cubicBezTo>
                  <a:cubicBezTo>
                    <a:pt x="553084" y="78740"/>
                    <a:pt x="552449" y="74295"/>
                    <a:pt x="552449" y="69850"/>
                  </a:cubicBezTo>
                  <a:cubicBezTo>
                    <a:pt x="552449" y="63500"/>
                    <a:pt x="553084" y="57150"/>
                    <a:pt x="554989" y="52070"/>
                  </a:cubicBezTo>
                  <a:cubicBezTo>
                    <a:pt x="556894" y="46990"/>
                    <a:pt x="558799" y="42545"/>
                    <a:pt x="561974" y="39370"/>
                  </a:cubicBezTo>
                  <a:cubicBezTo>
                    <a:pt x="565149" y="36195"/>
                    <a:pt x="568324" y="33020"/>
                    <a:pt x="572769" y="31750"/>
                  </a:cubicBezTo>
                  <a:cubicBezTo>
                    <a:pt x="577214" y="29845"/>
                    <a:pt x="581659" y="29210"/>
                    <a:pt x="586739" y="29210"/>
                  </a:cubicBezTo>
                  <a:close/>
                  <a:moveTo>
                    <a:pt x="400050" y="29210"/>
                  </a:moveTo>
                  <a:cubicBezTo>
                    <a:pt x="405765" y="29210"/>
                    <a:pt x="410210" y="30480"/>
                    <a:pt x="414655" y="32385"/>
                  </a:cubicBezTo>
                  <a:cubicBezTo>
                    <a:pt x="418465" y="34290"/>
                    <a:pt x="422275" y="37465"/>
                    <a:pt x="424815" y="40640"/>
                  </a:cubicBezTo>
                  <a:cubicBezTo>
                    <a:pt x="427355" y="44450"/>
                    <a:pt x="429260" y="48260"/>
                    <a:pt x="431165" y="53340"/>
                  </a:cubicBezTo>
                  <a:cubicBezTo>
                    <a:pt x="432435" y="57785"/>
                    <a:pt x="433070" y="62865"/>
                    <a:pt x="433070" y="68580"/>
                  </a:cubicBezTo>
                  <a:lnTo>
                    <a:pt x="431800" y="68580"/>
                  </a:lnTo>
                  <a:cubicBezTo>
                    <a:pt x="431800" y="68580"/>
                    <a:pt x="431800" y="71120"/>
                    <a:pt x="431800" y="72390"/>
                  </a:cubicBezTo>
                  <a:cubicBezTo>
                    <a:pt x="431800" y="73660"/>
                    <a:pt x="431800" y="74295"/>
                    <a:pt x="431800" y="75565"/>
                  </a:cubicBezTo>
                  <a:lnTo>
                    <a:pt x="380365" y="75565"/>
                  </a:lnTo>
                  <a:cubicBezTo>
                    <a:pt x="380365" y="79375"/>
                    <a:pt x="381635" y="82550"/>
                    <a:pt x="382905" y="85090"/>
                  </a:cubicBezTo>
                  <a:cubicBezTo>
                    <a:pt x="384175" y="87630"/>
                    <a:pt x="385445" y="90170"/>
                    <a:pt x="387350" y="91440"/>
                  </a:cubicBezTo>
                  <a:cubicBezTo>
                    <a:pt x="389255" y="93345"/>
                    <a:pt x="391160" y="94615"/>
                    <a:pt x="393065" y="95250"/>
                  </a:cubicBezTo>
                  <a:cubicBezTo>
                    <a:pt x="394970" y="95885"/>
                    <a:pt x="397510" y="96520"/>
                    <a:pt x="400050" y="96520"/>
                  </a:cubicBezTo>
                  <a:cubicBezTo>
                    <a:pt x="401955" y="96520"/>
                    <a:pt x="403225" y="96520"/>
                    <a:pt x="405130" y="96520"/>
                  </a:cubicBezTo>
                  <a:cubicBezTo>
                    <a:pt x="406400" y="96520"/>
                    <a:pt x="408305" y="95885"/>
                    <a:pt x="409575" y="95250"/>
                  </a:cubicBezTo>
                  <a:cubicBezTo>
                    <a:pt x="410845" y="95250"/>
                    <a:pt x="412115" y="93980"/>
                    <a:pt x="413385" y="93345"/>
                  </a:cubicBezTo>
                  <a:cubicBezTo>
                    <a:pt x="414655" y="93345"/>
                    <a:pt x="415925" y="92075"/>
                    <a:pt x="417830" y="90805"/>
                  </a:cubicBezTo>
                  <a:lnTo>
                    <a:pt x="426720" y="100330"/>
                  </a:lnTo>
                  <a:cubicBezTo>
                    <a:pt x="426720" y="100330"/>
                    <a:pt x="422910" y="103505"/>
                    <a:pt x="421005" y="104775"/>
                  </a:cubicBezTo>
                  <a:cubicBezTo>
                    <a:pt x="419100" y="106045"/>
                    <a:pt x="417195" y="106680"/>
                    <a:pt x="415290" y="107950"/>
                  </a:cubicBezTo>
                  <a:cubicBezTo>
                    <a:pt x="413385" y="108585"/>
                    <a:pt x="410845" y="109855"/>
                    <a:pt x="408305" y="109855"/>
                  </a:cubicBezTo>
                  <a:cubicBezTo>
                    <a:pt x="405765" y="109855"/>
                    <a:pt x="402590" y="110490"/>
                    <a:pt x="399415" y="110490"/>
                  </a:cubicBezTo>
                  <a:cubicBezTo>
                    <a:pt x="396240" y="110490"/>
                    <a:pt x="393065" y="110490"/>
                    <a:pt x="389890" y="109220"/>
                  </a:cubicBezTo>
                  <a:cubicBezTo>
                    <a:pt x="386715" y="108585"/>
                    <a:pt x="384175" y="107315"/>
                    <a:pt x="382270" y="105410"/>
                  </a:cubicBezTo>
                  <a:cubicBezTo>
                    <a:pt x="380365" y="103505"/>
                    <a:pt x="377825" y="102235"/>
                    <a:pt x="375920" y="100330"/>
                  </a:cubicBezTo>
                  <a:cubicBezTo>
                    <a:pt x="374015" y="98425"/>
                    <a:pt x="372110" y="95885"/>
                    <a:pt x="370840" y="92710"/>
                  </a:cubicBezTo>
                  <a:cubicBezTo>
                    <a:pt x="368935" y="89535"/>
                    <a:pt x="367665" y="86360"/>
                    <a:pt x="367030" y="82550"/>
                  </a:cubicBezTo>
                  <a:cubicBezTo>
                    <a:pt x="366395" y="78740"/>
                    <a:pt x="365760" y="74295"/>
                    <a:pt x="365760" y="69850"/>
                  </a:cubicBezTo>
                  <a:cubicBezTo>
                    <a:pt x="365760" y="63500"/>
                    <a:pt x="366395" y="57150"/>
                    <a:pt x="368300" y="52070"/>
                  </a:cubicBezTo>
                  <a:cubicBezTo>
                    <a:pt x="370205" y="46990"/>
                    <a:pt x="372110" y="42545"/>
                    <a:pt x="375285" y="39370"/>
                  </a:cubicBezTo>
                  <a:cubicBezTo>
                    <a:pt x="378460" y="36195"/>
                    <a:pt x="381635" y="33020"/>
                    <a:pt x="386080" y="31750"/>
                  </a:cubicBezTo>
                  <a:cubicBezTo>
                    <a:pt x="390525" y="29845"/>
                    <a:pt x="394970" y="29210"/>
                    <a:pt x="400050" y="29210"/>
                  </a:cubicBezTo>
                  <a:close/>
                  <a:moveTo>
                    <a:pt x="201930" y="29210"/>
                  </a:moveTo>
                  <a:cubicBezTo>
                    <a:pt x="207645" y="29210"/>
                    <a:pt x="212090" y="30480"/>
                    <a:pt x="216535" y="32385"/>
                  </a:cubicBezTo>
                  <a:cubicBezTo>
                    <a:pt x="220345" y="34290"/>
                    <a:pt x="224155" y="37465"/>
                    <a:pt x="226695" y="40640"/>
                  </a:cubicBezTo>
                  <a:cubicBezTo>
                    <a:pt x="229235" y="44450"/>
                    <a:pt x="231140" y="48260"/>
                    <a:pt x="233045" y="53340"/>
                  </a:cubicBezTo>
                  <a:cubicBezTo>
                    <a:pt x="234315" y="57785"/>
                    <a:pt x="234950" y="62865"/>
                    <a:pt x="234950" y="68580"/>
                  </a:cubicBezTo>
                  <a:lnTo>
                    <a:pt x="233680" y="68580"/>
                  </a:lnTo>
                  <a:cubicBezTo>
                    <a:pt x="233680" y="68580"/>
                    <a:pt x="233680" y="71120"/>
                    <a:pt x="233680" y="72390"/>
                  </a:cubicBezTo>
                  <a:cubicBezTo>
                    <a:pt x="233680" y="73660"/>
                    <a:pt x="233680" y="74295"/>
                    <a:pt x="233680" y="75565"/>
                  </a:cubicBezTo>
                  <a:lnTo>
                    <a:pt x="182245" y="75565"/>
                  </a:lnTo>
                  <a:cubicBezTo>
                    <a:pt x="182245" y="79375"/>
                    <a:pt x="183515" y="82550"/>
                    <a:pt x="184785" y="85090"/>
                  </a:cubicBezTo>
                  <a:cubicBezTo>
                    <a:pt x="186055" y="87630"/>
                    <a:pt x="187325" y="90170"/>
                    <a:pt x="189230" y="91440"/>
                  </a:cubicBezTo>
                  <a:cubicBezTo>
                    <a:pt x="191135" y="93345"/>
                    <a:pt x="193040" y="94615"/>
                    <a:pt x="194945" y="95250"/>
                  </a:cubicBezTo>
                  <a:cubicBezTo>
                    <a:pt x="196850" y="95885"/>
                    <a:pt x="199390" y="96520"/>
                    <a:pt x="201930" y="96520"/>
                  </a:cubicBezTo>
                  <a:cubicBezTo>
                    <a:pt x="203835" y="96520"/>
                    <a:pt x="205105" y="96520"/>
                    <a:pt x="207010" y="96520"/>
                  </a:cubicBezTo>
                  <a:cubicBezTo>
                    <a:pt x="208280" y="96520"/>
                    <a:pt x="210185" y="95885"/>
                    <a:pt x="211455" y="95250"/>
                  </a:cubicBezTo>
                  <a:cubicBezTo>
                    <a:pt x="212725" y="95250"/>
                    <a:pt x="213995" y="93980"/>
                    <a:pt x="215265" y="93345"/>
                  </a:cubicBezTo>
                  <a:cubicBezTo>
                    <a:pt x="216535" y="93345"/>
                    <a:pt x="217805" y="92075"/>
                    <a:pt x="219710" y="90805"/>
                  </a:cubicBezTo>
                  <a:lnTo>
                    <a:pt x="228600" y="100330"/>
                  </a:lnTo>
                  <a:cubicBezTo>
                    <a:pt x="228600" y="100330"/>
                    <a:pt x="224790" y="103505"/>
                    <a:pt x="222885" y="104775"/>
                  </a:cubicBezTo>
                  <a:cubicBezTo>
                    <a:pt x="220980" y="106045"/>
                    <a:pt x="219075" y="106680"/>
                    <a:pt x="217170" y="107950"/>
                  </a:cubicBezTo>
                  <a:cubicBezTo>
                    <a:pt x="215265" y="108585"/>
                    <a:pt x="212725" y="109855"/>
                    <a:pt x="210185" y="109855"/>
                  </a:cubicBezTo>
                  <a:cubicBezTo>
                    <a:pt x="207645" y="109855"/>
                    <a:pt x="204470" y="110490"/>
                    <a:pt x="201295" y="110490"/>
                  </a:cubicBezTo>
                  <a:cubicBezTo>
                    <a:pt x="198120" y="110490"/>
                    <a:pt x="194945" y="110490"/>
                    <a:pt x="191770" y="109220"/>
                  </a:cubicBezTo>
                  <a:cubicBezTo>
                    <a:pt x="188595" y="108585"/>
                    <a:pt x="186055" y="107315"/>
                    <a:pt x="184150" y="105410"/>
                  </a:cubicBezTo>
                  <a:cubicBezTo>
                    <a:pt x="181610" y="104140"/>
                    <a:pt x="179705" y="102235"/>
                    <a:pt x="177800" y="100330"/>
                  </a:cubicBezTo>
                  <a:cubicBezTo>
                    <a:pt x="175895" y="98425"/>
                    <a:pt x="173990" y="95885"/>
                    <a:pt x="172720" y="92710"/>
                  </a:cubicBezTo>
                  <a:cubicBezTo>
                    <a:pt x="170815" y="89535"/>
                    <a:pt x="169545" y="86360"/>
                    <a:pt x="168910" y="82550"/>
                  </a:cubicBezTo>
                  <a:cubicBezTo>
                    <a:pt x="168275" y="78740"/>
                    <a:pt x="167640" y="74295"/>
                    <a:pt x="167640" y="69850"/>
                  </a:cubicBezTo>
                  <a:cubicBezTo>
                    <a:pt x="167640" y="63500"/>
                    <a:pt x="168275" y="57150"/>
                    <a:pt x="170180" y="52070"/>
                  </a:cubicBezTo>
                  <a:cubicBezTo>
                    <a:pt x="172085" y="46990"/>
                    <a:pt x="173990" y="42545"/>
                    <a:pt x="177165" y="39370"/>
                  </a:cubicBezTo>
                  <a:cubicBezTo>
                    <a:pt x="180340" y="36195"/>
                    <a:pt x="183515" y="33020"/>
                    <a:pt x="187960" y="31750"/>
                  </a:cubicBezTo>
                  <a:cubicBezTo>
                    <a:pt x="192405" y="29845"/>
                    <a:pt x="196850" y="29210"/>
                    <a:pt x="201930" y="29210"/>
                  </a:cubicBezTo>
                  <a:close/>
                  <a:moveTo>
                    <a:pt x="4664706" y="28574"/>
                  </a:moveTo>
                  <a:cubicBezTo>
                    <a:pt x="4669786" y="28574"/>
                    <a:pt x="4674231" y="29209"/>
                    <a:pt x="4678676" y="31749"/>
                  </a:cubicBezTo>
                  <a:cubicBezTo>
                    <a:pt x="4683121" y="33654"/>
                    <a:pt x="4686296" y="36194"/>
                    <a:pt x="4689471" y="40004"/>
                  </a:cubicBezTo>
                  <a:cubicBezTo>
                    <a:pt x="4692646" y="43814"/>
                    <a:pt x="4695186" y="47624"/>
                    <a:pt x="4696456" y="52704"/>
                  </a:cubicBezTo>
                  <a:cubicBezTo>
                    <a:pt x="4698361" y="57784"/>
                    <a:pt x="4698996" y="63499"/>
                    <a:pt x="4698996" y="69214"/>
                  </a:cubicBezTo>
                  <a:lnTo>
                    <a:pt x="4699631" y="69214"/>
                  </a:lnTo>
                  <a:cubicBezTo>
                    <a:pt x="4699631" y="75564"/>
                    <a:pt x="4698996" y="81279"/>
                    <a:pt x="4697091" y="86359"/>
                  </a:cubicBezTo>
                  <a:cubicBezTo>
                    <a:pt x="4695186" y="91439"/>
                    <a:pt x="4692646" y="95884"/>
                    <a:pt x="4689471" y="99059"/>
                  </a:cubicBezTo>
                  <a:cubicBezTo>
                    <a:pt x="4686296" y="102869"/>
                    <a:pt x="4682486" y="105409"/>
                    <a:pt x="4678041" y="107314"/>
                  </a:cubicBezTo>
                  <a:cubicBezTo>
                    <a:pt x="4673596" y="109219"/>
                    <a:pt x="4669151" y="109854"/>
                    <a:pt x="4664071" y="109854"/>
                  </a:cubicBezTo>
                  <a:cubicBezTo>
                    <a:pt x="4658991" y="109854"/>
                    <a:pt x="4654546" y="108584"/>
                    <a:pt x="4650101" y="106679"/>
                  </a:cubicBezTo>
                  <a:cubicBezTo>
                    <a:pt x="4645656" y="104774"/>
                    <a:pt x="4642481" y="102234"/>
                    <a:pt x="4639306" y="98424"/>
                  </a:cubicBezTo>
                  <a:cubicBezTo>
                    <a:pt x="4636131" y="94614"/>
                    <a:pt x="4633591" y="90804"/>
                    <a:pt x="4632321" y="85724"/>
                  </a:cubicBezTo>
                  <a:cubicBezTo>
                    <a:pt x="4630416" y="80644"/>
                    <a:pt x="4629781" y="74929"/>
                    <a:pt x="4629781" y="69214"/>
                  </a:cubicBezTo>
                  <a:cubicBezTo>
                    <a:pt x="4629781" y="63499"/>
                    <a:pt x="4630416" y="57149"/>
                    <a:pt x="4632321" y="52069"/>
                  </a:cubicBezTo>
                  <a:cubicBezTo>
                    <a:pt x="4634226" y="46989"/>
                    <a:pt x="4636766" y="42544"/>
                    <a:pt x="4639941" y="39369"/>
                  </a:cubicBezTo>
                  <a:cubicBezTo>
                    <a:pt x="4643116" y="35559"/>
                    <a:pt x="4646926" y="33019"/>
                    <a:pt x="4650736" y="31114"/>
                  </a:cubicBezTo>
                  <a:cubicBezTo>
                    <a:pt x="4655181" y="29209"/>
                    <a:pt x="4659626" y="28574"/>
                    <a:pt x="4664706" y="28574"/>
                  </a:cubicBezTo>
                  <a:close/>
                  <a:moveTo>
                    <a:pt x="4264655" y="28574"/>
                  </a:moveTo>
                  <a:cubicBezTo>
                    <a:pt x="4269735" y="28574"/>
                    <a:pt x="4274180" y="29209"/>
                    <a:pt x="4278625" y="31749"/>
                  </a:cubicBezTo>
                  <a:cubicBezTo>
                    <a:pt x="4283070" y="33654"/>
                    <a:pt x="4286245" y="36194"/>
                    <a:pt x="4289420" y="40004"/>
                  </a:cubicBezTo>
                  <a:cubicBezTo>
                    <a:pt x="4292595" y="43814"/>
                    <a:pt x="4295135" y="47624"/>
                    <a:pt x="4296405" y="52704"/>
                  </a:cubicBezTo>
                  <a:cubicBezTo>
                    <a:pt x="4298310" y="57784"/>
                    <a:pt x="4298945" y="63499"/>
                    <a:pt x="4298945" y="69214"/>
                  </a:cubicBezTo>
                  <a:lnTo>
                    <a:pt x="4299580" y="69214"/>
                  </a:lnTo>
                  <a:cubicBezTo>
                    <a:pt x="4299580" y="75564"/>
                    <a:pt x="4298945" y="81279"/>
                    <a:pt x="4297040" y="86359"/>
                  </a:cubicBezTo>
                  <a:cubicBezTo>
                    <a:pt x="4295135" y="91439"/>
                    <a:pt x="4292595" y="95884"/>
                    <a:pt x="4289420" y="99059"/>
                  </a:cubicBezTo>
                  <a:cubicBezTo>
                    <a:pt x="4286245" y="102869"/>
                    <a:pt x="4282435" y="105409"/>
                    <a:pt x="4277990" y="107314"/>
                  </a:cubicBezTo>
                  <a:cubicBezTo>
                    <a:pt x="4273545" y="109219"/>
                    <a:pt x="4269100" y="109854"/>
                    <a:pt x="4264020" y="109854"/>
                  </a:cubicBezTo>
                  <a:cubicBezTo>
                    <a:pt x="4258940" y="109854"/>
                    <a:pt x="4254495" y="108584"/>
                    <a:pt x="4250050" y="106679"/>
                  </a:cubicBezTo>
                  <a:cubicBezTo>
                    <a:pt x="4245605" y="104774"/>
                    <a:pt x="4242430" y="102234"/>
                    <a:pt x="4239255" y="98424"/>
                  </a:cubicBezTo>
                  <a:cubicBezTo>
                    <a:pt x="4236080" y="94614"/>
                    <a:pt x="4233540" y="90804"/>
                    <a:pt x="4232270" y="85724"/>
                  </a:cubicBezTo>
                  <a:cubicBezTo>
                    <a:pt x="4230365" y="80644"/>
                    <a:pt x="4229730" y="74929"/>
                    <a:pt x="4229730" y="69214"/>
                  </a:cubicBezTo>
                  <a:cubicBezTo>
                    <a:pt x="4229730" y="63499"/>
                    <a:pt x="4230365" y="57149"/>
                    <a:pt x="4232270" y="52069"/>
                  </a:cubicBezTo>
                  <a:cubicBezTo>
                    <a:pt x="4234175" y="46989"/>
                    <a:pt x="4236715" y="42544"/>
                    <a:pt x="4239890" y="39369"/>
                  </a:cubicBezTo>
                  <a:cubicBezTo>
                    <a:pt x="4243065" y="35559"/>
                    <a:pt x="4246875" y="33019"/>
                    <a:pt x="4250685" y="31114"/>
                  </a:cubicBezTo>
                  <a:cubicBezTo>
                    <a:pt x="4255130" y="29209"/>
                    <a:pt x="4259575" y="28574"/>
                    <a:pt x="4264655" y="28574"/>
                  </a:cubicBezTo>
                  <a:close/>
                  <a:moveTo>
                    <a:pt x="1420495" y="28574"/>
                  </a:moveTo>
                  <a:cubicBezTo>
                    <a:pt x="1425575" y="28574"/>
                    <a:pt x="1430020" y="29209"/>
                    <a:pt x="1434465" y="31749"/>
                  </a:cubicBezTo>
                  <a:cubicBezTo>
                    <a:pt x="1438910" y="33654"/>
                    <a:pt x="1442085" y="36194"/>
                    <a:pt x="1445260" y="40004"/>
                  </a:cubicBezTo>
                  <a:cubicBezTo>
                    <a:pt x="1448435" y="43814"/>
                    <a:pt x="1450975" y="47624"/>
                    <a:pt x="1452245" y="52704"/>
                  </a:cubicBezTo>
                  <a:cubicBezTo>
                    <a:pt x="1454150" y="57784"/>
                    <a:pt x="1454785" y="63499"/>
                    <a:pt x="1454785" y="69214"/>
                  </a:cubicBezTo>
                  <a:lnTo>
                    <a:pt x="1455420" y="69214"/>
                  </a:lnTo>
                  <a:cubicBezTo>
                    <a:pt x="1455420" y="75564"/>
                    <a:pt x="1454785" y="81279"/>
                    <a:pt x="1452880" y="86359"/>
                  </a:cubicBezTo>
                  <a:cubicBezTo>
                    <a:pt x="1450975" y="91439"/>
                    <a:pt x="1448435" y="95884"/>
                    <a:pt x="1445260" y="99059"/>
                  </a:cubicBezTo>
                  <a:cubicBezTo>
                    <a:pt x="1442085" y="102869"/>
                    <a:pt x="1438275" y="105409"/>
                    <a:pt x="1433830" y="107314"/>
                  </a:cubicBezTo>
                  <a:cubicBezTo>
                    <a:pt x="1429385" y="109219"/>
                    <a:pt x="1424940" y="109854"/>
                    <a:pt x="1419860" y="109854"/>
                  </a:cubicBezTo>
                  <a:cubicBezTo>
                    <a:pt x="1414780" y="109854"/>
                    <a:pt x="1410335" y="108584"/>
                    <a:pt x="1405890" y="106679"/>
                  </a:cubicBezTo>
                  <a:cubicBezTo>
                    <a:pt x="1401444" y="104774"/>
                    <a:pt x="1398270" y="102234"/>
                    <a:pt x="1395095" y="98424"/>
                  </a:cubicBezTo>
                  <a:cubicBezTo>
                    <a:pt x="1391920" y="94614"/>
                    <a:pt x="1389380" y="90804"/>
                    <a:pt x="1388110" y="85724"/>
                  </a:cubicBezTo>
                  <a:cubicBezTo>
                    <a:pt x="1386205" y="80644"/>
                    <a:pt x="1385570" y="74929"/>
                    <a:pt x="1385570" y="69214"/>
                  </a:cubicBezTo>
                  <a:cubicBezTo>
                    <a:pt x="1385570" y="63499"/>
                    <a:pt x="1386205" y="57149"/>
                    <a:pt x="1388110" y="52069"/>
                  </a:cubicBezTo>
                  <a:cubicBezTo>
                    <a:pt x="1390015" y="46989"/>
                    <a:pt x="1392555" y="42544"/>
                    <a:pt x="1395730" y="39369"/>
                  </a:cubicBezTo>
                  <a:cubicBezTo>
                    <a:pt x="1398905" y="35559"/>
                    <a:pt x="1402715" y="33019"/>
                    <a:pt x="1406525" y="31114"/>
                  </a:cubicBezTo>
                  <a:cubicBezTo>
                    <a:pt x="1410970" y="29209"/>
                    <a:pt x="1415415" y="28574"/>
                    <a:pt x="1420495" y="28574"/>
                  </a:cubicBezTo>
                  <a:close/>
                  <a:moveTo>
                    <a:pt x="3143245" y="5079"/>
                  </a:moveTo>
                  <a:lnTo>
                    <a:pt x="3219445" y="5079"/>
                  </a:lnTo>
                  <a:lnTo>
                    <a:pt x="3219445" y="20319"/>
                  </a:lnTo>
                  <a:lnTo>
                    <a:pt x="3188965" y="20319"/>
                  </a:lnTo>
                  <a:lnTo>
                    <a:pt x="3188965" y="108584"/>
                  </a:lnTo>
                  <a:lnTo>
                    <a:pt x="3173090" y="108584"/>
                  </a:lnTo>
                  <a:lnTo>
                    <a:pt x="3173090" y="20319"/>
                  </a:lnTo>
                  <a:lnTo>
                    <a:pt x="3143245" y="20319"/>
                  </a:lnTo>
                  <a:close/>
                  <a:moveTo>
                    <a:pt x="1628774" y="5079"/>
                  </a:moveTo>
                  <a:lnTo>
                    <a:pt x="1704970" y="5079"/>
                  </a:lnTo>
                  <a:lnTo>
                    <a:pt x="1704970" y="20319"/>
                  </a:lnTo>
                  <a:lnTo>
                    <a:pt x="1675129" y="20319"/>
                  </a:lnTo>
                  <a:lnTo>
                    <a:pt x="1675129" y="108584"/>
                  </a:lnTo>
                  <a:lnTo>
                    <a:pt x="1659255" y="108584"/>
                  </a:lnTo>
                  <a:lnTo>
                    <a:pt x="1659255" y="20319"/>
                  </a:lnTo>
                  <a:lnTo>
                    <a:pt x="1628774" y="20319"/>
                  </a:lnTo>
                  <a:close/>
                  <a:moveTo>
                    <a:pt x="0" y="5079"/>
                  </a:moveTo>
                  <a:lnTo>
                    <a:pt x="76200" y="5079"/>
                  </a:lnTo>
                  <a:lnTo>
                    <a:pt x="76200" y="20319"/>
                  </a:lnTo>
                  <a:lnTo>
                    <a:pt x="45720" y="20319"/>
                  </a:lnTo>
                  <a:lnTo>
                    <a:pt x="45720" y="108584"/>
                  </a:lnTo>
                  <a:lnTo>
                    <a:pt x="29845" y="108584"/>
                  </a:lnTo>
                  <a:lnTo>
                    <a:pt x="29845" y="20319"/>
                  </a:lnTo>
                  <a:lnTo>
                    <a:pt x="0" y="20319"/>
                  </a:lnTo>
                  <a:close/>
                  <a:moveTo>
                    <a:pt x="1362075" y="1269"/>
                  </a:moveTo>
                  <a:cubicBezTo>
                    <a:pt x="1363345" y="1269"/>
                    <a:pt x="1364615" y="1269"/>
                    <a:pt x="1365885" y="1904"/>
                  </a:cubicBezTo>
                  <a:cubicBezTo>
                    <a:pt x="1367155" y="1904"/>
                    <a:pt x="1367790" y="3174"/>
                    <a:pt x="1369060" y="3809"/>
                  </a:cubicBezTo>
                  <a:cubicBezTo>
                    <a:pt x="1369695" y="4444"/>
                    <a:pt x="1370965" y="5714"/>
                    <a:pt x="1370965" y="6984"/>
                  </a:cubicBezTo>
                  <a:cubicBezTo>
                    <a:pt x="1370965" y="8254"/>
                    <a:pt x="1371600" y="9524"/>
                    <a:pt x="1371600" y="10794"/>
                  </a:cubicBezTo>
                  <a:cubicBezTo>
                    <a:pt x="1371600" y="10794"/>
                    <a:pt x="1371600" y="13334"/>
                    <a:pt x="1370965" y="14604"/>
                  </a:cubicBezTo>
                  <a:cubicBezTo>
                    <a:pt x="1370965" y="15874"/>
                    <a:pt x="1369695" y="17144"/>
                    <a:pt x="1369060" y="17779"/>
                  </a:cubicBezTo>
                  <a:cubicBezTo>
                    <a:pt x="1368425" y="18414"/>
                    <a:pt x="1367155" y="19684"/>
                    <a:pt x="1365885" y="19684"/>
                  </a:cubicBezTo>
                  <a:cubicBezTo>
                    <a:pt x="1364615" y="19684"/>
                    <a:pt x="1363345" y="20319"/>
                    <a:pt x="1362075" y="20319"/>
                  </a:cubicBezTo>
                  <a:cubicBezTo>
                    <a:pt x="1360805" y="20319"/>
                    <a:pt x="1359535" y="20319"/>
                    <a:pt x="1358265" y="19684"/>
                  </a:cubicBezTo>
                  <a:cubicBezTo>
                    <a:pt x="1356995" y="19684"/>
                    <a:pt x="1355725" y="18414"/>
                    <a:pt x="1355090" y="17779"/>
                  </a:cubicBezTo>
                  <a:cubicBezTo>
                    <a:pt x="1354455" y="17144"/>
                    <a:pt x="1353185" y="15874"/>
                    <a:pt x="1353185" y="14604"/>
                  </a:cubicBezTo>
                  <a:cubicBezTo>
                    <a:pt x="1353185" y="13334"/>
                    <a:pt x="1352550" y="12064"/>
                    <a:pt x="1352550" y="10794"/>
                  </a:cubicBezTo>
                  <a:cubicBezTo>
                    <a:pt x="1352550" y="9524"/>
                    <a:pt x="1352550" y="8254"/>
                    <a:pt x="1353185" y="6984"/>
                  </a:cubicBezTo>
                  <a:cubicBezTo>
                    <a:pt x="1353185" y="5714"/>
                    <a:pt x="1354455" y="4444"/>
                    <a:pt x="1355090" y="3809"/>
                  </a:cubicBezTo>
                  <a:cubicBezTo>
                    <a:pt x="1355725" y="3174"/>
                    <a:pt x="1356995" y="1904"/>
                    <a:pt x="1358265" y="1904"/>
                  </a:cubicBezTo>
                  <a:cubicBezTo>
                    <a:pt x="1359535" y="1904"/>
                    <a:pt x="1360805" y="1269"/>
                    <a:pt x="1362075" y="1269"/>
                  </a:cubicBezTo>
                  <a:close/>
                  <a:moveTo>
                    <a:pt x="4789801" y="634"/>
                  </a:moveTo>
                  <a:lnTo>
                    <a:pt x="4789801" y="65404"/>
                  </a:lnTo>
                  <a:lnTo>
                    <a:pt x="4814566" y="31114"/>
                  </a:lnTo>
                  <a:lnTo>
                    <a:pt x="4831711" y="31114"/>
                  </a:lnTo>
                  <a:lnTo>
                    <a:pt x="4812026" y="57149"/>
                  </a:lnTo>
                  <a:lnTo>
                    <a:pt x="4835521" y="108584"/>
                  </a:lnTo>
                  <a:lnTo>
                    <a:pt x="4819011" y="108584"/>
                  </a:lnTo>
                  <a:lnTo>
                    <a:pt x="4801866" y="69849"/>
                  </a:lnTo>
                  <a:lnTo>
                    <a:pt x="4789801" y="85724"/>
                  </a:lnTo>
                  <a:lnTo>
                    <a:pt x="4789801" y="108584"/>
                  </a:lnTo>
                  <a:lnTo>
                    <a:pt x="4774561" y="108584"/>
                  </a:lnTo>
                  <a:lnTo>
                    <a:pt x="4774561" y="8889"/>
                  </a:lnTo>
                  <a:close/>
                  <a:moveTo>
                    <a:pt x="4472301" y="634"/>
                  </a:moveTo>
                  <a:lnTo>
                    <a:pt x="4472301" y="109219"/>
                  </a:lnTo>
                  <a:lnTo>
                    <a:pt x="4457061" y="109219"/>
                  </a:lnTo>
                  <a:lnTo>
                    <a:pt x="4457696" y="108584"/>
                  </a:lnTo>
                  <a:lnTo>
                    <a:pt x="4457696" y="100964"/>
                  </a:lnTo>
                  <a:cubicBezTo>
                    <a:pt x="4457696" y="100964"/>
                    <a:pt x="4454521" y="103504"/>
                    <a:pt x="4453251" y="104774"/>
                  </a:cubicBezTo>
                  <a:cubicBezTo>
                    <a:pt x="4451981" y="106044"/>
                    <a:pt x="4450076" y="106679"/>
                    <a:pt x="4448171" y="107949"/>
                  </a:cubicBezTo>
                  <a:cubicBezTo>
                    <a:pt x="4446266" y="108584"/>
                    <a:pt x="4444361" y="109219"/>
                    <a:pt x="4443091" y="109854"/>
                  </a:cubicBezTo>
                  <a:cubicBezTo>
                    <a:pt x="4441186" y="109854"/>
                    <a:pt x="4439281" y="109854"/>
                    <a:pt x="4437376" y="109854"/>
                  </a:cubicBezTo>
                  <a:cubicBezTo>
                    <a:pt x="4432931" y="109854"/>
                    <a:pt x="4429121" y="109219"/>
                    <a:pt x="4425946" y="107314"/>
                  </a:cubicBezTo>
                  <a:cubicBezTo>
                    <a:pt x="4422136" y="106044"/>
                    <a:pt x="4418961" y="103504"/>
                    <a:pt x="4416421" y="99694"/>
                  </a:cubicBezTo>
                  <a:cubicBezTo>
                    <a:pt x="4413881" y="96519"/>
                    <a:pt x="4411341" y="92074"/>
                    <a:pt x="4410071" y="86994"/>
                  </a:cubicBezTo>
                  <a:cubicBezTo>
                    <a:pt x="4408801" y="81914"/>
                    <a:pt x="4407531" y="75564"/>
                    <a:pt x="4407531" y="67944"/>
                  </a:cubicBezTo>
                  <a:cubicBezTo>
                    <a:pt x="4407531" y="61594"/>
                    <a:pt x="4408166" y="55244"/>
                    <a:pt x="4410071" y="50799"/>
                  </a:cubicBezTo>
                  <a:cubicBezTo>
                    <a:pt x="4411976" y="45719"/>
                    <a:pt x="4413881" y="41909"/>
                    <a:pt x="4417056" y="38734"/>
                  </a:cubicBezTo>
                  <a:cubicBezTo>
                    <a:pt x="4419596" y="35559"/>
                    <a:pt x="4423406" y="33019"/>
                    <a:pt x="4426581" y="31749"/>
                  </a:cubicBezTo>
                  <a:cubicBezTo>
                    <a:pt x="4430391" y="29844"/>
                    <a:pt x="4434201" y="29209"/>
                    <a:pt x="4438011" y="29209"/>
                  </a:cubicBezTo>
                  <a:cubicBezTo>
                    <a:pt x="4439916" y="29209"/>
                    <a:pt x="4441821" y="29209"/>
                    <a:pt x="4443726" y="29844"/>
                  </a:cubicBezTo>
                  <a:cubicBezTo>
                    <a:pt x="4445631" y="29844"/>
                    <a:pt x="4447536" y="31114"/>
                    <a:pt x="4448806" y="31749"/>
                  </a:cubicBezTo>
                  <a:cubicBezTo>
                    <a:pt x="4450711" y="32384"/>
                    <a:pt x="4451981" y="33654"/>
                    <a:pt x="4453251" y="34924"/>
                  </a:cubicBezTo>
                  <a:cubicBezTo>
                    <a:pt x="4454521" y="36194"/>
                    <a:pt x="4455791" y="36829"/>
                    <a:pt x="4457061" y="38099"/>
                  </a:cubicBezTo>
                  <a:lnTo>
                    <a:pt x="4457061" y="8254"/>
                  </a:lnTo>
                  <a:close/>
                  <a:moveTo>
                    <a:pt x="4390385" y="634"/>
                  </a:moveTo>
                  <a:lnTo>
                    <a:pt x="4390385" y="108584"/>
                  </a:lnTo>
                  <a:lnTo>
                    <a:pt x="4375145" y="108584"/>
                  </a:lnTo>
                  <a:lnTo>
                    <a:pt x="4375145" y="8889"/>
                  </a:lnTo>
                  <a:close/>
                  <a:moveTo>
                    <a:pt x="3946521" y="634"/>
                  </a:moveTo>
                  <a:lnTo>
                    <a:pt x="3946521" y="38099"/>
                  </a:lnTo>
                  <a:cubicBezTo>
                    <a:pt x="3946521" y="38099"/>
                    <a:pt x="3948426" y="35559"/>
                    <a:pt x="3950331" y="34289"/>
                  </a:cubicBezTo>
                  <a:cubicBezTo>
                    <a:pt x="3951601" y="33019"/>
                    <a:pt x="3953506" y="32384"/>
                    <a:pt x="3954776" y="31114"/>
                  </a:cubicBezTo>
                  <a:cubicBezTo>
                    <a:pt x="3956681" y="30479"/>
                    <a:pt x="3958586" y="29844"/>
                    <a:pt x="3960491" y="29209"/>
                  </a:cubicBezTo>
                  <a:cubicBezTo>
                    <a:pt x="3962396" y="29209"/>
                    <a:pt x="3964301" y="29209"/>
                    <a:pt x="3966206" y="29209"/>
                  </a:cubicBezTo>
                  <a:cubicBezTo>
                    <a:pt x="3970651" y="29209"/>
                    <a:pt x="3975096" y="29844"/>
                    <a:pt x="3978271" y="31749"/>
                  </a:cubicBezTo>
                  <a:cubicBezTo>
                    <a:pt x="3981446" y="33019"/>
                    <a:pt x="3984621" y="35559"/>
                    <a:pt x="3987161" y="38099"/>
                  </a:cubicBezTo>
                  <a:cubicBezTo>
                    <a:pt x="3989701" y="41274"/>
                    <a:pt x="3990971" y="44449"/>
                    <a:pt x="3992241" y="49529"/>
                  </a:cubicBezTo>
                  <a:cubicBezTo>
                    <a:pt x="3993511" y="53974"/>
                    <a:pt x="3994146" y="59054"/>
                    <a:pt x="3994146" y="64134"/>
                  </a:cubicBezTo>
                  <a:lnTo>
                    <a:pt x="3994146" y="108584"/>
                  </a:lnTo>
                  <a:lnTo>
                    <a:pt x="3978906" y="108584"/>
                  </a:lnTo>
                  <a:lnTo>
                    <a:pt x="3978271" y="108584"/>
                  </a:lnTo>
                  <a:lnTo>
                    <a:pt x="3978271" y="64769"/>
                  </a:lnTo>
                  <a:cubicBezTo>
                    <a:pt x="3978271" y="57784"/>
                    <a:pt x="3977001" y="52069"/>
                    <a:pt x="3974461" y="48894"/>
                  </a:cubicBezTo>
                  <a:cubicBezTo>
                    <a:pt x="3971921" y="45084"/>
                    <a:pt x="3968111" y="43814"/>
                    <a:pt x="3962396" y="43814"/>
                  </a:cubicBezTo>
                  <a:cubicBezTo>
                    <a:pt x="3959856" y="43814"/>
                    <a:pt x="3957951" y="43814"/>
                    <a:pt x="3956046" y="45084"/>
                  </a:cubicBezTo>
                  <a:cubicBezTo>
                    <a:pt x="3954141" y="45719"/>
                    <a:pt x="3952236" y="46989"/>
                    <a:pt x="3950966" y="48894"/>
                  </a:cubicBezTo>
                  <a:cubicBezTo>
                    <a:pt x="3949696" y="50799"/>
                    <a:pt x="3948426" y="52704"/>
                    <a:pt x="3947791" y="55244"/>
                  </a:cubicBezTo>
                  <a:cubicBezTo>
                    <a:pt x="3947156" y="57784"/>
                    <a:pt x="3946521" y="60324"/>
                    <a:pt x="3946521" y="63499"/>
                  </a:cubicBezTo>
                  <a:lnTo>
                    <a:pt x="3946521" y="109219"/>
                  </a:lnTo>
                  <a:lnTo>
                    <a:pt x="3931281" y="109219"/>
                  </a:lnTo>
                  <a:lnTo>
                    <a:pt x="3931281" y="8889"/>
                  </a:lnTo>
                  <a:close/>
                  <a:moveTo>
                    <a:pt x="3248021" y="634"/>
                  </a:moveTo>
                  <a:lnTo>
                    <a:pt x="3248021" y="38099"/>
                  </a:lnTo>
                  <a:cubicBezTo>
                    <a:pt x="3248021" y="38099"/>
                    <a:pt x="3249926" y="35559"/>
                    <a:pt x="3251831" y="34289"/>
                  </a:cubicBezTo>
                  <a:cubicBezTo>
                    <a:pt x="3253101" y="33019"/>
                    <a:pt x="3255006" y="32384"/>
                    <a:pt x="3256276" y="31114"/>
                  </a:cubicBezTo>
                  <a:cubicBezTo>
                    <a:pt x="3258181" y="30479"/>
                    <a:pt x="3260086" y="29844"/>
                    <a:pt x="3261991" y="29209"/>
                  </a:cubicBezTo>
                  <a:cubicBezTo>
                    <a:pt x="3263896" y="29209"/>
                    <a:pt x="3265801" y="29209"/>
                    <a:pt x="3267706" y="29209"/>
                  </a:cubicBezTo>
                  <a:cubicBezTo>
                    <a:pt x="3272151" y="29209"/>
                    <a:pt x="3276596" y="29844"/>
                    <a:pt x="3279771" y="31749"/>
                  </a:cubicBezTo>
                  <a:cubicBezTo>
                    <a:pt x="3282946" y="33019"/>
                    <a:pt x="3286121" y="35559"/>
                    <a:pt x="3288661" y="38099"/>
                  </a:cubicBezTo>
                  <a:cubicBezTo>
                    <a:pt x="3291201" y="41274"/>
                    <a:pt x="3292471" y="44449"/>
                    <a:pt x="3293741" y="49529"/>
                  </a:cubicBezTo>
                  <a:cubicBezTo>
                    <a:pt x="3295011" y="53974"/>
                    <a:pt x="3295646" y="59054"/>
                    <a:pt x="3295646" y="64134"/>
                  </a:cubicBezTo>
                  <a:lnTo>
                    <a:pt x="3295646" y="108584"/>
                  </a:lnTo>
                  <a:lnTo>
                    <a:pt x="3280406" y="108584"/>
                  </a:lnTo>
                  <a:lnTo>
                    <a:pt x="3279771" y="108584"/>
                  </a:lnTo>
                  <a:lnTo>
                    <a:pt x="3279771" y="64769"/>
                  </a:lnTo>
                  <a:cubicBezTo>
                    <a:pt x="3279771" y="57784"/>
                    <a:pt x="3278501" y="52069"/>
                    <a:pt x="3275961" y="48894"/>
                  </a:cubicBezTo>
                  <a:cubicBezTo>
                    <a:pt x="3273421" y="45084"/>
                    <a:pt x="3269611" y="43814"/>
                    <a:pt x="3263896" y="43814"/>
                  </a:cubicBezTo>
                  <a:cubicBezTo>
                    <a:pt x="3261356" y="43814"/>
                    <a:pt x="3259451" y="43814"/>
                    <a:pt x="3257546" y="45084"/>
                  </a:cubicBezTo>
                  <a:cubicBezTo>
                    <a:pt x="3255641" y="45719"/>
                    <a:pt x="3253736" y="46989"/>
                    <a:pt x="3252466" y="48894"/>
                  </a:cubicBezTo>
                  <a:cubicBezTo>
                    <a:pt x="3251196" y="50799"/>
                    <a:pt x="3249926" y="52704"/>
                    <a:pt x="3249291" y="55244"/>
                  </a:cubicBezTo>
                  <a:cubicBezTo>
                    <a:pt x="3248656" y="57784"/>
                    <a:pt x="3248021" y="60324"/>
                    <a:pt x="3248021" y="63499"/>
                  </a:cubicBezTo>
                  <a:lnTo>
                    <a:pt x="3248021" y="109219"/>
                  </a:lnTo>
                  <a:lnTo>
                    <a:pt x="3232781" y="109219"/>
                  </a:lnTo>
                  <a:lnTo>
                    <a:pt x="3232781" y="8889"/>
                  </a:lnTo>
                  <a:close/>
                  <a:moveTo>
                    <a:pt x="2432681" y="634"/>
                  </a:moveTo>
                  <a:lnTo>
                    <a:pt x="2432681" y="38099"/>
                  </a:lnTo>
                  <a:cubicBezTo>
                    <a:pt x="2432681" y="38099"/>
                    <a:pt x="2434586" y="35559"/>
                    <a:pt x="2436491" y="34289"/>
                  </a:cubicBezTo>
                  <a:cubicBezTo>
                    <a:pt x="2437761" y="33019"/>
                    <a:pt x="2439666" y="32384"/>
                    <a:pt x="2440936" y="31114"/>
                  </a:cubicBezTo>
                  <a:cubicBezTo>
                    <a:pt x="2442841" y="30479"/>
                    <a:pt x="2444746" y="29844"/>
                    <a:pt x="2446651" y="29209"/>
                  </a:cubicBezTo>
                  <a:cubicBezTo>
                    <a:pt x="2448556" y="29209"/>
                    <a:pt x="2450461" y="29209"/>
                    <a:pt x="2452366" y="29209"/>
                  </a:cubicBezTo>
                  <a:cubicBezTo>
                    <a:pt x="2456811" y="29209"/>
                    <a:pt x="2461256" y="29844"/>
                    <a:pt x="2464431" y="31749"/>
                  </a:cubicBezTo>
                  <a:cubicBezTo>
                    <a:pt x="2467606" y="33019"/>
                    <a:pt x="2470781" y="35559"/>
                    <a:pt x="2473321" y="38099"/>
                  </a:cubicBezTo>
                  <a:cubicBezTo>
                    <a:pt x="2475861" y="41274"/>
                    <a:pt x="2477131" y="44449"/>
                    <a:pt x="2478401" y="49529"/>
                  </a:cubicBezTo>
                  <a:cubicBezTo>
                    <a:pt x="2479671" y="53974"/>
                    <a:pt x="2480306" y="59054"/>
                    <a:pt x="2480306" y="64134"/>
                  </a:cubicBezTo>
                  <a:lnTo>
                    <a:pt x="2480306" y="108584"/>
                  </a:lnTo>
                  <a:lnTo>
                    <a:pt x="2465066" y="108584"/>
                  </a:lnTo>
                  <a:lnTo>
                    <a:pt x="2464431" y="108584"/>
                  </a:lnTo>
                  <a:lnTo>
                    <a:pt x="2464431" y="64769"/>
                  </a:lnTo>
                  <a:cubicBezTo>
                    <a:pt x="2464431" y="57784"/>
                    <a:pt x="2463161" y="52069"/>
                    <a:pt x="2460621" y="48894"/>
                  </a:cubicBezTo>
                  <a:cubicBezTo>
                    <a:pt x="2458081" y="45084"/>
                    <a:pt x="2454271" y="43814"/>
                    <a:pt x="2448556" y="43814"/>
                  </a:cubicBezTo>
                  <a:cubicBezTo>
                    <a:pt x="2446016" y="43814"/>
                    <a:pt x="2444111" y="43814"/>
                    <a:pt x="2442206" y="45084"/>
                  </a:cubicBezTo>
                  <a:cubicBezTo>
                    <a:pt x="2440301" y="45719"/>
                    <a:pt x="2438396" y="46989"/>
                    <a:pt x="2437126" y="48894"/>
                  </a:cubicBezTo>
                  <a:cubicBezTo>
                    <a:pt x="2435856" y="50799"/>
                    <a:pt x="2434586" y="52704"/>
                    <a:pt x="2433951" y="55244"/>
                  </a:cubicBezTo>
                  <a:cubicBezTo>
                    <a:pt x="2433316" y="57784"/>
                    <a:pt x="2432681" y="60324"/>
                    <a:pt x="2432681" y="63499"/>
                  </a:cubicBezTo>
                  <a:lnTo>
                    <a:pt x="2432681" y="109219"/>
                  </a:lnTo>
                  <a:lnTo>
                    <a:pt x="2417441" y="109219"/>
                  </a:lnTo>
                  <a:lnTo>
                    <a:pt x="2417441" y="8889"/>
                  </a:lnTo>
                  <a:close/>
                  <a:moveTo>
                    <a:pt x="1734181" y="634"/>
                  </a:moveTo>
                  <a:lnTo>
                    <a:pt x="1734181" y="38099"/>
                  </a:lnTo>
                  <a:cubicBezTo>
                    <a:pt x="1734181" y="38099"/>
                    <a:pt x="1736086" y="35559"/>
                    <a:pt x="1737991" y="34289"/>
                  </a:cubicBezTo>
                  <a:cubicBezTo>
                    <a:pt x="1739261" y="33019"/>
                    <a:pt x="1741166" y="32384"/>
                    <a:pt x="1742436" y="31114"/>
                  </a:cubicBezTo>
                  <a:cubicBezTo>
                    <a:pt x="1744341" y="30479"/>
                    <a:pt x="1746246" y="29844"/>
                    <a:pt x="1748151" y="29209"/>
                  </a:cubicBezTo>
                  <a:cubicBezTo>
                    <a:pt x="1750056" y="29209"/>
                    <a:pt x="1751961" y="29209"/>
                    <a:pt x="1753866" y="29209"/>
                  </a:cubicBezTo>
                  <a:cubicBezTo>
                    <a:pt x="1758311" y="29209"/>
                    <a:pt x="1762756" y="29844"/>
                    <a:pt x="1765931" y="31749"/>
                  </a:cubicBezTo>
                  <a:cubicBezTo>
                    <a:pt x="1769106" y="33019"/>
                    <a:pt x="1772281" y="35559"/>
                    <a:pt x="1774821" y="38099"/>
                  </a:cubicBezTo>
                  <a:cubicBezTo>
                    <a:pt x="1777361" y="41274"/>
                    <a:pt x="1778631" y="44449"/>
                    <a:pt x="1779901" y="49529"/>
                  </a:cubicBezTo>
                  <a:cubicBezTo>
                    <a:pt x="1781171" y="53974"/>
                    <a:pt x="1781806" y="59054"/>
                    <a:pt x="1781806" y="64134"/>
                  </a:cubicBezTo>
                  <a:lnTo>
                    <a:pt x="1781806" y="108584"/>
                  </a:lnTo>
                  <a:lnTo>
                    <a:pt x="1766566" y="108584"/>
                  </a:lnTo>
                  <a:lnTo>
                    <a:pt x="1765931" y="108584"/>
                  </a:lnTo>
                  <a:lnTo>
                    <a:pt x="1765931" y="64769"/>
                  </a:lnTo>
                  <a:cubicBezTo>
                    <a:pt x="1765931" y="57784"/>
                    <a:pt x="1764661" y="52069"/>
                    <a:pt x="1762121" y="48894"/>
                  </a:cubicBezTo>
                  <a:cubicBezTo>
                    <a:pt x="1759581" y="45084"/>
                    <a:pt x="1755771" y="43814"/>
                    <a:pt x="1750056" y="43814"/>
                  </a:cubicBezTo>
                  <a:cubicBezTo>
                    <a:pt x="1747516" y="43814"/>
                    <a:pt x="1745611" y="43814"/>
                    <a:pt x="1743706" y="45084"/>
                  </a:cubicBezTo>
                  <a:cubicBezTo>
                    <a:pt x="1741801" y="45719"/>
                    <a:pt x="1739896" y="46989"/>
                    <a:pt x="1738626" y="48894"/>
                  </a:cubicBezTo>
                  <a:cubicBezTo>
                    <a:pt x="1737356" y="50799"/>
                    <a:pt x="1736086" y="52704"/>
                    <a:pt x="1735451" y="55244"/>
                  </a:cubicBezTo>
                  <a:cubicBezTo>
                    <a:pt x="1734816" y="57784"/>
                    <a:pt x="1734181" y="60324"/>
                    <a:pt x="1734181" y="63499"/>
                  </a:cubicBezTo>
                  <a:lnTo>
                    <a:pt x="1734181" y="109219"/>
                  </a:lnTo>
                  <a:lnTo>
                    <a:pt x="1718941" y="109219"/>
                  </a:lnTo>
                  <a:lnTo>
                    <a:pt x="1718941" y="8889"/>
                  </a:lnTo>
                  <a:close/>
                  <a:moveTo>
                    <a:pt x="803275" y="634"/>
                  </a:moveTo>
                  <a:lnTo>
                    <a:pt x="803275" y="38099"/>
                  </a:lnTo>
                  <a:cubicBezTo>
                    <a:pt x="803275" y="38099"/>
                    <a:pt x="805180" y="35559"/>
                    <a:pt x="807085" y="34289"/>
                  </a:cubicBezTo>
                  <a:cubicBezTo>
                    <a:pt x="808355" y="33019"/>
                    <a:pt x="810260" y="32384"/>
                    <a:pt x="811530" y="31114"/>
                  </a:cubicBezTo>
                  <a:cubicBezTo>
                    <a:pt x="813435" y="30479"/>
                    <a:pt x="815340" y="29844"/>
                    <a:pt x="817245" y="29209"/>
                  </a:cubicBezTo>
                  <a:cubicBezTo>
                    <a:pt x="819150" y="29209"/>
                    <a:pt x="821055" y="29209"/>
                    <a:pt x="822960" y="29209"/>
                  </a:cubicBezTo>
                  <a:cubicBezTo>
                    <a:pt x="827405" y="29209"/>
                    <a:pt x="831850" y="29844"/>
                    <a:pt x="835025" y="31749"/>
                  </a:cubicBezTo>
                  <a:cubicBezTo>
                    <a:pt x="838200" y="33019"/>
                    <a:pt x="841375" y="35559"/>
                    <a:pt x="843915" y="38099"/>
                  </a:cubicBezTo>
                  <a:cubicBezTo>
                    <a:pt x="846455" y="41274"/>
                    <a:pt x="847725" y="44449"/>
                    <a:pt x="848995" y="49529"/>
                  </a:cubicBezTo>
                  <a:cubicBezTo>
                    <a:pt x="850265" y="53974"/>
                    <a:pt x="850900" y="59054"/>
                    <a:pt x="850900" y="64134"/>
                  </a:cubicBezTo>
                  <a:lnTo>
                    <a:pt x="850900" y="108584"/>
                  </a:lnTo>
                  <a:lnTo>
                    <a:pt x="835660" y="108584"/>
                  </a:lnTo>
                  <a:lnTo>
                    <a:pt x="835025" y="108584"/>
                  </a:lnTo>
                  <a:lnTo>
                    <a:pt x="835025" y="64769"/>
                  </a:lnTo>
                  <a:cubicBezTo>
                    <a:pt x="835025" y="57784"/>
                    <a:pt x="833755" y="52069"/>
                    <a:pt x="831215" y="48894"/>
                  </a:cubicBezTo>
                  <a:cubicBezTo>
                    <a:pt x="828675" y="45084"/>
                    <a:pt x="824865" y="43814"/>
                    <a:pt x="819150" y="43814"/>
                  </a:cubicBezTo>
                  <a:cubicBezTo>
                    <a:pt x="816610" y="43814"/>
                    <a:pt x="814705" y="43814"/>
                    <a:pt x="812800" y="45084"/>
                  </a:cubicBezTo>
                  <a:cubicBezTo>
                    <a:pt x="810895" y="45719"/>
                    <a:pt x="808990" y="46989"/>
                    <a:pt x="807720" y="48894"/>
                  </a:cubicBezTo>
                  <a:cubicBezTo>
                    <a:pt x="806450" y="50799"/>
                    <a:pt x="805180" y="52704"/>
                    <a:pt x="804545" y="55244"/>
                  </a:cubicBezTo>
                  <a:cubicBezTo>
                    <a:pt x="803910" y="57784"/>
                    <a:pt x="803275" y="60324"/>
                    <a:pt x="803275" y="63499"/>
                  </a:cubicBezTo>
                  <a:lnTo>
                    <a:pt x="803275" y="109219"/>
                  </a:lnTo>
                  <a:lnTo>
                    <a:pt x="788035" y="109219"/>
                  </a:lnTo>
                  <a:lnTo>
                    <a:pt x="788035" y="8889"/>
                  </a:lnTo>
                  <a:close/>
                  <a:moveTo>
                    <a:pt x="104774" y="634"/>
                  </a:moveTo>
                  <a:lnTo>
                    <a:pt x="104774" y="38099"/>
                  </a:lnTo>
                  <a:cubicBezTo>
                    <a:pt x="104774" y="38099"/>
                    <a:pt x="106679" y="35559"/>
                    <a:pt x="108584" y="34289"/>
                  </a:cubicBezTo>
                  <a:cubicBezTo>
                    <a:pt x="109854" y="33019"/>
                    <a:pt x="111759" y="32384"/>
                    <a:pt x="113029" y="31114"/>
                  </a:cubicBezTo>
                  <a:cubicBezTo>
                    <a:pt x="114934" y="30479"/>
                    <a:pt x="116839" y="29844"/>
                    <a:pt x="118744" y="29209"/>
                  </a:cubicBezTo>
                  <a:cubicBezTo>
                    <a:pt x="120649" y="29209"/>
                    <a:pt x="122554" y="29209"/>
                    <a:pt x="124459" y="29209"/>
                  </a:cubicBezTo>
                  <a:cubicBezTo>
                    <a:pt x="128904" y="29209"/>
                    <a:pt x="133349" y="29844"/>
                    <a:pt x="136524" y="31749"/>
                  </a:cubicBezTo>
                  <a:cubicBezTo>
                    <a:pt x="139699" y="33019"/>
                    <a:pt x="142874" y="35559"/>
                    <a:pt x="145414" y="38099"/>
                  </a:cubicBezTo>
                  <a:cubicBezTo>
                    <a:pt x="147954" y="41274"/>
                    <a:pt x="149224" y="44449"/>
                    <a:pt x="150494" y="49529"/>
                  </a:cubicBezTo>
                  <a:cubicBezTo>
                    <a:pt x="151764" y="53974"/>
                    <a:pt x="152399" y="59054"/>
                    <a:pt x="152399" y="64134"/>
                  </a:cubicBezTo>
                  <a:lnTo>
                    <a:pt x="152399" y="108584"/>
                  </a:lnTo>
                  <a:lnTo>
                    <a:pt x="137159" y="108584"/>
                  </a:lnTo>
                  <a:lnTo>
                    <a:pt x="136524" y="108584"/>
                  </a:lnTo>
                  <a:lnTo>
                    <a:pt x="136524" y="64769"/>
                  </a:lnTo>
                  <a:cubicBezTo>
                    <a:pt x="136524" y="57784"/>
                    <a:pt x="135254" y="52069"/>
                    <a:pt x="132714" y="48894"/>
                  </a:cubicBezTo>
                  <a:cubicBezTo>
                    <a:pt x="130174" y="45084"/>
                    <a:pt x="126364" y="43814"/>
                    <a:pt x="120649" y="43814"/>
                  </a:cubicBezTo>
                  <a:cubicBezTo>
                    <a:pt x="118109" y="43814"/>
                    <a:pt x="116204" y="43814"/>
                    <a:pt x="114299" y="45084"/>
                  </a:cubicBezTo>
                  <a:cubicBezTo>
                    <a:pt x="112394" y="45719"/>
                    <a:pt x="110489" y="46989"/>
                    <a:pt x="109219" y="48894"/>
                  </a:cubicBezTo>
                  <a:cubicBezTo>
                    <a:pt x="107949" y="50799"/>
                    <a:pt x="106679" y="52704"/>
                    <a:pt x="106044" y="55244"/>
                  </a:cubicBezTo>
                  <a:cubicBezTo>
                    <a:pt x="105409" y="57784"/>
                    <a:pt x="104774" y="60324"/>
                    <a:pt x="104774" y="63499"/>
                  </a:cubicBezTo>
                  <a:lnTo>
                    <a:pt x="104774" y="109219"/>
                  </a:lnTo>
                  <a:lnTo>
                    <a:pt x="89534" y="109219"/>
                  </a:lnTo>
                  <a:lnTo>
                    <a:pt x="89534" y="8889"/>
                  </a:lnTo>
                  <a:close/>
                  <a:moveTo>
                    <a:pt x="3894450" y="0"/>
                  </a:moveTo>
                  <a:lnTo>
                    <a:pt x="3894450" y="30480"/>
                  </a:lnTo>
                  <a:lnTo>
                    <a:pt x="3913500" y="30480"/>
                  </a:lnTo>
                  <a:lnTo>
                    <a:pt x="3913500" y="44450"/>
                  </a:lnTo>
                  <a:lnTo>
                    <a:pt x="3894450" y="44450"/>
                  </a:lnTo>
                  <a:lnTo>
                    <a:pt x="3894450" y="86995"/>
                  </a:lnTo>
                  <a:cubicBezTo>
                    <a:pt x="3894450" y="86995"/>
                    <a:pt x="3894450" y="90170"/>
                    <a:pt x="3894450" y="91440"/>
                  </a:cubicBezTo>
                  <a:cubicBezTo>
                    <a:pt x="3894450" y="92710"/>
                    <a:pt x="3895085" y="93345"/>
                    <a:pt x="3895720" y="94615"/>
                  </a:cubicBezTo>
                  <a:cubicBezTo>
                    <a:pt x="3896355" y="95250"/>
                    <a:pt x="3896990" y="95885"/>
                    <a:pt x="3898260" y="95885"/>
                  </a:cubicBezTo>
                  <a:cubicBezTo>
                    <a:pt x="3899530" y="95885"/>
                    <a:pt x="3900800" y="95885"/>
                    <a:pt x="3902070" y="95885"/>
                  </a:cubicBezTo>
                  <a:cubicBezTo>
                    <a:pt x="3903975" y="95885"/>
                    <a:pt x="3905880" y="95885"/>
                    <a:pt x="3908420" y="95250"/>
                  </a:cubicBezTo>
                  <a:cubicBezTo>
                    <a:pt x="3910325" y="94615"/>
                    <a:pt x="3912230" y="93980"/>
                    <a:pt x="3913500" y="93345"/>
                  </a:cubicBezTo>
                  <a:lnTo>
                    <a:pt x="3911595" y="106680"/>
                  </a:lnTo>
                  <a:cubicBezTo>
                    <a:pt x="3911595" y="106680"/>
                    <a:pt x="3907785" y="108585"/>
                    <a:pt x="3905245" y="109220"/>
                  </a:cubicBezTo>
                  <a:cubicBezTo>
                    <a:pt x="3902705" y="109855"/>
                    <a:pt x="3900165" y="110490"/>
                    <a:pt x="3896990" y="110490"/>
                  </a:cubicBezTo>
                  <a:cubicBezTo>
                    <a:pt x="3894450" y="110490"/>
                    <a:pt x="3891910" y="110490"/>
                    <a:pt x="3890005" y="109220"/>
                  </a:cubicBezTo>
                  <a:cubicBezTo>
                    <a:pt x="3888100" y="108585"/>
                    <a:pt x="3886195" y="107315"/>
                    <a:pt x="3884290" y="105410"/>
                  </a:cubicBezTo>
                  <a:cubicBezTo>
                    <a:pt x="3882385" y="103505"/>
                    <a:pt x="3881115" y="101600"/>
                    <a:pt x="3880480" y="99060"/>
                  </a:cubicBezTo>
                  <a:cubicBezTo>
                    <a:pt x="3879845" y="96520"/>
                    <a:pt x="3879210" y="93345"/>
                    <a:pt x="3879210" y="89535"/>
                  </a:cubicBezTo>
                  <a:lnTo>
                    <a:pt x="3879210" y="44450"/>
                  </a:lnTo>
                  <a:lnTo>
                    <a:pt x="3868415" y="44450"/>
                  </a:lnTo>
                  <a:lnTo>
                    <a:pt x="3868415" y="30480"/>
                  </a:lnTo>
                  <a:lnTo>
                    <a:pt x="3879210" y="30480"/>
                  </a:lnTo>
                  <a:lnTo>
                    <a:pt x="3879210" y="8255"/>
                  </a:lnTo>
                  <a:close/>
                  <a:moveTo>
                    <a:pt x="3664581" y="0"/>
                  </a:moveTo>
                  <a:lnTo>
                    <a:pt x="3664581" y="30480"/>
                  </a:lnTo>
                  <a:lnTo>
                    <a:pt x="3683631" y="30480"/>
                  </a:lnTo>
                  <a:lnTo>
                    <a:pt x="3683631" y="44450"/>
                  </a:lnTo>
                  <a:lnTo>
                    <a:pt x="3664581" y="44450"/>
                  </a:lnTo>
                  <a:lnTo>
                    <a:pt x="3664581" y="86995"/>
                  </a:lnTo>
                  <a:cubicBezTo>
                    <a:pt x="3664581" y="86995"/>
                    <a:pt x="3664581" y="90170"/>
                    <a:pt x="3664581" y="91440"/>
                  </a:cubicBezTo>
                  <a:cubicBezTo>
                    <a:pt x="3664581" y="92710"/>
                    <a:pt x="3665216" y="93345"/>
                    <a:pt x="3665851" y="94615"/>
                  </a:cubicBezTo>
                  <a:cubicBezTo>
                    <a:pt x="3666486" y="95250"/>
                    <a:pt x="3667121" y="95885"/>
                    <a:pt x="3668391" y="95885"/>
                  </a:cubicBezTo>
                  <a:cubicBezTo>
                    <a:pt x="3669661" y="95885"/>
                    <a:pt x="3670931" y="95885"/>
                    <a:pt x="3672201" y="95885"/>
                  </a:cubicBezTo>
                  <a:cubicBezTo>
                    <a:pt x="3674106" y="95885"/>
                    <a:pt x="3676011" y="95885"/>
                    <a:pt x="3678551" y="95250"/>
                  </a:cubicBezTo>
                  <a:cubicBezTo>
                    <a:pt x="3680456" y="94615"/>
                    <a:pt x="3682361" y="93980"/>
                    <a:pt x="3683631" y="93345"/>
                  </a:cubicBezTo>
                  <a:lnTo>
                    <a:pt x="3681726" y="106680"/>
                  </a:lnTo>
                  <a:cubicBezTo>
                    <a:pt x="3681726" y="106680"/>
                    <a:pt x="3677916" y="108585"/>
                    <a:pt x="3675376" y="109220"/>
                  </a:cubicBezTo>
                  <a:cubicBezTo>
                    <a:pt x="3672836" y="109855"/>
                    <a:pt x="3670296" y="110490"/>
                    <a:pt x="3667121" y="110490"/>
                  </a:cubicBezTo>
                  <a:cubicBezTo>
                    <a:pt x="3664581" y="110490"/>
                    <a:pt x="3662041" y="110490"/>
                    <a:pt x="3660136" y="109220"/>
                  </a:cubicBezTo>
                  <a:cubicBezTo>
                    <a:pt x="3658231" y="108585"/>
                    <a:pt x="3656326" y="107315"/>
                    <a:pt x="3654421" y="105410"/>
                  </a:cubicBezTo>
                  <a:cubicBezTo>
                    <a:pt x="3652516" y="103505"/>
                    <a:pt x="3651246" y="101600"/>
                    <a:pt x="3650611" y="99060"/>
                  </a:cubicBezTo>
                  <a:cubicBezTo>
                    <a:pt x="3649976" y="96520"/>
                    <a:pt x="3649341" y="93345"/>
                    <a:pt x="3649341" y="89535"/>
                  </a:cubicBezTo>
                  <a:lnTo>
                    <a:pt x="3649341" y="44450"/>
                  </a:lnTo>
                  <a:lnTo>
                    <a:pt x="3638546" y="44450"/>
                  </a:lnTo>
                  <a:lnTo>
                    <a:pt x="3638546" y="30480"/>
                  </a:lnTo>
                  <a:lnTo>
                    <a:pt x="3649341" y="30480"/>
                  </a:lnTo>
                  <a:lnTo>
                    <a:pt x="3649341" y="8255"/>
                  </a:lnTo>
                  <a:close/>
                  <a:moveTo>
                    <a:pt x="3610605" y="0"/>
                  </a:moveTo>
                  <a:lnTo>
                    <a:pt x="3610605" y="30480"/>
                  </a:lnTo>
                  <a:lnTo>
                    <a:pt x="3629655" y="30480"/>
                  </a:lnTo>
                  <a:lnTo>
                    <a:pt x="3629655" y="44450"/>
                  </a:lnTo>
                  <a:lnTo>
                    <a:pt x="3610605" y="44450"/>
                  </a:lnTo>
                  <a:lnTo>
                    <a:pt x="3610605" y="86995"/>
                  </a:lnTo>
                  <a:cubicBezTo>
                    <a:pt x="3610605" y="86995"/>
                    <a:pt x="3610605" y="90170"/>
                    <a:pt x="3610605" y="91440"/>
                  </a:cubicBezTo>
                  <a:cubicBezTo>
                    <a:pt x="3610605" y="92710"/>
                    <a:pt x="3611240" y="93345"/>
                    <a:pt x="3611875" y="94615"/>
                  </a:cubicBezTo>
                  <a:cubicBezTo>
                    <a:pt x="3612510" y="95250"/>
                    <a:pt x="3613145" y="95885"/>
                    <a:pt x="3614415" y="95885"/>
                  </a:cubicBezTo>
                  <a:cubicBezTo>
                    <a:pt x="3615685" y="95885"/>
                    <a:pt x="3616955" y="95885"/>
                    <a:pt x="3618225" y="95885"/>
                  </a:cubicBezTo>
                  <a:cubicBezTo>
                    <a:pt x="3620130" y="95885"/>
                    <a:pt x="3622035" y="95885"/>
                    <a:pt x="3624575" y="95250"/>
                  </a:cubicBezTo>
                  <a:cubicBezTo>
                    <a:pt x="3626480" y="94615"/>
                    <a:pt x="3628385" y="93980"/>
                    <a:pt x="3629655" y="93345"/>
                  </a:cubicBezTo>
                  <a:lnTo>
                    <a:pt x="3627750" y="106680"/>
                  </a:lnTo>
                  <a:cubicBezTo>
                    <a:pt x="3627750" y="106680"/>
                    <a:pt x="3623940" y="108585"/>
                    <a:pt x="3621400" y="109220"/>
                  </a:cubicBezTo>
                  <a:cubicBezTo>
                    <a:pt x="3618860" y="109855"/>
                    <a:pt x="3616320" y="110490"/>
                    <a:pt x="3613145" y="110490"/>
                  </a:cubicBezTo>
                  <a:cubicBezTo>
                    <a:pt x="3610605" y="110490"/>
                    <a:pt x="3608065" y="110490"/>
                    <a:pt x="3606160" y="109220"/>
                  </a:cubicBezTo>
                  <a:cubicBezTo>
                    <a:pt x="3604255" y="108585"/>
                    <a:pt x="3602350" y="107315"/>
                    <a:pt x="3600445" y="105410"/>
                  </a:cubicBezTo>
                  <a:cubicBezTo>
                    <a:pt x="3598540" y="103505"/>
                    <a:pt x="3597270" y="101600"/>
                    <a:pt x="3596635" y="99060"/>
                  </a:cubicBezTo>
                  <a:cubicBezTo>
                    <a:pt x="3596000" y="96520"/>
                    <a:pt x="3595365" y="93345"/>
                    <a:pt x="3595365" y="89535"/>
                  </a:cubicBezTo>
                  <a:lnTo>
                    <a:pt x="3595365" y="44450"/>
                  </a:lnTo>
                  <a:lnTo>
                    <a:pt x="3584570" y="44450"/>
                  </a:lnTo>
                  <a:lnTo>
                    <a:pt x="3584570" y="30480"/>
                  </a:lnTo>
                  <a:lnTo>
                    <a:pt x="3595365" y="30480"/>
                  </a:lnTo>
                  <a:lnTo>
                    <a:pt x="3595365" y="8255"/>
                  </a:lnTo>
                  <a:close/>
                  <a:moveTo>
                    <a:pt x="3445505" y="0"/>
                  </a:moveTo>
                  <a:lnTo>
                    <a:pt x="3445505" y="37465"/>
                  </a:lnTo>
                  <a:cubicBezTo>
                    <a:pt x="3445505" y="37465"/>
                    <a:pt x="3448680" y="34925"/>
                    <a:pt x="3449950" y="33655"/>
                  </a:cubicBezTo>
                  <a:cubicBezTo>
                    <a:pt x="3451220" y="33020"/>
                    <a:pt x="3452490" y="31750"/>
                    <a:pt x="3453760" y="31115"/>
                  </a:cubicBezTo>
                  <a:cubicBezTo>
                    <a:pt x="3455030" y="30480"/>
                    <a:pt x="3456935" y="29845"/>
                    <a:pt x="3458840" y="29210"/>
                  </a:cubicBezTo>
                  <a:cubicBezTo>
                    <a:pt x="3460745" y="29210"/>
                    <a:pt x="3463285" y="28575"/>
                    <a:pt x="3465825" y="28575"/>
                  </a:cubicBezTo>
                  <a:cubicBezTo>
                    <a:pt x="3470270" y="28575"/>
                    <a:pt x="3474080" y="29210"/>
                    <a:pt x="3477890" y="31115"/>
                  </a:cubicBezTo>
                  <a:cubicBezTo>
                    <a:pt x="3481700" y="32385"/>
                    <a:pt x="3484875" y="34925"/>
                    <a:pt x="3487415" y="38735"/>
                  </a:cubicBezTo>
                  <a:cubicBezTo>
                    <a:pt x="3489955" y="41910"/>
                    <a:pt x="3492495" y="46355"/>
                    <a:pt x="3493765" y="51435"/>
                  </a:cubicBezTo>
                  <a:cubicBezTo>
                    <a:pt x="3495035" y="56515"/>
                    <a:pt x="3496305" y="62865"/>
                    <a:pt x="3496305" y="70485"/>
                  </a:cubicBezTo>
                  <a:lnTo>
                    <a:pt x="3495670" y="71120"/>
                  </a:lnTo>
                  <a:cubicBezTo>
                    <a:pt x="3495670" y="77470"/>
                    <a:pt x="3495035" y="83820"/>
                    <a:pt x="3493130" y="88265"/>
                  </a:cubicBezTo>
                  <a:cubicBezTo>
                    <a:pt x="3491225" y="93345"/>
                    <a:pt x="3489320" y="97155"/>
                    <a:pt x="3486145" y="100330"/>
                  </a:cubicBezTo>
                  <a:cubicBezTo>
                    <a:pt x="3483605" y="103505"/>
                    <a:pt x="3479795" y="106045"/>
                    <a:pt x="3476620" y="107315"/>
                  </a:cubicBezTo>
                  <a:cubicBezTo>
                    <a:pt x="3472810" y="109220"/>
                    <a:pt x="3469000" y="109855"/>
                    <a:pt x="3465190" y="109855"/>
                  </a:cubicBezTo>
                  <a:cubicBezTo>
                    <a:pt x="3461380" y="109855"/>
                    <a:pt x="3457570" y="109220"/>
                    <a:pt x="3454395" y="107315"/>
                  </a:cubicBezTo>
                  <a:cubicBezTo>
                    <a:pt x="3450585" y="105410"/>
                    <a:pt x="3448045" y="103505"/>
                    <a:pt x="3445505" y="100965"/>
                  </a:cubicBezTo>
                  <a:lnTo>
                    <a:pt x="3445505" y="107950"/>
                  </a:lnTo>
                  <a:lnTo>
                    <a:pt x="3430265" y="107950"/>
                  </a:lnTo>
                  <a:lnTo>
                    <a:pt x="3430265" y="7620"/>
                  </a:lnTo>
                  <a:close/>
                  <a:moveTo>
                    <a:pt x="2380611" y="0"/>
                  </a:moveTo>
                  <a:lnTo>
                    <a:pt x="2380611" y="30480"/>
                  </a:lnTo>
                  <a:lnTo>
                    <a:pt x="2399661" y="30480"/>
                  </a:lnTo>
                  <a:lnTo>
                    <a:pt x="2399661" y="44450"/>
                  </a:lnTo>
                  <a:lnTo>
                    <a:pt x="2380611" y="44450"/>
                  </a:lnTo>
                  <a:lnTo>
                    <a:pt x="2380611" y="86995"/>
                  </a:lnTo>
                  <a:cubicBezTo>
                    <a:pt x="2380611" y="86995"/>
                    <a:pt x="2380611" y="90170"/>
                    <a:pt x="2380611" y="91440"/>
                  </a:cubicBezTo>
                  <a:cubicBezTo>
                    <a:pt x="2380611" y="92710"/>
                    <a:pt x="2381246" y="93345"/>
                    <a:pt x="2381881" y="94615"/>
                  </a:cubicBezTo>
                  <a:cubicBezTo>
                    <a:pt x="2382516" y="95250"/>
                    <a:pt x="2383151" y="95885"/>
                    <a:pt x="2384421" y="95885"/>
                  </a:cubicBezTo>
                  <a:cubicBezTo>
                    <a:pt x="2385691" y="95885"/>
                    <a:pt x="2386961" y="95885"/>
                    <a:pt x="2388231" y="95885"/>
                  </a:cubicBezTo>
                  <a:cubicBezTo>
                    <a:pt x="2390136" y="95885"/>
                    <a:pt x="2392041" y="95885"/>
                    <a:pt x="2394581" y="95250"/>
                  </a:cubicBezTo>
                  <a:cubicBezTo>
                    <a:pt x="2396486" y="94615"/>
                    <a:pt x="2398391" y="93980"/>
                    <a:pt x="2399661" y="93345"/>
                  </a:cubicBezTo>
                  <a:lnTo>
                    <a:pt x="2397756" y="106680"/>
                  </a:lnTo>
                  <a:cubicBezTo>
                    <a:pt x="2397756" y="106680"/>
                    <a:pt x="2393946" y="108585"/>
                    <a:pt x="2391406" y="109220"/>
                  </a:cubicBezTo>
                  <a:cubicBezTo>
                    <a:pt x="2388866" y="109855"/>
                    <a:pt x="2386326" y="110490"/>
                    <a:pt x="2383151" y="110490"/>
                  </a:cubicBezTo>
                  <a:cubicBezTo>
                    <a:pt x="2380611" y="110490"/>
                    <a:pt x="2378071" y="110490"/>
                    <a:pt x="2376166" y="109220"/>
                  </a:cubicBezTo>
                  <a:cubicBezTo>
                    <a:pt x="2374261" y="108585"/>
                    <a:pt x="2372356" y="107315"/>
                    <a:pt x="2370451" y="105410"/>
                  </a:cubicBezTo>
                  <a:cubicBezTo>
                    <a:pt x="2368546" y="103505"/>
                    <a:pt x="2367276" y="101600"/>
                    <a:pt x="2366641" y="99060"/>
                  </a:cubicBezTo>
                  <a:cubicBezTo>
                    <a:pt x="2366006" y="96520"/>
                    <a:pt x="2365371" y="93345"/>
                    <a:pt x="2365371" y="89535"/>
                  </a:cubicBezTo>
                  <a:lnTo>
                    <a:pt x="2365371" y="44450"/>
                  </a:lnTo>
                  <a:lnTo>
                    <a:pt x="2354576" y="44450"/>
                  </a:lnTo>
                  <a:lnTo>
                    <a:pt x="2354576" y="30480"/>
                  </a:lnTo>
                  <a:lnTo>
                    <a:pt x="2365371" y="30480"/>
                  </a:lnTo>
                  <a:lnTo>
                    <a:pt x="2365371" y="8255"/>
                  </a:lnTo>
                  <a:close/>
                  <a:moveTo>
                    <a:pt x="2150741" y="0"/>
                  </a:moveTo>
                  <a:lnTo>
                    <a:pt x="2150741" y="30480"/>
                  </a:lnTo>
                  <a:lnTo>
                    <a:pt x="2169791" y="30480"/>
                  </a:lnTo>
                  <a:lnTo>
                    <a:pt x="2169791" y="44450"/>
                  </a:lnTo>
                  <a:lnTo>
                    <a:pt x="2150741" y="44450"/>
                  </a:lnTo>
                  <a:lnTo>
                    <a:pt x="2150741" y="86995"/>
                  </a:lnTo>
                  <a:cubicBezTo>
                    <a:pt x="2150741" y="86995"/>
                    <a:pt x="2150741" y="90170"/>
                    <a:pt x="2150741" y="91440"/>
                  </a:cubicBezTo>
                  <a:cubicBezTo>
                    <a:pt x="2150741" y="92710"/>
                    <a:pt x="2151376" y="93345"/>
                    <a:pt x="2152011" y="94615"/>
                  </a:cubicBezTo>
                  <a:cubicBezTo>
                    <a:pt x="2152646" y="95250"/>
                    <a:pt x="2153281" y="95885"/>
                    <a:pt x="2154551" y="95885"/>
                  </a:cubicBezTo>
                  <a:cubicBezTo>
                    <a:pt x="2155821" y="95885"/>
                    <a:pt x="2157091" y="95885"/>
                    <a:pt x="2158361" y="95885"/>
                  </a:cubicBezTo>
                  <a:cubicBezTo>
                    <a:pt x="2160266" y="95885"/>
                    <a:pt x="2162171" y="95885"/>
                    <a:pt x="2164711" y="95250"/>
                  </a:cubicBezTo>
                  <a:cubicBezTo>
                    <a:pt x="2166616" y="94615"/>
                    <a:pt x="2168521" y="93980"/>
                    <a:pt x="2169791" y="93345"/>
                  </a:cubicBezTo>
                  <a:lnTo>
                    <a:pt x="2167886" y="106680"/>
                  </a:lnTo>
                  <a:cubicBezTo>
                    <a:pt x="2167886" y="106680"/>
                    <a:pt x="2164076" y="108585"/>
                    <a:pt x="2161536" y="109220"/>
                  </a:cubicBezTo>
                  <a:cubicBezTo>
                    <a:pt x="2158996" y="109855"/>
                    <a:pt x="2156456" y="110490"/>
                    <a:pt x="2153281" y="110490"/>
                  </a:cubicBezTo>
                  <a:cubicBezTo>
                    <a:pt x="2150741" y="110490"/>
                    <a:pt x="2148201" y="110490"/>
                    <a:pt x="2146296" y="109220"/>
                  </a:cubicBezTo>
                  <a:cubicBezTo>
                    <a:pt x="2144391" y="108585"/>
                    <a:pt x="2142486" y="107315"/>
                    <a:pt x="2140581" y="105410"/>
                  </a:cubicBezTo>
                  <a:cubicBezTo>
                    <a:pt x="2138676" y="103505"/>
                    <a:pt x="2137406" y="101600"/>
                    <a:pt x="2136771" y="99060"/>
                  </a:cubicBezTo>
                  <a:cubicBezTo>
                    <a:pt x="2136136" y="96520"/>
                    <a:pt x="2135501" y="93345"/>
                    <a:pt x="2135501" y="89535"/>
                  </a:cubicBezTo>
                  <a:lnTo>
                    <a:pt x="2135501" y="44450"/>
                  </a:lnTo>
                  <a:lnTo>
                    <a:pt x="2124706" y="44450"/>
                  </a:lnTo>
                  <a:lnTo>
                    <a:pt x="2124706" y="30480"/>
                  </a:lnTo>
                  <a:lnTo>
                    <a:pt x="2135501" y="30480"/>
                  </a:lnTo>
                  <a:lnTo>
                    <a:pt x="2135501" y="8255"/>
                  </a:lnTo>
                  <a:close/>
                  <a:moveTo>
                    <a:pt x="2096131" y="0"/>
                  </a:moveTo>
                  <a:lnTo>
                    <a:pt x="2096131" y="30480"/>
                  </a:lnTo>
                  <a:lnTo>
                    <a:pt x="2115181" y="30480"/>
                  </a:lnTo>
                  <a:lnTo>
                    <a:pt x="2115181" y="44450"/>
                  </a:lnTo>
                  <a:lnTo>
                    <a:pt x="2096131" y="44450"/>
                  </a:lnTo>
                  <a:lnTo>
                    <a:pt x="2096131" y="86995"/>
                  </a:lnTo>
                  <a:cubicBezTo>
                    <a:pt x="2096131" y="86995"/>
                    <a:pt x="2096131" y="90170"/>
                    <a:pt x="2096131" y="91440"/>
                  </a:cubicBezTo>
                  <a:cubicBezTo>
                    <a:pt x="2096131" y="92710"/>
                    <a:pt x="2096766" y="93345"/>
                    <a:pt x="2097401" y="94615"/>
                  </a:cubicBezTo>
                  <a:cubicBezTo>
                    <a:pt x="2098036" y="95250"/>
                    <a:pt x="2098671" y="95885"/>
                    <a:pt x="2099941" y="95885"/>
                  </a:cubicBezTo>
                  <a:cubicBezTo>
                    <a:pt x="2101211" y="95885"/>
                    <a:pt x="2102481" y="95885"/>
                    <a:pt x="2103751" y="95885"/>
                  </a:cubicBezTo>
                  <a:cubicBezTo>
                    <a:pt x="2105656" y="95885"/>
                    <a:pt x="2107561" y="95885"/>
                    <a:pt x="2110101" y="95250"/>
                  </a:cubicBezTo>
                  <a:cubicBezTo>
                    <a:pt x="2112006" y="94615"/>
                    <a:pt x="2113911" y="93980"/>
                    <a:pt x="2115181" y="93345"/>
                  </a:cubicBezTo>
                  <a:lnTo>
                    <a:pt x="2113276" y="106680"/>
                  </a:lnTo>
                  <a:cubicBezTo>
                    <a:pt x="2113276" y="106680"/>
                    <a:pt x="2109466" y="108585"/>
                    <a:pt x="2106926" y="109220"/>
                  </a:cubicBezTo>
                  <a:cubicBezTo>
                    <a:pt x="2104386" y="109855"/>
                    <a:pt x="2101846" y="110490"/>
                    <a:pt x="2098671" y="110490"/>
                  </a:cubicBezTo>
                  <a:cubicBezTo>
                    <a:pt x="2096131" y="110490"/>
                    <a:pt x="2093591" y="110490"/>
                    <a:pt x="2091686" y="109220"/>
                  </a:cubicBezTo>
                  <a:cubicBezTo>
                    <a:pt x="2089781" y="108585"/>
                    <a:pt x="2087876" y="107315"/>
                    <a:pt x="2085971" y="105410"/>
                  </a:cubicBezTo>
                  <a:cubicBezTo>
                    <a:pt x="2084066" y="103505"/>
                    <a:pt x="2082796" y="101600"/>
                    <a:pt x="2082161" y="99060"/>
                  </a:cubicBezTo>
                  <a:cubicBezTo>
                    <a:pt x="2081526" y="96520"/>
                    <a:pt x="2080891" y="93345"/>
                    <a:pt x="2080891" y="89535"/>
                  </a:cubicBezTo>
                  <a:lnTo>
                    <a:pt x="2080891" y="44450"/>
                  </a:lnTo>
                  <a:lnTo>
                    <a:pt x="2070096" y="44450"/>
                  </a:lnTo>
                  <a:lnTo>
                    <a:pt x="2070096" y="30480"/>
                  </a:lnTo>
                  <a:lnTo>
                    <a:pt x="2080891" y="30480"/>
                  </a:lnTo>
                  <a:lnTo>
                    <a:pt x="2080891" y="8255"/>
                  </a:lnTo>
                  <a:close/>
                  <a:moveTo>
                    <a:pt x="1931665" y="0"/>
                  </a:moveTo>
                  <a:lnTo>
                    <a:pt x="1931665" y="37465"/>
                  </a:lnTo>
                  <a:cubicBezTo>
                    <a:pt x="1931665" y="37465"/>
                    <a:pt x="1934840" y="34925"/>
                    <a:pt x="1936110" y="33655"/>
                  </a:cubicBezTo>
                  <a:cubicBezTo>
                    <a:pt x="1937380" y="33020"/>
                    <a:pt x="1938650" y="31750"/>
                    <a:pt x="1939920" y="31115"/>
                  </a:cubicBezTo>
                  <a:cubicBezTo>
                    <a:pt x="1941190" y="30480"/>
                    <a:pt x="1943095" y="29845"/>
                    <a:pt x="1945000" y="29210"/>
                  </a:cubicBezTo>
                  <a:cubicBezTo>
                    <a:pt x="1946905" y="29210"/>
                    <a:pt x="1949445" y="28575"/>
                    <a:pt x="1951985" y="28575"/>
                  </a:cubicBezTo>
                  <a:cubicBezTo>
                    <a:pt x="1956430" y="28575"/>
                    <a:pt x="1960240" y="29210"/>
                    <a:pt x="1964050" y="31115"/>
                  </a:cubicBezTo>
                  <a:cubicBezTo>
                    <a:pt x="1967860" y="32385"/>
                    <a:pt x="1971035" y="34925"/>
                    <a:pt x="1973575" y="38735"/>
                  </a:cubicBezTo>
                  <a:cubicBezTo>
                    <a:pt x="1976115" y="41910"/>
                    <a:pt x="1978655" y="46355"/>
                    <a:pt x="1979925" y="51435"/>
                  </a:cubicBezTo>
                  <a:cubicBezTo>
                    <a:pt x="1981195" y="56515"/>
                    <a:pt x="1982465" y="62865"/>
                    <a:pt x="1982465" y="70485"/>
                  </a:cubicBezTo>
                  <a:lnTo>
                    <a:pt x="1981830" y="71120"/>
                  </a:lnTo>
                  <a:cubicBezTo>
                    <a:pt x="1981830" y="77470"/>
                    <a:pt x="1981195" y="83820"/>
                    <a:pt x="1979290" y="88265"/>
                  </a:cubicBezTo>
                  <a:cubicBezTo>
                    <a:pt x="1977385" y="93345"/>
                    <a:pt x="1975480" y="97155"/>
                    <a:pt x="1972305" y="100330"/>
                  </a:cubicBezTo>
                  <a:cubicBezTo>
                    <a:pt x="1969765" y="103505"/>
                    <a:pt x="1965955" y="106045"/>
                    <a:pt x="1962780" y="107315"/>
                  </a:cubicBezTo>
                  <a:cubicBezTo>
                    <a:pt x="1958970" y="109220"/>
                    <a:pt x="1955160" y="109855"/>
                    <a:pt x="1951350" y="109855"/>
                  </a:cubicBezTo>
                  <a:cubicBezTo>
                    <a:pt x="1947540" y="109855"/>
                    <a:pt x="1943730" y="109220"/>
                    <a:pt x="1940555" y="107315"/>
                  </a:cubicBezTo>
                  <a:cubicBezTo>
                    <a:pt x="1936745" y="105410"/>
                    <a:pt x="1934205" y="103505"/>
                    <a:pt x="1931665" y="100965"/>
                  </a:cubicBezTo>
                  <a:lnTo>
                    <a:pt x="1931665" y="107950"/>
                  </a:lnTo>
                  <a:lnTo>
                    <a:pt x="1916425" y="107950"/>
                  </a:lnTo>
                  <a:lnTo>
                    <a:pt x="1916425" y="7620"/>
                  </a:lnTo>
                  <a:close/>
                  <a:moveTo>
                    <a:pt x="1316991" y="0"/>
                  </a:moveTo>
                  <a:lnTo>
                    <a:pt x="1316991" y="30480"/>
                  </a:lnTo>
                  <a:lnTo>
                    <a:pt x="1336041" y="30480"/>
                  </a:lnTo>
                  <a:lnTo>
                    <a:pt x="1336041" y="44450"/>
                  </a:lnTo>
                  <a:lnTo>
                    <a:pt x="1316991" y="44450"/>
                  </a:lnTo>
                  <a:lnTo>
                    <a:pt x="1316991" y="86995"/>
                  </a:lnTo>
                  <a:cubicBezTo>
                    <a:pt x="1316991" y="86995"/>
                    <a:pt x="1316991" y="90170"/>
                    <a:pt x="1316991" y="91440"/>
                  </a:cubicBezTo>
                  <a:cubicBezTo>
                    <a:pt x="1316991" y="92710"/>
                    <a:pt x="1317627" y="93345"/>
                    <a:pt x="1318261" y="94615"/>
                  </a:cubicBezTo>
                  <a:cubicBezTo>
                    <a:pt x="1318896" y="95250"/>
                    <a:pt x="1319531" y="95885"/>
                    <a:pt x="1320801" y="95885"/>
                  </a:cubicBezTo>
                  <a:cubicBezTo>
                    <a:pt x="1322072" y="95885"/>
                    <a:pt x="1323341" y="95885"/>
                    <a:pt x="1324611" y="95885"/>
                  </a:cubicBezTo>
                  <a:cubicBezTo>
                    <a:pt x="1326516" y="95885"/>
                    <a:pt x="1328422" y="95885"/>
                    <a:pt x="1330961" y="95250"/>
                  </a:cubicBezTo>
                  <a:cubicBezTo>
                    <a:pt x="1332867" y="94615"/>
                    <a:pt x="1334772" y="93980"/>
                    <a:pt x="1336041" y="93345"/>
                  </a:cubicBezTo>
                  <a:lnTo>
                    <a:pt x="1334136" y="106680"/>
                  </a:lnTo>
                  <a:cubicBezTo>
                    <a:pt x="1334136" y="106680"/>
                    <a:pt x="1330326" y="108585"/>
                    <a:pt x="1327786" y="109220"/>
                  </a:cubicBezTo>
                  <a:cubicBezTo>
                    <a:pt x="1325246" y="109855"/>
                    <a:pt x="1322706" y="110490"/>
                    <a:pt x="1319531" y="110490"/>
                  </a:cubicBezTo>
                  <a:cubicBezTo>
                    <a:pt x="1316991" y="110490"/>
                    <a:pt x="1314451" y="110490"/>
                    <a:pt x="1312546" y="109220"/>
                  </a:cubicBezTo>
                  <a:cubicBezTo>
                    <a:pt x="1310641" y="108585"/>
                    <a:pt x="1308736" y="107315"/>
                    <a:pt x="1306831" y="105410"/>
                  </a:cubicBezTo>
                  <a:cubicBezTo>
                    <a:pt x="1304926" y="103505"/>
                    <a:pt x="1303656" y="101600"/>
                    <a:pt x="1303021" y="99060"/>
                  </a:cubicBezTo>
                  <a:cubicBezTo>
                    <a:pt x="1302386" y="96520"/>
                    <a:pt x="1301751" y="93345"/>
                    <a:pt x="1301751" y="89535"/>
                  </a:cubicBezTo>
                  <a:lnTo>
                    <a:pt x="1301751" y="44450"/>
                  </a:lnTo>
                  <a:lnTo>
                    <a:pt x="1290956" y="44450"/>
                  </a:lnTo>
                  <a:lnTo>
                    <a:pt x="1290956" y="30480"/>
                  </a:lnTo>
                  <a:lnTo>
                    <a:pt x="1301751" y="30480"/>
                  </a:lnTo>
                  <a:lnTo>
                    <a:pt x="1301751" y="8255"/>
                  </a:lnTo>
                  <a:close/>
                  <a:moveTo>
                    <a:pt x="751206" y="0"/>
                  </a:moveTo>
                  <a:lnTo>
                    <a:pt x="751206" y="30480"/>
                  </a:lnTo>
                  <a:lnTo>
                    <a:pt x="770256" y="30480"/>
                  </a:lnTo>
                  <a:lnTo>
                    <a:pt x="770256" y="44450"/>
                  </a:lnTo>
                  <a:lnTo>
                    <a:pt x="751206" y="44450"/>
                  </a:lnTo>
                  <a:lnTo>
                    <a:pt x="751206" y="86995"/>
                  </a:lnTo>
                  <a:cubicBezTo>
                    <a:pt x="751206" y="86995"/>
                    <a:pt x="751206" y="90170"/>
                    <a:pt x="751206" y="91440"/>
                  </a:cubicBezTo>
                  <a:cubicBezTo>
                    <a:pt x="751206" y="92710"/>
                    <a:pt x="751841" y="93345"/>
                    <a:pt x="752476" y="94615"/>
                  </a:cubicBezTo>
                  <a:cubicBezTo>
                    <a:pt x="753111" y="95250"/>
                    <a:pt x="753746" y="95885"/>
                    <a:pt x="755016" y="95885"/>
                  </a:cubicBezTo>
                  <a:cubicBezTo>
                    <a:pt x="756286" y="95885"/>
                    <a:pt x="757556" y="95885"/>
                    <a:pt x="758826" y="95885"/>
                  </a:cubicBezTo>
                  <a:cubicBezTo>
                    <a:pt x="760731" y="95885"/>
                    <a:pt x="762636" y="95885"/>
                    <a:pt x="765176" y="95250"/>
                  </a:cubicBezTo>
                  <a:cubicBezTo>
                    <a:pt x="767081" y="94615"/>
                    <a:pt x="768986" y="93980"/>
                    <a:pt x="770256" y="93345"/>
                  </a:cubicBezTo>
                  <a:lnTo>
                    <a:pt x="768351" y="106680"/>
                  </a:lnTo>
                  <a:cubicBezTo>
                    <a:pt x="768351" y="106680"/>
                    <a:pt x="764541" y="108585"/>
                    <a:pt x="762001" y="109220"/>
                  </a:cubicBezTo>
                  <a:cubicBezTo>
                    <a:pt x="759461" y="109855"/>
                    <a:pt x="756921" y="110490"/>
                    <a:pt x="753746" y="110490"/>
                  </a:cubicBezTo>
                  <a:cubicBezTo>
                    <a:pt x="751206" y="110490"/>
                    <a:pt x="748666" y="110490"/>
                    <a:pt x="746761" y="109220"/>
                  </a:cubicBezTo>
                  <a:cubicBezTo>
                    <a:pt x="744856" y="108585"/>
                    <a:pt x="742951" y="107315"/>
                    <a:pt x="741045" y="105410"/>
                  </a:cubicBezTo>
                  <a:cubicBezTo>
                    <a:pt x="739141" y="103505"/>
                    <a:pt x="737871" y="101600"/>
                    <a:pt x="737236" y="99060"/>
                  </a:cubicBezTo>
                  <a:cubicBezTo>
                    <a:pt x="736600" y="96520"/>
                    <a:pt x="735966" y="93345"/>
                    <a:pt x="735966" y="89535"/>
                  </a:cubicBezTo>
                  <a:lnTo>
                    <a:pt x="735966" y="44450"/>
                  </a:lnTo>
                  <a:lnTo>
                    <a:pt x="725171" y="44450"/>
                  </a:lnTo>
                  <a:lnTo>
                    <a:pt x="725171" y="30480"/>
                  </a:lnTo>
                  <a:lnTo>
                    <a:pt x="735966" y="30480"/>
                  </a:lnTo>
                  <a:lnTo>
                    <a:pt x="735966" y="8255"/>
                  </a:lnTo>
                  <a:close/>
                  <a:moveTo>
                    <a:pt x="521335" y="0"/>
                  </a:moveTo>
                  <a:lnTo>
                    <a:pt x="521335" y="30480"/>
                  </a:lnTo>
                  <a:lnTo>
                    <a:pt x="540385" y="30480"/>
                  </a:lnTo>
                  <a:lnTo>
                    <a:pt x="540385" y="44450"/>
                  </a:lnTo>
                  <a:lnTo>
                    <a:pt x="521335" y="44450"/>
                  </a:lnTo>
                  <a:lnTo>
                    <a:pt x="521335" y="86995"/>
                  </a:lnTo>
                  <a:cubicBezTo>
                    <a:pt x="521335" y="86995"/>
                    <a:pt x="521335" y="90170"/>
                    <a:pt x="521335" y="91440"/>
                  </a:cubicBezTo>
                  <a:cubicBezTo>
                    <a:pt x="521335" y="92710"/>
                    <a:pt x="521970" y="93345"/>
                    <a:pt x="522605" y="94615"/>
                  </a:cubicBezTo>
                  <a:cubicBezTo>
                    <a:pt x="523240" y="95250"/>
                    <a:pt x="523875" y="95885"/>
                    <a:pt x="525145" y="95885"/>
                  </a:cubicBezTo>
                  <a:cubicBezTo>
                    <a:pt x="526415" y="95885"/>
                    <a:pt x="527685" y="95885"/>
                    <a:pt x="528955" y="95885"/>
                  </a:cubicBezTo>
                  <a:cubicBezTo>
                    <a:pt x="530860" y="95885"/>
                    <a:pt x="532765" y="95885"/>
                    <a:pt x="535305" y="95250"/>
                  </a:cubicBezTo>
                  <a:cubicBezTo>
                    <a:pt x="537210" y="94615"/>
                    <a:pt x="539115" y="93980"/>
                    <a:pt x="540385" y="93345"/>
                  </a:cubicBezTo>
                  <a:lnTo>
                    <a:pt x="538480" y="106680"/>
                  </a:lnTo>
                  <a:cubicBezTo>
                    <a:pt x="538480" y="106680"/>
                    <a:pt x="534670" y="108585"/>
                    <a:pt x="532130" y="109220"/>
                  </a:cubicBezTo>
                  <a:cubicBezTo>
                    <a:pt x="529590" y="109855"/>
                    <a:pt x="527050" y="110490"/>
                    <a:pt x="523875" y="110490"/>
                  </a:cubicBezTo>
                  <a:cubicBezTo>
                    <a:pt x="521335" y="110490"/>
                    <a:pt x="518795" y="110490"/>
                    <a:pt x="516890" y="109220"/>
                  </a:cubicBezTo>
                  <a:cubicBezTo>
                    <a:pt x="514985" y="108585"/>
                    <a:pt x="513080" y="107315"/>
                    <a:pt x="511175" y="105410"/>
                  </a:cubicBezTo>
                  <a:cubicBezTo>
                    <a:pt x="509270" y="103505"/>
                    <a:pt x="508000" y="101600"/>
                    <a:pt x="507365" y="99060"/>
                  </a:cubicBezTo>
                  <a:cubicBezTo>
                    <a:pt x="506730" y="96520"/>
                    <a:pt x="506095" y="93345"/>
                    <a:pt x="506095" y="89535"/>
                  </a:cubicBezTo>
                  <a:lnTo>
                    <a:pt x="506095" y="44450"/>
                  </a:lnTo>
                  <a:lnTo>
                    <a:pt x="495300" y="44450"/>
                  </a:lnTo>
                  <a:lnTo>
                    <a:pt x="495300" y="30480"/>
                  </a:lnTo>
                  <a:lnTo>
                    <a:pt x="506095" y="30480"/>
                  </a:lnTo>
                  <a:lnTo>
                    <a:pt x="506095" y="8255"/>
                  </a:lnTo>
                  <a:close/>
                  <a:moveTo>
                    <a:pt x="466724" y="0"/>
                  </a:moveTo>
                  <a:lnTo>
                    <a:pt x="466724" y="30480"/>
                  </a:lnTo>
                  <a:lnTo>
                    <a:pt x="485774" y="30480"/>
                  </a:lnTo>
                  <a:lnTo>
                    <a:pt x="485774" y="44450"/>
                  </a:lnTo>
                  <a:lnTo>
                    <a:pt x="466724" y="44450"/>
                  </a:lnTo>
                  <a:lnTo>
                    <a:pt x="466724" y="86995"/>
                  </a:lnTo>
                  <a:cubicBezTo>
                    <a:pt x="466724" y="86995"/>
                    <a:pt x="466724" y="90170"/>
                    <a:pt x="466724" y="91440"/>
                  </a:cubicBezTo>
                  <a:cubicBezTo>
                    <a:pt x="466724" y="92710"/>
                    <a:pt x="467359" y="93345"/>
                    <a:pt x="467994" y="94615"/>
                  </a:cubicBezTo>
                  <a:cubicBezTo>
                    <a:pt x="468629" y="95250"/>
                    <a:pt x="469264" y="95885"/>
                    <a:pt x="470534" y="95885"/>
                  </a:cubicBezTo>
                  <a:cubicBezTo>
                    <a:pt x="471804" y="95885"/>
                    <a:pt x="473074" y="95885"/>
                    <a:pt x="474344" y="95885"/>
                  </a:cubicBezTo>
                  <a:cubicBezTo>
                    <a:pt x="476249" y="95885"/>
                    <a:pt x="478154" y="95885"/>
                    <a:pt x="480694" y="95250"/>
                  </a:cubicBezTo>
                  <a:cubicBezTo>
                    <a:pt x="482599" y="94615"/>
                    <a:pt x="484504" y="93980"/>
                    <a:pt x="485774" y="93345"/>
                  </a:cubicBezTo>
                  <a:lnTo>
                    <a:pt x="483869" y="106680"/>
                  </a:lnTo>
                  <a:cubicBezTo>
                    <a:pt x="483869" y="106680"/>
                    <a:pt x="480059" y="108585"/>
                    <a:pt x="477519" y="109220"/>
                  </a:cubicBezTo>
                  <a:cubicBezTo>
                    <a:pt x="474979" y="109855"/>
                    <a:pt x="472439" y="110490"/>
                    <a:pt x="469264" y="110490"/>
                  </a:cubicBezTo>
                  <a:cubicBezTo>
                    <a:pt x="466724" y="110490"/>
                    <a:pt x="464184" y="110490"/>
                    <a:pt x="462279" y="109220"/>
                  </a:cubicBezTo>
                  <a:cubicBezTo>
                    <a:pt x="460374" y="108585"/>
                    <a:pt x="458469" y="107315"/>
                    <a:pt x="456564" y="105410"/>
                  </a:cubicBezTo>
                  <a:cubicBezTo>
                    <a:pt x="454659" y="103505"/>
                    <a:pt x="453389" y="101600"/>
                    <a:pt x="452754" y="99060"/>
                  </a:cubicBezTo>
                  <a:cubicBezTo>
                    <a:pt x="452119" y="96520"/>
                    <a:pt x="451484" y="93345"/>
                    <a:pt x="451484" y="89535"/>
                  </a:cubicBezTo>
                  <a:lnTo>
                    <a:pt x="451484" y="44450"/>
                  </a:lnTo>
                  <a:lnTo>
                    <a:pt x="440689" y="44450"/>
                  </a:lnTo>
                  <a:lnTo>
                    <a:pt x="440689" y="30480"/>
                  </a:lnTo>
                  <a:lnTo>
                    <a:pt x="451484" y="30480"/>
                  </a:lnTo>
                  <a:lnTo>
                    <a:pt x="451484" y="8255"/>
                  </a:lnTo>
                  <a:close/>
                  <a:moveTo>
                    <a:pt x="302259" y="0"/>
                  </a:moveTo>
                  <a:lnTo>
                    <a:pt x="302259" y="37465"/>
                  </a:lnTo>
                  <a:cubicBezTo>
                    <a:pt x="302259" y="37465"/>
                    <a:pt x="305434" y="34925"/>
                    <a:pt x="306704" y="33655"/>
                  </a:cubicBezTo>
                  <a:cubicBezTo>
                    <a:pt x="307974" y="33020"/>
                    <a:pt x="309244" y="31750"/>
                    <a:pt x="310514" y="31115"/>
                  </a:cubicBezTo>
                  <a:cubicBezTo>
                    <a:pt x="311784" y="30480"/>
                    <a:pt x="313689" y="29845"/>
                    <a:pt x="315594" y="29210"/>
                  </a:cubicBezTo>
                  <a:cubicBezTo>
                    <a:pt x="317499" y="29210"/>
                    <a:pt x="320039" y="28575"/>
                    <a:pt x="322579" y="28575"/>
                  </a:cubicBezTo>
                  <a:cubicBezTo>
                    <a:pt x="327024" y="28575"/>
                    <a:pt x="330834" y="29210"/>
                    <a:pt x="334644" y="31115"/>
                  </a:cubicBezTo>
                  <a:cubicBezTo>
                    <a:pt x="338454" y="32385"/>
                    <a:pt x="341629" y="34925"/>
                    <a:pt x="344169" y="38735"/>
                  </a:cubicBezTo>
                  <a:cubicBezTo>
                    <a:pt x="346709" y="41910"/>
                    <a:pt x="349249" y="46355"/>
                    <a:pt x="350519" y="51435"/>
                  </a:cubicBezTo>
                  <a:cubicBezTo>
                    <a:pt x="351789" y="56515"/>
                    <a:pt x="353059" y="62865"/>
                    <a:pt x="353059" y="70485"/>
                  </a:cubicBezTo>
                  <a:lnTo>
                    <a:pt x="352424" y="71120"/>
                  </a:lnTo>
                  <a:cubicBezTo>
                    <a:pt x="352424" y="77470"/>
                    <a:pt x="351789" y="83820"/>
                    <a:pt x="349884" y="88265"/>
                  </a:cubicBezTo>
                  <a:cubicBezTo>
                    <a:pt x="347979" y="93345"/>
                    <a:pt x="346074" y="97155"/>
                    <a:pt x="342899" y="100330"/>
                  </a:cubicBezTo>
                  <a:cubicBezTo>
                    <a:pt x="340359" y="103505"/>
                    <a:pt x="336549" y="106045"/>
                    <a:pt x="333374" y="107315"/>
                  </a:cubicBezTo>
                  <a:cubicBezTo>
                    <a:pt x="329564" y="109220"/>
                    <a:pt x="325754" y="109855"/>
                    <a:pt x="321944" y="109855"/>
                  </a:cubicBezTo>
                  <a:cubicBezTo>
                    <a:pt x="318134" y="109855"/>
                    <a:pt x="314324" y="109220"/>
                    <a:pt x="311149" y="107315"/>
                  </a:cubicBezTo>
                  <a:cubicBezTo>
                    <a:pt x="307339" y="105410"/>
                    <a:pt x="304799" y="103505"/>
                    <a:pt x="302259" y="100965"/>
                  </a:cubicBezTo>
                  <a:lnTo>
                    <a:pt x="302259" y="107950"/>
                  </a:lnTo>
                  <a:lnTo>
                    <a:pt x="287019" y="107950"/>
                  </a:lnTo>
                  <a:lnTo>
                    <a:pt x="287019" y="7620"/>
                  </a:lnTo>
                  <a:close/>
                </a:path>
              </a:pathLst>
            </a:custGeom>
            <a:solidFill>
              <a:srgbClr val="FFFFFF"/>
            </a:solidFill>
            <a:ln w="63500" cap="flat">
              <a:noFill/>
              <a:prstDash val="solid"/>
              <a:miter/>
            </a:ln>
          </p:spPr>
          <p:txBody>
            <a:bodyPr rtlCol="0" anchor="ctr"/>
            <a:lstStyle/>
            <a:p>
              <a:endParaRPr lang="en-US" dirty="0"/>
            </a:p>
          </p:txBody>
        </p:sp>
      </p:grpSp>
      <p:sp>
        <p:nvSpPr>
          <p:cNvPr id="28" name="Subtitle 2">
            <a:extLst>
              <a:ext uri="{FF2B5EF4-FFF2-40B4-BE49-F238E27FC236}">
                <a16:creationId xmlns:a16="http://schemas.microsoft.com/office/drawing/2014/main" id="{632E76BF-46D5-8E94-88AA-4783DD302E89}"/>
              </a:ext>
            </a:extLst>
          </p:cNvPr>
          <p:cNvSpPr>
            <a:spLocks noGrp="1"/>
          </p:cNvSpPr>
          <p:nvPr>
            <p:ph type="subTitle" idx="1" hasCustomPrompt="1"/>
          </p:nvPr>
        </p:nvSpPr>
        <p:spPr>
          <a:xfrm>
            <a:off x="889762" y="4436485"/>
            <a:ext cx="4907628" cy="511939"/>
          </a:xfrm>
        </p:spPr>
        <p:txBody>
          <a:bodyPr wrap="square">
            <a:noAutofit/>
          </a:bodyPr>
          <a:lstStyle>
            <a:lvl1pPr marL="0" indent="0" algn="l">
              <a:buNone/>
              <a:defRPr lang="en-GB" sz="1600" kern="1200" dirty="0">
                <a:solidFill>
                  <a:schemeClr val="bg1"/>
                </a:solidFill>
                <a:latin typeface="EYInterstate" panose="02000503020000020004"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9" name="Title 4">
            <a:extLst>
              <a:ext uri="{FF2B5EF4-FFF2-40B4-BE49-F238E27FC236}">
                <a16:creationId xmlns:a16="http://schemas.microsoft.com/office/drawing/2014/main" id="{1F7B1FDC-B90E-6693-A750-B9BA4B535E8A}"/>
              </a:ext>
            </a:extLst>
          </p:cNvPr>
          <p:cNvSpPr>
            <a:spLocks noGrp="1"/>
          </p:cNvSpPr>
          <p:nvPr>
            <p:ph type="title"/>
          </p:nvPr>
        </p:nvSpPr>
        <p:spPr>
          <a:xfrm>
            <a:off x="889762" y="2698751"/>
            <a:ext cx="4906009" cy="1654043"/>
          </a:xfrm>
        </p:spPr>
        <p:txBody>
          <a:bodyPr anchor="t">
            <a:noAutofit/>
          </a:bodyPr>
          <a:lstStyle>
            <a:lvl1pPr>
              <a:defRPr sz="4200" b="1" i="0">
                <a:solidFill>
                  <a:schemeClr val="bg1"/>
                </a:solidFill>
                <a:latin typeface="EYInterstate" panose="02000503020000020004" pitchFamily="2" charset="0"/>
              </a:defRPr>
            </a:lvl1pPr>
          </a:lstStyle>
          <a:p>
            <a:r>
              <a:rPr lang="en-GB" dirty="0"/>
              <a:t>Click to edit Master title style</a:t>
            </a:r>
            <a:endParaRPr lang="en-US" dirty="0"/>
          </a:p>
        </p:txBody>
      </p:sp>
      <p:sp>
        <p:nvSpPr>
          <p:cNvPr id="30" name="Text Placeholder 288">
            <a:extLst>
              <a:ext uri="{FF2B5EF4-FFF2-40B4-BE49-F238E27FC236}">
                <a16:creationId xmlns:a16="http://schemas.microsoft.com/office/drawing/2014/main" id="{1673B89D-F206-B9D2-CDB7-BDE045C7447F}"/>
              </a:ext>
            </a:extLst>
          </p:cNvPr>
          <p:cNvSpPr>
            <a:spLocks noGrp="1"/>
          </p:cNvSpPr>
          <p:nvPr>
            <p:ph type="body" sz="quarter" idx="10"/>
          </p:nvPr>
        </p:nvSpPr>
        <p:spPr>
          <a:xfrm>
            <a:off x="889762" y="5047485"/>
            <a:ext cx="4906010" cy="246221"/>
          </a:xfrm>
        </p:spPr>
        <p:txBody>
          <a:bodyPr wrap="square">
            <a:spAutoFit/>
          </a:bodyPr>
          <a:lstStyle>
            <a:lvl1pPr marL="0" indent="0">
              <a:buNone/>
              <a:defRPr sz="1600" b="1">
                <a:latin typeface="EYInterstate" panose="02000503020000020004" pitchFamily="2" charset="0"/>
              </a:defRPr>
            </a:lvl1pPr>
            <a:lvl2pPr marL="252000" indent="0">
              <a:buNone/>
              <a:defRPr sz="1600" b="1">
                <a:latin typeface="+mj-lt"/>
              </a:defRPr>
            </a:lvl2pPr>
            <a:lvl3pPr marL="504000" indent="0">
              <a:buNone/>
              <a:defRPr sz="1600" b="1">
                <a:latin typeface="+mj-lt"/>
              </a:defRPr>
            </a:lvl3pPr>
            <a:lvl4pPr marL="756000" indent="0">
              <a:buNone/>
              <a:defRPr sz="1600" b="1">
                <a:latin typeface="+mj-lt"/>
              </a:defRPr>
            </a:lvl4pPr>
            <a:lvl5pPr marL="1008000" indent="0">
              <a:buNone/>
              <a:defRPr sz="1600" b="1">
                <a:latin typeface="+mj-lt"/>
              </a:defRPr>
            </a:lvl5pPr>
          </a:lstStyle>
          <a:p>
            <a:pPr lvl="0"/>
            <a:r>
              <a:rPr lang="en-GB" dirty="0"/>
              <a:t>Click to edit Master text styles</a:t>
            </a:r>
          </a:p>
        </p:txBody>
      </p:sp>
      <p:grpSp>
        <p:nvGrpSpPr>
          <p:cNvPr id="4" name="Group 3">
            <a:extLst>
              <a:ext uri="{FF2B5EF4-FFF2-40B4-BE49-F238E27FC236}">
                <a16:creationId xmlns:a16="http://schemas.microsoft.com/office/drawing/2014/main" id="{1A067759-C6C3-3B7B-ABF5-859A6A63528E}"/>
              </a:ext>
            </a:extLst>
          </p:cNvPr>
          <p:cNvGrpSpPr/>
          <p:nvPr userDrawn="1"/>
        </p:nvGrpSpPr>
        <p:grpSpPr>
          <a:xfrm>
            <a:off x="485774" y="1291008"/>
            <a:ext cx="5706110" cy="4360545"/>
            <a:chOff x="485774" y="1291008"/>
            <a:chExt cx="5706110" cy="4360545"/>
          </a:xfrm>
        </p:grpSpPr>
        <p:sp>
          <p:nvSpPr>
            <p:cNvPr id="26" name="Freeform 25">
              <a:extLst>
                <a:ext uri="{FF2B5EF4-FFF2-40B4-BE49-F238E27FC236}">
                  <a16:creationId xmlns:a16="http://schemas.microsoft.com/office/drawing/2014/main" id="{F7E50E80-DFF0-E065-898F-1AFD970459B6}"/>
                </a:ext>
              </a:extLst>
            </p:cNvPr>
            <p:cNvSpPr/>
            <p:nvPr userDrawn="1"/>
          </p:nvSpPr>
          <p:spPr>
            <a:xfrm>
              <a:off x="485774" y="5549953"/>
              <a:ext cx="508000" cy="101600"/>
            </a:xfrm>
            <a:custGeom>
              <a:avLst/>
              <a:gdLst>
                <a:gd name="connsiteX0" fmla="*/ 406400 w 508000"/>
                <a:gd name="connsiteY0" fmla="*/ 0 h 101600"/>
                <a:gd name="connsiteX1" fmla="*/ 508000 w 508000"/>
                <a:gd name="connsiteY1" fmla="*/ 0 h 101600"/>
                <a:gd name="connsiteX2" fmla="*/ 508000 w 508000"/>
                <a:gd name="connsiteY2" fmla="*/ 101600 h 101600"/>
                <a:gd name="connsiteX3" fmla="*/ 406400 w 508000"/>
                <a:gd name="connsiteY3" fmla="*/ 101600 h 101600"/>
                <a:gd name="connsiteX4" fmla="*/ 203200 w 508000"/>
                <a:gd name="connsiteY4" fmla="*/ 0 h 101600"/>
                <a:gd name="connsiteX5" fmla="*/ 304800 w 508000"/>
                <a:gd name="connsiteY5" fmla="*/ 0 h 101600"/>
                <a:gd name="connsiteX6" fmla="*/ 304800 w 508000"/>
                <a:gd name="connsiteY6" fmla="*/ 101600 h 101600"/>
                <a:gd name="connsiteX7" fmla="*/ 203200 w 508000"/>
                <a:gd name="connsiteY7" fmla="*/ 101600 h 101600"/>
                <a:gd name="connsiteX8" fmla="*/ 0 w 508000"/>
                <a:gd name="connsiteY8" fmla="*/ 0 h 101600"/>
                <a:gd name="connsiteX9" fmla="*/ 101600 w 508000"/>
                <a:gd name="connsiteY9" fmla="*/ 0 h 101600"/>
                <a:gd name="connsiteX10" fmla="*/ 101600 w 508000"/>
                <a:gd name="connsiteY10" fmla="*/ 101600 h 101600"/>
                <a:gd name="connsiteX11" fmla="*/ 0 w 508000"/>
                <a:gd name="connsiteY11"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8000" h="101600">
                  <a:moveTo>
                    <a:pt x="406400" y="0"/>
                  </a:moveTo>
                  <a:lnTo>
                    <a:pt x="508000" y="0"/>
                  </a:lnTo>
                  <a:lnTo>
                    <a:pt x="508000" y="101600"/>
                  </a:lnTo>
                  <a:lnTo>
                    <a:pt x="406400" y="101600"/>
                  </a:lnTo>
                  <a:close/>
                  <a:moveTo>
                    <a:pt x="203200" y="0"/>
                  </a:moveTo>
                  <a:lnTo>
                    <a:pt x="304800" y="0"/>
                  </a:lnTo>
                  <a:lnTo>
                    <a:pt x="304800" y="101600"/>
                  </a:lnTo>
                  <a:lnTo>
                    <a:pt x="203200" y="101600"/>
                  </a:lnTo>
                  <a:close/>
                  <a:moveTo>
                    <a:pt x="0" y="0"/>
                  </a:moveTo>
                  <a:lnTo>
                    <a:pt x="101600" y="0"/>
                  </a:lnTo>
                  <a:lnTo>
                    <a:pt x="101600" y="101600"/>
                  </a:lnTo>
                  <a:lnTo>
                    <a:pt x="0" y="101600"/>
                  </a:lnTo>
                  <a:close/>
                </a:path>
              </a:pathLst>
            </a:custGeom>
            <a:solidFill>
              <a:schemeClr val="tx2"/>
            </a:solidFill>
            <a:ln w="63500" cap="flat">
              <a:noFill/>
              <a:prstDash val="solid"/>
              <a:miter/>
            </a:ln>
          </p:spPr>
          <p:txBody>
            <a:bodyPr rtlCol="0" anchor="ctr"/>
            <a:lstStyle/>
            <a:p>
              <a:endParaRPr lang="en-US" dirty="0"/>
            </a:p>
          </p:txBody>
        </p:sp>
        <p:sp>
          <p:nvSpPr>
            <p:cNvPr id="6" name="Freeform 5">
              <a:extLst>
                <a:ext uri="{FF2B5EF4-FFF2-40B4-BE49-F238E27FC236}">
                  <a16:creationId xmlns:a16="http://schemas.microsoft.com/office/drawing/2014/main" id="{CC99724B-50FD-5B78-B6B7-D645073026A7}"/>
                </a:ext>
              </a:extLst>
            </p:cNvPr>
            <p:cNvSpPr/>
            <p:nvPr userDrawn="1"/>
          </p:nvSpPr>
          <p:spPr>
            <a:xfrm>
              <a:off x="485775" y="1291008"/>
              <a:ext cx="5706109" cy="4359275"/>
            </a:xfrm>
            <a:custGeom>
              <a:avLst/>
              <a:gdLst>
                <a:gd name="connsiteX0" fmla="*/ 0 w 5706109"/>
                <a:gd name="connsiteY0" fmla="*/ 4157346 h 4359275"/>
                <a:gd name="connsiteX1" fmla="*/ 101600 w 5706109"/>
                <a:gd name="connsiteY1" fmla="*/ 4157346 h 4359275"/>
                <a:gd name="connsiteX2" fmla="*/ 101600 w 5706109"/>
                <a:gd name="connsiteY2" fmla="*/ 1075055 h 4359275"/>
                <a:gd name="connsiteX3" fmla="*/ 101600 w 5706109"/>
                <a:gd name="connsiteY3" fmla="*/ 1075055 h 4359275"/>
                <a:gd name="connsiteX4" fmla="*/ 191770 w 5706109"/>
                <a:gd name="connsiteY4" fmla="*/ 1059180 h 4359275"/>
                <a:gd name="connsiteX5" fmla="*/ 861060 w 5706109"/>
                <a:gd name="connsiteY5" fmla="*/ 942975 h 4359275"/>
                <a:gd name="connsiteX6" fmla="*/ 1195705 w 5706109"/>
                <a:gd name="connsiteY6" fmla="*/ 885190 h 4359275"/>
                <a:gd name="connsiteX7" fmla="*/ 1362710 w 5706109"/>
                <a:gd name="connsiteY7" fmla="*/ 855980 h 4359275"/>
                <a:gd name="connsiteX8" fmla="*/ 1529715 w 5706109"/>
                <a:gd name="connsiteY8" fmla="*/ 826770 h 4359275"/>
                <a:gd name="connsiteX9" fmla="*/ 1864360 w 5706109"/>
                <a:gd name="connsiteY9" fmla="*/ 768985 h 4359275"/>
                <a:gd name="connsiteX10" fmla="*/ 2031365 w 5706109"/>
                <a:gd name="connsiteY10" fmla="*/ 739775 h 4359275"/>
                <a:gd name="connsiteX11" fmla="*/ 2198370 w 5706109"/>
                <a:gd name="connsiteY11" fmla="*/ 710565 h 4359275"/>
                <a:gd name="connsiteX12" fmla="*/ 2365375 w 5706109"/>
                <a:gd name="connsiteY12" fmla="*/ 681355 h 4359275"/>
                <a:gd name="connsiteX13" fmla="*/ 2532380 w 5706109"/>
                <a:gd name="connsiteY13" fmla="*/ 652145 h 4359275"/>
                <a:gd name="connsiteX14" fmla="*/ 2699385 w 5706109"/>
                <a:gd name="connsiteY14" fmla="*/ 622935 h 4359275"/>
                <a:gd name="connsiteX15" fmla="*/ 2866390 w 5706109"/>
                <a:gd name="connsiteY15" fmla="*/ 593725 h 4359275"/>
                <a:gd name="connsiteX16" fmla="*/ 5461000 w 5706109"/>
                <a:gd name="connsiteY16" fmla="*/ 144145 h 4359275"/>
                <a:gd name="connsiteX17" fmla="*/ 5602605 w 5706109"/>
                <a:gd name="connsiteY17" fmla="*/ 119380 h 4359275"/>
                <a:gd name="connsiteX18" fmla="*/ 5602605 w 5706109"/>
                <a:gd name="connsiteY18" fmla="*/ 119380 h 4359275"/>
                <a:gd name="connsiteX19" fmla="*/ 5602605 w 5706109"/>
                <a:gd name="connsiteY19" fmla="*/ 4257676 h 4359275"/>
                <a:gd name="connsiteX20" fmla="*/ 609600 w 5706109"/>
                <a:gd name="connsiteY20" fmla="*/ 4257676 h 4359275"/>
                <a:gd name="connsiteX21" fmla="*/ 609600 w 5706109"/>
                <a:gd name="connsiteY21" fmla="*/ 4359276 h 4359275"/>
                <a:gd name="connsiteX22" fmla="*/ 5706110 w 5706109"/>
                <a:gd name="connsiteY22" fmla="*/ 4359276 h 4359275"/>
                <a:gd name="connsiteX23" fmla="*/ 5706110 w 5706109"/>
                <a:gd name="connsiteY23" fmla="*/ 0 h 4359275"/>
                <a:gd name="connsiteX24" fmla="*/ 5704840 w 5706109"/>
                <a:gd name="connsiteY24" fmla="*/ 0 h 4359275"/>
                <a:gd name="connsiteX25" fmla="*/ 5445760 w 5706109"/>
                <a:gd name="connsiteY25" fmla="*/ 45085 h 4359275"/>
                <a:gd name="connsiteX26" fmla="*/ 2851150 w 5706109"/>
                <a:gd name="connsiteY26" fmla="*/ 494665 h 4359275"/>
                <a:gd name="connsiteX27" fmla="*/ 2684145 w 5706109"/>
                <a:gd name="connsiteY27" fmla="*/ 523875 h 4359275"/>
                <a:gd name="connsiteX28" fmla="*/ 2517140 w 5706109"/>
                <a:gd name="connsiteY28" fmla="*/ 553085 h 4359275"/>
                <a:gd name="connsiteX29" fmla="*/ 2350135 w 5706109"/>
                <a:gd name="connsiteY29" fmla="*/ 582295 h 4359275"/>
                <a:gd name="connsiteX30" fmla="*/ 2183130 w 5706109"/>
                <a:gd name="connsiteY30" fmla="*/ 611505 h 4359275"/>
                <a:gd name="connsiteX31" fmla="*/ 2016125 w 5706109"/>
                <a:gd name="connsiteY31" fmla="*/ 640715 h 4359275"/>
                <a:gd name="connsiteX32" fmla="*/ 1849120 w 5706109"/>
                <a:gd name="connsiteY32" fmla="*/ 669925 h 4359275"/>
                <a:gd name="connsiteX33" fmla="*/ 1514475 w 5706109"/>
                <a:gd name="connsiteY33" fmla="*/ 727710 h 4359275"/>
                <a:gd name="connsiteX34" fmla="*/ 1347470 w 5706109"/>
                <a:gd name="connsiteY34" fmla="*/ 756920 h 4359275"/>
                <a:gd name="connsiteX35" fmla="*/ 1180465 w 5706109"/>
                <a:gd name="connsiteY35" fmla="*/ 786130 h 4359275"/>
                <a:gd name="connsiteX36" fmla="*/ 845820 w 5706109"/>
                <a:gd name="connsiteY36" fmla="*/ 843915 h 4359275"/>
                <a:gd name="connsiteX37" fmla="*/ 176530 w 5706109"/>
                <a:gd name="connsiteY37" fmla="*/ 960120 h 4359275"/>
                <a:gd name="connsiteX38" fmla="*/ 3175 w 5706109"/>
                <a:gd name="connsiteY38" fmla="*/ 989965 h 4359275"/>
                <a:gd name="connsiteX39" fmla="*/ 1905 w 5706109"/>
                <a:gd name="connsiteY39" fmla="*/ 989965 h 4359275"/>
                <a:gd name="connsiteX40" fmla="*/ 1905 w 5706109"/>
                <a:gd name="connsiteY40" fmla="*/ 4158616 h 435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706109" h="4359275">
                  <a:moveTo>
                    <a:pt x="0" y="4157346"/>
                  </a:moveTo>
                  <a:lnTo>
                    <a:pt x="101600" y="4157346"/>
                  </a:lnTo>
                  <a:lnTo>
                    <a:pt x="101600" y="1075055"/>
                  </a:lnTo>
                  <a:lnTo>
                    <a:pt x="101600" y="1075055"/>
                  </a:lnTo>
                  <a:lnTo>
                    <a:pt x="191770" y="1059180"/>
                  </a:lnTo>
                  <a:lnTo>
                    <a:pt x="861060" y="942975"/>
                  </a:lnTo>
                  <a:lnTo>
                    <a:pt x="1195705" y="885190"/>
                  </a:lnTo>
                  <a:lnTo>
                    <a:pt x="1362710" y="855980"/>
                  </a:lnTo>
                  <a:lnTo>
                    <a:pt x="1529715" y="826770"/>
                  </a:lnTo>
                  <a:lnTo>
                    <a:pt x="1864360" y="768985"/>
                  </a:lnTo>
                  <a:lnTo>
                    <a:pt x="2031365" y="739775"/>
                  </a:lnTo>
                  <a:lnTo>
                    <a:pt x="2198370" y="710565"/>
                  </a:lnTo>
                  <a:lnTo>
                    <a:pt x="2365375" y="681355"/>
                  </a:lnTo>
                  <a:lnTo>
                    <a:pt x="2532380" y="652145"/>
                  </a:lnTo>
                  <a:lnTo>
                    <a:pt x="2699385" y="622935"/>
                  </a:lnTo>
                  <a:lnTo>
                    <a:pt x="2866390" y="593725"/>
                  </a:lnTo>
                  <a:cubicBezTo>
                    <a:pt x="3731260" y="443865"/>
                    <a:pt x="4596130" y="294005"/>
                    <a:pt x="5461000" y="144145"/>
                  </a:cubicBezTo>
                  <a:lnTo>
                    <a:pt x="5602605" y="119380"/>
                  </a:lnTo>
                  <a:lnTo>
                    <a:pt x="5602605" y="119380"/>
                  </a:lnTo>
                  <a:lnTo>
                    <a:pt x="5602605" y="4257676"/>
                  </a:lnTo>
                  <a:lnTo>
                    <a:pt x="609600" y="4257676"/>
                  </a:lnTo>
                  <a:lnTo>
                    <a:pt x="609600" y="4359276"/>
                  </a:lnTo>
                  <a:lnTo>
                    <a:pt x="5706110" y="4359276"/>
                  </a:lnTo>
                  <a:lnTo>
                    <a:pt x="5706110" y="0"/>
                  </a:lnTo>
                  <a:lnTo>
                    <a:pt x="5704840" y="0"/>
                  </a:lnTo>
                  <a:cubicBezTo>
                    <a:pt x="5618480" y="15240"/>
                    <a:pt x="5532120" y="30480"/>
                    <a:pt x="5445760" y="45085"/>
                  </a:cubicBezTo>
                  <a:cubicBezTo>
                    <a:pt x="4580890" y="194945"/>
                    <a:pt x="3716020" y="344805"/>
                    <a:pt x="2851150" y="494665"/>
                  </a:cubicBezTo>
                  <a:lnTo>
                    <a:pt x="2684145" y="523875"/>
                  </a:lnTo>
                  <a:lnTo>
                    <a:pt x="2517140" y="553085"/>
                  </a:lnTo>
                  <a:lnTo>
                    <a:pt x="2350135" y="582295"/>
                  </a:lnTo>
                  <a:lnTo>
                    <a:pt x="2183130" y="611505"/>
                  </a:lnTo>
                  <a:lnTo>
                    <a:pt x="2016125" y="640715"/>
                  </a:lnTo>
                  <a:lnTo>
                    <a:pt x="1849120" y="669925"/>
                  </a:lnTo>
                  <a:lnTo>
                    <a:pt x="1514475" y="727710"/>
                  </a:lnTo>
                  <a:lnTo>
                    <a:pt x="1347470" y="756920"/>
                  </a:lnTo>
                  <a:lnTo>
                    <a:pt x="1180465" y="786130"/>
                  </a:lnTo>
                  <a:lnTo>
                    <a:pt x="845820" y="843915"/>
                  </a:lnTo>
                  <a:lnTo>
                    <a:pt x="176530" y="960120"/>
                  </a:lnTo>
                  <a:lnTo>
                    <a:pt x="3175" y="989965"/>
                  </a:lnTo>
                  <a:lnTo>
                    <a:pt x="1905" y="989965"/>
                  </a:lnTo>
                  <a:lnTo>
                    <a:pt x="1905" y="4158616"/>
                  </a:lnTo>
                  <a:close/>
                </a:path>
              </a:pathLst>
            </a:custGeom>
            <a:gradFill flip="none" rotWithShape="1">
              <a:gsLst>
                <a:gs pos="39000">
                  <a:srgbClr val="FFE600"/>
                </a:gs>
                <a:gs pos="68000">
                  <a:srgbClr val="A420F8"/>
                </a:gs>
                <a:gs pos="100000">
                  <a:srgbClr val="5C94F9"/>
                </a:gs>
              </a:gsLst>
              <a:lin ang="18720000" scaled="0"/>
              <a:tileRect/>
            </a:gradFill>
            <a:ln w="81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p>
          </p:txBody>
        </p:sp>
      </p:grpSp>
      <p:grpSp>
        <p:nvGrpSpPr>
          <p:cNvPr id="5" name="Group 4">
            <a:extLst>
              <a:ext uri="{FF2B5EF4-FFF2-40B4-BE49-F238E27FC236}">
                <a16:creationId xmlns:a16="http://schemas.microsoft.com/office/drawing/2014/main" id="{DFEC4647-A297-6D44-253F-7CB799E41956}"/>
              </a:ext>
            </a:extLst>
          </p:cNvPr>
          <p:cNvGrpSpPr>
            <a:grpSpLocks noChangeAspect="1"/>
          </p:cNvGrpSpPr>
          <p:nvPr userDrawn="1"/>
        </p:nvGrpSpPr>
        <p:grpSpPr>
          <a:xfrm>
            <a:off x="10562024" y="5167683"/>
            <a:ext cx="1220400" cy="1285398"/>
            <a:chOff x="3913438" y="-99392"/>
            <a:chExt cx="6512821" cy="6859693"/>
          </a:xfrm>
        </p:grpSpPr>
        <p:sp>
          <p:nvSpPr>
            <p:cNvPr id="7" name="Freeform: Shape 6">
              <a:extLst>
                <a:ext uri="{FF2B5EF4-FFF2-40B4-BE49-F238E27FC236}">
                  <a16:creationId xmlns:a16="http://schemas.microsoft.com/office/drawing/2014/main" id="{6077FE96-06E1-764F-EF1D-227F096A7207}"/>
                </a:ext>
              </a:extLst>
            </p:cNvPr>
            <p:cNvSpPr/>
            <p:nvPr/>
          </p:nvSpPr>
          <p:spPr>
            <a:xfrm>
              <a:off x="5319751" y="-99392"/>
              <a:ext cx="4303606" cy="1570696"/>
            </a:xfrm>
            <a:custGeom>
              <a:avLst/>
              <a:gdLst>
                <a:gd name="connsiteX0" fmla="*/ 4303607 w 4303606"/>
                <a:gd name="connsiteY0" fmla="*/ 0 h 1570696"/>
                <a:gd name="connsiteX1" fmla="*/ 0 w 4303606"/>
                <a:gd name="connsiteY1" fmla="*/ 1570697 h 1570696"/>
                <a:gd name="connsiteX2" fmla="*/ 4303607 w 4303606"/>
                <a:gd name="connsiteY2" fmla="*/ 810521 h 1570696"/>
                <a:gd name="connsiteX3" fmla="*/ 4303607 w 4303606"/>
                <a:gd name="connsiteY3" fmla="*/ 0 h 1570696"/>
              </a:gdLst>
              <a:ahLst/>
              <a:cxnLst>
                <a:cxn ang="0">
                  <a:pos x="connsiteX0" y="connsiteY0"/>
                </a:cxn>
                <a:cxn ang="0">
                  <a:pos x="connsiteX1" y="connsiteY1"/>
                </a:cxn>
                <a:cxn ang="0">
                  <a:pos x="connsiteX2" y="connsiteY2"/>
                </a:cxn>
                <a:cxn ang="0">
                  <a:pos x="connsiteX3" y="connsiteY3"/>
                </a:cxn>
              </a:cxnLst>
              <a:rect l="l" t="t" r="r" b="b"/>
              <a:pathLst>
                <a:path w="4303606" h="1570696">
                  <a:moveTo>
                    <a:pt x="4303607" y="0"/>
                  </a:moveTo>
                  <a:lnTo>
                    <a:pt x="0" y="1570697"/>
                  </a:lnTo>
                  <a:lnTo>
                    <a:pt x="4303607" y="810521"/>
                  </a:lnTo>
                  <a:lnTo>
                    <a:pt x="4303607" y="0"/>
                  </a:lnTo>
                  <a:close/>
                </a:path>
              </a:pathLst>
            </a:custGeom>
            <a:solidFill>
              <a:srgbClr val="FFE600"/>
            </a:solidFill>
            <a:ln w="6506"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1EB8010C-6DC5-5ED2-865B-9ECC10B1F52E}"/>
                </a:ext>
              </a:extLst>
            </p:cNvPr>
            <p:cNvSpPr/>
            <p:nvPr/>
          </p:nvSpPr>
          <p:spPr>
            <a:xfrm>
              <a:off x="5357395" y="2124345"/>
              <a:ext cx="3613052" cy="2176910"/>
            </a:xfrm>
            <a:custGeom>
              <a:avLst/>
              <a:gdLst>
                <a:gd name="connsiteX0" fmla="*/ 652845 w 3613052"/>
                <a:gd name="connsiteY0" fmla="*/ 1676205 h 2176910"/>
                <a:gd name="connsiteX1" fmla="*/ 1741463 w 3613052"/>
                <a:gd name="connsiteY1" fmla="*/ 1676205 h 2176910"/>
                <a:gd name="connsiteX2" fmla="*/ 1741463 w 3613052"/>
                <a:gd name="connsiteY2" fmla="*/ 2176910 h 2176910"/>
                <a:gd name="connsiteX3" fmla="*/ 0 w 3613052"/>
                <a:gd name="connsiteY3" fmla="*/ 2176910 h 2176910"/>
                <a:gd name="connsiteX4" fmla="*/ 0 w 3613052"/>
                <a:gd name="connsiteY4" fmla="*/ 0 h 2176910"/>
                <a:gd name="connsiteX5" fmla="*/ 1234766 w 3613052"/>
                <a:gd name="connsiteY5" fmla="*/ 0 h 2176910"/>
                <a:gd name="connsiteX6" fmla="*/ 1523675 w 3613052"/>
                <a:gd name="connsiteY6" fmla="*/ 500706 h 2176910"/>
                <a:gd name="connsiteX7" fmla="*/ 652910 w 3613052"/>
                <a:gd name="connsiteY7" fmla="*/ 500706 h 2176910"/>
                <a:gd name="connsiteX8" fmla="*/ 652910 w 3613052"/>
                <a:gd name="connsiteY8" fmla="*/ 859953 h 2176910"/>
                <a:gd name="connsiteX9" fmla="*/ 1440050 w 3613052"/>
                <a:gd name="connsiteY9" fmla="*/ 859953 h 2176910"/>
                <a:gd name="connsiteX10" fmla="*/ 1440050 w 3613052"/>
                <a:gd name="connsiteY10" fmla="*/ 1317022 h 2176910"/>
                <a:gd name="connsiteX11" fmla="*/ 652910 w 3613052"/>
                <a:gd name="connsiteY11" fmla="*/ 1317022 h 2176910"/>
                <a:gd name="connsiteX12" fmla="*/ 652910 w 3613052"/>
                <a:gd name="connsiteY12" fmla="*/ 1676205 h 2176910"/>
                <a:gd name="connsiteX13" fmla="*/ 2900485 w 3613052"/>
                <a:gd name="connsiteY13" fmla="*/ 0 h 2176910"/>
                <a:gd name="connsiteX14" fmla="*/ 2530687 w 3613052"/>
                <a:gd name="connsiteY14" fmla="*/ 710418 h 2176910"/>
                <a:gd name="connsiteX15" fmla="*/ 2161801 w 3613052"/>
                <a:gd name="connsiteY15" fmla="*/ 0 h 2176910"/>
                <a:gd name="connsiteX16" fmla="*/ 1439985 w 3613052"/>
                <a:gd name="connsiteY16" fmla="*/ 0 h 2176910"/>
                <a:gd name="connsiteX17" fmla="*/ 2200552 w 3613052"/>
                <a:gd name="connsiteY17" fmla="*/ 1317022 h 2176910"/>
                <a:gd name="connsiteX18" fmla="*/ 2200552 w 3613052"/>
                <a:gd name="connsiteY18" fmla="*/ 2176910 h 2176910"/>
                <a:gd name="connsiteX19" fmla="*/ 2851443 w 3613052"/>
                <a:gd name="connsiteY19" fmla="*/ 2176910 h 2176910"/>
                <a:gd name="connsiteX20" fmla="*/ 2851443 w 3613052"/>
                <a:gd name="connsiteY20" fmla="*/ 1317022 h 2176910"/>
                <a:gd name="connsiteX21" fmla="*/ 3613053 w 3613052"/>
                <a:gd name="connsiteY21" fmla="*/ 0 h 2176910"/>
                <a:gd name="connsiteX22" fmla="*/ 2900485 w 3613052"/>
                <a:gd name="connsiteY22" fmla="*/ 0 h 2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13052" h="2176910">
                  <a:moveTo>
                    <a:pt x="652845" y="1676205"/>
                  </a:moveTo>
                  <a:lnTo>
                    <a:pt x="1741463" y="1676205"/>
                  </a:lnTo>
                  <a:lnTo>
                    <a:pt x="1741463" y="2176910"/>
                  </a:lnTo>
                  <a:lnTo>
                    <a:pt x="0" y="2176910"/>
                  </a:lnTo>
                  <a:lnTo>
                    <a:pt x="0" y="0"/>
                  </a:lnTo>
                  <a:lnTo>
                    <a:pt x="1234766" y="0"/>
                  </a:lnTo>
                  <a:lnTo>
                    <a:pt x="1523675" y="500706"/>
                  </a:lnTo>
                  <a:lnTo>
                    <a:pt x="652910" y="500706"/>
                  </a:lnTo>
                  <a:lnTo>
                    <a:pt x="652910" y="859953"/>
                  </a:lnTo>
                  <a:lnTo>
                    <a:pt x="1440050" y="859953"/>
                  </a:lnTo>
                  <a:lnTo>
                    <a:pt x="1440050" y="1317022"/>
                  </a:lnTo>
                  <a:lnTo>
                    <a:pt x="652910" y="1317022"/>
                  </a:lnTo>
                  <a:lnTo>
                    <a:pt x="652910" y="1676205"/>
                  </a:lnTo>
                  <a:close/>
                  <a:moveTo>
                    <a:pt x="2900485" y="0"/>
                  </a:moveTo>
                  <a:lnTo>
                    <a:pt x="2530687" y="710418"/>
                  </a:lnTo>
                  <a:lnTo>
                    <a:pt x="2161801" y="0"/>
                  </a:lnTo>
                  <a:lnTo>
                    <a:pt x="1439985" y="0"/>
                  </a:lnTo>
                  <a:lnTo>
                    <a:pt x="2200552" y="1317022"/>
                  </a:lnTo>
                  <a:lnTo>
                    <a:pt x="2200552" y="2176910"/>
                  </a:lnTo>
                  <a:lnTo>
                    <a:pt x="2851443" y="2176910"/>
                  </a:lnTo>
                  <a:lnTo>
                    <a:pt x="2851443" y="1317022"/>
                  </a:lnTo>
                  <a:lnTo>
                    <a:pt x="3613053" y="0"/>
                  </a:lnTo>
                  <a:lnTo>
                    <a:pt x="2900485" y="0"/>
                  </a:lnTo>
                  <a:close/>
                </a:path>
              </a:pathLst>
            </a:custGeom>
            <a:solidFill>
              <a:schemeClr val="bg1"/>
            </a:solidFill>
            <a:ln w="6506"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4E8B4FD0-7989-32A2-2C2D-B98F2CA72ACD}"/>
                </a:ext>
              </a:extLst>
            </p:cNvPr>
            <p:cNvSpPr/>
            <p:nvPr/>
          </p:nvSpPr>
          <p:spPr>
            <a:xfrm>
              <a:off x="3913438" y="5111711"/>
              <a:ext cx="6512821" cy="1648590"/>
            </a:xfrm>
            <a:custGeom>
              <a:avLst/>
              <a:gdLst>
                <a:gd name="connsiteX0" fmla="*/ 5071143 w 6512821"/>
                <a:gd name="connsiteY0" fmla="*/ 1396740 h 1648590"/>
                <a:gd name="connsiteX1" fmla="*/ 5069124 w 6512821"/>
                <a:gd name="connsiteY1" fmla="*/ 1438552 h 1648590"/>
                <a:gd name="connsiteX2" fmla="*/ 4777545 w 6512821"/>
                <a:gd name="connsiteY2" fmla="*/ 1438552 h 1648590"/>
                <a:gd name="connsiteX3" fmla="*/ 4880513 w 6512821"/>
                <a:gd name="connsiteY3" fmla="*/ 1533378 h 1648590"/>
                <a:gd name="connsiteX4" fmla="*/ 4964137 w 6512821"/>
                <a:gd name="connsiteY4" fmla="*/ 1499707 h 1648590"/>
                <a:gd name="connsiteX5" fmla="*/ 5049781 w 6512821"/>
                <a:gd name="connsiteY5" fmla="*/ 1572065 h 1648590"/>
                <a:gd name="connsiteX6" fmla="*/ 4875433 w 6512821"/>
                <a:gd name="connsiteY6" fmla="*/ 1648525 h 1648590"/>
                <a:gd name="connsiteX7" fmla="*/ 4654192 w 6512821"/>
                <a:gd name="connsiteY7" fmla="*/ 1398759 h 1648590"/>
                <a:gd name="connsiteX8" fmla="*/ 4867292 w 6512821"/>
                <a:gd name="connsiteY8" fmla="*/ 1146908 h 1648590"/>
                <a:gd name="connsiteX9" fmla="*/ 5071208 w 6512821"/>
                <a:gd name="connsiteY9" fmla="*/ 1396675 h 1648590"/>
                <a:gd name="connsiteX10" fmla="*/ 4779564 w 6512821"/>
                <a:gd name="connsiteY10" fmla="*/ 1344767 h 1648590"/>
                <a:gd name="connsiteX11" fmla="*/ 4950851 w 6512821"/>
                <a:gd name="connsiteY11" fmla="*/ 1344767 h 1648590"/>
                <a:gd name="connsiteX12" fmla="*/ 4863189 w 6512821"/>
                <a:gd name="connsiteY12" fmla="*/ 1254044 h 1648590"/>
                <a:gd name="connsiteX13" fmla="*/ 4779564 w 6512821"/>
                <a:gd name="connsiteY13" fmla="*/ 1344767 h 1648590"/>
                <a:gd name="connsiteX14" fmla="*/ 6512756 w 6512821"/>
                <a:gd name="connsiteY14" fmla="*/ 1396740 h 1648590"/>
                <a:gd name="connsiteX15" fmla="*/ 6510737 w 6512821"/>
                <a:gd name="connsiteY15" fmla="*/ 1438552 h 1648590"/>
                <a:gd name="connsiteX16" fmla="*/ 6219158 w 6512821"/>
                <a:gd name="connsiteY16" fmla="*/ 1438552 h 1648590"/>
                <a:gd name="connsiteX17" fmla="*/ 6322126 w 6512821"/>
                <a:gd name="connsiteY17" fmla="*/ 1533378 h 1648590"/>
                <a:gd name="connsiteX18" fmla="*/ 6405751 w 6512821"/>
                <a:gd name="connsiteY18" fmla="*/ 1499707 h 1648590"/>
                <a:gd name="connsiteX19" fmla="*/ 6491394 w 6512821"/>
                <a:gd name="connsiteY19" fmla="*/ 1572065 h 1648590"/>
                <a:gd name="connsiteX20" fmla="*/ 6317046 w 6512821"/>
                <a:gd name="connsiteY20" fmla="*/ 1648525 h 1648590"/>
                <a:gd name="connsiteX21" fmla="*/ 6095805 w 6512821"/>
                <a:gd name="connsiteY21" fmla="*/ 1398759 h 1648590"/>
                <a:gd name="connsiteX22" fmla="*/ 6308905 w 6512821"/>
                <a:gd name="connsiteY22" fmla="*/ 1146908 h 1648590"/>
                <a:gd name="connsiteX23" fmla="*/ 6512821 w 6512821"/>
                <a:gd name="connsiteY23" fmla="*/ 1396675 h 1648590"/>
                <a:gd name="connsiteX24" fmla="*/ 6221177 w 6512821"/>
                <a:gd name="connsiteY24" fmla="*/ 1344767 h 1648590"/>
                <a:gd name="connsiteX25" fmla="*/ 6392465 w 6512821"/>
                <a:gd name="connsiteY25" fmla="*/ 1344767 h 1648590"/>
                <a:gd name="connsiteX26" fmla="*/ 6304802 w 6512821"/>
                <a:gd name="connsiteY26" fmla="*/ 1254044 h 1648590"/>
                <a:gd name="connsiteX27" fmla="*/ 6221177 w 6512821"/>
                <a:gd name="connsiteY27" fmla="*/ 1344767 h 1648590"/>
                <a:gd name="connsiteX28" fmla="*/ 5978509 w 6512821"/>
                <a:gd name="connsiteY28" fmla="*/ 1467143 h 1648590"/>
                <a:gd name="connsiteX29" fmla="*/ 6058031 w 6512821"/>
                <a:gd name="connsiteY29" fmla="*/ 1542561 h 1648590"/>
                <a:gd name="connsiteX30" fmla="*/ 5866359 w 6512821"/>
                <a:gd name="connsiteY30" fmla="*/ 1648590 h 1648590"/>
                <a:gd name="connsiteX31" fmla="*/ 5637954 w 6512821"/>
                <a:gd name="connsiteY31" fmla="*/ 1398823 h 1648590"/>
                <a:gd name="connsiteX32" fmla="*/ 5868378 w 6512821"/>
                <a:gd name="connsiteY32" fmla="*/ 1146973 h 1648590"/>
                <a:gd name="connsiteX33" fmla="*/ 6056989 w 6512821"/>
                <a:gd name="connsiteY33" fmla="*/ 1250983 h 1648590"/>
                <a:gd name="connsiteX34" fmla="*/ 5975448 w 6512821"/>
                <a:gd name="connsiteY34" fmla="*/ 1333565 h 1648590"/>
                <a:gd name="connsiteX35" fmla="*/ 5867401 w 6512821"/>
                <a:gd name="connsiteY35" fmla="*/ 1266288 h 1648590"/>
                <a:gd name="connsiteX36" fmla="*/ 5766452 w 6512821"/>
                <a:gd name="connsiteY36" fmla="*/ 1396804 h 1648590"/>
                <a:gd name="connsiteX37" fmla="*/ 5868378 w 6512821"/>
                <a:gd name="connsiteY37" fmla="*/ 1528299 h 1648590"/>
                <a:gd name="connsiteX38" fmla="*/ 5978509 w 6512821"/>
                <a:gd name="connsiteY38" fmla="*/ 1467143 h 1648590"/>
                <a:gd name="connsiteX39" fmla="*/ 4869246 w 6512821"/>
                <a:gd name="connsiteY39" fmla="*/ 667825 h 1648590"/>
                <a:gd name="connsiteX40" fmla="*/ 4750973 w 6512821"/>
                <a:gd name="connsiteY40" fmla="*/ 667825 h 1648590"/>
                <a:gd name="connsiteX41" fmla="*/ 4750973 w 6512821"/>
                <a:gd name="connsiteY41" fmla="*/ 634153 h 1648590"/>
                <a:gd name="connsiteX42" fmla="*/ 4638822 w 6512821"/>
                <a:gd name="connsiteY42" fmla="*/ 677984 h 1648590"/>
                <a:gd name="connsiteX43" fmla="*/ 4467535 w 6512821"/>
                <a:gd name="connsiteY43" fmla="*/ 458763 h 1648590"/>
                <a:gd name="connsiteX44" fmla="*/ 4467535 w 6512821"/>
                <a:gd name="connsiteY44" fmla="*/ 186527 h 1648590"/>
                <a:gd name="connsiteX45" fmla="*/ 4587827 w 6512821"/>
                <a:gd name="connsiteY45" fmla="*/ 186527 h 1648590"/>
                <a:gd name="connsiteX46" fmla="*/ 4587827 w 6512821"/>
                <a:gd name="connsiteY46" fmla="*/ 448538 h 1648590"/>
                <a:gd name="connsiteX47" fmla="*/ 4668390 w 6512821"/>
                <a:gd name="connsiteY47" fmla="*/ 562708 h 1648590"/>
                <a:gd name="connsiteX48" fmla="*/ 4748954 w 6512821"/>
                <a:gd name="connsiteY48" fmla="*/ 452576 h 1648590"/>
                <a:gd name="connsiteX49" fmla="*/ 4748954 w 6512821"/>
                <a:gd name="connsiteY49" fmla="*/ 186462 h 1648590"/>
                <a:gd name="connsiteX50" fmla="*/ 4869246 w 6512821"/>
                <a:gd name="connsiteY50" fmla="*/ 186462 h 1648590"/>
                <a:gd name="connsiteX51" fmla="*/ 4869246 w 6512821"/>
                <a:gd name="connsiteY51" fmla="*/ 667695 h 1648590"/>
                <a:gd name="connsiteX52" fmla="*/ 5244449 w 6512821"/>
                <a:gd name="connsiteY52" fmla="*/ 527083 h 1648590"/>
                <a:gd name="connsiteX53" fmla="*/ 5227125 w 6512821"/>
                <a:gd name="connsiteY53" fmla="*/ 649458 h 1648590"/>
                <a:gd name="connsiteX54" fmla="*/ 5128261 w 6512821"/>
                <a:gd name="connsiteY54" fmla="*/ 677984 h 1648590"/>
                <a:gd name="connsiteX55" fmla="*/ 4997744 w 6512821"/>
                <a:gd name="connsiteY55" fmla="*/ 535224 h 1648590"/>
                <a:gd name="connsiteX56" fmla="*/ 4997744 w 6512821"/>
                <a:gd name="connsiteY56" fmla="*/ 301739 h 1648590"/>
                <a:gd name="connsiteX57" fmla="*/ 4928447 w 6512821"/>
                <a:gd name="connsiteY57" fmla="*/ 301739 h 1648590"/>
                <a:gd name="connsiteX58" fmla="*/ 4928447 w 6512821"/>
                <a:gd name="connsiteY58" fmla="*/ 186527 h 1648590"/>
                <a:gd name="connsiteX59" fmla="*/ 4997744 w 6512821"/>
                <a:gd name="connsiteY59" fmla="*/ 186527 h 1648590"/>
                <a:gd name="connsiteX60" fmla="*/ 4997744 w 6512821"/>
                <a:gd name="connsiteY60" fmla="*/ 61155 h 1648590"/>
                <a:gd name="connsiteX61" fmla="*/ 5118035 w 6512821"/>
                <a:gd name="connsiteY61" fmla="*/ 0 h 1648590"/>
                <a:gd name="connsiteX62" fmla="*/ 5118035 w 6512821"/>
                <a:gd name="connsiteY62" fmla="*/ 186592 h 1648590"/>
                <a:gd name="connsiteX63" fmla="*/ 5232205 w 6512821"/>
                <a:gd name="connsiteY63" fmla="*/ 186592 h 1648590"/>
                <a:gd name="connsiteX64" fmla="*/ 5232205 w 6512821"/>
                <a:gd name="connsiteY64" fmla="*/ 301804 h 1648590"/>
                <a:gd name="connsiteX65" fmla="*/ 5118035 w 6512821"/>
                <a:gd name="connsiteY65" fmla="*/ 301804 h 1648590"/>
                <a:gd name="connsiteX66" fmla="*/ 5118035 w 6512821"/>
                <a:gd name="connsiteY66" fmla="*/ 503701 h 1648590"/>
                <a:gd name="connsiteX67" fmla="*/ 5164928 w 6512821"/>
                <a:gd name="connsiteY67" fmla="*/ 560819 h 1648590"/>
                <a:gd name="connsiteX68" fmla="*/ 5244449 w 6512821"/>
                <a:gd name="connsiteY68" fmla="*/ 527148 h 1648590"/>
                <a:gd name="connsiteX69" fmla="*/ 3417407 w 6512821"/>
                <a:gd name="connsiteY69" fmla="*/ 667825 h 1648590"/>
                <a:gd name="connsiteX70" fmla="*/ 3297116 w 6512821"/>
                <a:gd name="connsiteY70" fmla="*/ 667825 h 1648590"/>
                <a:gd name="connsiteX71" fmla="*/ 3297116 w 6512821"/>
                <a:gd name="connsiteY71" fmla="*/ 405814 h 1648590"/>
                <a:gd name="connsiteX72" fmla="*/ 3215575 w 6512821"/>
                <a:gd name="connsiteY72" fmla="*/ 292621 h 1648590"/>
                <a:gd name="connsiteX73" fmla="*/ 3132993 w 6512821"/>
                <a:gd name="connsiteY73" fmla="*/ 402753 h 1648590"/>
                <a:gd name="connsiteX74" fmla="*/ 3132993 w 6512821"/>
                <a:gd name="connsiteY74" fmla="*/ 667825 h 1648590"/>
                <a:gd name="connsiteX75" fmla="*/ 3012701 w 6512821"/>
                <a:gd name="connsiteY75" fmla="*/ 667825 h 1648590"/>
                <a:gd name="connsiteX76" fmla="*/ 3012701 w 6512821"/>
                <a:gd name="connsiteY76" fmla="*/ 61221 h 1648590"/>
                <a:gd name="connsiteX77" fmla="*/ 3132993 w 6512821"/>
                <a:gd name="connsiteY77" fmla="*/ 65 h 1648590"/>
                <a:gd name="connsiteX78" fmla="*/ 3132993 w 6512821"/>
                <a:gd name="connsiteY78" fmla="*/ 220264 h 1648590"/>
                <a:gd name="connsiteX79" fmla="*/ 3246186 w 6512821"/>
                <a:gd name="connsiteY79" fmla="*/ 176432 h 1648590"/>
                <a:gd name="connsiteX80" fmla="*/ 3417473 w 6512821"/>
                <a:gd name="connsiteY80" fmla="*/ 396631 h 1648590"/>
                <a:gd name="connsiteX81" fmla="*/ 3417473 w 6512821"/>
                <a:gd name="connsiteY81" fmla="*/ 667825 h 1648590"/>
                <a:gd name="connsiteX82" fmla="*/ 5564554 w 6512821"/>
                <a:gd name="connsiteY82" fmla="*/ 1638365 h 1648590"/>
                <a:gd name="connsiteX83" fmla="*/ 5440160 w 6512821"/>
                <a:gd name="connsiteY83" fmla="*/ 1638365 h 1648590"/>
                <a:gd name="connsiteX84" fmla="*/ 5440160 w 6512821"/>
                <a:gd name="connsiteY84" fmla="*/ 1376355 h 1648590"/>
                <a:gd name="connsiteX85" fmla="*/ 5357577 w 6512821"/>
                <a:gd name="connsiteY85" fmla="*/ 1264204 h 1648590"/>
                <a:gd name="connsiteX86" fmla="*/ 5273952 w 6512821"/>
                <a:gd name="connsiteY86" fmla="*/ 1373293 h 1648590"/>
                <a:gd name="connsiteX87" fmla="*/ 5273952 w 6512821"/>
                <a:gd name="connsiteY87" fmla="*/ 1638365 h 1648590"/>
                <a:gd name="connsiteX88" fmla="*/ 5149558 w 6512821"/>
                <a:gd name="connsiteY88" fmla="*/ 1638365 h 1648590"/>
                <a:gd name="connsiteX89" fmla="*/ 5149558 w 6512821"/>
                <a:gd name="connsiteY89" fmla="*/ 1157133 h 1648590"/>
                <a:gd name="connsiteX90" fmla="*/ 5273952 w 6512821"/>
                <a:gd name="connsiteY90" fmla="*/ 1157133 h 1648590"/>
                <a:gd name="connsiteX91" fmla="*/ 5273952 w 6512821"/>
                <a:gd name="connsiteY91" fmla="*/ 1189762 h 1648590"/>
                <a:gd name="connsiteX92" fmla="*/ 5391183 w 6512821"/>
                <a:gd name="connsiteY92" fmla="*/ 1146973 h 1648590"/>
                <a:gd name="connsiteX93" fmla="*/ 5564490 w 6512821"/>
                <a:gd name="connsiteY93" fmla="*/ 1366195 h 1648590"/>
                <a:gd name="connsiteX94" fmla="*/ 5564490 w 6512821"/>
                <a:gd name="connsiteY94" fmla="*/ 1638430 h 1648590"/>
                <a:gd name="connsiteX95" fmla="*/ 4008772 w 6512821"/>
                <a:gd name="connsiteY95" fmla="*/ 1115386 h 1648590"/>
                <a:gd name="connsiteX96" fmla="*/ 4080152 w 6512821"/>
                <a:gd name="connsiteY96" fmla="*/ 1044005 h 1648590"/>
                <a:gd name="connsiteX97" fmla="*/ 4008772 w 6512821"/>
                <a:gd name="connsiteY97" fmla="*/ 972624 h 1648590"/>
                <a:gd name="connsiteX98" fmla="*/ 3937391 w 6512821"/>
                <a:gd name="connsiteY98" fmla="*/ 1044005 h 1648590"/>
                <a:gd name="connsiteX99" fmla="*/ 4008772 w 6512821"/>
                <a:gd name="connsiteY99" fmla="*/ 1115386 h 1648590"/>
                <a:gd name="connsiteX100" fmla="*/ 829864 w 6512821"/>
                <a:gd name="connsiteY100" fmla="*/ 1115386 h 1648590"/>
                <a:gd name="connsiteX101" fmla="*/ 901244 w 6512821"/>
                <a:gd name="connsiteY101" fmla="*/ 1044005 h 1648590"/>
                <a:gd name="connsiteX102" fmla="*/ 829864 w 6512821"/>
                <a:gd name="connsiteY102" fmla="*/ 972624 h 1648590"/>
                <a:gd name="connsiteX103" fmla="*/ 758483 w 6512821"/>
                <a:gd name="connsiteY103" fmla="*/ 1044005 h 1648590"/>
                <a:gd name="connsiteX104" fmla="*/ 829864 w 6512821"/>
                <a:gd name="connsiteY104" fmla="*/ 1115386 h 1648590"/>
                <a:gd name="connsiteX105" fmla="*/ 6512756 w 6512821"/>
                <a:gd name="connsiteY105" fmla="*/ 426134 h 1648590"/>
                <a:gd name="connsiteX106" fmla="*/ 6510737 w 6512821"/>
                <a:gd name="connsiteY106" fmla="*/ 467946 h 1648590"/>
                <a:gd name="connsiteX107" fmla="*/ 6219158 w 6512821"/>
                <a:gd name="connsiteY107" fmla="*/ 467946 h 1648590"/>
                <a:gd name="connsiteX108" fmla="*/ 6322126 w 6512821"/>
                <a:gd name="connsiteY108" fmla="*/ 562773 h 1648590"/>
                <a:gd name="connsiteX109" fmla="*/ 6405751 w 6512821"/>
                <a:gd name="connsiteY109" fmla="*/ 529102 h 1648590"/>
                <a:gd name="connsiteX110" fmla="*/ 6491394 w 6512821"/>
                <a:gd name="connsiteY110" fmla="*/ 601459 h 1648590"/>
                <a:gd name="connsiteX111" fmla="*/ 6317046 w 6512821"/>
                <a:gd name="connsiteY111" fmla="*/ 677919 h 1648590"/>
                <a:gd name="connsiteX112" fmla="*/ 6095805 w 6512821"/>
                <a:gd name="connsiteY112" fmla="*/ 428153 h 1648590"/>
                <a:gd name="connsiteX113" fmla="*/ 6308905 w 6512821"/>
                <a:gd name="connsiteY113" fmla="*/ 176302 h 1648590"/>
                <a:gd name="connsiteX114" fmla="*/ 6512821 w 6512821"/>
                <a:gd name="connsiteY114" fmla="*/ 426069 h 1648590"/>
                <a:gd name="connsiteX115" fmla="*/ 6221177 w 6512821"/>
                <a:gd name="connsiteY115" fmla="*/ 374162 h 1648590"/>
                <a:gd name="connsiteX116" fmla="*/ 6392465 w 6512821"/>
                <a:gd name="connsiteY116" fmla="*/ 374162 h 1648590"/>
                <a:gd name="connsiteX117" fmla="*/ 6304802 w 6512821"/>
                <a:gd name="connsiteY117" fmla="*/ 283438 h 1648590"/>
                <a:gd name="connsiteX118" fmla="*/ 6221177 w 6512821"/>
                <a:gd name="connsiteY118" fmla="*/ 374162 h 1648590"/>
                <a:gd name="connsiteX119" fmla="*/ 5702235 w 6512821"/>
                <a:gd name="connsiteY119" fmla="*/ 667825 h 1648590"/>
                <a:gd name="connsiteX120" fmla="*/ 5583963 w 6512821"/>
                <a:gd name="connsiteY120" fmla="*/ 667825 h 1648590"/>
                <a:gd name="connsiteX121" fmla="*/ 5583963 w 6512821"/>
                <a:gd name="connsiteY121" fmla="*/ 634153 h 1648590"/>
                <a:gd name="connsiteX122" fmla="*/ 5471812 w 6512821"/>
                <a:gd name="connsiteY122" fmla="*/ 677984 h 1648590"/>
                <a:gd name="connsiteX123" fmla="*/ 5300525 w 6512821"/>
                <a:gd name="connsiteY123" fmla="*/ 458763 h 1648590"/>
                <a:gd name="connsiteX124" fmla="*/ 5300525 w 6512821"/>
                <a:gd name="connsiteY124" fmla="*/ 186527 h 1648590"/>
                <a:gd name="connsiteX125" fmla="*/ 5420817 w 6512821"/>
                <a:gd name="connsiteY125" fmla="*/ 186527 h 1648590"/>
                <a:gd name="connsiteX126" fmla="*/ 5420817 w 6512821"/>
                <a:gd name="connsiteY126" fmla="*/ 448538 h 1648590"/>
                <a:gd name="connsiteX127" fmla="*/ 5501380 w 6512821"/>
                <a:gd name="connsiteY127" fmla="*/ 562708 h 1648590"/>
                <a:gd name="connsiteX128" fmla="*/ 5581944 w 6512821"/>
                <a:gd name="connsiteY128" fmla="*/ 452576 h 1648590"/>
                <a:gd name="connsiteX129" fmla="*/ 5581944 w 6512821"/>
                <a:gd name="connsiteY129" fmla="*/ 186462 h 1648590"/>
                <a:gd name="connsiteX130" fmla="*/ 5702235 w 6512821"/>
                <a:gd name="connsiteY130" fmla="*/ 186462 h 1648590"/>
                <a:gd name="connsiteX131" fmla="*/ 5702235 w 6512821"/>
                <a:gd name="connsiteY131" fmla="*/ 667695 h 1648590"/>
                <a:gd name="connsiteX132" fmla="*/ 3895579 w 6512821"/>
                <a:gd name="connsiteY132" fmla="*/ 426134 h 1648590"/>
                <a:gd name="connsiteX133" fmla="*/ 3893560 w 6512821"/>
                <a:gd name="connsiteY133" fmla="*/ 467946 h 1648590"/>
                <a:gd name="connsiteX134" fmla="*/ 3601981 w 6512821"/>
                <a:gd name="connsiteY134" fmla="*/ 467946 h 1648590"/>
                <a:gd name="connsiteX135" fmla="*/ 3704949 w 6512821"/>
                <a:gd name="connsiteY135" fmla="*/ 562773 h 1648590"/>
                <a:gd name="connsiteX136" fmla="*/ 3788573 w 6512821"/>
                <a:gd name="connsiteY136" fmla="*/ 529102 h 1648590"/>
                <a:gd name="connsiteX137" fmla="*/ 3874217 w 6512821"/>
                <a:gd name="connsiteY137" fmla="*/ 601459 h 1648590"/>
                <a:gd name="connsiteX138" fmla="*/ 3699868 w 6512821"/>
                <a:gd name="connsiteY138" fmla="*/ 677919 h 1648590"/>
                <a:gd name="connsiteX139" fmla="*/ 3478628 w 6512821"/>
                <a:gd name="connsiteY139" fmla="*/ 428153 h 1648590"/>
                <a:gd name="connsiteX140" fmla="*/ 3691727 w 6512821"/>
                <a:gd name="connsiteY140" fmla="*/ 176302 h 1648590"/>
                <a:gd name="connsiteX141" fmla="*/ 3895644 w 6512821"/>
                <a:gd name="connsiteY141" fmla="*/ 426069 h 1648590"/>
                <a:gd name="connsiteX142" fmla="*/ 3604000 w 6512821"/>
                <a:gd name="connsiteY142" fmla="*/ 374162 h 1648590"/>
                <a:gd name="connsiteX143" fmla="*/ 3775287 w 6512821"/>
                <a:gd name="connsiteY143" fmla="*/ 374162 h 1648590"/>
                <a:gd name="connsiteX144" fmla="*/ 3687624 w 6512821"/>
                <a:gd name="connsiteY144" fmla="*/ 283438 h 1648590"/>
                <a:gd name="connsiteX145" fmla="*/ 3604000 w 6512821"/>
                <a:gd name="connsiteY145" fmla="*/ 374162 h 1648590"/>
                <a:gd name="connsiteX146" fmla="*/ 4579686 w 6512821"/>
                <a:gd name="connsiteY146" fmla="*/ 1638365 h 1648590"/>
                <a:gd name="connsiteX147" fmla="*/ 4455291 w 6512821"/>
                <a:gd name="connsiteY147" fmla="*/ 1638365 h 1648590"/>
                <a:gd name="connsiteX148" fmla="*/ 4455291 w 6512821"/>
                <a:gd name="connsiteY148" fmla="*/ 1606778 h 1648590"/>
                <a:gd name="connsiteX149" fmla="*/ 4346201 w 6512821"/>
                <a:gd name="connsiteY149" fmla="*/ 1648590 h 1648590"/>
                <a:gd name="connsiteX150" fmla="*/ 4148406 w 6512821"/>
                <a:gd name="connsiteY150" fmla="*/ 1393678 h 1648590"/>
                <a:gd name="connsiteX151" fmla="*/ 4343140 w 6512821"/>
                <a:gd name="connsiteY151" fmla="*/ 1146973 h 1648590"/>
                <a:gd name="connsiteX152" fmla="*/ 4455291 w 6512821"/>
                <a:gd name="connsiteY152" fmla="*/ 1185724 h 1648590"/>
                <a:gd name="connsiteX153" fmla="*/ 4455291 w 6512821"/>
                <a:gd name="connsiteY153" fmla="*/ 1031761 h 1648590"/>
                <a:gd name="connsiteX154" fmla="*/ 4579686 w 6512821"/>
                <a:gd name="connsiteY154" fmla="*/ 969564 h 1648590"/>
                <a:gd name="connsiteX155" fmla="*/ 4579686 w 6512821"/>
                <a:gd name="connsiteY155" fmla="*/ 1638365 h 1648590"/>
                <a:gd name="connsiteX156" fmla="*/ 4455356 w 6512821"/>
                <a:gd name="connsiteY156" fmla="*/ 1489547 h 1648590"/>
                <a:gd name="connsiteX157" fmla="*/ 4455356 w 6512821"/>
                <a:gd name="connsiteY157" fmla="*/ 1306016 h 1648590"/>
                <a:gd name="connsiteX158" fmla="*/ 4368670 w 6512821"/>
                <a:gd name="connsiteY158" fmla="*/ 1264204 h 1648590"/>
                <a:gd name="connsiteX159" fmla="*/ 4278924 w 6512821"/>
                <a:gd name="connsiteY159" fmla="*/ 1389575 h 1648590"/>
                <a:gd name="connsiteX160" fmla="*/ 4371731 w 6512821"/>
                <a:gd name="connsiteY160" fmla="*/ 1531294 h 1648590"/>
                <a:gd name="connsiteX161" fmla="*/ 4455356 w 6512821"/>
                <a:gd name="connsiteY161" fmla="*/ 1489482 h 1648590"/>
                <a:gd name="connsiteX162" fmla="*/ 3945532 w 6512821"/>
                <a:gd name="connsiteY162" fmla="*/ 1157198 h 1648590"/>
                <a:gd name="connsiteX163" fmla="*/ 3945532 w 6512821"/>
                <a:gd name="connsiteY163" fmla="*/ 1638430 h 1648590"/>
                <a:gd name="connsiteX164" fmla="*/ 4069927 w 6512821"/>
                <a:gd name="connsiteY164" fmla="*/ 1638430 h 1648590"/>
                <a:gd name="connsiteX165" fmla="*/ 4069927 w 6512821"/>
                <a:gd name="connsiteY165" fmla="*/ 1157198 h 1648590"/>
                <a:gd name="connsiteX166" fmla="*/ 3945532 w 6512821"/>
                <a:gd name="connsiteY166" fmla="*/ 1157198 h 1648590"/>
                <a:gd name="connsiteX167" fmla="*/ 3873175 w 6512821"/>
                <a:gd name="connsiteY167" fmla="*/ 985911 h 1648590"/>
                <a:gd name="connsiteX168" fmla="*/ 3873175 w 6512821"/>
                <a:gd name="connsiteY168" fmla="*/ 1085817 h 1648590"/>
                <a:gd name="connsiteX169" fmla="*/ 3812019 w 6512821"/>
                <a:gd name="connsiteY169" fmla="*/ 1076634 h 1648590"/>
                <a:gd name="connsiteX170" fmla="*/ 3760047 w 6512821"/>
                <a:gd name="connsiteY170" fmla="*/ 1118447 h 1648590"/>
                <a:gd name="connsiteX171" fmla="*/ 3760047 w 6512821"/>
                <a:gd name="connsiteY171" fmla="*/ 1157198 h 1648590"/>
                <a:gd name="connsiteX172" fmla="*/ 3863015 w 6512821"/>
                <a:gd name="connsiteY172" fmla="*/ 1157198 h 1648590"/>
                <a:gd name="connsiteX173" fmla="*/ 3863015 w 6512821"/>
                <a:gd name="connsiteY173" fmla="*/ 1273452 h 1648590"/>
                <a:gd name="connsiteX174" fmla="*/ 3760047 w 6512821"/>
                <a:gd name="connsiteY174" fmla="*/ 1273452 h 1648590"/>
                <a:gd name="connsiteX175" fmla="*/ 3760047 w 6512821"/>
                <a:gd name="connsiteY175" fmla="*/ 1638430 h 1648590"/>
                <a:gd name="connsiteX176" fmla="*/ 3635652 w 6512821"/>
                <a:gd name="connsiteY176" fmla="*/ 1638430 h 1648590"/>
                <a:gd name="connsiteX177" fmla="*/ 3635652 w 6512821"/>
                <a:gd name="connsiteY177" fmla="*/ 1273452 h 1648590"/>
                <a:gd name="connsiteX178" fmla="*/ 3568375 w 6512821"/>
                <a:gd name="connsiteY178" fmla="*/ 1273452 h 1648590"/>
                <a:gd name="connsiteX179" fmla="*/ 3568375 w 6512821"/>
                <a:gd name="connsiteY179" fmla="*/ 1157198 h 1648590"/>
                <a:gd name="connsiteX180" fmla="*/ 3635652 w 6512821"/>
                <a:gd name="connsiteY180" fmla="*/ 1157198 h 1648590"/>
                <a:gd name="connsiteX181" fmla="*/ 3635652 w 6512821"/>
                <a:gd name="connsiteY181" fmla="*/ 1099104 h 1648590"/>
                <a:gd name="connsiteX182" fmla="*/ 3782451 w 6512821"/>
                <a:gd name="connsiteY182" fmla="*/ 972690 h 1648590"/>
                <a:gd name="connsiteX183" fmla="*/ 3873175 w 6512821"/>
                <a:gd name="connsiteY183" fmla="*/ 985976 h 1648590"/>
                <a:gd name="connsiteX184" fmla="*/ 3507154 w 6512821"/>
                <a:gd name="connsiteY184" fmla="*/ 1638365 h 1648590"/>
                <a:gd name="connsiteX185" fmla="*/ 3382759 w 6512821"/>
                <a:gd name="connsiteY185" fmla="*/ 1638365 h 1648590"/>
                <a:gd name="connsiteX186" fmla="*/ 3382759 w 6512821"/>
                <a:gd name="connsiteY186" fmla="*/ 1376355 h 1648590"/>
                <a:gd name="connsiteX187" fmla="*/ 3300177 w 6512821"/>
                <a:gd name="connsiteY187" fmla="*/ 1264204 h 1648590"/>
                <a:gd name="connsiteX188" fmla="*/ 3216552 w 6512821"/>
                <a:gd name="connsiteY188" fmla="*/ 1373293 h 1648590"/>
                <a:gd name="connsiteX189" fmla="*/ 3216552 w 6512821"/>
                <a:gd name="connsiteY189" fmla="*/ 1638365 h 1648590"/>
                <a:gd name="connsiteX190" fmla="*/ 3092157 w 6512821"/>
                <a:gd name="connsiteY190" fmla="*/ 1638365 h 1648590"/>
                <a:gd name="connsiteX191" fmla="*/ 3092157 w 6512821"/>
                <a:gd name="connsiteY191" fmla="*/ 1157133 h 1648590"/>
                <a:gd name="connsiteX192" fmla="*/ 3216552 w 6512821"/>
                <a:gd name="connsiteY192" fmla="*/ 1157133 h 1648590"/>
                <a:gd name="connsiteX193" fmla="*/ 3216552 w 6512821"/>
                <a:gd name="connsiteY193" fmla="*/ 1189762 h 1648590"/>
                <a:gd name="connsiteX194" fmla="*/ 3333783 w 6512821"/>
                <a:gd name="connsiteY194" fmla="*/ 1146973 h 1648590"/>
                <a:gd name="connsiteX195" fmla="*/ 3507089 w 6512821"/>
                <a:gd name="connsiteY195" fmla="*/ 1366195 h 1648590"/>
                <a:gd name="connsiteX196" fmla="*/ 3507089 w 6512821"/>
                <a:gd name="connsiteY196" fmla="*/ 1638430 h 1648590"/>
                <a:gd name="connsiteX197" fmla="*/ 2792437 w 6512821"/>
                <a:gd name="connsiteY197" fmla="*/ 1146973 h 1648590"/>
                <a:gd name="connsiteX198" fmla="*/ 2567094 w 6512821"/>
                <a:gd name="connsiteY198" fmla="*/ 1397782 h 1648590"/>
                <a:gd name="connsiteX199" fmla="*/ 2792437 w 6512821"/>
                <a:gd name="connsiteY199" fmla="*/ 1648590 h 1648590"/>
                <a:gd name="connsiteX200" fmla="*/ 3017781 w 6512821"/>
                <a:gd name="connsiteY200" fmla="*/ 1397782 h 1648590"/>
                <a:gd name="connsiteX201" fmla="*/ 2792437 w 6512821"/>
                <a:gd name="connsiteY201" fmla="*/ 1146973 h 1648590"/>
                <a:gd name="connsiteX202" fmla="*/ 2792437 w 6512821"/>
                <a:gd name="connsiteY202" fmla="*/ 1528299 h 1648590"/>
                <a:gd name="connsiteX203" fmla="*/ 2695592 w 6512821"/>
                <a:gd name="connsiteY203" fmla="*/ 1397782 h 1648590"/>
                <a:gd name="connsiteX204" fmla="*/ 2792437 w 6512821"/>
                <a:gd name="connsiteY204" fmla="*/ 1266288 h 1648590"/>
                <a:gd name="connsiteX205" fmla="*/ 2889283 w 6512821"/>
                <a:gd name="connsiteY205" fmla="*/ 1397782 h 1648590"/>
                <a:gd name="connsiteX206" fmla="*/ 2792437 w 6512821"/>
                <a:gd name="connsiteY206" fmla="*/ 1528299 h 1648590"/>
                <a:gd name="connsiteX207" fmla="*/ 2446802 w 6512821"/>
                <a:gd name="connsiteY207" fmla="*/ 1467143 h 1648590"/>
                <a:gd name="connsiteX208" fmla="*/ 2526323 w 6512821"/>
                <a:gd name="connsiteY208" fmla="*/ 1542561 h 1648590"/>
                <a:gd name="connsiteX209" fmla="*/ 2334651 w 6512821"/>
                <a:gd name="connsiteY209" fmla="*/ 1648590 h 1648590"/>
                <a:gd name="connsiteX210" fmla="*/ 2106246 w 6512821"/>
                <a:gd name="connsiteY210" fmla="*/ 1398823 h 1648590"/>
                <a:gd name="connsiteX211" fmla="*/ 2336670 w 6512821"/>
                <a:gd name="connsiteY211" fmla="*/ 1146973 h 1648590"/>
                <a:gd name="connsiteX212" fmla="*/ 2525281 w 6512821"/>
                <a:gd name="connsiteY212" fmla="*/ 1250983 h 1648590"/>
                <a:gd name="connsiteX213" fmla="*/ 2443741 w 6512821"/>
                <a:gd name="connsiteY213" fmla="*/ 1333565 h 1648590"/>
                <a:gd name="connsiteX214" fmla="*/ 2335693 w 6512821"/>
                <a:gd name="connsiteY214" fmla="*/ 1266288 h 1648590"/>
                <a:gd name="connsiteX215" fmla="*/ 2234744 w 6512821"/>
                <a:gd name="connsiteY215" fmla="*/ 1396804 h 1648590"/>
                <a:gd name="connsiteX216" fmla="*/ 2336670 w 6512821"/>
                <a:gd name="connsiteY216" fmla="*/ 1528299 h 1648590"/>
                <a:gd name="connsiteX217" fmla="*/ 2446802 w 6512821"/>
                <a:gd name="connsiteY217" fmla="*/ 1467143 h 1648590"/>
                <a:gd name="connsiteX218" fmla="*/ 1803530 w 6512821"/>
                <a:gd name="connsiteY218" fmla="*/ 1638365 h 1648590"/>
                <a:gd name="connsiteX219" fmla="*/ 1679135 w 6512821"/>
                <a:gd name="connsiteY219" fmla="*/ 1638365 h 1648590"/>
                <a:gd name="connsiteX220" fmla="*/ 1679135 w 6512821"/>
                <a:gd name="connsiteY220" fmla="*/ 1376355 h 1648590"/>
                <a:gd name="connsiteX221" fmla="*/ 1596553 w 6512821"/>
                <a:gd name="connsiteY221" fmla="*/ 1264204 h 1648590"/>
                <a:gd name="connsiteX222" fmla="*/ 1511951 w 6512821"/>
                <a:gd name="connsiteY222" fmla="*/ 1373293 h 1648590"/>
                <a:gd name="connsiteX223" fmla="*/ 1511951 w 6512821"/>
                <a:gd name="connsiteY223" fmla="*/ 1638365 h 1648590"/>
                <a:gd name="connsiteX224" fmla="*/ 1387557 w 6512821"/>
                <a:gd name="connsiteY224" fmla="*/ 1638365 h 1648590"/>
                <a:gd name="connsiteX225" fmla="*/ 1387557 w 6512821"/>
                <a:gd name="connsiteY225" fmla="*/ 1031761 h 1648590"/>
                <a:gd name="connsiteX226" fmla="*/ 1511951 w 6512821"/>
                <a:gd name="connsiteY226" fmla="*/ 969564 h 1648590"/>
                <a:gd name="connsiteX227" fmla="*/ 1511951 w 6512821"/>
                <a:gd name="connsiteY227" fmla="*/ 1189762 h 1648590"/>
                <a:gd name="connsiteX228" fmla="*/ 1632243 w 6512821"/>
                <a:gd name="connsiteY228" fmla="*/ 1146973 h 1648590"/>
                <a:gd name="connsiteX229" fmla="*/ 1803530 w 6512821"/>
                <a:gd name="connsiteY229" fmla="*/ 1366195 h 1648590"/>
                <a:gd name="connsiteX230" fmla="*/ 1803530 w 6512821"/>
                <a:gd name="connsiteY230" fmla="*/ 1638430 h 1648590"/>
                <a:gd name="connsiteX231" fmla="*/ 1311031 w 6512821"/>
                <a:gd name="connsiteY231" fmla="*/ 1493650 h 1648590"/>
                <a:gd name="connsiteX232" fmla="*/ 1292665 w 6512821"/>
                <a:gd name="connsiteY232" fmla="*/ 1619022 h 1648590"/>
                <a:gd name="connsiteX233" fmla="*/ 1173350 w 6512821"/>
                <a:gd name="connsiteY233" fmla="*/ 1648590 h 1648590"/>
                <a:gd name="connsiteX234" fmla="*/ 1043875 w 6512821"/>
                <a:gd name="connsiteY234" fmla="*/ 1504852 h 1648590"/>
                <a:gd name="connsiteX235" fmla="*/ 1043875 w 6512821"/>
                <a:gd name="connsiteY235" fmla="*/ 1273387 h 1648590"/>
                <a:gd name="connsiteX236" fmla="*/ 960250 w 6512821"/>
                <a:gd name="connsiteY236" fmla="*/ 1273387 h 1648590"/>
                <a:gd name="connsiteX237" fmla="*/ 960250 w 6512821"/>
                <a:gd name="connsiteY237" fmla="*/ 1157133 h 1648590"/>
                <a:gd name="connsiteX238" fmla="*/ 1043875 w 6512821"/>
                <a:gd name="connsiteY238" fmla="*/ 1157133 h 1648590"/>
                <a:gd name="connsiteX239" fmla="*/ 1043875 w 6512821"/>
                <a:gd name="connsiteY239" fmla="*/ 1031761 h 1648590"/>
                <a:gd name="connsiteX240" fmla="*/ 1168270 w 6512821"/>
                <a:gd name="connsiteY240" fmla="*/ 969564 h 1648590"/>
                <a:gd name="connsiteX241" fmla="*/ 1168270 w 6512821"/>
                <a:gd name="connsiteY241" fmla="*/ 1157133 h 1648590"/>
                <a:gd name="connsiteX242" fmla="*/ 1308947 w 6512821"/>
                <a:gd name="connsiteY242" fmla="*/ 1157133 h 1648590"/>
                <a:gd name="connsiteX243" fmla="*/ 1308947 w 6512821"/>
                <a:gd name="connsiteY243" fmla="*/ 1273387 h 1648590"/>
                <a:gd name="connsiteX244" fmla="*/ 1168270 w 6512821"/>
                <a:gd name="connsiteY244" fmla="*/ 1273387 h 1648590"/>
                <a:gd name="connsiteX245" fmla="*/ 1168270 w 6512821"/>
                <a:gd name="connsiteY245" fmla="*/ 1471181 h 1648590"/>
                <a:gd name="connsiteX246" fmla="*/ 1214120 w 6512821"/>
                <a:gd name="connsiteY246" fmla="*/ 1529275 h 1648590"/>
                <a:gd name="connsiteX247" fmla="*/ 1310966 w 6512821"/>
                <a:gd name="connsiteY247" fmla="*/ 1493585 h 1648590"/>
                <a:gd name="connsiteX248" fmla="*/ 767666 w 6512821"/>
                <a:gd name="connsiteY248" fmla="*/ 1157198 h 1648590"/>
                <a:gd name="connsiteX249" fmla="*/ 767666 w 6512821"/>
                <a:gd name="connsiteY249" fmla="*/ 1638430 h 1648590"/>
                <a:gd name="connsiteX250" fmla="*/ 892061 w 6512821"/>
                <a:gd name="connsiteY250" fmla="*/ 1638430 h 1648590"/>
                <a:gd name="connsiteX251" fmla="*/ 892061 w 6512821"/>
                <a:gd name="connsiteY251" fmla="*/ 1157198 h 1648590"/>
                <a:gd name="connsiteX252" fmla="*/ 767666 w 6512821"/>
                <a:gd name="connsiteY252" fmla="*/ 1157198 h 1648590"/>
                <a:gd name="connsiteX253" fmla="*/ 702408 w 6512821"/>
                <a:gd name="connsiteY253" fmla="*/ 1157198 h 1648590"/>
                <a:gd name="connsiteX254" fmla="*/ 550529 w 6512821"/>
                <a:gd name="connsiteY254" fmla="*/ 1638430 h 1648590"/>
                <a:gd name="connsiteX255" fmla="*/ 436359 w 6512821"/>
                <a:gd name="connsiteY255" fmla="*/ 1638430 h 1648590"/>
                <a:gd name="connsiteX256" fmla="*/ 354819 w 6512821"/>
                <a:gd name="connsiteY256" fmla="*/ 1345809 h 1648590"/>
                <a:gd name="connsiteX257" fmla="*/ 272236 w 6512821"/>
                <a:gd name="connsiteY257" fmla="*/ 1638430 h 1648590"/>
                <a:gd name="connsiteX258" fmla="*/ 158066 w 6512821"/>
                <a:gd name="connsiteY258" fmla="*/ 1638430 h 1648590"/>
                <a:gd name="connsiteX259" fmla="*/ 7099 w 6512821"/>
                <a:gd name="connsiteY259" fmla="*/ 1157198 h 1648590"/>
                <a:gd name="connsiteX260" fmla="*/ 145757 w 6512821"/>
                <a:gd name="connsiteY260" fmla="*/ 1157198 h 1648590"/>
                <a:gd name="connsiteX261" fmla="*/ 218114 w 6512821"/>
                <a:gd name="connsiteY261" fmla="*/ 1436533 h 1648590"/>
                <a:gd name="connsiteX262" fmla="*/ 299655 w 6512821"/>
                <a:gd name="connsiteY262" fmla="*/ 1157198 h 1648590"/>
                <a:gd name="connsiteX263" fmla="*/ 412848 w 6512821"/>
                <a:gd name="connsiteY263" fmla="*/ 1157198 h 1648590"/>
                <a:gd name="connsiteX264" fmla="*/ 494388 w 6512821"/>
                <a:gd name="connsiteY264" fmla="*/ 1436533 h 1648590"/>
                <a:gd name="connsiteX265" fmla="*/ 567788 w 6512821"/>
                <a:gd name="connsiteY265" fmla="*/ 1157198 h 1648590"/>
                <a:gd name="connsiteX266" fmla="*/ 702343 w 6512821"/>
                <a:gd name="connsiteY266" fmla="*/ 1157198 h 1648590"/>
                <a:gd name="connsiteX267" fmla="*/ 4436990 w 6512821"/>
                <a:gd name="connsiteY267" fmla="*/ 16282 h 1648590"/>
                <a:gd name="connsiteX268" fmla="*/ 4436990 w 6512821"/>
                <a:gd name="connsiteY268" fmla="*/ 115147 h 1648590"/>
                <a:gd name="connsiteX269" fmla="*/ 4374792 w 6512821"/>
                <a:gd name="connsiteY269" fmla="*/ 104921 h 1648590"/>
                <a:gd name="connsiteX270" fmla="*/ 4322820 w 6512821"/>
                <a:gd name="connsiteY270" fmla="*/ 144715 h 1648590"/>
                <a:gd name="connsiteX271" fmla="*/ 4322820 w 6512821"/>
                <a:gd name="connsiteY271" fmla="*/ 186527 h 1648590"/>
                <a:gd name="connsiteX272" fmla="*/ 4404361 w 6512821"/>
                <a:gd name="connsiteY272" fmla="*/ 186527 h 1648590"/>
                <a:gd name="connsiteX273" fmla="*/ 4404361 w 6512821"/>
                <a:gd name="connsiteY273" fmla="*/ 302781 h 1648590"/>
                <a:gd name="connsiteX274" fmla="*/ 4322820 w 6512821"/>
                <a:gd name="connsiteY274" fmla="*/ 302781 h 1648590"/>
                <a:gd name="connsiteX275" fmla="*/ 4322820 w 6512821"/>
                <a:gd name="connsiteY275" fmla="*/ 667759 h 1648590"/>
                <a:gd name="connsiteX276" fmla="*/ 4202528 w 6512821"/>
                <a:gd name="connsiteY276" fmla="*/ 667759 h 1648590"/>
                <a:gd name="connsiteX277" fmla="*/ 4202528 w 6512821"/>
                <a:gd name="connsiteY277" fmla="*/ 302781 h 1648590"/>
                <a:gd name="connsiteX278" fmla="*/ 4143392 w 6512821"/>
                <a:gd name="connsiteY278" fmla="*/ 302781 h 1648590"/>
                <a:gd name="connsiteX279" fmla="*/ 4143392 w 6512821"/>
                <a:gd name="connsiteY279" fmla="*/ 186527 h 1648590"/>
                <a:gd name="connsiteX280" fmla="*/ 4202528 w 6512821"/>
                <a:gd name="connsiteY280" fmla="*/ 186527 h 1648590"/>
                <a:gd name="connsiteX281" fmla="*/ 4202528 w 6512821"/>
                <a:gd name="connsiteY281" fmla="*/ 128433 h 1648590"/>
                <a:gd name="connsiteX282" fmla="*/ 4348350 w 6512821"/>
                <a:gd name="connsiteY282" fmla="*/ 2019 h 1648590"/>
                <a:gd name="connsiteX283" fmla="*/ 4437055 w 6512821"/>
                <a:gd name="connsiteY283" fmla="*/ 16282 h 1648590"/>
                <a:gd name="connsiteX284" fmla="*/ 2957602 w 6512821"/>
                <a:gd name="connsiteY284" fmla="*/ 527083 h 1648590"/>
                <a:gd name="connsiteX285" fmla="*/ 2940278 w 6512821"/>
                <a:gd name="connsiteY285" fmla="*/ 649458 h 1648590"/>
                <a:gd name="connsiteX286" fmla="*/ 2843433 w 6512821"/>
                <a:gd name="connsiteY286" fmla="*/ 677984 h 1648590"/>
                <a:gd name="connsiteX287" fmla="*/ 2712916 w 6512821"/>
                <a:gd name="connsiteY287" fmla="*/ 535224 h 1648590"/>
                <a:gd name="connsiteX288" fmla="*/ 2712916 w 6512821"/>
                <a:gd name="connsiteY288" fmla="*/ 301739 h 1648590"/>
                <a:gd name="connsiteX289" fmla="*/ 2629291 w 6512821"/>
                <a:gd name="connsiteY289" fmla="*/ 301739 h 1648590"/>
                <a:gd name="connsiteX290" fmla="*/ 2629291 w 6512821"/>
                <a:gd name="connsiteY290" fmla="*/ 186527 h 1648590"/>
                <a:gd name="connsiteX291" fmla="*/ 2712916 w 6512821"/>
                <a:gd name="connsiteY291" fmla="*/ 186527 h 1648590"/>
                <a:gd name="connsiteX292" fmla="*/ 2712916 w 6512821"/>
                <a:gd name="connsiteY292" fmla="*/ 61155 h 1648590"/>
                <a:gd name="connsiteX293" fmla="*/ 2833208 w 6512821"/>
                <a:gd name="connsiteY293" fmla="*/ 0 h 1648590"/>
                <a:gd name="connsiteX294" fmla="*/ 2833208 w 6512821"/>
                <a:gd name="connsiteY294" fmla="*/ 186592 h 1648590"/>
                <a:gd name="connsiteX295" fmla="*/ 2945358 w 6512821"/>
                <a:gd name="connsiteY295" fmla="*/ 186592 h 1648590"/>
                <a:gd name="connsiteX296" fmla="*/ 2945358 w 6512821"/>
                <a:gd name="connsiteY296" fmla="*/ 301804 h 1648590"/>
                <a:gd name="connsiteX297" fmla="*/ 2833208 w 6512821"/>
                <a:gd name="connsiteY297" fmla="*/ 301804 h 1648590"/>
                <a:gd name="connsiteX298" fmla="*/ 2833208 w 6512821"/>
                <a:gd name="connsiteY298" fmla="*/ 503701 h 1648590"/>
                <a:gd name="connsiteX299" fmla="*/ 2880100 w 6512821"/>
                <a:gd name="connsiteY299" fmla="*/ 560819 h 1648590"/>
                <a:gd name="connsiteX300" fmla="*/ 2957602 w 6512821"/>
                <a:gd name="connsiteY300" fmla="*/ 527148 h 1648590"/>
                <a:gd name="connsiteX301" fmla="*/ 2397891 w 6512821"/>
                <a:gd name="connsiteY301" fmla="*/ 426134 h 1648590"/>
                <a:gd name="connsiteX302" fmla="*/ 2395872 w 6512821"/>
                <a:gd name="connsiteY302" fmla="*/ 467946 h 1648590"/>
                <a:gd name="connsiteX303" fmla="*/ 2114453 w 6512821"/>
                <a:gd name="connsiteY303" fmla="*/ 467946 h 1648590"/>
                <a:gd name="connsiteX304" fmla="*/ 2218462 w 6512821"/>
                <a:gd name="connsiteY304" fmla="*/ 562773 h 1648590"/>
                <a:gd name="connsiteX305" fmla="*/ 2301045 w 6512821"/>
                <a:gd name="connsiteY305" fmla="*/ 529102 h 1648590"/>
                <a:gd name="connsiteX306" fmla="*/ 2386689 w 6512821"/>
                <a:gd name="connsiteY306" fmla="*/ 601459 h 1648590"/>
                <a:gd name="connsiteX307" fmla="*/ 2210321 w 6512821"/>
                <a:gd name="connsiteY307" fmla="*/ 677919 h 1648590"/>
                <a:gd name="connsiteX308" fmla="*/ 1991100 w 6512821"/>
                <a:gd name="connsiteY308" fmla="*/ 429130 h 1648590"/>
                <a:gd name="connsiteX309" fmla="*/ 2205176 w 6512821"/>
                <a:gd name="connsiteY309" fmla="*/ 176302 h 1648590"/>
                <a:gd name="connsiteX310" fmla="*/ 2397891 w 6512821"/>
                <a:gd name="connsiteY310" fmla="*/ 426069 h 1648590"/>
                <a:gd name="connsiteX311" fmla="*/ 2116472 w 6512821"/>
                <a:gd name="connsiteY311" fmla="*/ 374162 h 1648590"/>
                <a:gd name="connsiteX312" fmla="*/ 2287759 w 6512821"/>
                <a:gd name="connsiteY312" fmla="*/ 374162 h 1648590"/>
                <a:gd name="connsiteX313" fmla="*/ 2199054 w 6512821"/>
                <a:gd name="connsiteY313" fmla="*/ 283438 h 1648590"/>
                <a:gd name="connsiteX314" fmla="*/ 2116472 w 6512821"/>
                <a:gd name="connsiteY314" fmla="*/ 374162 h 1648590"/>
                <a:gd name="connsiteX315" fmla="*/ 1933982 w 6512821"/>
                <a:gd name="connsiteY315" fmla="*/ 428218 h 1648590"/>
                <a:gd name="connsiteX316" fmla="*/ 1746413 w 6512821"/>
                <a:gd name="connsiteY316" fmla="*/ 677984 h 1648590"/>
                <a:gd name="connsiteX317" fmla="*/ 1639342 w 6512821"/>
                <a:gd name="connsiteY317" fmla="*/ 638191 h 1648590"/>
                <a:gd name="connsiteX318" fmla="*/ 1639342 w 6512821"/>
                <a:gd name="connsiteY318" fmla="*/ 784990 h 1648590"/>
                <a:gd name="connsiteX319" fmla="*/ 1519050 w 6512821"/>
                <a:gd name="connsiteY319" fmla="*/ 845169 h 1648590"/>
                <a:gd name="connsiteX320" fmla="*/ 1519050 w 6512821"/>
                <a:gd name="connsiteY320" fmla="*/ 186527 h 1648590"/>
                <a:gd name="connsiteX321" fmla="*/ 1639342 w 6512821"/>
                <a:gd name="connsiteY321" fmla="*/ 186527 h 1648590"/>
                <a:gd name="connsiteX322" fmla="*/ 1639342 w 6512821"/>
                <a:gd name="connsiteY322" fmla="*/ 219157 h 1648590"/>
                <a:gd name="connsiteX323" fmla="*/ 1748432 w 6512821"/>
                <a:gd name="connsiteY323" fmla="*/ 176367 h 1648590"/>
                <a:gd name="connsiteX324" fmla="*/ 1933982 w 6512821"/>
                <a:gd name="connsiteY324" fmla="*/ 428218 h 1648590"/>
                <a:gd name="connsiteX325" fmla="*/ 1809587 w 6512821"/>
                <a:gd name="connsiteY325" fmla="*/ 434340 h 1648590"/>
                <a:gd name="connsiteX326" fmla="*/ 1718864 w 6512821"/>
                <a:gd name="connsiteY326" fmla="*/ 292621 h 1648590"/>
                <a:gd name="connsiteX327" fmla="*/ 1639342 w 6512821"/>
                <a:gd name="connsiteY327" fmla="*/ 335410 h 1648590"/>
                <a:gd name="connsiteX328" fmla="*/ 1639342 w 6512821"/>
                <a:gd name="connsiteY328" fmla="*/ 518942 h 1648590"/>
                <a:gd name="connsiteX329" fmla="*/ 1726028 w 6512821"/>
                <a:gd name="connsiteY329" fmla="*/ 562773 h 1648590"/>
                <a:gd name="connsiteX330" fmla="*/ 1809652 w 6512821"/>
                <a:gd name="connsiteY330" fmla="*/ 434340 h 1648590"/>
                <a:gd name="connsiteX331" fmla="*/ 1435426 w 6512821"/>
                <a:gd name="connsiteY331" fmla="*/ 667825 h 1648590"/>
                <a:gd name="connsiteX332" fmla="*/ 1315134 w 6512821"/>
                <a:gd name="connsiteY332" fmla="*/ 667825 h 1648590"/>
                <a:gd name="connsiteX333" fmla="*/ 1315134 w 6512821"/>
                <a:gd name="connsiteY333" fmla="*/ 634153 h 1648590"/>
                <a:gd name="connsiteX334" fmla="*/ 1202983 w 6512821"/>
                <a:gd name="connsiteY334" fmla="*/ 677984 h 1648590"/>
                <a:gd name="connsiteX335" fmla="*/ 1033715 w 6512821"/>
                <a:gd name="connsiteY335" fmla="*/ 510800 h 1648590"/>
                <a:gd name="connsiteX336" fmla="*/ 1221284 w 6512821"/>
                <a:gd name="connsiteY336" fmla="*/ 348696 h 1648590"/>
                <a:gd name="connsiteX337" fmla="*/ 1315069 w 6512821"/>
                <a:gd name="connsiteY337" fmla="*/ 368040 h 1648590"/>
                <a:gd name="connsiteX338" fmla="*/ 1315069 w 6512821"/>
                <a:gd name="connsiteY338" fmla="*/ 342574 h 1648590"/>
                <a:gd name="connsiteX339" fmla="*/ 1232486 w 6512821"/>
                <a:gd name="connsiteY339" fmla="*/ 279335 h 1648590"/>
                <a:gd name="connsiteX340" fmla="*/ 1121378 w 6512821"/>
                <a:gd name="connsiteY340" fmla="*/ 310922 h 1648590"/>
                <a:gd name="connsiteX341" fmla="*/ 1073443 w 6512821"/>
                <a:gd name="connsiteY341" fmla="*/ 225278 h 1648590"/>
                <a:gd name="connsiteX342" fmla="*/ 1239650 w 6512821"/>
                <a:gd name="connsiteY342" fmla="*/ 176367 h 1648590"/>
                <a:gd name="connsiteX343" fmla="*/ 1435426 w 6512821"/>
                <a:gd name="connsiteY343" fmla="*/ 344593 h 1648590"/>
                <a:gd name="connsiteX344" fmla="*/ 1435426 w 6512821"/>
                <a:gd name="connsiteY344" fmla="*/ 667759 h 1648590"/>
                <a:gd name="connsiteX345" fmla="*/ 1315134 w 6512821"/>
                <a:gd name="connsiteY345" fmla="*/ 527083 h 1648590"/>
                <a:gd name="connsiteX346" fmla="*/ 1315134 w 6512821"/>
                <a:gd name="connsiteY346" fmla="*/ 465927 h 1648590"/>
                <a:gd name="connsiteX347" fmla="*/ 1234570 w 6512821"/>
                <a:gd name="connsiteY347" fmla="*/ 445542 h 1648590"/>
                <a:gd name="connsiteX348" fmla="*/ 1156091 w 6512821"/>
                <a:gd name="connsiteY348" fmla="*/ 507740 h 1648590"/>
                <a:gd name="connsiteX349" fmla="*/ 1224410 w 6512821"/>
                <a:gd name="connsiteY349" fmla="*/ 574040 h 1648590"/>
                <a:gd name="connsiteX350" fmla="*/ 1315134 w 6512821"/>
                <a:gd name="connsiteY350" fmla="*/ 527148 h 1648590"/>
                <a:gd name="connsiteX351" fmla="*/ 967480 w 6512821"/>
                <a:gd name="connsiteY351" fmla="*/ 667825 h 1648590"/>
                <a:gd name="connsiteX352" fmla="*/ 847188 w 6512821"/>
                <a:gd name="connsiteY352" fmla="*/ 667825 h 1648590"/>
                <a:gd name="connsiteX353" fmla="*/ 847188 w 6512821"/>
                <a:gd name="connsiteY353" fmla="*/ 405814 h 1648590"/>
                <a:gd name="connsiteX354" fmla="*/ 765647 w 6512821"/>
                <a:gd name="connsiteY354" fmla="*/ 292621 h 1648590"/>
                <a:gd name="connsiteX355" fmla="*/ 683065 w 6512821"/>
                <a:gd name="connsiteY355" fmla="*/ 402753 h 1648590"/>
                <a:gd name="connsiteX356" fmla="*/ 683065 w 6512821"/>
                <a:gd name="connsiteY356" fmla="*/ 667825 h 1648590"/>
                <a:gd name="connsiteX357" fmla="*/ 562773 w 6512821"/>
                <a:gd name="connsiteY357" fmla="*/ 667825 h 1648590"/>
                <a:gd name="connsiteX358" fmla="*/ 562773 w 6512821"/>
                <a:gd name="connsiteY358" fmla="*/ 61221 h 1648590"/>
                <a:gd name="connsiteX359" fmla="*/ 683065 w 6512821"/>
                <a:gd name="connsiteY359" fmla="*/ 65 h 1648590"/>
                <a:gd name="connsiteX360" fmla="*/ 683065 w 6512821"/>
                <a:gd name="connsiteY360" fmla="*/ 220264 h 1648590"/>
                <a:gd name="connsiteX361" fmla="*/ 796258 w 6512821"/>
                <a:gd name="connsiteY361" fmla="*/ 176432 h 1648590"/>
                <a:gd name="connsiteX362" fmla="*/ 967545 w 6512821"/>
                <a:gd name="connsiteY362" fmla="*/ 396631 h 1648590"/>
                <a:gd name="connsiteX363" fmla="*/ 967545 w 6512821"/>
                <a:gd name="connsiteY363" fmla="*/ 667825 h 1648590"/>
                <a:gd name="connsiteX364" fmla="*/ 496472 w 6512821"/>
                <a:gd name="connsiteY364" fmla="*/ 475110 h 1648590"/>
                <a:gd name="connsiteX365" fmla="*/ 255889 w 6512821"/>
                <a:gd name="connsiteY365" fmla="*/ 677984 h 1648590"/>
                <a:gd name="connsiteX366" fmla="*/ 0 w 6512821"/>
                <a:gd name="connsiteY366" fmla="*/ 562773 h 1648590"/>
                <a:gd name="connsiteX367" fmla="*/ 89747 w 6512821"/>
                <a:gd name="connsiteY367" fmla="*/ 483251 h 1648590"/>
                <a:gd name="connsiteX368" fmla="*/ 252893 w 6512821"/>
                <a:gd name="connsiteY368" fmla="*/ 556651 h 1648590"/>
                <a:gd name="connsiteX369" fmla="*/ 367063 w 6512821"/>
                <a:gd name="connsiteY369" fmla="*/ 478171 h 1648590"/>
                <a:gd name="connsiteX370" fmla="*/ 329353 w 6512821"/>
                <a:gd name="connsiteY370" fmla="*/ 426199 h 1648590"/>
                <a:gd name="connsiteX371" fmla="*/ 225344 w 6512821"/>
                <a:gd name="connsiteY371" fmla="*/ 394612 h 1648590"/>
                <a:gd name="connsiteX372" fmla="*/ 79522 w 6512821"/>
                <a:gd name="connsiteY372" fmla="*/ 335475 h 1648590"/>
                <a:gd name="connsiteX373" fmla="*/ 24488 w 6512821"/>
                <a:gd name="connsiteY373" fmla="*/ 207042 h 1648590"/>
                <a:gd name="connsiteX374" fmla="*/ 254912 w 6512821"/>
                <a:gd name="connsiteY374" fmla="*/ 16412 h 1648590"/>
                <a:gd name="connsiteX375" fmla="*/ 482274 w 6512821"/>
                <a:gd name="connsiteY375" fmla="*/ 115277 h 1648590"/>
                <a:gd name="connsiteX376" fmla="*/ 392528 w 6512821"/>
                <a:gd name="connsiteY376" fmla="*/ 202939 h 1648590"/>
                <a:gd name="connsiteX377" fmla="*/ 246706 w 6512821"/>
                <a:gd name="connsiteY377" fmla="*/ 137681 h 1648590"/>
                <a:gd name="connsiteX378" fmla="*/ 152921 w 6512821"/>
                <a:gd name="connsiteY378" fmla="*/ 199878 h 1648590"/>
                <a:gd name="connsiteX379" fmla="*/ 179428 w 6512821"/>
                <a:gd name="connsiteY379" fmla="*/ 243710 h 1648590"/>
                <a:gd name="connsiteX380" fmla="*/ 282396 w 6512821"/>
                <a:gd name="connsiteY380" fmla="*/ 277381 h 1648590"/>
                <a:gd name="connsiteX381" fmla="*/ 438378 w 6512821"/>
                <a:gd name="connsiteY381" fmla="*/ 341598 h 1648590"/>
                <a:gd name="connsiteX382" fmla="*/ 496472 w 6512821"/>
                <a:gd name="connsiteY382" fmla="*/ 475176 h 1648590"/>
                <a:gd name="connsiteX383" fmla="*/ 6100885 w 6512821"/>
                <a:gd name="connsiteY383" fmla="*/ 208996 h 1648590"/>
                <a:gd name="connsiteX384" fmla="*/ 6051778 w 6512821"/>
                <a:gd name="connsiteY384" fmla="*/ 329288 h 1648590"/>
                <a:gd name="connsiteX385" fmla="*/ 5982482 w 6512821"/>
                <a:gd name="connsiteY385" fmla="*/ 299720 h 1648590"/>
                <a:gd name="connsiteX386" fmla="*/ 5911232 w 6512821"/>
                <a:gd name="connsiteY386" fmla="*/ 405749 h 1648590"/>
                <a:gd name="connsiteX387" fmla="*/ 5911232 w 6512821"/>
                <a:gd name="connsiteY387" fmla="*/ 667759 h 1648590"/>
                <a:gd name="connsiteX388" fmla="*/ 5790940 w 6512821"/>
                <a:gd name="connsiteY388" fmla="*/ 667759 h 1648590"/>
                <a:gd name="connsiteX389" fmla="*/ 5790940 w 6512821"/>
                <a:gd name="connsiteY389" fmla="*/ 186527 h 1648590"/>
                <a:gd name="connsiteX390" fmla="*/ 5911232 w 6512821"/>
                <a:gd name="connsiteY390" fmla="*/ 186527 h 1648590"/>
                <a:gd name="connsiteX391" fmla="*/ 5911232 w 6512821"/>
                <a:gd name="connsiteY391" fmla="*/ 220198 h 1648590"/>
                <a:gd name="connsiteX392" fmla="*/ 6012181 w 6512821"/>
                <a:gd name="connsiteY392" fmla="*/ 176367 h 1648590"/>
                <a:gd name="connsiteX393" fmla="*/ 6100885 w 6512821"/>
                <a:gd name="connsiteY393" fmla="*/ 208996 h 164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6512821" h="1648590">
                  <a:moveTo>
                    <a:pt x="5071143" y="1396740"/>
                  </a:moveTo>
                  <a:cubicBezTo>
                    <a:pt x="5071143" y="1412045"/>
                    <a:pt x="5070101" y="1431388"/>
                    <a:pt x="5069124" y="1438552"/>
                  </a:cubicBezTo>
                  <a:lnTo>
                    <a:pt x="4777545" y="1438552"/>
                  </a:lnTo>
                  <a:cubicBezTo>
                    <a:pt x="4782625" y="1505829"/>
                    <a:pt x="4828541" y="1533378"/>
                    <a:pt x="4880513" y="1533378"/>
                  </a:cubicBezTo>
                  <a:cubicBezTo>
                    <a:pt x="4911123" y="1533378"/>
                    <a:pt x="4939649" y="1524196"/>
                    <a:pt x="4964137" y="1499707"/>
                  </a:cubicBezTo>
                  <a:lnTo>
                    <a:pt x="5049781" y="1572065"/>
                  </a:lnTo>
                  <a:cubicBezTo>
                    <a:pt x="5004908" y="1628140"/>
                    <a:pt x="4936588" y="1648525"/>
                    <a:pt x="4875433" y="1648525"/>
                  </a:cubicBezTo>
                  <a:cubicBezTo>
                    <a:pt x="4734756" y="1648525"/>
                    <a:pt x="4654192" y="1540478"/>
                    <a:pt x="4654192" y="1398759"/>
                  </a:cubicBezTo>
                  <a:cubicBezTo>
                    <a:pt x="4654192" y="1244795"/>
                    <a:pt x="4749019" y="1146908"/>
                    <a:pt x="4867292" y="1146908"/>
                  </a:cubicBezTo>
                  <a:cubicBezTo>
                    <a:pt x="4993706" y="1146908"/>
                    <a:pt x="5071208" y="1258016"/>
                    <a:pt x="5071208" y="1396675"/>
                  </a:cubicBezTo>
                  <a:close/>
                  <a:moveTo>
                    <a:pt x="4779564" y="1344767"/>
                  </a:moveTo>
                  <a:lnTo>
                    <a:pt x="4950851" y="1344767"/>
                  </a:lnTo>
                  <a:cubicBezTo>
                    <a:pt x="4946748" y="1290711"/>
                    <a:pt x="4912100" y="1254044"/>
                    <a:pt x="4863189" y="1254044"/>
                  </a:cubicBezTo>
                  <a:cubicBezTo>
                    <a:pt x="4805094" y="1254044"/>
                    <a:pt x="4782625" y="1305039"/>
                    <a:pt x="4779564" y="1344767"/>
                  </a:cubicBezTo>
                  <a:close/>
                  <a:moveTo>
                    <a:pt x="6512756" y="1396740"/>
                  </a:moveTo>
                  <a:cubicBezTo>
                    <a:pt x="6512756" y="1412045"/>
                    <a:pt x="6511714" y="1431388"/>
                    <a:pt x="6510737" y="1438552"/>
                  </a:cubicBezTo>
                  <a:lnTo>
                    <a:pt x="6219158" y="1438552"/>
                  </a:lnTo>
                  <a:cubicBezTo>
                    <a:pt x="6224238" y="1505829"/>
                    <a:pt x="6270154" y="1533378"/>
                    <a:pt x="6322126" y="1533378"/>
                  </a:cubicBezTo>
                  <a:cubicBezTo>
                    <a:pt x="6352736" y="1533378"/>
                    <a:pt x="6381262" y="1524196"/>
                    <a:pt x="6405751" y="1499707"/>
                  </a:cubicBezTo>
                  <a:lnTo>
                    <a:pt x="6491394" y="1572065"/>
                  </a:lnTo>
                  <a:cubicBezTo>
                    <a:pt x="6446521" y="1628140"/>
                    <a:pt x="6378201" y="1648525"/>
                    <a:pt x="6317046" y="1648525"/>
                  </a:cubicBezTo>
                  <a:cubicBezTo>
                    <a:pt x="6176369" y="1648525"/>
                    <a:pt x="6095805" y="1540478"/>
                    <a:pt x="6095805" y="1398759"/>
                  </a:cubicBezTo>
                  <a:cubicBezTo>
                    <a:pt x="6095805" y="1244795"/>
                    <a:pt x="6190632" y="1146908"/>
                    <a:pt x="6308905" y="1146908"/>
                  </a:cubicBezTo>
                  <a:cubicBezTo>
                    <a:pt x="6435319" y="1146908"/>
                    <a:pt x="6512821" y="1258016"/>
                    <a:pt x="6512821" y="1396675"/>
                  </a:cubicBezTo>
                  <a:close/>
                  <a:moveTo>
                    <a:pt x="6221177" y="1344767"/>
                  </a:moveTo>
                  <a:lnTo>
                    <a:pt x="6392465" y="1344767"/>
                  </a:lnTo>
                  <a:cubicBezTo>
                    <a:pt x="6388361" y="1290711"/>
                    <a:pt x="6353713" y="1254044"/>
                    <a:pt x="6304802" y="1254044"/>
                  </a:cubicBezTo>
                  <a:cubicBezTo>
                    <a:pt x="6246708" y="1254044"/>
                    <a:pt x="6224238" y="1305039"/>
                    <a:pt x="6221177" y="1344767"/>
                  </a:cubicBezTo>
                  <a:close/>
                  <a:moveTo>
                    <a:pt x="5978509" y="1467143"/>
                  </a:moveTo>
                  <a:lnTo>
                    <a:pt x="6058031" y="1542561"/>
                  </a:lnTo>
                  <a:cubicBezTo>
                    <a:pt x="6017261" y="1594534"/>
                    <a:pt x="5961185" y="1648590"/>
                    <a:pt x="5866359" y="1648590"/>
                  </a:cubicBezTo>
                  <a:cubicBezTo>
                    <a:pt x="5734865" y="1648590"/>
                    <a:pt x="5637954" y="1543604"/>
                    <a:pt x="5637954" y="1398823"/>
                  </a:cubicBezTo>
                  <a:cubicBezTo>
                    <a:pt x="5637954" y="1266288"/>
                    <a:pt x="5718518" y="1146973"/>
                    <a:pt x="5868378" y="1146973"/>
                  </a:cubicBezTo>
                  <a:cubicBezTo>
                    <a:pt x="5954021" y="1146973"/>
                    <a:pt x="6013157" y="1185724"/>
                    <a:pt x="6056989" y="1250983"/>
                  </a:cubicBezTo>
                  <a:lnTo>
                    <a:pt x="5975448" y="1333565"/>
                  </a:lnTo>
                  <a:cubicBezTo>
                    <a:pt x="5946922" y="1295856"/>
                    <a:pt x="5916312" y="1266288"/>
                    <a:pt x="5867401" y="1266288"/>
                  </a:cubicBezTo>
                  <a:cubicBezTo>
                    <a:pt x="5801100" y="1266288"/>
                    <a:pt x="5766452" y="1322363"/>
                    <a:pt x="5766452" y="1396804"/>
                  </a:cubicBezTo>
                  <a:cubicBezTo>
                    <a:pt x="5766452" y="1466101"/>
                    <a:pt x="5797062" y="1528299"/>
                    <a:pt x="5868378" y="1528299"/>
                  </a:cubicBezTo>
                  <a:cubicBezTo>
                    <a:pt x="5912209" y="1528299"/>
                    <a:pt x="5948941" y="1504852"/>
                    <a:pt x="5978509" y="1467143"/>
                  </a:cubicBezTo>
                  <a:close/>
                  <a:moveTo>
                    <a:pt x="4869246" y="667825"/>
                  </a:moveTo>
                  <a:lnTo>
                    <a:pt x="4750973" y="667825"/>
                  </a:lnTo>
                  <a:lnTo>
                    <a:pt x="4750973" y="634153"/>
                  </a:lnTo>
                  <a:cubicBezTo>
                    <a:pt x="4724466" y="663721"/>
                    <a:pt x="4681676" y="677984"/>
                    <a:pt x="4638822" y="677984"/>
                  </a:cubicBezTo>
                  <a:cubicBezTo>
                    <a:pt x="4514427" y="677984"/>
                    <a:pt x="4467535" y="588238"/>
                    <a:pt x="4467535" y="458763"/>
                  </a:cubicBezTo>
                  <a:lnTo>
                    <a:pt x="4467535" y="186527"/>
                  </a:lnTo>
                  <a:lnTo>
                    <a:pt x="4587827" y="186527"/>
                  </a:lnTo>
                  <a:lnTo>
                    <a:pt x="4587827" y="448538"/>
                  </a:lnTo>
                  <a:cubicBezTo>
                    <a:pt x="4587827" y="513797"/>
                    <a:pt x="4601113" y="562708"/>
                    <a:pt x="4668390" y="562708"/>
                  </a:cubicBezTo>
                  <a:cubicBezTo>
                    <a:pt x="4735668" y="562708"/>
                    <a:pt x="4748954" y="511712"/>
                    <a:pt x="4748954" y="452576"/>
                  </a:cubicBezTo>
                  <a:lnTo>
                    <a:pt x="4748954" y="186462"/>
                  </a:lnTo>
                  <a:lnTo>
                    <a:pt x="4869246" y="186462"/>
                  </a:lnTo>
                  <a:lnTo>
                    <a:pt x="4869246" y="667695"/>
                  </a:lnTo>
                  <a:close/>
                  <a:moveTo>
                    <a:pt x="5244449" y="527083"/>
                  </a:moveTo>
                  <a:lnTo>
                    <a:pt x="5227125" y="649458"/>
                  </a:lnTo>
                  <a:cubicBezTo>
                    <a:pt x="5202637" y="668802"/>
                    <a:pt x="5157829" y="677984"/>
                    <a:pt x="5128261" y="677984"/>
                  </a:cubicBezTo>
                  <a:cubicBezTo>
                    <a:pt x="5054861" y="677984"/>
                    <a:pt x="4997744" y="622951"/>
                    <a:pt x="4997744" y="535224"/>
                  </a:cubicBezTo>
                  <a:lnTo>
                    <a:pt x="4997744" y="301739"/>
                  </a:lnTo>
                  <a:lnTo>
                    <a:pt x="4928447" y="301739"/>
                  </a:lnTo>
                  <a:lnTo>
                    <a:pt x="4928447" y="186527"/>
                  </a:lnTo>
                  <a:lnTo>
                    <a:pt x="4997744" y="186527"/>
                  </a:lnTo>
                  <a:lnTo>
                    <a:pt x="4997744" y="61155"/>
                  </a:lnTo>
                  <a:lnTo>
                    <a:pt x="5118035" y="0"/>
                  </a:lnTo>
                  <a:lnTo>
                    <a:pt x="5118035" y="186592"/>
                  </a:lnTo>
                  <a:lnTo>
                    <a:pt x="5232205" y="186592"/>
                  </a:lnTo>
                  <a:lnTo>
                    <a:pt x="5232205" y="301804"/>
                  </a:lnTo>
                  <a:lnTo>
                    <a:pt x="5118035" y="301804"/>
                  </a:lnTo>
                  <a:lnTo>
                    <a:pt x="5118035" y="503701"/>
                  </a:lnTo>
                  <a:cubicBezTo>
                    <a:pt x="5118035" y="545514"/>
                    <a:pt x="5135360" y="560819"/>
                    <a:pt x="5164928" y="560819"/>
                  </a:cubicBezTo>
                  <a:cubicBezTo>
                    <a:pt x="5194496" y="560819"/>
                    <a:pt x="5225106" y="545514"/>
                    <a:pt x="5244449" y="527148"/>
                  </a:cubicBezTo>
                  <a:close/>
                  <a:moveTo>
                    <a:pt x="3417407" y="667825"/>
                  </a:moveTo>
                  <a:lnTo>
                    <a:pt x="3297116" y="667825"/>
                  </a:lnTo>
                  <a:lnTo>
                    <a:pt x="3297116" y="405814"/>
                  </a:lnTo>
                  <a:cubicBezTo>
                    <a:pt x="3297116" y="340555"/>
                    <a:pt x="3282853" y="292621"/>
                    <a:pt x="3215575" y="292621"/>
                  </a:cubicBezTo>
                  <a:cubicBezTo>
                    <a:pt x="3148298" y="292621"/>
                    <a:pt x="3132993" y="336452"/>
                    <a:pt x="3132993" y="402753"/>
                  </a:cubicBezTo>
                  <a:lnTo>
                    <a:pt x="3132993" y="667825"/>
                  </a:lnTo>
                  <a:lnTo>
                    <a:pt x="3012701" y="667825"/>
                  </a:lnTo>
                  <a:lnTo>
                    <a:pt x="3012701" y="61221"/>
                  </a:lnTo>
                  <a:lnTo>
                    <a:pt x="3132993" y="65"/>
                  </a:lnTo>
                  <a:lnTo>
                    <a:pt x="3132993" y="220264"/>
                  </a:lnTo>
                  <a:cubicBezTo>
                    <a:pt x="3159500" y="193756"/>
                    <a:pt x="3192129" y="176432"/>
                    <a:pt x="3246186" y="176432"/>
                  </a:cubicBezTo>
                  <a:cubicBezTo>
                    <a:pt x="3373641" y="176432"/>
                    <a:pt x="3417473" y="274320"/>
                    <a:pt x="3417473" y="396631"/>
                  </a:cubicBezTo>
                  <a:lnTo>
                    <a:pt x="3417473" y="667825"/>
                  </a:lnTo>
                  <a:close/>
                  <a:moveTo>
                    <a:pt x="5564554" y="1638365"/>
                  </a:moveTo>
                  <a:lnTo>
                    <a:pt x="5440160" y="1638365"/>
                  </a:lnTo>
                  <a:lnTo>
                    <a:pt x="5440160" y="1376355"/>
                  </a:lnTo>
                  <a:cubicBezTo>
                    <a:pt x="5440160" y="1309077"/>
                    <a:pt x="5424855" y="1264204"/>
                    <a:pt x="5357577" y="1264204"/>
                  </a:cubicBezTo>
                  <a:cubicBezTo>
                    <a:pt x="5294337" y="1264204"/>
                    <a:pt x="5273952" y="1301913"/>
                    <a:pt x="5273952" y="1373293"/>
                  </a:cubicBezTo>
                  <a:lnTo>
                    <a:pt x="5273952" y="1638365"/>
                  </a:lnTo>
                  <a:lnTo>
                    <a:pt x="5149558" y="1638365"/>
                  </a:lnTo>
                  <a:lnTo>
                    <a:pt x="5149558" y="1157133"/>
                  </a:lnTo>
                  <a:lnTo>
                    <a:pt x="5273952" y="1157133"/>
                  </a:lnTo>
                  <a:lnTo>
                    <a:pt x="5273952" y="1189762"/>
                  </a:lnTo>
                  <a:cubicBezTo>
                    <a:pt x="5299418" y="1164297"/>
                    <a:pt x="5337192" y="1146973"/>
                    <a:pt x="5391183" y="1146973"/>
                  </a:cubicBezTo>
                  <a:cubicBezTo>
                    <a:pt x="5521700" y="1146973"/>
                    <a:pt x="5564490" y="1247922"/>
                    <a:pt x="5564490" y="1366195"/>
                  </a:cubicBezTo>
                  <a:lnTo>
                    <a:pt x="5564490" y="1638430"/>
                  </a:lnTo>
                  <a:close/>
                  <a:moveTo>
                    <a:pt x="4008772" y="1115386"/>
                  </a:moveTo>
                  <a:cubicBezTo>
                    <a:pt x="4048565" y="1115386"/>
                    <a:pt x="4080152" y="1083798"/>
                    <a:pt x="4080152" y="1044005"/>
                  </a:cubicBezTo>
                  <a:cubicBezTo>
                    <a:pt x="4080152" y="1004212"/>
                    <a:pt x="4048565" y="972624"/>
                    <a:pt x="4008772" y="972624"/>
                  </a:cubicBezTo>
                  <a:cubicBezTo>
                    <a:pt x="3968978" y="972624"/>
                    <a:pt x="3937391" y="1004212"/>
                    <a:pt x="3937391" y="1044005"/>
                  </a:cubicBezTo>
                  <a:cubicBezTo>
                    <a:pt x="3937391" y="1083798"/>
                    <a:pt x="3968978" y="1115386"/>
                    <a:pt x="4008772" y="1115386"/>
                  </a:cubicBezTo>
                  <a:close/>
                  <a:moveTo>
                    <a:pt x="829864" y="1115386"/>
                  </a:moveTo>
                  <a:cubicBezTo>
                    <a:pt x="869657" y="1115386"/>
                    <a:pt x="901244" y="1083798"/>
                    <a:pt x="901244" y="1044005"/>
                  </a:cubicBezTo>
                  <a:cubicBezTo>
                    <a:pt x="901244" y="1004212"/>
                    <a:pt x="869657" y="972624"/>
                    <a:pt x="829864" y="972624"/>
                  </a:cubicBezTo>
                  <a:cubicBezTo>
                    <a:pt x="790070" y="972624"/>
                    <a:pt x="758483" y="1004212"/>
                    <a:pt x="758483" y="1044005"/>
                  </a:cubicBezTo>
                  <a:cubicBezTo>
                    <a:pt x="758483" y="1083798"/>
                    <a:pt x="790070" y="1115386"/>
                    <a:pt x="829864" y="1115386"/>
                  </a:cubicBezTo>
                  <a:close/>
                  <a:moveTo>
                    <a:pt x="6512756" y="426134"/>
                  </a:moveTo>
                  <a:cubicBezTo>
                    <a:pt x="6512756" y="441439"/>
                    <a:pt x="6511714" y="460782"/>
                    <a:pt x="6510737" y="467946"/>
                  </a:cubicBezTo>
                  <a:lnTo>
                    <a:pt x="6219158" y="467946"/>
                  </a:lnTo>
                  <a:cubicBezTo>
                    <a:pt x="6224238" y="535224"/>
                    <a:pt x="6270154" y="562773"/>
                    <a:pt x="6322126" y="562773"/>
                  </a:cubicBezTo>
                  <a:cubicBezTo>
                    <a:pt x="6352736" y="562773"/>
                    <a:pt x="6381262" y="553590"/>
                    <a:pt x="6405751" y="529102"/>
                  </a:cubicBezTo>
                  <a:lnTo>
                    <a:pt x="6491394" y="601459"/>
                  </a:lnTo>
                  <a:cubicBezTo>
                    <a:pt x="6446521" y="657535"/>
                    <a:pt x="6378201" y="677919"/>
                    <a:pt x="6317046" y="677919"/>
                  </a:cubicBezTo>
                  <a:cubicBezTo>
                    <a:pt x="6176369" y="677919"/>
                    <a:pt x="6095805" y="569872"/>
                    <a:pt x="6095805" y="428153"/>
                  </a:cubicBezTo>
                  <a:cubicBezTo>
                    <a:pt x="6095805" y="274190"/>
                    <a:pt x="6190632" y="176302"/>
                    <a:pt x="6308905" y="176302"/>
                  </a:cubicBezTo>
                  <a:cubicBezTo>
                    <a:pt x="6435319" y="176302"/>
                    <a:pt x="6512821" y="287411"/>
                    <a:pt x="6512821" y="426069"/>
                  </a:cubicBezTo>
                  <a:close/>
                  <a:moveTo>
                    <a:pt x="6221177" y="374162"/>
                  </a:moveTo>
                  <a:lnTo>
                    <a:pt x="6392465" y="374162"/>
                  </a:lnTo>
                  <a:cubicBezTo>
                    <a:pt x="6388361" y="320105"/>
                    <a:pt x="6353713" y="283438"/>
                    <a:pt x="6304802" y="283438"/>
                  </a:cubicBezTo>
                  <a:cubicBezTo>
                    <a:pt x="6246708" y="283438"/>
                    <a:pt x="6224238" y="334433"/>
                    <a:pt x="6221177" y="374162"/>
                  </a:cubicBezTo>
                  <a:close/>
                  <a:moveTo>
                    <a:pt x="5702235" y="667825"/>
                  </a:moveTo>
                  <a:lnTo>
                    <a:pt x="5583963" y="667825"/>
                  </a:lnTo>
                  <a:lnTo>
                    <a:pt x="5583963" y="634153"/>
                  </a:lnTo>
                  <a:cubicBezTo>
                    <a:pt x="5557456" y="663721"/>
                    <a:pt x="5514666" y="677984"/>
                    <a:pt x="5471812" y="677984"/>
                  </a:cubicBezTo>
                  <a:cubicBezTo>
                    <a:pt x="5347417" y="677984"/>
                    <a:pt x="5300525" y="588238"/>
                    <a:pt x="5300525" y="458763"/>
                  </a:cubicBezTo>
                  <a:lnTo>
                    <a:pt x="5300525" y="186527"/>
                  </a:lnTo>
                  <a:lnTo>
                    <a:pt x="5420817" y="186527"/>
                  </a:lnTo>
                  <a:lnTo>
                    <a:pt x="5420817" y="448538"/>
                  </a:lnTo>
                  <a:cubicBezTo>
                    <a:pt x="5420817" y="513797"/>
                    <a:pt x="5434103" y="562708"/>
                    <a:pt x="5501380" y="562708"/>
                  </a:cubicBezTo>
                  <a:cubicBezTo>
                    <a:pt x="5568657" y="562708"/>
                    <a:pt x="5581944" y="511712"/>
                    <a:pt x="5581944" y="452576"/>
                  </a:cubicBezTo>
                  <a:lnTo>
                    <a:pt x="5581944" y="186462"/>
                  </a:lnTo>
                  <a:lnTo>
                    <a:pt x="5702235" y="186462"/>
                  </a:lnTo>
                  <a:lnTo>
                    <a:pt x="5702235" y="667695"/>
                  </a:lnTo>
                  <a:close/>
                  <a:moveTo>
                    <a:pt x="3895579" y="426134"/>
                  </a:moveTo>
                  <a:cubicBezTo>
                    <a:pt x="3895579" y="441439"/>
                    <a:pt x="3894537" y="460782"/>
                    <a:pt x="3893560" y="467946"/>
                  </a:cubicBezTo>
                  <a:lnTo>
                    <a:pt x="3601981" y="467946"/>
                  </a:lnTo>
                  <a:cubicBezTo>
                    <a:pt x="3607061" y="535224"/>
                    <a:pt x="3652976" y="562773"/>
                    <a:pt x="3704949" y="562773"/>
                  </a:cubicBezTo>
                  <a:cubicBezTo>
                    <a:pt x="3735559" y="562773"/>
                    <a:pt x="3764085" y="553590"/>
                    <a:pt x="3788573" y="529102"/>
                  </a:cubicBezTo>
                  <a:lnTo>
                    <a:pt x="3874217" y="601459"/>
                  </a:lnTo>
                  <a:cubicBezTo>
                    <a:pt x="3829343" y="657535"/>
                    <a:pt x="3761024" y="677919"/>
                    <a:pt x="3699868" y="677919"/>
                  </a:cubicBezTo>
                  <a:cubicBezTo>
                    <a:pt x="3559192" y="677919"/>
                    <a:pt x="3478628" y="569872"/>
                    <a:pt x="3478628" y="428153"/>
                  </a:cubicBezTo>
                  <a:cubicBezTo>
                    <a:pt x="3478628" y="274190"/>
                    <a:pt x="3573455" y="176302"/>
                    <a:pt x="3691727" y="176302"/>
                  </a:cubicBezTo>
                  <a:cubicBezTo>
                    <a:pt x="3818141" y="176302"/>
                    <a:pt x="3895644" y="287411"/>
                    <a:pt x="3895644" y="426069"/>
                  </a:cubicBezTo>
                  <a:close/>
                  <a:moveTo>
                    <a:pt x="3604000" y="374162"/>
                  </a:moveTo>
                  <a:lnTo>
                    <a:pt x="3775287" y="374162"/>
                  </a:lnTo>
                  <a:cubicBezTo>
                    <a:pt x="3771184" y="320105"/>
                    <a:pt x="3736536" y="283438"/>
                    <a:pt x="3687624" y="283438"/>
                  </a:cubicBezTo>
                  <a:cubicBezTo>
                    <a:pt x="3629530" y="283438"/>
                    <a:pt x="3607061" y="334433"/>
                    <a:pt x="3604000" y="374162"/>
                  </a:cubicBezTo>
                  <a:close/>
                  <a:moveTo>
                    <a:pt x="4579686" y="1638365"/>
                  </a:moveTo>
                  <a:lnTo>
                    <a:pt x="4455291" y="1638365"/>
                  </a:lnTo>
                  <a:lnTo>
                    <a:pt x="4455291" y="1606778"/>
                  </a:lnTo>
                  <a:cubicBezTo>
                    <a:pt x="4414521" y="1636346"/>
                    <a:pt x="4390032" y="1648590"/>
                    <a:pt x="4346201" y="1648590"/>
                  </a:cubicBezTo>
                  <a:cubicBezTo>
                    <a:pt x="4207543" y="1648590"/>
                    <a:pt x="4148406" y="1528299"/>
                    <a:pt x="4148406" y="1393678"/>
                  </a:cubicBezTo>
                  <a:cubicBezTo>
                    <a:pt x="4148406" y="1247856"/>
                    <a:pt x="4217703" y="1146973"/>
                    <a:pt x="4343140" y="1146973"/>
                  </a:cubicBezTo>
                  <a:cubicBezTo>
                    <a:pt x="4384952" y="1146973"/>
                    <a:pt x="4424681" y="1158175"/>
                    <a:pt x="4455291" y="1185724"/>
                  </a:cubicBezTo>
                  <a:lnTo>
                    <a:pt x="4455291" y="1031761"/>
                  </a:lnTo>
                  <a:lnTo>
                    <a:pt x="4579686" y="969564"/>
                  </a:lnTo>
                  <a:lnTo>
                    <a:pt x="4579686" y="1638365"/>
                  </a:lnTo>
                  <a:close/>
                  <a:moveTo>
                    <a:pt x="4455356" y="1489547"/>
                  </a:moveTo>
                  <a:lnTo>
                    <a:pt x="4455356" y="1306016"/>
                  </a:lnTo>
                  <a:cubicBezTo>
                    <a:pt x="4428849" y="1277490"/>
                    <a:pt x="4403384" y="1264204"/>
                    <a:pt x="4368670" y="1264204"/>
                  </a:cubicBezTo>
                  <a:cubicBezTo>
                    <a:pt x="4296313" y="1264204"/>
                    <a:pt x="4278924" y="1321321"/>
                    <a:pt x="4278924" y="1389575"/>
                  </a:cubicBezTo>
                  <a:cubicBezTo>
                    <a:pt x="4278924" y="1467078"/>
                    <a:pt x="4301328" y="1531294"/>
                    <a:pt x="4371731" y="1531294"/>
                  </a:cubicBezTo>
                  <a:cubicBezTo>
                    <a:pt x="4406380" y="1531294"/>
                    <a:pt x="4430868" y="1515989"/>
                    <a:pt x="4455356" y="1489482"/>
                  </a:cubicBezTo>
                  <a:close/>
                  <a:moveTo>
                    <a:pt x="3945532" y="1157198"/>
                  </a:moveTo>
                  <a:lnTo>
                    <a:pt x="3945532" y="1638430"/>
                  </a:lnTo>
                  <a:lnTo>
                    <a:pt x="4069927" y="1638430"/>
                  </a:lnTo>
                  <a:lnTo>
                    <a:pt x="4069927" y="1157198"/>
                  </a:lnTo>
                  <a:lnTo>
                    <a:pt x="3945532" y="1157198"/>
                  </a:lnTo>
                  <a:close/>
                  <a:moveTo>
                    <a:pt x="3873175" y="985911"/>
                  </a:moveTo>
                  <a:lnTo>
                    <a:pt x="3873175" y="1085817"/>
                  </a:lnTo>
                  <a:cubicBezTo>
                    <a:pt x="3854809" y="1079695"/>
                    <a:pt x="3830386" y="1076634"/>
                    <a:pt x="3812019" y="1076634"/>
                  </a:cubicBezTo>
                  <a:cubicBezTo>
                    <a:pt x="3776329" y="1076634"/>
                    <a:pt x="3760047" y="1087836"/>
                    <a:pt x="3760047" y="1118447"/>
                  </a:cubicBezTo>
                  <a:lnTo>
                    <a:pt x="3760047" y="1157198"/>
                  </a:lnTo>
                  <a:lnTo>
                    <a:pt x="3863015" y="1157198"/>
                  </a:lnTo>
                  <a:lnTo>
                    <a:pt x="3863015" y="1273452"/>
                  </a:lnTo>
                  <a:lnTo>
                    <a:pt x="3760047" y="1273452"/>
                  </a:lnTo>
                  <a:lnTo>
                    <a:pt x="3760047" y="1638430"/>
                  </a:lnTo>
                  <a:lnTo>
                    <a:pt x="3635652" y="1638430"/>
                  </a:lnTo>
                  <a:lnTo>
                    <a:pt x="3635652" y="1273452"/>
                  </a:lnTo>
                  <a:lnTo>
                    <a:pt x="3568375" y="1273452"/>
                  </a:lnTo>
                  <a:lnTo>
                    <a:pt x="3568375" y="1157198"/>
                  </a:lnTo>
                  <a:lnTo>
                    <a:pt x="3635652" y="1157198"/>
                  </a:lnTo>
                  <a:lnTo>
                    <a:pt x="3635652" y="1099104"/>
                  </a:lnTo>
                  <a:cubicBezTo>
                    <a:pt x="3635652" y="1009357"/>
                    <a:pt x="3691727" y="972690"/>
                    <a:pt x="3782451" y="972690"/>
                  </a:cubicBezTo>
                  <a:cubicBezTo>
                    <a:pt x="3808958" y="972690"/>
                    <a:pt x="3847710" y="975751"/>
                    <a:pt x="3873175" y="985976"/>
                  </a:cubicBezTo>
                  <a:close/>
                  <a:moveTo>
                    <a:pt x="3507154" y="1638365"/>
                  </a:moveTo>
                  <a:lnTo>
                    <a:pt x="3382759" y="1638365"/>
                  </a:lnTo>
                  <a:lnTo>
                    <a:pt x="3382759" y="1376355"/>
                  </a:lnTo>
                  <a:cubicBezTo>
                    <a:pt x="3382759" y="1309077"/>
                    <a:pt x="3367454" y="1264204"/>
                    <a:pt x="3300177" y="1264204"/>
                  </a:cubicBezTo>
                  <a:cubicBezTo>
                    <a:pt x="3236937" y="1264204"/>
                    <a:pt x="3216552" y="1301913"/>
                    <a:pt x="3216552" y="1373293"/>
                  </a:cubicBezTo>
                  <a:lnTo>
                    <a:pt x="3216552" y="1638365"/>
                  </a:lnTo>
                  <a:lnTo>
                    <a:pt x="3092157" y="1638365"/>
                  </a:lnTo>
                  <a:lnTo>
                    <a:pt x="3092157" y="1157133"/>
                  </a:lnTo>
                  <a:lnTo>
                    <a:pt x="3216552" y="1157133"/>
                  </a:lnTo>
                  <a:lnTo>
                    <a:pt x="3216552" y="1189762"/>
                  </a:lnTo>
                  <a:cubicBezTo>
                    <a:pt x="3242017" y="1164297"/>
                    <a:pt x="3279792" y="1146973"/>
                    <a:pt x="3333783" y="1146973"/>
                  </a:cubicBezTo>
                  <a:cubicBezTo>
                    <a:pt x="3464300" y="1146973"/>
                    <a:pt x="3507089" y="1247922"/>
                    <a:pt x="3507089" y="1366195"/>
                  </a:cubicBezTo>
                  <a:lnTo>
                    <a:pt x="3507089" y="1638430"/>
                  </a:lnTo>
                  <a:close/>
                  <a:moveTo>
                    <a:pt x="2792437" y="1146973"/>
                  </a:moveTo>
                  <a:cubicBezTo>
                    <a:pt x="2653779" y="1146973"/>
                    <a:pt x="2567094" y="1256063"/>
                    <a:pt x="2567094" y="1397782"/>
                  </a:cubicBezTo>
                  <a:cubicBezTo>
                    <a:pt x="2567094" y="1546665"/>
                    <a:pt x="2661920" y="1648590"/>
                    <a:pt x="2792437" y="1648590"/>
                  </a:cubicBezTo>
                  <a:cubicBezTo>
                    <a:pt x="2922954" y="1648590"/>
                    <a:pt x="3017781" y="1546665"/>
                    <a:pt x="3017781" y="1397782"/>
                  </a:cubicBezTo>
                  <a:cubicBezTo>
                    <a:pt x="3017781" y="1248899"/>
                    <a:pt x="2931095" y="1146973"/>
                    <a:pt x="2792437" y="1146973"/>
                  </a:cubicBezTo>
                  <a:close/>
                  <a:moveTo>
                    <a:pt x="2792437" y="1528299"/>
                  </a:moveTo>
                  <a:cubicBezTo>
                    <a:pt x="2712916" y="1528299"/>
                    <a:pt x="2695592" y="1451838"/>
                    <a:pt x="2695592" y="1397782"/>
                  </a:cubicBezTo>
                  <a:cubicBezTo>
                    <a:pt x="2695592" y="1323340"/>
                    <a:pt x="2726202" y="1266288"/>
                    <a:pt x="2792437" y="1266288"/>
                  </a:cubicBezTo>
                  <a:cubicBezTo>
                    <a:pt x="2858673" y="1266288"/>
                    <a:pt x="2889283" y="1323405"/>
                    <a:pt x="2889283" y="1397782"/>
                  </a:cubicBezTo>
                  <a:cubicBezTo>
                    <a:pt x="2889283" y="1451838"/>
                    <a:pt x="2871959" y="1528299"/>
                    <a:pt x="2792437" y="1528299"/>
                  </a:cubicBezTo>
                  <a:close/>
                  <a:moveTo>
                    <a:pt x="2446802" y="1467143"/>
                  </a:moveTo>
                  <a:lnTo>
                    <a:pt x="2526323" y="1542561"/>
                  </a:lnTo>
                  <a:cubicBezTo>
                    <a:pt x="2485553" y="1594534"/>
                    <a:pt x="2429478" y="1648590"/>
                    <a:pt x="2334651" y="1648590"/>
                  </a:cubicBezTo>
                  <a:cubicBezTo>
                    <a:pt x="2203157" y="1648590"/>
                    <a:pt x="2106246" y="1543604"/>
                    <a:pt x="2106246" y="1398823"/>
                  </a:cubicBezTo>
                  <a:cubicBezTo>
                    <a:pt x="2106246" y="1266288"/>
                    <a:pt x="2186810" y="1146973"/>
                    <a:pt x="2336670" y="1146973"/>
                  </a:cubicBezTo>
                  <a:cubicBezTo>
                    <a:pt x="2422314" y="1146973"/>
                    <a:pt x="2481450" y="1185724"/>
                    <a:pt x="2525281" y="1250983"/>
                  </a:cubicBezTo>
                  <a:lnTo>
                    <a:pt x="2443741" y="1333565"/>
                  </a:lnTo>
                  <a:cubicBezTo>
                    <a:pt x="2415215" y="1295856"/>
                    <a:pt x="2384604" y="1266288"/>
                    <a:pt x="2335693" y="1266288"/>
                  </a:cubicBezTo>
                  <a:cubicBezTo>
                    <a:pt x="2269393" y="1266288"/>
                    <a:pt x="2234744" y="1322363"/>
                    <a:pt x="2234744" y="1396804"/>
                  </a:cubicBezTo>
                  <a:cubicBezTo>
                    <a:pt x="2234744" y="1466101"/>
                    <a:pt x="2265355" y="1528299"/>
                    <a:pt x="2336670" y="1528299"/>
                  </a:cubicBezTo>
                  <a:cubicBezTo>
                    <a:pt x="2380501" y="1528299"/>
                    <a:pt x="2417234" y="1504852"/>
                    <a:pt x="2446802" y="1467143"/>
                  </a:cubicBezTo>
                  <a:close/>
                  <a:moveTo>
                    <a:pt x="1803530" y="1638365"/>
                  </a:moveTo>
                  <a:lnTo>
                    <a:pt x="1679135" y="1638365"/>
                  </a:lnTo>
                  <a:lnTo>
                    <a:pt x="1679135" y="1376355"/>
                  </a:lnTo>
                  <a:cubicBezTo>
                    <a:pt x="1679135" y="1309077"/>
                    <a:pt x="1663830" y="1264204"/>
                    <a:pt x="1596553" y="1264204"/>
                  </a:cubicBezTo>
                  <a:cubicBezTo>
                    <a:pt x="1533314" y="1264204"/>
                    <a:pt x="1511951" y="1301913"/>
                    <a:pt x="1511951" y="1373293"/>
                  </a:cubicBezTo>
                  <a:lnTo>
                    <a:pt x="1511951" y="1638365"/>
                  </a:lnTo>
                  <a:lnTo>
                    <a:pt x="1387557" y="1638365"/>
                  </a:lnTo>
                  <a:lnTo>
                    <a:pt x="1387557" y="1031761"/>
                  </a:lnTo>
                  <a:lnTo>
                    <a:pt x="1511951" y="969564"/>
                  </a:lnTo>
                  <a:lnTo>
                    <a:pt x="1511951" y="1189762"/>
                  </a:lnTo>
                  <a:cubicBezTo>
                    <a:pt x="1535398" y="1161236"/>
                    <a:pt x="1584309" y="1146973"/>
                    <a:pt x="1632243" y="1146973"/>
                  </a:cubicBezTo>
                  <a:cubicBezTo>
                    <a:pt x="1758657" y="1146973"/>
                    <a:pt x="1803530" y="1246880"/>
                    <a:pt x="1803530" y="1366195"/>
                  </a:cubicBezTo>
                  <a:lnTo>
                    <a:pt x="1803530" y="1638430"/>
                  </a:lnTo>
                  <a:close/>
                  <a:moveTo>
                    <a:pt x="1311031" y="1493650"/>
                  </a:moveTo>
                  <a:lnTo>
                    <a:pt x="1292665" y="1619022"/>
                  </a:lnTo>
                  <a:cubicBezTo>
                    <a:pt x="1267200" y="1639407"/>
                    <a:pt x="1205979" y="1648590"/>
                    <a:pt x="1173350" y="1648590"/>
                  </a:cubicBezTo>
                  <a:cubicBezTo>
                    <a:pt x="1097931" y="1648590"/>
                    <a:pt x="1043875" y="1588412"/>
                    <a:pt x="1043875" y="1504852"/>
                  </a:cubicBezTo>
                  <a:lnTo>
                    <a:pt x="1043875" y="1273387"/>
                  </a:lnTo>
                  <a:lnTo>
                    <a:pt x="960250" y="1273387"/>
                  </a:lnTo>
                  <a:lnTo>
                    <a:pt x="960250" y="1157133"/>
                  </a:lnTo>
                  <a:lnTo>
                    <a:pt x="1043875" y="1157133"/>
                  </a:lnTo>
                  <a:lnTo>
                    <a:pt x="1043875" y="1031761"/>
                  </a:lnTo>
                  <a:lnTo>
                    <a:pt x="1168270" y="969564"/>
                  </a:lnTo>
                  <a:lnTo>
                    <a:pt x="1168270" y="1157133"/>
                  </a:lnTo>
                  <a:lnTo>
                    <a:pt x="1308947" y="1157133"/>
                  </a:lnTo>
                  <a:lnTo>
                    <a:pt x="1308947" y="1273387"/>
                  </a:lnTo>
                  <a:lnTo>
                    <a:pt x="1168270" y="1273387"/>
                  </a:lnTo>
                  <a:lnTo>
                    <a:pt x="1168270" y="1471181"/>
                  </a:lnTo>
                  <a:cubicBezTo>
                    <a:pt x="1168270" y="1515012"/>
                    <a:pt x="1184552" y="1529275"/>
                    <a:pt x="1214120" y="1529275"/>
                  </a:cubicBezTo>
                  <a:cubicBezTo>
                    <a:pt x="1243688" y="1529275"/>
                    <a:pt x="1289539" y="1513970"/>
                    <a:pt x="1310966" y="1493585"/>
                  </a:cubicBezTo>
                  <a:close/>
                  <a:moveTo>
                    <a:pt x="767666" y="1157198"/>
                  </a:moveTo>
                  <a:lnTo>
                    <a:pt x="767666" y="1638430"/>
                  </a:lnTo>
                  <a:lnTo>
                    <a:pt x="892061" y="1638430"/>
                  </a:lnTo>
                  <a:lnTo>
                    <a:pt x="892061" y="1157198"/>
                  </a:lnTo>
                  <a:lnTo>
                    <a:pt x="767666" y="1157198"/>
                  </a:lnTo>
                  <a:close/>
                  <a:moveTo>
                    <a:pt x="702408" y="1157198"/>
                  </a:moveTo>
                  <a:lnTo>
                    <a:pt x="550529" y="1638430"/>
                  </a:lnTo>
                  <a:lnTo>
                    <a:pt x="436359" y="1638430"/>
                  </a:lnTo>
                  <a:lnTo>
                    <a:pt x="354819" y="1345809"/>
                  </a:lnTo>
                  <a:lnTo>
                    <a:pt x="272236" y="1638430"/>
                  </a:lnTo>
                  <a:lnTo>
                    <a:pt x="158066" y="1638430"/>
                  </a:lnTo>
                  <a:lnTo>
                    <a:pt x="7099" y="1157198"/>
                  </a:lnTo>
                  <a:lnTo>
                    <a:pt x="145757" y="1157198"/>
                  </a:lnTo>
                  <a:lnTo>
                    <a:pt x="218114" y="1436533"/>
                  </a:lnTo>
                  <a:lnTo>
                    <a:pt x="299655" y="1157198"/>
                  </a:lnTo>
                  <a:lnTo>
                    <a:pt x="412848" y="1157198"/>
                  </a:lnTo>
                  <a:lnTo>
                    <a:pt x="494388" y="1436533"/>
                  </a:lnTo>
                  <a:lnTo>
                    <a:pt x="567788" y="1157198"/>
                  </a:lnTo>
                  <a:lnTo>
                    <a:pt x="702343" y="1157198"/>
                  </a:lnTo>
                  <a:close/>
                  <a:moveTo>
                    <a:pt x="4436990" y="16282"/>
                  </a:moveTo>
                  <a:lnTo>
                    <a:pt x="4436990" y="115147"/>
                  </a:lnTo>
                  <a:cubicBezTo>
                    <a:pt x="4409441" y="107983"/>
                    <a:pt x="4391139" y="104921"/>
                    <a:pt x="4374792" y="104921"/>
                  </a:cubicBezTo>
                  <a:cubicBezTo>
                    <a:pt x="4332003" y="104921"/>
                    <a:pt x="4322820" y="120227"/>
                    <a:pt x="4322820" y="144715"/>
                  </a:cubicBezTo>
                  <a:lnTo>
                    <a:pt x="4322820" y="186527"/>
                  </a:lnTo>
                  <a:lnTo>
                    <a:pt x="4404361" y="186527"/>
                  </a:lnTo>
                  <a:lnTo>
                    <a:pt x="4404361" y="302781"/>
                  </a:lnTo>
                  <a:lnTo>
                    <a:pt x="4322820" y="302781"/>
                  </a:lnTo>
                  <a:lnTo>
                    <a:pt x="4322820" y="667759"/>
                  </a:lnTo>
                  <a:lnTo>
                    <a:pt x="4202528" y="667759"/>
                  </a:lnTo>
                  <a:lnTo>
                    <a:pt x="4202528" y="302781"/>
                  </a:lnTo>
                  <a:lnTo>
                    <a:pt x="4143392" y="302781"/>
                  </a:lnTo>
                  <a:lnTo>
                    <a:pt x="4143392" y="186527"/>
                  </a:lnTo>
                  <a:lnTo>
                    <a:pt x="4202528" y="186527"/>
                  </a:lnTo>
                  <a:lnTo>
                    <a:pt x="4202528" y="128433"/>
                  </a:lnTo>
                  <a:cubicBezTo>
                    <a:pt x="4202528" y="44808"/>
                    <a:pt x="4246360" y="2019"/>
                    <a:pt x="4348350" y="2019"/>
                  </a:cubicBezTo>
                  <a:cubicBezTo>
                    <a:pt x="4380980" y="2019"/>
                    <a:pt x="4407487" y="8141"/>
                    <a:pt x="4437055" y="16282"/>
                  </a:cubicBezTo>
                  <a:close/>
                  <a:moveTo>
                    <a:pt x="2957602" y="527083"/>
                  </a:moveTo>
                  <a:lnTo>
                    <a:pt x="2940278" y="649458"/>
                  </a:lnTo>
                  <a:cubicBezTo>
                    <a:pt x="2915790" y="668802"/>
                    <a:pt x="2873001" y="677984"/>
                    <a:pt x="2843433" y="677984"/>
                  </a:cubicBezTo>
                  <a:cubicBezTo>
                    <a:pt x="2770033" y="677984"/>
                    <a:pt x="2712916" y="622951"/>
                    <a:pt x="2712916" y="535224"/>
                  </a:cubicBezTo>
                  <a:lnTo>
                    <a:pt x="2712916" y="301739"/>
                  </a:lnTo>
                  <a:lnTo>
                    <a:pt x="2629291" y="301739"/>
                  </a:lnTo>
                  <a:lnTo>
                    <a:pt x="2629291" y="186527"/>
                  </a:lnTo>
                  <a:lnTo>
                    <a:pt x="2712916" y="186527"/>
                  </a:lnTo>
                  <a:lnTo>
                    <a:pt x="2712916" y="61155"/>
                  </a:lnTo>
                  <a:lnTo>
                    <a:pt x="2833208" y="0"/>
                  </a:lnTo>
                  <a:lnTo>
                    <a:pt x="2833208" y="186592"/>
                  </a:lnTo>
                  <a:lnTo>
                    <a:pt x="2945358" y="186592"/>
                  </a:lnTo>
                  <a:lnTo>
                    <a:pt x="2945358" y="301804"/>
                  </a:lnTo>
                  <a:lnTo>
                    <a:pt x="2833208" y="301804"/>
                  </a:lnTo>
                  <a:lnTo>
                    <a:pt x="2833208" y="503701"/>
                  </a:lnTo>
                  <a:cubicBezTo>
                    <a:pt x="2833208" y="545514"/>
                    <a:pt x="2850532" y="560819"/>
                    <a:pt x="2880100" y="560819"/>
                  </a:cubicBezTo>
                  <a:cubicBezTo>
                    <a:pt x="2909668" y="560819"/>
                    <a:pt x="2938194" y="545514"/>
                    <a:pt x="2957602" y="527148"/>
                  </a:cubicBezTo>
                  <a:close/>
                  <a:moveTo>
                    <a:pt x="2397891" y="426134"/>
                  </a:moveTo>
                  <a:cubicBezTo>
                    <a:pt x="2397891" y="441439"/>
                    <a:pt x="2396849" y="460782"/>
                    <a:pt x="2395872" y="467946"/>
                  </a:cubicBezTo>
                  <a:lnTo>
                    <a:pt x="2114453" y="467946"/>
                  </a:lnTo>
                  <a:cubicBezTo>
                    <a:pt x="2119533" y="535224"/>
                    <a:pt x="2166425" y="562773"/>
                    <a:pt x="2218462" y="562773"/>
                  </a:cubicBezTo>
                  <a:cubicBezTo>
                    <a:pt x="2249073" y="562773"/>
                    <a:pt x="2276557" y="553590"/>
                    <a:pt x="2301045" y="529102"/>
                  </a:cubicBezTo>
                  <a:lnTo>
                    <a:pt x="2386689" y="601459"/>
                  </a:lnTo>
                  <a:cubicBezTo>
                    <a:pt x="2346895" y="654473"/>
                    <a:pt x="2274538" y="677919"/>
                    <a:pt x="2210321" y="677919"/>
                  </a:cubicBezTo>
                  <a:cubicBezTo>
                    <a:pt x="2072705" y="677919"/>
                    <a:pt x="1991100" y="569872"/>
                    <a:pt x="1991100" y="429130"/>
                  </a:cubicBezTo>
                  <a:cubicBezTo>
                    <a:pt x="1991100" y="288388"/>
                    <a:pt x="2079804" y="176302"/>
                    <a:pt x="2205176" y="176302"/>
                  </a:cubicBezTo>
                  <a:cubicBezTo>
                    <a:pt x="2339731" y="176302"/>
                    <a:pt x="2397891" y="298678"/>
                    <a:pt x="2397891" y="426069"/>
                  </a:cubicBezTo>
                  <a:close/>
                  <a:moveTo>
                    <a:pt x="2116472" y="374162"/>
                  </a:moveTo>
                  <a:lnTo>
                    <a:pt x="2287759" y="374162"/>
                  </a:lnTo>
                  <a:cubicBezTo>
                    <a:pt x="2282679" y="320105"/>
                    <a:pt x="2251027" y="283438"/>
                    <a:pt x="2199054" y="283438"/>
                  </a:cubicBezTo>
                  <a:cubicBezTo>
                    <a:pt x="2144021" y="283438"/>
                    <a:pt x="2119533" y="334433"/>
                    <a:pt x="2116472" y="374162"/>
                  </a:cubicBezTo>
                  <a:close/>
                  <a:moveTo>
                    <a:pt x="1933982" y="428218"/>
                  </a:moveTo>
                  <a:cubicBezTo>
                    <a:pt x="1933982" y="551571"/>
                    <a:pt x="1882987" y="677984"/>
                    <a:pt x="1746413" y="677984"/>
                  </a:cubicBezTo>
                  <a:cubicBezTo>
                    <a:pt x="1693399" y="677984"/>
                    <a:pt x="1660769" y="658642"/>
                    <a:pt x="1639342" y="638191"/>
                  </a:cubicBezTo>
                  <a:lnTo>
                    <a:pt x="1639342" y="784990"/>
                  </a:lnTo>
                  <a:lnTo>
                    <a:pt x="1519050" y="845169"/>
                  </a:lnTo>
                  <a:lnTo>
                    <a:pt x="1519050" y="186527"/>
                  </a:lnTo>
                  <a:lnTo>
                    <a:pt x="1639342" y="186527"/>
                  </a:lnTo>
                  <a:lnTo>
                    <a:pt x="1639342" y="219157"/>
                  </a:lnTo>
                  <a:cubicBezTo>
                    <a:pt x="1670929" y="190630"/>
                    <a:pt x="1703559" y="176367"/>
                    <a:pt x="1748432" y="176367"/>
                  </a:cubicBezTo>
                  <a:cubicBezTo>
                    <a:pt x="1877907" y="176367"/>
                    <a:pt x="1933982" y="298743"/>
                    <a:pt x="1933982" y="428218"/>
                  </a:cubicBezTo>
                  <a:close/>
                  <a:moveTo>
                    <a:pt x="1809587" y="434340"/>
                  </a:moveTo>
                  <a:cubicBezTo>
                    <a:pt x="1809587" y="364002"/>
                    <a:pt x="1791221" y="292621"/>
                    <a:pt x="1718864" y="292621"/>
                  </a:cubicBezTo>
                  <a:cubicBezTo>
                    <a:pt x="1685193" y="292621"/>
                    <a:pt x="1658685" y="307926"/>
                    <a:pt x="1639342" y="335410"/>
                  </a:cubicBezTo>
                  <a:lnTo>
                    <a:pt x="1639342" y="518942"/>
                  </a:lnTo>
                  <a:cubicBezTo>
                    <a:pt x="1658685" y="546491"/>
                    <a:pt x="1691315" y="562773"/>
                    <a:pt x="1726028" y="562773"/>
                  </a:cubicBezTo>
                  <a:cubicBezTo>
                    <a:pt x="1793305" y="562773"/>
                    <a:pt x="1809652" y="501618"/>
                    <a:pt x="1809652" y="434340"/>
                  </a:cubicBezTo>
                  <a:close/>
                  <a:moveTo>
                    <a:pt x="1435426" y="667825"/>
                  </a:moveTo>
                  <a:lnTo>
                    <a:pt x="1315134" y="667825"/>
                  </a:lnTo>
                  <a:lnTo>
                    <a:pt x="1315134" y="634153"/>
                  </a:lnTo>
                  <a:cubicBezTo>
                    <a:pt x="1286608" y="662680"/>
                    <a:pt x="1249876" y="677984"/>
                    <a:pt x="1202983" y="677984"/>
                  </a:cubicBezTo>
                  <a:cubicBezTo>
                    <a:pt x="1108157" y="677984"/>
                    <a:pt x="1033715" y="616829"/>
                    <a:pt x="1033715" y="510800"/>
                  </a:cubicBezTo>
                  <a:cubicBezTo>
                    <a:pt x="1033715" y="404772"/>
                    <a:pt x="1106072" y="348696"/>
                    <a:pt x="1221284" y="348696"/>
                  </a:cubicBezTo>
                  <a:cubicBezTo>
                    <a:pt x="1251894" y="348696"/>
                    <a:pt x="1283482" y="352799"/>
                    <a:pt x="1315069" y="368040"/>
                  </a:cubicBezTo>
                  <a:lnTo>
                    <a:pt x="1315069" y="342574"/>
                  </a:lnTo>
                  <a:cubicBezTo>
                    <a:pt x="1315069" y="297701"/>
                    <a:pt x="1285501" y="279335"/>
                    <a:pt x="1232486" y="279335"/>
                  </a:cubicBezTo>
                  <a:cubicBezTo>
                    <a:pt x="1194777" y="279335"/>
                    <a:pt x="1159087" y="288518"/>
                    <a:pt x="1121378" y="310922"/>
                  </a:cubicBezTo>
                  <a:lnTo>
                    <a:pt x="1073443" y="225278"/>
                  </a:lnTo>
                  <a:cubicBezTo>
                    <a:pt x="1125416" y="192649"/>
                    <a:pt x="1175369" y="176367"/>
                    <a:pt x="1239650" y="176367"/>
                  </a:cubicBezTo>
                  <a:cubicBezTo>
                    <a:pt x="1360984" y="176367"/>
                    <a:pt x="1435426" y="235503"/>
                    <a:pt x="1435426" y="344593"/>
                  </a:cubicBezTo>
                  <a:lnTo>
                    <a:pt x="1435426" y="667759"/>
                  </a:lnTo>
                  <a:close/>
                  <a:moveTo>
                    <a:pt x="1315134" y="527083"/>
                  </a:moveTo>
                  <a:lnTo>
                    <a:pt x="1315134" y="465927"/>
                  </a:lnTo>
                  <a:cubicBezTo>
                    <a:pt x="1290646" y="450622"/>
                    <a:pt x="1259059" y="445542"/>
                    <a:pt x="1234570" y="445542"/>
                  </a:cubicBezTo>
                  <a:cubicBezTo>
                    <a:pt x="1181556" y="445542"/>
                    <a:pt x="1156091" y="468988"/>
                    <a:pt x="1156091" y="507740"/>
                  </a:cubicBezTo>
                  <a:cubicBezTo>
                    <a:pt x="1156091" y="544472"/>
                    <a:pt x="1179537" y="574040"/>
                    <a:pt x="1224410" y="574040"/>
                  </a:cubicBezTo>
                  <a:cubicBezTo>
                    <a:pt x="1247857" y="574040"/>
                    <a:pt x="1288627" y="565899"/>
                    <a:pt x="1315134" y="527148"/>
                  </a:cubicBezTo>
                  <a:close/>
                  <a:moveTo>
                    <a:pt x="967480" y="667825"/>
                  </a:moveTo>
                  <a:lnTo>
                    <a:pt x="847188" y="667825"/>
                  </a:lnTo>
                  <a:lnTo>
                    <a:pt x="847188" y="405814"/>
                  </a:lnTo>
                  <a:cubicBezTo>
                    <a:pt x="847188" y="340555"/>
                    <a:pt x="832925" y="292621"/>
                    <a:pt x="765647" y="292621"/>
                  </a:cubicBezTo>
                  <a:cubicBezTo>
                    <a:pt x="698370" y="292621"/>
                    <a:pt x="683065" y="336452"/>
                    <a:pt x="683065" y="402753"/>
                  </a:cubicBezTo>
                  <a:lnTo>
                    <a:pt x="683065" y="667825"/>
                  </a:lnTo>
                  <a:lnTo>
                    <a:pt x="562773" y="667825"/>
                  </a:lnTo>
                  <a:lnTo>
                    <a:pt x="562773" y="61221"/>
                  </a:lnTo>
                  <a:lnTo>
                    <a:pt x="683065" y="65"/>
                  </a:lnTo>
                  <a:lnTo>
                    <a:pt x="683065" y="220264"/>
                  </a:lnTo>
                  <a:cubicBezTo>
                    <a:pt x="709572" y="193756"/>
                    <a:pt x="742201" y="176432"/>
                    <a:pt x="796258" y="176432"/>
                  </a:cubicBezTo>
                  <a:cubicBezTo>
                    <a:pt x="923713" y="176432"/>
                    <a:pt x="967545" y="274320"/>
                    <a:pt x="967545" y="396631"/>
                  </a:cubicBezTo>
                  <a:lnTo>
                    <a:pt x="967545" y="667825"/>
                  </a:lnTo>
                  <a:close/>
                  <a:moveTo>
                    <a:pt x="496472" y="475110"/>
                  </a:moveTo>
                  <a:cubicBezTo>
                    <a:pt x="496472" y="619890"/>
                    <a:pt x="386341" y="677984"/>
                    <a:pt x="255889" y="677984"/>
                  </a:cubicBezTo>
                  <a:cubicBezTo>
                    <a:pt x="162104" y="677984"/>
                    <a:pt x="58094" y="648416"/>
                    <a:pt x="0" y="562773"/>
                  </a:cubicBezTo>
                  <a:lnTo>
                    <a:pt x="89747" y="483251"/>
                  </a:lnTo>
                  <a:cubicBezTo>
                    <a:pt x="131559" y="533205"/>
                    <a:pt x="191672" y="556651"/>
                    <a:pt x="252893" y="556651"/>
                  </a:cubicBezTo>
                  <a:cubicBezTo>
                    <a:pt x="325250" y="556651"/>
                    <a:pt x="367063" y="524022"/>
                    <a:pt x="367063" y="478171"/>
                  </a:cubicBezTo>
                  <a:cubicBezTo>
                    <a:pt x="367063" y="459805"/>
                    <a:pt x="359899" y="441439"/>
                    <a:pt x="329353" y="426199"/>
                  </a:cubicBezTo>
                  <a:cubicBezTo>
                    <a:pt x="306949" y="414997"/>
                    <a:pt x="279400" y="407833"/>
                    <a:pt x="225344" y="394612"/>
                  </a:cubicBezTo>
                  <a:cubicBezTo>
                    <a:pt x="191672" y="386471"/>
                    <a:pt x="122376" y="370124"/>
                    <a:pt x="79522" y="335475"/>
                  </a:cubicBezTo>
                  <a:cubicBezTo>
                    <a:pt x="36732" y="300827"/>
                    <a:pt x="24488" y="250874"/>
                    <a:pt x="24488" y="207042"/>
                  </a:cubicBezTo>
                  <a:cubicBezTo>
                    <a:pt x="24488" y="71445"/>
                    <a:pt x="140742" y="16412"/>
                    <a:pt x="254912" y="16412"/>
                  </a:cubicBezTo>
                  <a:cubicBezTo>
                    <a:pt x="353776" y="16412"/>
                    <a:pt x="425157" y="57182"/>
                    <a:pt x="482274" y="115277"/>
                  </a:cubicBezTo>
                  <a:lnTo>
                    <a:pt x="392528" y="202939"/>
                  </a:lnTo>
                  <a:cubicBezTo>
                    <a:pt x="350715" y="161127"/>
                    <a:pt x="309945" y="137681"/>
                    <a:pt x="246706" y="137681"/>
                  </a:cubicBezTo>
                  <a:cubicBezTo>
                    <a:pt x="192649" y="137681"/>
                    <a:pt x="152921" y="155005"/>
                    <a:pt x="152921" y="199878"/>
                  </a:cubicBezTo>
                  <a:cubicBezTo>
                    <a:pt x="152921" y="219221"/>
                    <a:pt x="160085" y="232508"/>
                    <a:pt x="179428" y="243710"/>
                  </a:cubicBezTo>
                  <a:cubicBezTo>
                    <a:pt x="201832" y="255954"/>
                    <a:pt x="233485" y="265137"/>
                    <a:pt x="282396" y="277381"/>
                  </a:cubicBezTo>
                  <a:cubicBezTo>
                    <a:pt x="340490" y="292686"/>
                    <a:pt x="394547" y="305907"/>
                    <a:pt x="438378" y="341598"/>
                  </a:cubicBezTo>
                  <a:cubicBezTo>
                    <a:pt x="477129" y="373185"/>
                    <a:pt x="496472" y="414997"/>
                    <a:pt x="496472" y="475176"/>
                  </a:cubicBezTo>
                  <a:close/>
                  <a:moveTo>
                    <a:pt x="6100885" y="208996"/>
                  </a:moveTo>
                  <a:lnTo>
                    <a:pt x="6051778" y="329288"/>
                  </a:lnTo>
                  <a:cubicBezTo>
                    <a:pt x="6033413" y="311964"/>
                    <a:pt x="6011985" y="299720"/>
                    <a:pt x="5982482" y="299720"/>
                  </a:cubicBezTo>
                  <a:cubicBezTo>
                    <a:pt x="5925365" y="299720"/>
                    <a:pt x="5911232" y="347654"/>
                    <a:pt x="5911232" y="405749"/>
                  </a:cubicBezTo>
                  <a:lnTo>
                    <a:pt x="5911232" y="667759"/>
                  </a:lnTo>
                  <a:lnTo>
                    <a:pt x="5790940" y="667759"/>
                  </a:lnTo>
                  <a:lnTo>
                    <a:pt x="5790940" y="186527"/>
                  </a:lnTo>
                  <a:lnTo>
                    <a:pt x="5911232" y="186527"/>
                  </a:lnTo>
                  <a:lnTo>
                    <a:pt x="5911232" y="220198"/>
                  </a:lnTo>
                  <a:cubicBezTo>
                    <a:pt x="5938781" y="192649"/>
                    <a:pt x="5973429" y="176367"/>
                    <a:pt x="6012181" y="176367"/>
                  </a:cubicBezTo>
                  <a:cubicBezTo>
                    <a:pt x="6045852" y="176367"/>
                    <a:pt x="6075420" y="186592"/>
                    <a:pt x="6100885" y="208996"/>
                  </a:cubicBezTo>
                  <a:close/>
                </a:path>
              </a:pathLst>
            </a:custGeom>
            <a:solidFill>
              <a:schemeClr val="bg1"/>
            </a:solidFill>
            <a:ln w="6506"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15306653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theme" Target="../theme/theme3.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theme" Target="../theme/theme4.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image" Target="../media/image13.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theme" Target="../theme/theme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5523" y="369888"/>
            <a:ext cx="11224347" cy="470898"/>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2"/>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a:t>
            </a:r>
            <a:r>
              <a:rPr lang="en-US" dirty="0" err="1"/>
              <a:t>20pt</a:t>
            </a:r>
            <a:endParaRPr lang="en-US" dirty="0"/>
          </a:p>
          <a:p>
            <a:pPr lvl="1"/>
            <a:r>
              <a:rPr lang="en-US" dirty="0"/>
              <a:t>Second level text style </a:t>
            </a:r>
            <a:r>
              <a:rPr lang="en-US" dirty="0" err="1"/>
              <a:t>EYInterstate</a:t>
            </a:r>
            <a:r>
              <a:rPr lang="en-US" dirty="0"/>
              <a:t> Light </a:t>
            </a:r>
            <a:r>
              <a:rPr lang="en-US" dirty="0" err="1"/>
              <a:t>20pt</a:t>
            </a:r>
            <a:endParaRPr lang="en-US" dirty="0"/>
          </a:p>
          <a:p>
            <a:pPr lvl="2"/>
            <a:r>
              <a:rPr lang="en-US" dirty="0"/>
              <a:t>Third level text style </a:t>
            </a:r>
            <a:r>
              <a:rPr lang="en-US" dirty="0" err="1"/>
              <a:t>EYInterstate</a:t>
            </a:r>
            <a:r>
              <a:rPr lang="en-US" dirty="0"/>
              <a:t> Light </a:t>
            </a:r>
            <a:r>
              <a:rPr lang="en-US" dirty="0" err="1"/>
              <a:t>18pt</a:t>
            </a:r>
            <a:endParaRPr lang="en-US" dirty="0"/>
          </a:p>
          <a:p>
            <a:pPr lvl="3"/>
            <a:r>
              <a:rPr lang="en-US" dirty="0"/>
              <a:t>Fourth level text style </a:t>
            </a:r>
            <a:r>
              <a:rPr lang="en-US" dirty="0" err="1"/>
              <a:t>EYInterstate</a:t>
            </a:r>
            <a:r>
              <a:rPr lang="en-US" dirty="0"/>
              <a:t> Light </a:t>
            </a:r>
            <a:r>
              <a:rPr lang="en-US" dirty="0" err="1"/>
              <a:t>16pt</a:t>
            </a:r>
            <a:endParaRPr lang="en-US" dirty="0"/>
          </a:p>
          <a:p>
            <a:pPr lvl="4"/>
            <a:r>
              <a:rPr lang="en-US" dirty="0"/>
              <a:t>Fifth level text style </a:t>
            </a:r>
            <a:r>
              <a:rPr lang="en-US" dirty="0" err="1"/>
              <a:t>EYInterstate</a:t>
            </a:r>
            <a:r>
              <a:rPr lang="en-US" dirty="0"/>
              <a:t> Light </a:t>
            </a:r>
            <a:r>
              <a:rPr lang="en-US" dirty="0" err="1"/>
              <a:t>16pt</a:t>
            </a:r>
            <a:endParaRPr lang="en-US" dirty="0"/>
          </a:p>
          <a:p>
            <a:pPr lvl="5"/>
            <a:r>
              <a:rPr lang="en-US" dirty="0"/>
              <a:t>Sixth level text style </a:t>
            </a:r>
            <a:r>
              <a:rPr lang="en-US" dirty="0" err="1"/>
              <a:t>EYInterstate</a:t>
            </a:r>
            <a:r>
              <a:rPr lang="en-US" dirty="0"/>
              <a:t> Light </a:t>
            </a:r>
            <a:r>
              <a:rPr lang="en-US" dirty="0" err="1"/>
              <a:t>14pt</a:t>
            </a:r>
            <a:endParaRPr lang="en-US" dirty="0"/>
          </a:p>
          <a:p>
            <a:pPr lvl="6"/>
            <a:r>
              <a:rPr lang="en-US" dirty="0"/>
              <a:t>Seventh level text style </a:t>
            </a:r>
            <a:r>
              <a:rPr lang="en-US" dirty="0" err="1"/>
              <a:t>EYInterstate</a:t>
            </a:r>
            <a:r>
              <a:rPr lang="en-US" dirty="0"/>
              <a:t> Light </a:t>
            </a:r>
            <a:r>
              <a:rPr lang="en-US" dirty="0" err="1"/>
              <a:t>14pt</a:t>
            </a:r>
            <a:endParaRPr lang="en-US" dirty="0"/>
          </a:p>
          <a:p>
            <a:pPr lvl="7"/>
            <a:r>
              <a:rPr lang="en-US" dirty="0"/>
              <a:t>Eighth level text style </a:t>
            </a:r>
            <a:r>
              <a:rPr lang="en-US" dirty="0" err="1"/>
              <a:t>EYInterstate</a:t>
            </a:r>
            <a:r>
              <a:rPr lang="en-US" dirty="0"/>
              <a:t> Light </a:t>
            </a:r>
            <a:r>
              <a:rPr lang="en-US" dirty="0" err="1"/>
              <a:t>12pt</a:t>
            </a:r>
            <a:endParaRPr lang="en-US" dirty="0"/>
          </a:p>
          <a:p>
            <a:pPr lvl="8"/>
            <a:r>
              <a:rPr lang="en-US" dirty="0"/>
              <a:t>Nineth level text style </a:t>
            </a:r>
            <a:r>
              <a:rPr lang="en-US" dirty="0" err="1"/>
              <a:t>EYInterstate</a:t>
            </a:r>
            <a:r>
              <a:rPr lang="en-US" dirty="0"/>
              <a:t> Light </a:t>
            </a:r>
            <a:r>
              <a:rPr lang="en-US" dirty="0" err="1"/>
              <a:t>12pt</a:t>
            </a:r>
            <a:endParaRPr lang="en-US" dirty="0"/>
          </a:p>
        </p:txBody>
      </p:sp>
      <p:sp>
        <p:nvSpPr>
          <p:cNvPr id="10" name="TextBox 9">
            <a:extLst>
              <a:ext uri="{FF2B5EF4-FFF2-40B4-BE49-F238E27FC236}">
                <a16:creationId xmlns:a16="http://schemas.microsoft.com/office/drawing/2014/main" id="{8D7AC318-70FB-024E-B1E1-0A73500DB625}"/>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1" name="Rectangle 10">
            <a:extLst>
              <a:ext uri="{FF2B5EF4-FFF2-40B4-BE49-F238E27FC236}">
                <a16:creationId xmlns:a16="http://schemas.microsoft.com/office/drawing/2014/main" id="{5783F5DF-8440-55C8-5D06-A20173EDE590}"/>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24 April 2025</a:t>
            </a:r>
          </a:p>
        </p:txBody>
      </p:sp>
      <p:sp>
        <p:nvSpPr>
          <p:cNvPr id="12" name="Rectangle 11">
            <a:extLst>
              <a:ext uri="{FF2B5EF4-FFF2-40B4-BE49-F238E27FC236}">
                <a16:creationId xmlns:a16="http://schemas.microsoft.com/office/drawing/2014/main" id="{57B0E53D-C352-ADCC-73FC-59EDFC0B48F5}"/>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2025 Future tax leaders</a:t>
            </a:r>
          </a:p>
        </p:txBody>
      </p:sp>
      <p:grpSp>
        <p:nvGrpSpPr>
          <p:cNvPr id="14" name="Group 13">
            <a:extLst>
              <a:ext uri="{FF2B5EF4-FFF2-40B4-BE49-F238E27FC236}">
                <a16:creationId xmlns:a16="http://schemas.microsoft.com/office/drawing/2014/main" id="{C6DE8E1F-C485-43A2-E0CE-D02F526D101D}"/>
              </a:ext>
            </a:extLst>
          </p:cNvPr>
          <p:cNvGrpSpPr>
            <a:grpSpLocks noChangeAspect="1"/>
          </p:cNvGrpSpPr>
          <p:nvPr userDrawn="1"/>
        </p:nvGrpSpPr>
        <p:grpSpPr bwMode="black">
          <a:xfrm>
            <a:off x="11666762" y="6329364"/>
            <a:ext cx="346158" cy="355219"/>
            <a:chOff x="7110" y="4004"/>
            <a:chExt cx="191" cy="196"/>
          </a:xfrm>
        </p:grpSpPr>
        <p:sp>
          <p:nvSpPr>
            <p:cNvPr id="15" name="Freeform 5">
              <a:extLst>
                <a:ext uri="{FF2B5EF4-FFF2-40B4-BE49-F238E27FC236}">
                  <a16:creationId xmlns:a16="http://schemas.microsoft.com/office/drawing/2014/main" id="{39EC49B3-BA8B-E221-D177-7940C729C5CA}"/>
                </a:ext>
              </a:extLst>
            </p:cNvPr>
            <p:cNvSpPr>
              <a:spLocks/>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6" name="Freeform 6">
              <a:extLst>
                <a:ext uri="{FF2B5EF4-FFF2-40B4-BE49-F238E27FC236}">
                  <a16:creationId xmlns:a16="http://schemas.microsoft.com/office/drawing/2014/main" id="{5440825A-861B-5474-8310-6F7E1B95C87D}"/>
                </a:ext>
              </a:extLst>
            </p:cNvPr>
            <p:cNvSpPr>
              <a:spLocks/>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7" name="Freeform 7">
              <a:extLst>
                <a:ext uri="{FF2B5EF4-FFF2-40B4-BE49-F238E27FC236}">
                  <a16:creationId xmlns:a16="http://schemas.microsoft.com/office/drawing/2014/main" id="{2A46E300-C6FB-4156-44B4-B7BDC1333B15}"/>
                </a:ext>
              </a:extLst>
            </p:cNvPr>
            <p:cNvSpPr>
              <a:spLocks/>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Tree>
    <p:extLst>
      <p:ext uri="{BB962C8B-B14F-4D97-AF65-F5344CB8AC3E}">
        <p14:creationId xmlns:p14="http://schemas.microsoft.com/office/powerpoint/2010/main" val="3990626545"/>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8" r:id="rId3"/>
    <p:sldLayoutId id="2147484153" r:id="rId4"/>
    <p:sldLayoutId id="2147484201" r:id="rId5"/>
    <p:sldLayoutId id="2147484193" r:id="rId6"/>
    <p:sldLayoutId id="2147484154" r:id="rId7"/>
    <p:sldLayoutId id="2147484116" r:id="rId8"/>
    <p:sldLayoutId id="2147484117" r:id="rId9"/>
    <p:sldLayoutId id="2147484118" r:id="rId10"/>
    <p:sldLayoutId id="2147484111" r:id="rId11"/>
    <p:sldLayoutId id="2147484112" r:id="rId12"/>
    <p:sldLayoutId id="2147484113" r:id="rId13"/>
    <p:sldLayoutId id="2147484114" r:id="rId14"/>
    <p:sldLayoutId id="2147484079" r:id="rId15"/>
    <p:sldLayoutId id="2147484080" r:id="rId16"/>
    <p:sldLayoutId id="2147484082" r:id="rId17"/>
    <p:sldLayoutId id="2147484083" r:id="rId18"/>
    <p:sldLayoutId id="2147484081" r:id="rId19"/>
    <p:sldLayoutId id="2147484194" r:id="rId20"/>
    <p:sldLayoutId id="2147484195" r:id="rId21"/>
    <p:sldLayoutId id="2147484196" r:id="rId22"/>
    <p:sldLayoutId id="2147484197" r:id="rId23"/>
    <p:sldLayoutId id="2147484198" r:id="rId24"/>
    <p:sldLayoutId id="2147484155" r:id="rId25"/>
    <p:sldLayoutId id="2147484192" r:id="rId26"/>
    <p:sldLayoutId id="2147484004" r:id="rId27"/>
    <p:sldLayoutId id="2147483984" r:id="rId28"/>
    <p:sldLayoutId id="2147484041" r:id="rId29"/>
    <p:sldLayoutId id="2147484084" r:id="rId30"/>
    <p:sldLayoutId id="2147484199" r:id="rId31"/>
    <p:sldLayoutId id="2147484200" r:id="rId32"/>
  </p:sldLayoutIdLst>
  <p:hf hdr="0"/>
  <p:txStyles>
    <p:titleStyle>
      <a:lvl1pPr algn="l" defTabSz="914400" rtl="0" eaLnBrk="1" latinLnBrk="0" hangingPunct="1">
        <a:lnSpc>
          <a:spcPct val="85000"/>
        </a:lnSpc>
        <a:spcBef>
          <a:spcPct val="0"/>
        </a:spcBef>
        <a:buNone/>
        <a:defRPr sz="36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8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2268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9" pos="7378" userDrawn="1">
          <p15:clr>
            <a:srgbClr val="F26B43"/>
          </p15:clr>
        </p15:guide>
        <p15:guide id="35" pos="302" userDrawn="1">
          <p15:clr>
            <a:srgbClr val="F26B43"/>
          </p15:clr>
        </p15:guide>
        <p15:guide id="36" orient="horz" pos="210" userDrawn="1">
          <p15:clr>
            <a:srgbClr val="F26B43"/>
          </p15:clr>
        </p15:guide>
        <p15:guide id="37" orient="horz" pos="527" userDrawn="1">
          <p15:clr>
            <a:srgbClr val="F26B43"/>
          </p15:clr>
        </p15:guide>
        <p15:guide id="38" orient="horz" pos="890" userDrawn="1">
          <p15:clr>
            <a:srgbClr val="F26B43"/>
          </p15:clr>
        </p15:guide>
        <p15:guide id="39" orient="horz" pos="383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485523" y="382588"/>
            <a:ext cx="11224347" cy="638175"/>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16pt</a:t>
            </a:r>
          </a:p>
          <a:p>
            <a:pPr lvl="1"/>
            <a:r>
              <a:rPr lang="en-US" dirty="0"/>
              <a:t>Second level text style </a:t>
            </a:r>
            <a:r>
              <a:rPr lang="en-US" dirty="0" err="1"/>
              <a:t>EYInterstate</a:t>
            </a:r>
            <a:r>
              <a:rPr lang="en-US" dirty="0"/>
              <a:t> Light 16pt</a:t>
            </a:r>
          </a:p>
          <a:p>
            <a:pPr lvl="2"/>
            <a:r>
              <a:rPr lang="en-US" dirty="0"/>
              <a:t>Third level text style </a:t>
            </a:r>
            <a:r>
              <a:rPr lang="en-US" dirty="0" err="1"/>
              <a:t>EYInterstate</a:t>
            </a:r>
            <a:r>
              <a:rPr lang="en-US" dirty="0"/>
              <a:t> Light 14pt</a:t>
            </a:r>
          </a:p>
          <a:p>
            <a:pPr lvl="3"/>
            <a:r>
              <a:rPr lang="en-US" dirty="0"/>
              <a:t>Fourth level text style </a:t>
            </a:r>
            <a:r>
              <a:rPr lang="en-US" dirty="0" err="1"/>
              <a:t>EYInterstate</a:t>
            </a:r>
            <a:r>
              <a:rPr lang="en-US" dirty="0"/>
              <a:t> Light 14pt</a:t>
            </a:r>
          </a:p>
          <a:p>
            <a:pPr lvl="4"/>
            <a:r>
              <a:rPr lang="en-US" dirty="0"/>
              <a:t>Fifth level text style </a:t>
            </a:r>
            <a:r>
              <a:rPr lang="en-US" dirty="0" err="1"/>
              <a:t>EYInterstate</a:t>
            </a:r>
            <a:r>
              <a:rPr lang="en-US" dirty="0"/>
              <a:t> Light 12pt</a:t>
            </a:r>
          </a:p>
          <a:p>
            <a:pPr lvl="5"/>
            <a:r>
              <a:rPr lang="en-US" dirty="0"/>
              <a:t>Sixth level text style </a:t>
            </a:r>
            <a:r>
              <a:rPr lang="en-US" dirty="0" err="1"/>
              <a:t>EYInterstate</a:t>
            </a:r>
            <a:r>
              <a:rPr lang="en-US" dirty="0"/>
              <a:t> Light 12pt</a:t>
            </a:r>
          </a:p>
          <a:p>
            <a:pPr lvl="6"/>
            <a:r>
              <a:rPr lang="en-US" dirty="0"/>
              <a:t>Seventh level text style </a:t>
            </a:r>
            <a:r>
              <a:rPr lang="en-US" dirty="0" err="1"/>
              <a:t>EYInterstate</a:t>
            </a:r>
            <a:r>
              <a:rPr lang="en-US" dirty="0"/>
              <a:t> Light 11pt</a:t>
            </a:r>
          </a:p>
          <a:p>
            <a:pPr lvl="7"/>
            <a:r>
              <a:rPr lang="en-US" dirty="0"/>
              <a:t>Eighth level text style </a:t>
            </a:r>
            <a:r>
              <a:rPr lang="en-US" dirty="0" err="1"/>
              <a:t>EYInterstate</a:t>
            </a:r>
            <a:r>
              <a:rPr lang="en-US" dirty="0"/>
              <a:t> Light 10pt</a:t>
            </a:r>
          </a:p>
          <a:p>
            <a:pPr lvl="8"/>
            <a:r>
              <a:rPr lang="en-US" dirty="0"/>
              <a:t>Nineth level text style </a:t>
            </a:r>
            <a:r>
              <a:rPr lang="en-US" dirty="0" err="1"/>
              <a:t>EYInterstate</a:t>
            </a:r>
            <a:r>
              <a:rPr lang="en-US" dirty="0"/>
              <a:t> Light 20pt for key pull out text</a:t>
            </a:r>
          </a:p>
        </p:txBody>
      </p:sp>
      <p:grpSp>
        <p:nvGrpSpPr>
          <p:cNvPr id="6" name="Logo">
            <a:extLst>
              <a:ext uri="{FF2B5EF4-FFF2-40B4-BE49-F238E27FC236}">
                <a16:creationId xmlns:a16="http://schemas.microsoft.com/office/drawing/2014/main" id="{84D8E7BF-2CB9-F661-3559-99D90AE0A4E5}"/>
              </a:ext>
            </a:extLst>
          </p:cNvPr>
          <p:cNvGrpSpPr>
            <a:grpSpLocks noGrp="1" noUngrp="1" noRot="1" noChangeAspect="1" noMove="1" noResize="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noGrp="1" noRot="1" noMove="1" noResize="1" noEditPoints="1" noAdjustHandles="1" noChangeArrowheads="1" noChangeShapeType="1"/>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6">
              <a:extLst>
                <a:ext uri="{FF2B5EF4-FFF2-40B4-BE49-F238E27FC236}">
                  <a16:creationId xmlns:a16="http://schemas.microsoft.com/office/drawing/2014/main" id="{9F5D8B0B-D61C-3D77-A3C6-C71B65E66459}"/>
                </a:ext>
              </a:extLst>
            </p:cNvPr>
            <p:cNvSpPr>
              <a:spLocks noGrp="1" noRot="1" noMove="1" noResize="1" noEditPoints="1" noAdjustHandles="1" noChangeArrowheads="1" noChangeShapeType="1"/>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66939EE2-541D-2E43-8858-BD44D3A0144C}"/>
                </a:ext>
              </a:extLst>
            </p:cNvPr>
            <p:cNvSpPr>
              <a:spLocks noGrp="1" noRot="1" noMove="1" noResize="1" noEditPoints="1" noAdjustHandles="1" noChangeArrowheads="1" noChangeShapeType="1"/>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9" name="TextBox 8">
            <a:extLst>
              <a:ext uri="{FF2B5EF4-FFF2-40B4-BE49-F238E27FC236}">
                <a16:creationId xmlns:a16="http://schemas.microsoft.com/office/drawing/2014/main" id="{D9D9CA88-CF58-B76E-781E-630BE77A061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0" name="Rectangle 9">
            <a:extLst>
              <a:ext uri="{FF2B5EF4-FFF2-40B4-BE49-F238E27FC236}">
                <a16:creationId xmlns:a16="http://schemas.microsoft.com/office/drawing/2014/main" id="{63C6C3C1-8303-0117-3D7B-C9C353D3A26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11" name="Rectangle 10">
            <a:extLst>
              <a:ext uri="{FF2B5EF4-FFF2-40B4-BE49-F238E27FC236}">
                <a16:creationId xmlns:a16="http://schemas.microsoft.com/office/drawing/2014/main" id="{F9743914-FFD9-E161-F919-C9967A65382D}"/>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2924229438"/>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95" r:id="rId4"/>
    <p:sldLayoutId id="2147484099" r:id="rId5"/>
    <p:sldLayoutId id="2147484089" r:id="rId6"/>
    <p:sldLayoutId id="2147484090" r:id="rId7"/>
    <p:sldLayoutId id="2147484096" r:id="rId8"/>
    <p:sldLayoutId id="2147484097" r:id="rId9"/>
    <p:sldLayoutId id="2147484092" r:id="rId10"/>
    <p:sldLayoutId id="2147484100" r:id="rId11"/>
    <p:sldLayoutId id="2147484094" r:id="rId12"/>
    <p:sldLayoutId id="2147484157" r:id="rId13"/>
  </p:sldLayoutIdLst>
  <p:hf hdr="0"/>
  <p:txStyles>
    <p:titleStyle>
      <a:lvl1pPr algn="l" defTabSz="914400" rtl="0" eaLnBrk="1" latinLnBrk="0" hangingPunct="1">
        <a:lnSpc>
          <a:spcPct val="85000"/>
        </a:lnSpc>
        <a:spcBef>
          <a:spcPct val="0"/>
        </a:spcBef>
        <a:buNone/>
        <a:defRPr sz="24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3" pos="302" userDrawn="1">
          <p15:clr>
            <a:srgbClr val="F26B43"/>
          </p15:clr>
        </p15:guide>
        <p15:guide id="45" pos="7378" userDrawn="1">
          <p15:clr>
            <a:srgbClr val="F26B43"/>
          </p15:clr>
        </p15:guide>
        <p15:guide id="58" orient="horz" pos="663" userDrawn="1">
          <p15:clr>
            <a:srgbClr val="F26B43"/>
          </p15:clr>
        </p15:guide>
        <p15:guide id="59" orient="horz" pos="255" userDrawn="1">
          <p15:clr>
            <a:srgbClr val="F26B43"/>
          </p15:clr>
        </p15:guide>
        <p15:guide id="60" orient="horz" pos="890" userDrawn="1">
          <p15:clr>
            <a:srgbClr val="F26B43"/>
          </p15:clr>
        </p15:guide>
        <p15:guide id="61" orient="horz" pos="383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485523" y="369888"/>
            <a:ext cx="11224347" cy="470898"/>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a:t>
            </a:r>
            <a:r>
              <a:rPr lang="en-US" dirty="0" err="1"/>
              <a:t>20pt</a:t>
            </a:r>
            <a:endParaRPr lang="en-US" dirty="0"/>
          </a:p>
          <a:p>
            <a:pPr lvl="1"/>
            <a:r>
              <a:rPr lang="en-US" dirty="0"/>
              <a:t>Second level text style </a:t>
            </a:r>
            <a:r>
              <a:rPr lang="en-US" dirty="0" err="1"/>
              <a:t>EYInterstate</a:t>
            </a:r>
            <a:r>
              <a:rPr lang="en-US" dirty="0"/>
              <a:t> Light </a:t>
            </a:r>
            <a:r>
              <a:rPr lang="en-US" dirty="0" err="1"/>
              <a:t>20pt</a:t>
            </a:r>
            <a:endParaRPr lang="en-US" dirty="0"/>
          </a:p>
          <a:p>
            <a:pPr lvl="2"/>
            <a:r>
              <a:rPr lang="en-US" dirty="0"/>
              <a:t>Third level text style </a:t>
            </a:r>
            <a:r>
              <a:rPr lang="en-US" dirty="0" err="1"/>
              <a:t>EYInterstate</a:t>
            </a:r>
            <a:r>
              <a:rPr lang="en-US" dirty="0"/>
              <a:t> Light </a:t>
            </a:r>
            <a:r>
              <a:rPr lang="en-US" dirty="0" err="1"/>
              <a:t>18pt</a:t>
            </a:r>
            <a:endParaRPr lang="en-US" dirty="0"/>
          </a:p>
          <a:p>
            <a:pPr lvl="3"/>
            <a:r>
              <a:rPr lang="en-US" dirty="0"/>
              <a:t>Fourth level text style </a:t>
            </a:r>
            <a:r>
              <a:rPr lang="en-US" dirty="0" err="1"/>
              <a:t>EYInterstate</a:t>
            </a:r>
            <a:r>
              <a:rPr lang="en-US" dirty="0"/>
              <a:t> Light </a:t>
            </a:r>
            <a:r>
              <a:rPr lang="en-US" dirty="0" err="1"/>
              <a:t>16pt</a:t>
            </a:r>
            <a:endParaRPr lang="en-US" dirty="0"/>
          </a:p>
          <a:p>
            <a:pPr lvl="4"/>
            <a:r>
              <a:rPr lang="en-US" dirty="0"/>
              <a:t>Fifth level text style </a:t>
            </a:r>
            <a:r>
              <a:rPr lang="en-US" dirty="0" err="1"/>
              <a:t>EYInterstate</a:t>
            </a:r>
            <a:r>
              <a:rPr lang="en-US" dirty="0"/>
              <a:t> Light </a:t>
            </a:r>
            <a:r>
              <a:rPr lang="en-US" dirty="0" err="1"/>
              <a:t>16pt</a:t>
            </a:r>
            <a:endParaRPr lang="en-US" dirty="0"/>
          </a:p>
          <a:p>
            <a:pPr lvl="5"/>
            <a:r>
              <a:rPr lang="en-US" dirty="0"/>
              <a:t>Sixth level text style </a:t>
            </a:r>
            <a:r>
              <a:rPr lang="en-US" dirty="0" err="1"/>
              <a:t>EYInterstate</a:t>
            </a:r>
            <a:r>
              <a:rPr lang="en-US" dirty="0"/>
              <a:t> Light </a:t>
            </a:r>
            <a:r>
              <a:rPr lang="en-US" dirty="0" err="1"/>
              <a:t>14pt</a:t>
            </a:r>
            <a:endParaRPr lang="en-US" dirty="0"/>
          </a:p>
          <a:p>
            <a:pPr lvl="6"/>
            <a:r>
              <a:rPr lang="en-US" dirty="0"/>
              <a:t>Seventh level text style </a:t>
            </a:r>
            <a:r>
              <a:rPr lang="en-US" dirty="0" err="1"/>
              <a:t>EYInterstate</a:t>
            </a:r>
            <a:r>
              <a:rPr lang="en-US" dirty="0"/>
              <a:t> Light </a:t>
            </a:r>
            <a:r>
              <a:rPr lang="en-US" dirty="0" err="1"/>
              <a:t>14pt</a:t>
            </a:r>
            <a:endParaRPr lang="en-US" dirty="0"/>
          </a:p>
          <a:p>
            <a:pPr lvl="7"/>
            <a:r>
              <a:rPr lang="en-US" dirty="0"/>
              <a:t>Eighth level text style </a:t>
            </a:r>
            <a:r>
              <a:rPr lang="en-US" dirty="0" err="1"/>
              <a:t>EYInterstate</a:t>
            </a:r>
            <a:r>
              <a:rPr lang="en-US" dirty="0"/>
              <a:t> Light </a:t>
            </a:r>
            <a:r>
              <a:rPr lang="en-US" dirty="0" err="1"/>
              <a:t>12pt</a:t>
            </a:r>
            <a:endParaRPr lang="en-US" dirty="0"/>
          </a:p>
          <a:p>
            <a:pPr lvl="8"/>
            <a:r>
              <a:rPr lang="en-US" dirty="0"/>
              <a:t>Nineth level text style </a:t>
            </a:r>
            <a:r>
              <a:rPr lang="en-US" dirty="0" err="1"/>
              <a:t>EYInterstate</a:t>
            </a:r>
            <a:r>
              <a:rPr lang="en-US" dirty="0"/>
              <a:t> Light </a:t>
            </a:r>
            <a:r>
              <a:rPr lang="en-US" dirty="0" err="1"/>
              <a:t>24pt</a:t>
            </a:r>
            <a:r>
              <a:rPr lang="en-US" dirty="0"/>
              <a:t> for key pull out text</a:t>
            </a:r>
          </a:p>
        </p:txBody>
      </p:sp>
      <p:grpSp>
        <p:nvGrpSpPr>
          <p:cNvPr id="6" name="Logo">
            <a:extLst>
              <a:ext uri="{FF2B5EF4-FFF2-40B4-BE49-F238E27FC236}">
                <a16:creationId xmlns:a16="http://schemas.microsoft.com/office/drawing/2014/main" id="{84D8E7BF-2CB9-F661-3559-99D90AE0A4E5}"/>
              </a:ext>
            </a:extLst>
          </p:cNvPr>
          <p:cNvGrpSpPr>
            <a:grpSpLocks noGrp="1" noUngrp="1" noRot="1" noChangeAspect="1" noMove="1" noResize="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noGrp="1" noRot="1" noMove="1" noResize="1" noEditPoints="1" noAdjustHandles="1" noChangeArrowheads="1" noChangeShapeType="1"/>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6">
              <a:extLst>
                <a:ext uri="{FF2B5EF4-FFF2-40B4-BE49-F238E27FC236}">
                  <a16:creationId xmlns:a16="http://schemas.microsoft.com/office/drawing/2014/main" id="{9F5D8B0B-D61C-3D77-A3C6-C71B65E66459}"/>
                </a:ext>
              </a:extLst>
            </p:cNvPr>
            <p:cNvSpPr>
              <a:spLocks noGrp="1" noRot="1" noMove="1" noResize="1" noEditPoints="1" noAdjustHandles="1" noChangeArrowheads="1" noChangeShapeType="1"/>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66939EE2-541D-2E43-8858-BD44D3A0144C}"/>
                </a:ext>
              </a:extLst>
            </p:cNvPr>
            <p:cNvSpPr>
              <a:spLocks noGrp="1" noRot="1" noMove="1" noResize="1" noEditPoints="1" noAdjustHandles="1" noChangeArrowheads="1" noChangeShapeType="1"/>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4" name="TextBox 3">
            <a:extLst>
              <a:ext uri="{FF2B5EF4-FFF2-40B4-BE49-F238E27FC236}">
                <a16:creationId xmlns:a16="http://schemas.microsoft.com/office/drawing/2014/main" id="{ABC61401-7B6E-BEEF-F0A5-2EDA6109B6B5}"/>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0DF61D40-DD67-C42A-E8DC-00BBF8947D4F}"/>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01 January 2019</a:t>
            </a:r>
          </a:p>
        </p:txBody>
      </p:sp>
      <p:sp>
        <p:nvSpPr>
          <p:cNvPr id="9" name="Rectangle 8">
            <a:extLst>
              <a:ext uri="{FF2B5EF4-FFF2-40B4-BE49-F238E27FC236}">
                <a16:creationId xmlns:a16="http://schemas.microsoft.com/office/drawing/2014/main" id="{CC5914D4-FFCD-D9F9-8492-184BC01AC914}"/>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Presentation Title</a:t>
            </a:r>
          </a:p>
        </p:txBody>
      </p:sp>
    </p:spTree>
    <p:extLst>
      <p:ext uri="{BB962C8B-B14F-4D97-AF65-F5344CB8AC3E}">
        <p14:creationId xmlns:p14="http://schemas.microsoft.com/office/powerpoint/2010/main" val="4101247033"/>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Lst>
  <p:hf hdr="0"/>
  <p:txStyles>
    <p:titleStyle>
      <a:lvl1pPr algn="l" defTabSz="914400" rtl="0" eaLnBrk="1" latinLnBrk="0" hangingPunct="1">
        <a:lnSpc>
          <a:spcPct val="85000"/>
        </a:lnSpc>
        <a:spcBef>
          <a:spcPct val="0"/>
        </a:spcBef>
        <a:buNone/>
        <a:defRPr sz="36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20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8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4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2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pos="302" userDrawn="1">
          <p15:clr>
            <a:srgbClr val="F26B43"/>
          </p15:clr>
        </p15:guide>
        <p15:guide id="52" orient="horz" pos="527" userDrawn="1">
          <p15:clr>
            <a:srgbClr val="F26B43"/>
          </p15:clr>
        </p15:guide>
        <p15:guide id="53" pos="7378" userDrawn="1">
          <p15:clr>
            <a:srgbClr val="F26B43"/>
          </p15:clr>
        </p15:guide>
        <p15:guide id="54" orient="horz" pos="3838" userDrawn="1">
          <p15:clr>
            <a:srgbClr val="F26B43"/>
          </p15:clr>
        </p15:guide>
        <p15:guide id="55" orient="horz" pos="890" userDrawn="1">
          <p15:clr>
            <a:srgbClr val="F26B43"/>
          </p15:clr>
        </p15:guide>
        <p15:guide id="56" orient="horz" pos="21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485523" y="382588"/>
            <a:ext cx="11224347" cy="638175"/>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16pt</a:t>
            </a:r>
          </a:p>
          <a:p>
            <a:pPr lvl="1"/>
            <a:r>
              <a:rPr lang="en-US" dirty="0"/>
              <a:t>Second level text style </a:t>
            </a:r>
            <a:r>
              <a:rPr lang="en-US" dirty="0" err="1"/>
              <a:t>EYInterstate</a:t>
            </a:r>
            <a:r>
              <a:rPr lang="en-US" dirty="0"/>
              <a:t> Light 16pt</a:t>
            </a:r>
          </a:p>
          <a:p>
            <a:pPr lvl="2"/>
            <a:r>
              <a:rPr lang="en-US" dirty="0"/>
              <a:t>Third level text style </a:t>
            </a:r>
            <a:r>
              <a:rPr lang="en-US" dirty="0" err="1"/>
              <a:t>EYInterstate</a:t>
            </a:r>
            <a:r>
              <a:rPr lang="en-US" dirty="0"/>
              <a:t> Light 14pt</a:t>
            </a:r>
          </a:p>
          <a:p>
            <a:pPr lvl="3"/>
            <a:r>
              <a:rPr lang="en-US" dirty="0"/>
              <a:t>Fourth level text style </a:t>
            </a:r>
            <a:r>
              <a:rPr lang="en-US" dirty="0" err="1"/>
              <a:t>EYInterstate</a:t>
            </a:r>
            <a:r>
              <a:rPr lang="en-US" dirty="0"/>
              <a:t> Light 14pt</a:t>
            </a:r>
          </a:p>
          <a:p>
            <a:pPr lvl="4"/>
            <a:r>
              <a:rPr lang="en-US" dirty="0"/>
              <a:t>Fifth level text style </a:t>
            </a:r>
            <a:r>
              <a:rPr lang="en-US" dirty="0" err="1"/>
              <a:t>EYInterstate</a:t>
            </a:r>
            <a:r>
              <a:rPr lang="en-US" dirty="0"/>
              <a:t> Light 12pt</a:t>
            </a:r>
          </a:p>
          <a:p>
            <a:pPr lvl="5"/>
            <a:r>
              <a:rPr lang="en-US" dirty="0"/>
              <a:t>Sixth level text style </a:t>
            </a:r>
            <a:r>
              <a:rPr lang="en-US" dirty="0" err="1"/>
              <a:t>EYInterstate</a:t>
            </a:r>
            <a:r>
              <a:rPr lang="en-US" dirty="0"/>
              <a:t> Light 12pt</a:t>
            </a:r>
          </a:p>
          <a:p>
            <a:pPr lvl="6"/>
            <a:r>
              <a:rPr lang="en-US" dirty="0"/>
              <a:t>Seventh level text style </a:t>
            </a:r>
            <a:r>
              <a:rPr lang="en-US" dirty="0" err="1"/>
              <a:t>EYInterstate</a:t>
            </a:r>
            <a:r>
              <a:rPr lang="en-US" dirty="0"/>
              <a:t> Light 11pt</a:t>
            </a:r>
          </a:p>
          <a:p>
            <a:pPr lvl="7"/>
            <a:r>
              <a:rPr lang="en-US" dirty="0"/>
              <a:t>Eighth level text style </a:t>
            </a:r>
            <a:r>
              <a:rPr lang="en-US" dirty="0" err="1"/>
              <a:t>EYInterstate</a:t>
            </a:r>
            <a:r>
              <a:rPr lang="en-US" dirty="0"/>
              <a:t> Light 10pt</a:t>
            </a:r>
          </a:p>
          <a:p>
            <a:pPr lvl="8"/>
            <a:r>
              <a:rPr lang="en-US" dirty="0"/>
              <a:t>Nineth level text style </a:t>
            </a:r>
            <a:r>
              <a:rPr lang="en-US" dirty="0" err="1"/>
              <a:t>EYInterstate</a:t>
            </a:r>
            <a:r>
              <a:rPr lang="en-US" dirty="0"/>
              <a:t> Light 20pt for key pull out text</a:t>
            </a:r>
          </a:p>
        </p:txBody>
      </p:sp>
      <p:grpSp>
        <p:nvGrpSpPr>
          <p:cNvPr id="6" name="Logo">
            <a:extLst>
              <a:ext uri="{FF2B5EF4-FFF2-40B4-BE49-F238E27FC236}">
                <a16:creationId xmlns:a16="http://schemas.microsoft.com/office/drawing/2014/main" id="{84D8E7BF-2CB9-F661-3559-99D90AE0A4E5}"/>
              </a:ext>
            </a:extLst>
          </p:cNvPr>
          <p:cNvGrpSpPr>
            <a:grpSpLocks noGrp="1" noUngrp="1" noRot="1" noChangeAspect="1" noMove="1" noResize="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noGrp="1" noRot="1" noMove="1" noResize="1" noEditPoints="1" noAdjustHandles="1" noChangeArrowheads="1" noChangeShapeType="1"/>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6">
              <a:extLst>
                <a:ext uri="{FF2B5EF4-FFF2-40B4-BE49-F238E27FC236}">
                  <a16:creationId xmlns:a16="http://schemas.microsoft.com/office/drawing/2014/main" id="{9F5D8B0B-D61C-3D77-A3C6-C71B65E66459}"/>
                </a:ext>
              </a:extLst>
            </p:cNvPr>
            <p:cNvSpPr>
              <a:spLocks noGrp="1" noRot="1" noMove="1" noResize="1" noEditPoints="1" noAdjustHandles="1" noChangeArrowheads="1" noChangeShapeType="1"/>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66939EE2-541D-2E43-8858-BD44D3A0144C}"/>
                </a:ext>
              </a:extLst>
            </p:cNvPr>
            <p:cNvSpPr>
              <a:spLocks noGrp="1" noRot="1" noMove="1" noResize="1" noEditPoints="1" noAdjustHandles="1" noChangeArrowheads="1" noChangeShapeType="1"/>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9" name="TextBox 8">
            <a:extLst>
              <a:ext uri="{FF2B5EF4-FFF2-40B4-BE49-F238E27FC236}">
                <a16:creationId xmlns:a16="http://schemas.microsoft.com/office/drawing/2014/main" id="{D9D9CA88-CF58-B76E-781E-630BE77A061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10" name="Rectangle 9">
            <a:extLst>
              <a:ext uri="{FF2B5EF4-FFF2-40B4-BE49-F238E27FC236}">
                <a16:creationId xmlns:a16="http://schemas.microsoft.com/office/drawing/2014/main" id="{63C6C3C1-8303-0117-3D7B-C9C353D3A26E}"/>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December 2024</a:t>
            </a:r>
          </a:p>
        </p:txBody>
      </p:sp>
      <p:sp>
        <p:nvSpPr>
          <p:cNvPr id="11" name="Rectangle 10">
            <a:extLst>
              <a:ext uri="{FF2B5EF4-FFF2-40B4-BE49-F238E27FC236}">
                <a16:creationId xmlns:a16="http://schemas.microsoft.com/office/drawing/2014/main" id="{F9743914-FFD9-E161-F919-C9967A65382D}"/>
              </a:ext>
            </a:extLst>
          </p:cNvPr>
          <p:cNvSpPr/>
          <p:nvPr userDrawn="1"/>
        </p:nvSpPr>
        <p:spPr>
          <a:xfrm>
            <a:off x="2267712" y="6468364"/>
            <a:ext cx="411480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Lobbying expense analysis</a:t>
            </a:r>
          </a:p>
        </p:txBody>
      </p:sp>
    </p:spTree>
    <p:extLst>
      <p:ext uri="{BB962C8B-B14F-4D97-AF65-F5344CB8AC3E}">
        <p14:creationId xmlns:p14="http://schemas.microsoft.com/office/powerpoint/2010/main" val="3953520345"/>
      </p:ext>
    </p:extLst>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 id="2147484170" r:id="rId12"/>
    <p:sldLayoutId id="2147484171" r:id="rId13"/>
    <p:sldLayoutId id="2147484172" r:id="rId14"/>
  </p:sldLayoutIdLst>
  <p:hf hdr="0"/>
  <p:txStyles>
    <p:titleStyle>
      <a:lvl1pPr algn="l" defTabSz="914400" rtl="0" eaLnBrk="1" latinLnBrk="0" hangingPunct="1">
        <a:lnSpc>
          <a:spcPct val="85000"/>
        </a:lnSpc>
        <a:spcBef>
          <a:spcPct val="0"/>
        </a:spcBef>
        <a:buNone/>
        <a:defRPr sz="24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3" pos="302">
          <p15:clr>
            <a:srgbClr val="F26B43"/>
          </p15:clr>
        </p15:guide>
        <p15:guide id="45" pos="7378">
          <p15:clr>
            <a:srgbClr val="F26B43"/>
          </p15:clr>
        </p15:guide>
        <p15:guide id="58" orient="horz" pos="663">
          <p15:clr>
            <a:srgbClr val="F26B43"/>
          </p15:clr>
        </p15:guide>
        <p15:guide id="59" orient="horz" pos="255">
          <p15:clr>
            <a:srgbClr val="F26B43"/>
          </p15:clr>
        </p15:guide>
        <p15:guide id="60" orient="horz" pos="890">
          <p15:clr>
            <a:srgbClr val="F26B43"/>
          </p15:clr>
        </p15:guide>
        <p15:guide id="61" orient="horz" pos="383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rainbow&#10;&#10;Description automatically generated">
            <a:extLst>
              <a:ext uri="{FF2B5EF4-FFF2-40B4-BE49-F238E27FC236}">
                <a16:creationId xmlns:a16="http://schemas.microsoft.com/office/drawing/2014/main" id="{F069EED6-D59B-6B93-7881-CB98A016B7C8}"/>
              </a:ext>
            </a:extLst>
          </p:cNvPr>
          <p:cNvPicPr>
            <a:picLocks/>
          </p:cNvPicPr>
          <p:nvPr userDrawn="1"/>
        </p:nvPicPr>
        <p:blipFill>
          <a:blip r:embed="rId18">
            <a:alphaModFix amt="45000"/>
            <a:extLst>
              <a:ext uri="{28A0092B-C50C-407E-A947-70E740481C1C}">
                <a14:useLocalDpi xmlns:a14="http://schemas.microsoft.com/office/drawing/2010/main"/>
              </a:ext>
            </a:extLst>
          </a:blip>
          <a:stretch>
            <a:fillRect/>
          </a:stretch>
        </p:blipFill>
        <p:spPr bwMode="hidden">
          <a:xfrm flipH="1">
            <a:off x="0" y="0"/>
            <a:ext cx="12193200" cy="6858000"/>
          </a:xfrm>
          <a:prstGeom prst="rect">
            <a:avLst/>
          </a:prstGeom>
        </p:spPr>
      </p:pic>
      <p:sp>
        <p:nvSpPr>
          <p:cNvPr id="2" name="Title Placeholder"/>
          <p:cNvSpPr>
            <a:spLocks noGrp="1"/>
          </p:cNvSpPr>
          <p:nvPr>
            <p:ph type="title"/>
          </p:nvPr>
        </p:nvSpPr>
        <p:spPr>
          <a:xfrm>
            <a:off x="485523" y="382588"/>
            <a:ext cx="11224347" cy="638175"/>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p:cNvSpPr>
            <a:spLocks noGrp="1"/>
          </p:cNvSpPr>
          <p:nvPr>
            <p:ph type="body" idx="1"/>
          </p:nvPr>
        </p:nvSpPr>
        <p:spPr>
          <a:xfrm>
            <a:off x="485523" y="1411287"/>
            <a:ext cx="11224347" cy="4638675"/>
          </a:xfrm>
          <a:prstGeom prst="rect">
            <a:avLst/>
          </a:prstGeom>
        </p:spPr>
        <p:txBody>
          <a:bodyPr vert="horz" lIns="0" tIns="0" rIns="0" bIns="0" rtlCol="0" anchor="t" anchorCtr="0">
            <a:noAutofit/>
          </a:bodyPr>
          <a:lstStyle/>
          <a:p>
            <a:r>
              <a:rPr lang="en-US" dirty="0"/>
              <a:t>First level text style </a:t>
            </a:r>
            <a:r>
              <a:rPr lang="en-US" dirty="0" err="1"/>
              <a:t>EYInterstate</a:t>
            </a:r>
            <a:r>
              <a:rPr lang="en-US" dirty="0"/>
              <a:t> Light 16pt</a:t>
            </a:r>
          </a:p>
          <a:p>
            <a:pPr lvl="1"/>
            <a:r>
              <a:rPr lang="en-US" dirty="0"/>
              <a:t>Second level text style </a:t>
            </a:r>
            <a:r>
              <a:rPr lang="en-US" dirty="0" err="1"/>
              <a:t>EYInterstate</a:t>
            </a:r>
            <a:r>
              <a:rPr lang="en-US" dirty="0"/>
              <a:t> Light 16pt</a:t>
            </a:r>
          </a:p>
          <a:p>
            <a:pPr lvl="2"/>
            <a:r>
              <a:rPr lang="en-US" dirty="0"/>
              <a:t>Third level text style </a:t>
            </a:r>
            <a:r>
              <a:rPr lang="en-US" dirty="0" err="1"/>
              <a:t>EYInterstate</a:t>
            </a:r>
            <a:r>
              <a:rPr lang="en-US" dirty="0"/>
              <a:t> Light 14pt</a:t>
            </a:r>
          </a:p>
          <a:p>
            <a:pPr lvl="3"/>
            <a:r>
              <a:rPr lang="en-US" dirty="0"/>
              <a:t>Fourth level text style </a:t>
            </a:r>
            <a:r>
              <a:rPr lang="en-US" dirty="0" err="1"/>
              <a:t>EYInterstate</a:t>
            </a:r>
            <a:r>
              <a:rPr lang="en-US" dirty="0"/>
              <a:t> Light 14pt</a:t>
            </a:r>
          </a:p>
          <a:p>
            <a:pPr lvl="4"/>
            <a:r>
              <a:rPr lang="en-US" dirty="0"/>
              <a:t>Fifth level text style </a:t>
            </a:r>
            <a:r>
              <a:rPr lang="en-US" dirty="0" err="1"/>
              <a:t>EYInterstate</a:t>
            </a:r>
            <a:r>
              <a:rPr lang="en-US" dirty="0"/>
              <a:t> Light 12pt</a:t>
            </a:r>
          </a:p>
          <a:p>
            <a:pPr lvl="5"/>
            <a:r>
              <a:rPr lang="en-US" dirty="0"/>
              <a:t>Sixth level text style </a:t>
            </a:r>
            <a:r>
              <a:rPr lang="en-US" dirty="0" err="1"/>
              <a:t>EYInterstate</a:t>
            </a:r>
            <a:r>
              <a:rPr lang="en-US" dirty="0"/>
              <a:t> Light 12pt</a:t>
            </a:r>
          </a:p>
          <a:p>
            <a:pPr lvl="6"/>
            <a:r>
              <a:rPr lang="en-US" dirty="0"/>
              <a:t>Seventh level text style </a:t>
            </a:r>
            <a:r>
              <a:rPr lang="en-US" dirty="0" err="1"/>
              <a:t>EYInterstate</a:t>
            </a:r>
            <a:r>
              <a:rPr lang="en-US" dirty="0"/>
              <a:t> Light 11pt</a:t>
            </a:r>
          </a:p>
          <a:p>
            <a:pPr lvl="7"/>
            <a:r>
              <a:rPr lang="en-US" dirty="0"/>
              <a:t>Eighth level text style </a:t>
            </a:r>
            <a:r>
              <a:rPr lang="en-US" dirty="0" err="1"/>
              <a:t>EYInterstate</a:t>
            </a:r>
            <a:r>
              <a:rPr lang="en-US" dirty="0"/>
              <a:t> Light 10pt</a:t>
            </a:r>
          </a:p>
          <a:p>
            <a:pPr lvl="8"/>
            <a:r>
              <a:rPr lang="en-US" dirty="0"/>
              <a:t>Nineth level text style </a:t>
            </a:r>
            <a:r>
              <a:rPr lang="en-US" dirty="0" err="1"/>
              <a:t>EYInterstate</a:t>
            </a:r>
            <a:r>
              <a:rPr lang="en-US" dirty="0"/>
              <a:t> Light 20pt for key pull out text</a:t>
            </a:r>
          </a:p>
        </p:txBody>
      </p:sp>
      <p:grpSp>
        <p:nvGrpSpPr>
          <p:cNvPr id="6" name="Logo">
            <a:extLst>
              <a:ext uri="{FF2B5EF4-FFF2-40B4-BE49-F238E27FC236}">
                <a16:creationId xmlns:a16="http://schemas.microsoft.com/office/drawing/2014/main" id="{84D8E7BF-2CB9-F661-3559-99D90AE0A4E5}"/>
              </a:ext>
            </a:extLst>
          </p:cNvPr>
          <p:cNvGrpSpPr>
            <a:grpSpLocks noGrp="1" noUngrp="1" noRot="1" noChangeAspect="1" noMove="1" noResize="1"/>
          </p:cNvGrpSpPr>
          <p:nvPr userDrawn="1"/>
        </p:nvGrpSpPr>
        <p:grpSpPr bwMode="black">
          <a:xfrm>
            <a:off x="11623900" y="6276977"/>
            <a:ext cx="346158" cy="355219"/>
            <a:chOff x="7110" y="4004"/>
            <a:chExt cx="191" cy="196"/>
          </a:xfrm>
        </p:grpSpPr>
        <p:sp>
          <p:nvSpPr>
            <p:cNvPr id="7" name="Freeform 5">
              <a:extLst>
                <a:ext uri="{FF2B5EF4-FFF2-40B4-BE49-F238E27FC236}">
                  <a16:creationId xmlns:a16="http://schemas.microsoft.com/office/drawing/2014/main" id="{B6AA6DF4-2FEA-00BD-9BF9-6CDE40EF389F}"/>
                </a:ext>
              </a:extLst>
            </p:cNvPr>
            <p:cNvSpPr>
              <a:spLocks noGrp="1" noRot="1" noMove="1" noResize="1" noEditPoints="1" noAdjustHandles="1" noChangeArrowheads="1" noChangeShapeType="1"/>
            </p:cNvSpPr>
            <p:nvPr userDrawn="1"/>
          </p:nvSpPr>
          <p:spPr bwMode="black">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8" name="Freeform 6">
              <a:extLst>
                <a:ext uri="{FF2B5EF4-FFF2-40B4-BE49-F238E27FC236}">
                  <a16:creationId xmlns:a16="http://schemas.microsoft.com/office/drawing/2014/main" id="{9F5D8B0B-D61C-3D77-A3C6-C71B65E66459}"/>
                </a:ext>
              </a:extLst>
            </p:cNvPr>
            <p:cNvSpPr>
              <a:spLocks noGrp="1" noRot="1" noMove="1" noResize="1" noEditPoints="1" noAdjustHandles="1" noChangeArrowheads="1" noChangeShapeType="1"/>
            </p:cNvSpPr>
            <p:nvPr userDrawn="1"/>
          </p:nvSpPr>
          <p:spPr bwMode="black">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sp>
          <p:nvSpPr>
            <p:cNvPr id="13" name="Freeform 7">
              <a:extLst>
                <a:ext uri="{FF2B5EF4-FFF2-40B4-BE49-F238E27FC236}">
                  <a16:creationId xmlns:a16="http://schemas.microsoft.com/office/drawing/2014/main" id="{66939EE2-541D-2E43-8858-BD44D3A0144C}"/>
                </a:ext>
              </a:extLst>
            </p:cNvPr>
            <p:cNvSpPr>
              <a:spLocks noGrp="1" noRot="1" noMove="1" noResize="1" noEditPoints="1" noAdjustHandles="1" noChangeArrowheads="1" noChangeShapeType="1"/>
            </p:cNvSpPr>
            <p:nvPr userDrawn="1"/>
          </p:nvSpPr>
          <p:spPr bwMode="black">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latin typeface="+mn-lt"/>
              </a:endParaRPr>
            </a:p>
          </p:txBody>
        </p:sp>
      </p:grpSp>
      <p:sp>
        <p:nvSpPr>
          <p:cNvPr id="9" name="TextBox 8">
            <a:extLst>
              <a:ext uri="{FF2B5EF4-FFF2-40B4-BE49-F238E27FC236}">
                <a16:creationId xmlns:a16="http://schemas.microsoft.com/office/drawing/2014/main" id="{D9D9CA88-CF58-B76E-781E-630BE77A0617}"/>
              </a:ext>
            </a:extLst>
          </p:cNvPr>
          <p:cNvSpPr txBox="1"/>
          <p:nvPr userDrawn="1"/>
        </p:nvSpPr>
        <p:spPr>
          <a:xfrm>
            <a:off x="484759" y="6468364"/>
            <a:ext cx="667512" cy="182880"/>
          </a:xfrm>
          <a:prstGeom prst="rect">
            <a:avLst/>
          </a:prstGeom>
          <a:noFill/>
        </p:spPr>
        <p:txBody>
          <a:bodyPr wrap="square" lIns="0" tIns="0" rIns="0" bIns="0" rtlCol="0" anchor="ctr" anchorCtr="0">
            <a:noAutofit/>
          </a:bodyPr>
          <a:lstStyle/>
          <a:p>
            <a:fld id="{9AE4D82F-B047-469B-AC52-A46321747EAF}" type="slidenum">
              <a:rPr lang="en-GB" sz="800" smtClean="0">
                <a:solidFill>
                  <a:schemeClr val="bg1"/>
                </a:solidFill>
                <a:latin typeface="EYInterstate" panose="02000503020000020004" pitchFamily="2" charset="0"/>
              </a:rPr>
              <a:pPr/>
              <a:t>‹#›</a:t>
            </a:fld>
            <a:endParaRPr lang="en-GB" sz="800" dirty="0">
              <a:solidFill>
                <a:schemeClr val="bg1"/>
              </a:solidFill>
              <a:latin typeface="EYInterstate" panose="02000503020000020004" pitchFamily="2" charset="0"/>
            </a:endParaRPr>
          </a:p>
        </p:txBody>
      </p:sp>
      <p:sp>
        <p:nvSpPr>
          <p:cNvPr id="5" name="Rectangle 4">
            <a:extLst>
              <a:ext uri="{FF2B5EF4-FFF2-40B4-BE49-F238E27FC236}">
                <a16:creationId xmlns:a16="http://schemas.microsoft.com/office/drawing/2014/main" id="{B267FD03-357F-3B48-6020-113D59F0EDC5}"/>
              </a:ext>
            </a:extLst>
          </p:cNvPr>
          <p:cNvSpPr/>
          <p:nvPr userDrawn="1"/>
        </p:nvSpPr>
        <p:spPr>
          <a:xfrm>
            <a:off x="4038600" y="6468364"/>
            <a:ext cx="4114800" cy="182880"/>
          </a:xfrm>
          <a:prstGeom prst="rect">
            <a:avLst/>
          </a:prstGeom>
        </p:spPr>
        <p:txBody>
          <a:bodyPr vert="horz" wrap="none" lIns="0" tIns="0" rIns="0" bIns="0" rtlCol="0" anchor="ctr" anchorCtr="0">
            <a:noAutofit/>
          </a:bodyPr>
          <a:lstStyle/>
          <a:p>
            <a:pPr lvl="0" algn="ctr"/>
            <a:r>
              <a:rPr lang="en-US" sz="800" dirty="0">
                <a:solidFill>
                  <a:schemeClr val="bg1"/>
                </a:solidFill>
                <a:latin typeface="EYInterstate" panose="02000503020000020004" pitchFamily="2" charset="0"/>
                <a:cs typeface="Arial" pitchFamily="34" charset="0"/>
              </a:rPr>
              <a:t>2025 Exempt Organization Tax Services Days — Virtual Strategy and Learning Summit </a:t>
            </a:r>
          </a:p>
        </p:txBody>
      </p:sp>
      <p:sp>
        <p:nvSpPr>
          <p:cNvPr id="12" name="Rectangle 11">
            <a:extLst>
              <a:ext uri="{FF2B5EF4-FFF2-40B4-BE49-F238E27FC236}">
                <a16:creationId xmlns:a16="http://schemas.microsoft.com/office/drawing/2014/main" id="{822BAE33-0CF7-25BD-E828-48FF5DA2BE43}"/>
              </a:ext>
            </a:extLst>
          </p:cNvPr>
          <p:cNvSpPr/>
          <p:nvPr userDrawn="1"/>
        </p:nvSpPr>
        <p:spPr>
          <a:xfrm>
            <a:off x="1007009" y="6468364"/>
            <a:ext cx="1188720" cy="182880"/>
          </a:xfrm>
          <a:prstGeom prst="rect">
            <a:avLst/>
          </a:prstGeom>
        </p:spPr>
        <p:txBody>
          <a:bodyPr vert="horz" wrap="none" lIns="0" tIns="0" rIns="0" bIns="0" rtlCol="0" anchor="ctr" anchorCtr="0">
            <a:noAutofit/>
          </a:bodyPr>
          <a:lstStyle/>
          <a:p>
            <a:pPr lvl="0"/>
            <a:r>
              <a:rPr lang="en-US" sz="800" dirty="0">
                <a:solidFill>
                  <a:schemeClr val="bg1"/>
                </a:solidFill>
                <a:latin typeface="EYInterstate" panose="02000503020000020004" pitchFamily="2" charset="0"/>
                <a:cs typeface="Arial" pitchFamily="34" charset="0"/>
              </a:rPr>
              <a:t>February 2025</a:t>
            </a:r>
          </a:p>
        </p:txBody>
      </p:sp>
    </p:spTree>
    <p:extLst>
      <p:ext uri="{BB962C8B-B14F-4D97-AF65-F5344CB8AC3E}">
        <p14:creationId xmlns:p14="http://schemas.microsoft.com/office/powerpoint/2010/main" val="1552570861"/>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 id="2147484186" r:id="rId12"/>
    <p:sldLayoutId id="2147484187" r:id="rId13"/>
    <p:sldLayoutId id="2147484188" r:id="rId14"/>
    <p:sldLayoutId id="2147484190" r:id="rId15"/>
    <p:sldLayoutId id="2147484191" r:id="rId16"/>
  </p:sldLayoutIdLst>
  <p:hf hdr="0"/>
  <p:txStyles>
    <p:titleStyle>
      <a:lvl1pPr algn="l" defTabSz="914400" rtl="0" eaLnBrk="1" latinLnBrk="0" hangingPunct="1">
        <a:lnSpc>
          <a:spcPct val="85000"/>
        </a:lnSpc>
        <a:spcBef>
          <a:spcPct val="0"/>
        </a:spcBef>
        <a:buNone/>
        <a:defRPr sz="2400" b="1" i="0" kern="1200">
          <a:solidFill>
            <a:schemeClr val="tx2"/>
          </a:solidFill>
          <a:latin typeface="EYInterstate" panose="02000503020000020004" pitchFamily="2" charset="0"/>
          <a:ea typeface="+mj-ea"/>
          <a:cs typeface="Arial" pitchFamily="34" charset="0"/>
        </a:defRPr>
      </a:lvl1pPr>
    </p:titleStyle>
    <p:bodyStyle>
      <a:lvl1pPr marL="252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1pPr>
      <a:lvl2pPr marL="504000" indent="-252000" algn="l" defTabSz="914400" rtl="0" eaLnBrk="1" latinLnBrk="0" hangingPunct="1">
        <a:spcBef>
          <a:spcPts val="400"/>
        </a:spcBef>
        <a:spcAft>
          <a:spcPts val="400"/>
        </a:spcAft>
        <a:buClr>
          <a:schemeClr val="tx2"/>
        </a:buClr>
        <a:buSzPct val="100000"/>
        <a:buFont typeface="Wingdings" pitchFamily="2" charset="2"/>
        <a:buChar char="§"/>
        <a:defRPr sz="1600" kern="1200">
          <a:solidFill>
            <a:schemeClr val="bg1"/>
          </a:solidFill>
          <a:latin typeface="+mn-lt"/>
          <a:ea typeface="+mn-ea"/>
          <a:cs typeface="+mn-cs"/>
        </a:defRPr>
      </a:lvl2pPr>
      <a:lvl3pPr marL="756000" indent="-252000" algn="l" defTabSz="914400" rtl="0" eaLnBrk="1" latinLnBrk="0" hangingPunct="1">
        <a:spcBef>
          <a:spcPts val="0"/>
        </a:spcBef>
        <a:spcAft>
          <a:spcPts val="600"/>
        </a:spcAft>
        <a:buClr>
          <a:schemeClr val="tx2"/>
        </a:buClr>
        <a:buSzPct val="100000"/>
        <a:buFont typeface="Wingdings" pitchFamily="2" charset="2"/>
        <a:buChar char="§"/>
        <a:defRPr sz="1400" kern="1200">
          <a:solidFill>
            <a:schemeClr val="bg1"/>
          </a:solidFill>
          <a:latin typeface="+mn-lt"/>
          <a:ea typeface="+mn-ea"/>
          <a:cs typeface="+mn-cs"/>
        </a:defRPr>
      </a:lvl3pPr>
      <a:lvl4pPr marL="1008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4pPr>
      <a:lvl5pPr marL="1260000" indent="-252000" algn="l" defTabSz="914400" rtl="0" eaLnBrk="1" latinLnBrk="0" hangingPunct="1">
        <a:spcBef>
          <a:spcPts val="0"/>
        </a:spcBef>
        <a:spcAft>
          <a:spcPts val="400"/>
        </a:spcAft>
        <a:buClr>
          <a:schemeClr val="tx2"/>
        </a:buClr>
        <a:buSzPct val="100000"/>
        <a:buFont typeface="Wingdings" pitchFamily="2" charset="2"/>
        <a:buChar char="§"/>
        <a:defRPr sz="1200" kern="1200">
          <a:solidFill>
            <a:schemeClr val="bg1"/>
          </a:solidFill>
          <a:latin typeface="+mn-lt"/>
          <a:ea typeface="+mn-ea"/>
          <a:cs typeface="+mn-cs"/>
        </a:defRPr>
      </a:lvl5pPr>
      <a:lvl6pPr marL="1512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6pPr>
      <a:lvl7pPr marL="1764000" indent="-252000" algn="l" defTabSz="914400" rtl="0" eaLnBrk="1" latinLnBrk="0" hangingPunct="1">
        <a:spcBef>
          <a:spcPts val="0"/>
        </a:spcBef>
        <a:spcAft>
          <a:spcPts val="400"/>
        </a:spcAft>
        <a:buClr>
          <a:schemeClr val="tx2"/>
        </a:buClr>
        <a:buFont typeface="Wingdings" pitchFamily="2" charset="2"/>
        <a:buChar char="§"/>
        <a:tabLst/>
        <a:defRPr sz="1100" kern="1200">
          <a:solidFill>
            <a:schemeClr val="bg1"/>
          </a:solidFill>
          <a:latin typeface="+mn-lt"/>
          <a:ea typeface="+mn-ea"/>
          <a:cs typeface="+mn-cs"/>
        </a:defRPr>
      </a:lvl7pPr>
      <a:lvl8pPr marL="2016000" indent="-252000" algn="l" defTabSz="914400" rtl="0" eaLnBrk="1" latinLnBrk="0" hangingPunct="1">
        <a:spcBef>
          <a:spcPts val="0"/>
        </a:spcBef>
        <a:spcAft>
          <a:spcPts val="400"/>
        </a:spcAft>
        <a:buClr>
          <a:schemeClr val="tx2"/>
        </a:buClr>
        <a:buFont typeface="Wingdings" pitchFamily="2" charset="2"/>
        <a:buChar char="§"/>
        <a:tabLst/>
        <a:defRPr sz="1000" kern="1200">
          <a:solidFill>
            <a:schemeClr val="bg1"/>
          </a:solidFill>
          <a:latin typeface="+mn-lt"/>
          <a:ea typeface="+mn-ea"/>
          <a:cs typeface="+mn-cs"/>
        </a:defRPr>
      </a:lvl8pPr>
      <a:lvl9pPr marL="0" indent="0" algn="l" defTabSz="914400" rtl="0" eaLnBrk="1" latinLnBrk="0" hangingPunct="1">
        <a:spcBef>
          <a:spcPts val="1200"/>
        </a:spcBef>
        <a:spcAft>
          <a:spcPts val="1200"/>
        </a:spcAft>
        <a:buClr>
          <a:schemeClr val="tx2"/>
        </a:buClr>
        <a:buFont typeface="Wingdings" pitchFamily="2" charset="2"/>
        <a:buNone/>
        <a:tabLst/>
        <a:defRPr sz="20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3" pos="302">
          <p15:clr>
            <a:srgbClr val="F26B43"/>
          </p15:clr>
        </p15:guide>
        <p15:guide id="45" pos="7378">
          <p15:clr>
            <a:srgbClr val="F26B43"/>
          </p15:clr>
        </p15:guide>
        <p15:guide id="58" orient="horz" pos="663">
          <p15:clr>
            <a:srgbClr val="F26B43"/>
          </p15:clr>
        </p15:guide>
        <p15:guide id="59" orient="horz" pos="255">
          <p15:clr>
            <a:srgbClr val="F26B43"/>
          </p15:clr>
        </p15:guide>
        <p15:guide id="60" orient="horz" pos="890">
          <p15:clr>
            <a:srgbClr val="F26B43"/>
          </p15:clr>
        </p15:guide>
        <p15:guide id="61" orient="horz" pos="383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20.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1.xml"/><Relationship Id="rId1" Type="http://schemas.openxmlformats.org/officeDocument/2006/relationships/tags" Target="../tags/tag2.xml"/><Relationship Id="rId5" Type="http://schemas.openxmlformats.org/officeDocument/2006/relationships/image" Target="../media/image21.emf"/><Relationship Id="rId4"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2.xml"/><Relationship Id="rId1" Type="http://schemas.openxmlformats.org/officeDocument/2006/relationships/tags" Target="../tags/tag3.xml"/><Relationship Id="rId5" Type="http://schemas.openxmlformats.org/officeDocument/2006/relationships/image" Target="../media/image21.emf"/><Relationship Id="rId4" Type="http://schemas.openxmlformats.org/officeDocument/2006/relationships/oleObject" Target="../embeddings/oleObject2.bin"/></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3.xml"/><Relationship Id="rId1" Type="http://schemas.openxmlformats.org/officeDocument/2006/relationships/tags" Target="../tags/tag4.xml"/><Relationship Id="rId5" Type="http://schemas.openxmlformats.org/officeDocument/2006/relationships/image" Target="../media/image21.emf"/><Relationship Id="rId4" Type="http://schemas.openxmlformats.org/officeDocument/2006/relationships/oleObject" Target="../embeddings/oleObject3.bin"/></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4.xml"/><Relationship Id="rId1" Type="http://schemas.openxmlformats.org/officeDocument/2006/relationships/tags" Target="../tags/tag5.xml"/><Relationship Id="rId5" Type="http://schemas.openxmlformats.org/officeDocument/2006/relationships/image" Target="../media/image21.emf"/><Relationship Id="rId4" Type="http://schemas.openxmlformats.org/officeDocument/2006/relationships/oleObject" Target="../embeddings/oleObject4.bin"/></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4.xml"/><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6.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0.xml"/><Relationship Id="rId1" Type="http://schemas.openxmlformats.org/officeDocument/2006/relationships/tags" Target="../tags/tag1.xml"/><Relationship Id="rId5" Type="http://schemas.openxmlformats.org/officeDocument/2006/relationships/image" Target="../media/image21.emf"/><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1.xml"/><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E4FAA-7EB3-DCCB-5F75-86CA72B7AD0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4E0A9BE-B435-07EA-4981-277BC48E25CA}"/>
              </a:ext>
            </a:extLst>
          </p:cNvPr>
          <p:cNvSpPr>
            <a:spLocks noGrp="1"/>
          </p:cNvSpPr>
          <p:nvPr>
            <p:ph type="title"/>
          </p:nvPr>
        </p:nvSpPr>
        <p:spPr>
          <a:xfrm>
            <a:off x="889762" y="2698751"/>
            <a:ext cx="4906009" cy="1654043"/>
          </a:xfrm>
        </p:spPr>
        <p:txBody>
          <a:bodyPr/>
          <a:lstStyle/>
          <a:p>
            <a:r>
              <a:rPr lang="en-US" dirty="0"/>
              <a:t>2025 Future Tax Leaders — Hot Topics in UBI</a:t>
            </a:r>
          </a:p>
        </p:txBody>
      </p:sp>
      <p:sp>
        <p:nvSpPr>
          <p:cNvPr id="3" name="Text Placeholder 2">
            <a:extLst>
              <a:ext uri="{FF2B5EF4-FFF2-40B4-BE49-F238E27FC236}">
                <a16:creationId xmlns:a16="http://schemas.microsoft.com/office/drawing/2014/main" id="{54438CF1-E6DA-B69C-49CE-ED6C746226E4}"/>
              </a:ext>
            </a:extLst>
          </p:cNvPr>
          <p:cNvSpPr>
            <a:spLocks noGrp="1"/>
          </p:cNvSpPr>
          <p:nvPr>
            <p:ph type="body" sz="quarter" idx="10"/>
          </p:nvPr>
        </p:nvSpPr>
        <p:spPr>
          <a:xfrm>
            <a:off x="889762" y="5047485"/>
            <a:ext cx="4906010" cy="246221"/>
          </a:xfrm>
        </p:spPr>
        <p:txBody>
          <a:bodyPr/>
          <a:lstStyle/>
          <a:p>
            <a:r>
              <a:rPr lang="en-US" dirty="0"/>
              <a:t>Thursday, 24 April 2025</a:t>
            </a:r>
          </a:p>
        </p:txBody>
      </p:sp>
    </p:spTree>
    <p:extLst>
      <p:ext uri="{BB962C8B-B14F-4D97-AF65-F5344CB8AC3E}">
        <p14:creationId xmlns:p14="http://schemas.microsoft.com/office/powerpoint/2010/main" val="221519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4DE99-CE88-386E-4EBE-30CB9AAE14A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48048A2-421E-A1F4-B2F4-D77CD5EEBBB1}"/>
              </a:ext>
            </a:extLst>
          </p:cNvPr>
          <p:cNvSpPr>
            <a:spLocks noGrp="1"/>
          </p:cNvSpPr>
          <p:nvPr>
            <p:ph type="title"/>
          </p:nvPr>
        </p:nvSpPr>
        <p:spPr/>
        <p:txBody>
          <a:bodyPr/>
          <a:lstStyle/>
          <a:p>
            <a:r>
              <a:rPr lang="en-US" dirty="0"/>
              <a:t>Step 1: Is it unrelated?</a:t>
            </a:r>
            <a:endParaRPr lang="en-US" dirty="0">
              <a:solidFill>
                <a:srgbClr val="FF0000"/>
              </a:solidFill>
            </a:endParaRPr>
          </a:p>
        </p:txBody>
      </p:sp>
      <p:sp>
        <p:nvSpPr>
          <p:cNvPr id="11" name="Rectangle 10">
            <a:extLst>
              <a:ext uri="{FF2B5EF4-FFF2-40B4-BE49-F238E27FC236}">
                <a16:creationId xmlns:a16="http://schemas.microsoft.com/office/drawing/2014/main" id="{C3CA9FEA-2AA0-3BF0-FE2D-C9F7F05AFDEC}"/>
              </a:ext>
            </a:extLst>
          </p:cNvPr>
          <p:cNvSpPr>
            <a:spLocks noChangeArrowheads="1"/>
          </p:cNvSpPr>
          <p:nvPr/>
        </p:nvSpPr>
        <p:spPr bwMode="auto">
          <a:xfrm>
            <a:off x="979065" y="2175164"/>
            <a:ext cx="4507280" cy="763877"/>
          </a:xfrm>
          <a:prstGeom prst="rect">
            <a:avLst/>
          </a:prstGeom>
          <a:solidFill>
            <a:srgbClr val="747480"/>
          </a:solidFill>
          <a:ln w="6350">
            <a:noFill/>
            <a:miter lim="800000"/>
            <a:headEnd/>
            <a:tailEnd/>
          </a:ln>
        </p:spPr>
        <p:txBody>
          <a:bodyPr wrap="none" anchor="ctr"/>
          <a:lstStyle/>
          <a:p>
            <a:pPr algn="ctr">
              <a:defRPr/>
            </a:pPr>
            <a:endParaRPr kumimoji="0" lang="en-US" sz="2000" b="1" i="0" u="none" strike="noStrike" kern="1200" cap="none" spc="0" normalizeH="0" baseline="0" noProof="0" dirty="0">
              <a:ln>
                <a:noFill/>
              </a:ln>
              <a:solidFill>
                <a:srgbClr val="FFFFFF"/>
              </a:solidFill>
              <a:effectLst/>
              <a:uLnTx/>
              <a:uFillTx/>
              <a:ea typeface="+mn-ea"/>
              <a:cs typeface="+mn-cs"/>
            </a:endParaRPr>
          </a:p>
        </p:txBody>
      </p:sp>
      <p:sp>
        <p:nvSpPr>
          <p:cNvPr id="12" name="Rectangle 11">
            <a:extLst>
              <a:ext uri="{FF2B5EF4-FFF2-40B4-BE49-F238E27FC236}">
                <a16:creationId xmlns:a16="http://schemas.microsoft.com/office/drawing/2014/main" id="{FC1DF8DF-DCB9-1B56-C930-38B64A004625}"/>
              </a:ext>
            </a:extLst>
          </p:cNvPr>
          <p:cNvSpPr>
            <a:spLocks noChangeArrowheads="1"/>
          </p:cNvSpPr>
          <p:nvPr/>
        </p:nvSpPr>
        <p:spPr bwMode="auto">
          <a:xfrm>
            <a:off x="1472606" y="1411287"/>
            <a:ext cx="3520198" cy="763877"/>
          </a:xfrm>
          <a:prstGeom prst="rect">
            <a:avLst/>
          </a:prstGeom>
          <a:solidFill>
            <a:srgbClr val="C4C4CD"/>
          </a:solidFill>
          <a:ln w="6350">
            <a:noFill/>
            <a:miter lim="800000"/>
            <a:headEnd/>
            <a:tailEnd/>
          </a:ln>
        </p:spPr>
        <p:txBody>
          <a:bodyPr wrap="none" anchor="ctr"/>
          <a:lstStyle/>
          <a:p>
            <a:pPr algn="ctr">
              <a:defRPr/>
            </a:pPr>
            <a:endParaRPr kumimoji="0" lang="en-US" sz="2000" b="1" i="0" u="none" strike="noStrike" kern="1200" cap="none" spc="0" normalizeH="0" baseline="0" noProof="0" dirty="0">
              <a:ln>
                <a:noFill/>
              </a:ln>
              <a:effectLst/>
              <a:uLnTx/>
              <a:uFillTx/>
              <a:ea typeface="+mn-ea"/>
              <a:cs typeface="+mn-cs"/>
            </a:endParaRPr>
          </a:p>
        </p:txBody>
      </p:sp>
      <p:sp>
        <p:nvSpPr>
          <p:cNvPr id="13" name="Rectangle 5">
            <a:extLst>
              <a:ext uri="{FF2B5EF4-FFF2-40B4-BE49-F238E27FC236}">
                <a16:creationId xmlns:a16="http://schemas.microsoft.com/office/drawing/2014/main" id="{1FDA3FA5-8A65-FC78-D6D3-F6123A5DF1C5}"/>
              </a:ext>
            </a:extLst>
          </p:cNvPr>
          <p:cNvSpPr>
            <a:spLocks noChangeArrowheads="1"/>
          </p:cNvSpPr>
          <p:nvPr/>
        </p:nvSpPr>
        <p:spPr bwMode="auto">
          <a:xfrm>
            <a:off x="485523" y="2939042"/>
            <a:ext cx="5494363" cy="763877"/>
          </a:xfrm>
          <a:prstGeom prst="rect">
            <a:avLst/>
          </a:prstGeom>
          <a:solidFill>
            <a:srgbClr val="FFE600"/>
          </a:solidFill>
          <a:ln w="6350">
            <a:noFill/>
            <a:miter lim="800000"/>
            <a:headEnd/>
            <a:tailEnd/>
          </a:ln>
        </p:spPr>
        <p:txBody>
          <a:bodyPr wrap="none" anchor="ctr"/>
          <a:lstStyle/>
          <a:p>
            <a:pPr algn="ctr">
              <a:defRPr/>
            </a:pPr>
            <a:r>
              <a:rPr kumimoji="0" lang="en-US" sz="2000" b="1" i="0" u="none" strike="noStrike" kern="1200" cap="none" spc="0" normalizeH="0" baseline="0" noProof="0" dirty="0">
                <a:ln>
                  <a:noFill/>
                </a:ln>
                <a:effectLst/>
                <a:uLnTx/>
                <a:uFillTx/>
                <a:ea typeface="+mn-ea"/>
                <a:cs typeface="+mn-cs"/>
              </a:rPr>
              <a:t>1. Unrelated?</a:t>
            </a:r>
          </a:p>
        </p:txBody>
      </p:sp>
      <p:sp>
        <p:nvSpPr>
          <p:cNvPr id="14" name="TextBox 13">
            <a:extLst>
              <a:ext uri="{FF2B5EF4-FFF2-40B4-BE49-F238E27FC236}">
                <a16:creationId xmlns:a16="http://schemas.microsoft.com/office/drawing/2014/main" id="{C1D26209-5386-B47E-7E65-E40EF483010C}"/>
              </a:ext>
            </a:extLst>
          </p:cNvPr>
          <p:cNvSpPr txBox="1">
            <a:spLocks/>
          </p:cNvSpPr>
          <p:nvPr/>
        </p:nvSpPr>
        <p:spPr>
          <a:xfrm>
            <a:off x="485523" y="3864818"/>
            <a:ext cx="11223625" cy="1277273"/>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Under IRC 513, is the activity:</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A trade or business?</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Regularly carried on?</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Not substantially related to the organization’s exempt purposes?</a:t>
            </a:r>
          </a:p>
        </p:txBody>
      </p:sp>
      <p:sp>
        <p:nvSpPr>
          <p:cNvPr id="9" name="TextBox 8">
            <a:extLst>
              <a:ext uri="{FF2B5EF4-FFF2-40B4-BE49-F238E27FC236}">
                <a16:creationId xmlns:a16="http://schemas.microsoft.com/office/drawing/2014/main" id="{EFB6EF87-59B8-00B7-EEF6-6EBABAB9FA47}"/>
              </a:ext>
            </a:extLst>
          </p:cNvPr>
          <p:cNvSpPr txBox="1"/>
          <p:nvPr/>
        </p:nvSpPr>
        <p:spPr>
          <a:xfrm>
            <a:off x="4298753" y="2982426"/>
            <a:ext cx="320817" cy="677108"/>
          </a:xfrm>
          <a:prstGeom prst="rect">
            <a:avLst/>
          </a:prstGeom>
          <a:noFill/>
        </p:spPr>
        <p:txBody>
          <a:bodyPr wrap="square" lIns="0" tIns="0" rIns="0" bIns="0" rtlCol="0">
            <a:spAutoFit/>
          </a:bodyPr>
          <a:lstStyle/>
          <a:p>
            <a:pPr>
              <a:spcAft>
                <a:spcPts val="600"/>
              </a:spcAft>
              <a:buClr>
                <a:srgbClr val="C4C4CD"/>
              </a:buClr>
              <a:buSzPct val="400000"/>
            </a:pPr>
            <a:r>
              <a:rPr lang="en-US" sz="4400" dirty="0"/>
              <a:t>√</a:t>
            </a:r>
          </a:p>
        </p:txBody>
      </p:sp>
    </p:spTree>
    <p:extLst>
      <p:ext uri="{BB962C8B-B14F-4D97-AF65-F5344CB8AC3E}">
        <p14:creationId xmlns:p14="http://schemas.microsoft.com/office/powerpoint/2010/main" val="3739295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1D74B-0B07-B27E-DC07-E3FAC2D8FD3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AEDB38A-7719-83B0-E3FD-9F2C4B22E30D}"/>
              </a:ext>
            </a:extLst>
          </p:cNvPr>
          <p:cNvSpPr>
            <a:spLocks noGrp="1"/>
          </p:cNvSpPr>
          <p:nvPr>
            <p:ph type="title"/>
          </p:nvPr>
        </p:nvSpPr>
        <p:spPr/>
        <p:txBody>
          <a:bodyPr/>
          <a:lstStyle/>
          <a:p>
            <a:r>
              <a:rPr lang="en-US" dirty="0"/>
              <a:t>‘Trade or business’ requirement</a:t>
            </a:r>
            <a:endParaRPr lang="en-US" dirty="0">
              <a:solidFill>
                <a:srgbClr val="FF0000"/>
              </a:solidFill>
            </a:endParaRPr>
          </a:p>
        </p:txBody>
      </p:sp>
      <p:sp>
        <p:nvSpPr>
          <p:cNvPr id="103" name="TextBox 102">
            <a:extLst>
              <a:ext uri="{FF2B5EF4-FFF2-40B4-BE49-F238E27FC236}">
                <a16:creationId xmlns:a16="http://schemas.microsoft.com/office/drawing/2014/main" id="{7609F987-B4F9-E530-5022-75FEA6EE4EAC}"/>
              </a:ext>
            </a:extLst>
          </p:cNvPr>
          <p:cNvSpPr txBox="1">
            <a:spLocks/>
          </p:cNvSpPr>
          <p:nvPr/>
        </p:nvSpPr>
        <p:spPr>
          <a:xfrm>
            <a:off x="485523" y="1411287"/>
            <a:ext cx="11223625" cy="3508653"/>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IRC Section 162 definition used</a:t>
            </a:r>
          </a:p>
          <a:p>
            <a:pPr marL="457200" indent="-228600">
              <a:spcAft>
                <a:spcPts val="600"/>
              </a:spcAft>
              <a:buClr>
                <a:schemeClr val="tx2"/>
              </a:buClr>
              <a:buSzPct val="100000"/>
              <a:buFont typeface="Wingdings" pitchFamily="2" charset="2"/>
              <a:buChar char="§"/>
            </a:pPr>
            <a:r>
              <a:rPr lang="en-IN" altLang="en-US" sz="1600" dirty="0">
                <a:solidFill>
                  <a:schemeClr val="bg1"/>
                </a:solidFill>
              </a:rPr>
              <a:t>Regularly carried on for the production of income (profit motive)</a:t>
            </a:r>
          </a:p>
          <a:p>
            <a:pPr marL="228600" lvl="0" indent="-228600">
              <a:spcAft>
                <a:spcPts val="600"/>
              </a:spcAft>
              <a:buClr>
                <a:schemeClr val="tx2"/>
              </a:buClr>
              <a:buSzPct val="100000"/>
              <a:buFont typeface="Wingdings" pitchFamily="2" charset="2"/>
              <a:buChar char="§"/>
            </a:pPr>
            <a:r>
              <a:rPr lang="en-IN" altLang="en-US" dirty="0">
                <a:solidFill>
                  <a:schemeClr val="bg1"/>
                </a:solidFill>
              </a:rPr>
              <a:t>Competition/commerciality</a:t>
            </a:r>
          </a:p>
          <a:p>
            <a:pPr marL="457200" indent="-228600">
              <a:spcAft>
                <a:spcPts val="600"/>
              </a:spcAft>
              <a:buClr>
                <a:schemeClr val="tx2"/>
              </a:buClr>
              <a:buSzPct val="100000"/>
              <a:buFont typeface="Wingdings" pitchFamily="2" charset="2"/>
              <a:buChar char="§"/>
            </a:pPr>
            <a:r>
              <a:rPr lang="en-IN" altLang="en-US" sz="1600" dirty="0">
                <a:solidFill>
                  <a:schemeClr val="bg1"/>
                </a:solidFill>
              </a:rPr>
              <a:t>Activity must be of a type that presents sufficient likelihood of unfair competition with non-exempt </a:t>
            </a:r>
            <a:br>
              <a:rPr lang="en-IN" altLang="en-US" sz="1600" dirty="0">
                <a:solidFill>
                  <a:schemeClr val="bg1"/>
                </a:solidFill>
              </a:rPr>
            </a:br>
            <a:r>
              <a:rPr lang="en-IN" altLang="en-US" sz="1600" dirty="0">
                <a:solidFill>
                  <a:schemeClr val="bg1"/>
                </a:solidFill>
              </a:rPr>
              <a:t>business endeavors</a:t>
            </a:r>
          </a:p>
          <a:p>
            <a:pPr marL="685800" lvl="0" indent="-228600">
              <a:spcAft>
                <a:spcPts val="600"/>
              </a:spcAft>
              <a:buClr>
                <a:schemeClr val="tx2"/>
              </a:buClr>
              <a:buSzPct val="100000"/>
              <a:buFont typeface="Wingdings" pitchFamily="2" charset="2"/>
              <a:buChar char="§"/>
            </a:pPr>
            <a:r>
              <a:rPr lang="en-IN" altLang="en-US" sz="1400" dirty="0">
                <a:solidFill>
                  <a:schemeClr val="bg1"/>
                </a:solidFill>
              </a:rPr>
              <a:t>It does not matter if actual competition with taxable entities takes place</a:t>
            </a:r>
          </a:p>
          <a:p>
            <a:pPr marL="228600" lvl="0" indent="-228600">
              <a:spcAft>
                <a:spcPts val="600"/>
              </a:spcAft>
              <a:buClr>
                <a:schemeClr val="tx2"/>
              </a:buClr>
              <a:buSzPct val="100000"/>
              <a:buFont typeface="Wingdings" pitchFamily="2" charset="2"/>
              <a:buChar char="§"/>
            </a:pPr>
            <a:r>
              <a:rPr lang="en-IN" altLang="en-US" dirty="0">
                <a:solidFill>
                  <a:schemeClr val="bg1"/>
                </a:solidFill>
              </a:rPr>
              <a:t>Fragmentation</a:t>
            </a:r>
          </a:p>
          <a:p>
            <a:pPr marL="457200" indent="-228600">
              <a:spcAft>
                <a:spcPts val="600"/>
              </a:spcAft>
              <a:buClr>
                <a:schemeClr val="tx2"/>
              </a:buClr>
              <a:buSzPct val="100000"/>
              <a:buFont typeface="Wingdings" pitchFamily="2" charset="2"/>
              <a:buChar char="§"/>
            </a:pPr>
            <a:r>
              <a:rPr lang="en-IN" altLang="en-US" sz="1600" dirty="0">
                <a:solidFill>
                  <a:schemeClr val="bg1"/>
                </a:solidFill>
              </a:rPr>
              <a:t>Cannot cleanse unrelated activity because you do a similar related activity. The activity retains its own identity even if it is carried on as an integral part of a larger aggregate of similar activities</a:t>
            </a:r>
          </a:p>
          <a:p>
            <a:pPr marL="228600" lvl="0" indent="-228600">
              <a:spcAft>
                <a:spcPts val="600"/>
              </a:spcAft>
              <a:buClr>
                <a:schemeClr val="tx2"/>
              </a:buClr>
              <a:buSzPct val="100000"/>
              <a:buFont typeface="Wingdings" pitchFamily="2" charset="2"/>
              <a:buChar char="§"/>
            </a:pPr>
            <a:r>
              <a:rPr lang="en-IN" altLang="en-US" dirty="0">
                <a:solidFill>
                  <a:schemeClr val="bg1"/>
                </a:solidFill>
              </a:rPr>
              <a:t>Activities consistently producing losses</a:t>
            </a:r>
          </a:p>
          <a:p>
            <a:pPr marL="457200" indent="-228600">
              <a:spcAft>
                <a:spcPts val="600"/>
              </a:spcAft>
              <a:buClr>
                <a:schemeClr val="tx2"/>
              </a:buClr>
              <a:buSzPct val="100000"/>
              <a:buFont typeface="Wingdings" pitchFamily="2" charset="2"/>
              <a:buChar char="§"/>
            </a:pPr>
            <a:r>
              <a:rPr lang="en-IN" altLang="en-US" sz="1600" dirty="0">
                <a:solidFill>
                  <a:schemeClr val="bg1"/>
                </a:solidFill>
              </a:rPr>
              <a:t>May be evidence of lack of profit motive</a:t>
            </a:r>
          </a:p>
        </p:txBody>
      </p:sp>
    </p:spTree>
    <p:extLst>
      <p:ext uri="{BB962C8B-B14F-4D97-AF65-F5344CB8AC3E}">
        <p14:creationId xmlns:p14="http://schemas.microsoft.com/office/powerpoint/2010/main" val="1727264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1A829-F7FB-39E9-8E94-5D35D3E35D1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A5CCA01-AC18-878C-805D-937C0AA58F0A}"/>
              </a:ext>
            </a:extLst>
          </p:cNvPr>
          <p:cNvSpPr>
            <a:spLocks noGrp="1"/>
          </p:cNvSpPr>
          <p:nvPr>
            <p:ph type="title"/>
          </p:nvPr>
        </p:nvSpPr>
        <p:spPr/>
        <p:txBody>
          <a:bodyPr/>
          <a:lstStyle/>
          <a:p>
            <a:r>
              <a:rPr lang="en-US" dirty="0"/>
              <a:t>‘Regularly carried on’ requirement</a:t>
            </a:r>
            <a:endParaRPr lang="en-US" dirty="0">
              <a:solidFill>
                <a:srgbClr val="FF0000"/>
              </a:solidFill>
            </a:endParaRPr>
          </a:p>
        </p:txBody>
      </p:sp>
      <p:sp>
        <p:nvSpPr>
          <p:cNvPr id="2" name="TextBox 1">
            <a:extLst>
              <a:ext uri="{FF2B5EF4-FFF2-40B4-BE49-F238E27FC236}">
                <a16:creationId xmlns:a16="http://schemas.microsoft.com/office/drawing/2014/main" id="{4BE88F8A-EF15-7586-D827-56F9940CA769}"/>
              </a:ext>
            </a:extLst>
          </p:cNvPr>
          <p:cNvSpPr txBox="1">
            <a:spLocks/>
          </p:cNvSpPr>
          <p:nvPr/>
        </p:nvSpPr>
        <p:spPr>
          <a:xfrm>
            <a:off x="485523" y="1411287"/>
            <a:ext cx="11223625" cy="3816429"/>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Concept </a:t>
            </a:r>
          </a:p>
          <a:p>
            <a:pPr marL="457200" indent="-228600">
              <a:spcAft>
                <a:spcPts val="600"/>
              </a:spcAft>
              <a:buClr>
                <a:schemeClr val="tx2"/>
              </a:buClr>
              <a:buSzPct val="100000"/>
              <a:buFont typeface="Wingdings" pitchFamily="2" charset="2"/>
              <a:buChar char="§"/>
            </a:pPr>
            <a:r>
              <a:rPr lang="en-IN" altLang="en-US" sz="1600" dirty="0">
                <a:solidFill>
                  <a:schemeClr val="bg1"/>
                </a:solidFill>
              </a:rPr>
              <a:t>There must be a frequency and continuity similar to the activities of a comparable non-exempt commercial enterprise. </a:t>
            </a:r>
          </a:p>
          <a:p>
            <a:pPr marL="228600" lvl="0" indent="-228600">
              <a:spcAft>
                <a:spcPts val="600"/>
              </a:spcAft>
              <a:buClr>
                <a:schemeClr val="tx2"/>
              </a:buClr>
              <a:buSzPct val="100000"/>
              <a:buFont typeface="Wingdings" pitchFamily="2" charset="2"/>
              <a:buChar char="§"/>
            </a:pPr>
            <a:r>
              <a:rPr lang="en-IN" altLang="en-US" dirty="0">
                <a:solidFill>
                  <a:schemeClr val="bg1"/>
                </a:solidFill>
              </a:rPr>
              <a:t>Normal time span</a:t>
            </a:r>
          </a:p>
          <a:p>
            <a:pPr marL="457200" indent="-228600">
              <a:spcAft>
                <a:spcPts val="600"/>
              </a:spcAft>
              <a:buClr>
                <a:schemeClr val="tx2"/>
              </a:buClr>
              <a:buSzPct val="100000"/>
              <a:buFont typeface="Wingdings" pitchFamily="2" charset="2"/>
              <a:buChar char="§"/>
            </a:pPr>
            <a:r>
              <a:rPr lang="en-IN" altLang="en-US" sz="1600" dirty="0">
                <a:solidFill>
                  <a:schemeClr val="bg1"/>
                </a:solidFill>
              </a:rPr>
              <a:t>If the exempt organization (EO) is acting in a manner similar to a taxpaying entity, then the business would be considered regularly carried on.</a:t>
            </a:r>
          </a:p>
          <a:p>
            <a:pPr marL="685800" lvl="0" indent="-228600">
              <a:spcAft>
                <a:spcPts val="600"/>
              </a:spcAft>
              <a:buClr>
                <a:schemeClr val="tx2"/>
              </a:buClr>
              <a:buSzPct val="100000"/>
              <a:buFont typeface="Wingdings" pitchFamily="2" charset="2"/>
              <a:buChar char="§"/>
            </a:pPr>
            <a:r>
              <a:rPr lang="en-IN" altLang="en-US" sz="1400" dirty="0">
                <a:solidFill>
                  <a:schemeClr val="bg1"/>
                </a:solidFill>
              </a:rPr>
              <a:t>Where income-producing activities are of a kind normally conducted by commercial entities on a year-round basis, the conduct by an EO of such activities over a period of a few weeks is not regularly carried on.</a:t>
            </a:r>
          </a:p>
          <a:p>
            <a:pPr marL="685800" lvl="0" indent="-228600">
              <a:spcAft>
                <a:spcPts val="600"/>
              </a:spcAft>
              <a:buClr>
                <a:schemeClr val="tx2"/>
              </a:buClr>
              <a:buSzPct val="100000"/>
              <a:buFont typeface="Wingdings" pitchFamily="2" charset="2"/>
              <a:buChar char="§"/>
            </a:pPr>
            <a:r>
              <a:rPr lang="en-IN" altLang="en-US" sz="1400" dirty="0">
                <a:solidFill>
                  <a:schemeClr val="bg1"/>
                </a:solidFill>
              </a:rPr>
              <a:t>The conduct of year-round activities of a commercial enterprise for one day each week by an EO would constitute being regularly </a:t>
            </a:r>
            <a:br>
              <a:rPr lang="en-IN" altLang="en-US" sz="1400" dirty="0">
                <a:solidFill>
                  <a:schemeClr val="bg1"/>
                </a:solidFill>
              </a:rPr>
            </a:br>
            <a:r>
              <a:rPr lang="en-IN" altLang="en-US" sz="1400" dirty="0">
                <a:solidFill>
                  <a:schemeClr val="bg1"/>
                </a:solidFill>
              </a:rPr>
              <a:t>carried on.</a:t>
            </a:r>
          </a:p>
          <a:p>
            <a:pPr marL="228600" lvl="0" indent="-228600">
              <a:spcAft>
                <a:spcPts val="600"/>
              </a:spcAft>
              <a:buClr>
                <a:schemeClr val="tx2"/>
              </a:buClr>
              <a:buSzPct val="100000"/>
              <a:buFont typeface="Wingdings" pitchFamily="2" charset="2"/>
              <a:buChar char="§"/>
            </a:pPr>
            <a:r>
              <a:rPr lang="en-IN" altLang="en-US" dirty="0">
                <a:solidFill>
                  <a:schemeClr val="bg1"/>
                </a:solidFill>
              </a:rPr>
              <a:t>Seasonal activity</a:t>
            </a:r>
          </a:p>
          <a:p>
            <a:pPr marL="457200" indent="-228600">
              <a:spcAft>
                <a:spcPts val="600"/>
              </a:spcAft>
              <a:buClr>
                <a:schemeClr val="tx2"/>
              </a:buClr>
              <a:buSzPct val="100000"/>
              <a:buFont typeface="Wingdings" pitchFamily="2" charset="2"/>
              <a:buChar char="§"/>
            </a:pPr>
            <a:r>
              <a:rPr lang="en-IN" altLang="en-US" sz="1600" dirty="0">
                <a:solidFill>
                  <a:schemeClr val="bg1"/>
                </a:solidFill>
              </a:rPr>
              <a:t>If conducted during the time of year that commercial entities would operate, then it is regularly carried on (e.g., sale of Christmas trees).</a:t>
            </a:r>
          </a:p>
          <a:p>
            <a:pPr marL="228600" lvl="0" indent="-228600">
              <a:spcAft>
                <a:spcPts val="600"/>
              </a:spcAft>
              <a:buClr>
                <a:schemeClr val="tx2"/>
              </a:buClr>
              <a:buSzPct val="100000"/>
              <a:buFont typeface="Wingdings" pitchFamily="2" charset="2"/>
              <a:buChar char="§"/>
            </a:pPr>
            <a:r>
              <a:rPr lang="en-IN" altLang="en-US" dirty="0">
                <a:solidFill>
                  <a:schemeClr val="bg1"/>
                </a:solidFill>
              </a:rPr>
              <a:t>Intermittent activities — can be considered regularly carried on</a:t>
            </a:r>
          </a:p>
        </p:txBody>
      </p:sp>
    </p:spTree>
    <p:extLst>
      <p:ext uri="{BB962C8B-B14F-4D97-AF65-F5344CB8AC3E}">
        <p14:creationId xmlns:p14="http://schemas.microsoft.com/office/powerpoint/2010/main" val="603183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7A6ED-C8C3-5F9F-F074-B6C9D258D30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771899C-0FC2-38BF-E0E0-94623DD62ADA}"/>
              </a:ext>
            </a:extLst>
          </p:cNvPr>
          <p:cNvSpPr>
            <a:spLocks noGrp="1"/>
          </p:cNvSpPr>
          <p:nvPr>
            <p:ph type="title"/>
          </p:nvPr>
        </p:nvSpPr>
        <p:spPr/>
        <p:txBody>
          <a:bodyPr/>
          <a:lstStyle/>
          <a:p>
            <a:r>
              <a:rPr lang="en-US" dirty="0"/>
              <a:t>‘Not substantially related’ requirement</a:t>
            </a:r>
            <a:endParaRPr lang="en-US" dirty="0">
              <a:solidFill>
                <a:srgbClr val="FF0000"/>
              </a:solidFill>
            </a:endParaRPr>
          </a:p>
        </p:txBody>
      </p:sp>
      <p:sp>
        <p:nvSpPr>
          <p:cNvPr id="2" name="TextBox 1">
            <a:extLst>
              <a:ext uri="{FF2B5EF4-FFF2-40B4-BE49-F238E27FC236}">
                <a16:creationId xmlns:a16="http://schemas.microsoft.com/office/drawing/2014/main" id="{25D08A81-17AB-3C14-41E3-54DCE1DB629C}"/>
              </a:ext>
            </a:extLst>
          </p:cNvPr>
          <p:cNvSpPr txBox="1">
            <a:spLocks/>
          </p:cNvSpPr>
          <p:nvPr/>
        </p:nvSpPr>
        <p:spPr>
          <a:xfrm>
            <a:off x="485523" y="1411287"/>
            <a:ext cx="11223625" cy="2877711"/>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For an activity to be “related” (as opposed to an unrelated activity), there must be a substantial causal relationship to the achievement of tax-exempt purposes:</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Activity is examined (not how income from the activity will be used)</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Facts and circumstances determination</a:t>
            </a:r>
          </a:p>
          <a:p>
            <a:pPr marL="228600" lvl="0" indent="-228600">
              <a:spcAft>
                <a:spcPts val="600"/>
              </a:spcAft>
              <a:buClr>
                <a:schemeClr val="tx2"/>
              </a:buClr>
              <a:buSzPct val="100000"/>
              <a:buFont typeface="Wingdings" pitchFamily="2" charset="2"/>
              <a:buChar char="§"/>
            </a:pPr>
            <a:r>
              <a:rPr lang="en-IN" altLang="en-US" dirty="0">
                <a:solidFill>
                  <a:schemeClr val="bg1"/>
                </a:solidFill>
              </a:rPr>
              <a:t>Type of relationship required: The activity must contribute importantly to the accomplishment of the organization’s exempt purposes.</a:t>
            </a:r>
          </a:p>
          <a:p>
            <a:pPr marL="228600" lvl="0" indent="-228600">
              <a:spcAft>
                <a:spcPts val="600"/>
              </a:spcAft>
              <a:buClr>
                <a:schemeClr val="tx2"/>
              </a:buClr>
              <a:buSzPct val="100000"/>
              <a:buFont typeface="Wingdings" pitchFamily="2" charset="2"/>
              <a:buChar char="§"/>
            </a:pPr>
            <a:r>
              <a:rPr lang="en-IN" altLang="en-US" dirty="0">
                <a:solidFill>
                  <a:schemeClr val="bg1"/>
                </a:solidFill>
              </a:rPr>
              <a:t>Size and extent of activities must be appropriate: If activities are conducted on a basis larger than necessary to accomplish the exempt mission, the excess is taxable.</a:t>
            </a:r>
          </a:p>
          <a:p>
            <a:pPr marL="228600" lvl="0" indent="-228600">
              <a:spcAft>
                <a:spcPts val="600"/>
              </a:spcAft>
              <a:buClr>
                <a:schemeClr val="tx2"/>
              </a:buClr>
              <a:buSzPct val="100000"/>
              <a:buFont typeface="Wingdings" pitchFamily="2" charset="2"/>
              <a:buChar char="§"/>
            </a:pPr>
            <a:r>
              <a:rPr lang="en-IN" altLang="en-US" dirty="0">
                <a:solidFill>
                  <a:schemeClr val="bg1"/>
                </a:solidFill>
              </a:rPr>
              <a:t>“Dual use” concept.</a:t>
            </a:r>
          </a:p>
        </p:txBody>
      </p:sp>
    </p:spTree>
    <p:extLst>
      <p:ext uri="{BB962C8B-B14F-4D97-AF65-F5344CB8AC3E}">
        <p14:creationId xmlns:p14="http://schemas.microsoft.com/office/powerpoint/2010/main" val="2290485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A5E9D-14D4-C852-6B00-87036C3A907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7C42283-2E20-8705-C6F4-C8B28418021C}"/>
              </a:ext>
            </a:extLst>
          </p:cNvPr>
          <p:cNvSpPr>
            <a:spLocks noGrp="1"/>
          </p:cNvSpPr>
          <p:nvPr>
            <p:ph type="title"/>
          </p:nvPr>
        </p:nvSpPr>
        <p:spPr/>
        <p:txBody>
          <a:bodyPr/>
          <a:lstStyle/>
          <a:p>
            <a:r>
              <a:rPr lang="en-US" dirty="0"/>
              <a:t>Polling question 1</a:t>
            </a:r>
            <a:endParaRPr lang="en-US" dirty="0">
              <a:solidFill>
                <a:srgbClr val="FF0000"/>
              </a:solidFill>
            </a:endParaRPr>
          </a:p>
        </p:txBody>
      </p:sp>
      <p:sp>
        <p:nvSpPr>
          <p:cNvPr id="2" name="TextBox 1">
            <a:extLst>
              <a:ext uri="{FF2B5EF4-FFF2-40B4-BE49-F238E27FC236}">
                <a16:creationId xmlns:a16="http://schemas.microsoft.com/office/drawing/2014/main" id="{E777E6CA-6D3A-918D-614A-1A082D7AF96E}"/>
              </a:ext>
            </a:extLst>
          </p:cNvPr>
          <p:cNvSpPr txBox="1">
            <a:spLocks/>
          </p:cNvSpPr>
          <p:nvPr/>
        </p:nvSpPr>
        <p:spPr>
          <a:xfrm>
            <a:off x="485523" y="1411287"/>
            <a:ext cx="11223625" cy="3724096"/>
          </a:xfrm>
          <a:prstGeom prst="rect">
            <a:avLst/>
          </a:prstGeom>
          <a:noFill/>
        </p:spPr>
        <p:txBody>
          <a:bodyPr wrap="square" lIns="0" tIns="0" rIns="0" bIns="0">
            <a:spAutoFit/>
          </a:bodyPr>
          <a:lstStyle/>
          <a:p>
            <a:pPr lvl="0">
              <a:spcAft>
                <a:spcPts val="2400"/>
              </a:spcAft>
              <a:buClr>
                <a:schemeClr val="tx2"/>
              </a:buClr>
              <a:buSzPct val="100000"/>
            </a:pPr>
            <a:r>
              <a:rPr lang="en-IN" altLang="en-US" dirty="0">
                <a:solidFill>
                  <a:schemeClr val="bg1"/>
                </a:solidFill>
              </a:rPr>
              <a:t>Which of the following activities qualifies as unrelated business income?</a:t>
            </a:r>
          </a:p>
          <a:p>
            <a:pPr marL="342900" lvl="0" indent="-342900">
              <a:spcAft>
                <a:spcPts val="2400"/>
              </a:spcAft>
              <a:buClr>
                <a:schemeClr val="tx2"/>
              </a:buClr>
              <a:buSzPct val="100000"/>
              <a:buFont typeface="+mj-lt"/>
              <a:buAutoNum type="alphaUcPeriod"/>
            </a:pPr>
            <a:r>
              <a:rPr lang="en-IN" altLang="en-US" dirty="0">
                <a:solidFill>
                  <a:schemeClr val="bg1"/>
                </a:solidFill>
              </a:rPr>
              <a:t>A </a:t>
            </a:r>
            <a:r>
              <a:rPr lang="en-IN" altLang="en-US" b="1" dirty="0">
                <a:solidFill>
                  <a:schemeClr val="bg1"/>
                </a:solidFill>
              </a:rPr>
              <a:t>trade or business regularly carried on </a:t>
            </a:r>
            <a:r>
              <a:rPr lang="en-IN" altLang="en-US" dirty="0">
                <a:solidFill>
                  <a:schemeClr val="bg1"/>
                </a:solidFill>
              </a:rPr>
              <a:t>that is </a:t>
            </a:r>
            <a:r>
              <a:rPr lang="en-IN" altLang="en-US" b="1" dirty="0">
                <a:solidFill>
                  <a:schemeClr val="bg1"/>
                </a:solidFill>
              </a:rPr>
              <a:t>not substantially related </a:t>
            </a:r>
            <a:r>
              <a:rPr lang="en-IN" altLang="en-US" dirty="0">
                <a:solidFill>
                  <a:schemeClr val="bg1"/>
                </a:solidFill>
              </a:rPr>
              <a:t>to the organization’s </a:t>
            </a:r>
            <a:br>
              <a:rPr lang="en-IN" altLang="en-US" dirty="0">
                <a:solidFill>
                  <a:schemeClr val="bg1"/>
                </a:solidFill>
              </a:rPr>
            </a:br>
            <a:r>
              <a:rPr lang="en-IN" altLang="en-US" dirty="0">
                <a:solidFill>
                  <a:schemeClr val="bg1"/>
                </a:solidFill>
              </a:rPr>
              <a:t>exempt purposes. </a:t>
            </a:r>
          </a:p>
          <a:p>
            <a:pPr marL="342900" lvl="0" indent="-342900">
              <a:spcAft>
                <a:spcPts val="2400"/>
              </a:spcAft>
              <a:buClr>
                <a:schemeClr val="tx2"/>
              </a:buClr>
              <a:buSzPct val="100000"/>
              <a:buFont typeface="+mj-lt"/>
              <a:buAutoNum type="alphaUcPeriod"/>
            </a:pPr>
            <a:r>
              <a:rPr lang="en-IN" altLang="en-US" dirty="0">
                <a:solidFill>
                  <a:schemeClr val="bg1"/>
                </a:solidFill>
              </a:rPr>
              <a:t>A </a:t>
            </a:r>
            <a:r>
              <a:rPr lang="en-IN" altLang="en-US" b="1" dirty="0">
                <a:solidFill>
                  <a:schemeClr val="bg1"/>
                </a:solidFill>
              </a:rPr>
              <a:t>trade or business </a:t>
            </a:r>
            <a:r>
              <a:rPr lang="en-IN" altLang="en-US" dirty="0">
                <a:solidFill>
                  <a:schemeClr val="bg1"/>
                </a:solidFill>
              </a:rPr>
              <a:t>carried on infrequently that is substantially related to the organization’s </a:t>
            </a:r>
            <a:br>
              <a:rPr lang="en-IN" altLang="en-US" dirty="0">
                <a:solidFill>
                  <a:schemeClr val="bg1"/>
                </a:solidFill>
              </a:rPr>
            </a:br>
            <a:r>
              <a:rPr lang="en-IN" altLang="en-US" dirty="0">
                <a:solidFill>
                  <a:schemeClr val="bg1"/>
                </a:solidFill>
              </a:rPr>
              <a:t>exempt purposes.</a:t>
            </a:r>
          </a:p>
          <a:p>
            <a:pPr marL="342900" lvl="0" indent="-342900">
              <a:spcAft>
                <a:spcPts val="2400"/>
              </a:spcAft>
              <a:buClr>
                <a:schemeClr val="tx2"/>
              </a:buClr>
              <a:buSzPct val="100000"/>
              <a:buFont typeface="+mj-lt"/>
              <a:buAutoNum type="alphaUcPeriod"/>
            </a:pPr>
            <a:r>
              <a:rPr lang="en-IN" altLang="en-US" b="1" dirty="0">
                <a:solidFill>
                  <a:schemeClr val="bg1"/>
                </a:solidFill>
              </a:rPr>
              <a:t>A trade or business regularly carried </a:t>
            </a:r>
            <a:r>
              <a:rPr lang="en-IN" altLang="en-US" dirty="0">
                <a:solidFill>
                  <a:schemeClr val="bg1"/>
                </a:solidFill>
              </a:rPr>
              <a:t>on that is substantially related to the organization’s </a:t>
            </a:r>
            <a:br>
              <a:rPr lang="en-IN" altLang="en-US" dirty="0">
                <a:solidFill>
                  <a:schemeClr val="bg1"/>
                </a:solidFill>
              </a:rPr>
            </a:br>
            <a:r>
              <a:rPr lang="en-IN" altLang="en-US" dirty="0">
                <a:solidFill>
                  <a:schemeClr val="bg1"/>
                </a:solidFill>
              </a:rPr>
              <a:t>exempt purposes. </a:t>
            </a:r>
          </a:p>
          <a:p>
            <a:pPr marL="342900" lvl="0" indent="-342900">
              <a:spcAft>
                <a:spcPts val="2400"/>
              </a:spcAft>
              <a:buClr>
                <a:schemeClr val="tx2"/>
              </a:buClr>
              <a:buSzPct val="100000"/>
              <a:buFont typeface="+mj-lt"/>
              <a:buAutoNum type="alphaUcPeriod"/>
            </a:pPr>
            <a:r>
              <a:rPr lang="en-IN" altLang="en-US" dirty="0">
                <a:solidFill>
                  <a:schemeClr val="bg1"/>
                </a:solidFill>
              </a:rPr>
              <a:t>A </a:t>
            </a:r>
            <a:r>
              <a:rPr lang="en-IN" altLang="en-US" b="1" dirty="0">
                <a:solidFill>
                  <a:schemeClr val="bg1"/>
                </a:solidFill>
              </a:rPr>
              <a:t>trade or business </a:t>
            </a:r>
            <a:r>
              <a:rPr lang="en-IN" altLang="en-US" dirty="0">
                <a:solidFill>
                  <a:schemeClr val="bg1"/>
                </a:solidFill>
              </a:rPr>
              <a:t>carried on infrequently that is </a:t>
            </a:r>
            <a:r>
              <a:rPr lang="en-IN" altLang="en-US" b="1" dirty="0">
                <a:solidFill>
                  <a:schemeClr val="bg1"/>
                </a:solidFill>
              </a:rPr>
              <a:t>not substantially related </a:t>
            </a:r>
            <a:r>
              <a:rPr lang="en-IN" altLang="en-US" dirty="0">
                <a:solidFill>
                  <a:schemeClr val="bg1"/>
                </a:solidFill>
              </a:rPr>
              <a:t>to the organization’s </a:t>
            </a:r>
            <a:br>
              <a:rPr lang="en-IN" altLang="en-US" dirty="0">
                <a:solidFill>
                  <a:schemeClr val="bg1"/>
                </a:solidFill>
              </a:rPr>
            </a:br>
            <a:r>
              <a:rPr lang="en-IN" altLang="en-US" dirty="0">
                <a:solidFill>
                  <a:schemeClr val="bg1"/>
                </a:solidFill>
              </a:rPr>
              <a:t>exempt purposes.</a:t>
            </a:r>
          </a:p>
        </p:txBody>
      </p:sp>
    </p:spTree>
    <p:extLst>
      <p:ext uri="{BB962C8B-B14F-4D97-AF65-F5344CB8AC3E}">
        <p14:creationId xmlns:p14="http://schemas.microsoft.com/office/powerpoint/2010/main" val="315638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8372A-8293-A179-3068-662FD67616A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6F94DF7-1F7D-352F-F44F-5E48060BE30F}"/>
              </a:ext>
            </a:extLst>
          </p:cNvPr>
          <p:cNvSpPr>
            <a:spLocks noGrp="1"/>
          </p:cNvSpPr>
          <p:nvPr>
            <p:ph type="title"/>
          </p:nvPr>
        </p:nvSpPr>
        <p:spPr/>
        <p:txBody>
          <a:bodyPr/>
          <a:lstStyle/>
          <a:p>
            <a:r>
              <a:rPr lang="en-US" dirty="0"/>
              <a:t>Step 2a: Excluded?</a:t>
            </a:r>
            <a:endParaRPr lang="en-US" dirty="0">
              <a:solidFill>
                <a:srgbClr val="FF0000"/>
              </a:solidFill>
            </a:endParaRPr>
          </a:p>
        </p:txBody>
      </p:sp>
      <p:sp>
        <p:nvSpPr>
          <p:cNvPr id="13" name="TextBox 12">
            <a:extLst>
              <a:ext uri="{FF2B5EF4-FFF2-40B4-BE49-F238E27FC236}">
                <a16:creationId xmlns:a16="http://schemas.microsoft.com/office/drawing/2014/main" id="{577D494C-A8D2-7A59-3691-FED828319B88}"/>
              </a:ext>
            </a:extLst>
          </p:cNvPr>
          <p:cNvSpPr txBox="1">
            <a:spLocks/>
          </p:cNvSpPr>
          <p:nvPr/>
        </p:nvSpPr>
        <p:spPr>
          <a:xfrm>
            <a:off x="485523" y="3864818"/>
            <a:ext cx="11223625" cy="276999"/>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IRC Section </a:t>
            </a:r>
            <a:r>
              <a:rPr lang="fr-FR" altLang="en-US" dirty="0">
                <a:solidFill>
                  <a:schemeClr val="bg1"/>
                </a:solidFill>
              </a:rPr>
              <a:t>513 provides specific UBI exclusions.</a:t>
            </a:r>
          </a:p>
        </p:txBody>
      </p:sp>
      <p:grpSp>
        <p:nvGrpSpPr>
          <p:cNvPr id="15" name="Group 14">
            <a:extLst>
              <a:ext uri="{FF2B5EF4-FFF2-40B4-BE49-F238E27FC236}">
                <a16:creationId xmlns:a16="http://schemas.microsoft.com/office/drawing/2014/main" id="{CFC8D483-DB2B-0B89-BC07-3255AF57D914}"/>
              </a:ext>
            </a:extLst>
          </p:cNvPr>
          <p:cNvGrpSpPr>
            <a:grpSpLocks/>
          </p:cNvGrpSpPr>
          <p:nvPr/>
        </p:nvGrpSpPr>
        <p:grpSpPr>
          <a:xfrm>
            <a:off x="485523" y="1411287"/>
            <a:ext cx="7518299" cy="2291632"/>
            <a:chOff x="485523" y="1411287"/>
            <a:chExt cx="5494363" cy="2291632"/>
          </a:xfrm>
        </p:grpSpPr>
        <p:sp>
          <p:nvSpPr>
            <p:cNvPr id="16" name="Rectangle 15">
              <a:extLst>
                <a:ext uri="{FF2B5EF4-FFF2-40B4-BE49-F238E27FC236}">
                  <a16:creationId xmlns:a16="http://schemas.microsoft.com/office/drawing/2014/main" id="{CC712BB6-E262-ECA8-7CC0-A3C6BB671A51}"/>
                </a:ext>
              </a:extLst>
            </p:cNvPr>
            <p:cNvSpPr>
              <a:spLocks noChangeArrowheads="1"/>
            </p:cNvSpPr>
            <p:nvPr/>
          </p:nvSpPr>
          <p:spPr bwMode="auto">
            <a:xfrm>
              <a:off x="979065" y="2175164"/>
              <a:ext cx="4507280" cy="763877"/>
            </a:xfrm>
            <a:prstGeom prst="rect">
              <a:avLst/>
            </a:prstGeom>
            <a:solidFill>
              <a:srgbClr val="747480"/>
            </a:solidFill>
            <a:ln w="6350">
              <a:noFill/>
              <a:miter lim="800000"/>
              <a:headEnd/>
              <a:tailEnd/>
            </a:ln>
          </p:spPr>
          <p:txBody>
            <a:bodyPr wrap="none" anchor="ctr"/>
            <a:lstStyle/>
            <a:p>
              <a:pPr algn="ctr">
                <a:defRPr/>
              </a:pPr>
              <a:r>
                <a:rPr kumimoji="0" lang="en-US" sz="2000" b="1" i="0" u="none" strike="noStrike" kern="1200" cap="none" spc="0" normalizeH="0" baseline="0" noProof="0" dirty="0">
                  <a:ln>
                    <a:noFill/>
                  </a:ln>
                  <a:solidFill>
                    <a:srgbClr val="FFFFFF"/>
                  </a:solidFill>
                  <a:effectLst/>
                  <a:uLnTx/>
                  <a:uFillTx/>
                  <a:ea typeface="+mn-ea"/>
                  <a:cs typeface="+mn-cs"/>
                </a:rPr>
                <a:t>2. Exclusion</a:t>
              </a:r>
            </a:p>
          </p:txBody>
        </p:sp>
        <p:sp>
          <p:nvSpPr>
            <p:cNvPr id="17" name="Rectangle 16">
              <a:extLst>
                <a:ext uri="{FF2B5EF4-FFF2-40B4-BE49-F238E27FC236}">
                  <a16:creationId xmlns:a16="http://schemas.microsoft.com/office/drawing/2014/main" id="{B3A1ABC3-6C5A-23C0-28E6-B7AEE68FFDFE}"/>
                </a:ext>
              </a:extLst>
            </p:cNvPr>
            <p:cNvSpPr>
              <a:spLocks noChangeArrowheads="1"/>
            </p:cNvSpPr>
            <p:nvPr/>
          </p:nvSpPr>
          <p:spPr bwMode="auto">
            <a:xfrm>
              <a:off x="1472606" y="1411287"/>
              <a:ext cx="3520198" cy="763877"/>
            </a:xfrm>
            <a:prstGeom prst="rect">
              <a:avLst/>
            </a:prstGeom>
            <a:solidFill>
              <a:srgbClr val="C4C4CD"/>
            </a:solidFill>
            <a:ln w="6350">
              <a:noFill/>
              <a:miter lim="800000"/>
              <a:headEnd/>
              <a:tailEnd/>
            </a:ln>
          </p:spPr>
          <p:txBody>
            <a:bodyPr wrap="none" anchor="ctr"/>
            <a:lstStyle/>
            <a:p>
              <a:pPr algn="ctr">
                <a:defRPr/>
              </a:pPr>
              <a:endParaRPr kumimoji="0" lang="en-US" sz="2000" b="1" i="0" u="none" strike="noStrike" kern="1200" cap="none" spc="0" normalizeH="0" baseline="0" noProof="0" dirty="0">
                <a:ln>
                  <a:noFill/>
                </a:ln>
                <a:effectLst/>
                <a:uLnTx/>
                <a:uFillTx/>
                <a:ea typeface="+mn-ea"/>
                <a:cs typeface="+mn-cs"/>
              </a:endParaRPr>
            </a:p>
          </p:txBody>
        </p:sp>
        <p:sp>
          <p:nvSpPr>
            <p:cNvPr id="18" name="Rectangle 5">
              <a:extLst>
                <a:ext uri="{FF2B5EF4-FFF2-40B4-BE49-F238E27FC236}">
                  <a16:creationId xmlns:a16="http://schemas.microsoft.com/office/drawing/2014/main" id="{8D875A32-B2F1-D3C2-F989-B63AA0689547}"/>
                </a:ext>
              </a:extLst>
            </p:cNvPr>
            <p:cNvSpPr>
              <a:spLocks noChangeArrowheads="1"/>
            </p:cNvSpPr>
            <p:nvPr/>
          </p:nvSpPr>
          <p:spPr bwMode="auto">
            <a:xfrm>
              <a:off x="485523" y="2939042"/>
              <a:ext cx="5494363" cy="763877"/>
            </a:xfrm>
            <a:prstGeom prst="rect">
              <a:avLst/>
            </a:prstGeom>
            <a:solidFill>
              <a:srgbClr val="FFE600"/>
            </a:solidFill>
            <a:ln w="6350">
              <a:noFill/>
              <a:miter lim="800000"/>
              <a:headEnd/>
              <a:tailEnd/>
            </a:ln>
          </p:spPr>
          <p:txBody>
            <a:bodyPr wrap="none" anchor="ctr"/>
            <a:lstStyle/>
            <a:p>
              <a:pPr algn="ctr">
                <a:defRPr/>
              </a:pPr>
              <a:endParaRPr kumimoji="0" lang="en-US" sz="2000" b="1" i="0" u="none" strike="noStrike" kern="1200" cap="none" spc="0" normalizeH="0" baseline="0" noProof="0" dirty="0">
                <a:ln>
                  <a:noFill/>
                </a:ln>
                <a:effectLst/>
                <a:uLnTx/>
                <a:uFillTx/>
                <a:ea typeface="+mn-ea"/>
                <a:cs typeface="+mn-cs"/>
              </a:endParaRPr>
            </a:p>
          </p:txBody>
        </p:sp>
      </p:grpSp>
      <p:sp>
        <p:nvSpPr>
          <p:cNvPr id="19" name="TextBox 18">
            <a:extLst>
              <a:ext uri="{FF2B5EF4-FFF2-40B4-BE49-F238E27FC236}">
                <a16:creationId xmlns:a16="http://schemas.microsoft.com/office/drawing/2014/main" id="{0C697012-57E1-CC6A-DFCD-86B369ACE9C1}"/>
              </a:ext>
            </a:extLst>
          </p:cNvPr>
          <p:cNvSpPr txBox="1">
            <a:spLocks/>
          </p:cNvSpPr>
          <p:nvPr/>
        </p:nvSpPr>
        <p:spPr>
          <a:xfrm>
            <a:off x="5258309" y="2218548"/>
            <a:ext cx="320817" cy="677108"/>
          </a:xfrm>
          <a:prstGeom prst="rect">
            <a:avLst/>
          </a:prstGeom>
          <a:noFill/>
        </p:spPr>
        <p:txBody>
          <a:bodyPr wrap="square" lIns="0" tIns="0" rIns="0" bIns="0" rtlCol="0">
            <a:spAutoFit/>
          </a:bodyPr>
          <a:lstStyle/>
          <a:p>
            <a:pPr>
              <a:spcAft>
                <a:spcPts val="600"/>
              </a:spcAft>
              <a:buClr>
                <a:srgbClr val="C4C4CD"/>
              </a:buClr>
              <a:buSzPct val="400000"/>
            </a:pPr>
            <a:r>
              <a:rPr lang="en-US" sz="4400" dirty="0">
                <a:solidFill>
                  <a:schemeClr val="bg1"/>
                </a:solidFill>
              </a:rPr>
              <a:t>√</a:t>
            </a:r>
          </a:p>
        </p:txBody>
      </p:sp>
    </p:spTree>
    <p:extLst>
      <p:ext uri="{BB962C8B-B14F-4D97-AF65-F5344CB8AC3E}">
        <p14:creationId xmlns:p14="http://schemas.microsoft.com/office/powerpoint/2010/main" val="2604737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059A2-76B0-FBB0-4883-0BA10956DEE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309540D-F1DF-B254-00C4-8CFA538809DA}"/>
              </a:ext>
            </a:extLst>
          </p:cNvPr>
          <p:cNvSpPr>
            <a:spLocks noGrp="1"/>
          </p:cNvSpPr>
          <p:nvPr>
            <p:ph type="title"/>
          </p:nvPr>
        </p:nvSpPr>
        <p:spPr/>
        <p:txBody>
          <a:bodyPr/>
          <a:lstStyle/>
          <a:p>
            <a:r>
              <a:rPr lang="en-US" dirty="0"/>
              <a:t>UBI: exclusions</a:t>
            </a:r>
            <a:endParaRPr lang="en-US" dirty="0">
              <a:solidFill>
                <a:srgbClr val="FF0000"/>
              </a:solidFill>
            </a:endParaRPr>
          </a:p>
        </p:txBody>
      </p:sp>
      <p:sp>
        <p:nvSpPr>
          <p:cNvPr id="2" name="TextBox 1">
            <a:extLst>
              <a:ext uri="{FF2B5EF4-FFF2-40B4-BE49-F238E27FC236}">
                <a16:creationId xmlns:a16="http://schemas.microsoft.com/office/drawing/2014/main" id="{C9742B9C-3528-0157-C6A1-336554A439FA}"/>
              </a:ext>
            </a:extLst>
          </p:cNvPr>
          <p:cNvSpPr txBox="1">
            <a:spLocks/>
          </p:cNvSpPr>
          <p:nvPr/>
        </p:nvSpPr>
        <p:spPr>
          <a:xfrm>
            <a:off x="485523" y="1411287"/>
            <a:ext cx="11223625" cy="3693319"/>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Principal exclusions in IRC 513:</a:t>
            </a:r>
          </a:p>
          <a:p>
            <a:pPr marL="457200" indent="-228600">
              <a:spcAft>
                <a:spcPts val="600"/>
              </a:spcAft>
              <a:buClr>
                <a:schemeClr val="tx2"/>
              </a:buClr>
              <a:buSzPct val="100000"/>
              <a:buFont typeface="Wingdings" pitchFamily="2" charset="2"/>
              <a:buChar char="§"/>
            </a:pPr>
            <a:r>
              <a:rPr lang="en-IN" altLang="en-US" sz="1600" dirty="0">
                <a:solidFill>
                  <a:schemeClr val="bg1"/>
                </a:solidFill>
              </a:rPr>
              <a:t>Convenience exception</a:t>
            </a:r>
          </a:p>
          <a:p>
            <a:pPr marL="685800" indent="-228600">
              <a:spcAft>
                <a:spcPts val="600"/>
              </a:spcAft>
              <a:buClr>
                <a:schemeClr val="tx2"/>
              </a:buClr>
              <a:buSzPct val="100000"/>
              <a:buFont typeface="Wingdings" pitchFamily="2" charset="2"/>
              <a:buChar char="§"/>
            </a:pPr>
            <a:r>
              <a:rPr lang="en-IN" altLang="en-US" sz="1400" dirty="0">
                <a:solidFill>
                  <a:schemeClr val="bg1"/>
                </a:solidFill>
              </a:rPr>
              <a:t>UBI does not include income from a trade or business carried on by the organization primarily for the convenience of its members, students, patients, officers or employees.</a:t>
            </a:r>
          </a:p>
          <a:p>
            <a:pPr marL="685800" indent="-228600">
              <a:spcAft>
                <a:spcPts val="600"/>
              </a:spcAft>
              <a:buClr>
                <a:schemeClr val="tx2"/>
              </a:buClr>
              <a:buSzPct val="100000"/>
              <a:buFont typeface="Wingdings" pitchFamily="2" charset="2"/>
              <a:buChar char="§"/>
            </a:pPr>
            <a:r>
              <a:rPr lang="en-IN" altLang="en-US" sz="1400" dirty="0">
                <a:solidFill>
                  <a:schemeClr val="bg1"/>
                </a:solidFill>
              </a:rPr>
              <a:t>Applies only to: </a:t>
            </a:r>
          </a:p>
          <a:p>
            <a:pPr marL="914400" lvl="0" indent="-228600">
              <a:spcAft>
                <a:spcPts val="600"/>
              </a:spcAft>
              <a:buClr>
                <a:schemeClr val="tx2"/>
              </a:buClr>
              <a:buSzPct val="100000"/>
              <a:buFont typeface="Wingdings" pitchFamily="2" charset="2"/>
              <a:buChar char="§"/>
            </a:pPr>
            <a:r>
              <a:rPr lang="en-IN" altLang="en-US" sz="1200" dirty="0">
                <a:solidFill>
                  <a:schemeClr val="bg1"/>
                </a:solidFill>
              </a:rPr>
              <a:t>IRC Section 501(c)(3) organizations and colleges and universities subject to UBI</a:t>
            </a:r>
          </a:p>
          <a:p>
            <a:pPr marL="914400" lvl="0" indent="-228600">
              <a:spcAft>
                <a:spcPts val="600"/>
              </a:spcAft>
              <a:buClr>
                <a:schemeClr val="tx2"/>
              </a:buClr>
              <a:buSzPct val="100000"/>
              <a:buFont typeface="Wingdings" pitchFamily="2" charset="2"/>
              <a:buChar char="§"/>
            </a:pPr>
            <a:r>
              <a:rPr lang="en-IN" altLang="en-US" sz="1200" dirty="0">
                <a:solidFill>
                  <a:schemeClr val="bg1"/>
                </a:solidFill>
              </a:rPr>
              <a:t>Certain sales by local associations of employees under IRC Section 501(c)(4)</a:t>
            </a:r>
          </a:p>
          <a:p>
            <a:pPr marL="228600" lvl="0" indent="-228600">
              <a:spcAft>
                <a:spcPts val="600"/>
              </a:spcAft>
              <a:buClr>
                <a:schemeClr val="tx2"/>
              </a:buClr>
              <a:buSzPct val="100000"/>
              <a:buFont typeface="Wingdings" pitchFamily="2" charset="2"/>
              <a:buChar char="§"/>
            </a:pPr>
            <a:r>
              <a:rPr lang="en-IN" altLang="en-US" dirty="0">
                <a:solidFill>
                  <a:schemeClr val="bg1"/>
                </a:solidFill>
              </a:rPr>
              <a:t>Qualified sponsorship payments</a:t>
            </a:r>
          </a:p>
          <a:p>
            <a:pPr marL="228600" lvl="0" indent="-228600">
              <a:spcAft>
                <a:spcPts val="600"/>
              </a:spcAft>
              <a:buClr>
                <a:schemeClr val="tx2"/>
              </a:buClr>
              <a:buSzPct val="100000"/>
              <a:buFont typeface="Wingdings" pitchFamily="2" charset="2"/>
              <a:buChar char="§"/>
            </a:pPr>
            <a:r>
              <a:rPr lang="en-IN" altLang="en-US" dirty="0">
                <a:solidFill>
                  <a:schemeClr val="bg1"/>
                </a:solidFill>
              </a:rPr>
              <a:t>Same-state rule</a:t>
            </a:r>
          </a:p>
          <a:p>
            <a:pPr marL="228600" lvl="0" indent="-228600">
              <a:spcAft>
                <a:spcPts val="600"/>
              </a:spcAft>
              <a:buClr>
                <a:schemeClr val="tx2"/>
              </a:buClr>
              <a:buSzPct val="100000"/>
              <a:buFont typeface="Wingdings" pitchFamily="2" charset="2"/>
              <a:buChar char="§"/>
            </a:pPr>
            <a:r>
              <a:rPr lang="en-IN" altLang="en-US" dirty="0">
                <a:solidFill>
                  <a:schemeClr val="bg1"/>
                </a:solidFill>
              </a:rPr>
              <a:t>Volunteer labor exception</a:t>
            </a:r>
          </a:p>
          <a:p>
            <a:pPr marL="228600" lvl="0" indent="-228600">
              <a:spcAft>
                <a:spcPts val="600"/>
              </a:spcAft>
              <a:buClr>
                <a:schemeClr val="tx2"/>
              </a:buClr>
              <a:buSzPct val="100000"/>
              <a:buFont typeface="Wingdings" pitchFamily="2" charset="2"/>
              <a:buChar char="§"/>
            </a:pPr>
            <a:r>
              <a:rPr lang="en-IN" altLang="en-US" dirty="0">
                <a:solidFill>
                  <a:schemeClr val="bg1"/>
                </a:solidFill>
              </a:rPr>
              <a:t>Donated goods exception</a:t>
            </a:r>
          </a:p>
          <a:p>
            <a:pPr marL="228600" lvl="0" indent="-228600">
              <a:spcAft>
                <a:spcPts val="600"/>
              </a:spcAft>
              <a:buClr>
                <a:schemeClr val="tx2"/>
              </a:buClr>
              <a:buSzPct val="100000"/>
              <a:buFont typeface="Wingdings" pitchFamily="2" charset="2"/>
              <a:buChar char="§"/>
            </a:pPr>
            <a:r>
              <a:rPr lang="en-IN" altLang="en-US" dirty="0">
                <a:solidFill>
                  <a:schemeClr val="bg1"/>
                </a:solidFill>
              </a:rPr>
              <a:t>Certain hospital services — IRC Section 513(e)</a:t>
            </a:r>
          </a:p>
        </p:txBody>
      </p:sp>
    </p:spTree>
    <p:extLst>
      <p:ext uri="{BB962C8B-B14F-4D97-AF65-F5344CB8AC3E}">
        <p14:creationId xmlns:p14="http://schemas.microsoft.com/office/powerpoint/2010/main" val="2967712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A3D21-46B6-9AB9-7159-07B84DA2472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66FBE77-7B67-0292-26A5-C885123B1911}"/>
              </a:ext>
            </a:extLst>
          </p:cNvPr>
          <p:cNvSpPr>
            <a:spLocks noGrp="1"/>
          </p:cNvSpPr>
          <p:nvPr>
            <p:ph type="title"/>
          </p:nvPr>
        </p:nvSpPr>
        <p:spPr/>
        <p:txBody>
          <a:bodyPr/>
          <a:lstStyle/>
          <a:p>
            <a:r>
              <a:rPr lang="en-US" altLang="en-US" dirty="0"/>
              <a:t>Qualified sponsorship payment (QSP) exclusion</a:t>
            </a:r>
            <a:endParaRPr lang="en-US" dirty="0">
              <a:solidFill>
                <a:srgbClr val="FF0000"/>
              </a:solidFill>
            </a:endParaRPr>
          </a:p>
        </p:txBody>
      </p:sp>
      <p:sp>
        <p:nvSpPr>
          <p:cNvPr id="2" name="TextBox 1">
            <a:extLst>
              <a:ext uri="{FF2B5EF4-FFF2-40B4-BE49-F238E27FC236}">
                <a16:creationId xmlns:a16="http://schemas.microsoft.com/office/drawing/2014/main" id="{8EB51DA1-F792-D736-AFE8-DFEB517BE411}"/>
              </a:ext>
            </a:extLst>
          </p:cNvPr>
          <p:cNvSpPr txBox="1">
            <a:spLocks/>
          </p:cNvSpPr>
          <p:nvPr/>
        </p:nvSpPr>
        <p:spPr>
          <a:xfrm>
            <a:off x="485523" y="1411287"/>
            <a:ext cx="11223625" cy="2785378"/>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QSP is not subject to UBIT {IRC Section 513(i)}</a:t>
            </a:r>
          </a:p>
          <a:p>
            <a:pPr lvl="0">
              <a:spcAft>
                <a:spcPts val="600"/>
              </a:spcAft>
              <a:buClr>
                <a:schemeClr val="tx2"/>
              </a:buClr>
              <a:buSzPct val="100000"/>
            </a:pPr>
            <a:r>
              <a:rPr lang="en-IN" altLang="en-US" dirty="0">
                <a:solidFill>
                  <a:schemeClr val="bg1"/>
                </a:solidFill>
              </a:rPr>
              <a:t>QSP is:</a:t>
            </a:r>
          </a:p>
          <a:p>
            <a:pPr marL="228600" lvl="0" indent="-228600">
              <a:spcAft>
                <a:spcPts val="600"/>
              </a:spcAft>
              <a:buClr>
                <a:schemeClr val="tx2"/>
              </a:buClr>
              <a:buSzPct val="100000"/>
              <a:buFont typeface="Wingdings" pitchFamily="2" charset="2"/>
              <a:buChar char="§"/>
            </a:pPr>
            <a:r>
              <a:rPr lang="en-IN" altLang="en-US" dirty="0">
                <a:solidFill>
                  <a:schemeClr val="bg1"/>
                </a:solidFill>
              </a:rPr>
              <a:t>Any payment of money, transfer of property or performance of services by any person engaged in a trade or business where there is no arrangement or expectation that the person will receive any substantial return benefit</a:t>
            </a:r>
          </a:p>
          <a:p>
            <a:pPr marL="228600" lvl="0" indent="-228600">
              <a:spcAft>
                <a:spcPts val="600"/>
              </a:spcAft>
              <a:buClr>
                <a:schemeClr val="tx2"/>
              </a:buClr>
              <a:buSzPct val="100000"/>
              <a:buFont typeface="Wingdings" pitchFamily="2" charset="2"/>
              <a:buChar char="§"/>
            </a:pPr>
            <a:r>
              <a:rPr lang="en-IN" altLang="en-US" dirty="0">
                <a:solidFill>
                  <a:schemeClr val="bg1"/>
                </a:solidFill>
              </a:rPr>
              <a:t>“Substantial return benefit” is defined as any benefit other than:</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Use or acknowledgment of the payor’s name or logo in connection with the exempt organization’s activities, or</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Certain “benefits” with insubstantial value (2% test) provided to the payor in connection with a payment to the exempt organization </a:t>
            </a:r>
          </a:p>
        </p:txBody>
      </p:sp>
    </p:spTree>
    <p:extLst>
      <p:ext uri="{BB962C8B-B14F-4D97-AF65-F5344CB8AC3E}">
        <p14:creationId xmlns:p14="http://schemas.microsoft.com/office/powerpoint/2010/main" val="677621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11881-0BCE-CC18-CB6C-4218317273A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B20FFFF-5AF7-1B7E-C0C6-AC7429EC6063}"/>
              </a:ext>
            </a:extLst>
          </p:cNvPr>
          <p:cNvSpPr>
            <a:spLocks noGrp="1"/>
          </p:cNvSpPr>
          <p:nvPr>
            <p:ph type="title"/>
          </p:nvPr>
        </p:nvSpPr>
        <p:spPr/>
        <p:txBody>
          <a:bodyPr/>
          <a:lstStyle/>
          <a:p>
            <a:r>
              <a:rPr lang="en-US" dirty="0"/>
              <a:t>Step 2b: Modified?</a:t>
            </a:r>
            <a:endParaRPr lang="en-US" dirty="0">
              <a:solidFill>
                <a:srgbClr val="FF0000"/>
              </a:solidFill>
            </a:endParaRPr>
          </a:p>
        </p:txBody>
      </p:sp>
      <p:grpSp>
        <p:nvGrpSpPr>
          <p:cNvPr id="15" name="Group 14">
            <a:extLst>
              <a:ext uri="{FF2B5EF4-FFF2-40B4-BE49-F238E27FC236}">
                <a16:creationId xmlns:a16="http://schemas.microsoft.com/office/drawing/2014/main" id="{AB5F2A60-A82C-5E12-4CB3-2DF9C47C2984}"/>
              </a:ext>
            </a:extLst>
          </p:cNvPr>
          <p:cNvGrpSpPr>
            <a:grpSpLocks/>
          </p:cNvGrpSpPr>
          <p:nvPr/>
        </p:nvGrpSpPr>
        <p:grpSpPr>
          <a:xfrm>
            <a:off x="485523" y="1411287"/>
            <a:ext cx="7518299" cy="2291632"/>
            <a:chOff x="485523" y="1411287"/>
            <a:chExt cx="5494363" cy="2291632"/>
          </a:xfrm>
        </p:grpSpPr>
        <p:sp>
          <p:nvSpPr>
            <p:cNvPr id="10" name="Rectangle 9">
              <a:extLst>
                <a:ext uri="{FF2B5EF4-FFF2-40B4-BE49-F238E27FC236}">
                  <a16:creationId xmlns:a16="http://schemas.microsoft.com/office/drawing/2014/main" id="{786C727F-25AD-1847-AD4C-25EAACCE8522}"/>
                </a:ext>
              </a:extLst>
            </p:cNvPr>
            <p:cNvSpPr>
              <a:spLocks noChangeArrowheads="1"/>
            </p:cNvSpPr>
            <p:nvPr/>
          </p:nvSpPr>
          <p:spPr bwMode="auto">
            <a:xfrm>
              <a:off x="979065" y="2175164"/>
              <a:ext cx="4507280" cy="763877"/>
            </a:xfrm>
            <a:prstGeom prst="rect">
              <a:avLst/>
            </a:prstGeom>
            <a:solidFill>
              <a:srgbClr val="747480"/>
            </a:solidFill>
            <a:ln w="6350">
              <a:noFill/>
              <a:miter lim="800000"/>
              <a:headEnd/>
              <a:tailEnd/>
            </a:ln>
          </p:spPr>
          <p:txBody>
            <a:bodyPr wrap="none" anchor="ctr"/>
            <a:lstStyle/>
            <a:p>
              <a:pPr algn="ctr">
                <a:defRPr/>
              </a:pPr>
              <a:r>
                <a:rPr kumimoji="0" lang="en-US" sz="2000" b="1" i="0" u="none" strike="noStrike" kern="1200" cap="none" spc="0" normalizeH="0" baseline="0" noProof="0" dirty="0">
                  <a:ln>
                    <a:noFill/>
                  </a:ln>
                  <a:solidFill>
                    <a:srgbClr val="FFFFFF"/>
                  </a:solidFill>
                  <a:effectLst/>
                  <a:uLnTx/>
                  <a:uFillTx/>
                  <a:ea typeface="+mn-ea"/>
                  <a:cs typeface="+mn-cs"/>
                </a:rPr>
                <a:t>2. Exclusion</a:t>
              </a:r>
            </a:p>
          </p:txBody>
        </p:sp>
        <p:sp>
          <p:nvSpPr>
            <p:cNvPr id="11" name="Rectangle 10">
              <a:extLst>
                <a:ext uri="{FF2B5EF4-FFF2-40B4-BE49-F238E27FC236}">
                  <a16:creationId xmlns:a16="http://schemas.microsoft.com/office/drawing/2014/main" id="{71763C7D-FDD4-0CD5-1438-E50A39D9E909}"/>
                </a:ext>
              </a:extLst>
            </p:cNvPr>
            <p:cNvSpPr>
              <a:spLocks noChangeArrowheads="1"/>
            </p:cNvSpPr>
            <p:nvPr/>
          </p:nvSpPr>
          <p:spPr bwMode="auto">
            <a:xfrm>
              <a:off x="1472606" y="1411287"/>
              <a:ext cx="3520198" cy="763877"/>
            </a:xfrm>
            <a:prstGeom prst="rect">
              <a:avLst/>
            </a:prstGeom>
            <a:solidFill>
              <a:srgbClr val="C4C4CD"/>
            </a:solidFill>
            <a:ln w="6350">
              <a:noFill/>
              <a:miter lim="800000"/>
              <a:headEnd/>
              <a:tailEnd/>
            </a:ln>
          </p:spPr>
          <p:txBody>
            <a:bodyPr wrap="none" anchor="ctr"/>
            <a:lstStyle/>
            <a:p>
              <a:pPr algn="ctr">
                <a:defRPr/>
              </a:pPr>
              <a:endParaRPr kumimoji="0" lang="en-US" sz="2000" b="1" i="0" u="none" strike="noStrike" kern="1200" cap="none" spc="0" normalizeH="0" baseline="0" noProof="0" dirty="0">
                <a:ln>
                  <a:noFill/>
                </a:ln>
                <a:effectLst/>
                <a:uLnTx/>
                <a:uFillTx/>
                <a:ea typeface="+mn-ea"/>
                <a:cs typeface="+mn-cs"/>
              </a:endParaRPr>
            </a:p>
          </p:txBody>
        </p:sp>
        <p:sp>
          <p:nvSpPr>
            <p:cNvPr id="12" name="Rectangle 5">
              <a:extLst>
                <a:ext uri="{FF2B5EF4-FFF2-40B4-BE49-F238E27FC236}">
                  <a16:creationId xmlns:a16="http://schemas.microsoft.com/office/drawing/2014/main" id="{02EE78F4-B6AB-CD91-46DE-691DEF3C9680}"/>
                </a:ext>
              </a:extLst>
            </p:cNvPr>
            <p:cNvSpPr>
              <a:spLocks noChangeArrowheads="1"/>
            </p:cNvSpPr>
            <p:nvPr/>
          </p:nvSpPr>
          <p:spPr bwMode="auto">
            <a:xfrm>
              <a:off x="485523" y="2939042"/>
              <a:ext cx="5494363" cy="763877"/>
            </a:xfrm>
            <a:prstGeom prst="rect">
              <a:avLst/>
            </a:prstGeom>
            <a:solidFill>
              <a:srgbClr val="FFE600"/>
            </a:solidFill>
            <a:ln w="6350">
              <a:noFill/>
              <a:miter lim="800000"/>
              <a:headEnd/>
              <a:tailEnd/>
            </a:ln>
          </p:spPr>
          <p:txBody>
            <a:bodyPr wrap="none" anchor="ctr"/>
            <a:lstStyle/>
            <a:p>
              <a:pPr algn="ctr">
                <a:defRPr/>
              </a:pPr>
              <a:endParaRPr kumimoji="0" lang="en-US" sz="2000" b="1" i="0" u="none" strike="noStrike" kern="1200" cap="none" spc="0" normalizeH="0" baseline="0" noProof="0" dirty="0">
                <a:ln>
                  <a:noFill/>
                </a:ln>
                <a:effectLst/>
                <a:uLnTx/>
                <a:uFillTx/>
                <a:ea typeface="+mn-ea"/>
                <a:cs typeface="+mn-cs"/>
              </a:endParaRPr>
            </a:p>
          </p:txBody>
        </p:sp>
      </p:grpSp>
      <p:sp>
        <p:nvSpPr>
          <p:cNvPr id="13" name="TextBox 12">
            <a:extLst>
              <a:ext uri="{FF2B5EF4-FFF2-40B4-BE49-F238E27FC236}">
                <a16:creationId xmlns:a16="http://schemas.microsoft.com/office/drawing/2014/main" id="{2E02A958-7B74-DB88-E97E-29495A982DC0}"/>
              </a:ext>
            </a:extLst>
          </p:cNvPr>
          <p:cNvSpPr txBox="1">
            <a:spLocks/>
          </p:cNvSpPr>
          <p:nvPr/>
        </p:nvSpPr>
        <p:spPr>
          <a:xfrm>
            <a:off x="485523" y="3864818"/>
            <a:ext cx="11223625" cy="276999"/>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IRC Section 512(b) specifies modifications that carve out certain types of income from UBI.</a:t>
            </a:r>
          </a:p>
        </p:txBody>
      </p:sp>
      <p:sp>
        <p:nvSpPr>
          <p:cNvPr id="14" name="TextBox 13">
            <a:extLst>
              <a:ext uri="{FF2B5EF4-FFF2-40B4-BE49-F238E27FC236}">
                <a16:creationId xmlns:a16="http://schemas.microsoft.com/office/drawing/2014/main" id="{1BF39CCE-F9F5-100C-C014-BC00BDF00626}"/>
              </a:ext>
            </a:extLst>
          </p:cNvPr>
          <p:cNvSpPr txBox="1">
            <a:spLocks/>
          </p:cNvSpPr>
          <p:nvPr/>
        </p:nvSpPr>
        <p:spPr>
          <a:xfrm>
            <a:off x="5258309" y="2218548"/>
            <a:ext cx="320817" cy="677108"/>
          </a:xfrm>
          <a:prstGeom prst="rect">
            <a:avLst/>
          </a:prstGeom>
          <a:noFill/>
        </p:spPr>
        <p:txBody>
          <a:bodyPr wrap="square" lIns="0" tIns="0" rIns="0" bIns="0" rtlCol="0">
            <a:spAutoFit/>
          </a:bodyPr>
          <a:lstStyle/>
          <a:p>
            <a:pPr>
              <a:spcAft>
                <a:spcPts val="600"/>
              </a:spcAft>
              <a:buClr>
                <a:srgbClr val="C4C4CD"/>
              </a:buClr>
              <a:buSzPct val="400000"/>
            </a:pPr>
            <a:r>
              <a:rPr lang="en-US" sz="4400" dirty="0">
                <a:solidFill>
                  <a:schemeClr val="bg1"/>
                </a:solidFill>
              </a:rPr>
              <a:t>√</a:t>
            </a:r>
          </a:p>
        </p:txBody>
      </p:sp>
    </p:spTree>
    <p:extLst>
      <p:ext uri="{BB962C8B-B14F-4D97-AF65-F5344CB8AC3E}">
        <p14:creationId xmlns:p14="http://schemas.microsoft.com/office/powerpoint/2010/main" val="1097201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A2268-0188-7FFB-0E8F-1D17EC446D8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66C73C0-0AA3-168B-23E5-7789883730A6}"/>
              </a:ext>
            </a:extLst>
          </p:cNvPr>
          <p:cNvSpPr>
            <a:spLocks noGrp="1"/>
          </p:cNvSpPr>
          <p:nvPr>
            <p:ph type="title"/>
          </p:nvPr>
        </p:nvSpPr>
        <p:spPr/>
        <p:txBody>
          <a:bodyPr/>
          <a:lstStyle/>
          <a:p>
            <a:r>
              <a:rPr lang="en-US" dirty="0"/>
              <a:t>UBI: modifications</a:t>
            </a:r>
            <a:endParaRPr lang="en-US" dirty="0">
              <a:solidFill>
                <a:srgbClr val="FF0000"/>
              </a:solidFill>
            </a:endParaRPr>
          </a:p>
        </p:txBody>
      </p:sp>
      <p:sp>
        <p:nvSpPr>
          <p:cNvPr id="2" name="TextBox 1">
            <a:extLst>
              <a:ext uri="{FF2B5EF4-FFF2-40B4-BE49-F238E27FC236}">
                <a16:creationId xmlns:a16="http://schemas.microsoft.com/office/drawing/2014/main" id="{1B63FE2D-5FA6-BBBF-76FD-6CA54132AC79}"/>
              </a:ext>
            </a:extLst>
          </p:cNvPr>
          <p:cNvSpPr txBox="1">
            <a:spLocks/>
          </p:cNvSpPr>
          <p:nvPr/>
        </p:nvSpPr>
        <p:spPr>
          <a:xfrm>
            <a:off x="485523" y="1411287"/>
            <a:ext cx="11223625" cy="2215991"/>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Principal modifications (others exist, e.g., for bingo):</a:t>
            </a:r>
          </a:p>
          <a:p>
            <a:pPr marL="457200" indent="-228600">
              <a:spcAft>
                <a:spcPts val="600"/>
              </a:spcAft>
              <a:buClr>
                <a:schemeClr val="tx2"/>
              </a:buClr>
              <a:buSzPct val="100000"/>
              <a:buFont typeface="Wingdings" pitchFamily="2" charset="2"/>
              <a:buChar char="§"/>
            </a:pPr>
            <a:r>
              <a:rPr lang="en-IN" altLang="en-US" sz="1600" dirty="0">
                <a:solidFill>
                  <a:schemeClr val="bg1"/>
                </a:solidFill>
              </a:rPr>
              <a:t>Interest and dividends </a:t>
            </a:r>
          </a:p>
          <a:p>
            <a:pPr marL="457200" indent="-228600">
              <a:spcAft>
                <a:spcPts val="600"/>
              </a:spcAft>
              <a:buClr>
                <a:schemeClr val="tx2"/>
              </a:buClr>
              <a:buSzPct val="100000"/>
              <a:buFont typeface="Wingdings" pitchFamily="2" charset="2"/>
              <a:buChar char="§"/>
            </a:pPr>
            <a:r>
              <a:rPr lang="en-IN" altLang="en-US" sz="1600" dirty="0">
                <a:solidFill>
                  <a:schemeClr val="bg1"/>
                </a:solidFill>
              </a:rPr>
              <a:t>Royalties</a:t>
            </a:r>
          </a:p>
          <a:p>
            <a:pPr marL="457200" indent="-228600">
              <a:spcAft>
                <a:spcPts val="600"/>
              </a:spcAft>
              <a:buClr>
                <a:schemeClr val="tx2"/>
              </a:buClr>
              <a:buSzPct val="100000"/>
              <a:buFont typeface="Wingdings" pitchFamily="2" charset="2"/>
              <a:buChar char="§"/>
            </a:pPr>
            <a:r>
              <a:rPr lang="en-IN" altLang="en-US" sz="1600" dirty="0">
                <a:solidFill>
                  <a:schemeClr val="bg1"/>
                </a:solidFill>
              </a:rPr>
              <a:t>Rents</a:t>
            </a:r>
          </a:p>
          <a:p>
            <a:pPr marL="457200" indent="-228600">
              <a:spcAft>
                <a:spcPts val="600"/>
              </a:spcAft>
              <a:buClr>
                <a:schemeClr val="tx2"/>
              </a:buClr>
              <a:buSzPct val="100000"/>
              <a:buFont typeface="Wingdings" pitchFamily="2" charset="2"/>
              <a:buChar char="§"/>
            </a:pPr>
            <a:r>
              <a:rPr lang="en-IN" altLang="en-US" sz="1600" dirty="0">
                <a:solidFill>
                  <a:schemeClr val="bg1"/>
                </a:solidFill>
              </a:rPr>
              <a:t>Gains and losses from the sale, exchange or other disposition of property</a:t>
            </a:r>
          </a:p>
          <a:p>
            <a:pPr marL="457200" indent="-228600">
              <a:spcAft>
                <a:spcPts val="600"/>
              </a:spcAft>
              <a:buClr>
                <a:schemeClr val="tx2"/>
              </a:buClr>
              <a:buSzPct val="100000"/>
              <a:buFont typeface="Wingdings" pitchFamily="2" charset="2"/>
              <a:buChar char="§"/>
            </a:pPr>
            <a:r>
              <a:rPr lang="en-IN" altLang="en-US" sz="1600" dirty="0">
                <a:solidFill>
                  <a:schemeClr val="bg1"/>
                </a:solidFill>
              </a:rPr>
              <a:t>Income from research activities</a:t>
            </a:r>
          </a:p>
          <a:p>
            <a:pPr marL="457200" indent="-228600">
              <a:spcAft>
                <a:spcPts val="600"/>
              </a:spcAft>
              <a:buClr>
                <a:schemeClr val="tx2"/>
              </a:buClr>
              <a:buSzPct val="100000"/>
              <a:buFont typeface="Wingdings" pitchFamily="2" charset="2"/>
              <a:buChar char="§"/>
            </a:pPr>
            <a:r>
              <a:rPr lang="en-IN" altLang="en-US" sz="1600" dirty="0">
                <a:solidFill>
                  <a:schemeClr val="bg1"/>
                </a:solidFill>
              </a:rPr>
              <a:t>Income from S corporations</a:t>
            </a:r>
          </a:p>
        </p:txBody>
      </p:sp>
    </p:spTree>
    <p:extLst>
      <p:ext uri="{BB962C8B-B14F-4D97-AF65-F5344CB8AC3E}">
        <p14:creationId xmlns:p14="http://schemas.microsoft.com/office/powerpoint/2010/main" val="3273427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761E59C-DDDA-2130-D39B-F8D6445858CB}"/>
              </a:ext>
            </a:extLst>
          </p:cNvPr>
          <p:cNvSpPr>
            <a:spLocks noGrp="1"/>
          </p:cNvSpPr>
          <p:nvPr>
            <p:ph type="title"/>
          </p:nvPr>
        </p:nvSpPr>
        <p:spPr>
          <a:xfrm>
            <a:off x="485523" y="345396"/>
            <a:ext cx="11224347" cy="470898"/>
          </a:xfrm>
        </p:spPr>
        <p:txBody>
          <a:bodyPr/>
          <a:lstStyle/>
          <a:p>
            <a:r>
              <a:rPr lang="en-GB" dirty="0"/>
              <a:t>Disclaimer</a:t>
            </a:r>
            <a:endParaRPr lang="en-US" dirty="0"/>
          </a:p>
        </p:txBody>
      </p:sp>
      <p:sp>
        <p:nvSpPr>
          <p:cNvPr id="5" name="TextBox 4">
            <a:extLst>
              <a:ext uri="{FF2B5EF4-FFF2-40B4-BE49-F238E27FC236}">
                <a16:creationId xmlns:a16="http://schemas.microsoft.com/office/drawing/2014/main" id="{2633A599-935C-F3D9-F52E-FF3E91FC2C1F}"/>
              </a:ext>
            </a:extLst>
          </p:cNvPr>
          <p:cNvSpPr txBox="1">
            <a:spLocks/>
          </p:cNvSpPr>
          <p:nvPr/>
        </p:nvSpPr>
        <p:spPr>
          <a:xfrm>
            <a:off x="485523" y="1411287"/>
            <a:ext cx="11223625" cy="4739759"/>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US" altLang="en-US" dirty="0">
                <a:solidFill>
                  <a:schemeClr val="bg1"/>
                </a:solidFill>
              </a:rPr>
              <a:t>Views expressed in this presentation are those of the speakers and do not necessarily represent the views of Ernst &amp; Young LLP or other members of the global EY organization.</a:t>
            </a:r>
          </a:p>
          <a:p>
            <a:pPr marL="228600" lvl="0" indent="-228600">
              <a:spcAft>
                <a:spcPts val="600"/>
              </a:spcAft>
              <a:buClr>
                <a:schemeClr val="tx2"/>
              </a:buClr>
              <a:buSzPct val="100000"/>
              <a:buFont typeface="Wingdings" pitchFamily="2" charset="2"/>
              <a:buChar char="§"/>
            </a:pPr>
            <a:r>
              <a:rPr lang="en-US" altLang="en-US" dirty="0">
                <a:solidFill>
                  <a:schemeClr val="bg1"/>
                </a:solidFill>
              </a:rPr>
              <a:t>This presentation is provided solely for the purpose of enhancing knowledge on tax matters. It does not provide tax or accounting advice to any taxpayer because it does not take into account any specific taxpayer’s facts and circumstances. Please refer to your advisors for specific advice. </a:t>
            </a:r>
          </a:p>
          <a:p>
            <a:pPr marL="228600" indent="-228600">
              <a:spcAft>
                <a:spcPts val="600"/>
              </a:spcAft>
              <a:buClr>
                <a:schemeClr val="tx2"/>
              </a:buClr>
              <a:buSzPct val="100000"/>
              <a:buFont typeface="Wingdings" pitchFamily="2" charset="2"/>
              <a:buChar char="§"/>
            </a:pPr>
            <a:r>
              <a:rPr lang="en-US" altLang="en-US" dirty="0">
                <a:solidFill>
                  <a:schemeClr val="bg1"/>
                </a:solidFill>
              </a:rPr>
              <a:t>Ernst &amp; Young LLP expressly disclaims any liability in connection with use of this presentation or its contents by any third party.</a:t>
            </a:r>
            <a:endParaRPr lang="en-GB" dirty="0">
              <a:solidFill>
                <a:schemeClr val="bg1"/>
              </a:solidFill>
            </a:endParaRPr>
          </a:p>
          <a:p>
            <a:pPr marL="228600" lvl="0" indent="-228600">
              <a:spcAft>
                <a:spcPts val="600"/>
              </a:spcAft>
              <a:buClr>
                <a:schemeClr val="tx2"/>
              </a:buClr>
              <a:buSzPct val="100000"/>
              <a:buFont typeface="Wingdings" pitchFamily="2" charset="2"/>
              <a:buChar char="§"/>
            </a:pPr>
            <a:r>
              <a:rPr lang="en-US" altLang="en-US" dirty="0">
                <a:solidFill>
                  <a:schemeClr val="bg1"/>
                </a:solidFill>
              </a:rPr>
              <a:t>EY refers to the global organization, and may refer to one or more, of the member firms of Ernst &amp; Young Global Limited, each of which is a separate legal entity. Ernst &amp; Young LLP is a client-serving member firm of Ernst &amp; Young Global Limited operating in the US.</a:t>
            </a:r>
          </a:p>
          <a:p>
            <a:pPr marL="228600" lvl="0" indent="-228600">
              <a:spcAft>
                <a:spcPts val="600"/>
              </a:spcAft>
              <a:buClr>
                <a:schemeClr val="tx2"/>
              </a:buClr>
              <a:buSzPct val="100000"/>
              <a:buFont typeface="Wingdings" pitchFamily="2" charset="2"/>
              <a:buChar char="§"/>
            </a:pPr>
            <a:r>
              <a:rPr lang="en-US" altLang="en-US" dirty="0">
                <a:solidFill>
                  <a:schemeClr val="bg1"/>
                </a:solidFill>
              </a:rPr>
              <a:t>This presentation is © 2025 Ernst &amp; Young LLP. All Rights Reserved. No part of this document may be reproduced, transmitted or otherwise distributed in any form or by any means, electronic or mechanical, including by photocopying, facsimile transmission, recording, rekeying, or using any information storage and retrieval system, without written permission from Ernst &amp; Young LLP. Any reproduction, transmission or distribution of this form or any of the material herein is prohibited and is in violation of US and international law. </a:t>
            </a:r>
          </a:p>
        </p:txBody>
      </p:sp>
    </p:spTree>
    <p:extLst>
      <p:ext uri="{BB962C8B-B14F-4D97-AF65-F5344CB8AC3E}">
        <p14:creationId xmlns:p14="http://schemas.microsoft.com/office/powerpoint/2010/main" val="3294725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010D8-338F-7D38-B2DF-DA8B0D7C042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83A7294-C92B-DFC1-657E-F357F1B98665}"/>
              </a:ext>
            </a:extLst>
          </p:cNvPr>
          <p:cNvSpPr>
            <a:spLocks noGrp="1"/>
          </p:cNvSpPr>
          <p:nvPr>
            <p:ph type="title"/>
          </p:nvPr>
        </p:nvSpPr>
        <p:spPr/>
        <p:txBody>
          <a:bodyPr/>
          <a:lstStyle/>
          <a:p>
            <a:r>
              <a:rPr lang="en-US" dirty="0"/>
              <a:t>Passive income: IRC Section 512(b)</a:t>
            </a:r>
            <a:endParaRPr lang="en-US" dirty="0">
              <a:solidFill>
                <a:srgbClr val="FF0000"/>
              </a:solidFill>
            </a:endParaRPr>
          </a:p>
        </p:txBody>
      </p:sp>
      <p:sp>
        <p:nvSpPr>
          <p:cNvPr id="2" name="TextBox 1">
            <a:extLst>
              <a:ext uri="{FF2B5EF4-FFF2-40B4-BE49-F238E27FC236}">
                <a16:creationId xmlns:a16="http://schemas.microsoft.com/office/drawing/2014/main" id="{C2A17BA7-9357-70D9-7DA7-5E74085F9321}"/>
              </a:ext>
            </a:extLst>
          </p:cNvPr>
          <p:cNvSpPr txBox="1">
            <a:spLocks/>
          </p:cNvSpPr>
          <p:nvPr/>
        </p:nvSpPr>
        <p:spPr>
          <a:xfrm>
            <a:off x="485523" y="1411287"/>
            <a:ext cx="11223625" cy="1954381"/>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Generally, passive income is not considered UBI.</a:t>
            </a:r>
          </a:p>
          <a:p>
            <a:pPr marL="228600" lvl="0" indent="-228600">
              <a:spcAft>
                <a:spcPts val="600"/>
              </a:spcAft>
              <a:buClr>
                <a:schemeClr val="tx2"/>
              </a:buClr>
              <a:buSzPct val="100000"/>
              <a:buFont typeface="Wingdings" pitchFamily="2" charset="2"/>
              <a:buChar char="§"/>
            </a:pPr>
            <a:r>
              <a:rPr lang="en-IN" altLang="en-US" dirty="0">
                <a:solidFill>
                  <a:schemeClr val="bg1"/>
                </a:solidFill>
              </a:rPr>
              <a:t>This rule applies to interest, dividends, annuities, royalties or rents received (IRC Section 512(b)(1)–(3)). </a:t>
            </a:r>
          </a:p>
          <a:p>
            <a:pPr marL="228600" lvl="0" indent="-228600">
              <a:spcAft>
                <a:spcPts val="600"/>
              </a:spcAft>
              <a:buClr>
                <a:schemeClr val="tx2"/>
              </a:buClr>
              <a:buSzPct val="100000"/>
              <a:buFont typeface="Wingdings" pitchFamily="2" charset="2"/>
              <a:buChar char="§"/>
            </a:pPr>
            <a:r>
              <a:rPr lang="en-IN" altLang="en-US" dirty="0">
                <a:solidFill>
                  <a:schemeClr val="bg1"/>
                </a:solidFill>
              </a:rPr>
              <a:t>There are several exceptions with respect to passive income: </a:t>
            </a:r>
          </a:p>
          <a:p>
            <a:pPr marL="457200" indent="-228600">
              <a:spcAft>
                <a:spcPts val="600"/>
              </a:spcAft>
              <a:buClr>
                <a:schemeClr val="tx2"/>
              </a:buClr>
              <a:buSzPct val="100000"/>
              <a:buFont typeface="Wingdings" pitchFamily="2" charset="2"/>
              <a:buChar char="§"/>
            </a:pPr>
            <a:r>
              <a:rPr lang="en-IN" altLang="en-US" sz="1600" dirty="0">
                <a:solidFill>
                  <a:schemeClr val="bg1"/>
                </a:solidFill>
              </a:rPr>
              <a:t>Income from controlled organizations (IRC Section 512(b)(13)) is generally UBI.</a:t>
            </a:r>
          </a:p>
          <a:p>
            <a:pPr marL="685800" indent="-228600">
              <a:spcAft>
                <a:spcPts val="600"/>
              </a:spcAft>
              <a:buClr>
                <a:schemeClr val="tx2"/>
              </a:buClr>
              <a:buSzPct val="100000"/>
              <a:buFont typeface="Wingdings" pitchFamily="2" charset="2"/>
              <a:buChar char="§"/>
            </a:pPr>
            <a:r>
              <a:rPr lang="en-IN" altLang="en-US" sz="1400" dirty="0">
                <a:solidFill>
                  <a:schemeClr val="bg1"/>
                </a:solidFill>
              </a:rPr>
              <a:t>This exception does not apply to dividends.</a:t>
            </a:r>
          </a:p>
          <a:p>
            <a:pPr marL="457200" indent="-228600">
              <a:spcAft>
                <a:spcPts val="600"/>
              </a:spcAft>
              <a:buClr>
                <a:schemeClr val="tx2"/>
              </a:buClr>
              <a:buSzPct val="100000"/>
              <a:buFont typeface="Wingdings" pitchFamily="2" charset="2"/>
              <a:buChar char="§"/>
            </a:pPr>
            <a:r>
              <a:rPr lang="en-IN" altLang="en-US" sz="1600" dirty="0">
                <a:solidFill>
                  <a:schemeClr val="bg1"/>
                </a:solidFill>
              </a:rPr>
              <a:t>Income from debt-financed property (IRC Section 512(b)(4)) is generally UBI.</a:t>
            </a:r>
          </a:p>
        </p:txBody>
      </p:sp>
    </p:spTree>
    <p:extLst>
      <p:ext uri="{BB962C8B-B14F-4D97-AF65-F5344CB8AC3E}">
        <p14:creationId xmlns:p14="http://schemas.microsoft.com/office/powerpoint/2010/main" val="2710149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1C0E7-62E4-7B05-719F-30CAEF0842E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356052D-715B-A646-D6CD-60714C878F05}"/>
              </a:ext>
            </a:extLst>
          </p:cNvPr>
          <p:cNvSpPr>
            <a:spLocks noGrp="1"/>
          </p:cNvSpPr>
          <p:nvPr>
            <p:ph type="title"/>
          </p:nvPr>
        </p:nvSpPr>
        <p:spPr/>
        <p:txBody>
          <a:bodyPr/>
          <a:lstStyle/>
          <a:p>
            <a:r>
              <a:rPr lang="en-US" dirty="0"/>
              <a:t>Royalties</a:t>
            </a:r>
            <a:endParaRPr lang="en-US" dirty="0">
              <a:solidFill>
                <a:srgbClr val="FF0000"/>
              </a:solidFill>
            </a:endParaRPr>
          </a:p>
        </p:txBody>
      </p:sp>
      <p:sp>
        <p:nvSpPr>
          <p:cNvPr id="3" name="TextBox 2">
            <a:extLst>
              <a:ext uri="{FF2B5EF4-FFF2-40B4-BE49-F238E27FC236}">
                <a16:creationId xmlns:a16="http://schemas.microsoft.com/office/drawing/2014/main" id="{DCE2CCC9-6EA5-F4B1-4095-3E1F1DA9B770}"/>
              </a:ext>
            </a:extLst>
          </p:cNvPr>
          <p:cNvSpPr txBox="1">
            <a:spLocks/>
          </p:cNvSpPr>
          <p:nvPr/>
        </p:nvSpPr>
        <p:spPr>
          <a:xfrm>
            <a:off x="485523" y="1411287"/>
            <a:ext cx="11223625" cy="3108543"/>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Royalties are generally excluded under IRC Section 512(b)(2).</a:t>
            </a:r>
          </a:p>
          <a:p>
            <a:pPr marL="228600" lvl="0" indent="-228600">
              <a:spcAft>
                <a:spcPts val="600"/>
              </a:spcAft>
              <a:buClr>
                <a:schemeClr val="tx2"/>
              </a:buClr>
              <a:buSzPct val="100000"/>
              <a:buFont typeface="Wingdings" pitchFamily="2" charset="2"/>
              <a:buChar char="§"/>
            </a:pPr>
            <a:r>
              <a:rPr lang="en-IN" altLang="en-US" dirty="0">
                <a:solidFill>
                  <a:schemeClr val="bg1"/>
                </a:solidFill>
              </a:rPr>
              <a:t>To be a royalty, a payment must relate to the use of a valuable intellectual property right (e.g., copyright, trademark, trade name).</a:t>
            </a:r>
          </a:p>
          <a:p>
            <a:pPr marL="228600" lvl="0" indent="-228600">
              <a:spcAft>
                <a:spcPts val="600"/>
              </a:spcAft>
              <a:buClr>
                <a:schemeClr val="tx2"/>
              </a:buClr>
              <a:buSzPct val="100000"/>
              <a:buFont typeface="Wingdings" pitchFamily="2" charset="2"/>
              <a:buChar char="§"/>
            </a:pPr>
            <a:r>
              <a:rPr lang="en-IN" altLang="en-US" dirty="0">
                <a:solidFill>
                  <a:schemeClr val="bg1"/>
                </a:solidFill>
              </a:rPr>
              <a:t>Royalties do not include payments for personal services.</a:t>
            </a:r>
          </a:p>
          <a:p>
            <a:pPr marL="457200" indent="-228600">
              <a:spcAft>
                <a:spcPts val="600"/>
              </a:spcAft>
              <a:buClr>
                <a:schemeClr val="tx2"/>
              </a:buClr>
              <a:buSzPct val="100000"/>
              <a:buFont typeface="Wingdings" pitchFamily="2" charset="2"/>
              <a:buChar char="§"/>
            </a:pPr>
            <a:r>
              <a:rPr lang="en-IN" altLang="en-US" sz="1600" dirty="0">
                <a:solidFill>
                  <a:schemeClr val="bg1"/>
                </a:solidFill>
              </a:rPr>
              <a:t>A royalty is, by definition, “passive” and thus cannot include compensation for services rendered by the owner of</a:t>
            </a:r>
            <a:br>
              <a:rPr lang="en-IN" altLang="en-US" sz="1600" dirty="0">
                <a:solidFill>
                  <a:schemeClr val="bg1"/>
                </a:solidFill>
              </a:rPr>
            </a:br>
            <a:r>
              <a:rPr lang="en-IN" altLang="en-US" sz="1600" dirty="0">
                <a:solidFill>
                  <a:schemeClr val="bg1"/>
                </a:solidFill>
              </a:rPr>
              <a:t>the property.</a:t>
            </a:r>
          </a:p>
          <a:p>
            <a:pPr marL="685800" indent="-228600">
              <a:spcAft>
                <a:spcPts val="600"/>
              </a:spcAft>
              <a:buClr>
                <a:schemeClr val="tx2"/>
              </a:buClr>
              <a:buSzPct val="100000"/>
              <a:buFont typeface="Wingdings" pitchFamily="2" charset="2"/>
              <a:buChar char="§"/>
            </a:pPr>
            <a:r>
              <a:rPr lang="en-IN" altLang="en-US" sz="1400" b="1" dirty="0">
                <a:solidFill>
                  <a:schemeClr val="bg1"/>
                </a:solidFill>
              </a:rPr>
              <a:t>Key question</a:t>
            </a:r>
            <a:r>
              <a:rPr lang="en-IN" altLang="en-US" sz="1400" dirty="0">
                <a:solidFill>
                  <a:schemeClr val="bg1"/>
                </a:solidFill>
              </a:rPr>
              <a:t>: Are services being performed in conjunction with the use of a “valuable right”?</a:t>
            </a:r>
          </a:p>
          <a:p>
            <a:pPr marL="228600" lvl="0" indent="-228600">
              <a:spcAft>
                <a:spcPts val="600"/>
              </a:spcAft>
              <a:buClr>
                <a:schemeClr val="tx2"/>
              </a:buClr>
              <a:buSzPct val="100000"/>
              <a:buFont typeface="Wingdings" pitchFamily="2" charset="2"/>
              <a:buChar char="§"/>
            </a:pPr>
            <a:r>
              <a:rPr lang="en-IN" altLang="en-US" dirty="0">
                <a:solidFill>
                  <a:schemeClr val="bg1"/>
                </a:solidFill>
              </a:rPr>
              <a:t>An exempt organization is permitted to perform certain types of services with respect to its licensed property rights without jeopardizing the royalty exclusion.</a:t>
            </a:r>
          </a:p>
          <a:p>
            <a:pPr marL="457200" indent="-228600">
              <a:spcAft>
                <a:spcPts val="600"/>
              </a:spcAft>
              <a:buClr>
                <a:schemeClr val="tx2"/>
              </a:buClr>
              <a:buSzPct val="100000"/>
              <a:buFont typeface="Wingdings" pitchFamily="2" charset="2"/>
              <a:buChar char="§"/>
            </a:pPr>
            <a:r>
              <a:rPr lang="en-IN" altLang="en-US" sz="1600" dirty="0">
                <a:solidFill>
                  <a:schemeClr val="bg1"/>
                </a:solidFill>
              </a:rPr>
              <a:t>Example: quality control rights (i.e., retaining the right to approve the quality or style of the licensed product).</a:t>
            </a:r>
          </a:p>
        </p:txBody>
      </p:sp>
    </p:spTree>
    <p:extLst>
      <p:ext uri="{BB962C8B-B14F-4D97-AF65-F5344CB8AC3E}">
        <p14:creationId xmlns:p14="http://schemas.microsoft.com/office/powerpoint/2010/main" val="1022471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9CE3A-F91D-FE4C-CD73-39152EFC21D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BE49BF0-AC51-04C2-7FE4-EA1AFB1ADCEC}"/>
              </a:ext>
            </a:extLst>
          </p:cNvPr>
          <p:cNvSpPr>
            <a:spLocks noGrp="1"/>
          </p:cNvSpPr>
          <p:nvPr>
            <p:ph type="title"/>
          </p:nvPr>
        </p:nvSpPr>
        <p:spPr/>
        <p:txBody>
          <a:bodyPr/>
          <a:lstStyle/>
          <a:p>
            <a:r>
              <a:rPr lang="en-US" altLang="en-US" sz="2400" dirty="0"/>
              <a:t>Royalties from license agreement</a:t>
            </a:r>
            <a:endParaRPr lang="en-US" dirty="0">
              <a:solidFill>
                <a:srgbClr val="FF0000"/>
              </a:solidFill>
            </a:endParaRPr>
          </a:p>
        </p:txBody>
      </p:sp>
      <p:sp>
        <p:nvSpPr>
          <p:cNvPr id="2" name="TextBox 1">
            <a:extLst>
              <a:ext uri="{FF2B5EF4-FFF2-40B4-BE49-F238E27FC236}">
                <a16:creationId xmlns:a16="http://schemas.microsoft.com/office/drawing/2014/main" id="{EDDD3F78-34F7-D60C-27A3-8BC2FCD224F6}"/>
              </a:ext>
            </a:extLst>
          </p:cNvPr>
          <p:cNvSpPr txBox="1">
            <a:spLocks/>
          </p:cNvSpPr>
          <p:nvPr/>
        </p:nvSpPr>
        <p:spPr>
          <a:xfrm>
            <a:off x="485523" y="1411287"/>
            <a:ext cx="11223625" cy="1692771"/>
          </a:xfrm>
          <a:prstGeom prst="rect">
            <a:avLst/>
          </a:prstGeom>
          <a:noFill/>
        </p:spPr>
        <p:txBody>
          <a:bodyPr wrap="square" lIns="0" tIns="0" rIns="0" bIns="0">
            <a:spAutoFit/>
          </a:bodyPr>
          <a:lstStyle/>
          <a:p>
            <a:pPr lvl="0">
              <a:spcAft>
                <a:spcPts val="600"/>
              </a:spcAft>
              <a:buClr>
                <a:schemeClr val="tx2"/>
              </a:buClr>
              <a:buSzPct val="100000"/>
            </a:pPr>
            <a:r>
              <a:rPr lang="en-IN" altLang="en-US" b="1" dirty="0">
                <a:solidFill>
                  <a:schemeClr val="bg1"/>
                </a:solidFill>
              </a:rPr>
              <a:t>License agreement planning </a:t>
            </a:r>
          </a:p>
          <a:p>
            <a:pPr marL="228600" lvl="0" indent="-228600">
              <a:spcAft>
                <a:spcPts val="600"/>
              </a:spcAft>
              <a:buClr>
                <a:schemeClr val="tx2"/>
              </a:buClr>
              <a:buSzPct val="100000"/>
              <a:buFont typeface="Wingdings" pitchFamily="2" charset="2"/>
              <a:buChar char="§"/>
            </a:pPr>
            <a:r>
              <a:rPr lang="en-IN" altLang="en-US" dirty="0">
                <a:solidFill>
                  <a:schemeClr val="bg1"/>
                </a:solidFill>
              </a:rPr>
              <a:t>Agreement should be referred to as a “royalty” license agreement (e.g., for the use of the EO’s name).</a:t>
            </a:r>
          </a:p>
          <a:p>
            <a:pPr marL="228600" lvl="0" indent="-228600">
              <a:spcAft>
                <a:spcPts val="600"/>
              </a:spcAft>
              <a:buClr>
                <a:schemeClr val="tx2"/>
              </a:buClr>
              <a:buSzPct val="100000"/>
              <a:buFont typeface="Wingdings" pitchFamily="2" charset="2"/>
              <a:buChar char="§"/>
            </a:pPr>
            <a:r>
              <a:rPr lang="en-IN" altLang="en-US" dirty="0">
                <a:solidFill>
                  <a:schemeClr val="bg1"/>
                </a:solidFill>
              </a:rPr>
              <a:t>EO will not provide services except for its own purposes and reserves the right for quality control.</a:t>
            </a:r>
          </a:p>
          <a:p>
            <a:pPr marL="228600" lvl="0" indent="-228600">
              <a:spcAft>
                <a:spcPts val="600"/>
              </a:spcAft>
              <a:buClr>
                <a:schemeClr val="tx2"/>
              </a:buClr>
              <a:buSzPct val="100000"/>
              <a:buFont typeface="Wingdings" pitchFamily="2" charset="2"/>
              <a:buChar char="§"/>
            </a:pPr>
            <a:r>
              <a:rPr lang="en-IN" altLang="en-US" dirty="0">
                <a:solidFill>
                  <a:schemeClr val="bg1"/>
                </a:solidFill>
              </a:rPr>
              <a:t>Services provided by EO should be incidental, minimal and voluntary.</a:t>
            </a:r>
          </a:p>
          <a:p>
            <a:pPr marL="228600" lvl="0" indent="-228600">
              <a:spcAft>
                <a:spcPts val="600"/>
              </a:spcAft>
              <a:buClr>
                <a:schemeClr val="tx2"/>
              </a:buClr>
              <a:buSzPct val="100000"/>
              <a:buFont typeface="Wingdings" pitchFamily="2" charset="2"/>
              <a:buChar char="§"/>
            </a:pPr>
            <a:r>
              <a:rPr lang="en-IN" altLang="en-US" dirty="0">
                <a:solidFill>
                  <a:schemeClr val="bg1"/>
                </a:solidFill>
              </a:rPr>
              <a:t>If substantial services are contemplated, create a separate agreement for the service component.</a:t>
            </a:r>
          </a:p>
        </p:txBody>
      </p:sp>
    </p:spTree>
    <p:extLst>
      <p:ext uri="{BB962C8B-B14F-4D97-AF65-F5344CB8AC3E}">
        <p14:creationId xmlns:p14="http://schemas.microsoft.com/office/powerpoint/2010/main" val="1693180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ED5DE-7631-7D42-A151-8392D98B7DD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EB62B45-D1F9-AB51-DE81-B38BCCB9FEFA}"/>
              </a:ext>
            </a:extLst>
          </p:cNvPr>
          <p:cNvSpPr>
            <a:spLocks noGrp="1"/>
          </p:cNvSpPr>
          <p:nvPr>
            <p:ph type="title"/>
          </p:nvPr>
        </p:nvSpPr>
        <p:spPr/>
        <p:txBody>
          <a:bodyPr/>
          <a:lstStyle/>
          <a:p>
            <a:r>
              <a:rPr lang="en-US" dirty="0"/>
              <a:t>Rental income</a:t>
            </a:r>
            <a:endParaRPr lang="en-US" dirty="0">
              <a:solidFill>
                <a:srgbClr val="FF0000"/>
              </a:solidFill>
            </a:endParaRPr>
          </a:p>
        </p:txBody>
      </p:sp>
      <p:sp>
        <p:nvSpPr>
          <p:cNvPr id="2" name="TextBox 1">
            <a:extLst>
              <a:ext uri="{FF2B5EF4-FFF2-40B4-BE49-F238E27FC236}">
                <a16:creationId xmlns:a16="http://schemas.microsoft.com/office/drawing/2014/main" id="{210B0F05-1AF4-B718-0A82-AF98396432D3}"/>
              </a:ext>
            </a:extLst>
          </p:cNvPr>
          <p:cNvSpPr txBox="1">
            <a:spLocks/>
          </p:cNvSpPr>
          <p:nvPr/>
        </p:nvSpPr>
        <p:spPr>
          <a:xfrm>
            <a:off x="485523" y="1411287"/>
            <a:ext cx="11223625" cy="2292935"/>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Generally, rents of real property are excluded from UBI under IRC Section 512(b)(3); rents of personal property are not excluded.</a:t>
            </a:r>
          </a:p>
          <a:p>
            <a:pPr marL="457200" indent="-228600">
              <a:spcAft>
                <a:spcPts val="600"/>
              </a:spcAft>
              <a:buClr>
                <a:schemeClr val="tx2"/>
              </a:buClr>
              <a:buSzPct val="100000"/>
              <a:buFont typeface="Wingdings" pitchFamily="2" charset="2"/>
              <a:buChar char="§"/>
            </a:pPr>
            <a:r>
              <a:rPr lang="en-IN" altLang="en-US" sz="1600" dirty="0">
                <a:solidFill>
                  <a:schemeClr val="bg1"/>
                </a:solidFill>
              </a:rPr>
              <a:t>Special rules apply when rents are received from personal property leased with real property.</a:t>
            </a:r>
          </a:p>
          <a:p>
            <a:pPr marL="457200" indent="-228600">
              <a:spcAft>
                <a:spcPts val="600"/>
              </a:spcAft>
              <a:buClr>
                <a:schemeClr val="tx2"/>
              </a:buClr>
              <a:buSzPct val="100000"/>
              <a:buFont typeface="Wingdings" pitchFamily="2" charset="2"/>
              <a:buChar char="§"/>
            </a:pPr>
            <a:r>
              <a:rPr lang="en-IN" altLang="en-US" sz="1600" dirty="0">
                <a:solidFill>
                  <a:schemeClr val="bg1"/>
                </a:solidFill>
              </a:rPr>
              <a:t>Exceptions to rental exclusion:</a:t>
            </a:r>
          </a:p>
          <a:p>
            <a:pPr marL="685800" indent="-228600">
              <a:spcAft>
                <a:spcPts val="600"/>
              </a:spcAft>
              <a:buClr>
                <a:schemeClr val="tx2"/>
              </a:buClr>
              <a:buSzPct val="100000"/>
              <a:buFont typeface="Wingdings" pitchFamily="2" charset="2"/>
              <a:buChar char="§"/>
            </a:pPr>
            <a:r>
              <a:rPr lang="en-IN" altLang="en-US" sz="1400" dirty="0">
                <a:solidFill>
                  <a:schemeClr val="bg1"/>
                </a:solidFill>
              </a:rPr>
              <a:t>Rents based on net income or profit </a:t>
            </a:r>
          </a:p>
          <a:p>
            <a:pPr marL="685800" indent="-228600">
              <a:spcAft>
                <a:spcPts val="600"/>
              </a:spcAft>
              <a:buClr>
                <a:schemeClr val="tx2"/>
              </a:buClr>
              <a:buSzPct val="100000"/>
              <a:buFont typeface="Wingdings" pitchFamily="2" charset="2"/>
              <a:buChar char="§"/>
            </a:pPr>
            <a:r>
              <a:rPr lang="en-IN" altLang="en-US" sz="1400" dirty="0">
                <a:solidFill>
                  <a:schemeClr val="bg1"/>
                </a:solidFill>
              </a:rPr>
              <a:t>Substantial services </a:t>
            </a:r>
          </a:p>
          <a:p>
            <a:pPr marL="685800" indent="-228600">
              <a:spcAft>
                <a:spcPts val="600"/>
              </a:spcAft>
              <a:buClr>
                <a:schemeClr val="tx2"/>
              </a:buClr>
              <a:buSzPct val="100000"/>
              <a:buFont typeface="Wingdings" pitchFamily="2" charset="2"/>
              <a:buChar char="§"/>
            </a:pPr>
            <a:r>
              <a:rPr lang="en-IN" altLang="en-US" sz="1400" dirty="0">
                <a:solidFill>
                  <a:schemeClr val="bg1"/>
                </a:solidFill>
              </a:rPr>
              <a:t>If rents are derived from controlled organizations (IRC Section 512(b)(13)) or debt-financed property (IRC Section 514), they are included in computing UBI to the extent provided in those sections</a:t>
            </a:r>
          </a:p>
        </p:txBody>
      </p:sp>
    </p:spTree>
    <p:extLst>
      <p:ext uri="{BB962C8B-B14F-4D97-AF65-F5344CB8AC3E}">
        <p14:creationId xmlns:p14="http://schemas.microsoft.com/office/powerpoint/2010/main" val="2875670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E3011-80EE-A7E6-8B9F-9A452C5F592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2AF060D-A03D-455F-200E-2BACB8979661}"/>
              </a:ext>
            </a:extLst>
          </p:cNvPr>
          <p:cNvSpPr>
            <a:spLocks noGrp="1"/>
          </p:cNvSpPr>
          <p:nvPr>
            <p:ph type="title"/>
          </p:nvPr>
        </p:nvSpPr>
        <p:spPr/>
        <p:txBody>
          <a:bodyPr/>
          <a:lstStyle/>
          <a:p>
            <a:r>
              <a:rPr lang="en-US" altLang="en-US" sz="2400" dirty="0"/>
              <a:t>Rental of facilities: conference </a:t>
            </a:r>
            <a:r>
              <a:rPr lang="en-US" altLang="en-US" dirty="0"/>
              <a:t>f</a:t>
            </a:r>
            <a:r>
              <a:rPr lang="en-US" altLang="en-US" sz="2400" dirty="0"/>
              <a:t>acilities</a:t>
            </a:r>
            <a:endParaRPr lang="en-US" dirty="0">
              <a:solidFill>
                <a:srgbClr val="FF0000"/>
              </a:solidFill>
            </a:endParaRPr>
          </a:p>
        </p:txBody>
      </p:sp>
      <p:sp>
        <p:nvSpPr>
          <p:cNvPr id="2" name="TextBox 1">
            <a:extLst>
              <a:ext uri="{FF2B5EF4-FFF2-40B4-BE49-F238E27FC236}">
                <a16:creationId xmlns:a16="http://schemas.microsoft.com/office/drawing/2014/main" id="{618B5BB3-4171-4566-8E66-B372A720AD49}"/>
              </a:ext>
            </a:extLst>
          </p:cNvPr>
          <p:cNvSpPr txBox="1">
            <a:spLocks/>
          </p:cNvSpPr>
          <p:nvPr/>
        </p:nvSpPr>
        <p:spPr>
          <a:xfrm>
            <a:off x="485523" y="1411287"/>
            <a:ext cx="11223625" cy="2693045"/>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Generally viewed as a service activity rather than a rental activity due to the significant services involved.</a:t>
            </a:r>
          </a:p>
          <a:p>
            <a:pPr marL="228600" lvl="0" indent="-228600">
              <a:spcAft>
                <a:spcPts val="600"/>
              </a:spcAft>
              <a:buClr>
                <a:schemeClr val="tx2"/>
              </a:buClr>
              <a:buSzPct val="100000"/>
              <a:buFont typeface="Wingdings" pitchFamily="2" charset="2"/>
              <a:buChar char="§"/>
            </a:pPr>
            <a:r>
              <a:rPr lang="en-IN" altLang="en-US" dirty="0">
                <a:solidFill>
                  <a:schemeClr val="bg1"/>
                </a:solidFill>
              </a:rPr>
              <a:t>Rental exclusion does not apply where various services are offered in connection with the rentals. </a:t>
            </a:r>
          </a:p>
          <a:p>
            <a:pPr marL="228600" lvl="0" indent="-228600">
              <a:spcAft>
                <a:spcPts val="600"/>
              </a:spcAft>
              <a:buClr>
                <a:schemeClr val="tx2"/>
              </a:buClr>
              <a:buSzPct val="100000"/>
              <a:buFont typeface="Wingdings" pitchFamily="2" charset="2"/>
              <a:buChar char="§"/>
            </a:pPr>
            <a:r>
              <a:rPr lang="en-IN" altLang="en-US" dirty="0">
                <a:solidFill>
                  <a:schemeClr val="bg1"/>
                </a:solidFill>
              </a:rPr>
              <a:t>Examples:</a:t>
            </a:r>
          </a:p>
          <a:p>
            <a:pPr marL="457200" indent="-228600">
              <a:spcAft>
                <a:spcPts val="600"/>
              </a:spcAft>
              <a:buClr>
                <a:schemeClr val="tx2"/>
              </a:buClr>
              <a:buSzPct val="100000"/>
              <a:buFont typeface="Wingdings" pitchFamily="2" charset="2"/>
              <a:buChar char="§"/>
            </a:pPr>
            <a:r>
              <a:rPr lang="en-IN" altLang="en-US" sz="1600" dirty="0">
                <a:solidFill>
                  <a:schemeClr val="bg1"/>
                </a:solidFill>
              </a:rPr>
              <a:t>PLR 8020010 — ruled that approximately six or seven weddings held at a university conference center were not regularly carried on and, therefore, NOT subject to UBI.</a:t>
            </a:r>
          </a:p>
          <a:p>
            <a:pPr marL="457200" indent="-228600">
              <a:spcAft>
                <a:spcPts val="600"/>
              </a:spcAft>
              <a:buClr>
                <a:schemeClr val="tx2"/>
              </a:buClr>
              <a:buSzPct val="100000"/>
              <a:buFont typeface="Wingdings" pitchFamily="2" charset="2"/>
              <a:buChar char="§"/>
            </a:pPr>
            <a:r>
              <a:rPr lang="en-IN" altLang="en-US" sz="1600" dirty="0">
                <a:solidFill>
                  <a:schemeClr val="bg1"/>
                </a:solidFill>
              </a:rPr>
              <a:t>PLR 8248074 — operation of a university-owned hotel and conference center for university-related functions was related to the university's exempt purpose. The outside commercial conferences and usage generated UBI.</a:t>
            </a:r>
          </a:p>
          <a:p>
            <a:pPr marL="457200" indent="-228600">
              <a:spcAft>
                <a:spcPts val="600"/>
              </a:spcAft>
              <a:buClr>
                <a:schemeClr val="tx2"/>
              </a:buClr>
              <a:buSzPct val="100000"/>
              <a:buFont typeface="Wingdings" pitchFamily="2" charset="2"/>
              <a:buChar char="§"/>
            </a:pPr>
            <a:r>
              <a:rPr lang="en-IN" altLang="en-US" sz="1600" dirty="0">
                <a:solidFill>
                  <a:schemeClr val="bg1"/>
                </a:solidFill>
              </a:rPr>
              <a:t>PLR 8734007 — leasing of a performing arts center for contemporary professional entertainment was related. However, use for catered parties, meetings, wedding receptions and other events is subject to UBIT.</a:t>
            </a:r>
          </a:p>
        </p:txBody>
      </p:sp>
    </p:spTree>
    <p:extLst>
      <p:ext uri="{BB962C8B-B14F-4D97-AF65-F5344CB8AC3E}">
        <p14:creationId xmlns:p14="http://schemas.microsoft.com/office/powerpoint/2010/main" val="1670493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365A7-4755-3B15-1687-800562E81F4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F99FCFF-4CFC-E26C-2D46-7E6229AFD6A0}"/>
              </a:ext>
            </a:extLst>
          </p:cNvPr>
          <p:cNvSpPr>
            <a:spLocks noGrp="1"/>
          </p:cNvSpPr>
          <p:nvPr>
            <p:ph type="title"/>
          </p:nvPr>
        </p:nvSpPr>
        <p:spPr/>
        <p:txBody>
          <a:bodyPr/>
          <a:lstStyle/>
          <a:p>
            <a:r>
              <a:rPr lang="en-US" dirty="0"/>
              <a:t>Income from controlled organizations</a:t>
            </a:r>
            <a:endParaRPr lang="en-US" dirty="0">
              <a:solidFill>
                <a:srgbClr val="FF0000"/>
              </a:solidFill>
            </a:endParaRPr>
          </a:p>
        </p:txBody>
      </p:sp>
      <p:sp>
        <p:nvSpPr>
          <p:cNvPr id="2" name="TextBox 1">
            <a:extLst>
              <a:ext uri="{FF2B5EF4-FFF2-40B4-BE49-F238E27FC236}">
                <a16:creationId xmlns:a16="http://schemas.microsoft.com/office/drawing/2014/main" id="{E36C15F9-C7F7-B874-7378-345E12FE77E6}"/>
              </a:ext>
            </a:extLst>
          </p:cNvPr>
          <p:cNvSpPr txBox="1">
            <a:spLocks/>
          </p:cNvSpPr>
          <p:nvPr/>
        </p:nvSpPr>
        <p:spPr>
          <a:xfrm>
            <a:off x="485523" y="1411287"/>
            <a:ext cx="11223625" cy="2646878"/>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Generally, passive income (interest, annuities, royalties and rents) is excluded from UBI. </a:t>
            </a:r>
          </a:p>
          <a:p>
            <a:pPr marL="228600" lvl="0" indent="-228600">
              <a:spcAft>
                <a:spcPts val="600"/>
              </a:spcAft>
              <a:buClr>
                <a:schemeClr val="tx2"/>
              </a:buClr>
              <a:buSzPct val="100000"/>
              <a:buFont typeface="Wingdings" pitchFamily="2" charset="2"/>
              <a:buChar char="§"/>
            </a:pPr>
            <a:r>
              <a:rPr lang="en-IN" altLang="en-US" dirty="0">
                <a:solidFill>
                  <a:schemeClr val="bg1"/>
                </a:solidFill>
              </a:rPr>
              <a:t>Exception under IRC Section 512(b)(13) for qualified specified payments (if met, then the income is UBI):</a:t>
            </a:r>
          </a:p>
          <a:p>
            <a:pPr marL="457200" indent="-228600">
              <a:spcAft>
                <a:spcPts val="600"/>
              </a:spcAft>
              <a:buClr>
                <a:schemeClr val="tx2"/>
              </a:buClr>
              <a:buSzPct val="100000"/>
              <a:buFont typeface="Wingdings" pitchFamily="2" charset="2"/>
              <a:buChar char="§"/>
            </a:pPr>
            <a:r>
              <a:rPr lang="en-IN" altLang="en-US" sz="1600" dirty="0">
                <a:solidFill>
                  <a:schemeClr val="bg1"/>
                </a:solidFill>
              </a:rPr>
              <a:t>Interest, annuities, royalties and rents (net of any directly connected deductions) received or accrued by a controlling entity from a controlled entity.</a:t>
            </a:r>
          </a:p>
          <a:p>
            <a:pPr marL="457200" indent="-228600">
              <a:spcAft>
                <a:spcPts val="600"/>
              </a:spcAft>
              <a:buClr>
                <a:schemeClr val="tx2"/>
              </a:buClr>
              <a:buSzPct val="100000"/>
              <a:buFont typeface="Wingdings" pitchFamily="2" charset="2"/>
              <a:buChar char="§"/>
            </a:pPr>
            <a:r>
              <a:rPr lang="en-IN" altLang="en-US" sz="1600" dirty="0">
                <a:solidFill>
                  <a:schemeClr val="bg1"/>
                </a:solidFill>
              </a:rPr>
              <a:t>To the extent the payment reduces the net unrelated income of the controlled entity (or increases net unrelated loss):</a:t>
            </a:r>
          </a:p>
          <a:p>
            <a:pPr marL="685800" lvl="0" indent="-228600">
              <a:spcAft>
                <a:spcPts val="600"/>
              </a:spcAft>
              <a:buClr>
                <a:schemeClr val="tx2"/>
              </a:buClr>
              <a:buSzPct val="100000"/>
              <a:buFont typeface="Wingdings" pitchFamily="2" charset="2"/>
              <a:buChar char="§"/>
            </a:pPr>
            <a:r>
              <a:rPr lang="en-IN" altLang="en-US" sz="1400" dirty="0">
                <a:solidFill>
                  <a:schemeClr val="bg1"/>
                </a:solidFill>
              </a:rPr>
              <a:t>Net unrelated income for an exempt organization is its UBI.</a:t>
            </a:r>
          </a:p>
          <a:p>
            <a:pPr marL="685800" lvl="0" indent="-228600">
              <a:spcAft>
                <a:spcPts val="600"/>
              </a:spcAft>
              <a:buClr>
                <a:schemeClr val="tx2"/>
              </a:buClr>
              <a:buSzPct val="100000"/>
              <a:buFont typeface="Wingdings" pitchFamily="2" charset="2"/>
              <a:buChar char="§"/>
            </a:pPr>
            <a:r>
              <a:rPr lang="en-IN" altLang="en-US" sz="1400" dirty="0">
                <a:solidFill>
                  <a:schemeClr val="bg1"/>
                </a:solidFill>
              </a:rPr>
              <a:t>For a non-EO entity, the portion of its taxable income that would be UBI if the taxable entity were exempt and had the same purposes as the controlling organization.</a:t>
            </a:r>
          </a:p>
          <a:p>
            <a:pPr marL="457200" indent="-228600">
              <a:spcAft>
                <a:spcPts val="600"/>
              </a:spcAft>
              <a:buClr>
                <a:schemeClr val="tx2"/>
              </a:buClr>
              <a:buSzPct val="100000"/>
              <a:buFont typeface="Wingdings" pitchFamily="2" charset="2"/>
              <a:buChar char="§"/>
            </a:pPr>
            <a:r>
              <a:rPr lang="en-IN" altLang="en-US" sz="1600" dirty="0">
                <a:solidFill>
                  <a:schemeClr val="bg1"/>
                </a:solidFill>
              </a:rPr>
              <a:t>Control generally means more than 50% ownership by vote or value, and attribution rules of IRC Section 318 apply.</a:t>
            </a:r>
          </a:p>
        </p:txBody>
      </p:sp>
    </p:spTree>
    <p:extLst>
      <p:ext uri="{BB962C8B-B14F-4D97-AF65-F5344CB8AC3E}">
        <p14:creationId xmlns:p14="http://schemas.microsoft.com/office/powerpoint/2010/main" val="2551772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744A7-3AB9-7504-C6AA-05600EA0604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FDBF1ED-A071-7C7F-8444-DA0D773D4B36}"/>
              </a:ext>
            </a:extLst>
          </p:cNvPr>
          <p:cNvSpPr>
            <a:spLocks noGrp="1"/>
          </p:cNvSpPr>
          <p:nvPr>
            <p:ph type="title"/>
          </p:nvPr>
        </p:nvSpPr>
        <p:spPr/>
        <p:txBody>
          <a:bodyPr/>
          <a:lstStyle/>
          <a:p>
            <a:r>
              <a:rPr lang="en-US" dirty="0"/>
              <a:t>Gains or losses from dispositions of property: IRC Section 512(b)(5)</a:t>
            </a:r>
            <a:endParaRPr lang="en-US" dirty="0">
              <a:solidFill>
                <a:srgbClr val="FF0000"/>
              </a:solidFill>
            </a:endParaRPr>
          </a:p>
        </p:txBody>
      </p:sp>
      <p:sp>
        <p:nvSpPr>
          <p:cNvPr id="2" name="TextBox 1">
            <a:extLst>
              <a:ext uri="{FF2B5EF4-FFF2-40B4-BE49-F238E27FC236}">
                <a16:creationId xmlns:a16="http://schemas.microsoft.com/office/drawing/2014/main" id="{1A143B27-90C9-A29F-6DF3-73EA819BDE1A}"/>
              </a:ext>
            </a:extLst>
          </p:cNvPr>
          <p:cNvSpPr txBox="1">
            <a:spLocks/>
          </p:cNvSpPr>
          <p:nvPr/>
        </p:nvSpPr>
        <p:spPr>
          <a:xfrm>
            <a:off x="485523" y="1411287"/>
            <a:ext cx="11223625" cy="2723823"/>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General rule: Gains or losses from the sale, exchange or other disposition of property do not </a:t>
            </a:r>
            <a:br>
              <a:rPr lang="en-IN" altLang="en-US" dirty="0">
                <a:solidFill>
                  <a:schemeClr val="bg1"/>
                </a:solidFill>
              </a:rPr>
            </a:br>
            <a:r>
              <a:rPr lang="en-IN" altLang="en-US" dirty="0">
                <a:solidFill>
                  <a:schemeClr val="bg1"/>
                </a:solidFill>
              </a:rPr>
              <a:t>constitute UBI.</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Exceptions: </a:t>
            </a:r>
          </a:p>
          <a:p>
            <a:pPr marL="685800" lvl="0" indent="-228600">
              <a:spcAft>
                <a:spcPts val="600"/>
              </a:spcAft>
              <a:buClr>
                <a:schemeClr val="tx2"/>
              </a:buClr>
              <a:buSzPct val="100000"/>
              <a:buFont typeface="Wingdings" pitchFamily="2" charset="2"/>
              <a:buChar char="§"/>
            </a:pPr>
            <a:r>
              <a:rPr lang="en-IN" altLang="en-US" sz="1400" dirty="0">
                <a:solidFill>
                  <a:schemeClr val="bg1"/>
                </a:solidFill>
              </a:rPr>
              <a:t>Stock in trade or other property of a kind that would properly be includible in inventory if on hand at the end of the tax year </a:t>
            </a:r>
          </a:p>
          <a:p>
            <a:pPr marL="685800" lvl="0" indent="-228600">
              <a:spcAft>
                <a:spcPts val="600"/>
              </a:spcAft>
              <a:buClr>
                <a:schemeClr val="tx2"/>
              </a:buClr>
              <a:buSzPct val="100000"/>
              <a:buFont typeface="Wingdings" pitchFamily="2" charset="2"/>
              <a:buChar char="§"/>
            </a:pPr>
            <a:r>
              <a:rPr lang="en-IN" altLang="en-US" sz="1400" dirty="0">
                <a:solidFill>
                  <a:schemeClr val="bg1"/>
                </a:solidFill>
              </a:rPr>
              <a:t>Property held primarily for sale to customers in the ordinary course of the trade or business</a:t>
            </a:r>
          </a:p>
          <a:p>
            <a:pPr marL="228600" lvl="0" indent="-228600">
              <a:spcAft>
                <a:spcPts val="600"/>
              </a:spcAft>
              <a:buClr>
                <a:schemeClr val="tx2"/>
              </a:buClr>
              <a:buSzPct val="100000"/>
              <a:buFont typeface="Wingdings" pitchFamily="2" charset="2"/>
              <a:buChar char="§"/>
            </a:pPr>
            <a:r>
              <a:rPr lang="en-IN" altLang="en-US" dirty="0">
                <a:solidFill>
                  <a:schemeClr val="bg1"/>
                </a:solidFill>
              </a:rPr>
              <a:t>If gain or loss is derived from the sale or other disposition of debt-financed property, it is included in UBI to the extent provided in IRC Section 514.</a:t>
            </a:r>
          </a:p>
          <a:p>
            <a:pPr marL="228600" lvl="0" indent="-228600">
              <a:spcAft>
                <a:spcPts val="600"/>
              </a:spcAft>
              <a:buClr>
                <a:schemeClr val="tx2"/>
              </a:buClr>
              <a:buSzPct val="100000"/>
              <a:buFont typeface="Wingdings" pitchFamily="2" charset="2"/>
              <a:buChar char="§"/>
            </a:pPr>
            <a:r>
              <a:rPr lang="en-IN" altLang="en-US" dirty="0">
                <a:solidFill>
                  <a:schemeClr val="bg1"/>
                </a:solidFill>
              </a:rPr>
              <a:t>Depreciation recapture provisions of IRC Sections 1245 and 1250 may apply and treat certain recapture amounts as UBI.</a:t>
            </a:r>
          </a:p>
        </p:txBody>
      </p:sp>
    </p:spTree>
    <p:extLst>
      <p:ext uri="{BB962C8B-B14F-4D97-AF65-F5344CB8AC3E}">
        <p14:creationId xmlns:p14="http://schemas.microsoft.com/office/powerpoint/2010/main" val="3758732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3A5B0-349D-8D2C-F966-9F82D760E1C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6710A89-4165-687B-CFDA-FDF11F425312}"/>
              </a:ext>
            </a:extLst>
          </p:cNvPr>
          <p:cNvSpPr>
            <a:spLocks noGrp="1"/>
          </p:cNvSpPr>
          <p:nvPr>
            <p:ph type="title"/>
          </p:nvPr>
        </p:nvSpPr>
        <p:spPr/>
        <p:txBody>
          <a:bodyPr/>
          <a:lstStyle/>
          <a:p>
            <a:r>
              <a:rPr lang="en-US" dirty="0"/>
              <a:t>Research activities</a:t>
            </a:r>
            <a:endParaRPr lang="en-US" dirty="0">
              <a:solidFill>
                <a:srgbClr val="FF0000"/>
              </a:solidFill>
            </a:endParaRPr>
          </a:p>
        </p:txBody>
      </p:sp>
      <p:sp>
        <p:nvSpPr>
          <p:cNvPr id="2" name="TextBox 1">
            <a:extLst>
              <a:ext uri="{FF2B5EF4-FFF2-40B4-BE49-F238E27FC236}">
                <a16:creationId xmlns:a16="http://schemas.microsoft.com/office/drawing/2014/main" id="{D01ED3FD-09C7-8812-C30C-396F932F7B5E}"/>
              </a:ext>
            </a:extLst>
          </p:cNvPr>
          <p:cNvSpPr txBox="1">
            <a:spLocks/>
          </p:cNvSpPr>
          <p:nvPr/>
        </p:nvSpPr>
        <p:spPr>
          <a:xfrm>
            <a:off x="485523" y="1411287"/>
            <a:ext cx="11223625" cy="3170099"/>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General rule: Income from research activities is excluded in computing UBI if the research is performed:</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For the United States, or any of its agencies or instrumentalities, or any state or political subdivision thereof </a:t>
            </a:r>
            <a:br>
              <a:rPr lang="en-IN" altLang="en-US" sz="1600" dirty="0">
                <a:solidFill>
                  <a:schemeClr val="bg1"/>
                </a:solidFill>
              </a:rPr>
            </a:br>
            <a:r>
              <a:rPr lang="en-IN" altLang="en-US" sz="1600" dirty="0">
                <a:solidFill>
                  <a:schemeClr val="bg1"/>
                </a:solidFill>
              </a:rPr>
              <a:t>(IRC Section 512(b)(7)).</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For any person by a college, university or hospital (IRC Section 512(b)(8)).</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For any person by an organization operated primarily for the purpose of carrying on fundamental research. The results of such research must be freely available to the general public. The key consideration with respect to this modification is that the nature of the research is “fundamental” rather than “applied” (IRC Section 512(b)(9)).</a:t>
            </a:r>
          </a:p>
          <a:p>
            <a:pPr marL="228600" lvl="0" indent="-228600">
              <a:spcAft>
                <a:spcPts val="600"/>
              </a:spcAft>
              <a:buClr>
                <a:schemeClr val="tx2"/>
              </a:buClr>
              <a:buSzPct val="100000"/>
              <a:buFont typeface="Wingdings" pitchFamily="2" charset="2"/>
              <a:buChar char="§"/>
            </a:pPr>
            <a:r>
              <a:rPr lang="en-IN" altLang="en-US" dirty="0">
                <a:solidFill>
                  <a:schemeClr val="bg1"/>
                </a:solidFill>
              </a:rPr>
              <a:t>The term “research” is not defined in the IRC. However, Treasury regulations indicate that research does not include activities of a type ordinarily carried on as an incident to commercial or industrial operations; for example, the ordinary testing or inspection of materials or products, or the designing or construction of equipment or buildings.</a:t>
            </a:r>
          </a:p>
        </p:txBody>
      </p:sp>
    </p:spTree>
    <p:extLst>
      <p:ext uri="{BB962C8B-B14F-4D97-AF65-F5344CB8AC3E}">
        <p14:creationId xmlns:p14="http://schemas.microsoft.com/office/powerpoint/2010/main" val="595007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03E54-C89A-0797-9B5A-3A0414E21FD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6957DB1-A455-3159-7516-88C196F06221}"/>
              </a:ext>
            </a:extLst>
          </p:cNvPr>
          <p:cNvSpPr>
            <a:spLocks noGrp="1"/>
          </p:cNvSpPr>
          <p:nvPr>
            <p:ph type="title"/>
          </p:nvPr>
        </p:nvSpPr>
        <p:spPr/>
        <p:txBody>
          <a:bodyPr/>
          <a:lstStyle/>
          <a:p>
            <a:r>
              <a:rPr lang="en-US" dirty="0"/>
              <a:t>IRC 512(e): special rule applicable to S corporations</a:t>
            </a:r>
            <a:endParaRPr lang="en-US" dirty="0">
              <a:solidFill>
                <a:srgbClr val="FF0000"/>
              </a:solidFill>
            </a:endParaRPr>
          </a:p>
        </p:txBody>
      </p:sp>
      <p:sp>
        <p:nvSpPr>
          <p:cNvPr id="2" name="TextBox 1">
            <a:extLst>
              <a:ext uri="{FF2B5EF4-FFF2-40B4-BE49-F238E27FC236}">
                <a16:creationId xmlns:a16="http://schemas.microsoft.com/office/drawing/2014/main" id="{3D611E59-B659-6B7B-46A2-ED15507F0D21}"/>
              </a:ext>
            </a:extLst>
          </p:cNvPr>
          <p:cNvSpPr txBox="1">
            <a:spLocks/>
          </p:cNvSpPr>
          <p:nvPr/>
        </p:nvSpPr>
        <p:spPr>
          <a:xfrm>
            <a:off x="485523" y="1411287"/>
            <a:ext cx="11223625" cy="1446550"/>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General rule: If a IRC Section 501(c)(3) organization (or trust that is part of a IRC Section 401(a) qualified plan) holds stock in an S corporation:</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Such interest shall be treated as an interest in an unrelated trade or business.</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All items of income, loss or deduction, as well as any gain or loss on the disposition of the stock in the S corporation, are treated as unrelated business income.</a:t>
            </a:r>
          </a:p>
        </p:txBody>
      </p:sp>
    </p:spTree>
    <p:extLst>
      <p:ext uri="{BB962C8B-B14F-4D97-AF65-F5344CB8AC3E}">
        <p14:creationId xmlns:p14="http://schemas.microsoft.com/office/powerpoint/2010/main" val="2684695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4831D-1E2D-0213-4064-1B84473967F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60A1F4F-1ADC-723F-CC04-D23DF7926E76}"/>
              </a:ext>
            </a:extLst>
          </p:cNvPr>
          <p:cNvSpPr>
            <a:spLocks noGrp="1"/>
          </p:cNvSpPr>
          <p:nvPr>
            <p:ph type="title"/>
          </p:nvPr>
        </p:nvSpPr>
        <p:spPr/>
        <p:txBody>
          <a:bodyPr/>
          <a:lstStyle/>
          <a:p>
            <a:r>
              <a:rPr lang="en-US" dirty="0"/>
              <a:t>Polling question 2</a:t>
            </a:r>
            <a:endParaRPr lang="en-US" dirty="0">
              <a:solidFill>
                <a:srgbClr val="FF0000"/>
              </a:solidFill>
            </a:endParaRPr>
          </a:p>
        </p:txBody>
      </p:sp>
      <p:sp>
        <p:nvSpPr>
          <p:cNvPr id="2" name="TextBox 1">
            <a:extLst>
              <a:ext uri="{FF2B5EF4-FFF2-40B4-BE49-F238E27FC236}">
                <a16:creationId xmlns:a16="http://schemas.microsoft.com/office/drawing/2014/main" id="{3BCCA422-6F3E-5109-606E-A0C53A3B90F2}"/>
              </a:ext>
            </a:extLst>
          </p:cNvPr>
          <p:cNvSpPr txBox="1">
            <a:spLocks/>
          </p:cNvSpPr>
          <p:nvPr/>
        </p:nvSpPr>
        <p:spPr>
          <a:xfrm>
            <a:off x="485523" y="1411287"/>
            <a:ext cx="11223625" cy="2616101"/>
          </a:xfrm>
          <a:prstGeom prst="rect">
            <a:avLst/>
          </a:prstGeom>
          <a:noFill/>
        </p:spPr>
        <p:txBody>
          <a:bodyPr wrap="square" lIns="0" tIns="0" rIns="0" bIns="0">
            <a:spAutoFit/>
          </a:bodyPr>
          <a:lstStyle/>
          <a:p>
            <a:pPr lvl="0">
              <a:spcAft>
                <a:spcPts val="2400"/>
              </a:spcAft>
              <a:buClr>
                <a:schemeClr val="tx2"/>
              </a:buClr>
              <a:buSzPct val="100000"/>
            </a:pPr>
            <a:r>
              <a:rPr lang="en-IN" altLang="en-US" dirty="0">
                <a:solidFill>
                  <a:schemeClr val="bg1"/>
                </a:solidFill>
              </a:rPr>
              <a:t>Which of the following are principal modifications to unrelated business income?</a:t>
            </a:r>
          </a:p>
          <a:p>
            <a:pPr marL="342900" lvl="0" indent="-342900">
              <a:spcAft>
                <a:spcPts val="2400"/>
              </a:spcAft>
              <a:buClr>
                <a:schemeClr val="tx2"/>
              </a:buClr>
              <a:buSzPct val="100000"/>
              <a:buFont typeface="+mj-lt"/>
              <a:buAutoNum type="alphaUcPeriod"/>
            </a:pPr>
            <a:r>
              <a:rPr lang="en-IN" altLang="en-US" dirty="0">
                <a:solidFill>
                  <a:schemeClr val="bg1"/>
                </a:solidFill>
              </a:rPr>
              <a:t>Royalties</a:t>
            </a:r>
          </a:p>
          <a:p>
            <a:pPr marL="342900" lvl="0" indent="-342900">
              <a:spcAft>
                <a:spcPts val="2400"/>
              </a:spcAft>
              <a:buClr>
                <a:schemeClr val="tx2"/>
              </a:buClr>
              <a:buSzPct val="100000"/>
              <a:buFont typeface="+mj-lt"/>
              <a:buAutoNum type="alphaUcPeriod"/>
            </a:pPr>
            <a:r>
              <a:rPr lang="en-IN" altLang="en-US" dirty="0">
                <a:solidFill>
                  <a:schemeClr val="bg1"/>
                </a:solidFill>
              </a:rPr>
              <a:t>Rents</a:t>
            </a:r>
          </a:p>
          <a:p>
            <a:pPr marL="342900" lvl="0" indent="-342900">
              <a:spcAft>
                <a:spcPts val="2400"/>
              </a:spcAft>
              <a:buClr>
                <a:schemeClr val="tx2"/>
              </a:buClr>
              <a:buSzPct val="100000"/>
              <a:buFont typeface="+mj-lt"/>
              <a:buAutoNum type="alphaUcPeriod"/>
            </a:pPr>
            <a:r>
              <a:rPr lang="en-IN" altLang="en-US" dirty="0">
                <a:solidFill>
                  <a:schemeClr val="bg1"/>
                </a:solidFill>
              </a:rPr>
              <a:t>Gains and losses from the sale, exchange or other disposition of property</a:t>
            </a:r>
          </a:p>
          <a:p>
            <a:pPr marL="342900" lvl="0" indent="-342900">
              <a:spcAft>
                <a:spcPts val="2400"/>
              </a:spcAft>
              <a:buClr>
                <a:schemeClr val="tx2"/>
              </a:buClr>
              <a:buSzPct val="100000"/>
              <a:buFont typeface="+mj-lt"/>
              <a:buAutoNum type="alphaUcPeriod"/>
            </a:pPr>
            <a:r>
              <a:rPr lang="en-IN" altLang="en-US" dirty="0">
                <a:solidFill>
                  <a:schemeClr val="bg1"/>
                </a:solidFill>
              </a:rPr>
              <a:t>All of the above</a:t>
            </a:r>
          </a:p>
        </p:txBody>
      </p:sp>
    </p:spTree>
    <p:extLst>
      <p:ext uri="{BB962C8B-B14F-4D97-AF65-F5344CB8AC3E}">
        <p14:creationId xmlns:p14="http://schemas.microsoft.com/office/powerpoint/2010/main" val="146017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761E59C-DDDA-2130-D39B-F8D6445858CB}"/>
              </a:ext>
            </a:extLst>
          </p:cNvPr>
          <p:cNvSpPr>
            <a:spLocks noGrp="1"/>
          </p:cNvSpPr>
          <p:nvPr>
            <p:ph type="title"/>
          </p:nvPr>
        </p:nvSpPr>
        <p:spPr/>
        <p:txBody>
          <a:bodyPr/>
          <a:lstStyle/>
          <a:p>
            <a:r>
              <a:rPr lang="en-US" dirty="0"/>
              <a:t>Presenters</a:t>
            </a:r>
            <a:endParaRPr lang="en-US" dirty="0">
              <a:solidFill>
                <a:srgbClr val="FF0000"/>
              </a:solidFill>
            </a:endParaRPr>
          </a:p>
        </p:txBody>
      </p:sp>
      <p:sp>
        <p:nvSpPr>
          <p:cNvPr id="2" name="TextBox 1">
            <a:extLst>
              <a:ext uri="{FF2B5EF4-FFF2-40B4-BE49-F238E27FC236}">
                <a16:creationId xmlns:a16="http://schemas.microsoft.com/office/drawing/2014/main" id="{068668A3-C8CF-12FC-8E42-E4D515E68305}"/>
              </a:ext>
            </a:extLst>
          </p:cNvPr>
          <p:cNvSpPr txBox="1">
            <a:spLocks/>
          </p:cNvSpPr>
          <p:nvPr/>
        </p:nvSpPr>
        <p:spPr>
          <a:xfrm>
            <a:off x="2175947" y="3915392"/>
            <a:ext cx="3003593" cy="2000548"/>
          </a:xfrm>
          <a:prstGeom prst="rect">
            <a:avLst/>
          </a:prstGeom>
          <a:noFill/>
        </p:spPr>
        <p:txBody>
          <a:bodyPr wrap="square" lIns="0" tIns="0" rIns="0" bIns="0" rtlCol="0">
            <a:spAutoFit/>
          </a:bodyPr>
          <a:lstStyle/>
          <a:p>
            <a:pPr algn="ctr">
              <a:spcAft>
                <a:spcPts val="600"/>
              </a:spcAft>
              <a:buClr>
                <a:schemeClr val="accent2"/>
              </a:buClr>
              <a:buSzPct val="70000"/>
            </a:pPr>
            <a:r>
              <a:rPr lang="en-US" sz="2000" b="1" dirty="0">
                <a:solidFill>
                  <a:schemeClr val="tx2"/>
                </a:solidFill>
              </a:rPr>
              <a:t>Joyce Hellums</a:t>
            </a:r>
            <a:endParaRPr lang="en-US" sz="1200" b="1" dirty="0">
              <a:solidFill>
                <a:schemeClr val="tx2"/>
              </a:solidFill>
            </a:endParaRPr>
          </a:p>
          <a:p>
            <a:pPr marR="0" lvl="0" algn="ctr" defTabSz="914400" rtl="0" eaLnBrk="1" fontAlgn="auto" latinLnBrk="0" hangingPunct="1">
              <a:spcAft>
                <a:spcPts val="600"/>
              </a:spcAft>
              <a:buClr>
                <a:srgbClr val="27ACAA"/>
              </a:buClr>
              <a:buSzPct val="70000"/>
              <a:buFontTx/>
              <a:buNone/>
              <a:tabLst/>
              <a:defRPr/>
            </a:pPr>
            <a:r>
              <a:rPr kumimoji="0" lang="en-IN" b="0" i="0" u="none" strike="noStrike" kern="1200" cap="none" spc="0" normalizeH="0" baseline="0" noProof="0" dirty="0">
                <a:ln>
                  <a:noFill/>
                </a:ln>
                <a:solidFill>
                  <a:srgbClr val="FFFFFF"/>
                </a:solidFill>
                <a:effectLst/>
                <a:uLnTx/>
                <a:uFillTx/>
                <a:ea typeface="+mn-ea"/>
                <a:cs typeface="+mn-cs"/>
              </a:rPr>
              <a:t>Managing Director,</a:t>
            </a:r>
            <a:br>
              <a:rPr kumimoji="0" lang="en-IN" b="0" i="0" u="none" strike="noStrike" kern="1200" cap="none" spc="0" normalizeH="0" baseline="0" noProof="0" dirty="0">
                <a:ln>
                  <a:noFill/>
                </a:ln>
                <a:solidFill>
                  <a:srgbClr val="FFFFFF"/>
                </a:solidFill>
                <a:effectLst/>
                <a:uLnTx/>
                <a:uFillTx/>
                <a:ea typeface="+mn-ea"/>
                <a:cs typeface="+mn-cs"/>
              </a:rPr>
            </a:br>
            <a:r>
              <a:rPr kumimoji="0" lang="en-IN" b="0" i="0" u="none" strike="noStrike" kern="1200" cap="none" spc="0" normalizeH="0" baseline="0" noProof="0" dirty="0">
                <a:ln>
                  <a:noFill/>
                </a:ln>
                <a:solidFill>
                  <a:srgbClr val="FFFFFF"/>
                </a:solidFill>
                <a:effectLst/>
                <a:uLnTx/>
                <a:uFillTx/>
                <a:ea typeface="+mn-ea"/>
                <a:cs typeface="+mn-cs"/>
              </a:rPr>
              <a:t>Ernst &amp; Young LLP</a:t>
            </a:r>
          </a:p>
          <a:p>
            <a:pPr marR="0" lvl="0" algn="ctr" defTabSz="914400" rtl="0" eaLnBrk="1" fontAlgn="auto" latinLnBrk="0" hangingPunct="1">
              <a:spcAft>
                <a:spcPts val="600"/>
              </a:spcAft>
              <a:buClr>
                <a:srgbClr val="27ACAA"/>
              </a:buClr>
              <a:buSzPct val="70000"/>
              <a:buFontTx/>
              <a:buNone/>
              <a:tabLst/>
              <a:defRPr/>
            </a:pPr>
            <a:r>
              <a:rPr kumimoji="0" lang="en-IN" b="0" i="0" u="none" strike="noStrike" kern="1200" cap="none" spc="0" normalizeH="0" baseline="0" noProof="0" dirty="0">
                <a:ln>
                  <a:noFill/>
                </a:ln>
                <a:solidFill>
                  <a:srgbClr val="FFFFFF"/>
                </a:solidFill>
                <a:effectLst/>
                <a:uLnTx/>
                <a:uFillTx/>
                <a:ea typeface="+mn-ea"/>
                <a:cs typeface="+mn-cs"/>
              </a:rPr>
              <a:t>Austin, TX</a:t>
            </a:r>
          </a:p>
          <a:p>
            <a:pPr marR="0" lvl="0" algn="ctr" defTabSz="914400" rtl="0" eaLnBrk="1" fontAlgn="auto" latinLnBrk="0" hangingPunct="1">
              <a:spcAft>
                <a:spcPts val="600"/>
              </a:spcAft>
              <a:buClr>
                <a:srgbClr val="27ACAA"/>
              </a:buClr>
              <a:buSzPct val="70000"/>
              <a:buFontTx/>
              <a:buNone/>
              <a:tabLst/>
              <a:defRPr/>
            </a:pPr>
            <a:r>
              <a:rPr kumimoji="0" lang="en-IN" b="0" i="0" u="none" strike="noStrike" kern="1200" cap="none" spc="0" normalizeH="0" baseline="0" noProof="0" dirty="0">
                <a:ln>
                  <a:noFill/>
                </a:ln>
                <a:solidFill>
                  <a:srgbClr val="FFFFFF"/>
                </a:solidFill>
                <a:effectLst/>
                <a:uLnTx/>
                <a:uFillTx/>
                <a:ea typeface="+mn-ea"/>
                <a:cs typeface="+mn-cs"/>
              </a:rPr>
              <a:t>joyce.hellums@ey.com</a:t>
            </a:r>
          </a:p>
          <a:p>
            <a:pPr marR="0" lvl="0" algn="ctr" defTabSz="914400" rtl="0" eaLnBrk="1" fontAlgn="auto" latinLnBrk="0" hangingPunct="1">
              <a:spcAft>
                <a:spcPts val="600"/>
              </a:spcAft>
              <a:buClr>
                <a:srgbClr val="27ACAA"/>
              </a:buClr>
              <a:buSzPct val="70000"/>
              <a:buFontTx/>
              <a:buNone/>
              <a:tabLst/>
              <a:defRPr/>
            </a:pPr>
            <a:r>
              <a:rPr kumimoji="0" lang="en-IN" b="0" i="0" u="none" strike="noStrike" kern="1200" cap="none" spc="0" normalizeH="0" baseline="0" noProof="0" dirty="0">
                <a:ln>
                  <a:noFill/>
                </a:ln>
                <a:solidFill>
                  <a:srgbClr val="FFFFFF"/>
                </a:solidFill>
                <a:effectLst/>
                <a:uLnTx/>
                <a:uFillTx/>
                <a:ea typeface="+mn-ea"/>
                <a:cs typeface="+mn-cs"/>
              </a:rPr>
              <a:t>+1 512 473 3413</a:t>
            </a:r>
          </a:p>
        </p:txBody>
      </p:sp>
      <p:sp>
        <p:nvSpPr>
          <p:cNvPr id="3" name="TextBox 2">
            <a:extLst>
              <a:ext uri="{FF2B5EF4-FFF2-40B4-BE49-F238E27FC236}">
                <a16:creationId xmlns:a16="http://schemas.microsoft.com/office/drawing/2014/main" id="{2B859279-B0EF-27CD-4D8E-01A0C9D3BD8C}"/>
              </a:ext>
            </a:extLst>
          </p:cNvPr>
          <p:cNvSpPr txBox="1">
            <a:spLocks/>
          </p:cNvSpPr>
          <p:nvPr/>
        </p:nvSpPr>
        <p:spPr>
          <a:xfrm>
            <a:off x="7012461" y="3915392"/>
            <a:ext cx="3003593" cy="2000548"/>
          </a:xfrm>
          <a:prstGeom prst="rect">
            <a:avLst/>
          </a:prstGeom>
          <a:noFill/>
        </p:spPr>
        <p:txBody>
          <a:bodyPr wrap="square" lIns="0" tIns="0" rIns="0" bIns="0" rtlCol="0">
            <a:spAutoFit/>
          </a:bodyPr>
          <a:lstStyle/>
          <a:p>
            <a:pPr algn="ctr">
              <a:spcAft>
                <a:spcPts val="600"/>
              </a:spcAft>
              <a:buFont typeface="EYInterstate Light" panose="02000506000000020004" pitchFamily="2" charset="0"/>
              <a:buNone/>
            </a:pPr>
            <a:r>
              <a:rPr lang="en-US" sz="2000" b="1" dirty="0">
                <a:solidFill>
                  <a:schemeClr val="tx2"/>
                </a:solidFill>
              </a:rPr>
              <a:t>Joanna Zhong</a:t>
            </a:r>
          </a:p>
          <a:p>
            <a:pPr algn="ctr">
              <a:spcAft>
                <a:spcPts val="600"/>
              </a:spcAft>
              <a:buClr>
                <a:srgbClr val="27ACAA"/>
              </a:buClr>
              <a:buSzPct val="70000"/>
              <a:defRPr/>
            </a:pPr>
            <a:r>
              <a:rPr lang="en-IN" dirty="0">
                <a:solidFill>
                  <a:srgbClr val="FFFFFF"/>
                </a:solidFill>
              </a:rPr>
              <a:t>Senior Manager,</a:t>
            </a:r>
            <a:br>
              <a:rPr lang="en-IN" dirty="0">
                <a:solidFill>
                  <a:srgbClr val="FFFFFF"/>
                </a:solidFill>
              </a:rPr>
            </a:br>
            <a:r>
              <a:rPr lang="en-IN" dirty="0">
                <a:solidFill>
                  <a:srgbClr val="FFFFFF"/>
                </a:solidFill>
              </a:rPr>
              <a:t>Ernst &amp; Young LLP</a:t>
            </a:r>
          </a:p>
          <a:p>
            <a:pPr algn="ctr">
              <a:spcAft>
                <a:spcPts val="600"/>
              </a:spcAft>
              <a:buClr>
                <a:srgbClr val="27ACAA"/>
              </a:buClr>
              <a:buSzPct val="70000"/>
              <a:defRPr/>
            </a:pPr>
            <a:r>
              <a:rPr lang="en-IN" dirty="0">
                <a:solidFill>
                  <a:srgbClr val="FFFFFF"/>
                </a:solidFill>
              </a:rPr>
              <a:t>New York, NY</a:t>
            </a:r>
          </a:p>
          <a:p>
            <a:pPr algn="ctr">
              <a:spcAft>
                <a:spcPts val="600"/>
              </a:spcAft>
              <a:buClr>
                <a:srgbClr val="27ACAA"/>
              </a:buClr>
              <a:buSzPct val="70000"/>
              <a:defRPr/>
            </a:pPr>
            <a:r>
              <a:rPr lang="en-IN" dirty="0">
                <a:solidFill>
                  <a:srgbClr val="FFFFFF"/>
                </a:solidFill>
              </a:rPr>
              <a:t>joanna.zhong1@ey.com</a:t>
            </a:r>
          </a:p>
          <a:p>
            <a:pPr algn="ctr">
              <a:spcAft>
                <a:spcPts val="600"/>
              </a:spcAft>
              <a:buClr>
                <a:srgbClr val="27ACAA"/>
              </a:buClr>
              <a:buSzPct val="70000"/>
              <a:defRPr/>
            </a:pPr>
            <a:r>
              <a:rPr lang="en-IN" dirty="0">
                <a:solidFill>
                  <a:srgbClr val="FFFFFF"/>
                </a:solidFill>
              </a:rPr>
              <a:t>+1 212 773 6170</a:t>
            </a:r>
          </a:p>
        </p:txBody>
      </p:sp>
      <p:sp>
        <p:nvSpPr>
          <p:cNvPr id="6" name="Oval 5">
            <a:extLst>
              <a:ext uri="{FF2B5EF4-FFF2-40B4-BE49-F238E27FC236}">
                <a16:creationId xmlns:a16="http://schemas.microsoft.com/office/drawing/2014/main" id="{2B10FAB5-B65A-6930-EA25-88B71BC6D56C}"/>
              </a:ext>
            </a:extLst>
          </p:cNvPr>
          <p:cNvSpPr>
            <a:spLocks noChangeAspect="1"/>
          </p:cNvSpPr>
          <p:nvPr/>
        </p:nvSpPr>
        <p:spPr>
          <a:xfrm>
            <a:off x="2534744" y="1411287"/>
            <a:ext cx="2286000" cy="2286000"/>
          </a:xfrm>
          <a:prstGeom prst="ellipse">
            <a:avLst/>
          </a:prstGeom>
          <a:blipFill>
            <a:blip r:embed="rId3" cstate="screen">
              <a:extLst>
                <a:ext uri="{28A0092B-C50C-407E-A947-70E740481C1C}">
                  <a14:useLocalDpi xmlns:a14="http://schemas.microsoft.com/office/drawing/2010/main"/>
                </a:ext>
              </a:extLst>
            </a:blip>
            <a:srcRect/>
            <a:stretch>
              <a:fillRect l="-8144" t="-7909" r="-8144" b="-7909"/>
            </a:stretch>
          </a:blip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chorCtr="0"/>
          <a:lstStyle/>
          <a:p>
            <a:pPr algn="ctr">
              <a:lnSpc>
                <a:spcPct val="90000"/>
              </a:lnSpc>
              <a:spcBef>
                <a:spcPts val="400"/>
              </a:spcBef>
              <a:spcAft>
                <a:spcPts val="400"/>
              </a:spcAft>
              <a:buClr>
                <a:schemeClr val="tx2"/>
              </a:buClr>
            </a:pPr>
            <a:endParaRPr lang="en-US" sz="1100" dirty="0">
              <a:solidFill>
                <a:schemeClr val="accent5"/>
              </a:solidFill>
            </a:endParaRPr>
          </a:p>
        </p:txBody>
      </p:sp>
      <p:pic>
        <p:nvPicPr>
          <p:cNvPr id="9" name="Picture 8" descr="A person smiling for the camera&#10;&#10;AI-generated content may be incorrect.">
            <a:extLst>
              <a:ext uri="{FF2B5EF4-FFF2-40B4-BE49-F238E27FC236}">
                <a16:creationId xmlns:a16="http://schemas.microsoft.com/office/drawing/2014/main" id="{590F4979-19BC-21F9-3F79-094A599322DB}"/>
              </a:ext>
            </a:extLst>
          </p:cNvPr>
          <p:cNvPicPr>
            <a:picLocks noChangeAspect="1"/>
          </p:cNvPicPr>
          <p:nvPr/>
        </p:nvPicPr>
        <p:blipFill rotWithShape="1">
          <a:blip r:embed="rId4">
            <a:extLst>
              <a:ext uri="{28A0092B-C50C-407E-A947-70E740481C1C}">
                <a14:useLocalDpi xmlns:a14="http://schemas.microsoft.com/office/drawing/2010/main" val="0"/>
              </a:ext>
            </a:extLst>
          </a:blip>
          <a:srcRect l="1875" r="1875"/>
          <a:stretch/>
        </p:blipFill>
        <p:spPr>
          <a:xfrm>
            <a:off x="7371258" y="1411287"/>
            <a:ext cx="2286000" cy="2286000"/>
          </a:xfrm>
          <a:prstGeom prst="ellipse">
            <a:avLst/>
          </a:prstGeom>
          <a:ln>
            <a:solidFill>
              <a:schemeClr val="tx1"/>
            </a:solidFill>
          </a:ln>
        </p:spPr>
      </p:pic>
    </p:spTree>
    <p:extLst>
      <p:ext uri="{BB962C8B-B14F-4D97-AF65-F5344CB8AC3E}">
        <p14:creationId xmlns:p14="http://schemas.microsoft.com/office/powerpoint/2010/main" val="33956275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AB119BEC-9944-4021-854F-E10BFE1DF9AF}"/>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8" name="Object 7" hidden="1">
                        <a:extLst>
                          <a:ext uri="{FF2B5EF4-FFF2-40B4-BE49-F238E27FC236}">
                            <a16:creationId xmlns:a16="http://schemas.microsoft.com/office/drawing/2014/main" id="{AB119BEC-9944-4021-854F-E10BFE1DF9A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386EFF0-9EEA-A78F-4A6D-6C58B3B6FA86}"/>
              </a:ext>
            </a:extLst>
          </p:cNvPr>
          <p:cNvSpPr>
            <a:spLocks noGrp="1"/>
          </p:cNvSpPr>
          <p:nvPr>
            <p:ph type="title"/>
          </p:nvPr>
        </p:nvSpPr>
        <p:spPr/>
        <p:txBody>
          <a:bodyPr/>
          <a:lstStyle/>
          <a:p>
            <a:r>
              <a:rPr lang="en-IN" dirty="0"/>
              <a:t>UBI from debt-financed property</a:t>
            </a:r>
          </a:p>
        </p:txBody>
      </p:sp>
    </p:spTree>
    <p:extLst>
      <p:ext uri="{BB962C8B-B14F-4D97-AF65-F5344CB8AC3E}">
        <p14:creationId xmlns:p14="http://schemas.microsoft.com/office/powerpoint/2010/main" val="3928162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04055-0CC5-33F8-CE18-4C4FA1F4DE9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577D56A-7E20-9B0B-9BA4-281F3D236CD0}"/>
              </a:ext>
            </a:extLst>
          </p:cNvPr>
          <p:cNvSpPr>
            <a:spLocks noGrp="1"/>
          </p:cNvSpPr>
          <p:nvPr>
            <p:ph type="title"/>
          </p:nvPr>
        </p:nvSpPr>
        <p:spPr/>
        <p:txBody>
          <a:bodyPr/>
          <a:lstStyle/>
          <a:p>
            <a:r>
              <a:rPr lang="en-IN" dirty="0"/>
              <a:t>IRC Section 512(b)(4) and 514: debt-financed property</a:t>
            </a:r>
            <a:endParaRPr lang="en-US" dirty="0">
              <a:solidFill>
                <a:srgbClr val="FF0000"/>
              </a:solidFill>
            </a:endParaRPr>
          </a:p>
        </p:txBody>
      </p:sp>
      <p:sp>
        <p:nvSpPr>
          <p:cNvPr id="2" name="TextBox 1">
            <a:extLst>
              <a:ext uri="{FF2B5EF4-FFF2-40B4-BE49-F238E27FC236}">
                <a16:creationId xmlns:a16="http://schemas.microsoft.com/office/drawing/2014/main" id="{22316BF5-4776-EFF4-B1B2-3A54368AF50E}"/>
              </a:ext>
            </a:extLst>
          </p:cNvPr>
          <p:cNvSpPr txBox="1">
            <a:spLocks/>
          </p:cNvSpPr>
          <p:nvPr/>
        </p:nvSpPr>
        <p:spPr>
          <a:xfrm>
            <a:off x="485523" y="1411287"/>
            <a:ext cx="11223625" cy="4139595"/>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Income from debt-financed property is taxable in the proportion to which the property is debt-financed.</a:t>
            </a:r>
          </a:p>
          <a:p>
            <a:pPr marL="228600" lvl="0" indent="-228600">
              <a:spcAft>
                <a:spcPts val="600"/>
              </a:spcAft>
              <a:buClr>
                <a:schemeClr val="tx2"/>
              </a:buClr>
              <a:buSzPct val="100000"/>
              <a:buFont typeface="Wingdings" pitchFamily="2" charset="2"/>
              <a:buChar char="§"/>
            </a:pPr>
            <a:r>
              <a:rPr lang="en-IN" altLang="en-US" dirty="0">
                <a:solidFill>
                  <a:schemeClr val="bg1"/>
                </a:solidFill>
              </a:rPr>
              <a:t>Debt-financed property: all property held to produce income with respect to which there is an “acquisition indebtedness” at any time during the tax year.</a:t>
            </a:r>
          </a:p>
          <a:p>
            <a:pPr marL="228600" lvl="0" indent="-228600">
              <a:spcAft>
                <a:spcPts val="600"/>
              </a:spcAft>
              <a:buClr>
                <a:schemeClr val="tx2"/>
              </a:buClr>
              <a:buSzPct val="100000"/>
              <a:buFont typeface="Wingdings" pitchFamily="2" charset="2"/>
              <a:buChar char="§"/>
            </a:pPr>
            <a:r>
              <a:rPr lang="en-IN" altLang="en-US" dirty="0">
                <a:solidFill>
                  <a:schemeClr val="bg1"/>
                </a:solidFill>
              </a:rPr>
              <a:t>Acquisition indebtedness is unpaid balance of debt incurred by the organization when acquiring or improving property if:</a:t>
            </a:r>
          </a:p>
          <a:p>
            <a:pPr marL="457200" indent="-228600">
              <a:spcAft>
                <a:spcPts val="600"/>
              </a:spcAft>
              <a:buClr>
                <a:schemeClr val="tx2"/>
              </a:buClr>
              <a:buSzPct val="100000"/>
              <a:buFont typeface="Wingdings" pitchFamily="2" charset="2"/>
              <a:buChar char="§"/>
            </a:pPr>
            <a:r>
              <a:rPr lang="en-IN" altLang="en-US" sz="1600" dirty="0">
                <a:solidFill>
                  <a:schemeClr val="bg1"/>
                </a:solidFill>
              </a:rPr>
              <a:t>Before acquiring or improving the property if the debt would not have been incurred but for the acquisition or improvement, or</a:t>
            </a:r>
          </a:p>
          <a:p>
            <a:pPr marL="457200" indent="-228600">
              <a:spcAft>
                <a:spcPts val="600"/>
              </a:spcAft>
              <a:buClr>
                <a:schemeClr val="tx2"/>
              </a:buClr>
              <a:buSzPct val="100000"/>
              <a:buFont typeface="Wingdings" pitchFamily="2" charset="2"/>
              <a:buChar char="§"/>
            </a:pPr>
            <a:r>
              <a:rPr lang="en-IN" altLang="en-US" sz="1600" dirty="0">
                <a:solidFill>
                  <a:schemeClr val="bg1"/>
                </a:solidFill>
              </a:rPr>
              <a:t>After acquiring or improving the property, if the debt would not have been incurred but for the acquisition or improvement and the incurrence of such debt was reasonably foreseeable when the property was acquired </a:t>
            </a:r>
            <a:br>
              <a:rPr lang="en-IN" altLang="en-US" sz="1600" dirty="0">
                <a:solidFill>
                  <a:schemeClr val="bg1"/>
                </a:solidFill>
              </a:rPr>
            </a:br>
            <a:r>
              <a:rPr lang="en-IN" altLang="en-US" sz="1600" dirty="0">
                <a:solidFill>
                  <a:schemeClr val="bg1"/>
                </a:solidFill>
              </a:rPr>
              <a:t>or improved.</a:t>
            </a:r>
          </a:p>
          <a:p>
            <a:pPr marL="228600" lvl="0" indent="-228600">
              <a:spcAft>
                <a:spcPts val="600"/>
              </a:spcAft>
              <a:buClr>
                <a:schemeClr val="tx2"/>
              </a:buClr>
              <a:buSzPct val="100000"/>
              <a:buFont typeface="Wingdings" pitchFamily="2" charset="2"/>
              <a:buChar char="§"/>
            </a:pPr>
            <a:r>
              <a:rPr lang="en-IN" altLang="en-US" dirty="0">
                <a:solidFill>
                  <a:schemeClr val="bg1"/>
                </a:solidFill>
              </a:rPr>
              <a:t>Examples: rental real estate, tangible personal property and corporate stock.</a:t>
            </a:r>
          </a:p>
          <a:p>
            <a:pPr marL="228600" lvl="0" indent="-228600">
              <a:spcAft>
                <a:spcPts val="600"/>
              </a:spcAft>
              <a:buClr>
                <a:schemeClr val="tx2"/>
              </a:buClr>
              <a:buSzPct val="100000"/>
              <a:buFont typeface="Wingdings" pitchFamily="2" charset="2"/>
              <a:buChar char="§"/>
            </a:pPr>
            <a:r>
              <a:rPr lang="en-IN" altLang="en-US" dirty="0">
                <a:solidFill>
                  <a:schemeClr val="bg1"/>
                </a:solidFill>
              </a:rPr>
              <a:t>Deductions directly connected with the property or its income are allowed in the same proportion.</a:t>
            </a:r>
          </a:p>
          <a:p>
            <a:pPr marL="228600" lvl="0" indent="-228600">
              <a:spcAft>
                <a:spcPts val="600"/>
              </a:spcAft>
              <a:buClr>
                <a:schemeClr val="tx2"/>
              </a:buClr>
              <a:buSzPct val="100000"/>
              <a:buFont typeface="Wingdings" pitchFamily="2" charset="2"/>
              <a:buChar char="§"/>
            </a:pPr>
            <a:r>
              <a:rPr lang="en-IN" altLang="en-US" dirty="0">
                <a:solidFill>
                  <a:schemeClr val="bg1"/>
                </a:solidFill>
              </a:rPr>
              <a:t>Depreciation must be computed on the straight-line method.</a:t>
            </a:r>
          </a:p>
        </p:txBody>
      </p:sp>
    </p:spTree>
    <p:extLst>
      <p:ext uri="{BB962C8B-B14F-4D97-AF65-F5344CB8AC3E}">
        <p14:creationId xmlns:p14="http://schemas.microsoft.com/office/powerpoint/2010/main" val="3920104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82A06-C20B-DE3E-CAC8-6FE16D8A641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BCA0EB4-ED01-23AD-068A-66F21D1DC4B3}"/>
              </a:ext>
            </a:extLst>
          </p:cNvPr>
          <p:cNvSpPr>
            <a:spLocks noGrp="1"/>
          </p:cNvSpPr>
          <p:nvPr>
            <p:ph type="title"/>
          </p:nvPr>
        </p:nvSpPr>
        <p:spPr/>
        <p:txBody>
          <a:bodyPr/>
          <a:lstStyle/>
          <a:p>
            <a:r>
              <a:rPr lang="en-IN" dirty="0"/>
              <a:t>Exceptions to debt-financed property: substantially related</a:t>
            </a:r>
            <a:endParaRPr lang="en-US" dirty="0">
              <a:solidFill>
                <a:srgbClr val="FF0000"/>
              </a:solidFill>
            </a:endParaRPr>
          </a:p>
        </p:txBody>
      </p:sp>
      <p:sp>
        <p:nvSpPr>
          <p:cNvPr id="2" name="TextBox 1">
            <a:extLst>
              <a:ext uri="{FF2B5EF4-FFF2-40B4-BE49-F238E27FC236}">
                <a16:creationId xmlns:a16="http://schemas.microsoft.com/office/drawing/2014/main" id="{D5535797-1646-4E06-83A5-4CC3BAE7B69C}"/>
              </a:ext>
            </a:extLst>
          </p:cNvPr>
          <p:cNvSpPr txBox="1">
            <a:spLocks/>
          </p:cNvSpPr>
          <p:nvPr/>
        </p:nvSpPr>
        <p:spPr>
          <a:xfrm>
            <a:off x="485523" y="1411287"/>
            <a:ext cx="11223625" cy="3924151"/>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Property with a substantially related use: the term “debt-financed property” does not include:</a:t>
            </a:r>
          </a:p>
          <a:p>
            <a:pPr marL="457200" indent="-228600">
              <a:spcAft>
                <a:spcPts val="600"/>
              </a:spcAft>
              <a:buClr>
                <a:schemeClr val="tx2"/>
              </a:buClr>
              <a:buSzPct val="100000"/>
              <a:buFont typeface="Wingdings" pitchFamily="2" charset="2"/>
              <a:buChar char="§"/>
            </a:pPr>
            <a:r>
              <a:rPr lang="en-IN" altLang="en-US" sz="1600" dirty="0">
                <a:solidFill>
                  <a:schemeClr val="bg1"/>
                </a:solidFill>
              </a:rPr>
              <a:t>Any property in which substantially all (at least 85%) of its use is substantially related to an organization’s tax-exempt purpose.</a:t>
            </a:r>
          </a:p>
          <a:p>
            <a:pPr marL="685800" lvl="0" indent="-228600">
              <a:spcAft>
                <a:spcPts val="600"/>
              </a:spcAft>
              <a:buClr>
                <a:schemeClr val="tx2"/>
              </a:buClr>
              <a:buSzPct val="100000"/>
              <a:buFont typeface="Wingdings" pitchFamily="2" charset="2"/>
              <a:buChar char="§"/>
            </a:pPr>
            <a:r>
              <a:rPr lang="en-IN" altLang="en-US" sz="1400" dirty="0">
                <a:solidFill>
                  <a:schemeClr val="bg1"/>
                </a:solidFill>
              </a:rPr>
              <a:t>Thus, up to 15% of the use of the property can be unrelated and avoid UBI.</a:t>
            </a:r>
          </a:p>
          <a:p>
            <a:pPr marL="228600" lvl="0" indent="-228600">
              <a:spcAft>
                <a:spcPts val="600"/>
              </a:spcAft>
              <a:buClr>
                <a:schemeClr val="tx2"/>
              </a:buClr>
              <a:buSzPct val="100000"/>
              <a:buFont typeface="Wingdings" pitchFamily="2" charset="2"/>
              <a:buChar char="§"/>
            </a:pPr>
            <a:r>
              <a:rPr lang="en-IN" altLang="en-US" dirty="0">
                <a:solidFill>
                  <a:schemeClr val="bg1"/>
                </a:solidFill>
              </a:rPr>
              <a:t>Examples:</a:t>
            </a:r>
          </a:p>
          <a:p>
            <a:pPr marL="457200" indent="-228600">
              <a:spcAft>
                <a:spcPts val="600"/>
              </a:spcAft>
              <a:buClr>
                <a:schemeClr val="tx2"/>
              </a:buClr>
              <a:buSzPct val="100000"/>
              <a:buFont typeface="Wingdings" pitchFamily="2" charset="2"/>
              <a:buChar char="§"/>
            </a:pPr>
            <a:r>
              <a:rPr lang="en-IN" altLang="en-US" sz="1600" dirty="0">
                <a:solidFill>
                  <a:schemeClr val="bg1"/>
                </a:solidFill>
              </a:rPr>
              <a:t>EO constructs a 10-story building with borrowed funds and leases out one floor to an unrelated tenant. Since at least 85% of the building (nine of 10 floors, or 90%) is used by the hospital in carrying out its exempt functions, the rental income will not be subject to the debt-financed property rules.</a:t>
            </a:r>
          </a:p>
          <a:p>
            <a:pPr marL="457200" indent="-228600">
              <a:spcAft>
                <a:spcPts val="600"/>
              </a:spcAft>
              <a:buClr>
                <a:schemeClr val="tx2"/>
              </a:buClr>
              <a:buSzPct val="100000"/>
              <a:buFont typeface="Wingdings" pitchFamily="2" charset="2"/>
              <a:buChar char="§"/>
            </a:pPr>
            <a:r>
              <a:rPr lang="en-IN" altLang="en-US" sz="1600" dirty="0">
                <a:solidFill>
                  <a:schemeClr val="bg1"/>
                </a:solidFill>
              </a:rPr>
              <a:t>If less than 85% of the building is used by the hospital, a portion of the rental income would be UBI (portion attributable to use that is not substantially related to the EO’s exempt purpose).</a:t>
            </a:r>
          </a:p>
          <a:p>
            <a:pPr marL="228600" lvl="0" indent="-228600">
              <a:spcAft>
                <a:spcPts val="600"/>
              </a:spcAft>
              <a:buClr>
                <a:schemeClr val="tx2"/>
              </a:buClr>
              <a:buSzPct val="100000"/>
              <a:buFont typeface="Wingdings" pitchFamily="2" charset="2"/>
              <a:buChar char="§"/>
            </a:pPr>
            <a:r>
              <a:rPr lang="en-IN" altLang="en-US" dirty="0">
                <a:solidFill>
                  <a:schemeClr val="bg1"/>
                </a:solidFill>
              </a:rPr>
              <a:t>Future related use: </a:t>
            </a:r>
          </a:p>
          <a:p>
            <a:pPr marL="457200" indent="-228600">
              <a:spcAft>
                <a:spcPts val="600"/>
              </a:spcAft>
              <a:buClr>
                <a:schemeClr val="tx2"/>
              </a:buClr>
              <a:buSzPct val="100000"/>
              <a:buFont typeface="Wingdings" pitchFamily="2" charset="2"/>
              <a:buChar char="§"/>
            </a:pPr>
            <a:r>
              <a:rPr lang="en-IN" altLang="en-US" sz="1600" dirty="0">
                <a:solidFill>
                  <a:schemeClr val="bg1"/>
                </a:solidFill>
              </a:rPr>
              <a:t>Neighborhood land exclusion where debt-financed land is acquired with the intent to be used for future related use and certain requirements are met.</a:t>
            </a:r>
          </a:p>
        </p:txBody>
      </p:sp>
    </p:spTree>
    <p:extLst>
      <p:ext uri="{BB962C8B-B14F-4D97-AF65-F5344CB8AC3E}">
        <p14:creationId xmlns:p14="http://schemas.microsoft.com/office/powerpoint/2010/main" val="2773459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6D438-56F8-3106-7A48-0F398DFB090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24E0F54-420D-AAE7-EAC1-B4CEDB54E86F}"/>
              </a:ext>
            </a:extLst>
          </p:cNvPr>
          <p:cNvSpPr>
            <a:spLocks noGrp="1"/>
          </p:cNvSpPr>
          <p:nvPr>
            <p:ph type="title"/>
          </p:nvPr>
        </p:nvSpPr>
        <p:spPr/>
        <p:txBody>
          <a:bodyPr/>
          <a:lstStyle/>
          <a:p>
            <a:r>
              <a:rPr lang="en-IN" dirty="0"/>
              <a:t>Exceptions to debt-financed property: qualified organizations</a:t>
            </a:r>
            <a:endParaRPr lang="en-US" dirty="0">
              <a:solidFill>
                <a:srgbClr val="FF0000"/>
              </a:solidFill>
            </a:endParaRPr>
          </a:p>
        </p:txBody>
      </p:sp>
      <p:sp>
        <p:nvSpPr>
          <p:cNvPr id="2" name="TextBox 1">
            <a:extLst>
              <a:ext uri="{FF2B5EF4-FFF2-40B4-BE49-F238E27FC236}">
                <a16:creationId xmlns:a16="http://schemas.microsoft.com/office/drawing/2014/main" id="{C71A4C44-CF7A-2A10-CC0C-F23687140022}"/>
              </a:ext>
            </a:extLst>
          </p:cNvPr>
          <p:cNvSpPr txBox="1">
            <a:spLocks/>
          </p:cNvSpPr>
          <p:nvPr/>
        </p:nvSpPr>
        <p:spPr>
          <a:xfrm>
            <a:off x="485523" y="1411287"/>
            <a:ext cx="11223625" cy="4616648"/>
          </a:xfrm>
          <a:prstGeom prst="rect">
            <a:avLst/>
          </a:prstGeom>
          <a:noFill/>
        </p:spPr>
        <p:txBody>
          <a:bodyPr wrap="square" lIns="0" tIns="0" rIns="0" bIns="0">
            <a:spAutoFit/>
          </a:bodyPr>
          <a:lstStyle/>
          <a:p>
            <a:pPr marL="228600" lvl="0" indent="-228600">
              <a:spcAft>
                <a:spcPts val="500"/>
              </a:spcAft>
              <a:buClr>
                <a:schemeClr val="tx2"/>
              </a:buClr>
              <a:buSzPct val="100000"/>
              <a:buFont typeface="Wingdings" pitchFamily="2" charset="2"/>
              <a:buChar char="§"/>
            </a:pPr>
            <a:r>
              <a:rPr lang="en-IN" altLang="en-US" dirty="0">
                <a:solidFill>
                  <a:schemeClr val="bg1"/>
                </a:solidFill>
              </a:rPr>
              <a:t>IRC 514(c)(9) generally excludes from “acquisition indebtedness” debt incurred by a “qualified organization” in acquiring or improving real property.</a:t>
            </a:r>
          </a:p>
          <a:p>
            <a:pPr marL="228600" lvl="0" indent="-228600">
              <a:spcAft>
                <a:spcPts val="500"/>
              </a:spcAft>
              <a:buClr>
                <a:schemeClr val="tx2"/>
              </a:buClr>
              <a:buSzPct val="100000"/>
              <a:buFont typeface="Wingdings" pitchFamily="2" charset="2"/>
              <a:buChar char="§"/>
            </a:pPr>
            <a:r>
              <a:rPr lang="en-IN" altLang="en-US" dirty="0">
                <a:solidFill>
                  <a:schemeClr val="bg1"/>
                </a:solidFill>
              </a:rPr>
              <a:t>Qualified organizations include:</a:t>
            </a:r>
          </a:p>
          <a:p>
            <a:pPr marL="457200" indent="-228600">
              <a:spcAft>
                <a:spcPts val="500"/>
              </a:spcAft>
              <a:buClr>
                <a:schemeClr val="tx2"/>
              </a:buClr>
              <a:buSzPct val="100000"/>
              <a:buFont typeface="Wingdings" pitchFamily="2" charset="2"/>
              <a:buChar char="§"/>
            </a:pPr>
            <a:r>
              <a:rPr lang="en-IN" altLang="en-US" sz="1600" dirty="0">
                <a:solidFill>
                  <a:schemeClr val="bg1"/>
                </a:solidFill>
              </a:rPr>
              <a:t>IRC 170(b)(1)(a)(ii) educational organizations with regular faculty, curriculum and students (e.g., schools).</a:t>
            </a:r>
          </a:p>
          <a:p>
            <a:pPr marL="457200" indent="-228600">
              <a:spcAft>
                <a:spcPts val="500"/>
              </a:spcAft>
              <a:buClr>
                <a:schemeClr val="tx2"/>
              </a:buClr>
              <a:buSzPct val="100000"/>
              <a:buFont typeface="Wingdings" pitchFamily="2" charset="2"/>
              <a:buChar char="§"/>
            </a:pPr>
            <a:r>
              <a:rPr lang="en-IN" altLang="en-US" sz="1600" dirty="0">
                <a:solidFill>
                  <a:schemeClr val="bg1"/>
                </a:solidFill>
              </a:rPr>
              <a:t>IRC 401 qualified trusts.</a:t>
            </a:r>
          </a:p>
          <a:p>
            <a:pPr marL="457200" indent="-228600">
              <a:spcAft>
                <a:spcPts val="500"/>
              </a:spcAft>
              <a:buClr>
                <a:schemeClr val="tx2"/>
              </a:buClr>
              <a:buSzPct val="100000"/>
              <a:buFont typeface="Wingdings" pitchFamily="2" charset="2"/>
              <a:buChar char="§"/>
            </a:pPr>
            <a:r>
              <a:rPr lang="en-IN" altLang="en-US" sz="1600" dirty="0">
                <a:solidFill>
                  <a:schemeClr val="bg1"/>
                </a:solidFill>
              </a:rPr>
              <a:t>IRC 501(c)(25) title holding companies.</a:t>
            </a:r>
          </a:p>
          <a:p>
            <a:pPr marL="457200" indent="-228600">
              <a:spcAft>
                <a:spcPts val="500"/>
              </a:spcAft>
              <a:buClr>
                <a:schemeClr val="tx2"/>
              </a:buClr>
              <a:buSzPct val="100000"/>
              <a:buFont typeface="Wingdings" pitchFamily="2" charset="2"/>
              <a:buChar char="§"/>
            </a:pPr>
            <a:r>
              <a:rPr lang="en-IN" altLang="en-US" sz="1600" dirty="0">
                <a:solidFill>
                  <a:schemeClr val="bg1"/>
                </a:solidFill>
              </a:rPr>
              <a:t>IRC 403(b)(9) retirement accounts.</a:t>
            </a:r>
          </a:p>
          <a:p>
            <a:pPr marL="228600" lvl="0" indent="-228600">
              <a:spcAft>
                <a:spcPts val="500"/>
              </a:spcAft>
              <a:buClr>
                <a:schemeClr val="tx2"/>
              </a:buClr>
              <a:buSzPct val="100000"/>
              <a:buFont typeface="Wingdings" pitchFamily="2" charset="2"/>
              <a:buChar char="§"/>
            </a:pPr>
            <a:r>
              <a:rPr lang="en-IN" altLang="en-US" dirty="0">
                <a:solidFill>
                  <a:schemeClr val="bg1"/>
                </a:solidFill>
              </a:rPr>
              <a:t>Special rules apply for property held through partnerships.</a:t>
            </a:r>
          </a:p>
          <a:p>
            <a:pPr marL="457200" indent="-228600">
              <a:spcAft>
                <a:spcPts val="500"/>
              </a:spcAft>
              <a:buClr>
                <a:schemeClr val="tx2"/>
              </a:buClr>
              <a:buSzPct val="100000"/>
              <a:buFont typeface="Wingdings" pitchFamily="2" charset="2"/>
              <a:buChar char="§"/>
            </a:pPr>
            <a:r>
              <a:rPr lang="en-IN" altLang="en-US" sz="1600" dirty="0">
                <a:solidFill>
                  <a:schemeClr val="bg1"/>
                </a:solidFill>
              </a:rPr>
              <a:t>All of the partners are qualified organizations, or</a:t>
            </a:r>
          </a:p>
          <a:p>
            <a:pPr marL="457200" indent="-228600">
              <a:spcAft>
                <a:spcPts val="500"/>
              </a:spcAft>
              <a:buClr>
                <a:schemeClr val="tx2"/>
              </a:buClr>
              <a:buSzPct val="100000"/>
              <a:buFont typeface="Wingdings" pitchFamily="2" charset="2"/>
              <a:buChar char="§"/>
            </a:pPr>
            <a:r>
              <a:rPr lang="en-IN" altLang="en-US" sz="1600" dirty="0">
                <a:solidFill>
                  <a:schemeClr val="bg1"/>
                </a:solidFill>
              </a:rPr>
              <a:t>The partnership complies with various specific allocation rules designed to limit the transfer of tax benefits from </a:t>
            </a:r>
            <a:br>
              <a:rPr lang="en-IN" altLang="en-US" sz="1600" dirty="0">
                <a:solidFill>
                  <a:schemeClr val="bg1"/>
                </a:solidFill>
              </a:rPr>
            </a:br>
            <a:r>
              <a:rPr lang="en-IN" altLang="en-US" sz="1600" dirty="0">
                <a:solidFill>
                  <a:schemeClr val="bg1"/>
                </a:solidFill>
              </a:rPr>
              <a:t>tax-exempt to taxable partners.</a:t>
            </a:r>
          </a:p>
          <a:p>
            <a:pPr marL="228600" lvl="0" indent="-228600">
              <a:spcAft>
                <a:spcPts val="500"/>
              </a:spcAft>
              <a:buClr>
                <a:schemeClr val="tx2"/>
              </a:buClr>
              <a:buSzPct val="100000"/>
              <a:buFont typeface="Wingdings" pitchFamily="2" charset="2"/>
              <a:buChar char="§"/>
            </a:pPr>
            <a:r>
              <a:rPr lang="en-IN" altLang="en-US" dirty="0">
                <a:solidFill>
                  <a:schemeClr val="bg1"/>
                </a:solidFill>
              </a:rPr>
              <a:t>This exclusion doesn’t apply to transactions where:</a:t>
            </a:r>
          </a:p>
          <a:p>
            <a:pPr marL="457200" indent="-228600">
              <a:spcAft>
                <a:spcPts val="500"/>
              </a:spcAft>
              <a:buClr>
                <a:schemeClr val="tx2"/>
              </a:buClr>
              <a:buSzPct val="100000"/>
              <a:buFont typeface="Wingdings" pitchFamily="2" charset="2"/>
              <a:buChar char="§"/>
            </a:pPr>
            <a:r>
              <a:rPr lang="en-IN" altLang="en-US" sz="1600" dirty="0">
                <a:solidFill>
                  <a:schemeClr val="bg1"/>
                </a:solidFill>
              </a:rPr>
              <a:t>The price isn’t fixed as of the date of acquisition/improvement.</a:t>
            </a:r>
          </a:p>
          <a:p>
            <a:pPr marL="457200" indent="-228600">
              <a:spcAft>
                <a:spcPts val="500"/>
              </a:spcAft>
              <a:buClr>
                <a:schemeClr val="tx2"/>
              </a:buClr>
              <a:buSzPct val="100000"/>
              <a:buFont typeface="Wingdings" pitchFamily="2" charset="2"/>
              <a:buChar char="§"/>
            </a:pPr>
            <a:r>
              <a:rPr lang="en-IN" altLang="en-US" sz="1600" dirty="0">
                <a:solidFill>
                  <a:schemeClr val="bg1"/>
                </a:solidFill>
              </a:rPr>
              <a:t>The indebtedness is dependent on the revenue, income or profits derived from the real property.</a:t>
            </a:r>
          </a:p>
          <a:p>
            <a:pPr marL="457200" indent="-228600">
              <a:spcAft>
                <a:spcPts val="500"/>
              </a:spcAft>
              <a:buClr>
                <a:schemeClr val="tx2"/>
              </a:buClr>
              <a:buSzPct val="100000"/>
              <a:buFont typeface="Wingdings" pitchFamily="2" charset="2"/>
              <a:buChar char="§"/>
            </a:pPr>
            <a:r>
              <a:rPr lang="en-IN" altLang="en-US" sz="1600" dirty="0">
                <a:solidFill>
                  <a:schemeClr val="bg1"/>
                </a:solidFill>
              </a:rPr>
              <a:t>There are related transactions (leasing, financing, etc.) between the qualified organization and the seller.</a:t>
            </a:r>
          </a:p>
        </p:txBody>
      </p:sp>
    </p:spTree>
    <p:extLst>
      <p:ext uri="{BB962C8B-B14F-4D97-AF65-F5344CB8AC3E}">
        <p14:creationId xmlns:p14="http://schemas.microsoft.com/office/powerpoint/2010/main" val="880766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0400D-4EF1-F822-2C16-5CE106CC836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328B7B5-B76B-9A33-3ED1-ED3995D2136C}"/>
              </a:ext>
            </a:extLst>
          </p:cNvPr>
          <p:cNvSpPr>
            <a:spLocks noGrp="1"/>
          </p:cNvSpPr>
          <p:nvPr>
            <p:ph type="title"/>
          </p:nvPr>
        </p:nvSpPr>
        <p:spPr/>
        <p:txBody>
          <a:bodyPr/>
          <a:lstStyle/>
          <a:p>
            <a:r>
              <a:rPr lang="en-IN" dirty="0"/>
              <a:t>Disposition of </a:t>
            </a:r>
            <a:r>
              <a:rPr lang="en-IN" altLang="en-US" dirty="0"/>
              <a:t>IRC Section </a:t>
            </a:r>
            <a:r>
              <a:rPr lang="en-IN" dirty="0"/>
              <a:t>514 property</a:t>
            </a:r>
            <a:endParaRPr lang="en-US" dirty="0">
              <a:solidFill>
                <a:srgbClr val="FF0000"/>
              </a:solidFill>
            </a:endParaRPr>
          </a:p>
        </p:txBody>
      </p:sp>
      <p:sp>
        <p:nvSpPr>
          <p:cNvPr id="2" name="TextBox 1">
            <a:extLst>
              <a:ext uri="{FF2B5EF4-FFF2-40B4-BE49-F238E27FC236}">
                <a16:creationId xmlns:a16="http://schemas.microsoft.com/office/drawing/2014/main" id="{31FEA4E1-D200-0CDD-181A-0C4DEDD8A3EF}"/>
              </a:ext>
            </a:extLst>
          </p:cNvPr>
          <p:cNvSpPr txBox="1">
            <a:spLocks/>
          </p:cNvSpPr>
          <p:nvPr/>
        </p:nvSpPr>
        <p:spPr>
          <a:xfrm>
            <a:off x="485523" y="1411287"/>
            <a:ext cx="11223625" cy="3554819"/>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IRC Section 512(b)(5) normally exempts gains or losses realized from the sale or exchange of property other than inventory and property held for sale in the ordinary course of business.</a:t>
            </a:r>
          </a:p>
          <a:p>
            <a:pPr marL="228600" lvl="0" indent="-228600">
              <a:spcAft>
                <a:spcPts val="600"/>
              </a:spcAft>
              <a:buClr>
                <a:schemeClr val="tx2"/>
              </a:buClr>
              <a:buSzPct val="100000"/>
              <a:buFont typeface="Wingdings" pitchFamily="2" charset="2"/>
              <a:buChar char="§"/>
            </a:pPr>
            <a:r>
              <a:rPr lang="en-IN" altLang="en-US" dirty="0">
                <a:solidFill>
                  <a:schemeClr val="bg1"/>
                </a:solidFill>
              </a:rPr>
              <a:t>However, the gain or loss from the sale of debt-financed property is generally UBI under IRC Section 514.</a:t>
            </a:r>
          </a:p>
          <a:p>
            <a:pPr marL="228600" lvl="0" indent="-228600">
              <a:spcAft>
                <a:spcPts val="600"/>
              </a:spcAft>
              <a:buClr>
                <a:schemeClr val="tx2"/>
              </a:buClr>
              <a:buSzPct val="100000"/>
              <a:buFont typeface="Wingdings" pitchFamily="2" charset="2"/>
              <a:buChar char="§"/>
            </a:pPr>
            <a:r>
              <a:rPr lang="en-IN" altLang="en-US" dirty="0">
                <a:solidFill>
                  <a:schemeClr val="bg1"/>
                </a:solidFill>
              </a:rPr>
              <a:t>Average acquisition indebtedness is calculated differently in the case of a disposition:</a:t>
            </a:r>
          </a:p>
          <a:p>
            <a:pPr marL="457200" indent="-228600">
              <a:spcAft>
                <a:spcPts val="600"/>
              </a:spcAft>
              <a:buClr>
                <a:schemeClr val="tx2"/>
              </a:buClr>
              <a:buSzPct val="100000"/>
              <a:buFont typeface="Wingdings" pitchFamily="2" charset="2"/>
              <a:buChar char="§"/>
            </a:pPr>
            <a:r>
              <a:rPr lang="en-IN" altLang="en-US" sz="1600" dirty="0">
                <a:solidFill>
                  <a:schemeClr val="bg1"/>
                </a:solidFill>
              </a:rPr>
              <a:t>The </a:t>
            </a:r>
            <a:r>
              <a:rPr lang="en-IN" altLang="en-US" sz="1600" b="1" dirty="0">
                <a:solidFill>
                  <a:schemeClr val="bg1"/>
                </a:solidFill>
              </a:rPr>
              <a:t>highest amount of acquisition indebtedness with respect to such property during the 12-month period ending with the date of the disposition.</a:t>
            </a:r>
          </a:p>
          <a:p>
            <a:pPr marL="457200" indent="-228600">
              <a:spcAft>
                <a:spcPts val="600"/>
              </a:spcAft>
              <a:buClr>
                <a:schemeClr val="tx2"/>
              </a:buClr>
              <a:buSzPct val="100000"/>
              <a:buFont typeface="Wingdings" pitchFamily="2" charset="2"/>
              <a:buChar char="§"/>
            </a:pPr>
            <a:r>
              <a:rPr lang="en-IN" altLang="en-US" sz="1600" dirty="0">
                <a:solidFill>
                  <a:schemeClr val="bg1"/>
                </a:solidFill>
              </a:rPr>
              <a:t>Compared to income generated from debt-financed property:</a:t>
            </a:r>
          </a:p>
          <a:p>
            <a:pPr marL="685800" indent="-228600">
              <a:spcAft>
                <a:spcPts val="600"/>
              </a:spcAft>
              <a:buClr>
                <a:schemeClr val="tx2"/>
              </a:buClr>
              <a:buSzPct val="100000"/>
              <a:buFont typeface="Wingdings" pitchFamily="2" charset="2"/>
              <a:buChar char="§"/>
            </a:pPr>
            <a:r>
              <a:rPr lang="en-IN" altLang="en-US" sz="1400" dirty="0">
                <a:solidFill>
                  <a:schemeClr val="bg1"/>
                </a:solidFill>
              </a:rPr>
              <a:t>Average acquisition indebtedness is computed by:</a:t>
            </a:r>
          </a:p>
          <a:p>
            <a:pPr marL="914400" indent="-228600">
              <a:spcAft>
                <a:spcPts val="600"/>
              </a:spcAft>
              <a:buClr>
                <a:schemeClr val="tx2"/>
              </a:buClr>
              <a:buSzPct val="100000"/>
              <a:buFont typeface="Wingdings" pitchFamily="2" charset="2"/>
              <a:buChar char="§"/>
            </a:pPr>
            <a:r>
              <a:rPr lang="en-IN" altLang="en-US" sz="1200" dirty="0">
                <a:solidFill>
                  <a:schemeClr val="bg1"/>
                </a:solidFill>
              </a:rPr>
              <a:t>Determining outstanding debt on the earliest day of each calendar month during the tax year the property is held,</a:t>
            </a:r>
          </a:p>
          <a:p>
            <a:pPr marL="914400" indent="-228600">
              <a:spcAft>
                <a:spcPts val="600"/>
              </a:spcAft>
              <a:buClr>
                <a:schemeClr val="tx2"/>
              </a:buClr>
              <a:buSzPct val="100000"/>
              <a:buFont typeface="Wingdings" pitchFamily="2" charset="2"/>
              <a:buChar char="§"/>
            </a:pPr>
            <a:r>
              <a:rPr lang="en-IN" altLang="en-US" sz="1200" dirty="0">
                <a:solidFill>
                  <a:schemeClr val="bg1"/>
                </a:solidFill>
              </a:rPr>
              <a:t>Adding these amounts together, then</a:t>
            </a:r>
          </a:p>
          <a:p>
            <a:pPr marL="914400" indent="-228600">
              <a:spcAft>
                <a:spcPts val="600"/>
              </a:spcAft>
              <a:buClr>
                <a:schemeClr val="tx2"/>
              </a:buClr>
              <a:buSzPct val="100000"/>
              <a:buFont typeface="Wingdings" pitchFamily="2" charset="2"/>
              <a:buChar char="§"/>
            </a:pPr>
            <a:r>
              <a:rPr lang="en-IN" altLang="en-US" sz="1200" dirty="0">
                <a:solidFill>
                  <a:schemeClr val="bg1"/>
                </a:solidFill>
              </a:rPr>
              <a:t>Dividing the sum by the total number of months during the taxable year the organization held the property (partial months treated as full months)</a:t>
            </a:r>
          </a:p>
          <a:p>
            <a:pPr marL="457200" indent="-228600">
              <a:spcAft>
                <a:spcPts val="600"/>
              </a:spcAft>
              <a:buClr>
                <a:schemeClr val="tx2"/>
              </a:buClr>
              <a:buSzPct val="100000"/>
              <a:buFont typeface="Wingdings" pitchFamily="2" charset="2"/>
              <a:buChar char="§"/>
            </a:pPr>
            <a:r>
              <a:rPr lang="en-IN" altLang="en-US" sz="1600" dirty="0">
                <a:solidFill>
                  <a:schemeClr val="bg1"/>
                </a:solidFill>
              </a:rPr>
              <a:t>So, an EO cannot avoid IRC Section 514 by paying off debt immediately prior to disposition.</a:t>
            </a:r>
          </a:p>
        </p:txBody>
      </p:sp>
    </p:spTree>
    <p:extLst>
      <p:ext uri="{BB962C8B-B14F-4D97-AF65-F5344CB8AC3E}">
        <p14:creationId xmlns:p14="http://schemas.microsoft.com/office/powerpoint/2010/main" val="643019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074D1-08CD-ACD0-2BA6-46CF9FD2022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CF46E95-4164-D36A-CCEC-EE0CA7CE1269}"/>
              </a:ext>
            </a:extLst>
          </p:cNvPr>
          <p:cNvSpPr>
            <a:spLocks noGrp="1"/>
          </p:cNvSpPr>
          <p:nvPr>
            <p:ph type="title"/>
          </p:nvPr>
        </p:nvSpPr>
        <p:spPr/>
        <p:txBody>
          <a:bodyPr/>
          <a:lstStyle/>
          <a:p>
            <a:r>
              <a:rPr lang="en-US" dirty="0"/>
              <a:t>Polling question 3</a:t>
            </a:r>
            <a:endParaRPr lang="en-US" dirty="0">
              <a:solidFill>
                <a:srgbClr val="FF0000"/>
              </a:solidFill>
            </a:endParaRPr>
          </a:p>
        </p:txBody>
      </p:sp>
      <p:sp>
        <p:nvSpPr>
          <p:cNvPr id="2" name="TextBox 1">
            <a:extLst>
              <a:ext uri="{FF2B5EF4-FFF2-40B4-BE49-F238E27FC236}">
                <a16:creationId xmlns:a16="http://schemas.microsoft.com/office/drawing/2014/main" id="{6AB82011-683E-EE0A-500D-626EC6A6D7BB}"/>
              </a:ext>
            </a:extLst>
          </p:cNvPr>
          <p:cNvSpPr txBox="1">
            <a:spLocks/>
          </p:cNvSpPr>
          <p:nvPr/>
        </p:nvSpPr>
        <p:spPr>
          <a:xfrm>
            <a:off x="485523" y="1411287"/>
            <a:ext cx="11223625" cy="1446550"/>
          </a:xfrm>
          <a:prstGeom prst="rect">
            <a:avLst/>
          </a:prstGeom>
          <a:noFill/>
        </p:spPr>
        <p:txBody>
          <a:bodyPr wrap="square" lIns="0" tIns="0" rIns="0" bIns="0">
            <a:spAutoFit/>
          </a:bodyPr>
          <a:lstStyle/>
          <a:p>
            <a:pPr lvl="0">
              <a:spcAft>
                <a:spcPts val="2400"/>
              </a:spcAft>
              <a:buClr>
                <a:schemeClr val="tx2"/>
              </a:buClr>
              <a:buSzPct val="100000"/>
            </a:pPr>
            <a:r>
              <a:rPr lang="en-IN" altLang="en-US" dirty="0">
                <a:solidFill>
                  <a:schemeClr val="bg1"/>
                </a:solidFill>
              </a:rPr>
              <a:t>Income from debt-financed property is taxable in the proportion to which the property is debt-financed.</a:t>
            </a:r>
          </a:p>
          <a:p>
            <a:pPr marL="342900" lvl="0" indent="-342900">
              <a:spcAft>
                <a:spcPts val="2400"/>
              </a:spcAft>
              <a:buClr>
                <a:schemeClr val="tx2"/>
              </a:buClr>
              <a:buSzPct val="100000"/>
              <a:buFont typeface="+mj-lt"/>
              <a:buAutoNum type="alphaUcPeriod"/>
            </a:pPr>
            <a:r>
              <a:rPr lang="en-IN" altLang="en-US" dirty="0">
                <a:solidFill>
                  <a:schemeClr val="bg1"/>
                </a:solidFill>
              </a:rPr>
              <a:t>True</a:t>
            </a:r>
          </a:p>
          <a:p>
            <a:pPr marL="342900" lvl="0" indent="-342900">
              <a:spcAft>
                <a:spcPts val="2400"/>
              </a:spcAft>
              <a:buClr>
                <a:schemeClr val="tx2"/>
              </a:buClr>
              <a:buSzPct val="100000"/>
              <a:buFont typeface="+mj-lt"/>
              <a:buAutoNum type="alphaUcPeriod"/>
            </a:pPr>
            <a:r>
              <a:rPr lang="en-IN" altLang="en-US" dirty="0">
                <a:solidFill>
                  <a:schemeClr val="bg1"/>
                </a:solidFill>
              </a:rPr>
              <a:t>False</a:t>
            </a:r>
          </a:p>
        </p:txBody>
      </p:sp>
    </p:spTree>
    <p:extLst>
      <p:ext uri="{BB962C8B-B14F-4D97-AF65-F5344CB8AC3E}">
        <p14:creationId xmlns:p14="http://schemas.microsoft.com/office/powerpoint/2010/main" val="2816978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E36F5-0D5A-15EB-1DF6-2A789C369FAA}"/>
            </a:ext>
          </a:extLst>
        </p:cNvPr>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D9C7C32-C531-3002-9431-6AC500A4850D}"/>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8" name="Object 7" hidden="1">
                        <a:extLst>
                          <a:ext uri="{FF2B5EF4-FFF2-40B4-BE49-F238E27FC236}">
                            <a16:creationId xmlns:a16="http://schemas.microsoft.com/office/drawing/2014/main" id="{1D9C7C32-C531-3002-9431-6AC500A4850D}"/>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759B972F-BB91-71EA-A8CF-91F171231018}"/>
              </a:ext>
            </a:extLst>
          </p:cNvPr>
          <p:cNvSpPr>
            <a:spLocks noGrp="1"/>
          </p:cNvSpPr>
          <p:nvPr>
            <p:ph type="title"/>
          </p:nvPr>
        </p:nvSpPr>
        <p:spPr/>
        <p:txBody>
          <a:bodyPr/>
          <a:lstStyle/>
          <a:p>
            <a:r>
              <a:rPr lang="en-IN" dirty="0"/>
              <a:t>Common UBI activities</a:t>
            </a:r>
          </a:p>
        </p:txBody>
      </p:sp>
    </p:spTree>
    <p:extLst>
      <p:ext uri="{BB962C8B-B14F-4D97-AF65-F5344CB8AC3E}">
        <p14:creationId xmlns:p14="http://schemas.microsoft.com/office/powerpoint/2010/main" val="888551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D746E-1ABA-E124-794D-64B8627714F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88764B8-451A-2DDD-5173-57CE9D98A2AA}"/>
              </a:ext>
            </a:extLst>
          </p:cNvPr>
          <p:cNvSpPr>
            <a:spLocks noGrp="1"/>
          </p:cNvSpPr>
          <p:nvPr>
            <p:ph type="title"/>
          </p:nvPr>
        </p:nvSpPr>
        <p:spPr/>
        <p:txBody>
          <a:bodyPr/>
          <a:lstStyle/>
          <a:p>
            <a:r>
              <a:rPr lang="en-IN" dirty="0"/>
              <a:t>Common categories of UBI</a:t>
            </a:r>
            <a:endParaRPr lang="en-US" dirty="0">
              <a:solidFill>
                <a:srgbClr val="FF0000"/>
              </a:solidFill>
            </a:endParaRPr>
          </a:p>
        </p:txBody>
      </p:sp>
      <p:sp>
        <p:nvSpPr>
          <p:cNvPr id="2" name="TextBox 1">
            <a:extLst>
              <a:ext uri="{FF2B5EF4-FFF2-40B4-BE49-F238E27FC236}">
                <a16:creationId xmlns:a16="http://schemas.microsoft.com/office/drawing/2014/main" id="{D52F08A2-C6E7-4862-1111-D9FEB70EA8DD}"/>
              </a:ext>
            </a:extLst>
          </p:cNvPr>
          <p:cNvSpPr txBox="1">
            <a:spLocks/>
          </p:cNvSpPr>
          <p:nvPr/>
        </p:nvSpPr>
        <p:spPr>
          <a:xfrm>
            <a:off x="485523" y="1411287"/>
            <a:ext cx="11223625" cy="4170372"/>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Joint ventures with for-profit partners</a:t>
            </a:r>
          </a:p>
          <a:p>
            <a:pPr marL="228600" lvl="0" indent="-228600">
              <a:spcAft>
                <a:spcPts val="600"/>
              </a:spcAft>
              <a:buClr>
                <a:schemeClr val="tx2"/>
              </a:buClr>
              <a:buSzPct val="100000"/>
              <a:buFont typeface="Wingdings" pitchFamily="2" charset="2"/>
              <a:buChar char="§"/>
            </a:pPr>
            <a:r>
              <a:rPr lang="en-IN" altLang="en-US" dirty="0">
                <a:solidFill>
                  <a:schemeClr val="bg1"/>
                </a:solidFill>
              </a:rPr>
              <a:t>Internet sales</a:t>
            </a:r>
          </a:p>
          <a:p>
            <a:pPr marL="228600" lvl="0" indent="-228600">
              <a:spcAft>
                <a:spcPts val="600"/>
              </a:spcAft>
              <a:buClr>
                <a:schemeClr val="tx2"/>
              </a:buClr>
              <a:buSzPct val="100000"/>
              <a:buFont typeface="Wingdings" pitchFamily="2" charset="2"/>
              <a:buChar char="§"/>
            </a:pPr>
            <a:r>
              <a:rPr lang="en-IN" altLang="en-US" dirty="0">
                <a:solidFill>
                  <a:schemeClr val="bg1"/>
                </a:solidFill>
              </a:rPr>
              <a:t>Laboratory services</a:t>
            </a:r>
          </a:p>
          <a:p>
            <a:pPr marL="228600" lvl="0" indent="-228600">
              <a:spcAft>
                <a:spcPts val="600"/>
              </a:spcAft>
              <a:buClr>
                <a:schemeClr val="tx2"/>
              </a:buClr>
              <a:buSzPct val="100000"/>
              <a:buFont typeface="Wingdings" pitchFamily="2" charset="2"/>
              <a:buChar char="§"/>
            </a:pPr>
            <a:r>
              <a:rPr lang="en-IN" altLang="en-US" dirty="0">
                <a:solidFill>
                  <a:schemeClr val="bg1"/>
                </a:solidFill>
              </a:rPr>
              <a:t>Pharmacy sales</a:t>
            </a:r>
          </a:p>
          <a:p>
            <a:pPr marL="228600" lvl="0" indent="-228600">
              <a:spcAft>
                <a:spcPts val="600"/>
              </a:spcAft>
              <a:buClr>
                <a:schemeClr val="tx2"/>
              </a:buClr>
              <a:buSzPct val="100000"/>
              <a:buFont typeface="Wingdings" pitchFamily="2" charset="2"/>
              <a:buChar char="§"/>
            </a:pPr>
            <a:r>
              <a:rPr lang="en-IN" altLang="en-US" dirty="0">
                <a:solidFill>
                  <a:schemeClr val="bg1"/>
                </a:solidFill>
              </a:rPr>
              <a:t>Sales of durable medical equipment (DME)</a:t>
            </a:r>
          </a:p>
          <a:p>
            <a:pPr marL="228600" lvl="0" indent="-228600">
              <a:spcAft>
                <a:spcPts val="600"/>
              </a:spcAft>
              <a:buClr>
                <a:schemeClr val="tx2"/>
              </a:buClr>
              <a:buSzPct val="100000"/>
              <a:buFont typeface="Wingdings" pitchFamily="2" charset="2"/>
              <a:buChar char="§"/>
            </a:pPr>
            <a:r>
              <a:rPr lang="en-IN" altLang="en-US" dirty="0">
                <a:solidFill>
                  <a:schemeClr val="bg1"/>
                </a:solidFill>
              </a:rPr>
              <a:t>Cafeteria</a:t>
            </a:r>
          </a:p>
          <a:p>
            <a:pPr marL="228600" lvl="0" indent="-228600">
              <a:spcAft>
                <a:spcPts val="600"/>
              </a:spcAft>
              <a:buClr>
                <a:schemeClr val="tx2"/>
              </a:buClr>
              <a:buSzPct val="100000"/>
              <a:buFont typeface="Wingdings" pitchFamily="2" charset="2"/>
              <a:buChar char="§"/>
            </a:pPr>
            <a:r>
              <a:rPr lang="en-IN" altLang="en-US" dirty="0">
                <a:solidFill>
                  <a:schemeClr val="bg1"/>
                </a:solidFill>
              </a:rPr>
              <a:t>Parking facilities</a:t>
            </a:r>
          </a:p>
          <a:p>
            <a:pPr marL="228600" lvl="0" indent="-228600">
              <a:spcAft>
                <a:spcPts val="600"/>
              </a:spcAft>
              <a:buClr>
                <a:schemeClr val="tx2"/>
              </a:buClr>
              <a:buSzPct val="100000"/>
              <a:buFont typeface="Wingdings" pitchFamily="2" charset="2"/>
              <a:buChar char="§"/>
            </a:pPr>
            <a:r>
              <a:rPr lang="en-IN" altLang="en-US" dirty="0">
                <a:solidFill>
                  <a:schemeClr val="bg1"/>
                </a:solidFill>
              </a:rPr>
              <a:t>Fitness facilities/health clubs</a:t>
            </a:r>
          </a:p>
          <a:p>
            <a:pPr marL="228600" lvl="0" indent="-228600">
              <a:spcAft>
                <a:spcPts val="600"/>
              </a:spcAft>
              <a:buClr>
                <a:schemeClr val="tx2"/>
              </a:buClr>
              <a:buSzPct val="100000"/>
              <a:buFont typeface="Wingdings" pitchFamily="2" charset="2"/>
              <a:buChar char="§"/>
            </a:pPr>
            <a:r>
              <a:rPr lang="en-IN" altLang="en-US" dirty="0">
                <a:solidFill>
                  <a:schemeClr val="bg1"/>
                </a:solidFill>
              </a:rPr>
              <a:t>Management and other administrative services</a:t>
            </a:r>
          </a:p>
          <a:p>
            <a:pPr marL="228600" lvl="0" indent="-228600">
              <a:spcAft>
                <a:spcPts val="600"/>
              </a:spcAft>
              <a:buClr>
                <a:schemeClr val="tx2"/>
              </a:buClr>
              <a:buSzPct val="100000"/>
              <a:buFont typeface="Wingdings" pitchFamily="2" charset="2"/>
              <a:buChar char="§"/>
            </a:pPr>
            <a:r>
              <a:rPr lang="en-IN" altLang="en-US" dirty="0">
                <a:solidFill>
                  <a:schemeClr val="bg1"/>
                </a:solidFill>
              </a:rPr>
              <a:t>Office rental in debt-financed space</a:t>
            </a:r>
          </a:p>
          <a:p>
            <a:pPr marL="228600" lvl="0" indent="-228600">
              <a:spcAft>
                <a:spcPts val="600"/>
              </a:spcAft>
              <a:buClr>
                <a:schemeClr val="tx2"/>
              </a:buClr>
              <a:buSzPct val="100000"/>
              <a:buFont typeface="Wingdings" pitchFamily="2" charset="2"/>
              <a:buChar char="§"/>
            </a:pPr>
            <a:r>
              <a:rPr lang="en-IN" altLang="en-US" dirty="0">
                <a:solidFill>
                  <a:schemeClr val="bg1"/>
                </a:solidFill>
              </a:rPr>
              <a:t>Telemedicine</a:t>
            </a:r>
          </a:p>
          <a:p>
            <a:pPr marL="228600" lvl="0" indent="-228600">
              <a:spcAft>
                <a:spcPts val="600"/>
              </a:spcAft>
              <a:buClr>
                <a:schemeClr val="tx2"/>
              </a:buClr>
              <a:buSzPct val="100000"/>
              <a:buFont typeface="Wingdings" pitchFamily="2" charset="2"/>
              <a:buChar char="§"/>
            </a:pPr>
            <a:r>
              <a:rPr lang="en-IN" altLang="en-US" dirty="0">
                <a:solidFill>
                  <a:schemeClr val="bg1"/>
                </a:solidFill>
              </a:rPr>
              <a:t>Investment in debt-financed property</a:t>
            </a:r>
          </a:p>
        </p:txBody>
      </p:sp>
    </p:spTree>
    <p:extLst>
      <p:ext uri="{BB962C8B-B14F-4D97-AF65-F5344CB8AC3E}">
        <p14:creationId xmlns:p14="http://schemas.microsoft.com/office/powerpoint/2010/main" val="21296487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2A4FA-8AE3-B7AF-6098-FFD437F59A2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C085BE0-87A0-BBEF-5BEC-E1EE60FDAC75}"/>
              </a:ext>
            </a:extLst>
          </p:cNvPr>
          <p:cNvSpPr>
            <a:spLocks noGrp="1"/>
          </p:cNvSpPr>
          <p:nvPr>
            <p:ph type="title"/>
          </p:nvPr>
        </p:nvSpPr>
        <p:spPr/>
        <p:txBody>
          <a:bodyPr/>
          <a:lstStyle/>
          <a:p>
            <a:r>
              <a:rPr lang="en-GB" dirty="0"/>
              <a:t>Joint ventures summary</a:t>
            </a:r>
            <a:endParaRPr lang="en-US" dirty="0">
              <a:solidFill>
                <a:srgbClr val="FF0000"/>
              </a:solidFill>
            </a:endParaRPr>
          </a:p>
        </p:txBody>
      </p:sp>
      <p:sp>
        <p:nvSpPr>
          <p:cNvPr id="2" name="TextBox 1">
            <a:extLst>
              <a:ext uri="{FF2B5EF4-FFF2-40B4-BE49-F238E27FC236}">
                <a16:creationId xmlns:a16="http://schemas.microsoft.com/office/drawing/2014/main" id="{845486C9-BD3C-6750-EFC2-DEB9BD8730A3}"/>
              </a:ext>
            </a:extLst>
          </p:cNvPr>
          <p:cNvSpPr txBox="1">
            <a:spLocks/>
          </p:cNvSpPr>
          <p:nvPr/>
        </p:nvSpPr>
        <p:spPr>
          <a:xfrm>
            <a:off x="485523" y="1411287"/>
            <a:ext cx="11223625" cy="4047262"/>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Guidance provided by:</a:t>
            </a:r>
          </a:p>
          <a:p>
            <a:pPr marL="457200" indent="-228600">
              <a:spcAft>
                <a:spcPts val="600"/>
              </a:spcAft>
              <a:buClr>
                <a:schemeClr val="tx2"/>
              </a:buClr>
              <a:buSzPct val="100000"/>
              <a:buFont typeface="Wingdings" pitchFamily="2" charset="2"/>
              <a:buChar char="§"/>
            </a:pPr>
            <a:r>
              <a:rPr lang="en-IN" altLang="en-US" sz="1600" dirty="0">
                <a:solidFill>
                  <a:schemeClr val="bg1"/>
                </a:solidFill>
              </a:rPr>
              <a:t>Case history: Redland’s surgical services and St. David’s Hospital cases</a:t>
            </a:r>
          </a:p>
          <a:p>
            <a:pPr marL="457200" indent="-228600">
              <a:spcAft>
                <a:spcPts val="600"/>
              </a:spcAft>
              <a:buClr>
                <a:schemeClr val="tx2"/>
              </a:buClr>
              <a:buSzPct val="100000"/>
              <a:buFont typeface="Wingdings" pitchFamily="2" charset="2"/>
              <a:buChar char="§"/>
            </a:pPr>
            <a:r>
              <a:rPr lang="en-IN" altLang="en-US" sz="1600" dirty="0">
                <a:solidFill>
                  <a:schemeClr val="bg1"/>
                </a:solidFill>
              </a:rPr>
              <a:t>Revenue rulings 98-15 and 2004-51</a:t>
            </a:r>
          </a:p>
          <a:p>
            <a:pPr marL="228600" lvl="0" indent="-228600">
              <a:spcAft>
                <a:spcPts val="600"/>
              </a:spcAft>
              <a:buClr>
                <a:schemeClr val="tx2"/>
              </a:buClr>
              <a:buSzPct val="100000"/>
              <a:buFont typeface="Wingdings" pitchFamily="2" charset="2"/>
              <a:buChar char="§"/>
            </a:pPr>
            <a:r>
              <a:rPr lang="en-IN" altLang="en-US" dirty="0">
                <a:solidFill>
                  <a:schemeClr val="bg1"/>
                </a:solidFill>
              </a:rPr>
              <a:t>Key takeaways:</a:t>
            </a:r>
          </a:p>
          <a:p>
            <a:pPr marL="457200" indent="-228600">
              <a:spcAft>
                <a:spcPts val="600"/>
              </a:spcAft>
              <a:buClr>
                <a:schemeClr val="tx2"/>
              </a:buClr>
              <a:buSzPct val="100000"/>
              <a:buFont typeface="Wingdings" pitchFamily="2" charset="2"/>
              <a:buChar char="§"/>
            </a:pPr>
            <a:r>
              <a:rPr lang="en-IN" altLang="en-US" sz="1600" dirty="0">
                <a:solidFill>
                  <a:schemeClr val="bg1"/>
                </a:solidFill>
              </a:rPr>
              <a:t>Specific provisions in the organizing documents are essential. Preferably, they would:</a:t>
            </a:r>
          </a:p>
          <a:p>
            <a:pPr marL="685800" indent="-228600">
              <a:spcAft>
                <a:spcPts val="600"/>
              </a:spcAft>
              <a:buClr>
                <a:schemeClr val="tx2"/>
              </a:buClr>
              <a:buSzPct val="100000"/>
              <a:buFont typeface="Wingdings" pitchFamily="2" charset="2"/>
              <a:buChar char="§"/>
            </a:pPr>
            <a:r>
              <a:rPr lang="en-IN" altLang="en-US" sz="1400" dirty="0">
                <a:solidFill>
                  <a:schemeClr val="bg1"/>
                </a:solidFill>
              </a:rPr>
              <a:t>Explicitly require operation for IRC Section 501(c)(3) purposes</a:t>
            </a:r>
          </a:p>
          <a:p>
            <a:pPr marL="685800" indent="-228600">
              <a:spcAft>
                <a:spcPts val="600"/>
              </a:spcAft>
              <a:buClr>
                <a:schemeClr val="tx2"/>
              </a:buClr>
              <a:buSzPct val="100000"/>
              <a:buFont typeface="Wingdings" pitchFamily="2" charset="2"/>
              <a:buChar char="§"/>
            </a:pPr>
            <a:r>
              <a:rPr lang="en-IN" altLang="en-US" sz="1400" dirty="0">
                <a:solidFill>
                  <a:schemeClr val="bg1"/>
                </a:solidFill>
              </a:rPr>
              <a:t>State that operating for IRC Section 501(c)(3) purposes overrides any duty to operate for the financial benefit of the partners</a:t>
            </a:r>
          </a:p>
          <a:p>
            <a:pPr marL="457200" indent="-228600">
              <a:spcAft>
                <a:spcPts val="600"/>
              </a:spcAft>
              <a:buClr>
                <a:schemeClr val="tx2"/>
              </a:buClr>
              <a:buSzPct val="100000"/>
              <a:buFont typeface="Wingdings" pitchFamily="2" charset="2"/>
              <a:buChar char="§"/>
            </a:pPr>
            <a:r>
              <a:rPr lang="en-IN" altLang="en-US" sz="1600" dirty="0">
                <a:solidFill>
                  <a:schemeClr val="bg1"/>
                </a:solidFill>
              </a:rPr>
              <a:t>The EO must have control sufficient to ensure these provisions are followed in practice.</a:t>
            </a:r>
          </a:p>
          <a:p>
            <a:pPr marL="685800" indent="-228600">
              <a:spcAft>
                <a:spcPts val="600"/>
              </a:spcAft>
              <a:buClr>
                <a:schemeClr val="tx2"/>
              </a:buClr>
              <a:buSzPct val="100000"/>
              <a:buFont typeface="Wingdings" pitchFamily="2" charset="2"/>
              <a:buChar char="§"/>
            </a:pPr>
            <a:r>
              <a:rPr lang="en-IN" altLang="en-US" sz="1400" dirty="0">
                <a:solidFill>
                  <a:schemeClr val="bg1"/>
                </a:solidFill>
              </a:rPr>
              <a:t>IRS revoked exemption where there was charitable language but no enforcement ability in PLR 201744019</a:t>
            </a:r>
          </a:p>
          <a:p>
            <a:pPr marL="457200" indent="-228600">
              <a:spcAft>
                <a:spcPts val="600"/>
              </a:spcAft>
              <a:buClr>
                <a:schemeClr val="tx2"/>
              </a:buClr>
              <a:buSzPct val="100000"/>
              <a:buFont typeface="Wingdings" pitchFamily="2" charset="2"/>
              <a:buChar char="§"/>
            </a:pPr>
            <a:r>
              <a:rPr lang="en-IN" altLang="en-US" sz="1600" dirty="0">
                <a:solidFill>
                  <a:schemeClr val="bg1"/>
                </a:solidFill>
              </a:rPr>
              <a:t>Control should not be de facto delegated to a for-profit management company.</a:t>
            </a:r>
          </a:p>
          <a:p>
            <a:pPr marL="457200" indent="-228600">
              <a:spcAft>
                <a:spcPts val="600"/>
              </a:spcAft>
              <a:buClr>
                <a:schemeClr val="tx2"/>
              </a:buClr>
              <a:buSzPct val="100000"/>
              <a:buFont typeface="Wingdings" pitchFamily="2" charset="2"/>
              <a:buChar char="§"/>
            </a:pPr>
            <a:r>
              <a:rPr lang="en-IN" altLang="en-US" sz="1600" dirty="0">
                <a:solidFill>
                  <a:schemeClr val="bg1"/>
                </a:solidFill>
              </a:rPr>
              <a:t>Other factors are also helpful but unlikely to overcome adverse outcomes on the above. </a:t>
            </a:r>
          </a:p>
          <a:p>
            <a:pPr marL="457200" indent="-228600">
              <a:spcAft>
                <a:spcPts val="600"/>
              </a:spcAft>
              <a:buClr>
                <a:schemeClr val="tx2"/>
              </a:buClr>
              <a:buSzPct val="100000"/>
              <a:buFont typeface="Wingdings" pitchFamily="2" charset="2"/>
              <a:buChar char="§"/>
            </a:pPr>
            <a:r>
              <a:rPr lang="en-IN" altLang="en-US" sz="1600" dirty="0">
                <a:solidFill>
                  <a:schemeClr val="bg1"/>
                </a:solidFill>
              </a:rPr>
              <a:t>Tax should be involved with joint venture (JV) negotiations from the beginning and heavily engaged in the drafting of joint venture agreements. </a:t>
            </a:r>
          </a:p>
        </p:txBody>
      </p:sp>
    </p:spTree>
    <p:extLst>
      <p:ext uri="{BB962C8B-B14F-4D97-AF65-F5344CB8AC3E}">
        <p14:creationId xmlns:p14="http://schemas.microsoft.com/office/powerpoint/2010/main" val="2800677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EB5E9-8403-FE79-429D-D4EFCAEAE2B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0F4821E-14A1-CCFB-05CC-7950D76B10D1}"/>
              </a:ext>
            </a:extLst>
          </p:cNvPr>
          <p:cNvSpPr>
            <a:spLocks noGrp="1"/>
          </p:cNvSpPr>
          <p:nvPr>
            <p:ph type="title"/>
          </p:nvPr>
        </p:nvSpPr>
        <p:spPr/>
        <p:txBody>
          <a:bodyPr/>
          <a:lstStyle/>
          <a:p>
            <a:r>
              <a:rPr lang="en-US" dirty="0"/>
              <a:t>Charitability language options for JV agreements</a:t>
            </a:r>
            <a:endParaRPr lang="en-US" dirty="0">
              <a:solidFill>
                <a:srgbClr val="FF0000"/>
              </a:solidFill>
            </a:endParaRPr>
          </a:p>
        </p:txBody>
      </p:sp>
      <p:sp>
        <p:nvSpPr>
          <p:cNvPr id="2" name="TextBox 1">
            <a:extLst>
              <a:ext uri="{FF2B5EF4-FFF2-40B4-BE49-F238E27FC236}">
                <a16:creationId xmlns:a16="http://schemas.microsoft.com/office/drawing/2014/main" id="{27070554-8E2F-E45A-B37F-09DAEDA77130}"/>
              </a:ext>
            </a:extLst>
          </p:cNvPr>
          <p:cNvSpPr txBox="1">
            <a:spLocks/>
          </p:cNvSpPr>
          <p:nvPr/>
        </p:nvSpPr>
        <p:spPr>
          <a:xfrm>
            <a:off x="485523" y="1411287"/>
            <a:ext cx="11223625" cy="3847207"/>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There are various possible language permutations:</a:t>
            </a:r>
          </a:p>
          <a:p>
            <a:pPr marL="457200" indent="-228600">
              <a:spcAft>
                <a:spcPts val="600"/>
              </a:spcAft>
              <a:buClr>
                <a:schemeClr val="tx2"/>
              </a:buClr>
              <a:buSzPct val="100000"/>
              <a:buFont typeface="Wingdings" pitchFamily="2" charset="2"/>
              <a:buChar char="§"/>
            </a:pPr>
            <a:r>
              <a:rPr lang="en-IN" altLang="en-US" sz="1600" dirty="0">
                <a:solidFill>
                  <a:schemeClr val="bg1"/>
                </a:solidFill>
              </a:rPr>
              <a:t>The [company/partnership/etc.] will operate in furtherance of IRC Section 501(c)(3) purposes.</a:t>
            </a:r>
          </a:p>
          <a:p>
            <a:pPr marL="457200" indent="-228600">
              <a:spcAft>
                <a:spcPts val="600"/>
              </a:spcAft>
              <a:buClr>
                <a:schemeClr val="tx2"/>
              </a:buClr>
              <a:buSzPct val="100000"/>
              <a:buFont typeface="Wingdings" pitchFamily="2" charset="2"/>
              <a:buChar char="§"/>
            </a:pPr>
            <a:r>
              <a:rPr lang="en-IN" altLang="en-US" sz="1600" dirty="0">
                <a:solidFill>
                  <a:schemeClr val="bg1"/>
                </a:solidFill>
              </a:rPr>
              <a:t>The [company/partnership/etc.] will operate in a manner that does not jeopardize/adversely affect [EO’s] IRC Section 501(c)(3) status [or generate any/material UBTI to EO].</a:t>
            </a:r>
          </a:p>
          <a:p>
            <a:pPr marL="228600" lvl="0" indent="-228600">
              <a:spcAft>
                <a:spcPts val="600"/>
              </a:spcAft>
              <a:buClr>
                <a:schemeClr val="tx2"/>
              </a:buClr>
              <a:buSzPct val="100000"/>
              <a:buFont typeface="Wingdings" pitchFamily="2" charset="2"/>
              <a:buChar char="§"/>
            </a:pPr>
            <a:r>
              <a:rPr lang="en-IN" altLang="en-US" dirty="0">
                <a:solidFill>
                  <a:schemeClr val="bg1"/>
                </a:solidFill>
              </a:rPr>
              <a:t>Don’t forget the second component of making clear that these override the duty to operate for the financial benefit of the partners.</a:t>
            </a:r>
          </a:p>
          <a:p>
            <a:pPr marL="228600" lvl="0" indent="-228600">
              <a:spcAft>
                <a:spcPts val="600"/>
              </a:spcAft>
              <a:buClr>
                <a:schemeClr val="tx2"/>
              </a:buClr>
              <a:buSzPct val="100000"/>
              <a:buFont typeface="Wingdings" pitchFamily="2" charset="2"/>
              <a:buChar char="§"/>
            </a:pPr>
            <a:r>
              <a:rPr lang="en-IN" altLang="en-US" dirty="0">
                <a:solidFill>
                  <a:schemeClr val="bg1"/>
                </a:solidFill>
              </a:rPr>
              <a:t>If the partnership’s activities will be subject to IRC Section 501(r), consider explicitly requiring compliance with those provisions and have a process in place to monitor:</a:t>
            </a:r>
          </a:p>
          <a:p>
            <a:pPr marL="457200" indent="-228600">
              <a:spcAft>
                <a:spcPts val="600"/>
              </a:spcAft>
              <a:buClr>
                <a:schemeClr val="tx2"/>
              </a:buClr>
              <a:buSzPct val="100000"/>
              <a:buFont typeface="Wingdings" pitchFamily="2" charset="2"/>
              <a:buChar char="§"/>
            </a:pPr>
            <a:r>
              <a:rPr lang="en-IN" altLang="en-US" sz="1600" dirty="0">
                <a:solidFill>
                  <a:schemeClr val="bg1"/>
                </a:solidFill>
              </a:rPr>
              <a:t>Conducting a community health needs assessment</a:t>
            </a:r>
          </a:p>
          <a:p>
            <a:pPr marL="457200" indent="-228600">
              <a:spcAft>
                <a:spcPts val="600"/>
              </a:spcAft>
              <a:buClr>
                <a:schemeClr val="tx2"/>
              </a:buClr>
              <a:buSzPct val="100000"/>
              <a:buFont typeface="Wingdings" pitchFamily="2" charset="2"/>
              <a:buChar char="§"/>
            </a:pPr>
            <a:r>
              <a:rPr lang="en-IN" altLang="en-US" sz="1600" dirty="0">
                <a:solidFill>
                  <a:schemeClr val="bg1"/>
                </a:solidFill>
              </a:rPr>
              <a:t>Maintaining a financial assistance policy (FAP)</a:t>
            </a:r>
          </a:p>
          <a:p>
            <a:pPr marL="457200" indent="-228600">
              <a:spcAft>
                <a:spcPts val="600"/>
              </a:spcAft>
              <a:buClr>
                <a:schemeClr val="tx2"/>
              </a:buClr>
              <a:buSzPct val="100000"/>
              <a:buFont typeface="Wingdings" pitchFamily="2" charset="2"/>
              <a:buChar char="§"/>
            </a:pPr>
            <a:r>
              <a:rPr lang="en-IN" altLang="en-US" sz="1600" dirty="0">
                <a:solidFill>
                  <a:schemeClr val="bg1"/>
                </a:solidFill>
              </a:rPr>
              <a:t>Limiting amounts charged to individuals eligible for financial assistance</a:t>
            </a:r>
          </a:p>
          <a:p>
            <a:pPr marL="457200" indent="-228600">
              <a:spcAft>
                <a:spcPts val="600"/>
              </a:spcAft>
              <a:buClr>
                <a:schemeClr val="tx2"/>
              </a:buClr>
              <a:buSzPct val="100000"/>
              <a:buFont typeface="Wingdings" pitchFamily="2" charset="2"/>
              <a:buChar char="§"/>
            </a:pPr>
            <a:r>
              <a:rPr lang="en-IN" altLang="en-US" sz="1600" dirty="0">
                <a:solidFill>
                  <a:schemeClr val="bg1"/>
                </a:solidFill>
              </a:rPr>
              <a:t>Meeting the reasonable efforts to determine FAP eligibility</a:t>
            </a:r>
          </a:p>
        </p:txBody>
      </p:sp>
    </p:spTree>
    <p:extLst>
      <p:ext uri="{BB962C8B-B14F-4D97-AF65-F5344CB8AC3E}">
        <p14:creationId xmlns:p14="http://schemas.microsoft.com/office/powerpoint/2010/main" val="4158020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8F35E-5C05-6D51-987F-66CB726FD9A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1AF7F1B-DBBE-D809-157C-AADBAB474B14}"/>
              </a:ext>
            </a:extLst>
          </p:cNvPr>
          <p:cNvSpPr>
            <a:spLocks noGrp="1"/>
          </p:cNvSpPr>
          <p:nvPr>
            <p:ph type="title"/>
          </p:nvPr>
        </p:nvSpPr>
        <p:spPr/>
        <p:txBody>
          <a:bodyPr/>
          <a:lstStyle/>
          <a:p>
            <a:r>
              <a:rPr lang="en-US" dirty="0"/>
              <a:t>Learning objectives</a:t>
            </a:r>
            <a:endParaRPr lang="en-US" dirty="0">
              <a:solidFill>
                <a:srgbClr val="FF0000"/>
              </a:solidFill>
            </a:endParaRPr>
          </a:p>
        </p:txBody>
      </p:sp>
      <p:sp>
        <p:nvSpPr>
          <p:cNvPr id="2" name="TextBox 1">
            <a:extLst>
              <a:ext uri="{FF2B5EF4-FFF2-40B4-BE49-F238E27FC236}">
                <a16:creationId xmlns:a16="http://schemas.microsoft.com/office/drawing/2014/main" id="{FAF9D881-7063-AE21-1A38-4F6C24E3FA5E}"/>
              </a:ext>
            </a:extLst>
          </p:cNvPr>
          <p:cNvSpPr txBox="1">
            <a:spLocks/>
          </p:cNvSpPr>
          <p:nvPr/>
        </p:nvSpPr>
        <p:spPr>
          <a:xfrm>
            <a:off x="485523" y="1411287"/>
            <a:ext cx="11223625" cy="2046714"/>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Recognize unrelated business income (UBI) and the activities that generate UBI</a:t>
            </a:r>
          </a:p>
          <a:p>
            <a:pPr marL="228600" lvl="0" indent="-228600">
              <a:spcAft>
                <a:spcPts val="600"/>
              </a:spcAft>
              <a:buClr>
                <a:schemeClr val="tx2"/>
              </a:buClr>
              <a:buSzPct val="100000"/>
              <a:buFont typeface="Wingdings" pitchFamily="2" charset="2"/>
              <a:buChar char="§"/>
            </a:pPr>
            <a:r>
              <a:rPr lang="en-IN" altLang="en-US" dirty="0">
                <a:solidFill>
                  <a:schemeClr val="bg1"/>
                </a:solidFill>
              </a:rPr>
              <a:t>Examine the historical background of UBI</a:t>
            </a:r>
          </a:p>
          <a:p>
            <a:pPr marL="228600" lvl="0" indent="-228600">
              <a:spcAft>
                <a:spcPts val="600"/>
              </a:spcAft>
              <a:buClr>
                <a:schemeClr val="tx2"/>
              </a:buClr>
              <a:buSzPct val="100000"/>
              <a:buFont typeface="Wingdings" pitchFamily="2" charset="2"/>
              <a:buChar char="§"/>
            </a:pPr>
            <a:r>
              <a:rPr lang="en-IN" altLang="en-US" dirty="0">
                <a:solidFill>
                  <a:schemeClr val="bg1"/>
                </a:solidFill>
              </a:rPr>
              <a:t>Outline common UBI activities</a:t>
            </a:r>
          </a:p>
          <a:p>
            <a:pPr marL="228600" lvl="0" indent="-228600">
              <a:spcAft>
                <a:spcPts val="600"/>
              </a:spcAft>
              <a:buClr>
                <a:schemeClr val="tx2"/>
              </a:buClr>
              <a:buSzPct val="100000"/>
              <a:buFont typeface="Wingdings" pitchFamily="2" charset="2"/>
              <a:buChar char="§"/>
            </a:pPr>
            <a:r>
              <a:rPr lang="en-IN" altLang="en-US" dirty="0">
                <a:solidFill>
                  <a:schemeClr val="bg1"/>
                </a:solidFill>
              </a:rPr>
              <a:t>Identify exclusions and modifications to UBI</a:t>
            </a:r>
          </a:p>
          <a:p>
            <a:pPr marL="228600" lvl="0" indent="-228600">
              <a:spcAft>
                <a:spcPts val="600"/>
              </a:spcAft>
              <a:buClr>
                <a:schemeClr val="tx2"/>
              </a:buClr>
              <a:buSzPct val="100000"/>
              <a:buFont typeface="Wingdings" pitchFamily="2" charset="2"/>
              <a:buChar char="§"/>
            </a:pPr>
            <a:r>
              <a:rPr lang="en-IN" altLang="en-US" dirty="0">
                <a:solidFill>
                  <a:schemeClr val="bg1"/>
                </a:solidFill>
              </a:rPr>
              <a:t>Assess how to compute UBI</a:t>
            </a:r>
          </a:p>
          <a:p>
            <a:pPr marL="228600" lvl="0" indent="-228600">
              <a:spcAft>
                <a:spcPts val="600"/>
              </a:spcAft>
              <a:buClr>
                <a:schemeClr val="tx2"/>
              </a:buClr>
              <a:buSzPct val="100000"/>
              <a:buFont typeface="Wingdings" pitchFamily="2" charset="2"/>
              <a:buChar char="§"/>
            </a:pPr>
            <a:r>
              <a:rPr lang="en-IN" altLang="en-US" dirty="0">
                <a:solidFill>
                  <a:schemeClr val="bg1"/>
                </a:solidFill>
              </a:rPr>
              <a:t>Report UBI using Form 990-T</a:t>
            </a:r>
          </a:p>
        </p:txBody>
      </p:sp>
    </p:spTree>
    <p:extLst>
      <p:ext uri="{BB962C8B-B14F-4D97-AF65-F5344CB8AC3E}">
        <p14:creationId xmlns:p14="http://schemas.microsoft.com/office/powerpoint/2010/main" val="6459005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602D3-9064-6C34-9523-45B64F3FB78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D3CC21A-5BF7-8B72-678D-4A39A8788A3B}"/>
              </a:ext>
            </a:extLst>
          </p:cNvPr>
          <p:cNvSpPr>
            <a:spLocks noGrp="1"/>
          </p:cNvSpPr>
          <p:nvPr>
            <p:ph type="title"/>
          </p:nvPr>
        </p:nvSpPr>
        <p:spPr/>
        <p:txBody>
          <a:bodyPr/>
          <a:lstStyle/>
          <a:p>
            <a:r>
              <a:rPr lang="en-US" dirty="0"/>
              <a:t>Enforcement provision options for JV agreements</a:t>
            </a:r>
            <a:endParaRPr lang="en-US" dirty="0">
              <a:solidFill>
                <a:srgbClr val="FF0000"/>
              </a:solidFill>
            </a:endParaRPr>
          </a:p>
        </p:txBody>
      </p:sp>
      <p:sp>
        <p:nvSpPr>
          <p:cNvPr id="2" name="TextBox 1">
            <a:extLst>
              <a:ext uri="{FF2B5EF4-FFF2-40B4-BE49-F238E27FC236}">
                <a16:creationId xmlns:a16="http://schemas.microsoft.com/office/drawing/2014/main" id="{B4EC1804-1C52-8C5F-6A92-2520D7181ACE}"/>
              </a:ext>
            </a:extLst>
          </p:cNvPr>
          <p:cNvSpPr txBox="1">
            <a:spLocks/>
          </p:cNvSpPr>
          <p:nvPr/>
        </p:nvSpPr>
        <p:spPr>
          <a:xfrm>
            <a:off x="485523" y="1411287"/>
            <a:ext cx="11223625" cy="4493538"/>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Clear options:</a:t>
            </a:r>
          </a:p>
          <a:p>
            <a:pPr marL="457200" indent="-228600">
              <a:spcAft>
                <a:spcPts val="600"/>
              </a:spcAft>
              <a:buClr>
                <a:schemeClr val="tx2"/>
              </a:buClr>
              <a:buSzPct val="100000"/>
              <a:buFont typeface="Wingdings" pitchFamily="2" charset="2"/>
              <a:buChar char="§"/>
            </a:pPr>
            <a:r>
              <a:rPr lang="en-IN" altLang="en-US" sz="1600" dirty="0">
                <a:solidFill>
                  <a:schemeClr val="bg1"/>
                </a:solidFill>
              </a:rPr>
              <a:t>The EO partner acts as the general partner/managing member or appoints a majority of the board and/or the LLC manager (Rev. Rul. 98-15).</a:t>
            </a:r>
          </a:p>
          <a:p>
            <a:pPr marL="457200" indent="-228600">
              <a:spcAft>
                <a:spcPts val="600"/>
              </a:spcAft>
              <a:buClr>
                <a:schemeClr val="tx2"/>
              </a:buClr>
              <a:buSzPct val="100000"/>
              <a:buFont typeface="Wingdings" pitchFamily="2" charset="2"/>
              <a:buChar char="§"/>
            </a:pPr>
            <a:r>
              <a:rPr lang="en-IN" altLang="en-US" sz="1600" dirty="0">
                <a:solidFill>
                  <a:schemeClr val="bg1"/>
                </a:solidFill>
              </a:rPr>
              <a:t>The EO has unilateral control over defined elements of the JV’s activities (Rev. Rul. 2004-51).</a:t>
            </a:r>
            <a:br>
              <a:rPr lang="en-IN" altLang="en-US" sz="1600" dirty="0">
                <a:solidFill>
                  <a:schemeClr val="bg1"/>
                </a:solidFill>
              </a:rPr>
            </a:br>
            <a:r>
              <a:rPr lang="en-IN" altLang="en-US" sz="1600" dirty="0">
                <a:solidFill>
                  <a:schemeClr val="bg1"/>
                </a:solidFill>
              </a:rPr>
              <a:t>For example:</a:t>
            </a:r>
          </a:p>
          <a:p>
            <a:pPr marL="685800" lvl="0" indent="-228600">
              <a:spcAft>
                <a:spcPts val="600"/>
              </a:spcAft>
              <a:buClr>
                <a:schemeClr val="tx2"/>
              </a:buClr>
              <a:buSzPct val="100000"/>
              <a:buFont typeface="Wingdings" pitchFamily="2" charset="2"/>
              <a:buChar char="§"/>
            </a:pPr>
            <a:r>
              <a:rPr lang="en-IN" altLang="en-US" sz="1400" dirty="0">
                <a:solidFill>
                  <a:schemeClr val="bg1"/>
                </a:solidFill>
              </a:rPr>
              <a:t>Levels and amount of charity care</a:t>
            </a:r>
          </a:p>
          <a:p>
            <a:pPr marL="685800" lvl="0" indent="-228600">
              <a:spcAft>
                <a:spcPts val="600"/>
              </a:spcAft>
              <a:buClr>
                <a:schemeClr val="tx2"/>
              </a:buClr>
              <a:buSzPct val="100000"/>
              <a:buFont typeface="Wingdings" pitchFamily="2" charset="2"/>
              <a:buChar char="§"/>
            </a:pPr>
            <a:r>
              <a:rPr lang="en-IN" altLang="en-US" sz="1400" dirty="0">
                <a:solidFill>
                  <a:schemeClr val="bg1"/>
                </a:solidFill>
              </a:rPr>
              <a:t>Participation in Medicaid and other means-tested programs</a:t>
            </a:r>
          </a:p>
          <a:p>
            <a:pPr marL="685800" lvl="0" indent="-228600">
              <a:spcAft>
                <a:spcPts val="600"/>
              </a:spcAft>
              <a:buClr>
                <a:schemeClr val="tx2"/>
              </a:buClr>
              <a:buSzPct val="100000"/>
              <a:buFont typeface="Wingdings" pitchFamily="2" charset="2"/>
              <a:buChar char="§"/>
            </a:pPr>
            <a:r>
              <a:rPr lang="en-IN" altLang="en-US" sz="1400" dirty="0">
                <a:solidFill>
                  <a:schemeClr val="bg1"/>
                </a:solidFill>
              </a:rPr>
              <a:t>Access initiatives for underserved populations</a:t>
            </a:r>
          </a:p>
          <a:p>
            <a:pPr marL="228600" lvl="0" indent="-228600">
              <a:spcAft>
                <a:spcPts val="600"/>
              </a:spcAft>
              <a:buClr>
                <a:schemeClr val="tx2"/>
              </a:buClr>
              <a:buSzPct val="100000"/>
              <a:buFont typeface="Wingdings" pitchFamily="2" charset="2"/>
              <a:buChar char="§"/>
            </a:pPr>
            <a:r>
              <a:rPr lang="en-IN" altLang="en-US" dirty="0">
                <a:solidFill>
                  <a:schemeClr val="bg1"/>
                </a:solidFill>
              </a:rPr>
              <a:t>Many other permutations could be acceptable:</a:t>
            </a:r>
          </a:p>
          <a:p>
            <a:pPr marL="457200" indent="-228600">
              <a:spcAft>
                <a:spcPts val="600"/>
              </a:spcAft>
              <a:buClr>
                <a:schemeClr val="tx2"/>
              </a:buClr>
              <a:buSzPct val="100000"/>
              <a:buFont typeface="Wingdings" pitchFamily="2" charset="2"/>
              <a:buChar char="§"/>
            </a:pPr>
            <a:r>
              <a:rPr lang="en-IN" altLang="en-US" sz="1600" dirty="0">
                <a:solidFill>
                  <a:schemeClr val="bg1"/>
                </a:solidFill>
              </a:rPr>
              <a:t>Having the EO obtain an opinion from an outside advisor that action is needed to avoid adverse EO tax consequences</a:t>
            </a:r>
          </a:p>
          <a:p>
            <a:pPr marL="457200" indent="-228600">
              <a:spcAft>
                <a:spcPts val="600"/>
              </a:spcAft>
              <a:buClr>
                <a:schemeClr val="tx2"/>
              </a:buClr>
              <a:buSzPct val="100000"/>
              <a:buFont typeface="Wingdings" pitchFamily="2" charset="2"/>
              <a:buChar char="§"/>
            </a:pPr>
            <a:r>
              <a:rPr lang="en-IN" altLang="en-US" sz="1600" dirty="0">
                <a:solidFill>
                  <a:schemeClr val="bg1"/>
                </a:solidFill>
              </a:rPr>
              <a:t>Mediation (but arbitration generally not acceptable because that removes control from the EO)</a:t>
            </a:r>
          </a:p>
          <a:p>
            <a:pPr marL="457200" indent="-228600">
              <a:spcAft>
                <a:spcPts val="600"/>
              </a:spcAft>
              <a:buClr>
                <a:schemeClr val="tx2"/>
              </a:buClr>
              <a:buSzPct val="100000"/>
              <a:buFont typeface="Wingdings" pitchFamily="2" charset="2"/>
              <a:buChar char="§"/>
            </a:pPr>
            <a:r>
              <a:rPr lang="en-IN" altLang="en-US" sz="1600" dirty="0">
                <a:solidFill>
                  <a:schemeClr val="bg1"/>
                </a:solidFill>
              </a:rPr>
              <a:t>If the JV still will not change, a dissolution or buyout is triggered (but this must be at fair market value or better to the EO and cannot be punitive to the EO; this can be complex)</a:t>
            </a:r>
          </a:p>
          <a:p>
            <a:pPr marL="228600" lvl="0" indent="-228600">
              <a:spcAft>
                <a:spcPts val="600"/>
              </a:spcAft>
              <a:buClr>
                <a:schemeClr val="tx2"/>
              </a:buClr>
              <a:buSzPct val="100000"/>
              <a:buFont typeface="Wingdings" pitchFamily="2" charset="2"/>
              <a:buChar char="§"/>
            </a:pPr>
            <a:r>
              <a:rPr lang="en-IN" altLang="en-US" dirty="0">
                <a:solidFill>
                  <a:schemeClr val="bg1"/>
                </a:solidFill>
              </a:rPr>
              <a:t>Control provisions can also impact whether the JV consolidates into the financial statements of one of </a:t>
            </a:r>
            <a:br>
              <a:rPr lang="en-IN" altLang="en-US" dirty="0">
                <a:solidFill>
                  <a:schemeClr val="bg1"/>
                </a:solidFill>
              </a:rPr>
            </a:br>
            <a:r>
              <a:rPr lang="en-IN" altLang="en-US" dirty="0">
                <a:solidFill>
                  <a:schemeClr val="bg1"/>
                </a:solidFill>
              </a:rPr>
              <a:t>its partners.</a:t>
            </a:r>
          </a:p>
        </p:txBody>
      </p:sp>
    </p:spTree>
    <p:extLst>
      <p:ext uri="{BB962C8B-B14F-4D97-AF65-F5344CB8AC3E}">
        <p14:creationId xmlns:p14="http://schemas.microsoft.com/office/powerpoint/2010/main" val="20944030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D9C55-F8F6-4253-3187-5E4387A22D0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64B0100-D9B1-8FD2-1CC6-C7A38BA2CDC0}"/>
              </a:ext>
            </a:extLst>
          </p:cNvPr>
          <p:cNvSpPr>
            <a:spLocks noGrp="1"/>
          </p:cNvSpPr>
          <p:nvPr>
            <p:ph type="title"/>
          </p:nvPr>
        </p:nvSpPr>
        <p:spPr/>
        <p:txBody>
          <a:bodyPr/>
          <a:lstStyle/>
          <a:p>
            <a:r>
              <a:rPr lang="en-US" altLang="en-US" dirty="0"/>
              <a:t>Management fee income</a:t>
            </a:r>
            <a:endParaRPr lang="en-US" dirty="0">
              <a:solidFill>
                <a:srgbClr val="FF0000"/>
              </a:solidFill>
            </a:endParaRPr>
          </a:p>
        </p:txBody>
      </p:sp>
      <p:sp>
        <p:nvSpPr>
          <p:cNvPr id="2" name="TextBox 1">
            <a:extLst>
              <a:ext uri="{FF2B5EF4-FFF2-40B4-BE49-F238E27FC236}">
                <a16:creationId xmlns:a16="http://schemas.microsoft.com/office/drawing/2014/main" id="{B2A72F91-6348-5FE4-4F71-0AE48616B289}"/>
              </a:ext>
            </a:extLst>
          </p:cNvPr>
          <p:cNvSpPr txBox="1">
            <a:spLocks/>
          </p:cNvSpPr>
          <p:nvPr/>
        </p:nvSpPr>
        <p:spPr>
          <a:xfrm>
            <a:off x="485523" y="1411287"/>
            <a:ext cx="11223625" cy="2323713"/>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The IRS has a predisposition to treat management fee income as “per se” UBI.</a:t>
            </a:r>
          </a:p>
          <a:p>
            <a:pPr marL="228600" lvl="0" indent="-228600">
              <a:spcAft>
                <a:spcPts val="600"/>
              </a:spcAft>
              <a:buClr>
                <a:schemeClr val="tx2"/>
              </a:buClr>
              <a:buSzPct val="100000"/>
              <a:buFont typeface="Wingdings" pitchFamily="2" charset="2"/>
              <a:buChar char="§"/>
            </a:pPr>
            <a:r>
              <a:rPr lang="en-IN" altLang="en-US" dirty="0">
                <a:solidFill>
                  <a:schemeClr val="bg1"/>
                </a:solidFill>
              </a:rPr>
              <a:t>Exempt organizations providing administrative and managerial services on a regular basis to unrelated organizations for a fee is a trade or business ordinarily carried on for profit. </a:t>
            </a:r>
          </a:p>
          <a:p>
            <a:pPr marL="228600" lvl="0" indent="-228600">
              <a:spcAft>
                <a:spcPts val="600"/>
              </a:spcAft>
              <a:buClr>
                <a:schemeClr val="tx2"/>
              </a:buClr>
              <a:buSzPct val="100000"/>
              <a:buFont typeface="Wingdings" pitchFamily="2" charset="2"/>
              <a:buChar char="§"/>
            </a:pPr>
            <a:r>
              <a:rPr lang="en-IN" altLang="en-US" dirty="0">
                <a:solidFill>
                  <a:schemeClr val="bg1"/>
                </a:solidFill>
              </a:rPr>
              <a:t>Exceptions:</a:t>
            </a:r>
          </a:p>
          <a:p>
            <a:pPr marL="228600" lvl="0" indent="-228600">
              <a:spcAft>
                <a:spcPts val="600"/>
              </a:spcAft>
              <a:buClr>
                <a:schemeClr val="tx2"/>
              </a:buClr>
              <a:buSzPct val="100000"/>
              <a:buFont typeface="Wingdings" pitchFamily="2" charset="2"/>
              <a:buChar char="§"/>
            </a:pPr>
            <a:r>
              <a:rPr lang="en-IN" altLang="en-US" dirty="0">
                <a:solidFill>
                  <a:schemeClr val="bg1"/>
                </a:solidFill>
              </a:rPr>
              <a:t>Related exempt organization (at least 80% control)</a:t>
            </a:r>
          </a:p>
          <a:p>
            <a:pPr marL="228600" lvl="0" indent="-228600">
              <a:spcAft>
                <a:spcPts val="600"/>
              </a:spcAft>
              <a:buClr>
                <a:schemeClr val="tx2"/>
              </a:buClr>
              <a:buSzPct val="100000"/>
              <a:buFont typeface="Wingdings" pitchFamily="2" charset="2"/>
              <a:buChar char="§"/>
            </a:pPr>
            <a:r>
              <a:rPr lang="en-IN" altLang="en-US" dirty="0">
                <a:solidFill>
                  <a:schemeClr val="bg1"/>
                </a:solidFill>
              </a:rPr>
              <a:t>Provision of services at substantially below cost; see rev. rul. 71-529</a:t>
            </a:r>
          </a:p>
          <a:p>
            <a:pPr marL="228600" lvl="0" indent="-228600">
              <a:spcAft>
                <a:spcPts val="600"/>
              </a:spcAft>
              <a:buClr>
                <a:schemeClr val="tx2"/>
              </a:buClr>
              <a:buSzPct val="100000"/>
              <a:buFont typeface="Wingdings" pitchFamily="2" charset="2"/>
              <a:buChar char="§"/>
            </a:pPr>
            <a:r>
              <a:rPr lang="en-IN" altLang="en-US" dirty="0">
                <a:solidFill>
                  <a:schemeClr val="bg1"/>
                </a:solidFill>
              </a:rPr>
              <a:t>For hospitals: IRC Section 513(e) (when certain requirements are met)</a:t>
            </a:r>
          </a:p>
        </p:txBody>
      </p:sp>
    </p:spTree>
    <p:extLst>
      <p:ext uri="{BB962C8B-B14F-4D97-AF65-F5344CB8AC3E}">
        <p14:creationId xmlns:p14="http://schemas.microsoft.com/office/powerpoint/2010/main" val="25315310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2AA94-9EBE-E8EC-22F7-047A5B73065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0ACFF2B-72DB-EF99-A0DD-BF54758F77FA}"/>
              </a:ext>
            </a:extLst>
          </p:cNvPr>
          <p:cNvSpPr>
            <a:spLocks noGrp="1"/>
          </p:cNvSpPr>
          <p:nvPr>
            <p:ph type="title"/>
          </p:nvPr>
        </p:nvSpPr>
        <p:spPr/>
        <p:txBody>
          <a:bodyPr/>
          <a:lstStyle/>
          <a:p>
            <a:r>
              <a:rPr lang="en-US" altLang="en-US" dirty="0"/>
              <a:t>Rental of facilities: parking</a:t>
            </a:r>
            <a:endParaRPr lang="en-US" dirty="0">
              <a:solidFill>
                <a:srgbClr val="FF0000"/>
              </a:solidFill>
            </a:endParaRPr>
          </a:p>
        </p:txBody>
      </p:sp>
      <p:sp>
        <p:nvSpPr>
          <p:cNvPr id="2" name="TextBox 1">
            <a:extLst>
              <a:ext uri="{FF2B5EF4-FFF2-40B4-BE49-F238E27FC236}">
                <a16:creationId xmlns:a16="http://schemas.microsoft.com/office/drawing/2014/main" id="{6D5D0E68-02A5-FF9A-33FF-3D86EC5059C2}"/>
              </a:ext>
            </a:extLst>
          </p:cNvPr>
          <p:cNvSpPr txBox="1">
            <a:spLocks/>
          </p:cNvSpPr>
          <p:nvPr/>
        </p:nvSpPr>
        <p:spPr>
          <a:xfrm>
            <a:off x="485523" y="1411287"/>
            <a:ext cx="11223625" cy="4016484"/>
          </a:xfrm>
          <a:prstGeom prst="rect">
            <a:avLst/>
          </a:prstGeom>
          <a:noFill/>
        </p:spPr>
        <p:txBody>
          <a:bodyPr wrap="square" lIns="0" tIns="0" rIns="0" bIns="0">
            <a:spAutoFit/>
          </a:bodyPr>
          <a:lstStyle/>
          <a:p>
            <a:pPr lvl="0">
              <a:spcAft>
                <a:spcPts val="600"/>
              </a:spcAft>
              <a:buClr>
                <a:schemeClr val="tx2"/>
              </a:buClr>
              <a:buSzPct val="100000"/>
            </a:pPr>
            <a:r>
              <a:rPr lang="en-IN" altLang="en-US" b="1" dirty="0">
                <a:solidFill>
                  <a:schemeClr val="bg1"/>
                </a:solidFill>
              </a:rPr>
              <a:t>GCM 39825 and Treas. Reg. 1.512(b)-1(c)(5)</a:t>
            </a:r>
          </a:p>
          <a:p>
            <a:pPr marL="228600" lvl="0" indent="-228600">
              <a:spcAft>
                <a:spcPts val="600"/>
              </a:spcAft>
              <a:buClr>
                <a:schemeClr val="tx2"/>
              </a:buClr>
              <a:buSzPct val="100000"/>
              <a:buFont typeface="Wingdings" pitchFamily="2" charset="2"/>
              <a:buChar char="§"/>
            </a:pPr>
            <a:r>
              <a:rPr lang="en-IN" altLang="en-US" dirty="0">
                <a:solidFill>
                  <a:schemeClr val="bg1"/>
                </a:solidFill>
              </a:rPr>
              <a:t>Payments for the occupancy of space in parking lots do not constitute rent from real property</a:t>
            </a:r>
          </a:p>
          <a:p>
            <a:pPr marL="228600" lvl="0" indent="-228600">
              <a:spcAft>
                <a:spcPts val="600"/>
              </a:spcAft>
              <a:buClr>
                <a:schemeClr val="tx2"/>
              </a:buClr>
              <a:buSzPct val="100000"/>
              <a:buFont typeface="Wingdings" pitchFamily="2" charset="2"/>
              <a:buChar char="§"/>
            </a:pPr>
            <a:r>
              <a:rPr lang="en-IN" altLang="en-US" dirty="0">
                <a:solidFill>
                  <a:schemeClr val="bg1"/>
                </a:solidFill>
              </a:rPr>
              <a:t>Based on legislative history, Congress has singled out the operation of parking lots by exempt organizations as an unrelated business activity </a:t>
            </a:r>
          </a:p>
          <a:p>
            <a:pPr marL="228600" lvl="0" indent="-228600">
              <a:spcAft>
                <a:spcPts val="600"/>
              </a:spcAft>
              <a:buClr>
                <a:schemeClr val="tx2"/>
              </a:buClr>
              <a:buSzPct val="100000"/>
              <a:buFont typeface="Wingdings" pitchFamily="2" charset="2"/>
              <a:buChar char="§"/>
            </a:pPr>
            <a:r>
              <a:rPr lang="en-IN" altLang="en-US" dirty="0">
                <a:solidFill>
                  <a:schemeClr val="bg1"/>
                </a:solidFill>
              </a:rPr>
              <a:t>May be excluded parking activity if it meets the convenience exception</a:t>
            </a:r>
          </a:p>
          <a:p>
            <a:pPr marL="228600" lvl="0" indent="-228600">
              <a:spcAft>
                <a:spcPts val="600"/>
              </a:spcAft>
              <a:buClr>
                <a:schemeClr val="tx2"/>
              </a:buClr>
              <a:buSzPct val="100000"/>
              <a:buFont typeface="Wingdings" pitchFamily="2" charset="2"/>
              <a:buChar char="§"/>
            </a:pPr>
            <a:r>
              <a:rPr lang="en-IN" altLang="en-US" dirty="0">
                <a:solidFill>
                  <a:schemeClr val="bg1"/>
                </a:solidFill>
              </a:rPr>
              <a:t>General rule — parking open to public generally results in UBI unless it satisfies an exceptions such as: </a:t>
            </a:r>
            <a:br>
              <a:rPr lang="en-IN" altLang="en-US" dirty="0">
                <a:solidFill>
                  <a:schemeClr val="bg1"/>
                </a:solidFill>
              </a:rPr>
            </a:br>
            <a:r>
              <a:rPr lang="en-IN" altLang="en-US" dirty="0">
                <a:solidFill>
                  <a:schemeClr val="bg1"/>
                </a:solidFill>
              </a:rPr>
              <a:t>(see rev ruling 2004-24)</a:t>
            </a:r>
          </a:p>
          <a:p>
            <a:pPr marL="228600" lvl="0" indent="-228600">
              <a:spcAft>
                <a:spcPts val="600"/>
              </a:spcAft>
              <a:buClr>
                <a:schemeClr val="tx2"/>
              </a:buClr>
              <a:buSzPct val="100000"/>
              <a:buFont typeface="Wingdings" pitchFamily="2" charset="2"/>
              <a:buChar char="§"/>
            </a:pPr>
            <a:r>
              <a:rPr lang="en-IN" altLang="en-US" dirty="0">
                <a:solidFill>
                  <a:schemeClr val="bg1"/>
                </a:solidFill>
              </a:rPr>
              <a:t>Substantially related activity</a:t>
            </a:r>
          </a:p>
          <a:p>
            <a:pPr marL="228600" lvl="0" indent="-228600">
              <a:spcAft>
                <a:spcPts val="600"/>
              </a:spcAft>
              <a:buClr>
                <a:schemeClr val="tx2"/>
              </a:buClr>
              <a:buSzPct val="100000"/>
              <a:buFont typeface="Wingdings" pitchFamily="2" charset="2"/>
              <a:buChar char="§"/>
            </a:pPr>
            <a:r>
              <a:rPr lang="en-IN" altLang="en-US" dirty="0">
                <a:solidFill>
                  <a:schemeClr val="bg1"/>
                </a:solidFill>
              </a:rPr>
              <a:t>Charitable activity — lessen the burdens of government</a:t>
            </a:r>
          </a:p>
          <a:p>
            <a:pPr marL="228600" lvl="0" indent="-228600">
              <a:spcAft>
                <a:spcPts val="600"/>
              </a:spcAft>
              <a:buClr>
                <a:schemeClr val="tx2"/>
              </a:buClr>
              <a:buSzPct val="100000"/>
              <a:buFont typeface="Wingdings" pitchFamily="2" charset="2"/>
              <a:buChar char="§"/>
            </a:pPr>
            <a:r>
              <a:rPr lang="en-IN" altLang="en-US" dirty="0">
                <a:solidFill>
                  <a:schemeClr val="bg1"/>
                </a:solidFill>
              </a:rPr>
              <a:t>Not regularly carried on</a:t>
            </a:r>
          </a:p>
          <a:p>
            <a:pPr marL="228600" lvl="0" indent="-228600">
              <a:spcAft>
                <a:spcPts val="600"/>
              </a:spcAft>
              <a:buClr>
                <a:schemeClr val="tx2"/>
              </a:buClr>
              <a:buSzPct val="100000"/>
              <a:buFont typeface="Wingdings" pitchFamily="2" charset="2"/>
              <a:buChar char="§"/>
            </a:pPr>
            <a:r>
              <a:rPr lang="en-IN" altLang="en-US" dirty="0">
                <a:solidFill>
                  <a:schemeClr val="bg1"/>
                </a:solidFill>
              </a:rPr>
              <a:t>Convenience exception-hospital for patients and visitors</a:t>
            </a:r>
          </a:p>
          <a:p>
            <a:pPr marL="228600" lvl="0" indent="-228600">
              <a:spcAft>
                <a:spcPts val="600"/>
              </a:spcAft>
              <a:buClr>
                <a:schemeClr val="tx2"/>
              </a:buClr>
              <a:buSzPct val="100000"/>
              <a:buFont typeface="Wingdings" pitchFamily="2" charset="2"/>
              <a:buChar char="§"/>
            </a:pPr>
            <a:r>
              <a:rPr lang="en-IN" altLang="en-US" dirty="0">
                <a:solidFill>
                  <a:schemeClr val="bg1"/>
                </a:solidFill>
              </a:rPr>
              <a:t>Volunteer services exception</a:t>
            </a:r>
          </a:p>
        </p:txBody>
      </p:sp>
      <p:sp>
        <p:nvSpPr>
          <p:cNvPr id="4" name="TextBox 3">
            <a:extLst>
              <a:ext uri="{FF2B5EF4-FFF2-40B4-BE49-F238E27FC236}">
                <a16:creationId xmlns:a16="http://schemas.microsoft.com/office/drawing/2014/main" id="{D3C31192-F490-20AD-0097-05F7A2278B21}"/>
              </a:ext>
            </a:extLst>
          </p:cNvPr>
          <p:cNvSpPr txBox="1">
            <a:spLocks/>
          </p:cNvSpPr>
          <p:nvPr/>
        </p:nvSpPr>
        <p:spPr>
          <a:xfrm>
            <a:off x="485523" y="5969714"/>
            <a:ext cx="6097604" cy="123111"/>
          </a:xfrm>
          <a:prstGeom prst="rect">
            <a:avLst/>
          </a:prstGeom>
          <a:noFill/>
        </p:spPr>
        <p:txBody>
          <a:bodyPr wrap="square" lIns="0" tIns="0" rIns="0" bIns="0" anchor="b">
            <a:spAutoFit/>
          </a:bodyPr>
          <a:lstStyle/>
          <a:p>
            <a:pPr lvl="0">
              <a:spcAft>
                <a:spcPts val="600"/>
              </a:spcAft>
              <a:buClr>
                <a:schemeClr val="tx2"/>
              </a:buClr>
              <a:buSzPct val="100000"/>
            </a:pPr>
            <a:r>
              <a:rPr lang="en-IN" altLang="en-US" sz="800" dirty="0">
                <a:solidFill>
                  <a:schemeClr val="bg1"/>
                </a:solidFill>
              </a:rPr>
              <a:t>Note: UBI for parking fringe benefit to employees was repealed in 2019 technical corrections to the TCJA.</a:t>
            </a:r>
          </a:p>
        </p:txBody>
      </p:sp>
    </p:spTree>
    <p:extLst>
      <p:ext uri="{BB962C8B-B14F-4D97-AF65-F5344CB8AC3E}">
        <p14:creationId xmlns:p14="http://schemas.microsoft.com/office/powerpoint/2010/main" val="1507708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B3F5F-C00F-B918-4300-C50B358E285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F2C27DC-E4D9-153A-786D-0B329935DC96}"/>
              </a:ext>
            </a:extLst>
          </p:cNvPr>
          <p:cNvSpPr>
            <a:spLocks noGrp="1"/>
          </p:cNvSpPr>
          <p:nvPr>
            <p:ph type="title"/>
          </p:nvPr>
        </p:nvSpPr>
        <p:spPr/>
        <p:txBody>
          <a:bodyPr/>
          <a:lstStyle/>
          <a:p>
            <a:r>
              <a:rPr lang="en-US" altLang="en-US" sz="2400" b="1" dirty="0"/>
              <a:t>Fitness facility/health </a:t>
            </a:r>
            <a:r>
              <a:rPr lang="en-US" altLang="en-US" dirty="0"/>
              <a:t>c</a:t>
            </a:r>
            <a:r>
              <a:rPr lang="en-US" altLang="en-US" sz="2400" b="1" dirty="0"/>
              <a:t>lub</a:t>
            </a:r>
            <a:br>
              <a:rPr lang="en-US" altLang="en-US" sz="2000" b="1" dirty="0">
                <a:solidFill>
                  <a:schemeClr val="bg1"/>
                </a:solidFill>
                <a:latin typeface="Times New Roman" panose="02020603050405020304" pitchFamily="18" charset="0"/>
                <a:cs typeface="Times New Roman" panose="02020603050405020304" pitchFamily="18" charset="0"/>
              </a:rPr>
            </a:br>
            <a:endParaRPr lang="en-US" dirty="0">
              <a:solidFill>
                <a:srgbClr val="FF0000"/>
              </a:solidFill>
            </a:endParaRPr>
          </a:p>
        </p:txBody>
      </p:sp>
      <p:sp>
        <p:nvSpPr>
          <p:cNvPr id="2" name="TextBox 1">
            <a:extLst>
              <a:ext uri="{FF2B5EF4-FFF2-40B4-BE49-F238E27FC236}">
                <a16:creationId xmlns:a16="http://schemas.microsoft.com/office/drawing/2014/main" id="{A784E0BC-3082-AA5B-2BB8-AD4B75908CB6}"/>
              </a:ext>
            </a:extLst>
          </p:cNvPr>
          <p:cNvSpPr txBox="1">
            <a:spLocks/>
          </p:cNvSpPr>
          <p:nvPr/>
        </p:nvSpPr>
        <p:spPr>
          <a:xfrm>
            <a:off x="485523" y="1411287"/>
            <a:ext cx="11223625" cy="3231654"/>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General rule — operation of fitness/health club in a manner similar to commercial business is UBI</a:t>
            </a:r>
          </a:p>
          <a:p>
            <a:pPr marL="457200" indent="-228600">
              <a:spcAft>
                <a:spcPts val="600"/>
              </a:spcAft>
              <a:buClr>
                <a:schemeClr val="tx2"/>
              </a:buClr>
              <a:buSzPct val="100000"/>
              <a:buFont typeface="Wingdings" pitchFamily="2" charset="2"/>
              <a:buChar char="§"/>
            </a:pPr>
            <a:r>
              <a:rPr lang="en-IN" altLang="en-US" sz="1600" dirty="0">
                <a:solidFill>
                  <a:schemeClr val="bg1"/>
                </a:solidFill>
              </a:rPr>
              <a:t>Common steps considered to help avoid UBI:</a:t>
            </a:r>
          </a:p>
          <a:p>
            <a:pPr marL="685800" indent="-228600">
              <a:spcAft>
                <a:spcPts val="600"/>
              </a:spcAft>
              <a:buClr>
                <a:schemeClr val="tx2"/>
              </a:buClr>
              <a:buSzPct val="100000"/>
              <a:buFont typeface="Wingdings" pitchFamily="2" charset="2"/>
              <a:buChar char="§"/>
            </a:pPr>
            <a:r>
              <a:rPr lang="en-IN" altLang="en-US" sz="1400" dirty="0">
                <a:solidFill>
                  <a:schemeClr val="bg1"/>
                </a:solidFill>
              </a:rPr>
              <a:t>Integrate into other health care-providing activities</a:t>
            </a:r>
          </a:p>
          <a:p>
            <a:pPr marL="914400" indent="-228600">
              <a:spcAft>
                <a:spcPts val="600"/>
              </a:spcAft>
              <a:buClr>
                <a:schemeClr val="tx2"/>
              </a:buClr>
              <a:buSzPct val="100000"/>
              <a:buFont typeface="Wingdings" pitchFamily="2" charset="2"/>
              <a:buChar char="§"/>
            </a:pPr>
            <a:r>
              <a:rPr lang="en-IN" altLang="en-US" sz="1200" dirty="0">
                <a:solidFill>
                  <a:schemeClr val="bg1"/>
                </a:solidFill>
              </a:rPr>
              <a:t>(e.g., rehab for patients of affiliated hospital)</a:t>
            </a:r>
          </a:p>
          <a:p>
            <a:pPr marL="685800" indent="-228600">
              <a:spcAft>
                <a:spcPts val="600"/>
              </a:spcAft>
              <a:buClr>
                <a:schemeClr val="tx2"/>
              </a:buClr>
              <a:buSzPct val="100000"/>
              <a:buFont typeface="Wingdings" pitchFamily="2" charset="2"/>
              <a:buChar char="§"/>
            </a:pPr>
            <a:r>
              <a:rPr lang="en-IN" altLang="en-US" sz="1400" dirty="0">
                <a:solidFill>
                  <a:schemeClr val="bg1"/>
                </a:solidFill>
              </a:rPr>
              <a:t>Establish fee structure which permits significant segment of the community to be able to afford (e.g., YMCA)</a:t>
            </a:r>
          </a:p>
          <a:p>
            <a:pPr marL="685800" indent="-228600">
              <a:spcAft>
                <a:spcPts val="600"/>
              </a:spcAft>
              <a:buClr>
                <a:schemeClr val="tx2"/>
              </a:buClr>
              <a:buSzPct val="100000"/>
              <a:buFont typeface="Wingdings" pitchFamily="2" charset="2"/>
              <a:buChar char="§"/>
            </a:pPr>
            <a:r>
              <a:rPr lang="en-IN" altLang="en-US" sz="1400" dirty="0">
                <a:solidFill>
                  <a:schemeClr val="bg1"/>
                </a:solidFill>
              </a:rPr>
              <a:t>Set up scholarship programs for individuals who can’t afford services</a:t>
            </a:r>
          </a:p>
          <a:p>
            <a:pPr marL="685800" indent="-228600">
              <a:spcAft>
                <a:spcPts val="600"/>
              </a:spcAft>
              <a:buClr>
                <a:schemeClr val="tx2"/>
              </a:buClr>
              <a:buSzPct val="100000"/>
              <a:buFont typeface="Wingdings" pitchFamily="2" charset="2"/>
              <a:buChar char="§"/>
            </a:pPr>
            <a:r>
              <a:rPr lang="en-IN" altLang="en-US" sz="1400" dirty="0">
                <a:solidFill>
                  <a:schemeClr val="bg1"/>
                </a:solidFill>
              </a:rPr>
              <a:t>Make facility accessible to and/or equipped for the handicapped</a:t>
            </a:r>
          </a:p>
          <a:p>
            <a:pPr marL="457200" indent="-228600">
              <a:spcAft>
                <a:spcPts val="600"/>
              </a:spcAft>
              <a:buClr>
                <a:schemeClr val="tx2"/>
              </a:buClr>
              <a:buSzPct val="100000"/>
              <a:buFont typeface="Wingdings" pitchFamily="2" charset="2"/>
              <a:buChar char="§"/>
            </a:pPr>
            <a:r>
              <a:rPr lang="en-IN" altLang="en-US" sz="1600" dirty="0">
                <a:solidFill>
                  <a:schemeClr val="bg1"/>
                </a:solidFill>
              </a:rPr>
              <a:t>Other approaches </a:t>
            </a:r>
            <a:r>
              <a:rPr lang="en-IN" altLang="en-US" sz="1600">
                <a:solidFill>
                  <a:schemeClr val="bg1"/>
                </a:solidFill>
              </a:rPr>
              <a:t>to consider:</a:t>
            </a:r>
            <a:endParaRPr lang="en-IN" altLang="en-US" sz="1600" dirty="0">
              <a:solidFill>
                <a:schemeClr val="bg1"/>
              </a:solidFill>
            </a:endParaRPr>
          </a:p>
          <a:p>
            <a:pPr marL="685800" indent="-228600">
              <a:spcAft>
                <a:spcPts val="600"/>
              </a:spcAft>
              <a:buClr>
                <a:schemeClr val="tx2"/>
              </a:buClr>
              <a:buSzPct val="100000"/>
              <a:buFont typeface="Wingdings" pitchFamily="2" charset="2"/>
              <a:buChar char="§"/>
            </a:pPr>
            <a:r>
              <a:rPr lang="en-IN" altLang="en-US" sz="1400" dirty="0">
                <a:solidFill>
                  <a:schemeClr val="bg1"/>
                </a:solidFill>
              </a:rPr>
              <a:t>Operate club in close proximity to primary health care providers</a:t>
            </a:r>
          </a:p>
          <a:p>
            <a:pPr marL="685800" indent="-228600">
              <a:spcAft>
                <a:spcPts val="600"/>
              </a:spcAft>
              <a:buClr>
                <a:schemeClr val="tx2"/>
              </a:buClr>
              <a:buSzPct val="100000"/>
              <a:buFont typeface="Wingdings" pitchFamily="2" charset="2"/>
              <a:buChar char="§"/>
            </a:pPr>
            <a:r>
              <a:rPr lang="en-IN" altLang="en-US" sz="1400" dirty="0">
                <a:solidFill>
                  <a:schemeClr val="bg1"/>
                </a:solidFill>
              </a:rPr>
              <a:t>Fees below comparable commercial fitness center</a:t>
            </a:r>
          </a:p>
          <a:p>
            <a:pPr marL="685800" indent="-228600">
              <a:spcAft>
                <a:spcPts val="600"/>
              </a:spcAft>
              <a:buClr>
                <a:schemeClr val="tx2"/>
              </a:buClr>
              <a:buSzPct val="100000"/>
              <a:buFont typeface="Wingdings" pitchFamily="2" charset="2"/>
              <a:buChar char="§"/>
            </a:pPr>
            <a:r>
              <a:rPr lang="en-IN" altLang="en-US" sz="1400" dirty="0">
                <a:solidFill>
                  <a:schemeClr val="bg1"/>
                </a:solidFill>
              </a:rPr>
              <a:t>Operate fitness facility as part of university educational offerings</a:t>
            </a:r>
          </a:p>
        </p:txBody>
      </p:sp>
    </p:spTree>
    <p:extLst>
      <p:ext uri="{BB962C8B-B14F-4D97-AF65-F5344CB8AC3E}">
        <p14:creationId xmlns:p14="http://schemas.microsoft.com/office/powerpoint/2010/main" val="30645002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7C4C8-9C96-9DF5-F168-4A0AE14E7A7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78EACED-F16D-DE30-80D1-F79B20C8CDA9}"/>
              </a:ext>
            </a:extLst>
          </p:cNvPr>
          <p:cNvSpPr>
            <a:spLocks noGrp="1"/>
          </p:cNvSpPr>
          <p:nvPr>
            <p:ph type="title"/>
          </p:nvPr>
        </p:nvSpPr>
        <p:spPr/>
        <p:txBody>
          <a:bodyPr/>
          <a:lstStyle/>
          <a:p>
            <a:r>
              <a:rPr lang="en-US" altLang="en-US" dirty="0"/>
              <a:t>Gift shops</a:t>
            </a:r>
            <a:endParaRPr lang="en-US" dirty="0">
              <a:solidFill>
                <a:srgbClr val="FF0000"/>
              </a:solidFill>
            </a:endParaRPr>
          </a:p>
        </p:txBody>
      </p:sp>
      <p:sp>
        <p:nvSpPr>
          <p:cNvPr id="2" name="TextBox 1">
            <a:extLst>
              <a:ext uri="{FF2B5EF4-FFF2-40B4-BE49-F238E27FC236}">
                <a16:creationId xmlns:a16="http://schemas.microsoft.com/office/drawing/2014/main" id="{0463B6CD-F56A-795E-1619-ADA7BA5D09CD}"/>
              </a:ext>
            </a:extLst>
          </p:cNvPr>
          <p:cNvSpPr txBox="1">
            <a:spLocks/>
          </p:cNvSpPr>
          <p:nvPr/>
        </p:nvSpPr>
        <p:spPr>
          <a:xfrm>
            <a:off x="485523" y="1411287"/>
            <a:ext cx="11223625" cy="3739485"/>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Generally excluded from UBI under the convenience exception for employees, visitors, patients to the exempt organization</a:t>
            </a:r>
          </a:p>
          <a:p>
            <a:pPr marL="228600" lvl="0" indent="-228600">
              <a:spcAft>
                <a:spcPts val="600"/>
              </a:spcAft>
              <a:buClr>
                <a:schemeClr val="tx2"/>
              </a:buClr>
              <a:buSzPct val="100000"/>
              <a:buFont typeface="Wingdings" pitchFamily="2" charset="2"/>
              <a:buChar char="§"/>
            </a:pPr>
            <a:r>
              <a:rPr lang="en-IN" altLang="en-US" dirty="0">
                <a:solidFill>
                  <a:schemeClr val="bg1"/>
                </a:solidFill>
              </a:rPr>
              <a:t>Contribution to exempt purpose (e.g., museum educational sales)</a:t>
            </a:r>
          </a:p>
          <a:p>
            <a:pPr marL="228600" lvl="0" indent="-228600">
              <a:spcAft>
                <a:spcPts val="600"/>
              </a:spcAft>
              <a:buClr>
                <a:schemeClr val="tx2"/>
              </a:buClr>
              <a:buSzPct val="100000"/>
              <a:buFont typeface="Wingdings" pitchFamily="2" charset="2"/>
              <a:buChar char="§"/>
            </a:pPr>
            <a:r>
              <a:rPr lang="en-IN" altLang="en-US" dirty="0">
                <a:solidFill>
                  <a:schemeClr val="bg1"/>
                </a:solidFill>
              </a:rPr>
              <a:t>Promotes/improves welfare of patients (e.g., hospitals)</a:t>
            </a:r>
          </a:p>
          <a:p>
            <a:pPr marL="228600" lvl="0" indent="-228600">
              <a:spcAft>
                <a:spcPts val="600"/>
              </a:spcAft>
              <a:buClr>
                <a:schemeClr val="tx2"/>
              </a:buClr>
              <a:buSzPct val="100000"/>
              <a:buFont typeface="Wingdings" pitchFamily="2" charset="2"/>
              <a:buChar char="§"/>
            </a:pPr>
            <a:r>
              <a:rPr lang="en-IN" altLang="en-US" dirty="0">
                <a:solidFill>
                  <a:schemeClr val="bg1"/>
                </a:solidFill>
              </a:rPr>
              <a:t>UBI if competing with for-profit business</a:t>
            </a:r>
          </a:p>
          <a:p>
            <a:pPr marL="228600" lvl="0" indent="-228600">
              <a:spcAft>
                <a:spcPts val="600"/>
              </a:spcAft>
              <a:buClr>
                <a:schemeClr val="tx2"/>
              </a:buClr>
              <a:buSzPct val="100000"/>
              <a:buFont typeface="Wingdings" pitchFamily="2" charset="2"/>
              <a:buChar char="§"/>
            </a:pPr>
            <a:r>
              <a:rPr lang="en-IN" altLang="en-US" dirty="0">
                <a:solidFill>
                  <a:schemeClr val="bg1"/>
                </a:solidFill>
              </a:rPr>
              <a:t>Relevant authorities:</a:t>
            </a:r>
          </a:p>
          <a:p>
            <a:pPr marL="228600" lvl="0" indent="-228600">
              <a:spcAft>
                <a:spcPts val="600"/>
              </a:spcAft>
              <a:buClr>
                <a:schemeClr val="tx2"/>
              </a:buClr>
              <a:buSzPct val="100000"/>
              <a:buFont typeface="Wingdings" pitchFamily="2" charset="2"/>
              <a:buChar char="§"/>
            </a:pPr>
            <a:r>
              <a:rPr lang="en-IN" altLang="en-US" dirty="0">
                <a:solidFill>
                  <a:schemeClr val="bg1"/>
                </a:solidFill>
              </a:rPr>
              <a:t>Rev. Rul. 69-267</a:t>
            </a:r>
          </a:p>
          <a:p>
            <a:pPr marL="228600" lvl="0" indent="-228600">
              <a:spcAft>
                <a:spcPts val="600"/>
              </a:spcAft>
              <a:buClr>
                <a:schemeClr val="tx2"/>
              </a:buClr>
              <a:buSzPct val="100000"/>
              <a:buFont typeface="Wingdings" pitchFamily="2" charset="2"/>
              <a:buChar char="§"/>
            </a:pPr>
            <a:r>
              <a:rPr lang="en-IN" altLang="en-US" dirty="0">
                <a:solidFill>
                  <a:schemeClr val="bg1"/>
                </a:solidFill>
              </a:rPr>
              <a:t>Rev. Rul. 73-104</a:t>
            </a:r>
          </a:p>
          <a:p>
            <a:pPr marL="228600" lvl="0" indent="-228600">
              <a:spcAft>
                <a:spcPts val="600"/>
              </a:spcAft>
              <a:buClr>
                <a:schemeClr val="tx2"/>
              </a:buClr>
              <a:buSzPct val="100000"/>
              <a:buFont typeface="Wingdings" pitchFamily="2" charset="2"/>
              <a:buChar char="§"/>
            </a:pPr>
            <a:r>
              <a:rPr lang="en-IN" altLang="en-US" dirty="0">
                <a:solidFill>
                  <a:schemeClr val="bg1"/>
                </a:solidFill>
              </a:rPr>
              <a:t>PLR 9550003</a:t>
            </a:r>
          </a:p>
          <a:p>
            <a:pPr marL="228600" lvl="0" indent="-228600">
              <a:spcAft>
                <a:spcPts val="600"/>
              </a:spcAft>
              <a:buClr>
                <a:schemeClr val="tx2"/>
              </a:buClr>
              <a:buSzPct val="100000"/>
              <a:buFont typeface="Wingdings" pitchFamily="2" charset="2"/>
              <a:buChar char="§"/>
            </a:pPr>
            <a:r>
              <a:rPr lang="en-IN" altLang="en-US" dirty="0">
                <a:solidFill>
                  <a:schemeClr val="bg1"/>
                </a:solidFill>
              </a:rPr>
              <a:t>PLR 9712001</a:t>
            </a:r>
          </a:p>
          <a:p>
            <a:pPr marL="228600" lvl="0" indent="-228600">
              <a:spcAft>
                <a:spcPts val="600"/>
              </a:spcAft>
              <a:buClr>
                <a:schemeClr val="tx2"/>
              </a:buClr>
              <a:buSzPct val="100000"/>
              <a:buFont typeface="Wingdings" pitchFamily="2" charset="2"/>
              <a:buChar char="§"/>
            </a:pPr>
            <a:r>
              <a:rPr lang="en-IN" altLang="en-US" dirty="0">
                <a:solidFill>
                  <a:schemeClr val="bg1"/>
                </a:solidFill>
              </a:rPr>
              <a:t>PLR 9720002</a:t>
            </a:r>
          </a:p>
        </p:txBody>
      </p:sp>
    </p:spTree>
    <p:extLst>
      <p:ext uri="{BB962C8B-B14F-4D97-AF65-F5344CB8AC3E}">
        <p14:creationId xmlns:p14="http://schemas.microsoft.com/office/powerpoint/2010/main" val="40284922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6B465-AC97-59A3-7642-28E7650E2F8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6D5E5EF-EDC5-0A06-D5EA-F7FA87F9566E}"/>
              </a:ext>
            </a:extLst>
          </p:cNvPr>
          <p:cNvSpPr>
            <a:spLocks noGrp="1"/>
          </p:cNvSpPr>
          <p:nvPr>
            <p:ph type="title"/>
          </p:nvPr>
        </p:nvSpPr>
        <p:spPr/>
        <p:txBody>
          <a:bodyPr/>
          <a:lstStyle/>
          <a:p>
            <a:r>
              <a:rPr lang="en-US" altLang="en-US" dirty="0"/>
              <a:t>Advertising</a:t>
            </a:r>
            <a:endParaRPr lang="en-US" dirty="0">
              <a:solidFill>
                <a:srgbClr val="FF0000"/>
              </a:solidFill>
            </a:endParaRPr>
          </a:p>
        </p:txBody>
      </p:sp>
      <p:sp>
        <p:nvSpPr>
          <p:cNvPr id="3" name="TextBox 2">
            <a:extLst>
              <a:ext uri="{FF2B5EF4-FFF2-40B4-BE49-F238E27FC236}">
                <a16:creationId xmlns:a16="http://schemas.microsoft.com/office/drawing/2014/main" id="{47AAE497-4551-A3F7-8D4A-C8785B57EE80}"/>
              </a:ext>
            </a:extLst>
          </p:cNvPr>
          <p:cNvSpPr txBox="1">
            <a:spLocks/>
          </p:cNvSpPr>
          <p:nvPr/>
        </p:nvSpPr>
        <p:spPr>
          <a:xfrm>
            <a:off x="485523" y="1411287"/>
            <a:ext cx="5915277" cy="2877711"/>
          </a:xfrm>
          <a:prstGeom prst="rect">
            <a:avLst/>
          </a:prstGeom>
          <a:noFill/>
        </p:spPr>
        <p:txBody>
          <a:bodyPr wrap="square" lIns="0" tIns="0" rIns="0" bIns="0">
            <a:spAutoFit/>
          </a:bodyPr>
          <a:lstStyle/>
          <a:p>
            <a:pPr lvl="0">
              <a:spcAft>
                <a:spcPts val="600"/>
              </a:spcAft>
              <a:buClr>
                <a:schemeClr val="tx2"/>
              </a:buClr>
              <a:buSzPct val="100000"/>
            </a:pPr>
            <a:r>
              <a:rPr lang="en-IN" altLang="en-US" b="1" dirty="0">
                <a:solidFill>
                  <a:schemeClr val="bg1"/>
                </a:solidFill>
              </a:rPr>
              <a:t>General rule</a:t>
            </a:r>
            <a:r>
              <a:rPr lang="en-IN" altLang="en-US" dirty="0">
                <a:solidFill>
                  <a:schemeClr val="bg1"/>
                </a:solidFill>
              </a:rPr>
              <a:t>: income from the sale of advertising in an exempt organization’s print media is taxed under IRC Section 511 as income from an unrelated trade or business</a:t>
            </a:r>
          </a:p>
          <a:p>
            <a:pPr marL="228600" lvl="0" indent="-228600">
              <a:spcAft>
                <a:spcPts val="600"/>
              </a:spcAft>
              <a:buClr>
                <a:schemeClr val="tx2"/>
              </a:buClr>
              <a:buSzPct val="100000"/>
              <a:buFont typeface="Wingdings" pitchFamily="2" charset="2"/>
              <a:buChar char="§"/>
            </a:pPr>
            <a:r>
              <a:rPr lang="en-IN" altLang="en-US" dirty="0">
                <a:solidFill>
                  <a:schemeClr val="bg1"/>
                </a:solidFill>
              </a:rPr>
              <a:t>Periodicals</a:t>
            </a:r>
          </a:p>
          <a:p>
            <a:pPr marL="228600" lvl="0" indent="-228600">
              <a:spcAft>
                <a:spcPts val="600"/>
              </a:spcAft>
              <a:buClr>
                <a:schemeClr val="tx2"/>
              </a:buClr>
              <a:buSzPct val="100000"/>
              <a:buFont typeface="Wingdings" pitchFamily="2" charset="2"/>
              <a:buChar char="§"/>
            </a:pPr>
            <a:r>
              <a:rPr lang="en-IN" altLang="en-US" dirty="0">
                <a:solidFill>
                  <a:schemeClr val="bg1"/>
                </a:solidFill>
              </a:rPr>
              <a:t>Game programs</a:t>
            </a:r>
          </a:p>
          <a:p>
            <a:pPr marL="228600" lvl="0" indent="-228600">
              <a:spcAft>
                <a:spcPts val="600"/>
              </a:spcAft>
              <a:buClr>
                <a:schemeClr val="tx2"/>
              </a:buClr>
              <a:buSzPct val="100000"/>
              <a:buFont typeface="Wingdings" pitchFamily="2" charset="2"/>
              <a:buChar char="§"/>
            </a:pPr>
            <a:r>
              <a:rPr lang="en-IN" altLang="en-US" dirty="0">
                <a:solidFill>
                  <a:schemeClr val="bg1"/>
                </a:solidFill>
              </a:rPr>
              <a:t>Media guides</a:t>
            </a:r>
          </a:p>
          <a:p>
            <a:pPr marL="228600" lvl="0" indent="-228600">
              <a:spcAft>
                <a:spcPts val="600"/>
              </a:spcAft>
              <a:buClr>
                <a:schemeClr val="tx2"/>
              </a:buClr>
              <a:buSzPct val="100000"/>
              <a:buFont typeface="Wingdings" pitchFamily="2" charset="2"/>
              <a:buChar char="§"/>
            </a:pPr>
            <a:r>
              <a:rPr lang="en-IN" altLang="en-US" dirty="0">
                <a:solidFill>
                  <a:schemeClr val="bg1"/>
                </a:solidFill>
              </a:rPr>
              <a:t>Yearbooks</a:t>
            </a:r>
          </a:p>
          <a:p>
            <a:pPr marL="228600" lvl="0" indent="-228600">
              <a:spcAft>
                <a:spcPts val="600"/>
              </a:spcAft>
              <a:buClr>
                <a:schemeClr val="tx2"/>
              </a:buClr>
              <a:buSzPct val="100000"/>
              <a:buFont typeface="Wingdings" pitchFamily="2" charset="2"/>
              <a:buChar char="§"/>
            </a:pPr>
            <a:r>
              <a:rPr lang="en-IN" altLang="en-US" dirty="0">
                <a:solidFill>
                  <a:schemeClr val="bg1"/>
                </a:solidFill>
              </a:rPr>
              <a:t>Event tickets</a:t>
            </a:r>
          </a:p>
        </p:txBody>
      </p:sp>
      <p:pic>
        <p:nvPicPr>
          <p:cNvPr id="5" name="Picture 4" descr="A person holding a white card&#10;&#10;AI-generated content may be incorrect.">
            <a:extLst>
              <a:ext uri="{FF2B5EF4-FFF2-40B4-BE49-F238E27FC236}">
                <a16:creationId xmlns:a16="http://schemas.microsoft.com/office/drawing/2014/main" id="{3CC8F978-A289-5F8C-0B1A-59051C27391B}"/>
              </a:ext>
            </a:extLst>
          </p:cNvPr>
          <p:cNvPicPr>
            <a:picLocks noChangeAspect="1"/>
          </p:cNvPicPr>
          <p:nvPr/>
        </p:nvPicPr>
        <p:blipFill rotWithShape="1">
          <a:blip r:embed="rId3"/>
          <a:srcRect l="27008" r="19254"/>
          <a:stretch/>
        </p:blipFill>
        <p:spPr>
          <a:xfrm>
            <a:off x="6676572" y="1412874"/>
            <a:ext cx="5029906" cy="4679951"/>
          </a:xfrm>
          <a:prstGeom prst="rect">
            <a:avLst/>
          </a:prstGeom>
        </p:spPr>
      </p:pic>
    </p:spTree>
    <p:extLst>
      <p:ext uri="{BB962C8B-B14F-4D97-AF65-F5344CB8AC3E}">
        <p14:creationId xmlns:p14="http://schemas.microsoft.com/office/powerpoint/2010/main" val="9270180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5CCD5-7C72-F3D1-418C-D5F48E95B77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FA42967-D4CD-958F-9024-89A65D0AB1FF}"/>
              </a:ext>
            </a:extLst>
          </p:cNvPr>
          <p:cNvSpPr>
            <a:spLocks noGrp="1"/>
          </p:cNvSpPr>
          <p:nvPr>
            <p:ph type="title"/>
          </p:nvPr>
        </p:nvSpPr>
        <p:spPr>
          <a:xfrm>
            <a:off x="485523" y="345396"/>
            <a:ext cx="11224347" cy="470898"/>
          </a:xfrm>
        </p:spPr>
        <p:txBody>
          <a:bodyPr/>
          <a:lstStyle/>
          <a:p>
            <a:r>
              <a:rPr lang="en-US" altLang="en-US" dirty="0"/>
              <a:t>Product sales/retail operations</a:t>
            </a:r>
            <a:endParaRPr lang="en-US" dirty="0">
              <a:solidFill>
                <a:srgbClr val="FF0000"/>
              </a:solidFill>
            </a:endParaRPr>
          </a:p>
        </p:txBody>
      </p:sp>
      <p:sp>
        <p:nvSpPr>
          <p:cNvPr id="2" name="TextBox 1">
            <a:extLst>
              <a:ext uri="{FF2B5EF4-FFF2-40B4-BE49-F238E27FC236}">
                <a16:creationId xmlns:a16="http://schemas.microsoft.com/office/drawing/2014/main" id="{A28303A9-18E2-7F84-4758-1C61BE663C5B}"/>
              </a:ext>
            </a:extLst>
          </p:cNvPr>
          <p:cNvSpPr txBox="1">
            <a:spLocks/>
          </p:cNvSpPr>
          <p:nvPr/>
        </p:nvSpPr>
        <p:spPr>
          <a:xfrm>
            <a:off x="485523" y="1411287"/>
            <a:ext cx="11224347" cy="4216539"/>
          </a:xfrm>
          <a:prstGeom prst="rect">
            <a:avLst/>
          </a:prstGeom>
          <a:noFill/>
        </p:spPr>
        <p:txBody>
          <a:bodyPr wrap="square" lIns="0" tIns="0" rIns="0" bIns="0">
            <a:spAutoFit/>
          </a:bodyPr>
          <a:lstStyle/>
          <a:p>
            <a:pPr lvl="0">
              <a:spcAft>
                <a:spcPts val="600"/>
              </a:spcAft>
              <a:buClr>
                <a:schemeClr val="tx2"/>
              </a:buClr>
              <a:buSzPct val="100000"/>
            </a:pPr>
            <a:r>
              <a:rPr lang="en-IN" altLang="en-US" dirty="0">
                <a:solidFill>
                  <a:schemeClr val="bg1"/>
                </a:solidFill>
              </a:rPr>
              <a:t>When an exempt entity engages in the activity of selling certain products or offering certain services, there are two keys to avoiding UBI:</a:t>
            </a:r>
          </a:p>
          <a:p>
            <a:pPr marL="228600" indent="-228600">
              <a:spcAft>
                <a:spcPts val="600"/>
              </a:spcAft>
              <a:buClr>
                <a:schemeClr val="tx2"/>
              </a:buClr>
              <a:buSzPct val="100000"/>
              <a:buFont typeface="Wingdings" pitchFamily="2" charset="2"/>
              <a:buChar char="§"/>
            </a:pPr>
            <a:r>
              <a:rPr lang="en-IN" altLang="en-US" dirty="0">
                <a:solidFill>
                  <a:schemeClr val="bg1"/>
                </a:solidFill>
              </a:rPr>
              <a:t>The activity must assist the EO in conducting and carrying out its exempt purpose.</a:t>
            </a:r>
          </a:p>
          <a:p>
            <a:pPr marL="228600" indent="-228600">
              <a:spcAft>
                <a:spcPts val="600"/>
              </a:spcAft>
              <a:buClr>
                <a:schemeClr val="tx2"/>
              </a:buClr>
              <a:buSzPct val="100000"/>
              <a:buFont typeface="Wingdings" pitchFamily="2" charset="2"/>
              <a:buChar char="§"/>
            </a:pPr>
            <a:r>
              <a:rPr lang="en-IN" altLang="en-US" dirty="0">
                <a:solidFill>
                  <a:schemeClr val="bg1"/>
                </a:solidFill>
              </a:rPr>
              <a:t>The scale of the activity must be no more than necessary.</a:t>
            </a:r>
          </a:p>
          <a:p>
            <a:pPr lvl="0">
              <a:spcAft>
                <a:spcPts val="600"/>
              </a:spcAft>
              <a:buClr>
                <a:schemeClr val="tx2"/>
              </a:buClr>
              <a:buSzPct val="100000"/>
            </a:pPr>
            <a:r>
              <a:rPr lang="en-IN" altLang="en-US" dirty="0">
                <a:solidFill>
                  <a:schemeClr val="bg1"/>
                </a:solidFill>
              </a:rPr>
              <a:t>The EO must distinguish itself and the activity from that of a for-profit entity.</a:t>
            </a:r>
          </a:p>
          <a:p>
            <a:pPr lvl="0">
              <a:spcAft>
                <a:spcPts val="600"/>
              </a:spcAft>
              <a:buClr>
                <a:schemeClr val="tx2"/>
              </a:buClr>
              <a:buSzPct val="100000"/>
            </a:pPr>
            <a:r>
              <a:rPr lang="en-IN" altLang="en-US" b="1" dirty="0">
                <a:solidFill>
                  <a:schemeClr val="bg1"/>
                </a:solidFill>
              </a:rPr>
              <a:t>Rev. Rul. 76-94</a:t>
            </a:r>
          </a:p>
          <a:p>
            <a:pPr lvl="0">
              <a:spcAft>
                <a:spcPts val="600"/>
              </a:spcAft>
              <a:buClr>
                <a:schemeClr val="tx2"/>
              </a:buClr>
              <a:buSzPct val="100000"/>
            </a:pPr>
            <a:r>
              <a:rPr lang="en-IN" altLang="en-US" dirty="0">
                <a:solidFill>
                  <a:schemeClr val="bg1"/>
                </a:solidFill>
              </a:rPr>
              <a:t>The operation of a retail grocery store as part of a therapy program for emotionally disturbed youth is not UBI based on the following:</a:t>
            </a:r>
          </a:p>
          <a:p>
            <a:pPr marL="228600" indent="-228600">
              <a:spcAft>
                <a:spcPts val="600"/>
              </a:spcAft>
              <a:buClr>
                <a:schemeClr val="tx2"/>
              </a:buClr>
              <a:buSzPct val="100000"/>
              <a:buFont typeface="Wingdings" pitchFamily="2" charset="2"/>
              <a:buChar char="§"/>
            </a:pPr>
            <a:r>
              <a:rPr lang="en-IN" altLang="en-US" dirty="0">
                <a:solidFill>
                  <a:schemeClr val="bg1"/>
                </a:solidFill>
              </a:rPr>
              <a:t>The operation is almost fully staffed by targeted youth.</a:t>
            </a:r>
          </a:p>
          <a:p>
            <a:pPr marL="228600" indent="-228600">
              <a:spcAft>
                <a:spcPts val="600"/>
              </a:spcAft>
              <a:buClr>
                <a:schemeClr val="tx2"/>
              </a:buClr>
              <a:buSzPct val="100000"/>
              <a:buFont typeface="Wingdings" pitchFamily="2" charset="2"/>
              <a:buChar char="§"/>
            </a:pPr>
            <a:r>
              <a:rPr lang="en-IN" altLang="en-US" dirty="0">
                <a:solidFill>
                  <a:schemeClr val="bg1"/>
                </a:solidFill>
              </a:rPr>
              <a:t>The grocery store is operated at a level sufficient to only utilize the number of residents residing in the facility.</a:t>
            </a:r>
          </a:p>
          <a:p>
            <a:pPr marL="228600" indent="-228600">
              <a:spcAft>
                <a:spcPts val="600"/>
              </a:spcAft>
              <a:buClr>
                <a:schemeClr val="tx2"/>
              </a:buClr>
              <a:buSzPct val="100000"/>
              <a:buFont typeface="Wingdings" pitchFamily="2" charset="2"/>
              <a:buChar char="§"/>
            </a:pPr>
            <a:r>
              <a:rPr lang="en-IN" altLang="en-US" dirty="0">
                <a:solidFill>
                  <a:schemeClr val="bg1"/>
                </a:solidFill>
              </a:rPr>
              <a:t>The training program is designed to support the emotional rehabilitation of the participants rather than to provide on-the-job training.</a:t>
            </a:r>
          </a:p>
        </p:txBody>
      </p:sp>
    </p:spTree>
    <p:extLst>
      <p:ext uri="{BB962C8B-B14F-4D97-AF65-F5344CB8AC3E}">
        <p14:creationId xmlns:p14="http://schemas.microsoft.com/office/powerpoint/2010/main" val="29485938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A1B52-A99D-C20D-6480-919D1286F80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CFD2879-C6F9-FC1D-A7EB-422427EEB6D7}"/>
              </a:ext>
            </a:extLst>
          </p:cNvPr>
          <p:cNvSpPr>
            <a:spLocks noGrp="1"/>
          </p:cNvSpPr>
          <p:nvPr>
            <p:ph type="title"/>
          </p:nvPr>
        </p:nvSpPr>
        <p:spPr/>
        <p:txBody>
          <a:bodyPr/>
          <a:lstStyle/>
          <a:p>
            <a:r>
              <a:rPr lang="en-US" altLang="en-US" dirty="0"/>
              <a:t>UBI issues for hospitals: patient vs. non-patient</a:t>
            </a:r>
            <a:br>
              <a:rPr lang="en-US" altLang="en-US" dirty="0"/>
            </a:br>
            <a:endParaRPr lang="en-US" dirty="0">
              <a:solidFill>
                <a:srgbClr val="FF0000"/>
              </a:solidFill>
            </a:endParaRPr>
          </a:p>
        </p:txBody>
      </p:sp>
      <p:sp>
        <p:nvSpPr>
          <p:cNvPr id="2" name="TextBox 1">
            <a:extLst>
              <a:ext uri="{FF2B5EF4-FFF2-40B4-BE49-F238E27FC236}">
                <a16:creationId xmlns:a16="http://schemas.microsoft.com/office/drawing/2014/main" id="{9771FD56-E956-9319-BF42-4FC38A505664}"/>
              </a:ext>
            </a:extLst>
          </p:cNvPr>
          <p:cNvSpPr txBox="1">
            <a:spLocks/>
          </p:cNvSpPr>
          <p:nvPr/>
        </p:nvSpPr>
        <p:spPr>
          <a:xfrm>
            <a:off x="485523" y="1411287"/>
            <a:ext cx="11223625" cy="4493538"/>
          </a:xfrm>
          <a:prstGeom prst="rect">
            <a:avLst/>
          </a:prstGeom>
          <a:noFill/>
        </p:spPr>
        <p:txBody>
          <a:bodyPr wrap="square" lIns="0" tIns="0" rIns="0" bIns="0">
            <a:spAutoFit/>
          </a:bodyPr>
          <a:lstStyle/>
          <a:p>
            <a:pPr lvl="0">
              <a:spcAft>
                <a:spcPts val="600"/>
              </a:spcAft>
              <a:buClr>
                <a:schemeClr val="tx2"/>
              </a:buClr>
              <a:buSzPct val="100000"/>
            </a:pPr>
            <a:r>
              <a:rPr lang="en-IN" altLang="en-US" sz="1600" dirty="0">
                <a:solidFill>
                  <a:schemeClr val="bg1"/>
                </a:solidFill>
              </a:rPr>
              <a:t>In general, the IRS has adopted a patient/non-patient approach to determining the taxation of certain hospital services.</a:t>
            </a:r>
          </a:p>
          <a:p>
            <a:pPr lvl="0">
              <a:spcAft>
                <a:spcPts val="600"/>
              </a:spcAft>
              <a:buClr>
                <a:schemeClr val="tx2"/>
              </a:buClr>
              <a:buSzPct val="100000"/>
            </a:pPr>
            <a:r>
              <a:rPr lang="en-IN" altLang="en-US" sz="1600" dirty="0">
                <a:solidFill>
                  <a:schemeClr val="bg1"/>
                </a:solidFill>
              </a:rPr>
              <a:t>Common UBI for sales to nonpatients includes:</a:t>
            </a:r>
          </a:p>
          <a:p>
            <a:pPr marL="228600" lvl="0" indent="-228600">
              <a:spcAft>
                <a:spcPts val="600"/>
              </a:spcAft>
              <a:buClr>
                <a:schemeClr val="tx2"/>
              </a:buClr>
              <a:buSzPct val="100000"/>
              <a:buFont typeface="Wingdings" pitchFamily="2" charset="2"/>
              <a:buChar char="§"/>
            </a:pPr>
            <a:r>
              <a:rPr lang="en-IN" altLang="en-US" sz="1600" dirty="0">
                <a:solidFill>
                  <a:schemeClr val="bg1"/>
                </a:solidFill>
              </a:rPr>
              <a:t>Laboratory services unless an exception for training/education, isolated rural area, specialized facilities/capabilities or services to an affiliate entity</a:t>
            </a:r>
          </a:p>
          <a:p>
            <a:pPr marL="228600" lvl="0" indent="-228600">
              <a:spcAft>
                <a:spcPts val="600"/>
              </a:spcAft>
              <a:buClr>
                <a:schemeClr val="tx2"/>
              </a:buClr>
              <a:buSzPct val="100000"/>
              <a:buFont typeface="Wingdings" pitchFamily="2" charset="2"/>
              <a:buChar char="§"/>
            </a:pPr>
            <a:r>
              <a:rPr lang="en-IN" altLang="en-US" sz="1600" dirty="0">
                <a:solidFill>
                  <a:schemeClr val="bg1"/>
                </a:solidFill>
              </a:rPr>
              <a:t>Pharmacy sales unless an exception for convenience to employees/family members, sales to an affiliate entity or certain nursing home criteria</a:t>
            </a:r>
          </a:p>
          <a:p>
            <a:pPr lvl="0">
              <a:spcAft>
                <a:spcPts val="600"/>
              </a:spcAft>
              <a:buClr>
                <a:schemeClr val="tx2"/>
              </a:buClr>
              <a:buSzPct val="100000"/>
            </a:pPr>
            <a:r>
              <a:rPr lang="en-IN" altLang="en-US" sz="1600" dirty="0">
                <a:solidFill>
                  <a:schemeClr val="bg1"/>
                </a:solidFill>
              </a:rPr>
              <a:t>Revenue ruling 68-376: definition of a patient includes a person:</a:t>
            </a:r>
          </a:p>
          <a:p>
            <a:pPr marL="228600" lvl="0" indent="-228600">
              <a:spcAft>
                <a:spcPts val="600"/>
              </a:spcAft>
              <a:buClr>
                <a:schemeClr val="tx2"/>
              </a:buClr>
              <a:buSzPct val="100000"/>
              <a:buFont typeface="Wingdings" pitchFamily="2" charset="2"/>
              <a:buChar char="§"/>
            </a:pPr>
            <a:r>
              <a:rPr lang="en-IN" altLang="en-US" sz="1600" dirty="0">
                <a:solidFill>
                  <a:schemeClr val="bg1"/>
                </a:solidFill>
              </a:rPr>
              <a:t>Admitted to the hospital as an inpatient</a:t>
            </a:r>
          </a:p>
          <a:p>
            <a:pPr marL="228600" lvl="0" indent="-228600">
              <a:spcAft>
                <a:spcPts val="600"/>
              </a:spcAft>
              <a:buClr>
                <a:schemeClr val="tx2"/>
              </a:buClr>
              <a:buSzPct val="100000"/>
              <a:buFont typeface="Wingdings" pitchFamily="2" charset="2"/>
              <a:buChar char="§"/>
            </a:pPr>
            <a:r>
              <a:rPr lang="en-IN" altLang="en-US" sz="1600" dirty="0">
                <a:solidFill>
                  <a:schemeClr val="bg1"/>
                </a:solidFill>
              </a:rPr>
              <a:t>Receiving general or emergency diagnostic, therapeutic or preventive health services from outpatient facilities of </a:t>
            </a:r>
            <a:br>
              <a:rPr lang="en-IN" altLang="en-US" sz="1600" dirty="0">
                <a:solidFill>
                  <a:schemeClr val="bg1"/>
                </a:solidFill>
              </a:rPr>
            </a:br>
            <a:r>
              <a:rPr lang="en-IN" altLang="en-US" sz="1600" dirty="0">
                <a:solidFill>
                  <a:schemeClr val="bg1"/>
                </a:solidFill>
              </a:rPr>
              <a:t>the hospital</a:t>
            </a:r>
          </a:p>
          <a:p>
            <a:pPr marL="228600" lvl="0" indent="-228600">
              <a:spcAft>
                <a:spcPts val="600"/>
              </a:spcAft>
              <a:buClr>
                <a:schemeClr val="tx2"/>
              </a:buClr>
              <a:buSzPct val="100000"/>
              <a:buFont typeface="Wingdings" pitchFamily="2" charset="2"/>
              <a:buChar char="§"/>
            </a:pPr>
            <a:r>
              <a:rPr lang="en-IN" altLang="en-US" sz="1600" dirty="0">
                <a:solidFill>
                  <a:schemeClr val="bg1"/>
                </a:solidFill>
              </a:rPr>
              <a:t>Directly referred to the hospital's outpatient facilities by their private physician for specific diagnostic or </a:t>
            </a:r>
            <a:br>
              <a:rPr lang="en-IN" altLang="en-US" sz="1600" dirty="0">
                <a:solidFill>
                  <a:schemeClr val="bg1"/>
                </a:solidFill>
              </a:rPr>
            </a:br>
            <a:r>
              <a:rPr lang="en-IN" altLang="en-US" sz="1600" dirty="0">
                <a:solidFill>
                  <a:schemeClr val="bg1"/>
                </a:solidFill>
              </a:rPr>
              <a:t>treatment procedures </a:t>
            </a:r>
          </a:p>
          <a:p>
            <a:pPr marL="228600" lvl="0" indent="-228600">
              <a:spcAft>
                <a:spcPts val="600"/>
              </a:spcAft>
              <a:buClr>
                <a:schemeClr val="tx2"/>
              </a:buClr>
              <a:buSzPct val="100000"/>
              <a:buFont typeface="Wingdings" pitchFamily="2" charset="2"/>
              <a:buChar char="§"/>
            </a:pPr>
            <a:r>
              <a:rPr lang="en-IN" altLang="en-US" sz="1600" dirty="0">
                <a:solidFill>
                  <a:schemeClr val="bg1"/>
                </a:solidFill>
              </a:rPr>
              <a:t>Refilling a prescription written during the course of their treatment as a patient of the hospital</a:t>
            </a:r>
          </a:p>
          <a:p>
            <a:pPr marL="228600" lvl="0" indent="-228600">
              <a:spcAft>
                <a:spcPts val="600"/>
              </a:spcAft>
              <a:buClr>
                <a:schemeClr val="tx2"/>
              </a:buClr>
              <a:buSzPct val="100000"/>
              <a:buFont typeface="Wingdings" pitchFamily="2" charset="2"/>
              <a:buChar char="§"/>
            </a:pPr>
            <a:r>
              <a:rPr lang="en-IN" altLang="en-US" sz="1600" dirty="0">
                <a:solidFill>
                  <a:schemeClr val="bg1"/>
                </a:solidFill>
              </a:rPr>
              <a:t>Receiving medical services as part of a hospital-administered home care program</a:t>
            </a:r>
          </a:p>
          <a:p>
            <a:pPr marL="228600" lvl="0" indent="-228600">
              <a:spcAft>
                <a:spcPts val="600"/>
              </a:spcAft>
              <a:buClr>
                <a:schemeClr val="tx2"/>
              </a:buClr>
              <a:buSzPct val="100000"/>
              <a:buFont typeface="Wingdings" pitchFamily="2" charset="2"/>
              <a:buChar char="§"/>
            </a:pPr>
            <a:r>
              <a:rPr lang="en-IN" altLang="en-US" sz="1600" dirty="0">
                <a:solidFill>
                  <a:schemeClr val="bg1"/>
                </a:solidFill>
              </a:rPr>
              <a:t>Receiving medical care and services in a hospital-affiliated extended care facility</a:t>
            </a:r>
          </a:p>
        </p:txBody>
      </p:sp>
    </p:spTree>
    <p:extLst>
      <p:ext uri="{BB962C8B-B14F-4D97-AF65-F5344CB8AC3E}">
        <p14:creationId xmlns:p14="http://schemas.microsoft.com/office/powerpoint/2010/main" val="17549466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E249E-3F3D-6183-0A5F-5D91240AF96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7B19018-D7A2-64C8-03BC-ED009476B350}"/>
              </a:ext>
            </a:extLst>
          </p:cNvPr>
          <p:cNvSpPr>
            <a:spLocks noGrp="1"/>
          </p:cNvSpPr>
          <p:nvPr>
            <p:ph type="title"/>
          </p:nvPr>
        </p:nvSpPr>
        <p:spPr/>
        <p:txBody>
          <a:bodyPr/>
          <a:lstStyle/>
          <a:p>
            <a:r>
              <a:rPr lang="en-US" dirty="0"/>
              <a:t>Gaming activities, 50/50 raffles</a:t>
            </a:r>
            <a:endParaRPr lang="en-US" dirty="0">
              <a:solidFill>
                <a:srgbClr val="FF0000"/>
              </a:solidFill>
            </a:endParaRPr>
          </a:p>
        </p:txBody>
      </p:sp>
      <p:sp>
        <p:nvSpPr>
          <p:cNvPr id="2" name="TextBox 1">
            <a:extLst>
              <a:ext uri="{FF2B5EF4-FFF2-40B4-BE49-F238E27FC236}">
                <a16:creationId xmlns:a16="http://schemas.microsoft.com/office/drawing/2014/main" id="{C510447C-5C9B-5A5A-2815-C22C2E2AED45}"/>
              </a:ext>
            </a:extLst>
          </p:cNvPr>
          <p:cNvSpPr txBox="1">
            <a:spLocks/>
          </p:cNvSpPr>
          <p:nvPr/>
        </p:nvSpPr>
        <p:spPr>
          <a:xfrm>
            <a:off x="485523" y="1411287"/>
            <a:ext cx="11223625" cy="2831544"/>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Gaming or lotteries are not charitable activities. </a:t>
            </a:r>
          </a:p>
          <a:p>
            <a:pPr marL="228600" lvl="0" indent="-228600">
              <a:spcAft>
                <a:spcPts val="600"/>
              </a:spcAft>
              <a:buClr>
                <a:schemeClr val="tx2"/>
              </a:buClr>
              <a:buSzPct val="100000"/>
              <a:buFont typeface="Wingdings" pitchFamily="2" charset="2"/>
              <a:buChar char="§"/>
            </a:pPr>
            <a:r>
              <a:rPr lang="en-IN" altLang="en-US" dirty="0">
                <a:solidFill>
                  <a:schemeClr val="bg1"/>
                </a:solidFill>
              </a:rPr>
              <a:t>Using proceeds from these activities for charitable causes does not make the activities charitable.</a:t>
            </a:r>
          </a:p>
          <a:p>
            <a:pPr marL="228600" lvl="0" indent="-228600">
              <a:spcAft>
                <a:spcPts val="600"/>
              </a:spcAft>
              <a:buClr>
                <a:schemeClr val="tx2"/>
              </a:buClr>
              <a:buSzPct val="100000"/>
              <a:buFont typeface="Wingdings" pitchFamily="2" charset="2"/>
              <a:buChar char="§"/>
            </a:pPr>
            <a:r>
              <a:rPr lang="en-IN" altLang="en-US" dirty="0">
                <a:solidFill>
                  <a:schemeClr val="bg1"/>
                </a:solidFill>
              </a:rPr>
              <a:t>Organizations must also comply with state laws regarding gambling and raffles, which can affect the legality and tax implications of the raffle.</a:t>
            </a:r>
          </a:p>
          <a:p>
            <a:pPr marL="228600" lvl="0" indent="-228600">
              <a:spcAft>
                <a:spcPts val="600"/>
              </a:spcAft>
              <a:buClr>
                <a:schemeClr val="tx2"/>
              </a:buClr>
              <a:buSzPct val="100000"/>
              <a:buFont typeface="Wingdings" pitchFamily="2" charset="2"/>
              <a:buChar char="§"/>
            </a:pPr>
            <a:r>
              <a:rPr lang="en-IN" altLang="en-US" dirty="0">
                <a:solidFill>
                  <a:schemeClr val="bg1"/>
                </a:solidFill>
              </a:rPr>
              <a:t>Avoid UBI</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Volunteer exception</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Failing the “regularly carried on” UBI component: the IRS looks at how often the raffle is held</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Under state law, payment to the charitable beneficiary organization is required or the organization will lose its </a:t>
            </a:r>
            <a:br>
              <a:rPr lang="en-IN" altLang="en-US" sz="1600" dirty="0">
                <a:solidFill>
                  <a:schemeClr val="bg1"/>
                </a:solidFill>
              </a:rPr>
            </a:br>
            <a:r>
              <a:rPr lang="en-IN" altLang="en-US" sz="1600" dirty="0">
                <a:solidFill>
                  <a:schemeClr val="bg1"/>
                </a:solidFill>
              </a:rPr>
              <a:t>gaming license</a:t>
            </a:r>
          </a:p>
        </p:txBody>
      </p:sp>
    </p:spTree>
    <p:extLst>
      <p:ext uri="{BB962C8B-B14F-4D97-AF65-F5344CB8AC3E}">
        <p14:creationId xmlns:p14="http://schemas.microsoft.com/office/powerpoint/2010/main" val="21753420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3CA66-1E31-DE57-56D5-989E182D4FC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E5D1E65-C2CC-F6FD-4A6C-0CF03F23B15F}"/>
              </a:ext>
            </a:extLst>
          </p:cNvPr>
          <p:cNvSpPr>
            <a:spLocks noGrp="1"/>
          </p:cNvSpPr>
          <p:nvPr>
            <p:ph type="title"/>
          </p:nvPr>
        </p:nvSpPr>
        <p:spPr/>
        <p:txBody>
          <a:bodyPr/>
          <a:lstStyle/>
          <a:p>
            <a:r>
              <a:rPr lang="en-US" dirty="0"/>
              <a:t>Polling question 4</a:t>
            </a:r>
            <a:endParaRPr lang="en-US" dirty="0">
              <a:solidFill>
                <a:srgbClr val="FF0000"/>
              </a:solidFill>
            </a:endParaRPr>
          </a:p>
        </p:txBody>
      </p:sp>
      <p:sp>
        <p:nvSpPr>
          <p:cNvPr id="2" name="TextBox 1">
            <a:extLst>
              <a:ext uri="{FF2B5EF4-FFF2-40B4-BE49-F238E27FC236}">
                <a16:creationId xmlns:a16="http://schemas.microsoft.com/office/drawing/2014/main" id="{DDD69069-1E16-53E3-69E7-B16BE563A264}"/>
              </a:ext>
            </a:extLst>
          </p:cNvPr>
          <p:cNvSpPr txBox="1">
            <a:spLocks/>
          </p:cNvSpPr>
          <p:nvPr/>
        </p:nvSpPr>
        <p:spPr>
          <a:xfrm>
            <a:off x="485523" y="1411287"/>
            <a:ext cx="11223625" cy="1538883"/>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US" altLang="en-US" sz="1600" dirty="0">
                <a:solidFill>
                  <a:schemeClr val="bg1"/>
                </a:solidFill>
              </a:rPr>
              <a:t>True or false: Gaming and lotteries are considered charitable activities and are never considered UBTI.</a:t>
            </a:r>
          </a:p>
          <a:p>
            <a:pPr marL="228600" lvl="0" indent="-228600">
              <a:spcAft>
                <a:spcPts val="600"/>
              </a:spcAft>
              <a:buClr>
                <a:schemeClr val="tx2"/>
              </a:buClr>
              <a:buSzPct val="100000"/>
              <a:buFont typeface="Wingdings" pitchFamily="2" charset="2"/>
              <a:buChar char="§"/>
            </a:pPr>
            <a:endParaRPr lang="en-US" altLang="en-US" sz="1600" dirty="0">
              <a:solidFill>
                <a:schemeClr val="bg1"/>
              </a:solidFill>
            </a:endParaRPr>
          </a:p>
          <a:p>
            <a:pPr marL="342900" lvl="0" indent="-342900">
              <a:spcAft>
                <a:spcPts val="600"/>
              </a:spcAft>
              <a:buClr>
                <a:schemeClr val="tx2"/>
              </a:buClr>
              <a:buSzPct val="100000"/>
              <a:buAutoNum type="alphaUcPeriod"/>
            </a:pPr>
            <a:r>
              <a:rPr lang="en-US" altLang="en-US" sz="1600" dirty="0">
                <a:solidFill>
                  <a:schemeClr val="bg1"/>
                </a:solidFill>
              </a:rPr>
              <a:t>True</a:t>
            </a:r>
          </a:p>
          <a:p>
            <a:pPr marL="342900" lvl="0" indent="-342900">
              <a:spcAft>
                <a:spcPts val="600"/>
              </a:spcAft>
              <a:buClr>
                <a:schemeClr val="tx2"/>
              </a:buClr>
              <a:buSzPct val="100000"/>
              <a:buAutoNum type="alphaUcPeriod"/>
            </a:pPr>
            <a:r>
              <a:rPr lang="en-US" altLang="en-US" sz="1600" dirty="0">
                <a:solidFill>
                  <a:schemeClr val="bg1"/>
                </a:solidFill>
              </a:rPr>
              <a:t>False</a:t>
            </a:r>
          </a:p>
          <a:p>
            <a:pPr marL="228600" lvl="0" indent="-228600">
              <a:spcAft>
                <a:spcPts val="600"/>
              </a:spcAft>
              <a:buClr>
                <a:schemeClr val="tx2"/>
              </a:buClr>
              <a:buSzPct val="100000"/>
              <a:buFont typeface="Wingdings" pitchFamily="2" charset="2"/>
              <a:buChar char="§"/>
            </a:pPr>
            <a:endParaRPr lang="en-US" altLang="en-US" sz="1600" dirty="0">
              <a:solidFill>
                <a:schemeClr val="bg1"/>
              </a:solidFill>
            </a:endParaRPr>
          </a:p>
        </p:txBody>
      </p:sp>
    </p:spTree>
    <p:extLst>
      <p:ext uri="{BB962C8B-B14F-4D97-AF65-F5344CB8AC3E}">
        <p14:creationId xmlns:p14="http://schemas.microsoft.com/office/powerpoint/2010/main" val="156125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761E59C-DDDA-2130-D39B-F8D6445858CB}"/>
              </a:ext>
            </a:extLst>
          </p:cNvPr>
          <p:cNvSpPr>
            <a:spLocks noGrp="1"/>
          </p:cNvSpPr>
          <p:nvPr>
            <p:ph type="title"/>
          </p:nvPr>
        </p:nvSpPr>
        <p:spPr/>
        <p:txBody>
          <a:bodyPr/>
          <a:lstStyle/>
          <a:p>
            <a:r>
              <a:rPr lang="en-GB" dirty="0"/>
              <a:t>CPE Eligibility</a:t>
            </a:r>
            <a:endParaRPr lang="en-US" dirty="0">
              <a:solidFill>
                <a:srgbClr val="FF0000"/>
              </a:solidFill>
            </a:endParaRPr>
          </a:p>
        </p:txBody>
      </p:sp>
      <p:sp>
        <p:nvSpPr>
          <p:cNvPr id="2" name="TextBox 1">
            <a:extLst>
              <a:ext uri="{FF2B5EF4-FFF2-40B4-BE49-F238E27FC236}">
                <a16:creationId xmlns:a16="http://schemas.microsoft.com/office/drawing/2014/main" id="{B77AA35E-BA70-E27E-E201-7BCD1AFFB723}"/>
              </a:ext>
            </a:extLst>
          </p:cNvPr>
          <p:cNvSpPr txBox="1">
            <a:spLocks/>
          </p:cNvSpPr>
          <p:nvPr/>
        </p:nvSpPr>
        <p:spPr>
          <a:xfrm>
            <a:off x="485523" y="1411287"/>
            <a:ext cx="11223625" cy="907941"/>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US" altLang="en-US" dirty="0">
                <a:solidFill>
                  <a:schemeClr val="bg1"/>
                </a:solidFill>
              </a:rPr>
              <a:t>We will launch at least 3 polls per CPE credit; participants must attend the full session and participants must answer at least 3 polls per CPE credit to receive full credit.</a:t>
            </a:r>
          </a:p>
          <a:p>
            <a:pPr marL="228600" lvl="0" indent="-228600">
              <a:spcAft>
                <a:spcPts val="600"/>
              </a:spcAft>
              <a:buClr>
                <a:schemeClr val="tx2"/>
              </a:buClr>
              <a:buSzPct val="100000"/>
              <a:buFont typeface="Wingdings" pitchFamily="2" charset="2"/>
              <a:buChar char="§"/>
            </a:pPr>
            <a:endParaRPr lang="en-US" altLang="en-US" dirty="0">
              <a:solidFill>
                <a:schemeClr val="bg1"/>
              </a:solidFill>
            </a:endParaRPr>
          </a:p>
        </p:txBody>
      </p:sp>
    </p:spTree>
    <p:extLst>
      <p:ext uri="{BB962C8B-B14F-4D97-AF65-F5344CB8AC3E}">
        <p14:creationId xmlns:p14="http://schemas.microsoft.com/office/powerpoint/2010/main" val="40131787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EC7AAE1-075C-4469-81F6-A69749321AAC}"/>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8" name="Object 7" hidden="1">
                        <a:extLst>
                          <a:ext uri="{FF2B5EF4-FFF2-40B4-BE49-F238E27FC236}">
                            <a16:creationId xmlns:a16="http://schemas.microsoft.com/office/drawing/2014/main" id="{DEC7AAE1-075C-4469-81F6-A69749321AAC}"/>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4A66289C-70CF-DA2F-1826-D421D96EA2EB}"/>
              </a:ext>
            </a:extLst>
          </p:cNvPr>
          <p:cNvSpPr>
            <a:spLocks noGrp="1"/>
          </p:cNvSpPr>
          <p:nvPr>
            <p:ph type="title"/>
          </p:nvPr>
        </p:nvSpPr>
        <p:spPr/>
        <p:txBody>
          <a:bodyPr/>
          <a:lstStyle/>
          <a:p>
            <a:r>
              <a:rPr lang="en-IN" dirty="0"/>
              <a:t>Computing UBI</a:t>
            </a:r>
          </a:p>
        </p:txBody>
      </p:sp>
    </p:spTree>
    <p:extLst>
      <p:ext uri="{BB962C8B-B14F-4D97-AF65-F5344CB8AC3E}">
        <p14:creationId xmlns:p14="http://schemas.microsoft.com/office/powerpoint/2010/main" val="42834812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EAB3F-57F8-34D9-67AD-B00E47FD83B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862F6E4-1026-C2DD-17A4-473F0C198509}"/>
              </a:ext>
            </a:extLst>
          </p:cNvPr>
          <p:cNvSpPr>
            <a:spLocks noGrp="1"/>
          </p:cNvSpPr>
          <p:nvPr>
            <p:ph type="title"/>
          </p:nvPr>
        </p:nvSpPr>
        <p:spPr/>
        <p:txBody>
          <a:bodyPr/>
          <a:lstStyle/>
          <a:p>
            <a:r>
              <a:rPr lang="en-IN" dirty="0"/>
              <a:t>Step 3: Computing UBI</a:t>
            </a:r>
            <a:endParaRPr lang="en-US" dirty="0">
              <a:solidFill>
                <a:srgbClr val="FF0000"/>
              </a:solidFill>
            </a:endParaRPr>
          </a:p>
        </p:txBody>
      </p:sp>
      <p:sp>
        <p:nvSpPr>
          <p:cNvPr id="13" name="TextBox 12">
            <a:extLst>
              <a:ext uri="{FF2B5EF4-FFF2-40B4-BE49-F238E27FC236}">
                <a16:creationId xmlns:a16="http://schemas.microsoft.com/office/drawing/2014/main" id="{C4FE5957-E16C-9C58-912A-DC6498F68E60}"/>
              </a:ext>
            </a:extLst>
          </p:cNvPr>
          <p:cNvSpPr txBox="1">
            <a:spLocks/>
          </p:cNvSpPr>
          <p:nvPr/>
        </p:nvSpPr>
        <p:spPr>
          <a:xfrm>
            <a:off x="485523" y="3864818"/>
            <a:ext cx="11223625" cy="1692771"/>
          </a:xfrm>
          <a:prstGeom prst="rect">
            <a:avLst/>
          </a:prstGeom>
          <a:noFill/>
        </p:spPr>
        <p:txBody>
          <a:bodyPr wrap="square" lIns="0" tIns="0" rIns="0" bIns="0">
            <a:spAutoFit/>
          </a:bodyPr>
          <a:lstStyle/>
          <a:p>
            <a:pPr lvl="0">
              <a:spcAft>
                <a:spcPts val="600"/>
              </a:spcAft>
              <a:buClr>
                <a:schemeClr val="tx2"/>
              </a:buClr>
              <a:buSzPct val="100000"/>
            </a:pPr>
            <a:r>
              <a:rPr lang="en-IN" altLang="en-US" dirty="0">
                <a:solidFill>
                  <a:schemeClr val="bg1"/>
                </a:solidFill>
              </a:rPr>
              <a:t>Gross income (after modifications)</a:t>
            </a:r>
          </a:p>
          <a:p>
            <a:pPr lvl="0">
              <a:spcAft>
                <a:spcPts val="600"/>
              </a:spcAft>
              <a:buClr>
                <a:schemeClr val="tx2"/>
              </a:buClr>
              <a:buSzPct val="100000"/>
            </a:pPr>
            <a:r>
              <a:rPr lang="en-IN" altLang="en-US" dirty="0">
                <a:solidFill>
                  <a:schemeClr val="bg1"/>
                </a:solidFill>
              </a:rPr>
              <a:t>Less:</a:t>
            </a:r>
          </a:p>
          <a:p>
            <a:pPr marL="228600" indent="-228600">
              <a:spcAft>
                <a:spcPts val="600"/>
              </a:spcAft>
              <a:buClr>
                <a:schemeClr val="tx2"/>
              </a:buClr>
              <a:buSzPct val="100000"/>
              <a:buFont typeface="Wingdings" pitchFamily="2" charset="2"/>
              <a:buChar char="§"/>
            </a:pPr>
            <a:r>
              <a:rPr lang="en-IN" altLang="en-US" dirty="0">
                <a:solidFill>
                  <a:schemeClr val="bg1"/>
                </a:solidFill>
              </a:rPr>
              <a:t>“Directly connected” deductions</a:t>
            </a:r>
          </a:p>
          <a:p>
            <a:pPr marL="228600" indent="-228600">
              <a:spcAft>
                <a:spcPts val="600"/>
              </a:spcAft>
              <a:buClr>
                <a:schemeClr val="tx2"/>
              </a:buClr>
              <a:buSzPct val="100000"/>
              <a:buFont typeface="Wingdings" pitchFamily="2" charset="2"/>
              <a:buChar char="§"/>
            </a:pPr>
            <a:r>
              <a:rPr lang="en-IN" altLang="en-US" dirty="0">
                <a:solidFill>
                  <a:schemeClr val="bg1"/>
                </a:solidFill>
              </a:rPr>
              <a:t>Specific deduction (generally, $1,000)</a:t>
            </a:r>
          </a:p>
          <a:p>
            <a:pPr marL="228600" indent="-228600">
              <a:spcAft>
                <a:spcPts val="600"/>
              </a:spcAft>
              <a:buClr>
                <a:schemeClr val="tx2"/>
              </a:buClr>
              <a:buSzPct val="100000"/>
              <a:buFont typeface="Wingdings" pitchFamily="2" charset="2"/>
              <a:buChar char="§"/>
            </a:pPr>
            <a:r>
              <a:rPr lang="en-IN" altLang="en-US" dirty="0">
                <a:solidFill>
                  <a:schemeClr val="bg1"/>
                </a:solidFill>
              </a:rPr>
              <a:t>= Unrelated business taxable income</a:t>
            </a:r>
          </a:p>
        </p:txBody>
      </p:sp>
      <p:grpSp>
        <p:nvGrpSpPr>
          <p:cNvPr id="17" name="Group 16">
            <a:extLst>
              <a:ext uri="{FF2B5EF4-FFF2-40B4-BE49-F238E27FC236}">
                <a16:creationId xmlns:a16="http://schemas.microsoft.com/office/drawing/2014/main" id="{9F2080B3-2CA1-B9FA-5897-7ABA45C54158}"/>
              </a:ext>
            </a:extLst>
          </p:cNvPr>
          <p:cNvGrpSpPr/>
          <p:nvPr/>
        </p:nvGrpSpPr>
        <p:grpSpPr>
          <a:xfrm>
            <a:off x="485523" y="1411287"/>
            <a:ext cx="7518299" cy="2291632"/>
            <a:chOff x="485523" y="1411287"/>
            <a:chExt cx="7518299" cy="2291632"/>
          </a:xfrm>
        </p:grpSpPr>
        <p:sp>
          <p:nvSpPr>
            <p:cNvPr id="10" name="Rectangle 9">
              <a:extLst>
                <a:ext uri="{FF2B5EF4-FFF2-40B4-BE49-F238E27FC236}">
                  <a16:creationId xmlns:a16="http://schemas.microsoft.com/office/drawing/2014/main" id="{A438B12B-1244-E477-6217-2559B3D8C104}"/>
                </a:ext>
              </a:extLst>
            </p:cNvPr>
            <p:cNvSpPr>
              <a:spLocks noChangeArrowheads="1"/>
            </p:cNvSpPr>
            <p:nvPr/>
          </p:nvSpPr>
          <p:spPr bwMode="auto">
            <a:xfrm>
              <a:off x="1160868" y="2175164"/>
              <a:ext cx="6167608" cy="763877"/>
            </a:xfrm>
            <a:prstGeom prst="rect">
              <a:avLst/>
            </a:prstGeom>
            <a:solidFill>
              <a:srgbClr val="747480"/>
            </a:solidFill>
            <a:ln w="6350">
              <a:noFill/>
              <a:miter lim="800000"/>
              <a:headEnd/>
              <a:tailEnd/>
            </a:ln>
          </p:spPr>
          <p:txBody>
            <a:bodyPr wrap="none" anchor="ctr"/>
            <a:lstStyle/>
            <a:p>
              <a:pPr algn="ctr">
                <a:defRPr/>
              </a:pPr>
              <a:endParaRPr kumimoji="0" lang="en-US" sz="2000" b="1" i="0" u="none" strike="noStrike" kern="1200" cap="none" spc="0" normalizeH="0" baseline="0" noProof="0" dirty="0">
                <a:ln>
                  <a:noFill/>
                </a:ln>
                <a:solidFill>
                  <a:srgbClr val="FFFFFF"/>
                </a:solidFill>
                <a:effectLst/>
                <a:uLnTx/>
                <a:uFillTx/>
                <a:ea typeface="+mn-ea"/>
                <a:cs typeface="+mn-cs"/>
              </a:endParaRPr>
            </a:p>
          </p:txBody>
        </p:sp>
        <p:sp>
          <p:nvSpPr>
            <p:cNvPr id="11" name="Rectangle 10">
              <a:extLst>
                <a:ext uri="{FF2B5EF4-FFF2-40B4-BE49-F238E27FC236}">
                  <a16:creationId xmlns:a16="http://schemas.microsoft.com/office/drawing/2014/main" id="{D54B88E3-CBCA-6D59-E6EF-DC3F084C2F3B}"/>
                </a:ext>
              </a:extLst>
            </p:cNvPr>
            <p:cNvSpPr>
              <a:spLocks noChangeArrowheads="1"/>
            </p:cNvSpPr>
            <p:nvPr/>
          </p:nvSpPr>
          <p:spPr bwMode="auto">
            <a:xfrm>
              <a:off x="1836213" y="1411287"/>
              <a:ext cx="4816919" cy="763877"/>
            </a:xfrm>
            <a:prstGeom prst="rect">
              <a:avLst/>
            </a:prstGeom>
            <a:solidFill>
              <a:srgbClr val="C4C4CD"/>
            </a:solidFill>
            <a:ln w="6350">
              <a:noFill/>
              <a:miter lim="800000"/>
              <a:headEnd/>
              <a:tailEnd/>
            </a:ln>
          </p:spPr>
          <p:txBody>
            <a:bodyPr wrap="none" anchor="ctr"/>
            <a:lstStyle/>
            <a:p>
              <a:pPr algn="ctr">
                <a:defRPr/>
              </a:pPr>
              <a:r>
                <a:rPr kumimoji="0" lang="en-US" sz="2000" b="1" i="0" u="none" strike="noStrike" kern="1200" cap="none" spc="0" normalizeH="0" baseline="0" noProof="0" dirty="0">
                  <a:ln>
                    <a:noFill/>
                  </a:ln>
                  <a:effectLst/>
                  <a:uLnTx/>
                  <a:uFillTx/>
                  <a:ea typeface="+mn-ea"/>
                  <a:cs typeface="+mn-cs"/>
                </a:rPr>
                <a:t> 3. Compute gross income</a:t>
              </a:r>
            </a:p>
          </p:txBody>
        </p:sp>
        <p:sp>
          <p:nvSpPr>
            <p:cNvPr id="12" name="Rectangle 5">
              <a:extLst>
                <a:ext uri="{FF2B5EF4-FFF2-40B4-BE49-F238E27FC236}">
                  <a16:creationId xmlns:a16="http://schemas.microsoft.com/office/drawing/2014/main" id="{6CE8FA5D-E35B-234B-492A-B9CA5F6F78E2}"/>
                </a:ext>
              </a:extLst>
            </p:cNvPr>
            <p:cNvSpPr>
              <a:spLocks noChangeArrowheads="1"/>
            </p:cNvSpPr>
            <p:nvPr/>
          </p:nvSpPr>
          <p:spPr bwMode="auto">
            <a:xfrm>
              <a:off x="485523" y="2939042"/>
              <a:ext cx="7518299" cy="763877"/>
            </a:xfrm>
            <a:prstGeom prst="rect">
              <a:avLst/>
            </a:prstGeom>
            <a:solidFill>
              <a:srgbClr val="FFE600"/>
            </a:solidFill>
            <a:ln w="6350">
              <a:noFill/>
              <a:miter lim="800000"/>
              <a:headEnd/>
              <a:tailEnd/>
            </a:ln>
          </p:spPr>
          <p:txBody>
            <a:bodyPr wrap="none" anchor="ctr"/>
            <a:lstStyle/>
            <a:p>
              <a:pPr algn="ctr">
                <a:defRPr/>
              </a:pPr>
              <a:endParaRPr kumimoji="0" lang="en-US" sz="2000" b="1" i="0" u="none" strike="noStrike" kern="1200" cap="none" spc="0" normalizeH="0" baseline="0" noProof="0" dirty="0">
                <a:ln>
                  <a:noFill/>
                </a:ln>
                <a:effectLst/>
                <a:uLnTx/>
                <a:uFillTx/>
                <a:ea typeface="+mn-ea"/>
                <a:cs typeface="+mn-cs"/>
              </a:endParaRPr>
            </a:p>
          </p:txBody>
        </p:sp>
        <p:sp>
          <p:nvSpPr>
            <p:cNvPr id="14" name="TextBox 13">
              <a:extLst>
                <a:ext uri="{FF2B5EF4-FFF2-40B4-BE49-F238E27FC236}">
                  <a16:creationId xmlns:a16="http://schemas.microsoft.com/office/drawing/2014/main" id="{C0A360E5-CFE3-D753-9503-83A3007A1046}"/>
                </a:ext>
              </a:extLst>
            </p:cNvPr>
            <p:cNvSpPr txBox="1">
              <a:spLocks/>
            </p:cNvSpPr>
            <p:nvPr/>
          </p:nvSpPr>
          <p:spPr>
            <a:xfrm>
              <a:off x="6096000" y="1454671"/>
              <a:ext cx="320817" cy="677108"/>
            </a:xfrm>
            <a:prstGeom prst="rect">
              <a:avLst/>
            </a:prstGeom>
            <a:noFill/>
          </p:spPr>
          <p:txBody>
            <a:bodyPr wrap="square" lIns="0" tIns="0" rIns="0" bIns="0" rtlCol="0">
              <a:spAutoFit/>
            </a:bodyPr>
            <a:lstStyle/>
            <a:p>
              <a:pPr>
                <a:spcAft>
                  <a:spcPts val="600"/>
                </a:spcAft>
                <a:buClr>
                  <a:srgbClr val="C4C4CD"/>
                </a:buClr>
                <a:buSzPct val="400000"/>
              </a:pPr>
              <a:r>
                <a:rPr lang="en-US" sz="4400" dirty="0"/>
                <a:t>√</a:t>
              </a:r>
            </a:p>
          </p:txBody>
        </p:sp>
      </p:grpSp>
    </p:spTree>
    <p:extLst>
      <p:ext uri="{BB962C8B-B14F-4D97-AF65-F5344CB8AC3E}">
        <p14:creationId xmlns:p14="http://schemas.microsoft.com/office/powerpoint/2010/main" val="29565100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8B7D7-857A-5473-6B21-4F46457B45B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D55E276-5F2B-BE48-16CB-EE93FA415C3A}"/>
              </a:ext>
            </a:extLst>
          </p:cNvPr>
          <p:cNvSpPr>
            <a:spLocks noGrp="1"/>
          </p:cNvSpPr>
          <p:nvPr>
            <p:ph type="title"/>
          </p:nvPr>
        </p:nvSpPr>
        <p:spPr/>
        <p:txBody>
          <a:bodyPr/>
          <a:lstStyle/>
          <a:p>
            <a:r>
              <a:rPr lang="en-IN" dirty="0"/>
              <a:t>UBI deductions: allocation methodology</a:t>
            </a:r>
            <a:br>
              <a:rPr lang="en-IN" dirty="0"/>
            </a:br>
            <a:endParaRPr lang="en-US" dirty="0">
              <a:solidFill>
                <a:srgbClr val="FF0000"/>
              </a:solidFill>
            </a:endParaRPr>
          </a:p>
        </p:txBody>
      </p:sp>
      <p:sp>
        <p:nvSpPr>
          <p:cNvPr id="2" name="TextBox 1">
            <a:extLst>
              <a:ext uri="{FF2B5EF4-FFF2-40B4-BE49-F238E27FC236}">
                <a16:creationId xmlns:a16="http://schemas.microsoft.com/office/drawing/2014/main" id="{BD821745-BF96-E7FF-ED67-F701B633807F}"/>
              </a:ext>
            </a:extLst>
          </p:cNvPr>
          <p:cNvSpPr txBox="1">
            <a:spLocks/>
          </p:cNvSpPr>
          <p:nvPr/>
        </p:nvSpPr>
        <p:spPr>
          <a:xfrm>
            <a:off x="485523" y="1411287"/>
            <a:ext cx="11223625" cy="4201150"/>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Treas. Reg. Section 1.512(a)-1(a) imposes two criteria for deduction against UBI:</a:t>
            </a:r>
          </a:p>
          <a:p>
            <a:pPr marL="548640" lvl="0" indent="-320040">
              <a:spcAft>
                <a:spcPts val="600"/>
              </a:spcAft>
              <a:buClr>
                <a:schemeClr val="tx2"/>
              </a:buClr>
              <a:buSzPct val="100000"/>
              <a:buFont typeface="+mj-lt"/>
              <a:buAutoNum type="arabicPeriod"/>
            </a:pPr>
            <a:r>
              <a:rPr lang="en-IN" altLang="en-US" dirty="0">
                <a:solidFill>
                  <a:schemeClr val="bg1"/>
                </a:solidFill>
              </a:rPr>
              <a:t>Only deductions allowed under the Code (e.g., 162, 167) may be taken against UBI.</a:t>
            </a:r>
          </a:p>
          <a:p>
            <a:pPr marL="548640" lvl="0" indent="-320040">
              <a:spcAft>
                <a:spcPts val="600"/>
              </a:spcAft>
              <a:buClr>
                <a:schemeClr val="tx2"/>
              </a:buClr>
              <a:buSzPct val="100000"/>
              <a:buFont typeface="+mj-lt"/>
              <a:buAutoNum type="arabicPeriod"/>
            </a:pPr>
            <a:r>
              <a:rPr lang="en-IN" altLang="en-US" dirty="0">
                <a:solidFill>
                  <a:schemeClr val="bg1"/>
                </a:solidFill>
              </a:rPr>
              <a:t>Deductions must be “directly connected with” activity that produced the UBI.</a:t>
            </a:r>
          </a:p>
          <a:p>
            <a:pPr marL="777240" lvl="0" indent="-228600">
              <a:spcAft>
                <a:spcPts val="600"/>
              </a:spcAft>
              <a:buClr>
                <a:schemeClr val="tx2"/>
              </a:buClr>
              <a:buSzPct val="100000"/>
              <a:buFont typeface="Wingdings" pitchFamily="2" charset="2"/>
              <a:buChar char="§"/>
            </a:pPr>
            <a:r>
              <a:rPr lang="en-IN" altLang="en-US" sz="1600" dirty="0">
                <a:solidFill>
                  <a:schemeClr val="bg1"/>
                </a:solidFill>
              </a:rPr>
              <a:t>Direct connection: costs have proximate and primary relationship to the carrying on of the business that generated the UBI.</a:t>
            </a:r>
          </a:p>
          <a:p>
            <a:pPr marL="777240" lvl="0" indent="-228600">
              <a:spcAft>
                <a:spcPts val="600"/>
              </a:spcAft>
              <a:buClr>
                <a:schemeClr val="tx2"/>
              </a:buClr>
              <a:buSzPct val="100000"/>
              <a:buFont typeface="Wingdings" pitchFamily="2" charset="2"/>
              <a:buChar char="§"/>
            </a:pPr>
            <a:r>
              <a:rPr lang="en-IN" altLang="en-US" sz="1600" dirty="0">
                <a:solidFill>
                  <a:schemeClr val="bg1"/>
                </a:solidFill>
              </a:rPr>
              <a:t>The IRS has argued that for an expense to be directly connected with an activity, it must be one that would not have been incurred in the absence of the activity.</a:t>
            </a:r>
          </a:p>
          <a:p>
            <a:pPr marL="777240" lvl="0" indent="-228600">
              <a:spcAft>
                <a:spcPts val="600"/>
              </a:spcAft>
              <a:buClr>
                <a:schemeClr val="tx2"/>
              </a:buClr>
              <a:buSzPct val="100000"/>
              <a:buFont typeface="Wingdings" pitchFamily="2" charset="2"/>
              <a:buChar char="§"/>
            </a:pPr>
            <a:r>
              <a:rPr lang="en-IN" altLang="en-US" sz="1600" dirty="0">
                <a:solidFill>
                  <a:schemeClr val="bg1"/>
                </a:solidFill>
              </a:rPr>
              <a:t>The tax court has placed the burden on the taxpayer to prove direct connection to deductions. CORE Special Purpose Fund v. Comm’r, TC Memo 1985-48 (tax court disallowed deductions — taxpayer did not prove actual incurrence of expenses or that the expenses were directly connected with a UBI business activity).</a:t>
            </a:r>
          </a:p>
          <a:p>
            <a:pPr marL="228600" lvl="0" indent="-228600">
              <a:spcAft>
                <a:spcPts val="600"/>
              </a:spcAft>
              <a:buClr>
                <a:schemeClr val="tx2"/>
              </a:buClr>
              <a:buSzPct val="100000"/>
              <a:buFont typeface="Wingdings" pitchFamily="2" charset="2"/>
              <a:buChar char="§"/>
            </a:pPr>
            <a:r>
              <a:rPr lang="en-IN" altLang="en-US" dirty="0">
                <a:solidFill>
                  <a:schemeClr val="bg1"/>
                </a:solidFill>
              </a:rPr>
              <a:t>Dual use of facilities or personnel</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Where facilities or personnel are used for both exempt functions and the conduct of unrelated trade or business, the expenses, depreciation and similar items attributable to such facilities or personnel must be allocated between the two uses on a reasonable basis. See Treas. Reg. Section 1.512(a)–1(c).</a:t>
            </a:r>
          </a:p>
        </p:txBody>
      </p:sp>
    </p:spTree>
    <p:extLst>
      <p:ext uri="{BB962C8B-B14F-4D97-AF65-F5344CB8AC3E}">
        <p14:creationId xmlns:p14="http://schemas.microsoft.com/office/powerpoint/2010/main" val="168650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52419-6B73-E44C-70FF-EBE6C89A37F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61DF188-FCD1-33CB-5A9F-0CC10E2598D4}"/>
              </a:ext>
            </a:extLst>
          </p:cNvPr>
          <p:cNvSpPr>
            <a:spLocks noGrp="1"/>
          </p:cNvSpPr>
          <p:nvPr>
            <p:ph type="title"/>
          </p:nvPr>
        </p:nvSpPr>
        <p:spPr/>
        <p:txBody>
          <a:bodyPr/>
          <a:lstStyle/>
          <a:p>
            <a:r>
              <a:rPr lang="en-IN" dirty="0"/>
              <a:t>UBI deductions: allocation methodology</a:t>
            </a:r>
            <a:endParaRPr lang="en-US" dirty="0">
              <a:solidFill>
                <a:srgbClr val="FF0000"/>
              </a:solidFill>
            </a:endParaRPr>
          </a:p>
        </p:txBody>
      </p:sp>
      <p:sp>
        <p:nvSpPr>
          <p:cNvPr id="2" name="TextBox 1">
            <a:extLst>
              <a:ext uri="{FF2B5EF4-FFF2-40B4-BE49-F238E27FC236}">
                <a16:creationId xmlns:a16="http://schemas.microsoft.com/office/drawing/2014/main" id="{54A6728E-09AE-C43A-BA94-CE49A2C03BFF}"/>
              </a:ext>
            </a:extLst>
          </p:cNvPr>
          <p:cNvSpPr txBox="1">
            <a:spLocks/>
          </p:cNvSpPr>
          <p:nvPr/>
        </p:nvSpPr>
        <p:spPr>
          <a:xfrm>
            <a:off x="485523" y="1411287"/>
            <a:ext cx="11223625" cy="4539704"/>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Use IRC Section 482 transfer pricing concepts for allocation methodology</a:t>
            </a:r>
          </a:p>
          <a:p>
            <a:pPr marL="228600" lvl="0" indent="-228600">
              <a:spcAft>
                <a:spcPts val="600"/>
              </a:spcAft>
              <a:buClr>
                <a:schemeClr val="tx2"/>
              </a:buClr>
              <a:buSzPct val="100000"/>
              <a:buFont typeface="Wingdings" pitchFamily="2" charset="2"/>
              <a:buChar char="§"/>
            </a:pPr>
            <a:r>
              <a:rPr lang="en-IN" altLang="en-US" dirty="0">
                <a:solidFill>
                  <a:schemeClr val="bg1"/>
                </a:solidFill>
              </a:rPr>
              <a:t>Examples of categories of expenses that may be allocated on a “reasonable basis”:</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Depreciation</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Personnel costs</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Rent for dual-use space</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Utilities</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Maintenance</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Cost of equipment</a:t>
            </a:r>
          </a:p>
          <a:p>
            <a:pPr marL="228600" lvl="0" indent="-228600">
              <a:spcAft>
                <a:spcPts val="600"/>
              </a:spcAft>
              <a:buClr>
                <a:schemeClr val="tx2"/>
              </a:buClr>
              <a:buSzPct val="100000"/>
              <a:buFont typeface="Wingdings" pitchFamily="2" charset="2"/>
              <a:buChar char="§"/>
            </a:pPr>
            <a:r>
              <a:rPr lang="en-IN" altLang="en-US" dirty="0">
                <a:solidFill>
                  <a:schemeClr val="bg1"/>
                </a:solidFill>
              </a:rPr>
              <a:t>Examples of what may constitute “reasonable allocation”: </a:t>
            </a:r>
          </a:p>
          <a:p>
            <a:pPr marL="457200" indent="-228600">
              <a:spcAft>
                <a:spcPts val="600"/>
              </a:spcAft>
              <a:buClr>
                <a:schemeClr val="tx2"/>
              </a:buClr>
              <a:buSzPct val="100000"/>
              <a:buFont typeface="Wingdings" pitchFamily="2" charset="2"/>
              <a:buChar char="§"/>
            </a:pPr>
            <a:r>
              <a:rPr lang="en-IN" altLang="en-US" sz="1600" b="1" dirty="0">
                <a:solidFill>
                  <a:schemeClr val="bg1"/>
                </a:solidFill>
              </a:rPr>
              <a:t>Hours spent</a:t>
            </a:r>
            <a:r>
              <a:rPr lang="en-IN" altLang="en-US" sz="1600" dirty="0">
                <a:solidFill>
                  <a:schemeClr val="bg1"/>
                </a:solidFill>
              </a:rPr>
              <a:t>: to allocate payroll taxes, employee benefits and pensions related to persons performing both related and unrelated activities </a:t>
            </a:r>
          </a:p>
          <a:p>
            <a:pPr marL="457200" indent="-228600">
              <a:spcAft>
                <a:spcPts val="600"/>
              </a:spcAft>
              <a:buClr>
                <a:schemeClr val="tx2"/>
              </a:buClr>
              <a:buSzPct val="100000"/>
              <a:buFont typeface="Wingdings" pitchFamily="2" charset="2"/>
              <a:buChar char="§"/>
            </a:pPr>
            <a:r>
              <a:rPr lang="en-IN" altLang="en-US" sz="1600" b="1" dirty="0">
                <a:solidFill>
                  <a:schemeClr val="bg1"/>
                </a:solidFill>
              </a:rPr>
              <a:t>Square footage</a:t>
            </a:r>
            <a:r>
              <a:rPr lang="en-IN" altLang="en-US" sz="1600" dirty="0">
                <a:solidFill>
                  <a:schemeClr val="bg1"/>
                </a:solidFill>
              </a:rPr>
              <a:t>: to allocate depreciation, maintenance, utilities and other fixed expenses of a facility in which unrelated functions are conducted continually in designated areas </a:t>
            </a:r>
          </a:p>
          <a:p>
            <a:pPr marL="457200" indent="-228600">
              <a:spcAft>
                <a:spcPts val="600"/>
              </a:spcAft>
              <a:buClr>
                <a:schemeClr val="tx2"/>
              </a:buClr>
              <a:buSzPct val="100000"/>
              <a:buFont typeface="Wingdings" pitchFamily="2" charset="2"/>
              <a:buChar char="§"/>
            </a:pPr>
            <a:r>
              <a:rPr lang="en-IN" altLang="en-US" sz="1600" b="1" dirty="0">
                <a:solidFill>
                  <a:schemeClr val="bg1"/>
                </a:solidFill>
              </a:rPr>
              <a:t>Gross receipts</a:t>
            </a:r>
            <a:r>
              <a:rPr lang="en-IN" altLang="en-US" sz="1600" dirty="0">
                <a:solidFill>
                  <a:schemeClr val="bg1"/>
                </a:solidFill>
              </a:rPr>
              <a:t>: variable expenses, such as cost of goods sold</a:t>
            </a:r>
          </a:p>
        </p:txBody>
      </p:sp>
    </p:spTree>
    <p:extLst>
      <p:ext uri="{BB962C8B-B14F-4D97-AF65-F5344CB8AC3E}">
        <p14:creationId xmlns:p14="http://schemas.microsoft.com/office/powerpoint/2010/main" val="40169753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D52E5-BBCF-454F-F8AD-C7345E653EC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6D26130-B6A4-49EA-2E7F-EE9897EC78A6}"/>
              </a:ext>
            </a:extLst>
          </p:cNvPr>
          <p:cNvSpPr>
            <a:spLocks noGrp="1"/>
          </p:cNvSpPr>
          <p:nvPr>
            <p:ph type="title"/>
          </p:nvPr>
        </p:nvSpPr>
        <p:spPr>
          <a:xfrm>
            <a:off x="485523" y="345396"/>
            <a:ext cx="11224347" cy="470898"/>
          </a:xfrm>
        </p:spPr>
        <p:txBody>
          <a:bodyPr/>
          <a:lstStyle/>
          <a:p>
            <a:r>
              <a:rPr lang="en-IN" dirty="0"/>
              <a:t>UBI deductions: allocation methodology</a:t>
            </a:r>
            <a:endParaRPr lang="en-US" dirty="0">
              <a:solidFill>
                <a:srgbClr val="FF0000"/>
              </a:solidFill>
            </a:endParaRPr>
          </a:p>
        </p:txBody>
      </p:sp>
      <p:sp>
        <p:nvSpPr>
          <p:cNvPr id="3" name="TextBox 2">
            <a:extLst>
              <a:ext uri="{FF2B5EF4-FFF2-40B4-BE49-F238E27FC236}">
                <a16:creationId xmlns:a16="http://schemas.microsoft.com/office/drawing/2014/main" id="{D7AD7253-D5A8-7B32-4F8A-AE90733C956A}"/>
              </a:ext>
            </a:extLst>
          </p:cNvPr>
          <p:cNvSpPr txBox="1">
            <a:spLocks/>
          </p:cNvSpPr>
          <p:nvPr/>
        </p:nvSpPr>
        <p:spPr>
          <a:xfrm>
            <a:off x="485523" y="1411287"/>
            <a:ext cx="6423277" cy="4555093"/>
          </a:xfrm>
          <a:prstGeom prst="rect">
            <a:avLst/>
          </a:prstGeom>
          <a:noFill/>
        </p:spPr>
        <p:txBody>
          <a:bodyPr wrap="square" lIns="0" tIns="0" rIns="0" bIns="0">
            <a:spAutoFit/>
          </a:bodyPr>
          <a:lstStyle/>
          <a:p>
            <a:pPr lvl="0">
              <a:spcAft>
                <a:spcPts val="500"/>
              </a:spcAft>
              <a:buClr>
                <a:schemeClr val="tx2"/>
              </a:buClr>
              <a:buSzPct val="100000"/>
            </a:pPr>
            <a:r>
              <a:rPr lang="en-IN" altLang="en-US" sz="1600" b="1" dirty="0">
                <a:solidFill>
                  <a:schemeClr val="bg1"/>
                </a:solidFill>
              </a:rPr>
              <a:t>Do</a:t>
            </a:r>
            <a:r>
              <a:rPr lang="en-IN" altLang="en-US" sz="1600" dirty="0">
                <a:solidFill>
                  <a:schemeClr val="bg1"/>
                </a:solidFill>
              </a:rPr>
              <a:t>	</a:t>
            </a:r>
          </a:p>
          <a:p>
            <a:pPr marL="228600" lvl="0" indent="-228600">
              <a:spcAft>
                <a:spcPts val="500"/>
              </a:spcAft>
              <a:buClr>
                <a:schemeClr val="tx2"/>
              </a:buClr>
              <a:buSzPct val="100000"/>
              <a:buFont typeface="Wingdings" pitchFamily="2" charset="2"/>
              <a:buChar char="§"/>
            </a:pPr>
            <a:r>
              <a:rPr lang="en-IN" altLang="en-US" sz="1600" dirty="0">
                <a:solidFill>
                  <a:schemeClr val="bg1"/>
                </a:solidFill>
              </a:rPr>
              <a:t>Use a consistent method</a:t>
            </a:r>
          </a:p>
          <a:p>
            <a:pPr marL="228600" lvl="0" indent="-228600">
              <a:spcAft>
                <a:spcPts val="500"/>
              </a:spcAft>
              <a:buClr>
                <a:schemeClr val="tx2"/>
              </a:buClr>
              <a:buSzPct val="100000"/>
              <a:buFont typeface="Wingdings" pitchFamily="2" charset="2"/>
              <a:buChar char="§"/>
            </a:pPr>
            <a:r>
              <a:rPr lang="en-IN" altLang="en-US" sz="1600" dirty="0">
                <a:solidFill>
                  <a:schemeClr val="bg1"/>
                </a:solidFill>
              </a:rPr>
              <a:t>Charge as direct costs all expenses that can possibly be identified with specific activities </a:t>
            </a:r>
          </a:p>
          <a:p>
            <a:pPr marL="228600" lvl="0" indent="-228600">
              <a:spcAft>
                <a:spcPts val="500"/>
              </a:spcAft>
              <a:buClr>
                <a:schemeClr val="tx2"/>
              </a:buClr>
              <a:buSzPct val="100000"/>
              <a:buFont typeface="Wingdings" pitchFamily="2" charset="2"/>
              <a:buChar char="§"/>
            </a:pPr>
            <a:r>
              <a:rPr lang="en-IN" altLang="en-US" sz="1600" dirty="0">
                <a:solidFill>
                  <a:schemeClr val="bg1"/>
                </a:solidFill>
              </a:rPr>
              <a:t>Reduce the pool of indirect costs as much as possible</a:t>
            </a:r>
          </a:p>
          <a:p>
            <a:pPr marL="228600" lvl="0" indent="-228600">
              <a:spcAft>
                <a:spcPts val="500"/>
              </a:spcAft>
              <a:buClr>
                <a:schemeClr val="tx2"/>
              </a:buClr>
              <a:buSzPct val="100000"/>
              <a:buFont typeface="Wingdings" pitchFamily="2" charset="2"/>
              <a:buChar char="§"/>
            </a:pPr>
            <a:r>
              <a:rPr lang="en-IN" altLang="en-US" sz="1600" dirty="0">
                <a:solidFill>
                  <a:schemeClr val="bg1"/>
                </a:solidFill>
              </a:rPr>
              <a:t>Maintain contemporaneous time records</a:t>
            </a:r>
          </a:p>
          <a:p>
            <a:pPr marL="228600" lvl="0" indent="-228600">
              <a:spcAft>
                <a:spcPts val="500"/>
              </a:spcAft>
              <a:buClr>
                <a:schemeClr val="tx2"/>
              </a:buClr>
              <a:buSzPct val="100000"/>
              <a:buFont typeface="Wingdings" pitchFamily="2" charset="2"/>
              <a:buChar char="§"/>
            </a:pPr>
            <a:r>
              <a:rPr lang="en-IN" altLang="en-US" sz="1600" dirty="0">
                <a:solidFill>
                  <a:schemeClr val="bg1"/>
                </a:solidFill>
              </a:rPr>
              <a:t>Use floor plans and leases for square footage allocations</a:t>
            </a:r>
          </a:p>
          <a:p>
            <a:pPr marL="228600" lvl="0" indent="-228600">
              <a:spcAft>
                <a:spcPts val="500"/>
              </a:spcAft>
              <a:buClr>
                <a:schemeClr val="tx2"/>
              </a:buClr>
              <a:buSzPct val="100000"/>
              <a:buFont typeface="Wingdings" pitchFamily="2" charset="2"/>
              <a:buChar char="§"/>
            </a:pPr>
            <a:r>
              <a:rPr lang="en-IN" altLang="en-US" sz="1600" dirty="0">
                <a:solidFill>
                  <a:schemeClr val="bg1"/>
                </a:solidFill>
              </a:rPr>
              <a:t>Keep all worksheets and records used to develop cost allocations</a:t>
            </a:r>
          </a:p>
          <a:p>
            <a:pPr marL="228600" lvl="0" indent="-228600">
              <a:spcAft>
                <a:spcPts val="500"/>
              </a:spcAft>
              <a:buClr>
                <a:schemeClr val="tx2"/>
              </a:buClr>
              <a:buSzPct val="100000"/>
              <a:buFont typeface="Wingdings" pitchFamily="2" charset="2"/>
              <a:buChar char="§"/>
            </a:pPr>
            <a:r>
              <a:rPr lang="en-IN" altLang="en-US" sz="1600" dirty="0">
                <a:solidFill>
                  <a:schemeClr val="bg1"/>
                </a:solidFill>
              </a:rPr>
              <a:t>Allocate appropriate expenses, such as: </a:t>
            </a:r>
          </a:p>
          <a:p>
            <a:pPr marL="457200" indent="-228600">
              <a:spcAft>
                <a:spcPts val="500"/>
              </a:spcAft>
              <a:buClr>
                <a:schemeClr val="tx2"/>
              </a:buClr>
              <a:buSzPct val="100000"/>
              <a:buFont typeface="Wingdings" pitchFamily="2" charset="2"/>
              <a:buChar char="§"/>
            </a:pPr>
            <a:r>
              <a:rPr lang="en-IN" altLang="en-US" sz="1400" dirty="0">
                <a:solidFill>
                  <a:schemeClr val="bg1"/>
                </a:solidFill>
              </a:rPr>
              <a:t>Interest expense on general purpose borrowing, board of directors meeting expenses </a:t>
            </a:r>
          </a:p>
          <a:p>
            <a:pPr marL="457200" indent="-228600">
              <a:spcAft>
                <a:spcPts val="500"/>
              </a:spcAft>
              <a:buClr>
                <a:schemeClr val="tx2"/>
              </a:buClr>
              <a:buSzPct val="100000"/>
              <a:buFont typeface="Wingdings" pitchFamily="2" charset="2"/>
              <a:buChar char="§"/>
            </a:pPr>
            <a:r>
              <a:rPr lang="en-IN" altLang="en-US" sz="1400" dirty="0">
                <a:solidFill>
                  <a:schemeClr val="bg1"/>
                </a:solidFill>
              </a:rPr>
              <a:t>Legal and accounting fees</a:t>
            </a:r>
          </a:p>
          <a:p>
            <a:pPr marL="457200" indent="-228600">
              <a:spcAft>
                <a:spcPts val="500"/>
              </a:spcAft>
              <a:buClr>
                <a:schemeClr val="tx2"/>
              </a:buClr>
              <a:buSzPct val="100000"/>
              <a:buFont typeface="Wingdings" pitchFamily="2" charset="2"/>
              <a:buChar char="§"/>
            </a:pPr>
            <a:r>
              <a:rPr lang="en-IN" altLang="en-US" sz="1400" dirty="0">
                <a:solidFill>
                  <a:schemeClr val="bg1"/>
                </a:solidFill>
              </a:rPr>
              <a:t>Other consultant fees </a:t>
            </a:r>
          </a:p>
          <a:p>
            <a:pPr marL="457200" indent="-228600">
              <a:spcAft>
                <a:spcPts val="500"/>
              </a:spcAft>
              <a:buClr>
                <a:schemeClr val="tx2"/>
              </a:buClr>
              <a:buSzPct val="100000"/>
              <a:buFont typeface="Wingdings" pitchFamily="2" charset="2"/>
              <a:buChar char="§"/>
            </a:pPr>
            <a:r>
              <a:rPr lang="en-IN" altLang="en-US" sz="1400" dirty="0">
                <a:solidFill>
                  <a:schemeClr val="bg1"/>
                </a:solidFill>
              </a:rPr>
              <a:t>Licenses and taxes</a:t>
            </a:r>
          </a:p>
          <a:p>
            <a:pPr marL="228600" lvl="0" indent="-228600">
              <a:spcAft>
                <a:spcPts val="500"/>
              </a:spcAft>
              <a:buClr>
                <a:schemeClr val="tx2"/>
              </a:buClr>
              <a:buSzPct val="100000"/>
              <a:buFont typeface="Wingdings" pitchFamily="2" charset="2"/>
              <a:buChar char="§"/>
            </a:pPr>
            <a:r>
              <a:rPr lang="en-IN" altLang="en-US" sz="1600" dirty="0">
                <a:solidFill>
                  <a:schemeClr val="bg1"/>
                </a:solidFill>
              </a:rPr>
              <a:t>Review and revisit your allocation method and its supporting rationale every 3-5 years and document such concurrently</a:t>
            </a:r>
          </a:p>
        </p:txBody>
      </p:sp>
      <p:sp>
        <p:nvSpPr>
          <p:cNvPr id="4" name="TextBox 3">
            <a:extLst>
              <a:ext uri="{FF2B5EF4-FFF2-40B4-BE49-F238E27FC236}">
                <a16:creationId xmlns:a16="http://schemas.microsoft.com/office/drawing/2014/main" id="{39312C8D-8DA0-E6DA-97D2-C9DFC9C69825}"/>
              </a:ext>
            </a:extLst>
          </p:cNvPr>
          <p:cNvSpPr txBox="1">
            <a:spLocks/>
          </p:cNvSpPr>
          <p:nvPr/>
        </p:nvSpPr>
        <p:spPr>
          <a:xfrm>
            <a:off x="7416800" y="1411287"/>
            <a:ext cx="4293070" cy="4506362"/>
          </a:xfrm>
          <a:prstGeom prst="rect">
            <a:avLst/>
          </a:prstGeom>
          <a:noFill/>
        </p:spPr>
        <p:txBody>
          <a:bodyPr wrap="square" lIns="0" tIns="0" rIns="0" bIns="0">
            <a:spAutoFit/>
          </a:bodyPr>
          <a:lstStyle/>
          <a:p>
            <a:pPr lvl="0">
              <a:spcAft>
                <a:spcPts val="500"/>
              </a:spcAft>
              <a:buClr>
                <a:schemeClr val="tx2"/>
              </a:buClr>
              <a:buSzPct val="100000"/>
            </a:pPr>
            <a:r>
              <a:rPr lang="en-IN" altLang="en-US" sz="1600" b="1" dirty="0">
                <a:solidFill>
                  <a:schemeClr val="bg1"/>
                </a:solidFill>
              </a:rPr>
              <a:t>Don’t</a:t>
            </a:r>
          </a:p>
          <a:p>
            <a:pPr marL="228600" indent="-228600">
              <a:spcAft>
                <a:spcPts val="500"/>
              </a:spcAft>
              <a:buClr>
                <a:schemeClr val="tx2"/>
              </a:buClr>
              <a:buSzPct val="100000"/>
              <a:buFont typeface="Wingdings" pitchFamily="2" charset="2"/>
              <a:buChar char="§"/>
            </a:pPr>
            <a:r>
              <a:rPr lang="en-IN" altLang="en-US" sz="1600" dirty="0">
                <a:solidFill>
                  <a:schemeClr val="bg1"/>
                </a:solidFill>
              </a:rPr>
              <a:t>Allocate on ratio of gross income under most circumstances</a:t>
            </a:r>
          </a:p>
          <a:p>
            <a:pPr marL="228600" indent="-228600">
              <a:spcAft>
                <a:spcPts val="500"/>
              </a:spcAft>
              <a:buClr>
                <a:schemeClr val="tx2"/>
              </a:buClr>
              <a:buSzPct val="100000"/>
              <a:buFont typeface="Wingdings" pitchFamily="2" charset="2"/>
              <a:buChar char="§"/>
            </a:pPr>
            <a:r>
              <a:rPr lang="en-IN" altLang="en-US" sz="1600" dirty="0">
                <a:solidFill>
                  <a:schemeClr val="bg1"/>
                </a:solidFill>
              </a:rPr>
              <a:t>Allocate membership/development/ fundraising costs. These generally should be direct costs to ultimate functions, not left as indirect costs</a:t>
            </a:r>
          </a:p>
          <a:p>
            <a:pPr marL="228600" indent="-228600">
              <a:spcAft>
                <a:spcPts val="500"/>
              </a:spcAft>
              <a:buClr>
                <a:schemeClr val="tx2"/>
              </a:buClr>
              <a:buSzPct val="100000"/>
              <a:buFont typeface="Wingdings" pitchFamily="2" charset="2"/>
              <a:buChar char="§"/>
            </a:pPr>
            <a:r>
              <a:rPr lang="en-IN" altLang="en-US" sz="1600" dirty="0">
                <a:solidFill>
                  <a:schemeClr val="bg1"/>
                </a:solidFill>
              </a:rPr>
              <a:t>Allocate legislative or lobbying costs. These generally should be direct costs to ultimate functions, not left as indirect costs </a:t>
            </a:r>
          </a:p>
          <a:p>
            <a:pPr marL="228600" indent="-228600">
              <a:spcAft>
                <a:spcPts val="500"/>
              </a:spcAft>
              <a:buClr>
                <a:schemeClr val="tx2"/>
              </a:buClr>
              <a:buSzPct val="100000"/>
              <a:buFont typeface="Wingdings" pitchFamily="2" charset="2"/>
              <a:buChar char="§"/>
            </a:pPr>
            <a:r>
              <a:rPr lang="en-IN" altLang="en-US" sz="1600" dirty="0">
                <a:solidFill>
                  <a:schemeClr val="bg1"/>
                </a:solidFill>
              </a:rPr>
              <a:t>Use the same allocation percentage(s) year after year. The numbers underlying the percentages will change from one year to the next</a:t>
            </a:r>
          </a:p>
          <a:p>
            <a:pPr marL="228600" indent="-228600">
              <a:spcAft>
                <a:spcPts val="500"/>
              </a:spcAft>
              <a:buClr>
                <a:schemeClr val="tx2"/>
              </a:buClr>
              <a:buSzPct val="100000"/>
              <a:buFont typeface="Wingdings" pitchFamily="2" charset="2"/>
              <a:buChar char="§"/>
            </a:pPr>
            <a:r>
              <a:rPr lang="en-IN" altLang="en-US" sz="1600" dirty="0">
                <a:solidFill>
                  <a:schemeClr val="bg1"/>
                </a:solidFill>
              </a:rPr>
              <a:t>Tie your future to an allocation method you would not want to see described in your local newspaper</a:t>
            </a:r>
          </a:p>
        </p:txBody>
      </p:sp>
    </p:spTree>
    <p:extLst>
      <p:ext uri="{BB962C8B-B14F-4D97-AF65-F5344CB8AC3E}">
        <p14:creationId xmlns:p14="http://schemas.microsoft.com/office/powerpoint/2010/main" val="19422808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6299A-6B36-8A46-6CC4-564A1C398ED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DD0D46D-44FA-CB7F-26CE-9735E94A02AF}"/>
              </a:ext>
            </a:extLst>
          </p:cNvPr>
          <p:cNvSpPr>
            <a:spLocks noGrp="1"/>
          </p:cNvSpPr>
          <p:nvPr>
            <p:ph type="title"/>
          </p:nvPr>
        </p:nvSpPr>
        <p:spPr/>
        <p:txBody>
          <a:bodyPr/>
          <a:lstStyle/>
          <a:p>
            <a:r>
              <a:rPr lang="en-GB" dirty="0"/>
              <a:t>IRC Section 512(a)(6) siloing</a:t>
            </a:r>
            <a:endParaRPr lang="en-US" dirty="0">
              <a:solidFill>
                <a:srgbClr val="FF0000"/>
              </a:solidFill>
            </a:endParaRPr>
          </a:p>
        </p:txBody>
      </p:sp>
      <p:sp>
        <p:nvSpPr>
          <p:cNvPr id="2" name="TextBox 1">
            <a:extLst>
              <a:ext uri="{FF2B5EF4-FFF2-40B4-BE49-F238E27FC236}">
                <a16:creationId xmlns:a16="http://schemas.microsoft.com/office/drawing/2014/main" id="{CDDEE991-ABC5-9E8B-5264-FCF6FFE649E3}"/>
              </a:ext>
            </a:extLst>
          </p:cNvPr>
          <p:cNvSpPr txBox="1">
            <a:spLocks/>
          </p:cNvSpPr>
          <p:nvPr/>
        </p:nvSpPr>
        <p:spPr>
          <a:xfrm>
            <a:off x="485523" y="1411287"/>
            <a:ext cx="11223625" cy="2985433"/>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UBI siloing applies where an EO has more than one unrelated trade or business:</a:t>
            </a:r>
          </a:p>
          <a:p>
            <a:pPr marL="457200" indent="-228600">
              <a:spcAft>
                <a:spcPts val="600"/>
              </a:spcAft>
              <a:buClr>
                <a:schemeClr val="tx2"/>
              </a:buClr>
              <a:buSzPct val="100000"/>
              <a:buFont typeface="Wingdings" pitchFamily="2" charset="2"/>
              <a:buChar char="§"/>
            </a:pPr>
            <a:r>
              <a:rPr lang="en-IN" altLang="en-US" sz="1600" dirty="0">
                <a:solidFill>
                  <a:schemeClr val="bg1"/>
                </a:solidFill>
              </a:rPr>
              <a:t>UBTI, including for purposes of determining any net operating loss (NOL) deduction, shall be computed separately with respect to each such trade or business and without regard to the specific $1,000 deduction, and:</a:t>
            </a:r>
          </a:p>
          <a:p>
            <a:pPr marL="685800" indent="-228600">
              <a:spcAft>
                <a:spcPts val="600"/>
              </a:spcAft>
              <a:buClr>
                <a:schemeClr val="tx2"/>
              </a:buClr>
              <a:buSzPct val="100000"/>
              <a:buFont typeface="Wingdings" pitchFamily="2" charset="2"/>
              <a:buChar char="§"/>
            </a:pPr>
            <a:r>
              <a:rPr lang="en-IN" altLang="en-US" sz="1400" dirty="0">
                <a:solidFill>
                  <a:schemeClr val="bg1"/>
                </a:solidFill>
              </a:rPr>
              <a:t>UBTI with respect to any such trade or business shall not be less than zero, and</a:t>
            </a:r>
          </a:p>
          <a:p>
            <a:pPr marL="685800" indent="-228600">
              <a:spcAft>
                <a:spcPts val="600"/>
              </a:spcAft>
              <a:buClr>
                <a:schemeClr val="tx2"/>
              </a:buClr>
              <a:buSzPct val="100000"/>
              <a:buFont typeface="Wingdings" pitchFamily="2" charset="2"/>
              <a:buChar char="§"/>
            </a:pPr>
            <a:r>
              <a:rPr lang="en-IN" altLang="en-US" sz="1400" dirty="0">
                <a:solidFill>
                  <a:schemeClr val="bg1"/>
                </a:solidFill>
              </a:rPr>
              <a:t>The EO’s UBTI shall be the sum of the UBTI so computed with respect to each such trade or business, less a specific</a:t>
            </a:r>
            <a:br>
              <a:rPr lang="en-IN" altLang="en-US" sz="1400" dirty="0">
                <a:solidFill>
                  <a:schemeClr val="bg1"/>
                </a:solidFill>
              </a:rPr>
            </a:br>
            <a:r>
              <a:rPr lang="en-IN" altLang="en-US" sz="1400" dirty="0">
                <a:solidFill>
                  <a:schemeClr val="bg1"/>
                </a:solidFill>
              </a:rPr>
              <a:t>$1,000 deduction</a:t>
            </a:r>
          </a:p>
          <a:p>
            <a:pPr marL="457200" indent="-228600">
              <a:spcAft>
                <a:spcPts val="600"/>
              </a:spcAft>
              <a:buClr>
                <a:schemeClr val="tx2"/>
              </a:buClr>
              <a:buSzPct val="100000"/>
              <a:buFont typeface="Wingdings" pitchFamily="2" charset="2"/>
              <a:buChar char="§"/>
            </a:pPr>
            <a:r>
              <a:rPr lang="en-IN" altLang="en-US" sz="1600" dirty="0">
                <a:solidFill>
                  <a:schemeClr val="bg1"/>
                </a:solidFill>
              </a:rPr>
              <a:t>IRC Section 512(a)(6) final regulations don’t provide much detail on allocations of deductions.</a:t>
            </a:r>
          </a:p>
          <a:p>
            <a:pPr marL="685800" indent="-228600">
              <a:spcAft>
                <a:spcPts val="600"/>
              </a:spcAft>
              <a:buClr>
                <a:schemeClr val="tx2"/>
              </a:buClr>
              <a:buSzPct val="100000"/>
              <a:buFont typeface="Wingdings" pitchFamily="2" charset="2"/>
              <a:buChar char="§"/>
            </a:pPr>
            <a:r>
              <a:rPr lang="en-IN" altLang="en-US" sz="1400" dirty="0">
                <a:solidFill>
                  <a:schemeClr val="bg1"/>
                </a:solidFill>
              </a:rPr>
              <a:t>Until then, any reasonable method of expense allocation is permitted, except that the regulations state the unadjusted </a:t>
            </a:r>
            <a:br>
              <a:rPr lang="en-IN" altLang="en-US" sz="1400" dirty="0">
                <a:solidFill>
                  <a:schemeClr val="bg1"/>
                </a:solidFill>
              </a:rPr>
            </a:br>
            <a:r>
              <a:rPr lang="en-IN" altLang="en-US" sz="1400" dirty="0">
                <a:solidFill>
                  <a:schemeClr val="bg1"/>
                </a:solidFill>
              </a:rPr>
              <a:t>gross-to-gross method is not reasonable. </a:t>
            </a:r>
          </a:p>
          <a:p>
            <a:pPr marL="685800" indent="-228600">
              <a:spcAft>
                <a:spcPts val="600"/>
              </a:spcAft>
              <a:buClr>
                <a:schemeClr val="tx2"/>
              </a:buClr>
              <a:buSzPct val="100000"/>
              <a:buFont typeface="Wingdings" pitchFamily="2" charset="2"/>
              <a:buChar char="§"/>
            </a:pPr>
            <a:r>
              <a:rPr lang="en-IN" altLang="en-US" sz="1400" dirty="0">
                <a:solidFill>
                  <a:schemeClr val="bg1"/>
                </a:solidFill>
              </a:rPr>
              <a:t>Charitable contributions can be deducted against total UBTI and do not need to be allocated to and among particular trades </a:t>
            </a:r>
            <a:br>
              <a:rPr lang="en-IN" altLang="en-US" sz="1400" dirty="0">
                <a:solidFill>
                  <a:schemeClr val="bg1"/>
                </a:solidFill>
              </a:rPr>
            </a:br>
            <a:r>
              <a:rPr lang="en-IN" altLang="en-US" sz="1400" dirty="0">
                <a:solidFill>
                  <a:schemeClr val="bg1"/>
                </a:solidFill>
              </a:rPr>
              <a:t>or businesses.</a:t>
            </a:r>
          </a:p>
        </p:txBody>
      </p:sp>
    </p:spTree>
    <p:extLst>
      <p:ext uri="{BB962C8B-B14F-4D97-AF65-F5344CB8AC3E}">
        <p14:creationId xmlns:p14="http://schemas.microsoft.com/office/powerpoint/2010/main" val="17685390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0EA72-09AA-B592-D5D9-79A5750467B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341B15A-DCF9-A720-C0C8-CEC15555A28A}"/>
              </a:ext>
            </a:extLst>
          </p:cNvPr>
          <p:cNvSpPr>
            <a:spLocks noGrp="1"/>
          </p:cNvSpPr>
          <p:nvPr>
            <p:ph type="title"/>
          </p:nvPr>
        </p:nvSpPr>
        <p:spPr/>
        <p:txBody>
          <a:bodyPr/>
          <a:lstStyle/>
          <a:p>
            <a:r>
              <a:rPr lang="en-GB" dirty="0"/>
              <a:t>IRC Section 512(a)(6) general rule: NAICS codes</a:t>
            </a:r>
            <a:endParaRPr lang="en-US" dirty="0">
              <a:solidFill>
                <a:srgbClr val="FF0000"/>
              </a:solidFill>
            </a:endParaRPr>
          </a:p>
        </p:txBody>
      </p:sp>
      <p:sp>
        <p:nvSpPr>
          <p:cNvPr id="2" name="TextBox 1">
            <a:extLst>
              <a:ext uri="{FF2B5EF4-FFF2-40B4-BE49-F238E27FC236}">
                <a16:creationId xmlns:a16="http://schemas.microsoft.com/office/drawing/2014/main" id="{1EAC8448-57B6-330B-5CC0-62E30D59AC23}"/>
              </a:ext>
            </a:extLst>
          </p:cNvPr>
          <p:cNvSpPr txBox="1">
            <a:spLocks/>
          </p:cNvSpPr>
          <p:nvPr/>
        </p:nvSpPr>
        <p:spPr>
          <a:xfrm>
            <a:off x="485523" y="1411287"/>
            <a:ext cx="11223625" cy="3354765"/>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General rule: exempt organizations identify their separate unrelated trades or businesses using the </a:t>
            </a:r>
            <a:br>
              <a:rPr lang="en-IN" altLang="en-US" dirty="0">
                <a:solidFill>
                  <a:schemeClr val="bg1"/>
                </a:solidFill>
              </a:rPr>
            </a:br>
            <a:r>
              <a:rPr lang="en-IN" altLang="en-US" dirty="0">
                <a:solidFill>
                  <a:schemeClr val="bg1"/>
                </a:solidFill>
              </a:rPr>
              <a:t>North American Industry Classification System (NAICS).</a:t>
            </a:r>
          </a:p>
          <a:p>
            <a:pPr marL="228600" lvl="0" indent="-228600">
              <a:spcAft>
                <a:spcPts val="600"/>
              </a:spcAft>
              <a:buClr>
                <a:schemeClr val="tx2"/>
              </a:buClr>
              <a:buSzPct val="100000"/>
              <a:buFont typeface="Wingdings" pitchFamily="2" charset="2"/>
              <a:buChar char="§"/>
            </a:pPr>
            <a:r>
              <a:rPr lang="en-IN" altLang="en-US" dirty="0">
                <a:solidFill>
                  <a:schemeClr val="bg1"/>
                </a:solidFill>
              </a:rPr>
              <a:t>Codes used are the two-digit NAICS codes for the underlying business activity, whether conducted directly by the organization or indirectly (e.g., through a partnership).</a:t>
            </a:r>
          </a:p>
          <a:p>
            <a:pPr marL="228600" lvl="0" indent="-228600">
              <a:spcAft>
                <a:spcPts val="600"/>
              </a:spcAft>
              <a:buClr>
                <a:schemeClr val="tx2"/>
              </a:buClr>
              <a:buSzPct val="100000"/>
              <a:buFont typeface="Wingdings" pitchFamily="2" charset="2"/>
              <a:buChar char="§"/>
            </a:pPr>
            <a:r>
              <a:rPr lang="en-IN" altLang="en-US" dirty="0">
                <a:solidFill>
                  <a:schemeClr val="bg1"/>
                </a:solidFill>
              </a:rPr>
              <a:t>A two-digit code can be assigned to no more than one UBTI silo and is only reported once.</a:t>
            </a:r>
          </a:p>
          <a:p>
            <a:pPr marL="228600" lvl="0" indent="-228600">
              <a:spcAft>
                <a:spcPts val="600"/>
              </a:spcAft>
              <a:buClr>
                <a:schemeClr val="tx2"/>
              </a:buClr>
              <a:buSzPct val="100000"/>
              <a:buFont typeface="Wingdings" pitchFamily="2" charset="2"/>
              <a:buChar char="§"/>
            </a:pPr>
            <a:r>
              <a:rPr lang="en-IN" altLang="en-US" dirty="0">
                <a:solidFill>
                  <a:schemeClr val="bg1"/>
                </a:solidFill>
              </a:rPr>
              <a:t>The code cannot be used for activities that are substantially related to the organization’s exempt function (e.g., a university cannot choose the code for educational services to describe all of its unrelated trade or business activities).</a:t>
            </a:r>
          </a:p>
          <a:p>
            <a:pPr marL="228600" lvl="0" indent="-228600">
              <a:spcAft>
                <a:spcPts val="600"/>
              </a:spcAft>
              <a:buClr>
                <a:schemeClr val="tx2"/>
              </a:buClr>
              <a:buSzPct val="100000"/>
              <a:buFont typeface="Wingdings" pitchFamily="2" charset="2"/>
              <a:buChar char="§"/>
            </a:pPr>
            <a:r>
              <a:rPr lang="en-IN" altLang="en-US" dirty="0">
                <a:solidFill>
                  <a:schemeClr val="bg1"/>
                </a:solidFill>
              </a:rPr>
              <a:t>An organization cannot change its code categorizations after selecting them, unless it can demonstrate that (1) the original categorization was due to an unintentional error and (2) another code more accurately describes the trade or business.</a:t>
            </a:r>
          </a:p>
        </p:txBody>
      </p:sp>
    </p:spTree>
    <p:extLst>
      <p:ext uri="{BB962C8B-B14F-4D97-AF65-F5344CB8AC3E}">
        <p14:creationId xmlns:p14="http://schemas.microsoft.com/office/powerpoint/2010/main" val="31726142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BC407-C65C-6011-2AB9-5329DDEAF3E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10E2156-3F55-D1B1-BB20-899D6C05BBA0}"/>
              </a:ext>
            </a:extLst>
          </p:cNvPr>
          <p:cNvSpPr>
            <a:spLocks noGrp="1"/>
          </p:cNvSpPr>
          <p:nvPr>
            <p:ph type="title"/>
          </p:nvPr>
        </p:nvSpPr>
        <p:spPr/>
        <p:txBody>
          <a:bodyPr/>
          <a:lstStyle/>
          <a:p>
            <a:r>
              <a:rPr lang="en-GB" dirty="0"/>
              <a:t>IRC Section 512(a)(6): non-NAICS business activity codes for certain types </a:t>
            </a:r>
            <a:br>
              <a:rPr lang="en-GB" dirty="0"/>
            </a:br>
            <a:r>
              <a:rPr lang="en-GB" dirty="0"/>
              <a:t>of investments</a:t>
            </a:r>
            <a:endParaRPr lang="en-US" dirty="0">
              <a:solidFill>
                <a:srgbClr val="FF0000"/>
              </a:solidFill>
            </a:endParaRPr>
          </a:p>
        </p:txBody>
      </p:sp>
      <p:sp>
        <p:nvSpPr>
          <p:cNvPr id="2" name="TextBox 1">
            <a:extLst>
              <a:ext uri="{FF2B5EF4-FFF2-40B4-BE49-F238E27FC236}">
                <a16:creationId xmlns:a16="http://schemas.microsoft.com/office/drawing/2014/main" id="{8AC64E9C-D5F5-5BC3-3B65-DE6741B53290}"/>
              </a:ext>
            </a:extLst>
          </p:cNvPr>
          <p:cNvSpPr txBox="1">
            <a:spLocks/>
          </p:cNvSpPr>
          <p:nvPr/>
        </p:nvSpPr>
        <p:spPr>
          <a:xfrm>
            <a:off x="485523" y="1411287"/>
            <a:ext cx="11223625" cy="2631490"/>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901101: investment activities, including: </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Debt-financed income (IRC Section 512(b)(4))</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Qualifying partnership interests</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Qualifying S corporation interests</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Certain gross income of organizations subject to IRC Section 512(a)(3), (IRC Section 501(c)(7), (9) or (17)</a:t>
            </a:r>
          </a:p>
          <a:p>
            <a:pPr marL="228600" lvl="0" indent="-228600">
              <a:spcAft>
                <a:spcPts val="600"/>
              </a:spcAft>
              <a:buClr>
                <a:schemeClr val="tx2"/>
              </a:buClr>
              <a:buSzPct val="100000"/>
              <a:buFont typeface="Wingdings" pitchFamily="2" charset="2"/>
              <a:buChar char="§"/>
            </a:pPr>
            <a:r>
              <a:rPr lang="en-IN" altLang="en-US" dirty="0">
                <a:solidFill>
                  <a:schemeClr val="bg1"/>
                </a:solidFill>
              </a:rPr>
              <a:t>901301: insurance income derived from controlled foreign corporations (IRC Section 512(b)(17))</a:t>
            </a:r>
          </a:p>
          <a:p>
            <a:pPr marL="228600" lvl="0" indent="-228600">
              <a:spcAft>
                <a:spcPts val="600"/>
              </a:spcAft>
              <a:buClr>
                <a:schemeClr val="tx2"/>
              </a:buClr>
              <a:buSzPct val="100000"/>
              <a:buFont typeface="Wingdings" pitchFamily="2" charset="2"/>
              <a:buChar char="§"/>
            </a:pPr>
            <a:r>
              <a:rPr lang="en-IN" altLang="en-US" dirty="0">
                <a:solidFill>
                  <a:schemeClr val="bg1"/>
                </a:solidFill>
              </a:rPr>
              <a:t>903###: passive income activities with controlled organizations</a:t>
            </a:r>
          </a:p>
          <a:p>
            <a:pPr marL="228600" lvl="0" indent="-228600">
              <a:spcAft>
                <a:spcPts val="600"/>
              </a:spcAft>
              <a:buClr>
                <a:schemeClr val="tx2"/>
              </a:buClr>
              <a:buSzPct val="100000"/>
              <a:buFont typeface="Wingdings" pitchFamily="2" charset="2"/>
              <a:buChar char="§"/>
            </a:pPr>
            <a:r>
              <a:rPr lang="en-IN" altLang="en-US" dirty="0">
                <a:solidFill>
                  <a:schemeClr val="bg1"/>
                </a:solidFill>
              </a:rPr>
              <a:t>904###: nonqualifying S corporation interests</a:t>
            </a:r>
          </a:p>
        </p:txBody>
      </p:sp>
    </p:spTree>
    <p:extLst>
      <p:ext uri="{BB962C8B-B14F-4D97-AF65-F5344CB8AC3E}">
        <p14:creationId xmlns:p14="http://schemas.microsoft.com/office/powerpoint/2010/main" val="13889204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2F526-8171-B0C2-80C9-B7B9756EB89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5746654-F570-CE7A-E0C1-283B94B334E1}"/>
              </a:ext>
            </a:extLst>
          </p:cNvPr>
          <p:cNvSpPr>
            <a:spLocks noGrp="1"/>
          </p:cNvSpPr>
          <p:nvPr>
            <p:ph type="title"/>
          </p:nvPr>
        </p:nvSpPr>
        <p:spPr/>
        <p:txBody>
          <a:bodyPr/>
          <a:lstStyle/>
          <a:p>
            <a:r>
              <a:rPr lang="en-GB" dirty="0"/>
              <a:t>IRC Section 512(a)(6): q</a:t>
            </a:r>
            <a:r>
              <a:rPr lang="en-US" dirty="0"/>
              <a:t>ualifying partnership interests (QPIs)</a:t>
            </a:r>
            <a:br>
              <a:rPr lang="en-US" dirty="0"/>
            </a:br>
            <a:endParaRPr lang="en-US" dirty="0">
              <a:solidFill>
                <a:srgbClr val="FF0000"/>
              </a:solidFill>
            </a:endParaRPr>
          </a:p>
        </p:txBody>
      </p:sp>
      <p:sp>
        <p:nvSpPr>
          <p:cNvPr id="2" name="TextBox 1">
            <a:extLst>
              <a:ext uri="{FF2B5EF4-FFF2-40B4-BE49-F238E27FC236}">
                <a16:creationId xmlns:a16="http://schemas.microsoft.com/office/drawing/2014/main" id="{A542B9EB-A79E-5820-E72B-8C4F836AA56C}"/>
              </a:ext>
            </a:extLst>
          </p:cNvPr>
          <p:cNvSpPr txBox="1">
            <a:spLocks/>
          </p:cNvSpPr>
          <p:nvPr/>
        </p:nvSpPr>
        <p:spPr>
          <a:xfrm>
            <a:off x="485523" y="1411287"/>
            <a:ext cx="11223625" cy="3477875"/>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QPIs: A tax-exempt organization’s interest in a directly held partnership is a QPI if the tax-exempt organization meets either:</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The “de minimis test” </a:t>
            </a:r>
          </a:p>
          <a:p>
            <a:pPr marL="685800" lvl="0" indent="-228600">
              <a:spcAft>
                <a:spcPts val="600"/>
              </a:spcAft>
              <a:buClr>
                <a:schemeClr val="tx2"/>
              </a:buClr>
              <a:buSzPct val="100000"/>
              <a:buFont typeface="Wingdings" pitchFamily="2" charset="2"/>
              <a:buChar char="§"/>
            </a:pPr>
            <a:r>
              <a:rPr lang="en-IN" altLang="en-US" sz="1400" dirty="0">
                <a:solidFill>
                  <a:schemeClr val="bg1"/>
                </a:solidFill>
              </a:rPr>
              <a:t>Or </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The “participation test” </a:t>
            </a:r>
          </a:p>
          <a:p>
            <a:pPr marL="228600" lvl="0" indent="-228600">
              <a:spcAft>
                <a:spcPts val="600"/>
              </a:spcAft>
              <a:buClr>
                <a:schemeClr val="tx2"/>
              </a:buClr>
              <a:buSzPct val="100000"/>
              <a:buFont typeface="Wingdings" pitchFamily="2" charset="2"/>
              <a:buChar char="§"/>
            </a:pPr>
            <a:r>
              <a:rPr lang="en-IN" altLang="en-US" dirty="0">
                <a:solidFill>
                  <a:schemeClr val="bg1"/>
                </a:solidFill>
              </a:rPr>
              <a:t>De minimis test: The tax-exempt organization must own not more than 2% of the capital and profits interests in the partnership.</a:t>
            </a:r>
          </a:p>
          <a:p>
            <a:pPr marL="228600" lvl="0" indent="-228600">
              <a:spcAft>
                <a:spcPts val="600"/>
              </a:spcAft>
              <a:buClr>
                <a:schemeClr val="tx2"/>
              </a:buClr>
              <a:buSzPct val="100000"/>
              <a:buFont typeface="Wingdings" pitchFamily="2" charset="2"/>
              <a:buChar char="§"/>
            </a:pPr>
            <a:r>
              <a:rPr lang="en-IN" altLang="en-US" dirty="0">
                <a:solidFill>
                  <a:schemeClr val="bg1"/>
                </a:solidFill>
              </a:rPr>
              <a:t>Participation test: </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The tax-exempt organization must hold no more than 20% of the capital interest in the partnership </a:t>
            </a:r>
          </a:p>
          <a:p>
            <a:pPr marL="685800" lvl="0" indent="-228600">
              <a:spcAft>
                <a:spcPts val="600"/>
              </a:spcAft>
              <a:buClr>
                <a:schemeClr val="tx2"/>
              </a:buClr>
              <a:buSzPct val="100000"/>
              <a:buFont typeface="Wingdings" pitchFamily="2" charset="2"/>
              <a:buChar char="§"/>
            </a:pPr>
            <a:r>
              <a:rPr lang="en-IN" altLang="en-US" sz="1400" dirty="0">
                <a:solidFill>
                  <a:schemeClr val="bg1"/>
                </a:solidFill>
              </a:rPr>
              <a:t>And</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Must not “significantly participate” in the partnership</a:t>
            </a:r>
          </a:p>
        </p:txBody>
      </p:sp>
    </p:spTree>
    <p:extLst>
      <p:ext uri="{BB962C8B-B14F-4D97-AF65-F5344CB8AC3E}">
        <p14:creationId xmlns:p14="http://schemas.microsoft.com/office/powerpoint/2010/main" val="34940777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17ABD-430E-6F02-4502-5A91D5F78B5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C4EED09-621B-4AFE-62A3-AB54751751CD}"/>
              </a:ext>
            </a:extLst>
          </p:cNvPr>
          <p:cNvSpPr>
            <a:spLocks noGrp="1"/>
          </p:cNvSpPr>
          <p:nvPr>
            <p:ph type="title"/>
          </p:nvPr>
        </p:nvSpPr>
        <p:spPr/>
        <p:txBody>
          <a:bodyPr/>
          <a:lstStyle/>
          <a:p>
            <a:r>
              <a:rPr lang="en-GB" dirty="0"/>
              <a:t>IRC Section 512(a)(6): </a:t>
            </a:r>
            <a:r>
              <a:rPr lang="en-US" dirty="0"/>
              <a:t>QPIs</a:t>
            </a:r>
            <a:endParaRPr lang="en-US" dirty="0">
              <a:solidFill>
                <a:srgbClr val="FF0000"/>
              </a:solidFill>
            </a:endParaRPr>
          </a:p>
        </p:txBody>
      </p:sp>
      <p:sp>
        <p:nvSpPr>
          <p:cNvPr id="2" name="TextBox 1">
            <a:extLst>
              <a:ext uri="{FF2B5EF4-FFF2-40B4-BE49-F238E27FC236}">
                <a16:creationId xmlns:a16="http://schemas.microsoft.com/office/drawing/2014/main" id="{B6F205BF-0F70-7772-C8B2-0B055B399F22}"/>
              </a:ext>
            </a:extLst>
          </p:cNvPr>
          <p:cNvSpPr txBox="1">
            <a:spLocks/>
          </p:cNvSpPr>
          <p:nvPr/>
        </p:nvSpPr>
        <p:spPr>
          <a:xfrm>
            <a:off x="485523" y="1411287"/>
            <a:ext cx="11223625" cy="3785652"/>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“Significant participation,” for the purposes of the “participation test,” is determined based upon </a:t>
            </a:r>
            <a:br>
              <a:rPr lang="en-IN" altLang="en-US" dirty="0">
                <a:solidFill>
                  <a:schemeClr val="bg1"/>
                </a:solidFill>
              </a:rPr>
            </a:br>
            <a:r>
              <a:rPr lang="en-IN" altLang="en-US" dirty="0">
                <a:solidFill>
                  <a:schemeClr val="bg1"/>
                </a:solidFill>
              </a:rPr>
              <a:t>four factors.</a:t>
            </a:r>
          </a:p>
          <a:p>
            <a:pPr marL="228600" lvl="0" indent="-228600">
              <a:spcAft>
                <a:spcPts val="600"/>
              </a:spcAft>
              <a:buClr>
                <a:schemeClr val="tx2"/>
              </a:buClr>
              <a:buSzPct val="100000"/>
              <a:buFont typeface="Wingdings" pitchFamily="2" charset="2"/>
              <a:buChar char="§"/>
            </a:pPr>
            <a:r>
              <a:rPr lang="en-IN" altLang="en-US" dirty="0">
                <a:solidFill>
                  <a:schemeClr val="bg1"/>
                </a:solidFill>
              </a:rPr>
              <a:t>Two of the factors relate to the organization’s power to act:</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The organization, by itself, may require the partnership to perform, or may prevent the partnership from performing (other than through a unanimous voting requirement or through minority consent rights), any act that significantly affects the operations of the partnership.</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The organization, by itself, has the power to appoint or remove any of the partnership’s officers or employees or a majority of directors.</a:t>
            </a:r>
          </a:p>
          <a:p>
            <a:pPr marL="228600" lvl="0" indent="-228600">
              <a:spcAft>
                <a:spcPts val="600"/>
              </a:spcAft>
              <a:buClr>
                <a:schemeClr val="tx2"/>
              </a:buClr>
              <a:buSzPct val="100000"/>
              <a:buFont typeface="Wingdings" pitchFamily="2" charset="2"/>
              <a:buChar char="§"/>
            </a:pPr>
            <a:r>
              <a:rPr lang="en-IN" altLang="en-US" dirty="0">
                <a:solidFill>
                  <a:schemeClr val="bg1"/>
                </a:solidFill>
              </a:rPr>
              <a:t>Two of the factors relate to the rights of individuals within the organization to act:​</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Any of the organization’s officers, directors, trustees or employees have rights to participate in the management of the partnership at any time.</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Any of the organization’s officers, directors, trustees or employees have rights to conduct the partnership’s business at any time.​</a:t>
            </a:r>
          </a:p>
        </p:txBody>
      </p:sp>
    </p:spTree>
    <p:extLst>
      <p:ext uri="{BB962C8B-B14F-4D97-AF65-F5344CB8AC3E}">
        <p14:creationId xmlns:p14="http://schemas.microsoft.com/office/powerpoint/2010/main" val="3215645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3C433-C9A7-0811-E4A1-4C7276956D0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3F4627E-A62C-F09D-66AA-6DCE16A0AC1B}"/>
              </a:ext>
            </a:extLst>
          </p:cNvPr>
          <p:cNvSpPr>
            <a:spLocks noGrp="1"/>
          </p:cNvSpPr>
          <p:nvPr>
            <p:ph type="title"/>
          </p:nvPr>
        </p:nvSpPr>
        <p:spPr/>
        <p:txBody>
          <a:bodyPr/>
          <a:lstStyle/>
          <a:p>
            <a:r>
              <a:rPr lang="en-GB" dirty="0"/>
              <a:t>Agenda</a:t>
            </a:r>
            <a:endParaRPr lang="en-US" dirty="0">
              <a:solidFill>
                <a:srgbClr val="FF0000"/>
              </a:solidFill>
            </a:endParaRPr>
          </a:p>
        </p:txBody>
      </p:sp>
      <p:sp>
        <p:nvSpPr>
          <p:cNvPr id="2" name="TextBox 1">
            <a:extLst>
              <a:ext uri="{FF2B5EF4-FFF2-40B4-BE49-F238E27FC236}">
                <a16:creationId xmlns:a16="http://schemas.microsoft.com/office/drawing/2014/main" id="{412A25DB-AC4A-D54C-9C41-A263C8E9D868}"/>
              </a:ext>
            </a:extLst>
          </p:cNvPr>
          <p:cNvSpPr txBox="1">
            <a:spLocks/>
          </p:cNvSpPr>
          <p:nvPr/>
        </p:nvSpPr>
        <p:spPr>
          <a:xfrm>
            <a:off x="485523" y="1411287"/>
            <a:ext cx="11223625" cy="1692771"/>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UBI fundamentals and steps in determining UBI</a:t>
            </a:r>
          </a:p>
          <a:p>
            <a:pPr marL="228600" lvl="0" indent="-228600">
              <a:spcAft>
                <a:spcPts val="600"/>
              </a:spcAft>
              <a:buClr>
                <a:schemeClr val="tx2"/>
              </a:buClr>
              <a:buSzPct val="100000"/>
              <a:buFont typeface="Wingdings" pitchFamily="2" charset="2"/>
              <a:buChar char="§"/>
            </a:pPr>
            <a:r>
              <a:rPr lang="en-IN" altLang="en-US" dirty="0">
                <a:solidFill>
                  <a:schemeClr val="bg1"/>
                </a:solidFill>
              </a:rPr>
              <a:t>Exclusions and modifications to UBI</a:t>
            </a:r>
          </a:p>
          <a:p>
            <a:pPr marL="228600" lvl="0" indent="-228600">
              <a:spcAft>
                <a:spcPts val="600"/>
              </a:spcAft>
              <a:buClr>
                <a:schemeClr val="tx2"/>
              </a:buClr>
              <a:buSzPct val="100000"/>
              <a:buFont typeface="Wingdings" pitchFamily="2" charset="2"/>
              <a:buChar char="§"/>
            </a:pPr>
            <a:r>
              <a:rPr lang="en-IN" altLang="en-US" dirty="0">
                <a:solidFill>
                  <a:schemeClr val="bg1"/>
                </a:solidFill>
              </a:rPr>
              <a:t>Common UBI activities</a:t>
            </a:r>
          </a:p>
          <a:p>
            <a:pPr marL="228600" lvl="0" indent="-228600">
              <a:spcAft>
                <a:spcPts val="600"/>
              </a:spcAft>
              <a:buClr>
                <a:schemeClr val="tx2"/>
              </a:buClr>
              <a:buSzPct val="100000"/>
              <a:buFont typeface="Wingdings" pitchFamily="2" charset="2"/>
              <a:buChar char="§"/>
            </a:pPr>
            <a:r>
              <a:rPr lang="en-IN" altLang="en-US" dirty="0">
                <a:solidFill>
                  <a:schemeClr val="bg1"/>
                </a:solidFill>
              </a:rPr>
              <a:t>Computing UBI</a:t>
            </a:r>
          </a:p>
          <a:p>
            <a:pPr marL="228600" lvl="0" indent="-228600">
              <a:spcAft>
                <a:spcPts val="600"/>
              </a:spcAft>
              <a:buClr>
                <a:schemeClr val="tx2"/>
              </a:buClr>
              <a:buSzPct val="100000"/>
              <a:buFont typeface="Wingdings" pitchFamily="2" charset="2"/>
              <a:buChar char="§"/>
            </a:pPr>
            <a:r>
              <a:rPr lang="en-IN" altLang="en-US" dirty="0">
                <a:solidFill>
                  <a:schemeClr val="bg1"/>
                </a:solidFill>
              </a:rPr>
              <a:t>Reporting UBI on the Form 990-T</a:t>
            </a:r>
          </a:p>
        </p:txBody>
      </p:sp>
    </p:spTree>
    <p:extLst>
      <p:ext uri="{BB962C8B-B14F-4D97-AF65-F5344CB8AC3E}">
        <p14:creationId xmlns:p14="http://schemas.microsoft.com/office/powerpoint/2010/main" val="15809700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0118F-271E-4382-F709-AA69843717D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C2392F0-CD8F-36B3-E4EC-B16790542B6F}"/>
              </a:ext>
            </a:extLst>
          </p:cNvPr>
          <p:cNvSpPr>
            <a:spLocks noGrp="1"/>
          </p:cNvSpPr>
          <p:nvPr>
            <p:ph type="title"/>
          </p:nvPr>
        </p:nvSpPr>
        <p:spPr/>
        <p:txBody>
          <a:bodyPr/>
          <a:lstStyle/>
          <a:p>
            <a:r>
              <a:rPr lang="en-GB" dirty="0"/>
              <a:t>IRC Section 512(a)(6): </a:t>
            </a:r>
            <a:r>
              <a:rPr lang="en-US" dirty="0"/>
              <a:t>QPIs</a:t>
            </a:r>
            <a:br>
              <a:rPr lang="en-US" dirty="0"/>
            </a:br>
            <a:endParaRPr lang="en-US" dirty="0">
              <a:solidFill>
                <a:srgbClr val="FF0000"/>
              </a:solidFill>
            </a:endParaRPr>
          </a:p>
        </p:txBody>
      </p:sp>
      <p:sp>
        <p:nvSpPr>
          <p:cNvPr id="2" name="TextBox 1">
            <a:extLst>
              <a:ext uri="{FF2B5EF4-FFF2-40B4-BE49-F238E27FC236}">
                <a16:creationId xmlns:a16="http://schemas.microsoft.com/office/drawing/2014/main" id="{082360B4-A6CC-3CFF-2622-C8B02D86FE50}"/>
              </a:ext>
            </a:extLst>
          </p:cNvPr>
          <p:cNvSpPr txBox="1">
            <a:spLocks/>
          </p:cNvSpPr>
          <p:nvPr/>
        </p:nvSpPr>
        <p:spPr>
          <a:xfrm>
            <a:off x="485523" y="1411287"/>
            <a:ext cx="11223625" cy="2800767"/>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“Look-through rule”</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A look-through rule applies where a tax-exempt organization has an indirect interest in a lower-tier partnership through a directly held, non-QPI partnership interest.</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The lower-tier partnership may still qualify as a QPI if the lower-tier partnership interest meets the requirements of the de minimis test with respect to the tax-exempt investor.</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The lower-tier partnership may also qualify as a QPI if the partnership above can satisfy the participation test with respect to their directly owned partnership (i.e., not with respect to the tax-exempt organization) — thus, for purposes of the look-through rule, the participation test applies tier by tier to intervening, indirectly owned partnerships.</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Lower-tier partnerships that can be considered QPIs under the look-through rule may, but are not required to be, aggregated with other QPIs as a single, unrelated trade or business.</a:t>
            </a:r>
          </a:p>
        </p:txBody>
      </p:sp>
    </p:spTree>
    <p:extLst>
      <p:ext uri="{BB962C8B-B14F-4D97-AF65-F5344CB8AC3E}">
        <p14:creationId xmlns:p14="http://schemas.microsoft.com/office/powerpoint/2010/main" val="3919448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AE2F3-26C3-1E62-C0A3-9E9E2CCAD54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9C64185-AC55-C38B-F103-D265CEF60D75}"/>
              </a:ext>
            </a:extLst>
          </p:cNvPr>
          <p:cNvSpPr>
            <a:spLocks noGrp="1"/>
          </p:cNvSpPr>
          <p:nvPr>
            <p:ph type="title"/>
          </p:nvPr>
        </p:nvSpPr>
        <p:spPr/>
        <p:txBody>
          <a:bodyPr/>
          <a:lstStyle/>
          <a:p>
            <a:r>
              <a:rPr lang="en-US" dirty="0"/>
              <a:t>Polling question 5</a:t>
            </a:r>
            <a:endParaRPr lang="en-US" dirty="0">
              <a:solidFill>
                <a:srgbClr val="FF0000"/>
              </a:solidFill>
            </a:endParaRPr>
          </a:p>
        </p:txBody>
      </p:sp>
      <p:sp>
        <p:nvSpPr>
          <p:cNvPr id="2" name="TextBox 1">
            <a:extLst>
              <a:ext uri="{FF2B5EF4-FFF2-40B4-BE49-F238E27FC236}">
                <a16:creationId xmlns:a16="http://schemas.microsoft.com/office/drawing/2014/main" id="{0C33D37F-550A-B774-BC1C-10154D9B642A}"/>
              </a:ext>
            </a:extLst>
          </p:cNvPr>
          <p:cNvSpPr txBox="1">
            <a:spLocks/>
          </p:cNvSpPr>
          <p:nvPr/>
        </p:nvSpPr>
        <p:spPr>
          <a:xfrm>
            <a:off x="485523" y="1411287"/>
            <a:ext cx="11223625" cy="3170099"/>
          </a:xfrm>
          <a:prstGeom prst="rect">
            <a:avLst/>
          </a:prstGeom>
          <a:noFill/>
        </p:spPr>
        <p:txBody>
          <a:bodyPr wrap="square" lIns="0" tIns="0" rIns="0" bIns="0">
            <a:spAutoFit/>
          </a:bodyPr>
          <a:lstStyle/>
          <a:p>
            <a:pPr lvl="0">
              <a:spcAft>
                <a:spcPts val="2400"/>
              </a:spcAft>
              <a:buClr>
                <a:schemeClr val="tx2"/>
              </a:buClr>
              <a:buSzPct val="100000"/>
            </a:pPr>
            <a:r>
              <a:rPr lang="en-IN" altLang="en-US" dirty="0">
                <a:solidFill>
                  <a:schemeClr val="bg1"/>
                </a:solidFill>
              </a:rPr>
              <a:t>Which of the following best describes how IRC Section 512(a)(6) applies to your organization’s </a:t>
            </a:r>
            <a:br>
              <a:rPr lang="en-IN" altLang="en-US" dirty="0">
                <a:solidFill>
                  <a:schemeClr val="bg1"/>
                </a:solidFill>
              </a:rPr>
            </a:br>
            <a:r>
              <a:rPr lang="en-IN" altLang="en-US" dirty="0">
                <a:solidFill>
                  <a:schemeClr val="bg1"/>
                </a:solidFill>
              </a:rPr>
              <a:t>partnership investments?</a:t>
            </a:r>
          </a:p>
          <a:p>
            <a:pPr marL="342900" lvl="0" indent="-342900">
              <a:spcAft>
                <a:spcPts val="2400"/>
              </a:spcAft>
              <a:buClr>
                <a:schemeClr val="tx2"/>
              </a:buClr>
              <a:buSzPct val="100000"/>
              <a:buFont typeface="+mj-lt"/>
              <a:buAutoNum type="alphaUcPeriod"/>
            </a:pPr>
            <a:r>
              <a:rPr lang="en-IN" altLang="en-US" dirty="0">
                <a:solidFill>
                  <a:schemeClr val="bg1"/>
                </a:solidFill>
              </a:rPr>
              <a:t>We expect that all our investments will meet either the de minimis test or the participation test.</a:t>
            </a:r>
          </a:p>
          <a:p>
            <a:pPr marL="342900" lvl="0" indent="-342900">
              <a:spcAft>
                <a:spcPts val="2400"/>
              </a:spcAft>
              <a:buClr>
                <a:schemeClr val="tx2"/>
              </a:buClr>
              <a:buSzPct val="100000"/>
              <a:buFont typeface="+mj-lt"/>
              <a:buAutoNum type="alphaUcPeriod"/>
            </a:pPr>
            <a:r>
              <a:rPr lang="en-IN" altLang="en-US" dirty="0">
                <a:solidFill>
                  <a:schemeClr val="bg1"/>
                </a:solidFill>
              </a:rPr>
              <a:t>We expect that some of our investments meet neither the de minimis test nor the participation test and would need to be reported using the NAICS codes of the underlying activity.</a:t>
            </a:r>
          </a:p>
          <a:p>
            <a:pPr marL="342900" lvl="0" indent="-342900">
              <a:spcAft>
                <a:spcPts val="2400"/>
              </a:spcAft>
              <a:buClr>
                <a:schemeClr val="tx2"/>
              </a:buClr>
              <a:buSzPct val="100000"/>
              <a:buFont typeface="+mj-lt"/>
              <a:buAutoNum type="alphaUcPeriod"/>
            </a:pPr>
            <a:r>
              <a:rPr lang="en-IN" altLang="en-US" dirty="0">
                <a:solidFill>
                  <a:schemeClr val="bg1"/>
                </a:solidFill>
              </a:rPr>
              <a:t>We will need to further review our investments to determine whether they meet either test.</a:t>
            </a:r>
          </a:p>
          <a:p>
            <a:pPr marL="342900" lvl="0" indent="-342900">
              <a:spcAft>
                <a:spcPts val="2400"/>
              </a:spcAft>
              <a:buClr>
                <a:schemeClr val="tx2"/>
              </a:buClr>
              <a:buSzPct val="100000"/>
              <a:buFont typeface="+mj-lt"/>
              <a:buAutoNum type="alphaUcPeriod"/>
            </a:pPr>
            <a:r>
              <a:rPr lang="en-IN" altLang="en-US" dirty="0">
                <a:solidFill>
                  <a:schemeClr val="bg1"/>
                </a:solidFill>
              </a:rPr>
              <a:t>Does not apply (EY, faculty, other).</a:t>
            </a:r>
          </a:p>
        </p:txBody>
      </p:sp>
    </p:spTree>
    <p:extLst>
      <p:ext uri="{BB962C8B-B14F-4D97-AF65-F5344CB8AC3E}">
        <p14:creationId xmlns:p14="http://schemas.microsoft.com/office/powerpoint/2010/main" val="28810036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B103356C-2E60-43F8-9E55-8073624ACAE2}"/>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14" name="Object 13" hidden="1">
                        <a:extLst>
                          <a:ext uri="{FF2B5EF4-FFF2-40B4-BE49-F238E27FC236}">
                            <a16:creationId xmlns:a16="http://schemas.microsoft.com/office/drawing/2014/main" id="{B103356C-2E60-43F8-9E55-8073624ACAE2}"/>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F34B6A2-AA79-EAB1-7206-C4CC3674976D}"/>
              </a:ext>
            </a:extLst>
          </p:cNvPr>
          <p:cNvSpPr>
            <a:spLocks noGrp="1"/>
          </p:cNvSpPr>
          <p:nvPr>
            <p:ph type="title"/>
          </p:nvPr>
        </p:nvSpPr>
        <p:spPr/>
        <p:txBody>
          <a:bodyPr/>
          <a:lstStyle/>
          <a:p>
            <a:r>
              <a:rPr lang="en-IN" dirty="0"/>
              <a:t>Reporting UBI on the Form 990-T</a:t>
            </a:r>
          </a:p>
        </p:txBody>
      </p:sp>
    </p:spTree>
    <p:extLst>
      <p:ext uri="{BB962C8B-B14F-4D97-AF65-F5344CB8AC3E}">
        <p14:creationId xmlns:p14="http://schemas.microsoft.com/office/powerpoint/2010/main" val="2959189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8EE9A-B4D6-2A6D-0DBD-381877504B1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59CD5D7-B3B6-CF2D-8C72-CA2ABBD07821}"/>
              </a:ext>
            </a:extLst>
          </p:cNvPr>
          <p:cNvSpPr>
            <a:spLocks noGrp="1"/>
          </p:cNvSpPr>
          <p:nvPr>
            <p:ph type="title"/>
          </p:nvPr>
        </p:nvSpPr>
        <p:spPr/>
        <p:txBody>
          <a:bodyPr/>
          <a:lstStyle/>
          <a:p>
            <a:r>
              <a:rPr lang="en-GB" dirty="0"/>
              <a:t>Reporting UBI on Form 990-T</a:t>
            </a:r>
            <a:endParaRPr lang="en-US" dirty="0">
              <a:solidFill>
                <a:srgbClr val="FF0000"/>
              </a:solidFill>
            </a:endParaRPr>
          </a:p>
        </p:txBody>
      </p:sp>
      <p:sp>
        <p:nvSpPr>
          <p:cNvPr id="2" name="TextBox 1">
            <a:extLst>
              <a:ext uri="{FF2B5EF4-FFF2-40B4-BE49-F238E27FC236}">
                <a16:creationId xmlns:a16="http://schemas.microsoft.com/office/drawing/2014/main" id="{9BDDF7EC-B615-C449-D36A-2B55EB127227}"/>
              </a:ext>
            </a:extLst>
          </p:cNvPr>
          <p:cNvSpPr txBox="1">
            <a:spLocks/>
          </p:cNvSpPr>
          <p:nvPr/>
        </p:nvSpPr>
        <p:spPr>
          <a:xfrm>
            <a:off x="485523" y="1411287"/>
            <a:ext cx="11223625" cy="1800493"/>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Form 990-T is used to calculate the tax liability on the UBI.</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Corporations are currently taxed at a flat rate of 21%.</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Trusts (including pension trusts, private foundations and others with a trust legal form) are a mix based upon character of income.</a:t>
            </a:r>
          </a:p>
          <a:p>
            <a:pPr marL="228600" lvl="0" indent="-228600">
              <a:spcAft>
                <a:spcPts val="600"/>
              </a:spcAft>
              <a:buClr>
                <a:schemeClr val="tx2"/>
              </a:buClr>
              <a:buSzPct val="100000"/>
              <a:buFont typeface="Wingdings" pitchFamily="2" charset="2"/>
              <a:buChar char="§"/>
            </a:pPr>
            <a:r>
              <a:rPr lang="en-IN" altLang="en-US" dirty="0">
                <a:solidFill>
                  <a:schemeClr val="bg1"/>
                </a:solidFill>
              </a:rPr>
              <a:t>Each activity or silo is reported separately on a schedule A. The sum of each activity with positive amounts of UBTI are reported on the 990-T, part I, line 1.</a:t>
            </a:r>
          </a:p>
        </p:txBody>
      </p:sp>
    </p:spTree>
    <p:extLst>
      <p:ext uri="{BB962C8B-B14F-4D97-AF65-F5344CB8AC3E}">
        <p14:creationId xmlns:p14="http://schemas.microsoft.com/office/powerpoint/2010/main" val="39408770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F19EF-92FC-2D57-7F76-67B949BBAFC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CCF26A7-CF7B-BFD6-8824-09D85222FF55}"/>
              </a:ext>
            </a:extLst>
          </p:cNvPr>
          <p:cNvSpPr>
            <a:spLocks noGrp="1"/>
          </p:cNvSpPr>
          <p:nvPr>
            <p:ph type="title"/>
          </p:nvPr>
        </p:nvSpPr>
        <p:spPr/>
        <p:txBody>
          <a:bodyPr/>
          <a:lstStyle/>
          <a:p>
            <a:r>
              <a:rPr lang="en-GB" dirty="0"/>
              <a:t>Reporting UBI on Form 990-T</a:t>
            </a:r>
            <a:endParaRPr lang="en-US" dirty="0">
              <a:solidFill>
                <a:srgbClr val="FF0000"/>
              </a:solidFill>
            </a:endParaRPr>
          </a:p>
        </p:txBody>
      </p:sp>
      <p:pic>
        <p:nvPicPr>
          <p:cNvPr id="2" name="Picture 1">
            <a:extLst>
              <a:ext uri="{FF2B5EF4-FFF2-40B4-BE49-F238E27FC236}">
                <a16:creationId xmlns:a16="http://schemas.microsoft.com/office/drawing/2014/main" id="{B04E8DBF-86D5-9808-D7C4-69EF9D98966D}"/>
              </a:ext>
            </a:extLst>
          </p:cNvPr>
          <p:cNvPicPr>
            <a:picLocks noChangeAspect="1"/>
          </p:cNvPicPr>
          <p:nvPr/>
        </p:nvPicPr>
        <p:blipFill>
          <a:blip r:embed="rId3"/>
          <a:stretch>
            <a:fillRect/>
          </a:stretch>
        </p:blipFill>
        <p:spPr>
          <a:xfrm>
            <a:off x="7666045" y="1412875"/>
            <a:ext cx="4043825" cy="4661394"/>
          </a:xfrm>
          <a:prstGeom prst="rect">
            <a:avLst/>
          </a:prstGeom>
        </p:spPr>
      </p:pic>
      <p:sp>
        <p:nvSpPr>
          <p:cNvPr id="3" name="TextBox 2">
            <a:extLst>
              <a:ext uri="{FF2B5EF4-FFF2-40B4-BE49-F238E27FC236}">
                <a16:creationId xmlns:a16="http://schemas.microsoft.com/office/drawing/2014/main" id="{EF83A6AF-1D57-C5FF-FCF7-BFDC12C078D6}"/>
              </a:ext>
            </a:extLst>
          </p:cNvPr>
          <p:cNvSpPr txBox="1">
            <a:spLocks/>
          </p:cNvSpPr>
          <p:nvPr/>
        </p:nvSpPr>
        <p:spPr>
          <a:xfrm>
            <a:off x="485523" y="1411287"/>
            <a:ext cx="6893177" cy="3077766"/>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The activity code (two-digit NAICS code) and the description of the activity is reported on the header of each schedule A.</a:t>
            </a:r>
          </a:p>
          <a:p>
            <a:pPr marL="228600" lvl="0" indent="-228600">
              <a:spcAft>
                <a:spcPts val="600"/>
              </a:spcAft>
              <a:buClr>
                <a:schemeClr val="tx2"/>
              </a:buClr>
              <a:buSzPct val="100000"/>
              <a:buFont typeface="Wingdings" pitchFamily="2" charset="2"/>
              <a:buChar char="§"/>
            </a:pPr>
            <a:r>
              <a:rPr lang="en-IN" altLang="en-US" dirty="0">
                <a:solidFill>
                  <a:schemeClr val="bg1"/>
                </a:solidFill>
              </a:rPr>
              <a:t>The sequence number and total number of schedule A is also included in box D.</a:t>
            </a:r>
          </a:p>
          <a:p>
            <a:pPr marL="228600" lvl="0" indent="-228600">
              <a:spcAft>
                <a:spcPts val="600"/>
              </a:spcAft>
              <a:buClr>
                <a:schemeClr val="tx2"/>
              </a:buClr>
              <a:buSzPct val="100000"/>
              <a:buFont typeface="Wingdings" pitchFamily="2" charset="2"/>
              <a:buChar char="§"/>
            </a:pPr>
            <a:r>
              <a:rPr lang="en-IN" altLang="en-US" dirty="0">
                <a:solidFill>
                  <a:schemeClr val="bg1"/>
                </a:solidFill>
              </a:rPr>
              <a:t>Gross income resulting from the activity is reported in part I.</a:t>
            </a:r>
          </a:p>
          <a:p>
            <a:pPr marL="228600" lvl="0" indent="-228600">
              <a:spcAft>
                <a:spcPts val="600"/>
              </a:spcAft>
              <a:buClr>
                <a:schemeClr val="tx2"/>
              </a:buClr>
              <a:buSzPct val="100000"/>
              <a:buFont typeface="Wingdings" pitchFamily="2" charset="2"/>
              <a:buChar char="§"/>
            </a:pPr>
            <a:r>
              <a:rPr lang="en-IN" altLang="en-US" dirty="0">
                <a:solidFill>
                  <a:schemeClr val="bg1"/>
                </a:solidFill>
              </a:rPr>
              <a:t>The related deductions not taken in other parts or schedules are reported in part II.</a:t>
            </a:r>
          </a:p>
          <a:p>
            <a:pPr marL="228600" lvl="0" indent="-228600">
              <a:spcAft>
                <a:spcPts val="600"/>
              </a:spcAft>
              <a:buClr>
                <a:schemeClr val="tx2"/>
              </a:buClr>
              <a:buSzPct val="100000"/>
              <a:buFont typeface="Wingdings" pitchFamily="2" charset="2"/>
              <a:buChar char="§"/>
            </a:pPr>
            <a:r>
              <a:rPr lang="en-IN" altLang="en-US" dirty="0">
                <a:solidFill>
                  <a:schemeClr val="bg1"/>
                </a:solidFill>
              </a:rPr>
              <a:t>Parts III—XI are completed as applicable (cost of goods sold (COGS), rental income, debt-financed income, amounts from controlled organizations, etc.).	</a:t>
            </a:r>
          </a:p>
        </p:txBody>
      </p:sp>
    </p:spTree>
    <p:extLst>
      <p:ext uri="{BB962C8B-B14F-4D97-AF65-F5344CB8AC3E}">
        <p14:creationId xmlns:p14="http://schemas.microsoft.com/office/powerpoint/2010/main" val="9228049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6E7E6-2A21-4E57-6F88-4C1944B0146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991219E-0388-4C13-7667-24D22DB0AD61}"/>
              </a:ext>
            </a:extLst>
          </p:cNvPr>
          <p:cNvSpPr>
            <a:spLocks noGrp="1"/>
          </p:cNvSpPr>
          <p:nvPr>
            <p:ph type="title"/>
          </p:nvPr>
        </p:nvSpPr>
        <p:spPr/>
        <p:txBody>
          <a:bodyPr/>
          <a:lstStyle/>
          <a:p>
            <a:r>
              <a:rPr lang="en-GB" dirty="0"/>
              <a:t>Example: determining total UBTI (summing the silos)</a:t>
            </a:r>
            <a:endParaRPr lang="en-US" dirty="0">
              <a:solidFill>
                <a:srgbClr val="FF0000"/>
              </a:solidFill>
            </a:endParaRPr>
          </a:p>
        </p:txBody>
      </p:sp>
      <p:sp>
        <p:nvSpPr>
          <p:cNvPr id="2" name="TextBox 1">
            <a:extLst>
              <a:ext uri="{FF2B5EF4-FFF2-40B4-BE49-F238E27FC236}">
                <a16:creationId xmlns:a16="http://schemas.microsoft.com/office/drawing/2014/main" id="{8CFF853F-E96A-EA58-2DF2-043BEF9FD872}"/>
              </a:ext>
            </a:extLst>
          </p:cNvPr>
          <p:cNvSpPr txBox="1">
            <a:spLocks/>
          </p:cNvSpPr>
          <p:nvPr/>
        </p:nvSpPr>
        <p:spPr>
          <a:xfrm>
            <a:off x="485523" y="1411287"/>
            <a:ext cx="11223625" cy="2277547"/>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Only silos with positive UBTI amounts get summed and reported on Form 990-T, part I, line 1</a:t>
            </a:r>
          </a:p>
          <a:p>
            <a:pPr marL="228600" lvl="0" indent="-228600">
              <a:spcAft>
                <a:spcPts val="600"/>
              </a:spcAft>
              <a:buClr>
                <a:schemeClr val="tx2"/>
              </a:buClr>
              <a:buSzPct val="100000"/>
              <a:buFont typeface="Wingdings" pitchFamily="2" charset="2"/>
              <a:buChar char="§"/>
            </a:pPr>
            <a:r>
              <a:rPr lang="en-IN" altLang="en-US" dirty="0">
                <a:solidFill>
                  <a:schemeClr val="bg1"/>
                </a:solidFill>
              </a:rPr>
              <a:t>For example:</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Activity 1: $10,000 UBTI</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Activity 2: $(5,000) UBTI</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Activity 3: $(3,000) UBTI</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Activity 4: $2,500 UBTI</a:t>
            </a:r>
          </a:p>
          <a:p>
            <a:pPr marL="228600" lvl="0" indent="-228600">
              <a:spcAft>
                <a:spcPts val="600"/>
              </a:spcAft>
              <a:buClr>
                <a:schemeClr val="tx2"/>
              </a:buClr>
              <a:buSzPct val="100000"/>
              <a:buFont typeface="Wingdings" pitchFamily="2" charset="2"/>
              <a:buChar char="§"/>
            </a:pPr>
            <a:r>
              <a:rPr lang="en-IN" altLang="en-US" dirty="0">
                <a:solidFill>
                  <a:schemeClr val="bg1"/>
                </a:solidFill>
              </a:rPr>
              <a:t>Form 990-T, part I, line 1 = $10,000 (activity 1) + $2,500 (activity 4) = $12,500 total UBTI</a:t>
            </a:r>
          </a:p>
        </p:txBody>
      </p:sp>
    </p:spTree>
    <p:extLst>
      <p:ext uri="{BB962C8B-B14F-4D97-AF65-F5344CB8AC3E}">
        <p14:creationId xmlns:p14="http://schemas.microsoft.com/office/powerpoint/2010/main" val="30509340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4593C-7827-A8E1-8C52-E8C9A1EAD18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6481F52-AA59-2609-0515-25F6EC17B880}"/>
              </a:ext>
            </a:extLst>
          </p:cNvPr>
          <p:cNvSpPr>
            <a:spLocks noGrp="1"/>
          </p:cNvSpPr>
          <p:nvPr>
            <p:ph type="title"/>
          </p:nvPr>
        </p:nvSpPr>
        <p:spPr/>
        <p:txBody>
          <a:bodyPr/>
          <a:lstStyle/>
          <a:p>
            <a:r>
              <a:rPr lang="en-GB" dirty="0"/>
              <a:t>Reporting net operating losses on the 990-T</a:t>
            </a:r>
            <a:endParaRPr lang="en-US" dirty="0">
              <a:solidFill>
                <a:srgbClr val="FF0000"/>
              </a:solidFill>
            </a:endParaRPr>
          </a:p>
        </p:txBody>
      </p:sp>
      <p:pic>
        <p:nvPicPr>
          <p:cNvPr id="2" name="Picture 1">
            <a:extLst>
              <a:ext uri="{FF2B5EF4-FFF2-40B4-BE49-F238E27FC236}">
                <a16:creationId xmlns:a16="http://schemas.microsoft.com/office/drawing/2014/main" id="{2E2BC0F8-AAAC-A796-DAC3-E6E446E50C70}"/>
              </a:ext>
            </a:extLst>
          </p:cNvPr>
          <p:cNvPicPr>
            <a:picLocks noChangeAspect="1"/>
          </p:cNvPicPr>
          <p:nvPr/>
        </p:nvPicPr>
        <p:blipFill>
          <a:blip r:embed="rId3"/>
          <a:stretch>
            <a:fillRect/>
          </a:stretch>
        </p:blipFill>
        <p:spPr>
          <a:xfrm>
            <a:off x="485523" y="4053193"/>
            <a:ext cx="6207220" cy="2039632"/>
          </a:xfrm>
          <a:prstGeom prst="rect">
            <a:avLst/>
          </a:prstGeom>
        </p:spPr>
      </p:pic>
      <p:pic>
        <p:nvPicPr>
          <p:cNvPr id="3" name="Picture 2">
            <a:extLst>
              <a:ext uri="{FF2B5EF4-FFF2-40B4-BE49-F238E27FC236}">
                <a16:creationId xmlns:a16="http://schemas.microsoft.com/office/drawing/2014/main" id="{0310B7DC-031D-AEE0-1DB1-5F5318247A44}"/>
              </a:ext>
            </a:extLst>
          </p:cNvPr>
          <p:cNvPicPr>
            <a:picLocks noChangeAspect="1"/>
          </p:cNvPicPr>
          <p:nvPr/>
        </p:nvPicPr>
        <p:blipFill>
          <a:blip r:embed="rId4"/>
          <a:stretch>
            <a:fillRect/>
          </a:stretch>
        </p:blipFill>
        <p:spPr>
          <a:xfrm>
            <a:off x="7085888" y="4053193"/>
            <a:ext cx="4620589" cy="2039632"/>
          </a:xfrm>
          <a:prstGeom prst="rect">
            <a:avLst/>
          </a:prstGeom>
        </p:spPr>
      </p:pic>
      <p:sp>
        <p:nvSpPr>
          <p:cNvPr id="4" name="TextBox 3">
            <a:extLst>
              <a:ext uri="{FF2B5EF4-FFF2-40B4-BE49-F238E27FC236}">
                <a16:creationId xmlns:a16="http://schemas.microsoft.com/office/drawing/2014/main" id="{3CF73C49-E67B-315D-BE1C-F4E895B6F9F1}"/>
              </a:ext>
            </a:extLst>
          </p:cNvPr>
          <p:cNvSpPr txBox="1">
            <a:spLocks/>
          </p:cNvSpPr>
          <p:nvPr/>
        </p:nvSpPr>
        <p:spPr>
          <a:xfrm>
            <a:off x="485523" y="1411287"/>
            <a:ext cx="11223625" cy="2616101"/>
          </a:xfrm>
          <a:prstGeom prst="rect">
            <a:avLst/>
          </a:prstGeom>
          <a:noFill/>
        </p:spPr>
        <p:txBody>
          <a:bodyPr wrap="square" lIns="0" tIns="0" rIns="0" bIns="0">
            <a:spAutoFit/>
          </a:bodyPr>
          <a:lstStyle/>
          <a:p>
            <a:pPr marL="228600" lvl="0" indent="-228600">
              <a:spcAft>
                <a:spcPts val="300"/>
              </a:spcAft>
              <a:buClr>
                <a:schemeClr val="tx2"/>
              </a:buClr>
              <a:buSzPct val="100000"/>
              <a:buFont typeface="Wingdings" pitchFamily="2" charset="2"/>
              <a:buChar char="§"/>
            </a:pPr>
            <a:r>
              <a:rPr lang="en-IN" altLang="en-US" dirty="0">
                <a:solidFill>
                  <a:schemeClr val="bg1"/>
                </a:solidFill>
              </a:rPr>
              <a:t>Net operating losses (NOLs) arising in tax years beginning before 1 January 2018 are deducted on </a:t>
            </a:r>
            <a:br>
              <a:rPr lang="en-IN" altLang="en-US" dirty="0">
                <a:solidFill>
                  <a:schemeClr val="bg1"/>
                </a:solidFill>
              </a:rPr>
            </a:br>
            <a:r>
              <a:rPr lang="en-IN" altLang="en-US" dirty="0">
                <a:solidFill>
                  <a:schemeClr val="bg1"/>
                </a:solidFill>
              </a:rPr>
              <a:t>Form 990-T, part I, line 6. </a:t>
            </a:r>
          </a:p>
          <a:p>
            <a:pPr marL="457200" lvl="0" indent="-228600">
              <a:spcAft>
                <a:spcPts val="300"/>
              </a:spcAft>
              <a:buClr>
                <a:schemeClr val="tx2"/>
              </a:buClr>
              <a:buSzPct val="100000"/>
              <a:buFont typeface="Wingdings" pitchFamily="2" charset="2"/>
              <a:buChar char="§"/>
            </a:pPr>
            <a:r>
              <a:rPr lang="en-IN" altLang="en-US" sz="1600" dirty="0">
                <a:solidFill>
                  <a:schemeClr val="bg1"/>
                </a:solidFill>
              </a:rPr>
              <a:t>The NOL must be utilized prior to losses arising after 2017.</a:t>
            </a:r>
          </a:p>
          <a:p>
            <a:pPr marL="457200" lvl="0" indent="-228600">
              <a:spcAft>
                <a:spcPts val="300"/>
              </a:spcAft>
              <a:buClr>
                <a:schemeClr val="tx2"/>
              </a:buClr>
              <a:buSzPct val="100000"/>
              <a:buFont typeface="Wingdings" pitchFamily="2" charset="2"/>
              <a:buChar char="§"/>
            </a:pPr>
            <a:r>
              <a:rPr lang="en-IN" altLang="en-US" sz="1600" dirty="0">
                <a:solidFill>
                  <a:schemeClr val="bg1"/>
                </a:solidFill>
              </a:rPr>
              <a:t>The smaller of the amount of NOL or the amount on part I, line 1 may be used.</a:t>
            </a:r>
          </a:p>
          <a:p>
            <a:pPr marL="228600" lvl="0" indent="-228600">
              <a:spcAft>
                <a:spcPts val="300"/>
              </a:spcAft>
              <a:buClr>
                <a:schemeClr val="tx2"/>
              </a:buClr>
              <a:buSzPct val="100000"/>
              <a:buFont typeface="Wingdings" pitchFamily="2" charset="2"/>
              <a:buChar char="§"/>
            </a:pPr>
            <a:r>
              <a:rPr lang="en-IN" altLang="en-US" dirty="0">
                <a:solidFill>
                  <a:schemeClr val="bg1"/>
                </a:solidFill>
              </a:rPr>
              <a:t>NOLs arising after 1 January 2018 are deducted on the schedule A, part II, line 17.</a:t>
            </a:r>
          </a:p>
          <a:p>
            <a:pPr marL="457200" lvl="0" indent="-228600">
              <a:spcAft>
                <a:spcPts val="300"/>
              </a:spcAft>
              <a:buClr>
                <a:schemeClr val="tx2"/>
              </a:buClr>
              <a:buSzPct val="100000"/>
              <a:buFont typeface="Wingdings" pitchFamily="2" charset="2"/>
              <a:buChar char="§"/>
            </a:pPr>
            <a:r>
              <a:rPr lang="en-IN" altLang="en-US" sz="1600" dirty="0">
                <a:solidFill>
                  <a:schemeClr val="bg1"/>
                </a:solidFill>
              </a:rPr>
              <a:t>The NOL may only be deducted if incurred in an unrelated or business activity and cannot offset income from </a:t>
            </a:r>
            <a:br>
              <a:rPr lang="en-IN" altLang="en-US" sz="1600" dirty="0">
                <a:solidFill>
                  <a:schemeClr val="bg1"/>
                </a:solidFill>
              </a:rPr>
            </a:br>
            <a:r>
              <a:rPr lang="en-IN" altLang="en-US" sz="1600" dirty="0">
                <a:solidFill>
                  <a:schemeClr val="bg1"/>
                </a:solidFill>
              </a:rPr>
              <a:t>another activity.</a:t>
            </a:r>
          </a:p>
          <a:p>
            <a:pPr marL="457200" lvl="0" indent="-228600">
              <a:spcAft>
                <a:spcPts val="300"/>
              </a:spcAft>
              <a:buClr>
                <a:schemeClr val="tx2"/>
              </a:buClr>
              <a:buSzPct val="100000"/>
              <a:buFont typeface="Wingdings" pitchFamily="2" charset="2"/>
              <a:buChar char="§"/>
            </a:pPr>
            <a:r>
              <a:rPr lang="en-IN" altLang="en-US" sz="1600" dirty="0">
                <a:solidFill>
                  <a:schemeClr val="bg1"/>
                </a:solidFill>
              </a:rPr>
              <a:t>IRC Section 172(a)(s) limits the allowable deduction to 80% of the taxable income.</a:t>
            </a:r>
          </a:p>
          <a:p>
            <a:pPr marL="457200" lvl="0" indent="-228600">
              <a:spcAft>
                <a:spcPts val="300"/>
              </a:spcAft>
              <a:buClr>
                <a:schemeClr val="tx2"/>
              </a:buClr>
              <a:buSzPct val="100000"/>
              <a:buFont typeface="Wingdings" pitchFamily="2" charset="2"/>
              <a:buChar char="§"/>
            </a:pPr>
            <a:r>
              <a:rPr lang="en-IN" altLang="en-US" sz="1600" dirty="0">
                <a:solidFill>
                  <a:schemeClr val="bg1"/>
                </a:solidFill>
              </a:rPr>
              <a:t>The NOL is suspended until the activity produces income.</a:t>
            </a:r>
          </a:p>
        </p:txBody>
      </p:sp>
    </p:spTree>
    <p:extLst>
      <p:ext uri="{BB962C8B-B14F-4D97-AF65-F5344CB8AC3E}">
        <p14:creationId xmlns:p14="http://schemas.microsoft.com/office/powerpoint/2010/main" val="23093543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436A5-196D-02AC-562D-1B4A00BFFBB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8E11614-2CCF-DE0E-F076-70FAF7508806}"/>
              </a:ext>
            </a:extLst>
          </p:cNvPr>
          <p:cNvSpPr>
            <a:spLocks noGrp="1"/>
          </p:cNvSpPr>
          <p:nvPr>
            <p:ph type="title"/>
          </p:nvPr>
        </p:nvSpPr>
        <p:spPr/>
        <p:txBody>
          <a:bodyPr/>
          <a:lstStyle/>
          <a:p>
            <a:r>
              <a:rPr lang="en-GB" dirty="0"/>
              <a:t>Charitable contribution deduction and conversion to NOL</a:t>
            </a:r>
            <a:endParaRPr lang="en-US" dirty="0">
              <a:solidFill>
                <a:srgbClr val="FF0000"/>
              </a:solidFill>
            </a:endParaRPr>
          </a:p>
        </p:txBody>
      </p:sp>
      <p:sp>
        <p:nvSpPr>
          <p:cNvPr id="2" name="TextBox 1">
            <a:extLst>
              <a:ext uri="{FF2B5EF4-FFF2-40B4-BE49-F238E27FC236}">
                <a16:creationId xmlns:a16="http://schemas.microsoft.com/office/drawing/2014/main" id="{EC1C4450-F030-D485-5477-BFFB83A58E0A}"/>
              </a:ext>
            </a:extLst>
          </p:cNvPr>
          <p:cNvSpPr txBox="1">
            <a:spLocks/>
          </p:cNvSpPr>
          <p:nvPr/>
        </p:nvSpPr>
        <p:spPr>
          <a:xfrm>
            <a:off x="485523" y="1411287"/>
            <a:ext cx="11223625" cy="3262432"/>
          </a:xfrm>
          <a:prstGeom prst="rect">
            <a:avLst/>
          </a:prstGeom>
          <a:noFill/>
        </p:spPr>
        <p:txBody>
          <a:bodyPr wrap="square" lIns="0" tIns="0" rIns="0" bIns="0">
            <a:spAutoFit/>
          </a:bodyPr>
          <a:lstStyle/>
          <a:p>
            <a:pPr marL="228600" lvl="0" indent="-228600">
              <a:spcAft>
                <a:spcPts val="300"/>
              </a:spcAft>
              <a:buClr>
                <a:schemeClr val="tx2"/>
              </a:buClr>
              <a:buSzPct val="100000"/>
              <a:buFont typeface="Wingdings" pitchFamily="2" charset="2"/>
              <a:buChar char="§"/>
            </a:pPr>
            <a:r>
              <a:rPr lang="en-IN" altLang="en-US" dirty="0">
                <a:solidFill>
                  <a:schemeClr val="bg1"/>
                </a:solidFill>
              </a:rPr>
              <a:t>The deduction for charitable contributions is taken on the 990-T, part I, line 4</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Deduction for corporations </a:t>
            </a:r>
          </a:p>
          <a:p>
            <a:pPr marL="685800" lvl="0" indent="-228600">
              <a:spcAft>
                <a:spcPts val="600"/>
              </a:spcAft>
              <a:buClr>
                <a:schemeClr val="tx2"/>
              </a:buClr>
              <a:buSzPct val="100000"/>
              <a:buFont typeface="Wingdings" pitchFamily="2" charset="2"/>
              <a:buChar char="§"/>
            </a:pPr>
            <a:r>
              <a:rPr lang="en-IN" altLang="en-US" sz="1400" dirty="0">
                <a:solidFill>
                  <a:schemeClr val="bg1"/>
                </a:solidFill>
              </a:rPr>
              <a:t>The deduction is normally limited to 10% of the UBTI.</a:t>
            </a:r>
          </a:p>
          <a:p>
            <a:pPr marL="685800" lvl="0" indent="-228600">
              <a:spcAft>
                <a:spcPts val="600"/>
              </a:spcAft>
              <a:buClr>
                <a:schemeClr val="tx2"/>
              </a:buClr>
              <a:buSzPct val="100000"/>
              <a:buFont typeface="Wingdings" pitchFamily="2" charset="2"/>
              <a:buChar char="§"/>
            </a:pPr>
            <a:r>
              <a:rPr lang="en-IN" altLang="en-US" sz="1400" dirty="0">
                <a:solidFill>
                  <a:schemeClr val="bg1"/>
                </a:solidFill>
              </a:rPr>
              <a:t>The contribution amounts over the 10% limitation can’t be deducted in the tax year but may be carried over to the next five years.</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Deduction for trusts</a:t>
            </a:r>
          </a:p>
          <a:p>
            <a:pPr marL="685800" lvl="0" indent="-228600">
              <a:spcAft>
                <a:spcPts val="600"/>
              </a:spcAft>
              <a:buClr>
                <a:schemeClr val="tx2"/>
              </a:buClr>
              <a:buSzPct val="100000"/>
              <a:buFont typeface="Wingdings" pitchFamily="2" charset="2"/>
              <a:buChar char="§"/>
            </a:pPr>
            <a:r>
              <a:rPr lang="en-IN" altLang="en-US" sz="1400" dirty="0">
                <a:solidFill>
                  <a:schemeClr val="bg1"/>
                </a:solidFill>
              </a:rPr>
              <a:t>The deduction is limited to 50% of the UBTI. </a:t>
            </a:r>
          </a:p>
          <a:p>
            <a:pPr marL="228600" lvl="0" indent="-228600">
              <a:spcAft>
                <a:spcPts val="300"/>
              </a:spcAft>
              <a:buClr>
                <a:schemeClr val="tx2"/>
              </a:buClr>
              <a:buSzPct val="100000"/>
              <a:buFont typeface="Wingdings" pitchFamily="2" charset="2"/>
              <a:buChar char="§"/>
            </a:pPr>
            <a:r>
              <a:rPr lang="en-IN" altLang="en-US" dirty="0">
                <a:solidFill>
                  <a:schemeClr val="bg1"/>
                </a:solidFill>
              </a:rPr>
              <a:t>Conversion of charitable contribution deduction to NOL</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Ordering rules require NOLs to be used prior to charitable contribution deductions.</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If an NOL is being utilized, and thus preventing the full amount of charitable contribution deduction, then an amount up to 10% of the NOL may be converted from a charitable contribution deduction to an NOL.</a:t>
            </a:r>
          </a:p>
          <a:p>
            <a:pPr marL="685800" lvl="0" indent="-228600">
              <a:spcAft>
                <a:spcPts val="600"/>
              </a:spcAft>
              <a:buClr>
                <a:schemeClr val="tx2"/>
              </a:buClr>
              <a:buSzPct val="100000"/>
              <a:buFont typeface="Wingdings" pitchFamily="2" charset="2"/>
              <a:buChar char="§"/>
            </a:pPr>
            <a:r>
              <a:rPr lang="en-IN" altLang="en-US" sz="1400" dirty="0">
                <a:solidFill>
                  <a:schemeClr val="bg1"/>
                </a:solidFill>
              </a:rPr>
              <a:t>Limited to 10% of the NOL used; however, could be less if the charitable contribution amount is smaller than the 10% limit.</a:t>
            </a:r>
          </a:p>
        </p:txBody>
      </p:sp>
    </p:spTree>
    <p:extLst>
      <p:ext uri="{BB962C8B-B14F-4D97-AF65-F5344CB8AC3E}">
        <p14:creationId xmlns:p14="http://schemas.microsoft.com/office/powerpoint/2010/main" val="4881200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22448-BA08-A4E8-3B12-F86CE1DEB46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71F364F-9C3B-BB44-AF9E-78362F6CD274}"/>
              </a:ext>
            </a:extLst>
          </p:cNvPr>
          <p:cNvSpPr>
            <a:spLocks noGrp="1"/>
          </p:cNvSpPr>
          <p:nvPr>
            <p:ph type="title"/>
          </p:nvPr>
        </p:nvSpPr>
        <p:spPr/>
        <p:txBody>
          <a:bodyPr/>
          <a:lstStyle/>
          <a:p>
            <a:r>
              <a:rPr lang="en-GB" dirty="0"/>
              <a:t>Example: NOLs and charitable contribution deduction (corporations)</a:t>
            </a:r>
            <a:endParaRPr lang="en-US" dirty="0">
              <a:solidFill>
                <a:srgbClr val="FF0000"/>
              </a:solidFill>
            </a:endParaRPr>
          </a:p>
        </p:txBody>
      </p:sp>
      <p:sp>
        <p:nvSpPr>
          <p:cNvPr id="2" name="TextBox 1">
            <a:extLst>
              <a:ext uri="{FF2B5EF4-FFF2-40B4-BE49-F238E27FC236}">
                <a16:creationId xmlns:a16="http://schemas.microsoft.com/office/drawing/2014/main" id="{8AAD5F65-98F3-28A9-667A-842A102732F1}"/>
              </a:ext>
            </a:extLst>
          </p:cNvPr>
          <p:cNvSpPr txBox="1">
            <a:spLocks/>
          </p:cNvSpPr>
          <p:nvPr/>
        </p:nvSpPr>
        <p:spPr>
          <a:xfrm>
            <a:off x="485523" y="1411287"/>
            <a:ext cx="3555899" cy="1477328"/>
          </a:xfrm>
          <a:prstGeom prst="rect">
            <a:avLst/>
          </a:prstGeom>
          <a:noFill/>
        </p:spPr>
        <p:txBody>
          <a:bodyPr wrap="square" lIns="0" tIns="0" rIns="0" bIns="0">
            <a:spAutoFit/>
          </a:bodyPr>
          <a:lstStyle/>
          <a:p>
            <a:pPr marL="228600" lvl="0" indent="-228600">
              <a:spcAft>
                <a:spcPts val="300"/>
              </a:spcAft>
              <a:buClr>
                <a:schemeClr val="tx2"/>
              </a:buClr>
              <a:buSzPct val="100000"/>
              <a:buFont typeface="Wingdings" pitchFamily="2" charset="2"/>
              <a:buChar char="§"/>
            </a:pPr>
            <a:r>
              <a:rPr lang="en-IN" altLang="en-US" dirty="0">
                <a:solidFill>
                  <a:schemeClr val="bg1"/>
                </a:solidFill>
              </a:rPr>
              <a:t>Pre-2018 NOLs available: 100k</a:t>
            </a:r>
          </a:p>
          <a:p>
            <a:pPr marL="228600" lvl="0" indent="-228600">
              <a:spcAft>
                <a:spcPts val="300"/>
              </a:spcAft>
              <a:buClr>
                <a:schemeClr val="tx2"/>
              </a:buClr>
              <a:buSzPct val="100000"/>
              <a:buFont typeface="Wingdings" pitchFamily="2" charset="2"/>
              <a:buChar char="§"/>
            </a:pPr>
            <a:r>
              <a:rPr lang="en-IN" altLang="en-US" dirty="0">
                <a:solidFill>
                  <a:schemeClr val="bg1"/>
                </a:solidFill>
              </a:rPr>
              <a:t>Post-2017 NOLs available:</a:t>
            </a:r>
          </a:p>
          <a:p>
            <a:pPr marL="457200" lvl="0" indent="-228600">
              <a:spcAft>
                <a:spcPts val="300"/>
              </a:spcAft>
              <a:buClr>
                <a:schemeClr val="tx2"/>
              </a:buClr>
              <a:buSzPct val="100000"/>
              <a:buFont typeface="Wingdings" pitchFamily="2" charset="2"/>
              <a:buChar char="§"/>
            </a:pPr>
            <a:r>
              <a:rPr lang="en-IN" altLang="en-US" sz="1600" dirty="0">
                <a:solidFill>
                  <a:schemeClr val="bg1"/>
                </a:solidFill>
              </a:rPr>
              <a:t>Activity 1 (NAICS 56): 5k</a:t>
            </a:r>
          </a:p>
          <a:p>
            <a:pPr marL="457200" lvl="0" indent="-228600">
              <a:spcAft>
                <a:spcPts val="300"/>
              </a:spcAft>
              <a:buClr>
                <a:schemeClr val="tx2"/>
              </a:buClr>
              <a:buSzPct val="100000"/>
              <a:buFont typeface="Wingdings" pitchFamily="2" charset="2"/>
              <a:buChar char="§"/>
            </a:pPr>
            <a:r>
              <a:rPr lang="en-IN" altLang="en-US" sz="1600" dirty="0">
                <a:solidFill>
                  <a:schemeClr val="bg1"/>
                </a:solidFill>
              </a:rPr>
              <a:t>Activity 2 (NAICS 62): 10k</a:t>
            </a:r>
          </a:p>
          <a:p>
            <a:pPr marL="228600" lvl="0" indent="-228600">
              <a:spcAft>
                <a:spcPts val="300"/>
              </a:spcAft>
              <a:buClr>
                <a:schemeClr val="tx2"/>
              </a:buClr>
              <a:buSzPct val="100000"/>
              <a:buFont typeface="Wingdings" pitchFamily="2" charset="2"/>
              <a:buChar char="§"/>
            </a:pPr>
            <a:r>
              <a:rPr lang="en-IN" altLang="en-US" dirty="0">
                <a:solidFill>
                  <a:schemeClr val="bg1"/>
                </a:solidFill>
              </a:rPr>
              <a:t>Charitable contributions: 15k</a:t>
            </a:r>
          </a:p>
        </p:txBody>
      </p:sp>
      <p:sp>
        <p:nvSpPr>
          <p:cNvPr id="3" name="TextBox 2">
            <a:extLst>
              <a:ext uri="{FF2B5EF4-FFF2-40B4-BE49-F238E27FC236}">
                <a16:creationId xmlns:a16="http://schemas.microsoft.com/office/drawing/2014/main" id="{F5783741-1EC4-0845-AC03-D2AD16E00CA8}"/>
              </a:ext>
            </a:extLst>
          </p:cNvPr>
          <p:cNvSpPr txBox="1">
            <a:spLocks/>
          </p:cNvSpPr>
          <p:nvPr/>
        </p:nvSpPr>
        <p:spPr>
          <a:xfrm>
            <a:off x="4495800" y="1411287"/>
            <a:ext cx="7216775" cy="3323987"/>
          </a:xfrm>
          <a:prstGeom prst="rect">
            <a:avLst/>
          </a:prstGeom>
          <a:noFill/>
        </p:spPr>
        <p:txBody>
          <a:bodyPr wrap="square" lIns="0" tIns="0" rIns="0" bIns="0">
            <a:spAutoFit/>
          </a:bodyPr>
          <a:lstStyle/>
          <a:p>
            <a:pPr marL="228600" lvl="0" indent="-228600">
              <a:spcAft>
                <a:spcPts val="300"/>
              </a:spcAft>
              <a:buClr>
                <a:schemeClr val="tx2"/>
              </a:buClr>
              <a:buSzPct val="100000"/>
              <a:buFont typeface="Wingdings" pitchFamily="2" charset="2"/>
              <a:buChar char="§"/>
            </a:pPr>
            <a:r>
              <a:rPr lang="en-IN" altLang="en-US" dirty="0">
                <a:solidFill>
                  <a:schemeClr val="bg1"/>
                </a:solidFill>
              </a:rPr>
              <a:t>If total UBTI = 100k (50k activity 1, 50k activity 2)</a:t>
            </a:r>
          </a:p>
          <a:p>
            <a:pPr marL="457200" indent="-228600">
              <a:spcAft>
                <a:spcPts val="300"/>
              </a:spcAft>
              <a:buClr>
                <a:schemeClr val="tx2"/>
              </a:buClr>
              <a:buSzPct val="100000"/>
              <a:buFont typeface="Wingdings" pitchFamily="2" charset="2"/>
              <a:buChar char="§"/>
            </a:pPr>
            <a:r>
              <a:rPr lang="en-IN" altLang="en-US" sz="1600" dirty="0">
                <a:solidFill>
                  <a:schemeClr val="bg1"/>
                </a:solidFill>
              </a:rPr>
              <a:t>Use pre-2018 NOLs to offset all 100k</a:t>
            </a:r>
          </a:p>
          <a:p>
            <a:pPr marL="457200" indent="-228600">
              <a:spcAft>
                <a:spcPts val="300"/>
              </a:spcAft>
              <a:buClr>
                <a:schemeClr val="tx2"/>
              </a:buClr>
              <a:buSzPct val="100000"/>
              <a:buFont typeface="Wingdings" pitchFamily="2" charset="2"/>
              <a:buChar char="§"/>
            </a:pPr>
            <a:r>
              <a:rPr lang="en-IN" altLang="en-US" sz="1600" dirty="0">
                <a:solidFill>
                  <a:schemeClr val="bg1"/>
                </a:solidFill>
              </a:rPr>
              <a:t>No post-2017 NOLs used</a:t>
            </a:r>
          </a:p>
          <a:p>
            <a:pPr marL="457200" indent="-228600">
              <a:spcAft>
                <a:spcPts val="300"/>
              </a:spcAft>
              <a:buClr>
                <a:schemeClr val="tx2"/>
              </a:buClr>
              <a:buSzPct val="100000"/>
              <a:buFont typeface="Wingdings" pitchFamily="2" charset="2"/>
              <a:buChar char="§"/>
            </a:pPr>
            <a:r>
              <a:rPr lang="en-IN" altLang="en-US" sz="1600" dirty="0">
                <a:solidFill>
                  <a:schemeClr val="bg1"/>
                </a:solidFill>
              </a:rPr>
              <a:t>No charitable contribution deduction allowed</a:t>
            </a:r>
          </a:p>
          <a:p>
            <a:pPr marL="457200" indent="-228600">
              <a:spcAft>
                <a:spcPts val="300"/>
              </a:spcAft>
              <a:buClr>
                <a:schemeClr val="tx2"/>
              </a:buClr>
              <a:buSzPct val="100000"/>
              <a:buFont typeface="Wingdings" pitchFamily="2" charset="2"/>
              <a:buChar char="§"/>
            </a:pPr>
            <a:r>
              <a:rPr lang="en-IN" altLang="en-US" sz="1600" dirty="0">
                <a:solidFill>
                  <a:schemeClr val="bg1"/>
                </a:solidFill>
              </a:rPr>
              <a:t>Charitable contributions converted to NOL = the smaller of 10k (100k NOL used x 10%) or 15k. Convert 10k (treated as pre-2018 NOLs)</a:t>
            </a:r>
          </a:p>
          <a:p>
            <a:pPr marL="228600" lvl="0" indent="-228600">
              <a:spcAft>
                <a:spcPts val="300"/>
              </a:spcAft>
              <a:buClr>
                <a:schemeClr val="tx2"/>
              </a:buClr>
              <a:buSzPct val="100000"/>
              <a:buFont typeface="Wingdings" pitchFamily="2" charset="2"/>
              <a:buChar char="§"/>
            </a:pPr>
            <a:r>
              <a:rPr lang="en-IN" altLang="en-US" dirty="0">
                <a:solidFill>
                  <a:schemeClr val="bg1"/>
                </a:solidFill>
              </a:rPr>
              <a:t>If total UBTI = 300k (150k activity 1, 150k activity 2)</a:t>
            </a:r>
          </a:p>
          <a:p>
            <a:pPr marL="457200" indent="-228600">
              <a:spcAft>
                <a:spcPts val="300"/>
              </a:spcAft>
              <a:buClr>
                <a:schemeClr val="tx2"/>
              </a:buClr>
              <a:buSzPct val="100000"/>
              <a:buFont typeface="Wingdings" pitchFamily="2" charset="2"/>
              <a:buChar char="§"/>
            </a:pPr>
            <a:r>
              <a:rPr lang="en-IN" altLang="en-US" sz="1600" dirty="0">
                <a:solidFill>
                  <a:schemeClr val="bg1"/>
                </a:solidFill>
              </a:rPr>
              <a:t>Use pre-2018 NOLs to offset 100k</a:t>
            </a:r>
          </a:p>
          <a:p>
            <a:pPr marL="457200" indent="-228600">
              <a:spcAft>
                <a:spcPts val="300"/>
              </a:spcAft>
              <a:buClr>
                <a:schemeClr val="tx2"/>
              </a:buClr>
              <a:buSzPct val="100000"/>
              <a:buFont typeface="Wingdings" pitchFamily="2" charset="2"/>
              <a:buChar char="§"/>
            </a:pPr>
            <a:r>
              <a:rPr lang="en-IN" altLang="en-US" sz="1600" dirty="0">
                <a:solidFill>
                  <a:schemeClr val="bg1"/>
                </a:solidFill>
              </a:rPr>
              <a:t>Use post-2017 NOLs to offset 5k and 10k, respectively, in activity 1 and 2</a:t>
            </a:r>
          </a:p>
          <a:p>
            <a:pPr marL="457200" indent="-228600">
              <a:spcAft>
                <a:spcPts val="300"/>
              </a:spcAft>
              <a:buClr>
                <a:schemeClr val="tx2"/>
              </a:buClr>
              <a:buSzPct val="100000"/>
              <a:buFont typeface="Wingdings" pitchFamily="2" charset="2"/>
              <a:buChar char="§"/>
            </a:pPr>
            <a:r>
              <a:rPr lang="en-IN" altLang="en-US" sz="1600" dirty="0">
                <a:solidFill>
                  <a:schemeClr val="bg1"/>
                </a:solidFill>
              </a:rPr>
              <a:t>Charitable contribution limited to 18.5k (10% of the 185k of UBTI not offset by NOLs), so you can take the entire 15k and nothing is converted to NOL</a:t>
            </a:r>
          </a:p>
        </p:txBody>
      </p:sp>
      <p:sp>
        <p:nvSpPr>
          <p:cNvPr id="4" name="TextBox 3">
            <a:extLst>
              <a:ext uri="{FF2B5EF4-FFF2-40B4-BE49-F238E27FC236}">
                <a16:creationId xmlns:a16="http://schemas.microsoft.com/office/drawing/2014/main" id="{9DC55535-7729-409A-A414-55E5098531AC}"/>
              </a:ext>
            </a:extLst>
          </p:cNvPr>
          <p:cNvSpPr txBox="1">
            <a:spLocks/>
          </p:cNvSpPr>
          <p:nvPr/>
        </p:nvSpPr>
        <p:spPr>
          <a:xfrm>
            <a:off x="485523" y="5969714"/>
            <a:ext cx="3555899" cy="123111"/>
          </a:xfrm>
          <a:prstGeom prst="rect">
            <a:avLst/>
          </a:prstGeom>
          <a:noFill/>
        </p:spPr>
        <p:txBody>
          <a:bodyPr wrap="square" lIns="0" tIns="0" rIns="0" bIns="0" anchor="b">
            <a:spAutoFit/>
          </a:bodyPr>
          <a:lstStyle/>
          <a:p>
            <a:pPr lvl="0">
              <a:spcAft>
                <a:spcPts val="300"/>
              </a:spcAft>
              <a:buClr>
                <a:schemeClr val="tx2"/>
              </a:buClr>
              <a:buSzPct val="100000"/>
            </a:pPr>
            <a:r>
              <a:rPr lang="en-IN" altLang="en-US" sz="800" dirty="0">
                <a:solidFill>
                  <a:schemeClr val="bg1"/>
                </a:solidFill>
              </a:rPr>
              <a:t>* The order above is intentional.</a:t>
            </a:r>
          </a:p>
        </p:txBody>
      </p:sp>
    </p:spTree>
    <p:extLst>
      <p:ext uri="{BB962C8B-B14F-4D97-AF65-F5344CB8AC3E}">
        <p14:creationId xmlns:p14="http://schemas.microsoft.com/office/powerpoint/2010/main" val="26075714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3E159-8DD9-95F3-A7E0-5062EAE8442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AB54B54-7BE6-DA50-7A4B-B16C08F95D55}"/>
              </a:ext>
            </a:extLst>
          </p:cNvPr>
          <p:cNvSpPr>
            <a:spLocks noGrp="1"/>
          </p:cNvSpPr>
          <p:nvPr>
            <p:ph type="title"/>
          </p:nvPr>
        </p:nvSpPr>
        <p:spPr>
          <a:xfrm>
            <a:off x="485523" y="345396"/>
            <a:ext cx="11307892" cy="470898"/>
          </a:xfrm>
        </p:spPr>
        <p:txBody>
          <a:bodyPr/>
          <a:lstStyle/>
          <a:p>
            <a:r>
              <a:rPr lang="en-IN" dirty="0"/>
              <a:t>Exempt organization corporate alternative minimum tax (CAMT) considerations</a:t>
            </a:r>
            <a:endParaRPr lang="en-US" dirty="0">
              <a:solidFill>
                <a:srgbClr val="FF0000"/>
              </a:solidFill>
            </a:endParaRPr>
          </a:p>
        </p:txBody>
      </p:sp>
      <p:sp>
        <p:nvSpPr>
          <p:cNvPr id="2" name="TextBox 1">
            <a:extLst>
              <a:ext uri="{FF2B5EF4-FFF2-40B4-BE49-F238E27FC236}">
                <a16:creationId xmlns:a16="http://schemas.microsoft.com/office/drawing/2014/main" id="{F3E71492-839E-EC44-0CE0-27FC3DFD7305}"/>
              </a:ext>
            </a:extLst>
          </p:cNvPr>
          <p:cNvSpPr txBox="1">
            <a:spLocks/>
          </p:cNvSpPr>
          <p:nvPr/>
        </p:nvSpPr>
        <p:spPr>
          <a:xfrm>
            <a:off x="209551" y="1123187"/>
            <a:ext cx="11499598" cy="5232202"/>
          </a:xfrm>
          <a:prstGeom prst="rect">
            <a:avLst/>
          </a:prstGeom>
          <a:noFill/>
        </p:spPr>
        <p:txBody>
          <a:bodyPr wrap="square" lIns="0" tIns="0" rIns="0" bIns="0">
            <a:spAutoFit/>
          </a:bodyPr>
          <a:lstStyle/>
          <a:p>
            <a:pPr marL="228600" lvl="0" indent="-228600">
              <a:spcAft>
                <a:spcPts val="300"/>
              </a:spcAft>
              <a:buClr>
                <a:schemeClr val="tx2"/>
              </a:buClr>
              <a:buSzPct val="100000"/>
              <a:buFont typeface="Wingdings" pitchFamily="2" charset="2"/>
              <a:buChar char="§"/>
            </a:pPr>
            <a:r>
              <a:rPr lang="en-IN" altLang="en-US" sz="1500" dirty="0">
                <a:solidFill>
                  <a:schemeClr val="bg1"/>
                </a:solidFill>
              </a:rPr>
              <a:t>Adjusted financial statement income (AFSI) adjustment for exempt organizations</a:t>
            </a:r>
          </a:p>
          <a:p>
            <a:pPr marL="457200" indent="-228600">
              <a:spcAft>
                <a:spcPts val="300"/>
              </a:spcAft>
              <a:buClr>
                <a:schemeClr val="tx2"/>
              </a:buClr>
              <a:buSzPct val="100000"/>
              <a:buFont typeface="Wingdings" pitchFamily="2" charset="2"/>
              <a:buChar char="§"/>
            </a:pPr>
            <a:r>
              <a:rPr lang="en-IN" altLang="en-US" sz="1500" dirty="0">
                <a:solidFill>
                  <a:schemeClr val="bg1"/>
                </a:solidFill>
              </a:rPr>
              <a:t>IRC Section 56A(c)(12) tax-exempt entities</a:t>
            </a:r>
          </a:p>
          <a:p>
            <a:pPr marL="685800" indent="-228600">
              <a:spcAft>
                <a:spcPts val="300"/>
              </a:spcAft>
              <a:buClr>
                <a:schemeClr val="tx2"/>
              </a:buClr>
              <a:buSzPct val="100000"/>
              <a:buFont typeface="Wingdings" pitchFamily="2" charset="2"/>
              <a:buChar char="§"/>
            </a:pPr>
            <a:r>
              <a:rPr lang="en-IN" altLang="en-US" sz="1500" dirty="0">
                <a:solidFill>
                  <a:schemeClr val="bg1"/>
                </a:solidFill>
              </a:rPr>
              <a:t>“In the case of an organization subject to tax under IRC Section 511, adjusted financial statement income shall be appropriately adjusted to only take into account any adjusted financial statement income</a:t>
            </a:r>
          </a:p>
          <a:p>
            <a:pPr marL="914400" indent="-228600">
              <a:spcAft>
                <a:spcPts val="300"/>
              </a:spcAft>
              <a:buClr>
                <a:schemeClr val="tx2"/>
              </a:buClr>
              <a:buSzPct val="100000"/>
              <a:buFont typeface="+mj-lt"/>
              <a:buAutoNum type="alphaUcPeriod"/>
            </a:pPr>
            <a:r>
              <a:rPr lang="en-IN" altLang="en-US" sz="1500" dirty="0">
                <a:solidFill>
                  <a:schemeClr val="bg1"/>
                </a:solidFill>
              </a:rPr>
              <a:t>Of an unrelated trade or business (as defined in IRC Section 513 ) of such organization, or</a:t>
            </a:r>
          </a:p>
          <a:p>
            <a:pPr marL="914400" indent="-228600">
              <a:spcAft>
                <a:spcPts val="300"/>
              </a:spcAft>
              <a:buClr>
                <a:schemeClr val="tx2"/>
              </a:buClr>
              <a:buSzPct val="100000"/>
              <a:buFont typeface="+mj-lt"/>
              <a:buAutoNum type="alphaUcPeriod"/>
            </a:pPr>
            <a:r>
              <a:rPr lang="en-IN" altLang="en-US" sz="1500" dirty="0">
                <a:solidFill>
                  <a:schemeClr val="bg1"/>
                </a:solidFill>
              </a:rPr>
              <a:t>Derived from debt-financed property (as defined in IRC Section 514 ) to the extent that income from such property is treated as unrelated business taxable income” </a:t>
            </a:r>
          </a:p>
          <a:p>
            <a:pPr marL="457200" indent="-228600">
              <a:spcAft>
                <a:spcPts val="300"/>
              </a:spcAft>
              <a:buClr>
                <a:schemeClr val="tx2"/>
              </a:buClr>
              <a:buSzPct val="100000"/>
              <a:buFont typeface="Wingdings" pitchFamily="2" charset="2"/>
              <a:buChar char="§"/>
            </a:pPr>
            <a:r>
              <a:rPr lang="en-IN" altLang="en-US" sz="1500" dirty="0">
                <a:solidFill>
                  <a:schemeClr val="bg1"/>
                </a:solidFill>
              </a:rPr>
              <a:t>Proposed Treas. Reg. Section 1.56A-14</a:t>
            </a:r>
          </a:p>
          <a:p>
            <a:pPr marL="685800" indent="-228600">
              <a:spcAft>
                <a:spcPts val="300"/>
              </a:spcAft>
              <a:buClr>
                <a:schemeClr val="tx2"/>
              </a:buClr>
              <a:buSzPct val="100000"/>
              <a:buFont typeface="Wingdings" pitchFamily="2" charset="2"/>
              <a:buChar char="§"/>
            </a:pPr>
            <a:r>
              <a:rPr lang="en-IN" altLang="en-US" sz="1500" dirty="0">
                <a:solidFill>
                  <a:schemeClr val="bg1"/>
                </a:solidFill>
              </a:rPr>
              <a:t>“AFSI is adjusted to take into account only the AFSI (if any) of an unrelated trade or business (as defined in IRC Section 513 of the code) of such organization, subject to the modifications to unrelated business taxable income described in Section 512(b) of the code. AFSI determined under the preceding sentence includes any unrelated debt-financed income determined under IRC Section 514 of the code”</a:t>
            </a:r>
          </a:p>
          <a:p>
            <a:pPr marL="457200" indent="-228600">
              <a:spcAft>
                <a:spcPts val="300"/>
              </a:spcAft>
              <a:buClr>
                <a:schemeClr val="tx2"/>
              </a:buClr>
              <a:buSzPct val="100000"/>
              <a:buFont typeface="Wingdings" pitchFamily="2" charset="2"/>
              <a:buChar char="§"/>
            </a:pPr>
            <a:r>
              <a:rPr lang="en-IN" altLang="en-US" sz="1500" dirty="0">
                <a:solidFill>
                  <a:schemeClr val="bg1"/>
                </a:solidFill>
              </a:rPr>
              <a:t>Proposed Treasury Regulations appear to clarify that modifications under IRC section 512(b) will apply when calculating AFSI for tax-exempt entities</a:t>
            </a:r>
          </a:p>
          <a:p>
            <a:pPr marL="914400" lvl="1" indent="-228600">
              <a:spcAft>
                <a:spcPts val="300"/>
              </a:spcAft>
              <a:buClr>
                <a:schemeClr val="tx2"/>
              </a:buClr>
              <a:buSzPct val="100000"/>
              <a:buFont typeface="Wingdings" pitchFamily="2" charset="2"/>
              <a:buChar char="§"/>
            </a:pPr>
            <a:r>
              <a:rPr lang="en-IN" altLang="en-US" sz="1500" dirty="0">
                <a:solidFill>
                  <a:schemeClr val="bg1"/>
                </a:solidFill>
              </a:rPr>
              <a:t>Modifications include income from passive sources, royalties, certain rents and capital gains</a:t>
            </a:r>
          </a:p>
          <a:p>
            <a:pPr marL="457200" indent="-228600">
              <a:spcAft>
                <a:spcPts val="300"/>
              </a:spcAft>
              <a:buClr>
                <a:schemeClr val="tx2"/>
              </a:buClr>
              <a:buSzPct val="100000"/>
              <a:buFont typeface="Wingdings" pitchFamily="2" charset="2"/>
              <a:buChar char="§"/>
            </a:pPr>
            <a:r>
              <a:rPr lang="en-US" altLang="en-US" sz="1500" dirty="0">
                <a:solidFill>
                  <a:schemeClr val="bg1"/>
                </a:solidFill>
              </a:rPr>
              <a:t>Technical corrections (published December 23, 2024) to the proposed AMT regulations clarify tax-exempt entities should take into account adjusted financial statement income (AFSI) adjustments provided in IRC Section 56A(c)(12) and Prop. Reg. Sections 1.56A-14 when using the applicable corporation safe harbor under Prop. Reg. Section 1.59-2(g) (simplified method). </a:t>
            </a:r>
          </a:p>
          <a:p>
            <a:pPr marL="914400" lvl="1" indent="-228600">
              <a:spcAft>
                <a:spcPts val="300"/>
              </a:spcAft>
              <a:buClr>
                <a:schemeClr val="tx2"/>
              </a:buClr>
              <a:buSzPct val="100000"/>
              <a:buFont typeface="Wingdings" pitchFamily="2" charset="2"/>
              <a:buChar char="§"/>
            </a:pPr>
            <a:r>
              <a:rPr lang="en-US" altLang="en-US" sz="1500" dirty="0">
                <a:solidFill>
                  <a:schemeClr val="bg1"/>
                </a:solidFill>
              </a:rPr>
              <a:t>If the safe harbor is met, the organization will not be considered an "applicable corporation" for CAMT purposes, and therefore will not be subject to the CAMT and will be exempt from filing Form 4626, Alternative Minimum Tax - Corporations.</a:t>
            </a:r>
            <a:endParaRPr lang="en-IN" altLang="en-US" sz="1500" dirty="0">
              <a:solidFill>
                <a:schemeClr val="bg1"/>
              </a:solidFill>
            </a:endParaRPr>
          </a:p>
        </p:txBody>
      </p:sp>
    </p:spTree>
    <p:extLst>
      <p:ext uri="{BB962C8B-B14F-4D97-AF65-F5344CB8AC3E}">
        <p14:creationId xmlns:p14="http://schemas.microsoft.com/office/powerpoint/2010/main" val="4190955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212BA0F-88DC-430F-BD90-C4FFE5A93558}"/>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07" imgH="307" progId="TCLayout.ActiveDocument.1">
                  <p:embed/>
                </p:oleObj>
              </mc:Choice>
              <mc:Fallback>
                <p:oleObj name="think-cell Slide" r:id="rId4" imgW="307" imgH="307" progId="TCLayout.ActiveDocument.1">
                  <p:embed/>
                  <p:pic>
                    <p:nvPicPr>
                      <p:cNvPr id="2" name="Object 1" hidden="1">
                        <a:extLst>
                          <a:ext uri="{FF2B5EF4-FFF2-40B4-BE49-F238E27FC236}">
                            <a16:creationId xmlns:a16="http://schemas.microsoft.com/office/drawing/2014/main" id="{7212BA0F-88DC-430F-BD90-C4FFE5A93558}"/>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11" name="Title 10">
            <a:extLst>
              <a:ext uri="{FF2B5EF4-FFF2-40B4-BE49-F238E27FC236}">
                <a16:creationId xmlns:a16="http://schemas.microsoft.com/office/drawing/2014/main" id="{1EDA6591-AAAC-F07D-940B-5DAF7D53ED95}"/>
              </a:ext>
            </a:extLst>
          </p:cNvPr>
          <p:cNvSpPr>
            <a:spLocks noGrp="1"/>
          </p:cNvSpPr>
          <p:nvPr>
            <p:ph type="title"/>
          </p:nvPr>
        </p:nvSpPr>
        <p:spPr/>
        <p:txBody>
          <a:bodyPr/>
          <a:lstStyle/>
          <a:p>
            <a:r>
              <a:rPr lang="en-IN" dirty="0"/>
              <a:t>UBI fundamentals</a:t>
            </a:r>
          </a:p>
        </p:txBody>
      </p:sp>
    </p:spTree>
    <p:extLst>
      <p:ext uri="{BB962C8B-B14F-4D97-AF65-F5344CB8AC3E}">
        <p14:creationId xmlns:p14="http://schemas.microsoft.com/office/powerpoint/2010/main" val="25729035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3D640-F655-1961-E6CF-08195D2D75B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C53A546-CCFB-D84D-9249-6DC12A21D021}"/>
              </a:ext>
            </a:extLst>
          </p:cNvPr>
          <p:cNvSpPr>
            <a:spLocks noGrp="1"/>
          </p:cNvSpPr>
          <p:nvPr>
            <p:ph type="title"/>
          </p:nvPr>
        </p:nvSpPr>
        <p:spPr>
          <a:xfrm>
            <a:off x="485775" y="346075"/>
            <a:ext cx="11223625" cy="469900"/>
          </a:xfrm>
        </p:spPr>
        <p:txBody>
          <a:bodyPr/>
          <a:lstStyle/>
          <a:p>
            <a:r>
              <a:rPr lang="en-US" dirty="0"/>
              <a:t>2023 Form 4626 filing requirements</a:t>
            </a:r>
          </a:p>
        </p:txBody>
      </p:sp>
      <p:sp>
        <p:nvSpPr>
          <p:cNvPr id="3" name="Rectangle 2">
            <a:extLst>
              <a:ext uri="{FF2B5EF4-FFF2-40B4-BE49-F238E27FC236}">
                <a16:creationId xmlns:a16="http://schemas.microsoft.com/office/drawing/2014/main" id="{5C30CF97-D63E-36C8-F5DF-22E6A339C94A}"/>
              </a:ext>
            </a:extLst>
          </p:cNvPr>
          <p:cNvSpPr>
            <a:spLocks/>
          </p:cNvSpPr>
          <p:nvPr/>
        </p:nvSpPr>
        <p:spPr>
          <a:xfrm>
            <a:off x="485776" y="1411287"/>
            <a:ext cx="3279006" cy="1491332"/>
          </a:xfrm>
          <a:prstGeom prst="rect">
            <a:avLst/>
          </a:prstGeom>
          <a:solidFill>
            <a:srgbClr val="FFE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spcAft>
                <a:spcPts val="300"/>
              </a:spcAft>
              <a:defRPr/>
            </a:pPr>
            <a:r>
              <a:rPr lang="en-US" sz="1200" b="1" dirty="0">
                <a:solidFill>
                  <a:schemeClr val="tx1"/>
                </a:solidFill>
              </a:rPr>
              <a:t>Does the taxpayer meet the safe harbor under </a:t>
            </a:r>
            <a:r>
              <a:rPr lang="en-IN" sz="1200" b="1" dirty="0">
                <a:solidFill>
                  <a:schemeClr val="tx1"/>
                </a:solidFill>
              </a:rPr>
              <a:t>prop. Tres. Reg. Section 1.59-2(g)?</a:t>
            </a:r>
            <a:endParaRPr lang="en-US" sz="1200" b="1" dirty="0">
              <a:solidFill>
                <a:schemeClr val="tx1"/>
              </a:solidFill>
            </a:endParaRPr>
          </a:p>
          <a:p>
            <a:pPr>
              <a:spcAft>
                <a:spcPts val="300"/>
              </a:spcAft>
              <a:defRPr/>
            </a:pPr>
            <a:r>
              <a:rPr lang="en-US" sz="1200" b="1" dirty="0">
                <a:solidFill>
                  <a:schemeClr val="tx1"/>
                </a:solidFill>
              </a:rPr>
              <a:t>(i.e., simplified AFSI threshold of $500m)</a:t>
            </a:r>
            <a:endParaRPr lang="en-US" sz="1200" b="1" baseline="30000" dirty="0">
              <a:solidFill>
                <a:schemeClr val="tx1"/>
              </a:solidFill>
            </a:endParaRPr>
          </a:p>
        </p:txBody>
      </p:sp>
      <p:sp>
        <p:nvSpPr>
          <p:cNvPr id="6" name="Rectangle 5">
            <a:extLst>
              <a:ext uri="{FF2B5EF4-FFF2-40B4-BE49-F238E27FC236}">
                <a16:creationId xmlns:a16="http://schemas.microsoft.com/office/drawing/2014/main" id="{C5ADE0A9-C1B7-CF5A-85F6-D3B7A59670BB}"/>
              </a:ext>
            </a:extLst>
          </p:cNvPr>
          <p:cNvSpPr>
            <a:spLocks/>
          </p:cNvSpPr>
          <p:nvPr/>
        </p:nvSpPr>
        <p:spPr>
          <a:xfrm>
            <a:off x="485776" y="3495538"/>
            <a:ext cx="3279006" cy="1491332"/>
          </a:xfrm>
          <a:prstGeom prst="rect">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spcAft>
                <a:spcPts val="300"/>
              </a:spcAft>
              <a:defRPr/>
            </a:pPr>
            <a:r>
              <a:rPr lang="en-US" sz="1200" b="1" dirty="0">
                <a:solidFill>
                  <a:schemeClr val="bg1"/>
                </a:solidFill>
              </a:rPr>
              <a:t>Do not complete Form 4626</a:t>
            </a:r>
          </a:p>
          <a:p>
            <a:pPr marL="228600" indent="-228600">
              <a:spcAft>
                <a:spcPts val="300"/>
              </a:spcAft>
              <a:buClr>
                <a:schemeClr val="tx2"/>
              </a:buClr>
              <a:buSzPct val="100000"/>
              <a:buFont typeface="Wingdings" pitchFamily="2" charset="2"/>
              <a:buChar char="§"/>
              <a:defRPr/>
            </a:pPr>
            <a:r>
              <a:rPr lang="en-US" sz="1200" dirty="0">
                <a:solidFill>
                  <a:schemeClr val="bg1"/>
                </a:solidFill>
              </a:rPr>
              <a:t>Document application of safe harbor</a:t>
            </a:r>
          </a:p>
          <a:p>
            <a:pPr>
              <a:spcAft>
                <a:spcPts val="300"/>
              </a:spcAft>
              <a:defRPr/>
            </a:pPr>
            <a:endParaRPr lang="en-US" sz="1200" b="1" baseline="30000" dirty="0">
              <a:solidFill>
                <a:schemeClr val="bg1"/>
              </a:solidFill>
            </a:endParaRPr>
          </a:p>
        </p:txBody>
      </p:sp>
      <p:sp>
        <p:nvSpPr>
          <p:cNvPr id="11" name="Rectangle 10">
            <a:extLst>
              <a:ext uri="{FF2B5EF4-FFF2-40B4-BE49-F238E27FC236}">
                <a16:creationId xmlns:a16="http://schemas.microsoft.com/office/drawing/2014/main" id="{19957B17-400D-0CFE-5525-F8A97E633CDD}"/>
              </a:ext>
            </a:extLst>
          </p:cNvPr>
          <p:cNvSpPr>
            <a:spLocks/>
          </p:cNvSpPr>
          <p:nvPr/>
        </p:nvSpPr>
        <p:spPr>
          <a:xfrm>
            <a:off x="4458085" y="1411287"/>
            <a:ext cx="3279006" cy="1491332"/>
          </a:xfrm>
          <a:prstGeom prst="rect">
            <a:avLst/>
          </a:prstGeom>
          <a:solidFill>
            <a:srgbClr val="FFE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spcAft>
                <a:spcPts val="300"/>
              </a:spcAft>
              <a:defRPr/>
            </a:pPr>
            <a:r>
              <a:rPr lang="en-US" sz="1200" b="1" dirty="0">
                <a:solidFill>
                  <a:schemeClr val="tx1"/>
                </a:solidFill>
              </a:rPr>
              <a:t>Is the taxpayer an applicable corporation?</a:t>
            </a:r>
          </a:p>
          <a:p>
            <a:pPr>
              <a:spcAft>
                <a:spcPts val="300"/>
              </a:spcAft>
              <a:defRPr/>
            </a:pPr>
            <a:r>
              <a:rPr lang="en-US" sz="1200" b="1" dirty="0">
                <a:solidFill>
                  <a:schemeClr val="tx1"/>
                </a:solidFill>
              </a:rPr>
              <a:t>(AFSI threshold of $1 billion)</a:t>
            </a:r>
          </a:p>
        </p:txBody>
      </p:sp>
      <p:sp>
        <p:nvSpPr>
          <p:cNvPr id="13" name="Rectangle 12">
            <a:extLst>
              <a:ext uri="{FF2B5EF4-FFF2-40B4-BE49-F238E27FC236}">
                <a16:creationId xmlns:a16="http://schemas.microsoft.com/office/drawing/2014/main" id="{126B8E8B-1405-3B95-5E6C-5BA2C1F191E1}"/>
              </a:ext>
            </a:extLst>
          </p:cNvPr>
          <p:cNvSpPr>
            <a:spLocks/>
          </p:cNvSpPr>
          <p:nvPr/>
        </p:nvSpPr>
        <p:spPr>
          <a:xfrm>
            <a:off x="4458085" y="3497931"/>
            <a:ext cx="3279006" cy="1491332"/>
          </a:xfrm>
          <a:prstGeom prst="rect">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spcAft>
                <a:spcPts val="300"/>
              </a:spcAft>
              <a:defRPr/>
            </a:pPr>
            <a:r>
              <a:rPr lang="en-US" sz="1200" b="1" dirty="0">
                <a:solidFill>
                  <a:schemeClr val="bg1"/>
                </a:solidFill>
              </a:rPr>
              <a:t>Complete Form 4626 and Form 5471, worksheet H-1</a:t>
            </a:r>
          </a:p>
          <a:p>
            <a:pPr marL="228600" indent="-228600">
              <a:spcAft>
                <a:spcPts val="300"/>
              </a:spcAft>
              <a:buClr>
                <a:schemeClr val="tx2"/>
              </a:buClr>
              <a:buSzPct val="100000"/>
              <a:buFont typeface="Wingdings" pitchFamily="2" charset="2"/>
              <a:buChar char="§"/>
              <a:defRPr/>
            </a:pPr>
            <a:r>
              <a:rPr lang="en-US" sz="1200" dirty="0">
                <a:solidFill>
                  <a:schemeClr val="bg1"/>
                </a:solidFill>
              </a:rPr>
              <a:t>Required to complete Form 4626 part II, part III, part IV and worksheet B</a:t>
            </a:r>
          </a:p>
          <a:p>
            <a:pPr marL="228600" indent="-228600">
              <a:spcAft>
                <a:spcPts val="300"/>
              </a:spcAft>
              <a:buClr>
                <a:schemeClr val="tx2"/>
              </a:buClr>
              <a:buSzPct val="100000"/>
              <a:buFont typeface="Wingdings" pitchFamily="2" charset="2"/>
              <a:buChar char="§"/>
              <a:defRPr/>
            </a:pPr>
            <a:r>
              <a:rPr lang="en-US" sz="1200" dirty="0">
                <a:solidFill>
                  <a:schemeClr val="bg1"/>
                </a:solidFill>
              </a:rPr>
              <a:t>Permitted to skip Form 4626 part I and worksheet A</a:t>
            </a:r>
          </a:p>
        </p:txBody>
      </p:sp>
      <p:sp>
        <p:nvSpPr>
          <p:cNvPr id="15" name="Rectangle 14">
            <a:extLst>
              <a:ext uri="{FF2B5EF4-FFF2-40B4-BE49-F238E27FC236}">
                <a16:creationId xmlns:a16="http://schemas.microsoft.com/office/drawing/2014/main" id="{E6E50990-7DFB-7A62-7320-6E1EBBA2D0C5}"/>
              </a:ext>
            </a:extLst>
          </p:cNvPr>
          <p:cNvSpPr>
            <a:spLocks/>
          </p:cNvSpPr>
          <p:nvPr/>
        </p:nvSpPr>
        <p:spPr>
          <a:xfrm>
            <a:off x="8430394" y="1411287"/>
            <a:ext cx="3279006" cy="1491332"/>
          </a:xfrm>
          <a:prstGeom prst="rect">
            <a:avLst/>
          </a:prstGeom>
          <a:solidFill>
            <a:srgbClr val="74748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spcAft>
                <a:spcPts val="300"/>
              </a:spcAft>
              <a:defRPr/>
            </a:pPr>
            <a:r>
              <a:rPr lang="en-US" sz="1200" b="1" dirty="0">
                <a:solidFill>
                  <a:schemeClr val="bg1"/>
                </a:solidFill>
              </a:rPr>
              <a:t>Complete Form 4626</a:t>
            </a:r>
          </a:p>
          <a:p>
            <a:pPr marL="228600" indent="-228600">
              <a:spcAft>
                <a:spcPts val="300"/>
              </a:spcAft>
              <a:buClr>
                <a:schemeClr val="tx2"/>
              </a:buClr>
              <a:buSzPct val="100000"/>
              <a:buFont typeface="Wingdings" pitchFamily="2" charset="2"/>
              <a:buChar char="§"/>
              <a:defRPr/>
            </a:pPr>
            <a:r>
              <a:rPr lang="en-US" sz="1200" dirty="0">
                <a:solidFill>
                  <a:schemeClr val="bg1"/>
                </a:solidFill>
              </a:rPr>
              <a:t>Required to complete Form 4626 Part I and worksheet A (i.e., pertaining to the three-year lookback)</a:t>
            </a:r>
          </a:p>
          <a:p>
            <a:pPr marL="228600" indent="-228600">
              <a:spcAft>
                <a:spcPts val="300"/>
              </a:spcAft>
              <a:buClr>
                <a:schemeClr val="tx2"/>
              </a:buClr>
              <a:buSzPct val="100000"/>
              <a:buFont typeface="Wingdings" pitchFamily="2" charset="2"/>
              <a:buChar char="§"/>
              <a:defRPr/>
            </a:pPr>
            <a:r>
              <a:rPr lang="en-US" sz="1200" dirty="0">
                <a:solidFill>
                  <a:schemeClr val="bg1"/>
                </a:solidFill>
              </a:rPr>
              <a:t>Not required to complete Form 5471 worksheet H-1</a:t>
            </a:r>
          </a:p>
        </p:txBody>
      </p:sp>
      <p:sp>
        <p:nvSpPr>
          <p:cNvPr id="20" name="TextBox 19">
            <a:extLst>
              <a:ext uri="{FF2B5EF4-FFF2-40B4-BE49-F238E27FC236}">
                <a16:creationId xmlns:a16="http://schemas.microsoft.com/office/drawing/2014/main" id="{CF8F413A-3C02-70DE-A94A-4FF5AFADE640}"/>
              </a:ext>
            </a:extLst>
          </p:cNvPr>
          <p:cNvSpPr txBox="1">
            <a:spLocks/>
          </p:cNvSpPr>
          <p:nvPr/>
        </p:nvSpPr>
        <p:spPr>
          <a:xfrm>
            <a:off x="485775" y="5166931"/>
            <a:ext cx="11223625" cy="925894"/>
          </a:xfrm>
          <a:prstGeom prst="rect">
            <a:avLst/>
          </a:prstGeom>
          <a:noFill/>
        </p:spPr>
        <p:txBody>
          <a:bodyPr wrap="square" lIns="0" tIns="0" rIns="0" bIns="0" rtlCol="0">
            <a:spAutoFit/>
          </a:bodyPr>
          <a:lstStyle/>
          <a:p>
            <a:pPr marL="320040" indent="-320040">
              <a:spcAft>
                <a:spcPts val="500"/>
              </a:spcAft>
              <a:buClr>
                <a:schemeClr val="tx2"/>
              </a:buClr>
              <a:buSzPct val="100000"/>
              <a:buFont typeface="+mj-lt"/>
              <a:buAutoNum type="arabicPeriod"/>
              <a:defRPr/>
            </a:pPr>
            <a:r>
              <a:rPr lang="en-US" sz="1400" dirty="0">
                <a:solidFill>
                  <a:schemeClr val="bg1"/>
                </a:solidFill>
              </a:rPr>
              <a:t>At a high level, AFSI threshold of $500 million (rather than $1 billion) and, for foreign-parented groups, the $100 million AFSI threshold for the US group is reduced to $50 million. For purposes of the safe harbor, AFSI is determined with fewer adjustments. </a:t>
            </a:r>
          </a:p>
          <a:p>
            <a:pPr marL="320040" indent="-320040">
              <a:spcAft>
                <a:spcPts val="500"/>
              </a:spcAft>
              <a:buClr>
                <a:schemeClr val="tx2"/>
              </a:buClr>
              <a:buSzPct val="100000"/>
              <a:buFont typeface="+mj-lt"/>
              <a:buAutoNum type="arabicPeriod"/>
              <a:defRPr/>
            </a:pPr>
            <a:r>
              <a:rPr lang="en-US" sz="1400" dirty="0">
                <a:solidFill>
                  <a:schemeClr val="bg1"/>
                </a:solidFill>
              </a:rPr>
              <a:t>For foreign-parented groups, additional requirement that the average annual AFSI of the US group for the three-taxable-year period must be $100 million or more.</a:t>
            </a:r>
          </a:p>
        </p:txBody>
      </p:sp>
      <p:cxnSp>
        <p:nvCxnSpPr>
          <p:cNvPr id="21" name="Straight Arrow Connector 20">
            <a:extLst>
              <a:ext uri="{FF2B5EF4-FFF2-40B4-BE49-F238E27FC236}">
                <a16:creationId xmlns:a16="http://schemas.microsoft.com/office/drawing/2014/main" id="{ECFAFD7D-846C-73B4-BB90-C94D9948A1B4}"/>
              </a:ext>
            </a:extLst>
          </p:cNvPr>
          <p:cNvCxnSpPr>
            <a:stCxn id="3" idx="3"/>
            <a:endCxn id="11" idx="1"/>
          </p:cNvCxnSpPr>
          <p:nvPr/>
        </p:nvCxnSpPr>
        <p:spPr>
          <a:xfrm>
            <a:off x="3764782" y="2156953"/>
            <a:ext cx="693303" cy="0"/>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16FFFFE-6A8D-C010-A7F4-039D7F93F286}"/>
              </a:ext>
            </a:extLst>
          </p:cNvPr>
          <p:cNvCxnSpPr>
            <a:cxnSpLocks/>
            <a:stCxn id="11" idx="3"/>
            <a:endCxn id="15" idx="1"/>
          </p:cNvCxnSpPr>
          <p:nvPr/>
        </p:nvCxnSpPr>
        <p:spPr>
          <a:xfrm>
            <a:off x="7737091" y="2156953"/>
            <a:ext cx="693303" cy="0"/>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69E7518-4EFA-F2FE-3521-91860BE9A5FD}"/>
              </a:ext>
            </a:extLst>
          </p:cNvPr>
          <p:cNvCxnSpPr>
            <a:cxnSpLocks/>
            <a:stCxn id="11" idx="2"/>
            <a:endCxn id="13" idx="0"/>
          </p:cNvCxnSpPr>
          <p:nvPr/>
        </p:nvCxnSpPr>
        <p:spPr>
          <a:xfrm>
            <a:off x="6097588" y="2902619"/>
            <a:ext cx="0" cy="595312"/>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3094E8E-D06A-9B44-D4D4-E966CDC5BFBA}"/>
              </a:ext>
            </a:extLst>
          </p:cNvPr>
          <p:cNvCxnSpPr>
            <a:cxnSpLocks/>
            <a:stCxn id="3" idx="2"/>
            <a:endCxn id="6" idx="0"/>
          </p:cNvCxnSpPr>
          <p:nvPr/>
        </p:nvCxnSpPr>
        <p:spPr>
          <a:xfrm>
            <a:off x="2125279" y="2902619"/>
            <a:ext cx="0" cy="592919"/>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8D3E3C0-1B9C-2059-375E-FF60ECC5EF99}"/>
              </a:ext>
            </a:extLst>
          </p:cNvPr>
          <p:cNvSpPr txBox="1"/>
          <p:nvPr/>
        </p:nvSpPr>
        <p:spPr>
          <a:xfrm>
            <a:off x="2314247" y="3120596"/>
            <a:ext cx="239296" cy="156966"/>
          </a:xfrm>
          <a:prstGeom prst="rect">
            <a:avLst/>
          </a:prstGeom>
          <a:noFill/>
        </p:spPr>
        <p:txBody>
          <a:bodyPr wrap="square" lIns="0" tIns="0" rIns="0" bIns="0" rtlCol="0" anchor="ctr">
            <a:spAutoFit/>
          </a:bodyPr>
          <a:lstStyle/>
          <a:p>
            <a:pPr>
              <a:lnSpc>
                <a:spcPct val="85000"/>
              </a:lnSpc>
              <a:spcAft>
                <a:spcPts val="450"/>
              </a:spcAft>
              <a:buClr>
                <a:srgbClr val="27ACAA"/>
              </a:buClr>
              <a:buSzPct val="70000"/>
              <a:defRPr/>
            </a:pPr>
            <a:r>
              <a:rPr lang="en-US" sz="1200" dirty="0">
                <a:solidFill>
                  <a:schemeClr val="bg1"/>
                </a:solidFill>
              </a:rPr>
              <a:t>Yes</a:t>
            </a:r>
          </a:p>
        </p:txBody>
      </p:sp>
      <p:sp>
        <p:nvSpPr>
          <p:cNvPr id="35" name="TextBox 34">
            <a:extLst>
              <a:ext uri="{FF2B5EF4-FFF2-40B4-BE49-F238E27FC236}">
                <a16:creationId xmlns:a16="http://schemas.microsoft.com/office/drawing/2014/main" id="{3D5B0CF7-6237-9EE2-ED3C-BDBA8405E6A5}"/>
              </a:ext>
            </a:extLst>
          </p:cNvPr>
          <p:cNvSpPr txBox="1"/>
          <p:nvPr/>
        </p:nvSpPr>
        <p:spPr>
          <a:xfrm>
            <a:off x="6286555" y="3120596"/>
            <a:ext cx="239296" cy="156966"/>
          </a:xfrm>
          <a:prstGeom prst="rect">
            <a:avLst/>
          </a:prstGeom>
          <a:noFill/>
        </p:spPr>
        <p:txBody>
          <a:bodyPr wrap="square" lIns="0" tIns="0" rIns="0" bIns="0" rtlCol="0" anchor="ctr">
            <a:spAutoFit/>
          </a:bodyPr>
          <a:lstStyle/>
          <a:p>
            <a:pPr>
              <a:lnSpc>
                <a:spcPct val="85000"/>
              </a:lnSpc>
              <a:spcAft>
                <a:spcPts val="450"/>
              </a:spcAft>
              <a:buClr>
                <a:srgbClr val="27ACAA"/>
              </a:buClr>
              <a:buSzPct val="70000"/>
              <a:defRPr/>
            </a:pPr>
            <a:r>
              <a:rPr lang="en-US" sz="1200" dirty="0">
                <a:solidFill>
                  <a:schemeClr val="bg1"/>
                </a:solidFill>
              </a:rPr>
              <a:t>Yes</a:t>
            </a:r>
          </a:p>
        </p:txBody>
      </p:sp>
      <p:sp>
        <p:nvSpPr>
          <p:cNvPr id="36" name="TextBox 35">
            <a:extLst>
              <a:ext uri="{FF2B5EF4-FFF2-40B4-BE49-F238E27FC236}">
                <a16:creationId xmlns:a16="http://schemas.microsoft.com/office/drawing/2014/main" id="{8149EF30-C15A-1C4C-48C9-E54DB93EF241}"/>
              </a:ext>
            </a:extLst>
          </p:cNvPr>
          <p:cNvSpPr txBox="1"/>
          <p:nvPr/>
        </p:nvSpPr>
        <p:spPr>
          <a:xfrm>
            <a:off x="3991786" y="1890907"/>
            <a:ext cx="239296" cy="156966"/>
          </a:xfrm>
          <a:prstGeom prst="rect">
            <a:avLst/>
          </a:prstGeom>
          <a:noFill/>
        </p:spPr>
        <p:txBody>
          <a:bodyPr wrap="square" lIns="0" tIns="0" rIns="0" bIns="0" rtlCol="0" anchor="ctr">
            <a:spAutoFit/>
          </a:bodyPr>
          <a:lstStyle/>
          <a:p>
            <a:pPr algn="ctr">
              <a:lnSpc>
                <a:spcPct val="85000"/>
              </a:lnSpc>
              <a:spcAft>
                <a:spcPts val="450"/>
              </a:spcAft>
              <a:buClr>
                <a:srgbClr val="27ACAA"/>
              </a:buClr>
              <a:buSzPct val="70000"/>
              <a:defRPr/>
            </a:pPr>
            <a:r>
              <a:rPr lang="en-US" sz="1200" dirty="0">
                <a:solidFill>
                  <a:schemeClr val="bg1"/>
                </a:solidFill>
              </a:rPr>
              <a:t>No</a:t>
            </a:r>
          </a:p>
        </p:txBody>
      </p:sp>
      <p:sp>
        <p:nvSpPr>
          <p:cNvPr id="37" name="TextBox 36">
            <a:extLst>
              <a:ext uri="{FF2B5EF4-FFF2-40B4-BE49-F238E27FC236}">
                <a16:creationId xmlns:a16="http://schemas.microsoft.com/office/drawing/2014/main" id="{D4F1C187-9C5C-A602-4C8E-E05D1EF0F582}"/>
              </a:ext>
            </a:extLst>
          </p:cNvPr>
          <p:cNvSpPr txBox="1"/>
          <p:nvPr/>
        </p:nvSpPr>
        <p:spPr>
          <a:xfrm>
            <a:off x="7964095" y="1890907"/>
            <a:ext cx="239296" cy="156966"/>
          </a:xfrm>
          <a:prstGeom prst="rect">
            <a:avLst/>
          </a:prstGeom>
          <a:noFill/>
        </p:spPr>
        <p:txBody>
          <a:bodyPr wrap="square" lIns="0" tIns="0" rIns="0" bIns="0" rtlCol="0" anchor="ctr">
            <a:spAutoFit/>
          </a:bodyPr>
          <a:lstStyle/>
          <a:p>
            <a:pPr algn="ctr">
              <a:lnSpc>
                <a:spcPct val="85000"/>
              </a:lnSpc>
              <a:spcAft>
                <a:spcPts val="450"/>
              </a:spcAft>
              <a:buClr>
                <a:srgbClr val="27ACAA"/>
              </a:buClr>
              <a:buSzPct val="70000"/>
              <a:defRPr/>
            </a:pPr>
            <a:r>
              <a:rPr lang="en-US" sz="1200" dirty="0">
                <a:solidFill>
                  <a:schemeClr val="bg1"/>
                </a:solidFill>
              </a:rPr>
              <a:t>No</a:t>
            </a:r>
          </a:p>
        </p:txBody>
      </p:sp>
    </p:spTree>
    <p:extLst>
      <p:ext uri="{BB962C8B-B14F-4D97-AF65-F5344CB8AC3E}">
        <p14:creationId xmlns:p14="http://schemas.microsoft.com/office/powerpoint/2010/main" val="18546802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5B343-BBDB-984A-F082-468D0A6203A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13D3388-EF55-8F39-7BA4-5EB66521D5A3}"/>
              </a:ext>
            </a:extLst>
          </p:cNvPr>
          <p:cNvSpPr>
            <a:spLocks noGrp="1"/>
          </p:cNvSpPr>
          <p:nvPr>
            <p:ph type="title"/>
          </p:nvPr>
        </p:nvSpPr>
        <p:spPr/>
        <p:txBody>
          <a:bodyPr/>
          <a:lstStyle/>
          <a:p>
            <a:r>
              <a:rPr lang="en-IN" dirty="0"/>
              <a:t>Exempt organization CAMT process</a:t>
            </a:r>
            <a:endParaRPr lang="en-US" dirty="0">
              <a:solidFill>
                <a:srgbClr val="FF0000"/>
              </a:solidFill>
            </a:endParaRPr>
          </a:p>
        </p:txBody>
      </p:sp>
      <p:sp>
        <p:nvSpPr>
          <p:cNvPr id="3" name="TextBox 2">
            <a:extLst>
              <a:ext uri="{FF2B5EF4-FFF2-40B4-BE49-F238E27FC236}">
                <a16:creationId xmlns:a16="http://schemas.microsoft.com/office/drawing/2014/main" id="{86EFD769-6495-7869-B32E-5EF6BD1FAD6F}"/>
              </a:ext>
            </a:extLst>
          </p:cNvPr>
          <p:cNvSpPr txBox="1">
            <a:spLocks/>
          </p:cNvSpPr>
          <p:nvPr/>
        </p:nvSpPr>
        <p:spPr>
          <a:xfrm>
            <a:off x="485523" y="1411287"/>
            <a:ext cx="11223625" cy="1477328"/>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Determine if organization is an applicable corporation</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Does the organization meet the $500 million safe harbor/simplified method?</a:t>
            </a:r>
          </a:p>
          <a:p>
            <a:pPr marL="685800" lvl="0" indent="-228600">
              <a:spcAft>
                <a:spcPts val="600"/>
              </a:spcAft>
              <a:buClr>
                <a:schemeClr val="tx2"/>
              </a:buClr>
              <a:buSzPct val="100000"/>
              <a:buFont typeface="Wingdings" pitchFamily="2" charset="2"/>
              <a:buChar char="§"/>
            </a:pPr>
            <a:r>
              <a:rPr lang="en-IN" altLang="en-US" sz="1400" dirty="0">
                <a:solidFill>
                  <a:schemeClr val="bg1"/>
                </a:solidFill>
              </a:rPr>
              <a:t>AFSI is determined on an IRC Section 52 controlled group basis</a:t>
            </a:r>
          </a:p>
          <a:p>
            <a:pPr marL="685800" lvl="0" indent="-228600">
              <a:spcAft>
                <a:spcPts val="600"/>
              </a:spcAft>
              <a:buClr>
                <a:schemeClr val="tx2"/>
              </a:buClr>
              <a:buSzPct val="100000"/>
              <a:buFont typeface="Wingdings" pitchFamily="2" charset="2"/>
              <a:buChar char="§"/>
            </a:pPr>
            <a:r>
              <a:rPr lang="en-IN" altLang="en-US" sz="1400" dirty="0">
                <a:solidFill>
                  <a:schemeClr val="bg1"/>
                </a:solidFill>
              </a:rPr>
              <a:t>AFSI is calculated without adjustment for tax-exempt entities</a:t>
            </a:r>
          </a:p>
          <a:p>
            <a:pPr marL="685800" lvl="0" indent="-228600">
              <a:spcAft>
                <a:spcPts val="600"/>
              </a:spcAft>
              <a:buClr>
                <a:schemeClr val="tx2"/>
              </a:buClr>
              <a:buSzPct val="100000"/>
              <a:buFont typeface="Wingdings" pitchFamily="2" charset="2"/>
              <a:buChar char="§"/>
            </a:pPr>
            <a:r>
              <a:rPr lang="en-IN" altLang="en-US" sz="1400" dirty="0">
                <a:solidFill>
                  <a:schemeClr val="bg1"/>
                </a:solidFill>
              </a:rPr>
              <a:t>Sample calculation:</a:t>
            </a:r>
          </a:p>
        </p:txBody>
      </p:sp>
      <p:sp>
        <p:nvSpPr>
          <p:cNvPr id="4" name="TextBox 3">
            <a:extLst>
              <a:ext uri="{FF2B5EF4-FFF2-40B4-BE49-F238E27FC236}">
                <a16:creationId xmlns:a16="http://schemas.microsoft.com/office/drawing/2014/main" id="{F7DB59EA-C8F1-82A9-ACEE-383990981908}"/>
              </a:ext>
            </a:extLst>
          </p:cNvPr>
          <p:cNvSpPr txBox="1">
            <a:spLocks/>
          </p:cNvSpPr>
          <p:nvPr/>
        </p:nvSpPr>
        <p:spPr>
          <a:xfrm>
            <a:off x="485523" y="4569331"/>
            <a:ext cx="11223625" cy="1523494"/>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If safe harbor is not met, required to complete Form 4626, part I to determine if organization is an applicable corporation, AFSI exceeding $1 billion</a:t>
            </a:r>
          </a:p>
          <a:p>
            <a:pPr marL="457200" indent="-228600">
              <a:spcAft>
                <a:spcPts val="600"/>
              </a:spcAft>
              <a:buClr>
                <a:schemeClr val="tx2"/>
              </a:buClr>
              <a:buSzPct val="100000"/>
              <a:buFont typeface="Wingdings" pitchFamily="2" charset="2"/>
              <a:buChar char="§"/>
            </a:pPr>
            <a:r>
              <a:rPr lang="en-IN" altLang="en-US" sz="1600" dirty="0">
                <a:solidFill>
                  <a:schemeClr val="bg1"/>
                </a:solidFill>
              </a:rPr>
              <a:t>AFSI is determined on an IRC Section 52 controlled group basis</a:t>
            </a:r>
          </a:p>
          <a:p>
            <a:pPr marL="457200" indent="-228600">
              <a:spcAft>
                <a:spcPts val="600"/>
              </a:spcAft>
              <a:buClr>
                <a:schemeClr val="tx2"/>
              </a:buClr>
              <a:buSzPct val="100000"/>
              <a:buFont typeface="Wingdings" pitchFamily="2" charset="2"/>
              <a:buChar char="§"/>
            </a:pPr>
            <a:r>
              <a:rPr lang="en-IN" altLang="en-US" sz="1600" dirty="0">
                <a:solidFill>
                  <a:schemeClr val="bg1"/>
                </a:solidFill>
              </a:rPr>
              <a:t>AFSI is calculated with adjustment for tax-exempt entities</a:t>
            </a:r>
          </a:p>
          <a:p>
            <a:pPr marL="457200" indent="-228600">
              <a:spcAft>
                <a:spcPts val="600"/>
              </a:spcAft>
              <a:buClr>
                <a:schemeClr val="tx2"/>
              </a:buClr>
              <a:buSzPct val="100000"/>
              <a:buFont typeface="Wingdings" pitchFamily="2" charset="2"/>
              <a:buChar char="§"/>
            </a:pPr>
            <a:r>
              <a:rPr lang="en-IN" altLang="en-US" sz="1600" dirty="0">
                <a:solidFill>
                  <a:schemeClr val="bg1"/>
                </a:solidFill>
              </a:rPr>
              <a:t>Part V may be required if member of a controlled group</a:t>
            </a:r>
          </a:p>
        </p:txBody>
      </p:sp>
      <p:pic>
        <p:nvPicPr>
          <p:cNvPr id="5" name="Picture 4">
            <a:extLst>
              <a:ext uri="{FF2B5EF4-FFF2-40B4-BE49-F238E27FC236}">
                <a16:creationId xmlns:a16="http://schemas.microsoft.com/office/drawing/2014/main" id="{A3751C89-AC56-5292-8E4C-ED379895C095}"/>
              </a:ext>
            </a:extLst>
          </p:cNvPr>
          <p:cNvPicPr>
            <a:picLocks noChangeAspect="1"/>
          </p:cNvPicPr>
          <p:nvPr/>
        </p:nvPicPr>
        <p:blipFill>
          <a:blip r:embed="rId3"/>
          <a:stretch>
            <a:fillRect/>
          </a:stretch>
        </p:blipFill>
        <p:spPr>
          <a:xfrm>
            <a:off x="1212199" y="3028081"/>
            <a:ext cx="3484790" cy="1401783"/>
          </a:xfrm>
          <a:prstGeom prst="rect">
            <a:avLst/>
          </a:prstGeom>
        </p:spPr>
      </p:pic>
    </p:spTree>
    <p:extLst>
      <p:ext uri="{BB962C8B-B14F-4D97-AF65-F5344CB8AC3E}">
        <p14:creationId xmlns:p14="http://schemas.microsoft.com/office/powerpoint/2010/main" val="16883726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5EA2D-CAEB-8F48-DEC1-0700D478FE2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3770CAC-2734-362A-3D40-CEC40072CB95}"/>
              </a:ext>
            </a:extLst>
          </p:cNvPr>
          <p:cNvSpPr>
            <a:spLocks noGrp="1"/>
          </p:cNvSpPr>
          <p:nvPr>
            <p:ph type="title"/>
          </p:nvPr>
        </p:nvSpPr>
        <p:spPr/>
        <p:txBody>
          <a:bodyPr/>
          <a:lstStyle/>
          <a:p>
            <a:r>
              <a:rPr lang="en-US" dirty="0"/>
              <a:t>2023 Form 4626 relief for tax-exempt entities</a:t>
            </a:r>
            <a:endParaRPr lang="en-US" dirty="0">
              <a:solidFill>
                <a:srgbClr val="FF0000"/>
              </a:solidFill>
            </a:endParaRPr>
          </a:p>
        </p:txBody>
      </p:sp>
      <p:sp>
        <p:nvSpPr>
          <p:cNvPr id="2" name="TextBox 1">
            <a:extLst>
              <a:ext uri="{FF2B5EF4-FFF2-40B4-BE49-F238E27FC236}">
                <a16:creationId xmlns:a16="http://schemas.microsoft.com/office/drawing/2014/main" id="{0C76EB7A-4946-7033-06EA-72C9331CBC50}"/>
              </a:ext>
            </a:extLst>
          </p:cNvPr>
          <p:cNvSpPr txBox="1">
            <a:spLocks/>
          </p:cNvSpPr>
          <p:nvPr/>
        </p:nvSpPr>
        <p:spPr>
          <a:xfrm>
            <a:off x="485523" y="1411287"/>
            <a:ext cx="11223625" cy="2508379"/>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On 23 October 2024, Treasury and the Internal Revenue Service granted a filing exception for </a:t>
            </a:r>
            <a:br>
              <a:rPr lang="en-IN" altLang="en-US" dirty="0">
                <a:solidFill>
                  <a:schemeClr val="bg1"/>
                </a:solidFill>
              </a:rPr>
            </a:br>
            <a:r>
              <a:rPr lang="en-IN" altLang="en-US" dirty="0">
                <a:solidFill>
                  <a:schemeClr val="bg1"/>
                </a:solidFill>
              </a:rPr>
              <a:t>tax-exempt organizations.</a:t>
            </a:r>
          </a:p>
          <a:p>
            <a:pPr marL="457200" indent="-228600">
              <a:spcAft>
                <a:spcPts val="600"/>
              </a:spcAft>
              <a:buClr>
                <a:schemeClr val="tx2"/>
              </a:buClr>
              <a:buSzPct val="100000"/>
              <a:buFont typeface="Wingdings" pitchFamily="2" charset="2"/>
              <a:buChar char="§"/>
            </a:pPr>
            <a:r>
              <a:rPr lang="en-IN" altLang="en-US" sz="1600" dirty="0">
                <a:solidFill>
                  <a:schemeClr val="bg1"/>
                </a:solidFill>
              </a:rPr>
              <a:t>To give taxpayers and the IRS time to consider the comments on the proposed regulations, including comments relating to reporting for tax-exempt entities and on the application of the simplified method for tax-exempt entities, tax-exempt organizations are exempted from the obligation to file Form 4626 for tax year 2023.</a:t>
            </a:r>
          </a:p>
          <a:p>
            <a:pPr marL="457200" indent="-228600">
              <a:spcAft>
                <a:spcPts val="600"/>
              </a:spcAft>
              <a:buClr>
                <a:schemeClr val="tx2"/>
              </a:buClr>
              <a:buSzPct val="100000"/>
              <a:buFont typeface="Wingdings" pitchFamily="2" charset="2"/>
              <a:buChar char="§"/>
            </a:pPr>
            <a:r>
              <a:rPr lang="en-IN" altLang="en-US" sz="1600" dirty="0">
                <a:solidFill>
                  <a:schemeClr val="bg1"/>
                </a:solidFill>
              </a:rPr>
              <a:t>If safe harbor/simplified method is not met, an organization must complete Form 4626, part I and maintain in their books and records.</a:t>
            </a:r>
          </a:p>
          <a:p>
            <a:pPr marL="457200" indent="-228600">
              <a:spcAft>
                <a:spcPts val="600"/>
              </a:spcAft>
              <a:buClr>
                <a:schemeClr val="tx2"/>
              </a:buClr>
              <a:buSzPct val="100000"/>
              <a:buFont typeface="Wingdings" pitchFamily="2" charset="2"/>
              <a:buChar char="§"/>
            </a:pPr>
            <a:r>
              <a:rPr lang="en-IN" altLang="en-US" sz="1600" dirty="0">
                <a:solidFill>
                  <a:schemeClr val="bg1"/>
                </a:solidFill>
              </a:rPr>
              <a:t>Any tax-exempt organization that is liable for the alternative minimum tax must pay and report the amount on</a:t>
            </a:r>
            <a:br>
              <a:rPr lang="en-IN" altLang="en-US" sz="1600" dirty="0">
                <a:solidFill>
                  <a:schemeClr val="bg1"/>
                </a:solidFill>
              </a:rPr>
            </a:br>
            <a:r>
              <a:rPr lang="en-IN" altLang="en-US" sz="1600" dirty="0">
                <a:solidFill>
                  <a:schemeClr val="bg1"/>
                </a:solidFill>
              </a:rPr>
              <a:t>Form 990-T, part II, line 5.</a:t>
            </a:r>
          </a:p>
        </p:txBody>
      </p:sp>
    </p:spTree>
    <p:extLst>
      <p:ext uri="{BB962C8B-B14F-4D97-AF65-F5344CB8AC3E}">
        <p14:creationId xmlns:p14="http://schemas.microsoft.com/office/powerpoint/2010/main" val="9930942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AC15D-6D7D-0505-EE32-544A31AE92D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09E8C28-7495-33BA-2C9B-2DE5EB2770DD}"/>
              </a:ext>
            </a:extLst>
          </p:cNvPr>
          <p:cNvSpPr>
            <a:spLocks noGrp="1"/>
          </p:cNvSpPr>
          <p:nvPr>
            <p:ph type="title"/>
          </p:nvPr>
        </p:nvSpPr>
        <p:spPr/>
        <p:txBody>
          <a:bodyPr/>
          <a:lstStyle/>
          <a:p>
            <a:r>
              <a:rPr lang="en-US" dirty="0"/>
              <a:t>Polling question 6</a:t>
            </a:r>
            <a:endParaRPr lang="en-US" dirty="0">
              <a:solidFill>
                <a:srgbClr val="FF0000"/>
              </a:solidFill>
            </a:endParaRPr>
          </a:p>
        </p:txBody>
      </p:sp>
      <p:sp>
        <p:nvSpPr>
          <p:cNvPr id="2" name="TextBox 1">
            <a:extLst>
              <a:ext uri="{FF2B5EF4-FFF2-40B4-BE49-F238E27FC236}">
                <a16:creationId xmlns:a16="http://schemas.microsoft.com/office/drawing/2014/main" id="{FABB5884-5C57-7FBD-C625-420ADB12A655}"/>
              </a:ext>
            </a:extLst>
          </p:cNvPr>
          <p:cNvSpPr txBox="1">
            <a:spLocks/>
          </p:cNvSpPr>
          <p:nvPr/>
        </p:nvSpPr>
        <p:spPr>
          <a:xfrm>
            <a:off x="485523" y="1411287"/>
            <a:ext cx="11223625" cy="2031325"/>
          </a:xfrm>
          <a:prstGeom prst="rect">
            <a:avLst/>
          </a:prstGeom>
          <a:noFill/>
        </p:spPr>
        <p:txBody>
          <a:bodyPr wrap="square" lIns="0" tIns="0" rIns="0" bIns="0">
            <a:spAutoFit/>
          </a:bodyPr>
          <a:lstStyle/>
          <a:p>
            <a:pPr lvl="0">
              <a:spcAft>
                <a:spcPts val="2400"/>
              </a:spcAft>
              <a:buClr>
                <a:schemeClr val="tx2"/>
              </a:buClr>
              <a:buSzPct val="100000"/>
            </a:pPr>
            <a:r>
              <a:rPr lang="en-IN" altLang="en-US" dirty="0">
                <a:solidFill>
                  <a:schemeClr val="bg1"/>
                </a:solidFill>
              </a:rPr>
              <a:t>Has your organization filed Form 4626 for tax year 2023?</a:t>
            </a:r>
          </a:p>
          <a:p>
            <a:pPr marL="342900" lvl="0" indent="-342900">
              <a:spcAft>
                <a:spcPts val="2400"/>
              </a:spcAft>
              <a:buClr>
                <a:schemeClr val="tx2"/>
              </a:buClr>
              <a:buSzPct val="100000"/>
              <a:buFont typeface="+mj-lt"/>
              <a:buAutoNum type="alphaUcPeriod"/>
            </a:pPr>
            <a:r>
              <a:rPr lang="en-IN" altLang="en-US" dirty="0">
                <a:solidFill>
                  <a:schemeClr val="bg1"/>
                </a:solidFill>
              </a:rPr>
              <a:t>Yes</a:t>
            </a:r>
          </a:p>
          <a:p>
            <a:pPr marL="342900" lvl="0" indent="-342900">
              <a:spcAft>
                <a:spcPts val="2400"/>
              </a:spcAft>
              <a:buClr>
                <a:schemeClr val="tx2"/>
              </a:buClr>
              <a:buSzPct val="100000"/>
              <a:buFont typeface="+mj-lt"/>
              <a:buAutoNum type="alphaUcPeriod"/>
            </a:pPr>
            <a:r>
              <a:rPr lang="en-IN" altLang="en-US" dirty="0">
                <a:solidFill>
                  <a:schemeClr val="bg1"/>
                </a:solidFill>
              </a:rPr>
              <a:t>No</a:t>
            </a:r>
          </a:p>
          <a:p>
            <a:pPr marL="342900" lvl="0" indent="-342900">
              <a:spcAft>
                <a:spcPts val="2400"/>
              </a:spcAft>
              <a:buClr>
                <a:schemeClr val="tx2"/>
              </a:buClr>
              <a:buSzPct val="100000"/>
              <a:buFont typeface="+mj-lt"/>
              <a:buAutoNum type="alphaUcPeriod"/>
            </a:pPr>
            <a:r>
              <a:rPr lang="en-IN" altLang="en-US" dirty="0">
                <a:solidFill>
                  <a:schemeClr val="bg1"/>
                </a:solidFill>
              </a:rPr>
              <a:t>Not sure</a:t>
            </a:r>
          </a:p>
        </p:txBody>
      </p:sp>
    </p:spTree>
    <p:extLst>
      <p:ext uri="{BB962C8B-B14F-4D97-AF65-F5344CB8AC3E}">
        <p14:creationId xmlns:p14="http://schemas.microsoft.com/office/powerpoint/2010/main" val="42547304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75973-7CFD-41D8-C702-7ABC5F34A93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D519AF1-8305-129E-CF73-733FB19D8FF5}"/>
              </a:ext>
            </a:extLst>
          </p:cNvPr>
          <p:cNvSpPr>
            <a:spLocks noGrp="1"/>
          </p:cNvSpPr>
          <p:nvPr>
            <p:ph type="title"/>
          </p:nvPr>
        </p:nvSpPr>
        <p:spPr/>
        <p:txBody>
          <a:bodyPr/>
          <a:lstStyle/>
          <a:p>
            <a:r>
              <a:rPr lang="en-US" dirty="0"/>
              <a:t>Key takeaways and conclusions</a:t>
            </a:r>
            <a:endParaRPr lang="en-US" dirty="0">
              <a:solidFill>
                <a:srgbClr val="FF0000"/>
              </a:solidFill>
            </a:endParaRPr>
          </a:p>
        </p:txBody>
      </p:sp>
      <p:sp>
        <p:nvSpPr>
          <p:cNvPr id="2" name="TextBox 1">
            <a:extLst>
              <a:ext uri="{FF2B5EF4-FFF2-40B4-BE49-F238E27FC236}">
                <a16:creationId xmlns:a16="http://schemas.microsoft.com/office/drawing/2014/main" id="{D1C85A89-EABC-2D7B-5D61-9B88269B9676}"/>
              </a:ext>
            </a:extLst>
          </p:cNvPr>
          <p:cNvSpPr txBox="1">
            <a:spLocks/>
          </p:cNvSpPr>
          <p:nvPr/>
        </p:nvSpPr>
        <p:spPr>
          <a:xfrm>
            <a:off x="485523" y="1411287"/>
            <a:ext cx="11223625" cy="1446550"/>
          </a:xfrm>
          <a:prstGeom prst="rect">
            <a:avLst/>
          </a:prstGeom>
          <a:noFill/>
        </p:spPr>
        <p:txBody>
          <a:bodyPr wrap="square" lIns="0" tIns="0" rIns="0" bIns="0">
            <a:spAutoFit/>
          </a:bodyPr>
          <a:lstStyle/>
          <a:p>
            <a:pPr marL="228600" lvl="0" indent="-228600">
              <a:spcAft>
                <a:spcPts val="2400"/>
              </a:spcAft>
              <a:buClr>
                <a:schemeClr val="tx2"/>
              </a:buClr>
              <a:buSzPct val="100000"/>
              <a:buFont typeface="Wingdings" pitchFamily="2" charset="2"/>
              <a:buChar char="§"/>
            </a:pPr>
            <a:r>
              <a:rPr lang="en-IN" altLang="en-US" dirty="0">
                <a:solidFill>
                  <a:schemeClr val="bg1"/>
                </a:solidFill>
              </a:rPr>
              <a:t>Recognize unrelated business and familiarize yourself with common UBI activities.</a:t>
            </a:r>
          </a:p>
          <a:p>
            <a:pPr marL="228600" lvl="0" indent="-228600">
              <a:spcAft>
                <a:spcPts val="2400"/>
              </a:spcAft>
              <a:buClr>
                <a:schemeClr val="tx2"/>
              </a:buClr>
              <a:buSzPct val="100000"/>
              <a:buFont typeface="Wingdings" pitchFamily="2" charset="2"/>
              <a:buChar char="§"/>
            </a:pPr>
            <a:r>
              <a:rPr lang="en-IN" altLang="en-US" dirty="0">
                <a:solidFill>
                  <a:schemeClr val="bg1"/>
                </a:solidFill>
              </a:rPr>
              <a:t>Identify exclusions and modifications to UBI.</a:t>
            </a:r>
          </a:p>
          <a:p>
            <a:pPr marL="228600" lvl="0" indent="-228600">
              <a:spcAft>
                <a:spcPts val="2400"/>
              </a:spcAft>
              <a:buClr>
                <a:schemeClr val="tx2"/>
              </a:buClr>
              <a:buSzPct val="100000"/>
              <a:buFont typeface="Wingdings" pitchFamily="2" charset="2"/>
              <a:buChar char="§"/>
            </a:pPr>
            <a:r>
              <a:rPr lang="en-IN" altLang="en-US" dirty="0">
                <a:solidFill>
                  <a:schemeClr val="bg1"/>
                </a:solidFill>
              </a:rPr>
              <a:t>Learn how to compute UBI and report UBI using Form 990-T.</a:t>
            </a:r>
          </a:p>
        </p:txBody>
      </p:sp>
    </p:spTree>
    <p:extLst>
      <p:ext uri="{BB962C8B-B14F-4D97-AF65-F5344CB8AC3E}">
        <p14:creationId xmlns:p14="http://schemas.microsoft.com/office/powerpoint/2010/main" val="16123862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87CC93-D289-6BBB-4E70-A659277F1028}"/>
              </a:ext>
            </a:extLst>
          </p:cNvPr>
          <p:cNvSpPr>
            <a:spLocks noGrp="1"/>
          </p:cNvSpPr>
          <p:nvPr>
            <p:ph type="body" sz="quarter" idx="10"/>
          </p:nvPr>
        </p:nvSpPr>
        <p:spPr/>
        <p:txBody>
          <a:bodyPr/>
          <a:lstStyle/>
          <a:p>
            <a:r>
              <a:rPr lang="en-IN" dirty="0"/>
              <a:t>Questions</a:t>
            </a:r>
          </a:p>
        </p:txBody>
      </p:sp>
    </p:spTree>
    <p:extLst>
      <p:ext uri="{BB962C8B-B14F-4D97-AF65-F5344CB8AC3E}">
        <p14:creationId xmlns:p14="http://schemas.microsoft.com/office/powerpoint/2010/main" val="12939318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2F1DAEB-587E-6A7E-F900-68032FC90603}"/>
              </a:ext>
            </a:extLst>
          </p:cNvPr>
          <p:cNvSpPr txBox="1">
            <a:spLocks/>
          </p:cNvSpPr>
          <p:nvPr/>
        </p:nvSpPr>
        <p:spPr>
          <a:xfrm>
            <a:off x="8400059" y="579825"/>
            <a:ext cx="3309810" cy="3299365"/>
          </a:xfrm>
          <a:prstGeom prst="rect">
            <a:avLst/>
          </a:prstGeom>
          <a:noFill/>
        </p:spPr>
        <p:txBody>
          <a:bodyPr wrap="square" lIns="0" tIns="36576" rIns="0" bIns="0" rtlCol="0" anchor="t">
            <a:spAutoFit/>
          </a:bodyPr>
          <a:lstStyle/>
          <a:p>
            <a:pPr lvl="0">
              <a:buClr>
                <a:srgbClr val="FFD200"/>
              </a:buClr>
              <a:buSzPct val="70000"/>
              <a:defRPr/>
            </a:pPr>
            <a:r>
              <a:rPr lang="en-US" sz="800" kern="0" dirty="0">
                <a:solidFill>
                  <a:srgbClr val="FFFFFF"/>
                </a:solidFill>
                <a:latin typeface="+mj-lt"/>
              </a:rPr>
              <a:t>EY refers to the global organization, and may refer to one or more, of the member firms of Ernst &amp; Young Global Limited, each of which is a separate legal entity. Ernst &amp; Young Global Limited, a UK company limited by guarantee, does not provide services to clients. Information about how EY collects and uses personal data and a description of the rights individuals have under data protection legislation are available via ey.com/privacy. EY member firms do not practice law where prohibited by local laws. For more information about our organization, please visit ey.com.</a:t>
            </a:r>
          </a:p>
          <a:p>
            <a:pPr lvl="0">
              <a:buClr>
                <a:srgbClr val="FFD200"/>
              </a:buClr>
              <a:buSzPct val="70000"/>
              <a:defRPr/>
            </a:pPr>
            <a:endParaRPr lang="en-US" sz="800" kern="0" dirty="0">
              <a:solidFill>
                <a:srgbClr val="FFFFFF"/>
              </a:solidFill>
              <a:latin typeface="+mj-lt"/>
            </a:endParaRPr>
          </a:p>
          <a:p>
            <a:pPr>
              <a:buClr>
                <a:srgbClr val="FFD200"/>
              </a:buClr>
              <a:buSzPct val="70000"/>
              <a:defRPr/>
            </a:pPr>
            <a:r>
              <a:rPr lang="en-IN" sz="800" kern="0" dirty="0">
                <a:solidFill>
                  <a:srgbClr val="FFFFFF"/>
                </a:solidFill>
                <a:latin typeface="EYInterstate Light"/>
                <a:sym typeface="Arial" panose="020B0604020202020204" pitchFamily="34" charset="0"/>
              </a:rPr>
              <a:t>Ernst &amp; Young LLP is a client-serving member firm of </a:t>
            </a:r>
            <a:br>
              <a:rPr lang="en-IN" sz="800" kern="0" dirty="0">
                <a:solidFill>
                  <a:srgbClr val="FFFFFF"/>
                </a:solidFill>
                <a:latin typeface="EYInterstate Light"/>
                <a:sym typeface="Arial" panose="020B0604020202020204" pitchFamily="34" charset="0"/>
              </a:rPr>
            </a:br>
            <a:r>
              <a:rPr lang="en-IN" sz="800" kern="0" dirty="0">
                <a:solidFill>
                  <a:srgbClr val="FFFFFF"/>
                </a:solidFill>
                <a:latin typeface="EYInterstate Light"/>
                <a:sym typeface="Arial" panose="020B0604020202020204" pitchFamily="34" charset="0"/>
              </a:rPr>
              <a:t>Ernst &amp; Young Global Limited operating in the US.</a:t>
            </a:r>
          </a:p>
          <a:p>
            <a:pPr lvl="0">
              <a:buClr>
                <a:srgbClr val="FFD200"/>
              </a:buClr>
              <a:buSzPct val="70000"/>
              <a:defRPr/>
            </a:pPr>
            <a:endParaRPr lang="en-US" sz="800" kern="0" dirty="0">
              <a:solidFill>
                <a:srgbClr val="FFFFFF"/>
              </a:solidFill>
              <a:latin typeface="+mj-lt"/>
            </a:endParaRPr>
          </a:p>
          <a:p>
            <a:pPr>
              <a:buClr>
                <a:srgbClr val="FFE600"/>
              </a:buClr>
              <a:defRPr/>
            </a:pPr>
            <a:r>
              <a:rPr lang="en-IN" sz="800" dirty="0">
                <a:solidFill>
                  <a:srgbClr val="FFFFFF"/>
                </a:solidFill>
                <a:latin typeface="EYInterstate Light"/>
                <a:sym typeface="Arial" panose="020B0604020202020204" pitchFamily="34" charset="0"/>
              </a:rPr>
              <a:t>© 2025 Ernst &amp; Young LLP.</a:t>
            </a:r>
            <a:br>
              <a:rPr lang="en-IN" sz="800" dirty="0">
                <a:solidFill>
                  <a:srgbClr val="FFFFFF"/>
                </a:solidFill>
                <a:latin typeface="EYInterstate Light"/>
                <a:sym typeface="Arial" panose="020B0604020202020204" pitchFamily="34" charset="0"/>
              </a:rPr>
            </a:br>
            <a:r>
              <a:rPr lang="en-IN" sz="800" dirty="0">
                <a:solidFill>
                  <a:srgbClr val="FFFFFF"/>
                </a:solidFill>
                <a:latin typeface="EYInterstate Light"/>
                <a:sym typeface="Arial" panose="020B0604020202020204" pitchFamily="34" charset="0"/>
              </a:rPr>
              <a:t>All Rights Reserved.</a:t>
            </a:r>
          </a:p>
          <a:p>
            <a:pPr>
              <a:buClr>
                <a:srgbClr val="FFE600"/>
              </a:buClr>
              <a:defRPr/>
            </a:pPr>
            <a:endParaRPr lang="en-IN" sz="800" dirty="0">
              <a:solidFill>
                <a:srgbClr val="FFFFFF"/>
              </a:solidFill>
              <a:latin typeface="EYInterstate Light"/>
              <a:sym typeface="Arial" panose="020B0604020202020204" pitchFamily="34" charset="0"/>
            </a:endParaRPr>
          </a:p>
          <a:p>
            <a:pPr>
              <a:buClr>
                <a:srgbClr val="FFE600"/>
              </a:buClr>
              <a:defRPr/>
            </a:pPr>
            <a:r>
              <a:rPr lang="en-IN" sz="800" dirty="0">
                <a:solidFill>
                  <a:srgbClr val="FFFFFF"/>
                </a:solidFill>
                <a:latin typeface="EYInterstate Light"/>
                <a:sym typeface="Arial" panose="020B0604020202020204" pitchFamily="34" charset="0"/>
              </a:rPr>
              <a:t>US SCORE No. </a:t>
            </a:r>
            <a:r>
              <a:rPr lang="en-IN" sz="800">
                <a:solidFill>
                  <a:srgbClr val="FFFFFF"/>
                </a:solidFill>
                <a:latin typeface="EYInterstate Light"/>
                <a:sym typeface="Arial" panose="020B0604020202020204" pitchFamily="34" charset="0"/>
              </a:rPr>
              <a:t>26728-251US</a:t>
            </a:r>
            <a:endParaRPr lang="en-IN" sz="800" dirty="0">
              <a:solidFill>
                <a:srgbClr val="FFFFFF"/>
              </a:solidFill>
              <a:latin typeface="EYInterstate Light"/>
              <a:sym typeface="Arial" panose="020B0604020202020204" pitchFamily="34" charset="0"/>
            </a:endParaRPr>
          </a:p>
          <a:p>
            <a:pPr>
              <a:buClr>
                <a:srgbClr val="FFD200"/>
              </a:buClr>
              <a:buSzPct val="70000"/>
              <a:defRPr/>
            </a:pPr>
            <a:endParaRPr lang="en-US" sz="800" kern="0" dirty="0">
              <a:solidFill>
                <a:srgbClr val="FFFFFF"/>
              </a:solidFill>
            </a:endParaRPr>
          </a:p>
          <a:p>
            <a:pPr>
              <a:buClr>
                <a:srgbClr val="FFD200"/>
              </a:buClr>
              <a:buSzPct val="70000"/>
              <a:defRPr/>
            </a:pPr>
            <a:r>
              <a:rPr lang="en-US" sz="800" kern="0" dirty="0">
                <a:solidFill>
                  <a:srgbClr val="FFFFFF"/>
                </a:solidFill>
              </a:rPr>
              <a:t>2504-10334-CS</a:t>
            </a:r>
          </a:p>
          <a:p>
            <a:pPr>
              <a:buClr>
                <a:srgbClr val="FFD200"/>
              </a:buClr>
              <a:buSzPct val="70000"/>
              <a:defRPr/>
            </a:pPr>
            <a:r>
              <a:rPr lang="en-US" sz="800" kern="0" dirty="0">
                <a:solidFill>
                  <a:srgbClr val="FFFFFF"/>
                </a:solidFill>
              </a:rPr>
              <a:t>ED </a:t>
            </a:r>
            <a:r>
              <a:rPr lang="en-IN" sz="800" dirty="0">
                <a:solidFill>
                  <a:srgbClr val="FFFFFF"/>
                </a:solidFill>
                <a:latin typeface="EYInterstate Light"/>
                <a:sym typeface="Arial" panose="020B0604020202020204" pitchFamily="34" charset="0"/>
              </a:rPr>
              <a:t>None</a:t>
            </a:r>
            <a:endParaRPr lang="en-US" sz="800" kern="0" dirty="0">
              <a:solidFill>
                <a:srgbClr val="FFFFFF"/>
              </a:solidFill>
            </a:endParaRPr>
          </a:p>
          <a:p>
            <a:pPr>
              <a:buClr>
                <a:srgbClr val="FFD200"/>
              </a:buClr>
              <a:buSzPct val="70000"/>
              <a:defRPr/>
            </a:pPr>
            <a:endParaRPr lang="en-US" sz="800" kern="0" dirty="0">
              <a:solidFill>
                <a:srgbClr val="FFFFFF"/>
              </a:solidFill>
            </a:endParaRPr>
          </a:p>
          <a:p>
            <a:pPr>
              <a:buClr>
                <a:srgbClr val="FFD200"/>
              </a:buClr>
              <a:buSzPct val="70000"/>
              <a:defRPr/>
            </a:pPr>
            <a:r>
              <a:rPr lang="en-IN" sz="700" dirty="0">
                <a:solidFill>
                  <a:srgbClr val="FFFFFF"/>
                </a:solidFill>
                <a:latin typeface="EYInterstate Light"/>
                <a:sym typeface="Arial" panose="020B0604020202020204" pitchFamily="34" charset="0"/>
              </a:rPr>
              <a:t>This material has been prepared for general informational purposes only and is not intended to be relied upon as accounting, tax, legal or other professional advice. Please refer to your advisors for specific advice.</a:t>
            </a:r>
            <a:endParaRPr lang="en-US" sz="600" kern="0" dirty="0">
              <a:solidFill>
                <a:srgbClr val="FFFFFF"/>
              </a:solidFill>
            </a:endParaRPr>
          </a:p>
          <a:p>
            <a:pPr>
              <a:spcAft>
                <a:spcPts val="600"/>
              </a:spcAft>
              <a:buClr>
                <a:srgbClr val="FFD200"/>
              </a:buClr>
              <a:buSzPct val="70000"/>
              <a:defRPr/>
            </a:pPr>
            <a:endParaRPr lang="en-US" sz="700" kern="0" dirty="0">
              <a:solidFill>
                <a:srgbClr val="FFFFFF"/>
              </a:solidFill>
            </a:endParaRPr>
          </a:p>
          <a:p>
            <a:pPr>
              <a:spcAft>
                <a:spcPts val="600"/>
              </a:spcAft>
              <a:buClr>
                <a:srgbClr val="FFD200"/>
              </a:buClr>
              <a:buSzPct val="70000"/>
              <a:defRPr/>
            </a:pPr>
            <a:r>
              <a:rPr lang="en-US" sz="1100" kern="0" dirty="0">
                <a:solidFill>
                  <a:srgbClr val="FFFFFF"/>
                </a:solidFill>
                <a:latin typeface="EYInterstate" panose="02000503020000020004" pitchFamily="2" charset="0"/>
              </a:rPr>
              <a:t>ey.com</a:t>
            </a:r>
          </a:p>
        </p:txBody>
      </p:sp>
      <p:sp>
        <p:nvSpPr>
          <p:cNvPr id="8" name="TextBox 7">
            <a:extLst>
              <a:ext uri="{FF2B5EF4-FFF2-40B4-BE49-F238E27FC236}">
                <a16:creationId xmlns:a16="http://schemas.microsoft.com/office/drawing/2014/main" id="{6BCAACF9-5687-521F-C69E-244FFBD8DEB9}"/>
              </a:ext>
            </a:extLst>
          </p:cNvPr>
          <p:cNvSpPr txBox="1">
            <a:spLocks/>
          </p:cNvSpPr>
          <p:nvPr/>
        </p:nvSpPr>
        <p:spPr>
          <a:xfrm>
            <a:off x="485523" y="579825"/>
            <a:ext cx="3303461" cy="3514808"/>
          </a:xfrm>
          <a:prstGeom prst="rect">
            <a:avLst/>
          </a:prstGeom>
          <a:noFill/>
        </p:spPr>
        <p:txBody>
          <a:bodyPr wrap="square" lIns="0" tIns="36576" rIns="0" bIns="0" rtlCol="0" anchor="t">
            <a:spAutoFit/>
          </a:bodyPr>
          <a:lstStyle/>
          <a:p>
            <a:pPr>
              <a:spcAft>
                <a:spcPts val="600"/>
              </a:spcAft>
              <a:buClr>
                <a:srgbClr val="FFD200"/>
              </a:buClr>
              <a:buSzPct val="70000"/>
              <a:defRPr/>
            </a:pPr>
            <a:r>
              <a:rPr lang="en-US" sz="1200" b="1" kern="0" dirty="0">
                <a:solidFill>
                  <a:srgbClr val="FFE600"/>
                </a:solidFill>
                <a:latin typeface="EYInterstate" panose="02000503020000020004" pitchFamily="2" charset="0"/>
              </a:rPr>
              <a:t>EY  </a:t>
            </a:r>
            <a:r>
              <a:rPr lang="en-US" sz="1200" kern="0" dirty="0">
                <a:solidFill>
                  <a:srgbClr val="FFE600"/>
                </a:solidFill>
                <a:latin typeface="EYInterstate" panose="02000503020000020004" pitchFamily="2" charset="0"/>
                <a:cs typeface="Arial"/>
              </a:rPr>
              <a:t>|  Building a better working world</a:t>
            </a:r>
          </a:p>
          <a:p>
            <a:pPr>
              <a:buClr>
                <a:srgbClr val="FFD200"/>
              </a:buClr>
              <a:buSzPct val="70000"/>
              <a:defRPr/>
            </a:pPr>
            <a:endParaRPr lang="en-US" sz="1100" kern="0" dirty="0">
              <a:solidFill>
                <a:srgbClr val="FFFFFF"/>
              </a:solidFill>
              <a:latin typeface="EYInterstate" panose="02000503020000020004" pitchFamily="2" charset="0"/>
              <a:cs typeface="Arial"/>
            </a:endParaRPr>
          </a:p>
          <a:p>
            <a:pPr>
              <a:buClr>
                <a:srgbClr val="FFD200"/>
              </a:buClr>
              <a:buSzPct val="70000"/>
              <a:defRPr/>
            </a:pPr>
            <a:r>
              <a:rPr lang="en-US" sz="1100" kern="0" dirty="0">
                <a:solidFill>
                  <a:srgbClr val="FFFFFF"/>
                </a:solidFill>
                <a:latin typeface="EYInterstate" panose="02000503020000020004" pitchFamily="2" charset="0"/>
              </a:rPr>
              <a:t>EY is building a better working world by creating new value for clients, people, society and the planet, while building trust in capital markets.</a:t>
            </a:r>
          </a:p>
          <a:p>
            <a:pPr>
              <a:buClr>
                <a:srgbClr val="FFD200"/>
              </a:buClr>
              <a:buSzPct val="70000"/>
              <a:defRPr/>
            </a:pPr>
            <a:r>
              <a:rPr lang="en-US" sz="1100" kern="0" dirty="0">
                <a:solidFill>
                  <a:srgbClr val="FFFFFF"/>
                </a:solidFill>
                <a:latin typeface="EYInterstate" panose="02000503020000020004" pitchFamily="2" charset="0"/>
              </a:rPr>
              <a:t> </a:t>
            </a:r>
          </a:p>
          <a:p>
            <a:pPr>
              <a:buClr>
                <a:srgbClr val="FFD200"/>
              </a:buClr>
              <a:buSzPct val="70000"/>
              <a:defRPr/>
            </a:pPr>
            <a:r>
              <a:rPr lang="en-US" sz="1100" kern="0" dirty="0">
                <a:solidFill>
                  <a:srgbClr val="FFFFFF"/>
                </a:solidFill>
                <a:latin typeface="EYInterstate" panose="02000503020000020004" pitchFamily="2" charset="0"/>
              </a:rPr>
              <a:t>Enabled by data, AI and advanced technology, </a:t>
            </a:r>
            <a:br>
              <a:rPr lang="en-US" sz="1100" kern="0" dirty="0">
                <a:solidFill>
                  <a:srgbClr val="FFFFFF"/>
                </a:solidFill>
                <a:latin typeface="EYInterstate" panose="02000503020000020004" pitchFamily="2" charset="0"/>
              </a:rPr>
            </a:br>
            <a:r>
              <a:rPr lang="en-US" sz="1100" kern="0" dirty="0">
                <a:solidFill>
                  <a:srgbClr val="FFFFFF"/>
                </a:solidFill>
                <a:latin typeface="EYInterstate" panose="02000503020000020004" pitchFamily="2" charset="0"/>
              </a:rPr>
              <a:t>EY teams help clients shape the future with confidence and develop answers for the most pressing issues of today and tomorrow. </a:t>
            </a:r>
          </a:p>
          <a:p>
            <a:pPr>
              <a:buClr>
                <a:srgbClr val="FFD200"/>
              </a:buClr>
              <a:buSzPct val="70000"/>
              <a:defRPr/>
            </a:pPr>
            <a:r>
              <a:rPr lang="en-US" sz="1100" kern="0" dirty="0">
                <a:solidFill>
                  <a:srgbClr val="FFFFFF"/>
                </a:solidFill>
                <a:latin typeface="EYInterstate" panose="02000503020000020004" pitchFamily="2" charset="0"/>
              </a:rPr>
              <a:t> </a:t>
            </a:r>
          </a:p>
          <a:p>
            <a:pPr>
              <a:buClr>
                <a:srgbClr val="FFD200"/>
              </a:buClr>
              <a:buSzPct val="70000"/>
              <a:defRPr/>
            </a:pPr>
            <a:r>
              <a:rPr lang="en-US" sz="1100" kern="0" dirty="0">
                <a:solidFill>
                  <a:srgbClr val="FFFFFF"/>
                </a:solidFill>
                <a:latin typeface="EYInterstate" panose="02000503020000020004" pitchFamily="2" charset="0"/>
              </a:rPr>
              <a:t>EY teams work across a full spectrum of </a:t>
            </a:r>
            <a:br>
              <a:rPr lang="en-US" sz="1100" kern="0" dirty="0">
                <a:solidFill>
                  <a:srgbClr val="FFFFFF"/>
                </a:solidFill>
                <a:latin typeface="EYInterstate" panose="02000503020000020004" pitchFamily="2" charset="0"/>
              </a:rPr>
            </a:br>
            <a:r>
              <a:rPr lang="en-US" sz="1100" kern="0" dirty="0">
                <a:solidFill>
                  <a:srgbClr val="FFFFFF"/>
                </a:solidFill>
                <a:latin typeface="EYInterstate" panose="02000503020000020004" pitchFamily="2" charset="0"/>
              </a:rPr>
              <a:t>services in assurance, consulting, tax, strategy and transactions. Fueled by sector insights, </a:t>
            </a:r>
            <a:br>
              <a:rPr lang="en-US" sz="1100" kern="0" dirty="0">
                <a:solidFill>
                  <a:srgbClr val="FFFFFF"/>
                </a:solidFill>
                <a:latin typeface="EYInterstate" panose="02000503020000020004" pitchFamily="2" charset="0"/>
              </a:rPr>
            </a:br>
            <a:r>
              <a:rPr lang="en-US" sz="1100" kern="0" dirty="0">
                <a:solidFill>
                  <a:srgbClr val="FFFFFF"/>
                </a:solidFill>
                <a:latin typeface="EYInterstate" panose="02000503020000020004" pitchFamily="2" charset="0"/>
              </a:rPr>
              <a:t>a globally connected, multi-disciplinary network and diverse ecosystem partners, EY teams can provide services in more than 150 countries </a:t>
            </a:r>
            <a:br>
              <a:rPr lang="en-US" sz="1100" kern="0" dirty="0">
                <a:solidFill>
                  <a:srgbClr val="FFFFFF"/>
                </a:solidFill>
                <a:latin typeface="EYInterstate" panose="02000503020000020004" pitchFamily="2" charset="0"/>
              </a:rPr>
            </a:br>
            <a:r>
              <a:rPr lang="en-US" sz="1100" kern="0" dirty="0">
                <a:solidFill>
                  <a:srgbClr val="FFFFFF"/>
                </a:solidFill>
                <a:latin typeface="EYInterstate" panose="02000503020000020004" pitchFamily="2" charset="0"/>
              </a:rPr>
              <a:t>and territories.</a:t>
            </a:r>
          </a:p>
          <a:p>
            <a:pPr>
              <a:buClr>
                <a:srgbClr val="FFD200"/>
              </a:buClr>
              <a:buSzPct val="70000"/>
              <a:defRPr/>
            </a:pPr>
            <a:r>
              <a:rPr lang="en-US" sz="1100" kern="0" dirty="0">
                <a:solidFill>
                  <a:srgbClr val="FFFFFF"/>
                </a:solidFill>
                <a:latin typeface="EYInterstate" panose="02000503020000020004" pitchFamily="2" charset="0"/>
              </a:rPr>
              <a:t> </a:t>
            </a:r>
          </a:p>
          <a:p>
            <a:pPr>
              <a:buClr>
                <a:srgbClr val="FFD200"/>
              </a:buClr>
              <a:buSzPct val="70000"/>
              <a:defRPr/>
            </a:pPr>
            <a:r>
              <a:rPr lang="en-US" sz="1100" kern="0" dirty="0">
                <a:solidFill>
                  <a:schemeClr val="tx2"/>
                </a:solidFill>
                <a:latin typeface="EYInterstate" panose="02000503020000020004" pitchFamily="2" charset="0"/>
              </a:rPr>
              <a:t>All in to shape the future with confidence. </a:t>
            </a:r>
          </a:p>
        </p:txBody>
      </p:sp>
    </p:spTree>
    <p:extLst>
      <p:ext uri="{BB962C8B-B14F-4D97-AF65-F5344CB8AC3E}">
        <p14:creationId xmlns:p14="http://schemas.microsoft.com/office/powerpoint/2010/main" val="696633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A19BB-DEA6-3C3D-D3A2-A85F0D14826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C01E9FA-F971-206C-20CC-7CC73E9F345B}"/>
              </a:ext>
            </a:extLst>
          </p:cNvPr>
          <p:cNvSpPr>
            <a:spLocks noGrp="1"/>
          </p:cNvSpPr>
          <p:nvPr>
            <p:ph type="title"/>
          </p:nvPr>
        </p:nvSpPr>
        <p:spPr/>
        <p:txBody>
          <a:bodyPr/>
          <a:lstStyle/>
          <a:p>
            <a:r>
              <a:rPr lang="en-US" altLang="en-US" dirty="0"/>
              <a:t>Key UBI legislation since 1950</a:t>
            </a:r>
            <a:endParaRPr lang="en-US" dirty="0">
              <a:solidFill>
                <a:srgbClr val="FF0000"/>
              </a:solidFill>
            </a:endParaRPr>
          </a:p>
        </p:txBody>
      </p:sp>
      <p:sp>
        <p:nvSpPr>
          <p:cNvPr id="2" name="TextBox 1">
            <a:extLst>
              <a:ext uri="{FF2B5EF4-FFF2-40B4-BE49-F238E27FC236}">
                <a16:creationId xmlns:a16="http://schemas.microsoft.com/office/drawing/2014/main" id="{F9F0123C-B269-E344-DD48-7343B805B99E}"/>
              </a:ext>
            </a:extLst>
          </p:cNvPr>
          <p:cNvSpPr txBox="1">
            <a:spLocks/>
          </p:cNvSpPr>
          <p:nvPr/>
        </p:nvSpPr>
        <p:spPr>
          <a:xfrm>
            <a:off x="485523" y="1411287"/>
            <a:ext cx="11223625" cy="3785652"/>
          </a:xfrm>
          <a:prstGeom prst="rect">
            <a:avLst/>
          </a:prstGeom>
          <a:noFill/>
        </p:spPr>
        <p:txBody>
          <a:bodyPr wrap="square" lIns="0" tIns="0" rIns="0" bIns="0">
            <a:spAutoFit/>
          </a:bodyPr>
          <a:lstStyle/>
          <a:p>
            <a:pPr marL="228600" lvl="0" indent="-228600">
              <a:spcAft>
                <a:spcPts val="600"/>
              </a:spcAft>
              <a:buClr>
                <a:schemeClr val="tx2"/>
              </a:buClr>
              <a:buSzPct val="100000"/>
              <a:buFont typeface="Wingdings" pitchFamily="2" charset="2"/>
              <a:buChar char="§"/>
            </a:pPr>
            <a:r>
              <a:rPr lang="en-IN" altLang="en-US" dirty="0">
                <a:solidFill>
                  <a:schemeClr val="bg1"/>
                </a:solidFill>
              </a:rPr>
              <a:t>Before 1950 — destination-of-income test</a:t>
            </a:r>
          </a:p>
          <a:p>
            <a:pPr marL="457200" lvl="0" indent="-228600">
              <a:spcAft>
                <a:spcPts val="600"/>
              </a:spcAft>
              <a:buClr>
                <a:schemeClr val="tx2"/>
              </a:buClr>
              <a:buSzPct val="100000"/>
              <a:buFont typeface="Wingdings" pitchFamily="2" charset="2"/>
              <a:buChar char="§"/>
            </a:pPr>
            <a:r>
              <a:rPr lang="en-IN" altLang="en-US" sz="1600" dirty="0">
                <a:solidFill>
                  <a:schemeClr val="bg1"/>
                </a:solidFill>
              </a:rPr>
              <a:t>NYU’s Mueller Macaroni company and other abuses</a:t>
            </a:r>
          </a:p>
          <a:p>
            <a:pPr marL="228600" lvl="0" indent="-228600">
              <a:spcAft>
                <a:spcPts val="600"/>
              </a:spcAft>
              <a:buClr>
                <a:schemeClr val="tx2"/>
              </a:buClr>
              <a:buSzPct val="100000"/>
              <a:buFont typeface="Wingdings" pitchFamily="2" charset="2"/>
              <a:buChar char="§"/>
            </a:pPr>
            <a:r>
              <a:rPr lang="en-IN" altLang="en-US" dirty="0">
                <a:solidFill>
                  <a:schemeClr val="bg1"/>
                </a:solidFill>
              </a:rPr>
              <a:t>1950 Act — unrelated business income tax (UBIT) and advocates for a level playing field</a:t>
            </a:r>
          </a:p>
          <a:p>
            <a:pPr marL="228600" lvl="0" indent="-228600">
              <a:spcAft>
                <a:spcPts val="600"/>
              </a:spcAft>
              <a:buClr>
                <a:schemeClr val="tx2"/>
              </a:buClr>
              <a:buSzPct val="100000"/>
              <a:buFont typeface="Wingdings" pitchFamily="2" charset="2"/>
              <a:buChar char="§"/>
            </a:pPr>
            <a:r>
              <a:rPr lang="en-IN" altLang="en-US" dirty="0">
                <a:solidFill>
                  <a:schemeClr val="bg1"/>
                </a:solidFill>
              </a:rPr>
              <a:t>1969 Act — comprehensive revision with piecemeal exclusions</a:t>
            </a:r>
          </a:p>
          <a:p>
            <a:pPr marL="457200" indent="-228600">
              <a:spcAft>
                <a:spcPts val="600"/>
              </a:spcAft>
              <a:buClr>
                <a:schemeClr val="tx2"/>
              </a:buClr>
              <a:buSzPct val="100000"/>
              <a:buFont typeface="Wingdings" pitchFamily="2" charset="2"/>
              <a:buChar char="§"/>
            </a:pPr>
            <a:r>
              <a:rPr lang="en-IN" altLang="en-US" sz="1600" dirty="0">
                <a:solidFill>
                  <a:schemeClr val="bg1"/>
                </a:solidFill>
              </a:rPr>
              <a:t>IRC Section 511— imposes a tax on unrelated business taxable income (UBTI) of organizations described in IRC Sections 401(a) and 501(c) and of state colleges and universities</a:t>
            </a:r>
          </a:p>
          <a:p>
            <a:pPr marL="457200" indent="-228600">
              <a:spcAft>
                <a:spcPts val="600"/>
              </a:spcAft>
              <a:buClr>
                <a:schemeClr val="tx2"/>
              </a:buClr>
              <a:buSzPct val="100000"/>
              <a:buFont typeface="Wingdings" pitchFamily="2" charset="2"/>
              <a:buChar char="§"/>
            </a:pPr>
            <a:r>
              <a:rPr lang="en-IN" altLang="en-US" sz="1600" dirty="0">
                <a:solidFill>
                  <a:schemeClr val="bg1"/>
                </a:solidFill>
              </a:rPr>
              <a:t>IRC Section 512 — UBTI is gross income from unrelated trade or business, reduced by allowable deductions directly connected to such trade or business</a:t>
            </a:r>
          </a:p>
          <a:p>
            <a:pPr marL="228600" lvl="0" indent="-228600">
              <a:spcAft>
                <a:spcPts val="600"/>
              </a:spcAft>
              <a:buClr>
                <a:schemeClr val="tx2"/>
              </a:buClr>
              <a:buSzPct val="100000"/>
              <a:buFont typeface="Wingdings" pitchFamily="2" charset="2"/>
              <a:buChar char="§"/>
            </a:pPr>
            <a:r>
              <a:rPr lang="en-IN" altLang="en-US" dirty="0">
                <a:solidFill>
                  <a:schemeClr val="bg1"/>
                </a:solidFill>
              </a:rPr>
              <a:t>1986 Act — exclusions for certain mailing list exchanges</a:t>
            </a:r>
          </a:p>
          <a:p>
            <a:pPr marL="228600" lvl="0" indent="-228600">
              <a:spcAft>
                <a:spcPts val="600"/>
              </a:spcAft>
              <a:buClr>
                <a:schemeClr val="tx2"/>
              </a:buClr>
              <a:buSzPct val="100000"/>
              <a:buFont typeface="Wingdings" pitchFamily="2" charset="2"/>
              <a:buChar char="§"/>
            </a:pPr>
            <a:r>
              <a:rPr lang="en-IN" altLang="en-US" dirty="0">
                <a:solidFill>
                  <a:schemeClr val="bg1"/>
                </a:solidFill>
              </a:rPr>
              <a:t>2017 Tax Cuts and Jobs Act (TCJA) — UBI silos and UBI for qualified transportation fringe benefits </a:t>
            </a:r>
            <a:br>
              <a:rPr lang="en-IN" altLang="en-US" dirty="0">
                <a:solidFill>
                  <a:schemeClr val="bg1"/>
                </a:solidFill>
              </a:rPr>
            </a:br>
            <a:r>
              <a:rPr lang="en-IN" altLang="en-US" dirty="0">
                <a:solidFill>
                  <a:schemeClr val="bg1"/>
                </a:solidFill>
              </a:rPr>
              <a:t>(parking tax)</a:t>
            </a:r>
          </a:p>
          <a:p>
            <a:pPr marL="228600" lvl="0" indent="-228600">
              <a:spcAft>
                <a:spcPts val="600"/>
              </a:spcAft>
              <a:buClr>
                <a:schemeClr val="tx2"/>
              </a:buClr>
              <a:buSzPct val="100000"/>
              <a:buFont typeface="Wingdings" pitchFamily="2" charset="2"/>
              <a:buChar char="§"/>
            </a:pPr>
            <a:r>
              <a:rPr lang="en-IN" altLang="en-US" dirty="0">
                <a:solidFill>
                  <a:schemeClr val="bg1"/>
                </a:solidFill>
              </a:rPr>
              <a:t>2019 technical corrections to TCJA — repeal of parking tax</a:t>
            </a:r>
          </a:p>
        </p:txBody>
      </p:sp>
    </p:spTree>
    <p:extLst>
      <p:ext uri="{BB962C8B-B14F-4D97-AF65-F5344CB8AC3E}">
        <p14:creationId xmlns:p14="http://schemas.microsoft.com/office/powerpoint/2010/main" val="1144511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1FE26-CF2F-A382-A983-8A8C9100E34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764DFA2-4994-6DE6-EED3-96CC67810F0B}"/>
              </a:ext>
            </a:extLst>
          </p:cNvPr>
          <p:cNvSpPr>
            <a:spLocks noGrp="1"/>
          </p:cNvSpPr>
          <p:nvPr>
            <p:ph type="title"/>
          </p:nvPr>
        </p:nvSpPr>
        <p:spPr>
          <a:xfrm>
            <a:off x="485523" y="345396"/>
            <a:ext cx="11224347" cy="470898"/>
          </a:xfrm>
        </p:spPr>
        <p:txBody>
          <a:bodyPr/>
          <a:lstStyle/>
          <a:p>
            <a:r>
              <a:rPr lang="en-US" dirty="0"/>
              <a:t>Determining UBI in three steps</a:t>
            </a:r>
            <a:endParaRPr lang="en-US" dirty="0">
              <a:solidFill>
                <a:srgbClr val="FF0000"/>
              </a:solidFill>
            </a:endParaRPr>
          </a:p>
        </p:txBody>
      </p:sp>
      <p:grpSp>
        <p:nvGrpSpPr>
          <p:cNvPr id="2" name="Group 1">
            <a:extLst>
              <a:ext uri="{FF2B5EF4-FFF2-40B4-BE49-F238E27FC236}">
                <a16:creationId xmlns:a16="http://schemas.microsoft.com/office/drawing/2014/main" id="{08DC256A-BCCF-CBA6-EE5A-81AB57BE5DDA}"/>
              </a:ext>
            </a:extLst>
          </p:cNvPr>
          <p:cNvGrpSpPr>
            <a:grpSpLocks/>
          </p:cNvGrpSpPr>
          <p:nvPr/>
        </p:nvGrpSpPr>
        <p:grpSpPr>
          <a:xfrm>
            <a:off x="485523" y="1411287"/>
            <a:ext cx="11224347" cy="4681538"/>
            <a:chOff x="1595480" y="1664339"/>
            <a:chExt cx="8232776" cy="3020403"/>
          </a:xfrm>
        </p:grpSpPr>
        <p:sp>
          <p:nvSpPr>
            <p:cNvPr id="4" name="Rectangle 3">
              <a:extLst>
                <a:ext uri="{FF2B5EF4-FFF2-40B4-BE49-F238E27FC236}">
                  <a16:creationId xmlns:a16="http://schemas.microsoft.com/office/drawing/2014/main" id="{5B046DE0-5D3B-27A4-B36E-557CF28A5E28}"/>
                </a:ext>
              </a:extLst>
            </p:cNvPr>
            <p:cNvSpPr>
              <a:spLocks noChangeArrowheads="1"/>
            </p:cNvSpPr>
            <p:nvPr/>
          </p:nvSpPr>
          <p:spPr bwMode="auto">
            <a:xfrm>
              <a:off x="2335005" y="2671140"/>
              <a:ext cx="6753727" cy="1006801"/>
            </a:xfrm>
            <a:prstGeom prst="rect">
              <a:avLst/>
            </a:prstGeom>
            <a:solidFill>
              <a:srgbClr val="747480"/>
            </a:solidFill>
            <a:ln w="6350">
              <a:noFill/>
              <a:miter lim="800000"/>
              <a:headEnd/>
              <a:tailEnd/>
            </a:ln>
          </p:spPr>
          <p:txBody>
            <a:bodyPr wrap="none" anchor="ctr"/>
            <a:lstStyle/>
            <a:p>
              <a:pPr algn="ctr">
                <a:defRPr/>
              </a:pPr>
              <a:r>
                <a:rPr kumimoji="0" lang="en-US" sz="2000" b="1" i="0" u="none" strike="noStrike" kern="1200" cap="none" spc="0" normalizeH="0" baseline="0" noProof="0" dirty="0">
                  <a:ln>
                    <a:noFill/>
                  </a:ln>
                  <a:solidFill>
                    <a:srgbClr val="FFFFFF"/>
                  </a:solidFill>
                  <a:effectLst/>
                  <a:uLnTx/>
                  <a:uFillTx/>
                  <a:ea typeface="+mn-ea"/>
                  <a:cs typeface="+mn-cs"/>
                </a:rPr>
                <a:t>2. Exclusion or modification?</a:t>
              </a:r>
            </a:p>
          </p:txBody>
        </p:sp>
        <p:sp>
          <p:nvSpPr>
            <p:cNvPr id="5" name="Rectangle 4">
              <a:extLst>
                <a:ext uri="{FF2B5EF4-FFF2-40B4-BE49-F238E27FC236}">
                  <a16:creationId xmlns:a16="http://schemas.microsoft.com/office/drawing/2014/main" id="{83D145E7-0477-3943-88BE-6B9BAF3FBA19}"/>
                </a:ext>
              </a:extLst>
            </p:cNvPr>
            <p:cNvSpPr>
              <a:spLocks noChangeArrowheads="1"/>
            </p:cNvSpPr>
            <p:nvPr/>
          </p:nvSpPr>
          <p:spPr bwMode="auto">
            <a:xfrm>
              <a:off x="3074529" y="1664339"/>
              <a:ext cx="5274679" cy="1006801"/>
            </a:xfrm>
            <a:prstGeom prst="rect">
              <a:avLst/>
            </a:prstGeom>
            <a:solidFill>
              <a:srgbClr val="C4C4CD"/>
            </a:solidFill>
            <a:ln w="6350">
              <a:noFill/>
              <a:miter lim="800000"/>
              <a:headEnd/>
              <a:tailEnd/>
            </a:ln>
          </p:spPr>
          <p:txBody>
            <a:bodyPr wrap="none" anchor="ctr"/>
            <a:lstStyle/>
            <a:p>
              <a:pPr algn="ctr">
                <a:defRPr/>
              </a:pPr>
              <a:r>
                <a:rPr kumimoji="0" lang="en-US" sz="2000" b="1" i="0" u="none" strike="noStrike" kern="1200" cap="none" spc="0" normalizeH="0" baseline="0" noProof="0" dirty="0">
                  <a:ln>
                    <a:noFill/>
                  </a:ln>
                  <a:effectLst/>
                  <a:uLnTx/>
                  <a:uFillTx/>
                  <a:ea typeface="+mn-ea"/>
                  <a:cs typeface="+mn-cs"/>
                </a:rPr>
                <a:t>3. Compute gross income</a:t>
              </a:r>
            </a:p>
          </p:txBody>
        </p:sp>
        <p:sp>
          <p:nvSpPr>
            <p:cNvPr id="9" name="Rectangle 5">
              <a:extLst>
                <a:ext uri="{FF2B5EF4-FFF2-40B4-BE49-F238E27FC236}">
                  <a16:creationId xmlns:a16="http://schemas.microsoft.com/office/drawing/2014/main" id="{32F0B561-CF8D-ED9C-A21E-79B9B2B03D74}"/>
                </a:ext>
              </a:extLst>
            </p:cNvPr>
            <p:cNvSpPr>
              <a:spLocks noChangeArrowheads="1"/>
            </p:cNvSpPr>
            <p:nvPr/>
          </p:nvSpPr>
          <p:spPr bwMode="auto">
            <a:xfrm>
              <a:off x="1595480" y="3677941"/>
              <a:ext cx="8232776" cy="1006801"/>
            </a:xfrm>
            <a:prstGeom prst="rect">
              <a:avLst/>
            </a:prstGeom>
            <a:solidFill>
              <a:srgbClr val="FFE600"/>
            </a:solidFill>
            <a:ln w="6350">
              <a:noFill/>
              <a:miter lim="800000"/>
              <a:headEnd/>
              <a:tailEnd/>
            </a:ln>
          </p:spPr>
          <p:txBody>
            <a:bodyPr wrap="none" anchor="ctr"/>
            <a:lstStyle/>
            <a:p>
              <a:pPr algn="ctr">
                <a:defRPr/>
              </a:pPr>
              <a:r>
                <a:rPr kumimoji="0" lang="en-US" sz="2000" b="1" i="0" u="none" strike="noStrike" kern="1200" cap="none" spc="0" normalizeH="0" baseline="0" noProof="0" dirty="0">
                  <a:ln>
                    <a:noFill/>
                  </a:ln>
                  <a:effectLst/>
                  <a:uLnTx/>
                  <a:uFillTx/>
                  <a:ea typeface="+mn-ea"/>
                  <a:cs typeface="+mn-cs"/>
                </a:rPr>
                <a:t>1. Unrelated?</a:t>
              </a:r>
            </a:p>
          </p:txBody>
        </p:sp>
      </p:grpSp>
    </p:spTree>
    <p:extLst>
      <p:ext uri="{BB962C8B-B14F-4D97-AF65-F5344CB8AC3E}">
        <p14:creationId xmlns:p14="http://schemas.microsoft.com/office/powerpoint/2010/main" val="32899531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itle-Dividers-Intro Slides">
  <a:themeElements>
    <a:clrScheme name="Custom 84">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794C0507-F9C8-432A-B0D3-685488371FA7}"/>
    </a:ext>
  </a:extLst>
</a:theme>
</file>

<file path=ppt/theme/theme2.xml><?xml version="1.0" encoding="utf-8"?>
<a:theme xmlns:a="http://schemas.openxmlformats.org/drawingml/2006/main" name="Small Text [DARK]">
  <a:themeElements>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B049BAF3-56B5-46D4-A792-4DCC3BA574C6}"/>
    </a:ext>
  </a:extLst>
</a:theme>
</file>

<file path=ppt/theme/theme3.xml><?xml version="1.0" encoding="utf-8"?>
<a:theme xmlns:a="http://schemas.openxmlformats.org/drawingml/2006/main" name="Large Text [DARK]">
  <a:themeElements>
    <a:clrScheme name="Custom 82">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DB6FCFA3-EB28-4AA6-A739-5FCB1DFCEB9C}"/>
    </a:ext>
  </a:extLst>
</a:theme>
</file>

<file path=ppt/theme/theme4.xml><?xml version="1.0" encoding="utf-8"?>
<a:theme xmlns:a="http://schemas.openxmlformats.org/drawingml/2006/main" name="1_Small Text [DARK]">
  <a:themeElements>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B049BAF3-56B5-46D4-A792-4DCC3BA574C6}"/>
    </a:ext>
  </a:extLst>
</a:theme>
</file>

<file path=ppt/theme/theme5.xml><?xml version="1.0" encoding="utf-8"?>
<a:theme xmlns:a="http://schemas.openxmlformats.org/drawingml/2006/main" name="Small Text [DARK] PRES">
  <a:themeElements>
    <a:clrScheme name="Custom 83">
      <a:dk1>
        <a:srgbClr val="1A1A24"/>
      </a:dk1>
      <a:lt1>
        <a:srgbClr val="FFFFFF"/>
      </a:lt1>
      <a:dk2>
        <a:srgbClr val="FFE600"/>
      </a:dk2>
      <a:lt2>
        <a:srgbClr val="2E2E38"/>
      </a:lt2>
      <a:accent1>
        <a:srgbClr val="2DB757"/>
      </a:accent1>
      <a:accent2>
        <a:srgbClr val="27ACAA"/>
      </a:accent2>
      <a:accent3>
        <a:srgbClr val="188CE5"/>
      </a:accent3>
      <a:accent4>
        <a:srgbClr val="750E5C"/>
      </a:accent4>
      <a:accent5>
        <a:srgbClr val="FF4136"/>
      </a:accent5>
      <a:accent6>
        <a:srgbClr val="FF6D00"/>
      </a:accent6>
      <a:hlink>
        <a:srgbClr val="FFE600"/>
      </a:hlink>
      <a:folHlink>
        <a:srgbClr val="FFE600"/>
      </a:folHlink>
    </a:clrScheme>
    <a:fontScheme name="EY">
      <a:majorFont>
        <a:latin typeface="EYInterstate Regular"/>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miter lim="800000"/>
        </a:ln>
      </a:spPr>
      <a:bodyPr lIns="108000" tIns="108000" rIns="108000" bIns="108000" rtlCol="0" anchor="t" anchorCtr="0"/>
      <a:lstStyle>
        <a:defPPr marL="252000" indent="-252000" algn="l">
          <a:lnSpc>
            <a:spcPct val="90000"/>
          </a:lnSpc>
          <a:spcBef>
            <a:spcPts val="400"/>
          </a:spcBef>
          <a:spcAft>
            <a:spcPts val="400"/>
          </a:spcAft>
          <a:buClr>
            <a:schemeClr val="tx2"/>
          </a:buClr>
          <a:buFont typeface="Wingdings" pitchFamily="2" charset="2"/>
          <a:buChar char="§"/>
          <a:defRPr sz="20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36576" rIns="0" bIns="0" rtlCol="0" anchor="t">
        <a:spAutoFit/>
      </a:bodyPr>
      <a:lstStyle>
        <a:defPPr marL="252000" indent="-252000" algn="l">
          <a:lnSpc>
            <a:spcPct val="90000"/>
          </a:lnSpc>
          <a:spcBef>
            <a:spcPts val="400"/>
          </a:spcBef>
          <a:spcAft>
            <a:spcPts val="400"/>
          </a:spcAft>
          <a:buClr>
            <a:schemeClr val="tx2"/>
          </a:buClr>
          <a:buSzPct val="100000"/>
          <a:buFont typeface="Wingdings" pitchFamily="2" charset="2"/>
          <a:buChar cha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4" id="{6054894B-E48A-4433-A55E-01D7C38471C3}" vid="{B049BAF3-56B5-46D4-A792-4DCC3BA574C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E79A584A6DCB849A1E5CA596A7D852E" ma:contentTypeVersion="13" ma:contentTypeDescription="Create a new document." ma:contentTypeScope="" ma:versionID="35cf8f98855b4e7dffe6ee754051615e">
  <xsd:schema xmlns:xsd="http://www.w3.org/2001/XMLSchema" xmlns:xs="http://www.w3.org/2001/XMLSchema" xmlns:p="http://schemas.microsoft.com/office/2006/metadata/properties" xmlns:ns2="837f61bc-e404-496a-87c4-fe63c67275c1" xmlns:ns3="fb0825ad-cc8b-43e1-8337-5e6706acaec1" targetNamespace="http://schemas.microsoft.com/office/2006/metadata/properties" ma:root="true" ma:fieldsID="21794c7ccd63518b692d4e4ba115cc4a" ns2:_="" ns3:_="">
    <xsd:import namespace="837f61bc-e404-496a-87c4-fe63c67275c1"/>
    <xsd:import namespace="fb0825ad-cc8b-43e1-8337-5e6706acaec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7f61bc-e404-496a-87c4-fe63c67275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0825ad-cc8b-43e1-8337-5e6706acaec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C014D9-0F8B-4066-823B-E589F64FAF10}">
  <ds:schemaRefs>
    <ds:schemaRef ds:uri="http://schemas.microsoft.com/sharepoint/v3/contenttype/forms"/>
  </ds:schemaRefs>
</ds:datastoreItem>
</file>

<file path=customXml/itemProps2.xml><?xml version="1.0" encoding="utf-8"?>
<ds:datastoreItem xmlns:ds="http://schemas.openxmlformats.org/officeDocument/2006/customXml" ds:itemID="{45087F47-891A-4332-AEE8-A122FCE56C49}">
  <ds:schemaRefs>
    <ds:schemaRef ds:uri="http://purl.org/dc/terms/"/>
    <ds:schemaRef ds:uri="http://purl.org/dc/dcmitype/"/>
    <ds:schemaRef ds:uri="http://schemas.microsoft.com/office/2006/documentManagement/types"/>
    <ds:schemaRef ds:uri="http://www.w3.org/XML/1998/namespace"/>
    <ds:schemaRef ds:uri="http://purl.org/dc/elements/1.1/"/>
    <ds:schemaRef ds:uri="fb0825ad-cc8b-43e1-8337-5e6706acaec1"/>
    <ds:schemaRef ds:uri="http://schemas.microsoft.com/office/2006/metadata/properties"/>
    <ds:schemaRef ds:uri="http://schemas.microsoft.com/office/infopath/2007/PartnerControls"/>
    <ds:schemaRef ds:uri="http://schemas.openxmlformats.org/package/2006/metadata/core-properties"/>
    <ds:schemaRef ds:uri="837f61bc-e404-496a-87c4-fe63c67275c1"/>
  </ds:schemaRefs>
</ds:datastoreItem>
</file>

<file path=customXml/itemProps3.xml><?xml version="1.0" encoding="utf-8"?>
<ds:datastoreItem xmlns:ds="http://schemas.openxmlformats.org/officeDocument/2006/customXml" ds:itemID="{E5830949-BFB9-4428-8615-CFD8A89438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7f61bc-e404-496a-87c4-fe63c67275c1"/>
    <ds:schemaRef ds:uri="fb0825ad-cc8b-43e1-8337-5e6706acae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Dark-global-widescreen-presentation-template-v2.3</Template>
  <TotalTime>1841</TotalTime>
  <Words>8419</Words>
  <Application>Microsoft Office PowerPoint</Application>
  <PresentationFormat>Widescreen</PresentationFormat>
  <Paragraphs>690</Paragraphs>
  <Slides>76</Slides>
  <Notes>75</Notes>
  <HiddenSlides>0</HiddenSlides>
  <MMClips>0</MMClips>
  <ScaleCrop>false</ScaleCrop>
  <HeadingPairs>
    <vt:vector size="8" baseType="variant">
      <vt:variant>
        <vt:lpstr>Fonts Used</vt:lpstr>
      </vt:variant>
      <vt:variant>
        <vt:i4>5</vt:i4>
      </vt:variant>
      <vt:variant>
        <vt:lpstr>Theme</vt:lpstr>
      </vt:variant>
      <vt:variant>
        <vt:i4>5</vt:i4>
      </vt:variant>
      <vt:variant>
        <vt:lpstr>Embedded OLE Servers</vt:lpstr>
      </vt:variant>
      <vt:variant>
        <vt:i4>1</vt:i4>
      </vt:variant>
      <vt:variant>
        <vt:lpstr>Slide Titles</vt:lpstr>
      </vt:variant>
      <vt:variant>
        <vt:i4>76</vt:i4>
      </vt:variant>
    </vt:vector>
  </HeadingPairs>
  <TitlesOfParts>
    <vt:vector size="87" baseType="lpstr">
      <vt:lpstr>Arial</vt:lpstr>
      <vt:lpstr>EYInterstate</vt:lpstr>
      <vt:lpstr>EYInterstate Light</vt:lpstr>
      <vt:lpstr>Times New Roman</vt:lpstr>
      <vt:lpstr>Wingdings</vt:lpstr>
      <vt:lpstr>Title-Dividers-Intro Slides</vt:lpstr>
      <vt:lpstr>Small Text [DARK]</vt:lpstr>
      <vt:lpstr>Large Text [DARK]</vt:lpstr>
      <vt:lpstr>1_Small Text [DARK]</vt:lpstr>
      <vt:lpstr>Small Text [DARK] PRES</vt:lpstr>
      <vt:lpstr>think-cell Slide</vt:lpstr>
      <vt:lpstr>2025 Future Tax Leaders — Hot Topics in UBI</vt:lpstr>
      <vt:lpstr>Disclaimer</vt:lpstr>
      <vt:lpstr>Presenters</vt:lpstr>
      <vt:lpstr>Learning objectives</vt:lpstr>
      <vt:lpstr>CPE Eligibility</vt:lpstr>
      <vt:lpstr>Agenda</vt:lpstr>
      <vt:lpstr>UBI fundamentals</vt:lpstr>
      <vt:lpstr>Key UBI legislation since 1950</vt:lpstr>
      <vt:lpstr>Determining UBI in three steps</vt:lpstr>
      <vt:lpstr>Step 1: Is it unrelated?</vt:lpstr>
      <vt:lpstr>‘Trade or business’ requirement</vt:lpstr>
      <vt:lpstr>‘Regularly carried on’ requirement</vt:lpstr>
      <vt:lpstr>‘Not substantially related’ requirement</vt:lpstr>
      <vt:lpstr>Polling question 1</vt:lpstr>
      <vt:lpstr>Step 2a: Excluded?</vt:lpstr>
      <vt:lpstr>UBI: exclusions</vt:lpstr>
      <vt:lpstr>Qualified sponsorship payment (QSP) exclusion</vt:lpstr>
      <vt:lpstr>Step 2b: Modified?</vt:lpstr>
      <vt:lpstr>UBI: modifications</vt:lpstr>
      <vt:lpstr>Passive income: IRC Section 512(b)</vt:lpstr>
      <vt:lpstr>Royalties</vt:lpstr>
      <vt:lpstr>Royalties from license agreement</vt:lpstr>
      <vt:lpstr>Rental income</vt:lpstr>
      <vt:lpstr>Rental of facilities: conference facilities</vt:lpstr>
      <vt:lpstr>Income from controlled organizations</vt:lpstr>
      <vt:lpstr>Gains or losses from dispositions of property: IRC Section 512(b)(5)</vt:lpstr>
      <vt:lpstr>Research activities</vt:lpstr>
      <vt:lpstr>IRC 512(e): special rule applicable to S corporations</vt:lpstr>
      <vt:lpstr>Polling question 2</vt:lpstr>
      <vt:lpstr>UBI from debt-financed property</vt:lpstr>
      <vt:lpstr>IRC Section 512(b)(4) and 514: debt-financed property</vt:lpstr>
      <vt:lpstr>Exceptions to debt-financed property: substantially related</vt:lpstr>
      <vt:lpstr>Exceptions to debt-financed property: qualified organizations</vt:lpstr>
      <vt:lpstr>Disposition of IRC Section 514 property</vt:lpstr>
      <vt:lpstr>Polling question 3</vt:lpstr>
      <vt:lpstr>Common UBI activities</vt:lpstr>
      <vt:lpstr>Common categories of UBI</vt:lpstr>
      <vt:lpstr>Joint ventures summary</vt:lpstr>
      <vt:lpstr>Charitability language options for JV agreements</vt:lpstr>
      <vt:lpstr>Enforcement provision options for JV agreements</vt:lpstr>
      <vt:lpstr>Management fee income</vt:lpstr>
      <vt:lpstr>Rental of facilities: parking</vt:lpstr>
      <vt:lpstr>Fitness facility/health club </vt:lpstr>
      <vt:lpstr>Gift shops</vt:lpstr>
      <vt:lpstr>Advertising</vt:lpstr>
      <vt:lpstr>Product sales/retail operations</vt:lpstr>
      <vt:lpstr>UBI issues for hospitals: patient vs. non-patient </vt:lpstr>
      <vt:lpstr>Gaming activities, 50/50 raffles</vt:lpstr>
      <vt:lpstr>Polling question 4</vt:lpstr>
      <vt:lpstr>Computing UBI</vt:lpstr>
      <vt:lpstr>Step 3: Computing UBI</vt:lpstr>
      <vt:lpstr>UBI deductions: allocation methodology </vt:lpstr>
      <vt:lpstr>UBI deductions: allocation methodology</vt:lpstr>
      <vt:lpstr>UBI deductions: allocation methodology</vt:lpstr>
      <vt:lpstr>IRC Section 512(a)(6) siloing</vt:lpstr>
      <vt:lpstr>IRC Section 512(a)(6) general rule: NAICS codes</vt:lpstr>
      <vt:lpstr>IRC Section 512(a)(6): non-NAICS business activity codes for certain types  of investments</vt:lpstr>
      <vt:lpstr>IRC Section 512(a)(6): qualifying partnership interests (QPIs) </vt:lpstr>
      <vt:lpstr>IRC Section 512(a)(6): QPIs</vt:lpstr>
      <vt:lpstr>IRC Section 512(a)(6): QPIs </vt:lpstr>
      <vt:lpstr>Polling question 5</vt:lpstr>
      <vt:lpstr>Reporting UBI on the Form 990-T</vt:lpstr>
      <vt:lpstr>Reporting UBI on Form 990-T</vt:lpstr>
      <vt:lpstr>Reporting UBI on Form 990-T</vt:lpstr>
      <vt:lpstr>Example: determining total UBTI (summing the silos)</vt:lpstr>
      <vt:lpstr>Reporting net operating losses on the 990-T</vt:lpstr>
      <vt:lpstr>Charitable contribution deduction and conversion to NOL</vt:lpstr>
      <vt:lpstr>Example: NOLs and charitable contribution deduction (corporations)</vt:lpstr>
      <vt:lpstr>Exempt organization corporate alternative minimum tax (CAMT) considerations</vt:lpstr>
      <vt:lpstr>2023 Form 4626 filing requirements</vt:lpstr>
      <vt:lpstr>Exempt organization CAMT process</vt:lpstr>
      <vt:lpstr>2023 Form 4626 relief for tax-exempt entities</vt:lpstr>
      <vt:lpstr>Polling question 6</vt:lpstr>
      <vt:lpstr>Key takeaways and conclusions</vt:lpstr>
      <vt:lpstr>PowerPoint Presentation</vt:lpstr>
      <vt:lpstr>PowerPoint Presentation</vt:lpstr>
    </vt:vector>
  </TitlesOfParts>
  <Company>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Reggie Hankerson</dc:creator>
  <cp:lastModifiedBy>Shaiju Ps</cp:lastModifiedBy>
  <cp:revision>93</cp:revision>
  <dcterms:created xsi:type="dcterms:W3CDTF">2024-11-19T15:37:01Z</dcterms:created>
  <dcterms:modified xsi:type="dcterms:W3CDTF">2025-04-25T13:25:28Z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0x0101002E79A584A6DCB849A1E5CA596A7D852E</vt:lpwstr>
  </property>
  <property fmtid="{D5CDD505-2E9C-101B-9397-08002B2CF9AE}" pid="3" name="MediaServiceImageTags">
    <vt:lpwstr/>
  </property>
</Properties>
</file>