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74" r:id="rId4"/>
    <p:sldMasterId id="2147484085" r:id="rId5"/>
    <p:sldMasterId id="2147484119" r:id="rId6"/>
    <p:sldMasterId id="2147484158" r:id="rId7"/>
    <p:sldMasterId id="2147484174" r:id="rId8"/>
    <p:sldMasterId id="2147484190" r:id="rId9"/>
  </p:sldMasterIdLst>
  <p:notesMasterIdLst>
    <p:notesMasterId r:id="rId53"/>
  </p:notesMasterIdLst>
  <p:handoutMasterIdLst>
    <p:handoutMasterId r:id="rId54"/>
  </p:handoutMasterIdLst>
  <p:sldIdLst>
    <p:sldId id="1881839132" r:id="rId10"/>
    <p:sldId id="1881839156" r:id="rId11"/>
    <p:sldId id="258" r:id="rId12"/>
    <p:sldId id="821" r:id="rId13"/>
    <p:sldId id="259" r:id="rId14"/>
    <p:sldId id="574" r:id="rId15"/>
    <p:sldId id="1881839153" r:id="rId16"/>
    <p:sldId id="287" r:id="rId17"/>
    <p:sldId id="597" r:id="rId18"/>
    <p:sldId id="1881839139" r:id="rId19"/>
    <p:sldId id="1993" r:id="rId20"/>
    <p:sldId id="1996" r:id="rId21"/>
    <p:sldId id="622" r:id="rId22"/>
    <p:sldId id="1881839150" r:id="rId23"/>
    <p:sldId id="1881839151" r:id="rId24"/>
    <p:sldId id="1881839154" r:id="rId25"/>
    <p:sldId id="613" r:id="rId26"/>
    <p:sldId id="1994" r:id="rId27"/>
    <p:sldId id="427" r:id="rId28"/>
    <p:sldId id="1998" r:id="rId29"/>
    <p:sldId id="641" r:id="rId30"/>
    <p:sldId id="1881839140" r:id="rId31"/>
    <p:sldId id="618" r:id="rId32"/>
    <p:sldId id="1988" r:id="rId33"/>
    <p:sldId id="1881839143" r:id="rId34"/>
    <p:sldId id="1881839144" r:id="rId35"/>
    <p:sldId id="1991" r:id="rId36"/>
    <p:sldId id="1881839145" r:id="rId37"/>
    <p:sldId id="1881839141" r:id="rId38"/>
    <p:sldId id="1975" r:id="rId39"/>
    <p:sldId id="1881839148" r:id="rId40"/>
    <p:sldId id="1881839149" r:id="rId41"/>
    <p:sldId id="1881839152" r:id="rId42"/>
    <p:sldId id="1881839155" r:id="rId43"/>
    <p:sldId id="314" r:id="rId44"/>
    <p:sldId id="315" r:id="rId45"/>
    <p:sldId id="316" r:id="rId46"/>
    <p:sldId id="317" r:id="rId47"/>
    <p:sldId id="1881839142" r:id="rId48"/>
    <p:sldId id="1881839134" r:id="rId49"/>
    <p:sldId id="521" r:id="rId50"/>
    <p:sldId id="1967" r:id="rId51"/>
    <p:sldId id="489" r:id="rId5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7E458B67-C412-0511-FAB3-4B17EB321652}" name="Chris Kramer" initials="CK" userId="S::Christopher.Kramer@ey.com::91898555-a6b5-4c1b-8618-941af9b62861" providerId="AD"/>
  <p188:author id="{973850E5-5E14-14BE-AEC1-6933A208EAEA}" name="Scott Daniels" initials="SD" userId="S::Scott.Daniels@ey.com::dde1c886-f2c4-4875-9c51-cb01d08427e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FFFF"/>
    <a:srgbClr val="FF00FF"/>
    <a:srgbClr val="C5FD45"/>
    <a:srgbClr val="80FBFD"/>
    <a:srgbClr val="FFE600"/>
    <a:srgbClr val="EB4F00"/>
    <a:srgbClr val="2DB757"/>
    <a:srgbClr val="922B73"/>
    <a:srgbClr val="1A1A24"/>
    <a:srgbClr val="B148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75424" autoAdjust="0"/>
  </p:normalViewPr>
  <p:slideViewPr>
    <p:cSldViewPr snapToGrid="0" snapToObjects="1" showGuides="1">
      <p:cViewPr varScale="1">
        <p:scale>
          <a:sx n="75" d="100"/>
          <a:sy n="75" d="100"/>
        </p:scale>
        <p:origin x="2022" y="294"/>
      </p:cViewPr>
      <p:guideLst/>
    </p:cSldViewPr>
  </p:slideViewPr>
  <p:outlineViewPr>
    <p:cViewPr>
      <p:scale>
        <a:sx n="33" d="100"/>
        <a:sy n="33" d="100"/>
      </p:scale>
      <p:origin x="0" y="-13548"/>
    </p:cViewPr>
  </p:outlineViewPr>
  <p:notesTextViewPr>
    <p:cViewPr>
      <p:scale>
        <a:sx n="50" d="100"/>
        <a:sy n="50" d="100"/>
      </p:scale>
      <p:origin x="0" y="0"/>
    </p:cViewPr>
  </p:notesTextViewPr>
  <p:sorterViewPr>
    <p:cViewPr varScale="1">
      <p:scale>
        <a:sx n="1" d="1"/>
        <a:sy n="1" d="1"/>
      </p:scale>
      <p:origin x="0" y="-26814"/>
    </p:cViewPr>
  </p:sorterViewPr>
  <p:notesViewPr>
    <p:cSldViewPr snapToGrid="0" snapToObjects="1" showGuides="1">
      <p:cViewPr varScale="1">
        <p:scale>
          <a:sx n="79" d="100"/>
          <a:sy n="79" d="100"/>
        </p:scale>
        <p:origin x="2172" y="11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GB" dirty="0">
              <a:latin typeface="Arial" pitchFamily="34" charset="0"/>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5A85089-C692-4DEA-AC49-04CF34D4FE14}" type="datetimeFigureOut">
              <a:rPr lang="en-GB" smtClean="0">
                <a:latin typeface="Arial" pitchFamily="34" charset="0"/>
              </a:rPr>
              <a:pPr/>
              <a:t>30/05/2025</a:t>
            </a:fld>
            <a:endParaRPr lang="en-GB" dirty="0">
              <a:latin typeface="Arial" pitchFamily="34" charset="0"/>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atin typeface="Arial" pitchFamily="34" charset="0"/>
              </a:defRPr>
            </a:lvl1pPr>
          </a:lstStyle>
          <a:p>
            <a:fld id="{8045EBA9-A28D-4849-BFEA-AA04F6A21B63}" type="datetimeFigureOut">
              <a:rPr lang="en-GB" smtClean="0"/>
              <a:pPr/>
              <a:t>30/05/2025</a:t>
            </a:fld>
            <a:endParaRPr lang="en-GB" dirty="0"/>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GB"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24B09-9688-DC0C-D133-E8D1E1A27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ADEC6-2D27-9083-526F-B18CB3AE1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6318A-0D33-404E-5BE7-59C7A5A368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67BC28-A226-428F-DF4D-580E7BB9BD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39948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5E522-64CD-8FC4-7084-D80B7F35F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288A5-7023-9126-681A-F9C8A4CC9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8DA9A0-AC3A-0BB8-3579-80C006261C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231C28-9314-6581-F75D-5D7ED645AD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385038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F29BD-99FB-D0B8-C1F1-2592BAD05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6D65F-C208-8227-13DC-736C17B74F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CE057-B4E6-1A42-ACEE-68FE727F09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606B95-9DE7-22B7-02A0-10E5FC4F55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288825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35</a:t>
            </a:fld>
            <a:endParaRPr lang="en-GB" dirty="0"/>
          </a:p>
        </p:txBody>
      </p:sp>
    </p:spTree>
    <p:extLst>
      <p:ext uri="{BB962C8B-B14F-4D97-AF65-F5344CB8AC3E}">
        <p14:creationId xmlns:p14="http://schemas.microsoft.com/office/powerpoint/2010/main" val="3358773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36</a:t>
            </a:fld>
            <a:endParaRPr lang="en-GB" dirty="0"/>
          </a:p>
        </p:txBody>
      </p:sp>
    </p:spTree>
    <p:extLst>
      <p:ext uri="{BB962C8B-B14F-4D97-AF65-F5344CB8AC3E}">
        <p14:creationId xmlns:p14="http://schemas.microsoft.com/office/powerpoint/2010/main" val="4006937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37</a:t>
            </a:fld>
            <a:endParaRPr lang="en-GB" dirty="0"/>
          </a:p>
        </p:txBody>
      </p:sp>
    </p:spTree>
    <p:extLst>
      <p:ext uri="{BB962C8B-B14F-4D97-AF65-F5344CB8AC3E}">
        <p14:creationId xmlns:p14="http://schemas.microsoft.com/office/powerpoint/2010/main" val="716704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38</a:t>
            </a:fld>
            <a:endParaRPr lang="en-GB" dirty="0"/>
          </a:p>
        </p:txBody>
      </p:sp>
    </p:spTree>
    <p:extLst>
      <p:ext uri="{BB962C8B-B14F-4D97-AF65-F5344CB8AC3E}">
        <p14:creationId xmlns:p14="http://schemas.microsoft.com/office/powerpoint/2010/main" val="87984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3B71A-96D6-ECB7-B6EC-0D278AC59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FB7D5-E23D-B342-3B16-7AF6ACB4B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DCF66F-BB2D-24B2-21FC-F46EE11D4F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056A80-D66D-850D-AF3B-AC71952EA9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55271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40</a:t>
            </a:fld>
            <a:endParaRPr lang="en-GB" dirty="0"/>
          </a:p>
        </p:txBody>
      </p:sp>
    </p:spTree>
    <p:extLst>
      <p:ext uri="{BB962C8B-B14F-4D97-AF65-F5344CB8AC3E}">
        <p14:creationId xmlns:p14="http://schemas.microsoft.com/office/powerpoint/2010/main" val="569746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12391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6</a:t>
            </a:fld>
            <a:endParaRPr lang="en-GB" dirty="0"/>
          </a:p>
        </p:txBody>
      </p:sp>
    </p:spTree>
    <p:extLst>
      <p:ext uri="{BB962C8B-B14F-4D97-AF65-F5344CB8AC3E}">
        <p14:creationId xmlns:p14="http://schemas.microsoft.com/office/powerpoint/2010/main" val="191380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7C367-1E57-9AF0-BCEF-BE930995D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AD8C0-7B70-DC9C-4776-26C9AC1C4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75DA1-DDE7-C497-5711-83EBB18972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97E61C-310F-DB37-E42E-36D917FF30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80707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79BA-C6AC-6079-1754-84DF1BB06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F05BA-E105-D4F2-CA9F-929FE8EBA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85424-0B26-308F-37AC-2AE60248EE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E31729-22BE-047D-B464-283269A70A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4711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17</a:t>
            </a:fld>
            <a:endParaRPr lang="en-GB" dirty="0"/>
          </a:p>
        </p:txBody>
      </p:sp>
    </p:spTree>
    <p:extLst>
      <p:ext uri="{BB962C8B-B14F-4D97-AF65-F5344CB8AC3E}">
        <p14:creationId xmlns:p14="http://schemas.microsoft.com/office/powerpoint/2010/main" val="119679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18</a:t>
            </a:fld>
            <a:endParaRPr lang="en-GB" dirty="0"/>
          </a:p>
        </p:txBody>
      </p:sp>
    </p:spTree>
    <p:extLst>
      <p:ext uri="{BB962C8B-B14F-4D97-AF65-F5344CB8AC3E}">
        <p14:creationId xmlns:p14="http://schemas.microsoft.com/office/powerpoint/2010/main" val="2218592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a:extLst>
              <a:ext uri="{FF2B5EF4-FFF2-40B4-BE49-F238E27FC236}">
                <a16:creationId xmlns:a16="http://schemas.microsoft.com/office/drawing/2014/main" id="{116D40DC-C551-7039-3AC2-CF4074A32233}"/>
              </a:ext>
            </a:extLst>
          </p:cNvPr>
          <p:cNvSpPr>
            <a:spLocks noGrp="1" noRot="1" noChangeAspect="1" noChangeArrowheads="1" noTextEdit="1"/>
          </p:cNvSpPr>
          <p:nvPr>
            <p:ph type="sldImg"/>
          </p:nvPr>
        </p:nvSpPr>
        <p:spPr>
          <a:ln/>
        </p:spPr>
      </p:sp>
      <p:sp>
        <p:nvSpPr>
          <p:cNvPr id="985091" name="Rectangle 3">
            <a:extLst>
              <a:ext uri="{FF2B5EF4-FFF2-40B4-BE49-F238E27FC236}">
                <a16:creationId xmlns:a16="http://schemas.microsoft.com/office/drawing/2014/main" id="{4E640C31-7264-7C9B-E959-0B333E6DBE0C}"/>
              </a:ext>
            </a:extLst>
          </p:cNvPr>
          <p:cNvSpPr>
            <a:spLocks noGrp="1" noChangeArrowheads="1"/>
          </p:cNvSpPr>
          <p:nvPr>
            <p:ph type="body" idx="1"/>
          </p:nvPr>
        </p:nvSpPr>
        <p:spPr>
          <a:xfrm>
            <a:off x="612244" y="4326800"/>
            <a:ext cx="5629773" cy="4166899"/>
          </a:xfrm>
        </p:spPr>
        <p:txBody>
          <a:bodyPr/>
          <a:lstStyle/>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9A5BC-D63F-0C05-10DE-739F9947650C}"/>
            </a:ext>
          </a:extLst>
        </p:cNvPr>
        <p:cNvGrpSpPr/>
        <p:nvPr/>
      </p:nvGrpSpPr>
      <p:grpSpPr>
        <a:xfrm>
          <a:off x="0" y="0"/>
          <a:ext cx="0" cy="0"/>
          <a:chOff x="0" y="0"/>
          <a:chExt cx="0" cy="0"/>
        </a:xfrm>
      </p:grpSpPr>
      <p:sp>
        <p:nvSpPr>
          <p:cNvPr id="985090" name="Rectangle 2">
            <a:extLst>
              <a:ext uri="{FF2B5EF4-FFF2-40B4-BE49-F238E27FC236}">
                <a16:creationId xmlns:a16="http://schemas.microsoft.com/office/drawing/2014/main" id="{D7D66859-5E3F-F616-E432-B69A3ECB7D7F}"/>
              </a:ext>
            </a:extLst>
          </p:cNvPr>
          <p:cNvSpPr>
            <a:spLocks noGrp="1" noRot="1" noChangeAspect="1" noChangeArrowheads="1" noTextEdit="1"/>
          </p:cNvSpPr>
          <p:nvPr>
            <p:ph type="sldImg"/>
          </p:nvPr>
        </p:nvSpPr>
        <p:spPr>
          <a:ln/>
        </p:spPr>
      </p:sp>
      <p:sp>
        <p:nvSpPr>
          <p:cNvPr id="985091" name="Rectangle 3">
            <a:extLst>
              <a:ext uri="{FF2B5EF4-FFF2-40B4-BE49-F238E27FC236}">
                <a16:creationId xmlns:a16="http://schemas.microsoft.com/office/drawing/2014/main" id="{8E5E63A5-BB34-83DC-3DD1-0E6E90591069}"/>
              </a:ext>
            </a:extLst>
          </p:cNvPr>
          <p:cNvSpPr>
            <a:spLocks noGrp="1" noChangeArrowheads="1"/>
          </p:cNvSpPr>
          <p:nvPr>
            <p:ph type="body" idx="1"/>
          </p:nvPr>
        </p:nvSpPr>
        <p:spPr>
          <a:xfrm>
            <a:off x="612244" y="4326800"/>
            <a:ext cx="5629773" cy="4166899"/>
          </a:xfrm>
        </p:spPr>
        <p:txBody>
          <a:bodyPr/>
          <a:lstStyle/>
          <a:p>
            <a:endParaRPr lang="en-US" altLang="en-US" dirty="0"/>
          </a:p>
        </p:txBody>
      </p:sp>
    </p:spTree>
    <p:extLst>
      <p:ext uri="{BB962C8B-B14F-4D97-AF65-F5344CB8AC3E}">
        <p14:creationId xmlns:p14="http://schemas.microsoft.com/office/powerpoint/2010/main" val="1746480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2BCD0-2B63-EAF0-AD49-7B76517BD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3109A-3CF8-98B4-6981-E6995CC02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9E6F5-03E2-789D-3D24-BC22C155B7EC}"/>
              </a:ext>
            </a:extLst>
          </p:cNvPr>
          <p:cNvSpPr>
            <a:spLocks noGrp="1"/>
          </p:cNvSpPr>
          <p:nvPr>
            <p:ph type="body" idx="1"/>
          </p:nvPr>
        </p:nvSpPr>
        <p:spPr/>
        <p:txBody>
          <a:bodyPr/>
          <a:lstStyle/>
          <a:p>
            <a:r>
              <a:rPr lang="en-US" dirty="0"/>
              <a:t>D</a:t>
            </a:r>
          </a:p>
        </p:txBody>
      </p:sp>
      <p:sp>
        <p:nvSpPr>
          <p:cNvPr id="4" name="Slide Number Placeholder 3">
            <a:extLst>
              <a:ext uri="{FF2B5EF4-FFF2-40B4-BE49-F238E27FC236}">
                <a16:creationId xmlns:a16="http://schemas.microsoft.com/office/drawing/2014/main" id="{034F7348-6D3C-4E12-64F4-5393781E38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9430464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4.emf"/><Relationship Id="rId4" Type="http://schemas.openxmlformats.org/officeDocument/2006/relationships/oleObject" Target="../embeddings/oleObject1.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2.bin"/></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image" Target="../media/image15.emf"/><Relationship Id="rId4" Type="http://schemas.openxmlformats.org/officeDocument/2006/relationships/oleObject" Target="../embeddings/oleObject3.bin"/></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blurry image of a rainbow&#10;&#10;Description automatically generated">
            <a:extLst>
              <a:ext uri="{FF2B5EF4-FFF2-40B4-BE49-F238E27FC236}">
                <a16:creationId xmlns:a16="http://schemas.microsoft.com/office/drawing/2014/main" id="{317BE7A3-A673-B58A-8BE4-D36A0E590D3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9767D4D9-A47B-4020-6B9B-87B081166C85}"/>
              </a:ext>
            </a:extLst>
          </p:cNvPr>
          <p:cNvGrpSpPr/>
          <p:nvPr userDrawn="1"/>
        </p:nvGrpSpPr>
        <p:grpSpPr>
          <a:xfrm>
            <a:off x="485774" y="1291008"/>
            <a:ext cx="5706110" cy="4360545"/>
            <a:chOff x="485774" y="1291008"/>
            <a:chExt cx="5706110" cy="4360545"/>
          </a:xfrm>
        </p:grpSpPr>
        <p:sp>
          <p:nvSpPr>
            <p:cNvPr id="299" name="Freeform 298">
              <a:extLst>
                <a:ext uri="{FF2B5EF4-FFF2-40B4-BE49-F238E27FC236}">
                  <a16:creationId xmlns:a16="http://schemas.microsoft.com/office/drawing/2014/main" id="{70589FC3-4491-BD75-2C16-660DF0B71BBC}"/>
                </a:ext>
              </a:extLst>
            </p:cNvPr>
            <p:cNvSpPr/>
            <p:nvPr/>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93" name="Freeform 292">
              <a:extLst>
                <a:ext uri="{FF2B5EF4-FFF2-40B4-BE49-F238E27FC236}">
                  <a16:creationId xmlns:a16="http://schemas.microsoft.com/office/drawing/2014/main" id="{B00DB918-F11D-F855-5478-ECB25A1AC3D1}"/>
                </a:ext>
              </a:extLst>
            </p:cNvPr>
            <p:cNvSpPr/>
            <p:nvPr/>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13" name="Group 12">
            <a:extLst>
              <a:ext uri="{FF2B5EF4-FFF2-40B4-BE49-F238E27FC236}">
                <a16:creationId xmlns:a16="http://schemas.microsoft.com/office/drawing/2014/main" id="{3FA35A17-6E72-5D10-337D-87AD82CF5161}"/>
              </a:ext>
            </a:extLst>
          </p:cNvPr>
          <p:cNvGrpSpPr>
            <a:grpSpLocks noChangeAspect="1"/>
          </p:cNvGrpSpPr>
          <p:nvPr userDrawn="1"/>
        </p:nvGrpSpPr>
        <p:grpSpPr>
          <a:xfrm>
            <a:off x="10562024" y="5167683"/>
            <a:ext cx="1220400" cy="1285398"/>
            <a:chOff x="3913438" y="-99392"/>
            <a:chExt cx="6512821" cy="6859693"/>
          </a:xfrm>
        </p:grpSpPr>
        <p:sp>
          <p:nvSpPr>
            <p:cNvPr id="14" name="Freeform: Shape 13">
              <a:extLst>
                <a:ext uri="{FF2B5EF4-FFF2-40B4-BE49-F238E27FC236}">
                  <a16:creationId xmlns:a16="http://schemas.microsoft.com/office/drawing/2014/main" id="{DD8B71BF-2CD6-B365-4402-A8FF831788C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A718681-C140-C687-56FE-5B74AAC28F64}"/>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5F880BD-E431-2A19-D56A-8B37360C1C2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
        <p:nvSpPr>
          <p:cNvPr id="2" name="Subtitle 2">
            <a:extLst>
              <a:ext uri="{FF2B5EF4-FFF2-40B4-BE49-F238E27FC236}">
                <a16:creationId xmlns:a16="http://schemas.microsoft.com/office/drawing/2014/main" id="{E44F49DD-B1F2-E490-809B-28FC1682FC1B}"/>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6" name="Title 4">
            <a:extLst>
              <a:ext uri="{FF2B5EF4-FFF2-40B4-BE49-F238E27FC236}">
                <a16:creationId xmlns:a16="http://schemas.microsoft.com/office/drawing/2014/main" id="{2258B6DC-35C3-8456-499C-C06889E5F3E1}"/>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7" name="Text Placeholder 288">
            <a:extLst>
              <a:ext uri="{FF2B5EF4-FFF2-40B4-BE49-F238E27FC236}">
                <a16:creationId xmlns:a16="http://schemas.microsoft.com/office/drawing/2014/main" id="{746C9F4A-56F5-8751-D020-048DB53DD3FB}"/>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spTree>
    <p:extLst>
      <p:ext uri="{BB962C8B-B14F-4D97-AF65-F5344CB8AC3E}">
        <p14:creationId xmlns:p14="http://schemas.microsoft.com/office/powerpoint/2010/main" val="558067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98799DD5-A107-F05E-1B17-E91A15493875}"/>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51E304F-8F78-3B87-4D90-A4CD04AD740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B0ED5AB1-67B1-EB7E-24B6-6CE9AFD2444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5218930-F485-F944-970D-2DD7F653BED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2820680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6763DB64-9B43-4B3F-54A0-24C955BF67CD}"/>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AD61BB4D-8349-A1A2-DD0B-651A65CEF396}"/>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F502410F-DF21-AE95-5BB7-61D61230BA90}"/>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0900664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1AD44DAA-D943-4762-12D0-8232244E2C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BEE35231-8673-B149-37ED-3AA77C2243B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5" name="Rectangle 4">
            <a:extLst>
              <a:ext uri="{FF2B5EF4-FFF2-40B4-BE49-F238E27FC236}">
                <a16:creationId xmlns:a16="http://schemas.microsoft.com/office/drawing/2014/main" id="{EB99193A-9583-89AE-261C-7D9202392259}"/>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30512233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A6C92DE9-1F7F-6A8E-389D-FBCE38254AD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C4CF8432-0B89-AD88-AB0A-8709E2FC6F13}"/>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EE078BF1-E598-4288-9B32-C6AFB73805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DAD8C3C8-24BA-39E8-12C0-ECB9327E705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8629805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7" name="TextBox 6">
            <a:extLst>
              <a:ext uri="{FF2B5EF4-FFF2-40B4-BE49-F238E27FC236}">
                <a16:creationId xmlns:a16="http://schemas.microsoft.com/office/drawing/2014/main" id="{EB660E07-9156-2070-8132-540B337F92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DFE4063A-1ED9-A491-1290-7D2146C26DB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0" name="Rectangle 9">
            <a:extLst>
              <a:ext uri="{FF2B5EF4-FFF2-40B4-BE49-F238E27FC236}">
                <a16:creationId xmlns:a16="http://schemas.microsoft.com/office/drawing/2014/main" id="{2A7DB26D-CD7A-F207-1381-51BF50E1C907}"/>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902591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6639515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ection Header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B67B62-F282-CEA8-48E0-9537198824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7" name="Rectangle 6">
            <a:extLst>
              <a:ext uri="{FF2B5EF4-FFF2-40B4-BE49-F238E27FC236}">
                <a16:creationId xmlns:a16="http://schemas.microsoft.com/office/drawing/2014/main" id="{040F66DE-1A5C-44CD-353B-F7D3A11CEB08}"/>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grpSp>
        <p:nvGrpSpPr>
          <p:cNvPr id="14" name="Group 13">
            <a:extLst>
              <a:ext uri="{FF2B5EF4-FFF2-40B4-BE49-F238E27FC236}">
                <a16:creationId xmlns:a16="http://schemas.microsoft.com/office/drawing/2014/main" id="{E06E2609-4ECA-A9E8-5412-97DEB3CFD2E0}"/>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6B59901F-2189-300C-157A-299093BB05B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22138C3A-2067-2ABC-63D3-13B2B3D0EE41}"/>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F392CA51-4C56-FF71-3C76-A71973968750}"/>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41269916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Section Header 5">
    <p:spTree>
      <p:nvGrpSpPr>
        <p:cNvPr id="1" name=""/>
        <p:cNvGrpSpPr/>
        <p:nvPr/>
      </p:nvGrpSpPr>
      <p:grpSpPr>
        <a:xfrm>
          <a:off x="0" y="0"/>
          <a:ext cx="0" cy="0"/>
          <a:chOff x="0" y="0"/>
          <a:chExt cx="0" cy="0"/>
        </a:xfrm>
      </p:grpSpPr>
      <p:pic>
        <p:nvPicPr>
          <p:cNvPr id="14" name="Picture 13" descr="A person using a calculator and a pen&#10;&#10;AI-generated content may be incorrect.">
            <a:extLst>
              <a:ext uri="{FF2B5EF4-FFF2-40B4-BE49-F238E27FC236}">
                <a16:creationId xmlns:a16="http://schemas.microsoft.com/office/drawing/2014/main" id="{E6BB97DF-9BD1-E09A-3B9F-66CB1FA02BD4}"/>
              </a:ext>
            </a:extLst>
          </p:cNvPr>
          <p:cNvPicPr>
            <a:picLocks noChangeAspect="1"/>
          </p:cNvPicPr>
          <p:nvPr userDrawn="1"/>
        </p:nvPicPr>
        <p:blipFill rotWithShape="1">
          <a:blip r:embed="rId2"/>
          <a:srcRect t="7868" b="7868"/>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6" name="Rectangle 5">
            <a:extLst>
              <a:ext uri="{FF2B5EF4-FFF2-40B4-BE49-F238E27FC236}">
                <a16:creationId xmlns:a16="http://schemas.microsoft.com/office/drawing/2014/main" id="{DAEF2218-4CCA-8E54-6DDB-B76B10DEF35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grpSp>
        <p:nvGrpSpPr>
          <p:cNvPr id="7" name="Group 6">
            <a:extLst>
              <a:ext uri="{FF2B5EF4-FFF2-40B4-BE49-F238E27FC236}">
                <a16:creationId xmlns:a16="http://schemas.microsoft.com/office/drawing/2014/main" id="{72F9DDBD-D16D-D900-EC46-7F167581A6D1}"/>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2DA83E1B-57F7-3BC8-072A-221B85E4F0C3}"/>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F5A043B-F95F-EAC8-19B9-F012E8F1F4F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1304EF30-6016-8B46-2CC6-5CF58A4787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4837273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Section Header 5">
    <p:spTree>
      <p:nvGrpSpPr>
        <p:cNvPr id="1" name=""/>
        <p:cNvGrpSpPr/>
        <p:nvPr/>
      </p:nvGrpSpPr>
      <p:grpSpPr>
        <a:xfrm>
          <a:off x="0" y="0"/>
          <a:ext cx="0" cy="0"/>
          <a:chOff x="0" y="0"/>
          <a:chExt cx="0" cy="0"/>
        </a:xfrm>
      </p:grpSpPr>
      <p:pic>
        <p:nvPicPr>
          <p:cNvPr id="7" name="Picture 6" descr="A person using a tablet and a pen&#10;&#10;AI-generated content may be incorrect.">
            <a:extLst>
              <a:ext uri="{FF2B5EF4-FFF2-40B4-BE49-F238E27FC236}">
                <a16:creationId xmlns:a16="http://schemas.microsoft.com/office/drawing/2014/main" id="{CA2DB86C-7398-4B72-B3AF-5810E9E0156B}"/>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6" name="Rectangle 5">
            <a:extLst>
              <a:ext uri="{FF2B5EF4-FFF2-40B4-BE49-F238E27FC236}">
                <a16:creationId xmlns:a16="http://schemas.microsoft.com/office/drawing/2014/main" id="{9724CAFB-BECA-F78B-B538-5C6B1563F83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grpSp>
        <p:nvGrpSpPr>
          <p:cNvPr id="14" name="Group 13">
            <a:extLst>
              <a:ext uri="{FF2B5EF4-FFF2-40B4-BE49-F238E27FC236}">
                <a16:creationId xmlns:a16="http://schemas.microsoft.com/office/drawing/2014/main" id="{4746F9A8-3A4B-0F45-F588-A66DA8EB0D3A}"/>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CC1FE259-9DA5-8CC7-2127-039462967D1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6B3D97E0-A558-4089-2486-EE26F28FCA08}"/>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F4F39055-6D8E-C0A8-3BA9-11127E0A1F8A}"/>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6832375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Section Header 5">
    <p:spTree>
      <p:nvGrpSpPr>
        <p:cNvPr id="1" name=""/>
        <p:cNvGrpSpPr/>
        <p:nvPr/>
      </p:nvGrpSpPr>
      <p:grpSpPr>
        <a:xfrm>
          <a:off x="0" y="0"/>
          <a:ext cx="0" cy="0"/>
          <a:chOff x="0" y="0"/>
          <a:chExt cx="0" cy="0"/>
        </a:xfrm>
      </p:grpSpPr>
      <p:pic>
        <p:nvPicPr>
          <p:cNvPr id="14" name="Picture 13" descr="A person using a tablet&#10;&#10;AI-generated content may be incorrect.">
            <a:extLst>
              <a:ext uri="{FF2B5EF4-FFF2-40B4-BE49-F238E27FC236}">
                <a16:creationId xmlns:a16="http://schemas.microsoft.com/office/drawing/2014/main" id="{3CD32162-AA8C-05BC-BABA-DE5553C53DAE}"/>
              </a:ext>
            </a:extLst>
          </p:cNvPr>
          <p:cNvPicPr>
            <a:picLocks noChangeAspect="1"/>
          </p:cNvPicPr>
          <p:nvPr userDrawn="1"/>
        </p:nvPicPr>
        <p:blipFill rotWithShape="1">
          <a:blip r:embed="rId2"/>
          <a:srcRect l="11111" r="11111"/>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6" name="Rectangle 5">
            <a:extLst>
              <a:ext uri="{FF2B5EF4-FFF2-40B4-BE49-F238E27FC236}">
                <a16:creationId xmlns:a16="http://schemas.microsoft.com/office/drawing/2014/main" id="{2127D416-884E-C2A5-56C1-E419DDE2979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grpSp>
        <p:nvGrpSpPr>
          <p:cNvPr id="7" name="Group 6">
            <a:extLst>
              <a:ext uri="{FF2B5EF4-FFF2-40B4-BE49-F238E27FC236}">
                <a16:creationId xmlns:a16="http://schemas.microsoft.com/office/drawing/2014/main" id="{40B4E64B-4924-ABB9-E6CD-1669CC29B8CC}"/>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0CC64316-CA73-F10C-5CC4-7B6CCEA2457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4F5D42A-371C-E2ED-88D6-4A7528C824B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3899E7D1-A280-92FE-4A25-B741BB16FA7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7837995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Section Header 5">
    <p:spTree>
      <p:nvGrpSpPr>
        <p:cNvPr id="1" name=""/>
        <p:cNvGrpSpPr/>
        <p:nvPr/>
      </p:nvGrpSpPr>
      <p:grpSpPr>
        <a:xfrm>
          <a:off x="0" y="0"/>
          <a:ext cx="0" cy="0"/>
          <a:chOff x="0" y="0"/>
          <a:chExt cx="0" cy="0"/>
        </a:xfrm>
      </p:grpSpPr>
      <p:pic>
        <p:nvPicPr>
          <p:cNvPr id="7" name="Picture 6" descr="A stack of papers with clips on them&#10;&#10;AI-generated content may be incorrect.">
            <a:extLst>
              <a:ext uri="{FF2B5EF4-FFF2-40B4-BE49-F238E27FC236}">
                <a16:creationId xmlns:a16="http://schemas.microsoft.com/office/drawing/2014/main" id="{0010BDEB-5372-594D-B226-3E84C8426FDC}"/>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6" name="Rectangle 5">
            <a:extLst>
              <a:ext uri="{FF2B5EF4-FFF2-40B4-BE49-F238E27FC236}">
                <a16:creationId xmlns:a16="http://schemas.microsoft.com/office/drawing/2014/main" id="{2ADD401E-778D-3ED8-319B-3C712FF28475}"/>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grpSp>
        <p:nvGrpSpPr>
          <p:cNvPr id="14" name="Group 13">
            <a:extLst>
              <a:ext uri="{FF2B5EF4-FFF2-40B4-BE49-F238E27FC236}">
                <a16:creationId xmlns:a16="http://schemas.microsoft.com/office/drawing/2014/main" id="{BE0FAF24-9834-9FC6-EEB1-7C888F63D9EF}"/>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C540A2A8-EE5D-7CCA-42F6-D13A88AA77A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F0C3CE13-2FB6-895B-65DB-6E6090C54E7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EE119C67-436A-22CB-76D2-278E154E6FF8}"/>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203735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E8C9C312-F6C2-0463-D74A-A17E895A20A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E807442E-6BC7-A4A5-0BEA-D4E13D6ED37F}"/>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59A8D832-F8A5-B928-BD29-D49AC2218B7C}"/>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768C3F-9B6D-90AA-9F71-E2AE10CDE47C}"/>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90533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dirty="0"/>
              <a:t>00</a:t>
            </a:r>
            <a:endParaRPr lang="en-US" dirty="0"/>
          </a:p>
        </p:txBody>
      </p:sp>
      <p:grpSp>
        <p:nvGrpSpPr>
          <p:cNvPr id="9" name="Group 4">
            <a:extLst>
              <a:ext uri="{FF2B5EF4-FFF2-40B4-BE49-F238E27FC236}">
                <a16:creationId xmlns:a16="http://schemas.microsoft.com/office/drawing/2014/main" id="{F2D79ED6-4894-2B8B-D862-974AC88E705C}"/>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7F6B658B-99C5-075E-8FBB-F68A5010C4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D5FE3CF-44B0-DC6A-D098-1142A9EF999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0B46547D-1401-03DA-C2CC-733F034C790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96E08730-2E90-43A4-0BEA-D6C3C352347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49145AAA-AB7B-9C09-1420-1497210588B2}"/>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177CDDBD-C45F-0727-EA56-78D2406499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6654039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3" descr="A blurry image of a rainbow&#10;&#10;Description automatically generated">
            <a:extLst>
              <a:ext uri="{FF2B5EF4-FFF2-40B4-BE49-F238E27FC236}">
                <a16:creationId xmlns:a16="http://schemas.microsoft.com/office/drawing/2014/main" id="{D17C5A76-8255-452A-6354-AA24C2BF7850}"/>
              </a:ext>
            </a:extLst>
          </p:cNvPr>
          <p:cNvPicPr>
            <a:picLocks/>
          </p:cNvPicPr>
          <p:nvPr userDrawn="1"/>
        </p:nvPicPr>
        <p:blipFill>
          <a:blip r:embed="rId2">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45396"/>
            <a:ext cx="11224347" cy="470898"/>
          </a:xfrm>
        </p:spPr>
        <p:txBody>
          <a:bodyPr/>
          <a:lstStyle>
            <a:lvl1pPr>
              <a:defRPr sz="2400"/>
            </a:lvl1pPr>
          </a:lstStyle>
          <a:p>
            <a:r>
              <a:rPr lang="en-GB" dirty="0"/>
              <a:t>Click to edit Master title style</a:t>
            </a:r>
            <a:endParaRPr lang="en-US" dirty="0"/>
          </a:p>
        </p:txBody>
      </p:sp>
      <p:grpSp>
        <p:nvGrpSpPr>
          <p:cNvPr id="5" name="Group 4">
            <a:extLst>
              <a:ext uri="{FF2B5EF4-FFF2-40B4-BE49-F238E27FC236}">
                <a16:creationId xmlns:a16="http://schemas.microsoft.com/office/drawing/2014/main" id="{C55B218D-59BF-F735-8DC1-9B9978845612}"/>
              </a:ext>
            </a:extLst>
          </p:cNvPr>
          <p:cNvGrpSpPr>
            <a:grpSpLocks noChangeAspect="1"/>
          </p:cNvGrpSpPr>
          <p:nvPr userDrawn="1"/>
        </p:nvGrpSpPr>
        <p:grpSpPr bwMode="black">
          <a:xfrm>
            <a:off x="11666762" y="6329364"/>
            <a:ext cx="346158" cy="355219"/>
            <a:chOff x="7110" y="4004"/>
            <a:chExt cx="191" cy="196"/>
          </a:xfrm>
        </p:grpSpPr>
        <p:sp>
          <p:nvSpPr>
            <p:cNvPr id="6" name="Freeform 5">
              <a:extLst>
                <a:ext uri="{FF2B5EF4-FFF2-40B4-BE49-F238E27FC236}">
                  <a16:creationId xmlns:a16="http://schemas.microsoft.com/office/drawing/2014/main" id="{1E52E128-46B2-9527-5556-FE0C5FE88011}"/>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6">
              <a:extLst>
                <a:ext uri="{FF2B5EF4-FFF2-40B4-BE49-F238E27FC236}">
                  <a16:creationId xmlns:a16="http://schemas.microsoft.com/office/drawing/2014/main" id="{0E1F081B-8F78-164B-2321-ADEFE374F47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7">
              <a:extLst>
                <a:ext uri="{FF2B5EF4-FFF2-40B4-BE49-F238E27FC236}">
                  <a16:creationId xmlns:a16="http://schemas.microsoft.com/office/drawing/2014/main" id="{E0A64EE1-1664-1787-E9AC-EEEC5E49A81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339C515F-C68C-6442-DDC7-9DA962F7A07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1F6F63FC-9239-FDB2-7B63-1ADFD02784E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sp>
        <p:nvSpPr>
          <p:cNvPr id="11" name="Rectangle 10">
            <a:extLst>
              <a:ext uri="{FF2B5EF4-FFF2-40B4-BE49-F238E27FC236}">
                <a16:creationId xmlns:a16="http://schemas.microsoft.com/office/drawing/2014/main" id="{01358769-E4F6-88F7-91D8-0C8A2025051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Tree>
    <p:extLst>
      <p:ext uri="{BB962C8B-B14F-4D97-AF65-F5344CB8AC3E}">
        <p14:creationId xmlns:p14="http://schemas.microsoft.com/office/powerpoint/2010/main" val="2718844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dirty="0"/>
              <a:t>Contents</a:t>
            </a:r>
            <a:endParaRPr lang="en-US" dirty="0"/>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dirty="0"/>
              <a:t>Introduction text goes here and delete the bullet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dirty="0"/>
              <a:t>Section header goes here and to insert page numbers use the tab button on the keyboard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4">
            <a:extLst>
              <a:ext uri="{FF2B5EF4-FFF2-40B4-BE49-F238E27FC236}">
                <a16:creationId xmlns:a16="http://schemas.microsoft.com/office/drawing/2014/main" id="{6A947DDB-75DB-76B2-ADC5-D93B38D4183D}"/>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777A9F83-CB8D-4479-6968-8B47D931EEB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6B1C04DF-19FD-1D5D-56C9-211BF50EB23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7297F736-140F-E853-3848-EA573A1B3C5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4DD73958-B2E4-8440-0E8C-709834D8B5AE}"/>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2706D0F3-8153-4B29-7605-9B25EE05990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0F8D781E-FA40-890F-A10C-668D87B4522C}"/>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0109303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sp>
        <p:nvSpPr>
          <p:cNvPr id="14" name="Date Placeholder 13">
            <a:extLst>
              <a:ext uri="{FF2B5EF4-FFF2-40B4-BE49-F238E27FC236}">
                <a16:creationId xmlns:a16="http://schemas.microsoft.com/office/drawing/2014/main" id="{019C0555-55BD-32D2-B375-0C0BC6641F54}"/>
              </a:ext>
            </a:extLst>
          </p:cNvPr>
          <p:cNvSpPr>
            <a:spLocks noGrp="1"/>
          </p:cNvSpPr>
          <p:nvPr>
            <p:ph type="dt" sz="half" idx="40"/>
          </p:nvPr>
        </p:nvSpPr>
        <p:spPr>
          <a:xfrm>
            <a:off x="994845" y="6437115"/>
            <a:ext cx="1275686" cy="123111"/>
          </a:xfrm>
          <a:prstGeom prst="rect">
            <a:avLst/>
          </a:prstGeom>
        </p:spPr>
        <p:txBody>
          <a:bodyPr/>
          <a:lstStyle/>
          <a:p>
            <a:fld id="{DA23ABC7-F7D1-458D-8379-E93325B473CE}" type="datetime1">
              <a:rPr lang="en-US" smtClean="0"/>
              <a:t>5/30/2025</a:t>
            </a:fld>
            <a:endParaRPr lang="en-US" dirty="0"/>
          </a:p>
        </p:txBody>
      </p:sp>
      <p:sp>
        <p:nvSpPr>
          <p:cNvPr id="15" name="Footer Placeholder 14">
            <a:extLst>
              <a:ext uri="{FF2B5EF4-FFF2-40B4-BE49-F238E27FC236}">
                <a16:creationId xmlns:a16="http://schemas.microsoft.com/office/drawing/2014/main" id="{CAA8F600-C044-B2C2-407F-BE157F6651C1}"/>
              </a:ext>
            </a:extLst>
          </p:cNvPr>
          <p:cNvSpPr>
            <a:spLocks noGrp="1"/>
          </p:cNvSpPr>
          <p:nvPr>
            <p:ph type="ftr" sz="quarter" idx="41"/>
          </p:nvPr>
        </p:nvSpPr>
        <p:spPr>
          <a:xfrm>
            <a:off x="2270531" y="6437115"/>
            <a:ext cx="3825470" cy="123111"/>
          </a:xfrm>
          <a:prstGeom prst="rect">
            <a:avLst/>
          </a:prstGeom>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04E7CD09-1595-ACE1-D22D-0DB2944898EF}"/>
              </a:ext>
            </a:extLst>
          </p:cNvPr>
          <p:cNvSpPr>
            <a:spLocks noGrp="1"/>
          </p:cNvSpPr>
          <p:nvPr>
            <p:ph type="sldNum" sz="quarter" idx="42"/>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9836685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Date Placeholder 11">
            <a:extLst>
              <a:ext uri="{FF2B5EF4-FFF2-40B4-BE49-F238E27FC236}">
                <a16:creationId xmlns:a16="http://schemas.microsoft.com/office/drawing/2014/main" id="{D2006E5E-EB55-C43F-A9B4-8DABEB5C2397}"/>
              </a:ext>
            </a:extLst>
          </p:cNvPr>
          <p:cNvSpPr>
            <a:spLocks noGrp="1"/>
          </p:cNvSpPr>
          <p:nvPr>
            <p:ph type="dt" sz="half" idx="14"/>
          </p:nvPr>
        </p:nvSpPr>
        <p:spPr>
          <a:xfrm>
            <a:off x="994845" y="6437115"/>
            <a:ext cx="1275686" cy="123111"/>
          </a:xfrm>
          <a:prstGeom prst="rect">
            <a:avLst/>
          </a:prstGeom>
        </p:spPr>
        <p:txBody>
          <a:bodyPr/>
          <a:lstStyle/>
          <a:p>
            <a:fld id="{E3FD8F32-F279-4432-8A58-F81E65857C65}" type="datetime1">
              <a:rPr lang="en-US" smtClean="0"/>
              <a:t>5/30/2025</a:t>
            </a:fld>
            <a:endParaRPr lang="en-US" dirty="0"/>
          </a:p>
        </p:txBody>
      </p:sp>
      <p:sp>
        <p:nvSpPr>
          <p:cNvPr id="13" name="Footer Placeholder 12">
            <a:extLst>
              <a:ext uri="{FF2B5EF4-FFF2-40B4-BE49-F238E27FC236}">
                <a16:creationId xmlns:a16="http://schemas.microsoft.com/office/drawing/2014/main" id="{445F7D0D-6905-1D3D-D30A-EBA5E1125CB7}"/>
              </a:ext>
            </a:extLst>
          </p:cNvPr>
          <p:cNvSpPr>
            <a:spLocks noGrp="1"/>
          </p:cNvSpPr>
          <p:nvPr>
            <p:ph type="ftr" sz="quarter" idx="15"/>
          </p:nvPr>
        </p:nvSpPr>
        <p:spPr>
          <a:xfrm>
            <a:off x="2270531" y="6437115"/>
            <a:ext cx="3825470" cy="123111"/>
          </a:xfrm>
          <a:prstGeom prst="rect">
            <a:avLst/>
          </a:prstGeom>
        </p:spPr>
        <p:txBody>
          <a:bodyPr/>
          <a:lstStyle/>
          <a:p>
            <a:r>
              <a:rPr lang="en-US" dirty="0"/>
              <a:t>Insert footer text here</a:t>
            </a:r>
          </a:p>
        </p:txBody>
      </p:sp>
      <p:sp>
        <p:nvSpPr>
          <p:cNvPr id="14" name="Slide Number Placeholder 13">
            <a:extLst>
              <a:ext uri="{FF2B5EF4-FFF2-40B4-BE49-F238E27FC236}">
                <a16:creationId xmlns:a16="http://schemas.microsoft.com/office/drawing/2014/main" id="{97363F73-563F-BF23-4175-916ADF6ADD1B}"/>
              </a:ext>
            </a:extLst>
          </p:cNvPr>
          <p:cNvSpPr>
            <a:spLocks noGrp="1"/>
          </p:cNvSpPr>
          <p:nvPr>
            <p:ph type="sldNum" sz="quarter" idx="16"/>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8519319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6" name="Group 4">
            <a:extLst>
              <a:ext uri="{FF2B5EF4-FFF2-40B4-BE49-F238E27FC236}">
                <a16:creationId xmlns:a16="http://schemas.microsoft.com/office/drawing/2014/main" id="{2C0D9E54-A379-A966-154D-4362D29B3307}"/>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19CE3A53-E53C-AAAA-CD1C-C8F1C56FA3B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3FDBF06-36FA-A0E2-B3E6-78DF2439777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584168FE-6E03-EFEE-BF63-87C62DF46A2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TextBox 1">
            <a:extLst>
              <a:ext uri="{FF2B5EF4-FFF2-40B4-BE49-F238E27FC236}">
                <a16:creationId xmlns:a16="http://schemas.microsoft.com/office/drawing/2014/main" id="{3FA07281-98D3-4235-B5A1-59A9230C91A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3" name="Rectangle 2">
            <a:extLst>
              <a:ext uri="{FF2B5EF4-FFF2-40B4-BE49-F238E27FC236}">
                <a16:creationId xmlns:a16="http://schemas.microsoft.com/office/drawing/2014/main" id="{7AF1554C-8FAA-339B-9903-EAC389CAA4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4" name="Rectangle 3">
            <a:extLst>
              <a:ext uri="{FF2B5EF4-FFF2-40B4-BE49-F238E27FC236}">
                <a16:creationId xmlns:a16="http://schemas.microsoft.com/office/drawing/2014/main" id="{3343DC2B-E97A-1EF2-7BCA-2F388708993B}"/>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25465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Section Header 5">
    <p:spTree>
      <p:nvGrpSpPr>
        <p:cNvPr id="1" name=""/>
        <p:cNvGrpSpPr/>
        <p:nvPr/>
      </p:nvGrpSpPr>
      <p:grpSpPr>
        <a:xfrm>
          <a:off x="0" y="0"/>
          <a:ext cx="0" cy="0"/>
          <a:chOff x="0" y="0"/>
          <a:chExt cx="0" cy="0"/>
        </a:xfrm>
      </p:grpSpPr>
      <p:pic>
        <p:nvPicPr>
          <p:cNvPr id="6" name="Picture 5" descr="A group of people raising their hands&#10;&#10;AI-generated content may be incorrect.">
            <a:extLst>
              <a:ext uri="{FF2B5EF4-FFF2-40B4-BE49-F238E27FC236}">
                <a16:creationId xmlns:a16="http://schemas.microsoft.com/office/drawing/2014/main" id="{0C20D7B5-5ACF-5246-25E5-6EB60F56DFBE}"/>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15" name="Text Placeholder 14">
            <a:extLst>
              <a:ext uri="{FF2B5EF4-FFF2-40B4-BE49-F238E27FC236}">
                <a16:creationId xmlns:a16="http://schemas.microsoft.com/office/drawing/2014/main" id="{EAD787DC-DDE3-5C31-2A75-2FF4B3A26CD8}"/>
              </a:ext>
            </a:extLst>
          </p:cNvPr>
          <p:cNvSpPr>
            <a:spLocks noGrp="1"/>
          </p:cNvSpPr>
          <p:nvPr>
            <p:ph type="body" sz="quarter" idx="10" hasCustomPrompt="1"/>
          </p:nvPr>
        </p:nvSpPr>
        <p:spPr>
          <a:xfrm>
            <a:off x="2692400" y="2298700"/>
            <a:ext cx="6807200" cy="2260600"/>
          </a:xfrm>
        </p:spPr>
        <p:txBody>
          <a:bodyPr anchor="ctr"/>
          <a:lstStyle>
            <a:lvl1pPr marL="0" indent="0" algn="ctr">
              <a:buNone/>
              <a:defRPr sz="6000" b="1">
                <a:latin typeface="+mj-lt"/>
              </a:defRPr>
            </a:lvl1pPr>
          </a:lstStyle>
          <a:p>
            <a:pPr lvl="0"/>
            <a:r>
              <a:rPr lang="en-US" dirty="0"/>
              <a:t>Questions</a:t>
            </a:r>
            <a:endParaRPr lang="en-IN" dirty="0"/>
          </a:p>
        </p:txBody>
      </p:sp>
    </p:spTree>
    <p:extLst>
      <p:ext uri="{BB962C8B-B14F-4D97-AF65-F5344CB8AC3E}">
        <p14:creationId xmlns:p14="http://schemas.microsoft.com/office/powerpoint/2010/main" val="17596312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Boilerplat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1966778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dirty="0"/>
            </a:p>
          </p:txBody>
        </p:sp>
      </p:grpSp>
      <p:grpSp>
        <p:nvGrpSpPr>
          <p:cNvPr id="2" name="Group 1">
            <a:extLst>
              <a:ext uri="{FF2B5EF4-FFF2-40B4-BE49-F238E27FC236}">
                <a16:creationId xmlns:a16="http://schemas.microsoft.com/office/drawing/2014/main" id="{2227FA85-BD8B-B10F-506C-988BB7ED6E82}"/>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25F022C-3DD7-CE54-3F41-B2A9FD83FDF1}"/>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3B4BDBD-6FF3-6330-ADF8-EDC185F44AE9}"/>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02E5D71A-BC9C-E69D-9D59-9AA8924027F8}"/>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7203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F9675BE-179F-B7AB-FF90-401BEC12FE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5050"/>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C5F8869F-D72E-2BE8-6260-8953F0016092}"/>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14" name="Rectangle 13">
            <a:extLst>
              <a:ext uri="{FF2B5EF4-FFF2-40B4-BE49-F238E27FC236}">
                <a16:creationId xmlns:a16="http://schemas.microsoft.com/office/drawing/2014/main" id="{8DB339AF-ACF6-AB1A-F144-F74812B5EE94}"/>
              </a:ext>
              <a:ext uri="{C183D7F6-B498-43B3-948B-1728B52AA6E4}">
                <adec:decorative xmlns:adec="http://schemas.microsoft.com/office/drawing/2017/decorative" val="1"/>
              </a:ext>
            </a:extLst>
          </p:cNvPr>
          <p:cNvSpPr/>
          <p:nvPr userDrawn="1"/>
        </p:nvSpPr>
        <p:spPr>
          <a:xfrm flipH="1">
            <a:off x="8379113" y="0"/>
            <a:ext cx="3812887"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6763DB64-9B43-4B3F-54A0-24C955BF67CD}"/>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5" name="Rectangle 14">
            <a:extLst>
              <a:ext uri="{FF2B5EF4-FFF2-40B4-BE49-F238E27FC236}">
                <a16:creationId xmlns:a16="http://schemas.microsoft.com/office/drawing/2014/main" id="{8646B312-BB37-DFA5-DAE8-16F1681733B1}"/>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2025 Future Tax Leaders — employment tax update</a:t>
            </a:r>
          </a:p>
        </p:txBody>
      </p:sp>
    </p:spTree>
    <p:extLst>
      <p:ext uri="{BB962C8B-B14F-4D97-AF65-F5344CB8AC3E}">
        <p14:creationId xmlns:p14="http://schemas.microsoft.com/office/powerpoint/2010/main" val="551596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A person using a computer&#10;&#10;AI-generated content may be incorrect.">
            <a:extLst>
              <a:ext uri="{FF2B5EF4-FFF2-40B4-BE49-F238E27FC236}">
                <a16:creationId xmlns:a16="http://schemas.microsoft.com/office/drawing/2014/main" id="{60232350-96C1-E947-4CF3-0539AF3A13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13616"/>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C5F8869F-D72E-2BE8-6260-8953F0016092}"/>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9" name="TextBox 8">
            <a:extLst>
              <a:ext uri="{FF2B5EF4-FFF2-40B4-BE49-F238E27FC236}">
                <a16:creationId xmlns:a16="http://schemas.microsoft.com/office/drawing/2014/main" id="{6763DB64-9B43-4B3F-54A0-24C955BF67CD}"/>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5" name="Rectangle 14">
            <a:extLst>
              <a:ext uri="{FF2B5EF4-FFF2-40B4-BE49-F238E27FC236}">
                <a16:creationId xmlns:a16="http://schemas.microsoft.com/office/drawing/2014/main" id="{8646B312-BB37-DFA5-DAE8-16F1681733B1}"/>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2025 Future Tax Leaders — employment tax update</a:t>
            </a:r>
          </a:p>
        </p:txBody>
      </p:sp>
      <p:grpSp>
        <p:nvGrpSpPr>
          <p:cNvPr id="10" name="Logo">
            <a:extLst>
              <a:ext uri="{FF2B5EF4-FFF2-40B4-BE49-F238E27FC236}">
                <a16:creationId xmlns:a16="http://schemas.microsoft.com/office/drawing/2014/main" id="{02FA3EF4-EF86-133B-44EF-97390A645AB9}"/>
              </a:ext>
            </a:extLst>
          </p:cNvPr>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6280CF1A-B8FF-2564-1407-FFD0A08489C1}"/>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16" name="Freeform 6">
              <a:extLst>
                <a:ext uri="{FF2B5EF4-FFF2-40B4-BE49-F238E27FC236}">
                  <a16:creationId xmlns:a16="http://schemas.microsoft.com/office/drawing/2014/main" id="{6FB84026-5205-1849-8419-17100E1AD3AD}"/>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17" name="Freeform 7">
              <a:extLst>
                <a:ext uri="{FF2B5EF4-FFF2-40B4-BE49-F238E27FC236}">
                  <a16:creationId xmlns:a16="http://schemas.microsoft.com/office/drawing/2014/main" id="{79912916-BEC7-2444-C0E4-B522ABAF2CF7}"/>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grpSp>
    </p:spTree>
    <p:extLst>
      <p:ext uri="{BB962C8B-B14F-4D97-AF65-F5344CB8AC3E}">
        <p14:creationId xmlns:p14="http://schemas.microsoft.com/office/powerpoint/2010/main" val="4118577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FB1097-B705-E7A4-5403-A4BD54A935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5067"/>
          <a:stretch/>
        </p:blipFill>
        <p:spPr>
          <a:xfrm>
            <a:off x="58" y="0"/>
            <a:ext cx="12191942" cy="6858000"/>
          </a:xfrm>
          <a:prstGeom prst="rect">
            <a:avLst/>
          </a:prstGeom>
        </p:spPr>
      </p:pic>
      <p:sp>
        <p:nvSpPr>
          <p:cNvPr id="13" name="Rectangle 12">
            <a:extLst>
              <a:ext uri="{FF2B5EF4-FFF2-40B4-BE49-F238E27FC236}">
                <a16:creationId xmlns:a16="http://schemas.microsoft.com/office/drawing/2014/main" id="{C5F8869F-D72E-2BE8-6260-8953F0016092}"/>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6763DB64-9B43-4B3F-54A0-24C955BF67CD}"/>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5" name="Rectangle 14">
            <a:extLst>
              <a:ext uri="{FF2B5EF4-FFF2-40B4-BE49-F238E27FC236}">
                <a16:creationId xmlns:a16="http://schemas.microsoft.com/office/drawing/2014/main" id="{8646B312-BB37-DFA5-DAE8-16F1681733B1}"/>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2025 Future Tax Leaders — employment tax update</a:t>
            </a:r>
          </a:p>
        </p:txBody>
      </p:sp>
    </p:spTree>
    <p:extLst>
      <p:ext uri="{BB962C8B-B14F-4D97-AF65-F5344CB8AC3E}">
        <p14:creationId xmlns:p14="http://schemas.microsoft.com/office/powerpoint/2010/main" val="143204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6763DB64-9B43-4B3F-54A0-24C955BF67CD}"/>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AD61BB4D-8349-A1A2-DD0B-651A65CEF396}"/>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F502410F-DF21-AE95-5BB7-61D61230BA90}"/>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238615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1AD44DAA-D943-4762-12D0-8232244E2C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BEE35231-8673-B149-37ED-3AA77C2243B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5" name="Rectangle 4">
            <a:extLst>
              <a:ext uri="{FF2B5EF4-FFF2-40B4-BE49-F238E27FC236}">
                <a16:creationId xmlns:a16="http://schemas.microsoft.com/office/drawing/2014/main" id="{EB99193A-9583-89AE-261C-7D9202392259}"/>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380778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A6C92DE9-1F7F-6A8E-389D-FBCE38254AD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C4CF8432-0B89-AD88-AB0A-8709E2FC6F13}"/>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EE078BF1-E598-4288-9B32-C6AFB73805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DAD8C3C8-24BA-39E8-12C0-ECB9327E705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908187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7" name="TextBox 6">
            <a:extLst>
              <a:ext uri="{FF2B5EF4-FFF2-40B4-BE49-F238E27FC236}">
                <a16:creationId xmlns:a16="http://schemas.microsoft.com/office/drawing/2014/main" id="{EB660E07-9156-2070-8132-540B337F92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DFE4063A-1ED9-A491-1290-7D2146C26DB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0" name="Rectangle 9">
            <a:extLst>
              <a:ext uri="{FF2B5EF4-FFF2-40B4-BE49-F238E27FC236}">
                <a16:creationId xmlns:a16="http://schemas.microsoft.com/office/drawing/2014/main" id="{2A7DB26D-CD7A-F207-1381-51BF50E1C907}"/>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477124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DA5EC877-2F2D-B87F-413C-A62960EC670C}"/>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DE00CEB3-70C1-B84B-69F4-47C6239A963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1A4559-3046-DB7C-170D-8B5BA7C09322}"/>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232AF557-95D5-C3A7-8762-30EB758F1305}"/>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96302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7" name="TextBox 6">
            <a:extLst>
              <a:ext uri="{FF2B5EF4-FFF2-40B4-BE49-F238E27FC236}">
                <a16:creationId xmlns:a16="http://schemas.microsoft.com/office/drawing/2014/main" id="{EB660E07-9156-2070-8132-540B337F92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Content Placeholder">
            <a:extLst>
              <a:ext uri="{FF2B5EF4-FFF2-40B4-BE49-F238E27FC236}">
                <a16:creationId xmlns:a16="http://schemas.microsoft.com/office/drawing/2014/main" id="{27BE6941-708B-2291-6C98-11BD8D7856E3}"/>
              </a:ext>
            </a:extLst>
          </p:cNvPr>
          <p:cNvSpPr>
            <a:spLocks noGrp="1"/>
          </p:cNvSpPr>
          <p:nvPr>
            <p:ph sz="quarter" idx="16"/>
          </p:nvPr>
        </p:nvSpPr>
        <p:spPr>
          <a:xfrm>
            <a:off x="485521" y="1411287"/>
            <a:ext cx="11224800" cy="4638675"/>
          </a:xfrm>
        </p:spPr>
        <p:txBody>
          <a:bodyPr/>
          <a:lstStyle>
            <a:lvl1pPr marL="0" indent="0">
              <a:spcAft>
                <a:spcPts val="2400"/>
              </a:spcAft>
              <a:buNone/>
              <a:defRPr sz="2800" b="1">
                <a:latin typeface="EYInterstate" panose="02000503020000020004" pitchFamily="2" charset="0"/>
              </a:defRPr>
            </a:lvl1pPr>
            <a:lvl2pPr marL="403225" indent="-403225">
              <a:spcAft>
                <a:spcPts val="1200"/>
              </a:spcAft>
              <a:buFont typeface="+mj-lt"/>
              <a:buAutoNum type="alphaLcParenR"/>
              <a:defRPr sz="2400">
                <a:latin typeface="EYInterstate" panose="02000503020000020004" pitchFamily="2" charset="0"/>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81709600-E5CB-AEE2-10E1-AAA3121B4BF9}"/>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2025 Future Tax Leaders — employment tax update</a:t>
            </a:r>
          </a:p>
        </p:txBody>
      </p:sp>
    </p:spTree>
    <p:extLst>
      <p:ext uri="{BB962C8B-B14F-4D97-AF65-F5344CB8AC3E}">
        <p14:creationId xmlns:p14="http://schemas.microsoft.com/office/powerpoint/2010/main" val="396345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201621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dirty="0"/>
              <a:t>00</a:t>
            </a:r>
            <a:endParaRPr lang="en-US" dirty="0"/>
          </a:p>
        </p:txBody>
      </p:sp>
      <p:grpSp>
        <p:nvGrpSpPr>
          <p:cNvPr id="9" name="Group 4">
            <a:extLst>
              <a:ext uri="{FF2B5EF4-FFF2-40B4-BE49-F238E27FC236}">
                <a16:creationId xmlns:a16="http://schemas.microsoft.com/office/drawing/2014/main" id="{F2D79ED6-4894-2B8B-D862-974AC88E705C}"/>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7F6B658B-99C5-075E-8FBB-F68A5010C4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D5FE3CF-44B0-DC6A-D098-1142A9EF999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0B46547D-1401-03DA-C2CC-733F034C790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96E08730-2E90-43A4-0BEA-D6C3C352347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49145AAA-AB7B-9C09-1420-1497210588B2}"/>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177CDDBD-C45F-0727-EA56-78D2406499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93427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dirty="0"/>
              <a:t>Contents</a:t>
            </a:r>
            <a:endParaRPr lang="en-US" dirty="0"/>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dirty="0"/>
              <a:t>Introduction text goes here and delete the bullet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dirty="0"/>
              <a:t>Section header goes here and to insert page numbers use the tab button on the keyboard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4">
            <a:extLst>
              <a:ext uri="{FF2B5EF4-FFF2-40B4-BE49-F238E27FC236}">
                <a16:creationId xmlns:a16="http://schemas.microsoft.com/office/drawing/2014/main" id="{6A947DDB-75DB-76B2-ADC5-D93B38D4183D}"/>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777A9F83-CB8D-4479-6968-8B47D931EEB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6B1C04DF-19FD-1D5D-56C9-211BF50EB23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7297F736-140F-E853-3848-EA573A1B3C5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4DD73958-B2E4-8440-0E8C-709834D8B5AE}"/>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2706D0F3-8153-4B29-7605-9B25EE05990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0F8D781E-FA40-890F-A10C-668D87B4522C}"/>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3884298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sp>
        <p:nvSpPr>
          <p:cNvPr id="14" name="Date Placeholder 13">
            <a:extLst>
              <a:ext uri="{FF2B5EF4-FFF2-40B4-BE49-F238E27FC236}">
                <a16:creationId xmlns:a16="http://schemas.microsoft.com/office/drawing/2014/main" id="{019C0555-55BD-32D2-B375-0C0BC6641F54}"/>
              </a:ext>
            </a:extLst>
          </p:cNvPr>
          <p:cNvSpPr>
            <a:spLocks noGrp="1"/>
          </p:cNvSpPr>
          <p:nvPr>
            <p:ph type="dt" sz="half" idx="40"/>
          </p:nvPr>
        </p:nvSpPr>
        <p:spPr>
          <a:xfrm>
            <a:off x="994845" y="6437115"/>
            <a:ext cx="1275686" cy="123111"/>
          </a:xfrm>
          <a:prstGeom prst="rect">
            <a:avLst/>
          </a:prstGeom>
        </p:spPr>
        <p:txBody>
          <a:bodyPr/>
          <a:lstStyle/>
          <a:p>
            <a:fld id="{DA23ABC7-F7D1-458D-8379-E93325B473CE}" type="datetime1">
              <a:rPr lang="en-US" smtClean="0"/>
              <a:t>5/30/2025</a:t>
            </a:fld>
            <a:endParaRPr lang="en-US" dirty="0"/>
          </a:p>
        </p:txBody>
      </p:sp>
      <p:sp>
        <p:nvSpPr>
          <p:cNvPr id="15" name="Footer Placeholder 14">
            <a:extLst>
              <a:ext uri="{FF2B5EF4-FFF2-40B4-BE49-F238E27FC236}">
                <a16:creationId xmlns:a16="http://schemas.microsoft.com/office/drawing/2014/main" id="{CAA8F600-C044-B2C2-407F-BE157F6651C1}"/>
              </a:ext>
            </a:extLst>
          </p:cNvPr>
          <p:cNvSpPr>
            <a:spLocks noGrp="1"/>
          </p:cNvSpPr>
          <p:nvPr>
            <p:ph type="ftr" sz="quarter" idx="41"/>
          </p:nvPr>
        </p:nvSpPr>
        <p:spPr>
          <a:xfrm>
            <a:off x="2270531" y="6437115"/>
            <a:ext cx="3825470" cy="123111"/>
          </a:xfrm>
          <a:prstGeom prst="rect">
            <a:avLst/>
          </a:prstGeom>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04E7CD09-1595-ACE1-D22D-0DB2944898EF}"/>
              </a:ext>
            </a:extLst>
          </p:cNvPr>
          <p:cNvSpPr>
            <a:spLocks noGrp="1"/>
          </p:cNvSpPr>
          <p:nvPr>
            <p:ph type="sldNum" sz="quarter" idx="42"/>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669824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Date Placeholder 11">
            <a:extLst>
              <a:ext uri="{FF2B5EF4-FFF2-40B4-BE49-F238E27FC236}">
                <a16:creationId xmlns:a16="http://schemas.microsoft.com/office/drawing/2014/main" id="{D2006E5E-EB55-C43F-A9B4-8DABEB5C2397}"/>
              </a:ext>
            </a:extLst>
          </p:cNvPr>
          <p:cNvSpPr>
            <a:spLocks noGrp="1"/>
          </p:cNvSpPr>
          <p:nvPr>
            <p:ph type="dt" sz="half" idx="14"/>
          </p:nvPr>
        </p:nvSpPr>
        <p:spPr>
          <a:xfrm>
            <a:off x="994845" y="6437115"/>
            <a:ext cx="1275686" cy="123111"/>
          </a:xfrm>
          <a:prstGeom prst="rect">
            <a:avLst/>
          </a:prstGeom>
        </p:spPr>
        <p:txBody>
          <a:bodyPr/>
          <a:lstStyle/>
          <a:p>
            <a:fld id="{E3FD8F32-F279-4432-8A58-F81E65857C65}" type="datetime1">
              <a:rPr lang="en-US" smtClean="0"/>
              <a:t>5/30/2025</a:t>
            </a:fld>
            <a:endParaRPr lang="en-US" dirty="0"/>
          </a:p>
        </p:txBody>
      </p:sp>
      <p:sp>
        <p:nvSpPr>
          <p:cNvPr id="13" name="Footer Placeholder 12">
            <a:extLst>
              <a:ext uri="{FF2B5EF4-FFF2-40B4-BE49-F238E27FC236}">
                <a16:creationId xmlns:a16="http://schemas.microsoft.com/office/drawing/2014/main" id="{445F7D0D-6905-1D3D-D30A-EBA5E1125CB7}"/>
              </a:ext>
            </a:extLst>
          </p:cNvPr>
          <p:cNvSpPr>
            <a:spLocks noGrp="1"/>
          </p:cNvSpPr>
          <p:nvPr>
            <p:ph type="ftr" sz="quarter" idx="15"/>
          </p:nvPr>
        </p:nvSpPr>
        <p:spPr>
          <a:xfrm>
            <a:off x="2270531" y="6437115"/>
            <a:ext cx="3825470" cy="123111"/>
          </a:xfrm>
          <a:prstGeom prst="rect">
            <a:avLst/>
          </a:prstGeom>
        </p:spPr>
        <p:txBody>
          <a:bodyPr/>
          <a:lstStyle/>
          <a:p>
            <a:r>
              <a:rPr lang="en-US" dirty="0"/>
              <a:t>Insert footer text here</a:t>
            </a:r>
          </a:p>
        </p:txBody>
      </p:sp>
      <p:sp>
        <p:nvSpPr>
          <p:cNvPr id="14" name="Slide Number Placeholder 13">
            <a:extLst>
              <a:ext uri="{FF2B5EF4-FFF2-40B4-BE49-F238E27FC236}">
                <a16:creationId xmlns:a16="http://schemas.microsoft.com/office/drawing/2014/main" id="{97363F73-563F-BF23-4175-916ADF6ADD1B}"/>
              </a:ext>
            </a:extLst>
          </p:cNvPr>
          <p:cNvSpPr>
            <a:spLocks noGrp="1"/>
          </p:cNvSpPr>
          <p:nvPr>
            <p:ph type="sldNum" sz="quarter" idx="16"/>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4158501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6" name="Group 4">
            <a:extLst>
              <a:ext uri="{FF2B5EF4-FFF2-40B4-BE49-F238E27FC236}">
                <a16:creationId xmlns:a16="http://schemas.microsoft.com/office/drawing/2014/main" id="{2C0D9E54-A379-A966-154D-4362D29B3307}"/>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19CE3A53-E53C-AAAA-CD1C-C8F1C56FA3B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3FDBF06-36FA-A0E2-B3E6-78DF2439777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584168FE-6E03-EFEE-BF63-87C62DF46A2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TextBox 1">
            <a:extLst>
              <a:ext uri="{FF2B5EF4-FFF2-40B4-BE49-F238E27FC236}">
                <a16:creationId xmlns:a16="http://schemas.microsoft.com/office/drawing/2014/main" id="{3FA07281-98D3-4235-B5A1-59A9230C91A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3" name="Rectangle 2">
            <a:extLst>
              <a:ext uri="{FF2B5EF4-FFF2-40B4-BE49-F238E27FC236}">
                <a16:creationId xmlns:a16="http://schemas.microsoft.com/office/drawing/2014/main" id="{7AF1554C-8FAA-339B-9903-EAC389CAA4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4" name="Rectangle 3">
            <a:extLst>
              <a:ext uri="{FF2B5EF4-FFF2-40B4-BE49-F238E27FC236}">
                <a16:creationId xmlns:a16="http://schemas.microsoft.com/office/drawing/2014/main" id="{3343DC2B-E97A-1EF2-7BCA-2F388708993B}"/>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039237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73483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37509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1715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A05E7332-D2DE-8669-0AEC-5A2A6ABEC836}"/>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E9C3B74-7F38-B0AE-8CDD-386F5F93EBD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FAD6BB-BE7F-B979-02B7-6642DECA997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EAEBAC9C-4DEF-0172-39AF-392FB46391DA}"/>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27907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03829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41711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676408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6" name="TextBox 5">
            <a:extLst>
              <a:ext uri="{FF2B5EF4-FFF2-40B4-BE49-F238E27FC236}">
                <a16:creationId xmlns:a16="http://schemas.microsoft.com/office/drawing/2014/main" id="{10E43661-A38D-5784-171D-B5B66E300DB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18699071-9785-B48C-364D-9AFF79C5BEB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a:t>
            </a:r>
            <a:r>
              <a:rPr lang="en-US" sz="800" kern="1200" dirty="0">
                <a:solidFill>
                  <a:schemeClr val="bg1"/>
                </a:solidFill>
                <a:latin typeface="EYInterstate" panose="02000503020000020004" pitchFamily="2" charset="0"/>
                <a:ea typeface="+mn-ea"/>
                <a:cs typeface="Arial" pitchFamily="34" charset="0"/>
              </a:rPr>
              <a:t>—</a:t>
            </a:r>
            <a:r>
              <a:rPr lang="en-US" sz="800" dirty="0">
                <a:solidFill>
                  <a:schemeClr val="bg1"/>
                </a:solidFill>
                <a:latin typeface="EYInterstate" panose="02000503020000020004" pitchFamily="2" charset="0"/>
                <a:cs typeface="Arial" pitchFamily="34" charset="0"/>
              </a:rPr>
              <a:t> employment tax update</a:t>
            </a:r>
          </a:p>
        </p:txBody>
      </p:sp>
      <p:pic>
        <p:nvPicPr>
          <p:cNvPr id="4" name="Picture 3" descr="A person sitting on a bench looking at a paper&#10;&#10;Description automatically generated">
            <a:extLst>
              <a:ext uri="{FF2B5EF4-FFF2-40B4-BE49-F238E27FC236}">
                <a16:creationId xmlns:a16="http://schemas.microsoft.com/office/drawing/2014/main" id="{FAFC0C55-0765-FE52-426C-9F06693B68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070" r="32112"/>
          <a:stretch/>
        </p:blipFill>
        <p:spPr>
          <a:xfrm>
            <a:off x="6349868" y="3176"/>
            <a:ext cx="5842132" cy="6854823"/>
          </a:xfrm>
          <a:prstGeom prst="rect">
            <a:avLst/>
          </a:prstGeom>
        </p:spPr>
      </p:pic>
      <p:grpSp>
        <p:nvGrpSpPr>
          <p:cNvPr id="5" name="Logo">
            <a:extLst>
              <a:ext uri="{FF2B5EF4-FFF2-40B4-BE49-F238E27FC236}">
                <a16:creationId xmlns:a16="http://schemas.microsoft.com/office/drawing/2014/main" id="{847774FE-1B7E-3E56-7094-45F36C2BEC6B}"/>
              </a:ext>
            </a:extLst>
          </p:cNvPr>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92A8695B-C678-5CE8-4AD3-12A2E612973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12" name="Freeform 6">
              <a:extLst>
                <a:ext uri="{FF2B5EF4-FFF2-40B4-BE49-F238E27FC236}">
                  <a16:creationId xmlns:a16="http://schemas.microsoft.com/office/drawing/2014/main" id="{9B56EC8F-9061-6288-D2EC-C5EF04D7C55C}"/>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13" name="Freeform 7">
              <a:extLst>
                <a:ext uri="{FF2B5EF4-FFF2-40B4-BE49-F238E27FC236}">
                  <a16:creationId xmlns:a16="http://schemas.microsoft.com/office/drawing/2014/main" id="{CE4EA7A8-3C8A-A4A9-AC5D-9428F78C871C}"/>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grpSp>
    </p:spTree>
    <p:extLst>
      <p:ext uri="{BB962C8B-B14F-4D97-AF65-F5344CB8AC3E}">
        <p14:creationId xmlns:p14="http://schemas.microsoft.com/office/powerpoint/2010/main" val="2762018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48" name="SmartArt Placeholder 13">
            <a:extLst>
              <a:ext uri="{FF2B5EF4-FFF2-40B4-BE49-F238E27FC236}">
                <a16:creationId xmlns:a16="http://schemas.microsoft.com/office/drawing/2014/main" id="{22E94658-5E5F-713F-D9E0-D9B1BA7B8DE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49" name="SmartArt Placeholder 14">
            <a:extLst>
              <a:ext uri="{FF2B5EF4-FFF2-40B4-BE49-F238E27FC236}">
                <a16:creationId xmlns:a16="http://schemas.microsoft.com/office/drawing/2014/main" id="{B9319F0D-BF5B-DAC6-565F-071837332CE2}"/>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6" name="TextBox 5">
            <a:extLst>
              <a:ext uri="{FF2B5EF4-FFF2-40B4-BE49-F238E27FC236}">
                <a16:creationId xmlns:a16="http://schemas.microsoft.com/office/drawing/2014/main" id="{10E43661-A38D-5784-171D-B5B66E300DB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18699071-9785-B48C-364D-9AFF79C5BEB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a:t>
            </a:r>
            <a:r>
              <a:rPr lang="en-US" sz="800" kern="1200" dirty="0">
                <a:solidFill>
                  <a:schemeClr val="bg1"/>
                </a:solidFill>
                <a:latin typeface="EYInterstate" panose="02000503020000020004" pitchFamily="2" charset="0"/>
                <a:ea typeface="+mn-ea"/>
                <a:cs typeface="Arial" pitchFamily="34" charset="0"/>
              </a:rPr>
              <a:t>—</a:t>
            </a:r>
            <a:r>
              <a:rPr lang="en-US" sz="800" dirty="0">
                <a:solidFill>
                  <a:schemeClr val="bg1"/>
                </a:solidFill>
                <a:latin typeface="EYInterstate" panose="02000503020000020004" pitchFamily="2" charset="0"/>
                <a:cs typeface="Arial" pitchFamily="34" charset="0"/>
              </a:rPr>
              <a:t> employment tax update</a:t>
            </a:r>
          </a:p>
        </p:txBody>
      </p:sp>
    </p:spTree>
    <p:extLst>
      <p:ext uri="{BB962C8B-B14F-4D97-AF65-F5344CB8AC3E}">
        <p14:creationId xmlns:p14="http://schemas.microsoft.com/office/powerpoint/2010/main" val="231240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82588"/>
            <a:ext cx="7394953" cy="638175"/>
          </a:xfrm>
        </p:spPr>
        <p:txBody>
          <a:bodyPr/>
          <a:lstStyle/>
          <a:p>
            <a:r>
              <a:rPr lang="en-GB" dirty="0"/>
              <a:t>Click to edit Master title style</a:t>
            </a:r>
            <a:endParaRPr lang="en-US" dirty="0"/>
          </a:p>
        </p:txBody>
      </p:sp>
      <p:sp>
        <p:nvSpPr>
          <p:cNvPr id="15" name="SmartArt Placeholder 13">
            <a:extLst>
              <a:ext uri="{FF2B5EF4-FFF2-40B4-BE49-F238E27FC236}">
                <a16:creationId xmlns:a16="http://schemas.microsoft.com/office/drawing/2014/main" id="{49F394CB-D44E-05F9-DC08-4647530A14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6" name="SmartArt Placeholder 14">
            <a:extLst>
              <a:ext uri="{FF2B5EF4-FFF2-40B4-BE49-F238E27FC236}">
                <a16:creationId xmlns:a16="http://schemas.microsoft.com/office/drawing/2014/main" id="{AF8920BD-6719-DAF4-4B8A-714342782BC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2" name="TextBox 1">
            <a:extLst>
              <a:ext uri="{FF2B5EF4-FFF2-40B4-BE49-F238E27FC236}">
                <a16:creationId xmlns:a16="http://schemas.microsoft.com/office/drawing/2014/main" id="{E173D7ED-AD44-0DB9-CCC8-5073E3B5E1E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BA2C4615-427C-69B3-EA1D-73D2838DD7C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61A5C7DD-1A86-B8B2-B8F7-D8AF2139637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255360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82588"/>
            <a:ext cx="8181910" cy="638175"/>
          </a:xfrm>
        </p:spPr>
        <p:txBody>
          <a:bodyPr/>
          <a:lstStyle/>
          <a:p>
            <a:r>
              <a:rPr lang="en-GB"/>
              <a:t>Click to edit Master title style</a:t>
            </a:r>
            <a:endParaRPr lang="en-US"/>
          </a:p>
        </p:txBody>
      </p:sp>
      <p:sp>
        <p:nvSpPr>
          <p:cNvPr id="16" name="SmartArt Placeholder 13">
            <a:extLst>
              <a:ext uri="{FF2B5EF4-FFF2-40B4-BE49-F238E27FC236}">
                <a16:creationId xmlns:a16="http://schemas.microsoft.com/office/drawing/2014/main" id="{CF452C82-E3A0-D6AB-B0CB-61F9237B6193}"/>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90A9999A-08F8-4E6E-6BC6-EDD880355EAE}"/>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9" name="TextBox 8">
            <a:extLst>
              <a:ext uri="{FF2B5EF4-FFF2-40B4-BE49-F238E27FC236}">
                <a16:creationId xmlns:a16="http://schemas.microsoft.com/office/drawing/2014/main" id="{FD6AA9D7-E8AF-8AAA-ED29-CA65D7F96E8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782AF2AE-72EF-58A3-7709-15443889443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2" name="Rectangle 11">
            <a:extLst>
              <a:ext uri="{FF2B5EF4-FFF2-40B4-BE49-F238E27FC236}">
                <a16:creationId xmlns:a16="http://schemas.microsoft.com/office/drawing/2014/main" id="{896CC349-301F-4190-3A75-37446AADA51E}"/>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961199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02623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33834378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06929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20066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7EDC6652-D330-42A9-B2DB-FD7DBFE6E7CE}" type="datetime3">
              <a:rPr lang="en-US" smtClean="0"/>
              <a:t>30 May 2025</a:t>
            </a:fld>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647981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400">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70E64C6A-78AE-4547-94F4-A7E658DB2EFB}"/>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4" name="Date Placeholder 3">
            <a:extLst>
              <a:ext uri="{FF2B5EF4-FFF2-40B4-BE49-F238E27FC236}">
                <a16:creationId xmlns:a16="http://schemas.microsoft.com/office/drawing/2014/main" id="{ECE7A319-28F8-4E6B-8249-40111354BC6F}"/>
              </a:ext>
            </a:extLst>
          </p:cNvPr>
          <p:cNvSpPr>
            <a:spLocks noGrp="1"/>
          </p:cNvSpPr>
          <p:nvPr>
            <p:ph type="dt" sz="half" idx="10"/>
          </p:nvPr>
        </p:nvSpPr>
        <p:spPr/>
        <p:txBody>
          <a:bodyPr/>
          <a:lstStyle/>
          <a:p>
            <a:fld id="{565D5F12-9236-45E8-96D1-F6A2C4A63F39}" type="datetime3">
              <a:rPr lang="en-US" smtClean="0"/>
              <a:t>30 May 2025</a:t>
            </a:fld>
            <a:endParaRPr lang="en-IN" dirty="0"/>
          </a:p>
        </p:txBody>
      </p:sp>
      <p:sp>
        <p:nvSpPr>
          <p:cNvPr id="5" name="Footer Placeholder 4">
            <a:extLst>
              <a:ext uri="{FF2B5EF4-FFF2-40B4-BE49-F238E27FC236}">
                <a16:creationId xmlns:a16="http://schemas.microsoft.com/office/drawing/2014/main" id="{F2B3A21D-493F-4B42-85B4-BCE5E8F9299D}"/>
              </a:ext>
            </a:extLst>
          </p:cNvPr>
          <p:cNvSpPr>
            <a:spLocks noGrp="1"/>
          </p:cNvSpPr>
          <p:nvPr>
            <p:ph type="ftr" sz="quarter" idx="11"/>
          </p:nvPr>
        </p:nvSpPr>
        <p:spPr/>
        <p:txBody>
          <a:bodyPr/>
          <a:lstStyle/>
          <a:p>
            <a:r>
              <a:rPr lang="en-IN" dirty="0"/>
              <a:t>Presentation title</a:t>
            </a:r>
          </a:p>
        </p:txBody>
      </p:sp>
      <p:sp>
        <p:nvSpPr>
          <p:cNvPr id="7" name="Slide Number Placeholder 6">
            <a:extLst>
              <a:ext uri="{FF2B5EF4-FFF2-40B4-BE49-F238E27FC236}">
                <a16:creationId xmlns:a16="http://schemas.microsoft.com/office/drawing/2014/main" id="{DC0E1552-BF13-453D-A76C-3B49D9C85708}"/>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id="{0FC3EC46-D295-425C-8ED2-70D3C94626A0}"/>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60797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9059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30628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099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86001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bwMode="auto">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bwMode="auto">
          <a:xfrm>
            <a:off x="431268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bwMode="auto">
          <a:xfrm>
            <a:off x="813985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68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9851" y="1411287"/>
            <a:ext cx="3571200" cy="36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4080604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2016125"/>
            <a:ext cx="5610479" cy="4033837"/>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13" name="Title 12">
            <a:extLst>
              <a:ext uri="{FF2B5EF4-FFF2-40B4-BE49-F238E27FC236}">
                <a16:creationId xmlns:a16="http://schemas.microsoft.com/office/drawing/2014/main" id="{097C4A53-D484-0A91-32DE-DC7DFBC6D51F}"/>
              </a:ext>
            </a:extLst>
          </p:cNvPr>
          <p:cNvSpPr>
            <a:spLocks noGrp="1"/>
          </p:cNvSpPr>
          <p:nvPr>
            <p:ph type="title"/>
          </p:nvPr>
        </p:nvSpPr>
        <p:spPr>
          <a:xfrm>
            <a:off x="485523" y="369889"/>
            <a:ext cx="5610479" cy="1057473"/>
          </a:xfrm>
        </p:spPr>
        <p:txBody>
          <a:bodyPr/>
          <a:lstStyle/>
          <a:p>
            <a:r>
              <a:rPr lang="en-GB" dirty="0"/>
              <a:t>Click to edit Master title style</a:t>
            </a:r>
            <a:endParaRPr lang="en-US" dirty="0"/>
          </a:p>
        </p:txBody>
      </p:sp>
      <p:sp>
        <p:nvSpPr>
          <p:cNvPr id="14" name="SmartArt Placeholder 13">
            <a:extLst>
              <a:ext uri="{FF2B5EF4-FFF2-40B4-BE49-F238E27FC236}">
                <a16:creationId xmlns:a16="http://schemas.microsoft.com/office/drawing/2014/main" id="{F2CC33D2-B8A3-7F9B-23C1-E7D77B5CBD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5" name="SmartArt Placeholder 14">
            <a:extLst>
              <a:ext uri="{FF2B5EF4-FFF2-40B4-BE49-F238E27FC236}">
                <a16:creationId xmlns:a16="http://schemas.microsoft.com/office/drawing/2014/main" id="{994D7891-125A-9B0F-C008-AB28FC5AC8AA}"/>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1144232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523" y="2523291"/>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marL="252000" indent="0" algn="ctr">
              <a:buNone/>
              <a:defRPr/>
            </a:lvl2pPr>
            <a:lvl3pPr algn="ctr">
              <a:defRPr/>
            </a:lvl3pPr>
            <a:lvl4pPr algn="ctr">
              <a:defRPr/>
            </a:lvl4pPr>
            <a:lvl5pPr algn="ctr">
              <a:defRPr/>
            </a:lvl5pPr>
          </a:lstStyle>
          <a:p>
            <a:pPr lvl="0"/>
            <a:r>
              <a:rPr lang="en-GB" dirty="0"/>
              <a:t>000</a:t>
            </a:r>
          </a:p>
        </p:txBody>
      </p:sp>
      <p:sp>
        <p:nvSpPr>
          <p:cNvPr id="6" name="Text Placeholder 6">
            <a:extLst>
              <a:ext uri="{FF2B5EF4-FFF2-40B4-BE49-F238E27FC236}">
                <a16:creationId xmlns:a16="http://schemas.microsoft.com/office/drawing/2014/main" id="{50886606-7F7C-229B-523F-A51D629D8F76}"/>
              </a:ext>
            </a:extLst>
          </p:cNvPr>
          <p:cNvSpPr>
            <a:spLocks noGrp="1"/>
          </p:cNvSpPr>
          <p:nvPr>
            <p:ph type="body" sz="quarter" idx="14" hasCustomPrompt="1"/>
          </p:nvPr>
        </p:nvSpPr>
        <p:spPr>
          <a:xfrm>
            <a:off x="4312096"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8" name="Text Placeholder 6">
            <a:extLst>
              <a:ext uri="{FF2B5EF4-FFF2-40B4-BE49-F238E27FC236}">
                <a16:creationId xmlns:a16="http://schemas.microsoft.com/office/drawing/2014/main" id="{4DFDFED0-9426-6F78-EE09-B416D3559689}"/>
              </a:ext>
            </a:extLst>
          </p:cNvPr>
          <p:cNvSpPr>
            <a:spLocks noGrp="1"/>
          </p:cNvSpPr>
          <p:nvPr>
            <p:ph type="body" sz="quarter" idx="15" hasCustomPrompt="1"/>
          </p:nvPr>
        </p:nvSpPr>
        <p:spPr>
          <a:xfrm>
            <a:off x="8138670"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10" name="Text Placeholder 9">
            <a:extLst>
              <a:ext uri="{FF2B5EF4-FFF2-40B4-BE49-F238E27FC236}">
                <a16:creationId xmlns:a16="http://schemas.microsoft.com/office/drawing/2014/main" id="{B60D1CEB-1876-8DB7-6913-D6F96D953AA4}"/>
              </a:ext>
            </a:extLst>
          </p:cNvPr>
          <p:cNvSpPr>
            <a:spLocks noGrp="1"/>
          </p:cNvSpPr>
          <p:nvPr>
            <p:ph type="body" sz="quarter" idx="16"/>
          </p:nvPr>
        </p:nvSpPr>
        <p:spPr>
          <a:xfrm>
            <a:off x="485523"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9">
            <a:extLst>
              <a:ext uri="{FF2B5EF4-FFF2-40B4-BE49-F238E27FC236}">
                <a16:creationId xmlns:a16="http://schemas.microsoft.com/office/drawing/2014/main" id="{1344ED76-364E-1538-DFB0-B25FC3D75E0B}"/>
              </a:ext>
            </a:extLst>
          </p:cNvPr>
          <p:cNvSpPr>
            <a:spLocks noGrp="1"/>
          </p:cNvSpPr>
          <p:nvPr>
            <p:ph type="body" sz="quarter" idx="17"/>
          </p:nvPr>
        </p:nvSpPr>
        <p:spPr>
          <a:xfrm>
            <a:off x="4312096"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9">
            <a:extLst>
              <a:ext uri="{FF2B5EF4-FFF2-40B4-BE49-F238E27FC236}">
                <a16:creationId xmlns:a16="http://schemas.microsoft.com/office/drawing/2014/main" id="{2CFE1354-17C3-F8BE-C22A-B4DC2FEEE4D1}"/>
              </a:ext>
            </a:extLst>
          </p:cNvPr>
          <p:cNvSpPr>
            <a:spLocks noGrp="1"/>
          </p:cNvSpPr>
          <p:nvPr>
            <p:ph type="body" sz="quarter" idx="18"/>
          </p:nvPr>
        </p:nvSpPr>
        <p:spPr>
          <a:xfrm>
            <a:off x="8138670"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02197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51709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8" name="Text Placeholder 9">
            <a:extLst>
              <a:ext uri="{FF2B5EF4-FFF2-40B4-BE49-F238E27FC236}">
                <a16:creationId xmlns:a16="http://schemas.microsoft.com/office/drawing/2014/main" id="{9D478FB2-6DCF-6364-722B-2742BAEAC41E}"/>
              </a:ext>
            </a:extLst>
          </p:cNvPr>
          <p:cNvSpPr>
            <a:spLocks noGrp="1"/>
          </p:cNvSpPr>
          <p:nvPr>
            <p:ph type="body" sz="quarter" idx="13" hasCustomPrompt="1"/>
          </p:nvPr>
        </p:nvSpPr>
        <p:spPr>
          <a:xfrm>
            <a:off x="485136"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3" name="Text Placeholder 9">
            <a:extLst>
              <a:ext uri="{FF2B5EF4-FFF2-40B4-BE49-F238E27FC236}">
                <a16:creationId xmlns:a16="http://schemas.microsoft.com/office/drawing/2014/main" id="{FCFAFC67-67EB-77A0-37B8-8F94E36FCE85}"/>
              </a:ext>
            </a:extLst>
          </p:cNvPr>
          <p:cNvSpPr>
            <a:spLocks noGrp="1"/>
          </p:cNvSpPr>
          <p:nvPr>
            <p:ph type="body" sz="quarter" idx="14" hasCustomPrompt="1"/>
          </p:nvPr>
        </p:nvSpPr>
        <p:spPr>
          <a:xfrm>
            <a:off x="485136"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18" name="Text Placeholder 9">
            <a:extLst>
              <a:ext uri="{FF2B5EF4-FFF2-40B4-BE49-F238E27FC236}">
                <a16:creationId xmlns:a16="http://schemas.microsoft.com/office/drawing/2014/main" id="{EA9C6B41-3A95-E48C-A2FB-F44DF9BAA1C4}"/>
              </a:ext>
            </a:extLst>
          </p:cNvPr>
          <p:cNvSpPr>
            <a:spLocks noGrp="1"/>
          </p:cNvSpPr>
          <p:nvPr>
            <p:ph type="body" sz="quarter" idx="16" hasCustomPrompt="1"/>
          </p:nvPr>
        </p:nvSpPr>
        <p:spPr>
          <a:xfrm>
            <a:off x="3378958"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178FBE03-C652-44D2-25D5-890DFD9C79BD}"/>
              </a:ext>
            </a:extLst>
          </p:cNvPr>
          <p:cNvSpPr>
            <a:spLocks noGrp="1"/>
          </p:cNvSpPr>
          <p:nvPr>
            <p:ph type="body" sz="quarter" idx="17" hasCustomPrompt="1"/>
          </p:nvPr>
        </p:nvSpPr>
        <p:spPr>
          <a:xfrm>
            <a:off x="3378958"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0" name="Text Placeholder 9">
            <a:extLst>
              <a:ext uri="{FF2B5EF4-FFF2-40B4-BE49-F238E27FC236}">
                <a16:creationId xmlns:a16="http://schemas.microsoft.com/office/drawing/2014/main" id="{2E834814-156C-DD69-C4E8-B06A336B25E9}"/>
              </a:ext>
            </a:extLst>
          </p:cNvPr>
          <p:cNvSpPr>
            <a:spLocks noGrp="1"/>
          </p:cNvSpPr>
          <p:nvPr>
            <p:ph type="body" sz="quarter" idx="19" hasCustomPrompt="1"/>
          </p:nvPr>
        </p:nvSpPr>
        <p:spPr>
          <a:xfrm>
            <a:off x="6272781"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1" name="Text Placeholder 9">
            <a:extLst>
              <a:ext uri="{FF2B5EF4-FFF2-40B4-BE49-F238E27FC236}">
                <a16:creationId xmlns:a16="http://schemas.microsoft.com/office/drawing/2014/main" id="{1415004B-E405-3D2D-0ECF-803558DDBD8A}"/>
              </a:ext>
            </a:extLst>
          </p:cNvPr>
          <p:cNvSpPr>
            <a:spLocks noGrp="1"/>
          </p:cNvSpPr>
          <p:nvPr>
            <p:ph type="body" sz="quarter" idx="20" hasCustomPrompt="1"/>
          </p:nvPr>
        </p:nvSpPr>
        <p:spPr>
          <a:xfrm>
            <a:off x="6272781"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2" name="Text Placeholder 9">
            <a:extLst>
              <a:ext uri="{FF2B5EF4-FFF2-40B4-BE49-F238E27FC236}">
                <a16:creationId xmlns:a16="http://schemas.microsoft.com/office/drawing/2014/main" id="{F9516F05-42DF-88FC-DB3A-ABF3A24B7CAA}"/>
              </a:ext>
            </a:extLst>
          </p:cNvPr>
          <p:cNvSpPr>
            <a:spLocks noGrp="1"/>
          </p:cNvSpPr>
          <p:nvPr>
            <p:ph type="body" sz="quarter" idx="22" hasCustomPrompt="1"/>
          </p:nvPr>
        </p:nvSpPr>
        <p:spPr>
          <a:xfrm>
            <a:off x="9166603"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3" name="Text Placeholder 9">
            <a:extLst>
              <a:ext uri="{FF2B5EF4-FFF2-40B4-BE49-F238E27FC236}">
                <a16:creationId xmlns:a16="http://schemas.microsoft.com/office/drawing/2014/main" id="{7ADA0828-0BAF-D28A-DFD9-EC75EA33AA9B}"/>
              </a:ext>
            </a:extLst>
          </p:cNvPr>
          <p:cNvSpPr>
            <a:spLocks noGrp="1"/>
          </p:cNvSpPr>
          <p:nvPr>
            <p:ph type="body" sz="quarter" idx="23" hasCustomPrompt="1"/>
          </p:nvPr>
        </p:nvSpPr>
        <p:spPr>
          <a:xfrm>
            <a:off x="9166603"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6" name="Picture Placeholder 12">
            <a:extLst>
              <a:ext uri="{FF2B5EF4-FFF2-40B4-BE49-F238E27FC236}">
                <a16:creationId xmlns:a16="http://schemas.microsoft.com/office/drawing/2014/main" id="{C8B47107-CA48-6A17-263C-DE3A8EBB5E27}"/>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7" name="Picture Placeholder 12">
            <a:extLst>
              <a:ext uri="{FF2B5EF4-FFF2-40B4-BE49-F238E27FC236}">
                <a16:creationId xmlns:a16="http://schemas.microsoft.com/office/drawing/2014/main" id="{7F2B691F-0BA0-78CD-0B0D-09ADBB99BECD}"/>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8" name="Picture Placeholder 12">
            <a:extLst>
              <a:ext uri="{FF2B5EF4-FFF2-40B4-BE49-F238E27FC236}">
                <a16:creationId xmlns:a16="http://schemas.microsoft.com/office/drawing/2014/main" id="{16865DFF-E6B4-6453-02D9-4C145A3BB150}"/>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9" name="Picture Placeholder 12">
            <a:extLst>
              <a:ext uri="{FF2B5EF4-FFF2-40B4-BE49-F238E27FC236}">
                <a16:creationId xmlns:a16="http://schemas.microsoft.com/office/drawing/2014/main" id="{5ABD9B1F-4FA5-2EC8-8720-83890818B2E2}"/>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Tree>
    <p:extLst>
      <p:ext uri="{BB962C8B-B14F-4D97-AF65-F5344CB8AC3E}">
        <p14:creationId xmlns:p14="http://schemas.microsoft.com/office/powerpoint/2010/main" val="225608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6E3CB0E-CBF5-F5C6-CBEB-87739E77EC65}"/>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AE86F64B-08DB-E5D4-B2AA-6649ABAD812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91B14B79-79B7-68CD-1151-6FCC77898E68}"/>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AACAAE5A-2AFE-71BF-47E0-9339A3B83489}"/>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30645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69377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985699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0" indent="0">
              <a:spcBef>
                <a:spcPts val="400"/>
              </a:spcBef>
              <a:spcAft>
                <a:spcPts val="1200"/>
              </a:spcAft>
              <a:buNone/>
              <a:defRPr/>
            </a:lvl1pPr>
            <a:lvl2pPr marL="0" indent="0">
              <a:spcBef>
                <a:spcPts val="1600"/>
              </a:spcBef>
              <a:spcAft>
                <a:spcPts val="0"/>
              </a:spcAft>
              <a:buNone/>
              <a:defRPr b="1">
                <a:latin typeface="EYInterstate" panose="02000503020000020004" pitchFamily="2" charset="0"/>
              </a:defRPr>
            </a:lvl2pPr>
            <a:lvl3pPr marL="504000" indent="0">
              <a:buNone/>
              <a:defRPr/>
            </a:lvl3pPr>
            <a:lvl4pPr marL="756000" indent="0">
              <a:buNone/>
              <a:defRPr/>
            </a:lvl4pPr>
            <a:lvl5pPr marL="1008000"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20035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947803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4156866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120634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95320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814941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48" name="SmartArt Placeholder 13">
            <a:extLst>
              <a:ext uri="{FF2B5EF4-FFF2-40B4-BE49-F238E27FC236}">
                <a16:creationId xmlns:a16="http://schemas.microsoft.com/office/drawing/2014/main" id="{22E94658-5E5F-713F-D9E0-D9B1BA7B8DE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49" name="SmartArt Placeholder 14">
            <a:extLst>
              <a:ext uri="{FF2B5EF4-FFF2-40B4-BE49-F238E27FC236}">
                <a16:creationId xmlns:a16="http://schemas.microsoft.com/office/drawing/2014/main" id="{B9319F0D-BF5B-DAC6-565F-071837332CE2}"/>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6" name="TextBox 5">
            <a:extLst>
              <a:ext uri="{FF2B5EF4-FFF2-40B4-BE49-F238E27FC236}">
                <a16:creationId xmlns:a16="http://schemas.microsoft.com/office/drawing/2014/main" id="{10E43661-A38D-5784-171D-B5B66E300DB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8" name="Rectangle 7">
            <a:extLst>
              <a:ext uri="{FF2B5EF4-FFF2-40B4-BE49-F238E27FC236}">
                <a16:creationId xmlns:a16="http://schemas.microsoft.com/office/drawing/2014/main" id="{6751D5C4-E870-5DBF-7BD5-0FAC400D460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9" name="Rectangle 8">
            <a:extLst>
              <a:ext uri="{FF2B5EF4-FFF2-40B4-BE49-F238E27FC236}">
                <a16:creationId xmlns:a16="http://schemas.microsoft.com/office/drawing/2014/main" id="{18699071-9785-B48C-364D-9AFF79C5BEB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4319048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82588"/>
            <a:ext cx="7394953" cy="638175"/>
          </a:xfrm>
        </p:spPr>
        <p:txBody>
          <a:bodyPr/>
          <a:lstStyle/>
          <a:p>
            <a:r>
              <a:rPr lang="en-GB" dirty="0"/>
              <a:t>Click to edit Master title style</a:t>
            </a:r>
            <a:endParaRPr lang="en-US" dirty="0"/>
          </a:p>
        </p:txBody>
      </p:sp>
      <p:sp>
        <p:nvSpPr>
          <p:cNvPr id="15" name="SmartArt Placeholder 13">
            <a:extLst>
              <a:ext uri="{FF2B5EF4-FFF2-40B4-BE49-F238E27FC236}">
                <a16:creationId xmlns:a16="http://schemas.microsoft.com/office/drawing/2014/main" id="{49F394CB-D44E-05F9-DC08-4647530A14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6" name="SmartArt Placeholder 14">
            <a:extLst>
              <a:ext uri="{FF2B5EF4-FFF2-40B4-BE49-F238E27FC236}">
                <a16:creationId xmlns:a16="http://schemas.microsoft.com/office/drawing/2014/main" id="{AF8920BD-6719-DAF4-4B8A-714342782BC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2" name="TextBox 1">
            <a:extLst>
              <a:ext uri="{FF2B5EF4-FFF2-40B4-BE49-F238E27FC236}">
                <a16:creationId xmlns:a16="http://schemas.microsoft.com/office/drawing/2014/main" id="{E173D7ED-AD44-0DB9-CCC8-5073E3B5E1E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BA2C4615-427C-69B3-EA1D-73D2838DD7C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61A5C7DD-1A86-B8B2-B8F7-D8AF2139637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644653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67AEBF90-6B4E-C743-2098-786F67C750D5}"/>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0C9C1757-8C94-A6AF-A3BA-BBD03B3D52C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A6AE5F3-3050-E5BF-9762-F46B3D60EEC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D23A643-B30A-6BB1-47DB-C281B542937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79940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82588"/>
            <a:ext cx="8181910" cy="638175"/>
          </a:xfrm>
        </p:spPr>
        <p:txBody>
          <a:bodyPr/>
          <a:lstStyle/>
          <a:p>
            <a:r>
              <a:rPr lang="en-GB"/>
              <a:t>Click to edit Master title style</a:t>
            </a:r>
            <a:endParaRPr lang="en-US"/>
          </a:p>
        </p:txBody>
      </p:sp>
      <p:sp>
        <p:nvSpPr>
          <p:cNvPr id="16" name="SmartArt Placeholder 13">
            <a:extLst>
              <a:ext uri="{FF2B5EF4-FFF2-40B4-BE49-F238E27FC236}">
                <a16:creationId xmlns:a16="http://schemas.microsoft.com/office/drawing/2014/main" id="{CF452C82-E3A0-D6AB-B0CB-61F9237B6193}"/>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90A9999A-08F8-4E6E-6BC6-EDD880355EAE}"/>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9" name="TextBox 8">
            <a:extLst>
              <a:ext uri="{FF2B5EF4-FFF2-40B4-BE49-F238E27FC236}">
                <a16:creationId xmlns:a16="http://schemas.microsoft.com/office/drawing/2014/main" id="{FD6AA9D7-E8AF-8AAA-ED29-CA65D7F96E8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782AF2AE-72EF-58A3-7709-15443889443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2" name="Rectangle 11">
            <a:extLst>
              <a:ext uri="{FF2B5EF4-FFF2-40B4-BE49-F238E27FC236}">
                <a16:creationId xmlns:a16="http://schemas.microsoft.com/office/drawing/2014/main" id="{896CC349-301F-4190-3A75-37446AADA51E}"/>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160573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85051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2539111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063021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7EDC6652-D330-42A9-B2DB-FD7DBFE6E7CE}" type="datetime3">
              <a:rPr lang="en-US" smtClean="0"/>
              <a:t>30 May 2025</a:t>
            </a:fld>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146489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6892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A blurry image of a colorful light&#10;&#10;Description automatically generated">
            <a:extLst>
              <a:ext uri="{FF2B5EF4-FFF2-40B4-BE49-F238E27FC236}">
                <a16:creationId xmlns:a16="http://schemas.microsoft.com/office/drawing/2014/main" id="{203F2EEF-FA23-7BF3-FA42-7AA6A8048FC9}"/>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3" name="Rectangle 2">
            <a:extLst>
              <a:ext uri="{FF2B5EF4-FFF2-40B4-BE49-F238E27FC236}">
                <a16:creationId xmlns:a16="http://schemas.microsoft.com/office/drawing/2014/main" id="{8BA2609B-5A46-8F19-B245-1EA93E5AD851}"/>
              </a:ext>
            </a:extLst>
          </p:cNvPr>
          <p:cNvSpPr/>
          <p:nvPr userDrawn="1"/>
        </p:nvSpPr>
        <p:spPr>
          <a:xfrm>
            <a:off x="0" y="1754659"/>
            <a:ext cx="12193200" cy="5103341"/>
          </a:xfrm>
          <a:prstGeom prst="rect">
            <a:avLst/>
          </a:prstGeom>
          <a:gradFill>
            <a:gsLst>
              <a:gs pos="0">
                <a:srgbClr val="000000">
                  <a:alpha val="0"/>
                </a:srgbClr>
              </a:gs>
              <a:gs pos="100000">
                <a:srgbClr val="000000">
                  <a:alpha val="85000"/>
                </a:srgbClr>
              </a:gs>
            </a:gsLst>
            <a:lin ang="5400000" scaled="1"/>
          </a:gra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0" indent="0">
              <a:spcAft>
                <a:spcPts val="2400"/>
              </a:spcAft>
              <a:buNone/>
              <a:defRPr sz="2800" b="1">
                <a:latin typeface="EYInterstate" panose="02000503020000020004" pitchFamily="2" charset="0"/>
              </a:defRPr>
            </a:lvl1pPr>
            <a:lvl2pPr marL="403225" indent="-403225">
              <a:spcAft>
                <a:spcPts val="1200"/>
              </a:spcAft>
              <a:buFont typeface="+mj-lt"/>
              <a:buAutoNum type="alphaLcParenR"/>
              <a:defRPr sz="2400">
                <a:latin typeface="EYInterstate" panose="02000503020000020004" pitchFamily="2" charset="0"/>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Logo">
            <a:extLst>
              <a:ext uri="{FF2B5EF4-FFF2-40B4-BE49-F238E27FC236}">
                <a16:creationId xmlns:a16="http://schemas.microsoft.com/office/drawing/2014/main" id="{31547B25-EC34-1439-CF5B-D461DD9743D4}"/>
              </a:ext>
            </a:extLst>
          </p:cNvPr>
          <p:cNvGrpSpPr/>
          <p:nvPr userDrawn="1"/>
        </p:nvGrpSpPr>
        <p:grpSpPr bwMode="black">
          <a:xfrm>
            <a:off x="11623900" y="6276977"/>
            <a:ext cx="346158" cy="355219"/>
            <a:chOff x="7110" y="4004"/>
            <a:chExt cx="191" cy="196"/>
          </a:xfrm>
        </p:grpSpPr>
        <p:sp>
          <p:nvSpPr>
            <p:cNvPr id="5" name="Freeform 5">
              <a:extLst>
                <a:ext uri="{FF2B5EF4-FFF2-40B4-BE49-F238E27FC236}">
                  <a16:creationId xmlns:a16="http://schemas.microsoft.com/office/drawing/2014/main" id="{719A29DA-FB51-2F9C-D8F2-D9F9327B998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DE8D475B-9642-4175-AF8D-08C93BE729CB}"/>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7">
              <a:extLst>
                <a:ext uri="{FF2B5EF4-FFF2-40B4-BE49-F238E27FC236}">
                  <a16:creationId xmlns:a16="http://schemas.microsoft.com/office/drawing/2014/main" id="{C8AF9272-2537-AEAB-A278-2B4700C4CC3A}"/>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8" name="TextBox 7">
            <a:extLst>
              <a:ext uri="{FF2B5EF4-FFF2-40B4-BE49-F238E27FC236}">
                <a16:creationId xmlns:a16="http://schemas.microsoft.com/office/drawing/2014/main" id="{70E3BCDF-7EAC-06EF-9084-B2D8E97AA1B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FB0FF822-F68E-8F8D-34B1-AE86565B7FA7}"/>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10" name="Rectangle 9">
            <a:extLst>
              <a:ext uri="{FF2B5EF4-FFF2-40B4-BE49-F238E27FC236}">
                <a16:creationId xmlns:a16="http://schemas.microsoft.com/office/drawing/2014/main" id="{0C87A213-2D87-5CA4-04D4-EBD841F6E19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4219455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defRPr sz="2000" b="1">
                <a:solidFill>
                  <a:schemeClr val="tx2"/>
                </a:solidFill>
                <a:latin typeface="EYInterstate" panose="02000503020000020004" pitchFamily="2" charset="0"/>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defRPr sz="2000" b="1">
                <a:solidFill>
                  <a:schemeClr val="tx2"/>
                </a:solidFill>
                <a:latin typeface="EYInterstate" panose="02000503020000020004" pitchFamily="2" charset="0"/>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581852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5619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24544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grpSp>
        <p:nvGrpSpPr>
          <p:cNvPr id="5" name="Group 4">
            <a:extLst>
              <a:ext uri="{FF2B5EF4-FFF2-40B4-BE49-F238E27FC236}">
                <a16:creationId xmlns:a16="http://schemas.microsoft.com/office/drawing/2014/main" id="{DFEC4647-A297-6D44-253F-7CB799E41956}"/>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077FE96-06E1-764F-EF1D-227F096A720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1EB8010C-6DC5-5ED2-865B-9ECC10B1F52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4E8B4FD0-7989-32A2-2C2D-B98F2CA72ACD}"/>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530665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51028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141131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14453072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768892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9060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60"/>
            <a:ext cx="11218863" cy="4638675"/>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19928818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Key Statement">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B747E62E-6D0C-C7D5-3E8D-2701CDF6C784}"/>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59"/>
            <a:ext cx="8412480" cy="5029200"/>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2272601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Key Statement">
    <p:spTree>
      <p:nvGrpSpPr>
        <p:cNvPr id="1" name=""/>
        <p:cNvGrpSpPr/>
        <p:nvPr/>
      </p:nvGrpSpPr>
      <p:grpSpPr>
        <a:xfrm>
          <a:off x="0" y="0"/>
          <a:ext cx="0" cy="0"/>
          <a:chOff x="0" y="0"/>
          <a:chExt cx="0" cy="0"/>
        </a:xfrm>
      </p:grpSpPr>
      <p:pic>
        <p:nvPicPr>
          <p:cNvPr id="5" name="Picture 4" descr="A colorful light in the dark&#10;&#10;Description automatically generated">
            <a:extLst>
              <a:ext uri="{FF2B5EF4-FFF2-40B4-BE49-F238E27FC236}">
                <a16:creationId xmlns:a16="http://schemas.microsoft.com/office/drawing/2014/main" id="{373DA671-0971-16D6-EB10-36A79B280E6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774" y="822960"/>
            <a:ext cx="11218863" cy="4638675"/>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Title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7422988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2DD57546-CD67-1365-AC04-A9BDED97E163}"/>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7" name="Rectangle 6">
            <a:extLst>
              <a:ext uri="{FF2B5EF4-FFF2-40B4-BE49-F238E27FC236}">
                <a16:creationId xmlns:a16="http://schemas.microsoft.com/office/drawing/2014/main" id="{C0E28584-BA69-5377-3FB5-173AF44AB30D}"/>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2025 Future Tax Leaders — employment tax update</a:t>
            </a:r>
          </a:p>
        </p:txBody>
      </p:sp>
    </p:spTree>
    <p:extLst>
      <p:ext uri="{BB962C8B-B14F-4D97-AF65-F5344CB8AC3E}">
        <p14:creationId xmlns:p14="http://schemas.microsoft.com/office/powerpoint/2010/main" val="3863092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Final legal text">
    <p:spTree>
      <p:nvGrpSpPr>
        <p:cNvPr id="1" name=""/>
        <p:cNvGrpSpPr/>
        <p:nvPr/>
      </p:nvGrpSpPr>
      <p:grpSpPr>
        <a:xfrm>
          <a:off x="0" y="0"/>
          <a:ext cx="0" cy="0"/>
          <a:chOff x="0" y="0"/>
          <a:chExt cx="0" cy="0"/>
        </a:xfrm>
      </p:grpSpPr>
      <p:pic>
        <p:nvPicPr>
          <p:cNvPr id="2" name="Picture 1" descr="A bright yellow circle&#10;&#10;Description automatically generated with medium confidence">
            <a:extLst>
              <a:ext uri="{FF2B5EF4-FFF2-40B4-BE49-F238E27FC236}">
                <a16:creationId xmlns:a16="http://schemas.microsoft.com/office/drawing/2014/main" id="{868BB597-21EC-43B9-FF18-B652D17F15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347123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4C06C001-67C6-86C4-D219-6D9FF2EE00C4}"/>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7864A79-9397-C095-6A60-037405E9993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49A99C1-F5EA-E9BD-DDAD-6B8B04AA2AB0}"/>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794E93B-1732-5AE8-2F55-692D141C96C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7903467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12" name="Line 10">
            <a:extLst>
              <a:ext uri="{FF2B5EF4-FFF2-40B4-BE49-F238E27FC236}">
                <a16:creationId xmlns:a16="http://schemas.microsoft.com/office/drawing/2014/main" id="{DA9741B6-D337-4A18-8ECB-FB21A6953E44}"/>
              </a:ext>
            </a:extLst>
          </p:cNvPr>
          <p:cNvSpPr>
            <a:spLocks noChangeShapeType="1"/>
          </p:cNvSpPr>
          <p:nvPr/>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lvl1pPr marL="267319" indent="-267319">
              <a:buClr>
                <a:srgbClr val="FFE600"/>
              </a:buClr>
              <a:buSzPct val="100000"/>
              <a:buFont typeface="EYInterstate" panose="02000503020000020004" pitchFamily="2" charset="0"/>
              <a:buChar char="•"/>
              <a:defRPr sz="2000"/>
            </a:lvl1pPr>
            <a:lvl2pPr marL="534639" indent="-267319">
              <a:buClr>
                <a:srgbClr val="FFE600"/>
              </a:buClr>
              <a:buSzPct val="100000"/>
              <a:buFont typeface="EYInterstate" panose="02000503020000020004" pitchFamily="2" charset="0"/>
              <a:buChar char="•"/>
              <a:defRPr sz="1800"/>
            </a:lvl2pPr>
            <a:lvl3pPr marL="801958" indent="-267319">
              <a:buClr>
                <a:srgbClr val="FFE600"/>
              </a:buClr>
              <a:buSzPct val="100000"/>
              <a:buFont typeface="EYInterstate" panose="02000503020000020004" pitchFamily="2" charset="0"/>
              <a:buChar char="•"/>
              <a:defRPr sz="1600"/>
            </a:lvl3pPr>
            <a:lvl4pPr marL="1069277" indent="-267319">
              <a:buClr>
                <a:srgbClr val="FFE600"/>
              </a:buClr>
              <a:buSzPct val="100000"/>
              <a:buFont typeface="EYInterstate" panose="02000503020000020004" pitchFamily="2" charset="0"/>
              <a:buChar char="•"/>
              <a:defRPr sz="1400"/>
            </a:lvl4pPr>
            <a:lvl5pPr marL="1336597" indent="-267319">
              <a:buClr>
                <a:srgbClr val="FFE600"/>
              </a:buClr>
              <a:buSzPct val="100000"/>
              <a:buFont typeface="EYInterstate" panose="02000503020000020004" pitchFamily="2"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C441B21A-C9ED-4CB0-B3B7-885D6FAD844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777884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3_Standard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AE0A66C-47C7-4A64-9C3F-0183AE130A6D}"/>
              </a:ext>
            </a:extLst>
          </p:cNvPr>
          <p:cNvGraphicFramePr>
            <a:graphicFrameLocks noChangeAspect="1"/>
          </p:cNvGraphicFramePr>
          <p:nvPr userDrawn="1">
            <p:custDataLst>
              <p:tags r:id="rId1"/>
            </p:custDataLst>
            <p:extLst>
              <p:ext uri="{D42A27DB-BD31-4B8C-83A1-F6EECF244321}">
                <p14:modId xmlns:p14="http://schemas.microsoft.com/office/powerpoint/2010/main" val="2681438574"/>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3AE0A66C-47C7-4A64-9C3F-0183AE130A6D}"/>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C6E25CB-42D9-4BC5-8E98-F41EB6F5FF3E}"/>
              </a:ext>
            </a:extLst>
          </p:cNvPr>
          <p:cNvSpPr/>
          <p:nvPr userDrawn="1">
            <p:custDataLst>
              <p:tags r:id="rId2"/>
            </p:custDataLst>
          </p:nvPr>
        </p:nvSpPr>
        <p:spPr>
          <a:xfrm>
            <a:off x="0" y="0"/>
            <a:ext cx="211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ctr"/>
            <a:endParaRPr lang="en-US" sz="2400" b="0" i="0" baseline="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hasCustomPrompt="1"/>
          </p:nvPr>
        </p:nvSpPr>
        <p:spPr>
          <a:xfrm>
            <a:off x="609601" y="294200"/>
            <a:ext cx="10972800"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Tree>
    <p:extLst>
      <p:ext uri="{BB962C8B-B14F-4D97-AF65-F5344CB8AC3E}">
        <p14:creationId xmlns:p14="http://schemas.microsoft.com/office/powerpoint/2010/main" val="36325443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2_Standard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4A0BAF-8DE1-4BB6-9C33-3FB5E8086C76}"/>
              </a:ext>
            </a:extLst>
          </p:cNvPr>
          <p:cNvGraphicFramePr>
            <a:graphicFrameLocks noChangeAspect="1"/>
          </p:cNvGraphicFramePr>
          <p:nvPr userDrawn="1">
            <p:custDataLst>
              <p:tags r:id="rId1"/>
            </p:custDataLst>
            <p:extLst>
              <p:ext uri="{D42A27DB-BD31-4B8C-83A1-F6EECF244321}">
                <p14:modId xmlns:p14="http://schemas.microsoft.com/office/powerpoint/2010/main" val="140908701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354A0BAF-8DE1-4BB6-9C33-3FB5E8086C76}"/>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pic>
        <p:nvPicPr>
          <p:cNvPr id="18" name="Picture 17" descr="A picture containing text, person, window, indoor&#10;&#10;Description automatically generated">
            <a:extLst>
              <a:ext uri="{FF2B5EF4-FFF2-40B4-BE49-F238E27FC236}">
                <a16:creationId xmlns:a16="http://schemas.microsoft.com/office/drawing/2014/main" id="{B6465EAD-5667-4738-870F-6AB0AFD48676}"/>
              </a:ext>
            </a:extLst>
          </p:cNvPr>
          <p:cNvPicPr>
            <a:picLocks/>
          </p:cNvPicPr>
          <p:nvPr userDrawn="1"/>
        </p:nvPicPr>
        <p:blipFill rotWithShape="1">
          <a:blip r:embed="rId6" cstate="screen">
            <a:extLst>
              <a:ext uri="{28A0092B-C50C-407E-A947-70E740481C1C}">
                <a14:useLocalDpi xmlns:a14="http://schemas.microsoft.com/office/drawing/2010/main"/>
              </a:ext>
            </a:extLst>
          </a:blip>
          <a:srcRect/>
          <a:stretch/>
        </p:blipFill>
        <p:spPr>
          <a:xfrm>
            <a:off x="7763763" y="0"/>
            <a:ext cx="4483101" cy="6858000"/>
          </a:xfrm>
          <a:prstGeom prst="rect">
            <a:avLst/>
          </a:prstGeom>
        </p:spPr>
      </p:pic>
      <p:sp>
        <p:nvSpPr>
          <p:cNvPr id="2" name="Title 1"/>
          <p:cNvSpPr>
            <a:spLocks noGrp="1"/>
          </p:cNvSpPr>
          <p:nvPr>
            <p:ph type="title"/>
          </p:nvPr>
        </p:nvSpPr>
        <p:spPr>
          <a:xfrm>
            <a:off x="609603" y="294200"/>
            <a:ext cx="6946899" cy="590400"/>
          </a:xfrm>
        </p:spPr>
        <p:txBody>
          <a:bodyPr vert="horz"/>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p:nvSpPr>
        <p:spPr bwMode="auto">
          <a:xfrm>
            <a:off x="609600" y="907750"/>
            <a:ext cx="694689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hasCustomPrompt="1"/>
          </p:nvPr>
        </p:nvSpPr>
        <p:spPr>
          <a:xfrm>
            <a:off x="609601" y="1137920"/>
            <a:ext cx="6946899" cy="4947920"/>
          </a:xfrm>
          <a:prstGeom prst="rect">
            <a:avLst/>
          </a:prstGeom>
        </p:spPr>
        <p:txBody>
          <a:bodyPr vert="horz" lIns="0" tIns="0" rIns="0" bIns="0" rtlCol="0" anchor="t" anchorCtr="0">
            <a:noAutofit/>
          </a:bodyPr>
          <a:lstStyle>
            <a:lvl1pPr marL="267319" indent="-267319">
              <a:buClr>
                <a:srgbClr val="FFE600"/>
              </a:buClr>
              <a:buSzPct val="100000"/>
              <a:buFont typeface="EYInterstate" panose="02000503020000020004" pitchFamily="2" charset="0"/>
              <a:buChar char="•"/>
              <a:defRPr sz="2000"/>
            </a:lvl1pPr>
            <a:lvl2pPr marL="534639" indent="-267319">
              <a:buClr>
                <a:srgbClr val="FFE600"/>
              </a:buClr>
              <a:buSzPct val="100000"/>
              <a:buFont typeface="EYInterstate" panose="02000503020000020004" pitchFamily="2" charset="0"/>
              <a:buChar char="•"/>
              <a:defRPr sz="1800"/>
            </a:lvl2pPr>
            <a:lvl3pPr marL="801958" indent="-267319">
              <a:buClr>
                <a:srgbClr val="FFE600"/>
              </a:buClr>
              <a:buSzPct val="100000"/>
              <a:buFont typeface="EYInterstate" panose="02000503020000020004" pitchFamily="2" charset="0"/>
              <a:buChar char="•"/>
              <a:defRPr sz="1600"/>
            </a:lvl3pPr>
            <a:lvl4pPr marL="1069277" indent="-267319">
              <a:buClr>
                <a:srgbClr val="FFE600"/>
              </a:buClr>
              <a:buSzPct val="100000"/>
              <a:buFont typeface="EYInterstate" panose="02000503020000020004" pitchFamily="2" charset="0"/>
              <a:buChar char="•"/>
              <a:defRPr sz="1400"/>
            </a:lvl4pPr>
            <a:lvl5pPr marL="1336597" indent="-267319">
              <a:buClr>
                <a:srgbClr val="FFE600"/>
              </a:buClr>
              <a:buSzPct val="100000"/>
              <a:buFont typeface="EYInterstate" panose="02000503020000020004" pitchFamily="2"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Rectangle 12">
            <a:extLst>
              <a:ext uri="{FF2B5EF4-FFF2-40B4-BE49-F238E27FC236}">
                <a16:creationId xmlns:a16="http://schemas.microsoft.com/office/drawing/2014/main" id="{5D878482-21C4-46CB-B58B-D0F0B7963C3C}"/>
              </a:ext>
            </a:extLst>
          </p:cNvPr>
          <p:cNvSpPr/>
          <p:nvPr userDrawn="1">
            <p:custDataLst>
              <p:tags r:id="rId2"/>
            </p:custDataLst>
          </p:nvPr>
        </p:nvSpPr>
        <p:spPr>
          <a:xfrm>
            <a:off x="7708899" y="4610100"/>
            <a:ext cx="4483101" cy="2247900"/>
          </a:xfrm>
          <a:prstGeom prst="rect">
            <a:avLst/>
          </a:prstGeom>
          <a:gradFill flip="none" rotWithShape="1">
            <a:gsLst>
              <a:gs pos="25000">
                <a:schemeClr val="bg2">
                  <a:alpha val="0"/>
                </a:schemeClr>
              </a:gs>
              <a:gs pos="100000">
                <a:schemeClr val="bg2">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grpSp>
        <p:nvGrpSpPr>
          <p:cNvPr id="14" name="Group 4">
            <a:extLst>
              <a:ext uri="{FF2B5EF4-FFF2-40B4-BE49-F238E27FC236}">
                <a16:creationId xmlns:a16="http://schemas.microsoft.com/office/drawing/2014/main" id="{3B4A391D-3957-4338-9EDA-93B38945E805}"/>
              </a:ext>
            </a:extLst>
          </p:cNvPr>
          <p:cNvGrpSpPr>
            <a:grpSpLocks noChangeAspect="1"/>
          </p:cNvGrpSpPr>
          <p:nvPr userDrawn="1"/>
        </p:nvGrpSpPr>
        <p:grpSpPr bwMode="auto">
          <a:xfrm>
            <a:off x="11185653" y="6327648"/>
            <a:ext cx="404284" cy="311150"/>
            <a:chOff x="7110" y="4004"/>
            <a:chExt cx="191" cy="196"/>
          </a:xfrm>
        </p:grpSpPr>
        <p:sp>
          <p:nvSpPr>
            <p:cNvPr id="15" name="Freeform 5">
              <a:extLst>
                <a:ext uri="{FF2B5EF4-FFF2-40B4-BE49-F238E27FC236}">
                  <a16:creationId xmlns:a16="http://schemas.microsoft.com/office/drawing/2014/main" id="{31C9DB23-8295-41EB-A761-39610D92D744}"/>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bg1"/>
                </a:solidFill>
              </a:endParaRPr>
            </a:p>
          </p:txBody>
        </p:sp>
        <p:sp>
          <p:nvSpPr>
            <p:cNvPr id="16" name="Freeform 6">
              <a:extLst>
                <a:ext uri="{FF2B5EF4-FFF2-40B4-BE49-F238E27FC236}">
                  <a16:creationId xmlns:a16="http://schemas.microsoft.com/office/drawing/2014/main" id="{14F7C7EF-1B59-4BE3-881A-898E73081867}"/>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bg1"/>
                </a:solidFill>
              </a:endParaRPr>
            </a:p>
          </p:txBody>
        </p:sp>
        <p:sp>
          <p:nvSpPr>
            <p:cNvPr id="17" name="Freeform 7">
              <a:extLst>
                <a:ext uri="{FF2B5EF4-FFF2-40B4-BE49-F238E27FC236}">
                  <a16:creationId xmlns:a16="http://schemas.microsoft.com/office/drawing/2014/main" id="{EBD02447-F4F5-4173-AB30-A44DCEDBBE4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bg1"/>
                </a:solidFill>
              </a:endParaRPr>
            </a:p>
          </p:txBody>
        </p:sp>
      </p:grpSp>
    </p:spTree>
    <p:extLst>
      <p:ext uri="{BB962C8B-B14F-4D97-AF65-F5344CB8AC3E}">
        <p14:creationId xmlns:p14="http://schemas.microsoft.com/office/powerpoint/2010/main" val="37482769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847A0-53DD-542E-C1E8-58E0BC534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64F09F-5378-EBE8-1DA6-7238B8EA15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8519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Standard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4A0BAF-8DE1-4BB6-9C33-3FB5E8086C76}"/>
              </a:ext>
            </a:extLst>
          </p:cNvPr>
          <p:cNvGraphicFramePr>
            <a:graphicFrameLocks noChangeAspect="1"/>
          </p:cNvGraphicFramePr>
          <p:nvPr userDrawn="1">
            <p:custDataLst>
              <p:tags r:id="rId1"/>
            </p:custDataLst>
            <p:extLst>
              <p:ext uri="{D42A27DB-BD31-4B8C-83A1-F6EECF244321}">
                <p14:modId xmlns:p14="http://schemas.microsoft.com/office/powerpoint/2010/main" val="302711783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354A0BAF-8DE1-4BB6-9C33-3FB5E8086C76}"/>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pic>
        <p:nvPicPr>
          <p:cNvPr id="3" name="Picture 2" descr="A person sitting on a bench looking at a paper&#10;&#10;Description automatically generated">
            <a:extLst>
              <a:ext uri="{FF2B5EF4-FFF2-40B4-BE49-F238E27FC236}">
                <a16:creationId xmlns:a16="http://schemas.microsoft.com/office/drawing/2014/main" id="{15836CEF-007C-005B-45E7-ACAB81339F3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7203" r="40160"/>
          <a:stretch/>
        </p:blipFill>
        <p:spPr>
          <a:xfrm>
            <a:off x="7708896" y="3177"/>
            <a:ext cx="4483101" cy="6868161"/>
          </a:xfrm>
          <a:prstGeom prst="rect">
            <a:avLst/>
          </a:prstGeom>
        </p:spPr>
      </p:pic>
      <p:sp>
        <p:nvSpPr>
          <p:cNvPr id="2" name="Title 1"/>
          <p:cNvSpPr>
            <a:spLocks noGrp="1"/>
          </p:cNvSpPr>
          <p:nvPr>
            <p:ph type="title"/>
          </p:nvPr>
        </p:nvSpPr>
        <p:spPr>
          <a:xfrm>
            <a:off x="609603" y="294200"/>
            <a:ext cx="6946899" cy="590400"/>
          </a:xfrm>
        </p:spPr>
        <p:txBody>
          <a:bodyPr vert="horz"/>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p:nvSpPr>
        <p:spPr bwMode="auto">
          <a:xfrm>
            <a:off x="609600" y="907750"/>
            <a:ext cx="694689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hasCustomPrompt="1"/>
          </p:nvPr>
        </p:nvSpPr>
        <p:spPr>
          <a:xfrm>
            <a:off x="609601" y="1137920"/>
            <a:ext cx="6946899" cy="4947920"/>
          </a:xfrm>
          <a:prstGeom prst="rect">
            <a:avLst/>
          </a:prstGeom>
        </p:spPr>
        <p:txBody>
          <a:bodyPr vert="horz" lIns="0" tIns="0" rIns="0" bIns="0" rtlCol="0" anchor="t" anchorCtr="0">
            <a:noAutofit/>
          </a:bodyPr>
          <a:lstStyle>
            <a:lvl1pPr marL="267319" indent="-267319">
              <a:buClr>
                <a:srgbClr val="FFE600"/>
              </a:buClr>
              <a:buSzPct val="100000"/>
              <a:buFont typeface="EYInterstate" panose="02000503020000020004" pitchFamily="2" charset="0"/>
              <a:buChar char="•"/>
              <a:defRPr sz="2000"/>
            </a:lvl1pPr>
            <a:lvl2pPr marL="534639" indent="-267319">
              <a:buClr>
                <a:srgbClr val="FFE600"/>
              </a:buClr>
              <a:buSzPct val="100000"/>
              <a:buFont typeface="EYInterstate" panose="02000503020000020004" pitchFamily="2" charset="0"/>
              <a:buChar char="•"/>
              <a:defRPr sz="1800"/>
            </a:lvl2pPr>
            <a:lvl3pPr marL="801958" indent="-267319">
              <a:buClr>
                <a:srgbClr val="FFE600"/>
              </a:buClr>
              <a:buSzPct val="100000"/>
              <a:buFont typeface="EYInterstate" panose="02000503020000020004" pitchFamily="2" charset="0"/>
              <a:buChar char="•"/>
              <a:defRPr sz="1600"/>
            </a:lvl3pPr>
            <a:lvl4pPr marL="1069277" indent="-267319">
              <a:buClr>
                <a:srgbClr val="FFE600"/>
              </a:buClr>
              <a:buSzPct val="100000"/>
              <a:buFont typeface="EYInterstate" panose="02000503020000020004" pitchFamily="2" charset="0"/>
              <a:buChar char="•"/>
              <a:defRPr sz="1400"/>
            </a:lvl4pPr>
            <a:lvl5pPr marL="1336597" indent="-267319">
              <a:buClr>
                <a:srgbClr val="FFE600"/>
              </a:buClr>
              <a:buSzPct val="100000"/>
              <a:buFont typeface="EYInterstate" panose="02000503020000020004" pitchFamily="2"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Rectangle 12">
            <a:extLst>
              <a:ext uri="{FF2B5EF4-FFF2-40B4-BE49-F238E27FC236}">
                <a16:creationId xmlns:a16="http://schemas.microsoft.com/office/drawing/2014/main" id="{5D878482-21C4-46CB-B58B-D0F0B7963C3C}"/>
              </a:ext>
            </a:extLst>
          </p:cNvPr>
          <p:cNvSpPr/>
          <p:nvPr userDrawn="1">
            <p:custDataLst>
              <p:tags r:id="rId2"/>
            </p:custDataLst>
          </p:nvPr>
        </p:nvSpPr>
        <p:spPr>
          <a:xfrm>
            <a:off x="7708899" y="4610100"/>
            <a:ext cx="4483101" cy="2247900"/>
          </a:xfrm>
          <a:prstGeom prst="rect">
            <a:avLst/>
          </a:prstGeom>
          <a:gradFill flip="none" rotWithShape="1">
            <a:gsLst>
              <a:gs pos="25000">
                <a:schemeClr val="bg2">
                  <a:alpha val="0"/>
                </a:schemeClr>
              </a:gs>
              <a:gs pos="100000">
                <a:schemeClr val="bg2">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grpSp>
        <p:nvGrpSpPr>
          <p:cNvPr id="14" name="Group 4">
            <a:extLst>
              <a:ext uri="{FF2B5EF4-FFF2-40B4-BE49-F238E27FC236}">
                <a16:creationId xmlns:a16="http://schemas.microsoft.com/office/drawing/2014/main" id="{3B4A391D-3957-4338-9EDA-93B38945E805}"/>
              </a:ext>
            </a:extLst>
          </p:cNvPr>
          <p:cNvGrpSpPr>
            <a:grpSpLocks noChangeAspect="1"/>
          </p:cNvGrpSpPr>
          <p:nvPr userDrawn="1"/>
        </p:nvGrpSpPr>
        <p:grpSpPr bwMode="auto">
          <a:xfrm>
            <a:off x="11185653" y="6327648"/>
            <a:ext cx="404284" cy="311150"/>
            <a:chOff x="7110" y="4004"/>
            <a:chExt cx="191" cy="196"/>
          </a:xfrm>
        </p:grpSpPr>
        <p:sp>
          <p:nvSpPr>
            <p:cNvPr id="15" name="Freeform 5">
              <a:extLst>
                <a:ext uri="{FF2B5EF4-FFF2-40B4-BE49-F238E27FC236}">
                  <a16:creationId xmlns:a16="http://schemas.microsoft.com/office/drawing/2014/main" id="{31C9DB23-8295-41EB-A761-39610D92D744}"/>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bg1"/>
                </a:solidFill>
              </a:endParaRPr>
            </a:p>
          </p:txBody>
        </p:sp>
        <p:sp>
          <p:nvSpPr>
            <p:cNvPr id="16" name="Freeform 6">
              <a:extLst>
                <a:ext uri="{FF2B5EF4-FFF2-40B4-BE49-F238E27FC236}">
                  <a16:creationId xmlns:a16="http://schemas.microsoft.com/office/drawing/2014/main" id="{14F7C7EF-1B59-4BE3-881A-898E73081867}"/>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bg1"/>
                </a:solidFill>
              </a:endParaRPr>
            </a:p>
          </p:txBody>
        </p:sp>
        <p:sp>
          <p:nvSpPr>
            <p:cNvPr id="17" name="Freeform 7">
              <a:extLst>
                <a:ext uri="{FF2B5EF4-FFF2-40B4-BE49-F238E27FC236}">
                  <a16:creationId xmlns:a16="http://schemas.microsoft.com/office/drawing/2014/main" id="{EBD02447-F4F5-4173-AB30-A44DCEDBBE4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bg1"/>
                </a:solidFill>
              </a:endParaRPr>
            </a:p>
          </p:txBody>
        </p:sp>
      </p:grpSp>
    </p:spTree>
    <p:extLst>
      <p:ext uri="{BB962C8B-B14F-4D97-AF65-F5344CB8AC3E}">
        <p14:creationId xmlns:p14="http://schemas.microsoft.com/office/powerpoint/2010/main" val="3520264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1" y="1137919"/>
            <a:ext cx="5384800" cy="4834800"/>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1" y="1137919"/>
            <a:ext cx="5384800" cy="4834800"/>
          </a:xfrm>
        </p:spPr>
        <p:txBody>
          <a:bodyPr/>
          <a:lstStyle>
            <a:lvl1pPr>
              <a:defRPr sz="1499">
                <a:solidFill>
                  <a:schemeClr val="bg1"/>
                </a:solidFill>
              </a:defRPr>
            </a:lvl1pPr>
            <a:lvl2pPr>
              <a:defRPr sz="1349">
                <a:solidFill>
                  <a:schemeClr val="bg1"/>
                </a:solidFill>
              </a:defRPr>
            </a:lvl2pPr>
            <a:lvl3pPr>
              <a:defRPr sz="1199">
                <a:solidFill>
                  <a:schemeClr val="bg1"/>
                </a:solidFill>
              </a:defRPr>
            </a:lvl3pPr>
            <a:lvl4pPr>
              <a:defRPr sz="1049">
                <a:solidFill>
                  <a:schemeClr val="bg1"/>
                </a:solidFill>
              </a:defRPr>
            </a:lvl4pPr>
            <a:lvl5pPr>
              <a:defRPr sz="900">
                <a:solidFill>
                  <a:schemeClr val="bg1"/>
                </a:solidFill>
              </a:defRPr>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Tree>
    <p:extLst>
      <p:ext uri="{BB962C8B-B14F-4D97-AF65-F5344CB8AC3E}">
        <p14:creationId xmlns:p14="http://schemas.microsoft.com/office/powerpoint/2010/main" val="2185024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CC0A79-CA31-47BB-8871-E2531E69A0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156" b="13805"/>
          <a:stretch/>
        </p:blipFill>
        <p:spPr>
          <a:xfrm>
            <a:off x="6347" y="0"/>
            <a:ext cx="12185653" cy="6858000"/>
          </a:xfrm>
          <a:prstGeom prst="rect">
            <a:avLst/>
          </a:prstGeom>
        </p:spPr>
      </p:pic>
      <p:sp>
        <p:nvSpPr>
          <p:cNvPr id="3" name="Rectangle 2">
            <a:extLst>
              <a:ext uri="{FF2B5EF4-FFF2-40B4-BE49-F238E27FC236}">
                <a16:creationId xmlns:a16="http://schemas.microsoft.com/office/drawing/2014/main" id="{D730DF18-6EF7-4C3F-A39E-BF6AF54C5D92}"/>
              </a:ext>
            </a:extLst>
          </p:cNvPr>
          <p:cNvSpPr/>
          <p:nvPr userDrawn="1"/>
        </p:nvSpPr>
        <p:spPr>
          <a:xfrm>
            <a:off x="0" y="0"/>
            <a:ext cx="12185653" cy="6858000"/>
          </a:xfrm>
          <a:prstGeom prst="rect">
            <a:avLst/>
          </a:prstGeom>
          <a:solidFill>
            <a:srgbClr val="00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49"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10" name="Footer Placeholder 6">
            <a:extLst>
              <a:ext uri="{FF2B5EF4-FFF2-40B4-BE49-F238E27FC236}">
                <a16:creationId xmlns:a16="http://schemas.microsoft.com/office/drawing/2014/main" id="{D9408409-9B7F-4885-919E-46E98BD5C201}"/>
              </a:ext>
            </a:extLst>
          </p:cNvPr>
          <p:cNvSpPr txBox="1">
            <a:spLocks/>
          </p:cNvSpPr>
          <p:nvPr userDrawn="1"/>
        </p:nvSpPr>
        <p:spPr>
          <a:xfrm>
            <a:off x="4038600" y="6510434"/>
            <a:ext cx="4114800" cy="180000"/>
          </a:xfrm>
          <a:prstGeom prst="rect">
            <a:avLst/>
          </a:prstGeom>
        </p:spPr>
        <p:txBody>
          <a:bodyPr vert="horz" lIns="91440" tIns="45720" rIns="91440" bIns="45720" rtlCol="0" anchor="ct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EYInterstate" panose="02000503020000020004" pitchFamily="2" charset="0"/>
              </a:rPr>
              <a:t>Future Tax Leaders — employment tax update</a:t>
            </a:r>
            <a:endParaRPr kumimoji="0" lang="en-IN" sz="800" b="0" i="0" u="none" strike="noStrike" kern="0" cap="none" spc="0" normalizeH="0" baseline="0" noProof="0" dirty="0">
              <a:ln>
                <a:noFill/>
              </a:ln>
              <a:solidFill>
                <a:schemeClr val="bg1"/>
              </a:solidFill>
              <a:effectLst/>
              <a:uLnTx/>
              <a:uFillTx/>
              <a:latin typeface="EYInterstate" panose="02000503020000020004" pitchFamily="2" charset="0"/>
            </a:endParaRPr>
          </a:p>
        </p:txBody>
      </p:sp>
      <p:sp>
        <p:nvSpPr>
          <p:cNvPr id="11" name="Slide Number Placeholder 7">
            <a:extLst>
              <a:ext uri="{FF2B5EF4-FFF2-40B4-BE49-F238E27FC236}">
                <a16:creationId xmlns:a16="http://schemas.microsoft.com/office/drawing/2014/main" id="{EFC0427F-515C-438C-82AE-C890E5D0A014}"/>
              </a:ext>
            </a:extLst>
          </p:cNvPr>
          <p:cNvSpPr txBox="1">
            <a:spLocks/>
          </p:cNvSpPr>
          <p:nvPr userDrawn="1"/>
        </p:nvSpPr>
        <p:spPr>
          <a:xfrm>
            <a:off x="484124" y="6510434"/>
            <a:ext cx="884088" cy="180000"/>
          </a:xfrm>
          <a:prstGeom prst="rect">
            <a:avLst/>
          </a:prstGeom>
        </p:spPr>
        <p:txBody>
          <a:bodyPr vert="horz" lIns="91440" tIns="45720" rIns="91440" bIns="45720" rtlCol="0" anchor="ctr"/>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chemeClr val="bg1"/>
                </a:solidFill>
                <a:effectLst/>
                <a:uLnTx/>
                <a:uFillTx/>
                <a:latin typeface="EYInterstate" panose="02000503020000020004" pitchFamily="2" charset="0"/>
              </a:rPr>
              <a:t>Page </a:t>
            </a:r>
            <a:fld id="{F1BC30E3-FFE5-4B91-AA19-87A149EBB9EE}" type="slidenum">
              <a:rPr kumimoji="0" sz="800" b="0" i="0" u="none" strike="noStrike" kern="0" cap="none" spc="0" normalizeH="0" baseline="0" noProof="0" smtClean="0">
                <a:ln>
                  <a:noFill/>
                </a:ln>
                <a:solidFill>
                  <a:schemeClr val="bg1"/>
                </a:solidFill>
                <a:effectLst/>
                <a:uLnTx/>
                <a:uFillTx/>
                <a:latin typeface="EYInterstate" panose="02000503020000020004" pitchFamily="2"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sz="800" b="0" i="0" u="none" strike="noStrike" kern="0" cap="none" spc="0" normalizeH="0" baseline="0" noProof="0" dirty="0">
              <a:ln>
                <a:noFill/>
              </a:ln>
              <a:solidFill>
                <a:schemeClr val="bg1"/>
              </a:solidFill>
              <a:effectLst/>
              <a:uLnTx/>
              <a:uFillTx/>
              <a:latin typeface="EYInterstate" panose="02000503020000020004" pitchFamily="2" charset="0"/>
            </a:endParaRPr>
          </a:p>
        </p:txBody>
      </p:sp>
      <p:grpSp>
        <p:nvGrpSpPr>
          <p:cNvPr id="4" name="Group 3">
            <a:extLst>
              <a:ext uri="{FF2B5EF4-FFF2-40B4-BE49-F238E27FC236}">
                <a16:creationId xmlns:a16="http://schemas.microsoft.com/office/drawing/2014/main" id="{24A2D8D9-B88E-76A8-4FFB-1EB6825628CF}"/>
              </a:ext>
            </a:extLst>
          </p:cNvPr>
          <p:cNvGrpSpPr>
            <a:grpSpLocks noChangeAspect="1"/>
          </p:cNvGrpSpPr>
          <p:nvPr userDrawn="1"/>
        </p:nvGrpSpPr>
        <p:grpSpPr bwMode="black">
          <a:xfrm>
            <a:off x="11666762" y="6329364"/>
            <a:ext cx="346158" cy="355219"/>
            <a:chOff x="7110" y="4004"/>
            <a:chExt cx="191" cy="196"/>
          </a:xfrm>
        </p:grpSpPr>
        <p:sp>
          <p:nvSpPr>
            <p:cNvPr id="5" name="Freeform 5">
              <a:extLst>
                <a:ext uri="{FF2B5EF4-FFF2-40B4-BE49-F238E27FC236}">
                  <a16:creationId xmlns:a16="http://schemas.microsoft.com/office/drawing/2014/main" id="{147A1520-25D7-58EC-F80E-057EDDD68614}"/>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186927EC-E8E2-C25D-BB3D-807F9770E138}"/>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7">
              <a:extLst>
                <a:ext uri="{FF2B5EF4-FFF2-40B4-BE49-F238E27FC236}">
                  <a16:creationId xmlns:a16="http://schemas.microsoft.com/office/drawing/2014/main" id="{BBD60073-FE76-501D-A850-B067949C671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8829564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blurry image of a rainbow&#10;&#10;Description automatically generated">
            <a:extLst>
              <a:ext uri="{FF2B5EF4-FFF2-40B4-BE49-F238E27FC236}">
                <a16:creationId xmlns:a16="http://schemas.microsoft.com/office/drawing/2014/main" id="{317BE7A3-A673-B58A-8BE4-D36A0E590D3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9767D4D9-A47B-4020-6B9B-87B081166C85}"/>
              </a:ext>
            </a:extLst>
          </p:cNvPr>
          <p:cNvGrpSpPr/>
          <p:nvPr userDrawn="1"/>
        </p:nvGrpSpPr>
        <p:grpSpPr>
          <a:xfrm>
            <a:off x="485774" y="1291008"/>
            <a:ext cx="5706110" cy="4360545"/>
            <a:chOff x="485774" y="1291008"/>
            <a:chExt cx="5706110" cy="4360545"/>
          </a:xfrm>
        </p:grpSpPr>
        <p:sp>
          <p:nvSpPr>
            <p:cNvPr id="299" name="Freeform 298">
              <a:extLst>
                <a:ext uri="{FF2B5EF4-FFF2-40B4-BE49-F238E27FC236}">
                  <a16:creationId xmlns:a16="http://schemas.microsoft.com/office/drawing/2014/main" id="{70589FC3-4491-BD75-2C16-660DF0B71BBC}"/>
                </a:ext>
              </a:extLst>
            </p:cNvPr>
            <p:cNvSpPr/>
            <p:nvPr/>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93" name="Freeform 292">
              <a:extLst>
                <a:ext uri="{FF2B5EF4-FFF2-40B4-BE49-F238E27FC236}">
                  <a16:creationId xmlns:a16="http://schemas.microsoft.com/office/drawing/2014/main" id="{B00DB918-F11D-F855-5478-ECB25A1AC3D1}"/>
                </a:ext>
              </a:extLst>
            </p:cNvPr>
            <p:cNvSpPr/>
            <p:nvPr/>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13" name="Group 12">
            <a:extLst>
              <a:ext uri="{FF2B5EF4-FFF2-40B4-BE49-F238E27FC236}">
                <a16:creationId xmlns:a16="http://schemas.microsoft.com/office/drawing/2014/main" id="{3FA35A17-6E72-5D10-337D-87AD82CF5161}"/>
              </a:ext>
            </a:extLst>
          </p:cNvPr>
          <p:cNvGrpSpPr>
            <a:grpSpLocks noChangeAspect="1"/>
          </p:cNvGrpSpPr>
          <p:nvPr userDrawn="1"/>
        </p:nvGrpSpPr>
        <p:grpSpPr>
          <a:xfrm>
            <a:off x="10562024" y="5167683"/>
            <a:ext cx="1220400" cy="1285398"/>
            <a:chOff x="3913438" y="-99392"/>
            <a:chExt cx="6512821" cy="6859693"/>
          </a:xfrm>
        </p:grpSpPr>
        <p:sp>
          <p:nvSpPr>
            <p:cNvPr id="14" name="Freeform: Shape 13">
              <a:extLst>
                <a:ext uri="{FF2B5EF4-FFF2-40B4-BE49-F238E27FC236}">
                  <a16:creationId xmlns:a16="http://schemas.microsoft.com/office/drawing/2014/main" id="{DD8B71BF-2CD6-B365-4402-A8FF831788C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A718681-C140-C687-56FE-5B74AAC28F64}"/>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5F880BD-E431-2A19-D56A-8B37360C1C2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
        <p:nvSpPr>
          <p:cNvPr id="2" name="Subtitle 2">
            <a:extLst>
              <a:ext uri="{FF2B5EF4-FFF2-40B4-BE49-F238E27FC236}">
                <a16:creationId xmlns:a16="http://schemas.microsoft.com/office/drawing/2014/main" id="{E44F49DD-B1F2-E490-809B-28FC1682FC1B}"/>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6" name="Title 4">
            <a:extLst>
              <a:ext uri="{FF2B5EF4-FFF2-40B4-BE49-F238E27FC236}">
                <a16:creationId xmlns:a16="http://schemas.microsoft.com/office/drawing/2014/main" id="{2258B6DC-35C3-8456-499C-C06889E5F3E1}"/>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7" name="Text Placeholder 288">
            <a:extLst>
              <a:ext uri="{FF2B5EF4-FFF2-40B4-BE49-F238E27FC236}">
                <a16:creationId xmlns:a16="http://schemas.microsoft.com/office/drawing/2014/main" id="{746C9F4A-56F5-8751-D020-048DB53DD3FB}"/>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spTree>
    <p:extLst>
      <p:ext uri="{BB962C8B-B14F-4D97-AF65-F5344CB8AC3E}">
        <p14:creationId xmlns:p14="http://schemas.microsoft.com/office/powerpoint/2010/main" val="37424579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DA5EC877-2F2D-B87F-413C-A62960EC670C}"/>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DE00CEB3-70C1-B84B-69F4-47C6239A963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1A4559-3046-DB7C-170D-8B5BA7C09322}"/>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232AF557-95D5-C3A7-8762-30EB758F1305}"/>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4360683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A05E7332-D2DE-8669-0AEC-5A2A6ABEC836}"/>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E9C3B74-7F38-B0AE-8CDD-386F5F93EBD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FAD6BB-BE7F-B979-02B7-6642DECA997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EAEBAC9C-4DEF-0172-39AF-392FB46391DA}"/>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29144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9D6D404D-3B24-C700-DA68-CAC99436C4DB}"/>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D1AC5912-E51B-95BC-8C66-553238217429}"/>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CD55CF-CF31-502D-7730-391827138A2F}"/>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17F457C-720D-E922-F11E-103B461D0764}"/>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928389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19815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Title Slide Frame Yellow">
    <p:bg>
      <p:bgPr>
        <a:solidFill>
          <a:schemeClr val="tx1"/>
        </a:solidFill>
        <a:effectLst/>
      </p:bgPr>
    </p:bg>
    <p:spTree>
      <p:nvGrpSpPr>
        <p:cNvPr id="1" name=""/>
        <p:cNvGrpSpPr/>
        <p:nvPr/>
      </p:nvGrpSpPr>
      <p:grpSpPr>
        <a:xfrm>
          <a:off x="0" y="0"/>
          <a:ext cx="0" cy="0"/>
          <a:chOff x="0" y="0"/>
          <a:chExt cx="0" cy="0"/>
        </a:xfrm>
      </p:grpSpPr>
      <p:pic>
        <p:nvPicPr>
          <p:cNvPr id="11" name="Picture 10" descr="A group of people sitting around a table&#10;&#10;AI-generated content may be incorrect.">
            <a:extLst>
              <a:ext uri="{FF2B5EF4-FFF2-40B4-BE49-F238E27FC236}">
                <a16:creationId xmlns:a16="http://schemas.microsoft.com/office/drawing/2014/main" id="{D5399444-178D-169B-B400-F1EA187874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2" t="15700" r="22"/>
          <a:stretch/>
        </p:blipFill>
        <p:spPr>
          <a:xfrm>
            <a:off x="0" y="0"/>
            <a:ext cx="12189348" cy="6858000"/>
          </a:xfrm>
          <a:prstGeom prst="rect">
            <a:avLst/>
          </a:prstGeom>
        </p:spPr>
      </p:pic>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10265518"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686762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6E3CB0E-CBF5-F5C6-CBEB-87739E77EC65}"/>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AE86F64B-08DB-E5D4-B2AA-6649ABAD812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91B14B79-79B7-68CD-1151-6FCC77898E68}"/>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AACAAE5A-2AFE-71BF-47E0-9339A3B83489}"/>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339922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67AEBF90-6B4E-C743-2098-786F67C750D5}"/>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0C9C1757-8C94-A6AF-A3BA-BBD03B3D52C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A6AE5F3-3050-E5BF-9762-F46B3D60EEC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D23A643-B30A-6BB1-47DB-C281B542937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0167973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grpSp>
        <p:nvGrpSpPr>
          <p:cNvPr id="5" name="Group 4">
            <a:extLst>
              <a:ext uri="{FF2B5EF4-FFF2-40B4-BE49-F238E27FC236}">
                <a16:creationId xmlns:a16="http://schemas.microsoft.com/office/drawing/2014/main" id="{DFEC4647-A297-6D44-253F-7CB799E41956}"/>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077FE96-06E1-764F-EF1D-227F096A720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1EB8010C-6DC5-5ED2-865B-9ECC10B1F52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4E8B4FD0-7989-32A2-2C2D-B98F2CA72ACD}"/>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316672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4C06C001-67C6-86C4-D219-6D9FF2EE00C4}"/>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7864A79-9397-C095-6A60-037405E9993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49A99C1-F5EA-E9BD-DDAD-6B8B04AA2AB0}"/>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794E93B-1732-5AE8-2F55-692D141C96C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563920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9D6D404D-3B24-C700-DA68-CAC99436C4DB}"/>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D1AC5912-E51B-95BC-8C66-553238217429}"/>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CD55CF-CF31-502D-7730-391827138A2F}"/>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17F457C-720D-E922-F11E-103B461D0764}"/>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1772559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98799DD5-A107-F05E-1B17-E91A15493875}"/>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51E304F-8F78-3B87-4D90-A4CD04AD740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B0ED5AB1-67B1-EB7E-24B6-6CE9AFD2444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5218930-F485-F944-970D-2DD7F653BED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9753525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E8C9C312-F6C2-0463-D74A-A17E895A20A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E807442E-6BC7-A4A5-0BEA-D4E13D6ED37F}"/>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59A8D832-F8A5-B928-BD29-D49AC2218B7C}"/>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768C3F-9B6D-90AA-9F71-E2AE10CDE47C}"/>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428186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dirty="0"/>
            </a:p>
          </p:txBody>
        </p:sp>
      </p:grpSp>
      <p:grpSp>
        <p:nvGrpSpPr>
          <p:cNvPr id="2" name="Group 1">
            <a:extLst>
              <a:ext uri="{FF2B5EF4-FFF2-40B4-BE49-F238E27FC236}">
                <a16:creationId xmlns:a16="http://schemas.microsoft.com/office/drawing/2014/main" id="{2227FA85-BD8B-B10F-506C-988BB7ED6E82}"/>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25F022C-3DD7-CE54-3F41-B2A9FD83FDF1}"/>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3B4BDBD-6FF3-6330-ADF8-EDC185F44AE9}"/>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02E5D71A-BC9C-E69D-9D59-9AA8924027F8}"/>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03004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4.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image" Target="../media/image10.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theme" Target="../theme/theme5.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theme" Target="../theme/theme6.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12pt</a:t>
            </a:r>
            <a:endParaRPr lang="en-US" dirty="0"/>
          </a:p>
        </p:txBody>
      </p:sp>
      <p:grpSp>
        <p:nvGrpSpPr>
          <p:cNvPr id="6" name="Group 4">
            <a:extLst>
              <a:ext uri="{FF2B5EF4-FFF2-40B4-BE49-F238E27FC236}">
                <a16:creationId xmlns:a16="http://schemas.microsoft.com/office/drawing/2014/main" id="{84D8E7BF-2CB9-F661-3559-99D90AE0A4E5}"/>
              </a:ext>
            </a:extLst>
          </p:cNvPr>
          <p:cNvGrpSpPr>
            <a:grpSpLocks noChangeAspect="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F348C26B-EB6F-05CB-58C3-8CC885016C60}"/>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7E0EFE34-9B76-A1E9-FE6A-B9D5366DB22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9" name="Rectangle 8">
            <a:extLst>
              <a:ext uri="{FF2B5EF4-FFF2-40B4-BE49-F238E27FC236}">
                <a16:creationId xmlns:a16="http://schemas.microsoft.com/office/drawing/2014/main" id="{1B01CC5A-CB0D-6444-BC03-E3E3D3C2DFAA}"/>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399062654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8" r:id="rId3"/>
    <p:sldLayoutId id="2147484153" r:id="rId4"/>
    <p:sldLayoutId id="2147484154" r:id="rId5"/>
    <p:sldLayoutId id="2147484116" r:id="rId6"/>
    <p:sldLayoutId id="2147484117" r:id="rId7"/>
    <p:sldLayoutId id="2147484118" r:id="rId8"/>
    <p:sldLayoutId id="2147484111" r:id="rId9"/>
    <p:sldLayoutId id="2147484112" r:id="rId10"/>
    <p:sldLayoutId id="2147484113" r:id="rId11"/>
    <p:sldLayoutId id="2147484114" r:id="rId12"/>
    <p:sldLayoutId id="2147484079" r:id="rId13"/>
    <p:sldLayoutId id="2147484235" r:id="rId14"/>
    <p:sldLayoutId id="2147484234" r:id="rId15"/>
    <p:sldLayoutId id="2147484156" r:id="rId16"/>
    <p:sldLayoutId id="2147484080" r:id="rId17"/>
    <p:sldLayoutId id="2147484082" r:id="rId18"/>
    <p:sldLayoutId id="2147484083" r:id="rId19"/>
    <p:sldLayoutId id="2147484236" r:id="rId20"/>
    <p:sldLayoutId id="2147484081" r:id="rId21"/>
    <p:sldLayoutId id="2147484155" r:id="rId22"/>
    <p:sldLayoutId id="2147484004" r:id="rId23"/>
    <p:sldLayoutId id="2147483984" r:id="rId24"/>
    <p:sldLayoutId id="2147484041" r:id="rId25"/>
    <p:sldLayoutId id="2147484084" r:id="rId26"/>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userDrawn="1">
          <p15:clr>
            <a:srgbClr val="F26B43"/>
          </p15:clr>
        </p15:guide>
        <p15:guide id="35" pos="302" userDrawn="1">
          <p15:clr>
            <a:srgbClr val="F26B43"/>
          </p15:clr>
        </p15:guide>
        <p15:guide id="36" orient="horz" pos="210" userDrawn="1">
          <p15:clr>
            <a:srgbClr val="F26B43"/>
          </p15:clr>
        </p15:guide>
        <p15:guide id="37" orient="horz" pos="527" userDrawn="1">
          <p15:clr>
            <a:srgbClr val="F26B43"/>
          </p15:clr>
        </p15:guide>
        <p15:guide id="38" orient="horz" pos="890" userDrawn="1">
          <p15:clr>
            <a:srgbClr val="F26B43"/>
          </p15:clr>
        </p15:guide>
        <p15:guide id="39" orient="horz" pos="38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2" name="Rectangle 11">
            <a:extLst>
              <a:ext uri="{FF2B5EF4-FFF2-40B4-BE49-F238E27FC236}">
                <a16:creationId xmlns:a16="http://schemas.microsoft.com/office/drawing/2014/main" id="{2137D3BD-802A-80EA-CAA5-4217EE7363FE}"/>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2025 Future Tax Leaders — employment tax update</a:t>
            </a:r>
          </a:p>
        </p:txBody>
      </p:sp>
    </p:spTree>
    <p:extLst>
      <p:ext uri="{BB962C8B-B14F-4D97-AF65-F5344CB8AC3E}">
        <p14:creationId xmlns:p14="http://schemas.microsoft.com/office/powerpoint/2010/main" val="292422943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95" r:id="rId4"/>
    <p:sldLayoutId id="2147484099" r:id="rId5"/>
    <p:sldLayoutId id="2147484089" r:id="rId6"/>
    <p:sldLayoutId id="2147484090" r:id="rId7"/>
    <p:sldLayoutId id="2147484224" r:id="rId8"/>
    <p:sldLayoutId id="2147484096" r:id="rId9"/>
    <p:sldLayoutId id="2147484097" r:id="rId10"/>
    <p:sldLayoutId id="2147484092" r:id="rId11"/>
    <p:sldLayoutId id="2147484100" r:id="rId12"/>
    <p:sldLayoutId id="2147484094" r:id="rId13"/>
    <p:sldLayoutId id="2147484157" r:id="rId14"/>
    <p:sldLayoutId id="2147484223" r:id="rId15"/>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userDrawn="1">
          <p15:clr>
            <a:srgbClr val="F26B43"/>
          </p15:clr>
        </p15:guide>
        <p15:guide id="45" pos="7378" userDrawn="1">
          <p15:clr>
            <a:srgbClr val="F26B43"/>
          </p15:clr>
        </p15:guide>
        <p15:guide id="58" orient="horz" pos="663" userDrawn="1">
          <p15:clr>
            <a:srgbClr val="F26B43"/>
          </p15:clr>
        </p15:guide>
        <p15:guide id="59" orient="horz" pos="255" userDrawn="1">
          <p15:clr>
            <a:srgbClr val="F26B43"/>
          </p15:clr>
        </p15:guide>
        <p15:guide id="60" orient="horz" pos="890" userDrawn="1">
          <p15:clr>
            <a:srgbClr val="F26B43"/>
          </p15:clr>
        </p15:guide>
        <p15:guide id="61" orient="horz" pos="383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24pt</a:t>
            </a:r>
            <a:r>
              <a:rPr lang="en-US" dirty="0"/>
              <a: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ABC61401-7B6E-BEEF-F0A5-2EDA6109B6B5}"/>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0DF61D40-DD67-C42A-E8DC-00BBF8947D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9" name="Rectangle 8">
            <a:extLst>
              <a:ext uri="{FF2B5EF4-FFF2-40B4-BE49-F238E27FC236}">
                <a16:creationId xmlns:a16="http://schemas.microsoft.com/office/drawing/2014/main" id="{CC5914D4-FFCD-D9F9-8492-184BC01AC914}"/>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4101247033"/>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302" userDrawn="1">
          <p15:clr>
            <a:srgbClr val="F26B43"/>
          </p15:clr>
        </p15:guide>
        <p15:guide id="52" orient="horz" pos="527" userDrawn="1">
          <p15:clr>
            <a:srgbClr val="F26B43"/>
          </p15:clr>
        </p15:guide>
        <p15:guide id="53" pos="7378" userDrawn="1">
          <p15:clr>
            <a:srgbClr val="F26B43"/>
          </p15:clr>
        </p15:guide>
        <p15:guide id="54" orient="horz" pos="3838" userDrawn="1">
          <p15:clr>
            <a:srgbClr val="F26B43"/>
          </p15:clr>
        </p15:guide>
        <p15:guide id="55" orient="horz" pos="890" userDrawn="1">
          <p15:clr>
            <a:srgbClr val="F26B43"/>
          </p15:clr>
        </p15:guide>
        <p15:guide id="56" orient="horz" pos="2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63C6C3C1-8303-0117-3D7B-C9C353D3A26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December 2024</a:t>
            </a:r>
          </a:p>
        </p:txBody>
      </p:sp>
      <p:sp>
        <p:nvSpPr>
          <p:cNvPr id="11" name="Rectangle 10">
            <a:extLst>
              <a:ext uri="{FF2B5EF4-FFF2-40B4-BE49-F238E27FC236}">
                <a16:creationId xmlns:a16="http://schemas.microsoft.com/office/drawing/2014/main" id="{F9743914-FFD9-E161-F919-C9967A65382D}"/>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Lobbying expense analysis</a:t>
            </a:r>
          </a:p>
        </p:txBody>
      </p:sp>
    </p:spTree>
    <p:extLst>
      <p:ext uri="{BB962C8B-B14F-4D97-AF65-F5344CB8AC3E}">
        <p14:creationId xmlns:p14="http://schemas.microsoft.com/office/powerpoint/2010/main" val="3953520345"/>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p15:clr>
            <a:srgbClr val="F26B43"/>
          </p15:clr>
        </p15:guide>
        <p15:guide id="45" pos="7378">
          <p15:clr>
            <a:srgbClr val="F26B43"/>
          </p15:clr>
        </p15:guide>
        <p15:guide id="58" orient="horz" pos="663">
          <p15:clr>
            <a:srgbClr val="F26B43"/>
          </p15:clr>
        </p15:guide>
        <p15:guide id="59" orient="horz" pos="255">
          <p15:clr>
            <a:srgbClr val="F26B43"/>
          </p15:clr>
        </p15:guide>
        <p15:guide id="60" orient="horz" pos="890">
          <p15:clr>
            <a:srgbClr val="F26B43"/>
          </p15:clr>
        </p15:guide>
        <p15:guide id="61" orient="horz" pos="383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rainbow&#10;&#10;Description automatically generated">
            <a:extLst>
              <a:ext uri="{FF2B5EF4-FFF2-40B4-BE49-F238E27FC236}">
                <a16:creationId xmlns:a16="http://schemas.microsoft.com/office/drawing/2014/main" id="{F069EED6-D59B-6B93-7881-CB98A016B7C8}"/>
              </a:ext>
            </a:extLst>
          </p:cNvPr>
          <p:cNvPicPr>
            <a:picLocks/>
          </p:cNvPicPr>
          <p:nvPr userDrawn="1"/>
        </p:nvPicPr>
        <p:blipFill>
          <a:blip r:embed="rId24">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B267FD03-357F-3B48-6020-113D59F0EDC5}"/>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kern="1200" dirty="0">
                <a:solidFill>
                  <a:schemeClr val="bg1"/>
                </a:solidFill>
                <a:latin typeface="EYInterstate" panose="02000503020000020004" pitchFamily="2" charset="0"/>
                <a:ea typeface="+mn-ea"/>
                <a:cs typeface="Arial" pitchFamily="34" charset="0"/>
              </a:rPr>
              <a:t>2025 Future Tax Leaders — employment tax update</a:t>
            </a:r>
          </a:p>
        </p:txBody>
      </p:sp>
    </p:spTree>
    <p:extLst>
      <p:ext uri="{BB962C8B-B14F-4D97-AF65-F5344CB8AC3E}">
        <p14:creationId xmlns:p14="http://schemas.microsoft.com/office/powerpoint/2010/main" val="1552570861"/>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 id="2147484189" r:id="rId15"/>
    <p:sldLayoutId id="2147484225" r:id="rId16"/>
    <p:sldLayoutId id="2147484227" r:id="rId17"/>
    <p:sldLayoutId id="2147484229" r:id="rId18"/>
    <p:sldLayoutId id="2147484230" r:id="rId19"/>
    <p:sldLayoutId id="2147484231" r:id="rId20"/>
    <p:sldLayoutId id="2147484232" r:id="rId21"/>
    <p:sldLayoutId id="2147484233" r:id="rId22"/>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p15:clr>
            <a:srgbClr val="F26B43"/>
          </p15:clr>
        </p15:guide>
        <p15:guide id="45" pos="7378">
          <p15:clr>
            <a:srgbClr val="F26B43"/>
          </p15:clr>
        </p15:guide>
        <p15:guide id="58" orient="horz" pos="663">
          <p15:clr>
            <a:srgbClr val="F26B43"/>
          </p15:clr>
        </p15:guide>
        <p15:guide id="59" orient="horz" pos="255">
          <p15:clr>
            <a:srgbClr val="F26B43"/>
          </p15:clr>
        </p15:guide>
        <p15:guide id="60" orient="horz" pos="890">
          <p15:clr>
            <a:srgbClr val="F26B43"/>
          </p15:clr>
        </p15:guide>
        <p15:guide id="61" orient="horz" pos="383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12pt</a:t>
            </a:r>
            <a:endParaRPr lang="en-US" dirty="0"/>
          </a:p>
        </p:txBody>
      </p:sp>
      <p:sp>
        <p:nvSpPr>
          <p:cNvPr id="10" name="TextBox 9">
            <a:extLst>
              <a:ext uri="{FF2B5EF4-FFF2-40B4-BE49-F238E27FC236}">
                <a16:creationId xmlns:a16="http://schemas.microsoft.com/office/drawing/2014/main" id="{8D7AC318-70FB-024E-B1E1-0A73500DB625}"/>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5783F5DF-8440-55C8-5D06-A20173EDE59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sp>
        <p:nvSpPr>
          <p:cNvPr id="12" name="Rectangle 11">
            <a:extLst>
              <a:ext uri="{FF2B5EF4-FFF2-40B4-BE49-F238E27FC236}">
                <a16:creationId xmlns:a16="http://schemas.microsoft.com/office/drawing/2014/main" id="{57B0E53D-C352-ADCC-73FC-59EDFC0B48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grpSp>
        <p:nvGrpSpPr>
          <p:cNvPr id="14" name="Group 13">
            <a:extLst>
              <a:ext uri="{FF2B5EF4-FFF2-40B4-BE49-F238E27FC236}">
                <a16:creationId xmlns:a16="http://schemas.microsoft.com/office/drawing/2014/main" id="{C6DE8E1F-C485-43A2-E0CE-D02F526D101D}"/>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39EC49B3-BA8B-E221-D177-7940C729C5C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440825A-861B-5474-8310-6F7E1B95C87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2A46E300-C6FB-4156-44B4-B7BDC1333B15}"/>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318414642"/>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 id="2147484207" r:id="rId16"/>
    <p:sldLayoutId id="2147484208" r:id="rId17"/>
    <p:sldLayoutId id="2147484209" r:id="rId18"/>
    <p:sldLayoutId id="2147484210" r:id="rId19"/>
    <p:sldLayoutId id="2147484211" r:id="rId20"/>
    <p:sldLayoutId id="2147484212" r:id="rId21"/>
    <p:sldLayoutId id="2147484213" r:id="rId22"/>
    <p:sldLayoutId id="2147484214" r:id="rId23"/>
    <p:sldLayoutId id="2147484215" r:id="rId24"/>
    <p:sldLayoutId id="2147484216" r:id="rId25"/>
    <p:sldLayoutId id="2147484217" r:id="rId26"/>
    <p:sldLayoutId id="2147484218" r:id="rId27"/>
    <p:sldLayoutId id="2147484219" r:id="rId28"/>
    <p:sldLayoutId id="2147484220" r:id="rId29"/>
    <p:sldLayoutId id="2147484221" r:id="rId30"/>
    <p:sldLayoutId id="2147484222" r:id="rId31"/>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p15:clr>
            <a:srgbClr val="F26B43"/>
          </p15:clr>
        </p15:guide>
        <p15:guide id="35" pos="302">
          <p15:clr>
            <a:srgbClr val="F26B43"/>
          </p15:clr>
        </p15:guide>
        <p15:guide id="36" orient="horz" pos="210">
          <p15:clr>
            <a:srgbClr val="F26B43"/>
          </p15:clr>
        </p15:guide>
        <p15:guide id="37" orient="horz" pos="527">
          <p15:clr>
            <a:srgbClr val="F26B43"/>
          </p15:clr>
        </p15:guide>
        <p15:guide id="38" orient="horz" pos="890">
          <p15:clr>
            <a:srgbClr val="F26B43"/>
          </p15:clr>
        </p15:guide>
        <p15:guide id="39" orient="horz" pos="383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5.xml"/><Relationship Id="rId1" Type="http://schemas.openxmlformats.org/officeDocument/2006/relationships/tags" Target="../tags/tag11.xml"/><Relationship Id="rId5" Type="http://schemas.openxmlformats.org/officeDocument/2006/relationships/image" Target="../media/image30.jpeg"/><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5.xml"/><Relationship Id="rId1" Type="http://schemas.openxmlformats.org/officeDocument/2006/relationships/tags" Target="../tags/tag12.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5.xml"/><Relationship Id="rId1" Type="http://schemas.openxmlformats.org/officeDocument/2006/relationships/tags" Target="../tags/tag13.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tags" Target="../tags/tag14.xml"/><Relationship Id="rId6" Type="http://schemas.openxmlformats.org/officeDocument/2006/relationships/image" Target="../media/image15.emf"/><Relationship Id="rId5" Type="http://schemas.openxmlformats.org/officeDocument/2006/relationships/oleObject" Target="../embeddings/oleObject9.bin"/><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5.xml"/><Relationship Id="rId1" Type="http://schemas.openxmlformats.org/officeDocument/2006/relationships/tags" Target="../tags/tag15.xml"/><Relationship Id="rId5" Type="http://schemas.openxmlformats.org/officeDocument/2006/relationships/image" Target="../media/image15.emf"/><Relationship Id="rId4" Type="http://schemas.openxmlformats.org/officeDocument/2006/relationships/oleObject" Target="../embeddings/oleObject10.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5.xml"/><Relationship Id="rId1" Type="http://schemas.openxmlformats.org/officeDocument/2006/relationships/tags" Target="../tags/tag16.xml"/><Relationship Id="rId5" Type="http://schemas.openxmlformats.org/officeDocument/2006/relationships/image" Target="../media/image29.emf"/><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5.xml"/><Relationship Id="rId1" Type="http://schemas.openxmlformats.org/officeDocument/2006/relationships/tags" Target="../tags/tag17.xml"/><Relationship Id="rId5" Type="http://schemas.openxmlformats.org/officeDocument/2006/relationships/image" Target="../media/image29.emf"/><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7.xml"/><Relationship Id="rId1" Type="http://schemas.openxmlformats.org/officeDocument/2006/relationships/tags" Target="../tags/tag18.xml"/><Relationship Id="rId5" Type="http://schemas.openxmlformats.org/officeDocument/2006/relationships/image" Target="../media/image31.jpeg"/><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33.xml"/><Relationship Id="rId1" Type="http://schemas.openxmlformats.org/officeDocument/2006/relationships/tags" Target="../tags/tag19.xml"/><Relationship Id="rId4" Type="http://schemas.openxmlformats.org/officeDocument/2006/relationships/image" Target="../media/image15.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3.xml"/><Relationship Id="rId1" Type="http://schemas.openxmlformats.org/officeDocument/2006/relationships/tags" Target="../tags/tag20.xml"/><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3.xml"/><Relationship Id="rId1" Type="http://schemas.openxmlformats.org/officeDocument/2006/relationships/tags" Target="../tags/tag21.xml"/><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3.xml"/><Relationship Id="rId1" Type="http://schemas.openxmlformats.org/officeDocument/2006/relationships/tags" Target="../tags/tag22.xml"/><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33.xml"/><Relationship Id="rId1" Type="http://schemas.openxmlformats.org/officeDocument/2006/relationships/tags" Target="../tags/tag23.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33.xml"/><Relationship Id="rId1" Type="http://schemas.openxmlformats.org/officeDocument/2006/relationships/tags" Target="../tags/tag24.xml"/><Relationship Id="rId4" Type="http://schemas.openxmlformats.org/officeDocument/2006/relationships/image" Target="../media/image15.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5.xml"/><Relationship Id="rId1" Type="http://schemas.openxmlformats.org/officeDocument/2006/relationships/tags" Target="../tags/tag25.xml"/><Relationship Id="rId5" Type="http://schemas.openxmlformats.org/officeDocument/2006/relationships/image" Target="../media/image32.jpeg"/><Relationship Id="rId4" Type="http://schemas.openxmlformats.org/officeDocument/2006/relationships/image" Target="../media/image15.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5.xml"/><Relationship Id="rId1" Type="http://schemas.openxmlformats.org/officeDocument/2006/relationships/tags" Target="../tags/tag26.xml"/><Relationship Id="rId5" Type="http://schemas.openxmlformats.org/officeDocument/2006/relationships/image" Target="../media/image32.jpeg"/><Relationship Id="rId4" Type="http://schemas.openxmlformats.org/officeDocument/2006/relationships/image" Target="../media/image15.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5.xml"/><Relationship Id="rId1" Type="http://schemas.openxmlformats.org/officeDocument/2006/relationships/tags" Target="../tags/tag27.xml"/><Relationship Id="rId5" Type="http://schemas.openxmlformats.org/officeDocument/2006/relationships/image" Target="../media/image32.jpeg"/><Relationship Id="rId4" Type="http://schemas.openxmlformats.org/officeDocument/2006/relationships/image" Target="../media/image15.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5.xml"/><Relationship Id="rId1" Type="http://schemas.openxmlformats.org/officeDocument/2006/relationships/tags" Target="../tags/tag28.xml"/><Relationship Id="rId6" Type="http://schemas.openxmlformats.org/officeDocument/2006/relationships/image" Target="../media/image32.jpeg"/><Relationship Id="rId5" Type="http://schemas.openxmlformats.org/officeDocument/2006/relationships/image" Target="../media/image15.emf"/><Relationship Id="rId4" Type="http://schemas.openxmlformats.org/officeDocument/2006/relationships/oleObject" Target="../embeddings/oleObject16.bin"/></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7.emf"/><Relationship Id="rId5" Type="http://schemas.openxmlformats.org/officeDocument/2006/relationships/oleObject" Target="../embeddings/oleObject17.bin"/><Relationship Id="rId4"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86.xml"/><Relationship Id="rId1" Type="http://schemas.openxmlformats.org/officeDocument/2006/relationships/tags" Target="../tags/tag31.xml"/><Relationship Id="rId4" Type="http://schemas.openxmlformats.org/officeDocument/2006/relationships/image" Target="../media/image1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7.xml"/><Relationship Id="rId5" Type="http://schemas.openxmlformats.org/officeDocument/2006/relationships/image" Target="../media/image28.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8.xml"/><Relationship Id="rId1" Type="http://schemas.openxmlformats.org/officeDocument/2006/relationships/tags" Target="../tags/tag7.xml"/><Relationship Id="rId5" Type="http://schemas.openxmlformats.org/officeDocument/2006/relationships/image" Target="../media/image14.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4.e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5.xml"/><Relationship Id="rId1" Type="http://schemas.openxmlformats.org/officeDocument/2006/relationships/tags" Target="../tags/tag10.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4FAA-7EB3-DCCB-5F75-86CA72B7AD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E0A9BE-B435-07EA-4981-277BC48E25CA}"/>
              </a:ext>
            </a:extLst>
          </p:cNvPr>
          <p:cNvSpPr>
            <a:spLocks noGrp="1"/>
          </p:cNvSpPr>
          <p:nvPr>
            <p:ph type="title"/>
          </p:nvPr>
        </p:nvSpPr>
        <p:spPr>
          <a:xfrm>
            <a:off x="889762" y="2698751"/>
            <a:ext cx="4906009" cy="1654043"/>
          </a:xfrm>
        </p:spPr>
        <p:txBody>
          <a:bodyPr/>
          <a:lstStyle/>
          <a:p>
            <a:r>
              <a:rPr lang="en-US" dirty="0"/>
              <a:t>2025 Future Tax Leaders — employment </a:t>
            </a:r>
            <a:br>
              <a:rPr lang="en-US" dirty="0"/>
            </a:br>
            <a:r>
              <a:rPr lang="en-US" dirty="0"/>
              <a:t>tax update</a:t>
            </a:r>
          </a:p>
        </p:txBody>
      </p:sp>
      <p:sp>
        <p:nvSpPr>
          <p:cNvPr id="3" name="Text Placeholder 2">
            <a:extLst>
              <a:ext uri="{FF2B5EF4-FFF2-40B4-BE49-F238E27FC236}">
                <a16:creationId xmlns:a16="http://schemas.microsoft.com/office/drawing/2014/main" id="{54438CF1-E6DA-B69C-49CE-ED6C746226E4}"/>
              </a:ext>
            </a:extLst>
          </p:cNvPr>
          <p:cNvSpPr>
            <a:spLocks noGrp="1"/>
          </p:cNvSpPr>
          <p:nvPr>
            <p:ph type="body" sz="quarter" idx="10"/>
          </p:nvPr>
        </p:nvSpPr>
        <p:spPr>
          <a:xfrm>
            <a:off x="889762" y="5047485"/>
            <a:ext cx="4906010" cy="246221"/>
          </a:xfrm>
        </p:spPr>
        <p:txBody>
          <a:bodyPr/>
          <a:lstStyle/>
          <a:p>
            <a:r>
              <a:rPr lang="en-US" dirty="0"/>
              <a:t>29 May 2025</a:t>
            </a:r>
          </a:p>
        </p:txBody>
      </p:sp>
    </p:spTree>
    <p:extLst>
      <p:ext uri="{BB962C8B-B14F-4D97-AF65-F5344CB8AC3E}">
        <p14:creationId xmlns:p14="http://schemas.microsoft.com/office/powerpoint/2010/main" val="1176738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77EC2-CB9F-4609-EBB6-5B74B050690A}"/>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FB0086A-0948-5F7D-8A67-3C59B27D7A6A}"/>
              </a:ext>
            </a:extLst>
          </p:cNvPr>
          <p:cNvSpPr>
            <a:spLocks noGrp="1"/>
          </p:cNvSpPr>
          <p:nvPr>
            <p:ph type="body" sz="quarter" idx="13"/>
          </p:nvPr>
        </p:nvSpPr>
        <p:spPr>
          <a:xfrm>
            <a:off x="485775" y="370800"/>
            <a:ext cx="7394575" cy="313932"/>
          </a:xfrm>
        </p:spPr>
        <p:txBody>
          <a:bodyPr/>
          <a:lstStyle/>
          <a:p>
            <a:r>
              <a:rPr lang="en-US" dirty="0"/>
              <a:t>Polling question 1</a:t>
            </a:r>
          </a:p>
        </p:txBody>
      </p:sp>
      <p:sp>
        <p:nvSpPr>
          <p:cNvPr id="18" name="Content Placeholder 17">
            <a:extLst>
              <a:ext uri="{FF2B5EF4-FFF2-40B4-BE49-F238E27FC236}">
                <a16:creationId xmlns:a16="http://schemas.microsoft.com/office/drawing/2014/main" id="{5CAEA3D7-3D4E-241C-C20F-4452E88AA988}"/>
              </a:ext>
            </a:extLst>
          </p:cNvPr>
          <p:cNvSpPr>
            <a:spLocks noGrp="1"/>
          </p:cNvSpPr>
          <p:nvPr>
            <p:ph sz="quarter" idx="16"/>
          </p:nvPr>
        </p:nvSpPr>
        <p:spPr>
          <a:xfrm>
            <a:off x="485521" y="1411287"/>
            <a:ext cx="11224800" cy="4638675"/>
          </a:xfrm>
        </p:spPr>
        <p:txBody>
          <a:bodyPr/>
          <a:lstStyle/>
          <a:p>
            <a:r>
              <a:rPr lang="en-US" dirty="0"/>
              <a:t>Have you been involved in a </a:t>
            </a:r>
            <a:r>
              <a:rPr lang="en-US" dirty="0">
                <a:solidFill>
                  <a:schemeClr val="bg1"/>
                </a:solidFill>
                <a:latin typeface="+mj-lt"/>
                <a:ea typeface="Arial"/>
                <a:cs typeface="Times New Roman"/>
              </a:rPr>
              <a:t>IRC </a:t>
            </a:r>
            <a:r>
              <a:rPr lang="en-US" dirty="0"/>
              <a:t>Section 4960 IRS examination?</a:t>
            </a:r>
          </a:p>
          <a:p>
            <a:pPr lvl="1"/>
            <a:r>
              <a:rPr lang="en-US" dirty="0"/>
              <a:t>Yes, and it was resolved favorably</a:t>
            </a:r>
          </a:p>
          <a:p>
            <a:pPr lvl="1"/>
            <a:r>
              <a:rPr lang="en-IN" dirty="0"/>
              <a:t>Yes, and it was resolved unfavorably</a:t>
            </a:r>
            <a:endParaRPr lang="en-US" dirty="0"/>
          </a:p>
          <a:p>
            <a:pPr lvl="1"/>
            <a:r>
              <a:rPr lang="en-IN" dirty="0"/>
              <a:t>Yes, and it is still going</a:t>
            </a:r>
            <a:endParaRPr lang="en-US" dirty="0"/>
          </a:p>
          <a:p>
            <a:pPr lvl="1"/>
            <a:r>
              <a:rPr lang="en-IN" dirty="0"/>
              <a:t>No</a:t>
            </a:r>
            <a:endParaRPr lang="en-US" dirty="0"/>
          </a:p>
          <a:p>
            <a:pPr lvl="1"/>
            <a:r>
              <a:rPr lang="en-US" dirty="0"/>
              <a:t>Does not apply/other</a:t>
            </a:r>
          </a:p>
          <a:p>
            <a:endParaRPr lang="en-US" dirty="0"/>
          </a:p>
        </p:txBody>
      </p:sp>
    </p:spTree>
    <p:extLst>
      <p:ext uri="{BB962C8B-B14F-4D97-AF65-F5344CB8AC3E}">
        <p14:creationId xmlns:p14="http://schemas.microsoft.com/office/powerpoint/2010/main" val="2382364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62C815C-4063-FC9E-ADEC-119596885B02}"/>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7" imgH="307" progId="TCLayout.ActiveDocument.1">
                  <p:embed/>
                </p:oleObj>
              </mc:Choice>
              <mc:Fallback>
                <p:oleObj name="think-cell Slide" r:id="rId3" imgW="307" imgH="307" progId="TCLayout.ActiveDocument.1">
                  <p:embed/>
                  <p:pic>
                    <p:nvPicPr>
                      <p:cNvPr id="5" name="think-cell data - do not delete" hidden="1">
                        <a:extLst>
                          <a:ext uri="{FF2B5EF4-FFF2-40B4-BE49-F238E27FC236}">
                            <a16:creationId xmlns:a16="http://schemas.microsoft.com/office/drawing/2014/main" id="{062C815C-4063-FC9E-ADEC-119596885B02}"/>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13DC244-3116-80C2-A264-58129B084009}"/>
              </a:ext>
            </a:extLst>
          </p:cNvPr>
          <p:cNvSpPr>
            <a:spLocks noGrp="1"/>
          </p:cNvSpPr>
          <p:nvPr>
            <p:ph type="title"/>
          </p:nvPr>
        </p:nvSpPr>
        <p:spPr>
          <a:xfrm>
            <a:off x="485523" y="382588"/>
            <a:ext cx="11224347" cy="638175"/>
          </a:xfrm>
        </p:spPr>
        <p:txBody>
          <a:bodyPr vert="horz"/>
          <a:lstStyle/>
          <a:p>
            <a:r>
              <a:rPr lang="en-US" dirty="0"/>
              <a:t>IRC </a:t>
            </a:r>
            <a:r>
              <a:rPr lang="en-IN" dirty="0"/>
              <a:t>Section 4960 enforcement activity</a:t>
            </a:r>
          </a:p>
        </p:txBody>
      </p:sp>
      <p:sp>
        <p:nvSpPr>
          <p:cNvPr id="2" name="Content Placeholder 1">
            <a:extLst>
              <a:ext uri="{FF2B5EF4-FFF2-40B4-BE49-F238E27FC236}">
                <a16:creationId xmlns:a16="http://schemas.microsoft.com/office/drawing/2014/main" id="{2DF61CEA-E698-5E83-4EC9-01ABB972C954}"/>
              </a:ext>
            </a:extLst>
          </p:cNvPr>
          <p:cNvSpPr>
            <a:spLocks noGrp="1"/>
          </p:cNvSpPr>
          <p:nvPr>
            <p:ph sz="quarter" idx="16"/>
          </p:nvPr>
        </p:nvSpPr>
        <p:spPr>
          <a:xfrm>
            <a:off x="1525588" y="3429000"/>
            <a:ext cx="10185400" cy="2620963"/>
          </a:xfrm>
        </p:spPr>
        <p:txBody>
          <a:bodyPr/>
          <a:lstStyle/>
          <a:p>
            <a:r>
              <a:rPr lang="en-IN" sz="2000" dirty="0"/>
              <a:t>“Compliance check information requests”</a:t>
            </a:r>
          </a:p>
          <a:p>
            <a:r>
              <a:rPr lang="en-IN" sz="2000" dirty="0"/>
              <a:t>Examinations</a:t>
            </a:r>
          </a:p>
          <a:p>
            <a:endParaRPr lang="en-IN" sz="2000" dirty="0"/>
          </a:p>
        </p:txBody>
      </p:sp>
      <p:pic>
        <p:nvPicPr>
          <p:cNvPr id="9" name="Picture 8" descr="A person using a phone at a train station&#10;&#10;Description automatically generated">
            <a:extLst>
              <a:ext uri="{FF2B5EF4-FFF2-40B4-BE49-F238E27FC236}">
                <a16:creationId xmlns:a16="http://schemas.microsoft.com/office/drawing/2014/main" id="{D6C368A0-B47D-E379-D37D-4F3E96DF13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192"/>
          <a:stretch/>
        </p:blipFill>
        <p:spPr>
          <a:xfrm>
            <a:off x="1527176" y="1130300"/>
            <a:ext cx="9140824" cy="2011680"/>
          </a:xfrm>
          <a:prstGeom prst="rect">
            <a:avLst/>
          </a:prstGeom>
        </p:spPr>
      </p:pic>
    </p:spTree>
    <p:extLst>
      <p:ext uri="{BB962C8B-B14F-4D97-AF65-F5344CB8AC3E}">
        <p14:creationId xmlns:p14="http://schemas.microsoft.com/office/powerpoint/2010/main" val="1941002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534D4-8153-1365-EF51-E7C3313AB390}"/>
              </a:ext>
            </a:extLst>
          </p:cNvPr>
          <p:cNvSpPr>
            <a:spLocks noGrp="1"/>
          </p:cNvSpPr>
          <p:nvPr>
            <p:ph type="title"/>
          </p:nvPr>
        </p:nvSpPr>
        <p:spPr>
          <a:xfrm>
            <a:off x="485523" y="382588"/>
            <a:ext cx="11224347" cy="638175"/>
          </a:xfrm>
        </p:spPr>
        <p:txBody>
          <a:bodyPr anchor="t">
            <a:normAutofit/>
          </a:bodyPr>
          <a:lstStyle/>
          <a:p>
            <a:r>
              <a:rPr lang="en-US" dirty="0"/>
              <a:t>Current developments</a:t>
            </a:r>
          </a:p>
        </p:txBody>
      </p:sp>
      <p:sp>
        <p:nvSpPr>
          <p:cNvPr id="2" name="Content Placeholder 1">
            <a:extLst>
              <a:ext uri="{FF2B5EF4-FFF2-40B4-BE49-F238E27FC236}">
                <a16:creationId xmlns:a16="http://schemas.microsoft.com/office/drawing/2014/main" id="{A1FA0108-AB36-BC8F-EC8E-AFD0DB30A9BE}"/>
              </a:ext>
            </a:extLst>
          </p:cNvPr>
          <p:cNvSpPr>
            <a:spLocks noGrp="1"/>
          </p:cNvSpPr>
          <p:nvPr>
            <p:ph idx="1"/>
          </p:nvPr>
        </p:nvSpPr>
        <p:spPr>
          <a:xfrm>
            <a:off x="485523" y="1411287"/>
            <a:ext cx="11224347" cy="4638675"/>
          </a:xfrm>
        </p:spPr>
        <p:txBody>
          <a:bodyPr anchor="t">
            <a:normAutofit/>
          </a:bodyPr>
          <a:lstStyle/>
          <a:p>
            <a:r>
              <a:rPr lang="en-US" sz="2000" dirty="0"/>
              <a:t>CCA 202515014 (Apr. 11, 2025) confirms that IRC Section 4960 remuneration does not include:</a:t>
            </a:r>
          </a:p>
          <a:p>
            <a:pPr lvl="1"/>
            <a:r>
              <a:rPr lang="en-US" sz="2000" dirty="0"/>
              <a:t>Cafeteria plan salary reductions to purchase health benefits </a:t>
            </a:r>
          </a:p>
          <a:p>
            <a:pPr lvl="1"/>
            <a:r>
              <a:rPr lang="en-US" sz="2000" dirty="0"/>
              <a:t>403(b) plan elective deferrals (commonly, though technically incorrectly, referred to as “employee contributions”)</a:t>
            </a:r>
          </a:p>
          <a:p>
            <a:r>
              <a:rPr lang="en-US" sz="2000" dirty="0"/>
              <a:t>Section 162(m)(6) position</a:t>
            </a:r>
          </a:p>
          <a:p>
            <a:r>
              <a:rPr lang="en-US" sz="2000" dirty="0"/>
              <a:t>Identifying the employer</a:t>
            </a:r>
          </a:p>
          <a:p>
            <a:pPr lvl="1"/>
            <a:r>
              <a:rPr lang="en-US" sz="2000" dirty="0"/>
              <a:t>Common law employer</a:t>
            </a:r>
          </a:p>
          <a:p>
            <a:pPr lvl="1"/>
            <a:r>
              <a:rPr lang="en-US" sz="2000" dirty="0"/>
              <a:t>Officers as statutory employees</a:t>
            </a:r>
          </a:p>
          <a:p>
            <a:endParaRPr lang="en-US" dirty="0"/>
          </a:p>
        </p:txBody>
      </p:sp>
    </p:spTree>
    <p:extLst>
      <p:ext uri="{BB962C8B-B14F-4D97-AF65-F5344CB8AC3E}">
        <p14:creationId xmlns:p14="http://schemas.microsoft.com/office/powerpoint/2010/main" val="1506946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61F31D2-4974-422A-A7FF-5305EA76E38E}"/>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761F31D2-4974-422A-A7FF-5305EA76E38E}"/>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EB0495B-14DD-4D03-BABA-3E80ACE7E5AF}"/>
              </a:ext>
            </a:extLst>
          </p:cNvPr>
          <p:cNvSpPr>
            <a:spLocks noGrp="1"/>
          </p:cNvSpPr>
          <p:nvPr>
            <p:ph type="title"/>
          </p:nvPr>
        </p:nvSpPr>
        <p:spPr/>
        <p:txBody>
          <a:bodyPr vert="horz"/>
          <a:lstStyle/>
          <a:p>
            <a:r>
              <a:rPr lang="en-US" dirty="0"/>
              <a:t>Interesting IRC Section 4960 issues</a:t>
            </a:r>
          </a:p>
        </p:txBody>
      </p:sp>
      <p:sp>
        <p:nvSpPr>
          <p:cNvPr id="5" name="Content Placeholder 4">
            <a:extLst>
              <a:ext uri="{FF2B5EF4-FFF2-40B4-BE49-F238E27FC236}">
                <a16:creationId xmlns:a16="http://schemas.microsoft.com/office/drawing/2014/main" id="{2E6FE7A7-FC22-46DF-AF0F-4701B37F976C}"/>
              </a:ext>
            </a:extLst>
          </p:cNvPr>
          <p:cNvSpPr>
            <a:spLocks noGrp="1"/>
          </p:cNvSpPr>
          <p:nvPr>
            <p:ph sz="quarter" idx="16"/>
          </p:nvPr>
        </p:nvSpPr>
        <p:spPr/>
        <p:txBody>
          <a:bodyPr/>
          <a:lstStyle/>
          <a:p>
            <a:r>
              <a:rPr lang="en-US" sz="2400" dirty="0"/>
              <a:t>Less interesting</a:t>
            </a:r>
          </a:p>
          <a:p>
            <a:pPr lvl="1"/>
            <a:r>
              <a:rPr lang="en-US" sz="2000" dirty="0"/>
              <a:t>Governmental vs. nongovernmental 457(b) plans</a:t>
            </a:r>
          </a:p>
          <a:p>
            <a:pPr lvl="1"/>
            <a:r>
              <a:rPr lang="en-US" sz="2000" dirty="0"/>
              <a:t>Permanent losses</a:t>
            </a:r>
          </a:p>
          <a:p>
            <a:pPr lvl="1"/>
            <a:endParaRPr lang="en-US" sz="2400" dirty="0"/>
          </a:p>
          <a:p>
            <a:r>
              <a:rPr lang="en-US" sz="2400" dirty="0"/>
              <a:t>More interesting</a:t>
            </a:r>
          </a:p>
          <a:p>
            <a:pPr lvl="1"/>
            <a:r>
              <a:rPr lang="en-US" sz="2000" dirty="0"/>
              <a:t>Which entity is the employer?</a:t>
            </a:r>
          </a:p>
          <a:p>
            <a:pPr lvl="1"/>
            <a:r>
              <a:rPr lang="en-US" sz="2000" dirty="0"/>
              <a:t>Payments to beneficiaries</a:t>
            </a:r>
          </a:p>
          <a:p>
            <a:pPr lvl="1"/>
            <a:r>
              <a:rPr lang="en-US" sz="2000" dirty="0"/>
              <a:t>Interplay with IRC Section 162(m)(6)</a:t>
            </a:r>
          </a:p>
        </p:txBody>
      </p:sp>
    </p:spTree>
    <p:extLst>
      <p:ext uri="{BB962C8B-B14F-4D97-AF65-F5344CB8AC3E}">
        <p14:creationId xmlns:p14="http://schemas.microsoft.com/office/powerpoint/2010/main" val="636017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40F05-7102-6ED0-018C-138C94ECA6FA}"/>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E6BFB7D-FD93-DF37-5F0E-ADAFCBE1EC85}"/>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5E6BFB7D-FD93-DF37-5F0E-ADAFCBE1EC85}"/>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A1AD54A-FC62-F029-4F6C-CE0F30BA62AD}"/>
              </a:ext>
            </a:extLst>
          </p:cNvPr>
          <p:cNvSpPr>
            <a:spLocks noGrp="1"/>
          </p:cNvSpPr>
          <p:nvPr>
            <p:ph type="title"/>
          </p:nvPr>
        </p:nvSpPr>
        <p:spPr/>
        <p:txBody>
          <a:bodyPr vert="horz"/>
          <a:lstStyle/>
          <a:p>
            <a:r>
              <a:rPr lang="en-US" sz="2400" dirty="0"/>
              <a:t>United States House Committee on Ways &amp; Means: The </a:t>
            </a:r>
            <a:r>
              <a:rPr lang="en-US" dirty="0"/>
              <a:t>O</a:t>
            </a:r>
            <a:r>
              <a:rPr lang="en-US" sz="2400" dirty="0"/>
              <a:t>ne, Big, </a:t>
            </a:r>
            <a:br>
              <a:rPr lang="en-US" sz="2400" dirty="0"/>
            </a:br>
            <a:r>
              <a:rPr lang="en-US" sz="2400" dirty="0"/>
              <a:t>Beautiful </a:t>
            </a:r>
            <a:r>
              <a:rPr lang="en-US" dirty="0"/>
              <a:t>B</a:t>
            </a:r>
            <a:r>
              <a:rPr lang="en-US" sz="2400" dirty="0"/>
              <a:t>ill</a:t>
            </a:r>
          </a:p>
        </p:txBody>
      </p:sp>
      <p:sp>
        <p:nvSpPr>
          <p:cNvPr id="5" name="Content Placeholder 4">
            <a:extLst>
              <a:ext uri="{FF2B5EF4-FFF2-40B4-BE49-F238E27FC236}">
                <a16:creationId xmlns:a16="http://schemas.microsoft.com/office/drawing/2014/main" id="{307BBEFB-D798-4E40-3589-9E5CBAF8CDB2}"/>
              </a:ext>
            </a:extLst>
          </p:cNvPr>
          <p:cNvSpPr>
            <a:spLocks noGrp="1"/>
          </p:cNvSpPr>
          <p:nvPr>
            <p:ph sz="quarter" idx="16"/>
          </p:nvPr>
        </p:nvSpPr>
        <p:spPr/>
        <p:txBody>
          <a:bodyPr/>
          <a:lstStyle/>
          <a:p>
            <a:r>
              <a:rPr lang="en-US" sz="2400" dirty="0"/>
              <a:t>SEC. 112020 proposes updated definition of a covered employee</a:t>
            </a:r>
          </a:p>
          <a:p>
            <a:pPr lvl="1"/>
            <a:r>
              <a:rPr lang="en-US" sz="2000" dirty="0"/>
              <a:t>Includes all employees rather than the rolling top five highest paid </a:t>
            </a:r>
          </a:p>
          <a:p>
            <a:pPr lvl="1"/>
            <a:r>
              <a:rPr lang="en-US" sz="2000" dirty="0"/>
              <a:t>Expansion of the excise tax to impact all employees earning over $1 million in a reporting period</a:t>
            </a:r>
          </a:p>
          <a:p>
            <a:pPr lvl="1"/>
            <a:r>
              <a:rPr lang="en-US" sz="2000" dirty="0"/>
              <a:t>The exclusion for remuneration paid to medical professionals for medical or veterinary services would not be affected</a:t>
            </a:r>
          </a:p>
        </p:txBody>
      </p:sp>
    </p:spTree>
    <p:extLst>
      <p:ext uri="{BB962C8B-B14F-4D97-AF65-F5344CB8AC3E}">
        <p14:creationId xmlns:p14="http://schemas.microsoft.com/office/powerpoint/2010/main" val="3579481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B16E4-7E2D-5935-FF79-EA9040418C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167B32-4888-17C5-B9A4-766785C91811}"/>
              </a:ext>
            </a:extLst>
          </p:cNvPr>
          <p:cNvSpPr>
            <a:spLocks noGrp="1"/>
          </p:cNvSpPr>
          <p:nvPr>
            <p:ph type="body" sz="quarter" idx="13"/>
          </p:nvPr>
        </p:nvSpPr>
        <p:spPr>
          <a:xfrm>
            <a:off x="485775" y="370800"/>
            <a:ext cx="7394575" cy="313932"/>
          </a:xfrm>
        </p:spPr>
        <p:txBody>
          <a:bodyPr/>
          <a:lstStyle/>
          <a:p>
            <a:r>
              <a:rPr lang="en-US" dirty="0"/>
              <a:t>Polling question 2</a:t>
            </a:r>
          </a:p>
        </p:txBody>
      </p:sp>
      <p:sp>
        <p:nvSpPr>
          <p:cNvPr id="8" name="Content Placeholder 7">
            <a:extLst>
              <a:ext uri="{FF2B5EF4-FFF2-40B4-BE49-F238E27FC236}">
                <a16:creationId xmlns:a16="http://schemas.microsoft.com/office/drawing/2014/main" id="{C58B61B5-7BA4-EC8F-46AD-62AF3C3D2756}"/>
              </a:ext>
            </a:extLst>
          </p:cNvPr>
          <p:cNvSpPr>
            <a:spLocks noGrp="1"/>
          </p:cNvSpPr>
          <p:nvPr>
            <p:ph sz="quarter" idx="16"/>
          </p:nvPr>
        </p:nvSpPr>
        <p:spPr>
          <a:xfrm>
            <a:off x="485521" y="1411287"/>
            <a:ext cx="11224800" cy="4638675"/>
          </a:xfrm>
        </p:spPr>
        <p:txBody>
          <a:bodyPr/>
          <a:lstStyle/>
          <a:p>
            <a:r>
              <a:rPr lang="en-US" dirty="0"/>
              <a:t>True or false: I have filed a Form 4720 for my organization in previous years </a:t>
            </a:r>
          </a:p>
          <a:p>
            <a:pPr lvl="1"/>
            <a:r>
              <a:rPr lang="pt-BR" dirty="0"/>
              <a:t>True</a:t>
            </a:r>
          </a:p>
          <a:p>
            <a:pPr lvl="1"/>
            <a:r>
              <a:rPr lang="pt-BR" dirty="0"/>
              <a:t>False</a:t>
            </a:r>
          </a:p>
          <a:p>
            <a:pPr lvl="1"/>
            <a:r>
              <a:rPr lang="pt-BR" dirty="0"/>
              <a:t>I don’t know</a:t>
            </a:r>
          </a:p>
          <a:p>
            <a:pPr lvl="1"/>
            <a:r>
              <a:rPr lang="pt-BR" dirty="0"/>
              <a:t>N/A (EY employee) </a:t>
            </a:r>
          </a:p>
          <a:p>
            <a:pPr lvl="1"/>
            <a:endParaRPr lang="en-US" dirty="0"/>
          </a:p>
        </p:txBody>
      </p:sp>
    </p:spTree>
    <p:extLst>
      <p:ext uri="{BB962C8B-B14F-4D97-AF65-F5344CB8AC3E}">
        <p14:creationId xmlns:p14="http://schemas.microsoft.com/office/powerpoint/2010/main" val="1412840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3F3B3-4C92-F95D-A48D-326B1D357674}"/>
              </a:ext>
            </a:extLst>
          </p:cNvPr>
          <p:cNvSpPr>
            <a:spLocks noGrp="1"/>
          </p:cNvSpPr>
          <p:nvPr>
            <p:ph type="title"/>
          </p:nvPr>
        </p:nvSpPr>
        <p:spPr/>
        <p:txBody>
          <a:bodyPr/>
          <a:lstStyle/>
          <a:p>
            <a:r>
              <a:rPr lang="en-US" dirty="0"/>
              <a:t>Public disclosure </a:t>
            </a:r>
            <a:br>
              <a:rPr lang="en-US" dirty="0"/>
            </a:br>
            <a:r>
              <a:rPr lang="en-US" dirty="0"/>
              <a:t>of executive compensation: </a:t>
            </a:r>
            <a:br>
              <a:rPr lang="en-US" dirty="0"/>
            </a:br>
            <a:r>
              <a:rPr lang="en-US" dirty="0"/>
              <a:t>Form 990</a:t>
            </a:r>
          </a:p>
        </p:txBody>
      </p:sp>
    </p:spTree>
    <p:extLst>
      <p:ext uri="{BB962C8B-B14F-4D97-AF65-F5344CB8AC3E}">
        <p14:creationId xmlns:p14="http://schemas.microsoft.com/office/powerpoint/2010/main" val="4232063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person, window, indoor&#10;&#10;Description automatically generated">
            <a:extLst>
              <a:ext uri="{FF2B5EF4-FFF2-40B4-BE49-F238E27FC236}">
                <a16:creationId xmlns:a16="http://schemas.microsoft.com/office/drawing/2014/main" id="{881D76D4-70EE-8C27-B260-048163793D84}"/>
              </a:ext>
            </a:extLst>
          </p:cNvPr>
          <p:cNvPicPr>
            <a:picLocks/>
          </p:cNvPicPr>
          <p:nvPr/>
        </p:nvPicPr>
        <p:blipFill rotWithShape="1">
          <a:blip r:embed="rId4" cstate="screen">
            <a:extLst>
              <a:ext uri="{28A0092B-C50C-407E-A947-70E740481C1C}">
                <a14:useLocalDpi xmlns:a14="http://schemas.microsoft.com/office/drawing/2010/main"/>
              </a:ext>
            </a:extLst>
          </a:blip>
          <a:srcRect t="11733" b="11631"/>
          <a:stretch/>
        </p:blipFill>
        <p:spPr>
          <a:xfrm>
            <a:off x="6349868" y="9061"/>
            <a:ext cx="5842132" cy="6848939"/>
          </a:xfrm>
          <a:prstGeom prst="rect">
            <a:avLst/>
          </a:prstGeom>
        </p:spPr>
      </p:pic>
      <p:graphicFrame>
        <p:nvGraphicFramePr>
          <p:cNvPr id="11" name="Object 10" hidden="1">
            <a:extLst>
              <a:ext uri="{FF2B5EF4-FFF2-40B4-BE49-F238E27FC236}">
                <a16:creationId xmlns:a16="http://schemas.microsoft.com/office/drawing/2014/main" id="{D40654A7-458C-4F01-953F-17A1EC639B83}"/>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11" name="Object 10" hidden="1">
                        <a:extLst>
                          <a:ext uri="{FF2B5EF4-FFF2-40B4-BE49-F238E27FC236}">
                            <a16:creationId xmlns:a16="http://schemas.microsoft.com/office/drawing/2014/main" id="{D40654A7-458C-4F01-953F-17A1EC639B83}"/>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485522" y="1411289"/>
            <a:ext cx="5610479" cy="4638673"/>
          </a:xfrm>
        </p:spPr>
        <p:txBody>
          <a:bodyPr/>
          <a:lstStyle/>
          <a:p>
            <a:r>
              <a:rPr lang="en-US" altLang="en-US" sz="1800" dirty="0"/>
              <a:t>Transparency</a:t>
            </a:r>
          </a:p>
          <a:p>
            <a:r>
              <a:rPr lang="en-US" altLang="en-US" sz="1800" dirty="0"/>
              <a:t>Relationships </a:t>
            </a:r>
          </a:p>
          <a:p>
            <a:pPr lvl="1"/>
            <a:r>
              <a:rPr lang="en-US" altLang="en-US" sz="1800" dirty="0"/>
              <a:t>Officers</a:t>
            </a:r>
          </a:p>
          <a:p>
            <a:pPr lvl="1"/>
            <a:r>
              <a:rPr lang="en-US" altLang="en-US" sz="1800" dirty="0"/>
              <a:t>Directors</a:t>
            </a:r>
          </a:p>
          <a:p>
            <a:pPr lvl="1"/>
            <a:r>
              <a:rPr lang="en-US" altLang="en-US" sz="1800" dirty="0"/>
              <a:t>Key employees</a:t>
            </a:r>
          </a:p>
          <a:p>
            <a:pPr lvl="1"/>
            <a:r>
              <a:rPr lang="en-US" altLang="en-US" sz="1800" dirty="0"/>
              <a:t>Contractors</a:t>
            </a:r>
          </a:p>
          <a:p>
            <a:r>
              <a:rPr lang="en-US" altLang="en-US" sz="1800" dirty="0"/>
              <a:t>Organization assets used for exempt purposes </a:t>
            </a:r>
          </a:p>
          <a:p>
            <a:r>
              <a:rPr lang="en-US" altLang="en-US" sz="1800" dirty="0"/>
              <a:t>Protects the employee/officer </a:t>
            </a:r>
            <a:r>
              <a:rPr lang="en-US" altLang="en-US" sz="1800" dirty="0">
                <a:latin typeface="Arial" panose="020B0604020202020204" pitchFamily="34" charset="0"/>
                <a:cs typeface="Arial" panose="020B0604020202020204" pitchFamily="34" charset="0"/>
              </a:rPr>
              <a:t>‒</a:t>
            </a:r>
            <a:r>
              <a:rPr lang="en-US" altLang="en-US" sz="1800" dirty="0"/>
              <a:t> automatic excess benefit rules </a:t>
            </a:r>
            <a:r>
              <a:rPr lang="en-US" altLang="en-US" sz="1800" dirty="0">
                <a:latin typeface="Arial" panose="020B0604020202020204" pitchFamily="34" charset="0"/>
                <a:cs typeface="Arial" panose="020B0604020202020204" pitchFamily="34" charset="0"/>
              </a:rPr>
              <a:t>‒</a:t>
            </a:r>
            <a:r>
              <a:rPr lang="en-US" altLang="en-US" sz="1800" dirty="0"/>
              <a:t> an automatic excess benefit transaction results if the organization provides an economic benefit to a disqualified person and fails to document it as a payment for services.</a:t>
            </a:r>
          </a:p>
          <a:p>
            <a:endParaRPr lang="en-US" altLang="en-US" dirty="0"/>
          </a:p>
          <a:p>
            <a:pPr lvl="1"/>
            <a:endParaRPr lang="en-GB" dirty="0"/>
          </a:p>
        </p:txBody>
      </p:sp>
      <p:sp>
        <p:nvSpPr>
          <p:cNvPr id="2" name="Title 1"/>
          <p:cNvSpPr>
            <a:spLocks noGrp="1"/>
          </p:cNvSpPr>
          <p:nvPr>
            <p:ph type="title"/>
          </p:nvPr>
        </p:nvSpPr>
        <p:spPr>
          <a:xfrm>
            <a:off x="485523" y="382588"/>
            <a:ext cx="5610477" cy="638175"/>
          </a:xfrm>
        </p:spPr>
        <p:txBody>
          <a:bodyPr vert="horz"/>
          <a:lstStyle/>
          <a:p>
            <a:r>
              <a:rPr lang="en-GB" dirty="0"/>
              <a:t>Form 990, Part VII compensation reporting</a:t>
            </a:r>
          </a:p>
        </p:txBody>
      </p:sp>
      <p:grpSp>
        <p:nvGrpSpPr>
          <p:cNvPr id="19" name="Logo">
            <a:extLst>
              <a:ext uri="{FF2B5EF4-FFF2-40B4-BE49-F238E27FC236}">
                <a16:creationId xmlns:a16="http://schemas.microsoft.com/office/drawing/2014/main" id="{06F9F366-8CBC-ABA0-090F-F6E42D536C24}"/>
              </a:ext>
            </a:extLst>
          </p:cNvPr>
          <p:cNvGrpSpPr/>
          <p:nvPr/>
        </p:nvGrpSpPr>
        <p:grpSpPr bwMode="black">
          <a:xfrm>
            <a:off x="11623900" y="6276977"/>
            <a:ext cx="346158" cy="355219"/>
            <a:chOff x="7110" y="4004"/>
            <a:chExt cx="191" cy="196"/>
          </a:xfrm>
        </p:grpSpPr>
        <p:sp>
          <p:nvSpPr>
            <p:cNvPr id="20" name="Freeform 5">
              <a:extLst>
                <a:ext uri="{FF2B5EF4-FFF2-40B4-BE49-F238E27FC236}">
                  <a16:creationId xmlns:a16="http://schemas.microsoft.com/office/drawing/2014/main" id="{B0E7CF6D-36BB-B061-718D-F1F5DB1F5813}"/>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21" name="Freeform 6">
              <a:extLst>
                <a:ext uri="{FF2B5EF4-FFF2-40B4-BE49-F238E27FC236}">
                  <a16:creationId xmlns:a16="http://schemas.microsoft.com/office/drawing/2014/main" id="{58E79DC6-8DB7-B252-1F03-0EF8940CED9C}"/>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sp>
          <p:nvSpPr>
            <p:cNvPr id="22" name="Freeform 7">
              <a:extLst>
                <a:ext uri="{FF2B5EF4-FFF2-40B4-BE49-F238E27FC236}">
                  <a16:creationId xmlns:a16="http://schemas.microsoft.com/office/drawing/2014/main" id="{C063273D-B8E9-DB32-DC44-34F1BF1AC9BA}"/>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solidFill>
                  <a:schemeClr val="tx1"/>
                </a:solidFill>
                <a:latin typeface="+mn-lt"/>
              </a:endParaRPr>
            </a:p>
          </p:txBody>
        </p:sp>
      </p:grpSp>
    </p:spTree>
    <p:extLst>
      <p:ext uri="{BB962C8B-B14F-4D97-AF65-F5344CB8AC3E}">
        <p14:creationId xmlns:p14="http://schemas.microsoft.com/office/powerpoint/2010/main" val="137108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182B1A2-0FBB-40FC-94AF-107A52D860B9}"/>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6182B1A2-0FBB-40FC-94AF-107A52D860B9}"/>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dirty="0"/>
              <a:t>Form 990, Part VII compensation reporting (cont.)</a:t>
            </a:r>
          </a:p>
        </p:txBody>
      </p:sp>
      <p:sp>
        <p:nvSpPr>
          <p:cNvPr id="5" name="Content Placeholder 4">
            <a:extLst>
              <a:ext uri="{FF2B5EF4-FFF2-40B4-BE49-F238E27FC236}">
                <a16:creationId xmlns:a16="http://schemas.microsoft.com/office/drawing/2014/main" id="{5D606F00-A728-2E5B-9C55-2DC5430ADF2F}"/>
              </a:ext>
            </a:extLst>
          </p:cNvPr>
          <p:cNvSpPr>
            <a:spLocks noGrp="1"/>
          </p:cNvSpPr>
          <p:nvPr>
            <p:ph sz="quarter" idx="16"/>
          </p:nvPr>
        </p:nvSpPr>
        <p:spPr/>
        <p:txBody>
          <a:bodyPr/>
          <a:lstStyle/>
          <a:p>
            <a:r>
              <a:rPr lang="en-US" sz="1800" dirty="0"/>
              <a:t>All current officers and directors need to be reported regardless of amount:</a:t>
            </a:r>
          </a:p>
          <a:p>
            <a:pPr lvl="1"/>
            <a:r>
              <a:rPr lang="en-US" sz="1800" dirty="0"/>
              <a:t>“Current” means the individual served during the organization’s fiscal/tax year (even partially).</a:t>
            </a:r>
          </a:p>
          <a:p>
            <a:r>
              <a:rPr lang="en-US" sz="1800" dirty="0"/>
              <a:t>Key employee:</a:t>
            </a:r>
          </a:p>
          <a:p>
            <a:pPr lvl="1"/>
            <a:r>
              <a:rPr lang="en-US" sz="1800" dirty="0"/>
              <a:t>Organization-wide control, similar to an officer, director or trustee, </a:t>
            </a:r>
            <a:r>
              <a:rPr lang="en-US" sz="1800" b="1" dirty="0"/>
              <a:t>or</a:t>
            </a:r>
            <a:r>
              <a:rPr lang="en-US" sz="1800" dirty="0"/>
              <a:t> control over 10% of the organization’s activities, assets, income or expenses.</a:t>
            </a:r>
            <a:endParaRPr lang="en-US" sz="1800" b="1" dirty="0"/>
          </a:p>
          <a:p>
            <a:pPr lvl="1"/>
            <a:r>
              <a:rPr lang="en-US" sz="1800" dirty="0"/>
              <a:t>One of 20 highest compensated:</a:t>
            </a:r>
          </a:p>
          <a:p>
            <a:endParaRPr lang="en-IN" dirty="0"/>
          </a:p>
        </p:txBody>
      </p:sp>
      <p:graphicFrame>
        <p:nvGraphicFramePr>
          <p:cNvPr id="6" name="Content Placeholder 20">
            <a:extLst>
              <a:ext uri="{FF2B5EF4-FFF2-40B4-BE49-F238E27FC236}">
                <a16:creationId xmlns:a16="http://schemas.microsoft.com/office/drawing/2014/main" id="{DE44FD31-67F4-C007-C19A-A11223258B4D}"/>
              </a:ext>
            </a:extLst>
          </p:cNvPr>
          <p:cNvGraphicFramePr>
            <a:graphicFrameLocks/>
          </p:cNvGraphicFramePr>
          <p:nvPr>
            <p:extLst>
              <p:ext uri="{D42A27DB-BD31-4B8C-83A1-F6EECF244321}">
                <p14:modId xmlns:p14="http://schemas.microsoft.com/office/powerpoint/2010/main" val="2861068418"/>
              </p:ext>
            </p:extLst>
          </p:nvPr>
        </p:nvGraphicFramePr>
        <p:xfrm>
          <a:off x="1959961" y="4023144"/>
          <a:ext cx="7683910" cy="1880669"/>
        </p:xfrm>
        <a:graphic>
          <a:graphicData uri="http://schemas.openxmlformats.org/drawingml/2006/table">
            <a:tbl>
              <a:tblPr firstRow="1" bandRow="1"/>
              <a:tblGrid>
                <a:gridCol w="4448198">
                  <a:extLst>
                    <a:ext uri="{9D8B030D-6E8A-4147-A177-3AD203B41FA5}">
                      <a16:colId xmlns:a16="http://schemas.microsoft.com/office/drawing/2014/main" val="20000"/>
                    </a:ext>
                  </a:extLst>
                </a:gridCol>
                <a:gridCol w="1617856">
                  <a:extLst>
                    <a:ext uri="{9D8B030D-6E8A-4147-A177-3AD203B41FA5}">
                      <a16:colId xmlns:a16="http://schemas.microsoft.com/office/drawing/2014/main" val="20001"/>
                    </a:ext>
                  </a:extLst>
                </a:gridCol>
                <a:gridCol w="1617856">
                  <a:extLst>
                    <a:ext uri="{9D8B030D-6E8A-4147-A177-3AD203B41FA5}">
                      <a16:colId xmlns:a16="http://schemas.microsoft.com/office/drawing/2014/main" val="20002"/>
                    </a:ext>
                  </a:extLst>
                </a:gridCol>
              </a:tblGrid>
              <a:tr h="342186">
                <a:tc>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r>
                        <a:rPr lang="en-GB" sz="1400" b="0" dirty="0">
                          <a:solidFill>
                            <a:srgbClr val="333333"/>
                          </a:solidFill>
                          <a:latin typeface="EYInterstate Light" panose="02000506000000020004" pitchFamily="2" charset="0"/>
                        </a:rPr>
                        <a:t>Summary threshold </a:t>
                      </a:r>
                    </a:p>
                  </a:txBody>
                  <a:tcPr marL="68544" marR="68544" marT="34272" marB="34272" anchor="ctr">
                    <a:lnL w="9525" cap="flat" cmpd="sng" algn="ctr">
                      <a:solidFill>
                        <a:srgbClr val="C4C4CD"/>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rgbClr val="C4C4CD"/>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r"/>
                      <a:r>
                        <a:rPr lang="en-GB" sz="1400" b="0" dirty="0">
                          <a:solidFill>
                            <a:srgbClr val="333333"/>
                          </a:solidFill>
                          <a:latin typeface="EYInterstate Light" panose="02000506000000020004" pitchFamily="2" charset="0"/>
                        </a:rPr>
                        <a:t>Current</a:t>
                      </a:r>
                    </a:p>
                  </a:txBody>
                  <a:tcPr marL="68544" marR="68544" marT="34272" marB="3427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rgbClr val="C4C4CD"/>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r"/>
                      <a:r>
                        <a:rPr lang="en-GB" sz="1400" b="0" dirty="0">
                          <a:solidFill>
                            <a:srgbClr val="333333"/>
                          </a:solidFill>
                          <a:latin typeface="EYInterstate Light" panose="02000506000000020004" pitchFamily="2" charset="0"/>
                        </a:rPr>
                        <a:t>Former</a:t>
                      </a:r>
                    </a:p>
                  </a:txBody>
                  <a:tcPr marL="68544" marR="68544" marT="34272" marB="34272" anchor="ctr">
                    <a:lnL w="6350" cap="flat" cmpd="sng" algn="ctr">
                      <a:noFill/>
                      <a:prstDash val="solid"/>
                      <a:round/>
                      <a:headEnd type="none" w="med" len="med"/>
                      <a:tailEnd type="none" w="med" len="med"/>
                    </a:lnL>
                    <a:lnR w="9525" cap="flat" cmpd="sng" algn="ctr">
                      <a:solidFill>
                        <a:srgbClr val="C4C4CD"/>
                      </a:solidFill>
                      <a:prstDash val="solid"/>
                      <a:round/>
                      <a:headEnd type="none" w="med" len="med"/>
                      <a:tailEnd type="none" w="med" len="med"/>
                    </a:lnR>
                    <a:lnT w="9525" cap="flat" cmpd="sng" algn="ctr">
                      <a:solidFill>
                        <a:srgbClr val="C4C4CD"/>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0000"/>
                  </a:ext>
                </a:extLst>
              </a:tr>
              <a:tr h="34218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400" b="0" dirty="0">
                          <a:solidFill>
                            <a:schemeClr val="bg1"/>
                          </a:solidFill>
                          <a:latin typeface="EYInterstate Light" panose="02000506000000020004" pitchFamily="2" charset="0"/>
                        </a:rPr>
                        <a:t>Trustee/director	</a:t>
                      </a:r>
                    </a:p>
                  </a:txBody>
                  <a:tcPr marL="68544" marR="68544" marT="34272" marB="34272" anchor="ctr">
                    <a:lnL w="9525" cap="flat" cmpd="sng" algn="ctr">
                      <a:solidFill>
                        <a:srgbClr val="C4C4CD"/>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GB" sz="1400" b="0" dirty="0">
                          <a:solidFill>
                            <a:schemeClr val="bg1"/>
                          </a:solidFill>
                          <a:latin typeface="EYInterstate Light" panose="02000506000000020004" pitchFamily="2" charset="0"/>
                        </a:rPr>
                        <a:t>–</a:t>
                      </a:r>
                    </a:p>
                  </a:txBody>
                  <a:tcPr marL="68544" marR="68544" marT="34272" marB="3427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US" sz="1400" b="0" dirty="0">
                          <a:solidFill>
                            <a:schemeClr val="bg1"/>
                          </a:solidFill>
                          <a:latin typeface="EYInterstate Light" panose="02000506000000020004" pitchFamily="2" charset="0"/>
                        </a:rPr>
                        <a:t>&gt; $10,000</a:t>
                      </a:r>
                      <a:endParaRPr lang="en-GB" sz="1400" b="0" dirty="0">
                        <a:solidFill>
                          <a:schemeClr val="bg1"/>
                        </a:solidFill>
                        <a:latin typeface="EYInterstate Light" panose="02000506000000020004" pitchFamily="2" charset="0"/>
                      </a:endParaRPr>
                    </a:p>
                  </a:txBody>
                  <a:tcPr marL="68544" marR="68544" marT="34272" marB="34272" anchor="ctr">
                    <a:lnL w="6350" cap="flat" cmpd="sng" algn="ctr">
                      <a:noFill/>
                      <a:prstDash val="solid"/>
                      <a:round/>
                      <a:headEnd type="none" w="med" len="med"/>
                      <a:tailEnd type="none" w="med" len="med"/>
                    </a:lnL>
                    <a:lnR w="9525" cap="flat" cmpd="sng" algn="ctr">
                      <a:solidFill>
                        <a:srgbClr val="C4C4CD"/>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1925">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GB" sz="1400" b="0" dirty="0">
                          <a:solidFill>
                            <a:schemeClr val="bg1"/>
                          </a:solidFill>
                          <a:latin typeface="EYInterstate Light" panose="02000506000000020004" pitchFamily="2" charset="0"/>
                        </a:rPr>
                        <a:t>Key employee</a:t>
                      </a:r>
                    </a:p>
                  </a:txBody>
                  <a:tcPr marL="68544" marR="68544" marT="34272" marB="34272" anchor="ctr">
                    <a:lnL w="9525" cap="flat" cmpd="sng" algn="ctr">
                      <a:solidFill>
                        <a:srgbClr val="C4C4CD"/>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US" sz="1400" b="0" dirty="0">
                          <a:solidFill>
                            <a:schemeClr val="bg1"/>
                          </a:solidFill>
                          <a:latin typeface="EYInterstate Light" panose="02000506000000020004" pitchFamily="2" charset="0"/>
                        </a:rPr>
                        <a:t>$150,000</a:t>
                      </a:r>
                      <a:endParaRPr lang="en-GB" sz="1400" b="0" dirty="0">
                        <a:solidFill>
                          <a:schemeClr val="bg1"/>
                        </a:solidFill>
                        <a:latin typeface="EYInterstate Light" panose="02000506000000020004" pitchFamily="2" charset="0"/>
                      </a:endParaRPr>
                    </a:p>
                  </a:txBody>
                  <a:tcPr marL="68544" marR="68544" marT="34272" marB="3427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US" sz="1400" b="0" dirty="0">
                          <a:solidFill>
                            <a:schemeClr val="bg1"/>
                          </a:solidFill>
                          <a:latin typeface="EYInterstate Light" panose="02000506000000020004" pitchFamily="2" charset="0"/>
                        </a:rPr>
                        <a:t>&gt; $100,000</a:t>
                      </a:r>
                      <a:endParaRPr lang="en-GB" sz="1400" b="0" dirty="0">
                        <a:solidFill>
                          <a:schemeClr val="bg1"/>
                        </a:solidFill>
                        <a:latin typeface="EYInterstate Light" panose="02000506000000020004" pitchFamily="2" charset="0"/>
                      </a:endParaRPr>
                    </a:p>
                  </a:txBody>
                  <a:tcPr marL="68544" marR="68544" marT="34272" marB="34272" anchor="ctr">
                    <a:lnL w="6350" cap="flat" cmpd="sng" algn="ctr">
                      <a:noFill/>
                      <a:prstDash val="solid"/>
                      <a:round/>
                      <a:headEnd type="none" w="med" len="med"/>
                      <a:tailEnd type="none" w="med" len="med"/>
                    </a:lnL>
                    <a:lnR w="9525" cap="flat" cmpd="sng" algn="ctr">
                      <a:solidFill>
                        <a:srgbClr val="C4C4CD"/>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218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400" b="0" dirty="0">
                          <a:solidFill>
                            <a:schemeClr val="bg1"/>
                          </a:solidFill>
                          <a:latin typeface="EYInterstate Light" panose="02000506000000020004" pitchFamily="2" charset="0"/>
                        </a:rPr>
                        <a:t>Officer</a:t>
                      </a:r>
                      <a:endParaRPr lang="en-GB" sz="1400" b="0" dirty="0">
                        <a:solidFill>
                          <a:schemeClr val="bg1"/>
                        </a:solidFill>
                        <a:latin typeface="EYInterstate Light" panose="02000506000000020004" pitchFamily="2" charset="0"/>
                      </a:endParaRPr>
                    </a:p>
                  </a:txBody>
                  <a:tcPr marL="68544" marR="68544" marT="34272" marB="34272" anchor="ctr">
                    <a:lnL w="9525" cap="flat" cmpd="sng" algn="ctr">
                      <a:solidFill>
                        <a:srgbClr val="C4C4CD"/>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US" sz="1400" b="0" dirty="0">
                          <a:solidFill>
                            <a:schemeClr val="bg1"/>
                          </a:solidFill>
                          <a:latin typeface="EYInterstate Light" panose="02000506000000020004" pitchFamily="2" charset="0"/>
                        </a:rPr>
                        <a:t>-</a:t>
                      </a:r>
                      <a:endParaRPr lang="en-GB" sz="1400" b="0" dirty="0">
                        <a:solidFill>
                          <a:schemeClr val="bg1"/>
                        </a:solidFill>
                        <a:latin typeface="EYInterstate Light" panose="02000506000000020004" pitchFamily="2" charset="0"/>
                      </a:endParaRPr>
                    </a:p>
                  </a:txBody>
                  <a:tcPr marL="68544" marR="68544" marT="34272" marB="3427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US" sz="1400" b="0" dirty="0">
                          <a:solidFill>
                            <a:schemeClr val="bg1"/>
                          </a:solidFill>
                          <a:latin typeface="EYInterstate Light" panose="02000506000000020004" pitchFamily="2" charset="0"/>
                        </a:rPr>
                        <a:t>&gt; $100,000</a:t>
                      </a:r>
                      <a:endParaRPr lang="en-GB" sz="1400" b="0" dirty="0">
                        <a:solidFill>
                          <a:schemeClr val="bg1"/>
                        </a:solidFill>
                        <a:latin typeface="EYInterstate Light" panose="02000506000000020004" pitchFamily="2" charset="0"/>
                      </a:endParaRPr>
                    </a:p>
                  </a:txBody>
                  <a:tcPr marL="68544" marR="68544" marT="34272" marB="34272" anchor="ctr">
                    <a:lnL w="6350" cap="flat" cmpd="sng" algn="ctr">
                      <a:noFill/>
                      <a:prstDash val="solid"/>
                      <a:round/>
                      <a:headEnd type="none" w="med" len="med"/>
                      <a:tailEnd type="none" w="med" len="med"/>
                    </a:lnL>
                    <a:lnR w="9525" cap="flat" cmpd="sng" algn="ctr">
                      <a:solidFill>
                        <a:srgbClr val="C4C4CD"/>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218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GB" sz="1400" b="0" dirty="0">
                          <a:solidFill>
                            <a:schemeClr val="bg1"/>
                          </a:solidFill>
                          <a:latin typeface="EYInterstate Light" panose="02000506000000020004" pitchFamily="2" charset="0"/>
                        </a:rPr>
                        <a:t>Five highest employees/IC</a:t>
                      </a:r>
                    </a:p>
                  </a:txBody>
                  <a:tcPr marL="68544" marR="68544" marT="34272" marB="34272" anchor="ctr">
                    <a:lnL w="9525" cap="flat" cmpd="sng" algn="ctr">
                      <a:solidFill>
                        <a:srgbClr val="C4C4CD"/>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9525"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GB" sz="1400" b="0" dirty="0">
                          <a:solidFill>
                            <a:schemeClr val="bg1"/>
                          </a:solidFill>
                          <a:latin typeface="EYInterstate Light" panose="02000506000000020004" pitchFamily="2" charset="0"/>
                        </a:rPr>
                        <a:t>five highest </a:t>
                      </a:r>
                    </a:p>
                  </a:txBody>
                  <a:tcPr marL="68544" marR="68544" marT="34272" marB="3427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08080"/>
                      </a:solidFill>
                      <a:prstDash val="solid"/>
                      <a:round/>
                      <a:headEnd type="none" w="med" len="med"/>
                      <a:tailEnd type="none" w="med" len="med"/>
                    </a:lnT>
                    <a:lnB w="9525"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r"/>
                      <a:r>
                        <a:rPr lang="en-US" sz="1400" b="0" dirty="0">
                          <a:solidFill>
                            <a:schemeClr val="bg1"/>
                          </a:solidFill>
                          <a:latin typeface="EYInterstate Light" panose="02000506000000020004" pitchFamily="2" charset="0"/>
                        </a:rPr>
                        <a:t>&gt; $100,000</a:t>
                      </a:r>
                      <a:endParaRPr lang="en-GB" sz="1400" b="0" dirty="0">
                        <a:solidFill>
                          <a:schemeClr val="bg1"/>
                        </a:solidFill>
                        <a:latin typeface="EYInterstate Light" panose="02000506000000020004" pitchFamily="2" charset="0"/>
                      </a:endParaRPr>
                    </a:p>
                  </a:txBody>
                  <a:tcPr marL="68544" marR="68544" marT="34272" marB="34272" anchor="ctr">
                    <a:lnL w="6350" cap="flat" cmpd="sng" algn="ctr">
                      <a:noFill/>
                      <a:prstDash val="solid"/>
                      <a:round/>
                      <a:headEnd type="none" w="med" len="med"/>
                      <a:tailEnd type="none" w="med" len="med"/>
                    </a:lnL>
                    <a:lnR w="9525" cap="flat" cmpd="sng" algn="ctr">
                      <a:solidFill>
                        <a:srgbClr val="C4C4CD"/>
                      </a:solidFill>
                      <a:prstDash val="solid"/>
                      <a:round/>
                      <a:headEnd type="none" w="med" len="med"/>
                      <a:tailEnd type="none" w="med" len="med"/>
                    </a:lnR>
                    <a:lnT w="12700" cap="flat" cmpd="sng" algn="ctr">
                      <a:solidFill>
                        <a:srgbClr val="808080"/>
                      </a:solidFill>
                      <a:prstDash val="solid"/>
                      <a:round/>
                      <a:headEnd type="none" w="med" len="med"/>
                      <a:tailEnd type="none" w="med" len="med"/>
                    </a:lnT>
                    <a:lnB w="9525"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73668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EC02D78-8576-6923-EF9B-25C1D5705519}"/>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think-cell data - do not delete" hidden="1">
                        <a:extLst>
                          <a:ext uri="{FF2B5EF4-FFF2-40B4-BE49-F238E27FC236}">
                            <a16:creationId xmlns:a16="http://schemas.microsoft.com/office/drawing/2014/main" id="{0EC02D78-8576-6923-EF9B-25C1D5705519}"/>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54372" name="Rectangle 4">
            <a:extLst>
              <a:ext uri="{FF2B5EF4-FFF2-40B4-BE49-F238E27FC236}">
                <a16:creationId xmlns:a16="http://schemas.microsoft.com/office/drawing/2014/main" id="{32786C56-4D2B-1B64-FBBE-DE68FBC901EA}"/>
              </a:ext>
            </a:extLst>
          </p:cNvPr>
          <p:cNvSpPr>
            <a:spLocks noGrp="1" noChangeArrowheads="1"/>
          </p:cNvSpPr>
          <p:nvPr>
            <p:ph type="title"/>
          </p:nvPr>
        </p:nvSpPr>
        <p:spPr>
          <a:noFill/>
          <a:ln/>
        </p:spPr>
        <p:txBody>
          <a:bodyPr vert="horz"/>
          <a:lstStyle/>
          <a:p>
            <a:r>
              <a:rPr lang="en-GB" dirty="0"/>
              <a:t>Form 990, Part VII compensation reporting (cont.)</a:t>
            </a:r>
            <a:endParaRPr lang="en-US" altLang="en-US" dirty="0"/>
          </a:p>
        </p:txBody>
      </p:sp>
      <p:sp>
        <p:nvSpPr>
          <p:cNvPr id="954371" name="Rectangle 3">
            <a:extLst>
              <a:ext uri="{FF2B5EF4-FFF2-40B4-BE49-F238E27FC236}">
                <a16:creationId xmlns:a16="http://schemas.microsoft.com/office/drawing/2014/main" id="{6FD6AEC3-073D-7294-495B-A19C96F8AE11}"/>
              </a:ext>
            </a:extLst>
          </p:cNvPr>
          <p:cNvSpPr>
            <a:spLocks noGrp="1" noChangeArrowheads="1"/>
          </p:cNvSpPr>
          <p:nvPr>
            <p:ph sz="quarter" idx="16"/>
          </p:nvPr>
        </p:nvSpPr>
        <p:spPr/>
        <p:txBody>
          <a:bodyPr/>
          <a:lstStyle/>
          <a:p>
            <a:r>
              <a:rPr lang="en-US" altLang="en-US" sz="2000" dirty="0"/>
              <a:t>Two types of compensation</a:t>
            </a:r>
          </a:p>
          <a:p>
            <a:pPr lvl="1"/>
            <a:r>
              <a:rPr lang="en-US" altLang="en-US" sz="2000" dirty="0"/>
              <a:t>“Reportable” (i.e., Box 5 Medicare wages)</a:t>
            </a:r>
          </a:p>
          <a:p>
            <a:pPr lvl="2"/>
            <a:r>
              <a:rPr lang="en-US" sz="1800" dirty="0"/>
              <a:t>For employees, Form W-2, Box 1 or 5 (whichever is greater)</a:t>
            </a:r>
          </a:p>
          <a:p>
            <a:pPr lvl="2"/>
            <a:r>
              <a:rPr lang="en-US" sz="1800" dirty="0"/>
              <a:t>Form 1099-NEC, Box 1 (nonemployee compensation) for services to organization or related organization</a:t>
            </a:r>
          </a:p>
          <a:p>
            <a:pPr lvl="2"/>
            <a:r>
              <a:rPr lang="en-US" sz="1800" dirty="0"/>
              <a:t>Form 1042-S Box 2</a:t>
            </a:r>
          </a:p>
          <a:p>
            <a:pPr lvl="2"/>
            <a:r>
              <a:rPr lang="en-US" sz="1800" dirty="0"/>
              <a:t>Actual amount paid for services if Form W-2 or Form 1099-NEC or Form 1042-S is not required to be filed</a:t>
            </a:r>
            <a:endParaRPr lang="en-GB"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160C70-58D9-257F-DDAF-7C41D0324344}"/>
              </a:ext>
            </a:extLst>
          </p:cNvPr>
          <p:cNvSpPr>
            <a:spLocks noGrp="1"/>
          </p:cNvSpPr>
          <p:nvPr>
            <p:ph type="title"/>
          </p:nvPr>
        </p:nvSpPr>
        <p:spPr>
          <a:xfrm>
            <a:off x="609600" y="293688"/>
            <a:ext cx="10972800" cy="590550"/>
          </a:xfrm>
        </p:spPr>
        <p:txBody>
          <a:bodyPr/>
          <a:lstStyle/>
          <a:p>
            <a:r>
              <a:rPr lang="en-US" dirty="0">
                <a:solidFill>
                  <a:schemeClr val="tx2"/>
                </a:solidFill>
              </a:rPr>
              <a:t>Disclaimer</a:t>
            </a:r>
          </a:p>
        </p:txBody>
      </p:sp>
      <p:sp>
        <p:nvSpPr>
          <p:cNvPr id="5" name="TextBox 4">
            <a:extLst>
              <a:ext uri="{FF2B5EF4-FFF2-40B4-BE49-F238E27FC236}">
                <a16:creationId xmlns:a16="http://schemas.microsoft.com/office/drawing/2014/main" id="{84CD0C4B-45DF-53F4-EB35-CB4E204C17A3}"/>
              </a:ext>
            </a:extLst>
          </p:cNvPr>
          <p:cNvSpPr txBox="1"/>
          <p:nvPr/>
        </p:nvSpPr>
        <p:spPr>
          <a:xfrm>
            <a:off x="609600" y="1057836"/>
            <a:ext cx="11161059" cy="4745915"/>
          </a:xfrm>
          <a:prstGeom prst="rect">
            <a:avLst/>
          </a:prstGeom>
          <a:noFill/>
        </p:spPr>
        <p:txBody>
          <a:bodyPr wrap="square" lIns="0" tIns="36576" rIns="0" bIns="0" rtlCol="0" anchor="t">
            <a:spAutoFit/>
          </a:bodyPr>
          <a:lstStyle/>
          <a:p>
            <a:pPr marL="285750" indent="-285750">
              <a:buClr>
                <a:schemeClr val="tx2"/>
              </a:buClr>
              <a:buSzPct val="80000"/>
              <a:buFont typeface="Arial" panose="020B0604020202020204" pitchFamily="34" charset="0"/>
              <a:buChar char="■"/>
            </a:pPr>
            <a:r>
              <a:rPr lang="en-US" altLang="en-US" spc="-40" dirty="0">
                <a:solidFill>
                  <a:schemeClr val="bg1"/>
                </a:solidFill>
              </a:rPr>
              <a:t>EY refers to the global organization, and may refer to one or more, of the member firms of Ernst &amp; Young Global Limited, each of which is a separate legal entity. Ernst &amp; Young LLP is a client-serving member firm of Ernst &amp; Young Global Limited operating in the US.</a:t>
            </a:r>
            <a:endParaRPr lang="en-US" altLang="en-US" spc="-40" baseline="30000" dirty="0">
              <a:solidFill>
                <a:schemeClr val="bg1"/>
              </a:solidFill>
            </a:endParaRPr>
          </a:p>
          <a:p>
            <a:pPr marL="285750" indent="-285750">
              <a:buClr>
                <a:schemeClr val="tx2"/>
              </a:buClr>
              <a:buSzPct val="80000"/>
              <a:buFont typeface="Arial" panose="020B0604020202020204" pitchFamily="34" charset="0"/>
              <a:buChar char="■"/>
            </a:pPr>
            <a:r>
              <a:rPr lang="en-US" altLang="en-US" spc="-40" dirty="0">
                <a:solidFill>
                  <a:schemeClr val="bg1"/>
                </a:solidFill>
              </a:rPr>
              <a:t>This presentation is © 2025 Ernst &amp; Young LLP. All Rights Reserved. No part of this document may be reproduced, transmitted or otherwise distributed in any form or by any means, electronic or mechanical, including by photocopying, facsimile transmission, recording, rekeying, or using any information storage and retrieval system, without written permission from Ernst &amp; Young LLP. Any reproduction, transmission or distribution of this form or any of the material herein is prohibited and is in violation of US and international law. Ernst &amp; Young LLP expressly disclaims any liability in connection with use of this presentation or its contents by any third party.</a:t>
            </a:r>
          </a:p>
          <a:p>
            <a:pPr marL="285750" indent="-285750">
              <a:buClr>
                <a:schemeClr val="tx2"/>
              </a:buClr>
              <a:buSzPct val="80000"/>
              <a:buFont typeface="Arial" panose="020B0604020202020204" pitchFamily="34" charset="0"/>
              <a:buChar char="■"/>
            </a:pPr>
            <a:r>
              <a:rPr lang="en-US" altLang="en-US" spc="-40" dirty="0">
                <a:solidFill>
                  <a:schemeClr val="bg1"/>
                </a:solidFill>
              </a:rPr>
              <a:t>Views expressed in this presentation are those of the speakers and do not necessarily represent the views of Ernst &amp; Young LLP.</a:t>
            </a:r>
            <a:r>
              <a:rPr lang="en-US" altLang="en-US" spc="-40" baseline="30000" dirty="0">
                <a:solidFill>
                  <a:schemeClr val="bg1"/>
                </a:solidFill>
              </a:rPr>
              <a:t> </a:t>
            </a:r>
            <a:endParaRPr lang="en-US" altLang="en-US" spc="-40" dirty="0">
              <a:solidFill>
                <a:schemeClr val="bg1"/>
              </a:solidFill>
            </a:endParaRPr>
          </a:p>
          <a:p>
            <a:pPr marL="285750" indent="-285750">
              <a:buClr>
                <a:schemeClr val="tx2"/>
              </a:buClr>
              <a:buSzPct val="80000"/>
              <a:buFont typeface="Arial" panose="020B0604020202020204" pitchFamily="34" charset="0"/>
              <a:buChar char="■"/>
            </a:pPr>
            <a:r>
              <a:rPr lang="en-US" altLang="en-US" spc="-40" dirty="0">
                <a:solidFill>
                  <a:schemeClr val="bg1"/>
                </a:solidFill>
              </a:rPr>
              <a:t>This presentation is provided solely for the purpose of enhancing knowledge on tax matters. It does not provide accounting, tax, legal or other professional advice because it does not take into account any specific taxpayer’s facts and circumstances.</a:t>
            </a:r>
          </a:p>
          <a:p>
            <a:pPr marL="285750" indent="-285750">
              <a:buClr>
                <a:schemeClr val="tx2"/>
              </a:buClr>
              <a:buSzPct val="80000"/>
              <a:buFont typeface="Arial" panose="020B0604020202020204" pitchFamily="34" charset="0"/>
              <a:buChar char="■"/>
            </a:pPr>
            <a:r>
              <a:rPr lang="en-US" altLang="en-US" spc="-40" dirty="0">
                <a:solidFill>
                  <a:schemeClr val="bg1"/>
                </a:solidFill>
              </a:rPr>
              <a:t>Neither EY nor any member firm thereof shall bear any responsibility whatsoever for the content, accuracy or security of any third-party websites that are linked (by way of hyperlink or otherwise) in this presentation.</a:t>
            </a:r>
            <a:endParaRPr lang="en-US" spc="-40" dirty="0">
              <a:solidFill>
                <a:schemeClr val="bg1"/>
              </a:solidFill>
            </a:endParaRPr>
          </a:p>
        </p:txBody>
      </p:sp>
    </p:spTree>
    <p:extLst>
      <p:ext uri="{BB962C8B-B14F-4D97-AF65-F5344CB8AC3E}">
        <p14:creationId xmlns:p14="http://schemas.microsoft.com/office/powerpoint/2010/main" val="1694382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90718-E917-53C2-6277-B2BAB8D5726C}"/>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D61FC1E-265E-BC1B-94D8-BD544EEC8884}"/>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5" name="think-cell data - do not delete" hidden="1">
                        <a:extLst>
                          <a:ext uri="{FF2B5EF4-FFF2-40B4-BE49-F238E27FC236}">
                            <a16:creationId xmlns:a16="http://schemas.microsoft.com/office/drawing/2014/main" id="{5D61FC1E-265E-BC1B-94D8-BD544EEC8884}"/>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54372" name="Rectangle 4">
            <a:extLst>
              <a:ext uri="{FF2B5EF4-FFF2-40B4-BE49-F238E27FC236}">
                <a16:creationId xmlns:a16="http://schemas.microsoft.com/office/drawing/2014/main" id="{79AA74D0-9A8D-A5A6-E92F-B42D6D59CE39}"/>
              </a:ext>
            </a:extLst>
          </p:cNvPr>
          <p:cNvSpPr>
            <a:spLocks noGrp="1" noChangeArrowheads="1"/>
          </p:cNvSpPr>
          <p:nvPr>
            <p:ph type="title"/>
          </p:nvPr>
        </p:nvSpPr>
        <p:spPr>
          <a:noFill/>
          <a:ln/>
        </p:spPr>
        <p:txBody>
          <a:bodyPr vert="horz"/>
          <a:lstStyle/>
          <a:p>
            <a:r>
              <a:rPr lang="en-GB" dirty="0"/>
              <a:t>Form 990, Part VII compensation reporting (cont.)</a:t>
            </a:r>
            <a:endParaRPr lang="en-US" altLang="en-US" dirty="0"/>
          </a:p>
        </p:txBody>
      </p:sp>
      <p:sp>
        <p:nvSpPr>
          <p:cNvPr id="954371" name="Rectangle 3">
            <a:extLst>
              <a:ext uri="{FF2B5EF4-FFF2-40B4-BE49-F238E27FC236}">
                <a16:creationId xmlns:a16="http://schemas.microsoft.com/office/drawing/2014/main" id="{5CBE7759-A60D-794E-9867-EA7026249402}"/>
              </a:ext>
            </a:extLst>
          </p:cNvPr>
          <p:cNvSpPr>
            <a:spLocks noGrp="1" noChangeArrowheads="1"/>
          </p:cNvSpPr>
          <p:nvPr>
            <p:ph sz="quarter" idx="16"/>
          </p:nvPr>
        </p:nvSpPr>
        <p:spPr/>
        <p:txBody>
          <a:bodyPr/>
          <a:lstStyle/>
          <a:p>
            <a:r>
              <a:rPr lang="en-US" altLang="en-US" sz="2000" dirty="0"/>
              <a:t>“Other compensation” — </a:t>
            </a:r>
            <a:r>
              <a:rPr lang="en-US" sz="2000" dirty="0"/>
              <a:t>compensation, other than reportable compensation, including:</a:t>
            </a:r>
          </a:p>
          <a:p>
            <a:pPr lvl="1"/>
            <a:r>
              <a:rPr lang="en-US" altLang="en-US" sz="2000" dirty="0"/>
              <a:t>Retirement, health, deferred compensation and nontaxable fringe benefits.</a:t>
            </a:r>
          </a:p>
          <a:p>
            <a:pPr lvl="1"/>
            <a:r>
              <a:rPr lang="en-US" altLang="en-US" sz="2000" dirty="0"/>
              <a:t>Less than $10,000 per miscellaneous item reporting exception</a:t>
            </a:r>
          </a:p>
          <a:p>
            <a:pPr lvl="1"/>
            <a:r>
              <a:rPr lang="en-US" altLang="en-US" sz="2000" dirty="0"/>
              <a:t>The compensation rules related to deferred compensation in loss years are complex</a:t>
            </a:r>
          </a:p>
          <a:p>
            <a:r>
              <a:rPr lang="en-US" sz="2000" dirty="0"/>
              <a:t>Earnings in 457(f) and nongovernmental 457(b) plans</a:t>
            </a:r>
          </a:p>
          <a:p>
            <a:pPr lvl="2"/>
            <a:endParaRPr lang="en-US" altLang="en-US" dirty="0"/>
          </a:p>
        </p:txBody>
      </p:sp>
    </p:spTree>
    <p:extLst>
      <p:ext uri="{BB962C8B-B14F-4D97-AF65-F5344CB8AC3E}">
        <p14:creationId xmlns:p14="http://schemas.microsoft.com/office/powerpoint/2010/main" val="2337895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4E1EB4A1-1DCC-4C26-8EF7-B49C06E9B962}"/>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4E1EB4A1-1DCC-4C26-8EF7-B49C06E9B962}"/>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Calendar vs. fiscal year</a:t>
            </a:r>
            <a:endParaRPr lang="en-GB" dirty="0"/>
          </a:p>
        </p:txBody>
      </p:sp>
      <p:sp>
        <p:nvSpPr>
          <p:cNvPr id="4" name="Content Placeholder 3">
            <a:extLst>
              <a:ext uri="{FF2B5EF4-FFF2-40B4-BE49-F238E27FC236}">
                <a16:creationId xmlns:a16="http://schemas.microsoft.com/office/drawing/2014/main" id="{6F15727E-34AF-2E36-40D7-51843CC4E1D6}"/>
              </a:ext>
            </a:extLst>
          </p:cNvPr>
          <p:cNvSpPr>
            <a:spLocks noGrp="1"/>
          </p:cNvSpPr>
          <p:nvPr>
            <p:ph sz="quarter" idx="16"/>
          </p:nvPr>
        </p:nvSpPr>
        <p:spPr/>
        <p:txBody>
          <a:bodyPr/>
          <a:lstStyle/>
          <a:p>
            <a:r>
              <a:rPr lang="en-US" b="0" dirty="0">
                <a:solidFill>
                  <a:schemeClr val="bg1"/>
                </a:solidFill>
                <a:latin typeface="+mn-lt"/>
              </a:rPr>
              <a:t>Compensation must be reported for the calendar year ending with or within the organization’s tax year, even if the fiscal year is used to determine which persons must be listed in Part VII (e.g., current officers, directors and trustees).</a:t>
            </a:r>
          </a:p>
          <a:p>
            <a:r>
              <a:rPr lang="en-US" b="0" dirty="0">
                <a:solidFill>
                  <a:schemeClr val="bg1"/>
                </a:solidFill>
                <a:latin typeface="+mn-lt"/>
              </a:rPr>
              <a:t>The amount of compensation reported on Form 990, Part VII, for a listed person may differ from the amount reported on Form 990, Part IX, Line 5, for that person due to factors such as a different accounting period (calendar vs. fiscal year).</a:t>
            </a:r>
          </a:p>
          <a:p>
            <a:endParaRPr lang="en-US" dirty="0"/>
          </a:p>
        </p:txBody>
      </p:sp>
      <p:pic>
        <p:nvPicPr>
          <p:cNvPr id="5" name="Picture 4">
            <a:extLst>
              <a:ext uri="{FF2B5EF4-FFF2-40B4-BE49-F238E27FC236}">
                <a16:creationId xmlns:a16="http://schemas.microsoft.com/office/drawing/2014/main" id="{D817DB94-9102-4CCA-BE6A-9263D05B35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47387" y="701674"/>
            <a:ext cx="3596229" cy="5340081"/>
          </a:xfrm>
          <a:prstGeom prst="rect">
            <a:avLst/>
          </a:prstGeom>
        </p:spPr>
      </p:pic>
    </p:spTree>
    <p:extLst>
      <p:ext uri="{BB962C8B-B14F-4D97-AF65-F5344CB8AC3E}">
        <p14:creationId xmlns:p14="http://schemas.microsoft.com/office/powerpoint/2010/main" val="6318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4B3C2-991B-DB5F-E813-D4471068BB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726E3F0-523F-7A5E-5444-8E86A3882016}"/>
              </a:ext>
            </a:extLst>
          </p:cNvPr>
          <p:cNvSpPr>
            <a:spLocks noGrp="1"/>
          </p:cNvSpPr>
          <p:nvPr>
            <p:ph type="body" sz="quarter" idx="13"/>
          </p:nvPr>
        </p:nvSpPr>
        <p:spPr/>
        <p:txBody>
          <a:bodyPr/>
          <a:lstStyle/>
          <a:p>
            <a:r>
              <a:rPr lang="en-US" dirty="0"/>
              <a:t>Polling question 3</a:t>
            </a:r>
          </a:p>
        </p:txBody>
      </p:sp>
      <p:sp>
        <p:nvSpPr>
          <p:cNvPr id="8" name="Content Placeholder 7">
            <a:extLst>
              <a:ext uri="{FF2B5EF4-FFF2-40B4-BE49-F238E27FC236}">
                <a16:creationId xmlns:a16="http://schemas.microsoft.com/office/drawing/2014/main" id="{B96E8EF6-4BC0-88B3-B444-D3414F556AC9}"/>
              </a:ext>
            </a:extLst>
          </p:cNvPr>
          <p:cNvSpPr>
            <a:spLocks noGrp="1"/>
          </p:cNvSpPr>
          <p:nvPr>
            <p:ph sz="quarter" idx="16"/>
          </p:nvPr>
        </p:nvSpPr>
        <p:spPr/>
        <p:txBody>
          <a:bodyPr/>
          <a:lstStyle/>
          <a:p>
            <a:r>
              <a:rPr lang="en-US" sz="2800" dirty="0">
                <a:solidFill>
                  <a:prstClr val="white"/>
                </a:solidFill>
              </a:rPr>
              <a:t>Which of the following positions is reported on Form 990 Schedule VII regardless of amounts paid?</a:t>
            </a:r>
            <a:r>
              <a:rPr lang="en-US" dirty="0"/>
              <a:t> </a:t>
            </a:r>
          </a:p>
          <a:p>
            <a:pPr lvl="1"/>
            <a:r>
              <a:rPr lang="en-US" dirty="0"/>
              <a:t>Former key employee</a:t>
            </a:r>
          </a:p>
          <a:p>
            <a:pPr lvl="1"/>
            <a:r>
              <a:rPr lang="en-IN" sz="2400" dirty="0">
                <a:solidFill>
                  <a:prstClr val="white"/>
                </a:solidFill>
              </a:rPr>
              <a:t>Key employee</a:t>
            </a:r>
          </a:p>
          <a:p>
            <a:pPr lvl="1"/>
            <a:r>
              <a:rPr lang="en-IN" sz="2400" dirty="0">
                <a:solidFill>
                  <a:prstClr val="white"/>
                </a:solidFill>
              </a:rPr>
              <a:t>Highest-compensated employee</a:t>
            </a:r>
          </a:p>
          <a:p>
            <a:pPr lvl="1"/>
            <a:r>
              <a:rPr lang="en-US" sz="2400" dirty="0">
                <a:solidFill>
                  <a:prstClr val="white"/>
                </a:solidFill>
              </a:rPr>
              <a:t>Current officer and director/trustee</a:t>
            </a:r>
          </a:p>
        </p:txBody>
      </p:sp>
    </p:spTree>
    <p:extLst>
      <p:ext uri="{BB962C8B-B14F-4D97-AF65-F5344CB8AC3E}">
        <p14:creationId xmlns:p14="http://schemas.microsoft.com/office/powerpoint/2010/main" val="1856930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182B1A2-0FBB-40FC-94AF-107A52D860B9}"/>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6182B1A2-0FBB-40FC-94AF-107A52D860B9}"/>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485522" y="1411289"/>
            <a:ext cx="5610479" cy="4638673"/>
          </a:xfrm>
        </p:spPr>
        <p:txBody>
          <a:bodyPr/>
          <a:lstStyle/>
          <a:p>
            <a:r>
              <a:rPr lang="en-US" altLang="en-US" dirty="0"/>
              <a:t>Schedule J is triggered if Part VII, IRC Section A:</a:t>
            </a:r>
          </a:p>
          <a:p>
            <a:pPr lvl="1"/>
            <a:r>
              <a:rPr lang="en-US" altLang="en-US" dirty="0"/>
              <a:t>Reports any former officer, director, key employee, highly compensated employee</a:t>
            </a:r>
          </a:p>
          <a:p>
            <a:pPr marL="509588" lvl="1" indent="0">
              <a:buNone/>
            </a:pPr>
            <a:r>
              <a:rPr lang="en-US" altLang="en-US" dirty="0"/>
              <a:t>Or</a:t>
            </a:r>
          </a:p>
          <a:p>
            <a:pPr lvl="1"/>
            <a:r>
              <a:rPr lang="en-US" altLang="en-US" dirty="0"/>
              <a:t>Reports individual received or accrued &gt; $150,000 of Forms W-2 or 1099 and other compensation from the organization and related organizations.</a:t>
            </a:r>
          </a:p>
          <a:p>
            <a:pPr marL="509588" lvl="1" indent="0">
              <a:buNone/>
            </a:pPr>
            <a:r>
              <a:rPr lang="en-US" altLang="en-US" dirty="0"/>
              <a:t>Or</a:t>
            </a:r>
          </a:p>
          <a:p>
            <a:pPr lvl="1"/>
            <a:r>
              <a:rPr lang="en-US" altLang="en-US" dirty="0"/>
              <a:t>Reports individual received or accrued compensation from an unrelated organization for services rendered to the organization.</a:t>
            </a:r>
            <a:endParaRPr lang="en-GB" dirty="0"/>
          </a:p>
        </p:txBody>
      </p:sp>
      <p:sp>
        <p:nvSpPr>
          <p:cNvPr id="2" name="Title 1"/>
          <p:cNvSpPr>
            <a:spLocks noGrp="1"/>
          </p:cNvSpPr>
          <p:nvPr>
            <p:ph type="title"/>
          </p:nvPr>
        </p:nvSpPr>
        <p:spPr>
          <a:xfrm>
            <a:off x="485523" y="382588"/>
            <a:ext cx="5610477" cy="638175"/>
          </a:xfrm>
        </p:spPr>
        <p:txBody>
          <a:bodyPr vert="horz"/>
          <a:lstStyle/>
          <a:p>
            <a:r>
              <a:rPr lang="en-US" altLang="en-US" dirty="0"/>
              <a:t>Form 990, Schedule J — Compensation Information</a:t>
            </a:r>
            <a:endParaRPr lang="en-GB" dirty="0"/>
          </a:p>
        </p:txBody>
      </p:sp>
    </p:spTree>
    <p:extLst>
      <p:ext uri="{BB962C8B-B14F-4D97-AF65-F5344CB8AC3E}">
        <p14:creationId xmlns:p14="http://schemas.microsoft.com/office/powerpoint/2010/main" val="3092068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182B1A2-0FBB-40FC-94AF-107A52D860B9}"/>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6182B1A2-0FBB-40FC-94AF-107A52D860B9}"/>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Content Placeholder 2"/>
          <p:cNvSpPr>
            <a:spLocks noGrp="1"/>
          </p:cNvSpPr>
          <p:nvPr>
            <p:ph idx="1"/>
          </p:nvPr>
        </p:nvSpPr>
        <p:spPr/>
        <p:txBody>
          <a:bodyPr/>
          <a:lstStyle/>
          <a:p>
            <a:r>
              <a:rPr lang="en-US" altLang="en-US" dirty="0"/>
              <a:t>First-class travel, travel for companions, discretionary spending accounts, housing allowance, club dues, etc.</a:t>
            </a:r>
          </a:p>
          <a:p>
            <a:r>
              <a:rPr lang="en-US" altLang="en-US" dirty="0"/>
              <a:t>Follow </a:t>
            </a:r>
            <a:r>
              <a:rPr lang="en-US" altLang="en-US" b="1" dirty="0"/>
              <a:t>written policy</a:t>
            </a:r>
            <a:r>
              <a:rPr lang="en-US" altLang="en-US" dirty="0"/>
              <a:t> regarding payment or reimbursement of expenses.</a:t>
            </a:r>
          </a:p>
          <a:p>
            <a:r>
              <a:rPr lang="en-US" altLang="en-US" dirty="0"/>
              <a:t>Key point: Are benefits listed necessary? Consider adjusting base salary.</a:t>
            </a:r>
            <a:endParaRPr lang="en-US" dirty="0"/>
          </a:p>
          <a:p>
            <a:pPr lvl="1"/>
            <a:endParaRPr lang="en-US" dirty="0"/>
          </a:p>
          <a:p>
            <a:pPr marL="0" indent="0">
              <a:buNone/>
            </a:pPr>
            <a:endParaRPr lang="en-GB" dirty="0"/>
          </a:p>
        </p:txBody>
      </p:sp>
      <p:sp>
        <p:nvSpPr>
          <p:cNvPr id="2" name="Title 1"/>
          <p:cNvSpPr>
            <a:spLocks noGrp="1"/>
          </p:cNvSpPr>
          <p:nvPr>
            <p:ph type="title"/>
          </p:nvPr>
        </p:nvSpPr>
        <p:spPr/>
        <p:txBody>
          <a:bodyPr vert="horz"/>
          <a:lstStyle/>
          <a:p>
            <a:r>
              <a:rPr lang="en-US" altLang="en-US" dirty="0"/>
              <a:t>Form 990, Schedule J — Compensation Information</a:t>
            </a:r>
            <a:r>
              <a:rPr lang="en-GB" dirty="0"/>
              <a:t> (cont.)</a:t>
            </a:r>
            <a:r>
              <a:rPr lang="en-US" altLang="en-US" dirty="0"/>
              <a:t> </a:t>
            </a:r>
            <a:br>
              <a:rPr lang="en-US" altLang="en-US" dirty="0"/>
            </a:br>
            <a:endParaRPr lang="en-GB" dirty="0"/>
          </a:p>
        </p:txBody>
      </p:sp>
    </p:spTree>
    <p:extLst>
      <p:ext uri="{BB962C8B-B14F-4D97-AF65-F5344CB8AC3E}">
        <p14:creationId xmlns:p14="http://schemas.microsoft.com/office/powerpoint/2010/main" val="3538063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BC9AE-7D55-B904-ED1F-10C8CFD51ADB}"/>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1B3896B0-7A89-17C1-6CCA-A424B53E4BC7}"/>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1B3896B0-7A89-17C1-6CCA-A424B53E4BC7}"/>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A89D49D-4F97-5E1A-3B8F-6897D57057EA}"/>
              </a:ext>
            </a:extLst>
          </p:cNvPr>
          <p:cNvSpPr>
            <a:spLocks noGrp="1"/>
          </p:cNvSpPr>
          <p:nvPr>
            <p:ph idx="1"/>
          </p:nvPr>
        </p:nvSpPr>
        <p:spPr>
          <a:xfrm>
            <a:off x="485522" y="1411289"/>
            <a:ext cx="5610479" cy="4638673"/>
          </a:xfrm>
        </p:spPr>
        <p:txBody>
          <a:bodyPr/>
          <a:lstStyle/>
          <a:p>
            <a:r>
              <a:rPr lang="en-US" altLang="en-US" dirty="0"/>
              <a:t>Which methods does an organization use to determine the CEO/executive director’s salary? Check all that apply</a:t>
            </a:r>
          </a:p>
          <a:p>
            <a:pPr lvl="1"/>
            <a:r>
              <a:rPr lang="en-US" altLang="en-US" dirty="0"/>
              <a:t>Compensation committee</a:t>
            </a:r>
          </a:p>
          <a:p>
            <a:pPr lvl="1"/>
            <a:r>
              <a:rPr lang="en-US" altLang="en-US" dirty="0"/>
              <a:t>Independent compensation consultant </a:t>
            </a:r>
          </a:p>
          <a:p>
            <a:pPr lvl="1"/>
            <a:r>
              <a:rPr lang="en-US" altLang="en-US" dirty="0"/>
              <a:t>Written employment contract</a:t>
            </a:r>
          </a:p>
          <a:p>
            <a:pPr lvl="1"/>
            <a:r>
              <a:rPr lang="en-US" altLang="en-US" dirty="0"/>
              <a:t>Compensation survey or study</a:t>
            </a:r>
          </a:p>
          <a:p>
            <a:pPr lvl="1"/>
            <a:r>
              <a:rPr lang="en-US" altLang="en-US" dirty="0"/>
              <a:t>Form 990 of other organizations</a:t>
            </a:r>
          </a:p>
          <a:p>
            <a:pPr lvl="1"/>
            <a:r>
              <a:rPr lang="en-US" altLang="en-US" dirty="0"/>
              <a:t>Approval by the board or compensation committee</a:t>
            </a:r>
          </a:p>
          <a:p>
            <a:pPr lvl="1"/>
            <a:endParaRPr lang="en-US" dirty="0"/>
          </a:p>
          <a:p>
            <a:endParaRPr lang="en-GB" dirty="0"/>
          </a:p>
        </p:txBody>
      </p:sp>
      <p:sp>
        <p:nvSpPr>
          <p:cNvPr id="2" name="Title 1">
            <a:extLst>
              <a:ext uri="{FF2B5EF4-FFF2-40B4-BE49-F238E27FC236}">
                <a16:creationId xmlns:a16="http://schemas.microsoft.com/office/drawing/2014/main" id="{868E22C5-7695-3B14-8F19-491EDA3C5C79}"/>
              </a:ext>
            </a:extLst>
          </p:cNvPr>
          <p:cNvSpPr>
            <a:spLocks noGrp="1"/>
          </p:cNvSpPr>
          <p:nvPr>
            <p:ph type="title"/>
          </p:nvPr>
        </p:nvSpPr>
        <p:spPr>
          <a:xfrm>
            <a:off x="485523" y="382588"/>
            <a:ext cx="5610477" cy="638175"/>
          </a:xfrm>
        </p:spPr>
        <p:txBody>
          <a:bodyPr vert="horz"/>
          <a:lstStyle/>
          <a:p>
            <a:r>
              <a:rPr lang="en-US" altLang="en-US" dirty="0"/>
              <a:t>Form 990, Schedule J — Compensation Information</a:t>
            </a:r>
            <a:r>
              <a:rPr lang="en-GB" dirty="0"/>
              <a:t> (cont.)</a:t>
            </a:r>
            <a:r>
              <a:rPr lang="en-US" altLang="en-US" dirty="0"/>
              <a:t> </a:t>
            </a:r>
            <a:br>
              <a:rPr lang="en-US" altLang="en-US" dirty="0"/>
            </a:br>
            <a:endParaRPr lang="en-GB" dirty="0"/>
          </a:p>
        </p:txBody>
      </p:sp>
    </p:spTree>
    <p:extLst>
      <p:ext uri="{BB962C8B-B14F-4D97-AF65-F5344CB8AC3E}">
        <p14:creationId xmlns:p14="http://schemas.microsoft.com/office/powerpoint/2010/main" val="1833501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304CB-C4F2-6D1D-F2EF-2F776256115D}"/>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0375DDA4-63F2-494D-50DF-C82FE4E8D20C}"/>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0375DDA4-63F2-494D-50DF-C82FE4E8D20C}"/>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0AB6D9D-2169-EA05-A1C8-5F37715D921D}"/>
              </a:ext>
            </a:extLst>
          </p:cNvPr>
          <p:cNvSpPr>
            <a:spLocks noGrp="1"/>
          </p:cNvSpPr>
          <p:nvPr>
            <p:ph idx="1"/>
          </p:nvPr>
        </p:nvSpPr>
        <p:spPr>
          <a:xfrm>
            <a:off x="485522" y="1411289"/>
            <a:ext cx="5610479" cy="4638673"/>
          </a:xfrm>
        </p:spPr>
        <p:txBody>
          <a:bodyPr/>
          <a:lstStyle/>
          <a:p>
            <a:r>
              <a:rPr lang="en-US" altLang="en-US" dirty="0"/>
              <a:t>Did any person listed in Part VII, Section A: </a:t>
            </a:r>
          </a:p>
          <a:p>
            <a:pPr lvl="1"/>
            <a:r>
              <a:rPr lang="en-US" altLang="en-US" dirty="0"/>
              <a:t>Receive a severance payment or change of control payment? </a:t>
            </a:r>
          </a:p>
          <a:p>
            <a:pPr lvl="1"/>
            <a:r>
              <a:rPr lang="en-US" altLang="en-US" dirty="0"/>
              <a:t>Participate in or receive a payment from a supplemental nonqualified retirement plan or equity-based compensation arrangement? </a:t>
            </a:r>
            <a:endParaRPr lang="en-GB" dirty="0"/>
          </a:p>
          <a:p>
            <a:pPr lvl="1"/>
            <a:endParaRPr lang="en-US" dirty="0"/>
          </a:p>
          <a:p>
            <a:endParaRPr lang="en-GB" dirty="0"/>
          </a:p>
        </p:txBody>
      </p:sp>
      <p:sp>
        <p:nvSpPr>
          <p:cNvPr id="2" name="Title 1">
            <a:extLst>
              <a:ext uri="{FF2B5EF4-FFF2-40B4-BE49-F238E27FC236}">
                <a16:creationId xmlns:a16="http://schemas.microsoft.com/office/drawing/2014/main" id="{5A3138C0-FB93-ECE5-387A-63C8AC3AD786}"/>
              </a:ext>
            </a:extLst>
          </p:cNvPr>
          <p:cNvSpPr>
            <a:spLocks noGrp="1"/>
          </p:cNvSpPr>
          <p:nvPr>
            <p:ph type="title"/>
          </p:nvPr>
        </p:nvSpPr>
        <p:spPr>
          <a:xfrm>
            <a:off x="485523" y="382588"/>
            <a:ext cx="5610477" cy="638175"/>
          </a:xfrm>
        </p:spPr>
        <p:txBody>
          <a:bodyPr vert="horz"/>
          <a:lstStyle/>
          <a:p>
            <a:r>
              <a:rPr lang="en-US" altLang="en-US" dirty="0"/>
              <a:t>Form 990, Schedule J — Compensation Information</a:t>
            </a:r>
            <a:r>
              <a:rPr lang="en-GB" dirty="0"/>
              <a:t> (cont.)</a:t>
            </a:r>
            <a:r>
              <a:rPr lang="en-US" altLang="en-US" dirty="0"/>
              <a:t> </a:t>
            </a:r>
            <a:br>
              <a:rPr lang="en-US" altLang="en-US" dirty="0"/>
            </a:br>
            <a:endParaRPr lang="en-GB" dirty="0"/>
          </a:p>
        </p:txBody>
      </p:sp>
    </p:spTree>
    <p:extLst>
      <p:ext uri="{BB962C8B-B14F-4D97-AF65-F5344CB8AC3E}">
        <p14:creationId xmlns:p14="http://schemas.microsoft.com/office/powerpoint/2010/main" val="2557696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182B1A2-0FBB-40FC-94AF-107A52D860B9}"/>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6182B1A2-0FBB-40FC-94AF-107A52D860B9}"/>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485522" y="1411289"/>
            <a:ext cx="5610479" cy="4638673"/>
          </a:xfrm>
        </p:spPr>
        <p:txBody>
          <a:bodyPr/>
          <a:lstStyle/>
          <a:p>
            <a:r>
              <a:rPr lang="en-US" altLang="en-US" dirty="0"/>
              <a:t>Payments contingent on the revenues or net earnings of organization or any related organization:</a:t>
            </a:r>
          </a:p>
          <a:p>
            <a:pPr lvl="1"/>
            <a:r>
              <a:rPr lang="en-US" altLang="en-US" b="1" dirty="0"/>
              <a:t>Key point: Many bonus programs have a revenue component. A “Yes” answer on Question 5 may be more common than the IRS or organizations expect. </a:t>
            </a:r>
          </a:p>
          <a:p>
            <a:pPr lvl="1"/>
            <a:r>
              <a:rPr lang="en-US" altLang="en-US" dirty="0"/>
              <a:t>If “Yes” to Questions 4, 5 or 6, relevant information must be disclosed </a:t>
            </a:r>
            <a:r>
              <a:rPr lang="en-US" altLang="en-US"/>
              <a:t>in Schedule J, Part III.</a:t>
            </a:r>
            <a:endParaRPr lang="en-US" altLang="en-US" dirty="0"/>
          </a:p>
          <a:p>
            <a:r>
              <a:rPr lang="en-US" altLang="en-US" dirty="0"/>
              <a:t>Any non-fixed payments?</a:t>
            </a:r>
          </a:p>
          <a:p>
            <a:pPr lvl="1"/>
            <a:r>
              <a:rPr lang="en-US" altLang="en-US" dirty="0"/>
              <a:t>Note — bonus, royalties, unexpected payments</a:t>
            </a:r>
          </a:p>
          <a:p>
            <a:pPr lvl="1"/>
            <a:endParaRPr lang="en-US" dirty="0"/>
          </a:p>
          <a:p>
            <a:pPr lvl="1"/>
            <a:endParaRPr lang="en-US" dirty="0"/>
          </a:p>
          <a:p>
            <a:endParaRPr lang="en-GB" dirty="0"/>
          </a:p>
        </p:txBody>
      </p:sp>
      <p:sp>
        <p:nvSpPr>
          <p:cNvPr id="2" name="Title 1"/>
          <p:cNvSpPr>
            <a:spLocks noGrp="1"/>
          </p:cNvSpPr>
          <p:nvPr>
            <p:ph type="title"/>
          </p:nvPr>
        </p:nvSpPr>
        <p:spPr>
          <a:xfrm>
            <a:off x="485523" y="382588"/>
            <a:ext cx="5610477" cy="638175"/>
          </a:xfrm>
        </p:spPr>
        <p:txBody>
          <a:bodyPr vert="horz"/>
          <a:lstStyle/>
          <a:p>
            <a:r>
              <a:rPr lang="en-US" altLang="en-US" dirty="0"/>
              <a:t>Form 990, Schedule J — Compensation Information (cont.)</a:t>
            </a:r>
            <a:endParaRPr lang="en-GB" dirty="0"/>
          </a:p>
        </p:txBody>
      </p:sp>
    </p:spTree>
    <p:extLst>
      <p:ext uri="{BB962C8B-B14F-4D97-AF65-F5344CB8AC3E}">
        <p14:creationId xmlns:p14="http://schemas.microsoft.com/office/powerpoint/2010/main" val="1166091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F1D75-5310-69B6-16C5-1CF2E7E0748E}"/>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1C4B5BF-7A28-285C-6FF1-ABB754EC045A}"/>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61C4B5BF-7A28-285C-6FF1-ABB754EC045A}"/>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43E1AF2-0E54-D047-4083-3ACFFF32C2A3}"/>
              </a:ext>
            </a:extLst>
          </p:cNvPr>
          <p:cNvSpPr>
            <a:spLocks noGrp="1"/>
          </p:cNvSpPr>
          <p:nvPr>
            <p:ph idx="1"/>
          </p:nvPr>
        </p:nvSpPr>
        <p:spPr>
          <a:xfrm>
            <a:off x="485522" y="1411289"/>
            <a:ext cx="5610479" cy="4638673"/>
          </a:xfrm>
        </p:spPr>
        <p:txBody>
          <a:bodyPr/>
          <a:lstStyle/>
          <a:p>
            <a:r>
              <a:rPr lang="en-US" altLang="en-US" dirty="0"/>
              <a:t>Part II: Disclosure of:</a:t>
            </a:r>
          </a:p>
          <a:p>
            <a:pPr lvl="1"/>
            <a:r>
              <a:rPr lang="en-US" altLang="en-US" dirty="0"/>
              <a:t>Base compensation</a:t>
            </a:r>
          </a:p>
          <a:p>
            <a:pPr lvl="1"/>
            <a:r>
              <a:rPr lang="en-US" altLang="en-US" dirty="0"/>
              <a:t>Bonus and incentive compensation</a:t>
            </a:r>
          </a:p>
          <a:p>
            <a:pPr lvl="1"/>
            <a:r>
              <a:rPr lang="en-US" altLang="en-US" dirty="0"/>
              <a:t>Other compensation</a:t>
            </a:r>
          </a:p>
          <a:p>
            <a:pPr lvl="1"/>
            <a:r>
              <a:rPr lang="en-US" altLang="en-US" dirty="0"/>
              <a:t>Nonqualified deferred compensation</a:t>
            </a:r>
          </a:p>
          <a:p>
            <a:pPr lvl="1"/>
            <a:r>
              <a:rPr lang="en-US" altLang="en-US" dirty="0"/>
              <a:t>Nontaxable benefits</a:t>
            </a:r>
            <a:endParaRPr lang="en-US" dirty="0"/>
          </a:p>
          <a:p>
            <a:pPr lvl="1"/>
            <a:endParaRPr lang="en-US" dirty="0"/>
          </a:p>
          <a:p>
            <a:pPr lvl="1"/>
            <a:endParaRPr lang="en-US" dirty="0"/>
          </a:p>
          <a:p>
            <a:endParaRPr lang="en-GB" dirty="0"/>
          </a:p>
        </p:txBody>
      </p:sp>
      <p:sp>
        <p:nvSpPr>
          <p:cNvPr id="2" name="Title 1">
            <a:extLst>
              <a:ext uri="{FF2B5EF4-FFF2-40B4-BE49-F238E27FC236}">
                <a16:creationId xmlns:a16="http://schemas.microsoft.com/office/drawing/2014/main" id="{8F82FDFD-A6DE-C3EA-9B7D-ECE596B422CC}"/>
              </a:ext>
            </a:extLst>
          </p:cNvPr>
          <p:cNvSpPr>
            <a:spLocks noGrp="1"/>
          </p:cNvSpPr>
          <p:nvPr>
            <p:ph type="title"/>
          </p:nvPr>
        </p:nvSpPr>
        <p:spPr>
          <a:xfrm>
            <a:off x="485523" y="382588"/>
            <a:ext cx="5610477" cy="638175"/>
          </a:xfrm>
        </p:spPr>
        <p:txBody>
          <a:bodyPr vert="horz"/>
          <a:lstStyle/>
          <a:p>
            <a:r>
              <a:rPr lang="en-US" altLang="en-US" dirty="0"/>
              <a:t>Form 990, Schedule J — Compensation Information (cont.)</a:t>
            </a:r>
            <a:endParaRPr lang="en-GB" dirty="0"/>
          </a:p>
        </p:txBody>
      </p:sp>
    </p:spTree>
    <p:extLst>
      <p:ext uri="{BB962C8B-B14F-4D97-AF65-F5344CB8AC3E}">
        <p14:creationId xmlns:p14="http://schemas.microsoft.com/office/powerpoint/2010/main" val="1778167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AD865-6E12-FDBB-56A5-66B5BD778E9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8ED4CC-8329-C7B2-CB41-33BCE82A08B5}"/>
              </a:ext>
            </a:extLst>
          </p:cNvPr>
          <p:cNvSpPr>
            <a:spLocks noGrp="1"/>
          </p:cNvSpPr>
          <p:nvPr>
            <p:ph type="body" sz="quarter" idx="13"/>
          </p:nvPr>
        </p:nvSpPr>
        <p:spPr>
          <a:xfrm>
            <a:off x="485775" y="370800"/>
            <a:ext cx="7394575" cy="313932"/>
          </a:xfrm>
        </p:spPr>
        <p:txBody>
          <a:bodyPr/>
          <a:lstStyle/>
          <a:p>
            <a:r>
              <a:rPr lang="en-US" dirty="0"/>
              <a:t>Polling question 4</a:t>
            </a:r>
          </a:p>
        </p:txBody>
      </p:sp>
      <p:sp>
        <p:nvSpPr>
          <p:cNvPr id="8" name="Content Placeholder 7">
            <a:extLst>
              <a:ext uri="{FF2B5EF4-FFF2-40B4-BE49-F238E27FC236}">
                <a16:creationId xmlns:a16="http://schemas.microsoft.com/office/drawing/2014/main" id="{E79EE418-1FF2-0085-20D4-0B8BED70CDEE}"/>
              </a:ext>
            </a:extLst>
          </p:cNvPr>
          <p:cNvSpPr>
            <a:spLocks noGrp="1"/>
          </p:cNvSpPr>
          <p:nvPr>
            <p:ph sz="quarter" idx="16"/>
          </p:nvPr>
        </p:nvSpPr>
        <p:spPr>
          <a:xfrm>
            <a:off x="485521" y="1411287"/>
            <a:ext cx="11224800" cy="4638675"/>
          </a:xfrm>
        </p:spPr>
        <p:txBody>
          <a:bodyPr/>
          <a:lstStyle/>
          <a:p>
            <a:r>
              <a:rPr lang="en-IN" dirty="0"/>
              <a:t>In what category would a person’s annual salary be reported for Schedule J reporting purposes?</a:t>
            </a:r>
            <a:r>
              <a:rPr lang="en-US" dirty="0"/>
              <a:t> </a:t>
            </a:r>
          </a:p>
          <a:p>
            <a:pPr lvl="1"/>
            <a:r>
              <a:rPr lang="en-US" dirty="0"/>
              <a:t>Bonus and incentive compensation</a:t>
            </a:r>
          </a:p>
          <a:p>
            <a:pPr lvl="1"/>
            <a:r>
              <a:rPr lang="en-IN" dirty="0"/>
              <a:t>Other reportable compensation</a:t>
            </a:r>
          </a:p>
          <a:p>
            <a:pPr lvl="1"/>
            <a:r>
              <a:rPr lang="en-IN" dirty="0"/>
              <a:t>Nontaxable benefits</a:t>
            </a:r>
          </a:p>
          <a:p>
            <a:pPr lvl="1"/>
            <a:r>
              <a:rPr lang="en-US" dirty="0"/>
              <a:t>None of the above</a:t>
            </a:r>
          </a:p>
        </p:txBody>
      </p:sp>
    </p:spTree>
    <p:extLst>
      <p:ext uri="{BB962C8B-B14F-4D97-AF65-F5344CB8AC3E}">
        <p14:creationId xmlns:p14="http://schemas.microsoft.com/office/powerpoint/2010/main" val="4022770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a:xfrm>
            <a:off x="483826" y="382588"/>
            <a:ext cx="11224347" cy="638175"/>
          </a:xfrm>
        </p:spPr>
        <p:txBody>
          <a:bodyPr/>
          <a:lstStyle/>
          <a:p>
            <a:r>
              <a:rPr lang="en-US" dirty="0"/>
              <a:t>Objectives </a:t>
            </a:r>
            <a:endParaRPr lang="en-US" dirty="0">
              <a:solidFill>
                <a:srgbClr val="FF0000"/>
              </a:solidFill>
            </a:endParaRPr>
          </a:p>
        </p:txBody>
      </p:sp>
      <p:sp>
        <p:nvSpPr>
          <p:cNvPr id="8" name="Content Placeholder 7">
            <a:extLst>
              <a:ext uri="{FF2B5EF4-FFF2-40B4-BE49-F238E27FC236}">
                <a16:creationId xmlns:a16="http://schemas.microsoft.com/office/drawing/2014/main" id="{9FCB4756-5887-3DFC-A1E6-AFFFFEBAE3F1}"/>
              </a:ext>
            </a:extLst>
          </p:cNvPr>
          <p:cNvSpPr>
            <a:spLocks noGrp="1"/>
          </p:cNvSpPr>
          <p:nvPr>
            <p:ph sz="quarter" idx="16"/>
          </p:nvPr>
        </p:nvSpPr>
        <p:spPr>
          <a:xfrm>
            <a:off x="485521" y="1719296"/>
            <a:ext cx="11224800" cy="4638675"/>
          </a:xfrm>
        </p:spPr>
        <p:txBody>
          <a:bodyPr/>
          <a:lstStyle/>
          <a:p>
            <a:r>
              <a:rPr lang="en-US" sz="2000" dirty="0"/>
              <a:t>Examine the mechanics of IRC Section 4960 tax on excess executive compensation.</a:t>
            </a:r>
          </a:p>
          <a:p>
            <a:pPr>
              <a:spcBef>
                <a:spcPts val="2400"/>
              </a:spcBef>
            </a:pPr>
            <a:r>
              <a:rPr lang="en-US" sz="2000" dirty="0"/>
              <a:t>Explain the purpose for the compensation requirements. Identify executive compensation components and policy disclosures that are available for public inspection. </a:t>
            </a:r>
          </a:p>
          <a:p>
            <a:pPr>
              <a:spcBef>
                <a:spcPts val="2400"/>
              </a:spcBef>
            </a:pPr>
            <a:r>
              <a:rPr lang="en-US" sz="2000" dirty="0"/>
              <a:t>Explain the types of new benefits that should be analyzed for tax concerns, as well as other compliance matters.</a:t>
            </a:r>
          </a:p>
          <a:p>
            <a:endParaRPr lang="en-US" dirty="0"/>
          </a:p>
        </p:txBody>
      </p:sp>
    </p:spTree>
    <p:extLst>
      <p:ext uri="{BB962C8B-B14F-4D97-AF65-F5344CB8AC3E}">
        <p14:creationId xmlns:p14="http://schemas.microsoft.com/office/powerpoint/2010/main" val="4252159833"/>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9A01F263-281F-4D72-A95D-9D0DD4DAEA76}"/>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9A01F263-281F-4D72-A95D-9D0DD4DAEA76}"/>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a:t>Form 990 compensation reporting</a:t>
            </a:r>
            <a:endParaRPr lang="en-GB" dirty="0"/>
          </a:p>
        </p:txBody>
      </p:sp>
      <p:sp>
        <p:nvSpPr>
          <p:cNvPr id="3" name="Content Placeholder 2"/>
          <p:cNvSpPr>
            <a:spLocks noGrp="1"/>
          </p:cNvSpPr>
          <p:nvPr>
            <p:ph sz="quarter" idx="16"/>
          </p:nvPr>
        </p:nvSpPr>
        <p:spPr>
          <a:xfrm>
            <a:off x="485521" y="3127248"/>
            <a:ext cx="11224800" cy="2922714"/>
          </a:xfrm>
        </p:spPr>
        <p:txBody>
          <a:bodyPr/>
          <a:lstStyle/>
          <a:p>
            <a:r>
              <a:rPr lang="en-IN" sz="2000" dirty="0"/>
              <a:t>An excess benefit transaction is a transaction in which the organization receives less value than it gives up (i.e., non-fair market value (FMV) transactions and excessive compensation):</a:t>
            </a:r>
          </a:p>
          <a:p>
            <a:pPr lvl="1"/>
            <a:r>
              <a:rPr lang="en-IN" sz="1800" dirty="0"/>
              <a:t>Excessive compensation paid to officers, directors or key employees</a:t>
            </a:r>
          </a:p>
          <a:p>
            <a:pPr lvl="1"/>
            <a:r>
              <a:rPr lang="en-IN" sz="1800" dirty="0"/>
              <a:t>Payment of personal expenses and benefits</a:t>
            </a:r>
          </a:p>
          <a:p>
            <a:pPr lvl="1"/>
            <a:r>
              <a:rPr lang="en-IN" sz="1800" dirty="0"/>
              <a:t>Excess of FMV paid for asset acquisitions</a:t>
            </a:r>
          </a:p>
          <a:p>
            <a:pPr lvl="1"/>
            <a:r>
              <a:rPr lang="en-IN" sz="1800" dirty="0"/>
              <a:t>Provision of below-market services, rents, loans, etc.</a:t>
            </a:r>
            <a:endParaRPr lang="en-GB" sz="1800" dirty="0"/>
          </a:p>
          <a:p>
            <a:pPr lvl="1"/>
            <a:endParaRPr lang="en-IN" sz="1600" dirty="0"/>
          </a:p>
        </p:txBody>
      </p:sp>
      <p:pic>
        <p:nvPicPr>
          <p:cNvPr id="7" name="Picture 6" descr="A picture containing text, person, window, indoor&#10;&#10;Description automatically generated">
            <a:extLst>
              <a:ext uri="{FF2B5EF4-FFF2-40B4-BE49-F238E27FC236}">
                <a16:creationId xmlns:a16="http://schemas.microsoft.com/office/drawing/2014/main" id="{BD5E3511-53E4-76C3-E68B-1F9E851B9B5A}"/>
              </a:ext>
            </a:extLst>
          </p:cNvPr>
          <p:cNvPicPr>
            <a:picLocks/>
          </p:cNvPicPr>
          <p:nvPr/>
        </p:nvPicPr>
        <p:blipFill rotWithShape="1">
          <a:blip r:embed="rId5" cstate="screen">
            <a:extLst>
              <a:ext uri="{28A0092B-C50C-407E-A947-70E740481C1C}">
                <a14:useLocalDpi xmlns:a14="http://schemas.microsoft.com/office/drawing/2010/main"/>
              </a:ext>
            </a:extLst>
          </a:blip>
          <a:srcRect t="12258" b="30952"/>
          <a:stretch/>
        </p:blipFill>
        <p:spPr>
          <a:xfrm>
            <a:off x="1527176" y="1164399"/>
            <a:ext cx="9143999" cy="1514577"/>
          </a:xfrm>
          <a:prstGeom prst="rect">
            <a:avLst/>
          </a:prstGeom>
        </p:spPr>
      </p:pic>
    </p:spTree>
    <p:extLst>
      <p:ext uri="{BB962C8B-B14F-4D97-AF65-F5344CB8AC3E}">
        <p14:creationId xmlns:p14="http://schemas.microsoft.com/office/powerpoint/2010/main" val="2819732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9CBDA-9D3E-2FB9-94E1-5ACEAFBE3183}"/>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9BD7D63C-FC12-C0EF-A003-FAF8CE2E1823}"/>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9BD7D63C-FC12-C0EF-A003-FAF8CE2E1823}"/>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412BD0-02B0-8AF2-3CEE-DF45E526260F}"/>
              </a:ext>
            </a:extLst>
          </p:cNvPr>
          <p:cNvSpPr>
            <a:spLocks noGrp="1"/>
          </p:cNvSpPr>
          <p:nvPr>
            <p:ph type="title"/>
          </p:nvPr>
        </p:nvSpPr>
        <p:spPr/>
        <p:txBody>
          <a:bodyPr vert="horz"/>
          <a:lstStyle/>
          <a:p>
            <a:r>
              <a:rPr lang="en-US" dirty="0"/>
              <a:t>Form 990 compensation reporting</a:t>
            </a:r>
            <a:endParaRPr lang="en-GB" dirty="0"/>
          </a:p>
        </p:txBody>
      </p:sp>
      <p:sp>
        <p:nvSpPr>
          <p:cNvPr id="3" name="Content Placeholder 2">
            <a:extLst>
              <a:ext uri="{FF2B5EF4-FFF2-40B4-BE49-F238E27FC236}">
                <a16:creationId xmlns:a16="http://schemas.microsoft.com/office/drawing/2014/main" id="{D84F0568-E0FA-B3C2-94B0-032810BDCDC8}"/>
              </a:ext>
            </a:extLst>
          </p:cNvPr>
          <p:cNvSpPr>
            <a:spLocks noGrp="1"/>
          </p:cNvSpPr>
          <p:nvPr>
            <p:ph sz="quarter" idx="16"/>
          </p:nvPr>
        </p:nvSpPr>
        <p:spPr>
          <a:xfrm>
            <a:off x="485521" y="3127248"/>
            <a:ext cx="11224800" cy="2922714"/>
          </a:xfrm>
        </p:spPr>
        <p:txBody>
          <a:bodyPr/>
          <a:lstStyle/>
          <a:p>
            <a:r>
              <a:rPr lang="en-US" altLang="en-US" sz="2000" dirty="0"/>
              <a:t>Consequences of an automatic excess benefit transaction include:</a:t>
            </a:r>
            <a:endParaRPr lang="en-IN" sz="2000" dirty="0"/>
          </a:p>
          <a:p>
            <a:pPr lvl="1"/>
            <a:r>
              <a:rPr lang="en-US" altLang="en-US" sz="1800" dirty="0"/>
              <a:t>Self-report the initial excise tax = 25% of excess benefit.</a:t>
            </a:r>
          </a:p>
          <a:p>
            <a:pPr lvl="1"/>
            <a:r>
              <a:rPr lang="en-US" altLang="en-US" sz="1800" dirty="0"/>
              <a:t>Second-tier 200% excise tax imposed if the transaction is not corrected in a timely manner.</a:t>
            </a:r>
          </a:p>
          <a:p>
            <a:pPr lvl="1"/>
            <a:r>
              <a:rPr lang="en-US" altLang="en-US" sz="1800" dirty="0"/>
              <a:t>In willful cases, 10% excise tax (capped at $20,000 per transaction) imposed on any organization manager who knowingly approves the transaction:</a:t>
            </a:r>
          </a:p>
          <a:p>
            <a:pPr lvl="2"/>
            <a:r>
              <a:rPr lang="en-US" altLang="en-US" sz="1600" dirty="0"/>
              <a:t>“Organization manager” is defined as an officer, director or trustee of the organization (or any individual with similar powers or responsibilities).</a:t>
            </a:r>
            <a:endParaRPr lang="en-IN" sz="1600" dirty="0"/>
          </a:p>
          <a:p>
            <a:pPr lvl="1"/>
            <a:endParaRPr lang="en-IN" sz="1600" dirty="0"/>
          </a:p>
        </p:txBody>
      </p:sp>
      <p:pic>
        <p:nvPicPr>
          <p:cNvPr id="7" name="Picture 6" descr="A picture containing text, person, window, indoor&#10;&#10;Description automatically generated">
            <a:extLst>
              <a:ext uri="{FF2B5EF4-FFF2-40B4-BE49-F238E27FC236}">
                <a16:creationId xmlns:a16="http://schemas.microsoft.com/office/drawing/2014/main" id="{AA030BD1-C218-452E-C49B-2C21BD86ED35}"/>
              </a:ext>
            </a:extLst>
          </p:cNvPr>
          <p:cNvPicPr>
            <a:picLocks/>
          </p:cNvPicPr>
          <p:nvPr/>
        </p:nvPicPr>
        <p:blipFill rotWithShape="1">
          <a:blip r:embed="rId5" cstate="screen">
            <a:extLst>
              <a:ext uri="{28A0092B-C50C-407E-A947-70E740481C1C}">
                <a14:useLocalDpi xmlns:a14="http://schemas.microsoft.com/office/drawing/2010/main"/>
              </a:ext>
            </a:extLst>
          </a:blip>
          <a:srcRect t="12258" b="30952"/>
          <a:stretch/>
        </p:blipFill>
        <p:spPr>
          <a:xfrm>
            <a:off x="1527176" y="1164399"/>
            <a:ext cx="9143999" cy="1514577"/>
          </a:xfrm>
          <a:prstGeom prst="rect">
            <a:avLst/>
          </a:prstGeom>
        </p:spPr>
      </p:pic>
    </p:spTree>
    <p:extLst>
      <p:ext uri="{BB962C8B-B14F-4D97-AF65-F5344CB8AC3E}">
        <p14:creationId xmlns:p14="http://schemas.microsoft.com/office/powerpoint/2010/main" val="326194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2C58C-459E-1583-E5C0-4D0D15850DA2}"/>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8730D6E-0EE6-9E49-A36C-17798A7B96D6}"/>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28730D6E-0EE6-9E49-A36C-17798A7B96D6}"/>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B7743F-056B-79F6-2FB0-653336B02086}"/>
              </a:ext>
            </a:extLst>
          </p:cNvPr>
          <p:cNvSpPr>
            <a:spLocks noGrp="1"/>
          </p:cNvSpPr>
          <p:nvPr>
            <p:ph type="title"/>
          </p:nvPr>
        </p:nvSpPr>
        <p:spPr/>
        <p:txBody>
          <a:bodyPr vert="horz"/>
          <a:lstStyle/>
          <a:p>
            <a:r>
              <a:rPr lang="en-US" dirty="0"/>
              <a:t>Form 990 compensation reporting</a:t>
            </a:r>
            <a:endParaRPr lang="en-GB" dirty="0"/>
          </a:p>
        </p:txBody>
      </p:sp>
      <p:sp>
        <p:nvSpPr>
          <p:cNvPr id="3" name="Content Placeholder 2">
            <a:extLst>
              <a:ext uri="{FF2B5EF4-FFF2-40B4-BE49-F238E27FC236}">
                <a16:creationId xmlns:a16="http://schemas.microsoft.com/office/drawing/2014/main" id="{8007FDD7-83B3-DF2B-C104-BE44F91C7A5F}"/>
              </a:ext>
            </a:extLst>
          </p:cNvPr>
          <p:cNvSpPr>
            <a:spLocks noGrp="1"/>
          </p:cNvSpPr>
          <p:nvPr>
            <p:ph sz="quarter" idx="16"/>
          </p:nvPr>
        </p:nvSpPr>
        <p:spPr>
          <a:xfrm>
            <a:off x="485521" y="3044952"/>
            <a:ext cx="11224800" cy="3005010"/>
          </a:xfrm>
        </p:spPr>
        <p:txBody>
          <a:bodyPr/>
          <a:lstStyle/>
          <a:p>
            <a:pPr>
              <a:spcBef>
                <a:spcPts val="0"/>
              </a:spcBef>
            </a:pPr>
            <a:r>
              <a:rPr lang="en-US" altLang="en-US" sz="1800" dirty="0"/>
              <a:t>To avoid having an automatic excess benefit transaction, the organization must clearly indicate its intent to provide an economic benefit as compensation for services by providing written substantiation to that effect.</a:t>
            </a:r>
          </a:p>
          <a:p>
            <a:pPr>
              <a:spcBef>
                <a:spcPts val="0"/>
              </a:spcBef>
            </a:pPr>
            <a:r>
              <a:rPr lang="en-US" altLang="en-US" sz="1800" dirty="0"/>
              <a:t>Written substantiation can include any of the following:</a:t>
            </a:r>
          </a:p>
          <a:p>
            <a:pPr lvl="1"/>
            <a:r>
              <a:rPr lang="en-US" altLang="en-US" sz="1600" dirty="0"/>
              <a:t>Documenting the benefit in a written employment contract executed and approved on or before the date on which the benefit is provided.</a:t>
            </a:r>
          </a:p>
          <a:p>
            <a:pPr lvl="1"/>
            <a:r>
              <a:rPr lang="en-US" altLang="en-US" sz="1600" dirty="0"/>
              <a:t>Documenting the governing body approved the benefit before it was paid.</a:t>
            </a:r>
          </a:p>
          <a:p>
            <a:pPr lvl="1"/>
            <a:r>
              <a:rPr lang="en-US" altLang="en-US" sz="1600" dirty="0"/>
              <a:t>Reporting the benefit as compensation on Form W-2 (for disqualified persons who are employees), Form 1099-NEC (for disqualified persons who are not employees) or the organization’s Form 990.</a:t>
            </a:r>
          </a:p>
          <a:p>
            <a:pPr lvl="1"/>
            <a:r>
              <a:rPr lang="en-US" altLang="en-US" sz="1600" dirty="0"/>
              <a:t>Having the disqualified person report the benefit as income on their income tax return.</a:t>
            </a:r>
          </a:p>
          <a:p>
            <a:pPr lvl="1"/>
            <a:endParaRPr lang="en-IN" sz="1600" dirty="0"/>
          </a:p>
        </p:txBody>
      </p:sp>
      <p:pic>
        <p:nvPicPr>
          <p:cNvPr id="7" name="Picture 6" descr="A picture containing text, person, window, indoor&#10;&#10;Description automatically generated">
            <a:extLst>
              <a:ext uri="{FF2B5EF4-FFF2-40B4-BE49-F238E27FC236}">
                <a16:creationId xmlns:a16="http://schemas.microsoft.com/office/drawing/2014/main" id="{F93DBBE6-DB42-490C-AE3A-308502EF4895}"/>
              </a:ext>
            </a:extLst>
          </p:cNvPr>
          <p:cNvPicPr>
            <a:picLocks/>
          </p:cNvPicPr>
          <p:nvPr/>
        </p:nvPicPr>
        <p:blipFill rotWithShape="1">
          <a:blip r:embed="rId5" cstate="screen">
            <a:extLst>
              <a:ext uri="{28A0092B-C50C-407E-A947-70E740481C1C}">
                <a14:useLocalDpi xmlns:a14="http://schemas.microsoft.com/office/drawing/2010/main"/>
              </a:ext>
            </a:extLst>
          </a:blip>
          <a:srcRect t="12258" b="30952"/>
          <a:stretch/>
        </p:blipFill>
        <p:spPr>
          <a:xfrm>
            <a:off x="1527176" y="1164399"/>
            <a:ext cx="9143999" cy="1514577"/>
          </a:xfrm>
          <a:prstGeom prst="rect">
            <a:avLst/>
          </a:prstGeom>
        </p:spPr>
      </p:pic>
    </p:spTree>
    <p:extLst>
      <p:ext uri="{BB962C8B-B14F-4D97-AF65-F5344CB8AC3E}">
        <p14:creationId xmlns:p14="http://schemas.microsoft.com/office/powerpoint/2010/main" val="2968405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C8C91-A818-4754-20D7-9E6AF8466A9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4585FCB-E75C-03DA-F4B8-EDDB47B1D8A6}"/>
              </a:ext>
            </a:extLst>
          </p:cNvPr>
          <p:cNvSpPr>
            <a:spLocks noGrp="1"/>
          </p:cNvSpPr>
          <p:nvPr>
            <p:ph type="body" sz="quarter" idx="13"/>
          </p:nvPr>
        </p:nvSpPr>
        <p:spPr>
          <a:xfrm>
            <a:off x="485775" y="370800"/>
            <a:ext cx="7394575" cy="313932"/>
          </a:xfrm>
        </p:spPr>
        <p:txBody>
          <a:bodyPr/>
          <a:lstStyle/>
          <a:p>
            <a:r>
              <a:rPr lang="en-US" dirty="0"/>
              <a:t>Polling question 5</a:t>
            </a:r>
          </a:p>
        </p:txBody>
      </p:sp>
      <p:sp>
        <p:nvSpPr>
          <p:cNvPr id="8" name="Content Placeholder 7">
            <a:extLst>
              <a:ext uri="{FF2B5EF4-FFF2-40B4-BE49-F238E27FC236}">
                <a16:creationId xmlns:a16="http://schemas.microsoft.com/office/drawing/2014/main" id="{D28BE2EB-6E08-0F5A-BC3F-93171B0E46C4}"/>
              </a:ext>
            </a:extLst>
          </p:cNvPr>
          <p:cNvSpPr>
            <a:spLocks noGrp="1"/>
          </p:cNvSpPr>
          <p:nvPr>
            <p:ph sz="quarter" idx="16"/>
          </p:nvPr>
        </p:nvSpPr>
        <p:spPr>
          <a:xfrm>
            <a:off x="485521" y="1411287"/>
            <a:ext cx="11224800" cy="4638675"/>
          </a:xfrm>
        </p:spPr>
        <p:txBody>
          <a:bodyPr/>
          <a:lstStyle/>
          <a:p>
            <a:r>
              <a:rPr lang="en-US" dirty="0"/>
              <a:t>True or false: There is no monetary penalty of an automatic excess benefit transaction.</a:t>
            </a:r>
          </a:p>
          <a:p>
            <a:pPr lvl="1"/>
            <a:r>
              <a:rPr lang="en-US" dirty="0"/>
              <a:t>True</a:t>
            </a:r>
          </a:p>
          <a:p>
            <a:pPr lvl="1"/>
            <a:r>
              <a:rPr lang="en-IN" dirty="0"/>
              <a:t>False</a:t>
            </a:r>
          </a:p>
        </p:txBody>
      </p:sp>
    </p:spTree>
    <p:extLst>
      <p:ext uri="{BB962C8B-B14F-4D97-AF65-F5344CB8AC3E}">
        <p14:creationId xmlns:p14="http://schemas.microsoft.com/office/powerpoint/2010/main" val="3144772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00E1-F77D-18D4-C3A5-03879145AA6F}"/>
              </a:ext>
            </a:extLst>
          </p:cNvPr>
          <p:cNvSpPr>
            <a:spLocks noGrp="1"/>
          </p:cNvSpPr>
          <p:nvPr>
            <p:ph type="title"/>
          </p:nvPr>
        </p:nvSpPr>
        <p:spPr/>
        <p:txBody>
          <a:bodyPr/>
          <a:lstStyle/>
          <a:p>
            <a:r>
              <a:rPr lang="en-US" dirty="0"/>
              <a:t>Understanding employment tax compliance</a:t>
            </a:r>
          </a:p>
        </p:txBody>
      </p:sp>
    </p:spTree>
    <p:extLst>
      <p:ext uri="{BB962C8B-B14F-4D97-AF65-F5344CB8AC3E}">
        <p14:creationId xmlns:p14="http://schemas.microsoft.com/office/powerpoint/2010/main" val="2924491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F2DE6-E97B-1CD8-7EBF-56AEDA7D2B50}"/>
              </a:ext>
            </a:extLst>
          </p:cNvPr>
          <p:cNvSpPr>
            <a:spLocks noGrp="1"/>
          </p:cNvSpPr>
          <p:nvPr>
            <p:ph type="title"/>
          </p:nvPr>
        </p:nvSpPr>
        <p:spPr/>
        <p:txBody>
          <a:bodyPr anchor="t">
            <a:normAutofit/>
          </a:bodyPr>
          <a:lstStyle/>
          <a:p>
            <a:r>
              <a:rPr lang="en-US" dirty="0"/>
              <a:t>Understanding employment tax compliance</a:t>
            </a:r>
          </a:p>
        </p:txBody>
      </p:sp>
      <p:sp>
        <p:nvSpPr>
          <p:cNvPr id="4" name="Content Placeholder 3">
            <a:extLst>
              <a:ext uri="{FF2B5EF4-FFF2-40B4-BE49-F238E27FC236}">
                <a16:creationId xmlns:a16="http://schemas.microsoft.com/office/drawing/2014/main" id="{78FCFCC0-AE03-0EDE-3B1E-FEAD67CF7C11}"/>
              </a:ext>
            </a:extLst>
          </p:cNvPr>
          <p:cNvSpPr>
            <a:spLocks noGrp="1"/>
          </p:cNvSpPr>
          <p:nvPr>
            <p:ph sz="quarter" idx="16"/>
          </p:nvPr>
        </p:nvSpPr>
        <p:spPr>
          <a:xfrm>
            <a:off x="485521" y="1411287"/>
            <a:ext cx="6582791" cy="4638675"/>
          </a:xfrm>
        </p:spPr>
        <p:txBody>
          <a:bodyPr anchor="t">
            <a:noAutofit/>
          </a:bodyPr>
          <a:lstStyle/>
          <a:p>
            <a:pPr>
              <a:spcBef>
                <a:spcPts val="1200"/>
              </a:spcBef>
            </a:pPr>
            <a:r>
              <a:rPr lang="en-US" sz="2000" dirty="0"/>
              <a:t>Accurate setup of worker demographics is essential.</a:t>
            </a:r>
          </a:p>
          <a:p>
            <a:pPr>
              <a:spcBef>
                <a:spcPts val="1200"/>
              </a:spcBef>
            </a:pPr>
            <a:r>
              <a:rPr lang="en-US" sz="2000" dirty="0"/>
              <a:t>Routine payroll maintenance demands ongoing research.</a:t>
            </a:r>
          </a:p>
          <a:p>
            <a:pPr>
              <a:spcBef>
                <a:spcPts val="1200"/>
              </a:spcBef>
            </a:pPr>
            <a:r>
              <a:rPr lang="en-US" sz="2000" dirty="0"/>
              <a:t>HR can manage most tasks, but complex issues need additional support.</a:t>
            </a:r>
          </a:p>
          <a:p>
            <a:pPr>
              <a:spcBef>
                <a:spcPts val="1200"/>
              </a:spcBef>
            </a:pPr>
            <a:r>
              <a:rPr lang="en-US" sz="2000" dirty="0"/>
              <a:t>Implementing an escalation hierarchy improves efficiency.</a:t>
            </a:r>
          </a:p>
          <a:p>
            <a:pPr>
              <a:spcBef>
                <a:spcPts val="1200"/>
              </a:spcBef>
            </a:pPr>
            <a:r>
              <a:rPr lang="en-US" sz="2000" dirty="0"/>
              <a:t>Severe penalties exist for compliance failures.</a:t>
            </a:r>
          </a:p>
          <a:p>
            <a:pPr>
              <a:spcBef>
                <a:spcPts val="1200"/>
              </a:spcBef>
            </a:pPr>
            <a:r>
              <a:rPr lang="en-US" sz="2000" dirty="0"/>
              <a:t>A formal management approach can reduce risks.</a:t>
            </a:r>
          </a:p>
        </p:txBody>
      </p:sp>
      <p:pic>
        <p:nvPicPr>
          <p:cNvPr id="8" name="Picture Placeholder 7" descr="A hand holding a pen and shading circles on a sheet">
            <a:extLst>
              <a:ext uri="{FF2B5EF4-FFF2-40B4-BE49-F238E27FC236}">
                <a16:creationId xmlns:a16="http://schemas.microsoft.com/office/drawing/2014/main" id="{A0C50A42-932B-488A-A907-1DEC71DA2D04}"/>
              </a:ext>
            </a:extLst>
          </p:cNvPr>
          <p:cNvPicPr>
            <a:picLocks noGrp="1" noChangeAspect="1"/>
          </p:cNvPicPr>
          <p:nvPr>
            <p:ph sz="half" idx="4294967295"/>
          </p:nvPr>
        </p:nvPicPr>
        <p:blipFill>
          <a:blip r:embed="rId3"/>
          <a:srcRect l="4773" t="2547" r="50470"/>
          <a:stretch/>
        </p:blipFill>
        <p:spPr>
          <a:xfrm>
            <a:off x="7935468" y="1411287"/>
            <a:ext cx="2857500" cy="3624263"/>
          </a:xfrm>
          <a:noFill/>
        </p:spPr>
      </p:pic>
    </p:spTree>
    <p:extLst>
      <p:ext uri="{BB962C8B-B14F-4D97-AF65-F5344CB8AC3E}">
        <p14:creationId xmlns:p14="http://schemas.microsoft.com/office/powerpoint/2010/main" val="116819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group of people&#10;&#10;AI-generated content may be incorrect.">
            <a:extLst>
              <a:ext uri="{FF2B5EF4-FFF2-40B4-BE49-F238E27FC236}">
                <a16:creationId xmlns:a16="http://schemas.microsoft.com/office/drawing/2014/main" id="{CB3C1B4F-9D95-F93E-6F8B-08696D00B5C0}"/>
              </a:ext>
            </a:extLst>
          </p:cNvPr>
          <p:cNvPicPr>
            <a:picLocks noChangeAspect="1"/>
          </p:cNvPicPr>
          <p:nvPr/>
        </p:nvPicPr>
        <p:blipFill>
          <a:blip r:embed="rId3" cstate="print">
            <a:extLst>
              <a:ext uri="{28A0092B-C50C-407E-A947-70E740481C1C}">
                <a14:useLocalDpi xmlns:a14="http://schemas.microsoft.com/office/drawing/2010/main" val="0"/>
              </a:ext>
            </a:extLst>
          </a:blip>
          <a:srcRect l="24976" r="21439"/>
          <a:stretch/>
        </p:blipFill>
        <p:spPr>
          <a:xfrm>
            <a:off x="7648575" y="1411286"/>
            <a:ext cx="3028950" cy="3768725"/>
          </a:xfrm>
          <a:prstGeom prst="rect">
            <a:avLst/>
          </a:prstGeom>
        </p:spPr>
      </p:pic>
      <p:sp>
        <p:nvSpPr>
          <p:cNvPr id="3" name="Title 2">
            <a:extLst>
              <a:ext uri="{FF2B5EF4-FFF2-40B4-BE49-F238E27FC236}">
                <a16:creationId xmlns:a16="http://schemas.microsoft.com/office/drawing/2014/main" id="{E41677C8-2A25-CE76-2E4F-8233BFADE7C3}"/>
              </a:ext>
            </a:extLst>
          </p:cNvPr>
          <p:cNvSpPr>
            <a:spLocks noGrp="1"/>
          </p:cNvSpPr>
          <p:nvPr>
            <p:ph type="title"/>
          </p:nvPr>
        </p:nvSpPr>
        <p:spPr/>
        <p:txBody>
          <a:bodyPr anchor="t">
            <a:normAutofit/>
          </a:bodyPr>
          <a:lstStyle/>
          <a:p>
            <a:r>
              <a:rPr lang="en-US" dirty="0"/>
              <a:t>Effective management approaches in payroll</a:t>
            </a:r>
          </a:p>
        </p:txBody>
      </p:sp>
      <p:sp>
        <p:nvSpPr>
          <p:cNvPr id="4" name="Content Placeholder 3">
            <a:extLst>
              <a:ext uri="{FF2B5EF4-FFF2-40B4-BE49-F238E27FC236}">
                <a16:creationId xmlns:a16="http://schemas.microsoft.com/office/drawing/2014/main" id="{09D21BB3-13E7-0C0E-F469-D40BC827F0FB}"/>
              </a:ext>
            </a:extLst>
          </p:cNvPr>
          <p:cNvSpPr>
            <a:spLocks noGrp="1"/>
          </p:cNvSpPr>
          <p:nvPr>
            <p:ph sz="quarter" idx="16"/>
          </p:nvPr>
        </p:nvSpPr>
        <p:spPr>
          <a:xfrm>
            <a:off x="485521" y="1411287"/>
            <a:ext cx="6509639" cy="4638675"/>
          </a:xfrm>
        </p:spPr>
        <p:txBody>
          <a:bodyPr vert="horz" lIns="0" tIns="0" rIns="0" bIns="0" rtlCol="0" anchor="t" anchorCtr="0">
            <a:noAutofit/>
          </a:bodyPr>
          <a:lstStyle/>
          <a:p>
            <a:pPr>
              <a:spcBef>
                <a:spcPts val="1200"/>
              </a:spcBef>
            </a:pPr>
            <a:r>
              <a:rPr lang="en-US" sz="2000" dirty="0"/>
              <a:t>Establish an escalation hierarchy for complex issues.</a:t>
            </a:r>
          </a:p>
          <a:p>
            <a:pPr>
              <a:spcBef>
                <a:spcPts val="1200"/>
              </a:spcBef>
            </a:pPr>
            <a:r>
              <a:rPr lang="en-US" sz="2000" dirty="0"/>
              <a:t>Identify problems and resources promptly.</a:t>
            </a:r>
          </a:p>
          <a:p>
            <a:pPr>
              <a:spcBef>
                <a:spcPts val="1200"/>
              </a:spcBef>
            </a:pPr>
            <a:r>
              <a:rPr lang="en-US" sz="2000" dirty="0"/>
              <a:t>Develop an implementation plan for solutions.</a:t>
            </a:r>
          </a:p>
          <a:p>
            <a:pPr>
              <a:spcBef>
                <a:spcPts val="1200"/>
              </a:spcBef>
            </a:pPr>
            <a:r>
              <a:rPr lang="en-US" sz="2000" dirty="0"/>
              <a:t>Execute necessary changes efficiently.</a:t>
            </a:r>
          </a:p>
          <a:p>
            <a:pPr>
              <a:spcBef>
                <a:spcPts val="1200"/>
              </a:spcBef>
            </a:pPr>
            <a:r>
              <a:rPr lang="en-US" sz="2000" dirty="0"/>
              <a:t>Monitor and review processes regularly.</a:t>
            </a:r>
          </a:p>
          <a:p>
            <a:pPr>
              <a:spcBef>
                <a:spcPts val="1200"/>
              </a:spcBef>
            </a:pPr>
            <a:r>
              <a:rPr lang="en-US" sz="2000" dirty="0"/>
              <a:t>Mitigate penalties through formal management strategies.</a:t>
            </a:r>
          </a:p>
        </p:txBody>
      </p:sp>
    </p:spTree>
    <p:extLst>
      <p:ext uri="{BB962C8B-B14F-4D97-AF65-F5344CB8AC3E}">
        <p14:creationId xmlns:p14="http://schemas.microsoft.com/office/powerpoint/2010/main" val="2304634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nger pointing at a screen&#10;&#10;AI-generated content may be incorrect.">
            <a:extLst>
              <a:ext uri="{FF2B5EF4-FFF2-40B4-BE49-F238E27FC236}">
                <a16:creationId xmlns:a16="http://schemas.microsoft.com/office/drawing/2014/main" id="{9AD5531C-DD75-FF2F-8548-ED2C7A348B06}"/>
              </a:ext>
            </a:extLst>
          </p:cNvPr>
          <p:cNvPicPr>
            <a:picLocks noChangeAspect="1"/>
          </p:cNvPicPr>
          <p:nvPr/>
        </p:nvPicPr>
        <p:blipFill>
          <a:blip r:embed="rId3" cstate="print">
            <a:extLst>
              <a:ext uri="{28A0092B-C50C-407E-A947-70E740481C1C}">
                <a14:useLocalDpi xmlns:a14="http://schemas.microsoft.com/office/drawing/2010/main" val="0"/>
              </a:ext>
            </a:extLst>
          </a:blip>
          <a:srcRect r="38115"/>
          <a:stretch/>
        </p:blipFill>
        <p:spPr>
          <a:xfrm>
            <a:off x="7713727" y="1403362"/>
            <a:ext cx="3371850" cy="3632188"/>
          </a:xfrm>
          <a:prstGeom prst="rect">
            <a:avLst/>
          </a:prstGeom>
        </p:spPr>
      </p:pic>
      <p:sp>
        <p:nvSpPr>
          <p:cNvPr id="3" name="Title 2">
            <a:extLst>
              <a:ext uri="{FF2B5EF4-FFF2-40B4-BE49-F238E27FC236}">
                <a16:creationId xmlns:a16="http://schemas.microsoft.com/office/drawing/2014/main" id="{D1D4E194-CF94-AEA0-2AE8-5C70B7D492E2}"/>
              </a:ext>
            </a:extLst>
          </p:cNvPr>
          <p:cNvSpPr>
            <a:spLocks noGrp="1"/>
          </p:cNvSpPr>
          <p:nvPr>
            <p:ph type="title"/>
          </p:nvPr>
        </p:nvSpPr>
        <p:spPr/>
        <p:txBody>
          <a:bodyPr anchor="t">
            <a:normAutofit/>
          </a:bodyPr>
          <a:lstStyle/>
          <a:p>
            <a:r>
              <a:rPr lang="en-US" dirty="0"/>
              <a:t>Common employment tax compliance challenges</a:t>
            </a:r>
          </a:p>
        </p:txBody>
      </p:sp>
      <p:sp>
        <p:nvSpPr>
          <p:cNvPr id="4" name="Content Placeholder 3">
            <a:extLst>
              <a:ext uri="{FF2B5EF4-FFF2-40B4-BE49-F238E27FC236}">
                <a16:creationId xmlns:a16="http://schemas.microsoft.com/office/drawing/2014/main" id="{E50663F9-D78E-5CE0-AB20-47264D35E264}"/>
              </a:ext>
            </a:extLst>
          </p:cNvPr>
          <p:cNvSpPr>
            <a:spLocks noGrp="1"/>
          </p:cNvSpPr>
          <p:nvPr>
            <p:ph sz="quarter" idx="16"/>
          </p:nvPr>
        </p:nvSpPr>
        <p:spPr>
          <a:xfrm>
            <a:off x="485521" y="1411287"/>
            <a:ext cx="6591935" cy="4638675"/>
          </a:xfrm>
        </p:spPr>
        <p:txBody>
          <a:bodyPr anchor="t">
            <a:noAutofit/>
          </a:bodyPr>
          <a:lstStyle/>
          <a:p>
            <a:pPr>
              <a:spcBef>
                <a:spcPts val="600"/>
              </a:spcBef>
            </a:pPr>
            <a:r>
              <a:rPr lang="en-US" sz="2000" dirty="0"/>
              <a:t>Understanding new earnings and deduction types is crucial.</a:t>
            </a:r>
          </a:p>
          <a:p>
            <a:pPr>
              <a:spcBef>
                <a:spcPts val="600"/>
              </a:spcBef>
            </a:pPr>
            <a:r>
              <a:rPr lang="en-US" sz="2000" dirty="0"/>
              <a:t>Out-of-the-ordinary payments can complicate compliance.</a:t>
            </a:r>
          </a:p>
          <a:p>
            <a:pPr>
              <a:spcBef>
                <a:spcPts val="600"/>
              </a:spcBef>
            </a:pPr>
            <a:r>
              <a:rPr lang="en-US" sz="2000" dirty="0"/>
              <a:t>Settlement payments require careful handling for tax purposes.</a:t>
            </a:r>
          </a:p>
          <a:p>
            <a:pPr>
              <a:spcBef>
                <a:spcPts val="600"/>
              </a:spcBef>
            </a:pPr>
            <a:r>
              <a:rPr lang="en-US" sz="2000" dirty="0"/>
              <a:t>Payments to deceased employees’ beneficiaries present challenges.</a:t>
            </a:r>
          </a:p>
          <a:p>
            <a:pPr>
              <a:spcBef>
                <a:spcPts val="600"/>
              </a:spcBef>
            </a:pPr>
            <a:r>
              <a:rPr lang="en-US" sz="2000" dirty="0"/>
              <a:t>Worker classification impacts tax obligations significantly.</a:t>
            </a:r>
          </a:p>
          <a:p>
            <a:pPr>
              <a:spcBef>
                <a:spcPts val="600"/>
              </a:spcBef>
            </a:pPr>
            <a:r>
              <a:rPr lang="en-US" sz="2000" dirty="0"/>
              <a:t>Multi-state compliance adds complexity to tax management.</a:t>
            </a:r>
          </a:p>
        </p:txBody>
      </p:sp>
    </p:spTree>
    <p:extLst>
      <p:ext uri="{BB962C8B-B14F-4D97-AF65-F5344CB8AC3E}">
        <p14:creationId xmlns:p14="http://schemas.microsoft.com/office/powerpoint/2010/main" val="1664412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alking to another person&#10;&#10;AI-generated content may be incorrect.">
            <a:extLst>
              <a:ext uri="{FF2B5EF4-FFF2-40B4-BE49-F238E27FC236}">
                <a16:creationId xmlns:a16="http://schemas.microsoft.com/office/drawing/2014/main" id="{8AA7CED2-11D9-9CA7-63A4-C4071DB1F62F}"/>
              </a:ext>
            </a:extLst>
          </p:cNvPr>
          <p:cNvPicPr>
            <a:picLocks noChangeAspect="1"/>
          </p:cNvPicPr>
          <p:nvPr/>
        </p:nvPicPr>
        <p:blipFill>
          <a:blip r:embed="rId3" cstate="print">
            <a:extLst>
              <a:ext uri="{28A0092B-C50C-407E-A947-70E740481C1C}">
                <a14:useLocalDpi xmlns:a14="http://schemas.microsoft.com/office/drawing/2010/main" val="0"/>
              </a:ext>
            </a:extLst>
          </a:blip>
          <a:srcRect l="16269" r="23554"/>
          <a:stretch/>
        </p:blipFill>
        <p:spPr>
          <a:xfrm>
            <a:off x="7568437" y="1412579"/>
            <a:ext cx="3270251" cy="3622971"/>
          </a:xfrm>
          <a:prstGeom prst="rect">
            <a:avLst/>
          </a:prstGeom>
        </p:spPr>
      </p:pic>
      <p:sp>
        <p:nvSpPr>
          <p:cNvPr id="3" name="Title 2">
            <a:extLst>
              <a:ext uri="{FF2B5EF4-FFF2-40B4-BE49-F238E27FC236}">
                <a16:creationId xmlns:a16="http://schemas.microsoft.com/office/drawing/2014/main" id="{006EDA44-9416-CA2A-58FE-D5B3CB1005ED}"/>
              </a:ext>
            </a:extLst>
          </p:cNvPr>
          <p:cNvSpPr>
            <a:spLocks noGrp="1"/>
          </p:cNvSpPr>
          <p:nvPr>
            <p:ph type="title"/>
          </p:nvPr>
        </p:nvSpPr>
        <p:spPr/>
        <p:txBody>
          <a:bodyPr anchor="t">
            <a:normAutofit/>
          </a:bodyPr>
          <a:lstStyle/>
          <a:p>
            <a:r>
              <a:rPr lang="en-US" dirty="0"/>
              <a:t>IRS employment tax audit focus</a:t>
            </a:r>
          </a:p>
        </p:txBody>
      </p:sp>
      <p:sp>
        <p:nvSpPr>
          <p:cNvPr id="4" name="Content Placeholder 3">
            <a:extLst>
              <a:ext uri="{FF2B5EF4-FFF2-40B4-BE49-F238E27FC236}">
                <a16:creationId xmlns:a16="http://schemas.microsoft.com/office/drawing/2014/main" id="{80D39403-E9BA-9E09-6BC0-7119E0018AA5}"/>
              </a:ext>
            </a:extLst>
          </p:cNvPr>
          <p:cNvSpPr>
            <a:spLocks noGrp="1"/>
          </p:cNvSpPr>
          <p:nvPr>
            <p:ph sz="quarter" idx="16"/>
          </p:nvPr>
        </p:nvSpPr>
        <p:spPr>
          <a:xfrm>
            <a:off x="485521" y="1411287"/>
            <a:ext cx="6198743" cy="4638675"/>
          </a:xfrm>
        </p:spPr>
        <p:txBody>
          <a:bodyPr anchor="t">
            <a:noAutofit/>
          </a:bodyPr>
          <a:lstStyle/>
          <a:p>
            <a:pPr>
              <a:spcBef>
                <a:spcPts val="1200"/>
              </a:spcBef>
            </a:pPr>
            <a:r>
              <a:rPr lang="en-US" sz="2000" dirty="0"/>
              <a:t>Temporary housing benefits are key audit areas.</a:t>
            </a:r>
          </a:p>
          <a:p>
            <a:pPr>
              <a:spcBef>
                <a:spcPts val="1200"/>
              </a:spcBef>
            </a:pPr>
            <a:r>
              <a:rPr lang="en-US" sz="2000" dirty="0"/>
              <a:t>Meal reimbursements are scrutinized during audits.</a:t>
            </a:r>
          </a:p>
          <a:p>
            <a:pPr>
              <a:spcBef>
                <a:spcPts val="1200"/>
              </a:spcBef>
            </a:pPr>
            <a:r>
              <a:rPr lang="en-US" sz="2000" dirty="0"/>
              <a:t>Vehicle allowances require clear documentation.</a:t>
            </a:r>
          </a:p>
          <a:p>
            <a:pPr>
              <a:spcBef>
                <a:spcPts val="1200"/>
              </a:spcBef>
            </a:pPr>
            <a:r>
              <a:rPr lang="en-US" sz="2000" dirty="0"/>
              <a:t>Fringe benefits, like gift cards, need proper reporting.</a:t>
            </a:r>
          </a:p>
          <a:p>
            <a:pPr>
              <a:spcBef>
                <a:spcPts val="1200"/>
              </a:spcBef>
            </a:pPr>
            <a:r>
              <a:rPr lang="en-US" sz="2000" dirty="0"/>
              <a:t>Worker classification affects tax obligations significantly.</a:t>
            </a:r>
          </a:p>
          <a:p>
            <a:pPr>
              <a:spcBef>
                <a:spcPts val="1200"/>
              </a:spcBef>
            </a:pPr>
            <a:r>
              <a:rPr lang="en-US" sz="2000" dirty="0"/>
              <a:t>Executive compensation attracts special IRS attention.</a:t>
            </a:r>
          </a:p>
        </p:txBody>
      </p:sp>
    </p:spTree>
    <p:extLst>
      <p:ext uri="{BB962C8B-B14F-4D97-AF65-F5344CB8AC3E}">
        <p14:creationId xmlns:p14="http://schemas.microsoft.com/office/powerpoint/2010/main" val="613245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DEE0D-9F14-3BCF-F180-27D23B6F7A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1F6B60-2D68-A06C-EBCF-0A044A04B899}"/>
              </a:ext>
            </a:extLst>
          </p:cNvPr>
          <p:cNvSpPr>
            <a:spLocks noGrp="1"/>
          </p:cNvSpPr>
          <p:nvPr>
            <p:ph type="body" sz="quarter" idx="13"/>
          </p:nvPr>
        </p:nvSpPr>
        <p:spPr>
          <a:xfrm>
            <a:off x="485775" y="370800"/>
            <a:ext cx="7394575" cy="313932"/>
          </a:xfrm>
        </p:spPr>
        <p:txBody>
          <a:bodyPr/>
          <a:lstStyle/>
          <a:p>
            <a:r>
              <a:rPr lang="en-US" dirty="0"/>
              <a:t>Polling question 6</a:t>
            </a:r>
          </a:p>
        </p:txBody>
      </p:sp>
      <p:sp>
        <p:nvSpPr>
          <p:cNvPr id="8" name="Content Placeholder 7">
            <a:extLst>
              <a:ext uri="{FF2B5EF4-FFF2-40B4-BE49-F238E27FC236}">
                <a16:creationId xmlns:a16="http://schemas.microsoft.com/office/drawing/2014/main" id="{FFA56E08-DCD8-4CB1-AC5A-89D408F03BA3}"/>
              </a:ext>
            </a:extLst>
          </p:cNvPr>
          <p:cNvSpPr>
            <a:spLocks noGrp="1"/>
          </p:cNvSpPr>
          <p:nvPr>
            <p:ph sz="quarter" idx="16"/>
          </p:nvPr>
        </p:nvSpPr>
        <p:spPr>
          <a:xfrm>
            <a:off x="485521" y="1411287"/>
            <a:ext cx="11224800" cy="4638675"/>
          </a:xfrm>
        </p:spPr>
        <p:txBody>
          <a:bodyPr/>
          <a:lstStyle/>
          <a:p>
            <a:r>
              <a:rPr lang="en-IN" dirty="0"/>
              <a:t>Who in your organization is responsible for employment tax compliance?</a:t>
            </a:r>
          </a:p>
          <a:p>
            <a:pPr lvl="1"/>
            <a:r>
              <a:rPr lang="en-US" dirty="0"/>
              <a:t>Payroll</a:t>
            </a:r>
          </a:p>
          <a:p>
            <a:pPr lvl="1"/>
            <a:r>
              <a:rPr lang="en-IN" dirty="0"/>
              <a:t>Human resource</a:t>
            </a:r>
          </a:p>
          <a:p>
            <a:pPr lvl="1"/>
            <a:r>
              <a:rPr lang="en-IN" dirty="0"/>
              <a:t>Finance</a:t>
            </a:r>
          </a:p>
          <a:p>
            <a:pPr lvl="1"/>
            <a:r>
              <a:rPr lang="en-IN" dirty="0"/>
              <a:t>Tax</a:t>
            </a:r>
            <a:endParaRPr lang="en-US" dirty="0"/>
          </a:p>
        </p:txBody>
      </p:sp>
    </p:spTree>
    <p:extLst>
      <p:ext uri="{BB962C8B-B14F-4D97-AF65-F5344CB8AC3E}">
        <p14:creationId xmlns:p14="http://schemas.microsoft.com/office/powerpoint/2010/main" val="3980788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8F35E-5C05-6D51-987F-66CB726FD9A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1AF7F1B-DBBE-D809-157C-AADBAB474B14}"/>
              </a:ext>
            </a:extLst>
          </p:cNvPr>
          <p:cNvSpPr>
            <a:spLocks noGrp="1"/>
          </p:cNvSpPr>
          <p:nvPr>
            <p:ph type="title"/>
          </p:nvPr>
        </p:nvSpPr>
        <p:spPr/>
        <p:txBody>
          <a:bodyPr/>
          <a:lstStyle/>
          <a:p>
            <a:r>
              <a:rPr lang="en-US" dirty="0"/>
              <a:t>CPE eligibility</a:t>
            </a:r>
            <a:endParaRPr lang="en-US" dirty="0">
              <a:solidFill>
                <a:srgbClr val="FF0000"/>
              </a:solidFill>
            </a:endParaRPr>
          </a:p>
        </p:txBody>
      </p:sp>
      <p:sp>
        <p:nvSpPr>
          <p:cNvPr id="8" name="Content Placeholder 7">
            <a:extLst>
              <a:ext uri="{FF2B5EF4-FFF2-40B4-BE49-F238E27FC236}">
                <a16:creationId xmlns:a16="http://schemas.microsoft.com/office/drawing/2014/main" id="{C44FE19D-4005-44AE-2BA0-7015F70F190B}"/>
              </a:ext>
            </a:extLst>
          </p:cNvPr>
          <p:cNvSpPr>
            <a:spLocks noGrp="1"/>
          </p:cNvSpPr>
          <p:nvPr>
            <p:ph sz="quarter" idx="16"/>
          </p:nvPr>
        </p:nvSpPr>
        <p:spPr/>
        <p:txBody>
          <a:bodyPr/>
          <a:lstStyle/>
          <a:p>
            <a:pPr marL="0" indent="0">
              <a:buNone/>
            </a:pPr>
            <a:r>
              <a:rPr lang="en-US" sz="2000" dirty="0">
                <a:ea typeface="Calibri" panose="020F0502020204030204" pitchFamily="34" charset="0"/>
              </a:rPr>
              <a:t>We will launch at least three polls per CPE credit; participants must attend the full session and participants must answer at least three polls per CPE credit to receive full credit.</a:t>
            </a:r>
          </a:p>
          <a:p>
            <a:pPr marL="0" indent="0">
              <a:buNone/>
            </a:pPr>
            <a:endParaRPr lang="en-US" dirty="0"/>
          </a:p>
        </p:txBody>
      </p:sp>
    </p:spTree>
    <p:extLst>
      <p:ext uri="{BB962C8B-B14F-4D97-AF65-F5344CB8AC3E}">
        <p14:creationId xmlns:p14="http://schemas.microsoft.com/office/powerpoint/2010/main" val="645900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87E9E-3035-CD87-851B-5AC218F4FEE5}"/>
            </a:ext>
          </a:extLst>
        </p:cNvPr>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E7F36E1-E28A-F7A0-8272-41D342EA965D}"/>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1" name="Object 10" hidden="1">
                        <a:extLst>
                          <a:ext uri="{FF2B5EF4-FFF2-40B4-BE49-F238E27FC236}">
                            <a16:creationId xmlns:a16="http://schemas.microsoft.com/office/drawing/2014/main" id="{6E7F36E1-E28A-F7A0-8272-41D342EA965D}"/>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D0A9178-A258-A223-EEAC-B3AAD0335C03}"/>
              </a:ext>
            </a:extLst>
          </p:cNvPr>
          <p:cNvSpPr>
            <a:spLocks noGrp="1"/>
          </p:cNvSpPr>
          <p:nvPr>
            <p:ph type="title"/>
          </p:nvPr>
        </p:nvSpPr>
        <p:spPr>
          <a:xfrm>
            <a:off x="485523" y="382588"/>
            <a:ext cx="11224347" cy="638175"/>
          </a:xfrm>
        </p:spPr>
        <p:txBody>
          <a:bodyPr vert="horz"/>
          <a:lstStyle/>
          <a:p>
            <a:r>
              <a:rPr lang="en-US" dirty="0"/>
              <a:t>Form 990 compensation reporting – takeaways</a:t>
            </a:r>
            <a:endParaRPr lang="en-GB" dirty="0"/>
          </a:p>
        </p:txBody>
      </p:sp>
      <p:sp>
        <p:nvSpPr>
          <p:cNvPr id="3" name="Content Placeholder 2">
            <a:extLst>
              <a:ext uri="{FF2B5EF4-FFF2-40B4-BE49-F238E27FC236}">
                <a16:creationId xmlns:a16="http://schemas.microsoft.com/office/drawing/2014/main" id="{F2281DD9-DA88-D550-F79B-F244836B493C}"/>
              </a:ext>
            </a:extLst>
          </p:cNvPr>
          <p:cNvSpPr>
            <a:spLocks noGrp="1"/>
          </p:cNvSpPr>
          <p:nvPr>
            <p:ph sz="quarter" idx="16"/>
          </p:nvPr>
        </p:nvSpPr>
        <p:spPr>
          <a:xfrm>
            <a:off x="1524001" y="2926080"/>
            <a:ext cx="10186987" cy="3123883"/>
          </a:xfrm>
        </p:spPr>
        <p:txBody>
          <a:bodyPr/>
          <a:lstStyle/>
          <a:p>
            <a:r>
              <a:rPr lang="en-IN" sz="2000" dirty="0"/>
              <a:t>This is a group effort ‒</a:t>
            </a:r>
          </a:p>
          <a:p>
            <a:pPr lvl="1"/>
            <a:r>
              <a:rPr lang="en-IN" sz="2000" dirty="0"/>
              <a:t>Legal</a:t>
            </a:r>
          </a:p>
          <a:p>
            <a:pPr lvl="1"/>
            <a:r>
              <a:rPr lang="en-IN" sz="2000" dirty="0"/>
              <a:t>HR</a:t>
            </a:r>
          </a:p>
          <a:p>
            <a:pPr lvl="1"/>
            <a:r>
              <a:rPr lang="en-IN" sz="2000" dirty="0"/>
              <a:t>Payroll</a:t>
            </a:r>
          </a:p>
          <a:p>
            <a:pPr lvl="1"/>
            <a:r>
              <a:rPr lang="en-IN" sz="2000" dirty="0"/>
              <a:t>Finance</a:t>
            </a:r>
          </a:p>
        </p:txBody>
      </p:sp>
      <p:pic>
        <p:nvPicPr>
          <p:cNvPr id="7" name="Picture 6" descr="A picture containing text, person, window, indoor&#10;&#10;Description automatically generated">
            <a:extLst>
              <a:ext uri="{FF2B5EF4-FFF2-40B4-BE49-F238E27FC236}">
                <a16:creationId xmlns:a16="http://schemas.microsoft.com/office/drawing/2014/main" id="{0468D665-AE25-94EF-56CF-EBE97C289EF8}"/>
              </a:ext>
            </a:extLst>
          </p:cNvPr>
          <p:cNvPicPr>
            <a:picLocks/>
          </p:cNvPicPr>
          <p:nvPr/>
        </p:nvPicPr>
        <p:blipFill rotWithShape="1">
          <a:blip r:embed="rId6" cstate="screen">
            <a:extLst>
              <a:ext uri="{28A0092B-C50C-407E-A947-70E740481C1C}">
                <a14:useLocalDpi xmlns:a14="http://schemas.microsoft.com/office/drawing/2010/main"/>
              </a:ext>
            </a:extLst>
          </a:blip>
          <a:srcRect t="12258" b="30952"/>
          <a:stretch/>
        </p:blipFill>
        <p:spPr>
          <a:xfrm>
            <a:off x="1524001" y="1130301"/>
            <a:ext cx="9143999" cy="1514577"/>
          </a:xfrm>
          <a:prstGeom prst="rect">
            <a:avLst/>
          </a:prstGeom>
        </p:spPr>
      </p:pic>
    </p:spTree>
    <p:extLst>
      <p:ext uri="{BB962C8B-B14F-4D97-AF65-F5344CB8AC3E}">
        <p14:creationId xmlns:p14="http://schemas.microsoft.com/office/powerpoint/2010/main" val="3083142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8466756-E1B3-496F-8316-F0DB41C645E5}"/>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7" name="Object 6" hidden="1">
                        <a:extLst>
                          <a:ext uri="{FF2B5EF4-FFF2-40B4-BE49-F238E27FC236}">
                            <a16:creationId xmlns:a16="http://schemas.microsoft.com/office/drawing/2014/main" id="{88466756-E1B3-496F-8316-F0DB41C645E5}"/>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60203DB-1E19-453A-A86E-5402010F8D39}"/>
              </a:ext>
            </a:extLst>
          </p:cNvPr>
          <p:cNvSpPr/>
          <p:nvPr>
            <p:custDataLst>
              <p:tags r:id="rId2"/>
            </p:custDataLst>
          </p:nvPr>
        </p:nvSpPr>
        <p:spPr>
          <a:xfrm>
            <a:off x="152400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2400" dirty="0">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dirty="0"/>
              <a:t>Key takeaways and conclusions</a:t>
            </a:r>
          </a:p>
        </p:txBody>
      </p:sp>
      <p:sp>
        <p:nvSpPr>
          <p:cNvPr id="3" name="Content Placeholder 2"/>
          <p:cNvSpPr>
            <a:spLocks noGrp="1"/>
          </p:cNvSpPr>
          <p:nvPr>
            <p:ph sz="quarter" idx="16"/>
          </p:nvPr>
        </p:nvSpPr>
        <p:spPr/>
        <p:txBody>
          <a:bodyPr/>
          <a:lstStyle/>
          <a:p>
            <a:pPr marL="0" indent="0">
              <a:buNone/>
            </a:pPr>
            <a:r>
              <a:rPr lang="en-US" sz="2000" dirty="0"/>
              <a:t>You should be able to:</a:t>
            </a:r>
          </a:p>
          <a:p>
            <a:endParaRPr lang="en-US" sz="1800" dirty="0"/>
          </a:p>
          <a:p>
            <a:r>
              <a:rPr lang="en-US" sz="2000" dirty="0"/>
              <a:t>Understand the mechanics of IRC Section 4960 tax on excess executive compensation.</a:t>
            </a:r>
          </a:p>
          <a:p>
            <a:pPr>
              <a:spcBef>
                <a:spcPts val="2400"/>
              </a:spcBef>
            </a:pPr>
            <a:r>
              <a:rPr lang="en-US" sz="2000" dirty="0"/>
              <a:t>Explain the purpose for the compensation requirements and identify executive compensation components and policy disclosures that are available for public inspection. </a:t>
            </a:r>
          </a:p>
          <a:p>
            <a:pPr>
              <a:spcBef>
                <a:spcPts val="2400"/>
              </a:spcBef>
            </a:pPr>
            <a:r>
              <a:rPr lang="en-US" sz="2000" dirty="0"/>
              <a:t>Discuss the types of new benefits that should be analyzed for tax concerns, as well as other compliance matters.</a:t>
            </a:r>
          </a:p>
        </p:txBody>
      </p:sp>
    </p:spTree>
    <p:extLst>
      <p:ext uri="{BB962C8B-B14F-4D97-AF65-F5344CB8AC3E}">
        <p14:creationId xmlns:p14="http://schemas.microsoft.com/office/powerpoint/2010/main" val="3932801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103A4B4-D862-404D-A2B0-15CE899A1E23}"/>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0" name="Object 9" hidden="1">
                        <a:extLst>
                          <a:ext uri="{FF2B5EF4-FFF2-40B4-BE49-F238E27FC236}">
                            <a16:creationId xmlns:a16="http://schemas.microsoft.com/office/drawing/2014/main" id="{B103A4B4-D862-404D-A2B0-15CE899A1E23}"/>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7" name="Title 2"/>
          <p:cNvSpPr txBox="1">
            <a:spLocks/>
          </p:cNvSpPr>
          <p:nvPr/>
        </p:nvSpPr>
        <p:spPr>
          <a:xfrm>
            <a:off x="1978026" y="1007575"/>
            <a:ext cx="8270875" cy="539719"/>
          </a:xfrm>
          <a:prstGeom prst="rect">
            <a:avLst/>
          </a:prstGeom>
        </p:spPr>
        <p:txBody>
          <a:bodyPr vert="horz" lIns="0" tIns="0" rIns="0" bIns="0" rtlCol="0" anchor="t" anchorCtr="0">
            <a:noAutofit/>
          </a:bodyPr>
          <a:lstStyle>
            <a:lvl1pPr algn="l" defTabSz="1007887" rtl="0" eaLnBrk="1" latinLnBrk="0" hangingPunct="1">
              <a:lnSpc>
                <a:spcPct val="100000"/>
              </a:lnSpc>
              <a:spcBef>
                <a:spcPct val="0"/>
              </a:spcBef>
              <a:buNone/>
              <a:defRPr sz="3600" kern="1200">
                <a:solidFill>
                  <a:schemeClr val="bg1"/>
                </a:solidFill>
                <a:latin typeface="+mj-lt"/>
                <a:ea typeface="+mj-ea"/>
                <a:cs typeface="+mj-cs"/>
              </a:defRPr>
            </a:lvl1pPr>
          </a:lstStyle>
          <a:p>
            <a:pPr algn="ctr">
              <a:defRPr/>
            </a:pPr>
            <a:r>
              <a:rPr lang="en-GB" sz="5000" dirty="0">
                <a:solidFill>
                  <a:srgbClr val="FFFFFF"/>
                </a:solidFill>
                <a:cs typeface="Arial" panose="020B0604020202020204" pitchFamily="34" charset="0"/>
              </a:rPr>
              <a:t>Thank you </a:t>
            </a:r>
            <a:br>
              <a:rPr lang="en-GB" sz="5000" dirty="0">
                <a:solidFill>
                  <a:srgbClr val="FFFFFF"/>
                </a:solidFill>
                <a:cs typeface="Arial" panose="020B0604020202020204" pitchFamily="34" charset="0"/>
              </a:rPr>
            </a:br>
            <a:r>
              <a:rPr lang="en-GB" sz="5000" dirty="0">
                <a:solidFill>
                  <a:srgbClr val="FFFFFF"/>
                </a:solidFill>
                <a:cs typeface="Arial" panose="020B0604020202020204" pitchFamily="34" charset="0"/>
              </a:rPr>
              <a:t>for joining us today!</a:t>
            </a:r>
          </a:p>
        </p:txBody>
      </p:sp>
    </p:spTree>
    <p:extLst>
      <p:ext uri="{BB962C8B-B14F-4D97-AF65-F5344CB8AC3E}">
        <p14:creationId xmlns:p14="http://schemas.microsoft.com/office/powerpoint/2010/main" val="1095287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9A6637-8F3E-85D9-630F-52A384E1F1A0}"/>
              </a:ext>
            </a:extLst>
          </p:cNvPr>
          <p:cNvSpPr txBox="1">
            <a:spLocks/>
          </p:cNvSpPr>
          <p:nvPr/>
        </p:nvSpPr>
        <p:spPr>
          <a:xfrm>
            <a:off x="8406581" y="563952"/>
            <a:ext cx="3309810" cy="3330142"/>
          </a:xfrm>
          <a:prstGeom prst="rect">
            <a:avLst/>
          </a:prstGeom>
          <a:noFill/>
        </p:spPr>
        <p:txBody>
          <a:bodyPr wrap="square" lIns="0" tIns="36576" rIns="0" bIns="0" rtlCol="0" anchor="t">
            <a:spAutoFit/>
          </a:bodyPr>
          <a:lstStyle/>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Ernst &amp; Young LLP is a client-serving member firm of Ernst &amp; Young Global Limited operating in the US.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Light"/>
                <a:ea typeface="+mn-ea"/>
                <a:cs typeface="+mn-cs"/>
              </a:rPr>
              <a:t>© 2025 Ernst &amp; Young LLP.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Light"/>
                <a:ea typeface="+mn-ea"/>
                <a:cs typeface="+mn-cs"/>
              </a:rPr>
              <a:t>All Rights Reserved.</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it-IT" sz="800" b="0" i="0" u="none" strike="noStrike" kern="0" cap="none" spc="0" normalizeH="0" baseline="0" noProof="0" dirty="0">
                <a:ln>
                  <a:noFill/>
                </a:ln>
                <a:solidFill>
                  <a:srgbClr val="FFFFFF"/>
                </a:solidFill>
                <a:effectLst/>
                <a:uLnTx/>
                <a:uFillTx/>
                <a:latin typeface="EYInterstate Light"/>
                <a:ea typeface="+mn-ea"/>
                <a:cs typeface="+mn-cs"/>
              </a:rPr>
              <a:t>US SCORE no. 27166-251US</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it-IT" sz="800" b="0" i="0" u="none" strike="noStrike" kern="0" cap="none" spc="0" normalizeH="0" baseline="0" noProof="0" dirty="0">
                <a:ln>
                  <a:noFill/>
                </a:ln>
                <a:solidFill>
                  <a:srgbClr val="FFFFFF"/>
                </a:solidFill>
                <a:effectLst/>
                <a:uLnTx/>
                <a:uFillTx/>
                <a:latin typeface="EYInterstate Light"/>
                <a:ea typeface="+mn-ea"/>
                <a:cs typeface="+mn-cs"/>
              </a:rPr>
              <a:t>2505-10940-CS</a:t>
            </a:r>
            <a:br>
              <a:rPr kumimoji="0" lang="it-IT" sz="800" b="0" i="0" u="none" strike="noStrike" kern="0" cap="none" spc="0" normalizeH="0" baseline="0" noProof="0" dirty="0">
                <a:ln>
                  <a:noFill/>
                </a:ln>
                <a:solidFill>
                  <a:srgbClr val="FFFFFF"/>
                </a:solidFill>
                <a:effectLst/>
                <a:uLnTx/>
                <a:uFillTx/>
                <a:latin typeface="EYInterstate Light"/>
                <a:ea typeface="+mn-ea"/>
                <a:cs typeface="+mn-cs"/>
              </a:rPr>
            </a:br>
            <a:r>
              <a:rPr kumimoji="0" lang="it-IT" sz="800" b="0" i="0" u="none" strike="noStrike" kern="0" cap="none" spc="0" normalizeH="0" baseline="0" noProof="0" dirty="0">
                <a:ln>
                  <a:noFill/>
                </a:ln>
                <a:solidFill>
                  <a:srgbClr val="FFFFFF"/>
                </a:solidFill>
                <a:effectLst/>
                <a:uLnTx/>
                <a:uFillTx/>
                <a:latin typeface="EYInterstate Light"/>
                <a:ea typeface="+mn-ea"/>
                <a:cs typeface="+mn-cs"/>
              </a:rPr>
              <a:t>ED None</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700" b="0" i="0" u="none" strike="noStrike" kern="0" cap="none" spc="0" normalizeH="0" baseline="0" noProof="0" dirty="0">
                <a:ln>
                  <a:noFill/>
                </a:ln>
                <a:solidFill>
                  <a:srgbClr val="FFFFFF"/>
                </a:solidFill>
                <a:effectLst/>
                <a:uLnTx/>
                <a:uFillTx/>
                <a:latin typeface="EYInterstate Light"/>
                <a:ea typeface="+mn-ea"/>
                <a:cs typeface="+mn-cs"/>
              </a:rPr>
              <a:t>This material has been prepared for general informational purposes only and is not intended to be relied upon as accounting, tax, legal or other professional advice. Please refer to your advisors for specific advice.</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br>
              <a:rPr kumimoji="0" lang="en-US" sz="700" b="0" i="0" u="none" strike="noStrike" kern="0" cap="none" spc="0" normalizeH="0" baseline="0" noProof="0" dirty="0">
                <a:ln>
                  <a:noFill/>
                </a:ln>
                <a:solidFill>
                  <a:srgbClr val="FFFFFF"/>
                </a:solidFill>
                <a:effectLst/>
                <a:uLnTx/>
                <a:uFillTx/>
                <a:latin typeface="EYInterstate Light"/>
                <a:ea typeface="+mn-ea"/>
                <a:cs typeface="+mn-cs"/>
              </a:rPr>
            </a:br>
            <a:endParaRPr kumimoji="0" lang="en-US" sz="7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60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ey.com</a:t>
            </a:r>
          </a:p>
        </p:txBody>
      </p:sp>
      <p:sp>
        <p:nvSpPr>
          <p:cNvPr id="3" name="TextBox 2">
            <a:extLst>
              <a:ext uri="{FF2B5EF4-FFF2-40B4-BE49-F238E27FC236}">
                <a16:creationId xmlns:a16="http://schemas.microsoft.com/office/drawing/2014/main" id="{89967FEF-239D-25F1-3E7C-3CBD490FFDED}"/>
              </a:ext>
            </a:extLst>
          </p:cNvPr>
          <p:cNvSpPr txBox="1">
            <a:spLocks/>
          </p:cNvSpPr>
          <p:nvPr/>
        </p:nvSpPr>
        <p:spPr>
          <a:xfrm>
            <a:off x="481958" y="563952"/>
            <a:ext cx="3303461" cy="3514808"/>
          </a:xfrm>
          <a:prstGeom prst="rect">
            <a:avLst/>
          </a:prstGeom>
          <a:noFill/>
        </p:spPr>
        <p:txBody>
          <a:bodyPr wrap="square" lIns="0" tIns="36576" rIns="0" bIns="0" rtlCol="0" anchor="t">
            <a:spAutoFit/>
          </a:bodyPr>
          <a:lstStyle/>
          <a:p>
            <a:pPr marL="0" marR="0" lvl="0" indent="0" algn="l" defTabSz="914400" rtl="0" eaLnBrk="1" fontAlgn="auto" latinLnBrk="0" hangingPunct="1">
              <a:lnSpc>
                <a:spcPct val="100000"/>
              </a:lnSpc>
              <a:spcBef>
                <a:spcPts val="0"/>
              </a:spcBef>
              <a:spcAft>
                <a:spcPts val="600"/>
              </a:spcAft>
              <a:buClr>
                <a:srgbClr val="FFD200"/>
              </a:buClr>
              <a:buSzPct val="70000"/>
              <a:buFontTx/>
              <a:buNone/>
              <a:tabLst/>
              <a:defRPr/>
            </a:pPr>
            <a:r>
              <a:rPr kumimoji="0" lang="en-US" sz="1200" b="1" i="0" u="none" strike="noStrike" kern="0" cap="none" spc="0" normalizeH="0" baseline="0" noProof="0" dirty="0">
                <a:ln>
                  <a:noFill/>
                </a:ln>
                <a:solidFill>
                  <a:srgbClr val="FFE600"/>
                </a:solidFill>
                <a:effectLst/>
                <a:uLnTx/>
                <a:uFillTx/>
                <a:latin typeface="EYInterstate" panose="02000503020000020004" pitchFamily="2" charset="0"/>
                <a:ea typeface="+mn-ea"/>
                <a:cs typeface="+mn-cs"/>
              </a:rPr>
              <a:t>EY </a:t>
            </a:r>
            <a:r>
              <a:rPr kumimoji="0" lang="en-US" sz="1200" b="0" i="0" u="none" strike="noStrike" kern="0" cap="none" spc="0" normalizeH="0" baseline="0" noProof="0" dirty="0">
                <a:ln>
                  <a:noFill/>
                </a:ln>
                <a:solidFill>
                  <a:srgbClr val="FFE600"/>
                </a:solidFill>
                <a:effectLst/>
                <a:uLnTx/>
                <a:uFillTx/>
                <a:latin typeface="EYInterstate" panose="02000503020000020004" pitchFamily="2" charset="0"/>
                <a:ea typeface="+mn-ea"/>
                <a:cs typeface="Arial"/>
              </a:rPr>
              <a:t>| Building a better working world</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Arial"/>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is building a better working world by creating new value for clients, people, society and the planet, while building trust in capital markets.</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Enabled by data, AI and advanced technology,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teams help clients shape the future with confidence and develop answers for the most pressing issues of today and tomorrow.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teams work across a full spectrum of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services in assurance, consulting, tax, strategy and transactions. Fueled by sector insights,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a globally connected, multidisciplinary network and diverse ecosystem partners, EY teams can provide services in more than 150 countries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and territories.</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E600"/>
                </a:solidFill>
                <a:effectLst/>
                <a:uLnTx/>
                <a:uFillTx/>
                <a:latin typeface="EYInterstate" panose="02000503020000020004" pitchFamily="2" charset="0"/>
                <a:ea typeface="+mn-ea"/>
                <a:cs typeface="+mn-cs"/>
              </a:rPr>
              <a:t>All in to shape the future with confidence. </a:t>
            </a:r>
          </a:p>
        </p:txBody>
      </p:sp>
    </p:spTree>
    <p:extLst>
      <p:ext uri="{BB962C8B-B14F-4D97-AF65-F5344CB8AC3E}">
        <p14:creationId xmlns:p14="http://schemas.microsoft.com/office/powerpoint/2010/main" val="121089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p:txBody>
          <a:bodyPr/>
          <a:lstStyle/>
          <a:p>
            <a:r>
              <a:rPr lang="en-US" dirty="0"/>
              <a:t>Presenters</a:t>
            </a:r>
            <a:endParaRPr lang="en-US" dirty="0">
              <a:solidFill>
                <a:srgbClr val="FF0000"/>
              </a:solidFill>
            </a:endParaRPr>
          </a:p>
        </p:txBody>
      </p:sp>
      <p:sp>
        <p:nvSpPr>
          <p:cNvPr id="2" name="TextBox 1">
            <a:extLst>
              <a:ext uri="{FF2B5EF4-FFF2-40B4-BE49-F238E27FC236}">
                <a16:creationId xmlns:a16="http://schemas.microsoft.com/office/drawing/2014/main" id="{068668A3-C8CF-12FC-8E42-E4D515E68305}"/>
              </a:ext>
            </a:extLst>
          </p:cNvPr>
          <p:cNvSpPr txBox="1"/>
          <p:nvPr/>
        </p:nvSpPr>
        <p:spPr>
          <a:xfrm>
            <a:off x="1954192" y="4181667"/>
            <a:ext cx="2328586" cy="1729704"/>
          </a:xfrm>
          <a:prstGeom prst="rect">
            <a:avLst/>
          </a:prstGeom>
          <a:noFill/>
        </p:spPr>
        <p:txBody>
          <a:bodyPr wrap="none" lIns="0" tIns="36576" rIns="0" bIns="0" rtlCol="0">
            <a:spAutoFit/>
          </a:bodyPr>
          <a:lstStyle/>
          <a:p>
            <a:pPr algn="ctr">
              <a:lnSpc>
                <a:spcPct val="95000"/>
              </a:lnSpc>
              <a:spcAft>
                <a:spcPts val="600"/>
              </a:spcAft>
              <a:buClr>
                <a:schemeClr val="accent2"/>
              </a:buClr>
              <a:buSzPct val="70000"/>
            </a:pPr>
            <a:r>
              <a:rPr lang="en-US" sz="2000" dirty="0">
                <a:solidFill>
                  <a:schemeClr val="tx2"/>
                </a:solidFill>
              </a:rPr>
              <a:t>Katherine Kurtzman</a:t>
            </a:r>
            <a:endParaRPr lang="en-US" sz="1200" dirty="0">
              <a:solidFill>
                <a:schemeClr val="tx2"/>
              </a:solidFill>
            </a:endParaRPr>
          </a:p>
          <a:p>
            <a:pPr algn="ctr">
              <a:lnSpc>
                <a:spcPct val="95000"/>
              </a:lnSpc>
              <a:spcAft>
                <a:spcPts val="600"/>
              </a:spcAft>
              <a:buClr>
                <a:schemeClr val="accent2"/>
              </a:buClr>
              <a:buSzPct val="70000"/>
            </a:pPr>
            <a:r>
              <a:rPr lang="en-US" sz="1600" dirty="0">
                <a:solidFill>
                  <a:schemeClr val="bg1"/>
                </a:solidFill>
              </a:rPr>
              <a:t>Managing Director</a:t>
            </a:r>
          </a:p>
          <a:p>
            <a:pPr algn="ctr">
              <a:lnSpc>
                <a:spcPct val="95000"/>
              </a:lnSpc>
              <a:buClr>
                <a:schemeClr val="accent2"/>
              </a:buClr>
              <a:buSzPct val="70000"/>
            </a:pPr>
            <a:r>
              <a:rPr lang="en-US" sz="1600" dirty="0">
                <a:solidFill>
                  <a:schemeClr val="bg1"/>
                </a:solidFill>
              </a:rPr>
              <a:t>Exempt Organization </a:t>
            </a:r>
          </a:p>
          <a:p>
            <a:pPr algn="ctr">
              <a:lnSpc>
                <a:spcPct val="95000"/>
              </a:lnSpc>
              <a:spcAft>
                <a:spcPts val="600"/>
              </a:spcAft>
              <a:buClr>
                <a:schemeClr val="accent2"/>
              </a:buClr>
              <a:buSzPct val="70000"/>
            </a:pPr>
            <a:r>
              <a:rPr lang="en-US" sz="1600" dirty="0">
                <a:solidFill>
                  <a:schemeClr val="bg1"/>
                </a:solidFill>
              </a:rPr>
              <a:t>Tax Services</a:t>
            </a:r>
            <a:br>
              <a:rPr lang="en-US" sz="1600" dirty="0">
                <a:solidFill>
                  <a:schemeClr val="bg1"/>
                </a:solidFill>
              </a:rPr>
            </a:br>
            <a:r>
              <a:rPr lang="en-US" sz="1600" dirty="0">
                <a:solidFill>
                  <a:schemeClr val="bg1"/>
                </a:solidFill>
              </a:rPr>
              <a:t>Ernst &amp; Young LLP</a:t>
            </a:r>
          </a:p>
          <a:p>
            <a:pPr algn="ctr">
              <a:lnSpc>
                <a:spcPct val="95000"/>
              </a:lnSpc>
              <a:spcAft>
                <a:spcPts val="600"/>
              </a:spcAft>
              <a:buClr>
                <a:schemeClr val="accent2"/>
              </a:buClr>
              <a:buSzPct val="70000"/>
            </a:pPr>
            <a:r>
              <a:rPr lang="en-US" sz="1600" dirty="0">
                <a:solidFill>
                  <a:schemeClr val="bg1"/>
                </a:solidFill>
              </a:rPr>
              <a:t>Chicago, IL</a:t>
            </a:r>
          </a:p>
        </p:txBody>
      </p:sp>
      <p:sp>
        <p:nvSpPr>
          <p:cNvPr id="3" name="TextBox 2">
            <a:extLst>
              <a:ext uri="{FF2B5EF4-FFF2-40B4-BE49-F238E27FC236}">
                <a16:creationId xmlns:a16="http://schemas.microsoft.com/office/drawing/2014/main" id="{2B859279-B0EF-27CD-4D8E-01A0C9D3BD8C}"/>
              </a:ext>
            </a:extLst>
          </p:cNvPr>
          <p:cNvSpPr txBox="1"/>
          <p:nvPr/>
        </p:nvSpPr>
        <p:spPr>
          <a:xfrm>
            <a:off x="5041900" y="4181667"/>
            <a:ext cx="2114550" cy="1963614"/>
          </a:xfrm>
          <a:prstGeom prst="rect">
            <a:avLst/>
          </a:prstGeom>
          <a:noFill/>
        </p:spPr>
        <p:txBody>
          <a:bodyPr wrap="square" lIns="0" tIns="36576" rIns="0" bIns="0" rtlCol="0">
            <a:spAutoFit/>
          </a:bodyPr>
          <a:lstStyle/>
          <a:p>
            <a:pPr algn="ctr">
              <a:lnSpc>
                <a:spcPct val="95000"/>
              </a:lnSpc>
              <a:spcAft>
                <a:spcPts val="600"/>
              </a:spcAft>
              <a:buClr>
                <a:schemeClr val="accent2"/>
              </a:buClr>
              <a:buSzPct val="70000"/>
            </a:pPr>
            <a:r>
              <a:rPr lang="en-US" sz="2000" dirty="0">
                <a:solidFill>
                  <a:schemeClr val="tx2"/>
                </a:solidFill>
              </a:rPr>
              <a:t>Stephen LaGarde</a:t>
            </a:r>
            <a:endParaRPr lang="en-US" sz="1200" dirty="0">
              <a:solidFill>
                <a:schemeClr val="tx2"/>
              </a:solidFill>
            </a:endParaRPr>
          </a:p>
          <a:p>
            <a:pPr algn="ctr">
              <a:lnSpc>
                <a:spcPct val="95000"/>
              </a:lnSpc>
              <a:spcAft>
                <a:spcPts val="600"/>
              </a:spcAft>
              <a:buClr>
                <a:schemeClr val="accent2"/>
              </a:buClr>
              <a:buSzPct val="70000"/>
            </a:pPr>
            <a:r>
              <a:rPr lang="en-US" sz="1600" dirty="0">
                <a:solidFill>
                  <a:schemeClr val="bg1"/>
                </a:solidFill>
              </a:rPr>
              <a:t>Principal</a:t>
            </a:r>
          </a:p>
          <a:p>
            <a:pPr algn="ctr">
              <a:lnSpc>
                <a:spcPct val="95000"/>
              </a:lnSpc>
              <a:spcAft>
                <a:spcPts val="600"/>
              </a:spcAft>
              <a:buClr>
                <a:schemeClr val="accent2"/>
              </a:buClr>
              <a:buSzPct val="70000"/>
            </a:pPr>
            <a:r>
              <a:rPr lang="en-US" sz="1600" dirty="0">
                <a:solidFill>
                  <a:schemeClr val="bg1"/>
                </a:solidFill>
              </a:rPr>
              <a:t>National Tax Compensation and Benefits</a:t>
            </a:r>
            <a:br>
              <a:rPr lang="en-US" sz="1600" dirty="0">
                <a:solidFill>
                  <a:schemeClr val="bg1"/>
                </a:solidFill>
              </a:rPr>
            </a:br>
            <a:r>
              <a:rPr lang="en-US" sz="1600" dirty="0">
                <a:solidFill>
                  <a:schemeClr val="bg1"/>
                </a:solidFill>
              </a:rPr>
              <a:t>Ernst &amp; Young LLP</a:t>
            </a:r>
          </a:p>
          <a:p>
            <a:pPr algn="ctr">
              <a:lnSpc>
                <a:spcPct val="95000"/>
              </a:lnSpc>
              <a:spcAft>
                <a:spcPts val="600"/>
              </a:spcAft>
              <a:buClr>
                <a:schemeClr val="accent2"/>
              </a:buClr>
              <a:buSzPct val="70000"/>
            </a:pPr>
            <a:r>
              <a:rPr lang="en-US" sz="1600" dirty="0">
                <a:solidFill>
                  <a:schemeClr val="bg1"/>
                </a:solidFill>
              </a:rPr>
              <a:t>Washington, DC</a:t>
            </a:r>
          </a:p>
        </p:txBody>
      </p:sp>
      <p:sp>
        <p:nvSpPr>
          <p:cNvPr id="4" name="TextBox 3">
            <a:extLst>
              <a:ext uri="{FF2B5EF4-FFF2-40B4-BE49-F238E27FC236}">
                <a16:creationId xmlns:a16="http://schemas.microsoft.com/office/drawing/2014/main" id="{9EC5B3DF-DF7A-F1A0-71BB-B53D2D09B279}"/>
              </a:ext>
            </a:extLst>
          </p:cNvPr>
          <p:cNvSpPr txBox="1"/>
          <p:nvPr/>
        </p:nvSpPr>
        <p:spPr>
          <a:xfrm>
            <a:off x="8013700" y="4181667"/>
            <a:ext cx="2114550" cy="1495794"/>
          </a:xfrm>
          <a:prstGeom prst="rect">
            <a:avLst/>
          </a:prstGeom>
          <a:noFill/>
        </p:spPr>
        <p:txBody>
          <a:bodyPr wrap="square" lIns="0" tIns="36576" rIns="0" bIns="0" rtlCol="0">
            <a:spAutoFit/>
          </a:bodyPr>
          <a:lstStyle/>
          <a:p>
            <a:pPr algn="ctr">
              <a:lnSpc>
                <a:spcPct val="95000"/>
              </a:lnSpc>
              <a:spcAft>
                <a:spcPts val="600"/>
              </a:spcAft>
              <a:buClr>
                <a:schemeClr val="accent2"/>
              </a:buClr>
              <a:buSzPct val="70000"/>
            </a:pPr>
            <a:r>
              <a:rPr lang="en-US" sz="2000" dirty="0">
                <a:solidFill>
                  <a:schemeClr val="tx2"/>
                </a:solidFill>
              </a:rPr>
              <a:t>Martin Rule</a:t>
            </a:r>
          </a:p>
          <a:p>
            <a:pPr algn="ctr">
              <a:lnSpc>
                <a:spcPct val="95000"/>
              </a:lnSpc>
              <a:spcAft>
                <a:spcPts val="600"/>
              </a:spcAft>
              <a:buClr>
                <a:schemeClr val="accent2"/>
              </a:buClr>
              <a:buSzPct val="70000"/>
            </a:pPr>
            <a:r>
              <a:rPr lang="en-US" sz="1600" dirty="0">
                <a:solidFill>
                  <a:schemeClr val="bg1"/>
                </a:solidFill>
              </a:rPr>
              <a:t>Senior Manager</a:t>
            </a:r>
          </a:p>
          <a:p>
            <a:pPr algn="ctr">
              <a:lnSpc>
                <a:spcPct val="95000"/>
              </a:lnSpc>
              <a:spcAft>
                <a:spcPts val="600"/>
              </a:spcAft>
              <a:buClr>
                <a:schemeClr val="accent2"/>
              </a:buClr>
              <a:buSzPct val="70000"/>
            </a:pPr>
            <a:r>
              <a:rPr lang="en-US" sz="1600" dirty="0">
                <a:solidFill>
                  <a:schemeClr val="bg1"/>
                </a:solidFill>
              </a:rPr>
              <a:t>Employment Tax</a:t>
            </a:r>
            <a:br>
              <a:rPr lang="en-US" sz="1600" dirty="0">
                <a:solidFill>
                  <a:schemeClr val="bg1"/>
                </a:solidFill>
              </a:rPr>
            </a:br>
            <a:r>
              <a:rPr lang="en-US" sz="1600" dirty="0">
                <a:solidFill>
                  <a:schemeClr val="bg1"/>
                </a:solidFill>
              </a:rPr>
              <a:t>Ernst &amp; Young LLP</a:t>
            </a:r>
          </a:p>
          <a:p>
            <a:pPr algn="ctr">
              <a:lnSpc>
                <a:spcPct val="95000"/>
              </a:lnSpc>
              <a:spcAft>
                <a:spcPts val="600"/>
              </a:spcAft>
              <a:buClr>
                <a:schemeClr val="accent2"/>
              </a:buClr>
              <a:buSzPct val="70000"/>
            </a:pPr>
            <a:r>
              <a:rPr lang="en-US" sz="1600" dirty="0">
                <a:solidFill>
                  <a:schemeClr val="bg1"/>
                </a:solidFill>
              </a:rPr>
              <a:t>Chicago, IL</a:t>
            </a:r>
          </a:p>
        </p:txBody>
      </p:sp>
      <p:pic>
        <p:nvPicPr>
          <p:cNvPr id="9" name="Picture 8" descr="A close-up of a person smiling&#10;&#10;AI-generated content may be incorrect.">
            <a:extLst>
              <a:ext uri="{FF2B5EF4-FFF2-40B4-BE49-F238E27FC236}">
                <a16:creationId xmlns:a16="http://schemas.microsoft.com/office/drawing/2014/main" id="{34C0FCBD-7F66-BF3B-4175-64271C35BD34}"/>
              </a:ext>
            </a:extLst>
          </p:cNvPr>
          <p:cNvPicPr>
            <a:picLocks noChangeAspect="1"/>
          </p:cNvPicPr>
          <p:nvPr/>
        </p:nvPicPr>
        <p:blipFill>
          <a:blip r:embed="rId2">
            <a:extLst>
              <a:ext uri="{28A0092B-C50C-407E-A947-70E740481C1C}">
                <a14:useLocalDpi xmlns:a14="http://schemas.microsoft.com/office/drawing/2010/main" val="0"/>
              </a:ext>
            </a:extLst>
          </a:blip>
          <a:srcRect l="5027" t="6990" r="4087" b="6990"/>
          <a:stretch/>
        </p:blipFill>
        <p:spPr>
          <a:xfrm>
            <a:off x="2226061" y="1776518"/>
            <a:ext cx="1796277" cy="2198428"/>
          </a:xfrm>
          <a:prstGeom prst="rect">
            <a:avLst/>
          </a:prstGeom>
        </p:spPr>
      </p:pic>
      <p:pic>
        <p:nvPicPr>
          <p:cNvPr id="10" name="Picture 9">
            <a:extLst>
              <a:ext uri="{FF2B5EF4-FFF2-40B4-BE49-F238E27FC236}">
                <a16:creationId xmlns:a16="http://schemas.microsoft.com/office/drawing/2014/main" id="{DD78E1BB-CBE9-DF77-85E0-64A7D8CB857D}"/>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5220013" y="1776518"/>
            <a:ext cx="1751974" cy="2198427"/>
          </a:xfrm>
          <a:prstGeom prst="rect">
            <a:avLst/>
          </a:prstGeom>
          <a:blipFill>
            <a:blip r:embed="rId4" cstate="screen">
              <a:extLst>
                <a:ext uri="{28A0092B-C50C-407E-A947-70E740481C1C}">
                  <a14:useLocalDpi xmlns:a14="http://schemas.microsoft.com/office/drawing/2010/main"/>
                </a:ext>
              </a:extLst>
            </a:blip>
            <a:stretch>
              <a:fillRect/>
            </a:stretch>
          </a:blipFill>
          <a:ln>
            <a:noFill/>
          </a:ln>
        </p:spPr>
      </p:pic>
      <p:pic>
        <p:nvPicPr>
          <p:cNvPr id="11" name="Picture 10">
            <a:extLst>
              <a:ext uri="{FF2B5EF4-FFF2-40B4-BE49-F238E27FC236}">
                <a16:creationId xmlns:a16="http://schemas.microsoft.com/office/drawing/2014/main" id="{9ED2010E-3AC9-A198-BFCB-D618C6F40022}"/>
              </a:ext>
            </a:extLst>
          </p:cNvPr>
          <p:cNvPicPr>
            <a:picLocks noChangeAspect="1"/>
          </p:cNvPicPr>
          <p:nvPr/>
        </p:nvPicPr>
        <p:blipFill>
          <a:blip r:embed="rId5"/>
          <a:stretch>
            <a:fillRect/>
          </a:stretch>
        </p:blipFill>
        <p:spPr>
          <a:xfrm>
            <a:off x="8091212" y="1776518"/>
            <a:ext cx="1796277" cy="2198428"/>
          </a:xfrm>
          <a:prstGeom prst="rect">
            <a:avLst/>
          </a:prstGeom>
        </p:spPr>
      </p:pic>
    </p:spTree>
    <p:extLst>
      <p:ext uri="{BB962C8B-B14F-4D97-AF65-F5344CB8AC3E}">
        <p14:creationId xmlns:p14="http://schemas.microsoft.com/office/powerpoint/2010/main" val="3395627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EF12F40-3F55-4A40-B7C8-0F38DDC86AD5}"/>
              </a:ext>
            </a:extLst>
          </p:cNvPr>
          <p:cNvGraphicFramePr>
            <a:graphicFrameLocks noChangeAspect="1"/>
          </p:cNvGraphicFramePr>
          <p:nvPr>
            <p:custDataLst>
              <p:tags r:id="rId1"/>
            </p:custDataLst>
          </p:nvPr>
        </p:nvGraphicFramePr>
        <p:xfrm>
          <a:off x="1525191" y="859779"/>
          <a:ext cx="1190" cy="119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7EF12F40-3F55-4A40-B7C8-0F38DDC86AD5}"/>
                          </a:ext>
                        </a:extLst>
                      </p:cNvPr>
                      <p:cNvPicPr/>
                      <p:nvPr/>
                    </p:nvPicPr>
                    <p:blipFill>
                      <a:blip r:embed="rId5"/>
                      <a:stretch>
                        <a:fillRect/>
                      </a:stretch>
                    </p:blipFill>
                    <p:spPr>
                      <a:xfrm>
                        <a:off x="1525191" y="859779"/>
                        <a:ext cx="1190" cy="1190"/>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E5C909E6-5CF6-2EFA-D77C-99B1149F026F}"/>
              </a:ext>
            </a:extLst>
          </p:cNvPr>
          <p:cNvSpPr>
            <a:spLocks noGrp="1"/>
          </p:cNvSpPr>
          <p:nvPr>
            <p:ph type="body" sz="quarter" idx="28"/>
          </p:nvPr>
        </p:nvSpPr>
        <p:spPr>
          <a:xfrm>
            <a:off x="3127231" y="1411287"/>
            <a:ext cx="1873220" cy="2031325"/>
          </a:xfrm>
        </p:spPr>
        <p:txBody>
          <a:bodyPr/>
          <a:lstStyle/>
          <a:p>
            <a:r>
              <a:rPr lang="en-US" dirty="0"/>
              <a:t>2</a:t>
            </a:r>
          </a:p>
        </p:txBody>
      </p:sp>
      <p:sp>
        <p:nvSpPr>
          <p:cNvPr id="12" name="Text Placeholder 11">
            <a:extLst>
              <a:ext uri="{FF2B5EF4-FFF2-40B4-BE49-F238E27FC236}">
                <a16:creationId xmlns:a16="http://schemas.microsoft.com/office/drawing/2014/main" id="{AD184932-0906-A146-4F07-4F9BD0BE0B57}"/>
              </a:ext>
            </a:extLst>
          </p:cNvPr>
          <p:cNvSpPr>
            <a:spLocks noGrp="1"/>
          </p:cNvSpPr>
          <p:nvPr>
            <p:ph type="body" sz="quarter" idx="29"/>
          </p:nvPr>
        </p:nvSpPr>
        <p:spPr>
          <a:xfrm flipH="1">
            <a:off x="3216131" y="3642518"/>
            <a:ext cx="1976198" cy="2407444"/>
          </a:xfrm>
        </p:spPr>
        <p:txBody>
          <a:bodyPr/>
          <a:lstStyle/>
          <a:p>
            <a:r>
              <a:rPr lang="en-US" sz="1800" dirty="0"/>
              <a:t>Public disclosure of executive compensation: Form 990</a:t>
            </a:r>
          </a:p>
          <a:p>
            <a:endParaRPr lang="en-US" dirty="0"/>
          </a:p>
        </p:txBody>
      </p:sp>
      <p:sp>
        <p:nvSpPr>
          <p:cNvPr id="13" name="Text Placeholder 12">
            <a:extLst>
              <a:ext uri="{FF2B5EF4-FFF2-40B4-BE49-F238E27FC236}">
                <a16:creationId xmlns:a16="http://schemas.microsoft.com/office/drawing/2014/main" id="{C2E0B349-31C3-E25F-F00C-2B520FC91BBE}"/>
              </a:ext>
            </a:extLst>
          </p:cNvPr>
          <p:cNvSpPr>
            <a:spLocks noGrp="1"/>
          </p:cNvSpPr>
          <p:nvPr>
            <p:ph type="body" sz="quarter" idx="30"/>
          </p:nvPr>
        </p:nvSpPr>
        <p:spPr>
          <a:xfrm>
            <a:off x="5857839" y="1411287"/>
            <a:ext cx="1873220" cy="2031325"/>
          </a:xfrm>
        </p:spPr>
        <p:txBody>
          <a:bodyPr/>
          <a:lstStyle/>
          <a:p>
            <a:r>
              <a:rPr lang="en-US" dirty="0"/>
              <a:t>3</a:t>
            </a:r>
          </a:p>
        </p:txBody>
      </p:sp>
      <p:sp>
        <p:nvSpPr>
          <p:cNvPr id="14" name="Text Placeholder 13">
            <a:extLst>
              <a:ext uri="{FF2B5EF4-FFF2-40B4-BE49-F238E27FC236}">
                <a16:creationId xmlns:a16="http://schemas.microsoft.com/office/drawing/2014/main" id="{F0E1491A-80ED-A5C2-13A4-52F8A29296C5}"/>
              </a:ext>
            </a:extLst>
          </p:cNvPr>
          <p:cNvSpPr>
            <a:spLocks noGrp="1"/>
          </p:cNvSpPr>
          <p:nvPr>
            <p:ph type="body" sz="quarter" idx="31"/>
          </p:nvPr>
        </p:nvSpPr>
        <p:spPr>
          <a:xfrm flipH="1">
            <a:off x="5946739" y="3642518"/>
            <a:ext cx="1869620" cy="2407444"/>
          </a:xfrm>
        </p:spPr>
        <p:txBody>
          <a:bodyPr/>
          <a:lstStyle/>
          <a:p>
            <a:r>
              <a:rPr lang="en-US" sz="1800" dirty="0"/>
              <a:t>Understanding employment tax compliance</a:t>
            </a:r>
          </a:p>
        </p:txBody>
      </p:sp>
      <p:sp>
        <p:nvSpPr>
          <p:cNvPr id="2" name="Title 1"/>
          <p:cNvSpPr>
            <a:spLocks noGrp="1"/>
          </p:cNvSpPr>
          <p:nvPr>
            <p:ph type="title"/>
          </p:nvPr>
        </p:nvSpPr>
        <p:spPr>
          <a:sp3d/>
        </p:spPr>
        <p:txBody>
          <a:bodyPr vert="horz"/>
          <a:lstStyle/>
          <a:p>
            <a:r>
              <a:rPr lang="en-US" dirty="0"/>
              <a:t>Agenda</a:t>
            </a:r>
          </a:p>
        </p:txBody>
      </p:sp>
      <p:sp>
        <p:nvSpPr>
          <p:cNvPr id="5" name="Text Placeholder 4">
            <a:extLst>
              <a:ext uri="{FF2B5EF4-FFF2-40B4-BE49-F238E27FC236}">
                <a16:creationId xmlns:a16="http://schemas.microsoft.com/office/drawing/2014/main" id="{5A96C7BF-8143-BA1B-BB6D-106A915CBAB4}"/>
              </a:ext>
            </a:extLst>
          </p:cNvPr>
          <p:cNvSpPr>
            <a:spLocks noGrp="1"/>
          </p:cNvSpPr>
          <p:nvPr>
            <p:ph type="body" sz="quarter" idx="13"/>
          </p:nvPr>
        </p:nvSpPr>
        <p:spPr/>
        <p:txBody>
          <a:bodyPr/>
          <a:lstStyle/>
          <a:p>
            <a:r>
              <a:rPr lang="en-US" dirty="0"/>
              <a:t>1</a:t>
            </a:r>
          </a:p>
        </p:txBody>
      </p:sp>
      <p:sp>
        <p:nvSpPr>
          <p:cNvPr id="10" name="Text Placeholder 9">
            <a:extLst>
              <a:ext uri="{FF2B5EF4-FFF2-40B4-BE49-F238E27FC236}">
                <a16:creationId xmlns:a16="http://schemas.microsoft.com/office/drawing/2014/main" id="{AFFDFA0B-09AA-142B-83DB-CD9FE5BB1F70}"/>
              </a:ext>
            </a:extLst>
          </p:cNvPr>
          <p:cNvSpPr>
            <a:spLocks noGrp="1"/>
          </p:cNvSpPr>
          <p:nvPr>
            <p:ph type="body" sz="quarter" idx="27"/>
          </p:nvPr>
        </p:nvSpPr>
        <p:spPr>
          <a:xfrm>
            <a:off x="485522" y="3642518"/>
            <a:ext cx="2074971" cy="2407444"/>
          </a:xfrm>
        </p:spPr>
        <p:txBody>
          <a:bodyPr/>
          <a:lstStyle/>
          <a:p>
            <a:r>
              <a:rPr lang="en-US" sz="1800" dirty="0"/>
              <a:t>Tax on executive compensation and IRC Section 4960 overview</a:t>
            </a:r>
          </a:p>
          <a:p>
            <a:endParaRPr lang="en-US" dirty="0"/>
          </a:p>
        </p:txBody>
      </p:sp>
      <p:sp>
        <p:nvSpPr>
          <p:cNvPr id="20" name="SmartArt Placeholder 19">
            <a:extLst>
              <a:ext uri="{FF2B5EF4-FFF2-40B4-BE49-F238E27FC236}">
                <a16:creationId xmlns:a16="http://schemas.microsoft.com/office/drawing/2014/main" id="{4CAD4375-A30B-90AC-B53B-E773F64BA28D}"/>
              </a:ext>
            </a:extLst>
          </p:cNvPr>
          <p:cNvSpPr>
            <a:spLocks noGrp="1"/>
          </p:cNvSpPr>
          <p:nvPr>
            <p:ph type="dgm" sz="quarter" idx="36"/>
          </p:nvPr>
        </p:nvSpPr>
        <p:spPr>
          <a:xfrm>
            <a:off x="2926760" y="2020781"/>
            <a:ext cx="3600" cy="4030662"/>
          </a:xfrm>
        </p:spPr>
        <p:txBody>
          <a:bodyPr/>
          <a:lstStyle/>
          <a:p>
            <a:endParaRPr lang="en-US" dirty="0"/>
          </a:p>
        </p:txBody>
      </p:sp>
      <p:sp>
        <p:nvSpPr>
          <p:cNvPr id="22" name="SmartArt Placeholder 21">
            <a:extLst>
              <a:ext uri="{FF2B5EF4-FFF2-40B4-BE49-F238E27FC236}">
                <a16:creationId xmlns:a16="http://schemas.microsoft.com/office/drawing/2014/main" id="{BBB1E65D-3154-3E6A-A535-FA74EF179C17}"/>
              </a:ext>
            </a:extLst>
          </p:cNvPr>
          <p:cNvSpPr>
            <a:spLocks noGrp="1"/>
          </p:cNvSpPr>
          <p:nvPr>
            <p:ph type="dgm" sz="quarter" idx="37"/>
          </p:nvPr>
        </p:nvSpPr>
        <p:spPr>
          <a:xfrm flipH="1">
            <a:off x="5657368" y="2020781"/>
            <a:ext cx="3600" cy="4030662"/>
          </a:xfrm>
        </p:spPr>
        <p:txBody>
          <a:bodyPr/>
          <a:lstStyle/>
          <a:p>
            <a:endParaRPr lang="en-US" dirty="0"/>
          </a:p>
        </p:txBody>
      </p:sp>
    </p:spTree>
    <p:extLst>
      <p:ext uri="{BB962C8B-B14F-4D97-AF65-F5344CB8AC3E}">
        <p14:creationId xmlns:p14="http://schemas.microsoft.com/office/powerpoint/2010/main" val="2753683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F7E5E-E76B-6DFB-00B8-89B6458226A0}"/>
              </a:ext>
            </a:extLst>
          </p:cNvPr>
          <p:cNvSpPr>
            <a:spLocks noGrp="1"/>
          </p:cNvSpPr>
          <p:nvPr>
            <p:ph type="title"/>
          </p:nvPr>
        </p:nvSpPr>
        <p:spPr>
          <a:xfrm>
            <a:off x="485775" y="1970406"/>
            <a:ext cx="7394575" cy="2869882"/>
          </a:xfrm>
        </p:spPr>
        <p:txBody>
          <a:bodyPr/>
          <a:lstStyle/>
          <a:p>
            <a:r>
              <a:rPr lang="en-IN" dirty="0"/>
              <a:t>Tax on executive compensation and IRC Section 4960 overview</a:t>
            </a:r>
            <a:endParaRPr lang="en-US" dirty="0"/>
          </a:p>
        </p:txBody>
      </p:sp>
    </p:spTree>
    <p:extLst>
      <p:ext uri="{BB962C8B-B14F-4D97-AF65-F5344CB8AC3E}">
        <p14:creationId xmlns:p14="http://schemas.microsoft.com/office/powerpoint/2010/main" val="2907227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259A35B-5557-432A-B3D4-FC376632D457}"/>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8" name="Object 7" hidden="1">
                        <a:extLst>
                          <a:ext uri="{FF2B5EF4-FFF2-40B4-BE49-F238E27FC236}">
                            <a16:creationId xmlns:a16="http://schemas.microsoft.com/office/drawing/2014/main" id="{F259A35B-5557-432A-B3D4-FC376632D457}"/>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16B6122-DAE0-4F37-BBF8-F6BA4E81421A}"/>
              </a:ext>
            </a:extLst>
          </p:cNvPr>
          <p:cNvSpPr/>
          <p:nvPr>
            <p:custDataLst>
              <p:tags r:id="rId2"/>
            </p:custDataLst>
          </p:nvPr>
        </p:nvSpPr>
        <p:spPr>
          <a:xfrm>
            <a:off x="152400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2400"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264396320"/>
              </p:ext>
            </p:extLst>
          </p:nvPr>
        </p:nvGraphicFramePr>
        <p:xfrm>
          <a:off x="6096000" y="1435353"/>
          <a:ext cx="3868995" cy="3987294"/>
        </p:xfrm>
        <a:graphic>
          <a:graphicData uri="http://schemas.openxmlformats.org/drawingml/2006/table">
            <a:tbl>
              <a:tblPr firstRow="1" bandRow="1">
                <a:tableStyleId>{2D5ABB26-0587-4C30-8999-92F81FD0307C}</a:tableStyleId>
              </a:tblPr>
              <a:tblGrid>
                <a:gridCol w="1651821">
                  <a:extLst>
                    <a:ext uri="{9D8B030D-6E8A-4147-A177-3AD203B41FA5}">
                      <a16:colId xmlns:a16="http://schemas.microsoft.com/office/drawing/2014/main" val="20000"/>
                    </a:ext>
                  </a:extLst>
                </a:gridCol>
                <a:gridCol w="2217174">
                  <a:extLst>
                    <a:ext uri="{9D8B030D-6E8A-4147-A177-3AD203B41FA5}">
                      <a16:colId xmlns:a16="http://schemas.microsoft.com/office/drawing/2014/main" val="20001"/>
                    </a:ext>
                  </a:extLst>
                </a:gridCol>
              </a:tblGrid>
              <a:tr h="414689">
                <a:tc gridSpan="2">
                  <a:txBody>
                    <a:bodyPr/>
                    <a:lstStyle/>
                    <a:p>
                      <a:pPr algn="ctr"/>
                      <a:r>
                        <a:rPr lang="en-US" sz="1600" b="1" dirty="0">
                          <a:solidFill>
                            <a:schemeClr val="bg1"/>
                          </a:solidFill>
                          <a:latin typeface="+mj-lt"/>
                        </a:rPr>
                        <a:t>By the numbers </a:t>
                      </a:r>
                    </a:p>
                  </a:txBody>
                  <a:tcPr marT="91440" marB="91440" anchor="b">
                    <a:lnL w="12700" cap="flat" cmpd="sng" algn="ctr">
                      <a:solidFill>
                        <a:srgbClr val="747480"/>
                      </a:solidFill>
                      <a:prstDash val="solid"/>
                      <a:round/>
                      <a:headEnd type="none" w="med" len="med"/>
                      <a:tailEnd type="none" w="med" len="med"/>
                    </a:lnL>
                    <a:lnR w="12700" cap="flat" cmpd="sng" algn="ctr">
                      <a:solidFill>
                        <a:srgbClr val="747480"/>
                      </a:solidFill>
                      <a:prstDash val="solid"/>
                      <a:round/>
                      <a:headEnd type="none" w="med" len="med"/>
                      <a:tailEnd type="none" w="med" len="med"/>
                    </a:lnR>
                    <a:lnT w="12700" cap="flat" cmpd="sng" algn="ctr">
                      <a:solidFill>
                        <a:srgbClr val="747480"/>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rgbClr val="747480"/>
                    </a:solidFill>
                  </a:tcPr>
                </a:tc>
                <a:tc hMerge="1">
                  <a:txBody>
                    <a:bodyPr/>
                    <a:lstStyle/>
                    <a:p>
                      <a:endParaRPr lang="en-US" dirty="0"/>
                    </a:p>
                  </a:txBody>
                  <a:tcPr/>
                </a:tc>
                <a:extLst>
                  <a:ext uri="{0D108BD9-81ED-4DB2-BD59-A6C34878D82A}">
                    <a16:rowId xmlns:a16="http://schemas.microsoft.com/office/drawing/2014/main" val="10000"/>
                  </a:ext>
                </a:extLst>
              </a:tr>
              <a:tr h="1186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j-lt"/>
                        </a:rPr>
                        <a:t>Excess remuneration</a:t>
                      </a:r>
                    </a:p>
                  </a:txBody>
                  <a:tcPr marT="91440" marB="91440" anchor="ctr">
                    <a:lnL w="12700" cap="flat" cmpd="sng" algn="ctr">
                      <a:solidFill>
                        <a:srgbClr val="C4C4CD"/>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C4C4CD"/>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chemeClr val="tx1"/>
                          </a:solidFill>
                          <a:latin typeface="+mj-lt"/>
                        </a:rPr>
                        <a:t>&gt;$1m</a:t>
                      </a:r>
                    </a:p>
                  </a:txBody>
                  <a:tcPr marT="91440" marB="91440" anchor="ctr">
                    <a:lnL w="6350" cap="flat" cmpd="sng" algn="ctr">
                      <a:solidFill>
                        <a:srgbClr val="FFFFFF"/>
                      </a:solidFill>
                      <a:prstDash val="solid"/>
                      <a:round/>
                      <a:headEnd type="none" w="med" len="med"/>
                      <a:tailEnd type="none" w="med" len="med"/>
                    </a:lnL>
                    <a:lnR w="12700" cap="flat" cmpd="sng" algn="ctr">
                      <a:solidFill>
                        <a:srgbClr val="C4C4CD"/>
                      </a:solidFill>
                      <a:prstDash val="solid"/>
                      <a:round/>
                      <a:headEnd type="none" w="med" len="med"/>
                      <a:tailEnd type="none" w="med" len="med"/>
                    </a:lnR>
                    <a:lnT w="12700" cap="flat" cmpd="sng" algn="ctr">
                      <a:solidFill>
                        <a:srgbClr val="C4C4CD"/>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0001"/>
                  </a:ext>
                </a:extLst>
              </a:tr>
              <a:tr h="1186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j-lt"/>
                        </a:rPr>
                        <a:t>Parachute payments </a:t>
                      </a:r>
                    </a:p>
                  </a:txBody>
                  <a:tcPr marT="91440" marB="91440" anchor="ctr">
                    <a:lnL w="12700" cap="flat" cmpd="sng" algn="ctr">
                      <a:solidFill>
                        <a:srgbClr val="C4C4C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a:buSzPct val="100000"/>
                      </a:pPr>
                      <a:r>
                        <a:rPr lang="en-US" sz="1600" b="0" i="0" dirty="0">
                          <a:solidFill>
                            <a:schemeClr val="tx1"/>
                          </a:solidFill>
                          <a:latin typeface="+mj-lt"/>
                        </a:rPr>
                        <a:t>Separation pay </a:t>
                      </a:r>
                    </a:p>
                    <a:p>
                      <a:pPr>
                        <a:buSzPct val="100000"/>
                      </a:pPr>
                      <a:r>
                        <a:rPr lang="en-US" sz="3200" b="1" i="0" kern="1200" dirty="0">
                          <a:solidFill>
                            <a:schemeClr val="tx1"/>
                          </a:solidFill>
                          <a:latin typeface="+mj-lt"/>
                          <a:ea typeface="+mn-ea"/>
                          <a:cs typeface="+mn-cs"/>
                        </a:rPr>
                        <a:t>&gt;3x </a:t>
                      </a:r>
                      <a:br>
                        <a:rPr lang="en-US" sz="3200" b="1" i="0" kern="1200" dirty="0">
                          <a:solidFill>
                            <a:schemeClr val="tx1"/>
                          </a:solidFill>
                          <a:latin typeface="+mj-lt"/>
                          <a:ea typeface="+mn-ea"/>
                          <a:cs typeface="+mn-cs"/>
                        </a:rPr>
                      </a:br>
                      <a:r>
                        <a:rPr lang="en-US" sz="1600" b="0" i="0" dirty="0">
                          <a:solidFill>
                            <a:schemeClr val="tx1"/>
                          </a:solidFill>
                          <a:latin typeface="+mj-lt"/>
                        </a:rPr>
                        <a:t>“base amount”</a:t>
                      </a:r>
                    </a:p>
                  </a:txBody>
                  <a:tcPr marT="91440" marB="91440" anchor="ctr">
                    <a:lnL w="6350" cap="flat" cmpd="sng" algn="ctr">
                      <a:solidFill>
                        <a:srgbClr val="FFFFFF"/>
                      </a:solidFill>
                      <a:prstDash val="solid"/>
                      <a:round/>
                      <a:headEnd type="none" w="med" len="med"/>
                      <a:tailEnd type="none" w="med" len="med"/>
                    </a:lnL>
                    <a:lnR w="12700" cap="flat" cmpd="sng" algn="ctr">
                      <a:solidFill>
                        <a:srgbClr val="C4C4C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0002"/>
                  </a:ext>
                </a:extLst>
              </a:tr>
              <a:tr h="1186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j-lt"/>
                        </a:rPr>
                        <a:t>Excise tax</a:t>
                      </a:r>
                    </a:p>
                  </a:txBody>
                  <a:tcPr marT="91440" marB="91440" anchor="ctr">
                    <a:lnL w="12700" cap="flat" cmpd="sng" algn="ctr">
                      <a:solidFill>
                        <a:srgbClr val="C4C4C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rgbClr val="C4C4C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kern="1200" dirty="0">
                          <a:solidFill>
                            <a:schemeClr val="tx1"/>
                          </a:solidFill>
                          <a:latin typeface="+mj-lt"/>
                          <a:ea typeface="+mn-ea"/>
                          <a:cs typeface="+mn-cs"/>
                        </a:rPr>
                        <a:t>21%</a:t>
                      </a:r>
                    </a:p>
                  </a:txBody>
                  <a:tcPr marT="91440" marB="91440" anchor="ctr">
                    <a:lnL w="6350" cap="flat" cmpd="sng" algn="ctr">
                      <a:solidFill>
                        <a:srgbClr val="FFFFFF"/>
                      </a:solidFill>
                      <a:prstDash val="solid"/>
                      <a:round/>
                      <a:headEnd type="none" w="med" len="med"/>
                      <a:tailEnd type="none" w="med" len="med"/>
                    </a:lnL>
                    <a:lnR w="12700" cap="flat" cmpd="sng" algn="ctr">
                      <a:solidFill>
                        <a:srgbClr val="C4C4CD"/>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rgbClr val="C4C4CD"/>
                    </a:solidFill>
                  </a:tcPr>
                </a:tc>
                <a:extLst>
                  <a:ext uri="{0D108BD9-81ED-4DB2-BD59-A6C34878D82A}">
                    <a16:rowId xmlns:a16="http://schemas.microsoft.com/office/drawing/2014/main" val="10003"/>
                  </a:ext>
                </a:extLst>
              </a:tr>
            </a:tbl>
          </a:graphicData>
        </a:graphic>
      </p:graphicFrame>
      <p:sp>
        <p:nvSpPr>
          <p:cNvPr id="6" name="Title 5">
            <a:extLst>
              <a:ext uri="{FF2B5EF4-FFF2-40B4-BE49-F238E27FC236}">
                <a16:creationId xmlns:a16="http://schemas.microsoft.com/office/drawing/2014/main" id="{AFC26E96-45E8-492D-9010-D9BE71C3A5F5}"/>
              </a:ext>
            </a:extLst>
          </p:cNvPr>
          <p:cNvSpPr>
            <a:spLocks noGrp="1"/>
          </p:cNvSpPr>
          <p:nvPr>
            <p:ph type="title"/>
          </p:nvPr>
        </p:nvSpPr>
        <p:spPr/>
        <p:txBody>
          <a:bodyPr/>
          <a:lstStyle/>
          <a:p>
            <a:r>
              <a:rPr lang="en-US" dirty="0"/>
              <a:t>IRC Section 4960 overview</a:t>
            </a:r>
          </a:p>
        </p:txBody>
      </p:sp>
      <p:grpSp>
        <p:nvGrpSpPr>
          <p:cNvPr id="3" name="Group 2">
            <a:extLst>
              <a:ext uri="{FF2B5EF4-FFF2-40B4-BE49-F238E27FC236}">
                <a16:creationId xmlns:a16="http://schemas.microsoft.com/office/drawing/2014/main" id="{B5F3AB89-39FB-96CA-CDFE-C03070713B6D}"/>
              </a:ext>
            </a:extLst>
          </p:cNvPr>
          <p:cNvGrpSpPr/>
          <p:nvPr/>
        </p:nvGrpSpPr>
        <p:grpSpPr>
          <a:xfrm>
            <a:off x="1724410" y="1461786"/>
            <a:ext cx="3874475" cy="3948830"/>
            <a:chOff x="1036150" y="1148437"/>
            <a:chExt cx="3874475" cy="3948830"/>
          </a:xfrm>
        </p:grpSpPr>
        <p:sp>
          <p:nvSpPr>
            <p:cNvPr id="4" name="Rectangle 3"/>
            <p:cNvSpPr/>
            <p:nvPr/>
          </p:nvSpPr>
          <p:spPr>
            <a:xfrm>
              <a:off x="1036150" y="1148437"/>
              <a:ext cx="3791488" cy="3948830"/>
            </a:xfrm>
            <a:prstGeom prst="rect">
              <a:avLst/>
            </a:prstGeom>
            <a:noFill/>
            <a:ln w="12700">
              <a:solidFill>
                <a:schemeClr val="tx2"/>
              </a:solidFill>
            </a:ln>
          </p:spPr>
          <p:style>
            <a:lnRef idx="2">
              <a:schemeClr val="dk1"/>
            </a:lnRef>
            <a:fillRef idx="1">
              <a:schemeClr val="lt1"/>
            </a:fillRef>
            <a:effectRef idx="0">
              <a:schemeClr val="dk1"/>
            </a:effectRef>
            <a:fontRef idx="minor">
              <a:schemeClr val="dk1"/>
            </a:fontRef>
          </p:style>
          <p:txBody>
            <a:bodyPr tIns="91440" rIns="182880" bIns="91440" rtlCol="0" anchor="ctr" anchorCtr="0"/>
            <a:lstStyle/>
            <a:p>
              <a:pPr>
                <a:lnSpc>
                  <a:spcPct val="125000"/>
                </a:lnSpc>
                <a:buClr>
                  <a:srgbClr val="646464"/>
                </a:buClr>
                <a:defRPr/>
              </a:pPr>
              <a:r>
                <a:rPr lang="en-US" dirty="0">
                  <a:solidFill>
                    <a:schemeClr val="bg1"/>
                  </a:solidFill>
                  <a:latin typeface="+mj-lt"/>
                  <a:ea typeface="Arial"/>
                  <a:cs typeface="Times New Roman"/>
                </a:rPr>
                <a:t>IRC Section 4960 imposes a 21% excise tax on (1) remuneration in excess of $1m paid for a tax year or (2) any “excess parachute payments” paid to “covered employees” of any applicable tax-exempt organization (ATEO) or related organization.</a:t>
              </a:r>
            </a:p>
          </p:txBody>
        </p:sp>
        <p:sp>
          <p:nvSpPr>
            <p:cNvPr id="2" name="Rectangle 1">
              <a:extLst>
                <a:ext uri="{FF2B5EF4-FFF2-40B4-BE49-F238E27FC236}">
                  <a16:creationId xmlns:a16="http://schemas.microsoft.com/office/drawing/2014/main" id="{3BF316FF-8832-0347-AB60-FCE7CD091345}"/>
                </a:ext>
              </a:extLst>
            </p:cNvPr>
            <p:cNvSpPr/>
            <p:nvPr/>
          </p:nvSpPr>
          <p:spPr>
            <a:xfrm>
              <a:off x="4837473" y="1829910"/>
              <a:ext cx="73152" cy="258588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grpSp>
    </p:spTree>
    <p:extLst>
      <p:ext uri="{BB962C8B-B14F-4D97-AF65-F5344CB8AC3E}">
        <p14:creationId xmlns:p14="http://schemas.microsoft.com/office/powerpoint/2010/main" val="1106352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61F31D2-4974-422A-A7FF-5305EA76E38E}"/>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1" name="Object 10" hidden="1">
                        <a:extLst>
                          <a:ext uri="{FF2B5EF4-FFF2-40B4-BE49-F238E27FC236}">
                            <a16:creationId xmlns:a16="http://schemas.microsoft.com/office/drawing/2014/main" id="{761F31D2-4974-422A-A7FF-5305EA76E38E}"/>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EB0495B-14DD-4D03-BABA-3E80ACE7E5AF}"/>
              </a:ext>
            </a:extLst>
          </p:cNvPr>
          <p:cNvSpPr>
            <a:spLocks noGrp="1"/>
          </p:cNvSpPr>
          <p:nvPr>
            <p:ph type="title"/>
          </p:nvPr>
        </p:nvSpPr>
        <p:spPr/>
        <p:txBody>
          <a:bodyPr vert="horz"/>
          <a:lstStyle/>
          <a:p>
            <a:r>
              <a:rPr lang="en-US" dirty="0"/>
              <a:t>IRC Section 4960 remuneration</a:t>
            </a:r>
          </a:p>
        </p:txBody>
      </p:sp>
      <p:sp>
        <p:nvSpPr>
          <p:cNvPr id="5" name="Content Placeholder 4">
            <a:extLst>
              <a:ext uri="{FF2B5EF4-FFF2-40B4-BE49-F238E27FC236}">
                <a16:creationId xmlns:a16="http://schemas.microsoft.com/office/drawing/2014/main" id="{2E6FE7A7-FC22-46DF-AF0F-4701B37F976C}"/>
              </a:ext>
            </a:extLst>
          </p:cNvPr>
          <p:cNvSpPr>
            <a:spLocks noGrp="1"/>
          </p:cNvSpPr>
          <p:nvPr>
            <p:ph sz="quarter" idx="16"/>
          </p:nvPr>
        </p:nvSpPr>
        <p:spPr>
          <a:xfrm>
            <a:off x="485520" y="1411287"/>
            <a:ext cx="11303067" cy="4638675"/>
          </a:xfrm>
        </p:spPr>
        <p:txBody>
          <a:bodyPr/>
          <a:lstStyle/>
          <a:p>
            <a:r>
              <a:rPr lang="en-US" sz="2000" spc="-20" dirty="0"/>
              <a:t>Remuneration is used for identifying the top five employees and for applying the $1 million limit.</a:t>
            </a:r>
          </a:p>
          <a:p>
            <a:r>
              <a:rPr lang="en-US" sz="2000" dirty="0"/>
              <a:t>It includes amounts paid by related organizations.</a:t>
            </a:r>
          </a:p>
          <a:p>
            <a:r>
              <a:rPr lang="en-US" sz="2000" dirty="0"/>
              <a:t>The vesting-based timing rule applies to everything but salary (e.g., bonuses, 457(f) plans, nongovernmental 457(b) plans), which may not match Box 1 on Form W-2.</a:t>
            </a:r>
          </a:p>
          <a:p>
            <a:r>
              <a:rPr lang="en-US" sz="2000" dirty="0"/>
              <a:t>Earnings in 457(f) and nongovernmental 457(b) plans must be included annually:</a:t>
            </a:r>
          </a:p>
          <a:p>
            <a:pPr lvl="1"/>
            <a:r>
              <a:rPr lang="en-US" sz="1800" dirty="0"/>
              <a:t>Employee-by-employee earnings must be calculated across all plans of each employer.</a:t>
            </a:r>
          </a:p>
          <a:p>
            <a:pPr lvl="1"/>
            <a:r>
              <a:rPr lang="en-US" sz="1800" dirty="0"/>
              <a:t>Losses can offset earnings, but not contributions/benefit accruals, so net losses carry forward.</a:t>
            </a:r>
          </a:p>
          <a:p>
            <a:r>
              <a:rPr lang="en-US" sz="2000" dirty="0"/>
              <a:t>The value of group-term life insurance in excess of $50,000 is not included, even though it is reported in Box 1 of Form W-2.</a:t>
            </a:r>
          </a:p>
        </p:txBody>
      </p:sp>
    </p:spTree>
    <p:extLst>
      <p:ext uri="{BB962C8B-B14F-4D97-AF65-F5344CB8AC3E}">
        <p14:creationId xmlns:p14="http://schemas.microsoft.com/office/powerpoint/2010/main" val="33613829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3Izahu33z1iu4MDDbjItV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y8Surdzl_Uerg2xQk7Qde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INLINETEXTSHAPEGUID" val="bdff59ca-74f0-44fa-a099-1075e0debd88"/>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INLINETEXTSHAPEGUID" val="bdff59ca-74f0-44fa-a099-1075e0debd88"/>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QICUGikfgFFvO8IRjKlkSg"/>
</p:tagLst>
</file>

<file path=ppt/theme/theme1.xml><?xml version="1.0" encoding="utf-8"?>
<a:theme xmlns:a="http://schemas.openxmlformats.org/drawingml/2006/main" name="Title-Dividers-Intro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794C0507-F9C8-432A-B0D3-685488371FA7}"/>
    </a:ext>
  </a:extLst>
</a:theme>
</file>

<file path=ppt/theme/theme2.xml><?xml version="1.0" encoding="utf-8"?>
<a:theme xmlns:a="http://schemas.openxmlformats.org/drawingml/2006/main" name="Small Text [DARK]">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3.xml><?xml version="1.0" encoding="utf-8"?>
<a:theme xmlns:a="http://schemas.openxmlformats.org/drawingml/2006/main" name="Large Text [DARK]">
  <a:themeElements>
    <a:clrScheme name="Custom 82">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DB6FCFA3-EB28-4AA6-A739-5FCB1DFCEB9C}"/>
    </a:ext>
  </a:extLst>
</a:theme>
</file>

<file path=ppt/theme/theme4.xml><?xml version="1.0" encoding="utf-8"?>
<a:theme xmlns:a="http://schemas.openxmlformats.org/drawingml/2006/main" name="1_Small Text [DARK]">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5.xml><?xml version="1.0" encoding="utf-8"?>
<a:theme xmlns:a="http://schemas.openxmlformats.org/drawingml/2006/main" name="Small Text [DARK] PRES">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6.xml><?xml version="1.0" encoding="utf-8"?>
<a:theme xmlns:a="http://schemas.openxmlformats.org/drawingml/2006/main" name="1_Title-Dividers-Intro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794C0507-F9C8-432A-B0D3-685488371FA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79A584A6DCB849A1E5CA596A7D852E" ma:contentTypeVersion="13" ma:contentTypeDescription="Create a new document." ma:contentTypeScope="" ma:versionID="35cf8f98855b4e7dffe6ee754051615e">
  <xsd:schema xmlns:xsd="http://www.w3.org/2001/XMLSchema" xmlns:xs="http://www.w3.org/2001/XMLSchema" xmlns:p="http://schemas.microsoft.com/office/2006/metadata/properties" xmlns:ns2="837f61bc-e404-496a-87c4-fe63c67275c1" xmlns:ns3="fb0825ad-cc8b-43e1-8337-5e6706acaec1" targetNamespace="http://schemas.microsoft.com/office/2006/metadata/properties" ma:root="true" ma:fieldsID="21794c7ccd63518b692d4e4ba115cc4a" ns2:_="" ns3:_="">
    <xsd:import namespace="837f61bc-e404-496a-87c4-fe63c67275c1"/>
    <xsd:import namespace="fb0825ad-cc8b-43e1-8337-5e6706acae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61bc-e404-496a-87c4-fe63c6727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0825ad-cc8b-43e1-8337-5e6706acae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087F47-891A-4332-AEE8-A122FCE56C49}">
  <ds:schemaRefs>
    <ds:schemaRef ds:uri="http://purl.org/dc/dcmitype/"/>
    <ds:schemaRef ds:uri="http://schemas.microsoft.com/office/2006/metadata/properties"/>
    <ds:schemaRef ds:uri="c9eca59e-3684-4aad-a36c-d726e6eb4870"/>
    <ds:schemaRef ds:uri="http://schemas.microsoft.com/office/2006/documentManagement/types"/>
    <ds:schemaRef ds:uri="http://schemas.microsoft.com/office/infopath/2007/PartnerControls"/>
    <ds:schemaRef ds:uri="http://purl.org/dc/elements/1.1/"/>
    <ds:schemaRef ds:uri="http://www.w3.org/XML/1998/namespace"/>
    <ds:schemaRef ds:uri="http://schemas.openxmlformats.org/package/2006/metadata/core-properties"/>
    <ds:schemaRef ds:uri="61c1d967-e808-42ab-84e6-7ed728d235ee"/>
    <ds:schemaRef ds:uri="http://purl.org/dc/terms/"/>
  </ds:schemaRefs>
</ds:datastoreItem>
</file>

<file path=customXml/itemProps2.xml><?xml version="1.0" encoding="utf-8"?>
<ds:datastoreItem xmlns:ds="http://schemas.openxmlformats.org/officeDocument/2006/customXml" ds:itemID="{8AC014D9-0F8B-4066-823B-E589F64FAF10}">
  <ds:schemaRefs>
    <ds:schemaRef ds:uri="http://schemas.microsoft.com/sharepoint/v3/contenttype/forms"/>
  </ds:schemaRefs>
</ds:datastoreItem>
</file>

<file path=customXml/itemProps3.xml><?xml version="1.0" encoding="utf-8"?>
<ds:datastoreItem xmlns:ds="http://schemas.openxmlformats.org/officeDocument/2006/customXml" ds:itemID="{AB1BDF94-F7EE-4947-9942-78B55681B6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61bc-e404-496a-87c4-fe63c67275c1"/>
    <ds:schemaRef ds:uri="fb0825ad-cc8b-43e1-8337-5e6706acae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Dark-global-widescreen-presentation-template-v2.3</Template>
  <TotalTime>1041</TotalTime>
  <Words>2776</Words>
  <Application>Microsoft Office PowerPoint</Application>
  <PresentationFormat>Widescreen</PresentationFormat>
  <Paragraphs>298</Paragraphs>
  <Slides>43</Slides>
  <Notes>18</Notes>
  <HiddenSlides>0</HiddenSlides>
  <MMClips>0</MMClips>
  <ScaleCrop>false</ScaleCrop>
  <HeadingPairs>
    <vt:vector size="4" baseType="variant">
      <vt:variant>
        <vt:lpstr>Theme</vt:lpstr>
      </vt:variant>
      <vt:variant>
        <vt:i4>6</vt:i4>
      </vt:variant>
      <vt:variant>
        <vt:lpstr>Slide Titles</vt:lpstr>
      </vt:variant>
      <vt:variant>
        <vt:i4>43</vt:i4>
      </vt:variant>
    </vt:vector>
  </HeadingPairs>
  <TitlesOfParts>
    <vt:vector size="49" baseType="lpstr">
      <vt:lpstr>Title-Dividers-Intro Slides</vt:lpstr>
      <vt:lpstr>Small Text [DARK]</vt:lpstr>
      <vt:lpstr>Large Text [DARK]</vt:lpstr>
      <vt:lpstr>1_Small Text [DARK]</vt:lpstr>
      <vt:lpstr>Small Text [DARK] PRES</vt:lpstr>
      <vt:lpstr>1_Title-Dividers-Intro Slides</vt:lpstr>
      <vt:lpstr>2025 Future Tax Leaders — employment  tax update</vt:lpstr>
      <vt:lpstr>Disclaimer</vt:lpstr>
      <vt:lpstr>Objectives </vt:lpstr>
      <vt:lpstr>CPE eligibility</vt:lpstr>
      <vt:lpstr>Presenters</vt:lpstr>
      <vt:lpstr>Agenda</vt:lpstr>
      <vt:lpstr>Tax on executive compensation and IRC Section 4960 overview</vt:lpstr>
      <vt:lpstr>IRC Section 4960 overview</vt:lpstr>
      <vt:lpstr>IRC Section 4960 remuneration</vt:lpstr>
      <vt:lpstr>PowerPoint Presentation</vt:lpstr>
      <vt:lpstr>IRC Section 4960 enforcement activity</vt:lpstr>
      <vt:lpstr>Current developments</vt:lpstr>
      <vt:lpstr>Interesting IRC Section 4960 issues</vt:lpstr>
      <vt:lpstr>United States House Committee on Ways &amp; Means: The One, Big,  Beautiful Bill</vt:lpstr>
      <vt:lpstr>PowerPoint Presentation</vt:lpstr>
      <vt:lpstr>Public disclosure  of executive compensation:  Form 990</vt:lpstr>
      <vt:lpstr>Form 990, Part VII compensation reporting</vt:lpstr>
      <vt:lpstr>Form 990, Part VII compensation reporting (cont.)</vt:lpstr>
      <vt:lpstr>Form 990, Part VII compensation reporting (cont.)</vt:lpstr>
      <vt:lpstr>Form 990, Part VII compensation reporting (cont.)</vt:lpstr>
      <vt:lpstr>Calendar vs. fiscal year</vt:lpstr>
      <vt:lpstr>PowerPoint Presentation</vt:lpstr>
      <vt:lpstr>Form 990, Schedule J — Compensation Information</vt:lpstr>
      <vt:lpstr>Form 990, Schedule J — Compensation Information (cont.)  </vt:lpstr>
      <vt:lpstr>Form 990, Schedule J — Compensation Information (cont.)  </vt:lpstr>
      <vt:lpstr>Form 990, Schedule J — Compensation Information (cont.)  </vt:lpstr>
      <vt:lpstr>Form 990, Schedule J — Compensation Information (cont.)</vt:lpstr>
      <vt:lpstr>Form 990, Schedule J — Compensation Information (cont.)</vt:lpstr>
      <vt:lpstr>PowerPoint Presentation</vt:lpstr>
      <vt:lpstr>Form 990 compensation reporting</vt:lpstr>
      <vt:lpstr>Form 990 compensation reporting</vt:lpstr>
      <vt:lpstr>Form 990 compensation reporting</vt:lpstr>
      <vt:lpstr>PowerPoint Presentation</vt:lpstr>
      <vt:lpstr>Understanding employment tax compliance</vt:lpstr>
      <vt:lpstr>Understanding employment tax compliance</vt:lpstr>
      <vt:lpstr>Effective management approaches in payroll</vt:lpstr>
      <vt:lpstr>Common employment tax compliance challenges</vt:lpstr>
      <vt:lpstr>IRS employment tax audit focus</vt:lpstr>
      <vt:lpstr>PowerPoint Presentation</vt:lpstr>
      <vt:lpstr>Form 990 compensation reporting – takeaways</vt:lpstr>
      <vt:lpstr>Key takeaways and conclusions</vt:lpstr>
      <vt:lpstr>PowerPoint Presentation</vt:lpstr>
      <vt:lpstr>PowerPoint Presentation</vt:lpstr>
    </vt:vector>
  </TitlesOfParts>
  <Company>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Reggie Hankerson</dc:creator>
  <cp:lastModifiedBy>Kristen G Farr Capizzi</cp:lastModifiedBy>
  <cp:revision>15</cp:revision>
  <dcterms:created xsi:type="dcterms:W3CDTF">2024-11-19T15:37:01Z</dcterms:created>
  <dcterms:modified xsi:type="dcterms:W3CDTF">2025-05-30T08:29:14Z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0x0101002E79A584A6DCB849A1E5CA596A7D852E</vt:lpwstr>
  </property>
  <property fmtid="{D5CDD505-2E9C-101B-9397-08002B2CF9AE}" pid="3" name="MediaServiceImageTags">
    <vt:lpwstr/>
  </property>
</Properties>
</file>