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4" r:id="rId4"/>
    <p:sldMasterId id="2147484085" r:id="rId5"/>
    <p:sldMasterId id="2147484119" r:id="rId6"/>
    <p:sldMasterId id="2147484158" r:id="rId7"/>
    <p:sldMasterId id="2147484174" r:id="rId8"/>
    <p:sldMasterId id="2147484190" r:id="rId9"/>
  </p:sldMasterIdLst>
  <p:notesMasterIdLst>
    <p:notesMasterId r:id="rId83"/>
  </p:notesMasterIdLst>
  <p:handoutMasterIdLst>
    <p:handoutMasterId r:id="rId84"/>
  </p:handoutMasterIdLst>
  <p:sldIdLst>
    <p:sldId id="1881839132" r:id="rId10"/>
    <p:sldId id="1881839133" r:id="rId11"/>
    <p:sldId id="407" r:id="rId12"/>
    <p:sldId id="821" r:id="rId13"/>
    <p:sldId id="258" r:id="rId14"/>
    <p:sldId id="1881839135" r:id="rId15"/>
    <p:sldId id="1881839137" r:id="rId16"/>
    <p:sldId id="1881839140" r:id="rId17"/>
    <p:sldId id="998" r:id="rId18"/>
    <p:sldId id="597" r:id="rId19"/>
    <p:sldId id="676" r:id="rId20"/>
    <p:sldId id="598" r:id="rId21"/>
    <p:sldId id="329" r:id="rId22"/>
    <p:sldId id="677" r:id="rId23"/>
    <p:sldId id="599" r:id="rId24"/>
    <p:sldId id="999" r:id="rId25"/>
    <p:sldId id="1881839141" r:id="rId26"/>
    <p:sldId id="389" r:id="rId27"/>
    <p:sldId id="342" r:id="rId28"/>
    <p:sldId id="1881839134" r:id="rId29"/>
    <p:sldId id="344" r:id="rId30"/>
    <p:sldId id="345" r:id="rId31"/>
    <p:sldId id="346" r:id="rId32"/>
    <p:sldId id="347" r:id="rId33"/>
    <p:sldId id="348" r:id="rId34"/>
    <p:sldId id="349" r:id="rId35"/>
    <p:sldId id="350" r:id="rId36"/>
    <p:sldId id="376" r:id="rId37"/>
    <p:sldId id="1881839142" r:id="rId38"/>
    <p:sldId id="354" r:id="rId39"/>
    <p:sldId id="355" r:id="rId40"/>
    <p:sldId id="356" r:id="rId41"/>
    <p:sldId id="357" r:id="rId42"/>
    <p:sldId id="358" r:id="rId43"/>
    <p:sldId id="1881839143" r:id="rId44"/>
    <p:sldId id="971" r:id="rId45"/>
    <p:sldId id="972" r:id="rId46"/>
    <p:sldId id="973" r:id="rId47"/>
    <p:sldId id="1881839144" r:id="rId48"/>
    <p:sldId id="313" r:id="rId49"/>
    <p:sldId id="975" r:id="rId50"/>
    <p:sldId id="300" r:id="rId51"/>
    <p:sldId id="977" r:id="rId52"/>
    <p:sldId id="978" r:id="rId53"/>
    <p:sldId id="983" r:id="rId54"/>
    <p:sldId id="1881839145" r:id="rId55"/>
    <p:sldId id="979" r:id="rId56"/>
    <p:sldId id="980" r:id="rId57"/>
    <p:sldId id="1881839146" r:id="rId58"/>
    <p:sldId id="308" r:id="rId59"/>
    <p:sldId id="309" r:id="rId60"/>
    <p:sldId id="1881839147" r:id="rId61"/>
    <p:sldId id="351" r:id="rId62"/>
    <p:sldId id="353" r:id="rId63"/>
    <p:sldId id="352" r:id="rId64"/>
    <p:sldId id="291" r:id="rId65"/>
    <p:sldId id="390" r:id="rId66"/>
    <p:sldId id="395" r:id="rId67"/>
    <p:sldId id="396" r:id="rId68"/>
    <p:sldId id="990" r:id="rId69"/>
    <p:sldId id="1881839148" r:id="rId70"/>
    <p:sldId id="296" r:id="rId71"/>
    <p:sldId id="992" r:id="rId72"/>
    <p:sldId id="993" r:id="rId73"/>
    <p:sldId id="994" r:id="rId74"/>
    <p:sldId id="304" r:id="rId75"/>
    <p:sldId id="995" r:id="rId76"/>
    <p:sldId id="306" r:id="rId77"/>
    <p:sldId id="1881839139" r:id="rId78"/>
    <p:sldId id="330" r:id="rId79"/>
    <p:sldId id="1881839138" r:id="rId80"/>
    <p:sldId id="257" r:id="rId81"/>
    <p:sldId id="489" r:id="rId8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E458B67-C412-0511-FAB3-4B17EB321652}" name="Chris Kramer" initials="CK" userId="S::Christopher.Kramer@ey.com::91898555-a6b5-4c1b-8618-941af9b628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FFFF"/>
    <a:srgbClr val="FF00FF"/>
    <a:srgbClr val="C5FD45"/>
    <a:srgbClr val="80FBFD"/>
    <a:srgbClr val="FFE600"/>
    <a:srgbClr val="EB4F00"/>
    <a:srgbClr val="2DB757"/>
    <a:srgbClr val="922B73"/>
    <a:srgbClr val="1A1A24"/>
    <a:srgbClr val="B14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78329" autoAdjust="0"/>
  </p:normalViewPr>
  <p:slideViewPr>
    <p:cSldViewPr snapToGrid="0" snapToObjects="1" showGuides="1">
      <p:cViewPr varScale="1">
        <p:scale>
          <a:sx n="38" d="100"/>
          <a:sy n="38" d="100"/>
        </p:scale>
        <p:origin x="1336" y="260"/>
      </p:cViewPr>
      <p:guideLst/>
    </p:cSldViewPr>
  </p:slideViewPr>
  <p:outlineViewPr>
    <p:cViewPr>
      <p:scale>
        <a:sx n="33" d="100"/>
        <a:sy n="33" d="100"/>
      </p:scale>
      <p:origin x="0" y="-13548"/>
    </p:cViewPr>
  </p:outlineViewPr>
  <p:notesTextViewPr>
    <p:cViewPr>
      <p:scale>
        <a:sx n="50" d="100"/>
        <a:sy n="50" d="100"/>
      </p:scale>
      <p:origin x="0" y="0"/>
    </p:cViewPr>
  </p:notesTextViewPr>
  <p:sorterViewPr>
    <p:cViewPr varScale="1">
      <p:scale>
        <a:sx n="1" d="1"/>
        <a:sy n="1" d="1"/>
      </p:scale>
      <p:origin x="0" y="-26814"/>
    </p:cViewPr>
  </p:sorterViewPr>
  <p:notesViewPr>
    <p:cSldViewPr snapToGrid="0" snapToObjects="1" showGuides="1">
      <p:cViewPr varScale="1">
        <p:scale>
          <a:sx n="79" d="100"/>
          <a:sy n="79" d="100"/>
        </p:scale>
        <p:origin x="2172" y="11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5A85089-C692-4DEA-AC49-04CF34D4FE14}" type="datetimeFigureOut">
              <a:rPr lang="en-GB" smtClean="0">
                <a:latin typeface="Arial" pitchFamily="34" charset="0"/>
              </a:rPr>
              <a:pPr/>
              <a:t>18/07/2025</a:t>
            </a:fld>
            <a:endParaRPr lang="en-GB" dirty="0">
              <a:latin typeface="Arial" pitchFamily="34" charset="0"/>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atin typeface="Arial" pitchFamily="34" charset="0"/>
              </a:defRPr>
            </a:lvl1pPr>
          </a:lstStyle>
          <a:p>
            <a:endParaRPr lang="en-GB"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atin typeface="Arial" pitchFamily="34" charset="0"/>
              </a:defRPr>
            </a:lvl1pPr>
          </a:lstStyle>
          <a:p>
            <a:fld id="{8045EBA9-A28D-4849-BFEA-AA04F6A21B63}" type="datetimeFigureOut">
              <a:rPr lang="en-GB" smtClean="0"/>
              <a:pPr/>
              <a:t>18/07/2025</a:t>
            </a:fld>
            <a:endParaRPr lang="en-GB"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en-GB"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atin typeface="Arial" pitchFamily="34" charset="0"/>
              </a:defRPr>
            </a:lvl1pPr>
          </a:lstStyle>
          <a:p>
            <a:endParaRPr lang="en-GB"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4B09-9688-DC0C-D133-E8D1E1A27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ADEC6-2D27-9083-526F-B18CB3AE1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6318A-0D33-404E-5BE7-59C7A5A36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7BC28-A226-428F-DF4D-580E7BB9BD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3994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B279-6DEF-42B8-5B3B-C3F1337C3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02A1B6-C77F-CA76-9F06-375FDF4D5A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3DBBB-074C-2FBC-782D-1CDDF07156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25C964-A1BD-1658-84C4-9B2E11A2DE2C}"/>
              </a:ext>
            </a:extLst>
          </p:cNvPr>
          <p:cNvSpPr>
            <a:spLocks noGrp="1"/>
          </p:cNvSpPr>
          <p:nvPr>
            <p:ph type="sldNum" sz="quarter" idx="5"/>
          </p:nvPr>
        </p:nvSpPr>
        <p:spPr/>
        <p:txBody>
          <a:bodyPr/>
          <a:lstStyle/>
          <a:p>
            <a:fld id="{5B43D19E-BFDB-4C92-8EDD-32EDDA8F41DF}" type="slidenum">
              <a:rPr lang="en-GB" smtClean="0"/>
              <a:pPr/>
              <a:t>20</a:t>
            </a:fld>
            <a:endParaRPr lang="en-GB" dirty="0"/>
          </a:p>
        </p:txBody>
      </p:sp>
    </p:spTree>
    <p:extLst>
      <p:ext uri="{BB962C8B-B14F-4D97-AF65-F5344CB8AC3E}">
        <p14:creationId xmlns:p14="http://schemas.microsoft.com/office/powerpoint/2010/main" val="2541755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24</a:t>
            </a:fld>
            <a:endParaRPr lang="en-GB" dirty="0"/>
          </a:p>
        </p:txBody>
      </p:sp>
    </p:spTree>
    <p:extLst>
      <p:ext uri="{BB962C8B-B14F-4D97-AF65-F5344CB8AC3E}">
        <p14:creationId xmlns:p14="http://schemas.microsoft.com/office/powerpoint/2010/main" val="940805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31</a:t>
            </a:fld>
            <a:endParaRPr lang="en-US" dirty="0"/>
          </a:p>
        </p:txBody>
      </p:sp>
    </p:spTree>
    <p:extLst>
      <p:ext uri="{BB962C8B-B14F-4D97-AF65-F5344CB8AC3E}">
        <p14:creationId xmlns:p14="http://schemas.microsoft.com/office/powerpoint/2010/main" val="880615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32</a:t>
            </a:fld>
            <a:endParaRPr lang="en-US" dirty="0"/>
          </a:p>
        </p:txBody>
      </p:sp>
    </p:spTree>
    <p:extLst>
      <p:ext uri="{BB962C8B-B14F-4D97-AF65-F5344CB8AC3E}">
        <p14:creationId xmlns:p14="http://schemas.microsoft.com/office/powerpoint/2010/main" val="367963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1"/>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33</a:t>
            </a:fld>
            <a:endParaRPr lang="en-US" dirty="0"/>
          </a:p>
        </p:txBody>
      </p:sp>
    </p:spTree>
    <p:extLst>
      <p:ext uri="{BB962C8B-B14F-4D97-AF65-F5344CB8AC3E}">
        <p14:creationId xmlns:p14="http://schemas.microsoft.com/office/powerpoint/2010/main" val="186588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34</a:t>
            </a:fld>
            <a:endParaRPr lang="en-US" dirty="0"/>
          </a:p>
        </p:txBody>
      </p:sp>
    </p:spTree>
    <p:extLst>
      <p:ext uri="{BB962C8B-B14F-4D97-AF65-F5344CB8AC3E}">
        <p14:creationId xmlns:p14="http://schemas.microsoft.com/office/powerpoint/2010/main" val="1506724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4760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53</a:t>
            </a:fld>
            <a:endParaRPr lang="en-GB" dirty="0"/>
          </a:p>
        </p:txBody>
      </p:sp>
    </p:spTree>
    <p:extLst>
      <p:ext uri="{BB962C8B-B14F-4D97-AF65-F5344CB8AC3E}">
        <p14:creationId xmlns:p14="http://schemas.microsoft.com/office/powerpoint/2010/main" val="3301191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55</a:t>
            </a:fld>
            <a:endParaRPr lang="en-GB" dirty="0"/>
          </a:p>
        </p:txBody>
      </p:sp>
    </p:spTree>
    <p:extLst>
      <p:ext uri="{BB962C8B-B14F-4D97-AF65-F5344CB8AC3E}">
        <p14:creationId xmlns:p14="http://schemas.microsoft.com/office/powerpoint/2010/main" val="2889768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56</a:t>
            </a:fld>
            <a:endParaRPr lang="en-GB" dirty="0"/>
          </a:p>
        </p:txBody>
      </p:sp>
    </p:spTree>
    <p:extLst>
      <p:ext uri="{BB962C8B-B14F-4D97-AF65-F5344CB8AC3E}">
        <p14:creationId xmlns:p14="http://schemas.microsoft.com/office/powerpoint/2010/main" val="3083085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dirty="0">
              <a:solidFill>
                <a:schemeClr val="tx1"/>
              </a:solidFill>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9</a:t>
            </a:fld>
            <a:endParaRPr lang="en-GB" dirty="0">
              <a:latin typeface="EYInterstate Light" panose="02000506000000020004" pitchFamily="2" charset="0"/>
            </a:endParaRPr>
          </a:p>
        </p:txBody>
      </p:sp>
    </p:spTree>
    <p:extLst>
      <p:ext uri="{BB962C8B-B14F-4D97-AF65-F5344CB8AC3E}">
        <p14:creationId xmlns:p14="http://schemas.microsoft.com/office/powerpoint/2010/main" val="126150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57</a:t>
            </a:fld>
            <a:endParaRPr lang="en-GB" dirty="0"/>
          </a:p>
        </p:txBody>
      </p:sp>
    </p:spTree>
    <p:extLst>
      <p:ext uri="{BB962C8B-B14F-4D97-AF65-F5344CB8AC3E}">
        <p14:creationId xmlns:p14="http://schemas.microsoft.com/office/powerpoint/2010/main" val="2523380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58</a:t>
            </a:fld>
            <a:endParaRPr lang="en-GB" dirty="0"/>
          </a:p>
        </p:txBody>
      </p:sp>
    </p:spTree>
    <p:extLst>
      <p:ext uri="{BB962C8B-B14F-4D97-AF65-F5344CB8AC3E}">
        <p14:creationId xmlns:p14="http://schemas.microsoft.com/office/powerpoint/2010/main" val="901288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C72EE-06F8-499D-98F6-3AA4223F1E1E}" type="slidenum">
              <a:rPr lang="en-US"/>
              <a:pPr/>
              <a:t>70</a:t>
            </a:fld>
            <a:endParaRPr 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407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10</a:t>
            </a:fld>
            <a:endParaRPr lang="en-GB" dirty="0">
              <a:latin typeface="EYInterstate Light" panose="02000506000000020004" pitchFamily="2" charset="0"/>
            </a:endParaRPr>
          </a:p>
        </p:txBody>
      </p:sp>
    </p:spTree>
    <p:extLst>
      <p:ext uri="{BB962C8B-B14F-4D97-AF65-F5344CB8AC3E}">
        <p14:creationId xmlns:p14="http://schemas.microsoft.com/office/powerpoint/2010/main" val="66794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11</a:t>
            </a:fld>
            <a:endParaRPr lang="en-GB" dirty="0"/>
          </a:p>
        </p:txBody>
      </p:sp>
    </p:spTree>
    <p:extLst>
      <p:ext uri="{BB962C8B-B14F-4D97-AF65-F5344CB8AC3E}">
        <p14:creationId xmlns:p14="http://schemas.microsoft.com/office/powerpoint/2010/main" val="30133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endParaRPr lang="en-US"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12</a:t>
            </a:fld>
            <a:endParaRPr lang="en-GB" dirty="0">
              <a:latin typeface="EYInterstate Light" panose="02000506000000020004" pitchFamily="2" charset="0"/>
            </a:endParaRPr>
          </a:p>
        </p:txBody>
      </p:sp>
    </p:spTree>
    <p:extLst>
      <p:ext uri="{BB962C8B-B14F-4D97-AF65-F5344CB8AC3E}">
        <p14:creationId xmlns:p14="http://schemas.microsoft.com/office/powerpoint/2010/main" val="19412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13</a:t>
            </a:fld>
            <a:endParaRPr lang="en-GB" dirty="0">
              <a:latin typeface="EYInterstate Light" panose="02000506000000020004" pitchFamily="2" charset="0"/>
            </a:endParaRPr>
          </a:p>
        </p:txBody>
      </p:sp>
    </p:spTree>
    <p:extLst>
      <p:ext uri="{BB962C8B-B14F-4D97-AF65-F5344CB8AC3E}">
        <p14:creationId xmlns:p14="http://schemas.microsoft.com/office/powerpoint/2010/main" val="49274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14</a:t>
            </a:fld>
            <a:endParaRPr lang="en-GB" dirty="0"/>
          </a:p>
        </p:txBody>
      </p:sp>
    </p:spTree>
    <p:extLst>
      <p:ext uri="{BB962C8B-B14F-4D97-AF65-F5344CB8AC3E}">
        <p14:creationId xmlns:p14="http://schemas.microsoft.com/office/powerpoint/2010/main" val="186077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EYInterstate Light" panose="02000506000000020004" pitchFamily="2" charset="0"/>
            </a:endParaRPr>
          </a:p>
        </p:txBody>
      </p:sp>
      <p:sp>
        <p:nvSpPr>
          <p:cNvPr id="4" name="Slide Number Placeholder 3"/>
          <p:cNvSpPr>
            <a:spLocks noGrp="1"/>
          </p:cNvSpPr>
          <p:nvPr>
            <p:ph type="sldNum" sz="quarter" idx="5"/>
          </p:nvPr>
        </p:nvSpPr>
        <p:spPr/>
        <p:txBody>
          <a:bodyPr/>
          <a:lstStyle/>
          <a:p>
            <a:fld id="{5B43D19E-BFDB-4C92-8EDD-32EDDA8F41DF}" type="slidenum">
              <a:rPr lang="en-GB" smtClean="0">
                <a:latin typeface="EYInterstate Light" panose="02000506000000020004" pitchFamily="2" charset="0"/>
              </a:rPr>
              <a:pPr/>
              <a:t>15</a:t>
            </a:fld>
            <a:endParaRPr lang="en-GB" dirty="0">
              <a:latin typeface="EYInterstate Light" panose="02000506000000020004" pitchFamily="2" charset="0"/>
            </a:endParaRPr>
          </a:p>
        </p:txBody>
      </p:sp>
    </p:spTree>
    <p:extLst>
      <p:ext uri="{BB962C8B-B14F-4D97-AF65-F5344CB8AC3E}">
        <p14:creationId xmlns:p14="http://schemas.microsoft.com/office/powerpoint/2010/main" val="354251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19</a:t>
            </a:fld>
            <a:endParaRPr lang="en-GB" dirty="0"/>
          </a:p>
        </p:txBody>
      </p:sp>
    </p:spTree>
    <p:extLst>
      <p:ext uri="{BB962C8B-B14F-4D97-AF65-F5344CB8AC3E}">
        <p14:creationId xmlns:p14="http://schemas.microsoft.com/office/powerpoint/2010/main" val="1469218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1.xml"/><Relationship Id="rId4" Type="http://schemas.openxmlformats.org/officeDocument/2006/relationships/image" Target="../media/image11.w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55806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32820680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Section Header 5">
    <p:spTree>
      <p:nvGrpSpPr>
        <p:cNvPr id="1" name=""/>
        <p:cNvGrpSpPr/>
        <p:nvPr/>
      </p:nvGrpSpPr>
      <p:grpSpPr>
        <a:xfrm>
          <a:off x="0" y="0"/>
          <a:ext cx="0" cy="0"/>
          <a:chOff x="0" y="0"/>
          <a:chExt cx="0" cy="0"/>
        </a:xfrm>
      </p:grpSpPr>
      <p:pic>
        <p:nvPicPr>
          <p:cNvPr id="14" name="Picture 13" descr="A person using a tablet&#10;&#10;AI-generated content may be incorrect.">
            <a:extLst>
              <a:ext uri="{FF2B5EF4-FFF2-40B4-BE49-F238E27FC236}">
                <a16:creationId xmlns:a16="http://schemas.microsoft.com/office/drawing/2014/main" id="{3CD32162-AA8C-05BC-BABA-DE5553C53DAE}"/>
              </a:ext>
            </a:extLst>
          </p:cNvPr>
          <p:cNvPicPr>
            <a:picLocks noChangeAspect="1"/>
          </p:cNvPicPr>
          <p:nvPr userDrawn="1"/>
        </p:nvPicPr>
        <p:blipFill rotWithShape="1">
          <a:blip r:embed="rId2"/>
          <a:srcRect l="11111" r="1111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6" name="Rectangle 5">
            <a:extLst>
              <a:ext uri="{FF2B5EF4-FFF2-40B4-BE49-F238E27FC236}">
                <a16:creationId xmlns:a16="http://schemas.microsoft.com/office/drawing/2014/main" id="{2127D416-884E-C2A5-56C1-E419DDE2979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7" name="Group 6">
            <a:extLst>
              <a:ext uri="{FF2B5EF4-FFF2-40B4-BE49-F238E27FC236}">
                <a16:creationId xmlns:a16="http://schemas.microsoft.com/office/drawing/2014/main" id="{40B4E64B-4924-ABB9-E6CD-1669CC29B8CC}"/>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0CC64316-CA73-F10C-5CC4-7B6CCEA2457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F5D42A-371C-E2ED-88D6-4A7528C824B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3899E7D1-A280-92FE-4A25-B741BB16FA7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7837995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Section Header 5">
    <p:spTree>
      <p:nvGrpSpPr>
        <p:cNvPr id="1" name=""/>
        <p:cNvGrpSpPr/>
        <p:nvPr/>
      </p:nvGrpSpPr>
      <p:grpSpPr>
        <a:xfrm>
          <a:off x="0" y="0"/>
          <a:ext cx="0" cy="0"/>
          <a:chOff x="0" y="0"/>
          <a:chExt cx="0" cy="0"/>
        </a:xfrm>
      </p:grpSpPr>
      <p:pic>
        <p:nvPicPr>
          <p:cNvPr id="7" name="Picture 6" descr="A stack of papers with clips on them&#10;&#10;AI-generated content may be incorrect.">
            <a:extLst>
              <a:ext uri="{FF2B5EF4-FFF2-40B4-BE49-F238E27FC236}">
                <a16:creationId xmlns:a16="http://schemas.microsoft.com/office/drawing/2014/main" id="{0010BDEB-5372-594D-B226-3E84C8426FDC}"/>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6" name="Rectangle 5">
            <a:extLst>
              <a:ext uri="{FF2B5EF4-FFF2-40B4-BE49-F238E27FC236}">
                <a16:creationId xmlns:a16="http://schemas.microsoft.com/office/drawing/2014/main" id="{2ADD401E-778D-3ED8-319B-3C712FF28475}"/>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14" name="Group 13">
            <a:extLst>
              <a:ext uri="{FF2B5EF4-FFF2-40B4-BE49-F238E27FC236}">
                <a16:creationId xmlns:a16="http://schemas.microsoft.com/office/drawing/2014/main" id="{BE0FAF24-9834-9FC6-EEB1-7C888F63D9EF}"/>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540A2A8-EE5D-7CCA-42F6-D13A88AA77A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F0C3CE13-2FB6-895B-65DB-6E6090C54E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EE119C67-436A-22CB-76D2-278E154E6FF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2037355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665403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D17C5A76-8255-452A-6354-AA24C2BF7850}"/>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3" name="Content Placeholder 8">
            <a:extLst>
              <a:ext uri="{FF2B5EF4-FFF2-40B4-BE49-F238E27FC236}">
                <a16:creationId xmlns:a16="http://schemas.microsoft.com/office/drawing/2014/main" id="{589AEE99-F163-8C63-ED82-F146671AC28D}"/>
              </a:ext>
            </a:extLst>
          </p:cNvPr>
          <p:cNvSpPr>
            <a:spLocks noGrp="1"/>
          </p:cNvSpPr>
          <p:nvPr>
            <p:ph sz="quarter" idx="16"/>
          </p:nvPr>
        </p:nvSpPr>
        <p:spPr>
          <a:xfrm>
            <a:off x="485521" y="1411287"/>
            <a:ext cx="11224800" cy="4638675"/>
          </a:xfrm>
        </p:spPr>
        <p:txBody>
          <a:bodyPr/>
          <a:lstStyle/>
          <a:p>
            <a:endParaRPr lang="en-US"/>
          </a:p>
        </p:txBody>
      </p:sp>
    </p:spTree>
    <p:extLst>
      <p:ext uri="{BB962C8B-B14F-4D97-AF65-F5344CB8AC3E}">
        <p14:creationId xmlns:p14="http://schemas.microsoft.com/office/powerpoint/2010/main" val="2718844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0109303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7/18/2025</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9836685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7/18/2025</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8519319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225465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Section Header 5">
    <p:spTree>
      <p:nvGrpSpPr>
        <p:cNvPr id="1" name=""/>
        <p:cNvGrpSpPr/>
        <p:nvPr/>
      </p:nvGrpSpPr>
      <p:grpSpPr>
        <a:xfrm>
          <a:off x="0" y="0"/>
          <a:ext cx="0" cy="0"/>
          <a:chOff x="0" y="0"/>
          <a:chExt cx="0" cy="0"/>
        </a:xfrm>
      </p:grpSpPr>
      <p:pic>
        <p:nvPicPr>
          <p:cNvPr id="6" name="Picture 5" descr="A group of people raising their hands&#10;&#10;AI-generated content may be incorrect.">
            <a:extLst>
              <a:ext uri="{FF2B5EF4-FFF2-40B4-BE49-F238E27FC236}">
                <a16:creationId xmlns:a16="http://schemas.microsoft.com/office/drawing/2014/main" id="{0C20D7B5-5ACF-5246-25E5-6EB60F56DFB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15" name="Text Placeholder 14">
            <a:extLst>
              <a:ext uri="{FF2B5EF4-FFF2-40B4-BE49-F238E27FC236}">
                <a16:creationId xmlns:a16="http://schemas.microsoft.com/office/drawing/2014/main" id="{EAD787DC-DDE3-5C31-2A75-2FF4B3A26CD8}"/>
              </a:ext>
            </a:extLst>
          </p:cNvPr>
          <p:cNvSpPr>
            <a:spLocks noGrp="1"/>
          </p:cNvSpPr>
          <p:nvPr>
            <p:ph type="body" sz="quarter" idx="10" hasCustomPrompt="1"/>
          </p:nvPr>
        </p:nvSpPr>
        <p:spPr>
          <a:xfrm>
            <a:off x="2692400" y="2298700"/>
            <a:ext cx="6807200" cy="2260600"/>
          </a:xfrm>
        </p:spPr>
        <p:txBody>
          <a:bodyPr anchor="ctr"/>
          <a:lstStyle>
            <a:lvl1pPr marL="0" indent="0" algn="ctr">
              <a:buNone/>
              <a:defRPr sz="6000" b="1">
                <a:latin typeface="+mj-lt"/>
              </a:defRPr>
            </a:lvl1pPr>
          </a:lstStyle>
          <a:p>
            <a:pPr lvl="0"/>
            <a:r>
              <a:rPr lang="en-US" dirty="0"/>
              <a:t>Questions</a:t>
            </a:r>
            <a:endParaRPr lang="en-IN" dirty="0"/>
          </a:p>
        </p:txBody>
      </p:sp>
    </p:spTree>
    <p:extLst>
      <p:ext uri="{BB962C8B-B14F-4D97-AF65-F5344CB8AC3E}">
        <p14:creationId xmlns:p14="http://schemas.microsoft.com/office/powerpoint/2010/main" val="17596312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196677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1790533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277203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551596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3" name="Slide Number Placeholder 4">
            <a:extLst>
              <a:ext uri="{FF2B5EF4-FFF2-40B4-BE49-F238E27FC236}">
                <a16:creationId xmlns:a16="http://schemas.microsoft.com/office/drawing/2014/main" id="{372DED1E-2386-1752-CDE9-1ADF49F38442}"/>
              </a:ext>
            </a:extLst>
          </p:cNvPr>
          <p:cNvSpPr>
            <a:spLocks noGrp="1"/>
          </p:cNvSpPr>
          <p:nvPr>
            <p:ph type="sldNum" sz="quarter" idx="42"/>
          </p:nvPr>
        </p:nvSpPr>
        <p:spPr>
          <a:xfrm>
            <a:off x="485747" y="6437115"/>
            <a:ext cx="509098" cy="123111"/>
          </a:xfrm>
          <a:prstGeom prst="rect">
            <a:avLst/>
          </a:prstGeom>
        </p:spPr>
        <p:txBody>
          <a:bodyPr lIns="0" tIns="0" rIns="0" bIns="0"/>
          <a:lstStyle>
            <a:lvl1pPr>
              <a:defRPr sz="800">
                <a:solidFill>
                  <a:schemeClr val="bg1"/>
                </a:solidFill>
                <a:latin typeface="EYInterstate" panose="02000503020000020004" pitchFamily="2" charset="0"/>
              </a:defRPr>
            </a:lvl1pPr>
          </a:lstStyle>
          <a:p>
            <a:fld id="{F1BC30E3-FFE5-4B91-AA19-87A149EBB9EE}" type="slidenum">
              <a:rPr lang="en-US" smtClean="0"/>
              <a:pPr/>
              <a:t>‹#›</a:t>
            </a:fld>
            <a:endParaRPr lang="en-US" dirty="0"/>
          </a:p>
        </p:txBody>
      </p:sp>
    </p:spTree>
    <p:extLst>
      <p:ext uri="{BB962C8B-B14F-4D97-AF65-F5344CB8AC3E}">
        <p14:creationId xmlns:p14="http://schemas.microsoft.com/office/powerpoint/2010/main" val="2380778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90818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2477124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20162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93427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388429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149630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7/18/2025</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a:t>Insert footer text here</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7/18/2025</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a:t>Insert footer text here</a:t>
            </a:r>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039237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400"/>
              </a:spcBef>
              <a:spcAft>
                <a:spcPts val="400"/>
              </a:spcAft>
              <a:defRPr sz="1800"/>
            </a:lvl1pPr>
            <a:lvl2pPr>
              <a:spcBef>
                <a:spcPts val="400"/>
              </a:spcBef>
              <a:spcAft>
                <a:spcPts val="400"/>
              </a:spcAft>
              <a:defRPr sz="1800"/>
            </a:lvl2pPr>
            <a:lvl3pPr>
              <a:spcBef>
                <a:spcPts val="400"/>
              </a:spcBef>
              <a:spcAft>
                <a:spcPts val="400"/>
              </a:spcAft>
              <a:defRPr sz="1600"/>
            </a:lvl3pPr>
            <a:lvl4pPr>
              <a:spcBef>
                <a:spcPts val="400"/>
              </a:spcBef>
              <a:spcAft>
                <a:spcPts val="400"/>
              </a:spcAft>
              <a:defRPr sz="1400"/>
            </a:lvl4pPr>
            <a:lvl5pPr>
              <a:spcBef>
                <a:spcPts val="400"/>
              </a:spcBef>
              <a:spcAft>
                <a:spcPts val="400"/>
              </a:spcAft>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4">
            <a:extLst>
              <a:ext uri="{FF2B5EF4-FFF2-40B4-BE49-F238E27FC236}">
                <a16:creationId xmlns:a16="http://schemas.microsoft.com/office/drawing/2014/main" id="{D0AC42CC-C619-76D2-E635-853C7CD73449}"/>
              </a:ext>
            </a:extLst>
          </p:cNvPr>
          <p:cNvSpPr>
            <a:spLocks noGrp="1"/>
          </p:cNvSpPr>
          <p:nvPr>
            <p:ph type="sldNum" sz="quarter" idx="42"/>
          </p:nvPr>
        </p:nvSpPr>
        <p:spPr>
          <a:xfrm>
            <a:off x="485747" y="6437115"/>
            <a:ext cx="509098" cy="123111"/>
          </a:xfrm>
        </p:spPr>
        <p:txBody>
          <a:bodyPr lIns="0" tIns="0" rIns="0" bIns="0"/>
          <a:lstStyle/>
          <a:p>
            <a:fld id="{F1BC30E3-FFE5-4B91-AA19-87A149EBB9EE}" type="slidenum">
              <a:rPr lang="en-US" smtClean="0"/>
              <a:pPr/>
              <a:t>‹#›</a:t>
            </a:fld>
            <a:endParaRPr lang="en-US" dirty="0"/>
          </a:p>
        </p:txBody>
      </p:sp>
      <p:sp>
        <p:nvSpPr>
          <p:cNvPr id="5" name="Line 10">
            <a:extLst>
              <a:ext uri="{FF2B5EF4-FFF2-40B4-BE49-F238E27FC236}">
                <a16:creationId xmlns:a16="http://schemas.microsoft.com/office/drawing/2014/main" id="{29F8A4D6-506E-35C7-6B59-43169C9FEAD5}"/>
              </a:ext>
            </a:extLst>
          </p:cNvPr>
          <p:cNvSpPr>
            <a:spLocks noChangeShapeType="1"/>
          </p:cNvSpPr>
          <p:nvPr userDrawn="1"/>
        </p:nvSpPr>
        <p:spPr bwMode="auto">
          <a:xfrm>
            <a:off x="485521" y="1032193"/>
            <a:ext cx="11224800"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873483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7509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2762018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92790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2255360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29611994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
        <p:nvSpPr>
          <p:cNvPr id="3" name="Slide Number Placeholder 4">
            <a:extLst>
              <a:ext uri="{FF2B5EF4-FFF2-40B4-BE49-F238E27FC236}">
                <a16:creationId xmlns:a16="http://schemas.microsoft.com/office/drawing/2014/main" id="{4BB3DD53-2DF8-6F0F-1702-2B2AD1C1AD37}"/>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4069290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18 July 2025</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7981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9059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0628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6001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2120066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98569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Bef>
                <a:spcPts val="400"/>
              </a:spcBef>
              <a:spcAft>
                <a:spcPts val="1200"/>
              </a:spcAft>
              <a:buNone/>
              <a:defRPr/>
            </a:lvl1pPr>
            <a:lvl2pPr marL="0" indent="0">
              <a:spcBef>
                <a:spcPts val="1600"/>
              </a:spcBef>
              <a:spcAft>
                <a:spcPts val="0"/>
              </a:spcAft>
              <a:buNone/>
              <a:defRPr b="1">
                <a:latin typeface="EYInterstate" panose="02000503020000020004" pitchFamily="2" charset="0"/>
              </a:defRPr>
            </a:lvl2pPr>
            <a:lvl3pPr marL="504000" indent="0">
              <a:buNone/>
              <a:defRPr/>
            </a:lvl3pPr>
            <a:lvl4pPr marL="756000" indent="0">
              <a:buNone/>
              <a:defRPr/>
            </a:lvl4pPr>
            <a:lvl5pPr marL="10080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0035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4780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15686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2063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53064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95320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8149411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431904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644653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160573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5051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2539111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6302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18 July 2025</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464895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400"/>
              </a:spcBef>
              <a:spcAft>
                <a:spcPts val="400"/>
              </a:spcAft>
              <a:defRPr/>
            </a:lvl1pPr>
            <a:lvl2pPr>
              <a:spcBef>
                <a:spcPts val="400"/>
              </a:spcBef>
              <a:spcAft>
                <a:spcPts val="400"/>
              </a:spcAft>
              <a:defRPr/>
            </a:lvl2pPr>
            <a:lvl3pPr>
              <a:spcBef>
                <a:spcPts val="400"/>
              </a:spcBef>
              <a:spcAft>
                <a:spcPts val="400"/>
              </a:spcAft>
              <a:defRPr/>
            </a:lvl3pPr>
            <a:lvl4pPr>
              <a:spcBef>
                <a:spcPts val="400"/>
              </a:spcBef>
              <a:spcAft>
                <a:spcPts val="400"/>
              </a:spcAft>
              <a:defRPr/>
            </a:lvl4pPr>
            <a:lvl5pPr>
              <a:spcBef>
                <a:spcPts val="400"/>
              </a:spcBef>
              <a:spcAft>
                <a:spcPts val="400"/>
              </a:spcAf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Rectangle 3">
            <a:extLst>
              <a:ext uri="{FF2B5EF4-FFF2-40B4-BE49-F238E27FC236}">
                <a16:creationId xmlns:a16="http://schemas.microsoft.com/office/drawing/2014/main" id="{56EABBA1-FA24-9921-883F-4B8D3B1A9C0A}"/>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5" name="Slide Number Placeholder 4">
            <a:extLst>
              <a:ext uri="{FF2B5EF4-FFF2-40B4-BE49-F238E27FC236}">
                <a16:creationId xmlns:a16="http://schemas.microsoft.com/office/drawing/2014/main" id="{E7F78BBD-209C-BA48-354E-5704C2DA8CE3}"/>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10689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2579940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err="1">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4219455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8185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5619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24544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10288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14113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1445307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8892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06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199288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4153066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22726019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742298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5" name="Rectangle 4">
            <a:extLst>
              <a:ext uri="{FF2B5EF4-FFF2-40B4-BE49-F238E27FC236}">
                <a16:creationId xmlns:a16="http://schemas.microsoft.com/office/drawing/2014/main" id="{F6CF3B22-5E23-45AA-D99A-22AEB518D422}"/>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6" name="Rectangle 5">
            <a:extLst>
              <a:ext uri="{FF2B5EF4-FFF2-40B4-BE49-F238E27FC236}">
                <a16:creationId xmlns:a16="http://schemas.microsoft.com/office/drawing/2014/main" id="{711723F2-149F-DA49-18DE-5AD6DFB01DB1}"/>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Tree>
    <p:extLst>
      <p:ext uri="{BB962C8B-B14F-4D97-AF65-F5344CB8AC3E}">
        <p14:creationId xmlns:p14="http://schemas.microsoft.com/office/powerpoint/2010/main" val="38630921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Final legal text">
    <p:spTree>
      <p:nvGrpSpPr>
        <p:cNvPr id="1" name=""/>
        <p:cNvGrpSpPr/>
        <p:nvPr/>
      </p:nvGrpSpPr>
      <p:grpSpPr>
        <a:xfrm>
          <a:off x="0" y="0"/>
          <a:ext cx="0" cy="0"/>
          <a:chOff x="0" y="0"/>
          <a:chExt cx="0" cy="0"/>
        </a:xfrm>
      </p:grpSpPr>
      <p:pic>
        <p:nvPicPr>
          <p:cNvPr id="2" name="Picture 1" descr="A bright yellow circle&#10;&#10;Description automatically generated with medium confidence">
            <a:extLst>
              <a:ext uri="{FF2B5EF4-FFF2-40B4-BE49-F238E27FC236}">
                <a16:creationId xmlns:a16="http://schemas.microsoft.com/office/drawing/2014/main" id="{868BB597-21EC-43B9-FF18-B652D17F15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47123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Divider 1">
    <p:spTree>
      <p:nvGrpSpPr>
        <p:cNvPr id="1" name=""/>
        <p:cNvGrpSpPr/>
        <p:nvPr/>
      </p:nvGrpSpPr>
      <p:grpSpPr>
        <a:xfrm>
          <a:off x="0" y="0"/>
          <a:ext cx="0" cy="0"/>
          <a:chOff x="0" y="0"/>
          <a:chExt cx="0" cy="0"/>
        </a:xfrm>
      </p:grpSpPr>
      <p:pic>
        <p:nvPicPr>
          <p:cNvPr id="9" name="Picture 8" descr="A picture containing person, indoor, working, bowed instrument&#10;&#10;Description automatically generated">
            <a:extLst>
              <a:ext uri="{FF2B5EF4-FFF2-40B4-BE49-F238E27FC236}">
                <a16:creationId xmlns:a16="http://schemas.microsoft.com/office/drawing/2014/main" id="{257DC263-C7FB-4DF3-BBFD-4E12281B8F4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176"/>
          <a:stretch/>
        </p:blipFill>
        <p:spPr>
          <a:xfrm>
            <a:off x="-2" y="-5012"/>
            <a:ext cx="12191945" cy="6863011"/>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1" y="3992360"/>
            <a:ext cx="12191943"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5395024"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sz="1800" dirty="0">
              <a:solidFill>
                <a:schemeClr val="bg1"/>
              </a:solidFill>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3398520" y="6452109"/>
            <a:ext cx="539496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45952" y="6246368"/>
            <a:ext cx="536672" cy="411480"/>
          </a:xfrm>
          <a:prstGeom prst="rect">
            <a:avLst/>
          </a:prstGeom>
        </p:spPr>
      </p:pic>
    </p:spTree>
    <p:extLst>
      <p:ext uri="{BB962C8B-B14F-4D97-AF65-F5344CB8AC3E}">
        <p14:creationId xmlns:p14="http://schemas.microsoft.com/office/powerpoint/2010/main" val="17904480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91973"/>
            <a:ext cx="10972800" cy="590400"/>
          </a:xfrm>
        </p:spPr>
        <p:txBody>
          <a:bodyPr vert="horz" lIns="0" tIns="0" rIns="0" bIns="0" rtlCol="0" anchor="t" anchorCtr="0">
            <a:noAutofit/>
          </a:bodyPr>
          <a:lstStyle>
            <a:lvl1pPr>
              <a:defRPr lang="en-GB" dirty="0"/>
            </a:lvl1pPr>
          </a:lstStyle>
          <a:p>
            <a:pPr lvl="0"/>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
        <p:nvSpPr>
          <p:cNvPr id="8" name="Text Placeholder 2">
            <a:extLst>
              <a:ext uri="{FF2B5EF4-FFF2-40B4-BE49-F238E27FC236}">
                <a16:creationId xmlns:a16="http://schemas.microsoft.com/office/drawing/2014/main" id="{127EAE70-068F-4438-846A-A93C58CFEF08}"/>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marL="1412178" indent="-342900">
              <a:spcBef>
                <a:spcPts val="0"/>
              </a:spcBef>
              <a:defRPr lang="en-GB" sz="1800" kern="1200" dirty="0">
                <a:solidFill>
                  <a:schemeClr val="bg1"/>
                </a:solidFill>
                <a:latin typeface="Arial" panose="020B0604020202020204" pitchFamily="34" charset="0"/>
                <a:ea typeface="+mn-ea"/>
                <a:cs typeface="Arial" panose="020B0604020202020204" pitchFamily="34" charset="0"/>
              </a:defRPr>
            </a:lvl1pPr>
            <a:lvl2pPr marL="267319" indent="-267319">
              <a:spcBef>
                <a:spcPts val="0"/>
              </a:spcBef>
              <a:defRPr lang="en-US" sz="1600" kern="1200" dirty="0">
                <a:solidFill>
                  <a:schemeClr val="bg1"/>
                </a:solidFill>
                <a:latin typeface="Arial" panose="020B0604020202020204" pitchFamily="34" charset="0"/>
                <a:ea typeface="+mn-ea"/>
                <a:cs typeface="Arial" panose="020B0604020202020204" pitchFamily="34" charset="0"/>
              </a:defRPr>
            </a:lvl2pPr>
            <a:lvl3pPr marL="267319" indent="-267319">
              <a:spcBef>
                <a:spcPts val="0"/>
              </a:spcBef>
              <a:defRPr lang="en-US" sz="1400" kern="1200" dirty="0">
                <a:solidFill>
                  <a:schemeClr val="bg1"/>
                </a:solidFill>
                <a:latin typeface="Arial" panose="020B0604020202020204" pitchFamily="34" charset="0"/>
                <a:ea typeface="+mn-ea"/>
                <a:cs typeface="Arial" panose="020B0604020202020204" pitchFamily="34" charset="0"/>
              </a:defRPr>
            </a:lvl3pPr>
            <a:lvl4pPr marL="267319" indent="-267319">
              <a:spcBef>
                <a:spcPts val="0"/>
              </a:spcBef>
              <a:defRPr lang="en-US" sz="1200" kern="1200" dirty="0">
                <a:solidFill>
                  <a:schemeClr val="bg1"/>
                </a:solidFill>
                <a:latin typeface="Arial" panose="020B0604020202020204" pitchFamily="34" charset="0"/>
                <a:ea typeface="+mn-ea"/>
                <a:cs typeface="Arial" panose="020B0604020202020204" pitchFamily="34" charset="0"/>
              </a:defRPr>
            </a:lvl4pPr>
            <a:lvl5pPr marL="285750" indent="-285750">
              <a:spcBef>
                <a:spcPts val="0"/>
              </a:spcBef>
              <a:defRPr lang="en-GB" sz="1100" kern="1200" dirty="0">
                <a:solidFill>
                  <a:schemeClr val="bg1"/>
                </a:solidFill>
                <a:latin typeface="Arial" panose="020B0604020202020204" pitchFamily="34" charset="0"/>
                <a:ea typeface="+mn-ea"/>
                <a:cs typeface="Arial" panose="020B0604020202020204" pitchFamily="34" charset="0"/>
              </a:defRPr>
            </a:lvl5pPr>
          </a:lstStyle>
          <a:p>
            <a:pPr marL="267319" lvl="0"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Edit Master text styles</a:t>
            </a:r>
          </a:p>
          <a:p>
            <a:pPr marL="534639" lvl="1"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Second level</a:t>
            </a:r>
          </a:p>
          <a:p>
            <a:pPr marL="801958" lvl="2"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Third level</a:t>
            </a:r>
          </a:p>
          <a:p>
            <a:pPr marL="1069277" lvl="3"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Fourth level</a:t>
            </a:r>
          </a:p>
          <a:p>
            <a:pPr marL="1336597" lvl="4"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Fifth level</a:t>
            </a:r>
            <a:endParaRPr lang="en-GB" dirty="0"/>
          </a:p>
        </p:txBody>
      </p:sp>
    </p:spTree>
    <p:extLst>
      <p:ext uri="{BB962C8B-B14F-4D97-AF65-F5344CB8AC3E}">
        <p14:creationId xmlns:p14="http://schemas.microsoft.com/office/powerpoint/2010/main" val="3788345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94200"/>
            <a:ext cx="10972800"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
        <p:nvSpPr>
          <p:cNvPr id="3" name="Line 10">
            <a:extLst>
              <a:ext uri="{FF2B5EF4-FFF2-40B4-BE49-F238E27FC236}">
                <a16:creationId xmlns:a16="http://schemas.microsoft.com/office/drawing/2014/main" id="{C6ED45EA-07D7-4BE4-95D9-CBB2131796AC}"/>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1525714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2"/>
            <a:ext cx="5390400" cy="4220209"/>
          </a:xfrm>
        </p:spPr>
        <p:txBody>
          <a:bodyPr/>
          <a:lstStyle>
            <a:lvl1pPr marL="267319" indent="-267319">
              <a:buFont typeface="Arial" panose="020B0604020202020204" pitchFamily="34" charset="0"/>
              <a:buChar char="►"/>
              <a:defRPr sz="1499">
                <a:solidFill>
                  <a:schemeClr val="bg1"/>
                </a:solidFill>
                <a:latin typeface="Arial" panose="020B0604020202020204" pitchFamily="34" charset="0"/>
                <a:cs typeface="Arial" panose="020B0604020202020204" pitchFamily="34" charset="0"/>
              </a:defRPr>
            </a:lvl1pPr>
            <a:lvl2pPr marL="534639" indent="-267319">
              <a:buFont typeface="Arial" panose="020B0604020202020204" pitchFamily="34" charset="0"/>
              <a:buChar char="►"/>
              <a:defRPr sz="1349">
                <a:solidFill>
                  <a:schemeClr val="bg1"/>
                </a:solidFill>
                <a:latin typeface="Arial" panose="020B0604020202020204" pitchFamily="34" charset="0"/>
                <a:cs typeface="Arial" panose="020B0604020202020204" pitchFamily="34" charset="0"/>
              </a:defRPr>
            </a:lvl2pPr>
            <a:lvl3pPr marL="801958" indent="-267319">
              <a:buFont typeface="Arial" panose="020B0604020202020204" pitchFamily="34" charset="0"/>
              <a:buChar char="►"/>
              <a:defRPr sz="1199">
                <a:solidFill>
                  <a:schemeClr val="bg1"/>
                </a:solidFill>
                <a:latin typeface="Arial" panose="020B0604020202020204" pitchFamily="34" charset="0"/>
                <a:cs typeface="Arial" panose="020B0604020202020204" pitchFamily="34" charset="0"/>
              </a:defRPr>
            </a:lvl3pPr>
            <a:lvl4pPr marL="1069277" indent="-267319">
              <a:buFont typeface="Arial" panose="020B0604020202020204" pitchFamily="34" charset="0"/>
              <a:buChar char="►"/>
              <a:defRPr sz="1049">
                <a:solidFill>
                  <a:schemeClr val="bg1"/>
                </a:solidFill>
                <a:latin typeface="Arial" panose="020B0604020202020204" pitchFamily="34" charset="0"/>
                <a:cs typeface="Arial" panose="020B0604020202020204" pitchFamily="34" charset="0"/>
              </a:defRPr>
            </a:lvl4pPr>
            <a:lvl5pPr marL="1336597" indent="-267319">
              <a:buFont typeface="Arial" panose="020B0604020202020204" pitchFamily="34" charset="0"/>
              <a:buChar char="►"/>
              <a:defRPr sz="900">
                <a:solidFill>
                  <a:schemeClr val="bg1"/>
                </a:solidFill>
                <a:latin typeface="Arial" panose="020B0604020202020204" pitchFamily="34" charset="0"/>
                <a:cs typeface="Arial" panose="020B0604020202020204" pitchFamily="34" charset="0"/>
              </a:defRPr>
            </a:lvl5pPr>
            <a:lvl6pPr>
              <a:defRPr sz="1349"/>
            </a:lvl6pPr>
            <a:lvl7pPr>
              <a:defRPr sz="1349"/>
            </a:lvl7pPr>
            <a:lvl8pPr>
              <a:defRPr sz="1349"/>
            </a:lvl8pPr>
            <a:lvl9pPr>
              <a:defRPr sz="134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6405" y="1869442"/>
            <a:ext cx="5390400" cy="4220209"/>
          </a:xfrm>
        </p:spPr>
        <p:txBody>
          <a:bodyPr/>
          <a:lstStyle>
            <a:lvl1pPr marL="267319" indent="-267319">
              <a:buFont typeface="Arial" panose="020B0604020202020204" pitchFamily="34" charset="0"/>
              <a:buChar char="►"/>
              <a:defRPr sz="1499">
                <a:solidFill>
                  <a:schemeClr val="bg1"/>
                </a:solidFill>
                <a:latin typeface="Arial" panose="020B0604020202020204" pitchFamily="34" charset="0"/>
                <a:cs typeface="Arial" panose="020B0604020202020204" pitchFamily="34" charset="0"/>
              </a:defRPr>
            </a:lvl1pPr>
            <a:lvl2pPr marL="534639" indent="-267319">
              <a:buFont typeface="Arial" panose="020B0604020202020204" pitchFamily="34" charset="0"/>
              <a:buChar char="►"/>
              <a:defRPr sz="1349">
                <a:solidFill>
                  <a:schemeClr val="bg1"/>
                </a:solidFill>
                <a:latin typeface="Arial" panose="020B0604020202020204" pitchFamily="34" charset="0"/>
                <a:cs typeface="Arial" panose="020B0604020202020204" pitchFamily="34" charset="0"/>
              </a:defRPr>
            </a:lvl2pPr>
            <a:lvl3pPr marL="801958" indent="-267319">
              <a:buFont typeface="Arial" panose="020B0604020202020204" pitchFamily="34" charset="0"/>
              <a:buChar char="►"/>
              <a:defRPr sz="1199">
                <a:solidFill>
                  <a:schemeClr val="bg1"/>
                </a:solidFill>
                <a:latin typeface="Arial" panose="020B0604020202020204" pitchFamily="34" charset="0"/>
                <a:cs typeface="Arial" panose="020B0604020202020204" pitchFamily="34" charset="0"/>
              </a:defRPr>
            </a:lvl3pPr>
            <a:lvl4pPr marL="1069277" indent="-267319">
              <a:buFont typeface="Arial" panose="020B0604020202020204" pitchFamily="34" charset="0"/>
              <a:buChar char="►"/>
              <a:defRPr sz="1049">
                <a:solidFill>
                  <a:schemeClr val="bg1"/>
                </a:solidFill>
                <a:latin typeface="Arial" panose="020B0604020202020204" pitchFamily="34" charset="0"/>
                <a:cs typeface="Arial" panose="020B0604020202020204" pitchFamily="34" charset="0"/>
              </a:defRPr>
            </a:lvl4pPr>
            <a:lvl5pPr marL="1336597" indent="-267319">
              <a:buFont typeface="Arial" panose="020B0604020202020204" pitchFamily="34" charset="0"/>
              <a:buChar char="►"/>
              <a:defRPr sz="900">
                <a:solidFill>
                  <a:schemeClr val="bg1"/>
                </a:solidFill>
                <a:latin typeface="Arial" panose="020B0604020202020204" pitchFamily="34" charset="0"/>
                <a:cs typeface="Arial" panose="020B0604020202020204" pitchFamily="34" charset="0"/>
              </a:defRPr>
            </a:lvl5pPr>
            <a:lvl6pPr>
              <a:defRPr sz="1349"/>
            </a:lvl6pPr>
            <a:lvl7pPr>
              <a:defRPr sz="1349"/>
            </a:lvl7pPr>
            <a:lvl8pPr>
              <a:defRPr sz="1349"/>
            </a:lvl8pPr>
            <a:lvl9pPr>
              <a:defRPr sz="134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2" name="Title 1"/>
          <p:cNvSpPr>
            <a:spLocks noGrp="1"/>
          </p:cNvSpPr>
          <p:nvPr>
            <p:ph type="title"/>
          </p:nvPr>
        </p:nvSpPr>
        <p:spPr>
          <a:xfrm>
            <a:off x="609600" y="291973"/>
            <a:ext cx="10972800" cy="590880"/>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9" name="Line 10">
            <a:extLst>
              <a:ext uri="{FF2B5EF4-FFF2-40B4-BE49-F238E27FC236}">
                <a16:creationId xmlns:a16="http://schemas.microsoft.com/office/drawing/2014/main" id="{04B06CAE-5FB1-4603-B59C-091CBDD47D42}"/>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219159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0" y="291973"/>
            <a:ext cx="10972800" cy="590880"/>
          </a:xfrm>
        </p:spPr>
        <p:txBody>
          <a:bodyPr vert="horz" lIns="0" tIns="0" rIns="0" bIns="0" rtlCol="0" anchor="t" anchorCtr="0">
            <a:noAutofit/>
          </a:bodyPr>
          <a:lstStyle>
            <a:lvl1pPr>
              <a:defRPr lang="en-GB" dirty="0"/>
            </a:lvl1pPr>
          </a:lstStyle>
          <a:p>
            <a:pPr lvl="0"/>
            <a:r>
              <a:rPr lang="en-US" dirty="0"/>
              <a:t>Click to edit Master title style</a:t>
            </a:r>
            <a:endParaRPr lang="en-GB" dirty="0"/>
          </a:p>
        </p:txBody>
      </p:sp>
      <p:sp>
        <p:nvSpPr>
          <p:cNvPr id="6" name="Line 10">
            <a:extLst>
              <a:ext uri="{FF2B5EF4-FFF2-40B4-BE49-F238E27FC236}">
                <a16:creationId xmlns:a16="http://schemas.microsoft.com/office/drawing/2014/main" id="{8E9B660A-29E5-49A2-9D87-2D7C78CC1148}"/>
              </a:ext>
            </a:extLst>
          </p:cNvPr>
          <p:cNvSpPr>
            <a:spLocks noChangeShapeType="1"/>
          </p:cNvSpPr>
          <p:nvPr userDrawn="1"/>
        </p:nvSpPr>
        <p:spPr bwMode="auto">
          <a:xfrm>
            <a:off x="609602" y="907750"/>
            <a:ext cx="11011709"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noProof="0" dirty="0">
              <a:solidFill>
                <a:schemeClr val="bg1"/>
              </a:solidFill>
            </a:endParaRPr>
          </a:p>
        </p:txBody>
      </p:sp>
    </p:spTree>
    <p:extLst>
      <p:ext uri="{BB962C8B-B14F-4D97-AF65-F5344CB8AC3E}">
        <p14:creationId xmlns:p14="http://schemas.microsoft.com/office/powerpoint/2010/main" val="3058398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374245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7903467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436068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91441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198152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Slide Frame Yellow">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sitting at a round table&#10;&#10;AI-generated content may be incorrect.">
            <a:extLst>
              <a:ext uri="{FF2B5EF4-FFF2-40B4-BE49-F238E27FC236}">
                <a16:creationId xmlns:a16="http://schemas.microsoft.com/office/drawing/2014/main" id="{A9FA04C7-F84C-53B1-7007-1DB7C6E47816}"/>
              </a:ext>
            </a:extLst>
          </p:cNvPr>
          <p:cNvPicPr>
            <a:picLocks noChangeAspect="1"/>
          </p:cNvPicPr>
          <p:nvPr userDrawn="1"/>
        </p:nvPicPr>
        <p:blipFill rotWithShape="1">
          <a:blip r:embed="rId2"/>
          <a:srcRect l="7370" r="737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68676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339922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16797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1667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639206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772559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97535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a:p>
          </p:txBody>
        </p:sp>
      </p:grpSp>
    </p:spTree>
    <p:extLst>
      <p:ext uri="{BB962C8B-B14F-4D97-AF65-F5344CB8AC3E}">
        <p14:creationId xmlns:p14="http://schemas.microsoft.com/office/powerpoint/2010/main" val="992838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428186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03004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20900664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3" name="Slide Number Placeholder 4">
            <a:extLst>
              <a:ext uri="{FF2B5EF4-FFF2-40B4-BE49-F238E27FC236}">
                <a16:creationId xmlns:a16="http://schemas.microsoft.com/office/drawing/2014/main" id="{619E08B5-8578-88FF-17EA-6B61F57528F7}"/>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30512233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8629805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90259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16639515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 Header 5">
    <p:spTree>
      <p:nvGrpSpPr>
        <p:cNvPr id="1" name=""/>
        <p:cNvGrpSpPr/>
        <p:nvPr/>
      </p:nvGrpSpPr>
      <p:grpSpPr>
        <a:xfrm>
          <a:off x="0" y="0"/>
          <a:ext cx="0" cy="0"/>
          <a:chOff x="0" y="0"/>
          <a:chExt cx="0" cy="0"/>
        </a:xfrm>
      </p:grpSpPr>
      <p:pic>
        <p:nvPicPr>
          <p:cNvPr id="3" name="Picture 2" descr="A picture containing person, indoor, working, bowed instrument&#10;&#10;Description automatically generated">
            <a:extLst>
              <a:ext uri="{FF2B5EF4-FFF2-40B4-BE49-F238E27FC236}">
                <a16:creationId xmlns:a16="http://schemas.microsoft.com/office/drawing/2014/main" id="{A12A56A8-7781-9538-B37E-0D0443A492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627" b="22848"/>
          <a:stretch/>
        </p:blipFill>
        <p:spPr>
          <a:xfrm>
            <a:off x="1" y="-5011"/>
            <a:ext cx="12192000" cy="6863012"/>
          </a:xfrm>
          <a:prstGeom prst="rect">
            <a:avLst/>
          </a:prstGeom>
        </p:spPr>
      </p:pic>
      <p:sp>
        <p:nvSpPr>
          <p:cNvPr id="4" name="Rectangle 3">
            <a:extLst>
              <a:ext uri="{FF2B5EF4-FFF2-40B4-BE49-F238E27FC236}">
                <a16:creationId xmlns:a16="http://schemas.microsoft.com/office/drawing/2014/main" id="{56B5AA31-7303-9252-2610-80C2F547BA6E}"/>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grpSp>
        <p:nvGrpSpPr>
          <p:cNvPr id="14" name="Group 13">
            <a:extLst>
              <a:ext uri="{FF2B5EF4-FFF2-40B4-BE49-F238E27FC236}">
                <a16:creationId xmlns:a16="http://schemas.microsoft.com/office/drawing/2014/main" id="{E06E2609-4ECA-A9E8-5412-97DEB3CFD2E0}"/>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6B59901F-2189-300C-157A-299093BB05B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22138C3A-2067-2ABC-63D3-13B2B3D0EE41}"/>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392CA51-4C56-FF71-3C76-A71973968750}"/>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6" name="Slide Number Placeholder 4">
            <a:extLst>
              <a:ext uri="{FF2B5EF4-FFF2-40B4-BE49-F238E27FC236}">
                <a16:creationId xmlns:a16="http://schemas.microsoft.com/office/drawing/2014/main" id="{6B9D6B8E-8783-0318-16CF-59C39648D3BA}"/>
              </a:ext>
            </a:extLst>
          </p:cNvPr>
          <p:cNvSpPr txBox="1">
            <a:spLocks/>
          </p:cNvSpPr>
          <p:nvPr userDrawn="1"/>
        </p:nvSpPr>
        <p:spPr>
          <a:xfrm>
            <a:off x="41716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4126991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Section Header 5">
    <p:spTree>
      <p:nvGrpSpPr>
        <p:cNvPr id="1" name=""/>
        <p:cNvGrpSpPr/>
        <p:nvPr/>
      </p:nvGrpSpPr>
      <p:grpSpPr>
        <a:xfrm>
          <a:off x="0" y="0"/>
          <a:ext cx="0" cy="0"/>
          <a:chOff x="0" y="0"/>
          <a:chExt cx="0" cy="0"/>
        </a:xfrm>
      </p:grpSpPr>
      <p:pic>
        <p:nvPicPr>
          <p:cNvPr id="14" name="Picture 13" descr="A person using a calculator and a pen&#10;&#10;AI-generated content may be incorrect.">
            <a:extLst>
              <a:ext uri="{FF2B5EF4-FFF2-40B4-BE49-F238E27FC236}">
                <a16:creationId xmlns:a16="http://schemas.microsoft.com/office/drawing/2014/main" id="{E6BB97DF-9BD1-E09A-3B9F-66CB1FA02BD4}"/>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6" name="Rectangle 5">
            <a:extLst>
              <a:ext uri="{FF2B5EF4-FFF2-40B4-BE49-F238E27FC236}">
                <a16:creationId xmlns:a16="http://schemas.microsoft.com/office/drawing/2014/main" id="{DAEF2218-4CCA-8E54-6DDB-B76B10DEF35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7" name="Group 6">
            <a:extLst>
              <a:ext uri="{FF2B5EF4-FFF2-40B4-BE49-F238E27FC236}">
                <a16:creationId xmlns:a16="http://schemas.microsoft.com/office/drawing/2014/main" id="{72F9DDBD-D16D-D900-EC46-7F167581A6D1}"/>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2DA83E1B-57F7-3BC8-072A-221B85E4F0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F5A043B-F95F-EAC8-19B9-F012E8F1F4F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1304EF30-6016-8B46-2CC6-5CF58A4787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837273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Section Header 5">
    <p:spTree>
      <p:nvGrpSpPr>
        <p:cNvPr id="1" name=""/>
        <p:cNvGrpSpPr/>
        <p:nvPr/>
      </p:nvGrpSpPr>
      <p:grpSpPr>
        <a:xfrm>
          <a:off x="0" y="0"/>
          <a:ext cx="0" cy="0"/>
          <a:chOff x="0" y="0"/>
          <a:chExt cx="0" cy="0"/>
        </a:xfrm>
      </p:grpSpPr>
      <p:pic>
        <p:nvPicPr>
          <p:cNvPr id="7" name="Picture 6" descr="A person using a tablet and a pen&#10;&#10;AI-generated content may be incorrect.">
            <a:extLst>
              <a:ext uri="{FF2B5EF4-FFF2-40B4-BE49-F238E27FC236}">
                <a16:creationId xmlns:a16="http://schemas.microsoft.com/office/drawing/2014/main" id="{CA2DB86C-7398-4B72-B3AF-5810E9E0156B}"/>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6" name="Rectangle 5">
            <a:extLst>
              <a:ext uri="{FF2B5EF4-FFF2-40B4-BE49-F238E27FC236}">
                <a16:creationId xmlns:a16="http://schemas.microsoft.com/office/drawing/2014/main" id="{9724CAFB-BECA-F78B-B538-5C6B1563F83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grpSp>
        <p:nvGrpSpPr>
          <p:cNvPr id="14" name="Group 13">
            <a:extLst>
              <a:ext uri="{FF2B5EF4-FFF2-40B4-BE49-F238E27FC236}">
                <a16:creationId xmlns:a16="http://schemas.microsoft.com/office/drawing/2014/main" id="{4746F9A8-3A4B-0F45-F588-A66DA8EB0D3A}"/>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C1FE259-9DA5-8CC7-2127-039462967D1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6B3D97E0-A558-4089-2486-EE26F28FCA0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4F39055-6D8E-C0A8-3BA9-11127E0A1F8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168323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5.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theme" Target="../theme/theme6.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grpSp>
        <p:nvGrpSpPr>
          <p:cNvPr id="6" name="Group 4">
            <a:extLst>
              <a:ext uri="{FF2B5EF4-FFF2-40B4-BE49-F238E27FC236}">
                <a16:creationId xmlns:a16="http://schemas.microsoft.com/office/drawing/2014/main" id="{84D8E7BF-2CB9-F661-3559-99D90AE0A4E5}"/>
              </a:ext>
            </a:extLst>
          </p:cNvPr>
          <p:cNvGrpSpPr>
            <a:grpSpLocks noChangeAspect="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9" name="Rectangle 8">
            <a:extLst>
              <a:ext uri="{FF2B5EF4-FFF2-40B4-BE49-F238E27FC236}">
                <a16:creationId xmlns:a16="http://schemas.microsoft.com/office/drawing/2014/main" id="{1B01CC5A-CB0D-6444-BC03-E3E3D3C2DFAA}"/>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4" name="Slide Number Placeholder 4">
            <a:extLst>
              <a:ext uri="{FF2B5EF4-FFF2-40B4-BE49-F238E27FC236}">
                <a16:creationId xmlns:a16="http://schemas.microsoft.com/office/drawing/2014/main" id="{7C961453-A184-BC87-469B-58AC844D39D1}"/>
              </a:ext>
            </a:extLst>
          </p:cNvPr>
          <p:cNvSpPr txBox="1">
            <a:spLocks/>
          </p:cNvSpPr>
          <p:nvPr userDrawn="1"/>
        </p:nvSpPr>
        <p:spPr>
          <a:xfrm>
            <a:off x="485747" y="6437115"/>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154" r:id="rId5"/>
    <p:sldLayoutId id="2147484116" r:id="rId6"/>
    <p:sldLayoutId id="2147484117" r:id="rId7"/>
    <p:sldLayoutId id="2147484118" r:id="rId8"/>
    <p:sldLayoutId id="2147484111" r:id="rId9"/>
    <p:sldLayoutId id="2147484112" r:id="rId10"/>
    <p:sldLayoutId id="2147484113" r:id="rId11"/>
    <p:sldLayoutId id="2147484114" r:id="rId12"/>
    <p:sldLayoutId id="2147484079" r:id="rId13"/>
    <p:sldLayoutId id="2147484080" r:id="rId14"/>
    <p:sldLayoutId id="2147484082" r:id="rId15"/>
    <p:sldLayoutId id="2147484083" r:id="rId16"/>
    <p:sldLayoutId id="2147484081" r:id="rId17"/>
    <p:sldLayoutId id="2147484155" r:id="rId18"/>
    <p:sldLayoutId id="2147484004" r:id="rId19"/>
    <p:sldLayoutId id="2147483984" r:id="rId20"/>
    <p:sldLayoutId id="2147484041" r:id="rId21"/>
    <p:sldLayoutId id="2147484084" r:id="rId22"/>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4" name="Slide Number Placeholder 4">
            <a:extLst>
              <a:ext uri="{FF2B5EF4-FFF2-40B4-BE49-F238E27FC236}">
                <a16:creationId xmlns:a16="http://schemas.microsoft.com/office/drawing/2014/main" id="{7738D673-28C6-B34F-39EC-4D6EA532F281}"/>
              </a:ext>
            </a:extLst>
          </p:cNvPr>
          <p:cNvSpPr>
            <a:spLocks noGrp="1"/>
          </p:cNvSpPr>
          <p:nvPr>
            <p:ph type="sldNum" sz="quarter" idx="4"/>
          </p:nvPr>
        </p:nvSpPr>
        <p:spPr>
          <a:xfrm>
            <a:off x="485747" y="6437115"/>
            <a:ext cx="509098" cy="123111"/>
          </a:xfrm>
          <a:prstGeom prst="rect">
            <a:avLst/>
          </a:prstGeom>
        </p:spPr>
        <p:txBody>
          <a:bodyPr lIns="0" tIns="0" rIns="0" bIns="0"/>
          <a:lstStyle>
            <a:lvl1pPr>
              <a:defRPr sz="800">
                <a:solidFill>
                  <a:schemeClr val="bg1"/>
                </a:solidFill>
                <a:latin typeface="EYInterstate" panose="02000503020000020004" pitchFamily="2" charset="0"/>
              </a:defRPr>
            </a:lvl1pPr>
          </a:lstStyle>
          <a:p>
            <a:fld id="{F1BC30E3-FFE5-4B91-AA19-87A149EBB9EE}" type="slidenum">
              <a:rPr lang="en-US" smtClean="0"/>
              <a:pPr/>
              <a:t>‹#›</a:t>
            </a:fld>
            <a:endParaRPr lang="en-US" dirty="0"/>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096" r:id="rId8"/>
    <p:sldLayoutId id="2147484097" r:id="rId9"/>
    <p:sldLayoutId id="2147484092" r:id="rId10"/>
    <p:sldLayoutId id="2147484100" r:id="rId11"/>
    <p:sldLayoutId id="2147484094" r:id="rId12"/>
    <p:sldLayoutId id="2147484157" r:id="rId13"/>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5" name="Rectangle 4">
            <a:extLst>
              <a:ext uri="{FF2B5EF4-FFF2-40B4-BE49-F238E27FC236}">
                <a16:creationId xmlns:a16="http://schemas.microsoft.com/office/drawing/2014/main" id="{0DF61D40-DD67-C42A-E8DC-00BBF8947D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9" name="Rectangle 8">
            <a:extLst>
              <a:ext uri="{FF2B5EF4-FFF2-40B4-BE49-F238E27FC236}">
                <a16:creationId xmlns:a16="http://schemas.microsoft.com/office/drawing/2014/main" id="{CC5914D4-FFCD-D9F9-8492-184BC01AC914}"/>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10" name="Rectangle 9">
            <a:extLst>
              <a:ext uri="{FF2B5EF4-FFF2-40B4-BE49-F238E27FC236}">
                <a16:creationId xmlns:a16="http://schemas.microsoft.com/office/drawing/2014/main" id="{63C6C3C1-8303-0117-3D7B-C9C353D3A26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Tree>
    <p:extLst>
      <p:ext uri="{BB962C8B-B14F-4D97-AF65-F5344CB8AC3E}">
        <p14:creationId xmlns:p14="http://schemas.microsoft.com/office/powerpoint/2010/main" val="395352034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2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a:latin typeface="+mn-lt"/>
              </a:endParaRPr>
            </a:p>
          </p:txBody>
        </p:sp>
      </p:grpSp>
      <p:sp>
        <p:nvSpPr>
          <p:cNvPr id="9" name="Rectangle 8">
            <a:extLst>
              <a:ext uri="{FF2B5EF4-FFF2-40B4-BE49-F238E27FC236}">
                <a16:creationId xmlns:a16="http://schemas.microsoft.com/office/drawing/2014/main" id="{E0EA0F4A-AE07-7DFA-F533-7A2D3DB4019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sp>
        <p:nvSpPr>
          <p:cNvPr id="10" name="Slide Number Placeholder 4">
            <a:extLst>
              <a:ext uri="{FF2B5EF4-FFF2-40B4-BE49-F238E27FC236}">
                <a16:creationId xmlns:a16="http://schemas.microsoft.com/office/drawing/2014/main" id="{4B0E7AD6-DADB-8193-4D0F-5A045F360D7A}"/>
              </a:ext>
            </a:extLst>
          </p:cNvPr>
          <p:cNvSpPr txBox="1">
            <a:spLocks/>
          </p:cNvSpPr>
          <p:nvPr userDrawn="1"/>
        </p:nvSpPr>
        <p:spPr>
          <a:xfrm>
            <a:off x="485747" y="6437115"/>
            <a:ext cx="509098"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155257086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223" r:id="rId16"/>
    <p:sldLayoutId id="2147484224" r:id="rId17"/>
    <p:sldLayoutId id="2147484225" r:id="rId18"/>
    <p:sldLayoutId id="2147484226" r:id="rId19"/>
    <p:sldLayoutId id="2147484227" r:id="rId20"/>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sp>
        <p:nvSpPr>
          <p:cNvPr id="11" name="Rectangle 10">
            <a:extLst>
              <a:ext uri="{FF2B5EF4-FFF2-40B4-BE49-F238E27FC236}">
                <a16:creationId xmlns:a16="http://schemas.microsoft.com/office/drawing/2014/main" id="{5783F5DF-8440-55C8-5D06-A20173EDE59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26 June 2025</a:t>
            </a:r>
          </a:p>
        </p:txBody>
      </p:sp>
      <p:sp>
        <p:nvSpPr>
          <p:cNvPr id="12" name="Rectangle 11">
            <a:extLst>
              <a:ext uri="{FF2B5EF4-FFF2-40B4-BE49-F238E27FC236}">
                <a16:creationId xmlns:a16="http://schemas.microsoft.com/office/drawing/2014/main" id="{57B0E53D-C352-ADCC-73FC-59EDFC0B48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 — Exempt Entity Structuring for Subsidiaries</a:t>
            </a:r>
          </a:p>
        </p:txBody>
      </p:sp>
      <p:grpSp>
        <p:nvGrpSpPr>
          <p:cNvPr id="14" name="Group 13">
            <a:extLst>
              <a:ext uri="{FF2B5EF4-FFF2-40B4-BE49-F238E27FC236}">
                <a16:creationId xmlns:a16="http://schemas.microsoft.com/office/drawing/2014/main" id="{C6DE8E1F-C485-43A2-E0CE-D02F526D101D}"/>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39EC49B3-BA8B-E221-D177-7940C729C5C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40825A-861B-5474-8310-6F7E1B95C87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2A46E300-C6FB-4156-44B4-B7BDC1333B1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2318414642"/>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 id="2147484210" r:id="rId19"/>
    <p:sldLayoutId id="2147484211" r:id="rId20"/>
    <p:sldLayoutId id="2147484212" r:id="rId21"/>
    <p:sldLayoutId id="2147484213" r:id="rId22"/>
    <p:sldLayoutId id="2147484214" r:id="rId23"/>
    <p:sldLayoutId id="2147484215" r:id="rId24"/>
    <p:sldLayoutId id="2147484216" r:id="rId25"/>
    <p:sldLayoutId id="2147484217" r:id="rId26"/>
    <p:sldLayoutId id="2147484218" r:id="rId27"/>
    <p:sldLayoutId id="2147484219" r:id="rId28"/>
    <p:sldLayoutId id="2147484220" r:id="rId29"/>
    <p:sldLayoutId id="2147484221" r:id="rId30"/>
    <p:sldLayoutId id="2147484222" r:id="rId31"/>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p15:clr>
            <a:srgbClr val="F26B43"/>
          </p15:clr>
        </p15:guide>
        <p15:guide id="35" pos="302">
          <p15:clr>
            <a:srgbClr val="F26B43"/>
          </p15:clr>
        </p15:guide>
        <p15:guide id="36" orient="horz" pos="210">
          <p15:clr>
            <a:srgbClr val="F26B43"/>
          </p15:clr>
        </p15:guide>
        <p15:guide id="37" orient="horz" pos="527">
          <p15:clr>
            <a:srgbClr val="F26B43"/>
          </p15:clr>
        </p15:guide>
        <p15:guide id="38" orient="horz" pos="890">
          <p15:clr>
            <a:srgbClr val="F26B43"/>
          </p15:clr>
        </p15:guide>
        <p15:guide id="39" orient="horz" pos="38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1.emf"/><Relationship Id="rId5" Type="http://schemas.openxmlformats.org/officeDocument/2006/relationships/oleObject" Target="../embeddings/oleObject3.bin"/><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1.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1.emf"/><Relationship Id="rId5" Type="http://schemas.openxmlformats.org/officeDocument/2006/relationships/oleObject" Target="../embeddings/oleObject5.bin"/><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4.xml"/><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1.emf"/><Relationship Id="rId5" Type="http://schemas.openxmlformats.org/officeDocument/2006/relationships/oleObject" Target="../embeddings/oleObject1.bin"/><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4FAA-7EB3-DCCB-5F75-86CA72B7AD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0A9BE-B435-07EA-4981-277BC48E25CA}"/>
              </a:ext>
            </a:extLst>
          </p:cNvPr>
          <p:cNvSpPr>
            <a:spLocks noGrp="1"/>
          </p:cNvSpPr>
          <p:nvPr>
            <p:ph type="title"/>
          </p:nvPr>
        </p:nvSpPr>
        <p:spPr>
          <a:xfrm>
            <a:off x="889762" y="2698751"/>
            <a:ext cx="4906009" cy="1654043"/>
          </a:xfrm>
        </p:spPr>
        <p:txBody>
          <a:bodyPr/>
          <a:lstStyle/>
          <a:p>
            <a:r>
              <a:rPr lang="en-US" dirty="0"/>
              <a:t>2025 Future Tax Leaders — Exempt Entity Structuring for Subsidiaries</a:t>
            </a:r>
          </a:p>
        </p:txBody>
      </p:sp>
      <p:sp>
        <p:nvSpPr>
          <p:cNvPr id="3" name="Text Placeholder 2">
            <a:extLst>
              <a:ext uri="{FF2B5EF4-FFF2-40B4-BE49-F238E27FC236}">
                <a16:creationId xmlns:a16="http://schemas.microsoft.com/office/drawing/2014/main" id="{54438CF1-E6DA-B69C-49CE-ED6C746226E4}"/>
              </a:ext>
            </a:extLst>
          </p:cNvPr>
          <p:cNvSpPr>
            <a:spLocks noGrp="1"/>
          </p:cNvSpPr>
          <p:nvPr>
            <p:ph type="body" sz="quarter" idx="10"/>
          </p:nvPr>
        </p:nvSpPr>
        <p:spPr>
          <a:xfrm>
            <a:off x="889762" y="5047485"/>
            <a:ext cx="4906010" cy="246221"/>
          </a:xfrm>
        </p:spPr>
        <p:txBody>
          <a:bodyPr/>
          <a:lstStyle/>
          <a:p>
            <a:r>
              <a:rPr lang="en-US" dirty="0"/>
              <a:t>26 June 2025</a:t>
            </a:r>
          </a:p>
        </p:txBody>
      </p:sp>
    </p:spTree>
    <p:extLst>
      <p:ext uri="{BB962C8B-B14F-4D97-AF65-F5344CB8AC3E}">
        <p14:creationId xmlns:p14="http://schemas.microsoft.com/office/powerpoint/2010/main" val="117673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414909-20B2-4C7B-B823-DBBB31678418}"/>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95414909-20B2-4C7B-B823-DBBB31678418}"/>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785DA04-CB62-4627-8222-67BAB0467EDB}"/>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Qualification for tax-exempt status</a:t>
            </a:r>
          </a:p>
        </p:txBody>
      </p:sp>
      <p:sp>
        <p:nvSpPr>
          <p:cNvPr id="3" name="Content Placeholder 2"/>
          <p:cNvSpPr>
            <a:spLocks noGrp="1"/>
          </p:cNvSpPr>
          <p:nvPr>
            <p:ph sz="quarter" idx="16"/>
          </p:nvPr>
        </p:nvSpPr>
        <p:spPr>
          <a:xfrm>
            <a:off x="485521" y="1411287"/>
            <a:ext cx="11224800" cy="4638675"/>
          </a:xfrm>
        </p:spPr>
        <p:txBody>
          <a:bodyPr/>
          <a:lstStyle/>
          <a:p>
            <a:r>
              <a:rPr lang="en-US" dirty="0"/>
              <a:t>Private benefit</a:t>
            </a:r>
          </a:p>
          <a:p>
            <a:pPr lvl="1"/>
            <a:r>
              <a:rPr lang="en-US" dirty="0"/>
              <a:t>Some private benefit is permissible</a:t>
            </a:r>
          </a:p>
          <a:p>
            <a:r>
              <a:rPr lang="en-US" dirty="0"/>
              <a:t>Weighing of:</a:t>
            </a:r>
          </a:p>
          <a:p>
            <a:pPr lvl="1"/>
            <a:r>
              <a:rPr lang="en-US" dirty="0"/>
              <a:t>Benefit to charity and public</a:t>
            </a:r>
            <a:br>
              <a:rPr lang="en-US" dirty="0"/>
            </a:br>
            <a:r>
              <a:rPr lang="en-US" dirty="0"/>
              <a:t>vs.</a:t>
            </a:r>
          </a:p>
          <a:p>
            <a:pPr lvl="1"/>
            <a:r>
              <a:rPr lang="en-US" dirty="0"/>
              <a:t>Benefit to for‐profit</a:t>
            </a:r>
          </a:p>
        </p:txBody>
      </p:sp>
      <p:sp>
        <p:nvSpPr>
          <p:cNvPr id="5" name="Slide Number Placeholder 4">
            <a:extLst>
              <a:ext uri="{FF2B5EF4-FFF2-40B4-BE49-F238E27FC236}">
                <a16:creationId xmlns:a16="http://schemas.microsoft.com/office/drawing/2014/main" id="{D07AAB5D-C397-2BDA-CB18-5BD8E632051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10</a:t>
            </a:fld>
            <a:endParaRPr lang="en-US" dirty="0"/>
          </a:p>
        </p:txBody>
      </p:sp>
    </p:spTree>
    <p:extLst>
      <p:ext uri="{BB962C8B-B14F-4D97-AF65-F5344CB8AC3E}">
        <p14:creationId xmlns:p14="http://schemas.microsoft.com/office/powerpoint/2010/main" val="13825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1239-9AE6-4EEF-969F-CF0EA18EEC0E}"/>
              </a:ext>
            </a:extLst>
          </p:cNvPr>
          <p:cNvSpPr>
            <a:spLocks noGrp="1"/>
          </p:cNvSpPr>
          <p:nvPr>
            <p:ph type="title"/>
          </p:nvPr>
        </p:nvSpPr>
        <p:spPr>
          <a:xfrm>
            <a:off x="485523" y="382588"/>
            <a:ext cx="11224347" cy="638175"/>
          </a:xfrm>
        </p:spPr>
        <p:txBody>
          <a:bodyPr/>
          <a:lstStyle/>
          <a:p>
            <a:r>
              <a:rPr lang="en-US" dirty="0"/>
              <a:t>Qualification for tax-exempt status</a:t>
            </a:r>
          </a:p>
        </p:txBody>
      </p:sp>
      <p:sp>
        <p:nvSpPr>
          <p:cNvPr id="4" name="Content Placeholder 3">
            <a:extLst>
              <a:ext uri="{FF2B5EF4-FFF2-40B4-BE49-F238E27FC236}">
                <a16:creationId xmlns:a16="http://schemas.microsoft.com/office/drawing/2014/main" id="{A32488D4-86FE-486C-87F3-C7BB916A5A3A}"/>
              </a:ext>
            </a:extLst>
          </p:cNvPr>
          <p:cNvSpPr>
            <a:spLocks noGrp="1"/>
          </p:cNvSpPr>
          <p:nvPr>
            <p:ph sz="quarter" idx="16"/>
          </p:nvPr>
        </p:nvSpPr>
        <p:spPr>
          <a:xfrm>
            <a:off x="485521" y="1411287"/>
            <a:ext cx="11224800" cy="4638675"/>
          </a:xfrm>
        </p:spPr>
        <p:txBody>
          <a:bodyPr/>
          <a:lstStyle/>
          <a:p>
            <a:r>
              <a:rPr lang="en-US" dirty="0"/>
              <a:t>Inurement is prohibited</a:t>
            </a:r>
          </a:p>
          <a:p>
            <a:pPr lvl="1"/>
            <a:r>
              <a:rPr lang="en-US" dirty="0"/>
              <a:t>Inurement involves a charity benefitting an insider without receiving commensurate value in return</a:t>
            </a:r>
          </a:p>
          <a:p>
            <a:r>
              <a:rPr lang="en-US" dirty="0"/>
              <a:t>Section 4958 provides a tax on “disqualified persons” who receive an excess benefit from a charity</a:t>
            </a:r>
          </a:p>
        </p:txBody>
      </p:sp>
      <p:sp>
        <p:nvSpPr>
          <p:cNvPr id="5" name="Slide Number Placeholder 4">
            <a:extLst>
              <a:ext uri="{FF2B5EF4-FFF2-40B4-BE49-F238E27FC236}">
                <a16:creationId xmlns:a16="http://schemas.microsoft.com/office/drawing/2014/main" id="{36D6477A-1D02-E0CD-4F9F-5EF53529A3C0}"/>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11</a:t>
            </a:fld>
            <a:endParaRPr lang="en-US" dirty="0"/>
          </a:p>
        </p:txBody>
      </p:sp>
    </p:spTree>
    <p:extLst>
      <p:ext uri="{BB962C8B-B14F-4D97-AF65-F5344CB8AC3E}">
        <p14:creationId xmlns:p14="http://schemas.microsoft.com/office/powerpoint/2010/main" val="388564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414909-20B2-4C7B-B823-DBBB31678418}"/>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95414909-20B2-4C7B-B823-DBBB31678418}"/>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1DF38174-720A-4AFD-AC9F-DB6AD0431636}"/>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Qualification for tax-exempt status</a:t>
            </a:r>
          </a:p>
        </p:txBody>
      </p:sp>
      <p:sp>
        <p:nvSpPr>
          <p:cNvPr id="3" name="Content Placeholder 2"/>
          <p:cNvSpPr>
            <a:spLocks noGrp="1"/>
          </p:cNvSpPr>
          <p:nvPr>
            <p:ph sz="quarter" idx="16"/>
          </p:nvPr>
        </p:nvSpPr>
        <p:spPr>
          <a:xfrm>
            <a:off x="485521" y="1411287"/>
            <a:ext cx="11224800" cy="4638675"/>
          </a:xfrm>
        </p:spPr>
        <p:txBody>
          <a:bodyPr/>
          <a:lstStyle/>
          <a:p>
            <a:r>
              <a:rPr lang="en-US" dirty="0"/>
              <a:t>Commerciality doctrine</a:t>
            </a:r>
          </a:p>
          <a:p>
            <a:pPr lvl="1"/>
            <a:r>
              <a:rPr lang="en-US" dirty="0"/>
              <a:t>Inconsistently applied</a:t>
            </a:r>
          </a:p>
          <a:p>
            <a:pPr lvl="1"/>
            <a:r>
              <a:rPr lang="en-US" dirty="0"/>
              <a:t>Factors in the analysis:</a:t>
            </a:r>
          </a:p>
          <a:p>
            <a:pPr lvl="2"/>
            <a:r>
              <a:rPr lang="en-US" dirty="0"/>
              <a:t>Sale of goods and services for a fee in direct competition with for-profit organizations</a:t>
            </a:r>
          </a:p>
          <a:p>
            <a:pPr lvl="2"/>
            <a:r>
              <a:rPr lang="en-US" dirty="0"/>
              <a:t>Prices based on pricing formulas common in the industry</a:t>
            </a:r>
          </a:p>
          <a:p>
            <a:pPr lvl="2"/>
            <a:r>
              <a:rPr lang="en-US" dirty="0"/>
              <a:t>Use of promotional materials and advertisements</a:t>
            </a:r>
          </a:p>
          <a:p>
            <a:pPr lvl="2"/>
            <a:r>
              <a:rPr lang="en-US" dirty="0"/>
              <a:t>Same activities and hours as for-profit enterprises</a:t>
            </a:r>
          </a:p>
          <a:p>
            <a:pPr lvl="2"/>
            <a:r>
              <a:rPr lang="en-US" dirty="0"/>
              <a:t>Compensation paid to management</a:t>
            </a:r>
          </a:p>
          <a:p>
            <a:pPr lvl="2"/>
            <a:r>
              <a:rPr lang="en-US" dirty="0"/>
              <a:t>Receipt of charitable contributions</a:t>
            </a:r>
          </a:p>
          <a:p>
            <a:endParaRPr lang="en-US" dirty="0"/>
          </a:p>
        </p:txBody>
      </p:sp>
      <p:sp>
        <p:nvSpPr>
          <p:cNvPr id="5" name="Slide Number Placeholder 4">
            <a:extLst>
              <a:ext uri="{FF2B5EF4-FFF2-40B4-BE49-F238E27FC236}">
                <a16:creationId xmlns:a16="http://schemas.microsoft.com/office/drawing/2014/main" id="{73268B9F-5BF2-F54D-F226-3F1F2FF59AA9}"/>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12</a:t>
            </a:fld>
            <a:endParaRPr lang="en-US" dirty="0"/>
          </a:p>
        </p:txBody>
      </p:sp>
    </p:spTree>
    <p:extLst>
      <p:ext uri="{BB962C8B-B14F-4D97-AF65-F5344CB8AC3E}">
        <p14:creationId xmlns:p14="http://schemas.microsoft.com/office/powerpoint/2010/main" val="413586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31EDF12-41CA-4CD0-B2F2-1D474B62D98B}"/>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631EDF12-41CA-4CD0-B2F2-1D474B62D98B}"/>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81F4828-AE3B-4065-9207-FC85A9C16E53}"/>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Unrelated business taxable income tax issues</a:t>
            </a:r>
          </a:p>
        </p:txBody>
      </p:sp>
      <p:sp>
        <p:nvSpPr>
          <p:cNvPr id="3" name="Content Placeholder 2"/>
          <p:cNvSpPr>
            <a:spLocks noGrp="1"/>
          </p:cNvSpPr>
          <p:nvPr>
            <p:ph sz="quarter" idx="16"/>
          </p:nvPr>
        </p:nvSpPr>
        <p:spPr>
          <a:xfrm>
            <a:off x="485521" y="1411287"/>
            <a:ext cx="11224800" cy="4638675"/>
          </a:xfrm>
        </p:spPr>
        <p:txBody>
          <a:bodyPr/>
          <a:lstStyle/>
          <a:p>
            <a:r>
              <a:rPr lang="en-US" dirty="0"/>
              <a:t>A charity may be subject to tax on net income from:</a:t>
            </a:r>
          </a:p>
          <a:p>
            <a:pPr lvl="1"/>
            <a:r>
              <a:rPr lang="en-US" dirty="0"/>
              <a:t> A trade or business</a:t>
            </a:r>
          </a:p>
          <a:p>
            <a:pPr lvl="1"/>
            <a:r>
              <a:rPr lang="en-US" dirty="0"/>
              <a:t> That is regularly carried on</a:t>
            </a:r>
          </a:p>
          <a:p>
            <a:pPr lvl="1"/>
            <a:r>
              <a:rPr lang="en-US" dirty="0"/>
              <a:t> Not substantially related to exempt purposes</a:t>
            </a:r>
          </a:p>
          <a:p>
            <a:r>
              <a:rPr lang="en-US" dirty="0"/>
              <a:t>This UBTI is subject to regular corporate tax rates</a:t>
            </a:r>
          </a:p>
        </p:txBody>
      </p:sp>
      <p:sp>
        <p:nvSpPr>
          <p:cNvPr id="5" name="Slide Number Placeholder 4">
            <a:extLst>
              <a:ext uri="{FF2B5EF4-FFF2-40B4-BE49-F238E27FC236}">
                <a16:creationId xmlns:a16="http://schemas.microsoft.com/office/drawing/2014/main" id="{22BD7B5A-C35E-8FB2-6713-5979BD68E96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13</a:t>
            </a:fld>
            <a:endParaRPr lang="en-US" dirty="0"/>
          </a:p>
        </p:txBody>
      </p:sp>
    </p:spTree>
    <p:extLst>
      <p:ext uri="{BB962C8B-B14F-4D97-AF65-F5344CB8AC3E}">
        <p14:creationId xmlns:p14="http://schemas.microsoft.com/office/powerpoint/2010/main" val="3270737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D1887-E14A-4E0C-8318-3FC716E07055}"/>
              </a:ext>
            </a:extLst>
          </p:cNvPr>
          <p:cNvSpPr>
            <a:spLocks noGrp="1"/>
          </p:cNvSpPr>
          <p:nvPr>
            <p:ph type="title"/>
          </p:nvPr>
        </p:nvSpPr>
        <p:spPr>
          <a:xfrm>
            <a:off x="485523" y="382588"/>
            <a:ext cx="11224347" cy="638175"/>
          </a:xfrm>
        </p:spPr>
        <p:txBody>
          <a:bodyPr/>
          <a:lstStyle/>
          <a:p>
            <a:r>
              <a:rPr lang="en-US" dirty="0"/>
              <a:t>Unrelated business taxable income exceptions</a:t>
            </a:r>
          </a:p>
        </p:txBody>
      </p:sp>
      <p:sp>
        <p:nvSpPr>
          <p:cNvPr id="4" name="Content Placeholder 3">
            <a:extLst>
              <a:ext uri="{FF2B5EF4-FFF2-40B4-BE49-F238E27FC236}">
                <a16:creationId xmlns:a16="http://schemas.microsoft.com/office/drawing/2014/main" id="{F549DBD2-9BE1-485D-AD47-C4EB48AC635F}"/>
              </a:ext>
            </a:extLst>
          </p:cNvPr>
          <p:cNvSpPr>
            <a:spLocks noGrp="1"/>
          </p:cNvSpPr>
          <p:nvPr>
            <p:ph sz="quarter" idx="16"/>
          </p:nvPr>
        </p:nvSpPr>
        <p:spPr>
          <a:xfrm>
            <a:off x="485521" y="1411287"/>
            <a:ext cx="11224800" cy="4638675"/>
          </a:xfrm>
        </p:spPr>
        <p:txBody>
          <a:bodyPr/>
          <a:lstStyle/>
          <a:p>
            <a:r>
              <a:rPr lang="en-US" dirty="0"/>
              <a:t>Passive income, such as dividends, rents from real property, interest and royalties, is generally exempt from UBTI unless:</a:t>
            </a:r>
          </a:p>
          <a:p>
            <a:pPr lvl="1"/>
            <a:r>
              <a:rPr lang="en-US" dirty="0"/>
              <a:t>Such income (other than dividends) is paid to a charity by a more than 50% controlled entity and the payment reduces the controlled entity’s tax liability</a:t>
            </a:r>
          </a:p>
          <a:p>
            <a:pPr marL="463550" lvl="1" indent="0">
              <a:buNone/>
            </a:pPr>
            <a:r>
              <a:rPr lang="en-US" dirty="0"/>
              <a:t>Or</a:t>
            </a:r>
          </a:p>
          <a:p>
            <a:pPr lvl="1"/>
            <a:r>
              <a:rPr lang="en-US" dirty="0"/>
              <a:t>Income is generated by debt‐financed property that is not used in furtherance of exempt purposes</a:t>
            </a:r>
            <a:endParaRPr lang="en-GB" dirty="0"/>
          </a:p>
          <a:p>
            <a:r>
              <a:rPr lang="en-US" dirty="0"/>
              <a:t>Commensurate-in-scope test</a:t>
            </a:r>
            <a:endParaRPr lang="en-GB" dirty="0"/>
          </a:p>
          <a:p>
            <a:pPr lvl="1"/>
            <a:r>
              <a:rPr lang="en-GB" dirty="0"/>
              <a:t>Unrelated business activities as compared to exempt activities</a:t>
            </a:r>
            <a:endParaRPr lang="en-US" dirty="0"/>
          </a:p>
          <a:p>
            <a:pPr lvl="1"/>
            <a:endParaRPr lang="en-US" dirty="0"/>
          </a:p>
          <a:p>
            <a:endParaRPr lang="en-US" dirty="0"/>
          </a:p>
        </p:txBody>
      </p:sp>
      <p:sp>
        <p:nvSpPr>
          <p:cNvPr id="5" name="Slide Number Placeholder 4">
            <a:extLst>
              <a:ext uri="{FF2B5EF4-FFF2-40B4-BE49-F238E27FC236}">
                <a16:creationId xmlns:a16="http://schemas.microsoft.com/office/drawing/2014/main" id="{D2B8BC37-D918-238A-0E7E-2B3878F25F65}"/>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14</a:t>
            </a:fld>
            <a:endParaRPr lang="en-US" dirty="0"/>
          </a:p>
        </p:txBody>
      </p:sp>
    </p:spTree>
    <p:extLst>
      <p:ext uri="{BB962C8B-B14F-4D97-AF65-F5344CB8AC3E}">
        <p14:creationId xmlns:p14="http://schemas.microsoft.com/office/powerpoint/2010/main" val="246590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BB1FC34-91F5-48BE-A866-B666BC7EDD7F}"/>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4BB1FC34-91F5-48BE-A866-B666BC7EDD7F}"/>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9DDABD0-18DB-4A55-BBC0-24BB1FB1E0FE}"/>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Excessive UBTI</a:t>
            </a:r>
          </a:p>
        </p:txBody>
      </p:sp>
      <p:sp>
        <p:nvSpPr>
          <p:cNvPr id="3" name="Content Placeholder 2"/>
          <p:cNvSpPr>
            <a:spLocks noGrp="1"/>
          </p:cNvSpPr>
          <p:nvPr>
            <p:ph sz="quarter" idx="16"/>
          </p:nvPr>
        </p:nvSpPr>
        <p:spPr>
          <a:xfrm>
            <a:off x="485521" y="1411287"/>
            <a:ext cx="11224800" cy="4638675"/>
          </a:xfrm>
        </p:spPr>
        <p:txBody>
          <a:bodyPr/>
          <a:lstStyle/>
          <a:p>
            <a:r>
              <a:rPr lang="en-US" dirty="0"/>
              <a:t>A substantial nonexempt purpose can jeopardize the tax-exempt status of an organization.</a:t>
            </a:r>
          </a:p>
          <a:p>
            <a:r>
              <a:rPr lang="en-US" dirty="0"/>
              <a:t>There is no bright-line test to determine when an unrelated business activity becomes so pervasive that it is no longer incidental and instead becomes substantial.</a:t>
            </a:r>
          </a:p>
          <a:p>
            <a:r>
              <a:rPr lang="en-US" dirty="0"/>
              <a:t>A facts-and-circumstances determination:</a:t>
            </a:r>
          </a:p>
          <a:p>
            <a:pPr lvl="1"/>
            <a:r>
              <a:rPr lang="en-US" dirty="0"/>
              <a:t>Amount of income derived from the UBI activity compared to total income</a:t>
            </a:r>
          </a:p>
          <a:p>
            <a:pPr lvl="1"/>
            <a:r>
              <a:rPr lang="en-US" dirty="0"/>
              <a:t>Amount of expenditures for the UBI activity compared to total expenditures</a:t>
            </a:r>
          </a:p>
          <a:p>
            <a:pPr lvl="1"/>
            <a:r>
              <a:rPr lang="en-US" dirty="0"/>
              <a:t>Amount of time the organization’s employees devote to the UBI activity compared to total hours worked</a:t>
            </a:r>
          </a:p>
          <a:p>
            <a:endParaRPr lang="en-US" dirty="0"/>
          </a:p>
        </p:txBody>
      </p:sp>
      <p:sp>
        <p:nvSpPr>
          <p:cNvPr id="5" name="Slide Number Placeholder 4">
            <a:extLst>
              <a:ext uri="{FF2B5EF4-FFF2-40B4-BE49-F238E27FC236}">
                <a16:creationId xmlns:a16="http://schemas.microsoft.com/office/drawing/2014/main" id="{8DE6BD7C-1511-13E9-FD7C-1FA8BEEF404B}"/>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15</a:t>
            </a:fld>
            <a:endParaRPr lang="en-US" dirty="0"/>
          </a:p>
        </p:txBody>
      </p:sp>
    </p:spTree>
    <p:extLst>
      <p:ext uri="{BB962C8B-B14F-4D97-AF65-F5344CB8AC3E}">
        <p14:creationId xmlns:p14="http://schemas.microsoft.com/office/powerpoint/2010/main" val="89444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6441-F731-61F2-EDF6-31E2A2D05386}"/>
            </a:ext>
          </a:extLst>
        </p:cNvPr>
        <p:cNvGrpSpPr/>
        <p:nvPr/>
      </p:nvGrpSpPr>
      <p:grpSpPr>
        <a:xfrm>
          <a:off x="0" y="0"/>
          <a:ext cx="0" cy="0"/>
          <a:chOff x="0" y="0"/>
          <a:chExt cx="0" cy="0"/>
        </a:xfrm>
      </p:grpSpPr>
      <p:sp>
        <p:nvSpPr>
          <p:cNvPr id="23" name="Text Placeholder 22">
            <a:extLst>
              <a:ext uri="{FF2B5EF4-FFF2-40B4-BE49-F238E27FC236}">
                <a16:creationId xmlns:a16="http://schemas.microsoft.com/office/drawing/2014/main" id="{9101A48E-0AF2-6165-8DC2-E44EDA3F5421}"/>
              </a:ext>
            </a:extLst>
          </p:cNvPr>
          <p:cNvSpPr>
            <a:spLocks noGrp="1"/>
          </p:cNvSpPr>
          <p:nvPr>
            <p:ph type="body" sz="quarter" idx="13"/>
          </p:nvPr>
        </p:nvSpPr>
        <p:spPr/>
        <p:txBody>
          <a:bodyPr/>
          <a:lstStyle/>
          <a:p>
            <a:r>
              <a:rPr lang="en-US" dirty="0"/>
              <a:t>Polling question 2</a:t>
            </a:r>
          </a:p>
        </p:txBody>
      </p:sp>
      <p:sp>
        <p:nvSpPr>
          <p:cNvPr id="7" name="Title 1">
            <a:extLst>
              <a:ext uri="{FF2B5EF4-FFF2-40B4-BE49-F238E27FC236}">
                <a16:creationId xmlns:a16="http://schemas.microsoft.com/office/drawing/2014/main" id="{68FB737F-5CAF-78AF-3579-64F94BEF5357}"/>
              </a:ext>
            </a:extLst>
          </p:cNvPr>
          <p:cNvSpPr txBox="1">
            <a:spLocks/>
          </p:cNvSpPr>
          <p:nvPr/>
        </p:nvSpPr>
        <p:spPr>
          <a:xfrm>
            <a:off x="2743201" y="1219074"/>
            <a:ext cx="7467601" cy="307777"/>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US" sz="2000" dirty="0">
                <a:solidFill>
                  <a:prstClr val="white"/>
                </a:solidFill>
                <a:latin typeface="+mn-lt"/>
              </a:rPr>
              <a:t>Which of the following is not an element of UBTI?</a:t>
            </a:r>
          </a:p>
        </p:txBody>
      </p:sp>
      <p:grpSp>
        <p:nvGrpSpPr>
          <p:cNvPr id="8" name="Group 7">
            <a:extLst>
              <a:ext uri="{FF2B5EF4-FFF2-40B4-BE49-F238E27FC236}">
                <a16:creationId xmlns:a16="http://schemas.microsoft.com/office/drawing/2014/main" id="{A3FF6350-F7C7-5BCF-107E-59627FC2D5A8}"/>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BA8B7BE-E46E-A557-E781-6F02EA2282E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10" name="Oval 9">
              <a:extLst>
                <a:ext uri="{FF2B5EF4-FFF2-40B4-BE49-F238E27FC236}">
                  <a16:creationId xmlns:a16="http://schemas.microsoft.com/office/drawing/2014/main" id="{F7953FA7-3D74-4A46-2CD9-1A0F25918538}"/>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0312253C-4AD3-E2E0-BC00-85C239B329AB}"/>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C935FD77-3758-F4CF-568D-F4E50E12E903}"/>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AE1199D1-D014-DE1D-4E3B-B53CB6A2AB3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14" name="Oval 13">
              <a:extLst>
                <a:ext uri="{FF2B5EF4-FFF2-40B4-BE49-F238E27FC236}">
                  <a16:creationId xmlns:a16="http://schemas.microsoft.com/office/drawing/2014/main" id="{BDF9CCED-1733-E3B2-B6BF-D5C4AD6A51C4}"/>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15" name="Group 14">
            <a:extLst>
              <a:ext uri="{FF2B5EF4-FFF2-40B4-BE49-F238E27FC236}">
                <a16:creationId xmlns:a16="http://schemas.microsoft.com/office/drawing/2014/main" id="{2180E22A-5788-A205-4EDD-F64D524CC639}"/>
              </a:ext>
            </a:extLst>
          </p:cNvPr>
          <p:cNvGrpSpPr/>
          <p:nvPr/>
        </p:nvGrpSpPr>
        <p:grpSpPr>
          <a:xfrm>
            <a:off x="2737200" y="3406859"/>
            <a:ext cx="7473601" cy="356712"/>
            <a:chOff x="1213199" y="2112725"/>
            <a:chExt cx="7473601" cy="356712"/>
          </a:xfrm>
        </p:grpSpPr>
        <p:sp>
          <p:nvSpPr>
            <p:cNvPr id="16" name="Title 1">
              <a:extLst>
                <a:ext uri="{FF2B5EF4-FFF2-40B4-BE49-F238E27FC236}">
                  <a16:creationId xmlns:a16="http://schemas.microsoft.com/office/drawing/2014/main" id="{E1C3A485-B0A6-C6AE-8846-01D43AF36379}"/>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17" name="Oval 16">
              <a:extLst>
                <a:ext uri="{FF2B5EF4-FFF2-40B4-BE49-F238E27FC236}">
                  <a16:creationId xmlns:a16="http://schemas.microsoft.com/office/drawing/2014/main" id="{C41CB2FB-10E6-8964-D930-63A77C905AE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8" name="Group 17">
            <a:extLst>
              <a:ext uri="{FF2B5EF4-FFF2-40B4-BE49-F238E27FC236}">
                <a16:creationId xmlns:a16="http://schemas.microsoft.com/office/drawing/2014/main" id="{C4E92DA6-0CF7-5B0B-2E3D-B14FD2AA68EC}"/>
              </a:ext>
            </a:extLst>
          </p:cNvPr>
          <p:cNvGrpSpPr/>
          <p:nvPr/>
        </p:nvGrpSpPr>
        <p:grpSpPr>
          <a:xfrm>
            <a:off x="2737200" y="3886525"/>
            <a:ext cx="7473601" cy="356712"/>
            <a:chOff x="1213199" y="2112725"/>
            <a:chExt cx="7473601" cy="356712"/>
          </a:xfrm>
        </p:grpSpPr>
        <p:sp>
          <p:nvSpPr>
            <p:cNvPr id="19" name="Title 1">
              <a:extLst>
                <a:ext uri="{FF2B5EF4-FFF2-40B4-BE49-F238E27FC236}">
                  <a16:creationId xmlns:a16="http://schemas.microsoft.com/office/drawing/2014/main" id="{25E94B08-DA2D-2C24-265A-8D0BE429DBC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endParaRPr lang="en-IN" sz="1600" dirty="0">
                <a:latin typeface="+mn-lt"/>
              </a:endParaRPr>
            </a:p>
          </p:txBody>
        </p:sp>
        <p:sp>
          <p:nvSpPr>
            <p:cNvPr id="20" name="Oval 19">
              <a:extLst>
                <a:ext uri="{FF2B5EF4-FFF2-40B4-BE49-F238E27FC236}">
                  <a16:creationId xmlns:a16="http://schemas.microsoft.com/office/drawing/2014/main" id="{7812EE67-2537-6308-4F6B-115336418F7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pic>
        <p:nvPicPr>
          <p:cNvPr id="6" name="Picture 5">
            <a:extLst>
              <a:ext uri="{FF2B5EF4-FFF2-40B4-BE49-F238E27FC236}">
                <a16:creationId xmlns:a16="http://schemas.microsoft.com/office/drawing/2014/main" id="{D677219F-A13C-6FB0-F2F2-BDB84D741D28}"/>
              </a:ext>
            </a:extLst>
          </p:cNvPr>
          <p:cNvPicPr>
            <a:picLocks noChangeAspect="1"/>
          </p:cNvPicPr>
          <p:nvPr/>
        </p:nvPicPr>
        <p:blipFill>
          <a:blip r:embed="rId2"/>
          <a:stretch>
            <a:fillRect/>
          </a:stretch>
        </p:blipFill>
        <p:spPr>
          <a:xfrm>
            <a:off x="3093912" y="2399856"/>
            <a:ext cx="7285351" cy="536494"/>
          </a:xfrm>
          <a:prstGeom prst="rect">
            <a:avLst/>
          </a:prstGeom>
        </p:spPr>
      </p:pic>
      <p:sp>
        <p:nvSpPr>
          <p:cNvPr id="26" name="TextBox 25">
            <a:extLst>
              <a:ext uri="{FF2B5EF4-FFF2-40B4-BE49-F238E27FC236}">
                <a16:creationId xmlns:a16="http://schemas.microsoft.com/office/drawing/2014/main" id="{6E32AA0F-EB6E-0475-C2B7-D71F8EC5BA1F}"/>
              </a:ext>
            </a:extLst>
          </p:cNvPr>
          <p:cNvSpPr txBox="1"/>
          <p:nvPr/>
        </p:nvSpPr>
        <p:spPr>
          <a:xfrm>
            <a:off x="2384385" y="2905493"/>
            <a:ext cx="5638800" cy="400110"/>
          </a:xfrm>
          <a:prstGeom prst="rect">
            <a:avLst/>
          </a:prstGeom>
          <a:noFill/>
        </p:spPr>
        <p:txBody>
          <a:bodyPr wrap="square">
            <a:spAutoFit/>
          </a:bodyPr>
          <a:lstStyle/>
          <a:p>
            <a:pPr marL="804863" defTabSz="685434">
              <a:spcBef>
                <a:spcPts val="1200"/>
              </a:spcBef>
              <a:spcAft>
                <a:spcPts val="1200"/>
              </a:spcAft>
              <a:buClr>
                <a:srgbClr val="FFE600"/>
              </a:buClr>
              <a:buSzPct val="70000"/>
              <a:defRPr/>
            </a:pPr>
            <a:r>
              <a:rPr lang="en-US" sz="2000" dirty="0">
                <a:solidFill>
                  <a:prstClr val="white"/>
                </a:solidFill>
                <a:cs typeface="Arial" panose="020B0604020202020204" pitchFamily="34" charset="0"/>
              </a:rPr>
              <a:t>Generation of substantial income </a:t>
            </a:r>
          </a:p>
        </p:txBody>
      </p:sp>
      <p:sp>
        <p:nvSpPr>
          <p:cNvPr id="28" name="TextBox 27">
            <a:extLst>
              <a:ext uri="{FF2B5EF4-FFF2-40B4-BE49-F238E27FC236}">
                <a16:creationId xmlns:a16="http://schemas.microsoft.com/office/drawing/2014/main" id="{CB1B7837-47F4-0CF1-61F3-9C554C8DD6E0}"/>
              </a:ext>
            </a:extLst>
          </p:cNvPr>
          <p:cNvSpPr txBox="1"/>
          <p:nvPr/>
        </p:nvSpPr>
        <p:spPr>
          <a:xfrm>
            <a:off x="2384385" y="3428557"/>
            <a:ext cx="4572000" cy="400110"/>
          </a:xfrm>
          <a:prstGeom prst="rect">
            <a:avLst/>
          </a:prstGeom>
          <a:noFill/>
        </p:spPr>
        <p:txBody>
          <a:bodyPr wrap="square">
            <a:spAutoFit/>
          </a:bodyPr>
          <a:lstStyle/>
          <a:p>
            <a:pPr marL="804863" defTabSz="685434">
              <a:spcBef>
                <a:spcPts val="1200"/>
              </a:spcBef>
              <a:spcAft>
                <a:spcPts val="1200"/>
              </a:spcAft>
              <a:buClr>
                <a:srgbClr val="FFE600"/>
              </a:buClr>
              <a:buSzPct val="70000"/>
              <a:defRPr/>
            </a:pPr>
            <a:r>
              <a:rPr lang="en-US" sz="2000" dirty="0">
                <a:solidFill>
                  <a:prstClr val="white"/>
                </a:solidFill>
                <a:cs typeface="Arial" panose="020B0604020202020204" pitchFamily="34" charset="0"/>
              </a:rPr>
              <a:t>Considered a trade or business</a:t>
            </a:r>
          </a:p>
        </p:txBody>
      </p:sp>
      <p:sp>
        <p:nvSpPr>
          <p:cNvPr id="30" name="TextBox 29">
            <a:extLst>
              <a:ext uri="{FF2B5EF4-FFF2-40B4-BE49-F238E27FC236}">
                <a16:creationId xmlns:a16="http://schemas.microsoft.com/office/drawing/2014/main" id="{10D12A54-C2A1-2796-C465-9B0D1618ECD1}"/>
              </a:ext>
            </a:extLst>
          </p:cNvPr>
          <p:cNvSpPr txBox="1"/>
          <p:nvPr/>
        </p:nvSpPr>
        <p:spPr>
          <a:xfrm>
            <a:off x="2384385" y="3914883"/>
            <a:ext cx="4572000" cy="400110"/>
          </a:xfrm>
          <a:prstGeom prst="rect">
            <a:avLst/>
          </a:prstGeom>
          <a:noFill/>
        </p:spPr>
        <p:txBody>
          <a:bodyPr wrap="square">
            <a:spAutoFit/>
          </a:bodyPr>
          <a:lstStyle/>
          <a:p>
            <a:pPr marL="804863" defTabSz="685434">
              <a:spcBef>
                <a:spcPts val="1200"/>
              </a:spcBef>
              <a:spcAft>
                <a:spcPts val="1200"/>
              </a:spcAft>
              <a:buClr>
                <a:srgbClr val="FFE600"/>
              </a:buClr>
              <a:buSzPct val="70000"/>
              <a:defRPr/>
            </a:pPr>
            <a:r>
              <a:rPr lang="en-US" sz="2000" dirty="0">
                <a:solidFill>
                  <a:prstClr val="white"/>
                </a:solidFill>
                <a:cs typeface="Arial" panose="020B0604020202020204" pitchFamily="34" charset="0"/>
              </a:rPr>
              <a:t>Regularly carried on</a:t>
            </a:r>
          </a:p>
        </p:txBody>
      </p:sp>
      <p:sp>
        <p:nvSpPr>
          <p:cNvPr id="3" name="Slide Number Placeholder 4">
            <a:extLst>
              <a:ext uri="{FF2B5EF4-FFF2-40B4-BE49-F238E27FC236}">
                <a16:creationId xmlns:a16="http://schemas.microsoft.com/office/drawing/2014/main" id="{99FDFC22-9EC2-F9A7-E302-7450FF8C1520}"/>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16</a:t>
            </a:fld>
            <a:endParaRPr lang="en-US" dirty="0"/>
          </a:p>
        </p:txBody>
      </p:sp>
    </p:spTree>
    <p:extLst>
      <p:ext uri="{BB962C8B-B14F-4D97-AF65-F5344CB8AC3E}">
        <p14:creationId xmlns:p14="http://schemas.microsoft.com/office/powerpoint/2010/main" val="4160316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545D-0FA0-7F33-0FF7-CE3BDA4B7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90C46-6834-C97B-0001-800A6C1AAF9F}"/>
              </a:ext>
            </a:extLst>
          </p:cNvPr>
          <p:cNvSpPr>
            <a:spLocks noGrp="1"/>
          </p:cNvSpPr>
          <p:nvPr>
            <p:ph type="title"/>
          </p:nvPr>
        </p:nvSpPr>
        <p:spPr/>
        <p:txBody>
          <a:bodyPr/>
          <a:lstStyle/>
          <a:p>
            <a:r>
              <a:rPr lang="en-US" sz="4800" dirty="0"/>
              <a:t>Choice of entity for</a:t>
            </a:r>
            <a:br>
              <a:rPr lang="en-US" sz="4800" dirty="0"/>
            </a:br>
            <a:r>
              <a:rPr lang="en-US" sz="4800" dirty="0"/>
              <a:t>tax-exempt organization subsidiaries</a:t>
            </a:r>
          </a:p>
        </p:txBody>
      </p:sp>
    </p:spTree>
    <p:extLst>
      <p:ext uri="{BB962C8B-B14F-4D97-AF65-F5344CB8AC3E}">
        <p14:creationId xmlns:p14="http://schemas.microsoft.com/office/powerpoint/2010/main" val="2323652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General</a:t>
            </a: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The IRS has long recognized that exempt organizations can hold investments and engage in activities via separate entities, including other exempt organizations, for-profit subsidiaries, partnerships and joint ventures (JVs), among others.</a:t>
            </a:r>
          </a:p>
          <a:p>
            <a:pPr lvl="1"/>
            <a:r>
              <a:rPr lang="en-US" dirty="0"/>
              <a:t>An exempt organization “can organize, capitalize and own, and provide services and assets (real and personal, tangible and intangible) to a taxable entity without violating the requirements for exemption, regardless of whether the taxable entity is wholly or partially owned.” (PLR 199938041)</a:t>
            </a:r>
          </a:p>
          <a:p>
            <a:r>
              <a:rPr lang="en-US" dirty="0"/>
              <a:t>There is a wide range of tax and nontax considerations relevant to determining an appropriate organizational structure.</a:t>
            </a:r>
          </a:p>
          <a:p>
            <a:r>
              <a:rPr lang="en-US" dirty="0"/>
              <a:t>Attribution of for-profit and political activity to hospital parent using resource-sharing agreement: PLR 202005020.</a:t>
            </a:r>
          </a:p>
          <a:p>
            <a:pPr lvl="1"/>
            <a:r>
              <a:rPr lang="en-US" dirty="0"/>
              <a:t>Sharing of employees and the provision of administrative services that further the operations of the</a:t>
            </a:r>
            <a:br>
              <a:rPr lang="en-US" dirty="0"/>
            </a:br>
            <a:r>
              <a:rPr lang="en-US" dirty="0"/>
              <a:t>for-profit and political subsidiaries, without limiting such activities to those within the scope of the</a:t>
            </a:r>
            <a:br>
              <a:rPr lang="en-US" dirty="0"/>
            </a:br>
            <a:r>
              <a:rPr lang="en-US" dirty="0"/>
              <a:t>tax-exempt organization’s charitable purpose, means the subsidiaries’ activities are one with the</a:t>
            </a:r>
            <a:br>
              <a:rPr lang="en-US" dirty="0"/>
            </a:br>
            <a:r>
              <a:rPr lang="en-US" dirty="0"/>
              <a:t>tax-exempt parent.</a:t>
            </a:r>
          </a:p>
        </p:txBody>
      </p:sp>
      <p:sp>
        <p:nvSpPr>
          <p:cNvPr id="5" name="Slide Number Placeholder 4">
            <a:extLst>
              <a:ext uri="{FF2B5EF4-FFF2-40B4-BE49-F238E27FC236}">
                <a16:creationId xmlns:a16="http://schemas.microsoft.com/office/drawing/2014/main" id="{368FCB3D-CD3E-13B5-F874-747B31C5F69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18</a:t>
            </a:fld>
            <a:endParaRPr lang="en-US" dirty="0"/>
          </a:p>
        </p:txBody>
      </p:sp>
    </p:spTree>
    <p:extLst>
      <p:ext uri="{BB962C8B-B14F-4D97-AF65-F5344CB8AC3E}">
        <p14:creationId xmlns:p14="http://schemas.microsoft.com/office/powerpoint/2010/main" val="323895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Entity options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Wholly owned organizations</a:t>
            </a:r>
          </a:p>
          <a:p>
            <a:pPr lvl="1"/>
            <a:r>
              <a:rPr lang="en-US" dirty="0"/>
              <a:t>Section 501(c)(3) organizations:</a:t>
            </a:r>
          </a:p>
          <a:p>
            <a:pPr lvl="2"/>
            <a:r>
              <a:rPr lang="en-US" dirty="0"/>
              <a:t>Supporting organizations</a:t>
            </a:r>
          </a:p>
          <a:p>
            <a:pPr lvl="1"/>
            <a:r>
              <a:rPr lang="en-US" dirty="0"/>
              <a:t>Other Section 501(c) organizations</a:t>
            </a:r>
          </a:p>
          <a:p>
            <a:pPr lvl="1"/>
            <a:r>
              <a:rPr lang="en-US" dirty="0"/>
              <a:t>Single-member limited liability companies (LLCs):</a:t>
            </a:r>
          </a:p>
          <a:p>
            <a:pPr lvl="2"/>
            <a:r>
              <a:rPr lang="en-US" dirty="0"/>
              <a:t>Disregarded LLCs vs. “check-the-box” LLCs</a:t>
            </a:r>
          </a:p>
          <a:p>
            <a:pPr lvl="1"/>
            <a:r>
              <a:rPr lang="en-US" dirty="0"/>
              <a:t>For-profit subsidiaries:</a:t>
            </a:r>
          </a:p>
          <a:p>
            <a:pPr lvl="2"/>
            <a:r>
              <a:rPr lang="en-US" dirty="0"/>
              <a:t>State law business corporation vs. nonprofit corporation:</a:t>
            </a:r>
          </a:p>
          <a:p>
            <a:pPr lvl="3"/>
            <a:r>
              <a:rPr lang="en-US" dirty="0"/>
              <a:t>Stock ownership vs. membership</a:t>
            </a:r>
          </a:p>
          <a:p>
            <a:pPr lvl="2"/>
            <a:r>
              <a:rPr lang="en-US" dirty="0"/>
              <a:t>Check-the-box LLC</a:t>
            </a:r>
          </a:p>
          <a:p>
            <a:pPr lvl="2"/>
            <a:r>
              <a:rPr lang="en-US" dirty="0"/>
              <a:t>S corporations = automatic UBTI</a:t>
            </a:r>
          </a:p>
          <a:p>
            <a:pPr lvl="1"/>
            <a:r>
              <a:rPr lang="en-US" dirty="0"/>
              <a:t>Hybrid entities (currently no federal tax benefit):</a:t>
            </a:r>
          </a:p>
          <a:p>
            <a:pPr lvl="2"/>
            <a:r>
              <a:rPr lang="en-US" dirty="0"/>
              <a:t>Benefit corporations</a:t>
            </a:r>
          </a:p>
          <a:p>
            <a:pPr lvl="2"/>
            <a:r>
              <a:rPr lang="en-US" dirty="0"/>
              <a:t>Low-profit limited liability companies (L3Cs)</a:t>
            </a:r>
            <a:endParaRPr lang="en-GB" dirty="0"/>
          </a:p>
        </p:txBody>
      </p:sp>
      <p:sp>
        <p:nvSpPr>
          <p:cNvPr id="5" name="Slide Number Placeholder 4">
            <a:extLst>
              <a:ext uri="{FF2B5EF4-FFF2-40B4-BE49-F238E27FC236}">
                <a16:creationId xmlns:a16="http://schemas.microsoft.com/office/drawing/2014/main" id="{D654F465-5850-A9C8-49C0-7794026F9B27}"/>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19</a:t>
            </a:fld>
            <a:endParaRPr lang="en-US" dirty="0"/>
          </a:p>
        </p:txBody>
      </p:sp>
    </p:spTree>
    <p:extLst>
      <p:ext uri="{BB962C8B-B14F-4D97-AF65-F5344CB8AC3E}">
        <p14:creationId xmlns:p14="http://schemas.microsoft.com/office/powerpoint/2010/main" val="3055742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489AE-AFE2-66CB-0137-00A42691FA4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B566A2F-24D6-49D7-1177-91AF4FDEE79F}"/>
              </a:ext>
            </a:extLst>
          </p:cNvPr>
          <p:cNvSpPr>
            <a:spLocks noGrp="1"/>
          </p:cNvSpPr>
          <p:nvPr>
            <p:ph type="title"/>
          </p:nvPr>
        </p:nvSpPr>
        <p:spPr>
          <a:xfrm>
            <a:off x="485523" y="382588"/>
            <a:ext cx="11224347" cy="638175"/>
          </a:xfrm>
        </p:spPr>
        <p:txBody>
          <a:bodyPr/>
          <a:lstStyle/>
          <a:p>
            <a:r>
              <a:rPr lang="en-US" dirty="0"/>
              <a:t>Notice</a:t>
            </a:r>
          </a:p>
        </p:txBody>
      </p:sp>
      <p:sp>
        <p:nvSpPr>
          <p:cNvPr id="8" name="Content Placeholder 7">
            <a:extLst>
              <a:ext uri="{FF2B5EF4-FFF2-40B4-BE49-F238E27FC236}">
                <a16:creationId xmlns:a16="http://schemas.microsoft.com/office/drawing/2014/main" id="{A0223A42-8639-C53A-76EA-432F977C561B}"/>
              </a:ext>
            </a:extLst>
          </p:cNvPr>
          <p:cNvSpPr>
            <a:spLocks noGrp="1"/>
          </p:cNvSpPr>
          <p:nvPr>
            <p:ph sz="quarter" idx="16"/>
          </p:nvPr>
        </p:nvSpPr>
        <p:spPr>
          <a:xfrm>
            <a:off x="485521" y="1411287"/>
            <a:ext cx="11224800" cy="4638675"/>
          </a:xfrm>
        </p:spPr>
        <p:txBody>
          <a:bodyPr/>
          <a:lstStyle/>
          <a:p>
            <a:r>
              <a:rPr lang="en-US" sz="1800" dirty="0"/>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r>
              <a:rPr lang="en-US" sz="1800" dirty="0"/>
              <a:t>This presentation is provided solely for the purposes of enhancing knowledge on tax matters; it does not take into account any specific taxpayer’s facts and circumstances. It is not intended, and should not be relied upon, as tax, accounting, or legal advice. Ernst &amp; Young LLP expressly disclaims any liability in connection with the use of this presentation or its contents by any third party. </a:t>
            </a:r>
          </a:p>
          <a:p>
            <a:r>
              <a:rPr lang="en-US" sz="1800" dirty="0"/>
              <a:t>Neither EY nor any member firm thereof shall bear any responsibility whatsoever for the content, accuracy, or security of any third-party websites that are linked (by way of hyperlink or otherwise) in this presentation. </a:t>
            </a:r>
          </a:p>
          <a:p>
            <a:r>
              <a:rPr lang="en-US" sz="1800" dirty="0"/>
              <a:t>The views expressed by the presenters are not necessarily those of Ernst &amp; Young LLP or other associated company or organization. </a:t>
            </a:r>
          </a:p>
          <a:p>
            <a:r>
              <a:rPr lang="en-US" sz="1800" dirty="0"/>
              <a:t>All structures depicted are for discussion purposes only. Consult your tax advisor regarding your specific facts and circumstances.  </a:t>
            </a:r>
          </a:p>
          <a:p>
            <a:endParaRPr lang="en-US" sz="1800" dirty="0"/>
          </a:p>
        </p:txBody>
      </p:sp>
    </p:spTree>
    <p:extLst>
      <p:ext uri="{BB962C8B-B14F-4D97-AF65-F5344CB8AC3E}">
        <p14:creationId xmlns:p14="http://schemas.microsoft.com/office/powerpoint/2010/main" val="9334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E509E-DB80-4828-E0C3-FB6094604DBC}"/>
            </a:ext>
          </a:extLst>
        </p:cNvPr>
        <p:cNvGrpSpPr/>
        <p:nvPr/>
      </p:nvGrpSpPr>
      <p:grpSpPr>
        <a:xfrm>
          <a:off x="0" y="0"/>
          <a:ext cx="0" cy="0"/>
          <a:chOff x="0" y="0"/>
          <a:chExt cx="0" cy="0"/>
        </a:xfrm>
      </p:grpSpPr>
      <p:sp>
        <p:nvSpPr>
          <p:cNvPr id="22" name="Title 21">
            <a:extLst>
              <a:ext uri="{FF2B5EF4-FFF2-40B4-BE49-F238E27FC236}">
                <a16:creationId xmlns:a16="http://schemas.microsoft.com/office/drawing/2014/main" id="{D5B91F33-12C9-54BD-C3C8-5B0695E457DD}"/>
              </a:ext>
            </a:extLst>
          </p:cNvPr>
          <p:cNvSpPr>
            <a:spLocks noGrp="1"/>
          </p:cNvSpPr>
          <p:nvPr>
            <p:ph type="title"/>
          </p:nvPr>
        </p:nvSpPr>
        <p:spPr>
          <a:xfrm>
            <a:off x="485523" y="382588"/>
            <a:ext cx="11224347" cy="638175"/>
          </a:xfrm>
        </p:spPr>
        <p:txBody>
          <a:bodyPr/>
          <a:lstStyle/>
          <a:p>
            <a:r>
              <a:rPr lang="en-US" dirty="0"/>
              <a:t>Disregarded entity vs. taxable entity</a:t>
            </a:r>
          </a:p>
        </p:txBody>
      </p:sp>
      <p:sp>
        <p:nvSpPr>
          <p:cNvPr id="2" name="Text Placeholder 4">
            <a:extLst>
              <a:ext uri="{FF2B5EF4-FFF2-40B4-BE49-F238E27FC236}">
                <a16:creationId xmlns:a16="http://schemas.microsoft.com/office/drawing/2014/main" id="{B17E0CB3-544A-761C-7306-E4EA395C5255}"/>
              </a:ext>
            </a:extLst>
          </p:cNvPr>
          <p:cNvSpPr txBox="1">
            <a:spLocks/>
          </p:cNvSpPr>
          <p:nvPr/>
        </p:nvSpPr>
        <p:spPr>
          <a:xfrm>
            <a:off x="2698652" y="1420431"/>
            <a:ext cx="2718033" cy="640800"/>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lgn="ctr">
              <a:buNone/>
            </a:pPr>
            <a:r>
              <a:rPr lang="en-US" dirty="0"/>
              <a:t>Disregarded entity</a:t>
            </a:r>
          </a:p>
        </p:txBody>
      </p:sp>
      <p:sp>
        <p:nvSpPr>
          <p:cNvPr id="3" name="Text Placeholder 5">
            <a:extLst>
              <a:ext uri="{FF2B5EF4-FFF2-40B4-BE49-F238E27FC236}">
                <a16:creationId xmlns:a16="http://schemas.microsoft.com/office/drawing/2014/main" id="{3D93F60A-F9AF-3E44-895E-BC61CF00B599}"/>
              </a:ext>
            </a:extLst>
          </p:cNvPr>
          <p:cNvSpPr txBox="1">
            <a:spLocks/>
          </p:cNvSpPr>
          <p:nvPr/>
        </p:nvSpPr>
        <p:spPr>
          <a:xfrm>
            <a:off x="6959681" y="1411287"/>
            <a:ext cx="2676473" cy="640800"/>
          </a:xfrm>
          <a:prstGeom prst="rect">
            <a:avLst/>
          </a:prstGeom>
        </p:spPr>
        <p:txBody>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marL="0" indent="0" algn="ctr">
              <a:buNone/>
            </a:pPr>
            <a:r>
              <a:rPr lang="en-US"/>
              <a:t>C corporation</a:t>
            </a:r>
            <a:endParaRPr lang="en-US" dirty="0"/>
          </a:p>
        </p:txBody>
      </p:sp>
      <p:grpSp>
        <p:nvGrpSpPr>
          <p:cNvPr id="5" name="Group 4">
            <a:extLst>
              <a:ext uri="{FF2B5EF4-FFF2-40B4-BE49-F238E27FC236}">
                <a16:creationId xmlns:a16="http://schemas.microsoft.com/office/drawing/2014/main" id="{93943AF6-97B7-4B19-A508-EF6894012C12}"/>
              </a:ext>
            </a:extLst>
          </p:cNvPr>
          <p:cNvGrpSpPr/>
          <p:nvPr/>
        </p:nvGrpSpPr>
        <p:grpSpPr>
          <a:xfrm>
            <a:off x="2363092" y="2018578"/>
            <a:ext cx="7465817" cy="3161970"/>
            <a:chOff x="721453" y="1836651"/>
            <a:chExt cx="7465817" cy="3161970"/>
          </a:xfrm>
        </p:grpSpPr>
        <p:sp>
          <p:nvSpPr>
            <p:cNvPr id="7" name="Rectangle 6">
              <a:extLst>
                <a:ext uri="{FF2B5EF4-FFF2-40B4-BE49-F238E27FC236}">
                  <a16:creationId xmlns:a16="http://schemas.microsoft.com/office/drawing/2014/main" id="{D28F06E3-350D-2D09-826C-E731AD0C3C55}"/>
                </a:ext>
              </a:extLst>
            </p:cNvPr>
            <p:cNvSpPr/>
            <p:nvPr/>
          </p:nvSpPr>
          <p:spPr>
            <a:xfrm>
              <a:off x="1057013" y="1836651"/>
              <a:ext cx="2718033" cy="1006678"/>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rgbClr val="2E2E38"/>
                  </a:solidFill>
                  <a:cs typeface="Arial" panose="020B0604020202020204" pitchFamily="34" charset="0"/>
                </a:rPr>
                <a:t>Exempt organization reports 100% of</a:t>
              </a:r>
              <a:br>
                <a:rPr lang="en-US" sz="1400" dirty="0">
                  <a:solidFill>
                    <a:srgbClr val="2E2E38"/>
                  </a:solidFill>
                  <a:cs typeface="Arial" panose="020B0604020202020204" pitchFamily="34" charset="0"/>
                </a:rPr>
              </a:br>
              <a:r>
                <a:rPr lang="en-US" sz="1400" dirty="0">
                  <a:solidFill>
                    <a:srgbClr val="2E2E38"/>
                  </a:solidFill>
                  <a:cs typeface="Arial" panose="020B0604020202020204" pitchFamily="34" charset="0"/>
                </a:rPr>
                <a:t>disregarded entity</a:t>
              </a:r>
            </a:p>
          </p:txBody>
        </p:sp>
        <p:cxnSp>
          <p:nvCxnSpPr>
            <p:cNvPr id="8" name="Straight Connector 7">
              <a:extLst>
                <a:ext uri="{FF2B5EF4-FFF2-40B4-BE49-F238E27FC236}">
                  <a16:creationId xmlns:a16="http://schemas.microsoft.com/office/drawing/2014/main" id="{6E08156D-670B-9395-BC96-5D8EF7FDD582}"/>
                </a:ext>
              </a:extLst>
            </p:cNvPr>
            <p:cNvCxnSpPr>
              <a:stCxn id="7" idx="2"/>
            </p:cNvCxnSpPr>
            <p:nvPr/>
          </p:nvCxnSpPr>
          <p:spPr>
            <a:xfrm>
              <a:off x="2416030" y="2843329"/>
              <a:ext cx="0" cy="343948"/>
            </a:xfrm>
            <a:prstGeom prst="line">
              <a:avLst/>
            </a:prstGeom>
            <a:ln w="6350">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Isosceles Triangle 9">
              <a:extLst>
                <a:ext uri="{FF2B5EF4-FFF2-40B4-BE49-F238E27FC236}">
                  <a16:creationId xmlns:a16="http://schemas.microsoft.com/office/drawing/2014/main" id="{384E81D7-C4D8-6582-F2E3-DDE76D620C23}"/>
                </a:ext>
              </a:extLst>
            </p:cNvPr>
            <p:cNvSpPr/>
            <p:nvPr/>
          </p:nvSpPr>
          <p:spPr>
            <a:xfrm>
              <a:off x="721453" y="3187277"/>
              <a:ext cx="3397541" cy="1811344"/>
            </a:xfrm>
            <a:prstGeom prst="triangle">
              <a:avLst/>
            </a:prstGeom>
            <a:noFill/>
            <a:ln w="635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4300">
                <a:tabLst>
                  <a:tab pos="971550" algn="l"/>
                </a:tabLst>
              </a:pPr>
              <a:r>
                <a:rPr lang="en-US" sz="1200" b="1" dirty="0">
                  <a:solidFill>
                    <a:srgbClr val="FFE600"/>
                  </a:solidFill>
                  <a:cs typeface="Arial" panose="020B0604020202020204" pitchFamily="34" charset="0"/>
                </a:rPr>
                <a:t>Disregarded entity</a:t>
              </a:r>
            </a:p>
            <a:p>
              <a:pPr marL="114300">
                <a:tabLst>
                  <a:tab pos="971550" algn="l"/>
                </a:tabLst>
              </a:pPr>
              <a:r>
                <a:rPr lang="en-US" sz="1200" dirty="0">
                  <a:solidFill>
                    <a:schemeClr val="bg1"/>
                  </a:solidFill>
                  <a:cs typeface="Arial" panose="020B0604020202020204" pitchFamily="34" charset="0"/>
                </a:rPr>
                <a:t>Revenue 	$500k</a:t>
              </a:r>
            </a:p>
            <a:p>
              <a:pPr marL="114300"/>
              <a:r>
                <a:rPr lang="en-US" sz="1200" dirty="0">
                  <a:solidFill>
                    <a:schemeClr val="bg1"/>
                  </a:solidFill>
                  <a:cs typeface="Arial" panose="020B0604020202020204" pitchFamily="34" charset="0"/>
                </a:rPr>
                <a:t>Expenses 	</a:t>
              </a:r>
              <a:r>
                <a:rPr lang="en-US" sz="1200" dirty="0">
                  <a:solidFill>
                    <a:srgbClr val="FFE600"/>
                  </a:solidFill>
                  <a:cs typeface="Arial" panose="020B0604020202020204" pitchFamily="34" charset="0"/>
                </a:rPr>
                <a:t>($300k)</a:t>
              </a:r>
            </a:p>
            <a:p>
              <a:pPr marL="114300">
                <a:tabLst>
                  <a:tab pos="971550" algn="l"/>
                </a:tabLst>
              </a:pPr>
              <a:r>
                <a:rPr lang="en-US" sz="1200" dirty="0">
                  <a:solidFill>
                    <a:schemeClr val="bg1"/>
                  </a:solidFill>
                  <a:cs typeface="Arial" panose="020B0604020202020204" pitchFamily="34" charset="0"/>
                </a:rPr>
                <a:t>Net income	$200k</a:t>
              </a:r>
            </a:p>
          </p:txBody>
        </p:sp>
        <p:cxnSp>
          <p:nvCxnSpPr>
            <p:cNvPr id="11" name="Straight Connector 10">
              <a:extLst>
                <a:ext uri="{FF2B5EF4-FFF2-40B4-BE49-F238E27FC236}">
                  <a16:creationId xmlns:a16="http://schemas.microsoft.com/office/drawing/2014/main" id="{6A1AE836-3CA1-D9C3-E0E6-42A9BE343A8A}"/>
                </a:ext>
              </a:extLst>
            </p:cNvPr>
            <p:cNvCxnSpPr/>
            <p:nvPr/>
          </p:nvCxnSpPr>
          <p:spPr>
            <a:xfrm>
              <a:off x="6656280" y="2860868"/>
              <a:ext cx="0" cy="673028"/>
            </a:xfrm>
            <a:prstGeom prst="line">
              <a:avLst/>
            </a:prstGeom>
            <a:ln w="6350">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8C0A07A-CC53-E2F0-A44B-B481B4B91BD5}"/>
                </a:ext>
              </a:extLst>
            </p:cNvPr>
            <p:cNvSpPr/>
            <p:nvPr/>
          </p:nvSpPr>
          <p:spPr>
            <a:xfrm>
              <a:off x="5125288" y="3533895"/>
              <a:ext cx="3061982" cy="1464725"/>
            </a:xfrm>
            <a:prstGeom prst="rect">
              <a:avLst/>
            </a:prstGeom>
            <a:noFill/>
            <a:ln w="635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57200"/>
              <a:r>
                <a:rPr lang="en-US" sz="1200" b="1" dirty="0">
                  <a:solidFill>
                    <a:srgbClr val="FFE600"/>
                  </a:solidFill>
                  <a:cs typeface="Arial" panose="020B0604020202020204" pitchFamily="34" charset="0"/>
                </a:rPr>
                <a:t>C corporation</a:t>
              </a:r>
              <a:endParaRPr lang="en-US" sz="1200" b="1" u="sng" dirty="0">
                <a:solidFill>
                  <a:schemeClr val="bg1"/>
                </a:solidFill>
                <a:cs typeface="Arial" panose="020B0604020202020204" pitchFamily="34" charset="0"/>
              </a:endParaRPr>
            </a:p>
            <a:p>
              <a:pPr marL="457200"/>
              <a:r>
                <a:rPr lang="en-US" sz="1200" dirty="0">
                  <a:solidFill>
                    <a:schemeClr val="bg1"/>
                  </a:solidFill>
                  <a:cs typeface="Arial" panose="020B0604020202020204" pitchFamily="34" charset="0"/>
                </a:rPr>
                <a:t>Revenue	$500k</a:t>
              </a:r>
            </a:p>
            <a:p>
              <a:pPr marL="457200"/>
              <a:r>
                <a:rPr lang="en-US" sz="1200" dirty="0">
                  <a:solidFill>
                    <a:schemeClr val="bg1"/>
                  </a:solidFill>
                  <a:cs typeface="Arial" panose="020B0604020202020204" pitchFamily="34" charset="0"/>
                </a:rPr>
                <a:t>Expenses	($300k)</a:t>
              </a:r>
            </a:p>
            <a:p>
              <a:pPr marL="457200"/>
              <a:r>
                <a:rPr lang="en-US" sz="1200" dirty="0">
                  <a:solidFill>
                    <a:schemeClr val="bg1"/>
                  </a:solidFill>
                  <a:cs typeface="Arial" panose="020B0604020202020204" pitchFamily="34" charset="0"/>
                </a:rPr>
                <a:t>Net income	</a:t>
              </a:r>
              <a:r>
                <a:rPr lang="en-US" sz="1200" dirty="0">
                  <a:solidFill>
                    <a:srgbClr val="FFE600"/>
                  </a:solidFill>
                  <a:cs typeface="Arial" panose="020B0604020202020204" pitchFamily="34" charset="0"/>
                </a:rPr>
                <a:t>$200k</a:t>
              </a:r>
            </a:p>
            <a:p>
              <a:pPr marL="457200"/>
              <a:r>
                <a:rPr lang="en-US" sz="1200" dirty="0">
                  <a:solidFill>
                    <a:schemeClr val="bg1"/>
                  </a:solidFill>
                  <a:cs typeface="Arial" panose="020B0604020202020204" pitchFamily="34" charset="0"/>
                </a:rPr>
                <a:t>Tax paid	$42k</a:t>
              </a:r>
            </a:p>
            <a:p>
              <a:pPr marL="457200"/>
              <a:r>
                <a:rPr lang="en-US" sz="1200" dirty="0">
                  <a:solidFill>
                    <a:schemeClr val="bg1"/>
                  </a:solidFill>
                  <a:cs typeface="Arial" panose="020B0604020202020204" pitchFamily="34" charset="0"/>
                </a:rPr>
                <a:t>Net		$158k</a:t>
              </a:r>
            </a:p>
          </p:txBody>
        </p:sp>
        <p:sp>
          <p:nvSpPr>
            <p:cNvPr id="13" name="Rectangle 12">
              <a:extLst>
                <a:ext uri="{FF2B5EF4-FFF2-40B4-BE49-F238E27FC236}">
                  <a16:creationId xmlns:a16="http://schemas.microsoft.com/office/drawing/2014/main" id="{CB8981E0-DC85-C8A2-3CA7-10AEE8A65757}"/>
                </a:ext>
              </a:extLst>
            </p:cNvPr>
            <p:cNvSpPr/>
            <p:nvPr/>
          </p:nvSpPr>
          <p:spPr>
            <a:xfrm>
              <a:off x="5318043" y="1836651"/>
              <a:ext cx="2676472" cy="1024217"/>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rgbClr val="2E2E38"/>
                  </a:solidFill>
                  <a:cs typeface="Arial" panose="020B0604020202020204" pitchFamily="34" charset="0"/>
                </a:rPr>
                <a:t>Exempt organization has no flow-through</a:t>
              </a:r>
            </a:p>
            <a:p>
              <a:pPr algn="ctr"/>
              <a:r>
                <a:rPr lang="en-US" sz="1400" dirty="0">
                  <a:solidFill>
                    <a:srgbClr val="2E2E38"/>
                  </a:solidFill>
                  <a:cs typeface="Arial" panose="020B0604020202020204" pitchFamily="34" charset="0"/>
                </a:rPr>
                <a:t>tax-free dividend</a:t>
              </a:r>
            </a:p>
          </p:txBody>
        </p:sp>
        <p:sp>
          <p:nvSpPr>
            <p:cNvPr id="14" name="TextBox 13">
              <a:extLst>
                <a:ext uri="{FF2B5EF4-FFF2-40B4-BE49-F238E27FC236}">
                  <a16:creationId xmlns:a16="http://schemas.microsoft.com/office/drawing/2014/main" id="{F1179CBD-1DBE-5E3B-FF19-5ACBECA2E431}"/>
                </a:ext>
              </a:extLst>
            </p:cNvPr>
            <p:cNvSpPr txBox="1"/>
            <p:nvPr/>
          </p:nvSpPr>
          <p:spPr>
            <a:xfrm>
              <a:off x="6774287" y="3118337"/>
              <a:ext cx="391133"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cs typeface="Arial" panose="020B0604020202020204" pitchFamily="34" charset="0"/>
                </a:rPr>
                <a:t>100%</a:t>
              </a:r>
            </a:p>
          </p:txBody>
        </p:sp>
        <p:sp>
          <p:nvSpPr>
            <p:cNvPr id="15" name="TextBox 14">
              <a:extLst>
                <a:ext uri="{FF2B5EF4-FFF2-40B4-BE49-F238E27FC236}">
                  <a16:creationId xmlns:a16="http://schemas.microsoft.com/office/drawing/2014/main" id="{19F40907-CC57-E0D5-32D5-B46C66DB5903}"/>
                </a:ext>
              </a:extLst>
            </p:cNvPr>
            <p:cNvSpPr txBox="1"/>
            <p:nvPr/>
          </p:nvSpPr>
          <p:spPr>
            <a:xfrm>
              <a:off x="2498448" y="2964818"/>
              <a:ext cx="391133"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cs typeface="Arial" panose="020B0604020202020204" pitchFamily="34" charset="0"/>
                </a:rPr>
                <a:t>100%</a:t>
              </a:r>
            </a:p>
          </p:txBody>
        </p:sp>
      </p:grpSp>
      <p:sp>
        <p:nvSpPr>
          <p:cNvPr id="6" name="Slide Number Placeholder 4">
            <a:extLst>
              <a:ext uri="{FF2B5EF4-FFF2-40B4-BE49-F238E27FC236}">
                <a16:creationId xmlns:a16="http://schemas.microsoft.com/office/drawing/2014/main" id="{E3CB5F5C-2E23-7D97-B9B5-23C71A1F167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20</a:t>
            </a:fld>
            <a:endParaRPr lang="en-US" dirty="0"/>
          </a:p>
        </p:txBody>
      </p:sp>
    </p:spTree>
    <p:extLst>
      <p:ext uri="{BB962C8B-B14F-4D97-AF65-F5344CB8AC3E}">
        <p14:creationId xmlns:p14="http://schemas.microsoft.com/office/powerpoint/2010/main" val="2983400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882304-9EF1-4096-8BAE-C4012C3C0ACD}"/>
              </a:ext>
            </a:extLst>
          </p:cNvPr>
          <p:cNvGrpSpPr/>
          <p:nvPr/>
        </p:nvGrpSpPr>
        <p:grpSpPr>
          <a:xfrm>
            <a:off x="3429000" y="2401063"/>
            <a:ext cx="5181600" cy="2446972"/>
            <a:chOff x="1905000" y="2205991"/>
            <a:chExt cx="5181600" cy="2446972"/>
          </a:xfrm>
        </p:grpSpPr>
        <p:sp>
          <p:nvSpPr>
            <p:cNvPr id="13324" name="Line 18"/>
            <p:cNvSpPr>
              <a:spLocks noChangeShapeType="1"/>
            </p:cNvSpPr>
            <p:nvPr/>
          </p:nvSpPr>
          <p:spPr bwMode="auto">
            <a:xfrm>
              <a:off x="4495800" y="3649980"/>
              <a:ext cx="0" cy="76962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5" name="Line 19"/>
            <p:cNvSpPr>
              <a:spLocks noChangeShapeType="1"/>
            </p:cNvSpPr>
            <p:nvPr/>
          </p:nvSpPr>
          <p:spPr bwMode="auto">
            <a:xfrm>
              <a:off x="1905000" y="4419600"/>
              <a:ext cx="5181600" cy="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6" name="Line 20"/>
            <p:cNvSpPr>
              <a:spLocks noChangeShapeType="1"/>
            </p:cNvSpPr>
            <p:nvPr/>
          </p:nvSpPr>
          <p:spPr bwMode="auto">
            <a:xfrm>
              <a:off x="19050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7" name="Line 21"/>
            <p:cNvSpPr>
              <a:spLocks noChangeShapeType="1"/>
            </p:cNvSpPr>
            <p:nvPr/>
          </p:nvSpPr>
          <p:spPr bwMode="auto">
            <a:xfrm>
              <a:off x="3629025"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8" name="Line 22"/>
            <p:cNvSpPr>
              <a:spLocks noChangeShapeType="1"/>
            </p:cNvSpPr>
            <p:nvPr/>
          </p:nvSpPr>
          <p:spPr bwMode="auto">
            <a:xfrm>
              <a:off x="53721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9" name="Line 23"/>
            <p:cNvSpPr>
              <a:spLocks noChangeShapeType="1"/>
            </p:cNvSpPr>
            <p:nvPr/>
          </p:nvSpPr>
          <p:spPr bwMode="auto">
            <a:xfrm>
              <a:off x="70866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30" name="Line 24"/>
            <p:cNvSpPr>
              <a:spLocks noChangeShapeType="1"/>
            </p:cNvSpPr>
            <p:nvPr/>
          </p:nvSpPr>
          <p:spPr bwMode="auto">
            <a:xfrm>
              <a:off x="4495800" y="2205991"/>
              <a:ext cx="0" cy="84696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31" name="Line 25"/>
            <p:cNvSpPr>
              <a:spLocks noChangeShapeType="1"/>
            </p:cNvSpPr>
            <p:nvPr/>
          </p:nvSpPr>
          <p:spPr bwMode="auto">
            <a:xfrm>
              <a:off x="1905000" y="2590800"/>
              <a:ext cx="5181600" cy="9525"/>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3334" name="Rectangle 17"/>
          <p:cNvSpPr>
            <a:spLocks noChangeArrowheads="1"/>
          </p:cNvSpPr>
          <p:nvPr/>
        </p:nvSpPr>
        <p:spPr bwMode="auto">
          <a:xfrm>
            <a:off x="7967663" y="4838509"/>
            <a:ext cx="1295400" cy="914400"/>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3" name="Text Box 16"/>
          <p:cNvSpPr txBox="1">
            <a:spLocks noChangeArrowheads="1"/>
          </p:cNvSpPr>
          <p:nvPr/>
        </p:nvSpPr>
        <p:spPr bwMode="auto">
          <a:xfrm>
            <a:off x="8034338" y="5143309"/>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13316" name="Rectangle 4"/>
          <p:cNvSpPr>
            <a:spLocks noChangeArrowheads="1"/>
          </p:cNvSpPr>
          <p:nvPr/>
        </p:nvSpPr>
        <p:spPr bwMode="auto">
          <a:xfrm>
            <a:off x="5153026" y="1415111"/>
            <a:ext cx="1743075" cy="1112823"/>
          </a:xfrm>
          <a:prstGeom prst="rect">
            <a:avLst/>
          </a:prstGeom>
          <a:solidFill>
            <a:srgbClr val="FFE600"/>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14" name="Rectangle 2"/>
          <p:cNvSpPr>
            <a:spLocks noGrp="1"/>
          </p:cNvSpPr>
          <p:nvPr>
            <p:ph type="title"/>
          </p:nvPr>
        </p:nvSpPr>
        <p:spPr>
          <a:xfrm>
            <a:off x="485523" y="382588"/>
            <a:ext cx="11224347" cy="638175"/>
          </a:xfrm>
        </p:spPr>
        <p:txBody>
          <a:bodyPr/>
          <a:lstStyle/>
          <a:p>
            <a:r>
              <a:rPr lang="en-US" altLang="en-US" dirty="0"/>
              <a:t>C corporation blocker</a:t>
            </a:r>
          </a:p>
        </p:txBody>
      </p:sp>
      <p:sp>
        <p:nvSpPr>
          <p:cNvPr id="13315" name="Text Box 3"/>
          <p:cNvSpPr txBox="1">
            <a:spLocks noChangeArrowheads="1"/>
          </p:cNvSpPr>
          <p:nvPr/>
        </p:nvSpPr>
        <p:spPr bwMode="auto">
          <a:xfrm>
            <a:off x="5238750" y="1533787"/>
            <a:ext cx="156209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dirty="0">
                <a:solidFill>
                  <a:srgbClr val="2E2E38"/>
                </a:solidFill>
                <a:latin typeface="+mn-lt"/>
                <a:cs typeface="Arial" panose="020B0604020202020204" pitchFamily="34" charset="0"/>
              </a:rPr>
              <a:t>Exempt organization</a:t>
            </a:r>
            <a:br>
              <a:rPr lang="en-US" altLang="en-US" dirty="0">
                <a:solidFill>
                  <a:srgbClr val="2E2E38"/>
                </a:solidFill>
                <a:latin typeface="+mn-lt"/>
                <a:cs typeface="Arial" panose="020B0604020202020204" pitchFamily="34" charset="0"/>
              </a:rPr>
            </a:br>
            <a:r>
              <a:rPr lang="en-US" altLang="en-US" sz="1400" dirty="0">
                <a:solidFill>
                  <a:srgbClr val="2E2E38"/>
                </a:solidFill>
                <a:latin typeface="+mn-lt"/>
                <a:cs typeface="Arial" panose="020B0604020202020204" pitchFamily="34" charset="0"/>
              </a:rPr>
              <a:t>$1m revenue</a:t>
            </a:r>
            <a:endParaRPr lang="en-US" altLang="en-US" sz="1100" dirty="0">
              <a:solidFill>
                <a:srgbClr val="2E2E38"/>
              </a:solidFill>
              <a:latin typeface="+mn-lt"/>
              <a:cs typeface="Arial" panose="020B0604020202020204" pitchFamily="34" charset="0"/>
            </a:endParaRPr>
          </a:p>
        </p:txBody>
      </p:sp>
      <p:sp>
        <p:nvSpPr>
          <p:cNvPr id="13317" name="Text Box 5"/>
          <p:cNvSpPr txBox="1">
            <a:spLocks noChangeArrowheads="1"/>
          </p:cNvSpPr>
          <p:nvPr/>
        </p:nvSpPr>
        <p:spPr bwMode="auto">
          <a:xfrm>
            <a:off x="4800600" y="3033522"/>
            <a:ext cx="2438400" cy="1253490"/>
          </a:xfrm>
          <a:prstGeom prst="rect">
            <a:avLst/>
          </a:prstGeom>
          <a:solidFill>
            <a:srgbClr val="FFE600"/>
          </a:solidFill>
          <a:ln w="9525">
            <a:noFill/>
            <a:miter lim="800000"/>
            <a:headEnd/>
            <a:tailEnd/>
          </a:ln>
          <a:effectLst/>
        </p:spPr>
        <p:txBody>
          <a:bodyPr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solidFill>
                  <a:srgbClr val="2E2E38"/>
                </a:solidFill>
                <a:latin typeface="+mn-lt"/>
                <a:cs typeface="Arial" panose="020B0604020202020204" pitchFamily="34" charset="0"/>
              </a:rPr>
              <a:t>For-profit</a:t>
            </a:r>
            <a:br>
              <a:rPr lang="en-US" altLang="en-US" dirty="0">
                <a:solidFill>
                  <a:srgbClr val="2E2E38"/>
                </a:solidFill>
                <a:latin typeface="+mn-lt"/>
                <a:cs typeface="Arial" panose="020B0604020202020204" pitchFamily="34" charset="0"/>
              </a:rPr>
            </a:br>
            <a:r>
              <a:rPr lang="en-US" altLang="en-US" dirty="0">
                <a:solidFill>
                  <a:srgbClr val="2E2E38"/>
                </a:solidFill>
                <a:latin typeface="+mn-lt"/>
                <a:cs typeface="Arial" panose="020B0604020202020204" pitchFamily="34" charset="0"/>
              </a:rPr>
              <a:t>C corporation</a:t>
            </a:r>
          </a:p>
          <a:p>
            <a:pPr algn="ctr" eaLnBrk="1" hangingPunct="1"/>
            <a:r>
              <a:rPr lang="en-US" altLang="en-US" sz="1400" dirty="0">
                <a:solidFill>
                  <a:srgbClr val="2E2E38"/>
                </a:solidFill>
                <a:latin typeface="+mn-lt"/>
                <a:cs typeface="Arial" panose="020B0604020202020204" pitchFamily="34" charset="0"/>
              </a:rPr>
              <a:t>$100m revenue</a:t>
            </a:r>
          </a:p>
        </p:txBody>
      </p:sp>
      <p:sp>
        <p:nvSpPr>
          <p:cNvPr id="13318" name="Rectangle 6"/>
          <p:cNvSpPr>
            <a:spLocks noChangeArrowheads="1"/>
          </p:cNvSpPr>
          <p:nvPr/>
        </p:nvSpPr>
        <p:spPr bwMode="auto">
          <a:xfrm>
            <a:off x="4800600" y="3105912"/>
            <a:ext cx="2514600" cy="103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8" name="Rectangle 9"/>
          <p:cNvSpPr>
            <a:spLocks noChangeArrowheads="1"/>
          </p:cNvSpPr>
          <p:nvPr/>
        </p:nvSpPr>
        <p:spPr bwMode="auto">
          <a:xfrm>
            <a:off x="2795588" y="4840892"/>
            <a:ext cx="1347787" cy="909637"/>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7" name="Text Box 8"/>
          <p:cNvSpPr txBox="1">
            <a:spLocks noChangeArrowheads="1"/>
          </p:cNvSpPr>
          <p:nvPr/>
        </p:nvSpPr>
        <p:spPr bwMode="auto">
          <a:xfrm>
            <a:off x="2864958" y="5139365"/>
            <a:ext cx="1189224" cy="31268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13321" name="Rectangle 11"/>
          <p:cNvSpPr>
            <a:spLocks noChangeArrowheads="1"/>
          </p:cNvSpPr>
          <p:nvPr/>
        </p:nvSpPr>
        <p:spPr bwMode="auto">
          <a:xfrm>
            <a:off x="4505325" y="4838509"/>
            <a:ext cx="1295400" cy="914400"/>
          </a:xfrm>
          <a:prstGeom prst="rect">
            <a:avLst/>
          </a:prstGeom>
          <a:solidFill>
            <a:srgbClr val="FFE600"/>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20" name="Text Box 10"/>
          <p:cNvSpPr txBox="1">
            <a:spLocks noChangeArrowheads="1"/>
          </p:cNvSpPr>
          <p:nvPr/>
        </p:nvSpPr>
        <p:spPr bwMode="auto">
          <a:xfrm>
            <a:off x="4572000" y="5143309"/>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13336" name="Rectangle 14"/>
          <p:cNvSpPr>
            <a:spLocks noChangeArrowheads="1"/>
          </p:cNvSpPr>
          <p:nvPr/>
        </p:nvSpPr>
        <p:spPr bwMode="auto">
          <a:xfrm>
            <a:off x="6243638" y="4838509"/>
            <a:ext cx="1295400" cy="914400"/>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mn-lt"/>
            </a:endParaRPr>
          </a:p>
        </p:txBody>
      </p:sp>
      <p:sp>
        <p:nvSpPr>
          <p:cNvPr id="13332" name="Text Box 26"/>
          <p:cNvSpPr txBox="1">
            <a:spLocks noChangeArrowheads="1"/>
          </p:cNvSpPr>
          <p:nvPr/>
        </p:nvSpPr>
        <p:spPr bwMode="auto">
          <a:xfrm>
            <a:off x="6324600" y="5143309"/>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latin typeface="+mn-lt"/>
                <a:cs typeface="Arial" panose="020B0604020202020204" pitchFamily="34" charset="0"/>
              </a:rPr>
              <a:t>Subsidiary</a:t>
            </a:r>
          </a:p>
        </p:txBody>
      </p:sp>
      <p:sp>
        <p:nvSpPr>
          <p:cNvPr id="27" name="Text Box 12"/>
          <p:cNvSpPr txBox="1">
            <a:spLocks noChangeArrowheads="1"/>
          </p:cNvSpPr>
          <p:nvPr/>
        </p:nvSpPr>
        <p:spPr bwMode="auto">
          <a:xfrm>
            <a:off x="8535988" y="2652485"/>
            <a:ext cx="968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chemeClr val="bg1"/>
                </a:solidFill>
                <a:latin typeface="+mn-lt"/>
                <a:cs typeface="Arial" panose="020B0604020202020204" pitchFamily="34" charset="0"/>
              </a:rPr>
              <a:t>Blocker</a:t>
            </a:r>
          </a:p>
        </p:txBody>
      </p:sp>
      <p:sp>
        <p:nvSpPr>
          <p:cNvPr id="4" name="Slide Number Placeholder 4">
            <a:extLst>
              <a:ext uri="{FF2B5EF4-FFF2-40B4-BE49-F238E27FC236}">
                <a16:creationId xmlns:a16="http://schemas.microsoft.com/office/drawing/2014/main" id="{55DF5C3A-7CA3-CF56-516F-628A3462CF2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21</a:t>
            </a:fld>
            <a:endParaRPr lang="en-US" dirty="0"/>
          </a:p>
        </p:txBody>
      </p:sp>
    </p:spTree>
    <p:extLst>
      <p:ext uri="{BB962C8B-B14F-4D97-AF65-F5344CB8AC3E}">
        <p14:creationId xmlns:p14="http://schemas.microsoft.com/office/powerpoint/2010/main" val="2303799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a:t>Choice of entity considerations</a:t>
            </a:r>
            <a:br>
              <a:rPr lang="en-US"/>
            </a:br>
            <a:br>
              <a:rPr lang="en-US"/>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a:t>Related vs. unrelated activity</a:t>
            </a:r>
          </a:p>
          <a:p>
            <a:r>
              <a:rPr lang="en-US"/>
              <a:t>Size (or expected size) of activity</a:t>
            </a:r>
          </a:p>
          <a:p>
            <a:r>
              <a:rPr lang="en-US"/>
              <a:t>Limitations on liability</a:t>
            </a:r>
          </a:p>
          <a:p>
            <a:r>
              <a:rPr lang="en-US"/>
              <a:t>Governance</a:t>
            </a:r>
          </a:p>
          <a:p>
            <a:r>
              <a:rPr lang="en-US"/>
              <a:t>Independence/culture</a:t>
            </a:r>
          </a:p>
          <a:p>
            <a:r>
              <a:rPr lang="en-US"/>
              <a:t>Attracting and compensating employees</a:t>
            </a:r>
          </a:p>
          <a:p>
            <a:r>
              <a:rPr lang="en-US"/>
              <a:t>Public perception</a:t>
            </a:r>
          </a:p>
          <a:p>
            <a:r>
              <a:rPr lang="en-US"/>
              <a:t>Future partners/investors</a:t>
            </a:r>
          </a:p>
          <a:p>
            <a:r>
              <a:rPr lang="en-US"/>
              <a:t>Costs (both $ and time) of forming/maintaining multiple entities</a:t>
            </a:r>
          </a:p>
          <a:p>
            <a:r>
              <a:rPr lang="en-US"/>
              <a:t>Exit strategies (discussed in more detail later)</a:t>
            </a:r>
            <a:endParaRPr lang="en-GB" dirty="0"/>
          </a:p>
        </p:txBody>
      </p:sp>
      <p:sp>
        <p:nvSpPr>
          <p:cNvPr id="5" name="Slide Number Placeholder 4">
            <a:extLst>
              <a:ext uri="{FF2B5EF4-FFF2-40B4-BE49-F238E27FC236}">
                <a16:creationId xmlns:a16="http://schemas.microsoft.com/office/drawing/2014/main" id="{92211685-E6AD-2696-116F-319D97EAFEE5}"/>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22</a:t>
            </a:fld>
            <a:endParaRPr lang="en-US" dirty="0"/>
          </a:p>
        </p:txBody>
      </p:sp>
    </p:spTree>
    <p:extLst>
      <p:ext uri="{BB962C8B-B14F-4D97-AF65-F5344CB8AC3E}">
        <p14:creationId xmlns:p14="http://schemas.microsoft.com/office/powerpoint/2010/main" val="2050381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Related-activity entity choices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Operate in existing exempt organization</a:t>
            </a:r>
          </a:p>
          <a:p>
            <a:r>
              <a:rPr lang="en-US" dirty="0"/>
              <a:t>Operate a separate entity for liability protection, governance and/or independence:</a:t>
            </a:r>
          </a:p>
          <a:p>
            <a:pPr lvl="1"/>
            <a:r>
              <a:rPr lang="en-US" dirty="0"/>
              <a:t>Section 501(c)(3) organization:</a:t>
            </a:r>
          </a:p>
          <a:p>
            <a:pPr lvl="2">
              <a:spcBef>
                <a:spcPts val="400"/>
              </a:spcBef>
              <a:spcAft>
                <a:spcPts val="400"/>
              </a:spcAft>
            </a:pPr>
            <a:r>
              <a:rPr lang="en-US" dirty="0"/>
              <a:t>Stand-alone public charity or supporting organization</a:t>
            </a:r>
          </a:p>
          <a:p>
            <a:pPr lvl="1"/>
            <a:r>
              <a:rPr lang="en-US" dirty="0"/>
              <a:t>Single-member LLC (disregarded)</a:t>
            </a:r>
          </a:p>
          <a:p>
            <a:pPr lvl="1"/>
            <a:r>
              <a:rPr lang="en-US" dirty="0"/>
              <a:t>Other Section 501(c) organization:</a:t>
            </a:r>
          </a:p>
          <a:p>
            <a:pPr lvl="2">
              <a:spcBef>
                <a:spcPts val="400"/>
              </a:spcBef>
              <a:spcAft>
                <a:spcPts val="400"/>
              </a:spcAft>
            </a:pPr>
            <a:r>
              <a:rPr lang="en-US" dirty="0"/>
              <a:t>For example: Section 501(c)(2) title holding company or Section 501(c)(4) social welfare organization</a:t>
            </a:r>
          </a:p>
          <a:p>
            <a:r>
              <a:rPr lang="en-US" dirty="0"/>
              <a:t>Generally, a taxable corporation would not be used for related activities</a:t>
            </a:r>
            <a:endParaRPr lang="en-GB" dirty="0"/>
          </a:p>
        </p:txBody>
      </p:sp>
      <p:sp>
        <p:nvSpPr>
          <p:cNvPr id="5" name="Slide Number Placeholder 4">
            <a:extLst>
              <a:ext uri="{FF2B5EF4-FFF2-40B4-BE49-F238E27FC236}">
                <a16:creationId xmlns:a16="http://schemas.microsoft.com/office/drawing/2014/main" id="{AC2F9721-942D-EF81-9CC8-10C0BA9F093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23</a:t>
            </a:fld>
            <a:endParaRPr lang="en-US" dirty="0"/>
          </a:p>
        </p:txBody>
      </p:sp>
    </p:spTree>
    <p:extLst>
      <p:ext uri="{BB962C8B-B14F-4D97-AF65-F5344CB8AC3E}">
        <p14:creationId xmlns:p14="http://schemas.microsoft.com/office/powerpoint/2010/main" val="1437516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Single-member LLCs vs. Section 501(c)(3) organizations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Single-member LLC provides liability protection, separate governance and/or independence: </a:t>
            </a:r>
          </a:p>
          <a:p>
            <a:pPr lvl="1"/>
            <a:r>
              <a:rPr lang="en-US" dirty="0"/>
              <a:t>No separate application (if disregarded)</a:t>
            </a:r>
          </a:p>
          <a:p>
            <a:r>
              <a:rPr lang="en-US" dirty="0"/>
              <a:t>Contributions to disregarded single-member LLC are eligible for charitable contribution deductions:</a:t>
            </a:r>
          </a:p>
          <a:p>
            <a:pPr lvl="1"/>
            <a:r>
              <a:rPr lang="en-US" dirty="0"/>
              <a:t>IRS Notice 2012-52</a:t>
            </a:r>
          </a:p>
          <a:p>
            <a:pPr lvl="1"/>
            <a:r>
              <a:rPr lang="en-US" dirty="0"/>
              <a:t>However, can create issues for donors/grantors</a:t>
            </a:r>
          </a:p>
          <a:p>
            <a:r>
              <a:rPr lang="en-US" dirty="0"/>
              <a:t>State and local sales and property tax exemption:</a:t>
            </a:r>
          </a:p>
          <a:p>
            <a:pPr lvl="1"/>
            <a:r>
              <a:rPr lang="en-US" dirty="0"/>
              <a:t>Varies by state, but generally this is a disadvantage to using an LLC</a:t>
            </a:r>
            <a:endParaRPr lang="en-GB" dirty="0"/>
          </a:p>
        </p:txBody>
      </p:sp>
      <p:sp>
        <p:nvSpPr>
          <p:cNvPr id="5" name="Slide Number Placeholder 4">
            <a:extLst>
              <a:ext uri="{FF2B5EF4-FFF2-40B4-BE49-F238E27FC236}">
                <a16:creationId xmlns:a16="http://schemas.microsoft.com/office/drawing/2014/main" id="{2F22AEB4-9950-473A-CC8D-E8CC252207C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24</a:t>
            </a:fld>
            <a:endParaRPr lang="en-US" dirty="0"/>
          </a:p>
        </p:txBody>
      </p:sp>
    </p:spTree>
    <p:extLst>
      <p:ext uri="{BB962C8B-B14F-4D97-AF65-F5344CB8AC3E}">
        <p14:creationId xmlns:p14="http://schemas.microsoft.com/office/powerpoint/2010/main" val="221065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Unrelated activity entity choices</a:t>
            </a: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Operate in existing exempt organization:</a:t>
            </a:r>
          </a:p>
          <a:p>
            <a:pPr lvl="1"/>
            <a:r>
              <a:rPr lang="en-US" dirty="0"/>
              <a:t>How much is too much?</a:t>
            </a:r>
          </a:p>
          <a:p>
            <a:r>
              <a:rPr lang="en-US" dirty="0"/>
              <a:t>Separate for liability protection, governance and/or independence:</a:t>
            </a:r>
          </a:p>
          <a:p>
            <a:pPr lvl="1"/>
            <a:r>
              <a:rPr lang="en-US" dirty="0"/>
              <a:t>Single-member LLC (disregarded)</a:t>
            </a:r>
          </a:p>
          <a:p>
            <a:pPr lvl="1"/>
            <a:r>
              <a:rPr lang="en-US" dirty="0"/>
              <a:t>Taxable corporation:</a:t>
            </a:r>
          </a:p>
          <a:p>
            <a:pPr lvl="2"/>
            <a:r>
              <a:rPr lang="en-US" dirty="0"/>
              <a:t>Protects exempt status</a:t>
            </a:r>
          </a:p>
          <a:p>
            <a:pPr lvl="2"/>
            <a:r>
              <a:rPr lang="en-US" dirty="0"/>
              <a:t>Requires separate tax return</a:t>
            </a:r>
            <a:endParaRPr lang="en-GB" dirty="0"/>
          </a:p>
        </p:txBody>
      </p:sp>
      <p:sp>
        <p:nvSpPr>
          <p:cNvPr id="5" name="Slide Number Placeholder 4">
            <a:extLst>
              <a:ext uri="{FF2B5EF4-FFF2-40B4-BE49-F238E27FC236}">
                <a16:creationId xmlns:a16="http://schemas.microsoft.com/office/drawing/2014/main" id="{180FD130-967F-BA3C-24F0-411B90B7DE7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25</a:t>
            </a:fld>
            <a:endParaRPr lang="en-US" dirty="0"/>
          </a:p>
        </p:txBody>
      </p:sp>
    </p:spTree>
    <p:extLst>
      <p:ext uri="{BB962C8B-B14F-4D97-AF65-F5344CB8AC3E}">
        <p14:creationId xmlns:p14="http://schemas.microsoft.com/office/powerpoint/2010/main" val="2907888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D10403-CF70-4B3E-B574-3B2F0E1A264C}"/>
              </a:ext>
            </a:extLst>
          </p:cNvPr>
          <p:cNvGrpSpPr/>
          <p:nvPr/>
        </p:nvGrpSpPr>
        <p:grpSpPr>
          <a:xfrm>
            <a:off x="3287714" y="1682116"/>
            <a:ext cx="5616575" cy="3362325"/>
            <a:chOff x="1879600" y="1682115"/>
            <a:chExt cx="5616575" cy="3362325"/>
          </a:xfrm>
        </p:grpSpPr>
        <p:sp>
          <p:nvSpPr>
            <p:cNvPr id="19458" name="Text Box 3"/>
            <p:cNvSpPr txBox="1">
              <a:spLocks noChangeArrowheads="1"/>
            </p:cNvSpPr>
            <p:nvPr/>
          </p:nvSpPr>
          <p:spPr bwMode="auto">
            <a:xfrm>
              <a:off x="3022600" y="1682115"/>
              <a:ext cx="30480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Exempt organization</a:t>
              </a:r>
            </a:p>
          </p:txBody>
        </p:sp>
        <p:sp>
          <p:nvSpPr>
            <p:cNvPr id="19459" name="Text Box 4"/>
            <p:cNvSpPr txBox="1">
              <a:spLocks noChangeArrowheads="1"/>
            </p:cNvSpPr>
            <p:nvPr/>
          </p:nvSpPr>
          <p:spPr bwMode="auto">
            <a:xfrm>
              <a:off x="3022600" y="2910840"/>
              <a:ext cx="3048000" cy="838200"/>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FP holding company</a:t>
              </a:r>
            </a:p>
          </p:txBody>
        </p:sp>
        <p:sp>
          <p:nvSpPr>
            <p:cNvPr id="19460" name="Text Box 5"/>
            <p:cNvSpPr txBox="1">
              <a:spLocks noChangeArrowheads="1"/>
            </p:cNvSpPr>
            <p:nvPr/>
          </p:nvSpPr>
          <p:spPr bwMode="auto">
            <a:xfrm>
              <a:off x="1879600" y="4130040"/>
              <a:ext cx="1524000" cy="914400"/>
            </a:xfrm>
            <a:prstGeom prst="rect">
              <a:avLst/>
            </a:prstGeom>
            <a:solidFill>
              <a:srgbClr val="FFE600"/>
            </a:solidFill>
            <a:ln w="9525">
              <a:noFill/>
              <a:miter lim="800000"/>
              <a:headEnd/>
              <a:tailEnd/>
            </a:ln>
            <a:effectLst/>
          </p:spPr>
          <p:txBody>
            <a:bodyPr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dirty="0">
                  <a:solidFill>
                    <a:srgbClr val="2E2E38"/>
                  </a:solidFill>
                  <a:latin typeface="+mn-lt"/>
                  <a:cs typeface="Arial" panose="020B0604020202020204" pitchFamily="34" charset="0"/>
                </a:rPr>
                <a:t>Activity 1</a:t>
              </a:r>
            </a:p>
          </p:txBody>
        </p:sp>
        <p:sp>
          <p:nvSpPr>
            <p:cNvPr id="19461" name="Text Box 6"/>
            <p:cNvSpPr txBox="1">
              <a:spLocks noChangeArrowheads="1"/>
            </p:cNvSpPr>
            <p:nvPr/>
          </p:nvSpPr>
          <p:spPr bwMode="auto">
            <a:xfrm>
              <a:off x="3784600" y="4130040"/>
              <a:ext cx="1524000" cy="914400"/>
            </a:xfrm>
            <a:prstGeom prst="rect">
              <a:avLst/>
            </a:prstGeom>
            <a:solidFill>
              <a:srgbClr val="FFE600"/>
            </a:solidFill>
            <a:ln w="9525">
              <a:noFill/>
              <a:miter lim="800000"/>
              <a:headEnd/>
              <a:tailEnd/>
            </a:ln>
            <a:effectLst/>
          </p:spPr>
          <p:txBody>
            <a:bodyPr lIns="0" tIns="0" rIns="0" bIns="0" anchor="ctr"/>
            <a:lstStyle>
              <a:defPPr>
                <a:defRPr lang="en-US"/>
              </a:defPPr>
              <a:lvl1pPr algn="ctr">
                <a:spcBef>
                  <a:spcPct val="50000"/>
                </a:spcBef>
                <a:defRPr sz="1400" b="1">
                  <a:solidFill>
                    <a:srgbClr val="2E2E38"/>
                  </a:solidFill>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b="0" dirty="0">
                  <a:latin typeface="+mn-lt"/>
                </a:rPr>
                <a:t>Activity 2</a:t>
              </a:r>
            </a:p>
          </p:txBody>
        </p:sp>
        <p:cxnSp>
          <p:nvCxnSpPr>
            <p:cNvPr id="19462" name="AutoShape 7"/>
            <p:cNvCxnSpPr>
              <a:cxnSpLocks noChangeShapeType="1"/>
              <a:stCxn id="19458" idx="2"/>
              <a:endCxn id="19459" idx="0"/>
            </p:cNvCxnSpPr>
            <p:nvPr/>
          </p:nvCxnSpPr>
          <p:spPr bwMode="auto">
            <a:xfrm>
              <a:off x="4546600" y="2529840"/>
              <a:ext cx="0" cy="381000"/>
            </a:xfrm>
            <a:prstGeom prst="straightConnector1">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AutoShape 8"/>
            <p:cNvCxnSpPr>
              <a:cxnSpLocks noChangeShapeType="1"/>
              <a:stCxn id="19461" idx="0"/>
              <a:endCxn id="19459" idx="2"/>
            </p:cNvCxnSpPr>
            <p:nvPr/>
          </p:nvCxnSpPr>
          <p:spPr bwMode="auto">
            <a:xfrm flipV="1">
              <a:off x="4546600" y="3749040"/>
              <a:ext cx="0" cy="381000"/>
            </a:xfrm>
            <a:prstGeom prst="straightConnector1">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4" name="Text Box 9"/>
            <p:cNvSpPr txBox="1">
              <a:spLocks noChangeArrowheads="1"/>
            </p:cNvSpPr>
            <p:nvPr/>
          </p:nvSpPr>
          <p:spPr bwMode="auto">
            <a:xfrm>
              <a:off x="5689600" y="4130040"/>
              <a:ext cx="1524000" cy="914400"/>
            </a:xfrm>
            <a:prstGeom prst="rect">
              <a:avLst/>
            </a:prstGeom>
            <a:solidFill>
              <a:srgbClr val="FFE600"/>
            </a:solidFill>
            <a:ln w="9525">
              <a:noFill/>
              <a:miter lim="800000"/>
              <a:headEnd/>
              <a:tailEnd/>
            </a:ln>
            <a:effectLst/>
          </p:spPr>
          <p:txBody>
            <a:bodyPr lIns="0" tIns="0" rIns="0" bIns="0" anchor="ctr"/>
            <a:lstStyle>
              <a:defPPr>
                <a:defRPr lang="en-US"/>
              </a:defPPr>
              <a:lvl1pPr algn="ctr">
                <a:spcBef>
                  <a:spcPct val="50000"/>
                </a:spcBef>
                <a:defRPr sz="1400" b="1">
                  <a:solidFill>
                    <a:srgbClr val="2E2E38"/>
                  </a:solidFill>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b="0" dirty="0">
                  <a:latin typeface="+mn-lt"/>
                </a:rPr>
                <a:t>Activity 3</a:t>
              </a:r>
            </a:p>
          </p:txBody>
        </p:sp>
        <p:cxnSp>
          <p:nvCxnSpPr>
            <p:cNvPr id="19465" name="AutoShape 10"/>
            <p:cNvCxnSpPr>
              <a:cxnSpLocks noChangeShapeType="1"/>
              <a:stCxn id="19459" idx="2"/>
              <a:endCxn id="19460" idx="0"/>
            </p:cNvCxnSpPr>
            <p:nvPr/>
          </p:nvCxnSpPr>
          <p:spPr bwMode="auto">
            <a:xfrm rot="5400000">
              <a:off x="3403600" y="2987040"/>
              <a:ext cx="381000" cy="19050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6" name="AutoShape 11"/>
            <p:cNvCxnSpPr>
              <a:cxnSpLocks noChangeShapeType="1"/>
              <a:stCxn id="19459" idx="2"/>
              <a:endCxn id="19464" idx="0"/>
            </p:cNvCxnSpPr>
            <p:nvPr/>
          </p:nvCxnSpPr>
          <p:spPr bwMode="auto">
            <a:xfrm rot="16200000" flipH="1">
              <a:off x="5308600" y="2987040"/>
              <a:ext cx="381000" cy="19050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7" name="Text Box 12"/>
            <p:cNvSpPr txBox="1">
              <a:spLocks noChangeArrowheads="1"/>
            </p:cNvSpPr>
            <p:nvPr/>
          </p:nvSpPr>
          <p:spPr bwMode="auto">
            <a:xfrm>
              <a:off x="6527800" y="2529840"/>
              <a:ext cx="968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dirty="0">
                  <a:solidFill>
                    <a:schemeClr val="bg1"/>
                  </a:solidFill>
                  <a:latin typeface="+mn-lt"/>
                  <a:cs typeface="Arial" panose="020B0604020202020204" pitchFamily="34" charset="0"/>
                </a:rPr>
                <a:t>Blocker</a:t>
              </a:r>
            </a:p>
          </p:txBody>
        </p:sp>
        <p:sp>
          <p:nvSpPr>
            <p:cNvPr id="19468" name="Line 13"/>
            <p:cNvSpPr>
              <a:spLocks noChangeShapeType="1"/>
            </p:cNvSpPr>
            <p:nvPr/>
          </p:nvSpPr>
          <p:spPr bwMode="auto">
            <a:xfrm>
              <a:off x="2794000" y="2682240"/>
              <a:ext cx="3505200" cy="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9469" name="Title Placeholder 1"/>
          <p:cNvSpPr>
            <a:spLocks noGrp="1"/>
          </p:cNvSpPr>
          <p:nvPr>
            <p:ph type="title"/>
          </p:nvPr>
        </p:nvSpPr>
        <p:spPr>
          <a:xfrm>
            <a:off x="485523" y="382588"/>
            <a:ext cx="11224347" cy="638175"/>
          </a:xfrm>
        </p:spPr>
        <p:txBody>
          <a:bodyPr/>
          <a:lstStyle/>
          <a:p>
            <a:r>
              <a:rPr lang="en-US" altLang="en-US" dirty="0"/>
              <a:t>Multiple unrelated activities wholly owned</a:t>
            </a:r>
            <a:br>
              <a:rPr lang="en-US" altLang="en-US" dirty="0"/>
            </a:br>
            <a:r>
              <a:rPr lang="en-US" altLang="en-US" sz="1800" dirty="0"/>
              <a:t>Consolidated group</a:t>
            </a:r>
            <a:endParaRPr lang="en-US" altLang="en-US" dirty="0"/>
          </a:p>
        </p:txBody>
      </p:sp>
      <p:sp>
        <p:nvSpPr>
          <p:cNvPr id="3" name="Slide Number Placeholder 4">
            <a:extLst>
              <a:ext uri="{FF2B5EF4-FFF2-40B4-BE49-F238E27FC236}">
                <a16:creationId xmlns:a16="http://schemas.microsoft.com/office/drawing/2014/main" id="{9703426B-6D2E-A357-0976-203985A4605D}"/>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26</a:t>
            </a:fld>
            <a:endParaRPr lang="en-US" dirty="0"/>
          </a:p>
        </p:txBody>
      </p:sp>
    </p:spTree>
    <p:extLst>
      <p:ext uri="{BB962C8B-B14F-4D97-AF65-F5344CB8AC3E}">
        <p14:creationId xmlns:p14="http://schemas.microsoft.com/office/powerpoint/2010/main" val="1535546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2C09BE-6F91-4F8F-8E04-0E745A8F57B0}"/>
              </a:ext>
            </a:extLst>
          </p:cNvPr>
          <p:cNvGrpSpPr/>
          <p:nvPr/>
        </p:nvGrpSpPr>
        <p:grpSpPr>
          <a:xfrm>
            <a:off x="2362200" y="1901508"/>
            <a:ext cx="7467600" cy="3182938"/>
            <a:chOff x="977900" y="1901508"/>
            <a:chExt cx="7467600" cy="3182938"/>
          </a:xfrm>
        </p:grpSpPr>
        <p:cxnSp>
          <p:nvCxnSpPr>
            <p:cNvPr id="16" name="Elbow Connector 15"/>
            <p:cNvCxnSpPr>
              <a:stCxn id="20484" idx="2"/>
              <a:endCxn id="20485" idx="0"/>
            </p:cNvCxnSpPr>
            <p:nvPr/>
          </p:nvCxnSpPr>
          <p:spPr>
            <a:xfrm rot="5400000">
              <a:off x="2773363" y="1639570"/>
              <a:ext cx="295275" cy="25146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17"/>
            <p:cNvCxnSpPr/>
            <p:nvPr/>
          </p:nvCxnSpPr>
          <p:spPr>
            <a:xfrm rot="5400000">
              <a:off x="3667919" y="2515198"/>
              <a:ext cx="258763" cy="7620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Elbow Connector 19"/>
            <p:cNvCxnSpPr/>
            <p:nvPr/>
          </p:nvCxnSpPr>
          <p:spPr>
            <a:xfrm rot="16200000" flipH="1">
              <a:off x="4548981" y="2400532"/>
              <a:ext cx="249238" cy="9906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lbow Connector 12"/>
            <p:cNvCxnSpPr/>
            <p:nvPr/>
          </p:nvCxnSpPr>
          <p:spPr>
            <a:xfrm rot="16200000" flipH="1">
              <a:off x="5434806" y="1505915"/>
              <a:ext cx="268288" cy="27813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5" name="AutoShape 14"/>
            <p:cNvCxnSpPr>
              <a:cxnSpLocks noChangeShapeType="1"/>
              <a:stCxn id="20490" idx="2"/>
              <a:endCxn id="20486" idx="0"/>
            </p:cNvCxnSpPr>
            <p:nvPr/>
          </p:nvCxnSpPr>
          <p:spPr bwMode="auto">
            <a:xfrm rot="5400000">
              <a:off x="6292850" y="3569971"/>
              <a:ext cx="381000" cy="9525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6" name="AutoShape 15"/>
            <p:cNvCxnSpPr>
              <a:cxnSpLocks noChangeShapeType="1"/>
            </p:cNvCxnSpPr>
            <p:nvPr/>
          </p:nvCxnSpPr>
          <p:spPr bwMode="auto">
            <a:xfrm rot="16200000" flipH="1">
              <a:off x="7173912" y="3646171"/>
              <a:ext cx="371475" cy="8001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4" name="Text Box 3"/>
            <p:cNvSpPr txBox="1">
              <a:spLocks noChangeArrowheads="1"/>
            </p:cNvSpPr>
            <p:nvPr/>
          </p:nvSpPr>
          <p:spPr bwMode="auto">
            <a:xfrm>
              <a:off x="3568700" y="1901508"/>
              <a:ext cx="12192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SO</a:t>
              </a:r>
            </a:p>
          </p:txBody>
        </p:sp>
        <p:sp>
          <p:nvSpPr>
            <p:cNvPr id="20486" name="Text Box 5"/>
            <p:cNvSpPr txBox="1">
              <a:spLocks noChangeArrowheads="1"/>
            </p:cNvSpPr>
            <p:nvPr/>
          </p:nvSpPr>
          <p:spPr bwMode="auto">
            <a:xfrm>
              <a:off x="5321300" y="4236721"/>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Sub1</a:t>
              </a:r>
            </a:p>
          </p:txBody>
        </p:sp>
        <p:sp>
          <p:nvSpPr>
            <p:cNvPr id="20489" name="Text Box 8"/>
            <p:cNvSpPr txBox="1">
              <a:spLocks noChangeArrowheads="1"/>
            </p:cNvSpPr>
            <p:nvPr/>
          </p:nvSpPr>
          <p:spPr bwMode="auto">
            <a:xfrm>
              <a:off x="7073900" y="4227196"/>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Sub2</a:t>
              </a:r>
            </a:p>
          </p:txBody>
        </p:sp>
        <p:sp>
          <p:nvSpPr>
            <p:cNvPr id="20485" name="Text Box 4"/>
            <p:cNvSpPr txBox="1">
              <a:spLocks noChangeArrowheads="1"/>
            </p:cNvSpPr>
            <p:nvPr/>
          </p:nvSpPr>
          <p:spPr bwMode="auto">
            <a:xfrm>
              <a:off x="977900" y="3044508"/>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EO1</a:t>
              </a:r>
            </a:p>
          </p:txBody>
        </p:sp>
        <p:sp>
          <p:nvSpPr>
            <p:cNvPr id="20487" name="Text Box 6"/>
            <p:cNvSpPr txBox="1">
              <a:spLocks noChangeArrowheads="1"/>
            </p:cNvSpPr>
            <p:nvPr/>
          </p:nvSpPr>
          <p:spPr bwMode="auto">
            <a:xfrm>
              <a:off x="2730500" y="3007996"/>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EO2</a:t>
              </a:r>
            </a:p>
          </p:txBody>
        </p:sp>
        <p:sp>
          <p:nvSpPr>
            <p:cNvPr id="20488" name="Text Box 7"/>
            <p:cNvSpPr txBox="1">
              <a:spLocks noChangeArrowheads="1"/>
            </p:cNvSpPr>
            <p:nvPr/>
          </p:nvSpPr>
          <p:spPr bwMode="auto">
            <a:xfrm>
              <a:off x="4483100" y="2998471"/>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latin typeface="+mn-lt"/>
                  <a:cs typeface="Arial" panose="020B0604020202020204" pitchFamily="34" charset="0"/>
                </a:rPr>
                <a:t>EO3</a:t>
              </a:r>
            </a:p>
          </p:txBody>
        </p:sp>
        <p:sp>
          <p:nvSpPr>
            <p:cNvPr id="20490" name="Text Box 9"/>
            <p:cNvSpPr txBox="1">
              <a:spLocks noChangeArrowheads="1"/>
            </p:cNvSpPr>
            <p:nvPr/>
          </p:nvSpPr>
          <p:spPr bwMode="auto">
            <a:xfrm>
              <a:off x="6235700" y="3017521"/>
              <a:ext cx="1447800" cy="838200"/>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solidFill>
                    <a:srgbClr val="2E2E38"/>
                  </a:solidFill>
                  <a:latin typeface="+mn-lt"/>
                  <a:cs typeface="Arial" panose="020B0604020202020204" pitchFamily="34" charset="0"/>
                </a:rPr>
                <a:t>FP holding company</a:t>
              </a:r>
            </a:p>
          </p:txBody>
        </p:sp>
      </p:grpSp>
      <p:sp>
        <p:nvSpPr>
          <p:cNvPr id="20483" name="Title Placeholder 1"/>
          <p:cNvSpPr>
            <a:spLocks noGrp="1"/>
          </p:cNvSpPr>
          <p:nvPr>
            <p:ph type="title"/>
          </p:nvPr>
        </p:nvSpPr>
        <p:spPr>
          <a:xfrm>
            <a:off x="485523" y="382588"/>
            <a:ext cx="11224347" cy="638175"/>
          </a:xfrm>
        </p:spPr>
        <p:txBody>
          <a:bodyPr/>
          <a:lstStyle/>
          <a:p>
            <a:r>
              <a:rPr lang="en-US" altLang="en-US" dirty="0"/>
              <a:t>Related and unrelated use of consolidated group and the SO</a:t>
            </a:r>
          </a:p>
        </p:txBody>
      </p:sp>
      <p:sp>
        <p:nvSpPr>
          <p:cNvPr id="2" name="TextBox 1">
            <a:extLst>
              <a:ext uri="{FF2B5EF4-FFF2-40B4-BE49-F238E27FC236}">
                <a16:creationId xmlns:a16="http://schemas.microsoft.com/office/drawing/2014/main" id="{B0CCF427-0889-B1D4-25A3-F98FFCA1AF02}"/>
              </a:ext>
            </a:extLst>
          </p:cNvPr>
          <p:cNvSpPr txBox="1"/>
          <p:nvPr/>
        </p:nvSpPr>
        <p:spPr>
          <a:xfrm>
            <a:off x="489877" y="5920213"/>
            <a:ext cx="4316819" cy="141577"/>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800" dirty="0">
                <a:solidFill>
                  <a:schemeClr val="bg1"/>
                </a:solidFill>
              </a:rPr>
              <a:t>Note: supporting organization (SO); exempt organization (EO)</a:t>
            </a:r>
          </a:p>
        </p:txBody>
      </p:sp>
      <p:sp>
        <p:nvSpPr>
          <p:cNvPr id="4" name="Slide Number Placeholder 4">
            <a:extLst>
              <a:ext uri="{FF2B5EF4-FFF2-40B4-BE49-F238E27FC236}">
                <a16:creationId xmlns:a16="http://schemas.microsoft.com/office/drawing/2014/main" id="{02F77FFC-48B2-06BE-3032-658E868516C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27</a:t>
            </a:fld>
            <a:endParaRPr lang="en-US" dirty="0"/>
          </a:p>
        </p:txBody>
      </p:sp>
    </p:spTree>
    <p:extLst>
      <p:ext uri="{BB962C8B-B14F-4D97-AF65-F5344CB8AC3E}">
        <p14:creationId xmlns:p14="http://schemas.microsoft.com/office/powerpoint/2010/main" val="83271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E933989-C3C6-6188-A34B-490B843B5E68}"/>
              </a:ext>
            </a:extLst>
          </p:cNvPr>
          <p:cNvSpPr>
            <a:spLocks noGrp="1"/>
          </p:cNvSpPr>
          <p:nvPr>
            <p:ph type="body" sz="quarter" idx="13"/>
          </p:nvPr>
        </p:nvSpPr>
        <p:spPr/>
        <p:txBody>
          <a:bodyPr/>
          <a:lstStyle/>
          <a:p>
            <a:r>
              <a:rPr lang="en-US" dirty="0"/>
              <a:t>Polling question 3</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2743201" y="1219074"/>
            <a:ext cx="670017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Which of the following is the best entity choice when creating a new subsidiary?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For-profit C corporation</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Single-member LLC (disregarded)</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2737200"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Nonprofit 501(c)(3) organization</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2737200"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Depends on a variety of tax and nontax considerations</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
        <p:nvSpPr>
          <p:cNvPr id="3" name="Slide Number Placeholder 4">
            <a:extLst>
              <a:ext uri="{FF2B5EF4-FFF2-40B4-BE49-F238E27FC236}">
                <a16:creationId xmlns:a16="http://schemas.microsoft.com/office/drawing/2014/main" id="{64EA23D8-02AA-DF1F-30CC-5CB5AAACE874}"/>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28</a:t>
            </a:fld>
            <a:endParaRPr lang="en-US" dirty="0"/>
          </a:p>
        </p:txBody>
      </p:sp>
    </p:spTree>
    <p:extLst>
      <p:ext uri="{BB962C8B-B14F-4D97-AF65-F5344CB8AC3E}">
        <p14:creationId xmlns:p14="http://schemas.microsoft.com/office/powerpoint/2010/main" val="342838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67C8-F654-B72B-7237-4F2E3CE90B83}"/>
              </a:ext>
            </a:extLst>
          </p:cNvPr>
          <p:cNvSpPr>
            <a:spLocks noGrp="1"/>
          </p:cNvSpPr>
          <p:nvPr>
            <p:ph type="title"/>
          </p:nvPr>
        </p:nvSpPr>
        <p:spPr/>
        <p:txBody>
          <a:bodyPr/>
          <a:lstStyle/>
          <a:p>
            <a:r>
              <a:rPr lang="en-US" dirty="0"/>
              <a:t>Exit strategies for tax-exempt organization subsidiaries</a:t>
            </a:r>
          </a:p>
        </p:txBody>
      </p:sp>
    </p:spTree>
    <p:extLst>
      <p:ext uri="{BB962C8B-B14F-4D97-AF65-F5344CB8AC3E}">
        <p14:creationId xmlns:p14="http://schemas.microsoft.com/office/powerpoint/2010/main" val="104034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US" dirty="0"/>
              <a:t>Presenters</a:t>
            </a:r>
            <a:endParaRPr lang="en-US" dirty="0">
              <a:solidFill>
                <a:srgbClr val="FF0000"/>
              </a:solidFill>
            </a:endParaRPr>
          </a:p>
        </p:txBody>
      </p:sp>
      <p:sp>
        <p:nvSpPr>
          <p:cNvPr id="2" name="TextBox 1">
            <a:extLst>
              <a:ext uri="{FF2B5EF4-FFF2-40B4-BE49-F238E27FC236}">
                <a16:creationId xmlns:a16="http://schemas.microsoft.com/office/drawing/2014/main" id="{068668A3-C8CF-12FC-8E42-E4D515E68305}"/>
              </a:ext>
            </a:extLst>
          </p:cNvPr>
          <p:cNvSpPr txBox="1"/>
          <p:nvPr/>
        </p:nvSpPr>
        <p:spPr>
          <a:xfrm>
            <a:off x="1827114" y="4355110"/>
            <a:ext cx="2358831" cy="1001813"/>
          </a:xfrm>
          <a:prstGeom prst="rect">
            <a:avLst/>
          </a:prstGeom>
          <a:noFill/>
        </p:spPr>
        <p:txBody>
          <a:bodyPr wrap="square" lIns="0" tIns="36576" rIns="0" bIns="0" rtlCol="0">
            <a:spAutoFit/>
          </a:bodyPr>
          <a:lstStyle/>
          <a:p>
            <a:pPr algn="ctr">
              <a:lnSpc>
                <a:spcPct val="85000"/>
              </a:lnSpc>
              <a:spcAft>
                <a:spcPts val="600"/>
              </a:spcAft>
              <a:buClr>
                <a:srgbClr val="27ACAA"/>
              </a:buClr>
              <a:buSzPct val="70000"/>
              <a:defRPr/>
            </a:pPr>
            <a:r>
              <a:rPr lang="en-US" sz="2000" b="1" dirty="0">
                <a:solidFill>
                  <a:srgbClr val="FFE600"/>
                </a:solidFill>
                <a:latin typeface="EYInterstate" panose="02000503020000020004" pitchFamily="2" charset="0"/>
              </a:rPr>
              <a:t>John Crawford</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Partner</a:t>
            </a:r>
            <a:br>
              <a:rPr kumimoji="0" lang="en-US" sz="1400" b="0" i="0" u="none" strike="noStrike" kern="1200" cap="none" spc="0" normalizeH="0" baseline="0" noProof="0" dirty="0">
                <a:ln>
                  <a:noFill/>
                </a:ln>
                <a:solidFill>
                  <a:srgbClr val="FFFFFF"/>
                </a:solidFill>
                <a:effectLst/>
                <a:uLnTx/>
                <a:uFillTx/>
                <a:latin typeface="EYInterstate Light"/>
                <a:ea typeface="+mn-ea"/>
                <a:cs typeface="+mn-cs"/>
              </a:rPr>
            </a:b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Ernst &amp; Young LLP</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Chicago, IL</a:t>
            </a:r>
          </a:p>
        </p:txBody>
      </p:sp>
      <p:sp>
        <p:nvSpPr>
          <p:cNvPr id="3" name="TextBox 2">
            <a:extLst>
              <a:ext uri="{FF2B5EF4-FFF2-40B4-BE49-F238E27FC236}">
                <a16:creationId xmlns:a16="http://schemas.microsoft.com/office/drawing/2014/main" id="{2B859279-B0EF-27CD-4D8E-01A0C9D3BD8C}"/>
              </a:ext>
            </a:extLst>
          </p:cNvPr>
          <p:cNvSpPr txBox="1"/>
          <p:nvPr/>
        </p:nvSpPr>
        <p:spPr>
          <a:xfrm>
            <a:off x="5103382" y="4355110"/>
            <a:ext cx="2358831" cy="1001813"/>
          </a:xfrm>
          <a:prstGeom prst="rect">
            <a:avLst/>
          </a:prstGeom>
          <a:noFill/>
        </p:spPr>
        <p:txBody>
          <a:bodyPr wrap="square" lIns="0" tIns="36576" rIns="0" bIns="0" rtlCol="0">
            <a:spAutoFit/>
          </a:bodyPr>
          <a:lstStyle/>
          <a:p>
            <a:pPr algn="ctr">
              <a:lnSpc>
                <a:spcPct val="85000"/>
              </a:lnSpc>
              <a:spcAft>
                <a:spcPts val="600"/>
              </a:spcAft>
              <a:buClr>
                <a:srgbClr val="27ACAA"/>
              </a:buClr>
              <a:buSzPct val="70000"/>
              <a:defRPr/>
            </a:pPr>
            <a:r>
              <a:rPr lang="en-US" sz="2000" b="1" dirty="0">
                <a:solidFill>
                  <a:srgbClr val="FFE600"/>
                </a:solidFill>
                <a:latin typeface="EYInterstate" panose="02000503020000020004" pitchFamily="2" charset="0"/>
              </a:rPr>
              <a:t>Lindsey Pigg</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Senior Manager</a:t>
            </a:r>
            <a:br>
              <a:rPr kumimoji="0" lang="en-US" sz="1400" b="0" i="0" u="none" strike="noStrike" kern="1200" cap="none" spc="0" normalizeH="0" baseline="0" noProof="0" dirty="0">
                <a:ln>
                  <a:noFill/>
                </a:ln>
                <a:solidFill>
                  <a:srgbClr val="FFFFFF"/>
                </a:solidFill>
                <a:effectLst/>
                <a:uLnTx/>
                <a:uFillTx/>
                <a:latin typeface="EYInterstate Light"/>
                <a:ea typeface="+mn-ea"/>
                <a:cs typeface="+mn-cs"/>
              </a:rPr>
            </a:b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Ernst &amp; Young LLP</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Boston, MA</a:t>
            </a:r>
            <a:endParaRPr kumimoji="0" lang="en-US" sz="11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4" name="TextBox 3">
            <a:extLst>
              <a:ext uri="{FF2B5EF4-FFF2-40B4-BE49-F238E27FC236}">
                <a16:creationId xmlns:a16="http://schemas.microsoft.com/office/drawing/2014/main" id="{9EC5B3DF-DF7A-F1A0-71BB-B53D2D09B279}"/>
              </a:ext>
            </a:extLst>
          </p:cNvPr>
          <p:cNvSpPr txBox="1"/>
          <p:nvPr/>
        </p:nvSpPr>
        <p:spPr>
          <a:xfrm>
            <a:off x="8265106" y="4355110"/>
            <a:ext cx="2651460" cy="1001813"/>
          </a:xfrm>
          <a:prstGeom prst="rect">
            <a:avLst/>
          </a:prstGeom>
          <a:noFill/>
        </p:spPr>
        <p:txBody>
          <a:bodyPr wrap="square" lIns="0" tIns="36576" rIns="0" bIns="0" rtlCol="0">
            <a:spAutoFit/>
          </a:bodyPr>
          <a:lstStyle/>
          <a:p>
            <a:pPr algn="ctr">
              <a:lnSpc>
                <a:spcPct val="85000"/>
              </a:lnSpc>
              <a:spcAft>
                <a:spcPts val="600"/>
              </a:spcAft>
              <a:buClr>
                <a:srgbClr val="27ACAA"/>
              </a:buClr>
              <a:buSzPct val="70000"/>
              <a:defRPr/>
            </a:pPr>
            <a:r>
              <a:rPr lang="en-US" sz="2000" b="1" dirty="0">
                <a:solidFill>
                  <a:srgbClr val="FFE600"/>
                </a:solidFill>
                <a:latin typeface="EYInterstate" panose="02000503020000020004" pitchFamily="2" charset="0"/>
              </a:rPr>
              <a:t>Michael Coviello</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Senior</a:t>
            </a:r>
            <a:br>
              <a:rPr kumimoji="0" lang="en-US" sz="1400" b="0" i="0" u="none" strike="noStrike" kern="1200" cap="none" spc="0" normalizeH="0" baseline="0" noProof="0" dirty="0">
                <a:ln>
                  <a:noFill/>
                </a:ln>
                <a:solidFill>
                  <a:srgbClr val="FFFFFF"/>
                </a:solidFill>
                <a:effectLst/>
                <a:uLnTx/>
                <a:uFillTx/>
                <a:latin typeface="EYInterstate Light"/>
                <a:ea typeface="+mn-ea"/>
                <a:cs typeface="+mn-cs"/>
              </a:rPr>
            </a:b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Ernst &amp; Young LLP</a:t>
            </a:r>
          </a:p>
          <a:p>
            <a:pPr marL="0" marR="0" lvl="0" indent="0" algn="ctr" defTabSz="914400" rtl="0" eaLnBrk="1" fontAlgn="auto" latinLnBrk="0" hangingPunct="1">
              <a:lnSpc>
                <a:spcPct val="85000"/>
              </a:lnSpc>
              <a:spcBef>
                <a:spcPts val="0"/>
              </a:spcBef>
              <a:spcAft>
                <a:spcPts val="600"/>
              </a:spcAft>
              <a:buClr>
                <a:srgbClr val="27ACAA"/>
              </a:buClr>
              <a:buSzPct val="70000"/>
              <a:buFontTx/>
              <a:buNone/>
              <a:tabLst/>
              <a:defRPr/>
            </a:pPr>
            <a:r>
              <a:rPr kumimoji="0" lang="en-US" sz="1400" b="0" i="0" u="none" strike="noStrike" kern="1200" cap="none" spc="0" normalizeH="0" baseline="0" noProof="0" dirty="0">
                <a:ln>
                  <a:noFill/>
                </a:ln>
                <a:solidFill>
                  <a:srgbClr val="FFFFFF"/>
                </a:solidFill>
                <a:effectLst/>
                <a:uLnTx/>
                <a:uFillTx/>
                <a:latin typeface="EYInterstate Light"/>
                <a:ea typeface="+mn-ea"/>
                <a:cs typeface="+mn-cs"/>
              </a:rPr>
              <a:t>Iselin, NJ</a:t>
            </a:r>
            <a:endParaRPr kumimoji="0" lang="en-US" sz="1100" b="0" i="0" u="none" strike="noStrike" kern="1200" cap="none" spc="0" normalizeH="0" baseline="0" noProof="0" dirty="0">
              <a:ln>
                <a:noFill/>
              </a:ln>
              <a:solidFill>
                <a:srgbClr val="FFFFFF"/>
              </a:solidFill>
              <a:effectLst/>
              <a:uLnTx/>
              <a:uFillTx/>
              <a:latin typeface="EYInterstate Light"/>
              <a:ea typeface="+mn-ea"/>
              <a:cs typeface="+mn-cs"/>
            </a:endParaRPr>
          </a:p>
        </p:txBody>
      </p:sp>
      <p:sp>
        <p:nvSpPr>
          <p:cNvPr id="10" name="Oval 9">
            <a:extLst>
              <a:ext uri="{FF2B5EF4-FFF2-40B4-BE49-F238E27FC236}">
                <a16:creationId xmlns:a16="http://schemas.microsoft.com/office/drawing/2014/main" id="{F45EB9B9-F63D-5376-DDF0-C3478BD6BCB6}"/>
              </a:ext>
            </a:extLst>
          </p:cNvPr>
          <p:cNvSpPr/>
          <p:nvPr/>
        </p:nvSpPr>
        <p:spPr>
          <a:xfrm>
            <a:off x="2252804" y="2266417"/>
            <a:ext cx="1507452" cy="1507452"/>
          </a:xfrm>
          <a:prstGeom prst="ellipse">
            <a:avLst/>
          </a:prstGeom>
          <a:blipFill>
            <a:blip r:embed="rId2" cstate="screen">
              <a:extLst>
                <a:ext uri="{28A0092B-C50C-407E-A947-70E740481C1C}">
                  <a14:useLocalDpi xmlns:a14="http://schemas.microsoft.com/office/drawing/2010/main"/>
                </a:ext>
              </a:extLst>
            </a:blip>
            <a:stretch>
              <a:fillRect/>
            </a:stretch>
          </a:blip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endParaRPr lang="en-US" sz="1100" dirty="0">
              <a:solidFill>
                <a:schemeClr val="accent5"/>
              </a:solidFill>
            </a:endParaRPr>
          </a:p>
        </p:txBody>
      </p:sp>
      <p:pic>
        <p:nvPicPr>
          <p:cNvPr id="35" name="Picture 34">
            <a:extLst>
              <a:ext uri="{FF2B5EF4-FFF2-40B4-BE49-F238E27FC236}">
                <a16:creationId xmlns:a16="http://schemas.microsoft.com/office/drawing/2014/main" id="{DD2ED3C2-7886-BB38-B39A-32E7C11B0EE9}"/>
              </a:ext>
            </a:extLst>
          </p:cNvPr>
          <p:cNvPicPr>
            <a:picLocks noChangeAspect="1"/>
          </p:cNvPicPr>
          <p:nvPr/>
        </p:nvPicPr>
        <p:blipFill>
          <a:blip r:embed="rId3">
            <a:extLst>
              <a:ext uri="{28A0092B-C50C-407E-A947-70E740481C1C}">
                <a14:useLocalDpi xmlns:a14="http://schemas.microsoft.com/office/drawing/2010/main" val="0"/>
              </a:ext>
            </a:extLst>
          </a:blip>
          <a:srcRect t="209" b="209"/>
          <a:stretch/>
        </p:blipFill>
        <p:spPr>
          <a:xfrm>
            <a:off x="8805340" y="2272732"/>
            <a:ext cx="1507452" cy="1501137"/>
          </a:xfrm>
          <a:prstGeom prst="ellipse">
            <a:avLst/>
          </a:prstGeom>
        </p:spPr>
      </p:pic>
      <p:pic>
        <p:nvPicPr>
          <p:cNvPr id="36" name="Picture 35">
            <a:extLst>
              <a:ext uri="{FF2B5EF4-FFF2-40B4-BE49-F238E27FC236}">
                <a16:creationId xmlns:a16="http://schemas.microsoft.com/office/drawing/2014/main" id="{4705062D-264C-E73F-DE11-021AB49317C2}"/>
              </a:ext>
            </a:extLst>
          </p:cNvPr>
          <p:cNvPicPr>
            <a:picLocks noChangeAspect="1"/>
          </p:cNvPicPr>
          <p:nvPr/>
        </p:nvPicPr>
        <p:blipFill>
          <a:blip r:embed="rId4" cstate="print">
            <a:extLst>
              <a:ext uri="{28A0092B-C50C-407E-A947-70E740481C1C}">
                <a14:useLocalDpi xmlns:a14="http://schemas.microsoft.com/office/drawing/2010/main" val="0"/>
              </a:ext>
            </a:extLst>
          </a:blip>
          <a:srcRect t="3872" b="3872"/>
          <a:stretch/>
        </p:blipFill>
        <p:spPr>
          <a:xfrm>
            <a:off x="5525901" y="2266417"/>
            <a:ext cx="1513793" cy="1507452"/>
          </a:xfrm>
          <a:prstGeom prst="ellipse">
            <a:avLst/>
          </a:prstGeom>
        </p:spPr>
      </p:pic>
    </p:spTree>
    <p:extLst>
      <p:ext uri="{BB962C8B-B14F-4D97-AF65-F5344CB8AC3E}">
        <p14:creationId xmlns:p14="http://schemas.microsoft.com/office/powerpoint/2010/main" val="1276453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Exit strategies</a:t>
            </a:r>
          </a:p>
        </p:txBody>
      </p:sp>
      <p:sp>
        <p:nvSpPr>
          <p:cNvPr id="3" name="Content Placeholder 2"/>
          <p:cNvSpPr>
            <a:spLocks noGrp="1"/>
          </p:cNvSpPr>
          <p:nvPr>
            <p:ph sz="quarter" idx="16"/>
          </p:nvPr>
        </p:nvSpPr>
        <p:spPr>
          <a:xfrm>
            <a:off x="485521" y="1411287"/>
            <a:ext cx="11224800" cy="4638675"/>
          </a:xfrm>
        </p:spPr>
        <p:txBody>
          <a:bodyPr/>
          <a:lstStyle/>
          <a:p>
            <a:r>
              <a:rPr lang="en-US" dirty="0"/>
              <a:t>Sale/merger or liquidation:</a:t>
            </a:r>
          </a:p>
          <a:p>
            <a:pPr lvl="1"/>
            <a:r>
              <a:rPr lang="en-US" dirty="0"/>
              <a:t>Single-member LLCs:</a:t>
            </a:r>
          </a:p>
          <a:p>
            <a:pPr lvl="2"/>
            <a:r>
              <a:rPr lang="en-US" dirty="0"/>
              <a:t>Since the LLC is disregarded for tax purposes, no tax impact</a:t>
            </a:r>
          </a:p>
          <a:p>
            <a:pPr lvl="1"/>
            <a:r>
              <a:rPr lang="en-US" dirty="0"/>
              <a:t>Exempt organizations:</a:t>
            </a:r>
          </a:p>
          <a:p>
            <a:pPr lvl="2"/>
            <a:r>
              <a:rPr lang="en-US" dirty="0"/>
              <a:t>Generally, no gain or loss should be recognized</a:t>
            </a:r>
          </a:p>
          <a:p>
            <a:pPr lvl="1"/>
            <a:r>
              <a:rPr lang="en-US" dirty="0"/>
              <a:t>Taxable corporations (state law nonprofit and business corporations):</a:t>
            </a:r>
          </a:p>
          <a:p>
            <a:pPr lvl="2"/>
            <a:r>
              <a:rPr lang="en-US" dirty="0"/>
              <a:t>Asset sale vs. stock sale to unrelated party</a:t>
            </a:r>
          </a:p>
          <a:p>
            <a:pPr lvl="2"/>
            <a:r>
              <a:rPr lang="en-US" dirty="0"/>
              <a:t>Liquidation/merger into parent</a:t>
            </a:r>
          </a:p>
        </p:txBody>
      </p:sp>
      <p:sp>
        <p:nvSpPr>
          <p:cNvPr id="5" name="Slide Number Placeholder 4">
            <a:extLst>
              <a:ext uri="{FF2B5EF4-FFF2-40B4-BE49-F238E27FC236}">
                <a16:creationId xmlns:a16="http://schemas.microsoft.com/office/drawing/2014/main" id="{7FC00C98-444E-B714-588E-514DDFEA1E0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30</a:t>
            </a:fld>
            <a:endParaRPr lang="en-US" dirty="0"/>
          </a:p>
        </p:txBody>
      </p:sp>
    </p:spTree>
    <p:extLst>
      <p:ext uri="{BB962C8B-B14F-4D97-AF65-F5344CB8AC3E}">
        <p14:creationId xmlns:p14="http://schemas.microsoft.com/office/powerpoint/2010/main" val="4046434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Merger of exempt into a related exempt organization</a:t>
            </a:r>
          </a:p>
        </p:txBody>
      </p:sp>
      <p:sp>
        <p:nvSpPr>
          <p:cNvPr id="3" name="Content Placeholder 2"/>
          <p:cNvSpPr>
            <a:spLocks noGrp="1"/>
          </p:cNvSpPr>
          <p:nvPr>
            <p:ph sz="quarter" idx="16"/>
          </p:nvPr>
        </p:nvSpPr>
        <p:spPr>
          <a:xfrm>
            <a:off x="485521" y="1411287"/>
            <a:ext cx="11224800" cy="4638675"/>
          </a:xfrm>
        </p:spPr>
        <p:txBody>
          <a:bodyPr/>
          <a:lstStyle/>
          <a:p>
            <a:r>
              <a:rPr lang="en-US" dirty="0"/>
              <a:t>Tax considerations:</a:t>
            </a:r>
          </a:p>
          <a:p>
            <a:pPr lvl="1"/>
            <a:r>
              <a:rPr lang="en-US" dirty="0"/>
              <a:t>Generally, the merger of one exempt organization into another exempt organization:</a:t>
            </a:r>
          </a:p>
          <a:p>
            <a:pPr lvl="2"/>
            <a:r>
              <a:rPr lang="en-US" dirty="0"/>
              <a:t>Does not adversely impact the exempt status of the surviving entity:</a:t>
            </a:r>
          </a:p>
          <a:p>
            <a:pPr lvl="3"/>
            <a:r>
              <a:rPr lang="en-US" dirty="0"/>
              <a:t>The assets and income transferred in the merger remain dedicated to charitable purposes </a:t>
            </a:r>
          </a:p>
          <a:p>
            <a:pPr lvl="2"/>
            <a:r>
              <a:rPr lang="en-US" dirty="0"/>
              <a:t>Does not generate unrelated business income</a:t>
            </a:r>
          </a:p>
          <a:p>
            <a:pPr lvl="1"/>
            <a:r>
              <a:rPr lang="en-US" dirty="0"/>
              <a:t>Schedule O disclosures for surviving entity</a:t>
            </a:r>
          </a:p>
          <a:p>
            <a:pPr lvl="1"/>
            <a:r>
              <a:rPr lang="en-US" dirty="0"/>
              <a:t>Final returns must be filed by 15th day of fifth month following month of</a:t>
            </a:r>
            <a:br>
              <a:rPr lang="en-US" dirty="0"/>
            </a:br>
            <a:r>
              <a:rPr lang="en-US" dirty="0"/>
              <a:t>the merger or dissolution:</a:t>
            </a:r>
          </a:p>
          <a:p>
            <a:pPr lvl="2"/>
            <a:r>
              <a:rPr lang="en-US" dirty="0"/>
              <a:t>Schedule N disclosures</a:t>
            </a:r>
          </a:p>
          <a:p>
            <a:pPr lvl="2"/>
            <a:r>
              <a:rPr lang="en-US" dirty="0"/>
              <a:t>Must attach a certified copy of articles of dissolution or merger approved by the appropriate state authority</a:t>
            </a:r>
          </a:p>
          <a:p>
            <a:r>
              <a:rPr lang="en-US" dirty="0"/>
              <a:t>Nontax considerations:</a:t>
            </a:r>
          </a:p>
          <a:p>
            <a:pPr lvl="1"/>
            <a:r>
              <a:rPr lang="en-US" dirty="0"/>
              <a:t>Board approvals and resolutions</a:t>
            </a:r>
          </a:p>
          <a:p>
            <a:pPr lvl="1"/>
            <a:r>
              <a:rPr lang="en-US" dirty="0"/>
              <a:t>Filings with state’s secretary of state </a:t>
            </a:r>
          </a:p>
          <a:p>
            <a:pPr lvl="1"/>
            <a:r>
              <a:rPr lang="en-US" dirty="0"/>
              <a:t>Notice to state’s attorney general or charities bureau</a:t>
            </a:r>
          </a:p>
        </p:txBody>
      </p:sp>
      <p:sp>
        <p:nvSpPr>
          <p:cNvPr id="5" name="Slide Number Placeholder 4">
            <a:extLst>
              <a:ext uri="{FF2B5EF4-FFF2-40B4-BE49-F238E27FC236}">
                <a16:creationId xmlns:a16="http://schemas.microsoft.com/office/drawing/2014/main" id="{78B644A4-3C33-BA18-F0BE-D050A180A181}"/>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31</a:t>
            </a:fld>
            <a:endParaRPr lang="en-US" dirty="0"/>
          </a:p>
        </p:txBody>
      </p:sp>
    </p:spTree>
    <p:extLst>
      <p:ext uri="{BB962C8B-B14F-4D97-AF65-F5344CB8AC3E}">
        <p14:creationId xmlns:p14="http://schemas.microsoft.com/office/powerpoint/2010/main" val="121240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Sale of for-profit to unrelated third party</a:t>
            </a:r>
          </a:p>
        </p:txBody>
      </p:sp>
      <p:sp>
        <p:nvSpPr>
          <p:cNvPr id="3" name="Content Placeholder 2"/>
          <p:cNvSpPr>
            <a:spLocks noGrp="1"/>
          </p:cNvSpPr>
          <p:nvPr>
            <p:ph sz="quarter" idx="16"/>
          </p:nvPr>
        </p:nvSpPr>
        <p:spPr>
          <a:xfrm>
            <a:off x="485521" y="1411287"/>
            <a:ext cx="11224800" cy="4638675"/>
          </a:xfrm>
        </p:spPr>
        <p:txBody>
          <a:bodyPr/>
          <a:lstStyle/>
          <a:p>
            <a:r>
              <a:rPr lang="en-US" dirty="0"/>
              <a:t>Stock sale</a:t>
            </a:r>
          </a:p>
          <a:p>
            <a:pPr lvl="1"/>
            <a:r>
              <a:rPr lang="en-US" dirty="0"/>
              <a:t>Exempt organization parent: any gain or loss on sale of stock would generally be excluded from UBTI treatment under Section 512(b)(5)</a:t>
            </a:r>
          </a:p>
          <a:p>
            <a:r>
              <a:rPr lang="en-US" dirty="0"/>
              <a:t>Asset sale</a:t>
            </a:r>
          </a:p>
          <a:p>
            <a:pPr lvl="1"/>
            <a:r>
              <a:rPr lang="en-US" dirty="0"/>
              <a:t>Taxable event to the for-profit subsidiary</a:t>
            </a:r>
          </a:p>
          <a:p>
            <a:pPr lvl="1"/>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789030F1-2768-AB2F-C3AE-A25DC51AAA8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32</a:t>
            </a:fld>
            <a:endParaRPr lang="en-US" dirty="0"/>
          </a:p>
        </p:txBody>
      </p:sp>
    </p:spTree>
    <p:extLst>
      <p:ext uri="{BB962C8B-B14F-4D97-AF65-F5344CB8AC3E}">
        <p14:creationId xmlns:p14="http://schemas.microsoft.com/office/powerpoint/2010/main" val="3221470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Merger/liquidation of taxable subsidiary into exempt parent</a:t>
            </a:r>
          </a:p>
        </p:txBody>
      </p:sp>
      <p:sp>
        <p:nvSpPr>
          <p:cNvPr id="3" name="Content Placeholder 2"/>
          <p:cNvSpPr>
            <a:spLocks noGrp="1"/>
          </p:cNvSpPr>
          <p:nvPr>
            <p:ph sz="quarter" idx="16"/>
          </p:nvPr>
        </p:nvSpPr>
        <p:spPr>
          <a:xfrm>
            <a:off x="485521" y="1411287"/>
            <a:ext cx="11224800" cy="4638675"/>
          </a:xfrm>
        </p:spPr>
        <p:txBody>
          <a:bodyPr/>
          <a:lstStyle/>
          <a:p>
            <a:r>
              <a:rPr lang="en-US" dirty="0"/>
              <a:t>It is treated as a “liquidation” of subsidiary for tax purposes.</a:t>
            </a:r>
          </a:p>
          <a:p>
            <a:r>
              <a:rPr lang="en-US" dirty="0"/>
              <a:t>General rule: no gain or loss recognized by parent (i.e., Section 332(a)) or subsidiary (i.e., Section 337(a)) where the parent owns at least 80% of subsidiary stock (by vote and value).</a:t>
            </a:r>
          </a:p>
          <a:p>
            <a:r>
              <a:rPr lang="en-US" dirty="0"/>
              <a:t>Special rule: where the parent is an exempt organization, gain or loss will be recognized by a taxable subsidiary upon the transfer unless the parent (a) is subject to UBTI and (b) uses the property in an unrelated trade or business immediately after the distribution. See Reg. Section 1.337(d)-4.</a:t>
            </a:r>
          </a:p>
          <a:p>
            <a:r>
              <a:rPr lang="en-US" dirty="0"/>
              <a:t>There is a limitation on losses under Reg. Section 1.337(d)-4(d).</a:t>
            </a:r>
          </a:p>
        </p:txBody>
      </p:sp>
      <p:sp>
        <p:nvSpPr>
          <p:cNvPr id="5" name="Slide Number Placeholder 4">
            <a:extLst>
              <a:ext uri="{FF2B5EF4-FFF2-40B4-BE49-F238E27FC236}">
                <a16:creationId xmlns:a16="http://schemas.microsoft.com/office/drawing/2014/main" id="{5CA544C0-89B6-52AF-AD95-E52003DD26BB}"/>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33</a:t>
            </a:fld>
            <a:endParaRPr lang="en-US" dirty="0"/>
          </a:p>
        </p:txBody>
      </p:sp>
    </p:spTree>
    <p:extLst>
      <p:ext uri="{BB962C8B-B14F-4D97-AF65-F5344CB8AC3E}">
        <p14:creationId xmlns:p14="http://schemas.microsoft.com/office/powerpoint/2010/main" val="3755963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Distributions of appreciated property</a:t>
            </a:r>
            <a:br>
              <a:rPr lang="en-US" dirty="0"/>
            </a:br>
            <a:r>
              <a:rPr lang="en-US" sz="1800" dirty="0"/>
              <a:t>Section 311(b)</a:t>
            </a: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The transfer of appreciated property by a taxable subsidiary to its exempt parent in a transaction that is not a liquidation event.</a:t>
            </a:r>
          </a:p>
          <a:p>
            <a:r>
              <a:rPr lang="en-US" dirty="0"/>
              <a:t>General rule: such a transfer is a taxable event to the taxable subsidiary under Section 311(b).</a:t>
            </a:r>
          </a:p>
          <a:p>
            <a:r>
              <a:rPr lang="en-US" dirty="0"/>
              <a:t>Common examples:</a:t>
            </a:r>
          </a:p>
          <a:p>
            <a:pPr lvl="1"/>
            <a:r>
              <a:rPr lang="en-US" dirty="0"/>
              <a:t>Intangible assets developed by a taxable subsidiary and later transferred to its exempt parent</a:t>
            </a:r>
          </a:p>
          <a:p>
            <a:pPr lvl="1"/>
            <a:r>
              <a:rPr lang="en-US" dirty="0"/>
              <a:t>Transfer of employees (workforce in place)</a:t>
            </a:r>
          </a:p>
        </p:txBody>
      </p:sp>
      <p:sp>
        <p:nvSpPr>
          <p:cNvPr id="5" name="Slide Number Placeholder 4">
            <a:extLst>
              <a:ext uri="{FF2B5EF4-FFF2-40B4-BE49-F238E27FC236}">
                <a16:creationId xmlns:a16="http://schemas.microsoft.com/office/drawing/2014/main" id="{83F75CC5-3CEB-0817-9A82-0938D33E291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34</a:t>
            </a:fld>
            <a:endParaRPr lang="en-US" dirty="0"/>
          </a:p>
        </p:txBody>
      </p:sp>
    </p:spTree>
    <p:extLst>
      <p:ext uri="{BB962C8B-B14F-4D97-AF65-F5344CB8AC3E}">
        <p14:creationId xmlns:p14="http://schemas.microsoft.com/office/powerpoint/2010/main" val="404750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7C292-8CB1-DA86-8E26-68DFDD9A88E9}"/>
              </a:ext>
            </a:extLst>
          </p:cNvPr>
          <p:cNvSpPr>
            <a:spLocks noGrp="1"/>
          </p:cNvSpPr>
          <p:nvPr>
            <p:ph type="title"/>
          </p:nvPr>
        </p:nvSpPr>
        <p:spPr/>
        <p:txBody>
          <a:bodyPr/>
          <a:lstStyle/>
          <a:p>
            <a:r>
              <a:rPr lang="en-US" sz="5400" dirty="0"/>
              <a:t>Interests in nonstock, nonprofit entities</a:t>
            </a:r>
          </a:p>
        </p:txBody>
      </p:sp>
    </p:spTree>
    <p:extLst>
      <p:ext uri="{BB962C8B-B14F-4D97-AF65-F5344CB8AC3E}">
        <p14:creationId xmlns:p14="http://schemas.microsoft.com/office/powerpoint/2010/main" val="2404677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Membership interests</a:t>
            </a:r>
          </a:p>
        </p:txBody>
      </p:sp>
      <p:sp>
        <p:nvSpPr>
          <p:cNvPr id="4" name="Content Placeholder 3">
            <a:extLst>
              <a:ext uri="{FF2B5EF4-FFF2-40B4-BE49-F238E27FC236}">
                <a16:creationId xmlns:a16="http://schemas.microsoft.com/office/drawing/2014/main" id="{0B0DE110-EA19-F262-D83F-5319244C7553}"/>
              </a:ext>
            </a:extLst>
          </p:cNvPr>
          <p:cNvSpPr>
            <a:spLocks noGrp="1"/>
          </p:cNvSpPr>
          <p:nvPr>
            <p:ph sz="quarter" idx="15"/>
          </p:nvPr>
        </p:nvSpPr>
        <p:spPr>
          <a:xfrm>
            <a:off x="6353069" y="1411287"/>
            <a:ext cx="5356800" cy="4638675"/>
          </a:xfrm>
        </p:spPr>
        <p:txBody>
          <a:bodyPr/>
          <a:lstStyle/>
          <a:p>
            <a:r>
              <a:rPr lang="en-US" dirty="0"/>
              <a:t>Ownership interests in nonprofit corporate entities are often in the form of membership interests rather than shares of stock.</a:t>
            </a:r>
          </a:p>
          <a:p>
            <a:r>
              <a:rPr lang="en-US" dirty="0"/>
              <a:t>Corporate tax and consolidated return rules generally apply with reference to stock:</a:t>
            </a:r>
          </a:p>
          <a:p>
            <a:pPr lvl="1"/>
            <a:r>
              <a:rPr lang="en-US" dirty="0"/>
              <a:t>For example: “solely for stock requirement” necessary for transfers/exchanges to qualify for full tax-free treatment under Section 351 and Section 368. </a:t>
            </a:r>
          </a:p>
          <a:p>
            <a:r>
              <a:rPr lang="en-US" dirty="0"/>
              <a:t>Can a nonprofit that has membership interests instead of stock satisfy these statutory requirements?</a:t>
            </a:r>
          </a:p>
          <a:p>
            <a:endParaRPr lang="en-US" dirty="0"/>
          </a:p>
        </p:txBody>
      </p:sp>
      <p:grpSp>
        <p:nvGrpSpPr>
          <p:cNvPr id="15" name="Group 14"/>
          <p:cNvGrpSpPr/>
          <p:nvPr/>
        </p:nvGrpSpPr>
        <p:grpSpPr>
          <a:xfrm>
            <a:off x="2440539" y="1873451"/>
            <a:ext cx="1371600" cy="1802000"/>
            <a:chOff x="1599291" y="1873451"/>
            <a:chExt cx="1371600" cy="1802000"/>
          </a:xfrm>
        </p:grpSpPr>
        <p:cxnSp>
          <p:nvCxnSpPr>
            <p:cNvPr id="13" name="Straight Connector 12"/>
            <p:cNvCxnSpPr>
              <a:stCxn id="7" idx="2"/>
            </p:cNvCxnSpPr>
            <p:nvPr/>
          </p:nvCxnSpPr>
          <p:spPr>
            <a:xfrm>
              <a:off x="2282419" y="2224316"/>
              <a:ext cx="3581" cy="1204684"/>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40416" y="1873451"/>
              <a:ext cx="1284006" cy="350865"/>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2400" dirty="0">
                  <a:solidFill>
                    <a:schemeClr val="bg1"/>
                  </a:solidFill>
                  <a:cs typeface="Arial" panose="020B0604020202020204" pitchFamily="34" charset="0"/>
                </a:rPr>
                <a:t>Members</a:t>
              </a:r>
            </a:p>
          </p:txBody>
        </p:sp>
        <p:sp>
          <p:nvSpPr>
            <p:cNvPr id="6" name="Rectangle 5"/>
            <p:cNvSpPr/>
            <p:nvPr/>
          </p:nvSpPr>
          <p:spPr>
            <a:xfrm>
              <a:off x="1599291" y="2989651"/>
              <a:ext cx="1371600" cy="68580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bg2"/>
                  </a:solidFill>
                  <a:cs typeface="Arial" panose="020B0604020202020204" pitchFamily="34" charset="0"/>
                </a:rPr>
                <a:t>Inc.</a:t>
              </a:r>
            </a:p>
          </p:txBody>
        </p:sp>
      </p:grpSp>
      <p:sp>
        <p:nvSpPr>
          <p:cNvPr id="3" name="Slide Number Placeholder 4">
            <a:extLst>
              <a:ext uri="{FF2B5EF4-FFF2-40B4-BE49-F238E27FC236}">
                <a16:creationId xmlns:a16="http://schemas.microsoft.com/office/drawing/2014/main" id="{ACF2156A-1319-C6CE-6F60-643CDBD9FD82}"/>
              </a:ext>
            </a:extLst>
          </p:cNvPr>
          <p:cNvSpPr txBox="1">
            <a:spLocks/>
          </p:cNvSpPr>
          <p:nvPr/>
        </p:nvSpPr>
        <p:spPr>
          <a:xfrm>
            <a:off x="485747" y="6494271"/>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36</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4032191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Membership interests treated as stock</a:t>
            </a:r>
          </a:p>
        </p:txBody>
      </p:sp>
      <p:sp>
        <p:nvSpPr>
          <p:cNvPr id="3" name="Content Placeholder 2">
            <a:extLst>
              <a:ext uri="{FF2B5EF4-FFF2-40B4-BE49-F238E27FC236}">
                <a16:creationId xmlns:a16="http://schemas.microsoft.com/office/drawing/2014/main" id="{312EDD5B-EA75-7E7F-EA23-AA9D5EBFE46F}"/>
              </a:ext>
            </a:extLst>
          </p:cNvPr>
          <p:cNvSpPr>
            <a:spLocks noGrp="1"/>
          </p:cNvSpPr>
          <p:nvPr>
            <p:ph sz="quarter" idx="15"/>
          </p:nvPr>
        </p:nvSpPr>
        <p:spPr>
          <a:xfrm>
            <a:off x="6353069" y="1411287"/>
            <a:ext cx="5356800" cy="4638675"/>
          </a:xfrm>
        </p:spPr>
        <p:txBody>
          <a:bodyPr/>
          <a:lstStyle/>
          <a:p>
            <a:r>
              <a:rPr lang="en-US" dirty="0"/>
              <a:t>Membership interests are generally treated as equivalent to shares of stock for US federal income tax purposes if they entitle their holder to rights equivalent to that of a shareholder (e.g., the right to vote, right to non-liquidating distributions, right to liquidation proceeds and right to disposition/transfer).</a:t>
            </a:r>
          </a:p>
          <a:p>
            <a:r>
              <a:rPr lang="en-US" dirty="0"/>
              <a:t>See Rev. Rul. 69-591, 1969-2 C.B. 171.</a:t>
            </a:r>
          </a:p>
          <a:p>
            <a:endParaRPr lang="en-US" dirty="0"/>
          </a:p>
        </p:txBody>
      </p:sp>
      <p:sp>
        <p:nvSpPr>
          <p:cNvPr id="14" name="Footer Placeholder 13"/>
          <p:cNvSpPr>
            <a:spLocks noGrp="1"/>
          </p:cNvSpPr>
          <p:nvPr>
            <p:ph type="ftr" sz="quarter" idx="4294967295"/>
          </p:nvPr>
        </p:nvSpPr>
        <p:spPr>
          <a:xfrm>
            <a:off x="0" y="0"/>
            <a:ext cx="0" cy="0"/>
          </a:xfrm>
        </p:spPr>
        <p:txBody>
          <a:bodyPr/>
          <a:lstStyle/>
          <a:p>
            <a:r>
              <a:rPr lang="en-US" dirty="0"/>
              <a:t>Tax structuring for exempt organizations</a:t>
            </a:r>
            <a:endParaRPr lang="en-GB" dirty="0"/>
          </a:p>
        </p:txBody>
      </p:sp>
      <p:grpSp>
        <p:nvGrpSpPr>
          <p:cNvPr id="9" name="Group 8"/>
          <p:cNvGrpSpPr/>
          <p:nvPr/>
        </p:nvGrpSpPr>
        <p:grpSpPr>
          <a:xfrm>
            <a:off x="2464923" y="1873451"/>
            <a:ext cx="1371600" cy="1802000"/>
            <a:chOff x="1599291" y="1873451"/>
            <a:chExt cx="1371600" cy="1802000"/>
          </a:xfrm>
        </p:grpSpPr>
        <p:cxnSp>
          <p:nvCxnSpPr>
            <p:cNvPr id="10" name="Straight Connector 9"/>
            <p:cNvCxnSpPr>
              <a:stCxn id="11" idx="2"/>
            </p:cNvCxnSpPr>
            <p:nvPr/>
          </p:nvCxnSpPr>
          <p:spPr>
            <a:xfrm>
              <a:off x="2282419" y="2224316"/>
              <a:ext cx="3581" cy="1204684"/>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40416" y="1873451"/>
              <a:ext cx="1284006" cy="350865"/>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2400" dirty="0">
                  <a:solidFill>
                    <a:schemeClr val="bg1"/>
                  </a:solidFill>
                  <a:cs typeface="Arial" panose="020B0604020202020204" pitchFamily="34" charset="0"/>
                </a:rPr>
                <a:t>Members</a:t>
              </a:r>
            </a:p>
          </p:txBody>
        </p:sp>
        <p:sp>
          <p:nvSpPr>
            <p:cNvPr id="13" name="Rectangle 12"/>
            <p:cNvSpPr/>
            <p:nvPr/>
          </p:nvSpPr>
          <p:spPr>
            <a:xfrm>
              <a:off x="1599291" y="2989651"/>
              <a:ext cx="1371600" cy="68580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bg2"/>
                  </a:solidFill>
                  <a:cs typeface="Arial" panose="020B0604020202020204" pitchFamily="34" charset="0"/>
                </a:rPr>
                <a:t>Inc.</a:t>
              </a:r>
            </a:p>
          </p:txBody>
        </p:sp>
      </p:grpSp>
      <p:sp>
        <p:nvSpPr>
          <p:cNvPr id="5" name="Slide Number Placeholder 4">
            <a:extLst>
              <a:ext uri="{FF2B5EF4-FFF2-40B4-BE49-F238E27FC236}">
                <a16:creationId xmlns:a16="http://schemas.microsoft.com/office/drawing/2014/main" id="{665F1A91-848A-E210-ADF3-D1EF218549FC}"/>
              </a:ext>
            </a:extLst>
          </p:cNvPr>
          <p:cNvSpPr txBox="1">
            <a:spLocks/>
          </p:cNvSpPr>
          <p:nvPr/>
        </p:nvSpPr>
        <p:spPr>
          <a:xfrm>
            <a:off x="485747" y="6494271"/>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37</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1343840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Characteristics of stock vs. membership interests</a:t>
            </a:r>
          </a:p>
        </p:txBody>
      </p:sp>
      <p:sp>
        <p:nvSpPr>
          <p:cNvPr id="10" name="Content Placeholder 9"/>
          <p:cNvSpPr>
            <a:spLocks noGrp="1"/>
          </p:cNvSpPr>
          <p:nvPr>
            <p:ph sz="quarter" idx="16"/>
          </p:nvPr>
        </p:nvSpPr>
        <p:spPr>
          <a:xfrm>
            <a:off x="485775" y="1682496"/>
            <a:ext cx="5356225" cy="4367467"/>
          </a:xfrm>
        </p:spPr>
        <p:txBody>
          <a:bodyPr/>
          <a:lstStyle/>
          <a:p>
            <a:r>
              <a:rPr lang="en-US" dirty="0"/>
              <a:t>Generally, includes right to elect board of directors or similar governing body</a:t>
            </a:r>
          </a:p>
          <a:p>
            <a:r>
              <a:rPr lang="en-GB" dirty="0"/>
              <a:t>May not include distribution rights, such as where applicable law prohibits distributions </a:t>
            </a:r>
          </a:p>
          <a:p>
            <a:r>
              <a:rPr lang="en-GB" dirty="0"/>
              <a:t>Generally includes right to liquidation proceeds</a:t>
            </a:r>
          </a:p>
          <a:p>
            <a:r>
              <a:rPr lang="en-GB" dirty="0"/>
              <a:t>Right to dispose of membership interests may be limited by law</a:t>
            </a:r>
          </a:p>
          <a:p>
            <a:endParaRPr lang="en-GB" dirty="0"/>
          </a:p>
          <a:p>
            <a:endParaRPr lang="en-US" dirty="0"/>
          </a:p>
        </p:txBody>
      </p:sp>
      <p:sp>
        <p:nvSpPr>
          <p:cNvPr id="22" name="Content Placeholder 21"/>
          <p:cNvSpPr>
            <a:spLocks noGrp="1"/>
          </p:cNvSpPr>
          <p:nvPr>
            <p:ph sz="quarter" idx="15"/>
          </p:nvPr>
        </p:nvSpPr>
        <p:spPr>
          <a:xfrm>
            <a:off x="6353175" y="1682496"/>
            <a:ext cx="5356225" cy="4367467"/>
          </a:xfrm>
        </p:spPr>
        <p:txBody>
          <a:bodyPr/>
          <a:lstStyle/>
          <a:p>
            <a:r>
              <a:rPr lang="en-US" dirty="0"/>
              <a:t>Right to vote on shareholder matters/elect board of directors</a:t>
            </a:r>
          </a:p>
          <a:p>
            <a:r>
              <a:rPr lang="en-US" dirty="0"/>
              <a:t>Right to dividends</a:t>
            </a:r>
          </a:p>
          <a:p>
            <a:r>
              <a:rPr lang="en-US" dirty="0"/>
              <a:t>Right to liquidation proceeds</a:t>
            </a:r>
          </a:p>
          <a:p>
            <a:r>
              <a:rPr lang="en-US" dirty="0"/>
              <a:t>Right to transfer/dispose of stock</a:t>
            </a:r>
          </a:p>
          <a:p>
            <a:endParaRPr lang="en-US" dirty="0"/>
          </a:p>
        </p:txBody>
      </p:sp>
      <p:sp>
        <p:nvSpPr>
          <p:cNvPr id="11" name="Text Placeholder 10"/>
          <p:cNvSpPr>
            <a:spLocks noGrp="1"/>
          </p:cNvSpPr>
          <p:nvPr>
            <p:ph type="body" sz="quarter" idx="4294967295"/>
          </p:nvPr>
        </p:nvSpPr>
        <p:spPr>
          <a:xfrm>
            <a:off x="485774" y="1138238"/>
            <a:ext cx="5353052" cy="639762"/>
          </a:xfrm>
        </p:spPr>
        <p:txBody>
          <a:bodyPr/>
          <a:lstStyle/>
          <a:p>
            <a:pPr marL="0" indent="0" algn="ctr">
              <a:buNone/>
            </a:pPr>
            <a:r>
              <a:rPr lang="en-US" b="1" dirty="0"/>
              <a:t>Stock</a:t>
            </a:r>
          </a:p>
          <a:p>
            <a:endParaRPr lang="en-US" b="1" dirty="0"/>
          </a:p>
        </p:txBody>
      </p:sp>
      <p:sp>
        <p:nvSpPr>
          <p:cNvPr id="12" name="Text Placeholder 11"/>
          <p:cNvSpPr>
            <a:spLocks noGrp="1"/>
          </p:cNvSpPr>
          <p:nvPr>
            <p:ph type="body" sz="quarter" idx="4294967295"/>
          </p:nvPr>
        </p:nvSpPr>
        <p:spPr>
          <a:xfrm>
            <a:off x="6353175" y="1138238"/>
            <a:ext cx="5391150" cy="639762"/>
          </a:xfrm>
        </p:spPr>
        <p:txBody>
          <a:bodyPr/>
          <a:lstStyle/>
          <a:p>
            <a:pPr marL="0" indent="0" algn="ctr">
              <a:buNone/>
            </a:pPr>
            <a:r>
              <a:rPr lang="en-US" b="1" dirty="0"/>
              <a:t>Membership interests</a:t>
            </a:r>
          </a:p>
          <a:p>
            <a:pPr algn="ctr"/>
            <a:endParaRPr lang="en-US" b="1" dirty="0"/>
          </a:p>
        </p:txBody>
      </p:sp>
      <p:sp>
        <p:nvSpPr>
          <p:cNvPr id="4" name="Slide Number Placeholder 4">
            <a:extLst>
              <a:ext uri="{FF2B5EF4-FFF2-40B4-BE49-F238E27FC236}">
                <a16:creationId xmlns:a16="http://schemas.microsoft.com/office/drawing/2014/main" id="{EE6E2915-1878-5FF3-A0D4-E2D2BD4833C4}"/>
              </a:ext>
            </a:extLst>
          </p:cNvPr>
          <p:cNvSpPr txBox="1">
            <a:spLocks/>
          </p:cNvSpPr>
          <p:nvPr/>
        </p:nvSpPr>
        <p:spPr>
          <a:xfrm>
            <a:off x="485747" y="6494271"/>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38</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1296987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DAB84-9674-7D19-810B-2DF03539D422}"/>
              </a:ext>
            </a:extLst>
          </p:cNvPr>
          <p:cNvSpPr>
            <a:spLocks noGrp="1"/>
          </p:cNvSpPr>
          <p:nvPr>
            <p:ph type="title"/>
          </p:nvPr>
        </p:nvSpPr>
        <p:spPr/>
        <p:txBody>
          <a:bodyPr/>
          <a:lstStyle/>
          <a:p>
            <a:r>
              <a:rPr lang="en-US" sz="5400" dirty="0"/>
              <a:t>Application of nonrecognition rules to tax-exempt organizations</a:t>
            </a:r>
          </a:p>
        </p:txBody>
      </p:sp>
    </p:spTree>
    <p:extLst>
      <p:ext uri="{BB962C8B-B14F-4D97-AF65-F5344CB8AC3E}">
        <p14:creationId xmlns:p14="http://schemas.microsoft.com/office/powerpoint/2010/main" val="1993978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35E-5C05-6D51-987F-66CB726FD9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AF7F1B-DBBE-D809-157C-AADBAB474B14}"/>
              </a:ext>
            </a:extLst>
          </p:cNvPr>
          <p:cNvSpPr>
            <a:spLocks noGrp="1"/>
          </p:cNvSpPr>
          <p:nvPr>
            <p:ph type="title"/>
          </p:nvPr>
        </p:nvSpPr>
        <p:spPr/>
        <p:txBody>
          <a:bodyPr/>
          <a:lstStyle/>
          <a:p>
            <a:r>
              <a:rPr lang="en-US" dirty="0"/>
              <a:t>CPE eligibility</a:t>
            </a:r>
            <a:endParaRPr lang="en-US" dirty="0">
              <a:solidFill>
                <a:srgbClr val="FF0000"/>
              </a:solidFill>
            </a:endParaRPr>
          </a:p>
        </p:txBody>
      </p:sp>
      <p:sp>
        <p:nvSpPr>
          <p:cNvPr id="8" name="Content Placeholder 7">
            <a:extLst>
              <a:ext uri="{FF2B5EF4-FFF2-40B4-BE49-F238E27FC236}">
                <a16:creationId xmlns:a16="http://schemas.microsoft.com/office/drawing/2014/main" id="{C44FE19D-4005-44AE-2BA0-7015F70F190B}"/>
              </a:ext>
            </a:extLst>
          </p:cNvPr>
          <p:cNvSpPr>
            <a:spLocks noGrp="1"/>
          </p:cNvSpPr>
          <p:nvPr>
            <p:ph sz="quarter" idx="16"/>
          </p:nvPr>
        </p:nvSpPr>
        <p:spPr/>
        <p:txBody>
          <a:bodyPr/>
          <a:lstStyle/>
          <a:p>
            <a:pPr marL="0" indent="0">
              <a:buNone/>
            </a:pPr>
            <a:r>
              <a:rPr lang="en-US" sz="2000" dirty="0">
                <a:latin typeface="+mj-lt"/>
                <a:ea typeface="Calibri" panose="020F0502020204030204" pitchFamily="34" charset="0"/>
              </a:rPr>
              <a:t>We will launch at least three polls per CPE credit; participants must attend the full session and answer at least three polls per CPE credit to receive full credit.</a:t>
            </a:r>
          </a:p>
          <a:p>
            <a:pPr marL="0" indent="0">
              <a:buNone/>
            </a:pPr>
            <a:endParaRPr lang="en-US" dirty="0"/>
          </a:p>
        </p:txBody>
      </p:sp>
    </p:spTree>
    <p:extLst>
      <p:ext uri="{BB962C8B-B14F-4D97-AF65-F5344CB8AC3E}">
        <p14:creationId xmlns:p14="http://schemas.microsoft.com/office/powerpoint/2010/main" val="6459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Relevance of qualification of exempt organization for nonrecognition treatment</a:t>
            </a:r>
          </a:p>
        </p:txBody>
      </p:sp>
      <p:sp>
        <p:nvSpPr>
          <p:cNvPr id="3" name="Content Placeholder 2"/>
          <p:cNvSpPr>
            <a:spLocks noGrp="1"/>
          </p:cNvSpPr>
          <p:nvPr>
            <p:ph sz="quarter" idx="16"/>
          </p:nvPr>
        </p:nvSpPr>
        <p:spPr>
          <a:xfrm>
            <a:off x="485521" y="1411287"/>
            <a:ext cx="11224800" cy="4638675"/>
          </a:xfrm>
        </p:spPr>
        <p:txBody>
          <a:bodyPr/>
          <a:lstStyle/>
          <a:p>
            <a:r>
              <a:rPr lang="en-US" dirty="0"/>
              <a:t>Applicability of Section 381 to federal tax attributes of the exempt organization</a:t>
            </a:r>
          </a:p>
          <a:p>
            <a:pPr lvl="1"/>
            <a:r>
              <a:rPr lang="en-US" dirty="0"/>
              <a:t>Loss carryovers attributable to UBTI</a:t>
            </a:r>
          </a:p>
          <a:p>
            <a:pPr lvl="1"/>
            <a:r>
              <a:rPr lang="en-US" dirty="0"/>
              <a:t>Nonrecognition of gain attributable to UBTI assets on which exempt organization may otherwise be subject to tax</a:t>
            </a:r>
          </a:p>
          <a:p>
            <a:endParaRPr lang="en-GB" dirty="0"/>
          </a:p>
        </p:txBody>
      </p:sp>
      <p:sp>
        <p:nvSpPr>
          <p:cNvPr id="5" name="Slide Number Placeholder 4">
            <a:extLst>
              <a:ext uri="{FF2B5EF4-FFF2-40B4-BE49-F238E27FC236}">
                <a16:creationId xmlns:a16="http://schemas.microsoft.com/office/drawing/2014/main" id="{229D3C91-74DF-C610-15D3-7538EBE5ADB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40</a:t>
            </a:fld>
            <a:endParaRPr lang="en-US" dirty="0"/>
          </a:p>
        </p:txBody>
      </p:sp>
    </p:spTree>
    <p:extLst>
      <p:ext uri="{BB962C8B-B14F-4D97-AF65-F5344CB8AC3E}">
        <p14:creationId xmlns:p14="http://schemas.microsoft.com/office/powerpoint/2010/main" val="3004075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Key transaction nonrecognition rules</a:t>
            </a:r>
          </a:p>
        </p:txBody>
      </p:sp>
      <p:sp>
        <p:nvSpPr>
          <p:cNvPr id="3" name="Content Placeholder 2"/>
          <p:cNvSpPr>
            <a:spLocks noGrp="1"/>
          </p:cNvSpPr>
          <p:nvPr>
            <p:ph sz="quarter" idx="16"/>
          </p:nvPr>
        </p:nvSpPr>
        <p:spPr>
          <a:xfrm>
            <a:off x="485521" y="1411287"/>
            <a:ext cx="11224800" cy="4638675"/>
          </a:xfrm>
        </p:spPr>
        <p:txBody>
          <a:bodyPr/>
          <a:lstStyle/>
          <a:p>
            <a:r>
              <a:rPr lang="en-US" dirty="0"/>
              <a:t>Section 368(a)(1) defines each reorganization type with reference to “corporations”</a:t>
            </a:r>
          </a:p>
          <a:p>
            <a:pPr lvl="1"/>
            <a:r>
              <a:rPr lang="en-US" dirty="0"/>
              <a:t>(A): Statutory merger</a:t>
            </a:r>
          </a:p>
          <a:p>
            <a:pPr lvl="1"/>
            <a:r>
              <a:rPr lang="en-US" dirty="0"/>
              <a:t>(B): Stock acquisition</a:t>
            </a:r>
          </a:p>
          <a:p>
            <a:pPr lvl="1"/>
            <a:r>
              <a:rPr lang="en-US" dirty="0"/>
              <a:t>(C): Asset acquisition</a:t>
            </a:r>
          </a:p>
          <a:p>
            <a:pPr lvl="1"/>
            <a:r>
              <a:rPr lang="en-US" dirty="0"/>
              <a:t>(D): Acquisitive and divisive transactions involving commonly controlled corporations</a:t>
            </a:r>
          </a:p>
          <a:p>
            <a:pPr lvl="1"/>
            <a:r>
              <a:rPr lang="en-US" dirty="0"/>
              <a:t>(E): Recapitalization</a:t>
            </a:r>
          </a:p>
          <a:p>
            <a:pPr lvl="1"/>
            <a:r>
              <a:rPr lang="en-US" dirty="0"/>
              <a:t>(F): “Mere change”</a:t>
            </a:r>
          </a:p>
          <a:p>
            <a:pPr lvl="1"/>
            <a:r>
              <a:rPr lang="en-US" dirty="0"/>
              <a:t>(G): Bankruptcy restructuring</a:t>
            </a:r>
          </a:p>
          <a:p>
            <a:r>
              <a:rPr lang="en-GB" dirty="0"/>
              <a:t>Section 351 — transfer to a corporate transferee</a:t>
            </a:r>
          </a:p>
          <a:p>
            <a:r>
              <a:rPr lang="en-GB" dirty="0"/>
              <a:t>Section 332 — liquidation of a corporation into its corporate parent</a:t>
            </a:r>
          </a:p>
        </p:txBody>
      </p:sp>
      <p:sp>
        <p:nvSpPr>
          <p:cNvPr id="5" name="Slide Number Placeholder 4">
            <a:extLst>
              <a:ext uri="{FF2B5EF4-FFF2-40B4-BE49-F238E27FC236}">
                <a16:creationId xmlns:a16="http://schemas.microsoft.com/office/drawing/2014/main" id="{622E1BA3-3B07-A365-5B5B-5F9A391552E9}"/>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41</a:t>
            </a:fld>
            <a:endParaRPr lang="en-US" dirty="0"/>
          </a:p>
        </p:txBody>
      </p:sp>
    </p:spTree>
    <p:extLst>
      <p:ext uri="{BB962C8B-B14F-4D97-AF65-F5344CB8AC3E}">
        <p14:creationId xmlns:p14="http://schemas.microsoft.com/office/powerpoint/2010/main" val="86868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Tax-exempt organizations as “corporations”</a:t>
            </a:r>
          </a:p>
        </p:txBody>
      </p:sp>
      <p:sp>
        <p:nvSpPr>
          <p:cNvPr id="3" name="Content Placeholder 2"/>
          <p:cNvSpPr>
            <a:spLocks noGrp="1"/>
          </p:cNvSpPr>
          <p:nvPr>
            <p:ph sz="quarter" idx="16"/>
          </p:nvPr>
        </p:nvSpPr>
        <p:spPr>
          <a:xfrm>
            <a:off x="485521" y="1411287"/>
            <a:ext cx="11224800" cy="4638675"/>
          </a:xfrm>
        </p:spPr>
        <p:txBody>
          <a:bodyPr/>
          <a:lstStyle/>
          <a:p>
            <a:r>
              <a:rPr lang="en-GB" dirty="0"/>
              <a:t>Is a tax-exempt organization a corporation for purposes of the nonrecognition transaction rules?</a:t>
            </a:r>
          </a:p>
          <a:p>
            <a:r>
              <a:rPr lang="en-US" dirty="0"/>
              <a:t>The treatment of a tax-exempt organization as a corporation for US federal tax purposes depends on applicable state law.</a:t>
            </a:r>
          </a:p>
          <a:p>
            <a:pPr lvl="1"/>
            <a:r>
              <a:rPr lang="en-US" dirty="0"/>
              <a:t>Under Reg. Section 301.7701-2(b)(1), an entity is a corporation if it is organized under a state statute that describes or refers to the entity as incorporated or as a corporation, body corporate or body politic.</a:t>
            </a:r>
          </a:p>
          <a:p>
            <a:r>
              <a:rPr lang="en-US" dirty="0"/>
              <a:t>Where an organization qualifies as a corporation, the nonrecognition transaction rules may apply.</a:t>
            </a:r>
          </a:p>
          <a:p>
            <a:pPr lvl="1"/>
            <a:r>
              <a:rPr lang="en-US" dirty="0"/>
              <a:t>For example, see General Counsel Memorandum (GCM) 35489 (September 24, 1973) in which conversion of a fraternal beneficiary society exempt under Section 501(c)(8) to a mutual life insurance company constituted a “D” reorganization. </a:t>
            </a:r>
          </a:p>
          <a:p>
            <a:pPr lvl="1"/>
            <a:r>
              <a:rPr lang="en-US" dirty="0"/>
              <a:t>But under Reg. Section 1.337(d)-4(a)(1), gain is recognized upon a transfer of substantially all of a taxable corporation’s assets to one or more tax-exempt organizations.</a:t>
            </a:r>
            <a:endParaRPr lang="en-GB" dirty="0"/>
          </a:p>
        </p:txBody>
      </p:sp>
      <p:sp>
        <p:nvSpPr>
          <p:cNvPr id="5" name="Slide Number Placeholder 4">
            <a:extLst>
              <a:ext uri="{FF2B5EF4-FFF2-40B4-BE49-F238E27FC236}">
                <a16:creationId xmlns:a16="http://schemas.microsoft.com/office/drawing/2014/main" id="{EC1A8F1B-841B-D7C4-15DD-2D7C7CCBC9F4}"/>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42</a:t>
            </a:fld>
            <a:endParaRPr lang="en-US" dirty="0"/>
          </a:p>
        </p:txBody>
      </p:sp>
    </p:spTree>
    <p:extLst>
      <p:ext uri="{BB962C8B-B14F-4D97-AF65-F5344CB8AC3E}">
        <p14:creationId xmlns:p14="http://schemas.microsoft.com/office/powerpoint/2010/main" val="2527012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Private inurement and tax-free transactions</a:t>
            </a:r>
          </a:p>
        </p:txBody>
      </p:sp>
      <p:sp>
        <p:nvSpPr>
          <p:cNvPr id="3" name="Content Placeholder 2"/>
          <p:cNvSpPr>
            <a:spLocks noGrp="1"/>
          </p:cNvSpPr>
          <p:nvPr>
            <p:ph sz="quarter" idx="16"/>
          </p:nvPr>
        </p:nvSpPr>
        <p:spPr>
          <a:xfrm>
            <a:off x="485521" y="1411287"/>
            <a:ext cx="11224800" cy="4638675"/>
          </a:xfrm>
        </p:spPr>
        <p:txBody>
          <a:bodyPr/>
          <a:lstStyle/>
          <a:p>
            <a:r>
              <a:rPr lang="en-US" dirty="0"/>
              <a:t>The nonrecognition rules generally apply only to transactions that affect a continuing ownership interest in property in modified form.</a:t>
            </a:r>
          </a:p>
          <a:p>
            <a:pPr lvl="1"/>
            <a:r>
              <a:rPr lang="en-US" dirty="0"/>
              <a:t>Section 354 (applicable to exchanges that occur pursuant to a Section 368(a)(1) reorganization) provides nonrecognition treatment to the exchange of stock in one corporation for stock of a second corporation.</a:t>
            </a:r>
          </a:p>
          <a:p>
            <a:pPr lvl="1"/>
            <a:r>
              <a:rPr lang="en-US" dirty="0"/>
              <a:t>Section 351 provides nonrecognition treatment for the transfer of property in exchange for stock in a controlled corporation.</a:t>
            </a:r>
          </a:p>
          <a:p>
            <a:pPr lvl="1"/>
            <a:r>
              <a:rPr lang="en-US" dirty="0"/>
              <a:t>Section 332 provides nonrecognition treatment for the liquidation of a corporation into its corporate parent.</a:t>
            </a:r>
          </a:p>
          <a:p>
            <a:r>
              <a:rPr lang="en-GB" dirty="0"/>
              <a:t>Section 501(c)(3) provides that an entity is not exempt under Section 501(a) unless </a:t>
            </a:r>
            <a:r>
              <a:rPr lang="en-US" dirty="0"/>
              <a:t>no part of the net earnings of such entity inures to the benefit of any private shareholder or individual.</a:t>
            </a:r>
          </a:p>
          <a:p>
            <a:r>
              <a:rPr lang="en-US" dirty="0"/>
              <a:t>Can the “ownership” requirement of the corporate tax rules be met through an interest in an exempt organization without implicating the private inurement provision? Would both parties to the transaction need to be exempt organizations? Can one of the parties be nonprofit but not exempt?</a:t>
            </a:r>
            <a:endParaRPr lang="en-GB" dirty="0"/>
          </a:p>
        </p:txBody>
      </p:sp>
      <p:sp>
        <p:nvSpPr>
          <p:cNvPr id="5" name="Slide Number Placeholder 4">
            <a:extLst>
              <a:ext uri="{FF2B5EF4-FFF2-40B4-BE49-F238E27FC236}">
                <a16:creationId xmlns:a16="http://schemas.microsoft.com/office/drawing/2014/main" id="{7DD1CD42-DC38-6FB5-0594-573FB83A24ED}"/>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43</a:t>
            </a:fld>
            <a:endParaRPr lang="en-US" dirty="0"/>
          </a:p>
        </p:txBody>
      </p:sp>
    </p:spTree>
    <p:extLst>
      <p:ext uri="{BB962C8B-B14F-4D97-AF65-F5344CB8AC3E}">
        <p14:creationId xmlns:p14="http://schemas.microsoft.com/office/powerpoint/2010/main" val="3271454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Consideration of nonrecognition transactions</a:t>
            </a:r>
          </a:p>
        </p:txBody>
      </p:sp>
      <p:sp>
        <p:nvSpPr>
          <p:cNvPr id="3" name="Content Placeholder 2"/>
          <p:cNvSpPr>
            <a:spLocks noGrp="1"/>
          </p:cNvSpPr>
          <p:nvPr>
            <p:ph sz="quarter" idx="16"/>
          </p:nvPr>
        </p:nvSpPr>
        <p:spPr>
          <a:xfrm>
            <a:off x="485521" y="1411287"/>
            <a:ext cx="11224800" cy="4638675"/>
          </a:xfrm>
        </p:spPr>
        <p:txBody>
          <a:bodyPr/>
          <a:lstStyle/>
          <a:p>
            <a:r>
              <a:rPr lang="en-GB" dirty="0"/>
              <a:t>Can an exempt organization or other nonprofit have the requisite ownership of another exempt organization or other nonprofit to meet the ownership requirements of the corporate nonrecognition rules</a:t>
            </a:r>
            <a:r>
              <a:rPr lang="en-US" dirty="0"/>
              <a:t>?</a:t>
            </a:r>
          </a:p>
          <a:p>
            <a:pPr lvl="1"/>
            <a:r>
              <a:rPr lang="en-US" dirty="0"/>
              <a:t>Entitlement to liquidating and nonliquidating distribution rights by reason of being an owner of the equity of the entity, rather than by reason of having a common charitable or other mission or objective.</a:t>
            </a:r>
          </a:p>
          <a:p>
            <a:pPr lvl="1"/>
            <a:r>
              <a:rPr lang="en-US" dirty="0"/>
              <a:t>Entitlement to voting rights (with a focus on the election of directors or other governing body), also by reason of being an owner of the equity of the entity.</a:t>
            </a:r>
          </a:p>
          <a:p>
            <a:endParaRPr lang="en-GB" dirty="0"/>
          </a:p>
        </p:txBody>
      </p:sp>
      <p:sp>
        <p:nvSpPr>
          <p:cNvPr id="5" name="Slide Number Placeholder 4">
            <a:extLst>
              <a:ext uri="{FF2B5EF4-FFF2-40B4-BE49-F238E27FC236}">
                <a16:creationId xmlns:a16="http://schemas.microsoft.com/office/drawing/2014/main" id="{45D2A988-7EC9-BDCD-C8C2-731EFE5F52E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44</a:t>
            </a:fld>
            <a:endParaRPr lang="en-US" dirty="0"/>
          </a:p>
        </p:txBody>
      </p:sp>
    </p:spTree>
    <p:extLst>
      <p:ext uri="{BB962C8B-B14F-4D97-AF65-F5344CB8AC3E}">
        <p14:creationId xmlns:p14="http://schemas.microsoft.com/office/powerpoint/2010/main" val="9450098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C8D6A43D-1546-6F02-798A-3C037773C565}"/>
              </a:ext>
            </a:extLst>
          </p:cNvPr>
          <p:cNvSpPr>
            <a:spLocks noGrp="1"/>
          </p:cNvSpPr>
          <p:nvPr>
            <p:ph type="body" sz="quarter" idx="13"/>
          </p:nvPr>
        </p:nvSpPr>
        <p:spPr/>
        <p:txBody>
          <a:bodyPr/>
          <a:lstStyle/>
          <a:p>
            <a:r>
              <a:rPr lang="en-US" dirty="0"/>
              <a:t>Polling question 4</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2743201" y="1219074"/>
            <a:ext cx="670017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True or false: exempt organizations can engage in unlimited private inurement.</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True</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False</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sp>
        <p:nvSpPr>
          <p:cNvPr id="3" name="Slide Number Placeholder 4">
            <a:extLst>
              <a:ext uri="{FF2B5EF4-FFF2-40B4-BE49-F238E27FC236}">
                <a16:creationId xmlns:a16="http://schemas.microsoft.com/office/drawing/2014/main" id="{1F77FC2D-7B7F-82C4-8267-E679B9346EA5}"/>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45</a:t>
            </a:fld>
            <a:endParaRPr lang="en-US" dirty="0"/>
          </a:p>
        </p:txBody>
      </p:sp>
    </p:spTree>
    <p:extLst>
      <p:ext uri="{BB962C8B-B14F-4D97-AF65-F5344CB8AC3E}">
        <p14:creationId xmlns:p14="http://schemas.microsoft.com/office/powerpoint/2010/main" val="3141097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186F4-59E9-F52F-E6BD-B6EE242A345F}"/>
              </a:ext>
            </a:extLst>
          </p:cNvPr>
          <p:cNvSpPr>
            <a:spLocks noGrp="1"/>
          </p:cNvSpPr>
          <p:nvPr>
            <p:ph type="title"/>
          </p:nvPr>
        </p:nvSpPr>
        <p:spPr/>
        <p:txBody>
          <a:bodyPr/>
          <a:lstStyle/>
          <a:p>
            <a:r>
              <a:rPr lang="en-US" sz="5400" dirty="0"/>
              <a:t>Loss limitations and nonprofits</a:t>
            </a:r>
          </a:p>
        </p:txBody>
      </p:sp>
    </p:spTree>
    <p:extLst>
      <p:ext uri="{BB962C8B-B14F-4D97-AF65-F5344CB8AC3E}">
        <p14:creationId xmlns:p14="http://schemas.microsoft.com/office/powerpoint/2010/main" val="210117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Section 382 generally</a:t>
            </a:r>
          </a:p>
        </p:txBody>
      </p:sp>
      <p:sp>
        <p:nvSpPr>
          <p:cNvPr id="3" name="Content Placeholder 2"/>
          <p:cNvSpPr>
            <a:spLocks noGrp="1"/>
          </p:cNvSpPr>
          <p:nvPr>
            <p:ph sz="quarter" idx="16"/>
          </p:nvPr>
        </p:nvSpPr>
        <p:spPr>
          <a:xfrm>
            <a:off x="485521" y="1411287"/>
            <a:ext cx="11224800" cy="4638675"/>
          </a:xfrm>
        </p:spPr>
        <p:txBody>
          <a:bodyPr/>
          <a:lstStyle/>
          <a:p>
            <a:r>
              <a:rPr lang="en-US" dirty="0"/>
              <a:t>Section 382 limits a corporation’s ability to use losses in years following a significant ownership change.</a:t>
            </a:r>
          </a:p>
          <a:p>
            <a:pPr lvl="1"/>
            <a:r>
              <a:rPr lang="en-US" dirty="0"/>
              <a:t>Generally, in any taxable year following an ownership change to which Section 382 applies, net operating losses and certain built-in losses may be used to offset only an amount of income of the acquired corporation equal to the value of the loss corporation’s stock at the time of the ownership change multiplied by a specified rate.</a:t>
            </a:r>
          </a:p>
          <a:p>
            <a:r>
              <a:rPr lang="en-US" dirty="0"/>
              <a:t>How is ownership determined for purposes of applying Section 382 to a nonprofit organization?</a:t>
            </a:r>
          </a:p>
          <a:p>
            <a:r>
              <a:rPr lang="en-US" dirty="0"/>
              <a:t>What is the relevance of Section 382 to a nonprofit organization? </a:t>
            </a:r>
          </a:p>
          <a:p>
            <a:pPr lvl="1"/>
            <a:r>
              <a:rPr lang="en-US" dirty="0"/>
              <a:t>Potential limitations on UBTI-related losses and other tax attributes.</a:t>
            </a:r>
            <a:endParaRPr lang="en-GB" dirty="0"/>
          </a:p>
        </p:txBody>
      </p:sp>
      <p:sp>
        <p:nvSpPr>
          <p:cNvPr id="5" name="Slide Number Placeholder 4">
            <a:extLst>
              <a:ext uri="{FF2B5EF4-FFF2-40B4-BE49-F238E27FC236}">
                <a16:creationId xmlns:a16="http://schemas.microsoft.com/office/drawing/2014/main" id="{D9D9C6BC-8ABC-8154-1F1B-E4E40BCD955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47</a:t>
            </a:fld>
            <a:endParaRPr lang="en-US" dirty="0"/>
          </a:p>
        </p:txBody>
      </p:sp>
    </p:spTree>
    <p:extLst>
      <p:ext uri="{BB962C8B-B14F-4D97-AF65-F5344CB8AC3E}">
        <p14:creationId xmlns:p14="http://schemas.microsoft.com/office/powerpoint/2010/main" val="1011496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Application of Section 382 to nonprofits</a:t>
            </a:r>
          </a:p>
        </p:txBody>
      </p:sp>
      <p:sp>
        <p:nvSpPr>
          <p:cNvPr id="3" name="Content Placeholder 2"/>
          <p:cNvSpPr>
            <a:spLocks noGrp="1"/>
          </p:cNvSpPr>
          <p:nvPr>
            <p:ph sz="quarter" idx="16"/>
          </p:nvPr>
        </p:nvSpPr>
        <p:spPr>
          <a:xfrm>
            <a:off x="485521" y="1411287"/>
            <a:ext cx="11224800" cy="4638675"/>
          </a:xfrm>
        </p:spPr>
        <p:txBody>
          <a:bodyPr/>
          <a:lstStyle/>
          <a:p>
            <a:r>
              <a:rPr lang="en-US" dirty="0"/>
              <a:t>Application of Section 382 is generally based on changes among the ultimate stakeholders (measured solely by “value” and not voting power) of an entity. </a:t>
            </a:r>
          </a:p>
          <a:p>
            <a:r>
              <a:rPr lang="en-US" dirty="0"/>
              <a:t>The IRS and the courts have not adopted a clear approach to identifying the ultimate owners (by value) of a nonstock, nonprofit organization. </a:t>
            </a:r>
          </a:p>
          <a:p>
            <a:r>
              <a:rPr lang="en-US" dirty="0"/>
              <a:t>An approach that has been used with respect to nonprofit organizations that do not (or are not permitted to) make nonliquidating distributions is to identify the entity or group that would be entitled to receive the organization’s assets if it were to liquidate and track changes in such an entity’s or group’s rights.</a:t>
            </a:r>
          </a:p>
          <a:p>
            <a:pPr lvl="1"/>
            <a:r>
              <a:rPr lang="en-US" dirty="0"/>
              <a:t>An organization having a broad public purpose may not undergo any changes in its ultimate ownership unless it alters its charitable or public mission.</a:t>
            </a:r>
            <a:endParaRPr lang="en-GB" dirty="0"/>
          </a:p>
        </p:txBody>
      </p:sp>
      <p:sp>
        <p:nvSpPr>
          <p:cNvPr id="5" name="Slide Number Placeholder 4">
            <a:extLst>
              <a:ext uri="{FF2B5EF4-FFF2-40B4-BE49-F238E27FC236}">
                <a16:creationId xmlns:a16="http://schemas.microsoft.com/office/drawing/2014/main" id="{783E61EE-58CE-A84A-7DDB-D56275417ED2}"/>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48</a:t>
            </a:fld>
            <a:endParaRPr lang="en-US" dirty="0"/>
          </a:p>
        </p:txBody>
      </p:sp>
    </p:spTree>
    <p:extLst>
      <p:ext uri="{BB962C8B-B14F-4D97-AF65-F5344CB8AC3E}">
        <p14:creationId xmlns:p14="http://schemas.microsoft.com/office/powerpoint/2010/main" val="3561265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D0851E-8AC9-3885-0F60-5C89F881EB77}"/>
              </a:ext>
            </a:extLst>
          </p:cNvPr>
          <p:cNvSpPr>
            <a:spLocks noGrp="1"/>
          </p:cNvSpPr>
          <p:nvPr>
            <p:ph type="title"/>
          </p:nvPr>
        </p:nvSpPr>
        <p:spPr/>
        <p:txBody>
          <a:bodyPr/>
          <a:lstStyle/>
          <a:p>
            <a:r>
              <a:rPr lang="en-US" sz="5400" dirty="0"/>
              <a:t>Nonprofits and groups filing consolidated returns</a:t>
            </a:r>
          </a:p>
        </p:txBody>
      </p:sp>
    </p:spTree>
    <p:extLst>
      <p:ext uri="{BB962C8B-B14F-4D97-AF65-F5344CB8AC3E}">
        <p14:creationId xmlns:p14="http://schemas.microsoft.com/office/powerpoint/2010/main" val="1676912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82588"/>
            <a:ext cx="11224347" cy="638175"/>
          </a:xfrm>
        </p:spPr>
        <p:txBody>
          <a:bodyPr/>
          <a:lstStyle/>
          <a:p>
            <a:r>
              <a:rPr lang="en-US" dirty="0"/>
              <a:t>Objectives</a:t>
            </a:r>
            <a:br>
              <a:rPr lang="en-US" dirty="0"/>
            </a:br>
            <a:endParaRPr lang="en-US" dirty="0"/>
          </a:p>
        </p:txBody>
      </p:sp>
      <p:sp>
        <p:nvSpPr>
          <p:cNvPr id="8" name="Content Placeholder 7">
            <a:extLst>
              <a:ext uri="{FF2B5EF4-FFF2-40B4-BE49-F238E27FC236}">
                <a16:creationId xmlns:a16="http://schemas.microsoft.com/office/drawing/2014/main" id="{9FCB4756-5887-3DFC-A1E6-AFFFFEBAE3F1}"/>
              </a:ext>
            </a:extLst>
          </p:cNvPr>
          <p:cNvSpPr>
            <a:spLocks noGrp="1"/>
          </p:cNvSpPr>
          <p:nvPr>
            <p:ph sz="quarter" idx="16"/>
          </p:nvPr>
        </p:nvSpPr>
        <p:spPr>
          <a:xfrm>
            <a:off x="485521" y="1411287"/>
            <a:ext cx="11224800" cy="4638675"/>
          </a:xfrm>
        </p:spPr>
        <p:txBody>
          <a:bodyPr/>
          <a:lstStyle/>
          <a:p>
            <a:r>
              <a:rPr lang="en-US" sz="1800" dirty="0"/>
              <a:t>Identify basic exempt entity qualification issues.</a:t>
            </a:r>
          </a:p>
          <a:p>
            <a:r>
              <a:rPr lang="en-US" sz="1800" dirty="0"/>
              <a:t>Identify basic entity structures for wholly owned subsidiaries and consider how various fact patterns may influence the choice of entity and structure.</a:t>
            </a:r>
          </a:p>
          <a:p>
            <a:r>
              <a:rPr lang="en-US" sz="1800" dirty="0"/>
              <a:t>Compare certain exit strategies for subsidiaries.</a:t>
            </a:r>
          </a:p>
          <a:p>
            <a:r>
              <a:rPr lang="en-US" sz="1800" dirty="0"/>
              <a:t>Compare nonstock (i.e., membership) vs. stock interests.</a:t>
            </a:r>
          </a:p>
          <a:p>
            <a:r>
              <a:rPr lang="en-US" sz="1800" dirty="0"/>
              <a:t>Review the application of nonrecognition rules to tax-exempt organizations.</a:t>
            </a:r>
          </a:p>
          <a:p>
            <a:r>
              <a:rPr lang="en-US" sz="1800" dirty="0"/>
              <a:t>Analyze the application of Section 382 loss limitations to tax-exempt organizations.</a:t>
            </a:r>
          </a:p>
          <a:p>
            <a:r>
              <a:rPr lang="en-US" sz="1800" dirty="0"/>
              <a:t>Review rules for affiliated groups and how they apply to tax-exempt organizations.</a:t>
            </a:r>
          </a:p>
          <a:p>
            <a:r>
              <a:rPr lang="en-US" sz="1800" dirty="0"/>
              <a:t>List other subsidiary considerations. </a:t>
            </a:r>
          </a:p>
          <a:p>
            <a:r>
              <a:rPr lang="en-US" sz="1800" dirty="0"/>
              <a:t>Outline Form 990 reporting issues.</a:t>
            </a:r>
          </a:p>
        </p:txBody>
      </p:sp>
    </p:spTree>
    <p:extLst>
      <p:ext uri="{BB962C8B-B14F-4D97-AF65-F5344CB8AC3E}">
        <p14:creationId xmlns:p14="http://schemas.microsoft.com/office/powerpoint/2010/main" val="42521598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Affiliated groups and tax-exempt organizations</a:t>
            </a:r>
          </a:p>
        </p:txBody>
      </p:sp>
      <p:sp>
        <p:nvSpPr>
          <p:cNvPr id="3" name="Content Placeholder 2"/>
          <p:cNvSpPr>
            <a:spLocks noGrp="1"/>
          </p:cNvSpPr>
          <p:nvPr>
            <p:ph sz="quarter" idx="16"/>
          </p:nvPr>
        </p:nvSpPr>
        <p:spPr>
          <a:xfrm>
            <a:off x="485521" y="1411287"/>
            <a:ext cx="11224800" cy="4638675"/>
          </a:xfrm>
        </p:spPr>
        <p:txBody>
          <a:bodyPr/>
          <a:lstStyle/>
          <a:p>
            <a:r>
              <a:rPr lang="en-US" dirty="0"/>
              <a:t>Section 1501 permits an “affiliated group” to file a consolidated return.</a:t>
            </a:r>
          </a:p>
          <a:p>
            <a:r>
              <a:rPr lang="en-US" dirty="0"/>
              <a:t>An affiliated group consists of one or more chains of includible corporations connected through stock ownership with a common parent (which itself must be an includible corporation).</a:t>
            </a:r>
          </a:p>
          <a:p>
            <a:r>
              <a:rPr lang="en-US" dirty="0"/>
              <a:t>Certain entities — including entities that are exempt from taxation under Section 501 — are not includible corporations for purposes of the consolidated return provisions.</a:t>
            </a:r>
          </a:p>
          <a:p>
            <a:r>
              <a:rPr lang="en-US" dirty="0"/>
              <a:t>Therefore, not only is an exempt organization ineligible to join in filing a consolidated return, but ownership of an exempt organization by an affiliated group breaks the chain of ownership required for any subsidiaries of the exempt organization to be members of the affiliated group.</a:t>
            </a:r>
            <a:endParaRPr lang="en-GB" dirty="0"/>
          </a:p>
        </p:txBody>
      </p:sp>
      <p:sp>
        <p:nvSpPr>
          <p:cNvPr id="5" name="Slide Number Placeholder 4">
            <a:extLst>
              <a:ext uri="{FF2B5EF4-FFF2-40B4-BE49-F238E27FC236}">
                <a16:creationId xmlns:a16="http://schemas.microsoft.com/office/drawing/2014/main" id="{492F684F-505C-EC8E-D790-A0B4550BA8F8}"/>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50</a:t>
            </a:fld>
            <a:endParaRPr lang="en-US" dirty="0"/>
          </a:p>
        </p:txBody>
      </p:sp>
    </p:spTree>
    <p:extLst>
      <p:ext uri="{BB962C8B-B14F-4D97-AF65-F5344CB8AC3E}">
        <p14:creationId xmlns:p14="http://schemas.microsoft.com/office/powerpoint/2010/main" val="1874410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Affiliated groups and nonprofits</a:t>
            </a:r>
          </a:p>
        </p:txBody>
      </p:sp>
      <p:sp>
        <p:nvSpPr>
          <p:cNvPr id="3" name="Content Placeholder 2"/>
          <p:cNvSpPr>
            <a:spLocks noGrp="1"/>
          </p:cNvSpPr>
          <p:nvPr>
            <p:ph sz="quarter" idx="16"/>
          </p:nvPr>
        </p:nvSpPr>
        <p:spPr>
          <a:xfrm>
            <a:off x="485521" y="1411287"/>
            <a:ext cx="11224800" cy="4638675"/>
          </a:xfrm>
        </p:spPr>
        <p:txBody>
          <a:bodyPr/>
          <a:lstStyle/>
          <a:p>
            <a:r>
              <a:rPr lang="en-US" dirty="0"/>
              <a:t>A corporation is not precluded from being an includible corporation solely by reason of it being a nonprofit entity, provided it is not exempt from taxation under Section 501.</a:t>
            </a:r>
          </a:p>
          <a:p>
            <a:r>
              <a:rPr lang="en-US" dirty="0"/>
              <a:t>A nonprofit may therefore join in filing a consolidated return if it otherwise meets the ownership requirements for affiliation.</a:t>
            </a:r>
          </a:p>
          <a:p>
            <a:r>
              <a:rPr lang="en-US" dirty="0"/>
              <a:t>In determining whether a nonprofit meets the ownership requirements for affiliation, the relevant questions are whether its member(s) or other equity holder is entitled to at least 80% of its nonliquidating and liquidating distribution rights and 80% of its voting power (measured by the right to elect the directors or other governing body) by reason of being a member or other equity holder.</a:t>
            </a:r>
          </a:p>
          <a:p>
            <a:pPr lvl="1"/>
            <a:r>
              <a:rPr lang="en-US" dirty="0"/>
              <a:t>If an organization is not permitted to make nonliquidating distributions to anyone, ownership of value can be based solely on the member or other equity holder’s liquidation rights by reason of being such</a:t>
            </a:r>
            <a:br>
              <a:rPr lang="en-US" dirty="0"/>
            </a:br>
            <a:r>
              <a:rPr lang="en-US" dirty="0"/>
              <a:t>an owner.</a:t>
            </a:r>
          </a:p>
          <a:p>
            <a:pPr lvl="1"/>
            <a:endParaRPr lang="en-US" dirty="0"/>
          </a:p>
          <a:p>
            <a:pPr lvl="1"/>
            <a:endParaRPr lang="en-US" dirty="0"/>
          </a:p>
          <a:p>
            <a:endParaRPr lang="en-GB" dirty="0"/>
          </a:p>
        </p:txBody>
      </p:sp>
      <p:sp>
        <p:nvSpPr>
          <p:cNvPr id="5" name="Slide Number Placeholder 4">
            <a:extLst>
              <a:ext uri="{FF2B5EF4-FFF2-40B4-BE49-F238E27FC236}">
                <a16:creationId xmlns:a16="http://schemas.microsoft.com/office/drawing/2014/main" id="{89BE7C00-6B14-B552-8F14-6AC7FFC0FDC8}"/>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51</a:t>
            </a:fld>
            <a:endParaRPr lang="en-US" dirty="0"/>
          </a:p>
        </p:txBody>
      </p:sp>
    </p:spTree>
    <p:extLst>
      <p:ext uri="{BB962C8B-B14F-4D97-AF65-F5344CB8AC3E}">
        <p14:creationId xmlns:p14="http://schemas.microsoft.com/office/powerpoint/2010/main" val="2838043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6A050-8BB9-9A63-655F-4791805FAD25}"/>
              </a:ext>
            </a:extLst>
          </p:cNvPr>
          <p:cNvSpPr>
            <a:spLocks noGrp="1"/>
          </p:cNvSpPr>
          <p:nvPr>
            <p:ph type="title"/>
          </p:nvPr>
        </p:nvSpPr>
        <p:spPr/>
        <p:txBody>
          <a:bodyPr/>
          <a:lstStyle/>
          <a:p>
            <a:r>
              <a:rPr lang="en-US" sz="5400" dirty="0"/>
              <a:t>Other considerations</a:t>
            </a:r>
          </a:p>
        </p:txBody>
      </p:sp>
    </p:spTree>
    <p:extLst>
      <p:ext uri="{BB962C8B-B14F-4D97-AF65-F5344CB8AC3E}">
        <p14:creationId xmlns:p14="http://schemas.microsoft.com/office/powerpoint/2010/main" val="946855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Other considerations</a:t>
            </a: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Separate entity — issue of separateness:</a:t>
            </a:r>
          </a:p>
          <a:p>
            <a:pPr lvl="1"/>
            <a:r>
              <a:rPr lang="en-US" dirty="0"/>
              <a:t>Particularly important if unrelated activity</a:t>
            </a:r>
          </a:p>
          <a:p>
            <a:pPr lvl="1"/>
            <a:r>
              <a:rPr lang="en-US" dirty="0"/>
              <a:t>Facts and circumstances analysis:</a:t>
            </a:r>
          </a:p>
          <a:p>
            <a:pPr lvl="2"/>
            <a:r>
              <a:rPr lang="en-US" dirty="0"/>
              <a:t>Need for bona fide business purpose</a:t>
            </a:r>
          </a:p>
          <a:p>
            <a:pPr lvl="2"/>
            <a:r>
              <a:rPr lang="en-US" dirty="0"/>
              <a:t>Observation of corporate formalities</a:t>
            </a:r>
          </a:p>
          <a:p>
            <a:pPr lvl="2"/>
            <a:r>
              <a:rPr lang="en-US" dirty="0"/>
              <a:t>Maintain separate books and records</a:t>
            </a:r>
          </a:p>
          <a:p>
            <a:pPr lvl="2"/>
            <a:r>
              <a:rPr lang="en-US" dirty="0"/>
              <a:t>Board of directors</a:t>
            </a:r>
          </a:p>
          <a:p>
            <a:pPr lvl="2"/>
            <a:r>
              <a:rPr lang="en-US" dirty="0"/>
              <a:t>Officers</a:t>
            </a:r>
          </a:p>
          <a:p>
            <a:pPr lvl="2"/>
            <a:r>
              <a:rPr lang="en-US" dirty="0"/>
              <a:t>Employees </a:t>
            </a:r>
          </a:p>
          <a:p>
            <a:pPr lvl="2"/>
            <a:r>
              <a:rPr lang="en-US" dirty="0"/>
              <a:t>Facilities/website</a:t>
            </a:r>
          </a:p>
          <a:p>
            <a:pPr lvl="1"/>
            <a:r>
              <a:rPr lang="en-US" dirty="0"/>
              <a:t>Historical focus — separate board of directors</a:t>
            </a:r>
          </a:p>
          <a:p>
            <a:pPr lvl="1"/>
            <a:r>
              <a:rPr lang="en-US" dirty="0"/>
              <a:t>Focus is now on day-to-day activities:</a:t>
            </a:r>
          </a:p>
          <a:p>
            <a:pPr lvl="2"/>
            <a:r>
              <a:rPr lang="en-US" dirty="0"/>
              <a:t>IRS ruled that there was appropriate separation: PLRs 201503018, 201406019 and 200602039</a:t>
            </a:r>
          </a:p>
          <a:p>
            <a:pPr lvl="2"/>
            <a:r>
              <a:rPr lang="en-US" dirty="0"/>
              <a:t>IRS found that there was not appropriate separation: TAM 200908050 and PLR 201408030</a:t>
            </a:r>
          </a:p>
        </p:txBody>
      </p:sp>
      <p:sp>
        <p:nvSpPr>
          <p:cNvPr id="5" name="Slide Number Placeholder 4">
            <a:extLst>
              <a:ext uri="{FF2B5EF4-FFF2-40B4-BE49-F238E27FC236}">
                <a16:creationId xmlns:a16="http://schemas.microsoft.com/office/drawing/2014/main" id="{58DF8DEA-C709-2DC9-7A2E-0813C05EF59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53</a:t>
            </a:fld>
            <a:endParaRPr lang="en-US" dirty="0"/>
          </a:p>
        </p:txBody>
      </p:sp>
    </p:spTree>
    <p:extLst>
      <p:ext uri="{BB962C8B-B14F-4D97-AF65-F5344CB8AC3E}">
        <p14:creationId xmlns:p14="http://schemas.microsoft.com/office/powerpoint/2010/main" val="1542642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Other considerations</a:t>
            </a:r>
            <a:r>
              <a:rPr lang="en-GB" dirty="0"/>
              <a:t> (cont.)</a:t>
            </a:r>
            <a:r>
              <a:rPr lang="en-US" dirty="0"/>
              <a:t> </a:t>
            </a: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Section 512(b)(13):</a:t>
            </a:r>
          </a:p>
          <a:p>
            <a:pPr lvl="1"/>
            <a:r>
              <a:rPr lang="en-US" dirty="0"/>
              <a:t>General rule: interest, annuities, royalties and rents (specified payments) received from or accrued by a controlled organization is UBTI (to the controlling entity) to the extent the specified payment reduces the net unrelated income of the controlled organization (or increases net unrelated loss).</a:t>
            </a:r>
          </a:p>
          <a:p>
            <a:pPr lvl="2"/>
            <a:r>
              <a:rPr lang="en-US" dirty="0"/>
              <a:t>Control:</a:t>
            </a:r>
          </a:p>
          <a:p>
            <a:pPr lvl="3"/>
            <a:r>
              <a:rPr lang="en-US" dirty="0"/>
              <a:t>In the case of a corporation, ownership of more than 50% of the stock in such corporation</a:t>
            </a:r>
          </a:p>
          <a:p>
            <a:pPr lvl="3"/>
            <a:r>
              <a:rPr lang="en-US" dirty="0"/>
              <a:t>In the case of a partnership, ownership of more than 50% of the profits interest or capital interest of such partnership</a:t>
            </a:r>
          </a:p>
          <a:p>
            <a:pPr lvl="3"/>
            <a:r>
              <a:rPr lang="en-US" dirty="0"/>
              <a:t>In any other case, ownership of more than 50% of the beneficial interest in the entity</a:t>
            </a:r>
          </a:p>
          <a:p>
            <a:pPr lvl="2"/>
            <a:r>
              <a:rPr lang="en-US" dirty="0"/>
              <a:t>Constructive ownership shall apply for purposes of determining ownership of stock in a corporation. Similar principles apply in the case of determining ownership interest in any other entity.</a:t>
            </a:r>
          </a:p>
        </p:txBody>
      </p:sp>
      <p:sp>
        <p:nvSpPr>
          <p:cNvPr id="5" name="Slide Number Placeholder 4">
            <a:extLst>
              <a:ext uri="{FF2B5EF4-FFF2-40B4-BE49-F238E27FC236}">
                <a16:creationId xmlns:a16="http://schemas.microsoft.com/office/drawing/2014/main" id="{449CC9BA-ADB8-41D3-0D29-D76673CFC248}"/>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54</a:t>
            </a:fld>
            <a:endParaRPr lang="en-US" dirty="0"/>
          </a:p>
        </p:txBody>
      </p:sp>
    </p:spTree>
    <p:extLst>
      <p:ext uri="{BB962C8B-B14F-4D97-AF65-F5344CB8AC3E}">
        <p14:creationId xmlns:p14="http://schemas.microsoft.com/office/powerpoint/2010/main" val="1628562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Other considerations</a:t>
            </a:r>
            <a:r>
              <a:rPr lang="en-GB" dirty="0"/>
              <a:t> (cont.)</a:t>
            </a: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Transfer pricing — Section 482</a:t>
            </a:r>
          </a:p>
          <a:p>
            <a:pPr lvl="1"/>
            <a:r>
              <a:rPr lang="en-US" dirty="0"/>
              <a:t>Refers to the pricing of transactions between related parties:</a:t>
            </a:r>
          </a:p>
          <a:p>
            <a:pPr lvl="2"/>
            <a:r>
              <a:rPr lang="en-US" dirty="0"/>
              <a:t>General principle: arm’s-length transaction</a:t>
            </a:r>
          </a:p>
          <a:p>
            <a:pPr lvl="1"/>
            <a:r>
              <a:rPr lang="en-US" dirty="0"/>
              <a:t>Section 482 provides, in part:</a:t>
            </a:r>
          </a:p>
          <a:p>
            <a:pPr lvl="2"/>
            <a:r>
              <a:rPr lang="en-US" dirty="0"/>
              <a:t>In the case of two or more organizations owned or controlled directly or indirectly by the same interests, the IRS Commissioner may allocate gross income, deductions, credits or allowances between or among such organizations if he or she determines that such allocation is necessary in order to prevent evasion of taxes or clearly to reflect the income of any of such organizations.</a:t>
            </a:r>
          </a:p>
          <a:p>
            <a:pPr lvl="1"/>
            <a:r>
              <a:rPr lang="en-US" dirty="0"/>
              <a:t>Transfer pricing rules apply equally to transactions conducted within the US between for-profit and</a:t>
            </a:r>
            <a:br>
              <a:rPr lang="en-US" dirty="0"/>
            </a:br>
            <a:r>
              <a:rPr lang="en-US" dirty="0"/>
              <a:t>tax-exempt parties.</a:t>
            </a:r>
          </a:p>
          <a:p>
            <a:pPr lvl="1"/>
            <a:r>
              <a:rPr lang="en-US" dirty="0"/>
              <a:t>State tax authorities have generally adopted Section 482 principles.</a:t>
            </a:r>
          </a:p>
        </p:txBody>
      </p:sp>
      <p:sp>
        <p:nvSpPr>
          <p:cNvPr id="5" name="Slide Number Placeholder 4">
            <a:extLst>
              <a:ext uri="{FF2B5EF4-FFF2-40B4-BE49-F238E27FC236}">
                <a16:creationId xmlns:a16="http://schemas.microsoft.com/office/drawing/2014/main" id="{B2FFCC1C-8C6C-C880-6ADC-7D20676CDCFC}"/>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55</a:t>
            </a:fld>
            <a:endParaRPr lang="en-US" dirty="0"/>
          </a:p>
        </p:txBody>
      </p:sp>
    </p:spTree>
    <p:extLst>
      <p:ext uri="{BB962C8B-B14F-4D97-AF65-F5344CB8AC3E}">
        <p14:creationId xmlns:p14="http://schemas.microsoft.com/office/powerpoint/2010/main" val="2418466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Transfer pricing for tax-exempt organization</a:t>
            </a:r>
          </a:p>
        </p:txBody>
      </p:sp>
      <p:sp>
        <p:nvSpPr>
          <p:cNvPr id="3" name="Content Placeholder 2"/>
          <p:cNvSpPr>
            <a:spLocks noGrp="1"/>
          </p:cNvSpPr>
          <p:nvPr>
            <p:ph sz="quarter" idx="16"/>
          </p:nvPr>
        </p:nvSpPr>
        <p:spPr>
          <a:xfrm>
            <a:off x="485521" y="1411287"/>
            <a:ext cx="11224800" cy="4638675"/>
          </a:xfrm>
        </p:spPr>
        <p:txBody>
          <a:bodyPr/>
          <a:lstStyle/>
          <a:p>
            <a:r>
              <a:rPr lang="en-US" dirty="0"/>
              <a:t>A tax-exempt organization may have a combination of tax-exempt and taxable entities and may operate in multiple states or countries.</a:t>
            </a:r>
          </a:p>
          <a:p>
            <a:r>
              <a:rPr lang="en-US" dirty="0"/>
              <a:t>A tax-exempt entity is required to ensure that its intercompany transactions are at arm’s length/fair market value for both tax and regulatory purposes. </a:t>
            </a:r>
          </a:p>
          <a:p>
            <a:pPr lvl="1"/>
            <a:r>
              <a:rPr lang="en-US" dirty="0"/>
              <a:t>The fair market value rule for intermediate sanctions under Section 4958.</a:t>
            </a:r>
          </a:p>
          <a:p>
            <a:pPr lvl="1"/>
            <a:r>
              <a:rPr lang="en-US" dirty="0"/>
              <a:t>The IRS focuses on inappropriate shifts of profits from a taxable entity to a tax-exempt entity via intercompany transactions.</a:t>
            </a:r>
          </a:p>
          <a:p>
            <a:pPr lvl="1"/>
            <a:r>
              <a:rPr lang="en-US" dirty="0"/>
              <a:t>In cases where a tax-exempt entity generates unrelated business income via intercompany transactions, such income should be at fair market value.</a:t>
            </a:r>
          </a:p>
        </p:txBody>
      </p:sp>
      <p:sp>
        <p:nvSpPr>
          <p:cNvPr id="5" name="Slide Number Placeholder 4">
            <a:extLst>
              <a:ext uri="{FF2B5EF4-FFF2-40B4-BE49-F238E27FC236}">
                <a16:creationId xmlns:a16="http://schemas.microsoft.com/office/drawing/2014/main" id="{84EC4658-7440-09B7-24F2-4F1371F4520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56</a:t>
            </a:fld>
            <a:endParaRPr lang="en-US" dirty="0"/>
          </a:p>
        </p:txBody>
      </p:sp>
    </p:spTree>
    <p:extLst>
      <p:ext uri="{BB962C8B-B14F-4D97-AF65-F5344CB8AC3E}">
        <p14:creationId xmlns:p14="http://schemas.microsoft.com/office/powerpoint/2010/main" val="3312374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Transfer pricing for tax-exempt organization (cont.)</a:t>
            </a:r>
          </a:p>
        </p:txBody>
      </p:sp>
      <p:sp>
        <p:nvSpPr>
          <p:cNvPr id="3" name="Content Placeholder 2"/>
          <p:cNvSpPr>
            <a:spLocks noGrp="1"/>
          </p:cNvSpPr>
          <p:nvPr>
            <p:ph sz="quarter" idx="16"/>
          </p:nvPr>
        </p:nvSpPr>
        <p:spPr>
          <a:xfrm>
            <a:off x="485521" y="1411287"/>
            <a:ext cx="11224800" cy="4638675"/>
          </a:xfrm>
        </p:spPr>
        <p:txBody>
          <a:bodyPr/>
          <a:lstStyle/>
          <a:p>
            <a:r>
              <a:rPr lang="en-US" dirty="0"/>
              <a:t>Transfer pricing rules are not only applicable for federal tax purposes but for state tax purposes as well.</a:t>
            </a:r>
          </a:p>
          <a:p>
            <a:pPr lvl="1"/>
            <a:r>
              <a:rPr lang="en-US" dirty="0"/>
              <a:t>Related parties in different states are required to ensure that their intercompany transactions are at arm’s length. </a:t>
            </a:r>
          </a:p>
          <a:p>
            <a:r>
              <a:rPr lang="en-US" dirty="0"/>
              <a:t>Transfer pricing rules may apply to intercompany transactions with a JV that meets the control definition under the US transfer pricing regulations. </a:t>
            </a:r>
          </a:p>
          <a:p>
            <a:r>
              <a:rPr lang="en-US" dirty="0"/>
              <a:t>For 501(c)(3) private foundations, transfer pricing specialists can assist the tax-exempt group with analyzing existing IRS guidance on the types of services that could qualify for the “personal services” exception from the definition of self-dealing contained in Treas. Reg. Section 4941(d)-3(c)(2).</a:t>
            </a:r>
            <a:endParaRPr lang="en-GB" dirty="0"/>
          </a:p>
        </p:txBody>
      </p:sp>
      <p:sp>
        <p:nvSpPr>
          <p:cNvPr id="5" name="Slide Number Placeholder 4">
            <a:extLst>
              <a:ext uri="{FF2B5EF4-FFF2-40B4-BE49-F238E27FC236}">
                <a16:creationId xmlns:a16="http://schemas.microsoft.com/office/drawing/2014/main" id="{13D6A785-6083-9F6C-0745-06D2ADAF0E91}"/>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57</a:t>
            </a:fld>
            <a:endParaRPr lang="en-US" dirty="0"/>
          </a:p>
        </p:txBody>
      </p:sp>
    </p:spTree>
    <p:extLst>
      <p:ext uri="{BB962C8B-B14F-4D97-AF65-F5344CB8AC3E}">
        <p14:creationId xmlns:p14="http://schemas.microsoft.com/office/powerpoint/2010/main" val="4869522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GB" dirty="0"/>
              <a:t>Transfer pricing documentation</a:t>
            </a:r>
          </a:p>
        </p:txBody>
      </p:sp>
      <p:sp>
        <p:nvSpPr>
          <p:cNvPr id="3" name="Content Placeholder 2"/>
          <p:cNvSpPr>
            <a:spLocks noGrp="1"/>
          </p:cNvSpPr>
          <p:nvPr>
            <p:ph sz="quarter" idx="16"/>
          </p:nvPr>
        </p:nvSpPr>
        <p:spPr>
          <a:xfrm>
            <a:off x="485521" y="1411287"/>
            <a:ext cx="11224800" cy="4638675"/>
          </a:xfrm>
        </p:spPr>
        <p:txBody>
          <a:bodyPr/>
          <a:lstStyle/>
          <a:p>
            <a:r>
              <a:rPr lang="en-US" dirty="0"/>
              <a:t>It is critical for tax-exempt and taxable entities to provide sufficient documentation support upon the IRS’s transfer pricing audit that its intercompany transactions are in compliance with arm’s-length principles required by the US transfer pricing regulations. </a:t>
            </a:r>
          </a:p>
          <a:p>
            <a:r>
              <a:rPr lang="en-US" dirty="0"/>
              <a:t>One of the key supporting documents the IRS would request is timely prepared transfer pricing documentation which tests the arm’s-length nature of the intercompany transactions for a particular year.</a:t>
            </a:r>
          </a:p>
          <a:p>
            <a:pPr lvl="1"/>
            <a:r>
              <a:rPr lang="en-US" dirty="0"/>
              <a:t>In the US, transfer pricing documentation is required to be prepared contemporaneously with the tax return filing in order to have penalty protection.</a:t>
            </a:r>
          </a:p>
          <a:p>
            <a:pPr lvl="1"/>
            <a:r>
              <a:rPr lang="en-US" dirty="0"/>
              <a:t>Transfer pricing documentation is required to include 10 principal documents which generally cover company overview, industry factors, function and risk descriptions, and economic analysis for the specific intercompany transactions. </a:t>
            </a:r>
          </a:p>
        </p:txBody>
      </p:sp>
      <p:sp>
        <p:nvSpPr>
          <p:cNvPr id="5" name="Slide Number Placeholder 4">
            <a:extLst>
              <a:ext uri="{FF2B5EF4-FFF2-40B4-BE49-F238E27FC236}">
                <a16:creationId xmlns:a16="http://schemas.microsoft.com/office/drawing/2014/main" id="{C4D1045D-4770-70E0-2226-8BDFF11BC89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58</a:t>
            </a:fld>
            <a:endParaRPr lang="en-US" dirty="0"/>
          </a:p>
        </p:txBody>
      </p:sp>
    </p:spTree>
    <p:extLst>
      <p:ext uri="{BB962C8B-B14F-4D97-AF65-F5344CB8AC3E}">
        <p14:creationId xmlns:p14="http://schemas.microsoft.com/office/powerpoint/2010/main" val="1513022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Intercompany agreement</a:t>
            </a:r>
          </a:p>
        </p:txBody>
      </p:sp>
      <p:sp>
        <p:nvSpPr>
          <p:cNvPr id="3" name="Content Placeholder 2"/>
          <p:cNvSpPr>
            <a:spLocks noGrp="1"/>
          </p:cNvSpPr>
          <p:nvPr>
            <p:ph sz="quarter" idx="16"/>
          </p:nvPr>
        </p:nvSpPr>
        <p:spPr>
          <a:xfrm>
            <a:off x="485521" y="1411287"/>
            <a:ext cx="11224800" cy="4638675"/>
          </a:xfrm>
        </p:spPr>
        <p:txBody>
          <a:bodyPr/>
          <a:lstStyle/>
          <a:p>
            <a:r>
              <a:rPr lang="en-US" dirty="0"/>
              <a:t>Another key document upon the IRS audit is the intercompany agreement. </a:t>
            </a:r>
          </a:p>
          <a:p>
            <a:pPr lvl="1"/>
            <a:r>
              <a:rPr lang="en-US" dirty="0"/>
              <a:t>The contractual terms that are agreed to in writing before the intercompany transactions are entered into will be respected during audit if such terms are consistent with the economic substance of the underlying transactions.</a:t>
            </a:r>
          </a:p>
          <a:p>
            <a:pPr lvl="1"/>
            <a:r>
              <a:rPr lang="en-US" dirty="0"/>
              <a:t>The tax authorities will give greatest weight to the actual conduct of the parties and the respective legal rights of the parties in evaluating the economic substance.</a:t>
            </a:r>
          </a:p>
          <a:p>
            <a:pPr lvl="1"/>
            <a:r>
              <a:rPr lang="en-US" dirty="0"/>
              <a:t>In the absence of a written agreement, the tax authorities may impute a contractual agreement between the related parties based on the actual conduct of the parties.</a:t>
            </a:r>
          </a:p>
        </p:txBody>
      </p:sp>
      <p:sp>
        <p:nvSpPr>
          <p:cNvPr id="5" name="Slide Number Placeholder 4">
            <a:extLst>
              <a:ext uri="{FF2B5EF4-FFF2-40B4-BE49-F238E27FC236}">
                <a16:creationId xmlns:a16="http://schemas.microsoft.com/office/drawing/2014/main" id="{737C409D-2BA3-AD51-40AB-F7FA1BD3AD74}"/>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59</a:t>
            </a:fld>
            <a:endParaRPr lang="en-US" dirty="0"/>
          </a:p>
        </p:txBody>
      </p:sp>
    </p:spTree>
    <p:extLst>
      <p:ext uri="{BB962C8B-B14F-4D97-AF65-F5344CB8AC3E}">
        <p14:creationId xmlns:p14="http://schemas.microsoft.com/office/powerpoint/2010/main" val="3063678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8A4E-167D-4C06-A4BC-05FCC937C4E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2E54B9E-5E07-21A2-4DD0-9B921DEFE0F7}"/>
              </a:ext>
            </a:extLst>
          </p:cNvPr>
          <p:cNvSpPr>
            <a:spLocks noGrp="1"/>
          </p:cNvSpPr>
          <p:nvPr>
            <p:ph type="title"/>
          </p:nvPr>
        </p:nvSpPr>
        <p:spPr>
          <a:xfrm>
            <a:off x="485523" y="382588"/>
            <a:ext cx="11224347" cy="638175"/>
          </a:xfrm>
        </p:spPr>
        <p:txBody>
          <a:bodyPr/>
          <a:lstStyle/>
          <a:p>
            <a:r>
              <a:rPr lang="en-US" dirty="0"/>
              <a:t>Agenda</a:t>
            </a:r>
          </a:p>
        </p:txBody>
      </p:sp>
      <p:sp>
        <p:nvSpPr>
          <p:cNvPr id="8" name="Content Placeholder 7">
            <a:extLst>
              <a:ext uri="{FF2B5EF4-FFF2-40B4-BE49-F238E27FC236}">
                <a16:creationId xmlns:a16="http://schemas.microsoft.com/office/drawing/2014/main" id="{0F4F6984-F5F5-3A23-0254-7A99D359EBC6}"/>
              </a:ext>
            </a:extLst>
          </p:cNvPr>
          <p:cNvSpPr>
            <a:spLocks noGrp="1"/>
          </p:cNvSpPr>
          <p:nvPr>
            <p:ph sz="quarter" idx="16"/>
          </p:nvPr>
        </p:nvSpPr>
        <p:spPr>
          <a:xfrm>
            <a:off x="485521" y="1411287"/>
            <a:ext cx="11224800" cy="4638675"/>
          </a:xfrm>
        </p:spPr>
        <p:txBody>
          <a:bodyPr/>
          <a:lstStyle/>
          <a:p>
            <a:endParaRPr lang="en-US" dirty="0"/>
          </a:p>
          <a:p>
            <a:endParaRPr lang="en-US" dirty="0"/>
          </a:p>
          <a:p>
            <a:endParaRPr lang="en-US" dirty="0"/>
          </a:p>
          <a:p>
            <a:endParaRPr lang="en-US" dirty="0"/>
          </a:p>
        </p:txBody>
      </p:sp>
      <p:sp>
        <p:nvSpPr>
          <p:cNvPr id="52" name="Content Placeholder 7">
            <a:extLst>
              <a:ext uri="{FF2B5EF4-FFF2-40B4-BE49-F238E27FC236}">
                <a16:creationId xmlns:a16="http://schemas.microsoft.com/office/drawing/2014/main" id="{77A4F6E7-B398-6E5A-80A8-DA0FAEBC7598}"/>
              </a:ext>
            </a:extLst>
          </p:cNvPr>
          <p:cNvSpPr txBox="1">
            <a:spLocks/>
          </p:cNvSpPr>
          <p:nvPr/>
        </p:nvSpPr>
        <p:spPr>
          <a:xfrm>
            <a:off x="637921" y="1109662"/>
            <a:ext cx="11224800" cy="4638675"/>
          </a:xfrm>
          <a:prstGeom prst="rect">
            <a:avLst/>
          </a:prstGeom>
        </p:spPr>
        <p:txBody>
          <a:bodyPr vert="horz" lIns="0" tIns="0" rIns="0" bIns="0" rtlCol="0" anchor="t" anchorCtr="0">
            <a:noAutofit/>
          </a:bodyPr>
          <a:lst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a:lstStyle>
          <a:p>
            <a:pPr eaLnBrk="0" hangingPunct="0">
              <a:spcBef>
                <a:spcPts val="432"/>
              </a:spcBef>
              <a:buClr>
                <a:schemeClr val="tx2"/>
              </a:buClr>
              <a:buSzPct val="70000"/>
              <a:defRPr/>
            </a:pPr>
            <a:r>
              <a:rPr lang="en-US" sz="1800" dirty="0"/>
              <a:t>Basics: qualification for tax-exempt status and unrelated business taxable income issues</a:t>
            </a:r>
          </a:p>
          <a:p>
            <a:pPr eaLnBrk="0" hangingPunct="0">
              <a:spcBef>
                <a:spcPts val="432"/>
              </a:spcBef>
              <a:buSzPct val="70000"/>
              <a:defRPr/>
            </a:pPr>
            <a:r>
              <a:rPr lang="en-US" sz="1800" dirty="0"/>
              <a:t>Choice of entity for tax-exempt organization subsidiaries</a:t>
            </a:r>
          </a:p>
          <a:p>
            <a:pPr eaLnBrk="0" hangingPunct="0">
              <a:spcBef>
                <a:spcPts val="432"/>
              </a:spcBef>
              <a:buSzPct val="70000"/>
              <a:defRPr/>
            </a:pPr>
            <a:r>
              <a:rPr lang="en-US" sz="2000" dirty="0"/>
              <a:t>Exit strategies for </a:t>
            </a:r>
            <a:r>
              <a:rPr lang="en-US" sz="1800" dirty="0"/>
              <a:t>tax-exempt organization subsidiaries</a:t>
            </a:r>
            <a:endParaRPr lang="en-GB" sz="2000" dirty="0"/>
          </a:p>
          <a:p>
            <a:r>
              <a:rPr lang="en-US" sz="1800" dirty="0"/>
              <a:t>Interests in nonstock, nonprofit entities</a:t>
            </a:r>
          </a:p>
          <a:p>
            <a:r>
              <a:rPr lang="en-US" sz="1800" dirty="0"/>
              <a:t>Application of nonrecognition rules to tax-exempt organizations</a:t>
            </a:r>
          </a:p>
          <a:p>
            <a:r>
              <a:rPr lang="en-US" sz="1800" dirty="0"/>
              <a:t>Loss limitations and nonprofits</a:t>
            </a:r>
          </a:p>
          <a:p>
            <a:r>
              <a:rPr lang="en-US" sz="1800" dirty="0"/>
              <a:t>Nonprofits and groups filing consolidated returns</a:t>
            </a:r>
          </a:p>
          <a:p>
            <a:r>
              <a:rPr lang="en-US" sz="1800" dirty="0"/>
              <a:t>Other considerations</a:t>
            </a:r>
          </a:p>
          <a:p>
            <a:r>
              <a:rPr lang="en-US" sz="1800" dirty="0"/>
              <a:t>Form 990 reporting issues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828986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9FC7C713-45BC-16E1-892D-A7D485204555}"/>
              </a:ext>
            </a:extLst>
          </p:cNvPr>
          <p:cNvSpPr>
            <a:spLocks noGrp="1"/>
          </p:cNvSpPr>
          <p:nvPr>
            <p:ph type="body" sz="quarter" idx="13"/>
          </p:nvPr>
        </p:nvSpPr>
        <p:spPr/>
        <p:txBody>
          <a:bodyPr/>
          <a:lstStyle/>
          <a:p>
            <a:r>
              <a:rPr lang="en-US" dirty="0"/>
              <a:t>Polling question 5</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2743201" y="1219074"/>
            <a:ext cx="746760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For purposes of Section 512(b)(13), “control” typically means greater than what percentage?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25%</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2737200"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99%</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2737200"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49%</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
        <p:nvSpPr>
          <p:cNvPr id="2" name="Slide Number Placeholder 4">
            <a:extLst>
              <a:ext uri="{FF2B5EF4-FFF2-40B4-BE49-F238E27FC236}">
                <a16:creationId xmlns:a16="http://schemas.microsoft.com/office/drawing/2014/main" id="{641A11DB-3B32-2A9C-3255-9FE1FF08A43A}"/>
              </a:ext>
            </a:extLst>
          </p:cNvPr>
          <p:cNvSpPr txBox="1">
            <a:spLocks/>
          </p:cNvSpPr>
          <p:nvPr/>
        </p:nvSpPr>
        <p:spPr>
          <a:xfrm>
            <a:off x="485747" y="6437115"/>
            <a:ext cx="509098" cy="123111"/>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BC30E3-FFE5-4B91-AA19-87A149EBB9EE}" type="slidenum">
              <a:rPr lang="en-US" sz="800" smtClean="0">
                <a:solidFill>
                  <a:schemeClr val="bg1"/>
                </a:solidFill>
                <a:latin typeface="EYInterstate" panose="02000503020000020004" pitchFamily="2" charset="0"/>
              </a:rPr>
              <a:pPr/>
              <a:t>60</a:t>
            </a:fld>
            <a:endParaRPr lang="en-US" sz="8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2916984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A56FC-A817-3D08-4B09-0A2E21214A62}"/>
              </a:ext>
            </a:extLst>
          </p:cNvPr>
          <p:cNvSpPr>
            <a:spLocks noGrp="1"/>
          </p:cNvSpPr>
          <p:nvPr>
            <p:ph type="title"/>
          </p:nvPr>
        </p:nvSpPr>
        <p:spPr/>
        <p:txBody>
          <a:bodyPr/>
          <a:lstStyle/>
          <a:p>
            <a:r>
              <a:rPr lang="en-US" sz="5400" dirty="0"/>
              <a:t>Form 990 reporting issues</a:t>
            </a:r>
          </a:p>
        </p:txBody>
      </p:sp>
    </p:spTree>
    <p:extLst>
      <p:ext uri="{BB962C8B-B14F-4D97-AF65-F5344CB8AC3E}">
        <p14:creationId xmlns:p14="http://schemas.microsoft.com/office/powerpoint/2010/main" val="4166869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Compensation: </a:t>
            </a:r>
          </a:p>
          <a:p>
            <a:pPr lvl="1"/>
            <a:r>
              <a:rPr lang="en-US" dirty="0"/>
              <a:t>Part VII and Schedule J: filing organization and related organizations</a:t>
            </a:r>
          </a:p>
          <a:p>
            <a:pPr lvl="1"/>
            <a:r>
              <a:rPr lang="en-US" dirty="0"/>
              <a:t>Example:</a:t>
            </a:r>
          </a:p>
          <a:p>
            <a:pPr lvl="2"/>
            <a:r>
              <a:rPr lang="en-US" dirty="0"/>
              <a:t>Senior vice president (SVP) earns $200,000 from filing organization</a:t>
            </a:r>
          </a:p>
          <a:p>
            <a:pPr lvl="2"/>
            <a:r>
              <a:rPr lang="en-US" dirty="0"/>
              <a:t>SVP will also be CEO of wholly owned for-profit subsidiary to filing organization</a:t>
            </a:r>
          </a:p>
          <a:p>
            <a:pPr lvl="2"/>
            <a:r>
              <a:rPr lang="en-US" dirty="0"/>
              <a:t>SVP/CEO will earn $150,000, stock options and incentive compensation (based on revenue of subsidiary) from for-profit subsidiary</a:t>
            </a:r>
            <a:endParaRPr lang="en-GB" dirty="0"/>
          </a:p>
          <a:p>
            <a:pPr lvl="3"/>
            <a:r>
              <a:rPr lang="en-US" dirty="0"/>
              <a:t>Reporting could change if SVP/CEO is not a key employee or one of the five highest compensated employees of filing organization</a:t>
            </a:r>
          </a:p>
        </p:txBody>
      </p:sp>
      <p:sp>
        <p:nvSpPr>
          <p:cNvPr id="5" name="Slide Number Placeholder 4">
            <a:extLst>
              <a:ext uri="{FF2B5EF4-FFF2-40B4-BE49-F238E27FC236}">
                <a16:creationId xmlns:a16="http://schemas.microsoft.com/office/drawing/2014/main" id="{674203BE-55D7-1EF7-4332-6C4830190F34}"/>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62</a:t>
            </a:fld>
            <a:endParaRPr lang="en-US" dirty="0"/>
          </a:p>
        </p:txBody>
      </p:sp>
    </p:spTree>
    <p:extLst>
      <p:ext uri="{BB962C8B-B14F-4D97-AF65-F5344CB8AC3E}">
        <p14:creationId xmlns:p14="http://schemas.microsoft.com/office/powerpoint/2010/main" val="741078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Schedule R</a:t>
            </a:r>
          </a:p>
          <a:p>
            <a:pPr lvl="1"/>
            <a:r>
              <a:rPr lang="en-US" dirty="0"/>
              <a:t>Related-party disclosure</a:t>
            </a:r>
          </a:p>
          <a:p>
            <a:pPr lvl="2"/>
            <a:r>
              <a:rPr lang="en-US" dirty="0"/>
              <a:t>Issues targeted</a:t>
            </a:r>
          </a:p>
          <a:p>
            <a:pPr lvl="3"/>
            <a:r>
              <a:rPr lang="en-US" dirty="0"/>
              <a:t>Compensation, private inurement, excess benefit, private benefit</a:t>
            </a:r>
          </a:p>
          <a:p>
            <a:pPr lvl="3"/>
            <a:r>
              <a:rPr lang="en-US" dirty="0"/>
              <a:t>Flow through vs. entity taxation</a:t>
            </a:r>
          </a:p>
          <a:p>
            <a:pPr lvl="3"/>
            <a:r>
              <a:rPr lang="en-US" dirty="0"/>
              <a:t>Primary purpose test and unrelated business income</a:t>
            </a:r>
          </a:p>
          <a:p>
            <a:pPr lvl="3"/>
            <a:r>
              <a:rPr lang="en-US" dirty="0"/>
              <a:t>Attribution of activities to/from other entities</a:t>
            </a:r>
          </a:p>
          <a:p>
            <a:pPr lvl="3"/>
            <a:r>
              <a:rPr lang="en-US" dirty="0"/>
              <a:t>Section 512(b)(13) transactions</a:t>
            </a:r>
          </a:p>
          <a:p>
            <a:pPr lvl="3"/>
            <a:r>
              <a:rPr lang="en-US" dirty="0"/>
              <a:t>Other transactions</a:t>
            </a:r>
          </a:p>
          <a:p>
            <a:pPr lvl="2"/>
            <a:r>
              <a:rPr lang="en-US" dirty="0"/>
              <a:t>Relationships</a:t>
            </a:r>
          </a:p>
          <a:p>
            <a:pPr lvl="3"/>
            <a:r>
              <a:rPr lang="en-US" dirty="0"/>
              <a:t>Parent </a:t>
            </a:r>
          </a:p>
          <a:p>
            <a:pPr lvl="3"/>
            <a:r>
              <a:rPr lang="en-US" dirty="0"/>
              <a:t>Subsidiary</a:t>
            </a:r>
          </a:p>
          <a:p>
            <a:pPr lvl="3"/>
            <a:r>
              <a:rPr lang="en-US" dirty="0"/>
              <a:t>Brother/sister</a:t>
            </a:r>
          </a:p>
          <a:p>
            <a:pPr lvl="3"/>
            <a:r>
              <a:rPr lang="en-US" dirty="0"/>
              <a:t>Supporting/supported</a:t>
            </a:r>
          </a:p>
          <a:p>
            <a:endParaRPr lang="en-GB" dirty="0"/>
          </a:p>
        </p:txBody>
      </p:sp>
      <p:sp>
        <p:nvSpPr>
          <p:cNvPr id="5" name="Slide Number Placeholder 4">
            <a:extLst>
              <a:ext uri="{FF2B5EF4-FFF2-40B4-BE49-F238E27FC236}">
                <a16:creationId xmlns:a16="http://schemas.microsoft.com/office/drawing/2014/main" id="{800C2FEB-FAFC-4A47-9D05-A1131392D107}"/>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63</a:t>
            </a:fld>
            <a:endParaRPr lang="en-US" dirty="0"/>
          </a:p>
        </p:txBody>
      </p:sp>
    </p:spTree>
    <p:extLst>
      <p:ext uri="{BB962C8B-B14F-4D97-AF65-F5344CB8AC3E}">
        <p14:creationId xmlns:p14="http://schemas.microsoft.com/office/powerpoint/2010/main" val="3844215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Schedule R</a:t>
            </a:r>
          </a:p>
          <a:p>
            <a:pPr lvl="1"/>
            <a:r>
              <a:rPr lang="en-US" dirty="0"/>
              <a:t>Related ownership</a:t>
            </a:r>
          </a:p>
          <a:p>
            <a:pPr lvl="2"/>
            <a:r>
              <a:rPr lang="en-US" dirty="0"/>
              <a:t>Direct control</a:t>
            </a:r>
          </a:p>
          <a:p>
            <a:pPr lvl="3"/>
            <a:r>
              <a:rPr lang="en-US" dirty="0"/>
              <a:t>Corporation: More than 50% stock ownership by vote or value</a:t>
            </a:r>
          </a:p>
          <a:p>
            <a:pPr lvl="3"/>
            <a:r>
              <a:rPr lang="en-US" dirty="0"/>
              <a:t>Partnership and LLC:</a:t>
            </a:r>
          </a:p>
          <a:p>
            <a:pPr lvl="4"/>
            <a:r>
              <a:rPr lang="en-US" dirty="0"/>
              <a:t>Own more than 50% profits or capital interest </a:t>
            </a:r>
          </a:p>
          <a:p>
            <a:pPr lvl="4"/>
            <a:r>
              <a:rPr lang="en-US" dirty="0"/>
              <a:t>Managing member with three or fewer managers</a:t>
            </a:r>
          </a:p>
          <a:p>
            <a:pPr lvl="4"/>
            <a:r>
              <a:rPr lang="en-US" dirty="0"/>
              <a:t>General partner in limited partnership with three or fewer general partners</a:t>
            </a:r>
          </a:p>
          <a:p>
            <a:pPr lvl="3"/>
            <a:r>
              <a:rPr lang="en-US" dirty="0"/>
              <a:t>Tax-exempt:</a:t>
            </a:r>
          </a:p>
          <a:p>
            <a:pPr lvl="4"/>
            <a:r>
              <a:rPr lang="en-US" dirty="0"/>
              <a:t>Power to remove and replace (or to elect/appoint) more than 50% of directors</a:t>
            </a:r>
          </a:p>
          <a:p>
            <a:endParaRPr lang="en-GB" dirty="0"/>
          </a:p>
        </p:txBody>
      </p:sp>
      <p:sp>
        <p:nvSpPr>
          <p:cNvPr id="5" name="Slide Number Placeholder 4">
            <a:extLst>
              <a:ext uri="{FF2B5EF4-FFF2-40B4-BE49-F238E27FC236}">
                <a16:creationId xmlns:a16="http://schemas.microsoft.com/office/drawing/2014/main" id="{4F0FDE2F-CFAD-9375-3CC5-53555CB6F6FC}"/>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64</a:t>
            </a:fld>
            <a:endParaRPr lang="en-US" dirty="0"/>
          </a:p>
        </p:txBody>
      </p:sp>
    </p:spTree>
    <p:extLst>
      <p:ext uri="{BB962C8B-B14F-4D97-AF65-F5344CB8AC3E}">
        <p14:creationId xmlns:p14="http://schemas.microsoft.com/office/powerpoint/2010/main" val="22948677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Schedule R</a:t>
            </a:r>
          </a:p>
          <a:p>
            <a:pPr lvl="1"/>
            <a:r>
              <a:rPr lang="en-US" dirty="0"/>
              <a:t>Related ownership</a:t>
            </a:r>
          </a:p>
          <a:p>
            <a:pPr lvl="2"/>
            <a:r>
              <a:rPr lang="en-US" dirty="0"/>
              <a:t>Common control</a:t>
            </a:r>
          </a:p>
          <a:p>
            <a:pPr lvl="3"/>
            <a:r>
              <a:rPr lang="en-US" dirty="0"/>
              <a:t>Management overlap with another tax-exempt (majority of directors of controlled entity are directors, officers, employees or agents of filing organization)</a:t>
            </a:r>
          </a:p>
          <a:p>
            <a:pPr lvl="3"/>
            <a:r>
              <a:rPr lang="en-US" dirty="0"/>
              <a:t>Filing organization’s board owns more than 50% of for-profit entity</a:t>
            </a:r>
          </a:p>
          <a:p>
            <a:pPr lvl="2"/>
            <a:r>
              <a:rPr lang="en-US" dirty="0"/>
              <a:t>Indirect control</a:t>
            </a:r>
          </a:p>
          <a:p>
            <a:pPr lvl="3"/>
            <a:r>
              <a:rPr lang="en-US" dirty="0"/>
              <a:t>Filing organization does not have direct control but owns &gt; 50% of entity with direct control</a:t>
            </a:r>
          </a:p>
          <a:p>
            <a:pPr lvl="3"/>
            <a:r>
              <a:rPr lang="en-US" dirty="0"/>
              <a:t>Example:</a:t>
            </a:r>
          </a:p>
          <a:p>
            <a:pPr lvl="4"/>
            <a:r>
              <a:rPr lang="en-US" dirty="0"/>
              <a:t>Filing organization owns 65% of corporation’s voting stock. The corporation owns a 90% profits interest in LLC. Thus, both the corporation and LLC are related to the filing organization.</a:t>
            </a:r>
          </a:p>
          <a:p>
            <a:pPr lvl="2"/>
            <a:endParaRPr lang="en-US" dirty="0"/>
          </a:p>
          <a:p>
            <a:endParaRPr lang="en-GB" dirty="0"/>
          </a:p>
        </p:txBody>
      </p:sp>
      <p:sp>
        <p:nvSpPr>
          <p:cNvPr id="5" name="Slide Number Placeholder 4">
            <a:extLst>
              <a:ext uri="{FF2B5EF4-FFF2-40B4-BE49-F238E27FC236}">
                <a16:creationId xmlns:a16="http://schemas.microsoft.com/office/drawing/2014/main" id="{D4E0C5BC-DA18-B8D9-05AF-6D382A45206F}"/>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65</a:t>
            </a:fld>
            <a:endParaRPr lang="en-US" dirty="0"/>
          </a:p>
        </p:txBody>
      </p:sp>
    </p:spTree>
    <p:extLst>
      <p:ext uri="{BB962C8B-B14F-4D97-AF65-F5344CB8AC3E}">
        <p14:creationId xmlns:p14="http://schemas.microsoft.com/office/powerpoint/2010/main" val="3924579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Schedule R</a:t>
            </a:r>
          </a:p>
          <a:p>
            <a:pPr lvl="1"/>
            <a:r>
              <a:rPr lang="en-US" dirty="0"/>
              <a:t>Part I – Disregarded entities </a:t>
            </a:r>
          </a:p>
          <a:p>
            <a:pPr lvl="1"/>
            <a:r>
              <a:rPr lang="en-US" dirty="0"/>
              <a:t>Part II – Tax-exempt organizations</a:t>
            </a:r>
          </a:p>
          <a:p>
            <a:pPr lvl="1"/>
            <a:r>
              <a:rPr lang="en-US" dirty="0"/>
              <a:t>Part III – Partnerships and LLCs</a:t>
            </a:r>
          </a:p>
          <a:p>
            <a:pPr lvl="1"/>
            <a:r>
              <a:rPr lang="en-US" dirty="0"/>
              <a:t>Part IV - Corporations</a:t>
            </a:r>
          </a:p>
          <a:p>
            <a:r>
              <a:rPr lang="en-US" dirty="0"/>
              <a:t>Each part requires different information</a:t>
            </a:r>
          </a:p>
          <a:p>
            <a:r>
              <a:rPr lang="en-US" dirty="0"/>
              <a:t>Information common to all parts:</a:t>
            </a:r>
          </a:p>
          <a:p>
            <a:pPr lvl="1"/>
            <a:r>
              <a:rPr lang="en-US" dirty="0"/>
              <a:t>Name, address, Employer Identification Number (EIN)</a:t>
            </a:r>
          </a:p>
          <a:p>
            <a:pPr lvl="1"/>
            <a:r>
              <a:rPr lang="en-US" dirty="0"/>
              <a:t>Nature of activities</a:t>
            </a:r>
          </a:p>
          <a:p>
            <a:pPr lvl="1"/>
            <a:r>
              <a:rPr lang="en-US" dirty="0"/>
              <a:t>Legal domicile</a:t>
            </a:r>
          </a:p>
          <a:p>
            <a:pPr lvl="1"/>
            <a:r>
              <a:rPr lang="en-US" dirty="0"/>
              <a:t>Direct controlling entity</a:t>
            </a:r>
          </a:p>
          <a:p>
            <a:pPr lvl="1"/>
            <a:endParaRPr lang="en-US" dirty="0"/>
          </a:p>
          <a:p>
            <a:pPr lvl="2"/>
            <a:endParaRPr lang="en-US" dirty="0"/>
          </a:p>
          <a:p>
            <a:endParaRPr lang="en-GB" dirty="0"/>
          </a:p>
        </p:txBody>
      </p:sp>
      <p:sp>
        <p:nvSpPr>
          <p:cNvPr id="5" name="Slide Number Placeholder 4">
            <a:extLst>
              <a:ext uri="{FF2B5EF4-FFF2-40B4-BE49-F238E27FC236}">
                <a16:creationId xmlns:a16="http://schemas.microsoft.com/office/drawing/2014/main" id="{5D2BFFA0-B4A6-4339-3456-2B4AEE645446}"/>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66</a:t>
            </a:fld>
            <a:endParaRPr lang="en-US" dirty="0"/>
          </a:p>
        </p:txBody>
      </p:sp>
    </p:spTree>
    <p:extLst>
      <p:ext uri="{BB962C8B-B14F-4D97-AF65-F5344CB8AC3E}">
        <p14:creationId xmlns:p14="http://schemas.microsoft.com/office/powerpoint/2010/main" val="35980215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Schedule R</a:t>
            </a:r>
          </a:p>
          <a:p>
            <a:pPr lvl="1"/>
            <a:r>
              <a:rPr lang="en-US" dirty="0"/>
              <a:t>Part V – Transactions with related organizations</a:t>
            </a:r>
          </a:p>
          <a:p>
            <a:pPr lvl="2"/>
            <a:r>
              <a:rPr lang="en-US" dirty="0"/>
              <a:t>Once related organizations are identified, a number of questions are asked to identify whether the filing organization entered into a transaction with a related organization.</a:t>
            </a:r>
          </a:p>
          <a:p>
            <a:pPr lvl="3"/>
            <a:r>
              <a:rPr lang="en-US" dirty="0"/>
              <a:t>Interest, annuities, royalties or rent</a:t>
            </a:r>
          </a:p>
          <a:p>
            <a:pPr lvl="3"/>
            <a:r>
              <a:rPr lang="en-US" dirty="0"/>
              <a:t>Gifts; loans; sales; purchases; exchanges; leases; performance of services; sharing of facilities, equipment and mailing lists; sharing of employees</a:t>
            </a:r>
          </a:p>
          <a:p>
            <a:pPr lvl="3"/>
            <a:r>
              <a:rPr lang="en-US" dirty="0"/>
              <a:t>Reimbursements, other transfers of cash or property</a:t>
            </a:r>
          </a:p>
          <a:p>
            <a:pPr lvl="2"/>
            <a:r>
              <a:rPr lang="en-US" dirty="0"/>
              <a:t>Additional information is reported on line 2 for: </a:t>
            </a:r>
          </a:p>
          <a:p>
            <a:pPr lvl="3"/>
            <a:r>
              <a:rPr lang="en-US" dirty="0"/>
              <a:t>Transactions with Section 512(b)(13) organizations</a:t>
            </a:r>
          </a:p>
          <a:p>
            <a:pPr lvl="3"/>
            <a:r>
              <a:rPr lang="en-US" dirty="0"/>
              <a:t>Section 501(c)(3) transactions with exempt organizations other than Section 501(c)(3) organizations </a:t>
            </a:r>
          </a:p>
          <a:p>
            <a:pPr lvl="1"/>
            <a:endParaRPr lang="en-US" dirty="0"/>
          </a:p>
          <a:p>
            <a:pPr lvl="1"/>
            <a:endParaRPr lang="en-US" dirty="0"/>
          </a:p>
          <a:p>
            <a:pPr lvl="2"/>
            <a:endParaRPr lang="en-US" dirty="0"/>
          </a:p>
          <a:p>
            <a:endParaRPr lang="en-GB" dirty="0"/>
          </a:p>
        </p:txBody>
      </p:sp>
      <p:sp>
        <p:nvSpPr>
          <p:cNvPr id="5" name="Slide Number Placeholder 4">
            <a:extLst>
              <a:ext uri="{FF2B5EF4-FFF2-40B4-BE49-F238E27FC236}">
                <a16:creationId xmlns:a16="http://schemas.microsoft.com/office/drawing/2014/main" id="{FE8FDDBD-F697-FD61-0826-D4EA834272E3}"/>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67</a:t>
            </a:fld>
            <a:endParaRPr lang="en-US" dirty="0"/>
          </a:p>
        </p:txBody>
      </p:sp>
    </p:spTree>
    <p:extLst>
      <p:ext uri="{BB962C8B-B14F-4D97-AF65-F5344CB8AC3E}">
        <p14:creationId xmlns:p14="http://schemas.microsoft.com/office/powerpoint/2010/main" val="720603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523" y="382588"/>
            <a:ext cx="11224347" cy="638175"/>
          </a:xfrm>
        </p:spPr>
        <p:txBody>
          <a:bodyPr/>
          <a:lstStyle/>
          <a:p>
            <a:r>
              <a:rPr lang="en-US" dirty="0"/>
              <a:t>Form 990 reporting issues</a:t>
            </a:r>
            <a:br>
              <a:rPr lang="en-US" dirty="0"/>
            </a:br>
            <a:br>
              <a:rPr lang="en-US" dirty="0"/>
            </a:br>
            <a:br>
              <a:rPr lang="en-US" dirty="0"/>
            </a:br>
            <a:br>
              <a:rPr lang="en-US" dirty="0"/>
            </a:br>
            <a:endParaRPr lang="en-US" dirty="0"/>
          </a:p>
        </p:txBody>
      </p:sp>
      <p:sp>
        <p:nvSpPr>
          <p:cNvPr id="3" name="Content Placeholder 2"/>
          <p:cNvSpPr>
            <a:spLocks noGrp="1"/>
          </p:cNvSpPr>
          <p:nvPr>
            <p:ph sz="quarter" idx="16"/>
          </p:nvPr>
        </p:nvSpPr>
        <p:spPr>
          <a:xfrm>
            <a:off x="485521" y="1411287"/>
            <a:ext cx="11224800" cy="4638675"/>
          </a:xfrm>
        </p:spPr>
        <p:txBody>
          <a:bodyPr/>
          <a:lstStyle/>
          <a:p>
            <a:r>
              <a:rPr lang="en-US" dirty="0"/>
              <a:t>Schedule R</a:t>
            </a:r>
          </a:p>
          <a:p>
            <a:pPr lvl="1"/>
            <a:r>
              <a:rPr lang="en-US" dirty="0"/>
              <a:t>Part V – Transactions with related organizations</a:t>
            </a:r>
          </a:p>
          <a:p>
            <a:pPr lvl="2"/>
            <a:r>
              <a:rPr lang="en-US" dirty="0"/>
              <a:t>Primary issue: reporting of interest, annuities, rents and royalties from controlled entity</a:t>
            </a:r>
          </a:p>
          <a:p>
            <a:pPr lvl="2"/>
            <a:r>
              <a:rPr lang="en-US" dirty="0"/>
              <a:t>Other transfers and loans reported</a:t>
            </a:r>
          </a:p>
          <a:p>
            <a:pPr lvl="2"/>
            <a:r>
              <a:rPr lang="en-US" dirty="0"/>
              <a:t>Aggregate transactions of same type rather than separate reporting</a:t>
            </a:r>
          </a:p>
          <a:p>
            <a:pPr lvl="2"/>
            <a:r>
              <a:rPr lang="en-US" dirty="0"/>
              <a:t>Transaction of less than $50,000 not reported unless interest, annuities, rents and royalties from a controlled entity</a:t>
            </a:r>
          </a:p>
          <a:p>
            <a:pPr lvl="2"/>
            <a:endParaRPr lang="en-US" dirty="0"/>
          </a:p>
          <a:p>
            <a:pPr lvl="1"/>
            <a:r>
              <a:rPr lang="en-US" dirty="0"/>
              <a:t>Part VI – Unrelated organizations taxed like partnerships</a:t>
            </a:r>
          </a:p>
          <a:p>
            <a:pPr lvl="2"/>
            <a:r>
              <a:rPr lang="en-US" dirty="0"/>
              <a:t>Partner or member during tax year</a:t>
            </a:r>
          </a:p>
          <a:p>
            <a:pPr lvl="2"/>
            <a:r>
              <a:rPr lang="en-US" dirty="0"/>
              <a:t>More than 5% of activities measured by gross revenue or assets</a:t>
            </a:r>
          </a:p>
          <a:p>
            <a:pPr lvl="1"/>
            <a:endParaRPr lang="en-US" dirty="0"/>
          </a:p>
          <a:p>
            <a:pPr lvl="1"/>
            <a:endParaRPr lang="en-US" dirty="0"/>
          </a:p>
          <a:p>
            <a:pPr lvl="2"/>
            <a:endParaRPr lang="en-US" dirty="0"/>
          </a:p>
          <a:p>
            <a:endParaRPr lang="en-GB" dirty="0"/>
          </a:p>
        </p:txBody>
      </p:sp>
      <p:sp>
        <p:nvSpPr>
          <p:cNvPr id="5" name="Slide Number Placeholder 4">
            <a:extLst>
              <a:ext uri="{FF2B5EF4-FFF2-40B4-BE49-F238E27FC236}">
                <a16:creationId xmlns:a16="http://schemas.microsoft.com/office/drawing/2014/main" id="{5A5411B8-CD14-0B40-0A61-E285BA058E8E}"/>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68</a:t>
            </a:fld>
            <a:endParaRPr lang="en-US" dirty="0"/>
          </a:p>
        </p:txBody>
      </p:sp>
    </p:spTree>
    <p:extLst>
      <p:ext uri="{BB962C8B-B14F-4D97-AF65-F5344CB8AC3E}">
        <p14:creationId xmlns:p14="http://schemas.microsoft.com/office/powerpoint/2010/main" val="2047814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C256-2C3D-D414-0A04-B8827D1AED8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891A2C4-C176-BD85-AA93-DCFA9422D60E}"/>
              </a:ext>
            </a:extLst>
          </p:cNvPr>
          <p:cNvSpPr>
            <a:spLocks noGrp="1"/>
          </p:cNvSpPr>
          <p:nvPr>
            <p:ph type="body" sz="quarter" idx="13"/>
          </p:nvPr>
        </p:nvSpPr>
        <p:spPr>
          <a:xfrm>
            <a:off x="485775" y="370800"/>
            <a:ext cx="7394575" cy="313932"/>
          </a:xfrm>
        </p:spPr>
        <p:txBody>
          <a:bodyPr/>
          <a:lstStyle/>
          <a:p>
            <a:r>
              <a:rPr lang="en-US" dirty="0"/>
              <a:t>Polling question 6</a:t>
            </a:r>
          </a:p>
        </p:txBody>
      </p:sp>
      <p:sp>
        <p:nvSpPr>
          <p:cNvPr id="7" name="Title 1">
            <a:extLst>
              <a:ext uri="{FF2B5EF4-FFF2-40B4-BE49-F238E27FC236}">
                <a16:creationId xmlns:a16="http://schemas.microsoft.com/office/drawing/2014/main" id="{95E0005F-0EAD-3E6D-77A5-4DD10FFCA591}"/>
              </a:ext>
            </a:extLst>
          </p:cNvPr>
          <p:cNvSpPr txBox="1">
            <a:spLocks/>
          </p:cNvSpPr>
          <p:nvPr/>
        </p:nvSpPr>
        <p:spPr>
          <a:xfrm>
            <a:off x="2743201" y="1219074"/>
            <a:ext cx="746760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Transactions with related nonprofit organizations are not required to be listed on Schedule R. </a:t>
            </a:r>
          </a:p>
        </p:txBody>
      </p:sp>
      <p:grpSp>
        <p:nvGrpSpPr>
          <p:cNvPr id="8" name="Group 7">
            <a:extLst>
              <a:ext uri="{FF2B5EF4-FFF2-40B4-BE49-F238E27FC236}">
                <a16:creationId xmlns:a16="http://schemas.microsoft.com/office/drawing/2014/main" id="{FF3039FA-2573-0BBC-5370-ABF92160C028}"/>
              </a:ext>
            </a:extLst>
          </p:cNvPr>
          <p:cNvGrpSpPr/>
          <p:nvPr/>
        </p:nvGrpSpPr>
        <p:grpSpPr>
          <a:xfrm>
            <a:off x="2737200" y="2447525"/>
            <a:ext cx="7473601" cy="356712"/>
            <a:chOff x="1213199" y="2112725"/>
            <a:chExt cx="7473601" cy="356712"/>
          </a:xfrm>
        </p:grpSpPr>
        <p:sp>
          <p:nvSpPr>
            <p:cNvPr id="9" name="Title 1">
              <a:extLst>
                <a:ext uri="{FF2B5EF4-FFF2-40B4-BE49-F238E27FC236}">
                  <a16:creationId xmlns:a16="http://schemas.microsoft.com/office/drawing/2014/main" id="{F7AE9183-F1CD-CE2B-CE17-F06148DE122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True</a:t>
              </a:r>
            </a:p>
          </p:txBody>
        </p:sp>
        <p:sp>
          <p:nvSpPr>
            <p:cNvPr id="10" name="Oval 9">
              <a:extLst>
                <a:ext uri="{FF2B5EF4-FFF2-40B4-BE49-F238E27FC236}">
                  <a16:creationId xmlns:a16="http://schemas.microsoft.com/office/drawing/2014/main" id="{45409F3B-55A2-98D0-941F-979B29B47402}"/>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1" name="Speech Bubble: Rectangle 10">
            <a:extLst>
              <a:ext uri="{FF2B5EF4-FFF2-40B4-BE49-F238E27FC236}">
                <a16:creationId xmlns:a16="http://schemas.microsoft.com/office/drawing/2014/main" id="{05BA0734-9576-34A9-AD4C-310B0AFD5598}"/>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12" name="Group 11">
            <a:extLst>
              <a:ext uri="{FF2B5EF4-FFF2-40B4-BE49-F238E27FC236}">
                <a16:creationId xmlns:a16="http://schemas.microsoft.com/office/drawing/2014/main" id="{C5687949-E281-0511-BDF8-D1848661E647}"/>
              </a:ext>
            </a:extLst>
          </p:cNvPr>
          <p:cNvGrpSpPr/>
          <p:nvPr/>
        </p:nvGrpSpPr>
        <p:grpSpPr>
          <a:xfrm>
            <a:off x="2737200" y="2927192"/>
            <a:ext cx="7473601" cy="356712"/>
            <a:chOff x="1213199" y="2112725"/>
            <a:chExt cx="7473601" cy="356712"/>
          </a:xfrm>
        </p:grpSpPr>
        <p:sp>
          <p:nvSpPr>
            <p:cNvPr id="13" name="Title 1">
              <a:extLst>
                <a:ext uri="{FF2B5EF4-FFF2-40B4-BE49-F238E27FC236}">
                  <a16:creationId xmlns:a16="http://schemas.microsoft.com/office/drawing/2014/main" id="{7D548344-160C-5B40-8922-65CB442D2AA4}"/>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False</a:t>
              </a:r>
            </a:p>
          </p:txBody>
        </p:sp>
        <p:sp>
          <p:nvSpPr>
            <p:cNvPr id="14" name="Oval 13">
              <a:extLst>
                <a:ext uri="{FF2B5EF4-FFF2-40B4-BE49-F238E27FC236}">
                  <a16:creationId xmlns:a16="http://schemas.microsoft.com/office/drawing/2014/main" id="{84E95224-DE70-10DA-104B-E69029BF47E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sp>
        <p:nvSpPr>
          <p:cNvPr id="4" name="Slide Number Placeholder 4">
            <a:extLst>
              <a:ext uri="{FF2B5EF4-FFF2-40B4-BE49-F238E27FC236}">
                <a16:creationId xmlns:a16="http://schemas.microsoft.com/office/drawing/2014/main" id="{4D8FF3CB-95CB-80A7-A3B7-6BBC456EC1CD}"/>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69</a:t>
            </a:fld>
            <a:endParaRPr lang="en-US" dirty="0"/>
          </a:p>
        </p:txBody>
      </p:sp>
    </p:spTree>
    <p:extLst>
      <p:ext uri="{BB962C8B-B14F-4D97-AF65-F5344CB8AC3E}">
        <p14:creationId xmlns:p14="http://schemas.microsoft.com/office/powerpoint/2010/main" val="3643416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7710D-CF22-9487-04DF-F6396D565C07}"/>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DA9F0E5-D5DC-3CF5-F7A9-76828194573D}"/>
              </a:ext>
            </a:extLst>
          </p:cNvPr>
          <p:cNvSpPr>
            <a:spLocks noGrp="1"/>
          </p:cNvSpPr>
          <p:nvPr>
            <p:ph type="body" sz="quarter" idx="13"/>
          </p:nvPr>
        </p:nvSpPr>
        <p:spPr/>
        <p:txBody>
          <a:bodyPr/>
          <a:lstStyle/>
          <a:p>
            <a:r>
              <a:rPr lang="en-US" dirty="0"/>
              <a:t>Polling question 1</a:t>
            </a:r>
          </a:p>
        </p:txBody>
      </p:sp>
      <p:sp>
        <p:nvSpPr>
          <p:cNvPr id="8" name="Title 1">
            <a:extLst>
              <a:ext uri="{FF2B5EF4-FFF2-40B4-BE49-F238E27FC236}">
                <a16:creationId xmlns:a16="http://schemas.microsoft.com/office/drawing/2014/main" id="{AF45DAB4-BBF8-C2EA-1DBC-A1ED31B24C2A}"/>
              </a:ext>
            </a:extLst>
          </p:cNvPr>
          <p:cNvSpPr txBox="1">
            <a:spLocks/>
          </p:cNvSpPr>
          <p:nvPr/>
        </p:nvSpPr>
        <p:spPr>
          <a:xfrm>
            <a:off x="2737199" y="1220895"/>
            <a:ext cx="7473602" cy="307777"/>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a:lnSpc>
                <a:spcPct val="100000"/>
              </a:lnSpc>
              <a:defRPr/>
            </a:pPr>
            <a:r>
              <a:rPr lang="en-IN" sz="2000" dirty="0">
                <a:solidFill>
                  <a:prstClr val="white"/>
                </a:solidFill>
                <a:latin typeface="+mn-lt"/>
              </a:rPr>
              <a:t>What is the most common type of 501(c) nonprofit organization?</a:t>
            </a:r>
          </a:p>
        </p:txBody>
      </p:sp>
      <p:grpSp>
        <p:nvGrpSpPr>
          <p:cNvPr id="19" name="Group 18">
            <a:extLst>
              <a:ext uri="{FF2B5EF4-FFF2-40B4-BE49-F238E27FC236}">
                <a16:creationId xmlns:a16="http://schemas.microsoft.com/office/drawing/2014/main" id="{5A8867DF-1183-1A0F-E0A0-E8B554F787D1}"/>
              </a:ext>
            </a:extLst>
          </p:cNvPr>
          <p:cNvGrpSpPr/>
          <p:nvPr/>
        </p:nvGrpSpPr>
        <p:grpSpPr>
          <a:xfrm>
            <a:off x="2737200" y="2447525"/>
            <a:ext cx="7473601" cy="356712"/>
            <a:chOff x="1213199" y="2112725"/>
            <a:chExt cx="7473601" cy="356712"/>
          </a:xfrm>
        </p:grpSpPr>
        <p:sp>
          <p:nvSpPr>
            <p:cNvPr id="7" name="Title 1">
              <a:extLst>
                <a:ext uri="{FF2B5EF4-FFF2-40B4-BE49-F238E27FC236}">
                  <a16:creationId xmlns:a16="http://schemas.microsoft.com/office/drawing/2014/main" id="{6B8D45C0-CB24-23E0-3988-AA31289BD4D8}"/>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501(c)(4)</a:t>
              </a:r>
            </a:p>
          </p:txBody>
        </p:sp>
        <p:sp>
          <p:nvSpPr>
            <p:cNvPr id="13" name="Oval 12">
              <a:extLst>
                <a:ext uri="{FF2B5EF4-FFF2-40B4-BE49-F238E27FC236}">
                  <a16:creationId xmlns:a16="http://schemas.microsoft.com/office/drawing/2014/main" id="{C23D1160-85CB-1501-787A-9D4229396D32}"/>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A</a:t>
              </a:r>
              <a:endParaRPr lang="en-US" dirty="0">
                <a:solidFill>
                  <a:srgbClr val="2E2E38"/>
                </a:solidFill>
                <a:cs typeface="Arial" panose="020B0604020202020204" pitchFamily="34" charset="0"/>
              </a:endParaRPr>
            </a:p>
          </p:txBody>
        </p:sp>
      </p:grpSp>
      <p:sp>
        <p:nvSpPr>
          <p:cNvPr id="18" name="Speech Bubble: Rectangle 17">
            <a:extLst>
              <a:ext uri="{FF2B5EF4-FFF2-40B4-BE49-F238E27FC236}">
                <a16:creationId xmlns:a16="http://schemas.microsoft.com/office/drawing/2014/main" id="{2605F824-0091-242E-0E2B-49DF65F899A9}"/>
              </a:ext>
            </a:extLst>
          </p:cNvPr>
          <p:cNvSpPr/>
          <p:nvPr/>
        </p:nvSpPr>
        <p:spPr>
          <a:xfrm>
            <a:off x="1981202" y="1133410"/>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cs typeface="Arial" panose="020B0604020202020204" pitchFamily="34" charset="0"/>
              </a:rPr>
              <a:t>Q</a:t>
            </a:r>
          </a:p>
        </p:txBody>
      </p:sp>
      <p:grpSp>
        <p:nvGrpSpPr>
          <p:cNvPr id="20" name="Group 19">
            <a:extLst>
              <a:ext uri="{FF2B5EF4-FFF2-40B4-BE49-F238E27FC236}">
                <a16:creationId xmlns:a16="http://schemas.microsoft.com/office/drawing/2014/main" id="{2AA0AE7E-EDB1-AB33-BDC1-D7A5FBE74266}"/>
              </a:ext>
            </a:extLst>
          </p:cNvPr>
          <p:cNvGrpSpPr/>
          <p:nvPr/>
        </p:nvGrpSpPr>
        <p:grpSpPr>
          <a:xfrm>
            <a:off x="2737200" y="2926325"/>
            <a:ext cx="7473601" cy="356712"/>
            <a:chOff x="1213199" y="2112725"/>
            <a:chExt cx="7473601" cy="356712"/>
          </a:xfrm>
        </p:grpSpPr>
        <p:sp>
          <p:nvSpPr>
            <p:cNvPr id="21" name="Title 1">
              <a:extLst>
                <a:ext uri="{FF2B5EF4-FFF2-40B4-BE49-F238E27FC236}">
                  <a16:creationId xmlns:a16="http://schemas.microsoft.com/office/drawing/2014/main" id="{70767022-461E-AF0F-40CE-E1743D76C1D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501(c)(3)</a:t>
              </a:r>
            </a:p>
          </p:txBody>
        </p:sp>
        <p:sp>
          <p:nvSpPr>
            <p:cNvPr id="22" name="Oval 21">
              <a:extLst>
                <a:ext uri="{FF2B5EF4-FFF2-40B4-BE49-F238E27FC236}">
                  <a16:creationId xmlns:a16="http://schemas.microsoft.com/office/drawing/2014/main" id="{BEE1C354-B687-53D2-C85A-69C03754DE97}"/>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B</a:t>
              </a:r>
              <a:endParaRPr lang="en-US" dirty="0">
                <a:solidFill>
                  <a:srgbClr val="2E2E38"/>
                </a:solidFill>
                <a:cs typeface="Arial" panose="020B0604020202020204" pitchFamily="34" charset="0"/>
              </a:endParaRPr>
            </a:p>
          </p:txBody>
        </p:sp>
      </p:grpSp>
      <p:grpSp>
        <p:nvGrpSpPr>
          <p:cNvPr id="3" name="Group 2">
            <a:extLst>
              <a:ext uri="{FF2B5EF4-FFF2-40B4-BE49-F238E27FC236}">
                <a16:creationId xmlns:a16="http://schemas.microsoft.com/office/drawing/2014/main" id="{E583B3A6-C771-1E19-38D2-1ECADF13AD17}"/>
              </a:ext>
            </a:extLst>
          </p:cNvPr>
          <p:cNvGrpSpPr/>
          <p:nvPr/>
        </p:nvGrpSpPr>
        <p:grpSpPr>
          <a:xfrm>
            <a:off x="2737200" y="3415315"/>
            <a:ext cx="7473601" cy="356712"/>
            <a:chOff x="1213199" y="2112725"/>
            <a:chExt cx="7473601" cy="356712"/>
          </a:xfrm>
        </p:grpSpPr>
        <p:sp>
          <p:nvSpPr>
            <p:cNvPr id="4" name="Title 1">
              <a:extLst>
                <a:ext uri="{FF2B5EF4-FFF2-40B4-BE49-F238E27FC236}">
                  <a16:creationId xmlns:a16="http://schemas.microsoft.com/office/drawing/2014/main" id="{4071E7F3-634F-51FF-7842-E93E20AF9E2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501(c)(29)</a:t>
              </a:r>
            </a:p>
          </p:txBody>
        </p:sp>
        <p:sp>
          <p:nvSpPr>
            <p:cNvPr id="5" name="Oval 4">
              <a:extLst>
                <a:ext uri="{FF2B5EF4-FFF2-40B4-BE49-F238E27FC236}">
                  <a16:creationId xmlns:a16="http://schemas.microsoft.com/office/drawing/2014/main" id="{7CC0248B-B6DF-B8FD-7284-B850CD00230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C</a:t>
              </a:r>
              <a:endParaRPr lang="en-US" dirty="0">
                <a:solidFill>
                  <a:srgbClr val="2E2E38"/>
                </a:solidFill>
                <a:cs typeface="Arial" panose="020B0604020202020204" pitchFamily="34" charset="0"/>
              </a:endParaRPr>
            </a:p>
          </p:txBody>
        </p:sp>
      </p:grpSp>
      <p:grpSp>
        <p:nvGrpSpPr>
          <p:cNvPr id="6" name="Group 5">
            <a:extLst>
              <a:ext uri="{FF2B5EF4-FFF2-40B4-BE49-F238E27FC236}">
                <a16:creationId xmlns:a16="http://schemas.microsoft.com/office/drawing/2014/main" id="{652FAA12-44BE-D1BC-343B-9A0D42225713}"/>
              </a:ext>
            </a:extLst>
          </p:cNvPr>
          <p:cNvGrpSpPr/>
          <p:nvPr/>
        </p:nvGrpSpPr>
        <p:grpSpPr>
          <a:xfrm>
            <a:off x="2737201" y="3899907"/>
            <a:ext cx="7473601" cy="356712"/>
            <a:chOff x="1213199" y="2112725"/>
            <a:chExt cx="7473601" cy="356712"/>
          </a:xfrm>
        </p:grpSpPr>
        <p:sp>
          <p:nvSpPr>
            <p:cNvPr id="9" name="Title 1">
              <a:extLst>
                <a:ext uri="{FF2B5EF4-FFF2-40B4-BE49-F238E27FC236}">
                  <a16:creationId xmlns:a16="http://schemas.microsoft.com/office/drawing/2014/main" id="{3EB325F8-41D6-21C3-83F5-0CAA6F01EF22}"/>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mn-lt"/>
                </a:rPr>
                <a:t>501(c)(1000)</a:t>
              </a:r>
            </a:p>
          </p:txBody>
        </p:sp>
        <p:sp>
          <p:nvSpPr>
            <p:cNvPr id="10" name="Oval 9">
              <a:extLst>
                <a:ext uri="{FF2B5EF4-FFF2-40B4-BE49-F238E27FC236}">
                  <a16:creationId xmlns:a16="http://schemas.microsoft.com/office/drawing/2014/main" id="{75F873C8-35DE-2BB6-AF61-2FA3A6110012}"/>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GB" dirty="0">
                  <a:solidFill>
                    <a:srgbClr val="FFE600"/>
                  </a:solidFill>
                  <a:cs typeface="Arial" panose="020B0604020202020204" pitchFamily="34" charset="0"/>
                </a:rPr>
                <a:t>D</a:t>
              </a:r>
              <a:endParaRPr lang="en-US" dirty="0">
                <a:solidFill>
                  <a:srgbClr val="2E2E38"/>
                </a:solidFill>
                <a:cs typeface="Arial" panose="020B0604020202020204" pitchFamily="34" charset="0"/>
              </a:endParaRPr>
            </a:p>
          </p:txBody>
        </p:sp>
      </p:grpSp>
    </p:spTree>
    <p:extLst>
      <p:ext uri="{BB962C8B-B14F-4D97-AF65-F5344CB8AC3E}">
        <p14:creationId xmlns:p14="http://schemas.microsoft.com/office/powerpoint/2010/main" val="25358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4175-CE8A-9ABF-3C10-1A34ECA487B9}"/>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166857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BDF8-DA0C-F860-256E-5B59DD8A3B9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53651B3-6F2C-D077-7014-8BD84696F18A}"/>
              </a:ext>
            </a:extLst>
          </p:cNvPr>
          <p:cNvSpPr>
            <a:spLocks noGrp="1"/>
          </p:cNvSpPr>
          <p:nvPr>
            <p:ph type="title"/>
          </p:nvPr>
        </p:nvSpPr>
        <p:spPr>
          <a:xfrm>
            <a:off x="485523" y="382588"/>
            <a:ext cx="11224347" cy="638175"/>
          </a:xfrm>
        </p:spPr>
        <p:txBody>
          <a:bodyPr/>
          <a:lstStyle/>
          <a:p>
            <a:r>
              <a:rPr lang="en-US" dirty="0"/>
              <a:t>Key takeaways and conclusion</a:t>
            </a:r>
            <a:br>
              <a:rPr lang="en-US" dirty="0"/>
            </a:br>
            <a:endParaRPr lang="en-US" dirty="0"/>
          </a:p>
        </p:txBody>
      </p:sp>
      <p:sp>
        <p:nvSpPr>
          <p:cNvPr id="8" name="Content Placeholder 7">
            <a:extLst>
              <a:ext uri="{FF2B5EF4-FFF2-40B4-BE49-F238E27FC236}">
                <a16:creationId xmlns:a16="http://schemas.microsoft.com/office/drawing/2014/main" id="{B0B2BD00-A3F9-18E1-C8B8-4CE6E2188A73}"/>
              </a:ext>
            </a:extLst>
          </p:cNvPr>
          <p:cNvSpPr>
            <a:spLocks noGrp="1"/>
          </p:cNvSpPr>
          <p:nvPr>
            <p:ph sz="quarter" idx="16"/>
          </p:nvPr>
        </p:nvSpPr>
        <p:spPr>
          <a:xfrm>
            <a:off x="485521" y="1411287"/>
            <a:ext cx="11224800" cy="4638675"/>
          </a:xfrm>
        </p:spPr>
        <p:txBody>
          <a:bodyPr/>
          <a:lstStyle/>
          <a:p>
            <a:r>
              <a:rPr lang="en-US" sz="1800" dirty="0"/>
              <a:t>Identify basic exempt entity qualification issues</a:t>
            </a:r>
          </a:p>
          <a:p>
            <a:r>
              <a:rPr lang="en-US" sz="1800" dirty="0"/>
              <a:t>Identify basic entity structures for wholly owned subsidiaries and consider how various fact patterns may influence the choice of entity and structure.</a:t>
            </a:r>
          </a:p>
          <a:p>
            <a:r>
              <a:rPr lang="en-US" sz="1800" dirty="0"/>
              <a:t>Compare certain exit strategies for subsidiaries.</a:t>
            </a:r>
          </a:p>
          <a:p>
            <a:r>
              <a:rPr lang="en-US" sz="1800" dirty="0"/>
              <a:t>Compare nonstock (i.e., membership) vs. stock interests.</a:t>
            </a:r>
          </a:p>
          <a:p>
            <a:r>
              <a:rPr lang="en-US" sz="1800" dirty="0"/>
              <a:t>Review the application of nonrecognition rules to tax-exempt organizations.</a:t>
            </a:r>
          </a:p>
          <a:p>
            <a:r>
              <a:rPr lang="en-US" sz="1800" dirty="0"/>
              <a:t>Analyze the application of Section 382 loss limitations to tax-exempt organizations.</a:t>
            </a:r>
          </a:p>
          <a:p>
            <a:r>
              <a:rPr lang="en-US" sz="1800" dirty="0"/>
              <a:t>Review rules for affiliated groups and how they apply to tax-exempt organizations.</a:t>
            </a:r>
          </a:p>
          <a:p>
            <a:r>
              <a:rPr lang="en-US" sz="1800" dirty="0"/>
              <a:t>List other subsidiary considerations. </a:t>
            </a:r>
          </a:p>
          <a:p>
            <a:r>
              <a:rPr lang="en-US" sz="1800" dirty="0"/>
              <a:t>Outline Form 990 reporting issues.</a:t>
            </a:r>
          </a:p>
          <a:p>
            <a:endParaRPr lang="en-US" dirty="0"/>
          </a:p>
          <a:p>
            <a:endParaRPr lang="en-US" dirty="0"/>
          </a:p>
          <a:p>
            <a:endParaRPr lang="en-US" dirty="0"/>
          </a:p>
          <a:p>
            <a:endParaRPr lang="en-US" dirty="0"/>
          </a:p>
        </p:txBody>
      </p:sp>
      <p:sp>
        <p:nvSpPr>
          <p:cNvPr id="3" name="Slide Number Placeholder 4">
            <a:extLst>
              <a:ext uri="{FF2B5EF4-FFF2-40B4-BE49-F238E27FC236}">
                <a16:creationId xmlns:a16="http://schemas.microsoft.com/office/drawing/2014/main" id="{B605A3B4-BC21-5101-2E64-7D8A89B1D100}"/>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71</a:t>
            </a:fld>
            <a:endParaRPr lang="en-US" dirty="0"/>
          </a:p>
        </p:txBody>
      </p:sp>
    </p:spTree>
    <p:extLst>
      <p:ext uri="{BB962C8B-B14F-4D97-AF65-F5344CB8AC3E}">
        <p14:creationId xmlns:p14="http://schemas.microsoft.com/office/powerpoint/2010/main" val="665833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82588"/>
            <a:ext cx="11224347" cy="638175"/>
          </a:xfrm>
        </p:spPr>
        <p:txBody>
          <a:bodyPr/>
          <a:lstStyle/>
          <a:p>
            <a:r>
              <a:rPr lang="en-US" dirty="0"/>
              <a:t>Notice</a:t>
            </a:r>
          </a:p>
        </p:txBody>
      </p:sp>
      <p:sp>
        <p:nvSpPr>
          <p:cNvPr id="8" name="Content Placeholder 7">
            <a:extLst>
              <a:ext uri="{FF2B5EF4-FFF2-40B4-BE49-F238E27FC236}">
                <a16:creationId xmlns:a16="http://schemas.microsoft.com/office/drawing/2014/main" id="{9FCB4756-5887-3DFC-A1E6-AFFFFEBAE3F1}"/>
              </a:ext>
            </a:extLst>
          </p:cNvPr>
          <p:cNvSpPr>
            <a:spLocks noGrp="1"/>
          </p:cNvSpPr>
          <p:nvPr>
            <p:ph sz="quarter" idx="16"/>
          </p:nvPr>
        </p:nvSpPr>
        <p:spPr>
          <a:xfrm>
            <a:off x="485521" y="1411287"/>
            <a:ext cx="11224800" cy="4638675"/>
          </a:xfrm>
        </p:spPr>
        <p:txBody>
          <a:bodyPr/>
          <a:lstStyle/>
          <a:p>
            <a:r>
              <a:rPr lang="en-US" dirty="0"/>
              <a:t>Any US tax advice contained herein is not intended or written to be used, and cannot be used, for the purpose of avoiding penalties that may be imposed under the Internal Revenue Code, or applicable state or local tax law provisions.</a:t>
            </a:r>
          </a:p>
          <a:p>
            <a:r>
              <a:rPr lang="en-US" dirty="0"/>
              <a:t>These slides are for educational purposes only and are not intended, and should not be relied upon, as accounting advice.</a:t>
            </a:r>
          </a:p>
          <a:p>
            <a:endParaRPr lang="en-US" dirty="0"/>
          </a:p>
        </p:txBody>
      </p:sp>
      <p:sp>
        <p:nvSpPr>
          <p:cNvPr id="3" name="Slide Number Placeholder 4">
            <a:extLst>
              <a:ext uri="{FF2B5EF4-FFF2-40B4-BE49-F238E27FC236}">
                <a16:creationId xmlns:a16="http://schemas.microsoft.com/office/drawing/2014/main" id="{2B58575E-A1AE-29BF-C546-F7CC374200B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72</a:t>
            </a:fld>
            <a:endParaRPr lang="en-US" dirty="0"/>
          </a:p>
        </p:txBody>
      </p:sp>
    </p:spTree>
    <p:extLst>
      <p:ext uri="{BB962C8B-B14F-4D97-AF65-F5344CB8AC3E}">
        <p14:creationId xmlns:p14="http://schemas.microsoft.com/office/powerpoint/2010/main" val="4013178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9A6637-8F3E-85D9-630F-52A384E1F1A0}"/>
              </a:ext>
            </a:extLst>
          </p:cNvPr>
          <p:cNvSpPr txBox="1">
            <a:spLocks/>
          </p:cNvSpPr>
          <p:nvPr/>
        </p:nvSpPr>
        <p:spPr>
          <a:xfrm>
            <a:off x="8406581" y="563952"/>
            <a:ext cx="3309810" cy="3330142"/>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Ernst &amp; Young LLP is a client-serving member firm of Ernst &amp; Young Global Limited operating in the US.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 2025 Ernst &amp; Young LLP.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latin typeface="EYInterstate Light"/>
                <a:ea typeface="+mn-ea"/>
                <a:cs typeface="+mn-cs"/>
              </a:rPr>
              <a:t>All Rights Reserved.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a:ln>
                  <a:noFill/>
                </a:ln>
                <a:solidFill>
                  <a:srgbClr val="FFFFFF"/>
                </a:solidFill>
                <a:effectLst/>
                <a:uLnTx/>
                <a:uFillTx/>
                <a:latin typeface="EYInterstate Light"/>
                <a:ea typeface="+mn-ea"/>
                <a:cs typeface="+mn-cs"/>
              </a:rPr>
              <a:t>US SCORE </a:t>
            </a:r>
            <a:r>
              <a:rPr kumimoji="0" lang="it-IT" sz="800" b="0" i="0" u="none" strike="noStrike" kern="0" cap="none" spc="0" normalizeH="0" baseline="0" noProof="0" dirty="0">
                <a:ln>
                  <a:noFill/>
                </a:ln>
                <a:solidFill>
                  <a:srgbClr val="FFFFFF"/>
                </a:solidFill>
                <a:effectLst/>
                <a:uLnTx/>
                <a:uFillTx/>
                <a:latin typeface="EYInterstate Light"/>
                <a:ea typeface="+mn-ea"/>
                <a:cs typeface="+mn-cs"/>
              </a:rPr>
              <a:t>no. 27415-251US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it-IT" sz="800" b="0" i="0" u="none" strike="noStrike" kern="0" cap="none" spc="0" normalizeH="0" baseline="0" noProof="0" dirty="0">
                <a:ln>
                  <a:noFill/>
                </a:ln>
                <a:solidFill>
                  <a:srgbClr val="FFFFFF"/>
                </a:solidFill>
                <a:effectLst/>
                <a:uLnTx/>
                <a:uFillTx/>
                <a:latin typeface="EYInterstate Light"/>
                <a:ea typeface="+mn-ea"/>
                <a:cs typeface="+mn-cs"/>
              </a:rPr>
              <a:t>2506-10939-CS</a:t>
            </a:r>
            <a:br>
              <a:rPr kumimoji="0" lang="it-IT" sz="800" b="0" i="0" u="none" strike="noStrike" kern="0" cap="none" spc="0" normalizeH="0" baseline="0" noProof="0" dirty="0">
                <a:ln>
                  <a:noFill/>
                </a:ln>
                <a:solidFill>
                  <a:srgbClr val="FFFFFF"/>
                </a:solidFill>
                <a:effectLst/>
                <a:uLnTx/>
                <a:uFillTx/>
                <a:latin typeface="EYInterstate Light"/>
                <a:ea typeface="+mn-ea"/>
                <a:cs typeface="+mn-cs"/>
              </a:rPr>
            </a:br>
            <a:r>
              <a:rPr kumimoji="0" lang="it-IT" sz="800" b="0" i="0" u="none" strike="noStrike" kern="0" cap="none" spc="0" normalizeH="0" baseline="0" noProof="0" dirty="0">
                <a:ln>
                  <a:noFill/>
                </a:ln>
                <a:solidFill>
                  <a:srgbClr val="FFFFFF"/>
                </a:solidFill>
                <a:effectLst/>
                <a:uLnTx/>
                <a:uFillTx/>
                <a:latin typeface="EYInterstate Light"/>
                <a:ea typeface="+mn-ea"/>
                <a:cs typeface="+mn-cs"/>
              </a:rPr>
              <a:t>ED None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8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700" b="0" i="0" u="none" strike="noStrike" kern="0" cap="none" spc="0" normalizeH="0" baseline="0" noProof="0" dirty="0">
                <a:ln>
                  <a:noFill/>
                </a:ln>
                <a:solidFill>
                  <a:srgbClr val="FFFFFF"/>
                </a:solidFill>
                <a:effectLst/>
                <a:uLnTx/>
                <a:uFillTx/>
                <a:latin typeface="EYInterstate Light"/>
                <a:ea typeface="+mn-ea"/>
                <a:cs typeface="+mn-cs"/>
              </a:rPr>
              <a:t>This material has been prepared for general informational purposes only and is not intended to be relied upon as accounting, tax, legal or other professional advice. Please refer to your advisors for specific advice.</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br>
              <a:rPr kumimoji="0" lang="en-US" sz="700" b="0" i="0" u="none" strike="noStrike" kern="0" cap="none" spc="0" normalizeH="0" baseline="0" noProof="0" dirty="0">
                <a:ln>
                  <a:noFill/>
                </a:ln>
                <a:solidFill>
                  <a:srgbClr val="FFFFFF"/>
                </a:solidFill>
                <a:effectLst/>
                <a:uLnTx/>
                <a:uFillTx/>
                <a:latin typeface="EYInterstate Light"/>
                <a:ea typeface="+mn-ea"/>
                <a:cs typeface="+mn-cs"/>
              </a:rPr>
            </a:br>
            <a:endParaRPr kumimoji="0" lang="en-US" sz="700" b="0" i="0" u="none" strike="noStrike" kern="0" cap="none" spc="0" normalizeH="0" baseline="0" noProof="0" dirty="0">
              <a:ln>
                <a:noFill/>
              </a:ln>
              <a:solidFill>
                <a:srgbClr val="FFFFFF"/>
              </a:solidFill>
              <a:effectLst/>
              <a:uLnTx/>
              <a:uFillTx/>
              <a:latin typeface="EYInterstate Light"/>
              <a:ea typeface="+mn-ea"/>
              <a:cs typeface="+mn-cs"/>
            </a:endParaRPr>
          </a:p>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ey.com</a:t>
            </a:r>
          </a:p>
        </p:txBody>
      </p:sp>
      <p:sp>
        <p:nvSpPr>
          <p:cNvPr id="3" name="TextBox 2">
            <a:extLst>
              <a:ext uri="{FF2B5EF4-FFF2-40B4-BE49-F238E27FC236}">
                <a16:creationId xmlns:a16="http://schemas.microsoft.com/office/drawing/2014/main" id="{89967FEF-239D-25F1-3E7C-3CBD490FFDED}"/>
              </a:ext>
            </a:extLst>
          </p:cNvPr>
          <p:cNvSpPr txBox="1">
            <a:spLocks/>
          </p:cNvSpPr>
          <p:nvPr/>
        </p:nvSpPr>
        <p:spPr>
          <a:xfrm>
            <a:off x="481958" y="563952"/>
            <a:ext cx="3303461" cy="3514808"/>
          </a:xfrm>
          <a:prstGeom prst="rect">
            <a:avLst/>
          </a:prstGeom>
          <a:noFill/>
        </p:spPr>
        <p:txBody>
          <a:bodyPr wrap="square" lIns="0" tIns="36576" rIns="0" bIns="0" rtlCol="0" anchor="t">
            <a:spAutoFit/>
          </a:bodyPr>
          <a:lstStyle/>
          <a:p>
            <a:pPr marL="0" marR="0" lvl="0" indent="0" algn="l" defTabSz="914400" rtl="0" eaLnBrk="1" fontAlgn="auto" latinLnBrk="0" hangingPunct="1">
              <a:lnSpc>
                <a:spcPct val="100000"/>
              </a:lnSpc>
              <a:spcBef>
                <a:spcPts val="0"/>
              </a:spcBef>
              <a:spcAft>
                <a:spcPts val="600"/>
              </a:spcAft>
              <a:buClr>
                <a:srgbClr val="FFD200"/>
              </a:buClr>
              <a:buSzPct val="70000"/>
              <a:buFontTx/>
              <a:buNone/>
              <a:tabLst/>
              <a:defRPr/>
            </a:pPr>
            <a:r>
              <a:rPr kumimoji="0" lang="en-US" sz="1200" b="1"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EY  </a:t>
            </a:r>
            <a:r>
              <a:rPr kumimoji="0" lang="en-US" sz="1200" b="0" i="0" u="none" strike="noStrike" kern="0" cap="none" spc="0" normalizeH="0" baseline="0" noProof="0" dirty="0">
                <a:ln>
                  <a:noFill/>
                </a:ln>
                <a:solidFill>
                  <a:srgbClr val="FFE600"/>
                </a:solidFill>
                <a:effectLst/>
                <a:uLnTx/>
                <a:uFillTx/>
                <a:latin typeface="EYInterstate" panose="02000503020000020004" pitchFamily="2" charset="0"/>
                <a:ea typeface="+mn-ea"/>
                <a:cs typeface="Arial"/>
              </a:rPr>
              <a:t>|  Building a better working world</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endPar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Arial"/>
            </a:endParaRP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is building a better working world by creating new value for clients, people, society and the planet, while building trust in capital markets.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Enabled by data, AI and advanced technology,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help clients shape the future with confidence and develop answers for the most pressing issues of today and tomorrow.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EY teams work across a full spectrum of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services in assurance, consulting, tax, strategy and transactions. Fueled by sector insights,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 globally connected, multi-disciplinary network and diverse ecosystem partners, EY teams can provide services in more than 150 countries </a:t>
            </a:r>
            <a:b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b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and territories.</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FFFF"/>
                </a:solidFill>
                <a:effectLst/>
                <a:uLnTx/>
                <a:uFillTx/>
                <a:latin typeface="EYInterstate" panose="02000503020000020004" pitchFamily="2" charset="0"/>
                <a:ea typeface="+mn-ea"/>
                <a:cs typeface="+mn-cs"/>
              </a:rPr>
              <a:t> </a:t>
            </a:r>
          </a:p>
          <a:p>
            <a:pPr marL="0" marR="0" lvl="0" indent="0" algn="l" defTabSz="914400" rtl="0" eaLnBrk="1" fontAlgn="auto" latinLnBrk="0" hangingPunct="1">
              <a:lnSpc>
                <a:spcPct val="100000"/>
              </a:lnSpc>
              <a:spcBef>
                <a:spcPts val="0"/>
              </a:spcBef>
              <a:spcAft>
                <a:spcPts val="0"/>
              </a:spcAft>
              <a:buClr>
                <a:srgbClr val="FFD200"/>
              </a:buClr>
              <a:buSzPct val="70000"/>
              <a:buFontTx/>
              <a:buNone/>
              <a:tabLst/>
              <a:defRPr/>
            </a:pPr>
            <a:r>
              <a:rPr kumimoji="0" lang="en-US" sz="1100" b="0" i="0" u="none" strike="noStrike" kern="0" cap="none" spc="0" normalizeH="0" baseline="0" noProof="0" dirty="0">
                <a:ln>
                  <a:noFill/>
                </a:ln>
                <a:solidFill>
                  <a:srgbClr val="FFE600"/>
                </a:solidFill>
                <a:effectLst/>
                <a:uLnTx/>
                <a:uFillTx/>
                <a:latin typeface="EYInterstate" panose="02000503020000020004" pitchFamily="2" charset="0"/>
                <a:ea typeface="+mn-ea"/>
                <a:cs typeface="+mn-cs"/>
              </a:rPr>
              <a:t>All in to shape the future with confidence. </a:t>
            </a:r>
          </a:p>
        </p:txBody>
      </p:sp>
    </p:spTree>
    <p:extLst>
      <p:ext uri="{BB962C8B-B14F-4D97-AF65-F5344CB8AC3E}">
        <p14:creationId xmlns:p14="http://schemas.microsoft.com/office/powerpoint/2010/main" val="121089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EE487-8CDC-8537-9BBA-002B603D8722}"/>
              </a:ext>
            </a:extLst>
          </p:cNvPr>
          <p:cNvSpPr>
            <a:spLocks noGrp="1"/>
          </p:cNvSpPr>
          <p:nvPr>
            <p:ph type="title"/>
          </p:nvPr>
        </p:nvSpPr>
        <p:spPr/>
        <p:txBody>
          <a:bodyPr/>
          <a:lstStyle/>
          <a:p>
            <a:r>
              <a:rPr lang="en-US" sz="4800" dirty="0"/>
              <a:t>Basics: qualification for tax-exempt status and unrelated business taxable income issues</a:t>
            </a:r>
          </a:p>
        </p:txBody>
      </p:sp>
    </p:spTree>
    <p:extLst>
      <p:ext uri="{BB962C8B-B14F-4D97-AF65-F5344CB8AC3E}">
        <p14:creationId xmlns:p14="http://schemas.microsoft.com/office/powerpoint/2010/main" val="3542912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414909-20B2-4C7B-B823-DBBB31678418}"/>
              </a:ext>
            </a:extLst>
          </p:cNvPr>
          <p:cNvGraphicFramePr>
            <a:graphicFrameLocks noChangeAspect="1"/>
          </p:cNvGraphicFramePr>
          <p:nvPr>
            <p:custDataLst>
              <p:tags r:id="rId1"/>
            </p:custDataLst>
          </p:nvPr>
        </p:nvGraphicFramePr>
        <p:xfrm>
          <a:off x="1525191" y="859779"/>
          <a:ext cx="1190" cy="1190"/>
        </p:xfrm>
        <a:graphic>
          <a:graphicData uri="http://schemas.openxmlformats.org/presentationml/2006/ole">
            <mc:AlternateContent xmlns:mc="http://schemas.openxmlformats.org/markup-compatibility/2006">
              <mc:Choice xmlns:v="urn:schemas-microsoft-com:vml" Requires="v">
                <p:oleObj name="think-cell Slide" r:id="rId5" imgW="473" imgH="473" progId="TCLayout.ActiveDocument.1">
                  <p:embed/>
                </p:oleObj>
              </mc:Choice>
              <mc:Fallback>
                <p:oleObj name="think-cell Slide" r:id="rId5" imgW="473" imgH="473" progId="TCLayout.ActiveDocument.1">
                  <p:embed/>
                  <p:pic>
                    <p:nvPicPr>
                      <p:cNvPr id="7" name="Object 6" hidden="1">
                        <a:extLst>
                          <a:ext uri="{FF2B5EF4-FFF2-40B4-BE49-F238E27FC236}">
                            <a16:creationId xmlns:a16="http://schemas.microsoft.com/office/drawing/2014/main" id="{95414909-20B2-4C7B-B823-DBBB31678418}"/>
                          </a:ext>
                        </a:extLst>
                      </p:cNvPr>
                      <p:cNvPicPr/>
                      <p:nvPr/>
                    </p:nvPicPr>
                    <p:blipFill>
                      <a:blip r:embed="rId6"/>
                      <a:stretch>
                        <a:fillRect/>
                      </a:stretch>
                    </p:blipFill>
                    <p:spPr>
                      <a:xfrm>
                        <a:off x="1525191" y="859779"/>
                        <a:ext cx="1190" cy="1190"/>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BB77E9B-2C79-4659-A6D4-461C0F6BC959}"/>
              </a:ext>
            </a:extLst>
          </p:cNvPr>
          <p:cNvSpPr/>
          <p:nvPr>
            <p:custDataLst>
              <p:tags r:id="rId2"/>
            </p:custDataLst>
          </p:nvPr>
        </p:nvSpPr>
        <p:spPr>
          <a:xfrm>
            <a:off x="1524001" y="858590"/>
            <a:ext cx="119001" cy="119001"/>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t" anchorCtr="0">
            <a:noAutofit/>
          </a:bodyPr>
          <a:lstStyle/>
          <a:p>
            <a:pPr algn="ctr"/>
            <a:endParaRPr lang="en-US" sz="1799" dirty="0">
              <a:solidFill>
                <a:schemeClr val="tx1"/>
              </a:solidFill>
              <a:latin typeface="EYInterstate Light" panose="02000506000000020004" pitchFamily="2" charset="0"/>
              <a:ea typeface="+mj-ea"/>
              <a:cs typeface="Arial" panose="020B0604020202020204" pitchFamily="34" charset="0"/>
              <a:sym typeface="EYInterstate Light" panose="02000506000000020004" pitchFamily="2" charset="0"/>
            </a:endParaRPr>
          </a:p>
        </p:txBody>
      </p:sp>
      <p:sp>
        <p:nvSpPr>
          <p:cNvPr id="2" name="Title 1"/>
          <p:cNvSpPr>
            <a:spLocks noGrp="1"/>
          </p:cNvSpPr>
          <p:nvPr>
            <p:ph type="title"/>
          </p:nvPr>
        </p:nvSpPr>
        <p:spPr>
          <a:xfrm>
            <a:off x="485523" y="382588"/>
            <a:ext cx="11224347" cy="638175"/>
          </a:xfrm>
        </p:spPr>
        <p:txBody>
          <a:bodyPr/>
          <a:lstStyle/>
          <a:p>
            <a:r>
              <a:rPr lang="en-US" dirty="0"/>
              <a:t>Qualification for tax-exempt status</a:t>
            </a:r>
          </a:p>
        </p:txBody>
      </p:sp>
      <p:sp>
        <p:nvSpPr>
          <p:cNvPr id="3" name="Content Placeholder 2"/>
          <p:cNvSpPr>
            <a:spLocks noGrp="1"/>
          </p:cNvSpPr>
          <p:nvPr>
            <p:ph sz="quarter" idx="16"/>
          </p:nvPr>
        </p:nvSpPr>
        <p:spPr>
          <a:xfrm>
            <a:off x="485521" y="1411287"/>
            <a:ext cx="11224800" cy="4638675"/>
          </a:xfrm>
        </p:spPr>
        <p:txBody>
          <a:bodyPr/>
          <a:lstStyle/>
          <a:p>
            <a:r>
              <a:rPr lang="en-US" sz="1800" dirty="0"/>
              <a:t>501(c)(3) requires:</a:t>
            </a:r>
          </a:p>
          <a:p>
            <a:pPr lvl="1"/>
            <a:r>
              <a:rPr lang="en-US" sz="1800" dirty="0"/>
              <a:t>Organizational test</a:t>
            </a:r>
          </a:p>
          <a:p>
            <a:pPr lvl="1"/>
            <a:r>
              <a:rPr lang="en-US" sz="1800" dirty="0"/>
              <a:t>Operational test</a:t>
            </a:r>
          </a:p>
          <a:p>
            <a:pPr lvl="2"/>
            <a:r>
              <a:rPr lang="en-US" sz="1600" dirty="0"/>
              <a:t>No undue private benefit</a:t>
            </a:r>
          </a:p>
          <a:p>
            <a:pPr lvl="1"/>
            <a:r>
              <a:rPr lang="en-US" sz="1800" dirty="0"/>
              <a:t>No inurement (insider profit sharing)</a:t>
            </a:r>
          </a:p>
          <a:p>
            <a:pPr lvl="2"/>
            <a:r>
              <a:rPr lang="en-US" sz="1600" dirty="0"/>
              <a:t>Section 4958 intermediate sanctions</a:t>
            </a:r>
          </a:p>
          <a:p>
            <a:pPr lvl="1"/>
            <a:r>
              <a:rPr lang="en-US" sz="1800" dirty="0"/>
              <a:t>No substantial lobbying</a:t>
            </a:r>
          </a:p>
          <a:p>
            <a:pPr lvl="1"/>
            <a:r>
              <a:rPr lang="en-US" sz="1800" dirty="0"/>
              <a:t>No electioneering</a:t>
            </a:r>
          </a:p>
          <a:p>
            <a:r>
              <a:rPr lang="en-US" sz="1800" dirty="0"/>
              <a:t>Charities may be subject to tax on unrelated business income (UBI)</a:t>
            </a:r>
          </a:p>
        </p:txBody>
      </p:sp>
      <p:sp>
        <p:nvSpPr>
          <p:cNvPr id="5" name="Slide Number Placeholder 4">
            <a:extLst>
              <a:ext uri="{FF2B5EF4-FFF2-40B4-BE49-F238E27FC236}">
                <a16:creationId xmlns:a16="http://schemas.microsoft.com/office/drawing/2014/main" id="{109CA703-ECC0-F83A-B9BC-5D9A8C13A32A}"/>
              </a:ext>
            </a:extLst>
          </p:cNvPr>
          <p:cNvSpPr>
            <a:spLocks noGrp="1"/>
          </p:cNvSpPr>
          <p:nvPr>
            <p:ph type="sldNum" sz="quarter" idx="42"/>
          </p:nvPr>
        </p:nvSpPr>
        <p:spPr>
          <a:xfrm>
            <a:off x="485747" y="6494271"/>
            <a:ext cx="509098" cy="123111"/>
          </a:xfrm>
        </p:spPr>
        <p:txBody>
          <a:bodyPr lIns="0" tIns="0" rIns="0" bIns="0"/>
          <a:lstStyle/>
          <a:p>
            <a:fld id="{F1BC30E3-FFE5-4B91-AA19-87A149EBB9EE}" type="slidenum">
              <a:rPr lang="en-US" smtClean="0"/>
              <a:pPr/>
              <a:t>9</a:t>
            </a:fld>
            <a:endParaRPr lang="en-US" dirty="0"/>
          </a:p>
        </p:txBody>
      </p:sp>
    </p:spTree>
    <p:extLst>
      <p:ext uri="{BB962C8B-B14F-4D97-AF65-F5344CB8AC3E}">
        <p14:creationId xmlns:p14="http://schemas.microsoft.com/office/powerpoint/2010/main" val="42187031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IUEwxII5oI2LAeYsGqh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YGke01aMjq1mxf8_ij1t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tOuaVpDqgd3UPwudqeR7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RAL9VNZuL5dV.1oys0Zrq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sAn3jcJnDDR4JTQ4vTywfg"/>
</p:tagLst>
</file>

<file path=ppt/theme/theme1.xml><?xml version="1.0" encoding="utf-8"?>
<a:theme xmlns:a="http://schemas.openxmlformats.org/drawingml/2006/main" name="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2.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DB6FCFA3-EB28-4AA6-A739-5FCB1DFCEB9C}"/>
    </a:ext>
  </a:extLst>
</a:theme>
</file>

<file path=ppt/theme/theme4.xml><?xml version="1.0" encoding="utf-8"?>
<a:theme xmlns:a="http://schemas.openxmlformats.org/drawingml/2006/main" name="1_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5.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6.xml><?xml version="1.0" encoding="utf-8"?>
<a:theme xmlns:a="http://schemas.openxmlformats.org/drawingml/2006/main" name="1_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643457-CB68-44B0-B1E5-D77358519A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087F47-891A-4332-AEE8-A122FCE56C49}">
  <ds:schemaRef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837f61bc-e404-496a-87c4-fe63c67275c1"/>
    <ds:schemaRef ds:uri="http://purl.org/dc/dcmitype/"/>
    <ds:schemaRef ds:uri="http://schemas.openxmlformats.org/package/2006/metadata/core-properties"/>
    <ds:schemaRef ds:uri="fb0825ad-cc8b-43e1-8337-5e6706acaec1"/>
    <ds:schemaRef ds:uri="http://purl.org/dc/terms/"/>
  </ds:schemaRefs>
</ds:datastoreItem>
</file>

<file path=customXml/itemProps3.xml><?xml version="1.0" encoding="utf-8"?>
<ds:datastoreItem xmlns:ds="http://schemas.openxmlformats.org/officeDocument/2006/customXml" ds:itemID="{8AC014D9-0F8B-4066-823B-E589F64FAF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1640</TotalTime>
  <Words>5637</Words>
  <Application>Microsoft Office PowerPoint</Application>
  <PresentationFormat>Widescreen</PresentationFormat>
  <Paragraphs>628</Paragraphs>
  <Slides>73</Slides>
  <Notes>22</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73</vt:i4>
      </vt:variant>
    </vt:vector>
  </HeadingPairs>
  <TitlesOfParts>
    <vt:vector size="84" baseType="lpstr">
      <vt:lpstr>Arial</vt:lpstr>
      <vt:lpstr>EYInterstate</vt:lpstr>
      <vt:lpstr>EYInterstate Light</vt:lpstr>
      <vt:lpstr>Wingdings</vt:lpstr>
      <vt:lpstr>Title-Dividers-Intro Slides</vt:lpstr>
      <vt:lpstr>Small Text [DARK]</vt:lpstr>
      <vt:lpstr>Large Text [DARK]</vt:lpstr>
      <vt:lpstr>1_Small Text [DARK]</vt:lpstr>
      <vt:lpstr>Small Text [DARK] PRES</vt:lpstr>
      <vt:lpstr>1_Title-Dividers-Intro Slides</vt:lpstr>
      <vt:lpstr>think-cell Slide</vt:lpstr>
      <vt:lpstr>2025 Future Tax Leaders — Exempt Entity Structuring for Subsidiaries</vt:lpstr>
      <vt:lpstr>Notice</vt:lpstr>
      <vt:lpstr>Presenters</vt:lpstr>
      <vt:lpstr>CPE eligibility</vt:lpstr>
      <vt:lpstr>Objectives </vt:lpstr>
      <vt:lpstr>Agenda</vt:lpstr>
      <vt:lpstr>PowerPoint Presentation</vt:lpstr>
      <vt:lpstr>Basics: qualification for tax-exempt status and unrelated business taxable income issues</vt:lpstr>
      <vt:lpstr>Qualification for tax-exempt status</vt:lpstr>
      <vt:lpstr>Qualification for tax-exempt status</vt:lpstr>
      <vt:lpstr>Qualification for tax-exempt status</vt:lpstr>
      <vt:lpstr>Qualification for tax-exempt status</vt:lpstr>
      <vt:lpstr>Unrelated business taxable income tax issues</vt:lpstr>
      <vt:lpstr>Unrelated business taxable income exceptions</vt:lpstr>
      <vt:lpstr>Excessive UBTI</vt:lpstr>
      <vt:lpstr>PowerPoint Presentation</vt:lpstr>
      <vt:lpstr>Choice of entity for tax-exempt organization subsidiaries</vt:lpstr>
      <vt:lpstr>General  </vt:lpstr>
      <vt:lpstr>Entity options </vt:lpstr>
      <vt:lpstr>Disregarded entity vs. taxable entity</vt:lpstr>
      <vt:lpstr>C corporation blocker</vt:lpstr>
      <vt:lpstr>Choice of entity considerations  </vt:lpstr>
      <vt:lpstr>Related-activity entity choices </vt:lpstr>
      <vt:lpstr>Single-member LLCs vs. Section 501(c)(3) organizations </vt:lpstr>
      <vt:lpstr>Unrelated activity entity choices </vt:lpstr>
      <vt:lpstr>Multiple unrelated activities wholly owned Consolidated group</vt:lpstr>
      <vt:lpstr>Related and unrelated use of consolidated group and the SO</vt:lpstr>
      <vt:lpstr>PowerPoint Presentation</vt:lpstr>
      <vt:lpstr>Exit strategies for tax-exempt organization subsidiaries</vt:lpstr>
      <vt:lpstr>Exit strategies</vt:lpstr>
      <vt:lpstr>Merger of exempt into a related exempt organization</vt:lpstr>
      <vt:lpstr>Sale of for-profit to unrelated third party</vt:lpstr>
      <vt:lpstr>Merger/liquidation of taxable subsidiary into exempt parent</vt:lpstr>
      <vt:lpstr>Distributions of appreciated property Section 311(b)</vt:lpstr>
      <vt:lpstr>Interests in nonstock, nonprofit entities</vt:lpstr>
      <vt:lpstr>Membership interests</vt:lpstr>
      <vt:lpstr>Membership interests treated as stock</vt:lpstr>
      <vt:lpstr>Characteristics of stock vs. membership interests</vt:lpstr>
      <vt:lpstr>Application of nonrecognition rules to tax-exempt organizations</vt:lpstr>
      <vt:lpstr>Relevance of qualification of exempt organization for nonrecognition treatment</vt:lpstr>
      <vt:lpstr>Key transaction nonrecognition rules</vt:lpstr>
      <vt:lpstr>Tax-exempt organizations as “corporations”</vt:lpstr>
      <vt:lpstr>Private inurement and tax-free transactions</vt:lpstr>
      <vt:lpstr>Consideration of nonrecognition transactions</vt:lpstr>
      <vt:lpstr>PowerPoint Presentation</vt:lpstr>
      <vt:lpstr>Loss limitations and nonprofits</vt:lpstr>
      <vt:lpstr>Section 382 generally</vt:lpstr>
      <vt:lpstr>Application of Section 382 to nonprofits</vt:lpstr>
      <vt:lpstr>Nonprofits and groups filing consolidated returns</vt:lpstr>
      <vt:lpstr>Affiliated groups and tax-exempt organizations</vt:lpstr>
      <vt:lpstr>Affiliated groups and nonprofits</vt:lpstr>
      <vt:lpstr>Other considerations</vt:lpstr>
      <vt:lpstr>Other considerations   </vt:lpstr>
      <vt:lpstr>Other considerations (cont.)    </vt:lpstr>
      <vt:lpstr>Other considerations (cont.)   </vt:lpstr>
      <vt:lpstr>Transfer pricing for tax-exempt organization</vt:lpstr>
      <vt:lpstr>Transfer pricing for tax-exempt organization (cont.)</vt:lpstr>
      <vt:lpstr>Transfer pricing documentation</vt:lpstr>
      <vt:lpstr>Intercompany agreement</vt:lpstr>
      <vt:lpstr>PowerPoint Presentation</vt:lpstr>
      <vt:lpstr>Form 990 reporting issues</vt:lpstr>
      <vt:lpstr>Form 990 reporting issues    </vt:lpstr>
      <vt:lpstr>Form 990 reporting issues    </vt:lpstr>
      <vt:lpstr>Form 990 reporting issues    </vt:lpstr>
      <vt:lpstr>Form 990 reporting issues    </vt:lpstr>
      <vt:lpstr>Form 990 reporting issues    </vt:lpstr>
      <vt:lpstr>Form 990 reporting issues    </vt:lpstr>
      <vt:lpstr>Form 990 reporting issues    </vt:lpstr>
      <vt:lpstr>PowerPoint Presentation</vt:lpstr>
      <vt:lpstr>Questions?</vt:lpstr>
      <vt:lpstr>Key takeaways and conclusion </vt:lpstr>
      <vt:lpstr>Notice</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11</cp:revision>
  <dcterms:created xsi:type="dcterms:W3CDTF">2024-11-19T15:37:01Z</dcterms:created>
  <dcterms:modified xsi:type="dcterms:W3CDTF">2025-07-18T06:49:55Z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ies>
</file>