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theme/themeOverride2.xml" ContentType="application/vnd.openxmlformats-officedocument.themeOverride+xml"/>
  <Override PartName="/ppt/tags/tag55.xml" ContentType="application/vnd.openxmlformats-officedocument.presentationml.tags+xml"/>
  <Override PartName="/ppt/notesSlides/notesSlide2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68" r:id="rId4"/>
    <p:sldMasterId id="2147484119" r:id="rId5"/>
    <p:sldMasterId id="2147484085" r:id="rId6"/>
    <p:sldMasterId id="2147484074" r:id="rId7"/>
    <p:sldMasterId id="2147484211" r:id="rId8"/>
  </p:sldMasterIdLst>
  <p:notesMasterIdLst>
    <p:notesMasterId r:id="rId94"/>
  </p:notesMasterIdLst>
  <p:handoutMasterIdLst>
    <p:handoutMasterId r:id="rId95"/>
  </p:handoutMasterIdLst>
  <p:sldIdLst>
    <p:sldId id="1881839054" r:id="rId9"/>
    <p:sldId id="1881839135" r:id="rId10"/>
    <p:sldId id="1881839136" r:id="rId11"/>
    <p:sldId id="1881839137" r:id="rId12"/>
    <p:sldId id="1881839138" r:id="rId13"/>
    <p:sldId id="2147483537" r:id="rId14"/>
    <p:sldId id="1881838956" r:id="rId15"/>
    <p:sldId id="287" r:id="rId16"/>
    <p:sldId id="288" r:id="rId17"/>
    <p:sldId id="289" r:id="rId18"/>
    <p:sldId id="590" r:id="rId19"/>
    <p:sldId id="328" r:id="rId20"/>
    <p:sldId id="407" r:id="rId21"/>
    <p:sldId id="2147483538" r:id="rId22"/>
    <p:sldId id="360" r:id="rId23"/>
    <p:sldId id="361" r:id="rId24"/>
    <p:sldId id="294" r:id="rId25"/>
    <p:sldId id="591" r:id="rId26"/>
    <p:sldId id="295" r:id="rId27"/>
    <p:sldId id="296" r:id="rId28"/>
    <p:sldId id="408" r:id="rId29"/>
    <p:sldId id="2147483539" r:id="rId30"/>
    <p:sldId id="372" r:id="rId31"/>
    <p:sldId id="373" r:id="rId32"/>
    <p:sldId id="594" r:id="rId33"/>
    <p:sldId id="374" r:id="rId34"/>
    <p:sldId id="375" r:id="rId35"/>
    <p:sldId id="357" r:id="rId36"/>
    <p:sldId id="356" r:id="rId37"/>
    <p:sldId id="376" r:id="rId38"/>
    <p:sldId id="595" r:id="rId39"/>
    <p:sldId id="2147483540" r:id="rId40"/>
    <p:sldId id="1881838957" r:id="rId41"/>
    <p:sldId id="584" r:id="rId42"/>
    <p:sldId id="585" r:id="rId43"/>
    <p:sldId id="586" r:id="rId44"/>
    <p:sldId id="587" r:id="rId45"/>
    <p:sldId id="2147483541" r:id="rId46"/>
    <p:sldId id="379" r:id="rId47"/>
    <p:sldId id="380" r:id="rId48"/>
    <p:sldId id="381" r:id="rId49"/>
    <p:sldId id="382" r:id="rId50"/>
    <p:sldId id="383" r:id="rId51"/>
    <p:sldId id="596" r:id="rId52"/>
    <p:sldId id="384" r:id="rId53"/>
    <p:sldId id="385" r:id="rId54"/>
    <p:sldId id="410" r:id="rId55"/>
    <p:sldId id="2147483542" r:id="rId56"/>
    <p:sldId id="601" r:id="rId57"/>
    <p:sldId id="388" r:id="rId58"/>
    <p:sldId id="355" r:id="rId59"/>
    <p:sldId id="390" r:id="rId60"/>
    <p:sldId id="687" r:id="rId61"/>
    <p:sldId id="754" r:id="rId62"/>
    <p:sldId id="700" r:id="rId63"/>
    <p:sldId id="737" r:id="rId64"/>
    <p:sldId id="2147483543" r:id="rId65"/>
    <p:sldId id="2147483544" r:id="rId66"/>
    <p:sldId id="411" r:id="rId67"/>
    <p:sldId id="2147483545" r:id="rId68"/>
    <p:sldId id="2147483546" r:id="rId69"/>
    <p:sldId id="2147483548" r:id="rId70"/>
    <p:sldId id="2147483549" r:id="rId71"/>
    <p:sldId id="330" r:id="rId72"/>
    <p:sldId id="600" r:id="rId73"/>
    <p:sldId id="331" r:id="rId74"/>
    <p:sldId id="332" r:id="rId75"/>
    <p:sldId id="333" r:id="rId76"/>
    <p:sldId id="2147483550" r:id="rId77"/>
    <p:sldId id="2147483551" r:id="rId78"/>
    <p:sldId id="2147483534" r:id="rId79"/>
    <p:sldId id="2147483521" r:id="rId80"/>
    <p:sldId id="2147483522" r:id="rId81"/>
    <p:sldId id="2147483523" r:id="rId82"/>
    <p:sldId id="2147483535" r:id="rId83"/>
    <p:sldId id="2147483524" r:id="rId84"/>
    <p:sldId id="2147483525" r:id="rId85"/>
    <p:sldId id="2147483526" r:id="rId86"/>
    <p:sldId id="2147483527" r:id="rId87"/>
    <p:sldId id="2147483553" r:id="rId88"/>
    <p:sldId id="589" r:id="rId89"/>
    <p:sldId id="2147483552" r:id="rId90"/>
    <p:sldId id="2147483554" r:id="rId91"/>
    <p:sldId id="437" r:id="rId92"/>
    <p:sldId id="1881839130" r:id="rId9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E458B67-C412-0511-FAB3-4B17EB321652}" name="Chris Kramer" initials="CK" userId="S::Christopher.Kramer@ey.com::91898555-a6b5-4c1b-8618-941af9b62861" providerId="AD"/>
  <p188:author id="{7666718B-7E9C-BA87-9900-0AA03D074D1D}" name="Kristen G Farr Capizzi" initials="KF" userId="S::Kristen.G.Farr.Capizzi@ey.com::144e885b-eaeb-4b3c-ae37-2fb6453e043a" providerId="AD"/>
  <p188:author id="{5E0F0398-952E-F428-FA85-207A45C4CF38}" name="Andrea Talkington" initials="AT" userId="S::Andrea.Talkington@ey.com::86780225-45b7-46d9-bce7-7ebcb204e5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38"/>
    <a:srgbClr val="C4C4CD"/>
    <a:srgbClr val="747480"/>
    <a:srgbClr val="32FFFF"/>
    <a:srgbClr val="FF00FF"/>
    <a:srgbClr val="C5FD45"/>
    <a:srgbClr val="80FBFD"/>
    <a:srgbClr val="FFE600"/>
    <a:srgbClr val="EB4F00"/>
    <a:srgbClr val="2DB75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BC5EB-6C02-4A99-A57A-DF54FCEC43DD}" v="10" dt="2026-01-29T18:11:43.120"/>
    <p1510:client id="{7963DDA7-419F-4096-B98A-ABB530C7DB96}" v="1" dt="2026-01-30T06:17:19.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941" autoAdjust="0"/>
    <p:restoredTop sz="96005" autoAdjust="0"/>
  </p:normalViewPr>
  <p:slideViewPr>
    <p:cSldViewPr snapToObjects="1" showGuides="1">
      <p:cViewPr varScale="1">
        <p:scale>
          <a:sx n="56" d="100"/>
          <a:sy n="56" d="100"/>
        </p:scale>
        <p:origin x="720" y="56"/>
      </p:cViewPr>
      <p:guideLst/>
    </p:cSldViewPr>
  </p:slideViewPr>
  <p:outlineViewPr>
    <p:cViewPr>
      <p:scale>
        <a:sx n="33" d="100"/>
        <a:sy n="33" d="100"/>
      </p:scale>
      <p:origin x="0" y="-13548"/>
    </p:cViewPr>
  </p:outlineViewPr>
  <p:notesTextViewPr>
    <p:cViewPr>
      <p:scale>
        <a:sx n="50" d="100"/>
        <a:sy n="50" d="100"/>
      </p:scale>
      <p:origin x="0" y="0"/>
    </p:cViewPr>
  </p:notesTextViewPr>
  <p:sorterViewPr>
    <p:cViewPr varScale="1">
      <p:scale>
        <a:sx n="1" d="1"/>
        <a:sy n="1" d="1"/>
      </p:scale>
      <p:origin x="0" y="-26814"/>
    </p:cViewPr>
  </p:sorterViewPr>
  <p:notesViewPr>
    <p:cSldViewPr snapToObjects="1" showGuides="1">
      <p:cViewPr varScale="1">
        <p:scale>
          <a:sx n="79" d="100"/>
          <a:sy n="79" d="100"/>
        </p:scale>
        <p:origin x="2172" y="11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handoutMaster" Target="handoutMasters/handout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viewProps" Target="view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663795285458846"/>
          <c:y val="2.7429847889192303E-2"/>
          <c:w val="0.4777415131905462"/>
          <c:h val="0.84631498082610412"/>
        </c:manualLayout>
      </c:layout>
      <c:doughnutChart>
        <c:varyColors val="1"/>
        <c:ser>
          <c:idx val="0"/>
          <c:order val="0"/>
          <c:tx>
            <c:strRef>
              <c:f>Sheet1!$B$1</c:f>
              <c:strCache>
                <c:ptCount val="1"/>
                <c:pt idx="0">
                  <c:v>value</c:v>
                </c:pt>
              </c:strCache>
            </c:strRef>
          </c:tx>
          <c:spPr>
            <a:solidFill>
              <a:srgbClr val="747480"/>
            </a:solidFill>
          </c:spPr>
          <c:dPt>
            <c:idx val="0"/>
            <c:bubble3D val="0"/>
            <c:spPr>
              <a:solidFill>
                <a:srgbClr val="FFE600"/>
              </a:solidFill>
            </c:spPr>
            <c:extLst>
              <c:ext xmlns:c16="http://schemas.microsoft.com/office/drawing/2014/chart" uri="{C3380CC4-5D6E-409C-BE32-E72D297353CC}">
                <c16:uniqueId val="{00000001-5F0F-4606-B263-3B417989680B}"/>
              </c:ext>
            </c:extLst>
          </c:dPt>
          <c:dPt>
            <c:idx val="1"/>
            <c:bubble3D val="0"/>
            <c:extLst>
              <c:ext xmlns:c16="http://schemas.microsoft.com/office/drawing/2014/chart" uri="{C3380CC4-5D6E-409C-BE32-E72D297353CC}">
                <c16:uniqueId val="{00000003-5F0F-4606-B263-3B417989680B}"/>
              </c:ext>
            </c:extLst>
          </c:dPt>
          <c:dPt>
            <c:idx val="2"/>
            <c:bubble3D val="0"/>
            <c:extLst>
              <c:ext xmlns:c16="http://schemas.microsoft.com/office/drawing/2014/chart" uri="{C3380CC4-5D6E-409C-BE32-E72D297353CC}">
                <c16:uniqueId val="{00000005-5F0F-4606-B263-3B417989680B}"/>
              </c:ext>
            </c:extLst>
          </c:dPt>
          <c:dLbls>
            <c:dLbl>
              <c:idx val="0"/>
              <c:numFmt formatCode="0%" sourceLinked="0"/>
              <c:spPr>
                <a:noFill/>
                <a:ln>
                  <a:noFill/>
                </a:ln>
                <a:effectLst/>
              </c:spPr>
              <c:txPr>
                <a:bodyPr wrap="square" lIns="38100" tIns="19050" rIns="38100" bIns="19050" anchor="ctr">
                  <a:spAutoFit/>
                </a:bodyPr>
                <a:lstStyle/>
                <a:p>
                  <a:pPr>
                    <a:defRPr>
                      <a:solidFill>
                        <a:schemeClr val="bg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F0F-4606-B263-3B417989680B}"/>
                </c:ext>
              </c:extLst>
            </c:dLbl>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1"/>
            <c:extLst xmlns:mc="http://schemas.openxmlformats.org/markup-compatibility/2006" xmlns:c14="http://schemas.microsoft.com/office/drawing/2007/8/2/chart" xmlns:c15="http://schemas.microsoft.com/office/drawing/2012/chart" xmlns:c16r3="http://schemas.microsoft.com/office/drawing/2017/03/chart" xmlns:c16="http://schemas.microsoft.com/office/drawing/2014/chart">
              <c:ext xmlns:c15="http://schemas.microsoft.com/office/drawing/2012/chart" uri="{CE6537A1-D6FC-4f65-9D91-7224C49458BB}"/>
            </c:extLst>
          </c:dLbls>
          <c:cat>
            <c:strRef>
              <c:f>Sheet1!$A$2:$A$4</c:f>
              <c:strCache>
                <c:ptCount val="2"/>
                <c:pt idx="0">
                  <c:v>No</c:v>
                </c:pt>
                <c:pt idx="1">
                  <c:v>Yes, significantly or to some extent</c:v>
                </c:pt>
              </c:strCache>
            </c:strRef>
          </c:cat>
          <c:val>
            <c:numRef>
              <c:f>Sheet1!$B$2:$B$4</c:f>
              <c:numCache>
                <c:formatCode>0.0</c:formatCode>
                <c:ptCount val="3"/>
                <c:pt idx="0">
                  <c:v>0.85250000000000004</c:v>
                </c:pt>
                <c:pt idx="1">
                  <c:v>0.14749999999999999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F0F-4606-B263-3B417989680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extLst xmlns:c16="http://schemas.microsoft.com/office/drawing/2014/chart" xmlns:c15="http://schemas.microsoft.com/office/drawing/2012/chart" xmlns:mc="http://schemas.openxmlformats.org/markup-compatibility/2006" xmlns:c14="http://schemas.microsoft.com/office/drawing/2007/8/2/chart" xmlns:c16r3="http://schemas.microsoft.com/office/drawing/2017/03/chart">
      <c:ext xmlns:c16r3="http://schemas.microsoft.com/office/drawing/2017/03/chart">
        <c16r3:dataDisplayOptions16 xmlns:c16r3="http://schemas.microsoft.com/office/drawing/2017/03/chart">
          <c16r3:dispNaAsBlank val="1"/>
        </c16r3:dataDisplayOptions16>
      </c:ext>
    </c:extLst>
  </c:chart>
  <c:spPr>
    <a:solidFill>
      <a:srgbClr val="FFFFFF">
        <a:alpha val="0"/>
      </a:srgbClr>
    </a:solidFill>
    <a:ln>
      <a:noFill/>
    </a:ln>
    <a:effectLst/>
  </c:spPr>
  <c:txPr>
    <a:bodyPr/>
    <a:lstStyle/>
    <a:p>
      <a:pPr>
        <a:defRPr sz="1400">
          <a:solidFill>
            <a:schemeClr val="bg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4634143305283077"/>
          <c:y val="7.9842857461493888E-2"/>
          <c:w val="0.54185795458677499"/>
          <c:h val="0.79255946270207422"/>
        </c:manualLayout>
      </c:layout>
      <c:doughnutChart>
        <c:varyColors val="1"/>
        <c:ser>
          <c:idx val="0"/>
          <c:order val="0"/>
          <c:tx>
            <c:strRef>
              <c:f>Sheet1!$B$1</c:f>
              <c:strCache>
                <c:ptCount val="1"/>
                <c:pt idx="0">
                  <c:v>Column1</c:v>
                </c:pt>
              </c:strCache>
            </c:strRef>
          </c:tx>
          <c:spPr>
            <a:ln>
              <a:noFill/>
            </a:ln>
          </c:spPr>
          <c:dPt>
            <c:idx val="0"/>
            <c:bubble3D val="0"/>
            <c:spPr>
              <a:solidFill>
                <a:srgbClr val="922B73"/>
              </a:solidFill>
              <a:ln w="19050">
                <a:noFill/>
              </a:ln>
              <a:effectLst/>
            </c:spPr>
            <c:extLst>
              <c:ext xmlns:c16="http://schemas.microsoft.com/office/drawing/2014/chart" uri="{C3380CC4-5D6E-409C-BE32-E72D297353CC}">
                <c16:uniqueId val="{00000001-8CFA-4776-AD92-7D8A3AC8B8F7}"/>
              </c:ext>
            </c:extLst>
          </c:dPt>
          <c:dPt>
            <c:idx val="1"/>
            <c:bubble3D val="0"/>
            <c:spPr>
              <a:solidFill>
                <a:srgbClr val="747480"/>
              </a:solidFill>
              <a:ln w="19050">
                <a:noFill/>
              </a:ln>
              <a:effectLst/>
            </c:spPr>
            <c:extLst>
              <c:ext xmlns:c16="http://schemas.microsoft.com/office/drawing/2014/chart" uri="{C3380CC4-5D6E-409C-BE32-E72D297353CC}">
                <c16:uniqueId val="{00000003-8CFA-4776-AD92-7D8A3AC8B8F7}"/>
              </c:ext>
            </c:extLst>
          </c:dPt>
          <c:dPt>
            <c:idx val="2"/>
            <c:bubble3D val="0"/>
            <c:spPr>
              <a:solidFill>
                <a:schemeClr val="tx2"/>
              </a:solidFill>
              <a:ln w="19050">
                <a:noFill/>
              </a:ln>
              <a:effectLst/>
            </c:spPr>
            <c:extLst>
              <c:ext xmlns:c16="http://schemas.microsoft.com/office/drawing/2014/chart" uri="{C3380CC4-5D6E-409C-BE32-E72D297353CC}">
                <c16:uniqueId val="{00000005-8CFA-4776-AD92-7D8A3AC8B8F7}"/>
              </c:ext>
            </c:extLst>
          </c:dPt>
          <c:dPt>
            <c:idx val="3"/>
            <c:bubble3D val="0"/>
            <c:spPr>
              <a:solidFill>
                <a:srgbClr val="C4C4CD"/>
              </a:solidFill>
              <a:ln w="19050">
                <a:noFill/>
              </a:ln>
              <a:effectLst/>
            </c:spPr>
            <c:extLst>
              <c:ext xmlns:c16="http://schemas.microsoft.com/office/drawing/2014/chart" uri="{C3380CC4-5D6E-409C-BE32-E72D297353CC}">
                <c16:uniqueId val="{00000007-8CFA-4776-AD92-7D8A3AC8B8F7}"/>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CFA-4776-AD92-7D8A3AC8B8F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1">
                  <c:v>Yes, significantly or to some extent</c:v>
                </c:pt>
                <c:pt idx="2">
                  <c:v>No</c:v>
                </c:pt>
                <c:pt idx="3">
                  <c:v>I don’t know</c:v>
                </c:pt>
              </c:strCache>
            </c:strRef>
          </c:cat>
          <c:val>
            <c:numRef>
              <c:f>Sheet1!$B$2:$B$5</c:f>
              <c:numCache>
                <c:formatCode>0%</c:formatCode>
                <c:ptCount val="4"/>
                <c:pt idx="1">
                  <c:v>0.87</c:v>
                </c:pt>
                <c:pt idx="2">
                  <c:v>0.1137965760322</c:v>
                </c:pt>
                <c:pt idx="3">
                  <c:v>1.510574018127E-2</c:v>
                </c:pt>
              </c:numCache>
            </c:numRef>
          </c:val>
          <c:extLst>
            <c:ext xmlns:c16="http://schemas.microsoft.com/office/drawing/2014/chart" uri="{C3380CC4-5D6E-409C-BE32-E72D297353CC}">
              <c16:uniqueId val="{00000008-8CFA-4776-AD92-7D8A3AC8B8F7}"/>
            </c:ext>
          </c:extLst>
        </c:ser>
        <c:dLbls>
          <c:showLegendKey val="0"/>
          <c:showVal val="1"/>
          <c:showCatName val="0"/>
          <c:showSerName val="0"/>
          <c:showPercent val="0"/>
          <c:showBubbleSize val="0"/>
          <c:showLeaderLines val="1"/>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663795285458846"/>
          <c:y val="2.7429847889192303E-2"/>
          <c:w val="0.4777415131905462"/>
          <c:h val="0.84631498082610412"/>
        </c:manualLayout>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extLst xmlns:c16="http://schemas.microsoft.com/office/drawing/2014/chart" xmlns:c15="http://schemas.microsoft.com/office/drawing/2012/chart" xmlns:mc="http://schemas.openxmlformats.org/markup-compatibility/2006" xmlns:c14="http://schemas.microsoft.com/office/drawing/2007/8/2/chart" xmlns:c16r3="http://schemas.microsoft.com/office/drawing/2017/03/chart">
      <c:ext xmlns:c16r3="http://schemas.microsoft.com/office/drawing/2017/03/chart">
        <c16r3:dataDisplayOptions16 xmlns:c16r3="http://schemas.microsoft.com/office/drawing/2017/03/chart">
          <c16r3:dispNaAsBlank val="1"/>
        </c16r3:dataDisplayOptions16>
      </c:ext>
    </c:extLst>
  </c:chart>
  <c:spPr>
    <a:solidFill>
      <a:srgbClr val="FFFFFF">
        <a:alpha val="0"/>
      </a:srgbClr>
    </a:solidFill>
    <a:ln>
      <a:noFill/>
    </a:ln>
    <a:effectLst/>
  </c:spPr>
  <c:txPr>
    <a:bodyPr/>
    <a:lstStyle/>
    <a:p>
      <a:pPr>
        <a:defRPr sz="1400">
          <a:solidFill>
            <a:schemeClr val="bg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r>
              <a:rPr lang="en-US" sz="1800" dirty="0">
                <a:solidFill>
                  <a:schemeClr val="bg1"/>
                </a:solidFill>
              </a:rPr>
              <a:t>Estimated worldwide data volume in zettabytes</a:t>
            </a:r>
          </a:p>
        </c:rich>
      </c:tx>
      <c:layout>
        <c:manualLayout>
          <c:xMode val="edge"/>
          <c:yMode val="edge"/>
          <c:x val="6.1961459550655617E-4"/>
          <c:y val="1.806833386961349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Data</c:v>
                </c:pt>
              </c:strCache>
            </c:strRef>
          </c:tx>
          <c:spPr>
            <a:solidFill>
              <a:srgbClr val="C4C4CD"/>
            </a:solidFill>
            <a:ln>
              <a:noFill/>
            </a:ln>
            <a:effectLst/>
          </c:spPr>
          <c:invertIfNegative val="0"/>
          <c:dPt>
            <c:idx val="10"/>
            <c:invertIfNegative val="0"/>
            <c:bubble3D val="0"/>
            <c:spPr>
              <a:solidFill>
                <a:srgbClr val="C4C4CD"/>
              </a:solidFill>
              <a:ln>
                <a:noFill/>
              </a:ln>
              <a:effectLst/>
            </c:spPr>
            <c:extLst>
              <c:ext xmlns:c16="http://schemas.microsoft.com/office/drawing/2014/chart" uri="{C3380CC4-5D6E-409C-BE32-E72D297353CC}">
                <c16:uniqueId val="{00000001-7812-441C-8183-14C55CDFE0C7}"/>
              </c:ext>
            </c:extLst>
          </c:dPt>
          <c:dPt>
            <c:idx val="15"/>
            <c:invertIfNegative val="0"/>
            <c:bubble3D val="0"/>
            <c:spPr>
              <a:solidFill>
                <a:schemeClr val="tx2"/>
              </a:solidFill>
              <a:ln>
                <a:noFill/>
              </a:ln>
              <a:effectLst/>
            </c:spPr>
            <c:extLst>
              <c:ext xmlns:c16="http://schemas.microsoft.com/office/drawing/2014/chart" uri="{C3380CC4-5D6E-409C-BE32-E72D297353CC}">
                <c16:uniqueId val="{00000003-7812-441C-8183-14C55CDFE0C7}"/>
              </c:ext>
            </c:extLst>
          </c:dPt>
          <c:dPt>
            <c:idx val="16"/>
            <c:invertIfNegative val="0"/>
            <c:bubble3D val="0"/>
            <c:spPr>
              <a:solidFill>
                <a:schemeClr val="tx2"/>
              </a:solidFill>
              <a:ln>
                <a:noFill/>
              </a:ln>
              <a:effectLst/>
            </c:spPr>
            <c:extLst>
              <c:ext xmlns:c16="http://schemas.microsoft.com/office/drawing/2014/chart" uri="{C3380CC4-5D6E-409C-BE32-E72D297353CC}">
                <c16:uniqueId val="{00000005-7812-441C-8183-14C55CDFE0C7}"/>
              </c:ext>
            </c:extLst>
          </c:dPt>
          <c:dPt>
            <c:idx val="17"/>
            <c:invertIfNegative val="0"/>
            <c:bubble3D val="0"/>
            <c:spPr>
              <a:solidFill>
                <a:schemeClr val="tx2"/>
              </a:solidFill>
              <a:ln>
                <a:noFill/>
              </a:ln>
              <a:effectLst/>
            </c:spPr>
            <c:extLst>
              <c:ext xmlns:c16="http://schemas.microsoft.com/office/drawing/2014/chart" uri="{C3380CC4-5D6E-409C-BE32-E72D297353CC}">
                <c16:uniqueId val="{00000007-7812-441C-8183-14C55CDFE0C7}"/>
              </c:ext>
            </c:extLst>
          </c:dPt>
          <c:dPt>
            <c:idx val="18"/>
            <c:invertIfNegative val="0"/>
            <c:bubble3D val="0"/>
            <c:spPr>
              <a:solidFill>
                <a:schemeClr val="tx2"/>
              </a:solidFill>
              <a:ln>
                <a:noFill/>
              </a:ln>
              <a:effectLst/>
            </c:spPr>
            <c:extLst>
              <c:ext xmlns:c16="http://schemas.microsoft.com/office/drawing/2014/chart" uri="{C3380CC4-5D6E-409C-BE32-E72D297353CC}">
                <c16:uniqueId val="{00000009-7812-441C-8183-14C55CDFE0C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Sheet1!$B$2:$B$20</c:f>
              <c:numCache>
                <c:formatCode>General</c:formatCode>
                <c:ptCount val="19"/>
                <c:pt idx="0">
                  <c:v>2</c:v>
                </c:pt>
                <c:pt idx="1">
                  <c:v>5</c:v>
                </c:pt>
                <c:pt idx="2">
                  <c:v>6.5</c:v>
                </c:pt>
                <c:pt idx="3">
                  <c:v>9</c:v>
                </c:pt>
                <c:pt idx="4">
                  <c:v>12.5</c:v>
                </c:pt>
                <c:pt idx="5">
                  <c:v>15.5</c:v>
                </c:pt>
                <c:pt idx="6">
                  <c:v>18</c:v>
                </c:pt>
                <c:pt idx="7">
                  <c:v>26</c:v>
                </c:pt>
                <c:pt idx="8">
                  <c:v>33</c:v>
                </c:pt>
                <c:pt idx="9">
                  <c:v>41</c:v>
                </c:pt>
                <c:pt idx="10">
                  <c:v>64</c:v>
                </c:pt>
                <c:pt idx="11">
                  <c:v>84</c:v>
                </c:pt>
                <c:pt idx="12">
                  <c:v>101</c:v>
                </c:pt>
                <c:pt idx="13">
                  <c:v>123</c:v>
                </c:pt>
                <c:pt idx="14">
                  <c:v>149</c:v>
                </c:pt>
                <c:pt idx="15">
                  <c:v>182</c:v>
                </c:pt>
                <c:pt idx="16">
                  <c:v>221</c:v>
                </c:pt>
                <c:pt idx="17">
                  <c:v>291</c:v>
                </c:pt>
                <c:pt idx="18">
                  <c:v>394</c:v>
                </c:pt>
              </c:numCache>
            </c:numRef>
          </c:val>
          <c:extLst>
            <c:ext xmlns:c16="http://schemas.microsoft.com/office/drawing/2014/chart" uri="{C3380CC4-5D6E-409C-BE32-E72D297353CC}">
              <c16:uniqueId val="{0000000A-7812-441C-8183-14C55CDFE0C7}"/>
            </c:ext>
          </c:extLst>
        </c:ser>
        <c:dLbls>
          <c:dLblPos val="outEnd"/>
          <c:showLegendKey val="0"/>
          <c:showVal val="1"/>
          <c:showCatName val="0"/>
          <c:showSerName val="0"/>
          <c:showPercent val="0"/>
          <c:showBubbleSize val="0"/>
        </c:dLbls>
        <c:gapWidth val="75"/>
        <c:axId val="331551903"/>
        <c:axId val="331554815"/>
      </c:barChart>
      <c:catAx>
        <c:axId val="331551903"/>
        <c:scaling>
          <c:orientation val="minMax"/>
        </c:scaling>
        <c:delete val="0"/>
        <c:axPos val="b"/>
        <c:numFmt formatCode="General" sourceLinked="1"/>
        <c:majorTickMark val="none"/>
        <c:minorTickMark val="none"/>
        <c:tickLblPos val="nextTo"/>
        <c:spPr>
          <a:noFill/>
          <a:ln w="3175" cap="flat" cmpd="sng" algn="ctr">
            <a:solidFill>
              <a:srgbClr val="C4C4CD"/>
            </a:solidFill>
            <a:round/>
          </a:ln>
          <a:effectLst/>
        </c:spPr>
        <c:txPr>
          <a:bodyPr rot="-60000000" spcFirstLastPara="1" vertOverflow="ellipsis" vert="horz" wrap="square" anchor="ctr" anchorCtr="1"/>
          <a:lstStyle/>
          <a:p>
            <a:pPr>
              <a:defRPr sz="850" b="0" i="0" u="none" strike="noStrike" kern="1200" baseline="0">
                <a:solidFill>
                  <a:schemeClr val="bg1"/>
                </a:solidFill>
                <a:latin typeface="+mn-lt"/>
                <a:ea typeface="+mn-ea"/>
                <a:cs typeface="+mn-cs"/>
              </a:defRPr>
            </a:pPr>
            <a:endParaRPr lang="en-US"/>
          </a:p>
        </c:txPr>
        <c:crossAx val="331554815"/>
        <c:crosses val="autoZero"/>
        <c:auto val="1"/>
        <c:lblAlgn val="ctr"/>
        <c:lblOffset val="100"/>
        <c:noMultiLvlLbl val="0"/>
      </c:catAx>
      <c:valAx>
        <c:axId val="331554815"/>
        <c:scaling>
          <c:orientation val="minMax"/>
        </c:scaling>
        <c:delete val="1"/>
        <c:axPos val="l"/>
        <c:majorGridlines>
          <c:spPr>
            <a:ln w="3175" cap="flat" cmpd="sng" algn="ctr">
              <a:solidFill>
                <a:srgbClr val="C4C4CD">
                  <a:alpha val="20000"/>
                </a:srgbClr>
              </a:solidFill>
              <a:round/>
            </a:ln>
            <a:effectLst/>
          </c:spPr>
        </c:majorGridlines>
        <c:numFmt formatCode="General" sourceLinked="1"/>
        <c:majorTickMark val="none"/>
        <c:minorTickMark val="none"/>
        <c:tickLblPos val="nextTo"/>
        <c:crossAx val="331551903"/>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50">
          <a:solidFill>
            <a:srgbClr val="C4C4CD"/>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30/01/2026</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30/01/2026</a:t>
            </a:fld>
            <a:endParaRPr lang="en-GB"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ofutureleaders.ey.com/"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ey.com/en_us/webcasts" TargetMode="External"/><Relationship Id="rId4" Type="http://schemas.openxmlformats.org/officeDocument/2006/relationships/hyperlink" Target="https://taxnews.ey.com/Register/Register.aspx"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rs.gov/charities-non-profits/current-edition-of-exempt-organizations-update" TargetMode="External"/><Relationship Id="rId7" Type="http://schemas.openxmlformats.org/officeDocument/2006/relationships/hyperlink" Target="https://www.irs.gov/charities-non-profits/exempt-organizations-business-master-file-extract-eo-bmf"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irs.gov/charities-non-profits/tax-exempt-organization-search-bulk-data-downloads" TargetMode="External"/><Relationship Id="rId5" Type="http://schemas.openxmlformats.org/officeDocument/2006/relationships/hyperlink" Target="https://www.irs.gov/charities-non-profits/search-for-tax-exempt-organizations" TargetMode="External"/><Relationship Id="rId4" Type="http://schemas.openxmlformats.org/officeDocument/2006/relationships/hyperlink" Target="https://www.irs.gov/government-entities/tax-exempt-and-government-entities-newslette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a:t>
            </a:fld>
            <a:endParaRPr lang="en-GB" dirty="0"/>
          </a:p>
        </p:txBody>
      </p:sp>
    </p:spTree>
    <p:extLst>
      <p:ext uri="{BB962C8B-B14F-4D97-AF65-F5344CB8AC3E}">
        <p14:creationId xmlns:p14="http://schemas.microsoft.com/office/powerpoint/2010/main" val="8384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300">
                <a:solidFill>
                  <a:schemeClr val="tx1"/>
                </a:solidFill>
                <a:latin typeface="Arial" charset="0"/>
                <a:ea typeface="ＭＳ Ｐゴシック" charset="-128"/>
              </a:defRPr>
            </a:lvl1pPr>
            <a:lvl2pPr marL="726356" indent="-279367">
              <a:defRPr sz="2300">
                <a:solidFill>
                  <a:schemeClr val="tx1"/>
                </a:solidFill>
                <a:latin typeface="Arial" charset="0"/>
                <a:ea typeface="ＭＳ Ｐゴシック" charset="-128"/>
              </a:defRPr>
            </a:lvl2pPr>
            <a:lvl3pPr marL="1117470" indent="-223494">
              <a:defRPr sz="2300">
                <a:solidFill>
                  <a:schemeClr val="tx1"/>
                </a:solidFill>
                <a:latin typeface="Arial" charset="0"/>
                <a:ea typeface="ＭＳ Ｐゴシック" charset="-128"/>
              </a:defRPr>
            </a:lvl3pPr>
            <a:lvl4pPr marL="1564458" indent="-223494">
              <a:defRPr sz="2300">
                <a:solidFill>
                  <a:schemeClr val="tx1"/>
                </a:solidFill>
                <a:latin typeface="Arial" charset="0"/>
                <a:ea typeface="ＭＳ Ｐゴシック" charset="-128"/>
              </a:defRPr>
            </a:lvl4pPr>
            <a:lvl5pPr marL="2011447" indent="-223494">
              <a:defRPr sz="2300">
                <a:solidFill>
                  <a:schemeClr val="tx1"/>
                </a:solidFill>
                <a:latin typeface="Arial" charset="0"/>
                <a:ea typeface="ＭＳ Ｐゴシック" charset="-128"/>
              </a:defRPr>
            </a:lvl5pPr>
            <a:lvl6pPr marL="2458434" indent="-223494" eaLnBrk="0" fontAlgn="base" hangingPunct="0">
              <a:spcBef>
                <a:spcPct val="0"/>
              </a:spcBef>
              <a:spcAft>
                <a:spcPct val="0"/>
              </a:spcAft>
              <a:defRPr sz="2300">
                <a:solidFill>
                  <a:schemeClr val="tx1"/>
                </a:solidFill>
                <a:latin typeface="Arial" charset="0"/>
                <a:ea typeface="ＭＳ Ｐゴシック" charset="-128"/>
              </a:defRPr>
            </a:lvl6pPr>
            <a:lvl7pPr marL="2905423" indent="-223494" eaLnBrk="0" fontAlgn="base" hangingPunct="0">
              <a:spcBef>
                <a:spcPct val="0"/>
              </a:spcBef>
              <a:spcAft>
                <a:spcPct val="0"/>
              </a:spcAft>
              <a:defRPr sz="2300">
                <a:solidFill>
                  <a:schemeClr val="tx1"/>
                </a:solidFill>
                <a:latin typeface="Arial" charset="0"/>
                <a:ea typeface="ＭＳ Ｐゴシック" charset="-128"/>
              </a:defRPr>
            </a:lvl7pPr>
            <a:lvl8pPr marL="3352410" indent="-223494" eaLnBrk="0" fontAlgn="base" hangingPunct="0">
              <a:spcBef>
                <a:spcPct val="0"/>
              </a:spcBef>
              <a:spcAft>
                <a:spcPct val="0"/>
              </a:spcAft>
              <a:defRPr sz="2300">
                <a:solidFill>
                  <a:schemeClr val="tx1"/>
                </a:solidFill>
                <a:latin typeface="Arial" charset="0"/>
                <a:ea typeface="ＭＳ Ｐゴシック" charset="-128"/>
              </a:defRPr>
            </a:lvl8pPr>
            <a:lvl9pPr marL="3799399" indent="-223494" eaLnBrk="0" fontAlgn="base" hangingPunct="0">
              <a:spcBef>
                <a:spcPct val="0"/>
              </a:spcBef>
              <a:spcAft>
                <a:spcPct val="0"/>
              </a:spcAft>
              <a:defRPr sz="2300">
                <a:solidFill>
                  <a:schemeClr val="tx1"/>
                </a:solidFill>
                <a:latin typeface="Arial" charset="0"/>
                <a:ea typeface="ＭＳ Ｐゴシック" charset="-128"/>
              </a:defRPr>
            </a:lvl9pPr>
          </a:lstStyle>
          <a:p>
            <a:pPr defTabSz="879378">
              <a:defRPr/>
            </a:pPr>
            <a:fld id="{949C15A5-5A0F-4B91-AD67-A2A8DA2B1BDE}" type="slidenum">
              <a:rPr lang="en-US" altLang="en-US" sz="1000">
                <a:solidFill>
                  <a:prstClr val="black"/>
                </a:solidFill>
                <a:latin typeface="Times" charset="0"/>
              </a:rPr>
              <a:pPr defTabSz="879378">
                <a:defRPr/>
              </a:pPr>
              <a:t>33</a:t>
            </a:fld>
            <a:endParaRPr lang="en-US" altLang="en-US" sz="1000" dirty="0">
              <a:solidFill>
                <a:prstClr val="black"/>
              </a:solidFill>
              <a:latin typeface="Times" charset="0"/>
            </a:endParaRPr>
          </a:p>
        </p:txBody>
      </p:sp>
      <p:sp>
        <p:nvSpPr>
          <p:cNvPr id="32771" name="Rectangle 2"/>
          <p:cNvSpPr>
            <a:spLocks noGrp="1" noRot="1" noChangeAspect="1" noChangeArrowheads="1" noTextEdit="1"/>
          </p:cNvSpPr>
          <p:nvPr>
            <p:ph type="sldImg"/>
          </p:nvPr>
        </p:nvSpPr>
        <p:spPr>
          <a:ln/>
        </p:spPr>
        <p:txBody>
          <a:bodyPr/>
          <a:lstStyle/>
          <a:p>
            <a:endParaRPr lang="en-US" dirty="0"/>
          </a:p>
        </p:txBody>
      </p:sp>
      <p:sp>
        <p:nvSpPr>
          <p:cNvPr id="32772" name="Rectangle 3"/>
          <p:cNvSpPr>
            <a:spLocks noGrp="1" noChangeArrowheads="1"/>
          </p:cNvSpPr>
          <p:nvPr>
            <p:ph type="body" idx="1"/>
          </p:nvPr>
        </p:nvSpPr>
        <p:spPr>
          <a:noFill/>
        </p:spPr>
        <p:txBody>
          <a:bodyPr/>
          <a:lstStyle/>
          <a:p>
            <a:r>
              <a:rPr lang="en-US" sz="1100" dirty="0">
                <a:latin typeface="Calibri" panose="020F0502020204030204" pitchFamily="34" charset="0"/>
                <a:ea typeface="Times New Roman" panose="02020603050405020304" pitchFamily="18" charset="0"/>
              </a:rPr>
              <a:t>[below demo will be done by going to the links and connecting how these resources are available for technical matters updates and may be used as reference tools for learning] </a:t>
            </a:r>
          </a:p>
          <a:p>
            <a:pPr marL="329767" indent="-329767">
              <a:buFont typeface="+mj-lt"/>
              <a:buAutoNum type="arabicPeriod"/>
            </a:pPr>
            <a:endParaRPr lang="en-US" sz="1100" dirty="0">
              <a:latin typeface="Calibri" panose="020F0502020204030204" pitchFamily="34" charset="0"/>
              <a:ea typeface="Times New Roman" panose="02020603050405020304" pitchFamily="18" charset="0"/>
            </a:endParaRPr>
          </a:p>
          <a:p>
            <a:pPr marL="329767" indent="-329767">
              <a:buFont typeface="+mj-lt"/>
              <a:buAutoNum type="arabicPeriod"/>
            </a:pPr>
            <a:endParaRPr lang="en-US" sz="1100" dirty="0">
              <a:latin typeface="Calibri" panose="020F0502020204030204" pitchFamily="34" charset="0"/>
              <a:ea typeface="Times New Roman" panose="02020603050405020304" pitchFamily="18" charset="0"/>
            </a:endParaRPr>
          </a:p>
          <a:p>
            <a:pPr marL="329767" indent="-329767">
              <a:buFont typeface="+mj-lt"/>
              <a:buAutoNum type="arabicPeriod"/>
            </a:pPr>
            <a:r>
              <a:rPr lang="en-US" sz="1100" dirty="0">
                <a:latin typeface="Calibri" panose="020F0502020204030204" pitchFamily="34" charset="0"/>
                <a:ea typeface="Times New Roman" panose="02020603050405020304" pitchFamily="18" charset="0"/>
              </a:rPr>
              <a:t>Run through of FTL website </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u="sng" dirty="0">
                <a:solidFill>
                  <a:srgbClr val="0563C1"/>
                </a:solidFill>
                <a:latin typeface="Calibri" panose="020F0502020204030204" pitchFamily="34" charset="0"/>
                <a:ea typeface="Times New Roman" panose="02020603050405020304" pitchFamily="18" charset="0"/>
                <a:hlinkClick r:id="rId3"/>
              </a:rPr>
              <a:t>EY Exempt Organizations Future Leaders Tax Program</a:t>
            </a:r>
            <a:endParaRPr lang="en-US" sz="1100" u="sng" dirty="0">
              <a:solidFill>
                <a:srgbClr val="0563C1"/>
              </a:solidFill>
              <a:latin typeface="Calibri" panose="020F0502020204030204" pitchFamily="34" charset="0"/>
              <a:ea typeface="Times New Roman" panose="02020603050405020304" pitchFamily="18" charset="0"/>
            </a:endParaRPr>
          </a:p>
          <a:p>
            <a:pPr marL="1154184" lvl="2" indent="-274806">
              <a:buFont typeface="+mj-lt"/>
              <a:buAutoNum type="alphaLcPeriod"/>
            </a:pPr>
            <a:r>
              <a:rPr lang="en-US" sz="1100" dirty="0">
                <a:solidFill>
                  <a:srgbClr val="0563C1"/>
                </a:solidFill>
                <a:latin typeface="Calibri" panose="020F0502020204030204" pitchFamily="34" charset="0"/>
                <a:ea typeface="Calibri" panose="020F0502020204030204" pitchFamily="34" charset="0"/>
              </a:rPr>
              <a:t>Point out the reply of the technical training</a:t>
            </a:r>
          </a:p>
          <a:p>
            <a:pPr marL="1154184" lvl="2" indent="-274806">
              <a:buFont typeface="+mj-lt"/>
              <a:buAutoNum type="alphaLcPeriod"/>
            </a:pPr>
            <a:r>
              <a:rPr lang="en-US" sz="1100" dirty="0">
                <a:solidFill>
                  <a:srgbClr val="0563C1"/>
                </a:solidFill>
                <a:latin typeface="Calibri" panose="020F0502020204030204" pitchFamily="34" charset="0"/>
                <a:ea typeface="Calibri" panose="020F0502020204030204" pitchFamily="34" charset="0"/>
              </a:rPr>
              <a:t>Show resource people to contact </a:t>
            </a:r>
            <a:endParaRPr lang="en-US" sz="1100" dirty="0">
              <a:latin typeface="Calibri" panose="020F0502020204030204" pitchFamily="34" charset="0"/>
              <a:ea typeface="Calibri" panose="020F0502020204030204" pitchFamily="34" charset="0"/>
            </a:endParaRPr>
          </a:p>
          <a:p>
            <a:pPr marL="329767" indent="-329767">
              <a:buFont typeface="+mj-lt"/>
              <a:buAutoNum type="arabicPeriod"/>
            </a:pPr>
            <a:r>
              <a:rPr lang="en-US" sz="1100" dirty="0">
                <a:latin typeface="Calibri" panose="020F0502020204030204" pitchFamily="34" charset="0"/>
                <a:ea typeface="Times New Roman" panose="02020603050405020304" pitchFamily="18" charset="0"/>
              </a:rPr>
              <a:t>Sign up for Tax Alerts</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dirty="0">
                <a:latin typeface="Calibri" panose="020F0502020204030204" pitchFamily="34" charset="0"/>
                <a:ea typeface="Times New Roman" panose="02020603050405020304" pitchFamily="18" charset="0"/>
              </a:rPr>
              <a:t>Clients can self-enroll for the TNU by going to</a:t>
            </a:r>
            <a:r>
              <a:rPr lang="en-US" sz="1100" dirty="0">
                <a:solidFill>
                  <a:srgbClr val="000000"/>
                </a:solidFill>
                <a:latin typeface="EYInterstate" panose="02000503020000020004" pitchFamily="2" charset="0"/>
                <a:ea typeface="Times New Roman" panose="02020603050405020304" pitchFamily="18" charset="0"/>
              </a:rPr>
              <a:t> </a:t>
            </a:r>
            <a:r>
              <a:rPr lang="en-US" sz="1100" u="sng" dirty="0">
                <a:solidFill>
                  <a:srgbClr val="000000"/>
                </a:solidFill>
                <a:latin typeface="Calibri" panose="020F0502020204030204" pitchFamily="34" charset="0"/>
                <a:ea typeface="Times New Roman" panose="02020603050405020304" pitchFamily="18" charset="0"/>
                <a:hlinkClick r:id="rId4"/>
              </a:rPr>
              <a:t>https://taxnews.ey.com/Register/Register.aspx</a:t>
            </a:r>
            <a:r>
              <a:rPr lang="en-US" sz="1100" dirty="0">
                <a:latin typeface="Calibri" panose="020F0502020204030204" pitchFamily="34" charset="0"/>
                <a:ea typeface="Times New Roman" panose="02020603050405020304" pitchFamily="18" charset="0"/>
              </a:rPr>
              <a:t>  Once they fill out the short form, they’ll receive a confirmation email. They will need to click on that email to complete their registration. I will walk them through how to sign up and major drop downs. </a:t>
            </a:r>
          </a:p>
          <a:p>
            <a:pPr marL="769456" lvl="1" indent="-329767">
              <a:buFont typeface="+mj-lt"/>
              <a:buAutoNum type="alphaLcPeriod"/>
            </a:pPr>
            <a:r>
              <a:rPr lang="en-US" sz="1100" dirty="0">
                <a:latin typeface="Calibri" panose="020F0502020204030204" pitchFamily="34" charset="0"/>
                <a:ea typeface="Times New Roman" panose="02020603050405020304" pitchFamily="18" charset="0"/>
              </a:rPr>
              <a:t>Discussion of Tax Alerts</a:t>
            </a:r>
            <a:endParaRPr lang="en-US" sz="1100" dirty="0">
              <a:latin typeface="Calibri" panose="020F0502020204030204" pitchFamily="34" charset="0"/>
              <a:ea typeface="Calibri" panose="020F0502020204030204" pitchFamily="34" charset="0"/>
            </a:endParaRPr>
          </a:p>
          <a:p>
            <a:pPr marL="1154184" lvl="2" indent="-274806">
              <a:buFont typeface="+mj-lt"/>
              <a:buAutoNum type="alphaLcPeriod"/>
            </a:pPr>
            <a:r>
              <a:rPr lang="en-US" sz="1100" dirty="0">
                <a:latin typeface="Calibri" panose="020F0502020204030204" pitchFamily="34" charset="0"/>
                <a:ea typeface="Times New Roman" panose="02020603050405020304" pitchFamily="18" charset="0"/>
              </a:rPr>
              <a:t>Purpose</a:t>
            </a:r>
            <a:endParaRPr lang="en-US" sz="1100" dirty="0">
              <a:latin typeface="Calibri" panose="020F0502020204030204" pitchFamily="34" charset="0"/>
              <a:ea typeface="Calibri" panose="020F0502020204030204" pitchFamily="34" charset="0"/>
            </a:endParaRPr>
          </a:p>
          <a:p>
            <a:pPr marL="1154184" lvl="2" indent="-274806">
              <a:buFont typeface="+mj-lt"/>
              <a:buAutoNum type="alphaLcPeriod"/>
            </a:pPr>
            <a:r>
              <a:rPr lang="en-US" sz="1100" dirty="0">
                <a:latin typeface="Calibri" panose="020F0502020204030204" pitchFamily="34" charset="0"/>
                <a:ea typeface="Times New Roman" panose="02020603050405020304" pitchFamily="18" charset="0"/>
              </a:rPr>
              <a:t>Annotated 990 series forms – Published each year</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endParaRPr lang="en-US" sz="1100" dirty="0">
              <a:latin typeface="Calibri" panose="020F0502020204030204" pitchFamily="34" charset="0"/>
              <a:ea typeface="Calibri" panose="020F0502020204030204" pitchFamily="34" charset="0"/>
            </a:endParaRPr>
          </a:p>
          <a:p>
            <a:pPr marL="329767" indent="-329767">
              <a:buFont typeface="+mj-lt"/>
              <a:buAutoNum type="arabicPeriod"/>
            </a:pPr>
            <a:r>
              <a:rPr lang="en-US" sz="1100" dirty="0">
                <a:latin typeface="Calibri" panose="020F0502020204030204" pitchFamily="34" charset="0"/>
                <a:ea typeface="Times New Roman" panose="02020603050405020304" pitchFamily="18" charset="0"/>
              </a:rPr>
              <a:t>Sign up for EY Thought Center webcasts</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u="sng" dirty="0">
                <a:solidFill>
                  <a:srgbClr val="0563C1"/>
                </a:solidFill>
                <a:latin typeface="Calibri" panose="020F0502020204030204" pitchFamily="34" charset="0"/>
                <a:ea typeface="Times New Roman" panose="02020603050405020304" pitchFamily="18" charset="0"/>
                <a:hlinkClick r:id="rId5"/>
              </a:rPr>
              <a:t>Webcasts | EY - US</a:t>
            </a:r>
            <a:endParaRPr lang="en-US" sz="1100" dirty="0">
              <a:latin typeface="Calibri" panose="020F0502020204030204" pitchFamily="34" charset="0"/>
              <a:ea typeface="Calibri" panose="020F0502020204030204" pitchFamily="34" charset="0"/>
            </a:endParaRPr>
          </a:p>
          <a:p>
            <a:pPr marL="1154184" lvl="2" indent="-274806">
              <a:buFont typeface="+mj-lt"/>
              <a:buAutoNum type="alphaLcPeriod"/>
            </a:pPr>
            <a:r>
              <a:rPr lang="en-US" sz="1100" dirty="0">
                <a:latin typeface="Calibri" panose="020F0502020204030204" pitchFamily="34" charset="0"/>
                <a:ea typeface="Times New Roman" panose="02020603050405020304" pitchFamily="18" charset="0"/>
              </a:rPr>
              <a:t>Discuss CPE Credit</a:t>
            </a:r>
            <a:endParaRPr lang="en-US" sz="1100" dirty="0">
              <a:latin typeface="Calibri" panose="020F0502020204030204" pitchFamily="34" charset="0"/>
              <a:ea typeface="Calibri" panose="020F0502020204030204" pitchFamily="34" charset="0"/>
            </a:endParaRPr>
          </a:p>
          <a:p>
            <a:pPr marL="1154184" lvl="2" indent="-274806">
              <a:buFont typeface="+mj-lt"/>
              <a:buAutoNum type="alphaLcPeriod"/>
            </a:pPr>
            <a:r>
              <a:rPr lang="en-US" sz="1100" dirty="0">
                <a:latin typeface="Calibri" panose="020F0502020204030204" pitchFamily="34" charset="0"/>
                <a:ea typeface="Times New Roman" panose="02020603050405020304" pitchFamily="18" charset="0"/>
              </a:rPr>
              <a:t>Discuss Replays</a:t>
            </a:r>
            <a:endParaRPr lang="en-US" sz="1100" dirty="0">
              <a:latin typeface="Calibri" panose="020F0502020204030204" pitchFamily="34" charset="0"/>
              <a:ea typeface="Calibri" panose="020F0502020204030204" pitchFamily="34" charset="0"/>
            </a:endParaRPr>
          </a:p>
          <a:p>
            <a:pPr marL="1154184" lvl="2" indent="-274806">
              <a:buFont typeface="+mj-lt"/>
              <a:buAutoNum type="alphaLcPeriod"/>
            </a:pPr>
            <a:r>
              <a:rPr lang="en-US" sz="1100" dirty="0">
                <a:latin typeface="Calibri" panose="020F0502020204030204" pitchFamily="34" charset="0"/>
                <a:ea typeface="Times New Roman" panose="02020603050405020304" pitchFamily="18" charset="0"/>
              </a:rPr>
              <a:t>Discuss how to sign up for newsletter </a:t>
            </a:r>
            <a:endParaRPr lang="en-US" sz="1100" dirty="0">
              <a:latin typeface="Calibri" panose="020F0502020204030204" pitchFamily="34" charset="0"/>
              <a:ea typeface="Calibri" panose="020F0502020204030204" pitchFamily="34" charset="0"/>
            </a:endParaRPr>
          </a:p>
          <a:p>
            <a:pPr eaLnBrk="1" hangingPunct="1"/>
            <a:endParaRPr lang="en-US" altLang="en-US" sz="1300" dirty="0"/>
          </a:p>
          <a:p>
            <a:pPr eaLnBrk="1" hangingPunct="1"/>
            <a:endParaRPr lang="en-US" altLang="en-US" dirty="0"/>
          </a:p>
        </p:txBody>
      </p:sp>
    </p:spTree>
    <p:extLst>
      <p:ext uri="{BB962C8B-B14F-4D97-AF65-F5344CB8AC3E}">
        <p14:creationId xmlns:p14="http://schemas.microsoft.com/office/powerpoint/2010/main" val="17416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no correct answer</a:t>
            </a:r>
          </a:p>
        </p:txBody>
      </p:sp>
      <p:sp>
        <p:nvSpPr>
          <p:cNvPr id="4" name="Slide Number Placeholder 3"/>
          <p:cNvSpPr>
            <a:spLocks noGrp="1"/>
          </p:cNvSpPr>
          <p:nvPr>
            <p:ph type="sldNum" sz="quarter" idx="5"/>
          </p:nvPr>
        </p:nvSpPr>
        <p:spPr/>
        <p:txBody>
          <a:bodyPr/>
          <a:lstStyle/>
          <a:p>
            <a:fld id="{5B43D19E-BFDB-4C92-8EDD-32EDDA8F41DF}" type="slidenum">
              <a:rPr lang="en-GB" smtClean="0"/>
              <a:pPr/>
              <a:t>34</a:t>
            </a:fld>
            <a:endParaRPr lang="en-GB" dirty="0"/>
          </a:p>
        </p:txBody>
      </p:sp>
    </p:spTree>
    <p:extLst>
      <p:ext uri="{BB962C8B-B14F-4D97-AF65-F5344CB8AC3E}">
        <p14:creationId xmlns:p14="http://schemas.microsoft.com/office/powerpoint/2010/main" val="313211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300">
                <a:solidFill>
                  <a:schemeClr val="tx1"/>
                </a:solidFill>
                <a:latin typeface="Arial" charset="0"/>
                <a:ea typeface="ＭＳ Ｐゴシック" charset="-128"/>
              </a:defRPr>
            </a:lvl1pPr>
            <a:lvl2pPr marL="726356" indent="-279367">
              <a:defRPr sz="2300">
                <a:solidFill>
                  <a:schemeClr val="tx1"/>
                </a:solidFill>
                <a:latin typeface="Arial" charset="0"/>
                <a:ea typeface="ＭＳ Ｐゴシック" charset="-128"/>
              </a:defRPr>
            </a:lvl2pPr>
            <a:lvl3pPr marL="1117470" indent="-223494">
              <a:defRPr sz="2300">
                <a:solidFill>
                  <a:schemeClr val="tx1"/>
                </a:solidFill>
                <a:latin typeface="Arial" charset="0"/>
                <a:ea typeface="ＭＳ Ｐゴシック" charset="-128"/>
              </a:defRPr>
            </a:lvl3pPr>
            <a:lvl4pPr marL="1564458" indent="-223494">
              <a:defRPr sz="2300">
                <a:solidFill>
                  <a:schemeClr val="tx1"/>
                </a:solidFill>
                <a:latin typeface="Arial" charset="0"/>
                <a:ea typeface="ＭＳ Ｐゴシック" charset="-128"/>
              </a:defRPr>
            </a:lvl4pPr>
            <a:lvl5pPr marL="2011447" indent="-223494">
              <a:defRPr sz="2300">
                <a:solidFill>
                  <a:schemeClr val="tx1"/>
                </a:solidFill>
                <a:latin typeface="Arial" charset="0"/>
                <a:ea typeface="ＭＳ Ｐゴシック" charset="-128"/>
              </a:defRPr>
            </a:lvl5pPr>
            <a:lvl6pPr marL="2458434" indent="-223494" eaLnBrk="0" fontAlgn="base" hangingPunct="0">
              <a:spcBef>
                <a:spcPct val="0"/>
              </a:spcBef>
              <a:spcAft>
                <a:spcPct val="0"/>
              </a:spcAft>
              <a:defRPr sz="2300">
                <a:solidFill>
                  <a:schemeClr val="tx1"/>
                </a:solidFill>
                <a:latin typeface="Arial" charset="0"/>
                <a:ea typeface="ＭＳ Ｐゴシック" charset="-128"/>
              </a:defRPr>
            </a:lvl6pPr>
            <a:lvl7pPr marL="2905423" indent="-223494" eaLnBrk="0" fontAlgn="base" hangingPunct="0">
              <a:spcBef>
                <a:spcPct val="0"/>
              </a:spcBef>
              <a:spcAft>
                <a:spcPct val="0"/>
              </a:spcAft>
              <a:defRPr sz="2300">
                <a:solidFill>
                  <a:schemeClr val="tx1"/>
                </a:solidFill>
                <a:latin typeface="Arial" charset="0"/>
                <a:ea typeface="ＭＳ Ｐゴシック" charset="-128"/>
              </a:defRPr>
            </a:lvl7pPr>
            <a:lvl8pPr marL="3352410" indent="-223494" eaLnBrk="0" fontAlgn="base" hangingPunct="0">
              <a:spcBef>
                <a:spcPct val="0"/>
              </a:spcBef>
              <a:spcAft>
                <a:spcPct val="0"/>
              </a:spcAft>
              <a:defRPr sz="2300">
                <a:solidFill>
                  <a:schemeClr val="tx1"/>
                </a:solidFill>
                <a:latin typeface="Arial" charset="0"/>
                <a:ea typeface="ＭＳ Ｐゴシック" charset="-128"/>
              </a:defRPr>
            </a:lvl8pPr>
            <a:lvl9pPr marL="3799399" indent="-223494" eaLnBrk="0" fontAlgn="base" hangingPunct="0">
              <a:spcBef>
                <a:spcPct val="0"/>
              </a:spcBef>
              <a:spcAft>
                <a:spcPct val="0"/>
              </a:spcAft>
              <a:defRPr sz="2300">
                <a:solidFill>
                  <a:schemeClr val="tx1"/>
                </a:solidFill>
                <a:latin typeface="Arial" charset="0"/>
                <a:ea typeface="ＭＳ Ｐゴシック" charset="-128"/>
              </a:defRPr>
            </a:lvl9pPr>
          </a:lstStyle>
          <a:p>
            <a:pPr defTabSz="879378">
              <a:defRPr/>
            </a:pPr>
            <a:fld id="{949C15A5-5A0F-4B91-AD67-A2A8DA2B1BDE}" type="slidenum">
              <a:rPr lang="en-US" altLang="en-US" sz="1000">
                <a:solidFill>
                  <a:prstClr val="black"/>
                </a:solidFill>
                <a:latin typeface="Times" charset="0"/>
              </a:rPr>
              <a:pPr defTabSz="879378">
                <a:defRPr/>
              </a:pPr>
              <a:t>35</a:t>
            </a:fld>
            <a:endParaRPr lang="en-US" altLang="en-US" sz="1000" dirty="0">
              <a:solidFill>
                <a:prstClr val="black"/>
              </a:solidFill>
              <a:latin typeface="Times" charset="0"/>
            </a:endParaRPr>
          </a:p>
        </p:txBody>
      </p:sp>
      <p:sp>
        <p:nvSpPr>
          <p:cNvPr id="32771" name="Rectangle 2"/>
          <p:cNvSpPr>
            <a:spLocks noGrp="1" noRot="1" noChangeAspect="1" noChangeArrowheads="1" noTextEdit="1"/>
          </p:cNvSpPr>
          <p:nvPr>
            <p:ph type="sldImg"/>
          </p:nvPr>
        </p:nvSpPr>
        <p:spPr>
          <a:ln/>
        </p:spPr>
        <p:txBody>
          <a:bodyPr/>
          <a:lstStyle/>
          <a:p>
            <a:endParaRPr lang="en-US" dirty="0"/>
          </a:p>
        </p:txBody>
      </p:sp>
      <p:sp>
        <p:nvSpPr>
          <p:cNvPr id="32772" name="Rectangle 3"/>
          <p:cNvSpPr>
            <a:spLocks noGrp="1" noChangeArrowheads="1"/>
          </p:cNvSpPr>
          <p:nvPr>
            <p:ph type="body" idx="1"/>
          </p:nvPr>
        </p:nvSpPr>
        <p:spPr>
          <a:noFill/>
        </p:spPr>
        <p:txBody>
          <a:bodyPr>
            <a:normAutofit fontScale="85000" lnSpcReduction="10000"/>
          </a:bodyPr>
          <a:lstStyle/>
          <a:p>
            <a:pPr defTabSz="879378">
              <a:defRPr/>
            </a:pPr>
            <a:r>
              <a:rPr lang="en-US" sz="1100" dirty="0">
                <a:latin typeface="Calibri" panose="020F0502020204030204" pitchFamily="34" charset="0"/>
                <a:ea typeface="Times New Roman" panose="02020603050405020304" pitchFamily="18" charset="0"/>
              </a:rPr>
              <a:t>[below demo will be done by going to the links and connecting how these resources are available for technical matters updates and may be used as reference tools for learning; we will walk through specific that will help the listeners understand how to use these resources in their day-to-day operations]</a:t>
            </a:r>
          </a:p>
          <a:p>
            <a:pPr marL="329767" indent="-329767">
              <a:buFont typeface="+mj-lt"/>
              <a:buAutoNum type="arabicPeriod"/>
            </a:pPr>
            <a:endParaRPr lang="en-US" sz="1100" dirty="0">
              <a:latin typeface="Calibri" panose="020F0502020204030204" pitchFamily="34" charset="0"/>
              <a:ea typeface="Times New Roman" panose="02020603050405020304" pitchFamily="18" charset="0"/>
            </a:endParaRPr>
          </a:p>
          <a:p>
            <a:pPr marL="329767" indent="-329767">
              <a:buFont typeface="+mj-lt"/>
              <a:buAutoNum type="arabicPeriod"/>
            </a:pPr>
            <a:endParaRPr lang="en-US" sz="1100" dirty="0">
              <a:latin typeface="Calibri" panose="020F0502020204030204" pitchFamily="34" charset="0"/>
              <a:ea typeface="Times New Roman" panose="02020603050405020304" pitchFamily="18" charset="0"/>
            </a:endParaRPr>
          </a:p>
          <a:p>
            <a:pPr marL="329767" indent="-329767">
              <a:buFont typeface="+mj-lt"/>
              <a:buAutoNum type="arabicPeriod"/>
            </a:pPr>
            <a:r>
              <a:rPr lang="en-US" sz="1100" dirty="0">
                <a:latin typeface="Calibri" panose="020F0502020204030204" pitchFamily="34" charset="0"/>
                <a:ea typeface="Times New Roman" panose="02020603050405020304" pitchFamily="18" charset="0"/>
              </a:rPr>
              <a:t>Exempt Organizations Update Sign Up</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u="sng" dirty="0">
                <a:solidFill>
                  <a:srgbClr val="0563C1"/>
                </a:solidFill>
                <a:latin typeface="Calibri" panose="020F0502020204030204" pitchFamily="34" charset="0"/>
                <a:ea typeface="Times New Roman" panose="02020603050405020304" pitchFamily="18" charset="0"/>
                <a:hlinkClick r:id="rId3"/>
              </a:rPr>
              <a:t>Current Edition of Exempt Organizations Update | Internal Revenue Service (irs.gov)</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dirty="0">
                <a:latin typeface="Calibri" panose="020F0502020204030204" pitchFamily="34" charset="0"/>
                <a:ea typeface="Times New Roman" panose="02020603050405020304" pitchFamily="18" charset="0"/>
              </a:rPr>
              <a:t>Use the link below to subscribe to EO Update, a free e-Newsletter from the IRS Exempt Organizations office. The EO Update newsletter provides information on tax policy, services and information that’s important to tax-exempt organizations including:</a:t>
            </a:r>
            <a:endParaRPr lang="en-US" sz="1100" dirty="0">
              <a:latin typeface="Calibri" panose="020F0502020204030204" pitchFamily="34" charset="0"/>
              <a:ea typeface="Calibri" panose="020F0502020204030204" pitchFamily="34" charset="0"/>
            </a:endParaRPr>
          </a:p>
          <a:p>
            <a:pPr marL="1099223" lvl="2" indent="-219845">
              <a:buFont typeface="+mj-lt"/>
              <a:buAutoNum type="romanLcPeriod"/>
            </a:pPr>
            <a:r>
              <a:rPr lang="en-US" sz="1100" dirty="0">
                <a:latin typeface="Calibri" panose="020F0502020204030204" pitchFamily="34" charset="0"/>
                <a:ea typeface="Calibri" panose="020F0502020204030204" pitchFamily="34" charset="0"/>
              </a:rPr>
              <a:t>News releases from the IRS related to exempt organizations;</a:t>
            </a:r>
          </a:p>
          <a:p>
            <a:pPr marL="1099223" lvl="2" indent="-219845">
              <a:buFont typeface="+mj-lt"/>
              <a:buAutoNum type="romanLcPeriod"/>
            </a:pPr>
            <a:r>
              <a:rPr lang="en-US" sz="1100" dirty="0">
                <a:latin typeface="Calibri" panose="020F0502020204030204" pitchFamily="34" charset="0"/>
                <a:ea typeface="Calibri" panose="020F0502020204030204" pitchFamily="34" charset="0"/>
              </a:rPr>
              <a:t>New forms, guidance and other publications;</a:t>
            </a:r>
          </a:p>
          <a:p>
            <a:pPr marL="1099223" lvl="2" indent="-219845">
              <a:buFont typeface="+mj-lt"/>
              <a:buAutoNum type="romanLcPeriod"/>
            </a:pPr>
            <a:r>
              <a:rPr lang="en-US" sz="1100" dirty="0">
                <a:latin typeface="Calibri" panose="020F0502020204030204" pitchFamily="34" charset="0"/>
                <a:ea typeface="Calibri" panose="020F0502020204030204" pitchFamily="34" charset="0"/>
              </a:rPr>
              <a:t>Changes and additions to the IRS Charities and Nonprofits website</a:t>
            </a:r>
          </a:p>
          <a:p>
            <a:pPr marL="1099223" lvl="2" indent="-219845">
              <a:buFont typeface="+mj-lt"/>
              <a:buAutoNum type="romanLcPeriod"/>
            </a:pPr>
            <a:r>
              <a:rPr lang="en-US" sz="1100" dirty="0">
                <a:latin typeface="Calibri" panose="020F0502020204030204" pitchFamily="34" charset="0"/>
                <a:ea typeface="Calibri" panose="020F0502020204030204" pitchFamily="34" charset="0"/>
              </a:rPr>
              <a:t>Upcoming IRS training and outreach events</a:t>
            </a:r>
          </a:p>
          <a:p>
            <a:pPr marL="329767" indent="-329767">
              <a:buFont typeface="+mj-lt"/>
              <a:buAutoNum type="arabicPeriod"/>
            </a:pPr>
            <a:r>
              <a:rPr lang="en-US" sz="1100" dirty="0">
                <a:solidFill>
                  <a:srgbClr val="000000"/>
                </a:solidFill>
                <a:latin typeface="Calibri" panose="020F0502020204030204" pitchFamily="34" charset="0"/>
                <a:ea typeface="Times New Roman" panose="02020603050405020304" pitchFamily="18" charset="0"/>
              </a:rPr>
              <a:t>Tax-Exempt and Government Entities Newsletter</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u="sng" dirty="0">
                <a:solidFill>
                  <a:srgbClr val="000000"/>
                </a:solidFill>
                <a:latin typeface="Calibri" panose="020F0502020204030204" pitchFamily="34" charset="0"/>
                <a:ea typeface="Times New Roman" panose="02020603050405020304" pitchFamily="18" charset="0"/>
                <a:hlinkClick r:id="rId4"/>
              </a:rPr>
              <a:t>Tax-Exempt and Government Entities Newsletter | Internal Revenue Service (irs.gov)</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dirty="0">
                <a:solidFill>
                  <a:srgbClr val="000000"/>
                </a:solidFill>
                <a:latin typeface="Calibri" panose="020F0502020204030204" pitchFamily="34" charset="0"/>
                <a:ea typeface="Times New Roman" panose="02020603050405020304" pitchFamily="18" charset="0"/>
              </a:rPr>
              <a:t>Updates on webcasts</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dirty="0">
                <a:solidFill>
                  <a:srgbClr val="000000"/>
                </a:solidFill>
                <a:latin typeface="Calibri" panose="020F0502020204030204" pitchFamily="34" charset="0"/>
                <a:ea typeface="Times New Roman" panose="02020603050405020304" pitchFamily="18" charset="0"/>
              </a:rPr>
              <a:t>Articles </a:t>
            </a:r>
            <a:endParaRPr lang="en-US" sz="1100" dirty="0">
              <a:latin typeface="Calibri" panose="020F0502020204030204" pitchFamily="34" charset="0"/>
              <a:ea typeface="Calibri" panose="020F0502020204030204" pitchFamily="34" charset="0"/>
            </a:endParaRPr>
          </a:p>
          <a:p>
            <a:pPr marL="329767" indent="-329767">
              <a:buFont typeface="+mj-lt"/>
              <a:buAutoNum type="arabicPeriod"/>
            </a:pPr>
            <a:r>
              <a:rPr lang="en-US" sz="1100" dirty="0">
                <a:solidFill>
                  <a:srgbClr val="000000"/>
                </a:solidFill>
                <a:latin typeface="Calibri" panose="020F0502020204030204" pitchFamily="34" charset="0"/>
                <a:ea typeface="Times New Roman" panose="02020603050405020304" pitchFamily="18" charset="0"/>
              </a:rPr>
              <a:t>Tax Exempt Organization Search</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u="sng" dirty="0">
                <a:solidFill>
                  <a:srgbClr val="000000"/>
                </a:solidFill>
                <a:latin typeface="Calibri" panose="020F0502020204030204" pitchFamily="34" charset="0"/>
                <a:ea typeface="Times New Roman" panose="02020603050405020304" pitchFamily="18" charset="0"/>
                <a:hlinkClick r:id="rId5"/>
              </a:rPr>
              <a:t>https://www.irs.gov/charities-non-profits/search-for-tax-exempt-organizations</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dirty="0">
                <a:solidFill>
                  <a:srgbClr val="000000"/>
                </a:solidFill>
                <a:latin typeface="Calibri" panose="020F0502020204030204" pitchFamily="34" charset="0"/>
                <a:ea typeface="Times New Roman" panose="02020603050405020304" pitchFamily="18" charset="0"/>
              </a:rPr>
              <a:t>You can check an organization's:</a:t>
            </a:r>
            <a:endParaRPr lang="en-US" sz="1100" dirty="0">
              <a:latin typeface="Calibri" panose="020F0502020204030204" pitchFamily="34" charset="0"/>
              <a:ea typeface="Calibri" panose="020F0502020204030204" pitchFamily="34" charset="0"/>
            </a:endParaRPr>
          </a:p>
          <a:p>
            <a:pPr marL="1099223" lvl="2" indent="-219845">
              <a:buFont typeface="+mj-lt"/>
              <a:buAutoNum type="romanLcPeriod"/>
            </a:pPr>
            <a:r>
              <a:rPr lang="en-US" sz="1100" dirty="0">
                <a:solidFill>
                  <a:srgbClr val="000000"/>
                </a:solidFill>
                <a:latin typeface="Calibri" panose="020F0502020204030204" pitchFamily="34" charset="0"/>
                <a:ea typeface="Calibri" panose="020F0502020204030204" pitchFamily="34" charset="0"/>
              </a:rPr>
              <a:t>Eligibility to receive tax-deductible charitable contributions</a:t>
            </a:r>
            <a:endParaRPr lang="en-US" sz="1100" dirty="0">
              <a:latin typeface="Calibri" panose="020F0502020204030204" pitchFamily="34" charset="0"/>
              <a:ea typeface="Calibri" panose="020F0502020204030204" pitchFamily="34" charset="0"/>
            </a:endParaRPr>
          </a:p>
          <a:p>
            <a:pPr marL="1099223" lvl="2" indent="-219845">
              <a:buFont typeface="+mj-lt"/>
              <a:buAutoNum type="romanLcPeriod"/>
            </a:pPr>
            <a:r>
              <a:rPr lang="en-US" sz="1100" dirty="0">
                <a:solidFill>
                  <a:srgbClr val="000000"/>
                </a:solidFill>
                <a:latin typeface="Calibri" panose="020F0502020204030204" pitchFamily="34" charset="0"/>
                <a:ea typeface="Calibri" panose="020F0502020204030204" pitchFamily="34" charset="0"/>
              </a:rPr>
              <a:t>Review information about the organization's tax-exempt status and filings</a:t>
            </a:r>
            <a:endParaRPr lang="en-US" sz="1100" dirty="0">
              <a:latin typeface="Calibri" panose="020F0502020204030204" pitchFamily="34" charset="0"/>
              <a:ea typeface="Calibri" panose="020F0502020204030204" pitchFamily="34" charset="0"/>
            </a:endParaRPr>
          </a:p>
          <a:p>
            <a:pPr marL="329767" indent="-329767">
              <a:buFont typeface="+mj-lt"/>
              <a:buAutoNum type="arabicPeriod"/>
            </a:pPr>
            <a:r>
              <a:rPr lang="en-US" sz="1100" dirty="0">
                <a:solidFill>
                  <a:srgbClr val="000000"/>
                </a:solidFill>
                <a:latin typeface="Calibri" panose="020F0502020204030204" pitchFamily="34" charset="0"/>
                <a:ea typeface="Times New Roman" panose="02020603050405020304" pitchFamily="18" charset="0"/>
              </a:rPr>
              <a:t>Tax Exempt Organization Search Bulk Data Downloads</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u="sng" dirty="0">
                <a:solidFill>
                  <a:srgbClr val="000000"/>
                </a:solidFill>
                <a:latin typeface="Calibri" panose="020F0502020204030204" pitchFamily="34" charset="0"/>
                <a:ea typeface="Times New Roman" panose="02020603050405020304" pitchFamily="18" charset="0"/>
                <a:hlinkClick r:id="rId6"/>
              </a:rPr>
              <a:t>https://www.irs.gov/charities-non-profits/tax-exempt-organization-search-bulk-data-downloads</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dirty="0">
                <a:solidFill>
                  <a:srgbClr val="000000"/>
                </a:solidFill>
                <a:latin typeface="Calibri" panose="020F0502020204030204" pitchFamily="34" charset="0"/>
                <a:ea typeface="Times New Roman" panose="02020603050405020304" pitchFamily="18" charset="0"/>
              </a:rPr>
              <a:t>You can download data sets of information about organizations' tax-exempt status and filings</a:t>
            </a:r>
            <a:endParaRPr lang="en-US" sz="1100" dirty="0">
              <a:latin typeface="Calibri" panose="020F0502020204030204" pitchFamily="34" charset="0"/>
              <a:ea typeface="Calibri" panose="020F0502020204030204" pitchFamily="34" charset="0"/>
            </a:endParaRPr>
          </a:p>
          <a:p>
            <a:pPr marL="329767" indent="-329767">
              <a:buFont typeface="+mj-lt"/>
              <a:buAutoNum type="arabicPeriod"/>
            </a:pPr>
            <a:r>
              <a:rPr lang="en-US" sz="1100" dirty="0">
                <a:solidFill>
                  <a:srgbClr val="000000"/>
                </a:solidFill>
                <a:latin typeface="Calibri" panose="020F0502020204030204" pitchFamily="34" charset="0"/>
                <a:ea typeface="Times New Roman" panose="02020603050405020304" pitchFamily="18" charset="0"/>
              </a:rPr>
              <a:t>Exempt Organizations Business Master File Extract (EO BMF)</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u="sng" dirty="0">
                <a:solidFill>
                  <a:srgbClr val="000000"/>
                </a:solidFill>
                <a:latin typeface="Calibri" panose="020F0502020204030204" pitchFamily="34" charset="0"/>
                <a:ea typeface="Times New Roman" panose="02020603050405020304" pitchFamily="18" charset="0"/>
                <a:hlinkClick r:id="rId7"/>
              </a:rPr>
              <a:t>https://www.irs.gov/charities-non-profits/exempt-organizations-business-master-file-extract-eo-bmf</a:t>
            </a:r>
            <a:endParaRPr lang="en-US" sz="1100" dirty="0">
              <a:latin typeface="Calibri" panose="020F0502020204030204" pitchFamily="34" charset="0"/>
              <a:ea typeface="Calibri" panose="020F0502020204030204" pitchFamily="34" charset="0"/>
            </a:endParaRPr>
          </a:p>
          <a:p>
            <a:pPr marL="714495" lvl="1" indent="-274806">
              <a:buFont typeface="+mj-lt"/>
              <a:buAutoNum type="alphaLcPeriod"/>
            </a:pPr>
            <a:r>
              <a:rPr lang="en-US" sz="1100" dirty="0">
                <a:solidFill>
                  <a:srgbClr val="000000"/>
                </a:solidFill>
                <a:latin typeface="Calibri" panose="020F0502020204030204" pitchFamily="34" charset="0"/>
                <a:ea typeface="Times New Roman" panose="02020603050405020304" pitchFamily="18" charset="0"/>
              </a:rPr>
              <a:t>has information about organizations that have received a determination of tax-exempt status from IRS. This information is available by state and region for downloading</a:t>
            </a:r>
            <a:endParaRPr lang="en-US" sz="1100" dirty="0">
              <a:latin typeface="Calibri" panose="020F0502020204030204" pitchFamily="34" charset="0"/>
              <a:ea typeface="Calibri" panose="020F0502020204030204" pitchFamily="34" charset="0"/>
            </a:endParaRPr>
          </a:p>
          <a:p>
            <a:pPr marL="329767" indent="-329767">
              <a:buFont typeface="+mj-lt"/>
              <a:buAutoNum type="arabicPeriod"/>
            </a:pPr>
            <a:r>
              <a:rPr lang="en-US" sz="1100" dirty="0">
                <a:solidFill>
                  <a:srgbClr val="000000"/>
                </a:solidFill>
                <a:latin typeface="Calibri" panose="020F0502020204030204" pitchFamily="34" charset="0"/>
                <a:ea typeface="Times New Roman" panose="02020603050405020304" pitchFamily="18" charset="0"/>
              </a:rPr>
              <a:t>Open discussion on other news outlets you may use </a:t>
            </a:r>
            <a:endParaRPr lang="en-US" sz="1100" dirty="0">
              <a:latin typeface="Calibri" panose="020F0502020204030204" pitchFamily="34" charset="0"/>
              <a:ea typeface="Calibri" panose="020F0502020204030204" pitchFamily="34" charset="0"/>
            </a:endParaRP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59234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no correct answer</a:t>
            </a:r>
          </a:p>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36</a:t>
            </a:fld>
            <a:endParaRPr lang="en-GB" dirty="0"/>
          </a:p>
        </p:txBody>
      </p:sp>
    </p:spTree>
    <p:extLst>
      <p:ext uri="{BB962C8B-B14F-4D97-AF65-F5344CB8AC3E}">
        <p14:creationId xmlns:p14="http://schemas.microsoft.com/office/powerpoint/2010/main" val="1092204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79378">
              <a:defRPr/>
            </a:pPr>
            <a:fld id="{5B43D19E-BFDB-4C92-8EDD-32EDDA8F41DF}" type="slidenum">
              <a:rPr lang="en-GB">
                <a:solidFill>
                  <a:prstClr val="black"/>
                </a:solidFill>
              </a:rPr>
              <a:pPr defTabSz="879378">
                <a:defRPr/>
              </a:pPr>
              <a:t>39</a:t>
            </a:fld>
            <a:endParaRPr lang="en-GB" dirty="0">
              <a:solidFill>
                <a:prstClr val="black"/>
              </a:solidFill>
            </a:endParaRPr>
          </a:p>
        </p:txBody>
      </p:sp>
    </p:spTree>
    <p:extLst>
      <p:ext uri="{BB962C8B-B14F-4D97-AF65-F5344CB8AC3E}">
        <p14:creationId xmlns:p14="http://schemas.microsoft.com/office/powerpoint/2010/main" val="2707183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79378">
              <a:defRPr/>
            </a:pPr>
            <a:fld id="{5B43D19E-BFDB-4C92-8EDD-32EDDA8F41DF}" type="slidenum">
              <a:rPr lang="en-GB">
                <a:solidFill>
                  <a:prstClr val="black"/>
                </a:solidFill>
              </a:rPr>
              <a:pPr defTabSz="879378">
                <a:defRPr/>
              </a:pPr>
              <a:t>44</a:t>
            </a:fld>
            <a:endParaRPr lang="en-GB" dirty="0">
              <a:solidFill>
                <a:prstClr val="black"/>
              </a:solidFill>
            </a:endParaRPr>
          </a:p>
        </p:txBody>
      </p:sp>
    </p:spTree>
    <p:extLst>
      <p:ext uri="{BB962C8B-B14F-4D97-AF65-F5344CB8AC3E}">
        <p14:creationId xmlns:p14="http://schemas.microsoft.com/office/powerpoint/2010/main" val="163217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5B43D19E-BFDB-4C92-8EDD-32EDDA8F41DF}" type="slidenum">
              <a:rPr lang="en-GB" smtClean="0"/>
              <a:pPr/>
              <a:t>46</a:t>
            </a:fld>
            <a:endParaRPr lang="en-GB" dirty="0"/>
          </a:p>
        </p:txBody>
      </p:sp>
    </p:spTree>
    <p:extLst>
      <p:ext uri="{BB962C8B-B14F-4D97-AF65-F5344CB8AC3E}">
        <p14:creationId xmlns:p14="http://schemas.microsoft.com/office/powerpoint/2010/main" val="362347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236FB5BF-9449-9789-B0EE-9C87A2FD205A}"/>
              </a:ext>
            </a:extLst>
          </p:cNvPr>
          <p:cNvSpPr>
            <a:spLocks noGrp="1" noRot="1" noChangeAspect="1" noChangeArrowheads="1" noTextEdit="1"/>
          </p:cNvSpPr>
          <p:nvPr>
            <p:ph type="sldImg"/>
          </p:nvPr>
        </p:nvSpPr>
        <p:spPr>
          <a:ln/>
        </p:spPr>
        <p:txBody>
          <a:bodyPr/>
          <a:lstStyle/>
          <a:p>
            <a:endParaRPr lang="en-US" dirty="0"/>
          </a:p>
        </p:txBody>
      </p:sp>
      <p:sp>
        <p:nvSpPr>
          <p:cNvPr id="136195" name="Rectangle 3">
            <a:extLst>
              <a:ext uri="{FF2B5EF4-FFF2-40B4-BE49-F238E27FC236}">
                <a16:creationId xmlns:a16="http://schemas.microsoft.com/office/drawing/2014/main" id="{2BA11724-CE1C-65D0-A5F1-DF973D386E4C}"/>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79378">
              <a:defRPr/>
            </a:pPr>
            <a:fld id="{5B43D19E-BFDB-4C92-8EDD-32EDDA8F41DF}" type="slidenum">
              <a:rPr lang="en-GB">
                <a:solidFill>
                  <a:prstClr val="black"/>
                </a:solidFill>
              </a:rPr>
              <a:pPr defTabSz="879378">
                <a:defRPr/>
              </a:pPr>
              <a:t>51</a:t>
            </a:fld>
            <a:endParaRPr lang="en-GB" dirty="0">
              <a:solidFill>
                <a:prstClr val="black"/>
              </a:solidFill>
            </a:endParaRPr>
          </a:p>
        </p:txBody>
      </p:sp>
    </p:spTree>
    <p:extLst>
      <p:ext uri="{BB962C8B-B14F-4D97-AF65-F5344CB8AC3E}">
        <p14:creationId xmlns:p14="http://schemas.microsoft.com/office/powerpoint/2010/main" val="1370631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52</a:t>
            </a:fld>
            <a:endParaRPr lang="en-GB" dirty="0"/>
          </a:p>
        </p:txBody>
      </p:sp>
    </p:spTree>
    <p:extLst>
      <p:ext uri="{BB962C8B-B14F-4D97-AF65-F5344CB8AC3E}">
        <p14:creationId xmlns:p14="http://schemas.microsoft.com/office/powerpoint/2010/main" val="325745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300">
                <a:solidFill>
                  <a:schemeClr val="tx1"/>
                </a:solidFill>
                <a:latin typeface="Arial" charset="0"/>
                <a:ea typeface="ＭＳ Ｐゴシック" charset="-128"/>
              </a:defRPr>
            </a:lvl1pPr>
            <a:lvl2pPr marL="726356" indent="-279367">
              <a:defRPr sz="2300">
                <a:solidFill>
                  <a:schemeClr val="tx1"/>
                </a:solidFill>
                <a:latin typeface="Arial" charset="0"/>
                <a:ea typeface="ＭＳ Ｐゴシック" charset="-128"/>
              </a:defRPr>
            </a:lvl2pPr>
            <a:lvl3pPr marL="1117470" indent="-223494">
              <a:defRPr sz="2300">
                <a:solidFill>
                  <a:schemeClr val="tx1"/>
                </a:solidFill>
                <a:latin typeface="Arial" charset="0"/>
                <a:ea typeface="ＭＳ Ｐゴシック" charset="-128"/>
              </a:defRPr>
            </a:lvl3pPr>
            <a:lvl4pPr marL="1564458" indent="-223494">
              <a:defRPr sz="2300">
                <a:solidFill>
                  <a:schemeClr val="tx1"/>
                </a:solidFill>
                <a:latin typeface="Arial" charset="0"/>
                <a:ea typeface="ＭＳ Ｐゴシック" charset="-128"/>
              </a:defRPr>
            </a:lvl4pPr>
            <a:lvl5pPr marL="2011447" indent="-223494">
              <a:defRPr sz="2300">
                <a:solidFill>
                  <a:schemeClr val="tx1"/>
                </a:solidFill>
                <a:latin typeface="Arial" charset="0"/>
                <a:ea typeface="ＭＳ Ｐゴシック" charset="-128"/>
              </a:defRPr>
            </a:lvl5pPr>
            <a:lvl6pPr marL="2458434" indent="-223494" eaLnBrk="0" fontAlgn="base" hangingPunct="0">
              <a:spcBef>
                <a:spcPct val="0"/>
              </a:spcBef>
              <a:spcAft>
                <a:spcPct val="0"/>
              </a:spcAft>
              <a:defRPr sz="2300">
                <a:solidFill>
                  <a:schemeClr val="tx1"/>
                </a:solidFill>
                <a:latin typeface="Arial" charset="0"/>
                <a:ea typeface="ＭＳ Ｐゴシック" charset="-128"/>
              </a:defRPr>
            </a:lvl6pPr>
            <a:lvl7pPr marL="2905423" indent="-223494" eaLnBrk="0" fontAlgn="base" hangingPunct="0">
              <a:spcBef>
                <a:spcPct val="0"/>
              </a:spcBef>
              <a:spcAft>
                <a:spcPct val="0"/>
              </a:spcAft>
              <a:defRPr sz="2300">
                <a:solidFill>
                  <a:schemeClr val="tx1"/>
                </a:solidFill>
                <a:latin typeface="Arial" charset="0"/>
                <a:ea typeface="ＭＳ Ｐゴシック" charset="-128"/>
              </a:defRPr>
            </a:lvl7pPr>
            <a:lvl8pPr marL="3352410" indent="-223494" eaLnBrk="0" fontAlgn="base" hangingPunct="0">
              <a:spcBef>
                <a:spcPct val="0"/>
              </a:spcBef>
              <a:spcAft>
                <a:spcPct val="0"/>
              </a:spcAft>
              <a:defRPr sz="2300">
                <a:solidFill>
                  <a:schemeClr val="tx1"/>
                </a:solidFill>
                <a:latin typeface="Arial" charset="0"/>
                <a:ea typeface="ＭＳ Ｐゴシック" charset="-128"/>
              </a:defRPr>
            </a:lvl8pPr>
            <a:lvl9pPr marL="3799399" indent="-223494" eaLnBrk="0" fontAlgn="base" hangingPunct="0">
              <a:spcBef>
                <a:spcPct val="0"/>
              </a:spcBef>
              <a:spcAft>
                <a:spcPct val="0"/>
              </a:spcAft>
              <a:defRPr sz="2300">
                <a:solidFill>
                  <a:schemeClr val="tx1"/>
                </a:solidFill>
                <a:latin typeface="Arial" charset="0"/>
                <a:ea typeface="ＭＳ Ｐゴシック" charset="-128"/>
              </a:defRPr>
            </a:lvl9pPr>
          </a:lstStyle>
          <a:p>
            <a:pPr defTabSz="879378">
              <a:defRPr/>
            </a:pPr>
            <a:fld id="{949C15A5-5A0F-4B91-AD67-A2A8DA2B1BDE}" type="slidenum">
              <a:rPr lang="en-US" altLang="en-US" sz="1000">
                <a:solidFill>
                  <a:prstClr val="black"/>
                </a:solidFill>
                <a:latin typeface="Times" charset="0"/>
              </a:rPr>
              <a:pPr defTabSz="879378">
                <a:defRPr/>
              </a:pPr>
              <a:t>7</a:t>
            </a:fld>
            <a:endParaRPr lang="en-US" altLang="en-US" sz="1000" dirty="0">
              <a:solidFill>
                <a:prstClr val="black"/>
              </a:solidFill>
              <a:latin typeface="Times" charset="0"/>
            </a:endParaRPr>
          </a:p>
        </p:txBody>
      </p:sp>
      <p:sp>
        <p:nvSpPr>
          <p:cNvPr id="32771" name="Rectangle 2"/>
          <p:cNvSpPr>
            <a:spLocks noGrp="1" noRot="1" noChangeAspect="1" noChangeArrowheads="1" noTextEdit="1"/>
          </p:cNvSpPr>
          <p:nvPr>
            <p:ph type="sldImg"/>
          </p:nvPr>
        </p:nvSpPr>
        <p:spPr>
          <a:ln/>
        </p:spPr>
        <p:txBody>
          <a:bodyPr/>
          <a:lstStyle/>
          <a:p>
            <a:endParaRPr lang="en-US" dirty="0"/>
          </a:p>
        </p:txBody>
      </p:sp>
      <p:sp>
        <p:nvSpPr>
          <p:cNvPr id="3277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696264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53</a:t>
            </a:fld>
            <a:endParaRPr lang="en-GB" dirty="0"/>
          </a:p>
        </p:txBody>
      </p:sp>
    </p:spTree>
    <p:extLst>
      <p:ext uri="{BB962C8B-B14F-4D97-AF65-F5344CB8AC3E}">
        <p14:creationId xmlns:p14="http://schemas.microsoft.com/office/powerpoint/2010/main" val="1865856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54</a:t>
            </a:fld>
            <a:endParaRPr lang="en-GB" dirty="0"/>
          </a:p>
        </p:txBody>
      </p:sp>
    </p:spTree>
    <p:extLst>
      <p:ext uri="{BB962C8B-B14F-4D97-AF65-F5344CB8AC3E}">
        <p14:creationId xmlns:p14="http://schemas.microsoft.com/office/powerpoint/2010/main" val="3226991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55</a:t>
            </a:fld>
            <a:endParaRPr lang="en-GB" dirty="0"/>
          </a:p>
        </p:txBody>
      </p:sp>
    </p:spTree>
    <p:extLst>
      <p:ext uri="{BB962C8B-B14F-4D97-AF65-F5344CB8AC3E}">
        <p14:creationId xmlns:p14="http://schemas.microsoft.com/office/powerpoint/2010/main" val="683983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C92E3-7746-EB64-4BFB-8991AFAAC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ED93E-C5CB-D6B6-0E7B-39370225E50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490E416-2AFF-83B1-7F8A-2ACA9D57D4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40248-2824-6D9F-8A49-2C7956A06C0F}"/>
              </a:ext>
            </a:extLst>
          </p:cNvPr>
          <p:cNvSpPr>
            <a:spLocks noGrp="1"/>
          </p:cNvSpPr>
          <p:nvPr>
            <p:ph type="sldNum" sz="quarter" idx="5"/>
          </p:nvPr>
        </p:nvSpPr>
        <p:spPr/>
        <p:txBody>
          <a:bodyPr/>
          <a:lstStyle/>
          <a:p>
            <a:fld id="{5B43D19E-BFDB-4C92-8EDD-32EDDA8F41DF}" type="slidenum">
              <a:rPr lang="en-GB" smtClean="0"/>
              <a:pPr/>
              <a:t>56</a:t>
            </a:fld>
            <a:endParaRPr lang="en-GB" dirty="0"/>
          </a:p>
        </p:txBody>
      </p:sp>
    </p:spTree>
    <p:extLst>
      <p:ext uri="{BB962C8B-B14F-4D97-AF65-F5344CB8AC3E}">
        <p14:creationId xmlns:p14="http://schemas.microsoft.com/office/powerpoint/2010/main" val="3154288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5CA6-96A3-0F25-5438-1AD449F58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37C66-A051-843F-C2AE-92E6ECF13CC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7094EF1-34AB-0999-F125-DD5130EE2B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E8CEC8-E691-1875-650D-7C778F426F8A}"/>
              </a:ext>
            </a:extLst>
          </p:cNvPr>
          <p:cNvSpPr>
            <a:spLocks noGrp="1"/>
          </p:cNvSpPr>
          <p:nvPr>
            <p:ph type="sldNum" sz="quarter" idx="5"/>
          </p:nvPr>
        </p:nvSpPr>
        <p:spPr/>
        <p:txBody>
          <a:bodyPr/>
          <a:lstStyle/>
          <a:p>
            <a:fld id="{5B43D19E-BFDB-4C92-8EDD-32EDDA8F41DF}" type="slidenum">
              <a:rPr lang="en-GB" smtClean="0"/>
              <a:pPr/>
              <a:t>57</a:t>
            </a:fld>
            <a:endParaRPr lang="en-GB" dirty="0"/>
          </a:p>
        </p:txBody>
      </p:sp>
    </p:spTree>
    <p:extLst>
      <p:ext uri="{BB962C8B-B14F-4D97-AF65-F5344CB8AC3E}">
        <p14:creationId xmlns:p14="http://schemas.microsoft.com/office/powerpoint/2010/main" val="1896099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No correct answer</a:t>
            </a:r>
          </a:p>
        </p:txBody>
      </p:sp>
      <p:sp>
        <p:nvSpPr>
          <p:cNvPr id="4" name="Slide Number Placeholder 3"/>
          <p:cNvSpPr>
            <a:spLocks noGrp="1"/>
          </p:cNvSpPr>
          <p:nvPr>
            <p:ph type="sldNum" sz="quarter" idx="5"/>
          </p:nvPr>
        </p:nvSpPr>
        <p:spPr/>
        <p:txBody>
          <a:bodyPr/>
          <a:lstStyle/>
          <a:p>
            <a:fld id="{5B43D19E-BFDB-4C92-8EDD-32EDDA8F41DF}" type="slidenum">
              <a:rPr lang="en-GB" smtClean="0"/>
              <a:pPr/>
              <a:t>58</a:t>
            </a:fld>
            <a:endParaRPr lang="en-GB" dirty="0"/>
          </a:p>
        </p:txBody>
      </p:sp>
    </p:spTree>
    <p:extLst>
      <p:ext uri="{BB962C8B-B14F-4D97-AF65-F5344CB8AC3E}">
        <p14:creationId xmlns:p14="http://schemas.microsoft.com/office/powerpoint/2010/main" val="1522680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314E8-A85B-A2AF-D652-FE7402DD7D0C}"/>
            </a:ext>
          </a:extLst>
        </p:cNvPr>
        <p:cNvGrpSpPr/>
        <p:nvPr/>
      </p:nvGrpSpPr>
      <p:grpSpPr>
        <a:xfrm>
          <a:off x="0" y="0"/>
          <a:ext cx="0" cy="0"/>
          <a:chOff x="0" y="0"/>
          <a:chExt cx="0" cy="0"/>
        </a:xfrm>
      </p:grpSpPr>
      <p:sp>
        <p:nvSpPr>
          <p:cNvPr id="32770" name="Rectangle 7">
            <a:extLst>
              <a:ext uri="{FF2B5EF4-FFF2-40B4-BE49-F238E27FC236}">
                <a16:creationId xmlns:a16="http://schemas.microsoft.com/office/drawing/2014/main" id="{86861C01-E5EF-F059-DBF4-46542DF3BB67}"/>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55283" indent="-290493">
              <a:defRPr sz="2400">
                <a:solidFill>
                  <a:schemeClr val="tx1"/>
                </a:solidFill>
                <a:latin typeface="Arial" charset="0"/>
                <a:ea typeface="ＭＳ Ｐゴシック" charset="-128"/>
              </a:defRPr>
            </a:lvl2pPr>
            <a:lvl3pPr marL="1161974" indent="-232395">
              <a:defRPr sz="2400">
                <a:solidFill>
                  <a:schemeClr val="tx1"/>
                </a:solidFill>
                <a:latin typeface="Arial" charset="0"/>
                <a:ea typeface="ＭＳ Ｐゴシック" charset="-128"/>
              </a:defRPr>
            </a:lvl3pPr>
            <a:lvl4pPr marL="1626763" indent="-232395">
              <a:defRPr sz="2400">
                <a:solidFill>
                  <a:schemeClr val="tx1"/>
                </a:solidFill>
                <a:latin typeface="Arial" charset="0"/>
                <a:ea typeface="ＭＳ Ｐゴシック" charset="-128"/>
              </a:defRPr>
            </a:lvl4pPr>
            <a:lvl5pPr marL="2091553" indent="-232395">
              <a:defRPr sz="2400">
                <a:solidFill>
                  <a:schemeClr val="tx1"/>
                </a:solidFill>
                <a:latin typeface="Arial" charset="0"/>
                <a:ea typeface="ＭＳ Ｐゴシック" charset="-128"/>
              </a:defRPr>
            </a:lvl5pPr>
            <a:lvl6pPr marL="2556342" indent="-232395" eaLnBrk="0" fontAlgn="base" hangingPunct="0">
              <a:spcBef>
                <a:spcPct val="0"/>
              </a:spcBef>
              <a:spcAft>
                <a:spcPct val="0"/>
              </a:spcAft>
              <a:defRPr sz="2400">
                <a:solidFill>
                  <a:schemeClr val="tx1"/>
                </a:solidFill>
                <a:latin typeface="Arial" charset="0"/>
                <a:ea typeface="ＭＳ Ｐゴシック" charset="-128"/>
              </a:defRPr>
            </a:lvl6pPr>
            <a:lvl7pPr marL="3021132" indent="-232395" eaLnBrk="0" fontAlgn="base" hangingPunct="0">
              <a:spcBef>
                <a:spcPct val="0"/>
              </a:spcBef>
              <a:spcAft>
                <a:spcPct val="0"/>
              </a:spcAft>
              <a:defRPr sz="2400">
                <a:solidFill>
                  <a:schemeClr val="tx1"/>
                </a:solidFill>
                <a:latin typeface="Arial" charset="0"/>
                <a:ea typeface="ＭＳ Ｐゴシック" charset="-128"/>
              </a:defRPr>
            </a:lvl7pPr>
            <a:lvl8pPr marL="3485921" indent="-232395" eaLnBrk="0" fontAlgn="base" hangingPunct="0">
              <a:spcBef>
                <a:spcPct val="0"/>
              </a:spcBef>
              <a:spcAft>
                <a:spcPct val="0"/>
              </a:spcAft>
              <a:defRPr sz="2400">
                <a:solidFill>
                  <a:schemeClr val="tx1"/>
                </a:solidFill>
                <a:latin typeface="Arial" charset="0"/>
                <a:ea typeface="ＭＳ Ｐゴシック" charset="-128"/>
              </a:defRPr>
            </a:lvl8pPr>
            <a:lvl9pPr marL="3950711" indent="-23239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9C15A5-5A0F-4B91-AD67-A2A8DA2B1BDE}" type="slidenum">
              <a:rPr kumimoji="0" lang="en-US" altLang="en-US" sz="1000" b="0" i="0" u="none" strike="noStrike" kern="1200" cap="none" spc="0" normalizeH="0" baseline="0" noProof="0">
                <a:ln>
                  <a:noFill/>
                </a:ln>
                <a:solidFill>
                  <a:prstClr val="black"/>
                </a:solidFill>
                <a:effectLst/>
                <a:uLnTx/>
                <a:uFillTx/>
                <a:latin typeface="Times"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000" b="0" i="0" u="none" strike="noStrike" kern="1200" cap="none" spc="0" normalizeH="0" baseline="0" noProof="0" dirty="0">
              <a:ln>
                <a:noFill/>
              </a:ln>
              <a:solidFill>
                <a:prstClr val="black"/>
              </a:solidFill>
              <a:effectLst/>
              <a:uLnTx/>
              <a:uFillTx/>
              <a:latin typeface="Times" charset="0"/>
              <a:ea typeface="ＭＳ Ｐゴシック" charset="-128"/>
              <a:cs typeface="+mn-cs"/>
            </a:endParaRPr>
          </a:p>
        </p:txBody>
      </p:sp>
      <p:sp>
        <p:nvSpPr>
          <p:cNvPr id="32771" name="Rectangle 2">
            <a:extLst>
              <a:ext uri="{FF2B5EF4-FFF2-40B4-BE49-F238E27FC236}">
                <a16:creationId xmlns:a16="http://schemas.microsoft.com/office/drawing/2014/main" id="{ABAF3C5F-4DBD-2A4E-7D0A-AC1B066C0F48}"/>
              </a:ext>
            </a:extLst>
          </p:cNvPr>
          <p:cNvSpPr>
            <a:spLocks noGrp="1" noRot="1" noChangeAspect="1" noChangeArrowheads="1" noTextEdit="1"/>
          </p:cNvSpPr>
          <p:nvPr>
            <p:ph type="sldImg"/>
          </p:nvPr>
        </p:nvSpPr>
        <p:spPr>
          <a:ln/>
        </p:spPr>
        <p:txBody>
          <a:bodyPr/>
          <a:lstStyle/>
          <a:p>
            <a:endParaRPr lang="en-US" dirty="0"/>
          </a:p>
        </p:txBody>
      </p:sp>
      <p:sp>
        <p:nvSpPr>
          <p:cNvPr id="32772" name="Rectangle 3">
            <a:extLst>
              <a:ext uri="{FF2B5EF4-FFF2-40B4-BE49-F238E27FC236}">
                <a16:creationId xmlns:a16="http://schemas.microsoft.com/office/drawing/2014/main" id="{78306C5F-F7BC-ECDA-213D-5B6E55DCB592}"/>
              </a:ext>
            </a:extLst>
          </p:cNvPr>
          <p:cNvSpPr>
            <a:spLocks noGrp="1" noChangeArrowheads="1"/>
          </p:cNvSpPr>
          <p:nvPr>
            <p:ph type="body" idx="1"/>
          </p:nvPr>
        </p:nvSpPr>
        <p:spPr>
          <a:noFill/>
        </p:spPr>
        <p:txBody>
          <a:bodyPr/>
          <a:lstStyle/>
          <a:p>
            <a:pPr eaLnBrk="1" hangingPunct="1"/>
            <a:r>
              <a:rPr lang="en-US" altLang="en-US" dirty="0"/>
              <a:t>No correct answer</a:t>
            </a:r>
          </a:p>
        </p:txBody>
      </p:sp>
    </p:spTree>
    <p:extLst>
      <p:ext uri="{BB962C8B-B14F-4D97-AF65-F5344CB8AC3E}">
        <p14:creationId xmlns:p14="http://schemas.microsoft.com/office/powerpoint/2010/main" val="57094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36EC3-C035-3B8B-1704-1BCA46DE4AF7}"/>
            </a:ext>
          </a:extLst>
        </p:cNvPr>
        <p:cNvGrpSpPr/>
        <p:nvPr/>
      </p:nvGrpSpPr>
      <p:grpSpPr>
        <a:xfrm>
          <a:off x="0" y="0"/>
          <a:ext cx="0" cy="0"/>
          <a:chOff x="0" y="0"/>
          <a:chExt cx="0" cy="0"/>
        </a:xfrm>
      </p:grpSpPr>
      <p:sp>
        <p:nvSpPr>
          <p:cNvPr id="32770" name="Rectangle 7">
            <a:extLst>
              <a:ext uri="{FF2B5EF4-FFF2-40B4-BE49-F238E27FC236}">
                <a16:creationId xmlns:a16="http://schemas.microsoft.com/office/drawing/2014/main" id="{3D31E937-84CD-CA43-2027-E61E428601DA}"/>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55283" indent="-290493">
              <a:defRPr sz="2400">
                <a:solidFill>
                  <a:schemeClr val="tx1"/>
                </a:solidFill>
                <a:latin typeface="Arial" charset="0"/>
                <a:ea typeface="ＭＳ Ｐゴシック" charset="-128"/>
              </a:defRPr>
            </a:lvl2pPr>
            <a:lvl3pPr marL="1161974" indent="-232395">
              <a:defRPr sz="2400">
                <a:solidFill>
                  <a:schemeClr val="tx1"/>
                </a:solidFill>
                <a:latin typeface="Arial" charset="0"/>
                <a:ea typeface="ＭＳ Ｐゴシック" charset="-128"/>
              </a:defRPr>
            </a:lvl3pPr>
            <a:lvl4pPr marL="1626763" indent="-232395">
              <a:defRPr sz="2400">
                <a:solidFill>
                  <a:schemeClr val="tx1"/>
                </a:solidFill>
                <a:latin typeface="Arial" charset="0"/>
                <a:ea typeface="ＭＳ Ｐゴシック" charset="-128"/>
              </a:defRPr>
            </a:lvl4pPr>
            <a:lvl5pPr marL="2091553" indent="-232395">
              <a:defRPr sz="2400">
                <a:solidFill>
                  <a:schemeClr val="tx1"/>
                </a:solidFill>
                <a:latin typeface="Arial" charset="0"/>
                <a:ea typeface="ＭＳ Ｐゴシック" charset="-128"/>
              </a:defRPr>
            </a:lvl5pPr>
            <a:lvl6pPr marL="2556342" indent="-232395" eaLnBrk="0" fontAlgn="base" hangingPunct="0">
              <a:spcBef>
                <a:spcPct val="0"/>
              </a:spcBef>
              <a:spcAft>
                <a:spcPct val="0"/>
              </a:spcAft>
              <a:defRPr sz="2400">
                <a:solidFill>
                  <a:schemeClr val="tx1"/>
                </a:solidFill>
                <a:latin typeface="Arial" charset="0"/>
                <a:ea typeface="ＭＳ Ｐゴシック" charset="-128"/>
              </a:defRPr>
            </a:lvl6pPr>
            <a:lvl7pPr marL="3021132" indent="-232395" eaLnBrk="0" fontAlgn="base" hangingPunct="0">
              <a:spcBef>
                <a:spcPct val="0"/>
              </a:spcBef>
              <a:spcAft>
                <a:spcPct val="0"/>
              </a:spcAft>
              <a:defRPr sz="2400">
                <a:solidFill>
                  <a:schemeClr val="tx1"/>
                </a:solidFill>
                <a:latin typeface="Arial" charset="0"/>
                <a:ea typeface="ＭＳ Ｐゴシック" charset="-128"/>
              </a:defRPr>
            </a:lvl7pPr>
            <a:lvl8pPr marL="3485921" indent="-232395" eaLnBrk="0" fontAlgn="base" hangingPunct="0">
              <a:spcBef>
                <a:spcPct val="0"/>
              </a:spcBef>
              <a:spcAft>
                <a:spcPct val="0"/>
              </a:spcAft>
              <a:defRPr sz="2400">
                <a:solidFill>
                  <a:schemeClr val="tx1"/>
                </a:solidFill>
                <a:latin typeface="Arial" charset="0"/>
                <a:ea typeface="ＭＳ Ｐゴシック" charset="-128"/>
              </a:defRPr>
            </a:lvl8pPr>
            <a:lvl9pPr marL="3950711" indent="-23239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9C15A5-5A0F-4B91-AD67-A2A8DA2B1BDE}" type="slidenum">
              <a:rPr kumimoji="0" lang="en-US" altLang="en-US" sz="1000" b="0" i="0" u="none" strike="noStrike" kern="1200" cap="none" spc="0" normalizeH="0" baseline="0" noProof="0">
                <a:ln>
                  <a:noFill/>
                </a:ln>
                <a:solidFill>
                  <a:prstClr val="black"/>
                </a:solidFill>
                <a:effectLst/>
                <a:uLnTx/>
                <a:uFillTx/>
                <a:latin typeface="Times"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000" b="0" i="0" u="none" strike="noStrike" kern="1200" cap="none" spc="0" normalizeH="0" baseline="0" noProof="0" dirty="0">
              <a:ln>
                <a:noFill/>
              </a:ln>
              <a:solidFill>
                <a:prstClr val="black"/>
              </a:solidFill>
              <a:effectLst/>
              <a:uLnTx/>
              <a:uFillTx/>
              <a:latin typeface="Times" charset="0"/>
              <a:ea typeface="ＭＳ Ｐゴシック" charset="-128"/>
              <a:cs typeface="+mn-cs"/>
            </a:endParaRPr>
          </a:p>
        </p:txBody>
      </p:sp>
      <p:sp>
        <p:nvSpPr>
          <p:cNvPr id="32771" name="Rectangle 2">
            <a:extLst>
              <a:ext uri="{FF2B5EF4-FFF2-40B4-BE49-F238E27FC236}">
                <a16:creationId xmlns:a16="http://schemas.microsoft.com/office/drawing/2014/main" id="{931496C5-1A25-1D43-A278-4DA996E20738}"/>
              </a:ext>
            </a:extLst>
          </p:cNvPr>
          <p:cNvSpPr>
            <a:spLocks noGrp="1" noRot="1" noChangeAspect="1" noChangeArrowheads="1" noTextEdit="1"/>
          </p:cNvSpPr>
          <p:nvPr>
            <p:ph type="sldImg"/>
          </p:nvPr>
        </p:nvSpPr>
        <p:spPr>
          <a:ln/>
        </p:spPr>
        <p:txBody>
          <a:bodyPr/>
          <a:lstStyle/>
          <a:p>
            <a:endParaRPr lang="en-US" dirty="0"/>
          </a:p>
        </p:txBody>
      </p:sp>
      <p:sp>
        <p:nvSpPr>
          <p:cNvPr id="32772" name="Rectangle 3">
            <a:extLst>
              <a:ext uri="{FF2B5EF4-FFF2-40B4-BE49-F238E27FC236}">
                <a16:creationId xmlns:a16="http://schemas.microsoft.com/office/drawing/2014/main" id="{0862D0D3-7AA2-B788-8365-DCD4BA554372}"/>
              </a:ext>
            </a:extLst>
          </p:cNvPr>
          <p:cNvSpPr>
            <a:spLocks noGrp="1" noChangeArrowheads="1"/>
          </p:cNvSpPr>
          <p:nvPr>
            <p:ph type="body" idx="1"/>
          </p:nvPr>
        </p:nvSpPr>
        <p:spPr>
          <a:noFill/>
        </p:spPr>
        <p:txBody>
          <a:bodyPr/>
          <a:lstStyle/>
          <a:p>
            <a:pPr eaLnBrk="1" hangingPunct="1"/>
            <a:r>
              <a:rPr lang="en-US" altLang="en-US" dirty="0"/>
              <a:t>Answer: D</a:t>
            </a:r>
          </a:p>
        </p:txBody>
      </p:sp>
    </p:spTree>
    <p:extLst>
      <p:ext uri="{BB962C8B-B14F-4D97-AF65-F5344CB8AC3E}">
        <p14:creationId xmlns:p14="http://schemas.microsoft.com/office/powerpoint/2010/main" val="351068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300">
                <a:solidFill>
                  <a:schemeClr val="tx1"/>
                </a:solidFill>
                <a:latin typeface="Arial" charset="0"/>
                <a:ea typeface="ＭＳ Ｐゴシック" charset="-128"/>
              </a:defRPr>
            </a:lvl1pPr>
            <a:lvl2pPr marL="726356" indent="-279367">
              <a:defRPr sz="2300">
                <a:solidFill>
                  <a:schemeClr val="tx1"/>
                </a:solidFill>
                <a:latin typeface="Arial" charset="0"/>
                <a:ea typeface="ＭＳ Ｐゴシック" charset="-128"/>
              </a:defRPr>
            </a:lvl2pPr>
            <a:lvl3pPr marL="1117470" indent="-223494">
              <a:defRPr sz="2300">
                <a:solidFill>
                  <a:schemeClr val="tx1"/>
                </a:solidFill>
                <a:latin typeface="Arial" charset="0"/>
                <a:ea typeface="ＭＳ Ｐゴシック" charset="-128"/>
              </a:defRPr>
            </a:lvl3pPr>
            <a:lvl4pPr marL="1564458" indent="-223494">
              <a:defRPr sz="2300">
                <a:solidFill>
                  <a:schemeClr val="tx1"/>
                </a:solidFill>
                <a:latin typeface="Arial" charset="0"/>
                <a:ea typeface="ＭＳ Ｐゴシック" charset="-128"/>
              </a:defRPr>
            </a:lvl4pPr>
            <a:lvl5pPr marL="2011447" indent="-223494">
              <a:defRPr sz="2300">
                <a:solidFill>
                  <a:schemeClr val="tx1"/>
                </a:solidFill>
                <a:latin typeface="Arial" charset="0"/>
                <a:ea typeface="ＭＳ Ｐゴシック" charset="-128"/>
              </a:defRPr>
            </a:lvl5pPr>
            <a:lvl6pPr marL="2458434" indent="-223494" eaLnBrk="0" fontAlgn="base" hangingPunct="0">
              <a:spcBef>
                <a:spcPct val="0"/>
              </a:spcBef>
              <a:spcAft>
                <a:spcPct val="0"/>
              </a:spcAft>
              <a:defRPr sz="2300">
                <a:solidFill>
                  <a:schemeClr val="tx1"/>
                </a:solidFill>
                <a:latin typeface="Arial" charset="0"/>
                <a:ea typeface="ＭＳ Ｐゴシック" charset="-128"/>
              </a:defRPr>
            </a:lvl6pPr>
            <a:lvl7pPr marL="2905423" indent="-223494" eaLnBrk="0" fontAlgn="base" hangingPunct="0">
              <a:spcBef>
                <a:spcPct val="0"/>
              </a:spcBef>
              <a:spcAft>
                <a:spcPct val="0"/>
              </a:spcAft>
              <a:defRPr sz="2300">
                <a:solidFill>
                  <a:schemeClr val="tx1"/>
                </a:solidFill>
                <a:latin typeface="Arial" charset="0"/>
                <a:ea typeface="ＭＳ Ｐゴシック" charset="-128"/>
              </a:defRPr>
            </a:lvl7pPr>
            <a:lvl8pPr marL="3352410" indent="-223494" eaLnBrk="0" fontAlgn="base" hangingPunct="0">
              <a:spcBef>
                <a:spcPct val="0"/>
              </a:spcBef>
              <a:spcAft>
                <a:spcPct val="0"/>
              </a:spcAft>
              <a:defRPr sz="2300">
                <a:solidFill>
                  <a:schemeClr val="tx1"/>
                </a:solidFill>
                <a:latin typeface="Arial" charset="0"/>
                <a:ea typeface="ＭＳ Ｐゴシック" charset="-128"/>
              </a:defRPr>
            </a:lvl8pPr>
            <a:lvl9pPr marL="3799399" indent="-223494" eaLnBrk="0" fontAlgn="base" hangingPunct="0">
              <a:spcBef>
                <a:spcPct val="0"/>
              </a:spcBef>
              <a:spcAft>
                <a:spcPct val="0"/>
              </a:spcAft>
              <a:defRPr sz="2300">
                <a:solidFill>
                  <a:schemeClr val="tx1"/>
                </a:solidFill>
                <a:latin typeface="Arial" charset="0"/>
                <a:ea typeface="ＭＳ Ｐゴシック" charset="-128"/>
              </a:defRPr>
            </a:lvl9pPr>
          </a:lstStyle>
          <a:p>
            <a:pPr defTabSz="879378">
              <a:defRPr/>
            </a:pPr>
            <a:fld id="{020DAFA9-9065-431B-9763-31ED2888B2DA}" type="slidenum">
              <a:rPr lang="en-US" altLang="en-US" sz="1000">
                <a:solidFill>
                  <a:prstClr val="black"/>
                </a:solidFill>
                <a:latin typeface="Times" charset="0"/>
              </a:rPr>
              <a:pPr defTabSz="879378">
                <a:defRPr/>
              </a:pPr>
              <a:t>8</a:t>
            </a:fld>
            <a:endParaRPr lang="en-US" altLang="en-US" sz="1000" dirty="0">
              <a:solidFill>
                <a:prstClr val="black"/>
              </a:solidFill>
              <a:latin typeface="Times" charset="0"/>
            </a:endParaRPr>
          </a:p>
        </p:txBody>
      </p:sp>
      <p:sp>
        <p:nvSpPr>
          <p:cNvPr id="34819" name="Rectangle 2"/>
          <p:cNvSpPr>
            <a:spLocks noGrp="1" noRot="1" noChangeAspect="1" noChangeArrowheads="1" noTextEdit="1"/>
          </p:cNvSpPr>
          <p:nvPr>
            <p:ph type="sldImg"/>
          </p:nvPr>
        </p:nvSpPr>
        <p:spPr>
          <a:ln/>
        </p:spPr>
        <p:txBody>
          <a:bodyPr/>
          <a:lstStyle/>
          <a:p>
            <a:endParaRPr lang="en-US" dirty="0"/>
          </a:p>
        </p:txBody>
      </p:sp>
      <p:sp>
        <p:nvSpPr>
          <p:cNvPr id="34820" name="Rectangle 3"/>
          <p:cNvSpPr>
            <a:spLocks noGrp="1" noChangeArrowheads="1"/>
          </p:cNvSpPr>
          <p:nvPr>
            <p:ph type="body" idx="1"/>
          </p:nvPr>
        </p:nvSpPr>
        <p:spPr>
          <a:xfrm>
            <a:off x="666970" y="4263933"/>
            <a:ext cx="5335764" cy="4039515"/>
          </a:xfrm>
          <a:noFill/>
        </p:spPr>
        <p:txBody>
          <a:bodyPr/>
          <a:lstStyle/>
          <a:p>
            <a:pPr eaLnBrk="1" hangingPunct="1"/>
            <a:r>
              <a:rPr lang="en-US" altLang="en-US" dirty="0"/>
              <a:t>The largest categories of exemption are listed on the chart and include charities, social welfare organizations, labor organizations, business leagues and social clubs. But the EO universe includes many smaller, specific categories of exemption, such as cemeteries, veterans’ associations, insurance organizations, tuition plans and others. </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53610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False</a:t>
            </a:r>
          </a:p>
        </p:txBody>
      </p:sp>
      <p:sp>
        <p:nvSpPr>
          <p:cNvPr id="4" name="Slide Number Placeholder 3"/>
          <p:cNvSpPr>
            <a:spLocks noGrp="1"/>
          </p:cNvSpPr>
          <p:nvPr>
            <p:ph type="sldNum" sz="quarter" idx="5"/>
          </p:nvPr>
        </p:nvSpPr>
        <p:spPr/>
        <p:txBody>
          <a:bodyPr/>
          <a:lstStyle/>
          <a:p>
            <a:fld id="{5B43D19E-BFDB-4C92-8EDD-32EDDA8F41DF}" type="slidenum">
              <a:rPr lang="en-GB" smtClean="0"/>
              <a:pPr/>
              <a:t>10</a:t>
            </a:fld>
            <a:endParaRPr lang="en-GB" dirty="0"/>
          </a:p>
        </p:txBody>
      </p:sp>
    </p:spTree>
    <p:extLst>
      <p:ext uri="{BB962C8B-B14F-4D97-AF65-F5344CB8AC3E}">
        <p14:creationId xmlns:p14="http://schemas.microsoft.com/office/powerpoint/2010/main" val="2514266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False</a:t>
            </a:r>
          </a:p>
        </p:txBody>
      </p:sp>
      <p:sp>
        <p:nvSpPr>
          <p:cNvPr id="4" name="Slide Number Placeholder 3"/>
          <p:cNvSpPr>
            <a:spLocks noGrp="1"/>
          </p:cNvSpPr>
          <p:nvPr>
            <p:ph type="sldNum" sz="quarter" idx="5"/>
          </p:nvPr>
        </p:nvSpPr>
        <p:spPr/>
        <p:txBody>
          <a:bodyPr/>
          <a:lstStyle/>
          <a:p>
            <a:fld id="{5B43D19E-BFDB-4C92-8EDD-32EDDA8F41DF}" type="slidenum">
              <a:rPr lang="en-GB" smtClean="0"/>
              <a:pPr/>
              <a:t>12</a:t>
            </a:fld>
            <a:endParaRPr lang="en-GB" dirty="0"/>
          </a:p>
        </p:txBody>
      </p:sp>
    </p:spTree>
    <p:extLst>
      <p:ext uri="{BB962C8B-B14F-4D97-AF65-F5344CB8AC3E}">
        <p14:creationId xmlns:p14="http://schemas.microsoft.com/office/powerpoint/2010/main" val="4951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5B43D19E-BFDB-4C92-8EDD-32EDDA8F41DF}" type="slidenum">
              <a:rPr lang="en-GB" smtClean="0"/>
              <a:pPr/>
              <a:t>17</a:t>
            </a:fld>
            <a:endParaRPr lang="en-GB" dirty="0"/>
          </a:p>
        </p:txBody>
      </p:sp>
    </p:spTree>
    <p:extLst>
      <p:ext uri="{BB962C8B-B14F-4D97-AF65-F5344CB8AC3E}">
        <p14:creationId xmlns:p14="http://schemas.microsoft.com/office/powerpoint/2010/main" val="1096999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True</a:t>
            </a:r>
          </a:p>
        </p:txBody>
      </p:sp>
      <p:sp>
        <p:nvSpPr>
          <p:cNvPr id="4" name="Slide Number Placeholder 3"/>
          <p:cNvSpPr>
            <a:spLocks noGrp="1"/>
          </p:cNvSpPr>
          <p:nvPr>
            <p:ph type="sldNum" sz="quarter" idx="5"/>
          </p:nvPr>
        </p:nvSpPr>
        <p:spPr/>
        <p:txBody>
          <a:bodyPr/>
          <a:lstStyle/>
          <a:p>
            <a:fld id="{5B43D19E-BFDB-4C92-8EDD-32EDDA8F41DF}" type="slidenum">
              <a:rPr lang="en-GB" smtClean="0"/>
              <a:pPr/>
              <a:t>20</a:t>
            </a:fld>
            <a:endParaRPr lang="en-GB" dirty="0"/>
          </a:p>
        </p:txBody>
      </p:sp>
    </p:spTree>
    <p:extLst>
      <p:ext uri="{BB962C8B-B14F-4D97-AF65-F5344CB8AC3E}">
        <p14:creationId xmlns:p14="http://schemas.microsoft.com/office/powerpoint/2010/main" val="314060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No correct answer</a:t>
            </a:r>
          </a:p>
        </p:txBody>
      </p:sp>
      <p:sp>
        <p:nvSpPr>
          <p:cNvPr id="4" name="Slide Number Placeholder 3"/>
          <p:cNvSpPr>
            <a:spLocks noGrp="1"/>
          </p:cNvSpPr>
          <p:nvPr>
            <p:ph type="sldNum" sz="quarter" idx="5"/>
          </p:nvPr>
        </p:nvSpPr>
        <p:spPr/>
        <p:txBody>
          <a:bodyPr/>
          <a:lstStyle/>
          <a:p>
            <a:fld id="{5B43D19E-BFDB-4C92-8EDD-32EDDA8F41DF}" type="slidenum">
              <a:rPr lang="en-GB" smtClean="0"/>
              <a:pPr/>
              <a:t>24</a:t>
            </a:fld>
            <a:endParaRPr lang="en-GB" dirty="0"/>
          </a:p>
        </p:txBody>
      </p:sp>
    </p:spTree>
    <p:extLst>
      <p:ext uri="{BB962C8B-B14F-4D97-AF65-F5344CB8AC3E}">
        <p14:creationId xmlns:p14="http://schemas.microsoft.com/office/powerpoint/2010/main" val="2487852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Answer: True with new regulations </a:t>
            </a:r>
          </a:p>
        </p:txBody>
      </p:sp>
      <p:sp>
        <p:nvSpPr>
          <p:cNvPr id="4" name="Slide Number Placeholder 3"/>
          <p:cNvSpPr>
            <a:spLocks noGrp="1"/>
          </p:cNvSpPr>
          <p:nvPr>
            <p:ph type="sldNum" sz="quarter" idx="5"/>
          </p:nvPr>
        </p:nvSpPr>
        <p:spPr/>
        <p:txBody>
          <a:bodyPr/>
          <a:lstStyle/>
          <a:p>
            <a:fld id="{5B43D19E-BFDB-4C92-8EDD-32EDDA8F41DF}" type="slidenum">
              <a:rPr lang="en-GB" smtClean="0"/>
              <a:pPr/>
              <a:t>30</a:t>
            </a:fld>
            <a:endParaRPr lang="en-GB" dirty="0"/>
          </a:p>
        </p:txBody>
      </p:sp>
    </p:spTree>
    <p:extLst>
      <p:ext uri="{BB962C8B-B14F-4D97-AF65-F5344CB8AC3E}">
        <p14:creationId xmlns:p14="http://schemas.microsoft.com/office/powerpoint/2010/main" val="767274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image" Target="../media/image24.emf"/><Relationship Id="rId4" Type="http://schemas.openxmlformats.org/officeDocument/2006/relationships/image" Target="../media/image23.w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1.wmf"/><Relationship Id="rId1" Type="http://schemas.openxmlformats.org/officeDocument/2006/relationships/slideMaster" Target="../slideMasters/slideMaster5.xml"/><Relationship Id="rId4" Type="http://schemas.openxmlformats.org/officeDocument/2006/relationships/image" Target="../media/image24.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12.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19.wmf"/><Relationship Id="rId5" Type="http://schemas.openxmlformats.org/officeDocument/2006/relationships/image" Target="../media/image13.jpeg"/><Relationship Id="rId4" Type="http://schemas.openxmlformats.org/officeDocument/2006/relationships/image" Target="../media/image12.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5.xml"/><Relationship Id="rId6" Type="http://schemas.openxmlformats.org/officeDocument/2006/relationships/image" Target="../media/image19.wmf"/><Relationship Id="rId5" Type="http://schemas.openxmlformats.org/officeDocument/2006/relationships/image" Target="../media/image26.jpeg"/><Relationship Id="rId4" Type="http://schemas.openxmlformats.org/officeDocument/2006/relationships/image" Target="../media/image12.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Background" descr="A bright light in the dark&#10;&#10;Description automatically generated">
            <a:extLst>
              <a:ext uri="{FF2B5EF4-FFF2-40B4-BE49-F238E27FC236}">
                <a16:creationId xmlns:a16="http://schemas.microsoft.com/office/drawing/2014/main" id="{D9E433B3-F2D7-EE0E-B292-997EB25B05B0}"/>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US"/>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Logo">
            <a:extLst>
              <a:ext uri="{FF2B5EF4-FFF2-40B4-BE49-F238E27FC236}">
                <a16:creationId xmlns:a16="http://schemas.microsoft.com/office/drawing/2014/main" id="{EECBC22F-ABFB-48B6-CDC6-4309042A5544}"/>
              </a:ext>
            </a:extLst>
          </p:cNvPr>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3BB4C61E-397F-F826-D32A-B638714F9D5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4E97927A-B711-1BD1-7DB6-31EEB9331E23}"/>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D5D626F4-6013-3429-50AE-E567EFCF0F27}"/>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Date Placeholder 3">
            <a:extLst>
              <a:ext uri="{FF2B5EF4-FFF2-40B4-BE49-F238E27FC236}">
                <a16:creationId xmlns:a16="http://schemas.microsoft.com/office/drawing/2014/main" id="{D9C09D62-8CBB-4C26-25AB-05059EB86BE0}"/>
              </a:ext>
            </a:extLst>
          </p:cNvPr>
          <p:cNvSpPr>
            <a:spLocks noGrp="1"/>
          </p:cNvSpPr>
          <p:nvPr>
            <p:ph type="dt" sz="half" idx="17"/>
          </p:nvPr>
        </p:nvSpPr>
        <p:spPr/>
        <p:txBody>
          <a:bodyPr/>
          <a:lstStyle/>
          <a:p>
            <a:fld id="{86EE34A0-C73B-43AA-B981-8A70FF27C404}" type="datetime3">
              <a:rPr lang="en-US" smtClean="0"/>
              <a:t>30 January 2026</a:t>
            </a:fld>
            <a:endParaRPr lang="en-US" dirty="0"/>
          </a:p>
        </p:txBody>
      </p:sp>
      <p:sp>
        <p:nvSpPr>
          <p:cNvPr id="5" name="Footer Placeholder 4">
            <a:extLst>
              <a:ext uri="{FF2B5EF4-FFF2-40B4-BE49-F238E27FC236}">
                <a16:creationId xmlns:a16="http://schemas.microsoft.com/office/drawing/2014/main" id="{539017EB-39DF-917C-4EA3-49EFC051410E}"/>
              </a:ext>
            </a:extLst>
          </p:cNvPr>
          <p:cNvSpPr>
            <a:spLocks noGrp="1"/>
          </p:cNvSpPr>
          <p:nvPr>
            <p:ph type="ftr" sz="quarter" idx="18"/>
          </p:nvPr>
        </p:nvSpPr>
        <p:spPr/>
        <p:txBody>
          <a:bodyPr/>
          <a:lstStyle/>
          <a:p>
            <a:r>
              <a:rPr lang="en-US" dirty="0"/>
              <a:t>Insert footer text here</a:t>
            </a:r>
          </a:p>
        </p:txBody>
      </p:sp>
      <p:sp>
        <p:nvSpPr>
          <p:cNvPr id="6" name="Slide Number Placeholder 5">
            <a:extLst>
              <a:ext uri="{FF2B5EF4-FFF2-40B4-BE49-F238E27FC236}">
                <a16:creationId xmlns:a16="http://schemas.microsoft.com/office/drawing/2014/main" id="{438B8B36-78CB-32A2-25CF-5967EFA24569}"/>
              </a:ext>
            </a:extLst>
          </p:cNvPr>
          <p:cNvSpPr>
            <a:spLocks noGrp="1"/>
          </p:cNvSpPr>
          <p:nvPr>
            <p:ph type="sldNum" sz="quarter" idx="19"/>
          </p:nvPr>
        </p:nvSpPr>
        <p:spPr/>
        <p:txBody>
          <a:bodyPr/>
          <a:lstStyle/>
          <a:p>
            <a:fld id="{F1BC30E3-FFE5-4B91-AA19-87A149EBB9EE}" type="slidenum">
              <a:rPr lang="en-GB" smtClean="0"/>
              <a:pPr/>
              <a:t>‹#›</a:t>
            </a:fld>
            <a:endParaRPr lang="en-GB" dirty="0"/>
          </a:p>
        </p:txBody>
      </p:sp>
    </p:spTree>
    <p:extLst>
      <p:ext uri="{BB962C8B-B14F-4D97-AF65-F5344CB8AC3E}">
        <p14:creationId xmlns:p14="http://schemas.microsoft.com/office/powerpoint/2010/main" val="205038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3">
    <p:spTree>
      <p:nvGrpSpPr>
        <p:cNvPr id="1" name=""/>
        <p:cNvGrpSpPr/>
        <p:nvPr/>
      </p:nvGrpSpPr>
      <p:grpSpPr>
        <a:xfrm>
          <a:off x="0" y="0"/>
          <a:ext cx="0" cy="0"/>
          <a:chOff x="0" y="0"/>
          <a:chExt cx="0" cy="0"/>
        </a:xfrm>
      </p:grpSpPr>
      <p:pic>
        <p:nvPicPr>
          <p:cNvPr id="3" name="Picture 2" descr="A picture containing person, indoor, working, bowed instrument&#10;&#10;Description automatically generated">
            <a:extLst>
              <a:ext uri="{FF2B5EF4-FFF2-40B4-BE49-F238E27FC236}">
                <a16:creationId xmlns:a16="http://schemas.microsoft.com/office/drawing/2014/main" id="{A20E26DA-1218-C368-824A-BA83534BDC4D}"/>
              </a:ext>
            </a:extLst>
          </p:cNvPr>
          <p:cNvPicPr>
            <a:picLocks/>
          </p:cNvPicPr>
          <p:nvPr userDrawn="1"/>
        </p:nvPicPr>
        <p:blipFill rotWithShape="1">
          <a:blip r:embed="rId2" cstate="screen">
            <a:extLst>
              <a:ext uri="{28A0092B-C50C-407E-A947-70E740481C1C}">
                <a14:useLocalDpi xmlns:a14="http://schemas.microsoft.com/office/drawing/2010/main"/>
              </a:ext>
            </a:extLst>
          </a:blip>
          <a:srcRect b="25016"/>
          <a:stretch>
            <a:fill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65B1BCF4-C363-BC0B-556A-25BE48C4081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597FF50C-1AD4-461E-B4DD-1C088ACCEA9F}" type="datetime3">
              <a:rPr lang="en-US" smtClean="0"/>
              <a:t>30 January 2026</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dirty="0"/>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3963981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_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B113FC-110C-4156-AE54-B6BF409697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46395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2_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BFE52-8B9C-459B-B350-E3ADCFE74B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668512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sp>
        <p:nvSpPr>
          <p:cNvPr id="7" name="Freeform 5"/>
          <p:cNvSpPr>
            <a:spLocks noChangeAspect="1"/>
          </p:cNvSpPr>
          <p:nvPr userDrawn="1"/>
        </p:nvSpPr>
        <p:spPr bwMode="gray">
          <a:xfrm rot="10800000">
            <a:off x="626739" y="457199"/>
            <a:ext cx="6009412" cy="3805316"/>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rgbClr val="FFE600"/>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11" name="Title 1"/>
          <p:cNvSpPr>
            <a:spLocks noGrp="1"/>
          </p:cNvSpPr>
          <p:nvPr>
            <p:ph type="ctrTitle" hasCustomPrompt="1"/>
          </p:nvPr>
        </p:nvSpPr>
        <p:spPr>
          <a:xfrm>
            <a:off x="1000159" y="1677507"/>
            <a:ext cx="5419932" cy="860400"/>
          </a:xfrm>
        </p:spPr>
        <p:txBody>
          <a:bodyPr/>
          <a:lstStyle>
            <a:lvl1pPr>
              <a:defRPr b="0">
                <a:solidFill>
                  <a:srgbClr val="404040"/>
                </a:solidFill>
                <a:latin typeface="EYInterstate Light" panose="02000506000000020004" pitchFamily="2" charset="0"/>
                <a:cs typeface="Arial" pitchFamily="34" charset="0"/>
              </a:defRPr>
            </a:lvl1pPr>
          </a:lstStyle>
          <a:p>
            <a:r>
              <a:rPr lang="en-GB" dirty="0"/>
              <a:t>Title (EY Interstate Light </a:t>
            </a:r>
            <a:br>
              <a:rPr lang="en-GB" dirty="0"/>
            </a:br>
            <a:r>
              <a:rPr lang="en-GB" dirty="0"/>
              <a:t>30 point)</a:t>
            </a:r>
          </a:p>
        </p:txBody>
      </p:sp>
      <p:sp>
        <p:nvSpPr>
          <p:cNvPr id="12" name="Subtitle 2"/>
          <p:cNvSpPr>
            <a:spLocks noGrp="1"/>
          </p:cNvSpPr>
          <p:nvPr>
            <p:ph type="subTitle" idx="1" hasCustomPrompt="1"/>
          </p:nvPr>
        </p:nvSpPr>
        <p:spPr>
          <a:xfrm>
            <a:off x="1000159" y="2685128"/>
            <a:ext cx="5419932" cy="645742"/>
          </a:xfrm>
        </p:spPr>
        <p:txBody>
          <a:bodyPr/>
          <a:lstStyle>
            <a:lvl1pPr marL="0" marR="0" indent="0" algn="l" defTabSz="914400" rtl="0" eaLnBrk="1" fontAlgn="auto" latinLnBrk="0" hangingPunct="1">
              <a:lnSpc>
                <a:spcPct val="100000"/>
              </a:lnSpc>
              <a:spcBef>
                <a:spcPct val="20000"/>
              </a:spcBef>
              <a:spcAft>
                <a:spcPts val="1200"/>
              </a:spcAft>
              <a:buClr>
                <a:schemeClr val="accent2"/>
              </a:buClr>
              <a:buSzPct val="70000"/>
              <a:buFont typeface="Arial" pitchFamily="34" charset="0"/>
              <a:buNone/>
              <a:tabLst/>
              <a:defRPr sz="1600">
                <a:solidFill>
                  <a:srgbClr val="404040"/>
                </a:solidFill>
                <a:latin typeface="EYInterstate" panose="02000503020000020004" pitchFamily="2" charset="0"/>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z="1600" dirty="0"/>
              <a:t>Subtitle (EY Interstate 16 point)</a:t>
            </a:r>
          </a:p>
          <a:p>
            <a:pPr marL="0" marR="0" lvl="0" indent="0" algn="l" defTabSz="914400" rtl="0" eaLnBrk="1" fontAlgn="auto" latinLnBrk="0" hangingPunct="1">
              <a:lnSpc>
                <a:spcPct val="100000"/>
              </a:lnSpc>
              <a:spcBef>
                <a:spcPct val="20000"/>
              </a:spcBef>
              <a:spcAft>
                <a:spcPts val="0"/>
              </a:spcAft>
              <a:buClr>
                <a:schemeClr val="accent2"/>
              </a:buClr>
              <a:buSzPct val="70000"/>
              <a:buFont typeface="Arial" pitchFamily="34" charset="0"/>
              <a:buNone/>
              <a:tabLst/>
              <a:defRPr/>
            </a:pPr>
            <a:r>
              <a:rPr lang="en-GB" dirty="0">
                <a:latin typeface="EYInterstate" panose="02000503020000020004" pitchFamily="2" charset="0"/>
              </a:rPr>
              <a:t>XX Month 200X (EY Interstate bold 16 point)</a:t>
            </a:r>
          </a:p>
        </p:txBody>
      </p:sp>
    </p:spTree>
    <p:extLst>
      <p:ext uri="{BB962C8B-B14F-4D97-AF65-F5344CB8AC3E}">
        <p14:creationId xmlns:p14="http://schemas.microsoft.com/office/powerpoint/2010/main" val="18932123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770C05D4-D8C4-4691-89DC-120E06C0A0E8}"/>
              </a:ext>
            </a:extLst>
          </p:cNvPr>
          <p:cNvSpPr>
            <a:spLocks noChangeAspect="1"/>
          </p:cNvSpPr>
          <p:nvPr userDrawn="1"/>
        </p:nvSpPr>
        <p:spPr bwMode="gray">
          <a:xfrm rot="10800000">
            <a:off x="626739" y="457199"/>
            <a:ext cx="6009412" cy="3805316"/>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rgbClr val="FFE600"/>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11" name="Title 1"/>
          <p:cNvSpPr>
            <a:spLocks noGrp="1"/>
          </p:cNvSpPr>
          <p:nvPr>
            <p:ph type="ctrTitle" hasCustomPrompt="1"/>
          </p:nvPr>
        </p:nvSpPr>
        <p:spPr>
          <a:xfrm>
            <a:off x="1000159" y="1677507"/>
            <a:ext cx="6583680" cy="860400"/>
          </a:xfrm>
        </p:spPr>
        <p:txBody>
          <a:bodyPr/>
          <a:lstStyle>
            <a:lvl1pPr>
              <a:defRPr b="0">
                <a:solidFill>
                  <a:srgbClr val="404040"/>
                </a:solidFill>
                <a:latin typeface="EYInterstate Light" panose="02000506000000020004" pitchFamily="2" charset="0"/>
                <a:cs typeface="Arial" pitchFamily="34" charset="0"/>
              </a:defRPr>
            </a:lvl1pPr>
          </a:lstStyle>
          <a:p>
            <a:r>
              <a:rPr lang="en-GB" dirty="0"/>
              <a:t>Title (EY Interstate Light </a:t>
            </a:r>
            <a:br>
              <a:rPr lang="en-GB" dirty="0"/>
            </a:br>
            <a:r>
              <a:rPr lang="en-GB" dirty="0"/>
              <a:t>30 point)</a:t>
            </a:r>
          </a:p>
        </p:txBody>
      </p:sp>
      <p:sp>
        <p:nvSpPr>
          <p:cNvPr id="12" name="Subtitle 2"/>
          <p:cNvSpPr>
            <a:spLocks noGrp="1"/>
          </p:cNvSpPr>
          <p:nvPr>
            <p:ph type="subTitle" idx="1" hasCustomPrompt="1"/>
          </p:nvPr>
        </p:nvSpPr>
        <p:spPr>
          <a:xfrm>
            <a:off x="1000159" y="2685128"/>
            <a:ext cx="6583680" cy="645742"/>
          </a:xfrm>
        </p:spPr>
        <p:txBody>
          <a:bodyPr/>
          <a:lstStyle>
            <a:lvl1pPr marL="0" marR="0" indent="0" algn="l" defTabSz="914400" rtl="0" eaLnBrk="1" fontAlgn="auto" latinLnBrk="0" hangingPunct="1">
              <a:lnSpc>
                <a:spcPct val="100000"/>
              </a:lnSpc>
              <a:spcBef>
                <a:spcPct val="20000"/>
              </a:spcBef>
              <a:spcAft>
                <a:spcPts val="1200"/>
              </a:spcAft>
              <a:buClr>
                <a:schemeClr val="accent2"/>
              </a:buClr>
              <a:buSzPct val="70000"/>
              <a:buFont typeface="Arial" pitchFamily="34" charset="0"/>
              <a:buNone/>
              <a:tabLst/>
              <a:defRPr sz="1600">
                <a:solidFill>
                  <a:srgbClr val="404040"/>
                </a:solidFill>
                <a:latin typeface="EYInterstate" panose="02000503020000020004" pitchFamily="2" charset="0"/>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z="1600" dirty="0"/>
              <a:t>Subtitle (EY Interstate 16 point)</a:t>
            </a:r>
          </a:p>
          <a:p>
            <a:pPr marL="0" marR="0" lvl="0" indent="0" algn="l" defTabSz="914400" rtl="0" eaLnBrk="1" fontAlgn="auto" latinLnBrk="0" hangingPunct="1">
              <a:lnSpc>
                <a:spcPct val="100000"/>
              </a:lnSpc>
              <a:spcBef>
                <a:spcPct val="20000"/>
              </a:spcBef>
              <a:spcAft>
                <a:spcPts val="0"/>
              </a:spcAft>
              <a:buClr>
                <a:schemeClr val="accent2"/>
              </a:buClr>
              <a:buSzPct val="70000"/>
              <a:buFont typeface="Arial" pitchFamily="34" charset="0"/>
              <a:buNone/>
              <a:tabLst/>
              <a:defRPr/>
            </a:pPr>
            <a:r>
              <a:rPr lang="en-GB" dirty="0">
                <a:latin typeface="EYInterstate" panose="02000503020000020004" pitchFamily="2" charset="0"/>
              </a:rPr>
              <a:t>XX Month 200X (EY Interstate bold 16 point)</a:t>
            </a:r>
          </a:p>
        </p:txBody>
      </p:sp>
      <p:cxnSp>
        <p:nvCxnSpPr>
          <p:cNvPr id="15" name="Straight Connector 14">
            <a:extLst>
              <a:ext uri="{FF2B5EF4-FFF2-40B4-BE49-F238E27FC236}">
                <a16:creationId xmlns:a16="http://schemas.microsoft.com/office/drawing/2014/main" id="{D77AB755-0634-43A3-B427-C896D8448ABA}"/>
              </a:ext>
            </a:extLst>
          </p:cNvPr>
          <p:cNvCxnSpPr>
            <a:cxnSpLocks/>
          </p:cNvCxnSpPr>
          <p:nvPr userDrawn="1"/>
        </p:nvCxnSpPr>
        <p:spPr>
          <a:xfrm>
            <a:off x="1777579" y="5691442"/>
            <a:ext cx="7559040"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246095A-D7CE-45C6-8BF9-B5543F78C034}"/>
              </a:ext>
            </a:extLst>
          </p:cNvPr>
          <p:cNvSpPr txBox="1"/>
          <p:nvPr userDrawn="1"/>
        </p:nvSpPr>
        <p:spPr>
          <a:xfrm>
            <a:off x="615979" y="5587583"/>
            <a:ext cx="1393431"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7" name="Text Placeholder 16">
            <a:extLst>
              <a:ext uri="{FF2B5EF4-FFF2-40B4-BE49-F238E27FC236}">
                <a16:creationId xmlns:a16="http://schemas.microsoft.com/office/drawing/2014/main" id="{9D785C9C-C30C-4D97-AE69-8F7DD8E35F2D}"/>
              </a:ext>
            </a:extLst>
          </p:cNvPr>
          <p:cNvSpPr>
            <a:spLocks noGrp="1"/>
          </p:cNvSpPr>
          <p:nvPr>
            <p:ph type="body" sz="quarter" idx="14" hasCustomPrompt="1"/>
          </p:nvPr>
        </p:nvSpPr>
        <p:spPr>
          <a:xfrm>
            <a:off x="1777580" y="6001571"/>
            <a:ext cx="4119033" cy="180000"/>
          </a:xfrm>
        </p:spPr>
        <p:txBody>
          <a:bodyPr/>
          <a:lstStyle>
            <a:lvl1pPr marL="0" indent="0">
              <a:buNone/>
              <a:defRPr sz="1200">
                <a:solidFill>
                  <a:schemeClr val="bg1"/>
                </a:solidFill>
                <a:latin typeface="EYInterstate Light" panose="02000506000000020004" pitchFamily="2" charset="0"/>
              </a:defRPr>
            </a:lvl1pPr>
          </a:lstStyle>
          <a:p>
            <a:pPr lvl="0"/>
            <a:r>
              <a:rPr lang="en-US" dirty="0"/>
              <a:t>Name Surname</a:t>
            </a:r>
            <a:endParaRPr lang="en-GB" dirty="0"/>
          </a:p>
        </p:txBody>
      </p:sp>
      <p:sp>
        <p:nvSpPr>
          <p:cNvPr id="18" name="Text Placeholder 16">
            <a:extLst>
              <a:ext uri="{FF2B5EF4-FFF2-40B4-BE49-F238E27FC236}">
                <a16:creationId xmlns:a16="http://schemas.microsoft.com/office/drawing/2014/main" id="{FE9ED2CF-644F-4B9E-820F-6BF4B84D6844}"/>
              </a:ext>
            </a:extLst>
          </p:cNvPr>
          <p:cNvSpPr>
            <a:spLocks noGrp="1"/>
          </p:cNvSpPr>
          <p:nvPr>
            <p:ph type="body" sz="quarter" idx="15" hasCustomPrompt="1"/>
          </p:nvPr>
        </p:nvSpPr>
        <p:spPr>
          <a:xfrm>
            <a:off x="1777580" y="6199189"/>
            <a:ext cx="4119033" cy="180000"/>
          </a:xfrm>
        </p:spPr>
        <p:txBody>
          <a:bodyPr/>
          <a:lstStyle>
            <a:lvl1pPr marL="0" indent="0">
              <a:buNone/>
              <a:defRPr sz="1200">
                <a:solidFill>
                  <a:srgbClr val="FFD200"/>
                </a:solidFill>
                <a:latin typeface="EYInterstate Light" panose="02000506000000020004" pitchFamily="2" charset="0"/>
              </a:defRPr>
            </a:lvl1pPr>
          </a:lstStyle>
          <a:p>
            <a:pPr lvl="0"/>
            <a:r>
              <a:rPr lang="en-US" dirty="0"/>
              <a:t>Job Title</a:t>
            </a:r>
            <a:endParaRPr lang="en-GB" dirty="0"/>
          </a:p>
        </p:txBody>
      </p:sp>
      <p:sp>
        <p:nvSpPr>
          <p:cNvPr id="19" name="Picture Placeholder 19">
            <a:extLst>
              <a:ext uri="{FF2B5EF4-FFF2-40B4-BE49-F238E27FC236}">
                <a16:creationId xmlns:a16="http://schemas.microsoft.com/office/drawing/2014/main" id="{220D652C-43A8-4888-A086-F26EAFCF8D7B}"/>
              </a:ext>
            </a:extLst>
          </p:cNvPr>
          <p:cNvSpPr>
            <a:spLocks noGrp="1"/>
          </p:cNvSpPr>
          <p:nvPr>
            <p:ph type="pic" sz="quarter" idx="16"/>
          </p:nvPr>
        </p:nvSpPr>
        <p:spPr>
          <a:xfrm>
            <a:off x="615977" y="5897024"/>
            <a:ext cx="768000" cy="576000"/>
          </a:xfrm>
          <a:prstGeom prst="ellipse">
            <a:avLst/>
          </a:prstGeom>
        </p:spPr>
        <p:txBody>
          <a:bodyPr anchor="ctr"/>
          <a:lstStyle>
            <a:lvl1pPr marL="0" indent="0" algn="ctr">
              <a:buNone/>
              <a:defRPr sz="900">
                <a:solidFill>
                  <a:schemeClr val="bg1"/>
                </a:solidFill>
                <a:latin typeface="EYInterstate Light" panose="02000506000000020004" pitchFamily="2" charset="0"/>
              </a:defRPr>
            </a:lvl1pPr>
          </a:lstStyle>
          <a:p>
            <a:r>
              <a:rPr lang="en-US" dirty="0"/>
              <a:t>Click icon to add picture</a:t>
            </a:r>
            <a:endParaRPr lang="en-GB" dirty="0"/>
          </a:p>
        </p:txBody>
      </p:sp>
      <p:pic>
        <p:nvPicPr>
          <p:cNvPr id="13" name="Picture 12">
            <a:extLst>
              <a:ext uri="{FF2B5EF4-FFF2-40B4-BE49-F238E27FC236}">
                <a16:creationId xmlns:a16="http://schemas.microsoft.com/office/drawing/2014/main" id="{89396E1D-5C76-4ADE-9002-02AC4DD83A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0481" y="5340096"/>
            <a:ext cx="1316736" cy="1156968"/>
          </a:xfrm>
          <a:prstGeom prst="rect">
            <a:avLst/>
          </a:prstGeom>
        </p:spPr>
      </p:pic>
    </p:spTree>
    <p:extLst>
      <p:ext uri="{BB962C8B-B14F-4D97-AF65-F5344CB8AC3E}">
        <p14:creationId xmlns:p14="http://schemas.microsoft.com/office/powerpoint/2010/main" val="148488030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201600"/>
            <a:ext cx="10972800" cy="594360"/>
          </a:xfrm>
        </p:spPr>
        <p:txBody>
          <a:bodyPr/>
          <a:lstStyle>
            <a:lvl1pPr>
              <a:defRPr>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1" y="1442718"/>
            <a:ext cx="4954924" cy="4267457"/>
          </a:xfrm>
        </p:spPr>
        <p:txBody>
          <a:bodyPr/>
          <a:lstStyle/>
          <a:p>
            <a:r>
              <a:rPr lang="en-US" dirty="0"/>
              <a:t>Click icon to add table</a:t>
            </a:r>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990497"/>
            <a:ext cx="3087667" cy="180000"/>
          </a:xfrm>
        </p:spPr>
        <p:txBody>
          <a:bodyPr/>
          <a:lstStyle>
            <a:lvl1pPr marL="0" indent="0">
              <a:buNone/>
              <a:defRPr sz="9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233140"/>
            <a:ext cx="3087667" cy="180000"/>
          </a:xfrm>
        </p:spPr>
        <p:txBody>
          <a:bodyPr/>
          <a:lstStyle>
            <a:lvl1pPr marL="0" indent="0">
              <a:buNone/>
              <a:defRPr sz="9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882880"/>
            <a:ext cx="778553" cy="585216"/>
          </a:xfrm>
          <a:prstGeom prst="ellipse">
            <a:avLst/>
          </a:prstGeom>
        </p:spPr>
        <p:txBody>
          <a:bodyPr anchor="ctr"/>
          <a:lstStyle>
            <a:lvl1pPr marL="0" indent="0" algn="ctr">
              <a:buNone/>
              <a:defRPr sz="675">
                <a:solidFill>
                  <a:schemeClr val="bg1"/>
                </a:solidFill>
              </a:defRPr>
            </a:lvl1p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2" y="1442719"/>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2" y="1939806"/>
            <a:ext cx="5462580" cy="1611554"/>
          </a:xfrm>
        </p:spPr>
        <p:txBody>
          <a:bodyPr/>
          <a:lstStyle>
            <a:lvl1pPr marL="0" indent="0">
              <a:buNone/>
              <a:defRPr sz="11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6" name="Slide Number Placeholder 5">
            <a:extLst>
              <a:ext uri="{FF2B5EF4-FFF2-40B4-BE49-F238E27FC236}">
                <a16:creationId xmlns:a16="http://schemas.microsoft.com/office/drawing/2014/main" id="{AEE53B3B-B504-465C-9948-C1D8C2E69995}"/>
              </a:ext>
            </a:extLst>
          </p:cNvPr>
          <p:cNvSpPr>
            <a:spLocks noGrp="1"/>
          </p:cNvSpPr>
          <p:nvPr>
            <p:ph type="sldNum" sz="quarter" idx="21"/>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376636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0DE8-8F4D-4084-8CB3-259B7386B07A}"/>
              </a:ext>
            </a:extLst>
          </p:cNvPr>
          <p:cNvSpPr>
            <a:spLocks noGrp="1"/>
          </p:cNvSpPr>
          <p:nvPr>
            <p:ph type="title"/>
          </p:nvPr>
        </p:nvSpPr>
        <p:spPr/>
        <p:txBody>
          <a:bodyPr/>
          <a:lstStyle/>
          <a:p>
            <a:r>
              <a:rPr lang="en-US"/>
              <a:t>Click to edit Master title style</a:t>
            </a:r>
            <a:endParaRPr lang="en-IN"/>
          </a:p>
        </p:txBody>
      </p:sp>
      <p:sp>
        <p:nvSpPr>
          <p:cNvPr id="5" name="Slide Number Placeholder 4">
            <a:extLst>
              <a:ext uri="{FF2B5EF4-FFF2-40B4-BE49-F238E27FC236}">
                <a16:creationId xmlns:a16="http://schemas.microsoft.com/office/drawing/2014/main" id="{AE9BE56A-99A8-45B4-A8F6-67B842B2AC29}"/>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0481455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17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24227503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Standard slide_no_first_level_bullets">
    <p:spTree>
      <p:nvGrpSpPr>
        <p:cNvPr id="1" name=""/>
        <p:cNvGrpSpPr/>
        <p:nvPr/>
      </p:nvGrpSpPr>
      <p:grpSpPr>
        <a:xfrm>
          <a:off x="0" y="0"/>
          <a:ext cx="0" cy="0"/>
          <a:chOff x="0" y="0"/>
          <a:chExt cx="0" cy="0"/>
        </a:xfrm>
      </p:grpSpPr>
      <p:pic>
        <p:nvPicPr>
          <p:cNvPr id="3" name="Picture 2" descr="A picture containing person, indoor, working, bowed instrument&#10;&#10;Description automatically generated">
            <a:extLst>
              <a:ext uri="{FF2B5EF4-FFF2-40B4-BE49-F238E27FC236}">
                <a16:creationId xmlns:a16="http://schemas.microsoft.com/office/drawing/2014/main" id="{E1D6A7AB-3D8D-A77B-AFAD-0476D991BEF4}"/>
              </a:ext>
            </a:extLst>
          </p:cNvPr>
          <p:cNvPicPr>
            <a:picLocks/>
          </p:cNvPicPr>
          <p:nvPr userDrawn="1"/>
        </p:nvPicPr>
        <p:blipFill rotWithShape="1">
          <a:blip r:embed="rId2" cstate="screen">
            <a:extLst>
              <a:ext uri="{28A0092B-C50C-407E-A947-70E740481C1C}">
                <a14:useLocalDpi xmlns:a14="http://schemas.microsoft.com/office/drawing/2010/main"/>
              </a:ext>
            </a:extLst>
          </a:blip>
          <a:srcRect t="12500" b="1250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DE1017D-3B36-1FC1-8F54-FB6E73AFCB8E}"/>
              </a:ext>
            </a:extLst>
          </p:cNvPr>
          <p:cNvSpPr>
            <a:spLocks/>
          </p:cNvSpPr>
          <p:nvPr userDrawn="1"/>
        </p:nvSpPr>
        <p:spPr>
          <a:xfrm>
            <a:off x="0" y="0"/>
            <a:ext cx="12192000" cy="6858000"/>
          </a:xfrm>
          <a:prstGeom prst="rect">
            <a:avLst/>
          </a:prstGeom>
          <a:solidFill>
            <a:srgbClr val="2E2E38">
              <a:alpha val="6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899" dirty="0">
              <a:solidFill>
                <a:schemeClr val="tx1"/>
              </a:solidFill>
            </a:endParaRPr>
          </a:p>
        </p:txBody>
      </p:sp>
      <p:sp>
        <p:nvSpPr>
          <p:cNvPr id="2" name="Title 1"/>
          <p:cNvSpPr>
            <a:spLocks noGrp="1"/>
          </p:cNvSpPr>
          <p:nvPr>
            <p:ph type="title"/>
          </p:nvPr>
        </p:nvSpPr>
        <p:spPr>
          <a:xfrm>
            <a:off x="609602" y="4416905"/>
            <a:ext cx="9504493" cy="590400"/>
          </a:xfrm>
        </p:spPr>
        <p:txBody>
          <a:bodyPr/>
          <a:lstStyle>
            <a:lvl1pPr marL="0" algn="r" defTabSz="685434" rtl="0" eaLnBrk="1" latinLnBrk="0" hangingPunct="1">
              <a:lnSpc>
                <a:spcPct val="100000"/>
              </a:lnSpc>
              <a:spcBef>
                <a:spcPct val="0"/>
              </a:spcBef>
              <a:buNone/>
              <a:defRPr lang="en-GB" sz="2249" b="0" kern="1200" dirty="0">
                <a:solidFill>
                  <a:schemeClr val="tx2"/>
                </a:solidFill>
                <a:latin typeface="EYInterstate Light" panose="02000506000000020004" pitchFamily="2" charset="0"/>
                <a:ea typeface="+mj-ea"/>
                <a:cs typeface="Arial" pitchFamily="34" charset="0"/>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67DE02B0-4867-9BD8-71E2-BAEC1541F832}"/>
              </a:ext>
            </a:extLst>
          </p:cNvPr>
          <p:cNvCxnSpPr>
            <a:cxnSpLocks/>
          </p:cNvCxnSpPr>
          <p:nvPr userDrawn="1"/>
        </p:nvCxnSpPr>
        <p:spPr>
          <a:xfrm>
            <a:off x="3" y="4284554"/>
            <a:ext cx="10114092" cy="0"/>
          </a:xfrm>
          <a:prstGeom prst="line">
            <a:avLst/>
          </a:prstGeom>
          <a:noFill/>
          <a:ln w="28575" cap="flat" cmpd="sng" algn="ctr">
            <a:solidFill>
              <a:srgbClr val="C4C4CD"/>
            </a:solidFill>
            <a:prstDash val="solid"/>
            <a:tailEnd type="none"/>
          </a:ln>
          <a:effectLst/>
        </p:spPr>
      </p:cxnSp>
      <p:grpSp>
        <p:nvGrpSpPr>
          <p:cNvPr id="13" name="Group 4">
            <a:extLst>
              <a:ext uri="{FF2B5EF4-FFF2-40B4-BE49-F238E27FC236}">
                <a16:creationId xmlns:a16="http://schemas.microsoft.com/office/drawing/2014/main" id="{6B8183C6-B18E-9DFA-1F0A-044B340DF2FC}"/>
              </a:ext>
            </a:extLst>
          </p:cNvPr>
          <p:cNvGrpSpPr>
            <a:grpSpLocks noChangeAspect="1"/>
          </p:cNvGrpSpPr>
          <p:nvPr userDrawn="1"/>
        </p:nvGrpSpPr>
        <p:grpSpPr bwMode="auto">
          <a:xfrm>
            <a:off x="11281251" y="6356350"/>
            <a:ext cx="303055" cy="311150"/>
            <a:chOff x="7110" y="4004"/>
            <a:chExt cx="191" cy="196"/>
          </a:xfrm>
        </p:grpSpPr>
        <p:sp>
          <p:nvSpPr>
            <p:cNvPr id="14" name="Freeform 5">
              <a:extLst>
                <a:ext uri="{FF2B5EF4-FFF2-40B4-BE49-F238E27FC236}">
                  <a16:creationId xmlns:a16="http://schemas.microsoft.com/office/drawing/2014/main" id="{9C27BF84-F167-2316-688F-BFA69F897D9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5" name="Freeform 6">
              <a:extLst>
                <a:ext uri="{FF2B5EF4-FFF2-40B4-BE49-F238E27FC236}">
                  <a16:creationId xmlns:a16="http://schemas.microsoft.com/office/drawing/2014/main" id="{216E01B5-BA7F-8D8C-9B49-CF571451CD69}"/>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sp>
          <p:nvSpPr>
            <p:cNvPr id="16" name="Freeform 7">
              <a:extLst>
                <a:ext uri="{FF2B5EF4-FFF2-40B4-BE49-F238E27FC236}">
                  <a16:creationId xmlns:a16="http://schemas.microsoft.com/office/drawing/2014/main" id="{C1DDEE51-8BA5-AB46-6BAA-AAD39AED14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p>
          </p:txBody>
        </p:sp>
      </p:grpSp>
      <p:sp>
        <p:nvSpPr>
          <p:cNvPr id="7" name="Date Placeholder 1">
            <a:extLst>
              <a:ext uri="{FF2B5EF4-FFF2-40B4-BE49-F238E27FC236}">
                <a16:creationId xmlns:a16="http://schemas.microsoft.com/office/drawing/2014/main" id="{221D10A1-B401-17CE-8A70-52EDED4CB6B6}"/>
              </a:ext>
            </a:extLst>
          </p:cNvPr>
          <p:cNvSpPr txBox="1">
            <a:spLocks/>
          </p:cNvSpPr>
          <p:nvPr userDrawn="1"/>
        </p:nvSpPr>
        <p:spPr>
          <a:xfrm>
            <a:off x="1352024" y="6471244"/>
            <a:ext cx="1190637" cy="180000"/>
          </a:xfrm>
          <a:prstGeom prst="rect">
            <a:avLst/>
          </a:prstGeom>
        </p:spPr>
        <p:txBody>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600" dirty="0"/>
              <a:t>November 20, 2025</a:t>
            </a:r>
            <a:endParaRPr lang="en-IN" sz="600" dirty="0"/>
          </a:p>
        </p:txBody>
      </p:sp>
      <p:sp>
        <p:nvSpPr>
          <p:cNvPr id="8" name="Footer Placeholder 2">
            <a:extLst>
              <a:ext uri="{FF2B5EF4-FFF2-40B4-BE49-F238E27FC236}">
                <a16:creationId xmlns:a16="http://schemas.microsoft.com/office/drawing/2014/main" id="{0575C17C-0F68-C6BE-9711-B5A99E1732D0}"/>
              </a:ext>
            </a:extLst>
          </p:cNvPr>
          <p:cNvSpPr txBox="1">
            <a:spLocks/>
          </p:cNvSpPr>
          <p:nvPr userDrawn="1"/>
        </p:nvSpPr>
        <p:spPr>
          <a:xfrm>
            <a:off x="3161342" y="6471244"/>
            <a:ext cx="3084493" cy="180000"/>
          </a:xfrm>
          <a:prstGeom prst="rect">
            <a:avLst/>
          </a:prstGeom>
        </p:spPr>
        <p:txBody>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600" dirty="0"/>
              <a:t>Welcome 2025 Future Tax Leaders</a:t>
            </a:r>
          </a:p>
        </p:txBody>
      </p:sp>
      <p:sp>
        <p:nvSpPr>
          <p:cNvPr id="10" name="Slide Number Placeholder 4">
            <a:extLst>
              <a:ext uri="{FF2B5EF4-FFF2-40B4-BE49-F238E27FC236}">
                <a16:creationId xmlns:a16="http://schemas.microsoft.com/office/drawing/2014/main" id="{32C0F81E-6406-9670-6874-EE612D6EF4CD}"/>
              </a:ext>
            </a:extLst>
          </p:cNvPr>
          <p:cNvSpPr txBox="1">
            <a:spLocks/>
          </p:cNvSpPr>
          <p:nvPr userDrawn="1"/>
        </p:nvSpPr>
        <p:spPr>
          <a:xfrm>
            <a:off x="609284" y="6471244"/>
            <a:ext cx="662721"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600" dirty="0"/>
              <a:t>Page </a:t>
            </a:r>
            <a:fld id="{D5B76411-544C-4F9A-8EDE-9EEB2BD21F95}" type="slidenum">
              <a:rPr lang="en-IN" sz="600" smtClean="0"/>
              <a:t>‹#›</a:t>
            </a:fld>
            <a:endParaRPr sz="600" dirty="0"/>
          </a:p>
        </p:txBody>
      </p:sp>
    </p:spTree>
    <p:extLst>
      <p:ext uri="{BB962C8B-B14F-4D97-AF65-F5344CB8AC3E}">
        <p14:creationId xmlns:p14="http://schemas.microsoft.com/office/powerpoint/2010/main" val="41575896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17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2" y="907750"/>
            <a:ext cx="609651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26815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33BCB-D9D9-BA76-C032-4189AA13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 t="9994" r="-26" b="15053"/>
          <a:stretch>
            <a:fillRect/>
          </a:stretch>
        </p:blipFill>
        <p:spPr>
          <a:xfrm>
            <a:off x="3172" y="-1"/>
            <a:ext cx="12188828" cy="6858001"/>
          </a:xfrm>
          <a:prstGeom prst="rect">
            <a:avLst/>
          </a:prstGeom>
        </p:spPr>
      </p:pic>
      <p:sp>
        <p:nvSpPr>
          <p:cNvPr id="5" name="Rectangle 4">
            <a:extLst>
              <a:ext uri="{FF2B5EF4-FFF2-40B4-BE49-F238E27FC236}">
                <a16:creationId xmlns:a16="http://schemas.microsoft.com/office/drawing/2014/main" id="{65B1BCF4-C363-BC0B-556A-25BE48C4081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597FF50C-1AD4-461E-B4DD-1C088ACCEA9F}" type="datetime3">
              <a:rPr lang="en-US" smtClean="0"/>
              <a:t>30 January 2026</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dirty="0"/>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39206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lvl1pPr>
              <a:defRPr sz="2400"/>
            </a:lvl1p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6ABEF5EE-C1B0-CB56-30BC-F2EA02D0DD7E}"/>
              </a:ext>
            </a:extLst>
          </p:cNvPr>
          <p:cNvSpPr>
            <a:spLocks noGrp="1"/>
          </p:cNvSpPr>
          <p:nvPr>
            <p:ph type="dt" sz="half" idx="17"/>
          </p:nvPr>
        </p:nvSpPr>
        <p:spPr/>
        <p:txBody>
          <a:bodyPr/>
          <a:lstStyle/>
          <a:p>
            <a:fld id="{90439DC1-BA10-4880-BF2E-76893FD81790}" type="datetime3">
              <a:rPr lang="en-US" smtClean="0"/>
              <a:t>30 January 2026</a:t>
            </a:fld>
            <a:endParaRPr lang="en-US" dirty="0"/>
          </a:p>
        </p:txBody>
      </p:sp>
      <p:sp>
        <p:nvSpPr>
          <p:cNvPr id="8" name="Footer Placeholder 7">
            <a:extLst>
              <a:ext uri="{FF2B5EF4-FFF2-40B4-BE49-F238E27FC236}">
                <a16:creationId xmlns:a16="http://schemas.microsoft.com/office/drawing/2014/main" id="{E539B410-713F-D002-C7AD-50375ABC034D}"/>
              </a:ext>
            </a:extLst>
          </p:cNvPr>
          <p:cNvSpPr>
            <a:spLocks noGrp="1"/>
          </p:cNvSpPr>
          <p:nvPr>
            <p:ph type="ftr" sz="quarter" idx="18"/>
          </p:nvPr>
        </p:nvSpPr>
        <p:spPr/>
        <p:txBody>
          <a:bodyPr/>
          <a:lstStyle/>
          <a:p>
            <a:r>
              <a:rPr lang="en-US" dirty="0"/>
              <a:t>Insert footer text here</a:t>
            </a:r>
          </a:p>
        </p:txBody>
      </p:sp>
      <p:sp>
        <p:nvSpPr>
          <p:cNvPr id="9" name="Slide Number Placeholder 8">
            <a:extLst>
              <a:ext uri="{FF2B5EF4-FFF2-40B4-BE49-F238E27FC236}">
                <a16:creationId xmlns:a16="http://schemas.microsoft.com/office/drawing/2014/main" id="{24877F87-1E81-7C70-C23C-765CF083A38E}"/>
              </a:ext>
            </a:extLst>
          </p:cNvPr>
          <p:cNvSpPr>
            <a:spLocks noGrp="1"/>
          </p:cNvSpPr>
          <p:nvPr>
            <p:ph type="sldNum" sz="quarter" idx="19"/>
          </p:nvPr>
        </p:nvSpPr>
        <p:spPr/>
        <p:txBody>
          <a:bodyPr/>
          <a:lstStyle/>
          <a:p>
            <a:fld id="{F1BC30E3-FFE5-4B91-AA19-87A149EBB9EE}" type="slidenum">
              <a:rPr lang="en-GB" smtClean="0"/>
              <a:pPr/>
              <a:t>‹#›</a:t>
            </a:fld>
            <a:endParaRPr lang="en-GB" dirty="0"/>
          </a:p>
        </p:txBody>
      </p:sp>
    </p:spTree>
    <p:extLst>
      <p:ext uri="{BB962C8B-B14F-4D97-AF65-F5344CB8AC3E}">
        <p14:creationId xmlns:p14="http://schemas.microsoft.com/office/powerpoint/2010/main" val="3559059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EEC3DFCB-D1B8-4386-87B8-F40C5AEAFEFB}" type="datetime3">
              <a:rPr lang="en-US" smtClean="0"/>
              <a:t>30 January 2026</a:t>
            </a:fld>
            <a:endParaRPr lang="en-US" dirty="0"/>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Tree>
    <p:extLst>
      <p:ext uri="{BB962C8B-B14F-4D97-AF65-F5344CB8AC3E}">
        <p14:creationId xmlns:p14="http://schemas.microsoft.com/office/powerpoint/2010/main" val="3230628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73F909FA-FD18-4B0E-A627-818CB7D44EF8}" type="datetime3">
              <a:rPr lang="en-US" smtClean="0"/>
              <a:t>30 January 2026</a:t>
            </a:fld>
            <a:endParaRPr lang="en-US" dirty="0"/>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Tree>
    <p:extLst>
      <p:ext uri="{BB962C8B-B14F-4D97-AF65-F5344CB8AC3E}">
        <p14:creationId xmlns:p14="http://schemas.microsoft.com/office/powerpoint/2010/main" val="1886001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780B71EF-A6FE-49B4-A369-976B1595DA2D}" type="datetime3">
              <a:rPr lang="en-US" smtClean="0"/>
              <a:t>30 January 2026</a:t>
            </a:fld>
            <a:endParaRPr lang="en-US" dirty="0"/>
          </a:p>
        </p:txBody>
      </p:sp>
      <p:sp>
        <p:nvSpPr>
          <p:cNvPr id="5" name="Footer Placeholder ">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080604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FA8185A1-137A-4E09-8168-86FD3E6A7973}" type="datetime3">
              <a:rPr lang="en-US" smtClean="0"/>
              <a:t>30 January 2026</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GB" dirty="0"/>
              <a:t>Click to edit Master title style</a:t>
            </a:r>
            <a:endParaRPr lang="en-US" dirty="0"/>
          </a:p>
        </p:txBody>
      </p:sp>
      <p:sp>
        <p:nvSpPr>
          <p:cNvPr id="14" name="SmartArt Placeholder 13">
            <a:extLst>
              <a:ext uri="{FF2B5EF4-FFF2-40B4-BE49-F238E27FC236}">
                <a16:creationId xmlns:a16="http://schemas.microsoft.com/office/drawing/2014/main" id="{F2CC33D2-B8A3-7F9B-23C1-E7D77B5CBD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5" name="SmartArt Placeholder 14">
            <a:extLst>
              <a:ext uri="{FF2B5EF4-FFF2-40B4-BE49-F238E27FC236}">
                <a16:creationId xmlns:a16="http://schemas.microsoft.com/office/drawing/2014/main" id="{994D7891-125A-9B0F-C008-AB28FC5AC8AA}"/>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114423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E74BB4B1-A3BE-434C-9AD2-D126D4431DC9}" type="datetime3">
              <a:rPr lang="en-US" smtClean="0"/>
              <a:t>30 January 2026</a:t>
            </a:fld>
            <a:endParaRPr lang="en-US" dirty="0"/>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02197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961667BB-7D23-4326-996F-F2FD21A2BC07}" type="datetime3">
              <a:rPr lang="en-US" smtClean="0"/>
              <a:t>30 January 2026</a:t>
            </a:fld>
            <a:endParaRPr lang="en-US" dirty="0"/>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1709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78391B39-732E-4B6F-94A9-5B5F5CB31F6E}" type="datetime3">
              <a:rPr lang="en-US" smtClean="0"/>
              <a:t>30 January 2026</a:t>
            </a:fld>
            <a:endParaRPr lang="en-US" dirty="0"/>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25608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Background" descr="A blurry image of a person&#10;&#10;Description automatically generated">
            <a:extLst>
              <a:ext uri="{FF2B5EF4-FFF2-40B4-BE49-F238E27FC236}">
                <a16:creationId xmlns:a16="http://schemas.microsoft.com/office/drawing/2014/main" id="{E1799826-E423-46F7-36D9-A960EFB822B8}"/>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814A8FEE-D114-42EB-B467-07FC8ACCD624}" type="datetime3">
              <a:rPr lang="en-US" smtClean="0"/>
              <a:t>30 January 2026</a:t>
            </a:fld>
            <a:endParaRPr lang="en-US" dirty="0"/>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grpSp>
        <p:nvGrpSpPr>
          <p:cNvPr id="8" name="Logo">
            <a:extLst>
              <a:ext uri="{FF2B5EF4-FFF2-40B4-BE49-F238E27FC236}">
                <a16:creationId xmlns:a16="http://schemas.microsoft.com/office/drawing/2014/main" id="{4CFBABDE-43B8-B4AD-62B7-9BAD9B05193A}"/>
              </a:ext>
            </a:extLst>
          </p:cNvPr>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9FB277BB-02D7-CF64-703C-61BA44354D43}"/>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DA16F5A-1F04-237B-E750-9909A6478A86}"/>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5E6116E-1248-BA3A-5F9C-827C2BE26CEC}"/>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61961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A1DE320E-BB6B-411F-A226-9D8BB518E6BF}" type="datetime3">
              <a:rPr lang="en-US" smtClean="0"/>
              <a:t>30 January 2026</a:t>
            </a:fld>
            <a:endParaRPr lang="en-US" dirty="0"/>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dirty="0"/>
          </a:p>
        </p:txBody>
      </p:sp>
    </p:spTree>
    <p:extLst>
      <p:ext uri="{BB962C8B-B14F-4D97-AF65-F5344CB8AC3E}">
        <p14:creationId xmlns:p14="http://schemas.microsoft.com/office/powerpoint/2010/main" val="3669377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4" name="Date Placeholder 13">
            <a:extLst>
              <a:ext uri="{FF2B5EF4-FFF2-40B4-BE49-F238E27FC236}">
                <a16:creationId xmlns:a16="http://schemas.microsoft.com/office/drawing/2014/main" id="{FF04263E-9F32-7609-1152-7E305FEBE745}"/>
              </a:ext>
            </a:extLst>
          </p:cNvPr>
          <p:cNvSpPr>
            <a:spLocks noGrp="1"/>
          </p:cNvSpPr>
          <p:nvPr>
            <p:ph type="dt" sz="half" idx="14"/>
          </p:nvPr>
        </p:nvSpPr>
        <p:spPr/>
        <p:txBody>
          <a:bodyPr/>
          <a:lstStyle/>
          <a:p>
            <a:fld id="{F82490CA-64AB-4FF2-AD91-5CA8C52C0E20}" type="datetime3">
              <a:rPr lang="en-US" smtClean="0"/>
              <a:t>30 January 2026</a:t>
            </a:fld>
            <a:endParaRPr lang="en-US" dirty="0"/>
          </a:p>
        </p:txBody>
      </p:sp>
      <p:sp>
        <p:nvSpPr>
          <p:cNvPr id="15" name="Footer Placeholder 14">
            <a:extLst>
              <a:ext uri="{FF2B5EF4-FFF2-40B4-BE49-F238E27FC236}">
                <a16:creationId xmlns:a16="http://schemas.microsoft.com/office/drawing/2014/main" id="{F7F02905-9FFE-65B7-8565-3E827BBAECD9}"/>
              </a:ext>
            </a:extLst>
          </p:cNvPr>
          <p:cNvSpPr>
            <a:spLocks noGrp="1"/>
          </p:cNvSpPr>
          <p:nvPr>
            <p:ph type="ftr" sz="quarter" idx="15"/>
          </p:nvPr>
        </p:nvSpPr>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10BD8AE-BB2B-B523-1D74-4E8DBE2102BC}"/>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740510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Slide Number Placeholder 6">
            <a:extLst>
              <a:ext uri="{FF2B5EF4-FFF2-40B4-BE49-F238E27FC236}">
                <a16:creationId xmlns:a16="http://schemas.microsoft.com/office/drawing/2014/main" id="{DC0E1552-BF13-453D-A76C-3B49D9C85708}"/>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0FC3EC46-D295-425C-8ED2-70D3C94626A0}"/>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439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6" name="Date Placeholder 15">
            <a:extLst>
              <a:ext uri="{FF2B5EF4-FFF2-40B4-BE49-F238E27FC236}">
                <a16:creationId xmlns:a16="http://schemas.microsoft.com/office/drawing/2014/main" id="{DB4372B3-E211-F19D-CBD9-6CEDF871BD0C}"/>
              </a:ext>
            </a:extLst>
          </p:cNvPr>
          <p:cNvSpPr>
            <a:spLocks noGrp="1"/>
          </p:cNvSpPr>
          <p:nvPr>
            <p:ph type="dt" sz="half" idx="14"/>
          </p:nvPr>
        </p:nvSpPr>
        <p:spPr/>
        <p:txBody>
          <a:bodyPr/>
          <a:lstStyle/>
          <a:p>
            <a:fld id="{ECFB888F-6783-4B6F-B43A-B64950462B56}" type="datetime3">
              <a:rPr lang="en-US" smtClean="0"/>
              <a:t>30 January 2026</a:t>
            </a:fld>
            <a:endParaRPr lang="en-US" dirty="0"/>
          </a:p>
        </p:txBody>
      </p:sp>
      <p:sp>
        <p:nvSpPr>
          <p:cNvPr id="17" name="Footer Placeholder 16">
            <a:extLst>
              <a:ext uri="{FF2B5EF4-FFF2-40B4-BE49-F238E27FC236}">
                <a16:creationId xmlns:a16="http://schemas.microsoft.com/office/drawing/2014/main" id="{53173B02-1E93-D358-4602-350A7447C76C}"/>
              </a:ext>
            </a:extLst>
          </p:cNvPr>
          <p:cNvSpPr>
            <a:spLocks noGrp="1"/>
          </p:cNvSpPr>
          <p:nvPr>
            <p:ph type="ftr" sz="quarter" idx="15"/>
          </p:nvPr>
        </p:nvSpPr>
        <p:spPr/>
        <p:txBody>
          <a:bodyPr/>
          <a:lstStyle/>
          <a:p>
            <a:r>
              <a:rPr lang="en-US" dirty="0"/>
              <a:t>Insert footer text here</a:t>
            </a:r>
          </a:p>
        </p:txBody>
      </p:sp>
      <p:sp>
        <p:nvSpPr>
          <p:cNvPr id="18" name="Slide Number Placeholder 17">
            <a:extLst>
              <a:ext uri="{FF2B5EF4-FFF2-40B4-BE49-F238E27FC236}">
                <a16:creationId xmlns:a16="http://schemas.microsoft.com/office/drawing/2014/main" id="{A5E3423F-0FF8-8E54-CEB8-1F15261AFD0E}"/>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987708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Header 3">
    <p:spTree>
      <p:nvGrpSpPr>
        <p:cNvPr id="1" name=""/>
        <p:cNvGrpSpPr/>
        <p:nvPr/>
      </p:nvGrpSpPr>
      <p:grpSpPr>
        <a:xfrm>
          <a:off x="0" y="0"/>
          <a:ext cx="0" cy="0"/>
          <a:chOff x="0" y="0"/>
          <a:chExt cx="0" cy="0"/>
        </a:xfrm>
      </p:grpSpPr>
      <p:pic>
        <p:nvPicPr>
          <p:cNvPr id="3" name="Picture 2" descr="A picture containing person, indoor, working, bowed instrument&#10;&#10;Description automatically generated">
            <a:extLst>
              <a:ext uri="{FF2B5EF4-FFF2-40B4-BE49-F238E27FC236}">
                <a16:creationId xmlns:a16="http://schemas.microsoft.com/office/drawing/2014/main" id="{A20E26DA-1218-C368-824A-BA83534BDC4D}"/>
              </a:ext>
            </a:extLst>
          </p:cNvPr>
          <p:cNvPicPr>
            <a:picLocks/>
          </p:cNvPicPr>
          <p:nvPr userDrawn="1"/>
        </p:nvPicPr>
        <p:blipFill rotWithShape="1">
          <a:blip r:embed="rId2" cstate="screen">
            <a:extLst>
              <a:ext uri="{28A0092B-C50C-407E-A947-70E740481C1C}">
                <a14:useLocalDpi xmlns:a14="http://schemas.microsoft.com/office/drawing/2010/main"/>
              </a:ext>
            </a:extLst>
          </a:blip>
          <a:srcRect b="25016"/>
          <a:stretch>
            <a:fill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65B1BCF4-C363-BC0B-556A-25BE48C4081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597FF50C-1AD4-461E-B4DD-1C088ACCEA9F}" type="datetime3">
              <a:rPr lang="en-US" smtClean="0"/>
              <a:t>30 January 2026</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dirty="0"/>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96046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2E28B2B-ED84-D8B9-C6E0-AF4BC1706BD2}"/>
              </a:ext>
            </a:extLst>
          </p:cNvPr>
          <p:cNvSpPr>
            <a:spLocks noGrp="1"/>
          </p:cNvSpPr>
          <p:nvPr>
            <p:ph type="dt" sz="half" idx="17"/>
          </p:nvPr>
        </p:nvSpPr>
        <p:spPr/>
        <p:txBody>
          <a:bodyPr/>
          <a:lstStyle>
            <a:lvl1pPr>
              <a:defRPr>
                <a:solidFill>
                  <a:schemeClr val="bg1"/>
                </a:solidFill>
              </a:defRPr>
            </a:lvl1pPr>
          </a:lstStyle>
          <a:p>
            <a:fld id="{0E5B408C-772D-4848-9C1B-62A1883586B1}" type="datetime3">
              <a:rPr lang="en-US" smtClean="0"/>
              <a:t>30 January 2026</a:t>
            </a:fld>
            <a:endParaRPr lang="en-US" dirty="0"/>
          </a:p>
        </p:txBody>
      </p:sp>
      <p:sp>
        <p:nvSpPr>
          <p:cNvPr id="5" name="Footer Placeholder 4">
            <a:extLst>
              <a:ext uri="{FF2B5EF4-FFF2-40B4-BE49-F238E27FC236}">
                <a16:creationId xmlns:a16="http://schemas.microsoft.com/office/drawing/2014/main" id="{422FBA85-AB9A-E34B-448A-B5BB1CE520BD}"/>
              </a:ext>
            </a:extLst>
          </p:cNvPr>
          <p:cNvSpPr>
            <a:spLocks noGrp="1"/>
          </p:cNvSpPr>
          <p:nvPr>
            <p:ph type="ftr" sz="quarter" idx="18"/>
          </p:nvPr>
        </p:nvSpPr>
        <p:spPr/>
        <p:txBody>
          <a:bodyPr/>
          <a:lstStyle>
            <a:lvl1pPr>
              <a:defRPr>
                <a:solidFill>
                  <a:schemeClr val="bg1"/>
                </a:solidFill>
              </a:defRPr>
            </a:lvl1pPr>
          </a:lstStyle>
          <a:p>
            <a:r>
              <a:rPr lang="en-US" dirty="0"/>
              <a:t>Insert footer text here</a:t>
            </a:r>
          </a:p>
        </p:txBody>
      </p:sp>
      <p:sp>
        <p:nvSpPr>
          <p:cNvPr id="6" name="Slide Number Placeholder 5">
            <a:extLst>
              <a:ext uri="{FF2B5EF4-FFF2-40B4-BE49-F238E27FC236}">
                <a16:creationId xmlns:a16="http://schemas.microsoft.com/office/drawing/2014/main" id="{6A1C081B-AFD3-2CFE-BC00-E7A72056889B}"/>
              </a:ext>
            </a:extLst>
          </p:cNvPr>
          <p:cNvSpPr>
            <a:spLocks noGrp="1"/>
          </p:cNvSpPr>
          <p:nvPr>
            <p:ph type="sldNum" sz="quarter" idx="19"/>
          </p:nvPr>
        </p:nvSpPr>
        <p:spPr/>
        <p:txBody>
          <a:bodyPr/>
          <a:lstStyle>
            <a:lvl1pPr>
              <a:defRPr>
                <a:solidFill>
                  <a:schemeClr val="bg1"/>
                </a:solidFill>
              </a:defRPr>
            </a:lvl1pPr>
          </a:lstStyle>
          <a:p>
            <a:fld id="{F1BC30E3-FFE5-4B91-AA19-87A149EBB9EE}" type="slidenum">
              <a:rPr lang="en-GB" smtClean="0"/>
              <a:pPr/>
              <a:t>‹#›</a:t>
            </a:fld>
            <a:endParaRPr lang="en-GB" dirty="0"/>
          </a:p>
        </p:txBody>
      </p:sp>
    </p:spTree>
    <p:extLst>
      <p:ext uri="{BB962C8B-B14F-4D97-AF65-F5344CB8AC3E}">
        <p14:creationId xmlns:p14="http://schemas.microsoft.com/office/powerpoint/2010/main" val="873483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CD586011-88F7-4D27-88FF-29229304D94D}" type="datetime3">
              <a:rPr lang="en-US" smtClean="0"/>
              <a:t>30 January 2026</a:t>
            </a:fld>
            <a:endParaRPr lang="en-US" dirty="0"/>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Tree>
    <p:extLst>
      <p:ext uri="{BB962C8B-B14F-4D97-AF65-F5344CB8AC3E}">
        <p14:creationId xmlns:p14="http://schemas.microsoft.com/office/powerpoint/2010/main" val="3737509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CBDEDE8A-D1F0-4637-88FC-FEA4C268842A}" type="datetime3">
              <a:rPr lang="en-US" smtClean="0"/>
              <a:t>30 January 2026</a:t>
            </a:fld>
            <a:endParaRPr lang="en-US" dirty="0"/>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C1E70FED-DAAF-4620-8301-2010C6668930}" type="datetime3">
              <a:rPr lang="en-US" smtClean="0"/>
              <a:t>30 January 2026</a:t>
            </a:fld>
            <a:endParaRPr lang="en-US" dirty="0"/>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3829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1334A607-3901-491C-8885-564EE266EC68}" type="datetime3">
              <a:rPr lang="en-US" smtClean="0"/>
              <a:t>30 January 2026</a:t>
            </a:fld>
            <a:endParaRPr lang="en-US" dirty="0"/>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171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8" name="Background" descr="A blurry image of a rainbow&#10;&#10;Description automatically generated">
            <a:extLst>
              <a:ext uri="{FF2B5EF4-FFF2-40B4-BE49-F238E27FC236}">
                <a16:creationId xmlns:a16="http://schemas.microsoft.com/office/drawing/2014/main" id="{A2A28331-3A24-BC3F-1B9B-BAB01D3DA0C7}"/>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1"/>
            <a:ext cx="12193200" cy="68616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8"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3"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5FF4680B-13BD-47C4-9E78-7312BB65F212}" type="datetime3">
              <a:rPr lang="en-US" smtClean="0"/>
              <a:t>30 January 2026</a:t>
            </a:fld>
            <a:endParaRPr lang="en-US" dirty="0"/>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grpSp>
        <p:nvGrpSpPr>
          <p:cNvPr id="9" name="Logo">
            <a:extLst>
              <a:ext uri="{FF2B5EF4-FFF2-40B4-BE49-F238E27FC236}">
                <a16:creationId xmlns:a16="http://schemas.microsoft.com/office/drawing/2014/main" id="{36D36C33-0B8C-8DBD-3F6B-18CF865961F1}"/>
              </a:ext>
            </a:extLst>
          </p:cNvPr>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DA3CB2D9-CE5B-5012-157D-3AE3DF5D1F33}"/>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EB023BFD-E84E-29EF-B3C7-7EA579CF4E95}"/>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4" name="Freeform 7">
              <a:extLst>
                <a:ext uri="{FF2B5EF4-FFF2-40B4-BE49-F238E27FC236}">
                  <a16:creationId xmlns:a16="http://schemas.microsoft.com/office/drawing/2014/main" id="{A98FFF98-BC19-88BE-80DE-100A03E1A068}"/>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159891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B9BCB5E8-9A2D-4796-9B62-7B13DBF3233D}" type="datetime3">
              <a:rPr lang="en-US" smtClean="0"/>
              <a:t>30 January 2026</a:t>
            </a:fld>
            <a:endParaRPr lang="en-US" dirty="0"/>
          </a:p>
        </p:txBody>
      </p:sp>
      <p:sp>
        <p:nvSpPr>
          <p:cNvPr id="5" name="Footer Placeholder ">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A856AB26-9244-40C1-837D-9189EB7D7925}" type="datetime3">
              <a:rPr lang="en-US" smtClean="0"/>
              <a:t>30 January 2026</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762018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F1A45D26-DED2-4668-B784-A4925AAE4258}" type="datetime3">
              <a:rPr lang="en-US" smtClean="0"/>
              <a:t>30 January 2026</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255360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B448762F-1922-4AC6-A330-E553077E969A}" type="datetime3">
              <a:rPr lang="en-US" smtClean="0"/>
              <a:t>30 January 2026</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961199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731D20D0-87D3-43C7-AB56-BC9A457BC713}" type="datetime3">
              <a:rPr lang="en-US" smtClean="0"/>
              <a:t>30 January 2026</a:t>
            </a:fld>
            <a:endParaRPr lang="en-US" dirty="0"/>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2623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854CF299-8B58-4FD6-A01A-49598D9E3F2C}" type="datetime3">
              <a:rPr lang="en-US" smtClean="0"/>
              <a:t>30 January 2026</a:t>
            </a:fld>
            <a:endParaRPr lang="en-US" dirty="0"/>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383437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A24B417B-4323-4856-98C1-8DDEB72BE131}" type="datetime3">
              <a:rPr lang="en-US" smtClean="0"/>
              <a:t>30 January 2026</a:t>
            </a:fld>
            <a:endParaRPr lang="en-US" dirty="0"/>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dirty="0"/>
          </a:p>
        </p:txBody>
      </p:sp>
    </p:spTree>
    <p:extLst>
      <p:ext uri="{BB962C8B-B14F-4D97-AF65-F5344CB8AC3E}">
        <p14:creationId xmlns:p14="http://schemas.microsoft.com/office/powerpoint/2010/main" val="4069290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3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78A0ADD-637C-417F-8A38-32364FD80157}"/>
              </a:ext>
            </a:extLst>
          </p:cNvPr>
          <p:cNvGraphicFramePr>
            <a:graphicFrameLocks noChangeAspect="1"/>
          </p:cNvGraphicFramePr>
          <p:nvPr userDrawn="1">
            <p:custDataLst>
              <p:tags r:id="rId1"/>
            </p:custDataLst>
            <p:extLst>
              <p:ext uri="{D42A27DB-BD31-4B8C-83A1-F6EECF244321}">
                <p14:modId xmlns:p14="http://schemas.microsoft.com/office/powerpoint/2010/main" val="13202875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4" name="Object 3" hidden="1">
                        <a:extLst>
                          <a:ext uri="{FF2B5EF4-FFF2-40B4-BE49-F238E27FC236}">
                            <a16:creationId xmlns:a16="http://schemas.microsoft.com/office/drawing/2014/main" id="{978A0ADD-637C-417F-8A38-32364FD80157}"/>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hasCustomPrompt="1"/>
          </p:nvPr>
        </p:nvSpPr>
        <p:spPr>
          <a:xfrm>
            <a:off x="609601" y="294200"/>
            <a:ext cx="10972800" cy="590400"/>
          </a:xfrm>
        </p:spPr>
        <p:txBody>
          <a:bodyPr vert="horz"/>
          <a:lstStyle>
            <a:lvl1pPr>
              <a:defRPr sz="2400">
                <a:solidFill>
                  <a:schemeClr val="bg1"/>
                </a:solidFill>
              </a:defRPr>
            </a:lvl1pPr>
          </a:lstStyle>
          <a:p>
            <a:r>
              <a:rPr lang="en-US" dirty="0"/>
              <a:t>Standard slide</a:t>
            </a:r>
            <a:endParaRPr lang="en-GB" dirty="0"/>
          </a:p>
        </p:txBody>
      </p:sp>
      <p:sp>
        <p:nvSpPr>
          <p:cNvPr id="5" name="Slide Number Placeholder 4">
            <a:extLst>
              <a:ext uri="{FF2B5EF4-FFF2-40B4-BE49-F238E27FC236}">
                <a16:creationId xmlns:a16="http://schemas.microsoft.com/office/drawing/2014/main" id="{4434FE67-B066-4247-BB41-6FE7CE167E55}"/>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
        <p:nvSpPr>
          <p:cNvPr id="6" name="Line 10">
            <a:extLst>
              <a:ext uri="{FF2B5EF4-FFF2-40B4-BE49-F238E27FC236}">
                <a16:creationId xmlns:a16="http://schemas.microsoft.com/office/drawing/2014/main" id="{9F6020B2-38B3-4E45-92F1-1BE48E6524BA}"/>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3166123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4" name="Date Placeholder 13">
            <a:extLst>
              <a:ext uri="{FF2B5EF4-FFF2-40B4-BE49-F238E27FC236}">
                <a16:creationId xmlns:a16="http://schemas.microsoft.com/office/drawing/2014/main" id="{FF04263E-9F32-7609-1152-7E305FEBE745}"/>
              </a:ext>
            </a:extLst>
          </p:cNvPr>
          <p:cNvSpPr>
            <a:spLocks noGrp="1"/>
          </p:cNvSpPr>
          <p:nvPr>
            <p:ph type="dt" sz="half" idx="14"/>
          </p:nvPr>
        </p:nvSpPr>
        <p:spPr/>
        <p:txBody>
          <a:bodyPr/>
          <a:lstStyle/>
          <a:p>
            <a:fld id="{F82490CA-64AB-4FF2-AD91-5CA8C52C0E20}" type="datetime3">
              <a:rPr lang="en-US" smtClean="0"/>
              <a:t>30 January 2026</a:t>
            </a:fld>
            <a:endParaRPr lang="en-US" dirty="0"/>
          </a:p>
        </p:txBody>
      </p:sp>
      <p:sp>
        <p:nvSpPr>
          <p:cNvPr id="15" name="Footer Placeholder 14">
            <a:extLst>
              <a:ext uri="{FF2B5EF4-FFF2-40B4-BE49-F238E27FC236}">
                <a16:creationId xmlns:a16="http://schemas.microsoft.com/office/drawing/2014/main" id="{F7F02905-9FFE-65B7-8565-3E827BBAECD9}"/>
              </a:ext>
            </a:extLst>
          </p:cNvPr>
          <p:cNvSpPr>
            <a:spLocks noGrp="1"/>
          </p:cNvSpPr>
          <p:nvPr>
            <p:ph type="ftr" sz="quarter" idx="15"/>
          </p:nvPr>
        </p:nvSpPr>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10BD8AE-BB2B-B523-1D74-4E8DBE2102BC}"/>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12300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Slide Number Placeholder 6">
            <a:extLst>
              <a:ext uri="{FF2B5EF4-FFF2-40B4-BE49-F238E27FC236}">
                <a16:creationId xmlns:a16="http://schemas.microsoft.com/office/drawing/2014/main" id="{DC0E1552-BF13-453D-A76C-3B49D9C85708}"/>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0FC3EC46-D295-425C-8ED2-70D3C94626A0}"/>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487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pic>
        <p:nvPicPr>
          <p:cNvPr id="11" name="Background" descr="A colorful light in the dark&#10;&#10;Description automatically generated">
            <a:extLst>
              <a:ext uri="{FF2B5EF4-FFF2-40B4-BE49-F238E27FC236}">
                <a16:creationId xmlns:a16="http://schemas.microsoft.com/office/drawing/2014/main" id="{B01642D7-4E4F-867F-08FE-F5B7458A38C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3"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096"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8670"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CF5C153E-9DAF-49F2-BDFF-91687879F583}" type="datetime3">
              <a:rPr lang="en-US" smtClean="0"/>
              <a:t>30 January 2026</a:t>
            </a:fld>
            <a:endParaRPr lang="en-US" dirty="0"/>
          </a:p>
        </p:txBody>
      </p:sp>
      <p:sp>
        <p:nvSpPr>
          <p:cNvPr id="5" name="Footer Placeholder ">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grpSp>
        <p:nvGrpSpPr>
          <p:cNvPr id="17" name="Logo">
            <a:extLst>
              <a:ext uri="{FF2B5EF4-FFF2-40B4-BE49-F238E27FC236}">
                <a16:creationId xmlns:a16="http://schemas.microsoft.com/office/drawing/2014/main" id="{EC0BFB89-FAB5-160D-D6E7-673C72C630D5}"/>
              </a:ext>
            </a:extLst>
          </p:cNvPr>
          <p:cNvGrpSpPr/>
          <p:nvPr userDrawn="1"/>
        </p:nvGrpSpPr>
        <p:grpSpPr bwMode="black">
          <a:xfrm>
            <a:off x="11623900" y="6276977"/>
            <a:ext cx="346158" cy="355219"/>
            <a:chOff x="7110" y="4004"/>
            <a:chExt cx="191" cy="196"/>
          </a:xfrm>
        </p:grpSpPr>
        <p:sp>
          <p:nvSpPr>
            <p:cNvPr id="18" name="Freeform 5">
              <a:extLst>
                <a:ext uri="{FF2B5EF4-FFF2-40B4-BE49-F238E27FC236}">
                  <a16:creationId xmlns:a16="http://schemas.microsoft.com/office/drawing/2014/main" id="{49E0C4E9-31F6-3AD8-056E-81A5BE6A3E4C}"/>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9" name="Freeform 6">
              <a:extLst>
                <a:ext uri="{FF2B5EF4-FFF2-40B4-BE49-F238E27FC236}">
                  <a16:creationId xmlns:a16="http://schemas.microsoft.com/office/drawing/2014/main" id="{290A4FFE-C215-2C91-4D46-32D31805E46C}"/>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20" name="Freeform 7">
              <a:extLst>
                <a:ext uri="{FF2B5EF4-FFF2-40B4-BE49-F238E27FC236}">
                  <a16:creationId xmlns:a16="http://schemas.microsoft.com/office/drawing/2014/main" id="{7E3BFB0A-D692-C730-136A-21B4EBAA94EC}"/>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500266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6" name="Date Placeholder 15">
            <a:extLst>
              <a:ext uri="{FF2B5EF4-FFF2-40B4-BE49-F238E27FC236}">
                <a16:creationId xmlns:a16="http://schemas.microsoft.com/office/drawing/2014/main" id="{DB4372B3-E211-F19D-CBD9-6CEDF871BD0C}"/>
              </a:ext>
            </a:extLst>
          </p:cNvPr>
          <p:cNvSpPr>
            <a:spLocks noGrp="1"/>
          </p:cNvSpPr>
          <p:nvPr>
            <p:ph type="dt" sz="half" idx="14"/>
          </p:nvPr>
        </p:nvSpPr>
        <p:spPr/>
        <p:txBody>
          <a:bodyPr/>
          <a:lstStyle/>
          <a:p>
            <a:fld id="{ECFB888F-6783-4B6F-B43A-B64950462B56}" type="datetime3">
              <a:rPr lang="en-US" smtClean="0"/>
              <a:t>30 January 2026</a:t>
            </a:fld>
            <a:endParaRPr lang="en-US" dirty="0"/>
          </a:p>
        </p:txBody>
      </p:sp>
      <p:sp>
        <p:nvSpPr>
          <p:cNvPr id="17" name="Footer Placeholder 16">
            <a:extLst>
              <a:ext uri="{FF2B5EF4-FFF2-40B4-BE49-F238E27FC236}">
                <a16:creationId xmlns:a16="http://schemas.microsoft.com/office/drawing/2014/main" id="{53173B02-1E93-D358-4602-350A7447C76C}"/>
              </a:ext>
            </a:extLst>
          </p:cNvPr>
          <p:cNvSpPr>
            <a:spLocks noGrp="1"/>
          </p:cNvSpPr>
          <p:nvPr>
            <p:ph type="ftr" sz="quarter" idx="15"/>
          </p:nvPr>
        </p:nvSpPr>
        <p:spPr/>
        <p:txBody>
          <a:bodyPr/>
          <a:lstStyle/>
          <a:p>
            <a:r>
              <a:rPr lang="en-US" dirty="0"/>
              <a:t>Insert footer text here</a:t>
            </a:r>
          </a:p>
        </p:txBody>
      </p:sp>
      <p:sp>
        <p:nvSpPr>
          <p:cNvPr id="18" name="Slide Number Placeholder 17">
            <a:extLst>
              <a:ext uri="{FF2B5EF4-FFF2-40B4-BE49-F238E27FC236}">
                <a16:creationId xmlns:a16="http://schemas.microsoft.com/office/drawing/2014/main" id="{A5E3423F-0FF8-8E54-CEB8-1F15261AFD0E}"/>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054575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Hea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67BDB-B18D-F3DB-77BF-6464C32C71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86" b="8230"/>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5B1BCF4-C363-BC0B-556A-25BE48C4081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597FF50C-1AD4-461E-B4DD-1C088ACCEA9F}" type="datetime3">
              <a:rPr lang="en-US" smtClean="0"/>
              <a:t>30 January 2026</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dirty="0"/>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206474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3">
    <p:spTree>
      <p:nvGrpSpPr>
        <p:cNvPr id="1" name=""/>
        <p:cNvGrpSpPr/>
        <p:nvPr/>
      </p:nvGrpSpPr>
      <p:grpSpPr>
        <a:xfrm>
          <a:off x="0" y="0"/>
          <a:ext cx="0" cy="0"/>
          <a:chOff x="0" y="0"/>
          <a:chExt cx="0" cy="0"/>
        </a:xfrm>
      </p:grpSpPr>
      <p:pic>
        <p:nvPicPr>
          <p:cNvPr id="3" name="Picture 2" descr="A picture containing person, indoor, working, bowed instrument&#10;&#10;Description automatically generated">
            <a:extLst>
              <a:ext uri="{FF2B5EF4-FFF2-40B4-BE49-F238E27FC236}">
                <a16:creationId xmlns:a16="http://schemas.microsoft.com/office/drawing/2014/main" id="{A20E26DA-1218-C368-824A-BA83534BDC4D}"/>
              </a:ext>
            </a:extLst>
          </p:cNvPr>
          <p:cNvPicPr>
            <a:picLocks/>
          </p:cNvPicPr>
          <p:nvPr userDrawn="1"/>
        </p:nvPicPr>
        <p:blipFill rotWithShape="1">
          <a:blip r:embed="rId2" cstate="screen">
            <a:extLst>
              <a:ext uri="{28A0092B-C50C-407E-A947-70E740481C1C}">
                <a14:useLocalDpi xmlns:a14="http://schemas.microsoft.com/office/drawing/2010/main"/>
              </a:ext>
            </a:extLst>
          </a:blip>
          <a:srcRect b="25016"/>
          <a:stretch>
            <a:fill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65B1BCF4-C363-BC0B-556A-25BE48C4081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597FF50C-1AD4-461E-B4DD-1C088ACCEA9F}" type="datetime3">
              <a:rPr lang="en-US" smtClean="0"/>
              <a:t>30 January 2026</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dirty="0"/>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714779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17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3145247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17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2" y="907750"/>
            <a:ext cx="609651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2362171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sp>
        <p:nvSpPr>
          <p:cNvPr id="274" name="Subtitle 2">
            <a:extLst>
              <a:ext uri="{FF2B5EF4-FFF2-40B4-BE49-F238E27FC236}">
                <a16:creationId xmlns:a16="http://schemas.microsoft.com/office/drawing/2014/main" id="{74103396-CF0A-A808-BF1B-463C3EF7376E}"/>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sz="1600">
                <a:latin typeface="EYInterstate" panose="0200050302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75" name="Title 4">
            <a:extLst>
              <a:ext uri="{FF2B5EF4-FFF2-40B4-BE49-F238E27FC236}">
                <a16:creationId xmlns:a16="http://schemas.microsoft.com/office/drawing/2014/main" id="{B57CD4DB-AED0-4F7E-41BA-02CA96598AE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289" name="Text Placeholder 288">
            <a:extLst>
              <a:ext uri="{FF2B5EF4-FFF2-40B4-BE49-F238E27FC236}">
                <a16:creationId xmlns:a16="http://schemas.microsoft.com/office/drawing/2014/main" id="{31D45A6D-135C-8C27-4F13-A3BC79AB3ED3}"/>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58067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96302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27907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20066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064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CE914682-16D2-4DDF-B2E4-906651768A9F}" type="datetime3">
              <a:rPr lang="en-US" smtClean="0"/>
              <a:t>30 January 2026</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r>
              <a:rPr lang="en-US" dirty="0"/>
              <a:t>Click icon to add picture</a:t>
            </a:r>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US"/>
              <a:t>Click to edit Master title style</a:t>
            </a:r>
            <a:endParaRPr lang="en-US" dirty="0"/>
          </a:p>
        </p:txBody>
      </p:sp>
      <p:sp>
        <p:nvSpPr>
          <p:cNvPr id="9" name="SmartArt Placeholder 13">
            <a:extLst>
              <a:ext uri="{FF2B5EF4-FFF2-40B4-BE49-F238E27FC236}">
                <a16:creationId xmlns:a16="http://schemas.microsoft.com/office/drawing/2014/main" id="{7CC7DD02-31B9-871B-D392-67044008A7C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F8BC9449-6E17-FDE5-FA92-7342C909AE74}"/>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525355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pic>
        <p:nvPicPr>
          <p:cNvPr id="10" name="Picture 9" descr="A group of people looking at a computer screen&#10;&#10;Description automatically generated with medium confidence">
            <a:extLst>
              <a:ext uri="{FF2B5EF4-FFF2-40B4-BE49-F238E27FC236}">
                <a16:creationId xmlns:a16="http://schemas.microsoft.com/office/drawing/2014/main" id="{6D478B90-0057-FE7A-40C6-0C501BF824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4292" y="-36561"/>
            <a:ext cx="12187707" cy="6894561"/>
          </a:xfrm>
          <a:prstGeom prst="rect">
            <a:avLst/>
          </a:prstGeom>
        </p:spPr>
      </p:pic>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79940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53066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790346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92838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282068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905337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7203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6" name="Date Placeholder 15">
            <a:extLst>
              <a:ext uri="{FF2B5EF4-FFF2-40B4-BE49-F238E27FC236}">
                <a16:creationId xmlns:a16="http://schemas.microsoft.com/office/drawing/2014/main" id="{DB4372B3-E211-F19D-CBD9-6CEDF871BD0C}"/>
              </a:ext>
            </a:extLst>
          </p:cNvPr>
          <p:cNvSpPr>
            <a:spLocks noGrp="1"/>
          </p:cNvSpPr>
          <p:nvPr>
            <p:ph type="dt" sz="half" idx="14"/>
          </p:nvPr>
        </p:nvSpPr>
        <p:spPr/>
        <p:txBody>
          <a:bodyPr/>
          <a:lstStyle/>
          <a:p>
            <a:fld id="{ECFB888F-6783-4B6F-B43A-B64950462B56}" type="datetime3">
              <a:rPr lang="en-US" smtClean="0"/>
              <a:t>30 January 2026</a:t>
            </a:fld>
            <a:endParaRPr lang="en-US" dirty="0"/>
          </a:p>
        </p:txBody>
      </p:sp>
      <p:sp>
        <p:nvSpPr>
          <p:cNvPr id="17" name="Footer Placeholder 16">
            <a:extLst>
              <a:ext uri="{FF2B5EF4-FFF2-40B4-BE49-F238E27FC236}">
                <a16:creationId xmlns:a16="http://schemas.microsoft.com/office/drawing/2014/main" id="{53173B02-1E93-D358-4602-350A7447C76C}"/>
              </a:ext>
            </a:extLst>
          </p:cNvPr>
          <p:cNvSpPr>
            <a:spLocks noGrp="1"/>
          </p:cNvSpPr>
          <p:nvPr>
            <p:ph type="ftr" sz="quarter" idx="15"/>
          </p:nvPr>
        </p:nvSpPr>
        <p:spPr/>
        <p:txBody>
          <a:bodyPr/>
          <a:lstStyle/>
          <a:p>
            <a:r>
              <a:rPr lang="en-US" dirty="0"/>
              <a:t>Insert footer text here</a:t>
            </a:r>
          </a:p>
        </p:txBody>
      </p:sp>
      <p:sp>
        <p:nvSpPr>
          <p:cNvPr id="18" name="Slide Number Placeholder 17">
            <a:extLst>
              <a:ext uri="{FF2B5EF4-FFF2-40B4-BE49-F238E27FC236}">
                <a16:creationId xmlns:a16="http://schemas.microsoft.com/office/drawing/2014/main" id="{A5E3423F-0FF8-8E54-CEB8-1F15261AFD0E}"/>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551596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4" name="Date Placeholder 13">
            <a:extLst>
              <a:ext uri="{FF2B5EF4-FFF2-40B4-BE49-F238E27FC236}">
                <a16:creationId xmlns:a16="http://schemas.microsoft.com/office/drawing/2014/main" id="{FF04263E-9F32-7609-1152-7E305FEBE745}"/>
              </a:ext>
            </a:extLst>
          </p:cNvPr>
          <p:cNvSpPr>
            <a:spLocks noGrp="1"/>
          </p:cNvSpPr>
          <p:nvPr>
            <p:ph type="dt" sz="half" idx="14"/>
          </p:nvPr>
        </p:nvSpPr>
        <p:spPr/>
        <p:txBody>
          <a:bodyPr/>
          <a:lstStyle/>
          <a:p>
            <a:fld id="{F82490CA-64AB-4FF2-AD91-5CA8C52C0E20}" type="datetime3">
              <a:rPr lang="en-US" smtClean="0"/>
              <a:t>30 January 2026</a:t>
            </a:fld>
            <a:endParaRPr lang="en-US" dirty="0"/>
          </a:p>
        </p:txBody>
      </p:sp>
      <p:sp>
        <p:nvSpPr>
          <p:cNvPr id="15" name="Footer Placeholder 14">
            <a:extLst>
              <a:ext uri="{FF2B5EF4-FFF2-40B4-BE49-F238E27FC236}">
                <a16:creationId xmlns:a16="http://schemas.microsoft.com/office/drawing/2014/main" id="{F7F02905-9FFE-65B7-8565-3E827BBAECD9}"/>
              </a:ext>
            </a:extLst>
          </p:cNvPr>
          <p:cNvSpPr>
            <a:spLocks noGrp="1"/>
          </p:cNvSpPr>
          <p:nvPr>
            <p:ph type="ftr" sz="quarter" idx="15"/>
          </p:nvPr>
        </p:nvSpPr>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10BD8AE-BB2B-B523-1D74-4E8DBE2102BC}"/>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380778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67BDB-B18D-F3DB-77BF-6464C32C71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86" b="8230"/>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5B1BCF4-C363-BC0B-556A-25BE48C4081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597FF50C-1AD4-461E-B4DD-1C088ACCEA9F}" type="datetime3">
              <a:rPr lang="en-US" smtClean="0"/>
              <a:t>30 January 2026</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dirty="0"/>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90818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pic>
        <p:nvPicPr>
          <p:cNvPr id="23" name="Background" descr="A blurry image of a rainbow&#10;&#10;Description automatically generated">
            <a:extLst>
              <a:ext uri="{FF2B5EF4-FFF2-40B4-BE49-F238E27FC236}">
                <a16:creationId xmlns:a16="http://schemas.microsoft.com/office/drawing/2014/main" id="{C586CC36-CAC3-0258-347D-5742F734B09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1"/>
            <a:ext cx="12193200" cy="6861600"/>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96426CAC-C417-4BE4-8F7A-03F6C4C3AC64}" type="datetime3">
              <a:rPr lang="en-US" smtClean="0"/>
              <a:t>30 January 2026</a:t>
            </a:fld>
            <a:endParaRPr lang="en-US" dirty="0"/>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14" name="Text Placeholder 6">
            <a:extLst>
              <a:ext uri="{FF2B5EF4-FFF2-40B4-BE49-F238E27FC236}">
                <a16:creationId xmlns:a16="http://schemas.microsoft.com/office/drawing/2014/main" id="{B387BF89-2CF2-833C-F3D8-A6095E99E2E6}"/>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marL="252000" indent="0" algn="ctr">
              <a:buNone/>
              <a:defRPr/>
            </a:lvl2pPr>
            <a:lvl3pPr algn="ctr">
              <a:defRPr/>
            </a:lvl3pPr>
            <a:lvl4pPr algn="ctr">
              <a:defRPr/>
            </a:lvl4pPr>
            <a:lvl5pPr algn="ctr">
              <a:defRPr/>
            </a:lvl5pPr>
          </a:lstStyle>
          <a:p>
            <a:pPr lvl="0"/>
            <a:r>
              <a:rPr lang="en-GB" dirty="0"/>
              <a:t>000</a:t>
            </a:r>
          </a:p>
        </p:txBody>
      </p:sp>
      <p:sp>
        <p:nvSpPr>
          <p:cNvPr id="15" name="Text Placeholder 6">
            <a:extLst>
              <a:ext uri="{FF2B5EF4-FFF2-40B4-BE49-F238E27FC236}">
                <a16:creationId xmlns:a16="http://schemas.microsoft.com/office/drawing/2014/main" id="{C808AA70-A8F5-B52B-A33E-3456242455EC}"/>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6" name="Text Placeholder 6">
            <a:extLst>
              <a:ext uri="{FF2B5EF4-FFF2-40B4-BE49-F238E27FC236}">
                <a16:creationId xmlns:a16="http://schemas.microsoft.com/office/drawing/2014/main" id="{9EACB69D-0795-B94F-58F7-2F354BB47D51}"/>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7" name="Text Placeholder 9">
            <a:extLst>
              <a:ext uri="{FF2B5EF4-FFF2-40B4-BE49-F238E27FC236}">
                <a16:creationId xmlns:a16="http://schemas.microsoft.com/office/drawing/2014/main" id="{A977ACC9-4278-37A3-C20C-7458A96B9500}"/>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9">
            <a:extLst>
              <a:ext uri="{FF2B5EF4-FFF2-40B4-BE49-F238E27FC236}">
                <a16:creationId xmlns:a16="http://schemas.microsoft.com/office/drawing/2014/main" id="{4CDE11A7-CFD5-0BCE-E9EB-82E096168296}"/>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9">
            <a:extLst>
              <a:ext uri="{FF2B5EF4-FFF2-40B4-BE49-F238E27FC236}">
                <a16:creationId xmlns:a16="http://schemas.microsoft.com/office/drawing/2014/main" id="{53FBCF7B-885D-438B-8ADE-568707D41F47}"/>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4">
            <a:extLst>
              <a:ext uri="{FF2B5EF4-FFF2-40B4-BE49-F238E27FC236}">
                <a16:creationId xmlns:a16="http://schemas.microsoft.com/office/drawing/2014/main" id="{D35D28B5-B927-1D64-2A2C-CAE9617F720C}"/>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041E794A-5BA9-0AEB-B69E-BDD517FE038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47E89372-29EB-BAE0-BD25-5DCA52F7BAD6}"/>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7">
              <a:extLst>
                <a:ext uri="{FF2B5EF4-FFF2-40B4-BE49-F238E27FC236}">
                  <a16:creationId xmlns:a16="http://schemas.microsoft.com/office/drawing/2014/main" id="{976A4CC0-A57B-68E6-0F76-F1A6D82EF66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04513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597FF50C-1AD4-461E-B4DD-1C088ACCEA9F}" type="datetime3">
              <a:rPr lang="en-US" smtClean="0"/>
              <a:t>30 January 2026</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dirty="0"/>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025756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4" name="Date Placeholder 13">
            <a:extLst>
              <a:ext uri="{FF2B5EF4-FFF2-40B4-BE49-F238E27FC236}">
                <a16:creationId xmlns:a16="http://schemas.microsoft.com/office/drawing/2014/main" id="{FA3F83A6-1D48-7A59-F89B-1AD446292A93}"/>
              </a:ext>
            </a:extLst>
          </p:cNvPr>
          <p:cNvSpPr>
            <a:spLocks noGrp="1"/>
          </p:cNvSpPr>
          <p:nvPr>
            <p:ph type="dt" sz="half" idx="14"/>
          </p:nvPr>
        </p:nvSpPr>
        <p:spPr/>
        <p:txBody>
          <a:bodyPr/>
          <a:lstStyle/>
          <a:p>
            <a:fld id="{80B5ACD2-8252-41FC-9E5C-AEC3F4579D8E}" type="datetime3">
              <a:rPr lang="en-US" smtClean="0"/>
              <a:t>30 January 2026</a:t>
            </a:fld>
            <a:endParaRPr lang="en-US" dirty="0"/>
          </a:p>
        </p:txBody>
      </p:sp>
      <p:sp>
        <p:nvSpPr>
          <p:cNvPr id="15" name="Footer Placeholder 14">
            <a:extLst>
              <a:ext uri="{FF2B5EF4-FFF2-40B4-BE49-F238E27FC236}">
                <a16:creationId xmlns:a16="http://schemas.microsoft.com/office/drawing/2014/main" id="{7E103D91-874B-B49F-B9D9-85F52EAD810F}"/>
              </a:ext>
            </a:extLst>
          </p:cNvPr>
          <p:cNvSpPr>
            <a:spLocks noGrp="1"/>
          </p:cNvSpPr>
          <p:nvPr>
            <p:ph type="ftr" sz="quarter" idx="15"/>
          </p:nvPr>
        </p:nvSpPr>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C95BFB4-BABD-DFFF-43A5-9ABB8A6638B7}"/>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477124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14" name="Date Placeholder 13">
            <a:extLst>
              <a:ext uri="{FF2B5EF4-FFF2-40B4-BE49-F238E27FC236}">
                <a16:creationId xmlns:a16="http://schemas.microsoft.com/office/drawing/2014/main" id="{B5D9BED5-140F-F03D-CA60-9453F1A86D9C}"/>
              </a:ext>
            </a:extLst>
          </p:cNvPr>
          <p:cNvSpPr>
            <a:spLocks noGrp="1"/>
          </p:cNvSpPr>
          <p:nvPr>
            <p:ph type="dt" sz="half" idx="14"/>
          </p:nvPr>
        </p:nvSpPr>
        <p:spPr/>
        <p:txBody>
          <a:bodyPr/>
          <a:lstStyle/>
          <a:p>
            <a:fld id="{2A7D0729-64C3-47D5-8191-1A5E13E79DD2}" type="datetime3">
              <a:rPr lang="en-US" smtClean="0"/>
              <a:t>30 January 2026</a:t>
            </a:fld>
            <a:endParaRPr lang="en-US" dirty="0"/>
          </a:p>
        </p:txBody>
      </p:sp>
      <p:sp>
        <p:nvSpPr>
          <p:cNvPr id="15" name="Footer Placeholder 14">
            <a:extLst>
              <a:ext uri="{FF2B5EF4-FFF2-40B4-BE49-F238E27FC236}">
                <a16:creationId xmlns:a16="http://schemas.microsoft.com/office/drawing/2014/main" id="{E931943E-2952-F25A-ECCA-F329235A737F}"/>
              </a:ext>
            </a:extLst>
          </p:cNvPr>
          <p:cNvSpPr>
            <a:spLocks noGrp="1"/>
          </p:cNvSpPr>
          <p:nvPr>
            <p:ph type="ftr" sz="quarter" idx="15"/>
          </p:nvPr>
        </p:nvSpPr>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EBCB7712-53BF-0892-3D4B-354DE5C528E5}"/>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201621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sp>
        <p:nvSpPr>
          <p:cNvPr id="14" name="Date Placeholder 13">
            <a:extLst>
              <a:ext uri="{FF2B5EF4-FFF2-40B4-BE49-F238E27FC236}">
                <a16:creationId xmlns:a16="http://schemas.microsoft.com/office/drawing/2014/main" id="{B5D9BED5-140F-F03D-CA60-9453F1A86D9C}"/>
              </a:ext>
            </a:extLst>
          </p:cNvPr>
          <p:cNvSpPr>
            <a:spLocks noGrp="1"/>
          </p:cNvSpPr>
          <p:nvPr>
            <p:ph type="dt" sz="half" idx="14"/>
          </p:nvPr>
        </p:nvSpPr>
        <p:spPr/>
        <p:txBody>
          <a:bodyPr/>
          <a:lstStyle/>
          <a:p>
            <a:fld id="{744AD132-ED4C-4F2D-A40A-BF96E17D1743}" type="datetime3">
              <a:rPr lang="en-US" smtClean="0"/>
              <a:t>30 January 2026</a:t>
            </a:fld>
            <a:endParaRPr lang="en-US" dirty="0"/>
          </a:p>
        </p:txBody>
      </p:sp>
      <p:sp>
        <p:nvSpPr>
          <p:cNvPr id="15" name="Footer Placeholder 14">
            <a:extLst>
              <a:ext uri="{FF2B5EF4-FFF2-40B4-BE49-F238E27FC236}">
                <a16:creationId xmlns:a16="http://schemas.microsoft.com/office/drawing/2014/main" id="{E931943E-2952-F25A-ECCA-F329235A737F}"/>
              </a:ext>
            </a:extLst>
          </p:cNvPr>
          <p:cNvSpPr>
            <a:spLocks noGrp="1"/>
          </p:cNvSpPr>
          <p:nvPr>
            <p:ph type="ftr" sz="quarter" idx="15"/>
          </p:nvPr>
        </p:nvSpPr>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EBCB7712-53BF-0892-3D4B-354DE5C528E5}"/>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93427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Date Placeholder 15">
            <a:extLst>
              <a:ext uri="{FF2B5EF4-FFF2-40B4-BE49-F238E27FC236}">
                <a16:creationId xmlns:a16="http://schemas.microsoft.com/office/drawing/2014/main" id="{6B67F104-BCCD-4057-9F3C-70C29E057A50}"/>
              </a:ext>
            </a:extLst>
          </p:cNvPr>
          <p:cNvSpPr>
            <a:spLocks noGrp="1"/>
          </p:cNvSpPr>
          <p:nvPr>
            <p:ph type="dt" sz="half" idx="16"/>
          </p:nvPr>
        </p:nvSpPr>
        <p:spPr/>
        <p:txBody>
          <a:bodyPr/>
          <a:lstStyle/>
          <a:p>
            <a:fld id="{BAC7752E-6DD5-4E64-89F7-F695A00D1E7D}" type="datetime3">
              <a:rPr lang="en-US" smtClean="0"/>
              <a:t>30 January 2026</a:t>
            </a:fld>
            <a:endParaRPr lang="en-US" dirty="0"/>
          </a:p>
        </p:txBody>
      </p:sp>
      <p:sp>
        <p:nvSpPr>
          <p:cNvPr id="17" name="Footer Placeholder 16">
            <a:extLst>
              <a:ext uri="{FF2B5EF4-FFF2-40B4-BE49-F238E27FC236}">
                <a16:creationId xmlns:a16="http://schemas.microsoft.com/office/drawing/2014/main" id="{6880D4C2-A728-3810-8EAF-6AC78A949BE5}"/>
              </a:ext>
            </a:extLst>
          </p:cNvPr>
          <p:cNvSpPr>
            <a:spLocks noGrp="1"/>
          </p:cNvSpPr>
          <p:nvPr>
            <p:ph type="ftr" sz="quarter" idx="17"/>
          </p:nvPr>
        </p:nvSpPr>
        <p:spPr/>
        <p:txBody>
          <a:bodyPr/>
          <a:lstStyle/>
          <a:p>
            <a:r>
              <a:rPr lang="en-US" dirty="0"/>
              <a:t>Insert footer text here</a:t>
            </a:r>
          </a:p>
        </p:txBody>
      </p:sp>
      <p:sp>
        <p:nvSpPr>
          <p:cNvPr id="18" name="Slide Number Placeholder 17">
            <a:extLst>
              <a:ext uri="{FF2B5EF4-FFF2-40B4-BE49-F238E27FC236}">
                <a16:creationId xmlns:a16="http://schemas.microsoft.com/office/drawing/2014/main" id="{4CB206C2-DFD0-9033-25AE-68BCB50C1933}"/>
              </a:ext>
            </a:extLst>
          </p:cNvPr>
          <p:cNvSpPr>
            <a:spLocks noGrp="1"/>
          </p:cNvSpPr>
          <p:nvPr>
            <p:ph type="sldNum" sz="quarter" idx="18"/>
          </p:nvPr>
        </p:nvSpPr>
        <p:spPr/>
        <p:txBody>
          <a:bodyPr/>
          <a:lstStyle/>
          <a:p>
            <a:fld id="{F1BC30E3-FFE5-4B91-AA19-87A149EBB9EE}" type="slidenum">
              <a:rPr lang="en-GB" smtClean="0"/>
              <a:pPr/>
              <a:t>‹#›</a:t>
            </a:fld>
            <a:endParaRPr lang="en-GB"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8842989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0</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0</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p:txBody>
          <a:bodyPr/>
          <a:lstStyle/>
          <a:p>
            <a:fld id="{41DBD4B0-EFC0-4DF1-A23C-A7A8E6C9EFD8}" type="datetime3">
              <a:rPr lang="en-US" smtClean="0"/>
              <a:t>30 January 2026</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69824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p:txBody>
          <a:bodyPr/>
          <a:lstStyle/>
          <a:p>
            <a:fld id="{7C9323D1-9A80-4F57-A33C-00CD02E56F39}" type="datetime3">
              <a:rPr lang="en-US" smtClean="0"/>
              <a:t>30 January 2026</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p:txBody>
          <a:bodyPr/>
          <a:lstStyle/>
          <a:p>
            <a:r>
              <a:rPr lang="en-US" dirty="0"/>
              <a:t>Insert footer text here</a:t>
            </a:r>
          </a:p>
        </p:txBody>
      </p:sp>
      <p:sp>
        <p:nvSpPr>
          <p:cNvPr id="14" name="Slide Number Placeholder 13">
            <a:extLst>
              <a:ext uri="{FF2B5EF4-FFF2-40B4-BE49-F238E27FC236}">
                <a16:creationId xmlns:a16="http://schemas.microsoft.com/office/drawing/2014/main" id="{97363F73-563F-BF23-4175-916ADF6ADD1B}"/>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58501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Date Placeholder 16">
            <a:extLst>
              <a:ext uri="{FF2B5EF4-FFF2-40B4-BE49-F238E27FC236}">
                <a16:creationId xmlns:a16="http://schemas.microsoft.com/office/drawing/2014/main" id="{81B29507-2BB1-EC71-EE9B-8A9EE3F01E0A}"/>
              </a:ext>
            </a:extLst>
          </p:cNvPr>
          <p:cNvSpPr>
            <a:spLocks noGrp="1"/>
          </p:cNvSpPr>
          <p:nvPr>
            <p:ph type="dt" sz="half" idx="14"/>
          </p:nvPr>
        </p:nvSpPr>
        <p:spPr/>
        <p:txBody>
          <a:bodyPr/>
          <a:lstStyle/>
          <a:p>
            <a:fld id="{892310A2-1DB4-4690-A6E4-0348D6C95970}" type="datetime3">
              <a:rPr lang="en-US" smtClean="0"/>
              <a:t>30 January 2026</a:t>
            </a:fld>
            <a:endParaRPr lang="en-US" dirty="0"/>
          </a:p>
        </p:txBody>
      </p:sp>
      <p:sp>
        <p:nvSpPr>
          <p:cNvPr id="18" name="Footer Placeholder 17">
            <a:extLst>
              <a:ext uri="{FF2B5EF4-FFF2-40B4-BE49-F238E27FC236}">
                <a16:creationId xmlns:a16="http://schemas.microsoft.com/office/drawing/2014/main" id="{E046374F-F6C3-5157-DBE0-F11F0D83F934}"/>
              </a:ext>
            </a:extLst>
          </p:cNvPr>
          <p:cNvSpPr>
            <a:spLocks noGrp="1"/>
          </p:cNvSpPr>
          <p:nvPr>
            <p:ph type="ftr" sz="quarter" idx="15"/>
          </p:nvPr>
        </p:nvSpPr>
        <p:spPr/>
        <p:txBody>
          <a:bodyPr/>
          <a:lstStyle/>
          <a:p>
            <a:r>
              <a:rPr lang="en-US" dirty="0"/>
              <a:t>Insert footer text here</a:t>
            </a:r>
          </a:p>
        </p:txBody>
      </p:sp>
      <p:sp>
        <p:nvSpPr>
          <p:cNvPr id="19" name="Slide Number Placeholder 18">
            <a:extLst>
              <a:ext uri="{FF2B5EF4-FFF2-40B4-BE49-F238E27FC236}">
                <a16:creationId xmlns:a16="http://schemas.microsoft.com/office/drawing/2014/main" id="{C71B9A51-27B6-2F80-3AE9-7FB159956105}"/>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0392374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Quote and Ful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6086DA-FAB4-D672-5D3E-0B069D2B24E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7" name="Text Placeholder 9">
            <a:extLst>
              <a:ext uri="{FF2B5EF4-FFF2-40B4-BE49-F238E27FC236}">
                <a16:creationId xmlns:a16="http://schemas.microsoft.com/office/drawing/2014/main" id="{4BA46848-8969-3428-7E66-3827EB17DC5A}"/>
              </a:ext>
            </a:extLst>
          </p:cNvPr>
          <p:cNvSpPr>
            <a:spLocks noGrp="1"/>
          </p:cNvSpPr>
          <p:nvPr>
            <p:ph type="body" sz="quarter" idx="13" hasCustomPrompt="1"/>
          </p:nvPr>
        </p:nvSpPr>
        <p:spPr>
          <a:xfrm>
            <a:off x="864959" y="4980757"/>
            <a:ext cx="3445104" cy="193899"/>
          </a:xfrm>
        </p:spPr>
        <p:txBody>
          <a:bodyPr>
            <a:spAutoFit/>
          </a:bodyPr>
          <a:lstStyle>
            <a:lvl1pPr marL="0" indent="0">
              <a:lnSpc>
                <a:spcPct val="90000"/>
              </a:lnSpc>
              <a:buNone/>
              <a:defRPr sz="1400" b="1" i="0">
                <a:solidFill>
                  <a:schemeClr val="tx2"/>
                </a:solidFill>
                <a:latin typeface="+mn-lt"/>
              </a:defRPr>
            </a:lvl1pPr>
          </a:lstStyle>
          <a:p>
            <a:pPr lvl="0"/>
            <a:r>
              <a:rPr lang="en-GB" dirty="0"/>
              <a:t>Name</a:t>
            </a:r>
            <a:endParaRPr lang="en-US" dirty="0"/>
          </a:p>
        </p:txBody>
      </p:sp>
      <p:sp>
        <p:nvSpPr>
          <p:cNvPr id="8" name="Text Placeholder 9">
            <a:extLst>
              <a:ext uri="{FF2B5EF4-FFF2-40B4-BE49-F238E27FC236}">
                <a16:creationId xmlns:a16="http://schemas.microsoft.com/office/drawing/2014/main" id="{78B5CC24-699C-7858-0807-40619F0D533F}"/>
              </a:ext>
            </a:extLst>
          </p:cNvPr>
          <p:cNvSpPr>
            <a:spLocks noGrp="1"/>
          </p:cNvSpPr>
          <p:nvPr>
            <p:ph type="body" sz="quarter" idx="14" hasCustomPrompt="1"/>
          </p:nvPr>
        </p:nvSpPr>
        <p:spPr>
          <a:xfrm>
            <a:off x="864961" y="5184857"/>
            <a:ext cx="3445104" cy="153888"/>
          </a:xfrm>
        </p:spPr>
        <p:txBody>
          <a:bodyPr wrap="square">
            <a:spAutoFit/>
          </a:bodyPr>
          <a:lstStyle>
            <a:lvl1pPr marL="0" indent="0">
              <a:buNone/>
              <a:defRPr sz="1000" b="0" i="0">
                <a:solidFill>
                  <a:schemeClr val="bg1"/>
                </a:solidFill>
                <a:latin typeface="+mn-lt"/>
              </a:defRPr>
            </a:lvl1pPr>
          </a:lstStyle>
          <a:p>
            <a:pPr lvl="0"/>
            <a:r>
              <a:rPr lang="en-GB" dirty="0"/>
              <a:t>Job title</a:t>
            </a:r>
            <a:endParaRPr lang="en-US" dirty="0"/>
          </a:p>
        </p:txBody>
      </p:sp>
      <p:sp>
        <p:nvSpPr>
          <p:cNvPr id="18" name="Date Placeholder 17">
            <a:extLst>
              <a:ext uri="{FF2B5EF4-FFF2-40B4-BE49-F238E27FC236}">
                <a16:creationId xmlns:a16="http://schemas.microsoft.com/office/drawing/2014/main" id="{DFFEAF1E-587A-2BBD-24CD-BAC3592390EE}"/>
              </a:ext>
            </a:extLst>
          </p:cNvPr>
          <p:cNvSpPr>
            <a:spLocks noGrp="1"/>
          </p:cNvSpPr>
          <p:nvPr>
            <p:ph type="dt" sz="half" idx="31"/>
          </p:nvPr>
        </p:nvSpPr>
        <p:spPr/>
        <p:txBody>
          <a:bodyPr/>
          <a:lstStyle/>
          <a:p>
            <a:fld id="{80AE4CF2-41F8-4416-9ECE-68501092381A}" type="datetime3">
              <a:rPr lang="en-US" smtClean="0"/>
              <a:t>30 January 2026</a:t>
            </a:fld>
            <a:endParaRPr lang="en-US" dirty="0"/>
          </a:p>
        </p:txBody>
      </p:sp>
      <p:sp>
        <p:nvSpPr>
          <p:cNvPr id="21" name="Footer Placeholder 20">
            <a:extLst>
              <a:ext uri="{FF2B5EF4-FFF2-40B4-BE49-F238E27FC236}">
                <a16:creationId xmlns:a16="http://schemas.microsoft.com/office/drawing/2014/main" id="{7C22E0FE-1715-0380-EFE7-5D520713B07F}"/>
              </a:ext>
            </a:extLst>
          </p:cNvPr>
          <p:cNvSpPr>
            <a:spLocks noGrp="1"/>
          </p:cNvSpPr>
          <p:nvPr>
            <p:ph type="ftr" sz="quarter" idx="32"/>
          </p:nvPr>
        </p:nvSpPr>
        <p:spPr/>
        <p:txBody>
          <a:bodyPr/>
          <a:lstStyle/>
          <a:p>
            <a:r>
              <a:rPr lang="en-US" dirty="0"/>
              <a:t>Insert footer text here</a:t>
            </a:r>
          </a:p>
        </p:txBody>
      </p:sp>
      <p:sp>
        <p:nvSpPr>
          <p:cNvPr id="22" name="Slide Number Placeholder 21">
            <a:extLst>
              <a:ext uri="{FF2B5EF4-FFF2-40B4-BE49-F238E27FC236}">
                <a16:creationId xmlns:a16="http://schemas.microsoft.com/office/drawing/2014/main" id="{5820BCA4-5D74-8EE6-4914-C7C86F87E378}"/>
              </a:ext>
              <a:ext uri="{C183D7F6-B498-43B3-948B-1728B52AA6E4}">
                <adec:decorative xmlns:adec="http://schemas.microsoft.com/office/drawing/2017/decorative" val="0"/>
              </a:ext>
            </a:extLst>
          </p:cNvPr>
          <p:cNvSpPr>
            <a:spLocks noGrp="1"/>
          </p:cNvSpPr>
          <p:nvPr>
            <p:ph type="sldNum" sz="quarter" idx="33"/>
          </p:nvPr>
        </p:nvSpPr>
        <p:spPr/>
        <p:txBody>
          <a:bodyPr/>
          <a:lstStyle/>
          <a:p>
            <a:fld id="{F1BC30E3-FFE5-4B91-AA19-87A149EBB9EE}" type="slidenum">
              <a:rPr lang="en-GB" smtClean="0"/>
              <a:pPr/>
              <a:t>‹#›</a:t>
            </a:fld>
            <a:endParaRPr lang="en-GB" dirty="0"/>
          </a:p>
        </p:txBody>
      </p:sp>
      <p:sp>
        <p:nvSpPr>
          <p:cNvPr id="4" name="Text Placeholder 23">
            <a:extLst>
              <a:ext uri="{FF2B5EF4-FFF2-40B4-BE49-F238E27FC236}">
                <a16:creationId xmlns:a16="http://schemas.microsoft.com/office/drawing/2014/main" id="{E82A0447-0820-5F05-7D32-3BE15F194869}"/>
              </a:ext>
              <a:ext uri="{C183D7F6-B498-43B3-948B-1728B52AA6E4}">
                <adec:decorative xmlns:adec="http://schemas.microsoft.com/office/drawing/2017/decorative" val="0"/>
              </a:ext>
            </a:extLst>
          </p:cNvPr>
          <p:cNvSpPr>
            <a:spLocks noGrp="1"/>
          </p:cNvSpPr>
          <p:nvPr>
            <p:ph type="body" sz="quarter" idx="26" hasCustomPrompt="1"/>
          </p:nvPr>
        </p:nvSpPr>
        <p:spPr>
          <a:xfrm>
            <a:off x="772884" y="358916"/>
            <a:ext cx="2023892" cy="1419083"/>
          </a:xfrm>
        </p:spPr>
        <p:txBody>
          <a:bodyPr anchor="t"/>
          <a:lstStyle>
            <a:lvl1pPr marL="0" indent="0">
              <a:spcBef>
                <a:spcPts val="0"/>
              </a:spcBef>
              <a:spcAft>
                <a:spcPts val="0"/>
              </a:spcAft>
              <a:buNone/>
              <a:defRPr sz="19200" b="0" i="0">
                <a:solidFill>
                  <a:schemeClr val="tx2"/>
                </a:solidFill>
                <a:latin typeface="Georgia Pro" panose="02040502050405020303" pitchFamily="18" charset="0"/>
              </a:defRPr>
            </a:lvl1pPr>
          </a:lstStyle>
          <a:p>
            <a:pPr lvl="0"/>
            <a:r>
              <a:rPr lang="en-GB" dirty="0"/>
              <a:t>“</a:t>
            </a:r>
          </a:p>
        </p:txBody>
      </p:sp>
      <p:sp>
        <p:nvSpPr>
          <p:cNvPr id="5" name="Text Placeholder 23">
            <a:extLst>
              <a:ext uri="{FF2B5EF4-FFF2-40B4-BE49-F238E27FC236}">
                <a16:creationId xmlns:a16="http://schemas.microsoft.com/office/drawing/2014/main" id="{8A771E8A-8B2A-ED69-3AEC-E5AEDB16F0EE}"/>
              </a:ext>
              <a:ext uri="{C183D7F6-B498-43B3-948B-1728B52AA6E4}">
                <adec:decorative xmlns:adec="http://schemas.microsoft.com/office/drawing/2017/decorative" val="0"/>
              </a:ext>
            </a:extLst>
          </p:cNvPr>
          <p:cNvSpPr>
            <a:spLocks noGrp="1"/>
          </p:cNvSpPr>
          <p:nvPr>
            <p:ph type="body" sz="quarter" idx="25" hasCustomPrompt="1"/>
          </p:nvPr>
        </p:nvSpPr>
        <p:spPr>
          <a:xfrm>
            <a:off x="864959" y="1958113"/>
            <a:ext cx="7524979" cy="2721927"/>
          </a:xfrm>
        </p:spPr>
        <p:txBody>
          <a:bodyPr/>
          <a:lstStyle>
            <a:lvl1pPr marL="0" indent="0">
              <a:buNone/>
              <a:defRPr sz="4800" b="0" i="0">
                <a:latin typeface="Georgia Pro" panose="02040502050405020303" pitchFamily="18" charset="0"/>
              </a:defRPr>
            </a:lvl1pPr>
          </a:lstStyle>
          <a:p>
            <a:pPr lvl="0"/>
            <a:r>
              <a:rPr lang="en-GB" dirty="0"/>
              <a:t>Quote goes here.</a:t>
            </a:r>
          </a:p>
        </p:txBody>
      </p:sp>
      <p:sp>
        <p:nvSpPr>
          <p:cNvPr id="15" name="SmartArt Placeholder 13">
            <a:extLst>
              <a:ext uri="{FF2B5EF4-FFF2-40B4-BE49-F238E27FC236}">
                <a16:creationId xmlns:a16="http://schemas.microsoft.com/office/drawing/2014/main" id="{C17B20F9-AA7C-A405-6236-9619CB287E6A}"/>
              </a:ext>
              <a:ext uri="{C183D7F6-B498-43B3-948B-1728B52AA6E4}">
                <adec:decorative xmlns:adec="http://schemas.microsoft.com/office/drawing/2017/decorative" val="0"/>
              </a:ext>
            </a:extLst>
          </p:cNvPr>
          <p:cNvSpPr>
            <a:spLocks noGrp="1"/>
          </p:cNvSpPr>
          <p:nvPr>
            <p:ph type="dgm" sz="quarter" idx="34"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273647F7-B9AC-34AD-37A2-51B8AB0D5811}"/>
              </a:ext>
              <a:ext uri="{C183D7F6-B498-43B3-948B-1728B52AA6E4}">
                <adec:decorative xmlns:adec="http://schemas.microsoft.com/office/drawing/2017/decorative" val="0"/>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100584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04648CD8-B307-812B-5BD0-91AA365C73D1}"/>
              </a:ext>
            </a:extLst>
          </p:cNvPr>
          <p:cNvSpPr>
            <a:spLocks noGrp="1"/>
          </p:cNvSpPr>
          <p:nvPr>
            <p:ph type="media" sz="quarter" idx="13"/>
          </p:nvPr>
        </p:nvSpPr>
        <p:spPr>
          <a:xfrm>
            <a:off x="0" y="0"/>
            <a:ext cx="12192000" cy="6858000"/>
          </a:xfrm>
        </p:spPr>
        <p:txBody>
          <a:bodyPr/>
          <a:lstStyle/>
          <a:p>
            <a:r>
              <a:rPr lang="en-GB" dirty="0"/>
              <a:t>Click icon to add media</a:t>
            </a:r>
            <a:endParaRPr lang="en-US" dirty="0"/>
          </a:p>
        </p:txBody>
      </p:sp>
      <p:sp>
        <p:nvSpPr>
          <p:cNvPr id="4" name="Date Placeholder 8">
            <a:extLst>
              <a:ext uri="{FF2B5EF4-FFF2-40B4-BE49-F238E27FC236}">
                <a16:creationId xmlns:a16="http://schemas.microsoft.com/office/drawing/2014/main" id="{2B2A75B8-AC69-234D-6453-3F51196FB90B}"/>
              </a:ext>
            </a:extLst>
          </p:cNvPr>
          <p:cNvSpPr>
            <a:spLocks noGrp="1"/>
          </p:cNvSpPr>
          <p:nvPr>
            <p:ph type="dt" sz="half" idx="10"/>
          </p:nvPr>
        </p:nvSpPr>
        <p:spPr>
          <a:xfrm>
            <a:off x="994845" y="6437115"/>
            <a:ext cx="1275686" cy="123111"/>
          </a:xfrm>
        </p:spPr>
        <p:txBody>
          <a:bodyPr/>
          <a:lstStyle/>
          <a:p>
            <a:fld id="{129CD268-B1C7-4A46-B2D2-316BA9297DDB}" type="datetime3">
              <a:rPr lang="en-US" smtClean="0"/>
              <a:t>30 January 2026</a:t>
            </a:fld>
            <a:endParaRPr lang="en-US" dirty="0"/>
          </a:p>
        </p:txBody>
      </p:sp>
      <p:sp>
        <p:nvSpPr>
          <p:cNvPr id="5" name="Footer Placeholder 9">
            <a:extLst>
              <a:ext uri="{FF2B5EF4-FFF2-40B4-BE49-F238E27FC236}">
                <a16:creationId xmlns:a16="http://schemas.microsoft.com/office/drawing/2014/main" id="{D1F90C88-74CB-BCA1-B76D-286F3EBEEED3}"/>
              </a:ext>
            </a:extLst>
          </p:cNvPr>
          <p:cNvSpPr>
            <a:spLocks noGrp="1"/>
          </p:cNvSpPr>
          <p:nvPr>
            <p:ph type="ftr" sz="quarter" idx="11"/>
          </p:nvPr>
        </p:nvSpPr>
        <p:spPr>
          <a:xfrm>
            <a:off x="2270531" y="6437115"/>
            <a:ext cx="3825470" cy="123111"/>
          </a:xfrm>
        </p:spPr>
        <p:txBody>
          <a:bodyPr/>
          <a:lstStyle/>
          <a:p>
            <a:r>
              <a:rPr lang="en-US" dirty="0"/>
              <a:t>Insert footer text here</a:t>
            </a:r>
          </a:p>
        </p:txBody>
      </p:sp>
      <p:sp>
        <p:nvSpPr>
          <p:cNvPr id="6" name="Slide Number Placeholder 10">
            <a:extLst>
              <a:ext uri="{FF2B5EF4-FFF2-40B4-BE49-F238E27FC236}">
                <a16:creationId xmlns:a16="http://schemas.microsoft.com/office/drawing/2014/main" id="{85104006-7F28-1301-537B-8A442233737F}"/>
              </a:ext>
            </a:extLst>
          </p:cNvPr>
          <p:cNvSpPr>
            <a:spLocks noGrp="1"/>
          </p:cNvSpPr>
          <p:nvPr>
            <p:ph type="sldNum" sz="quarter" idx="12"/>
          </p:nvPr>
        </p:nvSpPr>
        <p:spPr>
          <a:xfrm>
            <a:off x="485747" y="6437115"/>
            <a:ext cx="509098" cy="123111"/>
          </a:xfrm>
        </p:spPr>
        <p:txBody>
          <a:bodyPr/>
          <a:lstStyle/>
          <a:p>
            <a:fld id="{F1BC30E3-FFE5-4B91-AA19-87A149EBB9EE}" type="slidenum">
              <a:rPr lang="en-GB" smtClean="0"/>
              <a:pPr/>
              <a:t>‹#›</a:t>
            </a:fld>
            <a:endParaRPr lang="en-GB" dirty="0"/>
          </a:p>
        </p:txBody>
      </p:sp>
      <p:sp>
        <p:nvSpPr>
          <p:cNvPr id="12" name="SmartArt Placeholder 13">
            <a:extLst>
              <a:ext uri="{FF2B5EF4-FFF2-40B4-BE49-F238E27FC236}">
                <a16:creationId xmlns:a16="http://schemas.microsoft.com/office/drawing/2014/main" id="{C1050600-C16E-B87E-A2FD-AE302C51009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3" name="SmartArt Placeholder 14">
            <a:extLst>
              <a:ext uri="{FF2B5EF4-FFF2-40B4-BE49-F238E27FC236}">
                <a16:creationId xmlns:a16="http://schemas.microsoft.com/office/drawing/2014/main" id="{2358EBAA-AAE1-278D-A8F7-2D66E11CDE43}"/>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3774508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pic>
        <p:nvPicPr>
          <p:cNvPr id="20" name="Background" descr="A bright light in the dark&#10;&#10;Description automatically generated">
            <a:extLst>
              <a:ext uri="{FF2B5EF4-FFF2-40B4-BE49-F238E27FC236}">
                <a16:creationId xmlns:a16="http://schemas.microsoft.com/office/drawing/2014/main" id="{637E6C91-FD1F-3802-3EB8-7D594FFF353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3827" y="369888"/>
            <a:ext cx="11224347" cy="47089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4B79E36E-018C-4A23-9B4B-846D9B42D52F}" type="datetime3">
              <a:rPr lang="en-US" smtClean="0"/>
              <a:t>30 January 2026</a:t>
            </a:fld>
            <a:endParaRPr lang="en-US" dirty="0"/>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9" name="Media Placeholder 11">
            <a:extLst>
              <a:ext uri="{FF2B5EF4-FFF2-40B4-BE49-F238E27FC236}">
                <a16:creationId xmlns:a16="http://schemas.microsoft.com/office/drawing/2014/main" id="{B97339DA-6D1A-73DA-1D4D-62D37C6FF51E}"/>
              </a:ext>
            </a:extLst>
          </p:cNvPr>
          <p:cNvSpPr>
            <a:spLocks noGrp="1"/>
          </p:cNvSpPr>
          <p:nvPr>
            <p:ph type="media" sz="quarter" idx="13"/>
          </p:nvPr>
        </p:nvSpPr>
        <p:spPr>
          <a:xfrm>
            <a:off x="483827" y="1411287"/>
            <a:ext cx="8160263" cy="4638675"/>
          </a:xfrm>
        </p:spPr>
        <p:txBody>
          <a:bodyPr/>
          <a:lstStyle/>
          <a:p>
            <a:r>
              <a:rPr lang="en-US" dirty="0"/>
              <a:t>Click icon to add media</a:t>
            </a:r>
          </a:p>
        </p:txBody>
      </p:sp>
      <p:sp>
        <p:nvSpPr>
          <p:cNvPr id="18" name="Text Placeholder 13">
            <a:extLst>
              <a:ext uri="{FF2B5EF4-FFF2-40B4-BE49-F238E27FC236}">
                <a16:creationId xmlns:a16="http://schemas.microsoft.com/office/drawing/2014/main" id="{1E260C28-CF82-AB16-FC6C-EC53C011315E}"/>
              </a:ext>
            </a:extLst>
          </p:cNvPr>
          <p:cNvSpPr>
            <a:spLocks noGrp="1"/>
          </p:cNvSpPr>
          <p:nvPr>
            <p:ph type="body" sz="quarter" idx="14"/>
          </p:nvPr>
        </p:nvSpPr>
        <p:spPr>
          <a:xfrm>
            <a:off x="8902936"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Logo">
            <a:extLst>
              <a:ext uri="{FF2B5EF4-FFF2-40B4-BE49-F238E27FC236}">
                <a16:creationId xmlns:a16="http://schemas.microsoft.com/office/drawing/2014/main" id="{35A31772-E4C2-BB70-6831-1ABF28FD7A77}"/>
              </a:ext>
            </a:extLst>
          </p:cNvPr>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D57B9AE-D53A-D4F0-3B7F-B81EBF5E00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130E49FD-7AF1-7B62-0761-FF4FF1264371}"/>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7">
              <a:extLst>
                <a:ext uri="{FF2B5EF4-FFF2-40B4-BE49-F238E27FC236}">
                  <a16:creationId xmlns:a16="http://schemas.microsoft.com/office/drawing/2014/main" id="{16E608EC-B7D8-A3B6-E4F4-28E79663F16F}"/>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0787585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035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ontent and Imag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1740047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2800" cy="594360"/>
          </a:xfrm>
        </p:spPr>
        <p:txBody>
          <a:bodyPr/>
          <a:lstStyle>
            <a:lvl1pPr>
              <a:defRPr sz="2399">
                <a:solidFill>
                  <a:schemeClr val="bg1"/>
                </a:solidFill>
                <a:latin typeface="EYInterstate Light" panose="02000506000000020004" pitchFamily="2" charset="0"/>
              </a:defRPr>
            </a:lvl1pPr>
          </a:lstStyle>
          <a:p>
            <a:r>
              <a:rPr lang="en-US"/>
              <a:t>Click to edit Master title style</a:t>
            </a:r>
            <a:endParaRPr lang="en-GB" dirty="0"/>
          </a:p>
        </p:txBody>
      </p:sp>
      <p:sp>
        <p:nvSpPr>
          <p:cNvPr id="13" name="Table Placeholder 4">
            <a:extLst>
              <a:ext uri="{FF2B5EF4-FFF2-40B4-BE49-F238E27FC236}">
                <a16:creationId xmlns:a16="http://schemas.microsoft.com/office/drawing/2014/main" id="{C5AC4C92-885D-49C5-B704-597DE68FC006}"/>
              </a:ext>
            </a:extLst>
          </p:cNvPr>
          <p:cNvSpPr txBox="1">
            <a:spLocks/>
          </p:cNvSpPr>
          <p:nvPr userDrawn="1"/>
        </p:nvSpPr>
        <p:spPr>
          <a:xfrm>
            <a:off x="813224" y="1137922"/>
            <a:ext cx="6610006" cy="4267457"/>
          </a:xfrm>
          <a:prstGeom prst="rect">
            <a:avLst/>
          </a:prstGeom>
        </p:spPr>
        <p:txBody>
          <a:bodyPr vert="horz" lIns="0" tIns="0" rIns="0" bIns="0" rtlCol="0" anchor="t" anchorCtr="0">
            <a:noAutofit/>
          </a:bodyPr>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6438" marR="0" lvl="0" indent="-356438" algn="l" defTabSz="913943" rtl="0" eaLnBrk="1" fontAlgn="auto" latinLnBrk="0" hangingPunct="1">
              <a:lnSpc>
                <a:spcPct val="100000"/>
              </a:lnSpc>
              <a:spcBef>
                <a:spcPct val="20000"/>
              </a:spcBef>
              <a:spcAft>
                <a:spcPts val="0"/>
              </a:spcAft>
              <a:buClr>
                <a:srgbClr val="FFE600"/>
              </a:buClr>
              <a:buSzPct val="70000"/>
              <a:buFont typeface="Arial" pitchFamily="34" charset="0"/>
              <a:buChar char="►"/>
              <a:tabLst/>
              <a:defRPr/>
            </a:pPr>
            <a:endParaRPr kumimoji="0" lang="en-IN" sz="1999" b="0" i="0" u="none" strike="noStrike" kern="1200" cap="none" spc="0" normalizeH="0" baseline="0" noProof="0" dirty="0">
              <a:ln>
                <a:noFill/>
              </a:ln>
              <a:solidFill>
                <a:sysClr val="window" lastClr="FFFFFF"/>
              </a:solidFill>
              <a:effectLst/>
              <a:uLnTx/>
              <a:uFillTx/>
              <a:latin typeface="EYInterstate Light" panose="02000506000000020004" pitchFamily="2" charset="0"/>
              <a:ea typeface="+mn-ea"/>
              <a:cs typeface="+mn-cs"/>
            </a:endParaRPr>
          </a:p>
        </p:txBody>
      </p:sp>
      <p:sp>
        <p:nvSpPr>
          <p:cNvPr id="5" name="Line 10">
            <a:extLst>
              <a:ext uri="{FF2B5EF4-FFF2-40B4-BE49-F238E27FC236}">
                <a16:creationId xmlns:a16="http://schemas.microsoft.com/office/drawing/2014/main" id="{04A2E968-DBA8-4BD3-8F8F-9B23825BC4DF}"/>
              </a:ext>
            </a:extLst>
          </p:cNvPr>
          <p:cNvSpPr>
            <a:spLocks noChangeShapeType="1"/>
          </p:cNvSpPr>
          <p:nvPr userDrawn="1"/>
        </p:nvSpPr>
        <p:spPr bwMode="auto">
          <a:xfrm>
            <a:off x="609602" y="907750"/>
            <a:ext cx="1101171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8218B73-555A-4F14-931F-DAE40AC25DA9}"/>
              </a:ext>
            </a:extLst>
          </p:cNvPr>
          <p:cNvSpPr>
            <a:spLocks noGrp="1"/>
          </p:cNvSpPr>
          <p:nvPr>
            <p:ph type="dt" sz="half" idx="10"/>
          </p:nvPr>
        </p:nvSpPr>
        <p:spPr/>
        <p:txBody>
          <a:bodyPr/>
          <a:lstStyle/>
          <a:p>
            <a:fld id="{32CF89CE-EFF7-4394-B108-2D85BF66007D}" type="datetime3">
              <a:rPr lang="en-US" smtClean="0"/>
              <a:t>30 January 2026</a:t>
            </a:fld>
            <a:endParaRPr lang="en-IN" dirty="0"/>
          </a:p>
        </p:txBody>
      </p:sp>
      <p:sp>
        <p:nvSpPr>
          <p:cNvPr id="4" name="Footer Placeholder 3">
            <a:extLst>
              <a:ext uri="{FF2B5EF4-FFF2-40B4-BE49-F238E27FC236}">
                <a16:creationId xmlns:a16="http://schemas.microsoft.com/office/drawing/2014/main" id="{FE7FC2ED-0BA0-4018-BDCE-AA7E8B55917D}"/>
              </a:ext>
            </a:extLst>
          </p:cNvPr>
          <p:cNvSpPr>
            <a:spLocks noGrp="1"/>
          </p:cNvSpPr>
          <p:nvPr>
            <p:ph type="ftr" sz="quarter" idx="11"/>
          </p:nvPr>
        </p:nvSpPr>
        <p:spPr/>
        <p:txBody>
          <a:bodyPr/>
          <a:lstStyle/>
          <a:p>
            <a:r>
              <a:rPr lang="en-IN" dirty="0"/>
              <a:t>Presentation title</a:t>
            </a:r>
          </a:p>
        </p:txBody>
      </p:sp>
      <p:sp>
        <p:nvSpPr>
          <p:cNvPr id="6" name="Slide Number Placeholder 5">
            <a:extLst>
              <a:ext uri="{FF2B5EF4-FFF2-40B4-BE49-F238E27FC236}">
                <a16:creationId xmlns:a16="http://schemas.microsoft.com/office/drawing/2014/main" id="{51549BB1-9F3B-419B-872D-8849B20BD1B5}"/>
              </a:ext>
            </a:extLst>
          </p:cNvPr>
          <p:cNvSpPr>
            <a:spLocks noGrp="1"/>
          </p:cNvSpPr>
          <p:nvPr>
            <p:ph type="sldNum" sz="quarter" idx="12"/>
          </p:nvPr>
        </p:nvSpPr>
        <p:spPr>
          <a:xfrm>
            <a:off x="479376" y="6437115"/>
            <a:ext cx="884088" cy="123111"/>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850926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Slide Number Placeholder 6">
            <a:extLst>
              <a:ext uri="{FF2B5EF4-FFF2-40B4-BE49-F238E27FC236}">
                <a16:creationId xmlns:a16="http://schemas.microsoft.com/office/drawing/2014/main" id="{DC0E1552-BF13-453D-A76C-3B49D9C85708}"/>
              </a:ext>
            </a:extLst>
          </p:cNvPr>
          <p:cNvSpPr>
            <a:spLocks noGrp="1"/>
          </p:cNvSpPr>
          <p:nvPr>
            <p:ph type="sldNum" sz="quarter" idx="12"/>
          </p:nvPr>
        </p:nvSpPr>
        <p:spPr>
          <a:xfrm>
            <a:off x="609601" y="6516456"/>
            <a:ext cx="884088" cy="123111"/>
          </a:xfrm>
          <a:prstGeom prst="rect">
            <a:avLst/>
          </a:prstGeom>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0FC3EC46-D295-425C-8ED2-70D3C94626A0}"/>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45875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18" name="Picture 17" descr="A group of people looking at a computer screen&#10;&#10;Description automatically generated with medium confidence">
            <a:extLst>
              <a:ext uri="{FF2B5EF4-FFF2-40B4-BE49-F238E27FC236}">
                <a16:creationId xmlns:a16="http://schemas.microsoft.com/office/drawing/2014/main" id="{589E9C56-C7FF-4BDA-A666-62FBF2263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40631" y="-156411"/>
            <a:ext cx="12753475" cy="7014411"/>
          </a:xfrm>
          <a:prstGeom prst="rect">
            <a:avLst/>
          </a:prstGeom>
        </p:spPr>
      </p:pic>
      <p:sp>
        <p:nvSpPr>
          <p:cNvPr id="5" name="Freeform 5">
            <a:extLst>
              <a:ext uri="{FF2B5EF4-FFF2-40B4-BE49-F238E27FC236}">
                <a16:creationId xmlns:a16="http://schemas.microsoft.com/office/drawing/2014/main" id="{5B919372-0955-3DF8-3049-70DEB1C28898}"/>
              </a:ext>
            </a:extLst>
          </p:cNvPr>
          <p:cNvSpPr>
            <a:spLocks noChangeAspect="1"/>
          </p:cNvSpPr>
          <p:nvPr userDrawn="1"/>
        </p:nvSpPr>
        <p:spPr bwMode="gray">
          <a:xfrm rot="10800000">
            <a:off x="626732" y="1354555"/>
            <a:ext cx="5469267" cy="3463282"/>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p>
        </p:txBody>
      </p:sp>
      <p:pic>
        <p:nvPicPr>
          <p:cNvPr id="8" name="Picture 7">
            <a:extLst>
              <a:ext uri="{FF2B5EF4-FFF2-40B4-BE49-F238E27FC236}">
                <a16:creationId xmlns:a16="http://schemas.microsoft.com/office/drawing/2014/main" id="{E945AD81-9D09-493D-94B8-1CAA625F68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0481" y="5340096"/>
            <a:ext cx="1316736" cy="1156968"/>
          </a:xfrm>
          <a:prstGeom prst="rect">
            <a:avLst/>
          </a:prstGeom>
        </p:spPr>
      </p:pic>
      <p:sp>
        <p:nvSpPr>
          <p:cNvPr id="9" name="Title 1">
            <a:extLst>
              <a:ext uri="{FF2B5EF4-FFF2-40B4-BE49-F238E27FC236}">
                <a16:creationId xmlns:a16="http://schemas.microsoft.com/office/drawing/2014/main" id="{9306FE6B-2888-42EC-9409-22E0C44C3EFB}"/>
              </a:ext>
            </a:extLst>
          </p:cNvPr>
          <p:cNvSpPr>
            <a:spLocks noGrp="1"/>
          </p:cNvSpPr>
          <p:nvPr>
            <p:ph type="ctrTitle" hasCustomPrompt="1"/>
          </p:nvPr>
        </p:nvSpPr>
        <p:spPr>
          <a:xfrm>
            <a:off x="932741" y="2281424"/>
            <a:ext cx="4585744" cy="860400"/>
          </a:xfrm>
        </p:spPr>
        <p:txBody>
          <a:bodyPr/>
          <a:lstStyle>
            <a:lvl1pPr>
              <a:defRPr sz="3000" b="0">
                <a:solidFill>
                  <a:srgbClr val="404040"/>
                </a:solidFill>
                <a:latin typeface="EYInterstate Light" panose="02000506000000020004" pitchFamily="2" charset="0"/>
                <a:cs typeface="Arial" pitchFamily="34" charset="0"/>
              </a:defRPr>
            </a:lvl1pPr>
          </a:lstStyle>
          <a:p>
            <a:r>
              <a:rPr lang="en-GB" dirty="0"/>
              <a:t>Title (EY Interstate Light 30 point)</a:t>
            </a:r>
          </a:p>
        </p:txBody>
      </p:sp>
      <p:sp>
        <p:nvSpPr>
          <p:cNvPr id="10" name="Subtitle 2">
            <a:extLst>
              <a:ext uri="{FF2B5EF4-FFF2-40B4-BE49-F238E27FC236}">
                <a16:creationId xmlns:a16="http://schemas.microsoft.com/office/drawing/2014/main" id="{62FC3DF6-2861-4293-9E33-F3E405EF9FAB}"/>
              </a:ext>
            </a:extLst>
          </p:cNvPr>
          <p:cNvSpPr>
            <a:spLocks noGrp="1"/>
          </p:cNvSpPr>
          <p:nvPr>
            <p:ph type="subTitle" idx="1" hasCustomPrompt="1"/>
          </p:nvPr>
        </p:nvSpPr>
        <p:spPr>
          <a:xfrm>
            <a:off x="932743" y="3227691"/>
            <a:ext cx="4585743" cy="1115709"/>
          </a:xfrm>
        </p:spPr>
        <p:txBody>
          <a:bodyPr/>
          <a:lstStyle>
            <a:lvl1pPr marL="0" marR="0" indent="0" algn="l" defTabSz="914400" rtl="0" eaLnBrk="1" fontAlgn="auto" latinLnBrk="0" hangingPunct="1">
              <a:lnSpc>
                <a:spcPct val="100000"/>
              </a:lnSpc>
              <a:spcBef>
                <a:spcPct val="20000"/>
              </a:spcBef>
              <a:spcAft>
                <a:spcPts val="1200"/>
              </a:spcAft>
              <a:buClr>
                <a:schemeClr val="accent2"/>
              </a:buClr>
              <a:buSzPct val="70000"/>
              <a:buFont typeface="Arial" pitchFamily="34" charset="0"/>
              <a:buNone/>
              <a:tabLst/>
              <a:defRPr sz="1600" b="0">
                <a:solidFill>
                  <a:srgbClr val="404040"/>
                </a:solidFill>
                <a:latin typeface="EYInterstate" panose="02000503020000020004" pitchFamily="2" charset="0"/>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z="1600" dirty="0"/>
              <a:t>Subtitle (EY Interstate 16 point)</a:t>
            </a:r>
          </a:p>
          <a:p>
            <a:pPr marL="0" marR="0" lvl="0" indent="0" algn="l" defTabSz="914400" rtl="0" eaLnBrk="1" fontAlgn="auto" latinLnBrk="0" hangingPunct="1">
              <a:lnSpc>
                <a:spcPct val="100000"/>
              </a:lnSpc>
              <a:spcBef>
                <a:spcPct val="20000"/>
              </a:spcBef>
              <a:spcAft>
                <a:spcPts val="1200"/>
              </a:spcAft>
              <a:buClr>
                <a:schemeClr val="accent2"/>
              </a:buClr>
              <a:buSzPct val="70000"/>
              <a:buFont typeface="Arial" pitchFamily="34" charset="0"/>
              <a:buNone/>
              <a:tabLst/>
              <a:defRPr/>
            </a:pPr>
            <a:r>
              <a:rPr lang="en-IN" b="1" dirty="0"/>
              <a:t>XX Month 200X (EY Interstate bold 16 point)</a:t>
            </a:r>
          </a:p>
        </p:txBody>
      </p:sp>
    </p:spTree>
    <p:extLst>
      <p:ext uri="{BB962C8B-B14F-4D97-AF65-F5344CB8AC3E}">
        <p14:creationId xmlns:p14="http://schemas.microsoft.com/office/powerpoint/2010/main" val="1812406477"/>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pic>
        <p:nvPicPr>
          <p:cNvPr id="146" name="Picture 145">
            <a:extLst>
              <a:ext uri="{FF2B5EF4-FFF2-40B4-BE49-F238E27FC236}">
                <a16:creationId xmlns:a16="http://schemas.microsoft.com/office/drawing/2014/main" id="{7FDAC7B4-6A01-49C4-9730-BF8572B139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Rectangle 1">
            <a:extLst>
              <a:ext uri="{FF2B5EF4-FFF2-40B4-BE49-F238E27FC236}">
                <a16:creationId xmlns:a16="http://schemas.microsoft.com/office/drawing/2014/main" id="{E4BCCB2E-3515-42EB-B2C6-FB7D701D1793}"/>
              </a:ext>
            </a:extLst>
          </p:cNvPr>
          <p:cNvSpPr/>
          <p:nvPr userDrawn="1"/>
        </p:nvSpPr>
        <p:spPr>
          <a:xfrm>
            <a:off x="0" y="5340096"/>
            <a:ext cx="12192000" cy="1517904"/>
          </a:xfrm>
          <a:prstGeom prst="rect">
            <a:avLst/>
          </a:prstGeom>
          <a:gradFill flip="none" rotWithShape="1">
            <a:gsLst>
              <a:gs pos="0">
                <a:schemeClr val="bg2">
                  <a:alpha val="0"/>
                </a:schemeClr>
              </a:gs>
              <a:gs pos="61000">
                <a:schemeClr val="bg2">
                  <a:alpha val="34000"/>
                </a:schemeClr>
              </a:gs>
              <a:gs pos="100000">
                <a:schemeClr val="bg2"/>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chemeClr val="tx1"/>
              </a:solidFill>
            </a:endParaRPr>
          </a:p>
        </p:txBody>
      </p:sp>
      <p:pic>
        <p:nvPicPr>
          <p:cNvPr id="84" name="Picture 83">
            <a:extLst>
              <a:ext uri="{FF2B5EF4-FFF2-40B4-BE49-F238E27FC236}">
                <a16:creationId xmlns:a16="http://schemas.microsoft.com/office/drawing/2014/main" id="{9C231702-C029-4BB5-90D1-8311DD931D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0481" y="5340096"/>
            <a:ext cx="1316736" cy="1156968"/>
          </a:xfrm>
          <a:prstGeom prst="rect">
            <a:avLst/>
          </a:prstGeom>
        </p:spPr>
      </p:pic>
      <p:pic>
        <p:nvPicPr>
          <p:cNvPr id="73" name="Picture 72">
            <a:extLst>
              <a:ext uri="{FF2B5EF4-FFF2-40B4-BE49-F238E27FC236}">
                <a16:creationId xmlns:a16="http://schemas.microsoft.com/office/drawing/2014/main" id="{6451607B-CAB5-4136-AB12-1BF3A1C448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9601" y="457200"/>
            <a:ext cx="6205727" cy="3930900"/>
          </a:xfrm>
          <a:prstGeom prst="rect">
            <a:avLst/>
          </a:prstGeom>
        </p:spPr>
      </p:pic>
      <p:sp>
        <p:nvSpPr>
          <p:cNvPr id="74" name="Title 1">
            <a:extLst>
              <a:ext uri="{FF2B5EF4-FFF2-40B4-BE49-F238E27FC236}">
                <a16:creationId xmlns:a16="http://schemas.microsoft.com/office/drawing/2014/main" id="{01B1427F-F1DB-442D-870C-2543A78EC303}"/>
              </a:ext>
            </a:extLst>
          </p:cNvPr>
          <p:cNvSpPr>
            <a:spLocks noGrp="1"/>
          </p:cNvSpPr>
          <p:nvPr>
            <p:ph type="ctrTitle"/>
          </p:nvPr>
        </p:nvSpPr>
        <p:spPr>
          <a:xfrm>
            <a:off x="1182624" y="1799130"/>
            <a:ext cx="4791456" cy="860400"/>
          </a:xfrm>
          <a:prstGeom prst="rect">
            <a:avLst/>
          </a:prstGeom>
        </p:spPr>
        <p:txBody>
          <a:bodyPr/>
          <a:lstStyle>
            <a:lvl1pPr>
              <a:defRPr sz="3000" b="0">
                <a:solidFill>
                  <a:srgbClr val="FFFFFF"/>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75" name="Subtitle 2">
            <a:extLst>
              <a:ext uri="{FF2B5EF4-FFF2-40B4-BE49-F238E27FC236}">
                <a16:creationId xmlns:a16="http://schemas.microsoft.com/office/drawing/2014/main" id="{97E0F9BC-39E2-4ADF-93B9-7358577711CD}"/>
              </a:ext>
            </a:extLst>
          </p:cNvPr>
          <p:cNvSpPr>
            <a:spLocks noGrp="1"/>
          </p:cNvSpPr>
          <p:nvPr>
            <p:ph type="subTitle" idx="1"/>
          </p:nvPr>
        </p:nvSpPr>
        <p:spPr>
          <a:xfrm>
            <a:off x="1182624" y="2769576"/>
            <a:ext cx="4791456" cy="645742"/>
          </a:xfrm>
          <a:prstGeom prst="rect">
            <a:avLst/>
          </a:prstGeom>
        </p:spPr>
        <p:txBody>
          <a:bodyPr/>
          <a:lstStyle>
            <a:lvl1pPr marL="0" indent="0" algn="l">
              <a:buNone/>
              <a:defRPr sz="1600">
                <a:solidFill>
                  <a:srgbClr val="FFFFFF"/>
                </a:solidFill>
                <a:latin typeface="EYInterstate" panose="02000503020000020004" pitchFamily="2" charset="0"/>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a:p>
        </p:txBody>
      </p:sp>
      <p:pic>
        <p:nvPicPr>
          <p:cNvPr id="145" name="Picture 144">
            <a:extLst>
              <a:ext uri="{FF2B5EF4-FFF2-40B4-BE49-F238E27FC236}">
                <a16:creationId xmlns:a16="http://schemas.microsoft.com/office/drawing/2014/main" id="{727C5A3D-F97A-4F85-9F88-240C2439860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09600" y="5914517"/>
            <a:ext cx="5040000" cy="618750"/>
          </a:xfrm>
          <a:prstGeom prst="rect">
            <a:avLst/>
          </a:prstGeom>
        </p:spPr>
      </p:pic>
    </p:spTree>
    <p:extLst>
      <p:ext uri="{BB962C8B-B14F-4D97-AF65-F5344CB8AC3E}">
        <p14:creationId xmlns:p14="http://schemas.microsoft.com/office/powerpoint/2010/main" val="1399330494"/>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581C513F-D0C9-46EE-93E2-83D5128319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0481" y="5340096"/>
            <a:ext cx="1316736" cy="1156968"/>
          </a:xfrm>
          <a:prstGeom prst="rect">
            <a:avLst/>
          </a:prstGeom>
        </p:spPr>
      </p:pic>
      <p:pic>
        <p:nvPicPr>
          <p:cNvPr id="74" name="Picture 73">
            <a:extLst>
              <a:ext uri="{FF2B5EF4-FFF2-40B4-BE49-F238E27FC236}">
                <a16:creationId xmlns:a16="http://schemas.microsoft.com/office/drawing/2014/main" id="{7204B28E-7010-45B1-9A81-2C543F9490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777241"/>
            <a:ext cx="9004300" cy="3400425"/>
          </a:xfrm>
          <a:prstGeom prst="rect">
            <a:avLst/>
          </a:prstGeom>
        </p:spPr>
      </p:pic>
      <p:sp>
        <p:nvSpPr>
          <p:cNvPr id="75" name="Subtitle 2">
            <a:extLst>
              <a:ext uri="{FF2B5EF4-FFF2-40B4-BE49-F238E27FC236}">
                <a16:creationId xmlns:a16="http://schemas.microsoft.com/office/drawing/2014/main" id="{24F2EA79-0822-4B81-90D8-1FA02CFB98DD}"/>
              </a:ext>
            </a:extLst>
          </p:cNvPr>
          <p:cNvSpPr>
            <a:spLocks noGrp="1"/>
          </p:cNvSpPr>
          <p:nvPr>
            <p:ph type="subTitle" idx="1"/>
          </p:nvPr>
        </p:nvSpPr>
        <p:spPr>
          <a:xfrm>
            <a:off x="1184255" y="3258529"/>
            <a:ext cx="7924576" cy="645742"/>
          </a:xfrm>
          <a:prstGeom prst="rect">
            <a:avLst/>
          </a:prstGeom>
        </p:spPr>
        <p:txBody>
          <a:bodyPr/>
          <a:lstStyle>
            <a:lvl1pPr marL="0" indent="0" algn="l">
              <a:buNone/>
              <a:defRPr sz="1600">
                <a:solidFill>
                  <a:srgbClr val="FFFFFF"/>
                </a:solidFill>
                <a:latin typeface="EYInterstate" panose="02000503020000020004" pitchFamily="2" charset="0"/>
                <a:cs typeface="Arial" pitchFamily="34" charset="0"/>
              </a:defRPr>
            </a:lvl1pPr>
            <a:lvl2pPr marL="0" indent="0" algn="l">
              <a:buNone/>
              <a:defRPr sz="1600">
                <a:solidFill>
                  <a:srgbClr val="FFFFFF"/>
                </a:solidFill>
              </a:defRPr>
            </a:lvl2pPr>
            <a:lvl3pPr marL="0" indent="0" algn="l">
              <a:buNone/>
              <a:defRPr sz="1600">
                <a:solidFill>
                  <a:srgbClr val="FFFFFF"/>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a:p>
        </p:txBody>
      </p:sp>
      <p:sp>
        <p:nvSpPr>
          <p:cNvPr id="76" name="Title 1">
            <a:extLst>
              <a:ext uri="{FF2B5EF4-FFF2-40B4-BE49-F238E27FC236}">
                <a16:creationId xmlns:a16="http://schemas.microsoft.com/office/drawing/2014/main" id="{EC2B6F8E-BD78-40B0-B08A-973D853594C1}"/>
              </a:ext>
            </a:extLst>
          </p:cNvPr>
          <p:cNvSpPr>
            <a:spLocks noGrp="1"/>
          </p:cNvSpPr>
          <p:nvPr>
            <p:ph type="ctrTitle"/>
          </p:nvPr>
        </p:nvSpPr>
        <p:spPr>
          <a:xfrm>
            <a:off x="1184255" y="2288083"/>
            <a:ext cx="7924576" cy="860400"/>
          </a:xfrm>
          <a:prstGeom prst="rect">
            <a:avLst/>
          </a:prstGeom>
        </p:spPr>
        <p:txBody>
          <a:bodyPr/>
          <a:lstStyle>
            <a:lvl1pPr>
              <a:defRPr sz="3000" b="0">
                <a:solidFill>
                  <a:srgbClr val="FFFFFF"/>
                </a:solidFill>
                <a:latin typeface="EYInterstate Light" panose="02000506000000020004" pitchFamily="2" charset="0"/>
                <a:cs typeface="Arial" pitchFamily="34" charset="0"/>
              </a:defRPr>
            </a:lvl1pPr>
          </a:lstStyle>
          <a:p>
            <a:r>
              <a:rPr lang="en-US"/>
              <a:t>Click to edit Master title style</a:t>
            </a:r>
            <a:endParaRPr lang="en-GB"/>
          </a:p>
        </p:txBody>
      </p:sp>
      <p:pic>
        <p:nvPicPr>
          <p:cNvPr id="279" name="Picture 278">
            <a:extLst>
              <a:ext uri="{FF2B5EF4-FFF2-40B4-BE49-F238E27FC236}">
                <a16:creationId xmlns:a16="http://schemas.microsoft.com/office/drawing/2014/main" id="{5A33645C-A5C8-4EA5-A3D8-D74C0FE66CD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600" y="5914517"/>
            <a:ext cx="5040000" cy="618750"/>
          </a:xfrm>
          <a:prstGeom prst="rect">
            <a:avLst/>
          </a:prstGeom>
        </p:spPr>
      </p:pic>
    </p:spTree>
    <p:extLst>
      <p:ext uri="{BB962C8B-B14F-4D97-AF65-F5344CB8AC3E}">
        <p14:creationId xmlns:p14="http://schemas.microsoft.com/office/powerpoint/2010/main" val="1123418684"/>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Slide Number Placeholder 6">
            <a:extLst>
              <a:ext uri="{FF2B5EF4-FFF2-40B4-BE49-F238E27FC236}">
                <a16:creationId xmlns:a16="http://schemas.microsoft.com/office/drawing/2014/main" id="{DC0E1552-BF13-453D-A76C-3B49D9C85708}"/>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0FC3EC46-D295-425C-8ED2-70D3C94626A0}"/>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91345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78A0ADD-637C-417F-8A38-32364FD80157}"/>
              </a:ext>
            </a:extLst>
          </p:cNvPr>
          <p:cNvGraphicFramePr>
            <a:graphicFrameLocks noChangeAspect="1"/>
          </p:cNvGraphicFramePr>
          <p:nvPr userDrawn="1">
            <p:custDataLst>
              <p:tags r:id="rId1"/>
            </p:custDataLst>
            <p:extLst>
              <p:ext uri="{D42A27DB-BD31-4B8C-83A1-F6EECF244321}">
                <p14:modId xmlns:p14="http://schemas.microsoft.com/office/powerpoint/2010/main" val="13202875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4" name="Object 3" hidden="1">
                        <a:extLst>
                          <a:ext uri="{FF2B5EF4-FFF2-40B4-BE49-F238E27FC236}">
                            <a16:creationId xmlns:a16="http://schemas.microsoft.com/office/drawing/2014/main" id="{978A0ADD-637C-417F-8A38-32364FD80157}"/>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hasCustomPrompt="1"/>
          </p:nvPr>
        </p:nvSpPr>
        <p:spPr>
          <a:xfrm>
            <a:off x="609601" y="294200"/>
            <a:ext cx="10972800" cy="590400"/>
          </a:xfrm>
        </p:spPr>
        <p:txBody>
          <a:bodyPr vert="horz"/>
          <a:lstStyle>
            <a:lvl1pPr>
              <a:defRPr sz="2400">
                <a:solidFill>
                  <a:schemeClr val="bg1"/>
                </a:solidFill>
              </a:defRPr>
            </a:lvl1pPr>
          </a:lstStyle>
          <a:p>
            <a:r>
              <a:rPr lang="en-US" dirty="0"/>
              <a:t>Standard slide</a:t>
            </a:r>
            <a:endParaRPr lang="en-GB" dirty="0"/>
          </a:p>
        </p:txBody>
      </p:sp>
      <p:sp>
        <p:nvSpPr>
          <p:cNvPr id="5" name="Slide Number Placeholder 4">
            <a:extLst>
              <a:ext uri="{FF2B5EF4-FFF2-40B4-BE49-F238E27FC236}">
                <a16:creationId xmlns:a16="http://schemas.microsoft.com/office/drawing/2014/main" id="{4434FE67-B066-4247-BB41-6FE7CE167E55}"/>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
        <p:nvSpPr>
          <p:cNvPr id="6" name="Line 10">
            <a:extLst>
              <a:ext uri="{FF2B5EF4-FFF2-40B4-BE49-F238E27FC236}">
                <a16:creationId xmlns:a16="http://schemas.microsoft.com/office/drawing/2014/main" id="{9F6020B2-38B3-4E45-92F1-1BE48E6524BA}"/>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2153086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r>
              <a:rPr lang="en-US" dirty="0"/>
              <a:t>Click icon to add picture</a:t>
            </a:r>
            <a:endParaRPr lang="en-IN" dirty="0"/>
          </a:p>
        </p:txBody>
      </p:sp>
      <p:sp>
        <p:nvSpPr>
          <p:cNvPr id="2" name="Title 1"/>
          <p:cNvSpPr>
            <a:spLocks noGrp="1"/>
          </p:cNvSpPr>
          <p:nvPr>
            <p:ph type="title"/>
          </p:nvPr>
        </p:nvSpPr>
        <p:spPr>
          <a:xfrm>
            <a:off x="609601" y="294200"/>
            <a:ext cx="7440547" cy="59040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609600" y="1137921"/>
            <a:ext cx="7295843" cy="873760"/>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3"/>
            <a:ext cx="3578253" cy="1254759"/>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349">
                <a:solidFill>
                  <a:schemeClr val="bg1"/>
                </a:solidFill>
                <a:latin typeface="Georgia" panose="02040502050405020303" pitchFamily="18" charset="0"/>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Quote</a:t>
            </a:r>
          </a:p>
        </p:txBody>
      </p:sp>
      <p:sp>
        <p:nvSpPr>
          <p:cNvPr id="10" name="Line 10">
            <a:extLst>
              <a:ext uri="{FF2B5EF4-FFF2-40B4-BE49-F238E27FC236}">
                <a16:creationId xmlns:a16="http://schemas.microsoft.com/office/drawing/2014/main" id="{229C318B-FAE0-4A50-A714-607EF622AFB9}"/>
              </a:ext>
            </a:extLst>
          </p:cNvPr>
          <p:cNvSpPr>
            <a:spLocks noChangeShapeType="1"/>
          </p:cNvSpPr>
          <p:nvPr userDrawn="1"/>
        </p:nvSpPr>
        <p:spPr bwMode="auto">
          <a:xfrm>
            <a:off x="609602" y="907750"/>
            <a:ext cx="74578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Slide Number Placeholder 6">
            <a:extLst>
              <a:ext uri="{FF2B5EF4-FFF2-40B4-BE49-F238E27FC236}">
                <a16:creationId xmlns:a16="http://schemas.microsoft.com/office/drawing/2014/main" id="{559A6C31-E14E-4A28-A9E9-2D347271C86F}"/>
              </a:ext>
            </a:extLst>
          </p:cNvPr>
          <p:cNvSpPr>
            <a:spLocks noGrp="1"/>
          </p:cNvSpPr>
          <p:nvPr>
            <p:ph type="sldNum" sz="quarter" idx="16"/>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823253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8" name="Picture 7" descr="A yellow and black light&#10;&#10;Description automatically generated with medium confidence">
            <a:extLst>
              <a:ext uri="{FF2B5EF4-FFF2-40B4-BE49-F238E27FC236}">
                <a16:creationId xmlns:a16="http://schemas.microsoft.com/office/drawing/2014/main" id="{48DB6F09-4360-87F8-7045-768BF314464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3200" cy="6858675"/>
          </a:xfrm>
          <a:prstGeom prst="rect">
            <a:avLst/>
          </a:prstGeom>
        </p:spPr>
      </p:pic>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6467F408-41C0-4827-A3D8-F81A16A651DC}" type="datetime3">
              <a:rPr lang="en-US" smtClean="0"/>
              <a:t>30 January 2026</a:t>
            </a:fld>
            <a:endParaRPr lang="en-US" dirty="0"/>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dirty="0"/>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10" name="Text Placeholder 9">
            <a:extLst>
              <a:ext uri="{FF2B5EF4-FFF2-40B4-BE49-F238E27FC236}">
                <a16:creationId xmlns:a16="http://schemas.microsoft.com/office/drawing/2014/main" id="{8EC20394-F6AE-DC91-F7F3-91384D375648}"/>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1" name="Text Placeholder 9">
            <a:extLst>
              <a:ext uri="{FF2B5EF4-FFF2-40B4-BE49-F238E27FC236}">
                <a16:creationId xmlns:a16="http://schemas.microsoft.com/office/drawing/2014/main" id="{F8C26B76-6BF1-741E-77C9-1AE58FAA9D3D}"/>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3" name="Text Placeholder 9">
            <a:extLst>
              <a:ext uri="{FF2B5EF4-FFF2-40B4-BE49-F238E27FC236}">
                <a16:creationId xmlns:a16="http://schemas.microsoft.com/office/drawing/2014/main" id="{B5250BC2-E0E2-741C-128C-67991E7FE31C}"/>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7" name="Text Placeholder 9">
            <a:extLst>
              <a:ext uri="{FF2B5EF4-FFF2-40B4-BE49-F238E27FC236}">
                <a16:creationId xmlns:a16="http://schemas.microsoft.com/office/drawing/2014/main" id="{BAB1B720-8C35-31CC-E8BA-A24F76EC23C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9" name="Text Placeholder 9">
            <a:extLst>
              <a:ext uri="{FF2B5EF4-FFF2-40B4-BE49-F238E27FC236}">
                <a16:creationId xmlns:a16="http://schemas.microsoft.com/office/drawing/2014/main" id="{A9756EF2-9996-0FB9-D7B0-C8F68A711B3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2" name="Text Placeholder 9">
            <a:extLst>
              <a:ext uri="{FF2B5EF4-FFF2-40B4-BE49-F238E27FC236}">
                <a16:creationId xmlns:a16="http://schemas.microsoft.com/office/drawing/2014/main" id="{EBDC17D8-DC6B-1BF9-23DC-FF6D20C0FD02}"/>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4" name="Text Placeholder 9">
            <a:extLst>
              <a:ext uri="{FF2B5EF4-FFF2-40B4-BE49-F238E27FC236}">
                <a16:creationId xmlns:a16="http://schemas.microsoft.com/office/drawing/2014/main" id="{FDE2BFA5-8DD3-AAE2-BA88-2C21E5EA3829}"/>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5" name="Text Placeholder 9">
            <a:extLst>
              <a:ext uri="{FF2B5EF4-FFF2-40B4-BE49-F238E27FC236}">
                <a16:creationId xmlns:a16="http://schemas.microsoft.com/office/drawing/2014/main" id="{A6334C15-AC9A-3BC9-AC49-BB8588AC064E}"/>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4" name="Picture Placeholder 12">
            <a:extLst>
              <a:ext uri="{FF2B5EF4-FFF2-40B4-BE49-F238E27FC236}">
                <a16:creationId xmlns:a16="http://schemas.microsoft.com/office/drawing/2014/main" id="{0BA6537A-D367-6DF9-2A2C-F0EF216DD535}"/>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US" dirty="0"/>
              <a:t>Click icon to add picture</a:t>
            </a:r>
          </a:p>
        </p:txBody>
      </p:sp>
      <p:sp>
        <p:nvSpPr>
          <p:cNvPr id="15" name="Picture Placeholder 12">
            <a:extLst>
              <a:ext uri="{FF2B5EF4-FFF2-40B4-BE49-F238E27FC236}">
                <a16:creationId xmlns:a16="http://schemas.microsoft.com/office/drawing/2014/main" id="{1ABE1BD9-533C-1930-8960-4BAE5CA74634}"/>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US" dirty="0"/>
              <a:t>Click icon to add picture</a:t>
            </a:r>
          </a:p>
        </p:txBody>
      </p:sp>
      <p:sp>
        <p:nvSpPr>
          <p:cNvPr id="16" name="Picture Placeholder 12">
            <a:extLst>
              <a:ext uri="{FF2B5EF4-FFF2-40B4-BE49-F238E27FC236}">
                <a16:creationId xmlns:a16="http://schemas.microsoft.com/office/drawing/2014/main" id="{EFFEBD01-EBC9-7BDA-3CC5-39B4C8203AAA}"/>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US" dirty="0"/>
              <a:t>Click icon to add picture</a:t>
            </a:r>
          </a:p>
        </p:txBody>
      </p:sp>
      <p:sp>
        <p:nvSpPr>
          <p:cNvPr id="17" name="Picture Placeholder 12">
            <a:extLst>
              <a:ext uri="{FF2B5EF4-FFF2-40B4-BE49-F238E27FC236}">
                <a16:creationId xmlns:a16="http://schemas.microsoft.com/office/drawing/2014/main" id="{38869CAE-EFD2-4214-1658-F59F26B22258}"/>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US" dirty="0"/>
              <a:t>Click icon to add picture</a:t>
            </a:r>
          </a:p>
        </p:txBody>
      </p:sp>
      <p:grpSp>
        <p:nvGrpSpPr>
          <p:cNvPr id="13" name="Logo">
            <a:extLst>
              <a:ext uri="{FF2B5EF4-FFF2-40B4-BE49-F238E27FC236}">
                <a16:creationId xmlns:a16="http://schemas.microsoft.com/office/drawing/2014/main" id="{EB1712DB-44E3-F1E8-EE98-F386A5DBCFB5}"/>
              </a:ext>
            </a:extLst>
          </p:cNvPr>
          <p:cNvGrpSpPr/>
          <p:nvPr userDrawn="1"/>
        </p:nvGrpSpPr>
        <p:grpSpPr bwMode="black">
          <a:xfrm>
            <a:off x="11623900" y="6276977"/>
            <a:ext cx="346158" cy="355219"/>
            <a:chOff x="7110" y="4004"/>
            <a:chExt cx="191" cy="196"/>
          </a:xfrm>
        </p:grpSpPr>
        <p:sp>
          <p:nvSpPr>
            <p:cNvPr id="18" name="Freeform 5">
              <a:extLst>
                <a:ext uri="{FF2B5EF4-FFF2-40B4-BE49-F238E27FC236}">
                  <a16:creationId xmlns:a16="http://schemas.microsoft.com/office/drawing/2014/main" id="{2FA99ABD-7D1B-8F65-C9CB-2CBCEBD94E69}"/>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9" name="Freeform 6">
              <a:extLst>
                <a:ext uri="{FF2B5EF4-FFF2-40B4-BE49-F238E27FC236}">
                  <a16:creationId xmlns:a16="http://schemas.microsoft.com/office/drawing/2014/main" id="{025AE411-6530-3204-66E5-2472998CA5C4}"/>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20" name="Freeform 7">
              <a:extLst>
                <a:ext uri="{FF2B5EF4-FFF2-40B4-BE49-F238E27FC236}">
                  <a16:creationId xmlns:a16="http://schemas.microsoft.com/office/drawing/2014/main" id="{8FBCF87D-7239-07DB-2566-2B574AA52E9E}"/>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604170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2"/>
            <a:ext cx="2383219" cy="6857999"/>
          </a:xfrm>
        </p:spPr>
        <p:txBody>
          <a:bodyPr/>
          <a:lstStyle/>
          <a:p>
            <a:r>
              <a:rPr lang="en-US" dirty="0"/>
              <a:t>Click icon to add picture</a:t>
            </a:r>
            <a:endParaRPr lang="en-IN" dirty="0"/>
          </a:p>
        </p:txBody>
      </p:sp>
      <p:sp>
        <p:nvSpPr>
          <p:cNvPr id="2" name="Title 1"/>
          <p:cNvSpPr>
            <a:spLocks noGrp="1"/>
          </p:cNvSpPr>
          <p:nvPr>
            <p:ph type="title"/>
          </p:nvPr>
        </p:nvSpPr>
        <p:spPr>
          <a:xfrm>
            <a:off x="2693891" y="294200"/>
            <a:ext cx="8887371" cy="590400"/>
          </a:xfrm>
        </p:spPr>
        <p:txBody>
          <a:bodyPr/>
          <a:lstStyle>
            <a:lvl1pPr>
              <a:defRPr sz="1799">
                <a:solidFill>
                  <a:schemeClr val="bg1"/>
                </a:solidFill>
              </a:defRPr>
            </a:lvl1pPr>
          </a:lstStyle>
          <a:p>
            <a:r>
              <a:rPr lang="en-US"/>
              <a:t>Click to edit Master title style</a:t>
            </a:r>
            <a:endParaRPr lang="en-GB" dirty="0"/>
          </a:p>
        </p:txBody>
      </p:sp>
      <p:sp>
        <p:nvSpPr>
          <p:cNvPr id="3" name="Content Placeholder 2"/>
          <p:cNvSpPr>
            <a:spLocks noGrp="1"/>
          </p:cNvSpPr>
          <p:nvPr>
            <p:ph idx="1" hasCustomPrompt="1"/>
          </p:nvPr>
        </p:nvSpPr>
        <p:spPr>
          <a:xfrm>
            <a:off x="2693890" y="1137921"/>
            <a:ext cx="2741455" cy="5018184"/>
          </a:xfrm>
        </p:spPr>
        <p:txBody>
          <a:bodyPr/>
          <a:lstStyle>
            <a:lvl1pPr marL="0" indent="0">
              <a:buNone/>
              <a:defRPr sz="13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3" cy="5018184"/>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p:ph idx="12" hasCustomPrompt="1"/>
          </p:nvPr>
        </p:nvSpPr>
        <p:spPr>
          <a:xfrm>
            <a:off x="8815242" y="1137923"/>
            <a:ext cx="2767159" cy="2796151"/>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10" name="Content Placeholder 2">
            <a:extLst>
              <a:ext uri="{FF2B5EF4-FFF2-40B4-BE49-F238E27FC236}">
                <a16:creationId xmlns:a16="http://schemas.microsoft.com/office/drawing/2014/main" id="{0FD13F91-AFC9-4CB0-B48E-B4031BDF7D7E}"/>
              </a:ext>
            </a:extLst>
          </p:cNvPr>
          <p:cNvSpPr>
            <a:spLocks noGrp="1"/>
          </p:cNvSpPr>
          <p:nvPr>
            <p:ph idx="12" hasCustomPrompt="1"/>
          </p:nvPr>
        </p:nvSpPr>
        <p:spPr>
          <a:xfrm>
            <a:off x="8815242" y="1137923"/>
            <a:ext cx="2767159" cy="2796151"/>
          </a:xfrm>
        </p:spPr>
        <p:txBody>
          <a:bodyPr numCol="1"/>
          <a:lstStyle>
            <a:lvl1pPr marL="0" indent="0">
              <a:buNone/>
              <a:defRPr sz="1049">
                <a:solidFill>
                  <a:schemeClr val="bg1"/>
                </a:solidFill>
              </a:defRPr>
            </a:lvl1pPr>
            <a:lvl2pPr marL="267319" indent="0">
              <a:buNone/>
              <a:defRPr sz="1349">
                <a:solidFill>
                  <a:schemeClr val="bg1"/>
                </a:solidFill>
              </a:defRPr>
            </a:lvl2pPr>
            <a:lvl3pPr marL="534639" indent="0">
              <a:buNone/>
              <a:defRPr sz="1199">
                <a:solidFill>
                  <a:schemeClr val="bg1"/>
                </a:solidFill>
              </a:defRPr>
            </a:lvl3pPr>
            <a:lvl4pPr marL="801958" indent="0">
              <a:buNone/>
              <a:defRPr sz="1049">
                <a:solidFill>
                  <a:schemeClr val="bg1"/>
                </a:solidFill>
              </a:defRPr>
            </a:lvl4pPr>
            <a:lvl5pPr marL="1069277" indent="0">
              <a:buNone/>
              <a:defRPr sz="900">
                <a:solidFill>
                  <a:schemeClr val="bg1"/>
                </a:solidFill>
              </a:defRPr>
            </a:lvl5pPr>
          </a:lstStyle>
          <a:p>
            <a:pPr lvl="0"/>
            <a:r>
              <a:rPr lang="en-US" dirty="0"/>
              <a:t>Text</a:t>
            </a:r>
          </a:p>
        </p:txBody>
      </p:sp>
      <p:sp>
        <p:nvSpPr>
          <p:cNvPr id="7" name="Slide Number Placeholder 6">
            <a:extLst>
              <a:ext uri="{FF2B5EF4-FFF2-40B4-BE49-F238E27FC236}">
                <a16:creationId xmlns:a16="http://schemas.microsoft.com/office/drawing/2014/main" id="{91C1F439-4CB5-472E-B792-D16C6415352A}"/>
              </a:ext>
            </a:extLst>
          </p:cNvPr>
          <p:cNvSpPr>
            <a:spLocks noGrp="1"/>
          </p:cNvSpPr>
          <p:nvPr>
            <p:ph type="sldNum" sz="quarter" idx="15"/>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6794641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2" y="1137920"/>
            <a:ext cx="8234455" cy="4834800"/>
          </a:xfrm>
        </p:spPr>
        <p:txBody>
          <a:bodyPr/>
          <a:lstStyle>
            <a:lvl1pPr marL="0" indent="0">
              <a:spcBef>
                <a:spcPts val="0"/>
              </a:spcBef>
              <a:buNone/>
              <a:defRPr>
                <a:solidFill>
                  <a:schemeClr val="bg1"/>
                </a:solidFill>
              </a:defRPr>
            </a:lvl1pPr>
            <a:lvl2pPr marL="0" indent="0">
              <a:spcBef>
                <a:spcPts val="0"/>
              </a:spcBef>
              <a:buNone/>
              <a:defRPr sz="1349">
                <a:solidFill>
                  <a:schemeClr val="bg1"/>
                </a:solidFill>
              </a:defRPr>
            </a:lvl2pPr>
            <a:lvl3pPr marL="0" indent="0">
              <a:spcBef>
                <a:spcPts val="0"/>
              </a:spcBef>
              <a:buNone/>
              <a:defRPr sz="1199">
                <a:solidFill>
                  <a:schemeClr val="bg1"/>
                </a:solidFill>
              </a:defRPr>
            </a:lvl3pPr>
            <a:lvl4pPr marL="0" indent="0">
              <a:spcBef>
                <a:spcPts val="0"/>
              </a:spcBef>
              <a:buNone/>
              <a:defRPr sz="1049">
                <a:solidFill>
                  <a:schemeClr val="bg1"/>
                </a:solidFill>
              </a:defRPr>
            </a:lvl4pPr>
            <a:lvl5pPr marL="0" indent="0">
              <a:spcBef>
                <a:spcPts val="0"/>
              </a:spcBef>
              <a:buNone/>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Line 10">
            <a:extLst>
              <a:ext uri="{FF2B5EF4-FFF2-40B4-BE49-F238E27FC236}">
                <a16:creationId xmlns:a16="http://schemas.microsoft.com/office/drawing/2014/main" id="{EAD7805E-FA43-4FE6-B59E-9A440183B7B9}"/>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Slide Number Placeholder 6">
            <a:extLst>
              <a:ext uri="{FF2B5EF4-FFF2-40B4-BE49-F238E27FC236}">
                <a16:creationId xmlns:a16="http://schemas.microsoft.com/office/drawing/2014/main" id="{E43DE6C9-5E0D-49AD-8BBE-CFF57149B3D1}"/>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983989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8" y="2851522"/>
            <a:ext cx="4445484" cy="1202318"/>
          </a:xfrm>
        </p:spPr>
        <p:txBody>
          <a:bodyPr vert="horz" lIns="0" tIns="0" rIns="0" bIns="0" rtlCol="0" anchor="ctr" anchorCtr="0">
            <a:noAutofit/>
          </a:bodyPr>
          <a:lstStyle>
            <a:lvl1pPr marL="0" indent="0">
              <a:buNone/>
              <a:defRPr kumimoji="0" lang="en-IN" sz="2699"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267319" marR="0" lvl="0" indent="-267319" defTabSz="755512" fontAlgn="auto">
              <a:lnSpc>
                <a:spcPct val="100000"/>
              </a:lnSpc>
              <a:spcBef>
                <a:spcPct val="0"/>
              </a:spcBef>
              <a:spcAft>
                <a:spcPts val="0"/>
              </a:spcAft>
              <a:buClrTx/>
              <a:buSzTx/>
              <a:tabLst/>
            </a:pPr>
            <a:r>
              <a:rPr lang="en-US" dirty="0"/>
              <a:t>Chapter Title</a:t>
            </a:r>
            <a:endParaRPr lang="en-IN" dirty="0"/>
          </a:p>
        </p:txBody>
      </p:sp>
      <p:sp>
        <p:nvSpPr>
          <p:cNvPr id="4" name="Slide Number Placeholder 3">
            <a:extLst>
              <a:ext uri="{FF2B5EF4-FFF2-40B4-BE49-F238E27FC236}">
                <a16:creationId xmlns:a16="http://schemas.microsoft.com/office/drawing/2014/main" id="{7F99A6E3-8A4A-4FC9-88A7-DFA9B43FF9FF}"/>
              </a:ext>
            </a:extLst>
          </p:cNvPr>
          <p:cNvSpPr>
            <a:spLocks noGrp="1"/>
          </p:cNvSpPr>
          <p:nvPr>
            <p:ph type="sldNum" sz="quarter" idx="13"/>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275500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9" y="0"/>
            <a:ext cx="5968061" cy="6858000"/>
          </a:xfrm>
        </p:spPr>
        <p:txBody>
          <a:bodyPr/>
          <a:lstStyle/>
          <a:p>
            <a:r>
              <a:rPr lang="en-US" dirty="0"/>
              <a:t>Click icon to add picture</a:t>
            </a:r>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24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199"/>
            </a:lvl1pPr>
          </a:lstStyle>
          <a:p>
            <a:pPr lvl="0"/>
            <a:r>
              <a:rPr lang="en-IN" dirty="0"/>
              <a:t>text</a:t>
            </a:r>
          </a:p>
        </p:txBody>
      </p:sp>
      <p:sp>
        <p:nvSpPr>
          <p:cNvPr id="4" name="Slide Number Placeholder 3">
            <a:extLst>
              <a:ext uri="{FF2B5EF4-FFF2-40B4-BE49-F238E27FC236}">
                <a16:creationId xmlns:a16="http://schemas.microsoft.com/office/drawing/2014/main" id="{105D2FDE-84B3-4A82-878F-6285E65B1635}"/>
              </a:ext>
            </a:extLst>
          </p:cNvPr>
          <p:cNvSpPr>
            <a:spLocks noGrp="1"/>
          </p:cNvSpPr>
          <p:nvPr>
            <p:ph type="sldNum" sz="quarter" idx="15"/>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192641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1" y="1137922"/>
            <a:ext cx="4954924" cy="4267457"/>
          </a:xfrm>
        </p:spPr>
        <p:txBody>
          <a:bodyPr/>
          <a:lstStyle/>
          <a:p>
            <a:r>
              <a:rPr lang="en-US" dirty="0"/>
              <a:t>Click icon to add table</a:t>
            </a:r>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389152" y="3813288"/>
            <a:ext cx="3087667" cy="180000"/>
          </a:xfrm>
        </p:spPr>
        <p:txBody>
          <a:bodyPr/>
          <a:lstStyle>
            <a:lvl1pPr marL="0" indent="0">
              <a:buNone/>
              <a:defRPr sz="9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389152" y="4055931"/>
            <a:ext cx="3087667" cy="180000"/>
          </a:xfrm>
        </p:spPr>
        <p:txBody>
          <a:bodyPr/>
          <a:lstStyle>
            <a:lvl1pPr marL="0" indent="0">
              <a:buNone/>
              <a:defRPr sz="9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19" y="3578084"/>
            <a:ext cx="1036800" cy="778959"/>
          </a:xfrm>
          <a:prstGeom prst="ellipse">
            <a:avLst/>
          </a:prstGeom>
        </p:spPr>
        <p:txBody>
          <a:bodyPr anchor="ctr"/>
          <a:lstStyle>
            <a:lvl1pPr marL="0" indent="0" algn="ctr">
              <a:buNone/>
              <a:defRPr sz="675">
                <a:solidFill>
                  <a:schemeClr val="bg1"/>
                </a:solidFill>
              </a:defRPr>
            </a:lvl1p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2" y="1137922"/>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2" y="1635009"/>
            <a:ext cx="5462580" cy="1611554"/>
          </a:xfrm>
        </p:spPr>
        <p:txBody>
          <a:bodyPr/>
          <a:lstStyle>
            <a:lvl1pPr marL="0" indent="0">
              <a:buNone/>
              <a:defRPr sz="11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16" name="Line 10">
            <a:extLst>
              <a:ext uri="{FF2B5EF4-FFF2-40B4-BE49-F238E27FC236}">
                <a16:creationId xmlns:a16="http://schemas.microsoft.com/office/drawing/2014/main" id="{C37BF1DE-E4E1-40C4-B510-30A0AC8ABDB8}"/>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6" name="Slide Number Placeholder 5">
            <a:extLst>
              <a:ext uri="{FF2B5EF4-FFF2-40B4-BE49-F238E27FC236}">
                <a16:creationId xmlns:a16="http://schemas.microsoft.com/office/drawing/2014/main" id="{FC910440-F38E-4BBB-A6D3-3297528ECACE}"/>
              </a:ext>
            </a:extLst>
          </p:cNvPr>
          <p:cNvSpPr>
            <a:spLocks noGrp="1"/>
          </p:cNvSpPr>
          <p:nvPr>
            <p:ph type="sldNum" sz="quarter" idx="21"/>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3424649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tandard slide_Quot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07F99-5C2B-4FC6-A3DF-23E011C842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5952" y="6327648"/>
            <a:ext cx="536672" cy="411480"/>
          </a:xfrm>
          <a:prstGeom prst="rect">
            <a:avLst/>
          </a:prstGeom>
        </p:spPr>
      </p:pic>
      <p:sp>
        <p:nvSpPr>
          <p:cNvPr id="5" name="Slide Number Placeholder 4">
            <a:extLst>
              <a:ext uri="{FF2B5EF4-FFF2-40B4-BE49-F238E27FC236}">
                <a16:creationId xmlns:a16="http://schemas.microsoft.com/office/drawing/2014/main" id="{F997A7D4-D39D-42B7-9480-78FE2F6F90D3}"/>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6570321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Standard slide_Quot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07F99-5C2B-4FC6-A3DF-23E011C842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5952" y="6327648"/>
            <a:ext cx="536672" cy="411480"/>
          </a:xfrm>
          <a:prstGeom prst="rect">
            <a:avLst/>
          </a:prstGeom>
        </p:spPr>
      </p:pic>
      <p:sp>
        <p:nvSpPr>
          <p:cNvPr id="3" name="Text Placeholder 6">
            <a:extLst>
              <a:ext uri="{FF2B5EF4-FFF2-40B4-BE49-F238E27FC236}">
                <a16:creationId xmlns:a16="http://schemas.microsoft.com/office/drawing/2014/main" id="{BD7B1EAA-D62E-426F-9D29-F674CEB29C31}"/>
              </a:ext>
            </a:extLst>
          </p:cNvPr>
          <p:cNvSpPr>
            <a:spLocks noGrp="1"/>
          </p:cNvSpPr>
          <p:nvPr>
            <p:ph type="body" sz="quarter" idx="10"/>
          </p:nvPr>
        </p:nvSpPr>
        <p:spPr>
          <a:xfrm>
            <a:off x="2568000" y="2060235"/>
            <a:ext cx="7056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a:t>Click to edit Master text styles</a:t>
            </a:r>
          </a:p>
        </p:txBody>
      </p:sp>
      <p:sp>
        <p:nvSpPr>
          <p:cNvPr id="5" name="Text Placeholder 6">
            <a:extLst>
              <a:ext uri="{FF2B5EF4-FFF2-40B4-BE49-F238E27FC236}">
                <a16:creationId xmlns:a16="http://schemas.microsoft.com/office/drawing/2014/main" id="{C43D8C34-69FC-4DEE-BC95-D2F629475EBD}"/>
              </a:ext>
            </a:extLst>
          </p:cNvPr>
          <p:cNvSpPr>
            <a:spLocks noGrp="1"/>
          </p:cNvSpPr>
          <p:nvPr>
            <p:ph type="body" sz="quarter" idx="11" hasCustomPrompt="1"/>
          </p:nvPr>
        </p:nvSpPr>
        <p:spPr>
          <a:xfrm>
            <a:off x="2568000" y="5516838"/>
            <a:ext cx="7056000" cy="316838"/>
          </a:xfrm>
        </p:spPr>
        <p:txBody>
          <a:bodyPr lIns="0" tIns="0" rIns="0" bIns="0">
            <a:noAutofit/>
          </a:bodyPr>
          <a:lstStyle>
            <a:lvl1pPr marL="0" indent="0" algn="ctr">
              <a:buNone/>
              <a:defRPr lang="en-US" sz="1600" dirty="0" smtClean="0">
                <a:solidFill>
                  <a:srgbClr val="FFE600"/>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78FCBB-C01D-4FF8-828E-0E27552CA9CC}"/>
              </a:ext>
            </a:extLst>
          </p:cNvPr>
          <p:cNvSpPr>
            <a:spLocks noGrp="1"/>
          </p:cNvSpPr>
          <p:nvPr>
            <p:ph type="body" sz="quarter" idx="12" hasCustomPrompt="1"/>
          </p:nvPr>
        </p:nvSpPr>
        <p:spPr>
          <a:xfrm>
            <a:off x="2568000" y="5828877"/>
            <a:ext cx="7056000" cy="316838"/>
          </a:xfrm>
        </p:spPr>
        <p:txBody>
          <a:bodyPr vert="horz" lIns="0" tIns="0" rIns="0" bIns="0" rtlCol="0" anchor="t" anchorCtr="0">
            <a:noAutofit/>
          </a:bodyPr>
          <a:lstStyle>
            <a:lvl1pPr marL="0" indent="0" algn="ctr">
              <a:buNone/>
              <a:defRPr lang="en-US" sz="1600" dirty="0" smtClean="0">
                <a:latin typeface="+mn-lt"/>
              </a:defRPr>
            </a:lvl1pPr>
          </a:lstStyle>
          <a:p>
            <a:pPr marL="356616" lvl="0" indent="-356616" algn="ctr">
              <a:spcBef>
                <a:spcPts val="0"/>
              </a:spcBef>
              <a:spcAft>
                <a:spcPts val="600"/>
              </a:spcAft>
            </a:pPr>
            <a:r>
              <a:rPr lang="en-US" dirty="0"/>
              <a:t>Job Title</a:t>
            </a:r>
          </a:p>
        </p:txBody>
      </p:sp>
      <p:sp>
        <p:nvSpPr>
          <p:cNvPr id="7" name="Text Placeholder 11">
            <a:extLst>
              <a:ext uri="{FF2B5EF4-FFF2-40B4-BE49-F238E27FC236}">
                <a16:creationId xmlns:a16="http://schemas.microsoft.com/office/drawing/2014/main" id="{0AD41D48-C813-4F78-A2C8-0758D2B7DC18}"/>
              </a:ext>
            </a:extLst>
          </p:cNvPr>
          <p:cNvSpPr txBox="1">
            <a:spLocks/>
          </p:cNvSpPr>
          <p:nvPr userDrawn="1"/>
        </p:nvSpPr>
        <p:spPr>
          <a:xfrm>
            <a:off x="4537075" y="979788"/>
            <a:ext cx="311785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716869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Standard slide_Quot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07F99-5C2B-4FC6-A3DF-23E011C842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5952" y="6327648"/>
            <a:ext cx="536672" cy="411480"/>
          </a:xfrm>
          <a:prstGeom prst="rect">
            <a:avLst/>
          </a:prstGeom>
        </p:spPr>
      </p:pic>
      <p:sp>
        <p:nvSpPr>
          <p:cNvPr id="7" name="Text Placeholder 11">
            <a:extLst>
              <a:ext uri="{FF2B5EF4-FFF2-40B4-BE49-F238E27FC236}">
                <a16:creationId xmlns:a16="http://schemas.microsoft.com/office/drawing/2014/main" id="{8FBE9395-9BF1-4306-9F29-1F8E92C9F8DB}"/>
              </a:ext>
            </a:extLst>
          </p:cNvPr>
          <p:cNvSpPr txBox="1">
            <a:spLocks/>
          </p:cNvSpPr>
          <p:nvPr userDrawn="1"/>
        </p:nvSpPr>
        <p:spPr>
          <a:xfrm>
            <a:off x="501001" y="1488927"/>
            <a:ext cx="311785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8" name="Text Placeholder 6">
            <a:extLst>
              <a:ext uri="{FF2B5EF4-FFF2-40B4-BE49-F238E27FC236}">
                <a16:creationId xmlns:a16="http://schemas.microsoft.com/office/drawing/2014/main" id="{87DD12F9-AC78-4784-A2C0-5FB6EC5AA315}"/>
              </a:ext>
            </a:extLst>
          </p:cNvPr>
          <p:cNvSpPr>
            <a:spLocks noGrp="1"/>
          </p:cNvSpPr>
          <p:nvPr>
            <p:ph type="body" sz="quarter" idx="10"/>
          </p:nvPr>
        </p:nvSpPr>
        <p:spPr>
          <a:xfrm>
            <a:off x="549000" y="2526765"/>
            <a:ext cx="7056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a:t>Click to edit Master text styles</a:t>
            </a:r>
          </a:p>
        </p:txBody>
      </p:sp>
      <p:sp>
        <p:nvSpPr>
          <p:cNvPr id="9" name="Text Placeholder 6">
            <a:extLst>
              <a:ext uri="{FF2B5EF4-FFF2-40B4-BE49-F238E27FC236}">
                <a16:creationId xmlns:a16="http://schemas.microsoft.com/office/drawing/2014/main" id="{3BB2527F-4DCE-4CB5-A96D-2E432FD5A07B}"/>
              </a:ext>
            </a:extLst>
          </p:cNvPr>
          <p:cNvSpPr>
            <a:spLocks noGrp="1"/>
          </p:cNvSpPr>
          <p:nvPr>
            <p:ph type="body" sz="quarter" idx="11" hasCustomPrompt="1"/>
          </p:nvPr>
        </p:nvSpPr>
        <p:spPr>
          <a:xfrm>
            <a:off x="549000" y="4632765"/>
            <a:ext cx="7056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10" name="Text Placeholder 6">
            <a:extLst>
              <a:ext uri="{FF2B5EF4-FFF2-40B4-BE49-F238E27FC236}">
                <a16:creationId xmlns:a16="http://schemas.microsoft.com/office/drawing/2014/main" id="{47DFFB3C-E689-440E-8EDB-465853B34606}"/>
              </a:ext>
            </a:extLst>
          </p:cNvPr>
          <p:cNvSpPr>
            <a:spLocks noGrp="1"/>
          </p:cNvSpPr>
          <p:nvPr>
            <p:ph type="body" sz="quarter" idx="12" hasCustomPrompt="1"/>
          </p:nvPr>
        </p:nvSpPr>
        <p:spPr>
          <a:xfrm>
            <a:off x="549000" y="4971442"/>
            <a:ext cx="7056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bg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3448843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2" y="1137920"/>
            <a:ext cx="8234455" cy="4834800"/>
          </a:xfrm>
        </p:spPr>
        <p:txBody>
          <a:bodyPr/>
          <a:lstStyle>
            <a:lvl1pPr marL="0" indent="0">
              <a:buNone/>
              <a:defRPr>
                <a:solidFill>
                  <a:schemeClr val="bg1"/>
                </a:solidFill>
              </a:defRPr>
            </a:lvl1pPr>
            <a:lvl2pPr marL="267319">
              <a:defRPr>
                <a:solidFill>
                  <a:schemeClr val="bg1"/>
                </a:solidFill>
              </a:defRPr>
            </a:lvl2pPr>
            <a:lvl3pPr marL="534639">
              <a:defRPr>
                <a:solidFill>
                  <a:schemeClr val="bg1"/>
                </a:solidFill>
              </a:defRPr>
            </a:lvl3pPr>
            <a:lvl4pPr marL="801958">
              <a:defRPr>
                <a:solidFill>
                  <a:schemeClr val="bg1"/>
                </a:solidFill>
              </a:defRPr>
            </a:lvl4pPr>
            <a:lvl5pPr marL="1069277">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1">
            <a:extLst>
              <a:ext uri="{FF2B5EF4-FFF2-40B4-BE49-F238E27FC236}">
                <a16:creationId xmlns:a16="http://schemas.microsoft.com/office/drawing/2014/main" id="{95EDADD0-A4AE-43D1-A8CA-F0D422EBF998}"/>
              </a:ext>
            </a:extLst>
          </p:cNvPr>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Line 10">
            <a:extLst>
              <a:ext uri="{FF2B5EF4-FFF2-40B4-BE49-F238E27FC236}">
                <a16:creationId xmlns:a16="http://schemas.microsoft.com/office/drawing/2014/main" id="{0DC4E272-5E22-4B3C-94CE-7BFF319FA14A}"/>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1" name="Slide Number Placeholder 10">
            <a:extLst>
              <a:ext uri="{FF2B5EF4-FFF2-40B4-BE49-F238E27FC236}">
                <a16:creationId xmlns:a16="http://schemas.microsoft.com/office/drawing/2014/main" id="{6D804FC6-AE5A-4130-8CE6-82D0878A8361}"/>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6369966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7" name="Line 11">
            <a:extLst>
              <a:ext uri="{FF2B5EF4-FFF2-40B4-BE49-F238E27FC236}">
                <a16:creationId xmlns:a16="http://schemas.microsoft.com/office/drawing/2014/main" id="{7E606BA7-787F-40CD-BB00-3AEC32420A7E}"/>
              </a:ext>
            </a:extLst>
          </p:cNvPr>
          <p:cNvSpPr>
            <a:spLocks noChangeShapeType="1"/>
          </p:cNvSpPr>
          <p:nvPr userDrawn="1"/>
        </p:nvSpPr>
        <p:spPr bwMode="auto">
          <a:xfrm>
            <a:off x="609600" y="6242400"/>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6" name="Line 10">
            <a:extLst>
              <a:ext uri="{FF2B5EF4-FFF2-40B4-BE49-F238E27FC236}">
                <a16:creationId xmlns:a16="http://schemas.microsoft.com/office/drawing/2014/main" id="{8E9B660A-29E5-49A2-9D87-2D7C78CC1148}"/>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10" name="Slide Number Placeholder 9">
            <a:extLst>
              <a:ext uri="{FF2B5EF4-FFF2-40B4-BE49-F238E27FC236}">
                <a16:creationId xmlns:a16="http://schemas.microsoft.com/office/drawing/2014/main" id="{A84EC9CE-483F-4F19-937D-371A9A12791F}"/>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8888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ack background with yellow and green light&#10;&#10;Description automatically generated">
            <a:extLst>
              <a:ext uri="{FF2B5EF4-FFF2-40B4-BE49-F238E27FC236}">
                <a16:creationId xmlns:a16="http://schemas.microsoft.com/office/drawing/2014/main" id="{E292F2D6-66C2-B22A-7FFF-05A7B35054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1" cy="6858001"/>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7AFF73AE-8D11-4B2F-A332-6A5F529804F7}" type="datetime3">
              <a:rPr lang="en-US" smtClean="0"/>
              <a:t>30 January 2026</a:t>
            </a:fld>
            <a:endParaRPr lang="en-US" dirty="0"/>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dirty="0"/>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dirty="0"/>
          </a:p>
        </p:txBody>
      </p:sp>
      <p:grpSp>
        <p:nvGrpSpPr>
          <p:cNvPr id="11" name="Logo">
            <a:extLst>
              <a:ext uri="{FF2B5EF4-FFF2-40B4-BE49-F238E27FC236}">
                <a16:creationId xmlns:a16="http://schemas.microsoft.com/office/drawing/2014/main" id="{D638B96B-B381-0A4A-9C03-FAEA8FCC0C3A}"/>
              </a:ext>
            </a:extLst>
          </p:cNvPr>
          <p:cNvGrpSpPr/>
          <p:nvPr userDrawn="1"/>
        </p:nvGrpSpPr>
        <p:grpSpPr bwMode="black">
          <a:xfrm>
            <a:off x="11623900" y="6276977"/>
            <a:ext cx="346158" cy="355219"/>
            <a:chOff x="7110" y="4004"/>
            <a:chExt cx="191" cy="196"/>
          </a:xfrm>
        </p:grpSpPr>
        <p:sp>
          <p:nvSpPr>
            <p:cNvPr id="12" name="Freeform 5">
              <a:extLst>
                <a:ext uri="{FF2B5EF4-FFF2-40B4-BE49-F238E27FC236}">
                  <a16:creationId xmlns:a16="http://schemas.microsoft.com/office/drawing/2014/main" id="{F93FF753-4D01-4602-8217-3FFCC28BA2A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6">
              <a:extLst>
                <a:ext uri="{FF2B5EF4-FFF2-40B4-BE49-F238E27FC236}">
                  <a16:creationId xmlns:a16="http://schemas.microsoft.com/office/drawing/2014/main" id="{E36D5F7D-FB28-AFA3-2358-69211F54C147}"/>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4" name="Freeform 7">
              <a:extLst>
                <a:ext uri="{FF2B5EF4-FFF2-40B4-BE49-F238E27FC236}">
                  <a16:creationId xmlns:a16="http://schemas.microsoft.com/office/drawing/2014/main" id="{82505B87-640B-2273-C7C7-DB96614AC411}"/>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9764665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sz="2400">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2000">
                <a:solidFill>
                  <a:schemeClr val="bg1"/>
                </a:solidFill>
              </a:defRPr>
            </a:lvl1pPr>
            <a:lvl2pPr>
              <a:defRPr sz="1800">
                <a:solidFill>
                  <a:schemeClr val="bg1"/>
                </a:solidFill>
              </a:defRPr>
            </a:lvl2pPr>
            <a:lvl3pPr>
              <a:defRPr sz="1400">
                <a:solidFill>
                  <a:schemeClr val="bg1"/>
                </a:solidFill>
              </a:defRPr>
            </a:lvl3pPr>
            <a:lvl4pPr>
              <a:defRPr sz="1600">
                <a:solidFill>
                  <a:schemeClr val="bg1"/>
                </a:solidFill>
              </a:defRPr>
            </a:lvl4pPr>
            <a:lvl5pPr>
              <a:defRPr sz="12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a:extLst>
              <a:ext uri="{FF2B5EF4-FFF2-40B4-BE49-F238E27FC236}">
                <a16:creationId xmlns:a16="http://schemas.microsoft.com/office/drawing/2014/main" id="{0C976817-4856-4880-A98A-B5A5C7C55425}"/>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Slide Number Placeholder 7">
            <a:extLst>
              <a:ext uri="{FF2B5EF4-FFF2-40B4-BE49-F238E27FC236}">
                <a16:creationId xmlns:a16="http://schemas.microsoft.com/office/drawing/2014/main" id="{54756507-1FEF-43F0-A228-A0F4A38D3C99}"/>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847942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2"/>
            <a:ext cx="5390400" cy="4256075"/>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6405" y="1869442"/>
            <a:ext cx="5390400" cy="4256075"/>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r>
              <a:rPr lang="en-US"/>
              <a:t>Click to edit Master text styles</a:t>
            </a:r>
          </a:p>
        </p:txBody>
      </p:sp>
      <p:sp>
        <p:nvSpPr>
          <p:cNvPr id="2" name="Title 1"/>
          <p:cNvSpPr>
            <a:spLocks noGrp="1"/>
          </p:cNvSpPr>
          <p:nvPr>
            <p:ph type="title"/>
          </p:nvPr>
        </p:nvSpPr>
        <p:spPr>
          <a:xfrm>
            <a:off x="609601" y="294200"/>
            <a:ext cx="10972800" cy="590880"/>
          </a:xfrm>
        </p:spPr>
        <p:txBody>
          <a:bodyPr/>
          <a:lstStyle>
            <a:lvl1pPr>
              <a:defRPr sz="2400">
                <a:solidFill>
                  <a:schemeClr val="bg1"/>
                </a:solidFill>
              </a:defRPr>
            </a:lvl1pPr>
          </a:lstStyle>
          <a:p>
            <a:r>
              <a:rPr lang="en-US"/>
              <a:t>Click to edit Master title style</a:t>
            </a:r>
            <a:endParaRPr lang="en-US" dirty="0"/>
          </a:p>
        </p:txBody>
      </p:sp>
      <p:sp>
        <p:nvSpPr>
          <p:cNvPr id="9" name="Line 10">
            <a:extLst>
              <a:ext uri="{FF2B5EF4-FFF2-40B4-BE49-F238E27FC236}">
                <a16:creationId xmlns:a16="http://schemas.microsoft.com/office/drawing/2014/main" id="{04B06CAE-5FB1-4603-B59C-091CBDD47D42}"/>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7" name="Slide Number Placeholder 6">
            <a:extLst>
              <a:ext uri="{FF2B5EF4-FFF2-40B4-BE49-F238E27FC236}">
                <a16:creationId xmlns:a16="http://schemas.microsoft.com/office/drawing/2014/main" id="{33B86835-09D6-4615-BB7C-7F8253C03FF4}"/>
              </a:ext>
            </a:extLst>
          </p:cNvPr>
          <p:cNvSpPr>
            <a:spLocks noGrp="1"/>
          </p:cNvSpPr>
          <p:nvPr>
            <p:ph type="sldNum" sz="quarter" idx="16"/>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262676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EF868C6-6C48-43D3-AEDF-B26DF23003AC}"/>
              </a:ext>
            </a:extLst>
          </p:cNvPr>
          <p:cNvGraphicFramePr>
            <a:graphicFrameLocks noChangeAspect="1"/>
          </p:cNvGraphicFramePr>
          <p:nvPr userDrawn="1">
            <p:custDataLst>
              <p:tags r:id="rId1"/>
            </p:custDataLst>
            <p:extLst>
              <p:ext uri="{D42A27DB-BD31-4B8C-83A1-F6EECF244321}">
                <p14:modId xmlns:p14="http://schemas.microsoft.com/office/powerpoint/2010/main" val="62211272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6" name="Object 5" hidden="1">
                        <a:extLst>
                          <a:ext uri="{FF2B5EF4-FFF2-40B4-BE49-F238E27FC236}">
                            <a16:creationId xmlns:a16="http://schemas.microsoft.com/office/drawing/2014/main" id="{CEF868C6-6C48-43D3-AEDF-B26DF23003AC}"/>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13D4C5D-C164-4812-8A35-37CA33743C2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51EFBFB-5B36-49F5-AE6A-493BDDC7176A}"/>
              </a:ext>
            </a:extLst>
          </p:cNvPr>
          <p:cNvSpPr/>
          <p:nvPr userDrawn="1"/>
        </p:nvSpPr>
        <p:spPr>
          <a:xfrm>
            <a:off x="0" y="0"/>
            <a:ext cx="12192000" cy="6858000"/>
          </a:xfrm>
          <a:prstGeom prst="rect">
            <a:avLst/>
          </a:prstGeom>
          <a:solidFill>
            <a:srgbClr val="2E2E38">
              <a:alpha val="6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4" name="Slide Number Placeholder 3">
            <a:extLst>
              <a:ext uri="{FF2B5EF4-FFF2-40B4-BE49-F238E27FC236}">
                <a16:creationId xmlns:a16="http://schemas.microsoft.com/office/drawing/2014/main" id="{B6CA5048-1D32-4032-B513-417B769802F2}"/>
              </a:ext>
            </a:extLst>
          </p:cNvPr>
          <p:cNvSpPr>
            <a:spLocks noGrp="1"/>
          </p:cNvSpPr>
          <p:nvPr>
            <p:ph type="sldNum" sz="quarter" idx="12"/>
          </p:nvPr>
        </p:nvSpPr>
        <p:spPr>
          <a:xfrm>
            <a:off x="609601" y="6516456"/>
            <a:ext cx="884088" cy="180000"/>
          </a:xfrm>
          <a:prstGeom prst="rect">
            <a:avLst/>
          </a:prstGeom>
          <a:ln>
            <a:noFill/>
          </a:ln>
        </p:spPr>
        <p:txBody>
          <a:bodyPr/>
          <a:lstStyle/>
          <a:p>
            <a:r>
              <a:rPr lang="en-GB" dirty="0"/>
              <a:t>Page </a:t>
            </a:r>
            <a:fld id="{F1BC30E3-FFE5-4B91-AA19-87A149EBB9EE}" type="slidenum">
              <a:rPr smtClean="0"/>
              <a:pPr/>
              <a:t>‹#›</a:t>
            </a:fld>
            <a:endParaRPr dirty="0"/>
          </a:p>
        </p:txBody>
      </p:sp>
      <p:pic>
        <p:nvPicPr>
          <p:cNvPr id="8" name="Picture 7">
            <a:extLst>
              <a:ext uri="{FF2B5EF4-FFF2-40B4-BE49-F238E27FC236}">
                <a16:creationId xmlns:a16="http://schemas.microsoft.com/office/drawing/2014/main" id="{8D70C818-2CC4-4753-98B9-36F7E0D367E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45952" y="6327648"/>
            <a:ext cx="536672" cy="411480"/>
          </a:xfrm>
          <a:prstGeom prst="rect">
            <a:avLst/>
          </a:prstGeom>
        </p:spPr>
      </p:pic>
      <p:sp>
        <p:nvSpPr>
          <p:cNvPr id="10" name="Title 9">
            <a:extLst>
              <a:ext uri="{FF2B5EF4-FFF2-40B4-BE49-F238E27FC236}">
                <a16:creationId xmlns:a16="http://schemas.microsoft.com/office/drawing/2014/main" id="{A0E5FB25-8CE6-4D60-95B7-8AA8AE49B1A8}"/>
              </a:ext>
            </a:extLst>
          </p:cNvPr>
          <p:cNvSpPr>
            <a:spLocks noGrp="1"/>
          </p:cNvSpPr>
          <p:nvPr>
            <p:ph type="title"/>
          </p:nvPr>
        </p:nvSpPr>
        <p:spPr>
          <a:xfrm>
            <a:off x="341488" y="4416905"/>
            <a:ext cx="9772605" cy="570874"/>
          </a:xfrm>
        </p:spPr>
        <p:txBody>
          <a:bodyPr vert="horz"/>
          <a:lstStyle>
            <a:lvl1pPr algn="r">
              <a:lnSpc>
                <a:spcPct val="100000"/>
              </a:lnSpc>
              <a:defRPr sz="3000">
                <a:solidFill>
                  <a:schemeClr val="tx2"/>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9364F9B4-6320-48B3-8CA8-C47F22535894}"/>
              </a:ext>
            </a:extLst>
          </p:cNvPr>
          <p:cNvCxnSpPr>
            <a:cxnSpLocks/>
          </p:cNvCxnSpPr>
          <p:nvPr userDrawn="1"/>
        </p:nvCxnSpPr>
        <p:spPr>
          <a:xfrm>
            <a:off x="2" y="4284554"/>
            <a:ext cx="10114092" cy="0"/>
          </a:xfrm>
          <a:prstGeom prst="line">
            <a:avLst/>
          </a:prstGeom>
          <a:noFill/>
          <a:ln w="28575" cap="flat" cmpd="sng" algn="ctr">
            <a:solidFill>
              <a:srgbClr val="FFE600"/>
            </a:solidFill>
            <a:prstDash val="solid"/>
            <a:tailEnd type="none"/>
          </a:ln>
          <a:effectLst/>
        </p:spPr>
      </p:cxnSp>
    </p:spTree>
    <p:extLst>
      <p:ext uri="{BB962C8B-B14F-4D97-AF65-F5344CB8AC3E}">
        <p14:creationId xmlns:p14="http://schemas.microsoft.com/office/powerpoint/2010/main" val="3035715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EF868C6-6C48-43D3-AEDF-B26DF23003AC}"/>
              </a:ext>
            </a:extLst>
          </p:cNvPr>
          <p:cNvGraphicFramePr>
            <a:graphicFrameLocks noChangeAspect="1"/>
          </p:cNvGraphicFramePr>
          <p:nvPr userDrawn="1">
            <p:custDataLst>
              <p:tags r:id="rId1"/>
            </p:custDataLst>
            <p:extLst>
              <p:ext uri="{D42A27DB-BD31-4B8C-83A1-F6EECF244321}">
                <p14:modId xmlns:p14="http://schemas.microsoft.com/office/powerpoint/2010/main" val="4200248602"/>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6" name="Object 5" hidden="1">
                        <a:extLst>
                          <a:ext uri="{FF2B5EF4-FFF2-40B4-BE49-F238E27FC236}">
                            <a16:creationId xmlns:a16="http://schemas.microsoft.com/office/drawing/2014/main" id="{CEF868C6-6C48-43D3-AEDF-B26DF23003AC}"/>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47693711-80F5-4713-B04B-BD80E4B3FE7D}"/>
              </a:ext>
            </a:extLst>
          </p:cNvPr>
          <p:cNvSpPr/>
          <p:nvPr userDrawn="1"/>
        </p:nvSpPr>
        <p:spPr>
          <a:xfrm flipH="1">
            <a:off x="0" y="0"/>
            <a:ext cx="12192000" cy="6858000"/>
          </a:xfrm>
          <a:prstGeom prst="rect">
            <a:avLst/>
          </a:prstGeom>
          <a:blipFill>
            <a:blip r:embed="rId5" cstate="screen">
              <a:extLst>
                <a:ext uri="{28A0092B-C50C-407E-A947-70E740481C1C}">
                  <a14:useLocalDpi xmlns:a14="http://schemas.microsoft.com/office/drawing/2010/main"/>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7" name="Rectangle 6">
            <a:extLst>
              <a:ext uri="{FF2B5EF4-FFF2-40B4-BE49-F238E27FC236}">
                <a16:creationId xmlns:a16="http://schemas.microsoft.com/office/drawing/2014/main" id="{A51EFBFB-5B36-49F5-AE6A-493BDDC7176A}"/>
              </a:ext>
            </a:extLst>
          </p:cNvPr>
          <p:cNvSpPr/>
          <p:nvPr userDrawn="1"/>
        </p:nvSpPr>
        <p:spPr>
          <a:xfrm>
            <a:off x="0" y="0"/>
            <a:ext cx="12192000" cy="6858000"/>
          </a:xfrm>
          <a:prstGeom prst="rect">
            <a:avLst/>
          </a:prstGeom>
          <a:solidFill>
            <a:srgbClr val="2E2E38">
              <a:alpha val="6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4" name="Slide Number Placeholder 3">
            <a:extLst>
              <a:ext uri="{FF2B5EF4-FFF2-40B4-BE49-F238E27FC236}">
                <a16:creationId xmlns:a16="http://schemas.microsoft.com/office/drawing/2014/main" id="{B6CA5048-1D32-4032-B513-417B769802F2}"/>
              </a:ext>
            </a:extLst>
          </p:cNvPr>
          <p:cNvSpPr>
            <a:spLocks noGrp="1"/>
          </p:cNvSpPr>
          <p:nvPr>
            <p:ph type="sldNum" sz="quarter" idx="12"/>
          </p:nvPr>
        </p:nvSpPr>
        <p:spPr>
          <a:xfrm>
            <a:off x="609601" y="6516456"/>
            <a:ext cx="884088" cy="180000"/>
          </a:xfrm>
          <a:prstGeom prst="rect">
            <a:avLst/>
          </a:prstGeom>
          <a:ln>
            <a:noFill/>
          </a:ln>
        </p:spPr>
        <p:txBody>
          <a:bodyPr/>
          <a:lstStyle/>
          <a:p>
            <a:r>
              <a:rPr lang="en-GB" dirty="0"/>
              <a:t>Page </a:t>
            </a:r>
            <a:fld id="{F1BC30E3-FFE5-4B91-AA19-87A149EBB9EE}" type="slidenum">
              <a:rPr smtClean="0"/>
              <a:pPr/>
              <a:t>‹#›</a:t>
            </a:fld>
            <a:endParaRPr dirty="0"/>
          </a:p>
        </p:txBody>
      </p:sp>
      <p:pic>
        <p:nvPicPr>
          <p:cNvPr id="8" name="Picture 7">
            <a:extLst>
              <a:ext uri="{FF2B5EF4-FFF2-40B4-BE49-F238E27FC236}">
                <a16:creationId xmlns:a16="http://schemas.microsoft.com/office/drawing/2014/main" id="{8D70C818-2CC4-4753-98B9-36F7E0D367E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45952" y="6327648"/>
            <a:ext cx="536672" cy="411480"/>
          </a:xfrm>
          <a:prstGeom prst="rect">
            <a:avLst/>
          </a:prstGeom>
        </p:spPr>
      </p:pic>
      <p:sp>
        <p:nvSpPr>
          <p:cNvPr id="10" name="Title 9">
            <a:extLst>
              <a:ext uri="{FF2B5EF4-FFF2-40B4-BE49-F238E27FC236}">
                <a16:creationId xmlns:a16="http://schemas.microsoft.com/office/drawing/2014/main" id="{A0E5FB25-8CE6-4D60-95B7-8AA8AE49B1A8}"/>
              </a:ext>
            </a:extLst>
          </p:cNvPr>
          <p:cNvSpPr>
            <a:spLocks noGrp="1"/>
          </p:cNvSpPr>
          <p:nvPr>
            <p:ph type="title"/>
          </p:nvPr>
        </p:nvSpPr>
        <p:spPr>
          <a:xfrm>
            <a:off x="341488" y="4416905"/>
            <a:ext cx="9772605" cy="570874"/>
          </a:xfrm>
        </p:spPr>
        <p:txBody>
          <a:bodyPr vert="horz"/>
          <a:lstStyle>
            <a:lvl1pPr algn="r">
              <a:lnSpc>
                <a:spcPct val="100000"/>
              </a:lnSpc>
              <a:defRPr sz="3000">
                <a:solidFill>
                  <a:schemeClr val="tx2"/>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9364F9B4-6320-48B3-8CA8-C47F22535894}"/>
              </a:ext>
            </a:extLst>
          </p:cNvPr>
          <p:cNvCxnSpPr>
            <a:cxnSpLocks/>
          </p:cNvCxnSpPr>
          <p:nvPr userDrawn="1"/>
        </p:nvCxnSpPr>
        <p:spPr>
          <a:xfrm>
            <a:off x="2" y="4284554"/>
            <a:ext cx="10114092" cy="0"/>
          </a:xfrm>
          <a:prstGeom prst="line">
            <a:avLst/>
          </a:prstGeom>
          <a:noFill/>
          <a:ln w="28575" cap="flat" cmpd="sng" algn="ctr">
            <a:solidFill>
              <a:srgbClr val="FFE600"/>
            </a:solidFill>
            <a:prstDash val="solid"/>
            <a:tailEnd type="none"/>
          </a:ln>
          <a:effectLst/>
        </p:spPr>
      </p:cxnSp>
    </p:spTree>
    <p:extLst>
      <p:ext uri="{BB962C8B-B14F-4D97-AF65-F5344CB8AC3E}">
        <p14:creationId xmlns:p14="http://schemas.microsoft.com/office/powerpoint/2010/main" val="2607151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Focused data">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498EB-F4E6-41EC-B31B-6FE074BF6C97}"/>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7233394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C8219F-D640-4BE4-BEBF-30B96F2AF625}"/>
              </a:ext>
            </a:extLst>
          </p:cNvPr>
          <p:cNvSpPr>
            <a:spLocks noGrp="1"/>
          </p:cNvSpPr>
          <p:nvPr>
            <p:ph type="sldNum" sz="quarter" idx="12"/>
          </p:nvPr>
        </p:nvSpPr>
        <p:spPr>
          <a:xfrm>
            <a:off x="609601" y="6516456"/>
            <a:ext cx="884088" cy="180000"/>
          </a:xfrm>
          <a:prstGeom prst="rect">
            <a:avLst/>
          </a:prstGeom>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406449112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vider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3F6FC-E1D1-4971-AA75-4FA11D67A7A9}"/>
              </a:ext>
            </a:extLst>
          </p:cNvPr>
          <p:cNvSpPr>
            <a:spLocks noGrp="1"/>
          </p:cNvSpPr>
          <p:nvPr>
            <p:ph type="sldNum" sz="quarter" idx="12"/>
          </p:nvPr>
        </p:nvSpPr>
        <p:spPr>
          <a:xfrm>
            <a:off x="609601" y="6516456"/>
            <a:ext cx="884088" cy="180000"/>
          </a:xfrm>
          <a:prstGeom prst="rect">
            <a:avLst/>
          </a:prstGeom>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03811144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268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5" name="Slide Number Placeholder 4">
            <a:extLst>
              <a:ext uri="{FF2B5EF4-FFF2-40B4-BE49-F238E27FC236}">
                <a16:creationId xmlns:a16="http://schemas.microsoft.com/office/drawing/2014/main" id="{CD6212A2-9F1E-4808-9F79-71FEE70E5DB3}"/>
              </a:ext>
            </a:extLst>
          </p:cNvPr>
          <p:cNvSpPr>
            <a:spLocks noGrp="1"/>
          </p:cNvSpPr>
          <p:nvPr>
            <p:ph type="sldNum" sz="quarter" idx="13"/>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2890617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66A06-263B-4A4A-913D-FDC2AFF122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746124" rtl="0" fontAlgn="base">
              <a:lnSpc>
                <a:spcPct val="100000"/>
              </a:lnSpc>
              <a:spcBef>
                <a:spcPct val="70000"/>
              </a:spcBef>
              <a:spcAft>
                <a:spcPct val="0"/>
              </a:spcAft>
              <a:buSzPct val="100000"/>
              <a:buNone/>
              <a:defRPr lang="en-US" sz="900" kern="1200" noProof="0" dirty="0" smtClean="0">
                <a:solidFill>
                  <a:schemeClr val="bg1"/>
                </a:solidFill>
                <a:latin typeface="EYInterstate Light" panose="02000506000000020004" pitchFamily="2" charset="0"/>
                <a:ea typeface="+mn-ea"/>
                <a:cs typeface="Arial" pitchFamily="34" charset="0"/>
              </a:defRPr>
            </a:lvl1pPr>
            <a:lvl2pPr marL="0" indent="0" algn="l" defTabSz="746124" rtl="0" fontAlgn="base">
              <a:lnSpc>
                <a:spcPct val="100000"/>
              </a:lnSpc>
              <a:spcBef>
                <a:spcPct val="0"/>
              </a:spcBef>
              <a:spcAft>
                <a:spcPct val="0"/>
              </a:spcAft>
              <a:buSzPct val="100000"/>
              <a:buNone/>
              <a:defRPr lang="en-US" sz="675" b="1" kern="1200" noProof="0" dirty="0" smtClean="0">
                <a:solidFill>
                  <a:schemeClr val="bg1"/>
                </a:solidFill>
                <a:latin typeface="EYInterstate Light" panose="02000506000000020004" pitchFamily="2" charset="0"/>
                <a:ea typeface="+mn-ea"/>
                <a:cs typeface="Arial" pitchFamily="34" charset="0"/>
              </a:defRPr>
            </a:lvl2pPr>
            <a:lvl3pPr marL="132089" indent="-132089" algn="l" defTabSz="746124" rtl="0" fontAlgn="base">
              <a:lnSpc>
                <a:spcPct val="100000"/>
              </a:lnSpc>
              <a:spcBef>
                <a:spcPct val="0"/>
              </a:spcBef>
              <a:spcAft>
                <a:spcPct val="0"/>
              </a:spcAft>
              <a:buClr>
                <a:schemeClr val="tx2"/>
              </a:buClr>
              <a:buSzPct val="70000"/>
              <a:buFont typeface="Arial" pitchFamily="34" charset="0"/>
              <a:buChar char="►"/>
              <a:defRPr lang="en-US" sz="675" b="1" kern="1200" noProof="0" dirty="0" smtClean="0">
                <a:solidFill>
                  <a:schemeClr val="bg1"/>
                </a:solidFill>
                <a:latin typeface="EYInterstate Light" panose="02000506000000020004" pitchFamily="2" charset="0"/>
                <a:ea typeface="+mn-ea"/>
                <a:cs typeface="Arial" pitchFamily="34" charset="0"/>
              </a:defRPr>
            </a:lvl3pPr>
            <a:lvl4pPr marL="0" indent="0" algn="l" defTabSz="746124" rtl="0" fontAlgn="base">
              <a:lnSpc>
                <a:spcPct val="100000"/>
              </a:lnSpc>
              <a:spcBef>
                <a:spcPct val="0"/>
              </a:spcBef>
              <a:spcAft>
                <a:spcPct val="0"/>
              </a:spcAft>
              <a:buSzPct val="100000"/>
              <a:buNone/>
              <a:defRPr lang="en-US" sz="600" kern="1200" noProof="0" dirty="0" smtClean="0">
                <a:solidFill>
                  <a:schemeClr val="bg1"/>
                </a:solidFill>
                <a:latin typeface="EYInterstate Light" panose="02000506000000020004" pitchFamily="2" charset="0"/>
                <a:ea typeface="+mn-ea"/>
                <a:cs typeface="Arial" pitchFamily="34" charset="0"/>
              </a:defRPr>
            </a:lvl4pPr>
            <a:lvl5pPr marL="141609" indent="-141609" algn="l" defTabSz="746124" rtl="0" fontAlgn="base">
              <a:lnSpc>
                <a:spcPct val="100000"/>
              </a:lnSpc>
              <a:spcBef>
                <a:spcPct val="0"/>
              </a:spcBef>
              <a:spcAft>
                <a:spcPct val="0"/>
              </a:spcAft>
              <a:buClr>
                <a:schemeClr val="tx2"/>
              </a:buClr>
              <a:buSzPct val="70000"/>
              <a:buFont typeface="Arial" pitchFamily="34" charset="0"/>
              <a:buChar char="►"/>
              <a:defRPr lang="en-US" sz="6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28571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image" Target="../media/image12.emf"/><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oleObject" Target="../embeddings/oleObject2.bin"/><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tags" Target="../tags/tag2.xml"/><Relationship Id="rId40" Type="http://schemas.openxmlformats.org/officeDocument/2006/relationships/image" Target="../media/image19.wmf"/><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theme" Target="../theme/theme5.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8" Type="http://schemas.openxmlformats.org/officeDocument/2006/relationships/slideLayout" Target="../slideLayouts/slideLayout81.xml"/><Relationship Id="rId3"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3827" y="369888"/>
            <a:ext cx="11224347" cy="470898"/>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sp>
        <p:nvSpPr>
          <p:cNvPr id="21" name="Slide Number Placeholder">
            <a:extLst>
              <a:ext uri="{FF2B5EF4-FFF2-40B4-BE49-F238E27FC236}">
                <a16:creationId xmlns:a16="http://schemas.microsoft.com/office/drawing/2014/main" id="{3B540F9A-D485-4BD0-B905-41F8A52593F8}"/>
              </a:ext>
            </a:extLst>
          </p:cNvPr>
          <p:cNvSpPr>
            <a:spLocks noGrp="1"/>
          </p:cNvSpPr>
          <p:nvPr>
            <p:ph type="sldNum" sz="quarter" idx="4"/>
          </p:nvPr>
        </p:nvSpPr>
        <p:spPr>
          <a:xfrm>
            <a:off x="485747" y="6437115"/>
            <a:ext cx="509098"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9" name="Date Placeholder">
            <a:extLst>
              <a:ext uri="{FF2B5EF4-FFF2-40B4-BE49-F238E27FC236}">
                <a16:creationId xmlns:a16="http://schemas.microsoft.com/office/drawing/2014/main" id="{600772EA-C6B0-4F5D-AA59-01C0858EFADB}"/>
              </a:ext>
            </a:extLst>
          </p:cNvPr>
          <p:cNvSpPr>
            <a:spLocks noGrp="1"/>
          </p:cNvSpPr>
          <p:nvPr>
            <p:ph type="dt" sz="half" idx="2"/>
          </p:nvPr>
        </p:nvSpPr>
        <p:spPr>
          <a:xfrm>
            <a:off x="994845" y="6437115"/>
            <a:ext cx="1275686"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86EE34A0-C73B-43AA-B981-8A70FF27C404}" type="datetime3">
              <a:rPr lang="en-US" smtClean="0"/>
              <a:t>30 January 2026</a:t>
            </a:fld>
            <a:endParaRPr lang="en-US" dirty="0"/>
          </a:p>
        </p:txBody>
      </p:sp>
      <p:sp>
        <p:nvSpPr>
          <p:cNvPr id="20" name="Footer Placeholder">
            <a:extLst>
              <a:ext uri="{FF2B5EF4-FFF2-40B4-BE49-F238E27FC236}">
                <a16:creationId xmlns:a16="http://schemas.microsoft.com/office/drawing/2014/main" id="{AC28FA70-87E4-49F4-AFDE-345AA28E0BE7}"/>
              </a:ext>
            </a:extLst>
          </p:cNvPr>
          <p:cNvSpPr>
            <a:spLocks noGrp="1"/>
          </p:cNvSpPr>
          <p:nvPr>
            <p:ph type="ftr" sz="quarter" idx="3"/>
          </p:nvPr>
        </p:nvSpPr>
        <p:spPr>
          <a:xfrm>
            <a:off x="2270531" y="6437115"/>
            <a:ext cx="3825470" cy="123111"/>
          </a:xfrm>
          <a:prstGeom prst="rect">
            <a:avLst/>
          </a:prstGeom>
        </p:spPr>
        <p:txBody>
          <a:bodyPr vert="horz" lIns="0" tIns="0" rIns="0" bIns="0" rtlCol="0" anchor="t">
            <a:no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dirty="0"/>
              <a:t>Insert footer text here</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833762580"/>
      </p:ext>
    </p:extLst>
  </p:cSld>
  <p:clrMap bg1="lt1" tx1="dk1" bg2="lt2" tx2="dk2" accent1="accent1" accent2="accent2" accent3="accent3" accent4="accent4" accent5="accent5" accent6="accent6" hlink="hlink" folHlink="folHlink"/>
  <p:sldLayoutIdLst>
    <p:sldLayoutId id="2147484039" r:id="rId1"/>
    <p:sldLayoutId id="2147484006" r:id="rId2"/>
    <p:sldLayoutId id="2147484000" r:id="rId3"/>
    <p:sldLayoutId id="2147484042" r:id="rId4"/>
    <p:sldLayoutId id="2147483998" r:id="rId5"/>
    <p:sldLayoutId id="2147484043" r:id="rId6"/>
    <p:sldLayoutId id="2147484206" r:id="rId7"/>
    <p:sldLayoutId id="2147484161" r:id="rId8"/>
    <p:sldLayoutId id="2147483975" r:id="rId9"/>
    <p:sldLayoutId id="2147484262" r:id="rId10"/>
    <p:sldLayoutId id="2147484263" r:id="rId11"/>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47" pos="7378" userDrawn="1">
          <p15:clr>
            <a:srgbClr val="F26B43"/>
          </p15:clr>
        </p15:guide>
        <p15:guide id="55" orient="horz" pos="890" userDrawn="1">
          <p15:clr>
            <a:srgbClr val="F26B43"/>
          </p15:clr>
        </p15:guide>
        <p15:guide id="58" orient="horz" pos="527" userDrawn="1">
          <p15:clr>
            <a:srgbClr val="F26B43"/>
          </p15:clr>
        </p15:guide>
        <p15:guide id="78" orient="horz" pos="3838" userDrawn="1">
          <p15:clr>
            <a:srgbClr val="F26B43"/>
          </p15:clr>
        </p15:guide>
        <p15:guide id="79" orient="horz" pos="2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sp>
        <p:nvSpPr>
          <p:cNvPr id="21" name="Slide Number Placeholder">
            <a:extLst>
              <a:ext uri="{FF2B5EF4-FFF2-40B4-BE49-F238E27FC236}">
                <a16:creationId xmlns:a16="http://schemas.microsoft.com/office/drawing/2014/main" id="{3B540F9A-D485-4BD0-B905-41F8A52593F8}"/>
              </a:ext>
            </a:extLst>
          </p:cNvPr>
          <p:cNvSpPr>
            <a:spLocks noGrp="1"/>
          </p:cNvSpPr>
          <p:nvPr>
            <p:ph type="sldNum" sz="quarter" idx="4"/>
          </p:nvPr>
        </p:nvSpPr>
        <p:spPr>
          <a:xfrm>
            <a:off x="485747" y="6437115"/>
            <a:ext cx="509098"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9" name="Date Placeholder">
            <a:extLst>
              <a:ext uri="{FF2B5EF4-FFF2-40B4-BE49-F238E27FC236}">
                <a16:creationId xmlns:a16="http://schemas.microsoft.com/office/drawing/2014/main" id="{600772EA-C6B0-4F5D-AA59-01C0858EFADB}"/>
              </a:ext>
            </a:extLst>
          </p:cNvPr>
          <p:cNvSpPr>
            <a:spLocks noGrp="1"/>
          </p:cNvSpPr>
          <p:nvPr>
            <p:ph type="dt" sz="half" idx="2"/>
          </p:nvPr>
        </p:nvSpPr>
        <p:spPr>
          <a:xfrm>
            <a:off x="994845" y="6437115"/>
            <a:ext cx="1275686"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DD99B1A4-71C4-492A-AFBB-922377BBE6ED}" type="datetime3">
              <a:rPr lang="en-US" smtClean="0"/>
              <a:t>30 January 2026</a:t>
            </a:fld>
            <a:endParaRPr lang="en-US" dirty="0"/>
          </a:p>
        </p:txBody>
      </p:sp>
      <p:sp>
        <p:nvSpPr>
          <p:cNvPr id="20" name="Footer Placeholder">
            <a:extLst>
              <a:ext uri="{FF2B5EF4-FFF2-40B4-BE49-F238E27FC236}">
                <a16:creationId xmlns:a16="http://schemas.microsoft.com/office/drawing/2014/main" id="{AC28FA70-87E4-49F4-AFDE-345AA28E0BE7}"/>
              </a:ext>
            </a:extLst>
          </p:cNvPr>
          <p:cNvSpPr>
            <a:spLocks noGrp="1"/>
          </p:cNvSpPr>
          <p:nvPr>
            <p:ph type="ftr" sz="quarter" idx="3"/>
          </p:nvPr>
        </p:nvSpPr>
        <p:spPr>
          <a:xfrm>
            <a:off x="2270531" y="6437115"/>
            <a:ext cx="3825470" cy="123111"/>
          </a:xfrm>
          <a:prstGeom prst="rect">
            <a:avLst/>
          </a:prstGeom>
        </p:spPr>
        <p:txBody>
          <a:bodyPr vert="horz" lIns="0" tIns="0" rIns="0" bIns="0" rtlCol="0" anchor="t">
            <a:no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dirty="0"/>
              <a:t>Insert footer text here</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012470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249" r:id="rId10"/>
    <p:sldLayoutId id="2147484250" r:id="rId11"/>
    <p:sldLayoutId id="2147484251" r:id="rId12"/>
    <p:sldLayoutId id="2147484261" r:id="rId13"/>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52" orient="horz" pos="527" userDrawn="1">
          <p15:clr>
            <a:srgbClr val="F26B43"/>
          </p15:clr>
        </p15:guide>
        <p15:guide id="53" pos="7378" userDrawn="1">
          <p15:clr>
            <a:srgbClr val="F26B43"/>
          </p15:clr>
        </p15:guide>
        <p15:guide id="54" orient="horz" pos="3838" userDrawn="1">
          <p15:clr>
            <a:srgbClr val="F26B43"/>
          </p15:clr>
        </p15:guide>
        <p15:guide id="55" orient="horz" pos="890" userDrawn="1">
          <p15:clr>
            <a:srgbClr val="F26B43"/>
          </p15:clr>
        </p15:guide>
        <p15:guide id="56" orient="horz" pos="21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sp>
        <p:nvSpPr>
          <p:cNvPr id="21" name="Slide Number Placeholder">
            <a:extLst>
              <a:ext uri="{FF2B5EF4-FFF2-40B4-BE49-F238E27FC236}">
                <a16:creationId xmlns:a16="http://schemas.microsoft.com/office/drawing/2014/main" id="{3B540F9A-D485-4BD0-B905-41F8A52593F8}"/>
              </a:ext>
            </a:extLst>
          </p:cNvPr>
          <p:cNvSpPr>
            <a:spLocks noGrp="1"/>
          </p:cNvSpPr>
          <p:nvPr>
            <p:ph type="sldNum" sz="quarter" idx="4"/>
          </p:nvPr>
        </p:nvSpPr>
        <p:spPr>
          <a:xfrm>
            <a:off x="485747" y="6437115"/>
            <a:ext cx="509098"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9" name="Date Placeholder">
            <a:extLst>
              <a:ext uri="{FF2B5EF4-FFF2-40B4-BE49-F238E27FC236}">
                <a16:creationId xmlns:a16="http://schemas.microsoft.com/office/drawing/2014/main" id="{600772EA-C6B0-4F5D-AA59-01C0858EFADB}"/>
              </a:ext>
            </a:extLst>
          </p:cNvPr>
          <p:cNvSpPr>
            <a:spLocks noGrp="1"/>
          </p:cNvSpPr>
          <p:nvPr>
            <p:ph type="dt" sz="half" idx="2"/>
          </p:nvPr>
        </p:nvSpPr>
        <p:spPr>
          <a:xfrm>
            <a:off x="994845" y="6437115"/>
            <a:ext cx="1275686"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D462E24E-02B9-4F55-8269-685F98D36E16}" type="datetime3">
              <a:rPr lang="en-US" smtClean="0"/>
              <a:t>30 January 2026</a:t>
            </a:fld>
            <a:endParaRPr lang="en-US" dirty="0"/>
          </a:p>
        </p:txBody>
      </p:sp>
      <p:sp>
        <p:nvSpPr>
          <p:cNvPr id="20" name="Footer Placeholder">
            <a:extLst>
              <a:ext uri="{FF2B5EF4-FFF2-40B4-BE49-F238E27FC236}">
                <a16:creationId xmlns:a16="http://schemas.microsoft.com/office/drawing/2014/main" id="{AC28FA70-87E4-49F4-AFDE-345AA28E0BE7}"/>
              </a:ext>
            </a:extLst>
          </p:cNvPr>
          <p:cNvSpPr>
            <a:spLocks noGrp="1"/>
          </p:cNvSpPr>
          <p:nvPr>
            <p:ph type="ftr" sz="quarter" idx="3"/>
          </p:nvPr>
        </p:nvSpPr>
        <p:spPr>
          <a:xfrm>
            <a:off x="2270531" y="6437115"/>
            <a:ext cx="3825470" cy="123111"/>
          </a:xfrm>
          <a:prstGeom prst="rect">
            <a:avLst/>
          </a:prstGeom>
        </p:spPr>
        <p:txBody>
          <a:bodyPr vert="horz" lIns="0" tIns="0" rIns="0" bIns="0" rtlCol="0" anchor="t">
            <a:no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dirty="0"/>
              <a:t>Insert footer text here</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95" r:id="rId4"/>
    <p:sldLayoutId id="2147484099" r:id="rId5"/>
    <p:sldLayoutId id="2147484089" r:id="rId6"/>
    <p:sldLayoutId id="2147484090" r:id="rId7"/>
    <p:sldLayoutId id="2147484096" r:id="rId8"/>
    <p:sldLayoutId id="2147484097" r:id="rId9"/>
    <p:sldLayoutId id="2147484092" r:id="rId10"/>
    <p:sldLayoutId id="2147484100" r:id="rId11"/>
    <p:sldLayoutId id="2147484094" r:id="rId12"/>
    <p:sldLayoutId id="2147484247" r:id="rId13"/>
    <p:sldLayoutId id="2147484253" r:id="rId14"/>
    <p:sldLayoutId id="2147484254" r:id="rId15"/>
    <p:sldLayoutId id="2147484255" r:id="rId16"/>
    <p:sldLayoutId id="2147484256" r:id="rId17"/>
    <p:sldLayoutId id="2147484257" r:id="rId18"/>
    <p:sldLayoutId id="2147484258" r:id="rId19"/>
    <p:sldLayoutId id="2147484259" r:id="rId20"/>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12" name="Slide Number Placeholder">
            <a:extLst>
              <a:ext uri="{FF2B5EF4-FFF2-40B4-BE49-F238E27FC236}">
                <a16:creationId xmlns:a16="http://schemas.microsoft.com/office/drawing/2014/main" id="{ED74E7B3-73BA-6CBF-F361-5C4836CC1A2A}"/>
              </a:ext>
            </a:extLst>
          </p:cNvPr>
          <p:cNvSpPr>
            <a:spLocks noGrp="1"/>
          </p:cNvSpPr>
          <p:nvPr>
            <p:ph type="sldNum" sz="quarter" idx="4"/>
          </p:nvPr>
        </p:nvSpPr>
        <p:spPr>
          <a:xfrm>
            <a:off x="485747" y="6437115"/>
            <a:ext cx="509098" cy="123111"/>
          </a:xfrm>
          <a:prstGeom prst="rect">
            <a:avLst/>
          </a:prstGeom>
        </p:spPr>
        <p:txBody>
          <a:bodyPr vert="horz" lIns="0" tIns="0" rIns="0" bIns="0" rtlCol="0" anchor="t">
            <a:sp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4" name="Date Placeholder">
            <a:extLst>
              <a:ext uri="{FF2B5EF4-FFF2-40B4-BE49-F238E27FC236}">
                <a16:creationId xmlns:a16="http://schemas.microsoft.com/office/drawing/2014/main" id="{F72B6F9D-B29D-E927-36D7-47D672109207}"/>
              </a:ext>
            </a:extLst>
          </p:cNvPr>
          <p:cNvSpPr>
            <a:spLocks noGrp="1"/>
          </p:cNvSpPr>
          <p:nvPr>
            <p:ph type="dt" sz="half" idx="2"/>
          </p:nvPr>
        </p:nvSpPr>
        <p:spPr>
          <a:xfrm>
            <a:off x="994845" y="6437115"/>
            <a:ext cx="1275686" cy="123111"/>
          </a:xfrm>
          <a:prstGeom prst="rect">
            <a:avLst/>
          </a:prstGeom>
        </p:spPr>
        <p:txBody>
          <a:bodyPr vert="horz" lIns="0" tIns="0" rIns="0" bIns="0" rtlCol="0" anchor="t">
            <a:spAutoFit/>
          </a:bodyPr>
          <a:lstStyle>
            <a:lvl1pPr marL="0" algn="l" defTabSz="914400" rtl="0" eaLnBrk="1" latinLnBrk="0" hangingPunct="1">
              <a:defRPr lang="en-IN" sz="800" kern="1200" smtClean="0">
                <a:solidFill>
                  <a:schemeClr val="bg1"/>
                </a:solidFill>
                <a:latin typeface="+mn-lt"/>
                <a:ea typeface="+mn-ea"/>
                <a:cs typeface="+mn-cs"/>
              </a:defRPr>
            </a:lvl1pPr>
          </a:lstStyle>
          <a:p>
            <a:fld id="{B90216A6-D7C1-4438-A751-6C2C58F1FDA0}" type="datetime3">
              <a:rPr lang="en-US" smtClean="0"/>
              <a:t>30 January 2026</a:t>
            </a:fld>
            <a:endParaRPr lang="en-US" dirty="0"/>
          </a:p>
        </p:txBody>
      </p:sp>
      <p:sp>
        <p:nvSpPr>
          <p:cNvPr id="15" name="Footer Placeholder">
            <a:extLst>
              <a:ext uri="{FF2B5EF4-FFF2-40B4-BE49-F238E27FC236}">
                <a16:creationId xmlns:a16="http://schemas.microsoft.com/office/drawing/2014/main" id="{F3C10C79-9BC5-0699-5C8C-F8347F46437D}"/>
              </a:ext>
            </a:extLst>
          </p:cNvPr>
          <p:cNvSpPr>
            <a:spLocks noGrp="1"/>
          </p:cNvSpPr>
          <p:nvPr>
            <p:ph type="ftr" sz="quarter" idx="3"/>
          </p:nvPr>
        </p:nvSpPr>
        <p:spPr>
          <a:xfrm>
            <a:off x="2270531" y="6437115"/>
            <a:ext cx="3825470" cy="123111"/>
          </a:xfrm>
          <a:prstGeom prst="rect">
            <a:avLst/>
          </a:prstGeom>
        </p:spPr>
        <p:txBody>
          <a:bodyPr vert="horz" lIns="0" tIns="0" rIns="0" bIns="0" rtlCol="0" anchor="t">
            <a:sp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dirty="0"/>
              <a:t>Insert footer text here</a:t>
            </a:r>
          </a:p>
        </p:txBody>
      </p:sp>
    </p:spTree>
    <p:extLst>
      <p:ext uri="{BB962C8B-B14F-4D97-AF65-F5344CB8AC3E}">
        <p14:creationId xmlns:p14="http://schemas.microsoft.com/office/powerpoint/2010/main" val="39906265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153" r:id="rId4"/>
    <p:sldLayoutId id="2147484154" r:id="rId5"/>
    <p:sldLayoutId id="2147484116" r:id="rId6"/>
    <p:sldLayoutId id="2147484117" r:id="rId7"/>
    <p:sldLayoutId id="2147484118" r:id="rId8"/>
    <p:sldLayoutId id="2147484111" r:id="rId9"/>
    <p:sldLayoutId id="2147484112" r:id="rId10"/>
    <p:sldLayoutId id="2147484113" r:id="rId11"/>
    <p:sldLayoutId id="2147484114" r:id="rId12"/>
    <p:sldLayoutId id="2147484079" r:id="rId13"/>
    <p:sldLayoutId id="2147484080" r:id="rId14"/>
    <p:sldLayoutId id="2147484082" r:id="rId15"/>
    <p:sldLayoutId id="2147484252" r:id="rId16"/>
    <p:sldLayoutId id="2147484083" r:id="rId17"/>
    <p:sldLayoutId id="2147484081" r:id="rId18"/>
    <p:sldLayoutId id="2147484155" r:id="rId19"/>
    <p:sldLayoutId id="2147484004" r:id="rId20"/>
    <p:sldLayoutId id="2147483984" r:id="rId21"/>
    <p:sldLayoutId id="2147484041" r:id="rId22"/>
    <p:sldLayoutId id="2147484084" r:id="rId23"/>
    <p:sldLayoutId id="2147484028" r:id="rId24"/>
    <p:sldLayoutId id="2147484014" r:id="rId25"/>
    <p:sldLayoutId id="2147484019" r:id="rId26"/>
    <p:sldLayoutId id="2147484208" r:id="rId27"/>
    <p:sldLayoutId id="2147484209" r:id="rId28"/>
    <p:sldLayoutId id="2147484248" r:id="rId29"/>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41BF0D-38F1-4459-87FA-2827EB1135DA}"/>
              </a:ext>
            </a:extLst>
          </p:cNvPr>
          <p:cNvGraphicFramePr>
            <a:graphicFrameLocks noChangeAspect="1"/>
          </p:cNvGraphicFramePr>
          <p:nvPr userDrawn="1">
            <p:custDataLst>
              <p:tags r:id="rId37"/>
            </p:custDataLst>
            <p:extLst>
              <p:ext uri="{D42A27DB-BD31-4B8C-83A1-F6EECF244321}">
                <p14:modId xmlns:p14="http://schemas.microsoft.com/office/powerpoint/2010/main" val="135713433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8" imgW="307" imgH="307" progId="TCLayout.ActiveDocument.1">
                  <p:embed/>
                </p:oleObj>
              </mc:Choice>
              <mc:Fallback>
                <p:oleObj name="think-cell Slide" r:id="rId38" imgW="307" imgH="307" progId="TCLayout.ActiveDocument.1">
                  <p:embed/>
                  <p:pic>
                    <p:nvPicPr>
                      <p:cNvPr id="8" name="Object 7" hidden="1">
                        <a:extLst>
                          <a:ext uri="{FF2B5EF4-FFF2-40B4-BE49-F238E27FC236}">
                            <a16:creationId xmlns:a16="http://schemas.microsoft.com/office/drawing/2014/main" id="{EF41BF0D-38F1-4459-87FA-2827EB1135DA}"/>
                          </a:ext>
                        </a:extLst>
                      </p:cNvPr>
                      <p:cNvPicPr/>
                      <p:nvPr/>
                    </p:nvPicPr>
                    <p:blipFill>
                      <a:blip r:embed="rId39"/>
                      <a:stretch>
                        <a:fillRect/>
                      </a:stretch>
                    </p:blipFill>
                    <p:spPr>
                      <a:xfrm>
                        <a:off x="2118" y="1588"/>
                        <a:ext cx="2117" cy="1588"/>
                      </a:xfrm>
                      <a:prstGeom prst="rect">
                        <a:avLst/>
                      </a:prstGeom>
                    </p:spPr>
                  </p:pic>
                </p:oleObj>
              </mc:Fallback>
            </mc:AlternateContent>
          </a:graphicData>
        </a:graphic>
      </p:graphicFrame>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7" name="Picture 16">
            <a:extLst>
              <a:ext uri="{FF2B5EF4-FFF2-40B4-BE49-F238E27FC236}">
                <a16:creationId xmlns:a16="http://schemas.microsoft.com/office/drawing/2014/main" id="{63A56E9B-FDEB-4900-88BD-F0B34334DB41}"/>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11045952" y="6327648"/>
            <a:ext cx="536672" cy="411480"/>
          </a:xfrm>
          <a:prstGeom prst="rect">
            <a:avLst/>
          </a:prstGeom>
        </p:spPr>
      </p:pic>
      <p:sp>
        <p:nvSpPr>
          <p:cNvPr id="6" name="Slide Number Placeholder 5">
            <a:extLst>
              <a:ext uri="{FF2B5EF4-FFF2-40B4-BE49-F238E27FC236}">
                <a16:creationId xmlns:a16="http://schemas.microsoft.com/office/drawing/2014/main" id="{8B1FFE43-22D2-44DE-9910-040934A9AD6B}"/>
              </a:ext>
            </a:extLst>
          </p:cNvPr>
          <p:cNvSpPr>
            <a:spLocks noGrp="1"/>
          </p:cNvSpPr>
          <p:nvPr>
            <p:ph type="sldNum" sz="quarter" idx="4"/>
          </p:nvPr>
        </p:nvSpPr>
        <p:spPr>
          <a:xfrm>
            <a:off x="609601" y="6516456"/>
            <a:ext cx="884088"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a:t>Page </a:t>
            </a:r>
            <a:fld id="{F1BC30E3-FFE5-4B91-AA19-87A149EBB9EE}" type="slidenum">
              <a:rPr smtClean="0"/>
              <a:pPr/>
              <a:t>‹#›</a:t>
            </a:fld>
            <a:endParaRPr/>
          </a:p>
        </p:txBody>
      </p:sp>
      <p:sp>
        <p:nvSpPr>
          <p:cNvPr id="9" name="Slide Number Placeholder 4">
            <a:extLst>
              <a:ext uri="{FF2B5EF4-FFF2-40B4-BE49-F238E27FC236}">
                <a16:creationId xmlns:a16="http://schemas.microsoft.com/office/drawing/2014/main" id="{FA027841-75A4-4FCF-A169-6708382604CB}"/>
              </a:ext>
            </a:extLst>
          </p:cNvPr>
          <p:cNvSpPr txBox="1">
            <a:spLocks/>
          </p:cNvSpPr>
          <p:nvPr userDrawn="1"/>
        </p:nvSpPr>
        <p:spPr>
          <a:xfrm>
            <a:off x="488949" y="6497637"/>
            <a:ext cx="884767" cy="1793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chemeClr val="bg1"/>
                </a:solidFill>
                <a:latin typeface="EYInterstate" panose="02000503020000020004" pitchFamily="2" charset="0"/>
              </a:rPr>
              <a:t>Page </a:t>
            </a:r>
            <a:fld id="{F1BC30E3-FFE5-4B91-AA19-87A149EBB9EE}" type="slidenum">
              <a:rPr sz="800" smtClean="0">
                <a:solidFill>
                  <a:schemeClr val="bg1"/>
                </a:solidFill>
                <a:latin typeface="EYInterstate" panose="02000503020000020004" pitchFamily="2" charset="0"/>
              </a:rPr>
              <a:pPr/>
              <a:t>‹#›</a:t>
            </a:fld>
            <a:endParaRPr sz="800">
              <a:solidFill>
                <a:schemeClr val="bg1"/>
              </a:solidFill>
              <a:latin typeface="EYInterstate" panose="02000503020000020004" pitchFamily="2" charset="0"/>
            </a:endParaRPr>
          </a:p>
        </p:txBody>
      </p:sp>
    </p:spTree>
    <p:extLst>
      <p:ext uri="{BB962C8B-B14F-4D97-AF65-F5344CB8AC3E}">
        <p14:creationId xmlns:p14="http://schemas.microsoft.com/office/powerpoint/2010/main" val="3110344489"/>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 id="2147484226" r:id="rId15"/>
    <p:sldLayoutId id="2147484227" r:id="rId16"/>
    <p:sldLayoutId id="2147484228" r:id="rId17"/>
    <p:sldLayoutId id="2147484229" r:id="rId18"/>
    <p:sldLayoutId id="2147484230" r:id="rId19"/>
    <p:sldLayoutId id="2147484231" r:id="rId20"/>
    <p:sldLayoutId id="2147484232" r:id="rId21"/>
    <p:sldLayoutId id="2147484233" r:id="rId22"/>
    <p:sldLayoutId id="2147484234" r:id="rId23"/>
    <p:sldLayoutId id="2147484235" r:id="rId24"/>
    <p:sldLayoutId id="2147484236" r:id="rId25"/>
    <p:sldLayoutId id="2147484237" r:id="rId26"/>
    <p:sldLayoutId id="2147484238" r:id="rId27"/>
    <p:sldLayoutId id="2147484239" r:id="rId28"/>
    <p:sldLayoutId id="2147484240" r:id="rId29"/>
    <p:sldLayoutId id="2147484241" r:id="rId30"/>
    <p:sldLayoutId id="2147484242" r:id="rId31"/>
    <p:sldLayoutId id="2147484243" r:id="rId32"/>
    <p:sldLayoutId id="2147484244" r:id="rId33"/>
    <p:sldLayoutId id="2147484245" r:id="rId34"/>
    <p:sldLayoutId id="2147484246" r:id="rId35"/>
  </p:sldLayoutIdLst>
  <p:hf hdr="0"/>
  <p:txStyles>
    <p:titleStyle>
      <a:lvl1pPr algn="l" defTabSz="685434"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en-US"/>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2.e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2.emf"/><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12.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12.emf"/><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12.emf"/><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5.xml"/><Relationship Id="rId1" Type="http://schemas.openxmlformats.org/officeDocument/2006/relationships/tags" Target="../tags/tag24.xml"/><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2.xml"/><Relationship Id="rId1" Type="http://schemas.openxmlformats.org/officeDocument/2006/relationships/tags" Target="../tags/tag27.xml"/><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12.emf"/><Relationship Id="rId4"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8" Type="http://schemas.openxmlformats.org/officeDocument/2006/relationships/hyperlink" Target="https://www.ey.com/en_us/webcasts" TargetMode="External"/><Relationship Id="rId3" Type="http://schemas.openxmlformats.org/officeDocument/2006/relationships/notesSlide" Target="../notesSlides/notesSlide10.xml"/><Relationship Id="rId7" Type="http://schemas.openxmlformats.org/officeDocument/2006/relationships/hyperlink" Target="https://taxnews.ey.com/Register/Register.aspx" TargetMode="External"/><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hyperlink" Target="https://eofutureleaders.ey.com/" TargetMode="Externa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12.emf"/><Relationship Id="rId4" Type="http://schemas.openxmlformats.org/officeDocument/2006/relationships/oleObject" Target="../embeddings/oleObject11.bin"/></Relationships>
</file>

<file path=ppt/slides/_rels/slide36.xml.rels><?xml version="1.0" encoding="UTF-8" standalone="yes"?>
<Relationships xmlns="http://schemas.openxmlformats.org/package/2006/relationships"><Relationship Id="rId8" Type="http://schemas.openxmlformats.org/officeDocument/2006/relationships/hyperlink" Target="http://www.irs.gov/charities-non-profits/tax-exempt-organization-search-bulk-data-downloads" TargetMode="External"/><Relationship Id="rId3" Type="http://schemas.openxmlformats.org/officeDocument/2006/relationships/notesSlide" Target="../notesSlides/notesSlide12.xml"/><Relationship Id="rId7" Type="http://schemas.openxmlformats.org/officeDocument/2006/relationships/hyperlink" Target="https://www.irs.gov/government-entities/tax-exempt-and-government-entities-newsletter" TargetMode="External"/><Relationship Id="rId2" Type="http://schemas.openxmlformats.org/officeDocument/2006/relationships/slideLayout" Target="../slideLayouts/slideLayout12.xml"/><Relationship Id="rId1" Type="http://schemas.openxmlformats.org/officeDocument/2006/relationships/tags" Target="../tags/tag31.xml"/><Relationship Id="rId6" Type="http://schemas.openxmlformats.org/officeDocument/2006/relationships/hyperlink" Target="https://www.irs.gov/charities-non-profits/current-edition-of-exempt-organizations-update" TargetMode="External"/><Relationship Id="rId5" Type="http://schemas.openxmlformats.org/officeDocument/2006/relationships/image" Target="../media/image12.emf"/><Relationship Id="rId4" Type="http://schemas.openxmlformats.org/officeDocument/2006/relationships/oleObject" Target="../embeddings/oleObject6.bin"/><Relationship Id="rId9" Type="http://schemas.openxmlformats.org/officeDocument/2006/relationships/hyperlink" Target="http://www.irs.gov/charities-non-profits/exempt-organizations-business-master-file-extract-eo-bmf"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12.e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34.xml"/><Relationship Id="rId5" Type="http://schemas.openxmlformats.org/officeDocument/2006/relationships/image" Target="../media/image12.emf"/><Relationship Id="rId4" Type="http://schemas.openxmlformats.org/officeDocument/2006/relationships/oleObject" Target="../embeddings/oleObject26.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12.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5.xml"/><Relationship Id="rId1" Type="http://schemas.openxmlformats.org/officeDocument/2006/relationships/tags" Target="../tags/tag36.xml"/><Relationship Id="rId4" Type="http://schemas.openxmlformats.org/officeDocument/2006/relationships/image" Target="../media/image12.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2.xml"/><Relationship Id="rId1" Type="http://schemas.openxmlformats.org/officeDocument/2006/relationships/tags" Target="../tags/tag37.xml"/><Relationship Id="rId4" Type="http://schemas.openxmlformats.org/officeDocument/2006/relationships/image" Target="../media/image12.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12.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39.xml"/><Relationship Id="rId5" Type="http://schemas.openxmlformats.org/officeDocument/2006/relationships/image" Target="../media/image12.emf"/><Relationship Id="rId4" Type="http://schemas.openxmlformats.org/officeDocument/2006/relationships/oleObject" Target="../embeddings/oleObject30.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5.xml"/><Relationship Id="rId1" Type="http://schemas.openxmlformats.org/officeDocument/2006/relationships/tags" Target="../tags/tag40.xml"/><Relationship Id="rId4" Type="http://schemas.openxmlformats.org/officeDocument/2006/relationships/image" Target="../media/image12.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41.xml"/><Relationship Id="rId5" Type="http://schemas.openxmlformats.org/officeDocument/2006/relationships/image" Target="../media/image12.emf"/><Relationship Id="rId4" Type="http://schemas.openxmlformats.org/officeDocument/2006/relationships/oleObject" Target="../embeddings/oleObject32.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5.xml"/><Relationship Id="rId1" Type="http://schemas.openxmlformats.org/officeDocument/2006/relationships/tags" Target="../tags/tag42.xml"/><Relationship Id="rId4" Type="http://schemas.openxmlformats.org/officeDocument/2006/relationships/image" Target="../media/image12.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12.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44.xml"/><Relationship Id="rId5" Type="http://schemas.openxmlformats.org/officeDocument/2006/relationships/image" Target="../media/image12.emf"/><Relationship Id="rId4" Type="http://schemas.openxmlformats.org/officeDocument/2006/relationships/oleObject" Target="../embeddings/oleObject35.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45.xml"/><Relationship Id="rId5" Type="http://schemas.openxmlformats.org/officeDocument/2006/relationships/image" Target="../media/image12.emf"/><Relationship Id="rId4" Type="http://schemas.openxmlformats.org/officeDocument/2006/relationships/oleObject" Target="../embeddings/oleObject36.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5.xml"/><Relationship Id="rId1" Type="http://schemas.openxmlformats.org/officeDocument/2006/relationships/tags" Target="../tags/tag6.xml"/><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5.xml"/><Relationship Id="rId1" Type="http://schemas.openxmlformats.org/officeDocument/2006/relationships/tags" Target="../tags/tag46.xml"/><Relationship Id="rId4" Type="http://schemas.openxmlformats.org/officeDocument/2006/relationships/image" Target="../media/image12.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5.xml"/><Relationship Id="rId1" Type="http://schemas.openxmlformats.org/officeDocument/2006/relationships/tags" Target="../tags/tag47.xml"/><Relationship Id="rId4" Type="http://schemas.openxmlformats.org/officeDocument/2006/relationships/image" Target="../media/image12.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6.xml"/><Relationship Id="rId1" Type="http://schemas.openxmlformats.org/officeDocument/2006/relationships/tags" Target="../tags/tag48.xml"/><Relationship Id="rId4" Type="http://schemas.openxmlformats.org/officeDocument/2006/relationships/image" Target="../media/image12.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2.xml"/><Relationship Id="rId1" Type="http://schemas.openxmlformats.org/officeDocument/2006/relationships/tags" Target="../tags/tag49.xml"/><Relationship Id="rId4" Type="http://schemas.openxmlformats.org/officeDocument/2006/relationships/image" Target="../media/image12.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2.xml"/><Relationship Id="rId1" Type="http://schemas.openxmlformats.org/officeDocument/2006/relationships/tags" Target="../tags/tag50.xml"/><Relationship Id="rId4" Type="http://schemas.openxmlformats.org/officeDocument/2006/relationships/image" Target="../media/image12.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2.xml"/><Relationship Id="rId1" Type="http://schemas.openxmlformats.org/officeDocument/2006/relationships/tags" Target="../tags/tag51.xml"/><Relationship Id="rId4" Type="http://schemas.openxmlformats.org/officeDocument/2006/relationships/image" Target="../media/image12.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2.xml"/><Relationship Id="rId1" Type="http://schemas.openxmlformats.org/officeDocument/2006/relationships/tags" Target="../tags/tag52.xml"/><Relationship Id="rId4" Type="http://schemas.openxmlformats.org/officeDocument/2006/relationships/image" Target="../media/image12.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12.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54.x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7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55.x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7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8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sv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tags" Target="../tags/tag56.xml"/><Relationship Id="rId4" Type="http://schemas.openxmlformats.org/officeDocument/2006/relationships/image" Target="../media/image12.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2.xml"/><Relationship Id="rId1" Type="http://schemas.openxmlformats.org/officeDocument/2006/relationships/tags" Target="../tags/tag57.xml"/><Relationship Id="rId4" Type="http://schemas.openxmlformats.org/officeDocument/2006/relationships/image" Target="../media/image1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2.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8.xml"/><Relationship Id="rId5" Type="http://schemas.openxmlformats.org/officeDocument/2006/relationships/image" Target="../media/image12.emf"/><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881959-73E3-F474-EBD8-EA5C5D1B86A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3B44F48-F5B1-E66D-16E8-DD8FA457EA13}"/>
              </a:ext>
            </a:extLst>
          </p:cNvPr>
          <p:cNvSpPr>
            <a:spLocks noGrp="1"/>
          </p:cNvSpPr>
          <p:nvPr>
            <p:ph type="title"/>
          </p:nvPr>
        </p:nvSpPr>
        <p:spPr>
          <a:xfrm>
            <a:off x="889762" y="2698751"/>
            <a:ext cx="4906009" cy="1654043"/>
          </a:xfrm>
        </p:spPr>
        <p:txBody>
          <a:bodyPr/>
          <a:lstStyle/>
          <a:p>
            <a:r>
              <a:rPr lang="en-US" dirty="0"/>
              <a:t>Welcome 2026 Future Tax Leaders Program</a:t>
            </a:r>
          </a:p>
        </p:txBody>
      </p:sp>
      <p:sp>
        <p:nvSpPr>
          <p:cNvPr id="4" name="Text Placeholder 3">
            <a:extLst>
              <a:ext uri="{FF2B5EF4-FFF2-40B4-BE49-F238E27FC236}">
                <a16:creationId xmlns:a16="http://schemas.microsoft.com/office/drawing/2014/main" id="{ACB2682F-D620-3799-2FCF-B59C4458E522}"/>
              </a:ext>
            </a:extLst>
          </p:cNvPr>
          <p:cNvSpPr>
            <a:spLocks noGrp="1"/>
          </p:cNvSpPr>
          <p:nvPr>
            <p:ph type="body" sz="quarter" idx="10"/>
          </p:nvPr>
        </p:nvSpPr>
        <p:spPr/>
        <p:txBody>
          <a:bodyPr/>
          <a:lstStyle/>
          <a:p>
            <a:r>
              <a:rPr lang="en-US" dirty="0"/>
              <a:t>January 29, 2026</a:t>
            </a:r>
          </a:p>
        </p:txBody>
      </p:sp>
    </p:spTree>
    <p:extLst>
      <p:ext uri="{BB962C8B-B14F-4D97-AF65-F5344CB8AC3E}">
        <p14:creationId xmlns:p14="http://schemas.microsoft.com/office/powerpoint/2010/main" val="413598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4A24F75-F261-4E01-9B71-C9AACEE813D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E4A24F75-F261-4E01-9B71-C9AACEE813D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Section 501(c)(3) exemption (cont.)</a:t>
            </a:r>
          </a:p>
        </p:txBody>
      </p:sp>
      <p:sp>
        <p:nvSpPr>
          <p:cNvPr id="3" name="Content Placeholder 2"/>
          <p:cNvSpPr>
            <a:spLocks noGrp="1"/>
          </p:cNvSpPr>
          <p:nvPr>
            <p:ph sz="quarter" idx="16"/>
          </p:nvPr>
        </p:nvSpPr>
        <p:spPr/>
        <p:txBody>
          <a:bodyPr/>
          <a:lstStyle/>
          <a:p>
            <a:pPr lvl="0"/>
            <a:r>
              <a:rPr lang="en-US" altLang="en-US" dirty="0"/>
              <a:t>Basic requirements:</a:t>
            </a:r>
          </a:p>
          <a:p>
            <a:pPr lvl="1"/>
            <a:r>
              <a:rPr lang="en-US" altLang="en-US" dirty="0"/>
              <a:t>Organized exclusively for exempt purposes described in Section 501(c)(3)</a:t>
            </a:r>
          </a:p>
          <a:p>
            <a:pPr lvl="1"/>
            <a:r>
              <a:rPr lang="en-US" altLang="en-US" dirty="0"/>
              <a:t>Operated exclusively for exempt purposes described in Section 501(c)(3)</a:t>
            </a:r>
          </a:p>
          <a:p>
            <a:pPr lvl="1"/>
            <a:r>
              <a:rPr lang="en-US" altLang="en-US" dirty="0"/>
              <a:t>No net earnings or assets can inure to benefit any private person:</a:t>
            </a:r>
          </a:p>
          <a:p>
            <a:pPr lvl="2"/>
            <a:r>
              <a:rPr lang="en-US" altLang="en-US" dirty="0"/>
              <a:t>No private inurement or excess benefit to insiders</a:t>
            </a:r>
          </a:p>
          <a:p>
            <a:pPr lvl="2"/>
            <a:r>
              <a:rPr lang="en-US" altLang="en-US" dirty="0"/>
              <a:t>No more than incidental private benefit to non-insiders</a:t>
            </a:r>
          </a:p>
          <a:p>
            <a:pPr lvl="1"/>
            <a:r>
              <a:rPr lang="en-US" altLang="en-US" dirty="0"/>
              <a:t>Cannot support or oppose candidates for public office</a:t>
            </a:r>
          </a:p>
          <a:p>
            <a:pPr lvl="1"/>
            <a:r>
              <a:rPr lang="en-US" altLang="en-US" dirty="0"/>
              <a:t>Cannot engage in more than an insubstantial amount of lobbying activities</a:t>
            </a:r>
            <a:endParaRPr lang="en-GB" dirty="0"/>
          </a:p>
        </p:txBody>
      </p:sp>
      <p:sp>
        <p:nvSpPr>
          <p:cNvPr id="4" name="Slide Number Placeholder 11">
            <a:extLst>
              <a:ext uri="{FF2B5EF4-FFF2-40B4-BE49-F238E27FC236}">
                <a16:creationId xmlns:a16="http://schemas.microsoft.com/office/drawing/2014/main" id="{E4169628-B287-9316-3173-44C00AEE0D4B}"/>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9</a:t>
            </a:fld>
            <a:endParaRPr lang="en-US" sz="800" dirty="0"/>
          </a:p>
        </p:txBody>
      </p:sp>
    </p:spTree>
    <p:extLst>
      <p:ext uri="{BB962C8B-B14F-4D97-AF65-F5344CB8AC3E}">
        <p14:creationId xmlns:p14="http://schemas.microsoft.com/office/powerpoint/2010/main" val="333294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5050B66-CB73-4313-9AA4-3141B46DE06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B5050B66-CB73-4313-9AA4-3141B46DE069}"/>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E7FE71C-59DB-48BE-947D-F72AF895AC30}"/>
              </a:ext>
            </a:extLst>
          </p:cNvPr>
          <p:cNvSpPr>
            <a:spLocks noGrp="1"/>
          </p:cNvSpPr>
          <p:nvPr>
            <p:ph type="title"/>
          </p:nvPr>
        </p:nvSpPr>
        <p:spPr>
          <a:xfrm>
            <a:off x="483827" y="369888"/>
            <a:ext cx="11224347" cy="470898"/>
          </a:xfrm>
        </p:spPr>
        <p:txBody>
          <a:bodyPr/>
          <a:lstStyle/>
          <a:p>
            <a:r>
              <a:rPr lang="en-US" dirty="0"/>
              <a:t>Polling question 1</a:t>
            </a:r>
          </a:p>
        </p:txBody>
      </p:sp>
      <p:sp>
        <p:nvSpPr>
          <p:cNvPr id="11" name="Content Placeholder 2">
            <a:extLst>
              <a:ext uri="{FF2B5EF4-FFF2-40B4-BE49-F238E27FC236}">
                <a16:creationId xmlns:a16="http://schemas.microsoft.com/office/drawing/2014/main" id="{487A8907-50C3-2E93-7AD8-9DE496C08D2B}"/>
              </a:ext>
            </a:extLst>
          </p:cNvPr>
          <p:cNvSpPr>
            <a:spLocks noGrp="1"/>
          </p:cNvSpPr>
          <p:nvPr>
            <p:ph sz="quarter" idx="16"/>
          </p:nvPr>
        </p:nvSpPr>
        <p:spPr>
          <a:xfrm>
            <a:off x="485521" y="1411287"/>
            <a:ext cx="11224800" cy="4638675"/>
          </a:xfrm>
        </p:spPr>
        <p:txBody>
          <a:bodyPr/>
          <a:lstStyle/>
          <a:p>
            <a:pPr marL="0" indent="0">
              <a:buNone/>
            </a:pPr>
            <a:r>
              <a:rPr lang="en-US" dirty="0"/>
              <a:t>True or false: Tax-exempt Section 501(c)(3) organizations can </a:t>
            </a:r>
            <a:r>
              <a:rPr lang="en-US" altLang="en-US" dirty="0"/>
              <a:t>support or oppose candidates for public office.</a:t>
            </a:r>
            <a:r>
              <a:rPr lang="en-US" dirty="0"/>
              <a:t> </a:t>
            </a:r>
          </a:p>
          <a:p>
            <a:endParaRPr lang="en-US" dirty="0"/>
          </a:p>
          <a:p>
            <a:pPr marL="457200" indent="-457200">
              <a:buFont typeface="+mj-lt"/>
              <a:buAutoNum type="alphaUcPeriod"/>
            </a:pPr>
            <a:r>
              <a:rPr lang="en-US" dirty="0"/>
              <a:t>True</a:t>
            </a:r>
          </a:p>
          <a:p>
            <a:pPr marL="457200" indent="-457200">
              <a:buFont typeface="+mj-lt"/>
              <a:buAutoNum type="alphaUcPeriod"/>
            </a:pPr>
            <a:r>
              <a:rPr lang="en-US" dirty="0"/>
              <a:t>False</a:t>
            </a:r>
          </a:p>
        </p:txBody>
      </p:sp>
      <p:sp>
        <p:nvSpPr>
          <p:cNvPr id="3" name="Slide Number Placeholder 11">
            <a:extLst>
              <a:ext uri="{FF2B5EF4-FFF2-40B4-BE49-F238E27FC236}">
                <a16:creationId xmlns:a16="http://schemas.microsoft.com/office/drawing/2014/main" id="{303AD15D-0E88-4BFC-D167-4DE701254052}"/>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10</a:t>
            </a:fld>
            <a:endParaRPr lang="en-US" sz="800" dirty="0"/>
          </a:p>
        </p:txBody>
      </p:sp>
    </p:spTree>
    <p:extLst>
      <p:ext uri="{BB962C8B-B14F-4D97-AF65-F5344CB8AC3E}">
        <p14:creationId xmlns:p14="http://schemas.microsoft.com/office/powerpoint/2010/main" val="399718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06AE420-87DA-40DC-9AA7-11E8FB41A981}"/>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B06AE420-87DA-40DC-9AA7-11E8FB41A981}"/>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Section 501(c)(3) exemption (cont.)</a:t>
            </a:r>
          </a:p>
        </p:txBody>
      </p:sp>
      <p:sp>
        <p:nvSpPr>
          <p:cNvPr id="3" name="Content Placeholder 2"/>
          <p:cNvSpPr>
            <a:spLocks noGrp="1"/>
          </p:cNvSpPr>
          <p:nvPr>
            <p:ph sz="quarter" idx="16"/>
          </p:nvPr>
        </p:nvSpPr>
        <p:spPr/>
        <p:txBody>
          <a:bodyPr/>
          <a:lstStyle/>
          <a:p>
            <a:pPr lvl="0"/>
            <a:r>
              <a:rPr lang="en-US" altLang="en-US" dirty="0"/>
              <a:t>Two-pronged test:</a:t>
            </a:r>
          </a:p>
          <a:p>
            <a:pPr lvl="1"/>
            <a:r>
              <a:rPr lang="en-US" altLang="en-US" dirty="0"/>
              <a:t>Organizational test – organized for an exempt purpose (as reflected in organizing documents):</a:t>
            </a:r>
          </a:p>
          <a:p>
            <a:pPr lvl="2"/>
            <a:r>
              <a:rPr lang="en-US" altLang="en-US" dirty="0"/>
              <a:t>Limits purposes to those stated in Section 501(c)(3) (e.g., religious, charitable, educational, scientific)</a:t>
            </a:r>
          </a:p>
          <a:p>
            <a:pPr lvl="2"/>
            <a:r>
              <a:rPr lang="en-US" altLang="en-US" dirty="0"/>
              <a:t>Restricts assets for distribution for Section 501(c)(3) purposes upon dissolution</a:t>
            </a:r>
          </a:p>
          <a:p>
            <a:pPr lvl="2"/>
            <a:r>
              <a:rPr lang="en-US" altLang="en-US" dirty="0"/>
              <a:t>Does not allow more than an insubstantial amount of nonexempt activity</a:t>
            </a:r>
          </a:p>
          <a:p>
            <a:pPr lvl="1"/>
            <a:r>
              <a:rPr lang="en-US" altLang="en-US" dirty="0"/>
              <a:t>Operational test – operated for an exempt purpose:</a:t>
            </a:r>
          </a:p>
          <a:p>
            <a:pPr lvl="2"/>
            <a:r>
              <a:rPr lang="en-US" altLang="en-US" dirty="0"/>
              <a:t> Must be operated primarily for exempt purposes</a:t>
            </a:r>
            <a:endParaRPr lang="en-GB" dirty="0"/>
          </a:p>
        </p:txBody>
      </p:sp>
      <p:sp>
        <p:nvSpPr>
          <p:cNvPr id="4" name="Slide Number Placeholder 11">
            <a:extLst>
              <a:ext uri="{FF2B5EF4-FFF2-40B4-BE49-F238E27FC236}">
                <a16:creationId xmlns:a16="http://schemas.microsoft.com/office/drawing/2014/main" id="{F4D244A6-A8FF-5932-2E80-44E0F0BB3844}"/>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11</a:t>
            </a:fld>
            <a:endParaRPr lang="en-US" sz="800" dirty="0"/>
          </a:p>
        </p:txBody>
      </p:sp>
    </p:spTree>
    <p:extLst>
      <p:ext uri="{BB962C8B-B14F-4D97-AF65-F5344CB8AC3E}">
        <p14:creationId xmlns:p14="http://schemas.microsoft.com/office/powerpoint/2010/main" val="730486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E1EC94C-07E9-47C1-AFC3-D4F302D9BC81}"/>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6E1EC94C-07E9-47C1-AFC3-D4F302D9BC81}"/>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090991-BC9A-481F-815D-A0B52E8EF1CE}"/>
              </a:ext>
            </a:extLst>
          </p:cNvPr>
          <p:cNvSpPr>
            <a:spLocks noGrp="1"/>
          </p:cNvSpPr>
          <p:nvPr>
            <p:ph type="title"/>
          </p:nvPr>
        </p:nvSpPr>
        <p:spPr/>
        <p:txBody>
          <a:bodyPr vert="horz"/>
          <a:lstStyle/>
          <a:p>
            <a:r>
              <a:rPr lang="en-US" dirty="0"/>
              <a:t>Polling question 2</a:t>
            </a:r>
          </a:p>
        </p:txBody>
      </p:sp>
      <p:sp>
        <p:nvSpPr>
          <p:cNvPr id="3" name="Content Placeholder 2">
            <a:extLst>
              <a:ext uri="{FF2B5EF4-FFF2-40B4-BE49-F238E27FC236}">
                <a16:creationId xmlns:a16="http://schemas.microsoft.com/office/drawing/2014/main" id="{DC472088-2225-4D72-8567-0572550235CD}"/>
              </a:ext>
            </a:extLst>
          </p:cNvPr>
          <p:cNvSpPr>
            <a:spLocks noGrp="1"/>
          </p:cNvSpPr>
          <p:nvPr>
            <p:ph sz="quarter" idx="16"/>
          </p:nvPr>
        </p:nvSpPr>
        <p:spPr/>
        <p:txBody>
          <a:bodyPr/>
          <a:lstStyle/>
          <a:p>
            <a:pPr marL="0" indent="0">
              <a:buNone/>
            </a:pPr>
            <a:r>
              <a:rPr lang="en-US" dirty="0"/>
              <a:t>True or false: To qualify under Section 501(c)(3), an organization must meet either the organizational or the operational test.</a:t>
            </a:r>
          </a:p>
          <a:p>
            <a:endParaRPr lang="en-US" dirty="0"/>
          </a:p>
          <a:p>
            <a:pPr marL="457200" indent="-457200">
              <a:buFont typeface="+mj-lt"/>
              <a:buAutoNum type="alphaUcPeriod"/>
            </a:pPr>
            <a:r>
              <a:rPr lang="en-US" dirty="0"/>
              <a:t>True</a:t>
            </a:r>
          </a:p>
          <a:p>
            <a:pPr marL="457200" indent="-457200">
              <a:buFont typeface="+mj-lt"/>
              <a:buAutoNum type="alphaUcPeriod"/>
            </a:pPr>
            <a:r>
              <a:rPr lang="en-US" dirty="0"/>
              <a:t>False </a:t>
            </a:r>
          </a:p>
        </p:txBody>
      </p:sp>
      <p:sp>
        <p:nvSpPr>
          <p:cNvPr id="4" name="Slide Number Placeholder 11">
            <a:extLst>
              <a:ext uri="{FF2B5EF4-FFF2-40B4-BE49-F238E27FC236}">
                <a16:creationId xmlns:a16="http://schemas.microsoft.com/office/drawing/2014/main" id="{667A2D2C-7643-2DF8-CEF8-1C5819583B3C}"/>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12</a:t>
            </a:fld>
            <a:endParaRPr lang="en-US" sz="800" dirty="0"/>
          </a:p>
        </p:txBody>
      </p:sp>
    </p:spTree>
    <p:extLst>
      <p:ext uri="{BB962C8B-B14F-4D97-AF65-F5344CB8AC3E}">
        <p14:creationId xmlns:p14="http://schemas.microsoft.com/office/powerpoint/2010/main" val="15005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79C09-1530-041D-C30B-985A9C15D92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8C0631F-F663-6014-34B6-12EF6CCCB1FD}"/>
              </a:ext>
            </a:extLst>
          </p:cNvPr>
          <p:cNvSpPr>
            <a:spLocks noGrp="1"/>
          </p:cNvSpPr>
          <p:nvPr>
            <p:ph type="title"/>
          </p:nvPr>
        </p:nvSpPr>
        <p:spPr/>
        <p:txBody>
          <a:bodyPr/>
          <a:lstStyle/>
          <a:p>
            <a:r>
              <a:rPr lang="en-US" dirty="0"/>
              <a:t>Foundation classification</a:t>
            </a:r>
          </a:p>
        </p:txBody>
      </p:sp>
      <p:sp>
        <p:nvSpPr>
          <p:cNvPr id="12" name="Slide Number Placeholder 11">
            <a:extLst>
              <a:ext uri="{FF2B5EF4-FFF2-40B4-BE49-F238E27FC236}">
                <a16:creationId xmlns:a16="http://schemas.microsoft.com/office/drawing/2014/main" id="{8107FAB0-FF27-4C21-8B90-09E60E9E56C6}"/>
              </a:ext>
            </a:extLst>
          </p:cNvPr>
          <p:cNvSpPr>
            <a:spLocks noGrp="1"/>
          </p:cNvSpPr>
          <p:nvPr>
            <p:ph type="sldNum" sz="quarter" idx="16"/>
          </p:nvPr>
        </p:nvSpPr>
        <p:spPr/>
        <p:txBody>
          <a:bodyPr/>
          <a:lstStyle/>
          <a:p>
            <a:fld id="{94FCA0F3-9F3A-694B-99BB-0E592A797735}" type="slidenum">
              <a:rPr lang="en-US" smtClean="0"/>
              <a:pPr/>
              <a:t>13</a:t>
            </a:fld>
            <a:endParaRPr lang="en-US" dirty="0"/>
          </a:p>
        </p:txBody>
      </p:sp>
    </p:spTree>
    <p:extLst>
      <p:ext uri="{BB962C8B-B14F-4D97-AF65-F5344CB8AC3E}">
        <p14:creationId xmlns:p14="http://schemas.microsoft.com/office/powerpoint/2010/main" val="296613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18570D-1D70-4079-A367-791A95AA824C}"/>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A918570D-1D70-4079-A367-791A95AA824C}"/>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Foundation classification</a:t>
            </a:r>
          </a:p>
        </p:txBody>
      </p:sp>
      <p:sp>
        <p:nvSpPr>
          <p:cNvPr id="3" name="Content Placeholder 2"/>
          <p:cNvSpPr>
            <a:spLocks noGrp="1"/>
          </p:cNvSpPr>
          <p:nvPr>
            <p:ph sz="quarter" idx="16"/>
          </p:nvPr>
        </p:nvSpPr>
        <p:spPr/>
        <p:txBody>
          <a:bodyPr/>
          <a:lstStyle/>
          <a:p>
            <a:pPr lvl="0"/>
            <a:r>
              <a:rPr lang="en-US" altLang="en-US" dirty="0"/>
              <a:t>A Section 501(c)(3) organization can be classified as either a public charity or a private foundation (PF).</a:t>
            </a:r>
          </a:p>
          <a:p>
            <a:pPr lvl="0"/>
            <a:r>
              <a:rPr lang="en-US" altLang="en-US" dirty="0"/>
              <a:t>All organizations that qualify for federal tax exemption under Section 501(c)(3), but don’t qualify as public charities, are considered PFs.</a:t>
            </a:r>
          </a:p>
          <a:p>
            <a:pPr lvl="1"/>
            <a:r>
              <a:rPr lang="en-US" dirty="0"/>
              <a:t>Essentially, PF status is the “default” classification for exempt organizations.</a:t>
            </a:r>
            <a:endParaRPr lang="en-GB" dirty="0"/>
          </a:p>
        </p:txBody>
      </p:sp>
      <p:sp>
        <p:nvSpPr>
          <p:cNvPr id="4" name="Slide Number Placeholder 11">
            <a:extLst>
              <a:ext uri="{FF2B5EF4-FFF2-40B4-BE49-F238E27FC236}">
                <a16:creationId xmlns:a16="http://schemas.microsoft.com/office/drawing/2014/main" id="{1361B63B-5B4C-FD7A-6602-2168A610470B}"/>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14</a:t>
            </a:fld>
            <a:endParaRPr lang="en-US" sz="800" dirty="0"/>
          </a:p>
        </p:txBody>
      </p:sp>
    </p:spTree>
    <p:extLst>
      <p:ext uri="{BB962C8B-B14F-4D97-AF65-F5344CB8AC3E}">
        <p14:creationId xmlns:p14="http://schemas.microsoft.com/office/powerpoint/2010/main" val="3636629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C4D0D5D-90BA-4356-8063-FCA932A9BA01}"/>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AC4D0D5D-90BA-4356-8063-FCA932A9BA01}"/>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Foundation classification (cont.)</a:t>
            </a:r>
            <a:endParaRPr lang="en-US" dirty="0"/>
          </a:p>
        </p:txBody>
      </p:sp>
      <p:sp>
        <p:nvSpPr>
          <p:cNvPr id="3" name="Content Placeholder 2"/>
          <p:cNvSpPr>
            <a:spLocks noGrp="1"/>
          </p:cNvSpPr>
          <p:nvPr>
            <p:ph sz="quarter" idx="16"/>
          </p:nvPr>
        </p:nvSpPr>
        <p:spPr/>
        <p:txBody>
          <a:bodyPr/>
          <a:lstStyle/>
          <a:p>
            <a:r>
              <a:rPr lang="en-US" dirty="0"/>
              <a:t>Public charity classifications:</a:t>
            </a:r>
          </a:p>
          <a:p>
            <a:pPr lvl="1"/>
            <a:r>
              <a:rPr lang="en-US" dirty="0"/>
              <a:t>Section 509(a)(1):</a:t>
            </a:r>
          </a:p>
          <a:p>
            <a:pPr lvl="2"/>
            <a:r>
              <a:rPr lang="en-US" dirty="0"/>
              <a:t>Section 170(b)(1)(A)(i) – church or convention or association of churches (and integrated auxiliaries of churches)</a:t>
            </a:r>
          </a:p>
          <a:p>
            <a:pPr lvl="2"/>
            <a:r>
              <a:rPr lang="en-US" dirty="0"/>
              <a:t>Section 170(b)(1)(A)(ii) – school or educational organization</a:t>
            </a:r>
          </a:p>
          <a:p>
            <a:pPr lvl="2"/>
            <a:r>
              <a:rPr lang="en-US" dirty="0"/>
              <a:t>Section 170(b)(1)(A)(iii) – hospital or medical research organization</a:t>
            </a:r>
          </a:p>
          <a:p>
            <a:pPr lvl="2"/>
            <a:r>
              <a:rPr lang="en-US" dirty="0"/>
              <a:t>Section 170(b)(1)(A)(iv) – organization operated to benefit a college owned or operated by a governmental unit </a:t>
            </a:r>
          </a:p>
          <a:p>
            <a:pPr lvl="2"/>
            <a:r>
              <a:rPr lang="en-US" dirty="0"/>
              <a:t>Section 170(b)(1)(A)(v) – governmental unit</a:t>
            </a:r>
          </a:p>
          <a:p>
            <a:pPr lvl="2"/>
            <a:r>
              <a:rPr lang="en-US" dirty="0"/>
              <a:t>Section 170(b)(1)(A)(vi) – publicly supported organization</a:t>
            </a:r>
          </a:p>
          <a:p>
            <a:pPr lvl="1"/>
            <a:r>
              <a:rPr lang="en-US" dirty="0"/>
              <a:t>Section 509(a)(2) – publicly supported organization </a:t>
            </a:r>
          </a:p>
          <a:p>
            <a:pPr lvl="1"/>
            <a:r>
              <a:rPr lang="en-US" dirty="0"/>
              <a:t>Section 509(a)(3) – supporting organization</a:t>
            </a:r>
          </a:p>
          <a:p>
            <a:pPr lvl="1"/>
            <a:endParaRPr lang="en-US" dirty="0"/>
          </a:p>
        </p:txBody>
      </p:sp>
      <p:sp>
        <p:nvSpPr>
          <p:cNvPr id="4" name="Slide Number Placeholder 11">
            <a:extLst>
              <a:ext uri="{FF2B5EF4-FFF2-40B4-BE49-F238E27FC236}">
                <a16:creationId xmlns:a16="http://schemas.microsoft.com/office/drawing/2014/main" id="{C70BDC82-3F36-EE6B-551C-538C0C7DAB23}"/>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15</a:t>
            </a:fld>
            <a:endParaRPr lang="en-US" sz="800" dirty="0"/>
          </a:p>
        </p:txBody>
      </p:sp>
    </p:spTree>
    <p:extLst>
      <p:ext uri="{BB962C8B-B14F-4D97-AF65-F5344CB8AC3E}">
        <p14:creationId xmlns:p14="http://schemas.microsoft.com/office/powerpoint/2010/main" val="155116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4162265-17C8-4AD5-9CC5-2D72A342DB74}"/>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74162265-17C8-4AD5-9CC5-2D72A342DB74}"/>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Publicly supported organizations</a:t>
            </a:r>
          </a:p>
        </p:txBody>
      </p:sp>
      <p:sp>
        <p:nvSpPr>
          <p:cNvPr id="3" name="Content Placeholder 2"/>
          <p:cNvSpPr>
            <a:spLocks noGrp="1"/>
          </p:cNvSpPr>
          <p:nvPr>
            <p:ph sz="quarter" idx="16"/>
          </p:nvPr>
        </p:nvSpPr>
        <p:spPr/>
        <p:txBody>
          <a:bodyPr/>
          <a:lstStyle/>
          <a:p>
            <a:pPr lvl="0"/>
            <a:r>
              <a:rPr lang="en-US" altLang="en-US" dirty="0"/>
              <a:t>Many types of Section 509(a)(1) classifications are per se public charities (e.g., if you are a tax-exempt hospital, you automatically qualify).</a:t>
            </a:r>
          </a:p>
          <a:p>
            <a:pPr lvl="0"/>
            <a:r>
              <a:rPr lang="en-US" altLang="en-US" dirty="0"/>
              <a:t>However, there are two tests under which a Section 501(c)(3) organization can qualify as a publicly supported public charity: </a:t>
            </a:r>
          </a:p>
          <a:p>
            <a:pPr lvl="1"/>
            <a:r>
              <a:rPr lang="en-US" altLang="en-US" dirty="0"/>
              <a:t>Test one: Sections 509(a)(1) and 170(b)(1)(A)(vi):</a:t>
            </a:r>
          </a:p>
          <a:p>
            <a:pPr lvl="2"/>
            <a:r>
              <a:rPr lang="en-US" altLang="en-US" dirty="0"/>
              <a:t>At least one-third of support is from contributions from individuals, government entities, private foundations and public charities (subject to certain limitations).</a:t>
            </a:r>
          </a:p>
          <a:p>
            <a:pPr lvl="1"/>
            <a:r>
              <a:rPr lang="en-US" altLang="en-US" dirty="0"/>
              <a:t>Test two: Section 509(a)(2):</a:t>
            </a:r>
          </a:p>
          <a:p>
            <a:pPr lvl="2"/>
            <a:r>
              <a:rPr lang="en-US" altLang="en-US" dirty="0"/>
              <a:t>At least one-third of gross receipts are from contributions and exempt function income combined.</a:t>
            </a:r>
          </a:p>
          <a:p>
            <a:pPr lvl="2"/>
            <a:r>
              <a:rPr lang="en-US" altLang="en-US" dirty="0"/>
              <a:t>Less than one-third of support is from investment income and unrelated business income.</a:t>
            </a:r>
            <a:endParaRPr lang="en-GB" dirty="0"/>
          </a:p>
        </p:txBody>
      </p:sp>
      <p:sp>
        <p:nvSpPr>
          <p:cNvPr id="4" name="Slide Number Placeholder 11">
            <a:extLst>
              <a:ext uri="{FF2B5EF4-FFF2-40B4-BE49-F238E27FC236}">
                <a16:creationId xmlns:a16="http://schemas.microsoft.com/office/drawing/2014/main" id="{244FCD19-B459-F141-C158-424837E9E419}"/>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16</a:t>
            </a:fld>
            <a:endParaRPr lang="en-US" sz="800" dirty="0"/>
          </a:p>
        </p:txBody>
      </p:sp>
    </p:spTree>
    <p:extLst>
      <p:ext uri="{BB962C8B-B14F-4D97-AF65-F5344CB8AC3E}">
        <p14:creationId xmlns:p14="http://schemas.microsoft.com/office/powerpoint/2010/main" val="1851116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5050B66-CB73-4313-9AA4-3141B46DE06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B5050B66-CB73-4313-9AA4-3141B46DE069}"/>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E7FE71C-59DB-48BE-947D-F72AF895AC30}"/>
              </a:ext>
            </a:extLst>
          </p:cNvPr>
          <p:cNvSpPr>
            <a:spLocks noGrp="1"/>
          </p:cNvSpPr>
          <p:nvPr>
            <p:ph type="title"/>
          </p:nvPr>
        </p:nvSpPr>
        <p:spPr/>
        <p:txBody>
          <a:bodyPr vert="horz"/>
          <a:lstStyle/>
          <a:p>
            <a:r>
              <a:rPr lang="en-US" dirty="0"/>
              <a:t>Polling question 3</a:t>
            </a:r>
          </a:p>
        </p:txBody>
      </p:sp>
      <p:sp>
        <p:nvSpPr>
          <p:cNvPr id="3" name="Content Placeholder 2">
            <a:extLst>
              <a:ext uri="{FF2B5EF4-FFF2-40B4-BE49-F238E27FC236}">
                <a16:creationId xmlns:a16="http://schemas.microsoft.com/office/drawing/2014/main" id="{27F86541-483B-4CAB-AE00-EA337C7BB2E0}"/>
              </a:ext>
            </a:extLst>
          </p:cNvPr>
          <p:cNvSpPr>
            <a:spLocks noGrp="1"/>
          </p:cNvSpPr>
          <p:nvPr>
            <p:ph sz="quarter" idx="16"/>
          </p:nvPr>
        </p:nvSpPr>
        <p:spPr/>
        <p:txBody>
          <a:bodyPr/>
          <a:lstStyle/>
          <a:p>
            <a:pPr marL="0" indent="0">
              <a:buNone/>
            </a:pPr>
            <a:r>
              <a:rPr lang="en-US" dirty="0"/>
              <a:t>How many </a:t>
            </a:r>
            <a:r>
              <a:rPr lang="en-US" altLang="en-US" dirty="0"/>
              <a:t>tests are there under which a Section 501(c)(3) organization can qualify as a publicly supported public charity?</a:t>
            </a:r>
            <a:endParaRPr lang="en-US" dirty="0"/>
          </a:p>
          <a:p>
            <a:endParaRPr lang="en-US" dirty="0"/>
          </a:p>
          <a:p>
            <a:pPr marL="457200" indent="-457200">
              <a:buFont typeface="+mj-lt"/>
              <a:buAutoNum type="alphaUcPeriod"/>
            </a:pPr>
            <a:r>
              <a:rPr lang="en-US" dirty="0"/>
              <a:t>One</a:t>
            </a:r>
          </a:p>
          <a:p>
            <a:pPr marL="457200" indent="-457200">
              <a:buFont typeface="+mj-lt"/>
              <a:buAutoNum type="alphaUcPeriod"/>
            </a:pPr>
            <a:r>
              <a:rPr lang="en-US" dirty="0"/>
              <a:t>Two</a:t>
            </a:r>
          </a:p>
          <a:p>
            <a:pPr marL="457200" indent="-457200">
              <a:buFont typeface="+mj-lt"/>
              <a:buAutoNum type="alphaUcPeriod"/>
            </a:pPr>
            <a:r>
              <a:rPr lang="en-US" dirty="0"/>
              <a:t>Three</a:t>
            </a:r>
          </a:p>
          <a:p>
            <a:pPr marL="457200" indent="-457200">
              <a:buFont typeface="+mj-lt"/>
              <a:buAutoNum type="alphaUcPeriod"/>
            </a:pPr>
            <a:r>
              <a:rPr lang="en-US" dirty="0"/>
              <a:t>Four</a:t>
            </a:r>
          </a:p>
        </p:txBody>
      </p:sp>
      <p:sp>
        <p:nvSpPr>
          <p:cNvPr id="4" name="Slide Number Placeholder 11">
            <a:extLst>
              <a:ext uri="{FF2B5EF4-FFF2-40B4-BE49-F238E27FC236}">
                <a16:creationId xmlns:a16="http://schemas.microsoft.com/office/drawing/2014/main" id="{B6BE4DA0-9A0D-7E24-3EAA-D36EB8CF12BA}"/>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17</a:t>
            </a:fld>
            <a:endParaRPr lang="en-US" sz="800" dirty="0"/>
          </a:p>
        </p:txBody>
      </p:sp>
    </p:spTree>
    <p:extLst>
      <p:ext uri="{BB962C8B-B14F-4D97-AF65-F5344CB8AC3E}">
        <p14:creationId xmlns:p14="http://schemas.microsoft.com/office/powerpoint/2010/main" val="2171276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9A5F83C-48A0-48FF-A5FF-12B9095A50B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D9A5F83C-48A0-48FF-A5FF-12B9095A50BE}"/>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Supporting organizations </a:t>
            </a:r>
          </a:p>
        </p:txBody>
      </p:sp>
      <p:sp>
        <p:nvSpPr>
          <p:cNvPr id="3" name="Content Placeholder 2"/>
          <p:cNvSpPr>
            <a:spLocks noGrp="1"/>
          </p:cNvSpPr>
          <p:nvPr>
            <p:ph sz="quarter" idx="16"/>
          </p:nvPr>
        </p:nvSpPr>
        <p:spPr/>
        <p:txBody>
          <a:bodyPr/>
          <a:lstStyle/>
          <a:p>
            <a:r>
              <a:rPr lang="en-US" dirty="0"/>
              <a:t>Section 509(a)(3)</a:t>
            </a:r>
          </a:p>
          <a:p>
            <a:r>
              <a:rPr lang="en-US" dirty="0"/>
              <a:t>Must be organized and operated exclusively to support a publicly supported organization described in Section 509(a)(1) or (2):</a:t>
            </a:r>
          </a:p>
          <a:p>
            <a:pPr lvl="1"/>
            <a:r>
              <a:rPr lang="en-US" dirty="0"/>
              <a:t>Organizational test:</a:t>
            </a:r>
          </a:p>
          <a:p>
            <a:pPr lvl="2"/>
            <a:r>
              <a:rPr lang="en-US" dirty="0"/>
              <a:t>Satisfied by language in organizing document</a:t>
            </a:r>
          </a:p>
          <a:p>
            <a:pPr lvl="1"/>
            <a:r>
              <a:rPr lang="en-US" dirty="0"/>
              <a:t>Operational test:</a:t>
            </a:r>
          </a:p>
          <a:p>
            <a:pPr lvl="2"/>
            <a:r>
              <a:rPr lang="en-US" dirty="0"/>
              <a:t>Responsiveness test</a:t>
            </a:r>
          </a:p>
          <a:p>
            <a:pPr lvl="2"/>
            <a:r>
              <a:rPr lang="en-US" dirty="0"/>
              <a:t>Integral part test</a:t>
            </a:r>
          </a:p>
        </p:txBody>
      </p:sp>
      <p:sp>
        <p:nvSpPr>
          <p:cNvPr id="4" name="Slide Number Placeholder 11">
            <a:extLst>
              <a:ext uri="{FF2B5EF4-FFF2-40B4-BE49-F238E27FC236}">
                <a16:creationId xmlns:a16="http://schemas.microsoft.com/office/drawing/2014/main" id="{C1B4E7D0-D228-58D1-CD48-4F5DF4D067A5}"/>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18</a:t>
            </a:fld>
            <a:endParaRPr lang="en-US" sz="800" dirty="0"/>
          </a:p>
        </p:txBody>
      </p:sp>
    </p:spTree>
    <p:extLst>
      <p:ext uri="{BB962C8B-B14F-4D97-AF65-F5344CB8AC3E}">
        <p14:creationId xmlns:p14="http://schemas.microsoft.com/office/powerpoint/2010/main" val="268646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F77B-25E7-DA93-0F12-834B7349FE0D}"/>
              </a:ext>
            </a:extLst>
          </p:cNvPr>
          <p:cNvSpPr>
            <a:spLocks noGrp="1"/>
          </p:cNvSpPr>
          <p:nvPr>
            <p:ph type="title"/>
          </p:nvPr>
        </p:nvSpPr>
        <p:spPr>
          <a:xfrm>
            <a:off x="485523" y="382588"/>
            <a:ext cx="11224347" cy="638175"/>
          </a:xfrm>
        </p:spPr>
        <p:txBody>
          <a:bodyPr/>
          <a:lstStyle/>
          <a:p>
            <a:r>
              <a:rPr lang="en-US" dirty="0"/>
              <a:t>Disclaimer</a:t>
            </a:r>
          </a:p>
        </p:txBody>
      </p:sp>
      <p:sp>
        <p:nvSpPr>
          <p:cNvPr id="3" name="Content Placeholder 2">
            <a:extLst>
              <a:ext uri="{FF2B5EF4-FFF2-40B4-BE49-F238E27FC236}">
                <a16:creationId xmlns:a16="http://schemas.microsoft.com/office/drawing/2014/main" id="{483F37D4-C6BD-552D-EA37-6758F4F6DBB9}"/>
              </a:ext>
            </a:extLst>
          </p:cNvPr>
          <p:cNvSpPr>
            <a:spLocks noGrp="1"/>
          </p:cNvSpPr>
          <p:nvPr>
            <p:ph sz="quarter" idx="16"/>
          </p:nvPr>
        </p:nvSpPr>
        <p:spPr>
          <a:xfrm>
            <a:off x="485521" y="1411287"/>
            <a:ext cx="11224800" cy="4638675"/>
          </a:xfrm>
        </p:spPr>
        <p:txBody>
          <a:bodyPr/>
          <a:lstStyle/>
          <a:p>
            <a:pPr lvl="0"/>
            <a:r>
              <a:rPr lang="en-US" altLang="en-US" spc="-20" dirty="0"/>
              <a:t>Views expressed in this presentation are those of the speakers and do not necessarily represent the views of Ernst &amp; Young </a:t>
            </a:r>
            <a:r>
              <a:rPr lang="en-US" altLang="en-US" dirty="0"/>
              <a:t>LLP or other members of the global EY organization.</a:t>
            </a:r>
          </a:p>
          <a:p>
            <a:pPr lvl="0"/>
            <a:r>
              <a:rPr lang="en-US" altLang="en-US" dirty="0"/>
              <a:t>This presentation is provided solely for the purpose of enhancing knowledge on tax matters. It does not provide tax or </a:t>
            </a:r>
            <a:r>
              <a:rPr lang="en-US" altLang="en-US" spc="-10" dirty="0"/>
              <a:t>accounting advice to any taxpayer because it does not take into account any specific taxpayer’s facts and circumstances. </a:t>
            </a:r>
            <a:r>
              <a:rPr lang="en-US" altLang="en-US" dirty="0"/>
              <a:t>Please refer to your advisors for specific advice. </a:t>
            </a:r>
          </a:p>
          <a:p>
            <a:r>
              <a:rPr lang="en-US" altLang="en-US" dirty="0"/>
              <a:t>Ernst &amp; Young LLP expressly disclaims any liability in connection with use of this presentation or its contents by any third party.</a:t>
            </a:r>
            <a:endParaRPr lang="en-GB" dirty="0"/>
          </a:p>
          <a:p>
            <a:pPr lvl="0"/>
            <a:r>
              <a:rPr lang="en-US" altLang="en-US" dirty="0"/>
              <a:t>EY refers to the global organization, and may refer to one or more, of the member firms of Ernst &amp; Young Global Limited, each of which is a separate legal entity. Ernst &amp; Young LLP is a client-serving member firm of Ernst &amp; Young Global Limited operating in the US.</a:t>
            </a:r>
          </a:p>
          <a:p>
            <a:pPr lvl="0"/>
            <a:r>
              <a:rPr lang="en-US" altLang="en-US" dirty="0"/>
              <a:t>This presentation is © 2026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a:t>
            </a:r>
          </a:p>
          <a:p>
            <a:r>
              <a:rPr lang="en-US" altLang="en-US" dirty="0"/>
              <a:t>Neither EY nor any member firm thereof shall bear any responsibility whatsoever for the content, accuracy or security of any third-party websites that are linked (by way of hyperlink or otherwise) in this presentation.</a:t>
            </a:r>
          </a:p>
          <a:p>
            <a:pPr lvl="0"/>
            <a:endParaRPr lang="en-US" altLang="en-US" dirty="0"/>
          </a:p>
          <a:p>
            <a:endParaRPr lang="en-US" dirty="0"/>
          </a:p>
        </p:txBody>
      </p:sp>
      <p:sp>
        <p:nvSpPr>
          <p:cNvPr id="4" name="Slide Number Placeholder 11">
            <a:extLst>
              <a:ext uri="{FF2B5EF4-FFF2-40B4-BE49-F238E27FC236}">
                <a16:creationId xmlns:a16="http://schemas.microsoft.com/office/drawing/2014/main" id="{E42D8290-B4D9-FE31-CD55-939384ABCC46}"/>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a:t>
            </a:fld>
            <a:endParaRPr lang="en-US" sz="800" dirty="0"/>
          </a:p>
        </p:txBody>
      </p:sp>
    </p:spTree>
    <p:extLst>
      <p:ext uri="{BB962C8B-B14F-4D97-AF65-F5344CB8AC3E}">
        <p14:creationId xmlns:p14="http://schemas.microsoft.com/office/powerpoint/2010/main" val="291789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9A0098-9842-4441-AFB3-FD894D51D42C}"/>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CA9A0098-9842-4441-AFB3-FD894D51D42C}"/>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Supporting organizations (cont.) </a:t>
            </a:r>
          </a:p>
        </p:txBody>
      </p:sp>
      <p:sp>
        <p:nvSpPr>
          <p:cNvPr id="3" name="Content Placeholder 2"/>
          <p:cNvSpPr>
            <a:spLocks noGrp="1"/>
          </p:cNvSpPr>
          <p:nvPr>
            <p:ph sz="quarter" idx="16"/>
          </p:nvPr>
        </p:nvSpPr>
        <p:spPr/>
        <p:txBody>
          <a:bodyPr/>
          <a:lstStyle/>
          <a:p>
            <a:r>
              <a:rPr lang="en-US" dirty="0"/>
              <a:t>Three types of supporting organizations:</a:t>
            </a:r>
          </a:p>
          <a:p>
            <a:pPr lvl="1"/>
            <a:r>
              <a:rPr lang="en-US" dirty="0"/>
              <a:t>Type I: controlled or supervised by one or more supported organizations</a:t>
            </a:r>
          </a:p>
          <a:p>
            <a:pPr lvl="1"/>
            <a:r>
              <a:rPr lang="en-US" dirty="0"/>
              <a:t>Type II: controlled or supervised in connection with one or more supported organizations</a:t>
            </a:r>
          </a:p>
          <a:p>
            <a:pPr lvl="1"/>
            <a:r>
              <a:rPr lang="en-US" dirty="0"/>
              <a:t>Type III: operated in connection with one or more supported organizations:</a:t>
            </a:r>
          </a:p>
          <a:p>
            <a:pPr lvl="2"/>
            <a:r>
              <a:rPr lang="en-US" dirty="0"/>
              <a:t>Functionally integrated</a:t>
            </a:r>
          </a:p>
          <a:p>
            <a:pPr lvl="2"/>
            <a:r>
              <a:rPr lang="en-US" dirty="0"/>
              <a:t>Nonfunctionally integrated</a:t>
            </a:r>
          </a:p>
        </p:txBody>
      </p:sp>
      <p:sp>
        <p:nvSpPr>
          <p:cNvPr id="4" name="Slide Number Placeholder 11">
            <a:extLst>
              <a:ext uri="{FF2B5EF4-FFF2-40B4-BE49-F238E27FC236}">
                <a16:creationId xmlns:a16="http://schemas.microsoft.com/office/drawing/2014/main" id="{04B62A3A-1C88-E3EF-5E80-F53570FDDDCC}"/>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19</a:t>
            </a:fld>
            <a:endParaRPr lang="en-US" sz="800" dirty="0"/>
          </a:p>
        </p:txBody>
      </p:sp>
    </p:spTree>
    <p:extLst>
      <p:ext uri="{BB962C8B-B14F-4D97-AF65-F5344CB8AC3E}">
        <p14:creationId xmlns:p14="http://schemas.microsoft.com/office/powerpoint/2010/main" val="3880031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1A7B3C4-27B1-4BF6-AB95-67427087DFE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A1A7B3C4-27B1-4BF6-AB95-67427087DFE9}"/>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130B528-56F1-4B23-A0FD-EB65D8AFF5F1}"/>
              </a:ext>
            </a:extLst>
          </p:cNvPr>
          <p:cNvSpPr>
            <a:spLocks noGrp="1"/>
          </p:cNvSpPr>
          <p:nvPr>
            <p:ph type="title"/>
          </p:nvPr>
        </p:nvSpPr>
        <p:spPr/>
        <p:txBody>
          <a:bodyPr vert="horz"/>
          <a:lstStyle/>
          <a:p>
            <a:r>
              <a:rPr lang="en-US" dirty="0"/>
              <a:t>Polling question 4</a:t>
            </a:r>
          </a:p>
        </p:txBody>
      </p:sp>
      <p:sp>
        <p:nvSpPr>
          <p:cNvPr id="3" name="Content Placeholder 2">
            <a:extLst>
              <a:ext uri="{FF2B5EF4-FFF2-40B4-BE49-F238E27FC236}">
                <a16:creationId xmlns:a16="http://schemas.microsoft.com/office/drawing/2014/main" id="{0ACB31F5-38AF-4F12-A475-5CCC40451412}"/>
              </a:ext>
            </a:extLst>
          </p:cNvPr>
          <p:cNvSpPr>
            <a:spLocks noGrp="1"/>
          </p:cNvSpPr>
          <p:nvPr>
            <p:ph sz="quarter" idx="16"/>
          </p:nvPr>
        </p:nvSpPr>
        <p:spPr/>
        <p:txBody>
          <a:bodyPr/>
          <a:lstStyle/>
          <a:p>
            <a:pPr marL="0" indent="0">
              <a:buNone/>
            </a:pPr>
            <a:r>
              <a:rPr lang="en-US" dirty="0"/>
              <a:t>True or false: An organization described in Section 501(c)(3) defaults to PF status unless it can qualify as a public charity under Section 509(a)(1), (a)(2) or (a)(3).</a:t>
            </a:r>
          </a:p>
          <a:p>
            <a:endParaRPr lang="en-US" dirty="0"/>
          </a:p>
          <a:p>
            <a:pPr marL="457200" indent="-457200">
              <a:buFont typeface="+mj-lt"/>
              <a:buAutoNum type="alphaUcPeriod"/>
            </a:pPr>
            <a:r>
              <a:rPr lang="en-US" dirty="0"/>
              <a:t>True</a:t>
            </a:r>
          </a:p>
          <a:p>
            <a:pPr marL="457200" indent="-457200">
              <a:buFont typeface="+mj-lt"/>
              <a:buAutoNum type="alphaUcPeriod"/>
            </a:pPr>
            <a:r>
              <a:rPr lang="en-US" dirty="0"/>
              <a:t>False</a:t>
            </a:r>
          </a:p>
        </p:txBody>
      </p:sp>
      <p:sp>
        <p:nvSpPr>
          <p:cNvPr id="4" name="Slide Number Placeholder 11">
            <a:extLst>
              <a:ext uri="{FF2B5EF4-FFF2-40B4-BE49-F238E27FC236}">
                <a16:creationId xmlns:a16="http://schemas.microsoft.com/office/drawing/2014/main" id="{0C1A5FB7-46B9-4C87-F1AE-B7657BC4E1F4}"/>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20</a:t>
            </a:fld>
            <a:endParaRPr lang="en-US" sz="800" dirty="0"/>
          </a:p>
        </p:txBody>
      </p:sp>
    </p:spTree>
    <p:extLst>
      <p:ext uri="{BB962C8B-B14F-4D97-AF65-F5344CB8AC3E}">
        <p14:creationId xmlns:p14="http://schemas.microsoft.com/office/powerpoint/2010/main" val="2731722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10DB6-4C7E-B280-6007-7080BB70B87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9473E92-797F-00E2-77F9-C52D3838F6DA}"/>
              </a:ext>
            </a:extLst>
          </p:cNvPr>
          <p:cNvSpPr>
            <a:spLocks noGrp="1"/>
          </p:cNvSpPr>
          <p:nvPr>
            <p:ph type="title"/>
          </p:nvPr>
        </p:nvSpPr>
        <p:spPr/>
        <p:txBody>
          <a:bodyPr/>
          <a:lstStyle/>
          <a:p>
            <a:r>
              <a:rPr lang="en-US" sz="4800" dirty="0"/>
              <a:t>IRS Form 1023, Application for Recognition of Exemption Under Section 501(c)(3) of the Internal Revenue Code</a:t>
            </a:r>
          </a:p>
        </p:txBody>
      </p:sp>
      <p:sp>
        <p:nvSpPr>
          <p:cNvPr id="12" name="Slide Number Placeholder 11">
            <a:extLst>
              <a:ext uri="{FF2B5EF4-FFF2-40B4-BE49-F238E27FC236}">
                <a16:creationId xmlns:a16="http://schemas.microsoft.com/office/drawing/2014/main" id="{BAF594AC-D62D-8622-9EE1-556779F66AD1}"/>
              </a:ext>
            </a:extLst>
          </p:cNvPr>
          <p:cNvSpPr>
            <a:spLocks noGrp="1"/>
          </p:cNvSpPr>
          <p:nvPr>
            <p:ph type="sldNum" sz="quarter" idx="16"/>
          </p:nvPr>
        </p:nvSpPr>
        <p:spPr/>
        <p:txBody>
          <a:bodyPr/>
          <a:lstStyle/>
          <a:p>
            <a:fld id="{94FCA0F3-9F3A-694B-99BB-0E592A797735}" type="slidenum">
              <a:rPr lang="en-US" smtClean="0"/>
              <a:pPr/>
              <a:t>21</a:t>
            </a:fld>
            <a:endParaRPr lang="en-US" dirty="0"/>
          </a:p>
        </p:txBody>
      </p:sp>
    </p:spTree>
    <p:extLst>
      <p:ext uri="{BB962C8B-B14F-4D97-AF65-F5344CB8AC3E}">
        <p14:creationId xmlns:p14="http://schemas.microsoft.com/office/powerpoint/2010/main" val="366092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BA55FE6-A3F6-4616-B8E5-87CF12A28FD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0BA55FE6-A3F6-4616-B8E5-87CF12A28FD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Form 1023 </a:t>
            </a:r>
          </a:p>
        </p:txBody>
      </p:sp>
      <p:sp>
        <p:nvSpPr>
          <p:cNvPr id="3" name="Content Placeholder 2"/>
          <p:cNvSpPr>
            <a:spLocks noGrp="1"/>
          </p:cNvSpPr>
          <p:nvPr>
            <p:ph sz="quarter" idx="16"/>
          </p:nvPr>
        </p:nvSpPr>
        <p:spPr/>
        <p:txBody>
          <a:bodyPr/>
          <a:lstStyle/>
          <a:p>
            <a:pPr lvl="0"/>
            <a:r>
              <a:rPr lang="en-US" dirty="0"/>
              <a:t>Section 508 requires most organizations to apply to the IRS for recognition of exemptions under Section 501(c)(3).</a:t>
            </a:r>
          </a:p>
          <a:p>
            <a:pPr lvl="1"/>
            <a:r>
              <a:rPr lang="en-US" dirty="0"/>
              <a:t>Exceptions include churches, associations of churches and integrated auxiliaries of churches. </a:t>
            </a:r>
          </a:p>
          <a:p>
            <a:pPr lvl="1"/>
            <a:r>
              <a:rPr lang="en-US" dirty="0"/>
              <a:t>Organizations that are not required to file Form 1023 may choose to do so in order to receive a determination letter that recognizes their Section 501(c)(3) status, confirming that they qualify to receive tax-deductible contributions.</a:t>
            </a:r>
          </a:p>
          <a:p>
            <a:r>
              <a:rPr lang="en-US" dirty="0"/>
              <a:t>Upon approval, the IRS will issue a determination letter confirming the Section 501(c)(3) status.</a:t>
            </a:r>
          </a:p>
          <a:p>
            <a:r>
              <a:rPr lang="en-US" dirty="0"/>
              <a:t>For Section 501(c)(3) status to apply retroactively to the date of the organization’s legal formation, Form 1023 generally must be filed within 27 months of the date of formation.</a:t>
            </a:r>
          </a:p>
          <a:p>
            <a:r>
              <a:rPr lang="en-US" dirty="0"/>
              <a:t>Expedited processing may be requested.</a:t>
            </a:r>
          </a:p>
          <a:p>
            <a:r>
              <a:rPr lang="en-US" dirty="0"/>
              <a:t>The application must be available for public inspection if approved.</a:t>
            </a:r>
          </a:p>
        </p:txBody>
      </p:sp>
      <p:sp>
        <p:nvSpPr>
          <p:cNvPr id="4" name="Slide Number Placeholder 11">
            <a:extLst>
              <a:ext uri="{FF2B5EF4-FFF2-40B4-BE49-F238E27FC236}">
                <a16:creationId xmlns:a16="http://schemas.microsoft.com/office/drawing/2014/main" id="{A57CFFF2-2B0D-67C5-3E56-4709A566F27C}"/>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22</a:t>
            </a:fld>
            <a:endParaRPr lang="en-US" sz="800" dirty="0"/>
          </a:p>
        </p:txBody>
      </p:sp>
    </p:spTree>
    <p:extLst>
      <p:ext uri="{BB962C8B-B14F-4D97-AF65-F5344CB8AC3E}">
        <p14:creationId xmlns:p14="http://schemas.microsoft.com/office/powerpoint/2010/main" val="2960466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45F68A8-44C1-4020-8844-7E3177858EE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845F68A8-44C1-4020-8844-7E3177858EE8}"/>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Form 1023 (cont.)</a:t>
            </a:r>
          </a:p>
        </p:txBody>
      </p:sp>
      <p:sp>
        <p:nvSpPr>
          <p:cNvPr id="3" name="Content Placeholder 2"/>
          <p:cNvSpPr>
            <a:spLocks noGrp="1"/>
          </p:cNvSpPr>
          <p:nvPr>
            <p:ph sz="quarter" idx="16"/>
          </p:nvPr>
        </p:nvSpPr>
        <p:spPr/>
        <p:txBody>
          <a:bodyPr/>
          <a:lstStyle/>
          <a:p>
            <a:r>
              <a:rPr lang="en-US" dirty="0"/>
              <a:t>Information that is required to be provided:</a:t>
            </a:r>
          </a:p>
          <a:p>
            <a:pPr lvl="1"/>
            <a:r>
              <a:rPr lang="en-US" dirty="0"/>
              <a:t>Identifying information (including representatives)</a:t>
            </a:r>
          </a:p>
          <a:p>
            <a:pPr lvl="1"/>
            <a:r>
              <a:rPr lang="en-US" dirty="0"/>
              <a:t>Organizational structure </a:t>
            </a:r>
          </a:p>
          <a:p>
            <a:pPr lvl="1"/>
            <a:r>
              <a:rPr lang="en-US" dirty="0"/>
              <a:t>Organizing documents (e.g., articles of incorporation and bylaws)</a:t>
            </a:r>
          </a:p>
          <a:p>
            <a:pPr lvl="1"/>
            <a:r>
              <a:rPr lang="en-US" dirty="0"/>
              <a:t>Narrative description of past, present and planned activities</a:t>
            </a:r>
          </a:p>
          <a:p>
            <a:pPr lvl="1"/>
            <a:r>
              <a:rPr lang="en-US" dirty="0"/>
              <a:t>Compensation and other financial arrangements with officers, directors, trustees, employees and independent contractors </a:t>
            </a:r>
          </a:p>
          <a:p>
            <a:pPr lvl="1"/>
            <a:r>
              <a:rPr lang="en-US" dirty="0"/>
              <a:t>Members and other individuals and organizations that receive benefits </a:t>
            </a:r>
          </a:p>
          <a:p>
            <a:pPr lvl="1"/>
            <a:r>
              <a:rPr lang="en-US" dirty="0"/>
              <a:t>Specific questions related to activities (e.g., joint ventures, grants, international activities)</a:t>
            </a:r>
          </a:p>
          <a:p>
            <a:pPr lvl="1"/>
            <a:r>
              <a:rPr lang="en-US" dirty="0"/>
              <a:t>Financial data</a:t>
            </a:r>
          </a:p>
          <a:p>
            <a:pPr lvl="1"/>
            <a:endParaRPr lang="en-US" dirty="0"/>
          </a:p>
        </p:txBody>
      </p:sp>
      <p:sp>
        <p:nvSpPr>
          <p:cNvPr id="4" name="Slide Number Placeholder 11">
            <a:extLst>
              <a:ext uri="{FF2B5EF4-FFF2-40B4-BE49-F238E27FC236}">
                <a16:creationId xmlns:a16="http://schemas.microsoft.com/office/drawing/2014/main" id="{8A0D7C75-0185-30FB-C100-A74230B38951}"/>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23</a:t>
            </a:fld>
            <a:endParaRPr lang="en-US" sz="800" dirty="0"/>
          </a:p>
        </p:txBody>
      </p:sp>
    </p:spTree>
    <p:extLst>
      <p:ext uri="{BB962C8B-B14F-4D97-AF65-F5344CB8AC3E}">
        <p14:creationId xmlns:p14="http://schemas.microsoft.com/office/powerpoint/2010/main" val="4194560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E1EC94C-07E9-47C1-AFC3-D4F302D9BC81}"/>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6E1EC94C-07E9-47C1-AFC3-D4F302D9BC81}"/>
                          </a:ext>
                        </a:extLst>
                      </p:cNvPr>
                      <p:cNvPicPr/>
                      <p:nvPr/>
                    </p:nvPicPr>
                    <p:blipFill>
                      <a:blip r:embed="rId5"/>
                      <a:stretch>
                        <a:fillRect/>
                      </a:stretch>
                    </p:blipFill>
                    <p:spPr>
                      <a:xfrm>
                        <a:off x="2669976" y="859779"/>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090991-BC9A-481F-815D-A0B52E8EF1CE}"/>
              </a:ext>
            </a:extLst>
          </p:cNvPr>
          <p:cNvSpPr>
            <a:spLocks noGrp="1"/>
          </p:cNvSpPr>
          <p:nvPr>
            <p:ph type="title"/>
          </p:nvPr>
        </p:nvSpPr>
        <p:spPr/>
        <p:txBody>
          <a:bodyPr vert="horz"/>
          <a:lstStyle/>
          <a:p>
            <a:r>
              <a:rPr lang="en-US" dirty="0"/>
              <a:t>Polling question 5</a:t>
            </a:r>
          </a:p>
        </p:txBody>
      </p:sp>
      <p:sp>
        <p:nvSpPr>
          <p:cNvPr id="3" name="Content Placeholder 2">
            <a:extLst>
              <a:ext uri="{FF2B5EF4-FFF2-40B4-BE49-F238E27FC236}">
                <a16:creationId xmlns:a16="http://schemas.microsoft.com/office/drawing/2014/main" id="{DC472088-2225-4D72-8567-0572550235CD}"/>
              </a:ext>
            </a:extLst>
          </p:cNvPr>
          <p:cNvSpPr>
            <a:spLocks noGrp="1"/>
          </p:cNvSpPr>
          <p:nvPr>
            <p:ph sz="quarter" idx="16"/>
          </p:nvPr>
        </p:nvSpPr>
        <p:spPr/>
        <p:txBody>
          <a:bodyPr/>
          <a:lstStyle/>
          <a:p>
            <a:pPr marL="0" indent="0">
              <a:buNone/>
            </a:pPr>
            <a:r>
              <a:rPr lang="en-US" dirty="0"/>
              <a:t>Yes or no: I have helped prepare or file a Form 1023 for my organization in the past. </a:t>
            </a:r>
          </a:p>
          <a:p>
            <a:endParaRPr lang="en-US" dirty="0"/>
          </a:p>
          <a:p>
            <a:pPr marL="457200" indent="-457200">
              <a:buFont typeface="+mj-lt"/>
              <a:buAutoNum type="alphaUcPeriod"/>
            </a:pPr>
            <a:r>
              <a:rPr lang="en-US" dirty="0"/>
              <a:t>Yes</a:t>
            </a:r>
          </a:p>
          <a:p>
            <a:pPr marL="457200" indent="-457200">
              <a:buFont typeface="+mj-lt"/>
              <a:buAutoNum type="alphaUcPeriod"/>
            </a:pPr>
            <a:r>
              <a:rPr lang="en-US" dirty="0"/>
              <a:t>No </a:t>
            </a:r>
          </a:p>
        </p:txBody>
      </p:sp>
      <p:sp>
        <p:nvSpPr>
          <p:cNvPr id="4" name="Slide Number Placeholder 11">
            <a:extLst>
              <a:ext uri="{FF2B5EF4-FFF2-40B4-BE49-F238E27FC236}">
                <a16:creationId xmlns:a16="http://schemas.microsoft.com/office/drawing/2014/main" id="{E5FBAE04-2CD1-7446-8ADA-40015A63DFE0}"/>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24</a:t>
            </a:fld>
            <a:endParaRPr lang="en-US" sz="800" dirty="0"/>
          </a:p>
        </p:txBody>
      </p:sp>
    </p:spTree>
    <p:extLst>
      <p:ext uri="{BB962C8B-B14F-4D97-AF65-F5344CB8AC3E}">
        <p14:creationId xmlns:p14="http://schemas.microsoft.com/office/powerpoint/2010/main" val="2415744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0AE65C-BE4D-4CE6-9F61-5BD8329A21D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980AE65C-BE4D-4CE6-9F61-5BD8329A21D7}"/>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Form 1023 (cont.) </a:t>
            </a:r>
          </a:p>
        </p:txBody>
      </p:sp>
      <p:sp>
        <p:nvSpPr>
          <p:cNvPr id="3" name="Content Placeholder 2"/>
          <p:cNvSpPr>
            <a:spLocks noGrp="1"/>
          </p:cNvSpPr>
          <p:nvPr>
            <p:ph sz="quarter" idx="16"/>
          </p:nvPr>
        </p:nvSpPr>
        <p:spPr/>
        <p:txBody>
          <a:bodyPr/>
          <a:lstStyle/>
          <a:p>
            <a:pPr lvl="0"/>
            <a:r>
              <a:rPr lang="en-US" altLang="en-US" dirty="0"/>
              <a:t>Depending on the type of organization, additional schedules may be required:</a:t>
            </a:r>
          </a:p>
          <a:p>
            <a:pPr lvl="1"/>
            <a:r>
              <a:rPr lang="en-US" altLang="en-US" dirty="0"/>
              <a:t>Schedule A, </a:t>
            </a:r>
            <a:r>
              <a:rPr lang="en-US" altLang="en-US" i="1" dirty="0"/>
              <a:t>Churches</a:t>
            </a:r>
          </a:p>
          <a:p>
            <a:pPr lvl="1"/>
            <a:r>
              <a:rPr lang="en-US" altLang="en-US" dirty="0"/>
              <a:t>Schedule B, </a:t>
            </a:r>
            <a:r>
              <a:rPr lang="en-US" altLang="en-US" i="1" dirty="0"/>
              <a:t>Schools, Colleges, and Universities</a:t>
            </a:r>
          </a:p>
          <a:p>
            <a:pPr lvl="1"/>
            <a:r>
              <a:rPr lang="en-US" altLang="en-US" dirty="0"/>
              <a:t>Schedule C, </a:t>
            </a:r>
            <a:r>
              <a:rPr lang="en-US" altLang="en-US" i="1" dirty="0"/>
              <a:t>Hospitals and Medical Research Organizations </a:t>
            </a:r>
          </a:p>
          <a:p>
            <a:pPr lvl="1"/>
            <a:r>
              <a:rPr lang="en-US" altLang="en-US" dirty="0"/>
              <a:t>Schedule D, </a:t>
            </a:r>
            <a:r>
              <a:rPr lang="en-US" altLang="en-US" i="1" dirty="0"/>
              <a:t>Section 509(a)(3) Supporting Organizations</a:t>
            </a:r>
          </a:p>
          <a:p>
            <a:pPr lvl="1"/>
            <a:r>
              <a:rPr lang="en-US" altLang="en-US" dirty="0"/>
              <a:t>Schedule E, </a:t>
            </a:r>
            <a:r>
              <a:rPr lang="en-US" altLang="en-US" i="1" dirty="0"/>
              <a:t>Organizations Not Filing Form 1023 Within 27 Months of Formation </a:t>
            </a:r>
          </a:p>
          <a:p>
            <a:pPr lvl="1"/>
            <a:r>
              <a:rPr lang="en-US" altLang="en-US" dirty="0"/>
              <a:t>Schedule F, </a:t>
            </a:r>
            <a:r>
              <a:rPr lang="en-US" altLang="en-US" i="1" dirty="0"/>
              <a:t>Homes for the Elderly or Handicapped and Low-Income Housing </a:t>
            </a:r>
          </a:p>
          <a:p>
            <a:pPr lvl="1"/>
            <a:r>
              <a:rPr lang="en-US" altLang="en-US" dirty="0"/>
              <a:t>Schedule G, </a:t>
            </a:r>
            <a:r>
              <a:rPr lang="en-US" altLang="en-US" i="1" dirty="0"/>
              <a:t>Successors to Other Organizations</a:t>
            </a:r>
          </a:p>
          <a:p>
            <a:pPr lvl="1"/>
            <a:r>
              <a:rPr lang="en-US" altLang="en-US" dirty="0"/>
              <a:t>Schedule H, </a:t>
            </a:r>
            <a:r>
              <a:rPr lang="en-US" altLang="en-US" i="1" dirty="0"/>
              <a:t>Organizations Providing Scholarships, Fellowships, Educational Loans, or Other Educational Grants to Individuals and Private Foundations Requesting Advance Approval of Individual Grant Procedures</a:t>
            </a:r>
          </a:p>
        </p:txBody>
      </p:sp>
      <p:sp>
        <p:nvSpPr>
          <p:cNvPr id="4" name="Slide Number Placeholder 11">
            <a:extLst>
              <a:ext uri="{FF2B5EF4-FFF2-40B4-BE49-F238E27FC236}">
                <a16:creationId xmlns:a16="http://schemas.microsoft.com/office/drawing/2014/main" id="{940CB4AC-A238-5CE9-8906-8978E51DF9B0}"/>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25</a:t>
            </a:fld>
            <a:endParaRPr lang="en-US" sz="800" dirty="0"/>
          </a:p>
        </p:txBody>
      </p:sp>
    </p:spTree>
    <p:extLst>
      <p:ext uri="{BB962C8B-B14F-4D97-AF65-F5344CB8AC3E}">
        <p14:creationId xmlns:p14="http://schemas.microsoft.com/office/powerpoint/2010/main" val="539625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56B6B2F-8413-4817-85A3-89520D14B91B}"/>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456B6B2F-8413-4817-85A3-89520D14B91B}"/>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a:xfrm>
            <a:off x="485523" y="382588"/>
            <a:ext cx="11224347" cy="638175"/>
          </a:xfrm>
        </p:spPr>
        <p:txBody>
          <a:bodyPr vert="horz"/>
          <a:lstStyle/>
          <a:p>
            <a:r>
              <a:rPr lang="en-GB" dirty="0"/>
              <a:t>Form 1023-EZ</a:t>
            </a:r>
          </a:p>
        </p:txBody>
      </p:sp>
      <p:sp>
        <p:nvSpPr>
          <p:cNvPr id="3" name="Content Placeholder 2"/>
          <p:cNvSpPr>
            <a:spLocks noGrp="1"/>
          </p:cNvSpPr>
          <p:nvPr>
            <p:ph sz="quarter" idx="16"/>
          </p:nvPr>
        </p:nvSpPr>
        <p:spPr>
          <a:xfrm>
            <a:off x="485521" y="1143000"/>
            <a:ext cx="11224800" cy="4638675"/>
          </a:xfrm>
        </p:spPr>
        <p:txBody>
          <a:bodyPr/>
          <a:lstStyle/>
          <a:p>
            <a:r>
              <a:rPr lang="en-US" i="1" dirty="0"/>
              <a:t>Streamlined Application for Recognition of Exemption Under Section 501(c)(3) of the Internal Revenue Code:</a:t>
            </a:r>
          </a:p>
          <a:p>
            <a:pPr lvl="1"/>
            <a:r>
              <a:rPr lang="en-US" dirty="0"/>
              <a:t>Smaller organizations</a:t>
            </a:r>
          </a:p>
          <a:p>
            <a:pPr lvl="1"/>
            <a:r>
              <a:rPr lang="en-US" dirty="0"/>
              <a:t>Quicker processing</a:t>
            </a:r>
            <a:endParaRPr lang="en-GB" dirty="0"/>
          </a:p>
          <a:p>
            <a:r>
              <a:rPr lang="en-GB" dirty="0"/>
              <a:t>Organizations ineligible to file Form 1023-EZ:</a:t>
            </a:r>
          </a:p>
          <a:p>
            <a:pPr lvl="1"/>
            <a:r>
              <a:rPr lang="en-GB" dirty="0"/>
              <a:t>Hospital or medical research associations</a:t>
            </a:r>
          </a:p>
          <a:p>
            <a:pPr lvl="1"/>
            <a:r>
              <a:rPr lang="en-GB" dirty="0"/>
              <a:t>Cooperative hospital service organizations</a:t>
            </a:r>
          </a:p>
          <a:p>
            <a:pPr lvl="1"/>
            <a:r>
              <a:rPr lang="en-GB" dirty="0"/>
              <a:t>Educational organizations</a:t>
            </a:r>
          </a:p>
          <a:p>
            <a:pPr lvl="1"/>
            <a:r>
              <a:rPr lang="en-GB" dirty="0"/>
              <a:t>Supporting organizations under Section 509(a)(3)</a:t>
            </a:r>
          </a:p>
          <a:p>
            <a:pPr lvl="1"/>
            <a:r>
              <a:rPr lang="en-GB" dirty="0"/>
              <a:t>Projected gross receipts exceeding $50,000 for any of the next three years</a:t>
            </a:r>
          </a:p>
          <a:p>
            <a:pPr lvl="1"/>
            <a:r>
              <a:rPr lang="en-GB" dirty="0"/>
              <a:t>Gross receipts exceeding $50,000 for any of the past three years</a:t>
            </a:r>
          </a:p>
          <a:p>
            <a:pPr lvl="1"/>
            <a:r>
              <a:rPr lang="en-GB" dirty="0"/>
              <a:t>Total assets exceeding $250,000</a:t>
            </a:r>
          </a:p>
          <a:p>
            <a:pPr lvl="1"/>
            <a:r>
              <a:rPr lang="en-GB" dirty="0"/>
              <a:t>Health maintenance organizations </a:t>
            </a:r>
          </a:p>
          <a:p>
            <a:pPr lvl="1"/>
            <a:r>
              <a:rPr lang="en-GB" dirty="0"/>
              <a:t>Accountable care organizations</a:t>
            </a:r>
          </a:p>
          <a:p>
            <a:pPr lvl="1"/>
            <a:r>
              <a:rPr lang="en-GB" dirty="0"/>
              <a:t>In joint venture or partnership with an organization that isn’t exempt under Section 501(c)(3)</a:t>
            </a:r>
          </a:p>
          <a:p>
            <a:pPr lvl="1"/>
            <a:r>
              <a:rPr lang="en-GB" dirty="0"/>
              <a:t>Organized as a limited liability company</a:t>
            </a:r>
          </a:p>
        </p:txBody>
      </p:sp>
      <p:sp>
        <p:nvSpPr>
          <p:cNvPr id="4" name="Slide Number Placeholder 11">
            <a:extLst>
              <a:ext uri="{FF2B5EF4-FFF2-40B4-BE49-F238E27FC236}">
                <a16:creationId xmlns:a16="http://schemas.microsoft.com/office/drawing/2014/main" id="{F8164169-7804-3AF1-63B2-9BC74F431CB2}"/>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26</a:t>
            </a:fld>
            <a:endParaRPr lang="en-US" sz="800" dirty="0"/>
          </a:p>
        </p:txBody>
      </p:sp>
    </p:spTree>
    <p:extLst>
      <p:ext uri="{BB962C8B-B14F-4D97-AF65-F5344CB8AC3E}">
        <p14:creationId xmlns:p14="http://schemas.microsoft.com/office/powerpoint/2010/main" val="2353241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CFB4FEA-DEF9-45B7-8670-CCAB7C305931}"/>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0CFB4FEA-DEF9-45B7-8670-CCAB7C305931}"/>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Form 1023 – electronic filing requirements</a:t>
            </a:r>
          </a:p>
        </p:txBody>
      </p:sp>
      <p:sp>
        <p:nvSpPr>
          <p:cNvPr id="3" name="Content Placeholder 2"/>
          <p:cNvSpPr>
            <a:spLocks noGrp="1"/>
          </p:cNvSpPr>
          <p:nvPr>
            <p:ph sz="quarter" idx="16"/>
          </p:nvPr>
        </p:nvSpPr>
        <p:spPr/>
        <p:txBody>
          <a:bodyPr/>
          <a:lstStyle/>
          <a:p>
            <a:r>
              <a:rPr lang="en-US" dirty="0"/>
              <a:t>Both Form 1023 and Form 1023-EZ are required to be filed with the IRS electronically. </a:t>
            </a:r>
          </a:p>
          <a:p>
            <a:r>
              <a:rPr lang="en-US" dirty="0"/>
              <a:t>A pay.gov account must be created in order to e-file.</a:t>
            </a:r>
            <a:endParaRPr lang="en-GB" dirty="0"/>
          </a:p>
        </p:txBody>
      </p:sp>
      <p:sp>
        <p:nvSpPr>
          <p:cNvPr id="4" name="Slide Number Placeholder 11">
            <a:extLst>
              <a:ext uri="{FF2B5EF4-FFF2-40B4-BE49-F238E27FC236}">
                <a16:creationId xmlns:a16="http://schemas.microsoft.com/office/drawing/2014/main" id="{4776A352-7074-7C43-C201-286D57EDF3C1}"/>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27</a:t>
            </a:fld>
            <a:endParaRPr lang="en-US" sz="800" dirty="0"/>
          </a:p>
        </p:txBody>
      </p:sp>
    </p:spTree>
    <p:extLst>
      <p:ext uri="{BB962C8B-B14F-4D97-AF65-F5344CB8AC3E}">
        <p14:creationId xmlns:p14="http://schemas.microsoft.com/office/powerpoint/2010/main" val="387342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C3AC4D9-906A-4772-81B9-4E3EBB871F9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9C3AC4D9-906A-4772-81B9-4E3EBB871F98}"/>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Group ruling</a:t>
            </a:r>
          </a:p>
        </p:txBody>
      </p:sp>
      <p:sp>
        <p:nvSpPr>
          <p:cNvPr id="3" name="Content Placeholder 2"/>
          <p:cNvSpPr>
            <a:spLocks noGrp="1"/>
          </p:cNvSpPr>
          <p:nvPr>
            <p:ph sz="quarter" idx="16"/>
          </p:nvPr>
        </p:nvSpPr>
        <p:spPr/>
        <p:txBody>
          <a:bodyPr/>
          <a:lstStyle/>
          <a:p>
            <a:r>
              <a:rPr lang="en-US" sz="1800" dirty="0"/>
              <a:t>The IRS may recognize a group of organizations as collectively tax exempt if they are affiliated with a central organization that is itself considered to be tax exempt.</a:t>
            </a:r>
          </a:p>
          <a:p>
            <a:pPr lvl="1"/>
            <a:r>
              <a:rPr lang="en-US" sz="1800" dirty="0"/>
              <a:t>This is viewed as an administrative convenience for both the IRS and organizations with many affiliated organizations.</a:t>
            </a:r>
          </a:p>
          <a:p>
            <a:pPr lvl="1"/>
            <a:r>
              <a:rPr lang="en-US" sz="1800" dirty="0"/>
              <a:t>Organizations can obtain Section 501(c)(3) recognition through addition to the group ruling (vs. filing a separate exemption application).</a:t>
            </a:r>
          </a:p>
          <a:p>
            <a:pPr lvl="1"/>
            <a:r>
              <a:rPr lang="en-US" sz="1800" dirty="0"/>
              <a:t>Organizations with a group ruling can file a group Form 990.</a:t>
            </a:r>
          </a:p>
          <a:p>
            <a:pPr lvl="1"/>
            <a:r>
              <a:rPr lang="en-US" sz="1800" dirty="0"/>
              <a:t>Procedures for applying for and maintaining a group ruling are found in Rev. Proc. 80-27.</a:t>
            </a:r>
          </a:p>
          <a:p>
            <a:pPr lvl="1"/>
            <a:r>
              <a:rPr lang="en-US" sz="1800" dirty="0"/>
              <a:t>IRS Notice 2020-36 contains a proposed revenue procedure that sets forth updated group ruling procedures. </a:t>
            </a:r>
          </a:p>
          <a:p>
            <a:pPr lvl="2"/>
            <a:r>
              <a:rPr lang="en-US" sz="1600" dirty="0"/>
              <a:t>Pending publication of the final revenue procedure in the Internal Revenue Bulletin, Rev. Proc. 80-27 continues to apply. </a:t>
            </a:r>
          </a:p>
          <a:p>
            <a:pPr lvl="2"/>
            <a:r>
              <a:rPr lang="en-US" sz="1600" dirty="0"/>
              <a:t>However, the IRS will not accept any requests for group exemption letters beginning June 17, 2020, until publication of the final revenue procedure or other guidance.</a:t>
            </a:r>
          </a:p>
          <a:p>
            <a:endParaRPr lang="en-US" sz="1800" dirty="0"/>
          </a:p>
        </p:txBody>
      </p:sp>
      <p:sp>
        <p:nvSpPr>
          <p:cNvPr id="4" name="Slide Number Placeholder 11">
            <a:extLst>
              <a:ext uri="{FF2B5EF4-FFF2-40B4-BE49-F238E27FC236}">
                <a16:creationId xmlns:a16="http://schemas.microsoft.com/office/drawing/2014/main" id="{C6E199B8-8BD6-B4DD-523D-0841A8BB31DF}"/>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28</a:t>
            </a:fld>
            <a:endParaRPr lang="en-US" sz="800" dirty="0"/>
          </a:p>
        </p:txBody>
      </p:sp>
    </p:spTree>
    <p:extLst>
      <p:ext uri="{BB962C8B-B14F-4D97-AF65-F5344CB8AC3E}">
        <p14:creationId xmlns:p14="http://schemas.microsoft.com/office/powerpoint/2010/main" val="138025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39675-9D9C-247C-B9DD-960B29A58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7D38F-7278-19C5-6BDD-1FBB18A1F6E1}"/>
              </a:ext>
            </a:extLst>
          </p:cNvPr>
          <p:cNvSpPr>
            <a:spLocks noGrp="1"/>
          </p:cNvSpPr>
          <p:nvPr>
            <p:ph type="title"/>
          </p:nvPr>
        </p:nvSpPr>
        <p:spPr>
          <a:xfrm>
            <a:off x="485523" y="369888"/>
            <a:ext cx="11224347" cy="470898"/>
          </a:xfrm>
        </p:spPr>
        <p:txBody>
          <a:bodyPr/>
          <a:lstStyle/>
          <a:p>
            <a:r>
              <a:rPr lang="en-US" dirty="0"/>
              <a:t>CPE eligibility</a:t>
            </a:r>
          </a:p>
        </p:txBody>
      </p:sp>
      <p:sp>
        <p:nvSpPr>
          <p:cNvPr id="4" name="Content Placeholder 3">
            <a:extLst>
              <a:ext uri="{FF2B5EF4-FFF2-40B4-BE49-F238E27FC236}">
                <a16:creationId xmlns:a16="http://schemas.microsoft.com/office/drawing/2014/main" id="{F8D385AC-99C4-0C65-8B66-552CDABE4932}"/>
              </a:ext>
            </a:extLst>
          </p:cNvPr>
          <p:cNvSpPr>
            <a:spLocks noGrp="1"/>
          </p:cNvSpPr>
          <p:nvPr>
            <p:ph sz="quarter" idx="16"/>
          </p:nvPr>
        </p:nvSpPr>
        <p:spPr>
          <a:xfrm>
            <a:off x="485520" y="1411287"/>
            <a:ext cx="5356800" cy="4638675"/>
          </a:xfrm>
        </p:spPr>
        <p:txBody>
          <a:bodyPr/>
          <a:lstStyle/>
          <a:p>
            <a:r>
              <a:rPr lang="en-US" dirty="0"/>
              <a:t>We will launch at least three polls per CPE credit. Participants must attend the full session and must answer at least three polls per CPE credit to receive full credit.</a:t>
            </a:r>
          </a:p>
          <a:p>
            <a:endParaRPr lang="en-US" dirty="0"/>
          </a:p>
        </p:txBody>
      </p:sp>
      <p:pic>
        <p:nvPicPr>
          <p:cNvPr id="7" name="Content Placeholder 6" descr="A person standing in front of a whiteboard&#10;&#10;AI-generated content may be incorrect.">
            <a:extLst>
              <a:ext uri="{FF2B5EF4-FFF2-40B4-BE49-F238E27FC236}">
                <a16:creationId xmlns:a16="http://schemas.microsoft.com/office/drawing/2014/main" id="{DA4ACC36-CB87-4137-8E28-33815B856154}"/>
              </a:ext>
            </a:extLst>
          </p:cNvPr>
          <p:cNvPicPr>
            <a:picLocks noGrp="1" noChangeAspect="1"/>
          </p:cNvPicPr>
          <p:nvPr>
            <p:ph sz="quarter" idx="15"/>
          </p:nvPr>
        </p:nvPicPr>
        <p:blipFill>
          <a:blip r:embed="rId2" cstate="print">
            <a:extLst>
              <a:ext uri="{28A0092B-C50C-407E-A947-70E740481C1C}">
                <a14:useLocalDpi xmlns:a14="http://schemas.microsoft.com/office/drawing/2010/main" val="0"/>
              </a:ext>
            </a:extLst>
          </a:blip>
          <a:stretch>
            <a:fillRect/>
          </a:stretch>
        </p:blipFill>
        <p:spPr>
          <a:xfrm>
            <a:off x="6353175" y="1804697"/>
            <a:ext cx="5356225" cy="3851857"/>
          </a:xfrm>
        </p:spPr>
      </p:pic>
      <p:sp>
        <p:nvSpPr>
          <p:cNvPr id="5" name="Slide Number Placeholder 11">
            <a:extLst>
              <a:ext uri="{FF2B5EF4-FFF2-40B4-BE49-F238E27FC236}">
                <a16:creationId xmlns:a16="http://schemas.microsoft.com/office/drawing/2014/main" id="{8A61711C-AF3F-D5E7-F71C-077A9B3652EB}"/>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a:t>
            </a:fld>
            <a:endParaRPr lang="en-US" sz="800" dirty="0"/>
          </a:p>
        </p:txBody>
      </p:sp>
    </p:spTree>
    <p:extLst>
      <p:ext uri="{BB962C8B-B14F-4D97-AF65-F5344CB8AC3E}">
        <p14:creationId xmlns:p14="http://schemas.microsoft.com/office/powerpoint/2010/main" val="3011608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5293E24-DFF3-475F-89BB-303A1730012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B5293E24-DFF3-475F-89BB-303A1730012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State and local tax exemptions</a:t>
            </a:r>
            <a:br>
              <a:rPr lang="en-GB" dirty="0"/>
            </a:br>
            <a:endParaRPr lang="en-GB" dirty="0"/>
          </a:p>
        </p:txBody>
      </p:sp>
      <p:sp>
        <p:nvSpPr>
          <p:cNvPr id="3" name="Content Placeholder 2"/>
          <p:cNvSpPr>
            <a:spLocks noGrp="1"/>
          </p:cNvSpPr>
          <p:nvPr>
            <p:ph sz="quarter" idx="16"/>
          </p:nvPr>
        </p:nvSpPr>
        <p:spPr/>
        <p:txBody>
          <a:bodyPr/>
          <a:lstStyle/>
          <a:p>
            <a:pPr lvl="0"/>
            <a:r>
              <a:rPr lang="en-US" dirty="0"/>
              <a:t>States and localities have different or additional standards for state and local income tax exemptions.</a:t>
            </a:r>
          </a:p>
          <a:p>
            <a:pPr lvl="0"/>
            <a:r>
              <a:rPr lang="en-US" dirty="0"/>
              <a:t>Currently, 40 states tax unrelated business taxable income (UBTI).</a:t>
            </a:r>
          </a:p>
          <a:p>
            <a:pPr lvl="0"/>
            <a:r>
              <a:rPr lang="en-US" dirty="0"/>
              <a:t>In additional to income taxes, there are various other state and local taxes to consider, including: </a:t>
            </a:r>
          </a:p>
          <a:p>
            <a:pPr lvl="1"/>
            <a:r>
              <a:rPr lang="en-US" dirty="0"/>
              <a:t>Sales</a:t>
            </a:r>
          </a:p>
          <a:p>
            <a:pPr lvl="1"/>
            <a:r>
              <a:rPr lang="en-US" dirty="0"/>
              <a:t>Property</a:t>
            </a:r>
          </a:p>
          <a:p>
            <a:pPr lvl="1"/>
            <a:r>
              <a:rPr lang="en-US" dirty="0"/>
              <a:t>Franchise</a:t>
            </a:r>
            <a:endParaRPr lang="en-GB" dirty="0"/>
          </a:p>
        </p:txBody>
      </p:sp>
      <p:sp>
        <p:nvSpPr>
          <p:cNvPr id="4" name="Slide Number Placeholder 11">
            <a:extLst>
              <a:ext uri="{FF2B5EF4-FFF2-40B4-BE49-F238E27FC236}">
                <a16:creationId xmlns:a16="http://schemas.microsoft.com/office/drawing/2014/main" id="{07486B1A-D3BE-9A96-26BC-72987EA00169}"/>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29</a:t>
            </a:fld>
            <a:endParaRPr lang="en-US" sz="800" dirty="0"/>
          </a:p>
        </p:txBody>
      </p:sp>
    </p:spTree>
    <p:extLst>
      <p:ext uri="{BB962C8B-B14F-4D97-AF65-F5344CB8AC3E}">
        <p14:creationId xmlns:p14="http://schemas.microsoft.com/office/powerpoint/2010/main" val="230716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E1EC94C-07E9-47C1-AFC3-D4F302D9BC81}"/>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6E1EC94C-07E9-47C1-AFC3-D4F302D9BC81}"/>
                          </a:ext>
                        </a:extLst>
                      </p:cNvPr>
                      <p:cNvPicPr/>
                      <p:nvPr/>
                    </p:nvPicPr>
                    <p:blipFill>
                      <a:blip r:embed="rId5"/>
                      <a:stretch>
                        <a:fillRect/>
                      </a:stretch>
                    </p:blipFill>
                    <p:spPr>
                      <a:xfrm>
                        <a:off x="2669976" y="859779"/>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090991-BC9A-481F-815D-A0B52E8EF1CE}"/>
              </a:ext>
            </a:extLst>
          </p:cNvPr>
          <p:cNvSpPr>
            <a:spLocks noGrp="1"/>
          </p:cNvSpPr>
          <p:nvPr>
            <p:ph type="title"/>
          </p:nvPr>
        </p:nvSpPr>
        <p:spPr/>
        <p:txBody>
          <a:bodyPr vert="horz"/>
          <a:lstStyle/>
          <a:p>
            <a:r>
              <a:rPr lang="en-US" dirty="0"/>
              <a:t>Polling question 6</a:t>
            </a:r>
          </a:p>
        </p:txBody>
      </p:sp>
      <p:sp>
        <p:nvSpPr>
          <p:cNvPr id="3" name="Content Placeholder 2">
            <a:extLst>
              <a:ext uri="{FF2B5EF4-FFF2-40B4-BE49-F238E27FC236}">
                <a16:creationId xmlns:a16="http://schemas.microsoft.com/office/drawing/2014/main" id="{DC472088-2225-4D72-8567-0572550235CD}"/>
              </a:ext>
            </a:extLst>
          </p:cNvPr>
          <p:cNvSpPr>
            <a:spLocks noGrp="1"/>
          </p:cNvSpPr>
          <p:nvPr>
            <p:ph sz="quarter" idx="16"/>
          </p:nvPr>
        </p:nvSpPr>
        <p:spPr/>
        <p:txBody>
          <a:bodyPr/>
          <a:lstStyle/>
          <a:p>
            <a:pPr marL="0" indent="0">
              <a:buNone/>
            </a:pPr>
            <a:r>
              <a:rPr lang="en-US" dirty="0"/>
              <a:t>True or false: The IRS is currently accepting requests for group exemption letters. </a:t>
            </a:r>
          </a:p>
          <a:p>
            <a:endParaRPr lang="en-US" dirty="0"/>
          </a:p>
          <a:p>
            <a:pPr marL="457200" indent="-457200">
              <a:buFont typeface="+mj-lt"/>
              <a:buAutoNum type="alphaUcPeriod"/>
            </a:pPr>
            <a:r>
              <a:rPr lang="en-US" dirty="0"/>
              <a:t>True</a:t>
            </a:r>
          </a:p>
          <a:p>
            <a:pPr marL="457200" indent="-457200">
              <a:buFont typeface="+mj-lt"/>
              <a:buAutoNum type="alphaUcPeriod"/>
            </a:pPr>
            <a:r>
              <a:rPr lang="en-US" dirty="0"/>
              <a:t>False </a:t>
            </a:r>
          </a:p>
        </p:txBody>
      </p:sp>
      <p:sp>
        <p:nvSpPr>
          <p:cNvPr id="4" name="Slide Number Placeholder 11">
            <a:extLst>
              <a:ext uri="{FF2B5EF4-FFF2-40B4-BE49-F238E27FC236}">
                <a16:creationId xmlns:a16="http://schemas.microsoft.com/office/drawing/2014/main" id="{2DA03813-402C-1E2B-B2DF-EB4813960668}"/>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30</a:t>
            </a:fld>
            <a:endParaRPr lang="en-US" sz="800" dirty="0"/>
          </a:p>
        </p:txBody>
      </p:sp>
    </p:spTree>
    <p:extLst>
      <p:ext uri="{BB962C8B-B14F-4D97-AF65-F5344CB8AC3E}">
        <p14:creationId xmlns:p14="http://schemas.microsoft.com/office/powerpoint/2010/main" val="228466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AC019-F127-DC43-0B11-AAC98D6DECE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458AD3B-D922-33AB-C38F-E0484AA3625D}"/>
              </a:ext>
            </a:extLst>
          </p:cNvPr>
          <p:cNvSpPr>
            <a:spLocks noGrp="1"/>
          </p:cNvSpPr>
          <p:nvPr>
            <p:ph type="title"/>
          </p:nvPr>
        </p:nvSpPr>
        <p:spPr>
          <a:xfrm>
            <a:off x="485775" y="1970406"/>
            <a:ext cx="7394575" cy="2869882"/>
          </a:xfrm>
        </p:spPr>
        <p:txBody>
          <a:bodyPr/>
          <a:lstStyle/>
          <a:p>
            <a:r>
              <a:rPr lang="en-US" dirty="0"/>
              <a:t>Break</a:t>
            </a:r>
          </a:p>
        </p:txBody>
      </p:sp>
      <p:sp>
        <p:nvSpPr>
          <p:cNvPr id="12" name="Slide Number Placeholder 11">
            <a:extLst>
              <a:ext uri="{FF2B5EF4-FFF2-40B4-BE49-F238E27FC236}">
                <a16:creationId xmlns:a16="http://schemas.microsoft.com/office/drawing/2014/main" id="{73E44F62-E7B4-903F-229F-45A7C8BEE857}"/>
              </a:ext>
            </a:extLst>
          </p:cNvPr>
          <p:cNvSpPr>
            <a:spLocks noGrp="1"/>
          </p:cNvSpPr>
          <p:nvPr>
            <p:ph type="sldNum" sz="quarter" idx="16"/>
          </p:nvPr>
        </p:nvSpPr>
        <p:spPr>
          <a:xfrm>
            <a:off x="485747" y="6437115"/>
            <a:ext cx="509098" cy="123111"/>
          </a:xfrm>
        </p:spPr>
        <p:txBody>
          <a:bodyPr/>
          <a:lstStyle/>
          <a:p>
            <a:fld id="{94FCA0F3-9F3A-694B-99BB-0E592A797735}" type="slidenum">
              <a:rPr lang="en-US" smtClean="0"/>
              <a:pPr/>
              <a:t>31</a:t>
            </a:fld>
            <a:endParaRPr lang="en-US" dirty="0"/>
          </a:p>
        </p:txBody>
      </p:sp>
    </p:spTree>
    <p:extLst>
      <p:ext uri="{BB962C8B-B14F-4D97-AF65-F5344CB8AC3E}">
        <p14:creationId xmlns:p14="http://schemas.microsoft.com/office/powerpoint/2010/main" val="4155662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F36F-D916-94B2-945A-341418ED31D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ADDEFDC-5B0D-A744-8749-989B144247F0}"/>
              </a:ext>
            </a:extLst>
          </p:cNvPr>
          <p:cNvSpPr>
            <a:spLocks noGrp="1"/>
          </p:cNvSpPr>
          <p:nvPr>
            <p:ph type="title"/>
          </p:nvPr>
        </p:nvSpPr>
        <p:spPr/>
        <p:txBody>
          <a:bodyPr/>
          <a:lstStyle/>
          <a:p>
            <a:r>
              <a:rPr lang="en-US" dirty="0"/>
              <a:t>Website and resources demo</a:t>
            </a:r>
          </a:p>
        </p:txBody>
      </p:sp>
      <p:sp>
        <p:nvSpPr>
          <p:cNvPr id="12" name="Slide Number Placeholder 11">
            <a:extLst>
              <a:ext uri="{FF2B5EF4-FFF2-40B4-BE49-F238E27FC236}">
                <a16:creationId xmlns:a16="http://schemas.microsoft.com/office/drawing/2014/main" id="{61411970-F9D8-3A5D-62C8-65A106FFC9D8}"/>
              </a:ext>
            </a:extLst>
          </p:cNvPr>
          <p:cNvSpPr>
            <a:spLocks noGrp="1"/>
          </p:cNvSpPr>
          <p:nvPr>
            <p:ph type="sldNum" sz="quarter" idx="16"/>
          </p:nvPr>
        </p:nvSpPr>
        <p:spPr/>
        <p:txBody>
          <a:bodyPr/>
          <a:lstStyle/>
          <a:p>
            <a:fld id="{94FCA0F3-9F3A-694B-99BB-0E592A797735}" type="slidenum">
              <a:rPr lang="en-US" smtClean="0"/>
              <a:pPr/>
              <a:t>32</a:t>
            </a:fld>
            <a:endParaRPr lang="en-US" dirty="0"/>
          </a:p>
        </p:txBody>
      </p:sp>
    </p:spTree>
    <p:extLst>
      <p:ext uri="{BB962C8B-B14F-4D97-AF65-F5344CB8AC3E}">
        <p14:creationId xmlns:p14="http://schemas.microsoft.com/office/powerpoint/2010/main" val="1785023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27D27B-B2BC-47F3-BC9B-0D37A78998BF}"/>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2" name="Object 1" hidden="1">
                        <a:extLst>
                          <a:ext uri="{FF2B5EF4-FFF2-40B4-BE49-F238E27FC236}">
                            <a16:creationId xmlns:a16="http://schemas.microsoft.com/office/drawing/2014/main" id="{AB27D27B-B2BC-47F3-BC9B-0D37A78998BF}"/>
                          </a:ext>
                        </a:extLst>
                      </p:cNvPr>
                      <p:cNvPicPr/>
                      <p:nvPr/>
                    </p:nvPicPr>
                    <p:blipFill>
                      <a:blip r:embed="rId5"/>
                      <a:stretch>
                        <a:fillRect/>
                      </a:stretch>
                    </p:blipFill>
                    <p:spPr>
                      <a:xfrm>
                        <a:off x="2669976" y="859779"/>
                        <a:ext cx="1190" cy="1190"/>
                      </a:xfrm>
                      <a:prstGeom prst="rect">
                        <a:avLst/>
                      </a:prstGeom>
                    </p:spPr>
                  </p:pic>
                </p:oleObj>
              </mc:Fallback>
            </mc:AlternateContent>
          </a:graphicData>
        </a:graphic>
      </p:graphicFrame>
      <p:sp>
        <p:nvSpPr>
          <p:cNvPr id="7172" name="Rectangle 5"/>
          <p:cNvSpPr>
            <a:spLocks noGrp="1" noChangeArrowheads="1"/>
          </p:cNvSpPr>
          <p:nvPr>
            <p:ph type="title"/>
          </p:nvPr>
        </p:nvSpPr>
        <p:spPr/>
        <p:txBody>
          <a:bodyPr/>
          <a:lstStyle/>
          <a:p>
            <a:r>
              <a:rPr lang="en-GB" dirty="0"/>
              <a:t>Resources demo </a:t>
            </a:r>
            <a:endParaRPr lang="en-US" altLang="en-US" dirty="0"/>
          </a:p>
        </p:txBody>
      </p:sp>
      <p:sp>
        <p:nvSpPr>
          <p:cNvPr id="7173" name="Rectangle 6"/>
          <p:cNvSpPr>
            <a:spLocks noGrp="1" noChangeArrowheads="1"/>
          </p:cNvSpPr>
          <p:nvPr>
            <p:ph sz="quarter" idx="16"/>
          </p:nvPr>
        </p:nvSpPr>
        <p:spPr/>
        <p:txBody>
          <a:bodyPr/>
          <a:lstStyle/>
          <a:p>
            <a:r>
              <a:rPr lang="en-US" dirty="0"/>
              <a:t>EY resources:</a:t>
            </a:r>
          </a:p>
          <a:p>
            <a:pPr lvl="1"/>
            <a:r>
              <a:rPr lang="en-US" dirty="0"/>
              <a:t>Future Tax Leaders website (</a:t>
            </a:r>
            <a:r>
              <a:rPr lang="en-US" dirty="0">
                <a:solidFill>
                  <a:schemeClr val="tx2"/>
                </a:solidFill>
                <a:hlinkClick r:id="rId6">
                  <a:extLst>
                    <a:ext uri="{A12FA001-AC4F-418D-AE19-62706E023703}">
                      <ahyp:hlinkClr xmlns:ahyp="http://schemas.microsoft.com/office/drawing/2018/hyperlinkcolor" val="tx"/>
                    </a:ext>
                  </a:extLst>
                </a:hlinkClick>
              </a:rPr>
              <a:t>eofutureleaders.ey.com</a:t>
            </a:r>
            <a:r>
              <a:rPr lang="en-US" dirty="0"/>
              <a:t>) </a:t>
            </a:r>
          </a:p>
          <a:p>
            <a:pPr lvl="1"/>
            <a:r>
              <a:rPr lang="en-US" dirty="0"/>
              <a:t>Tax Alerts (</a:t>
            </a:r>
            <a:r>
              <a:rPr lang="en-US" dirty="0">
                <a:solidFill>
                  <a:schemeClr val="tx2"/>
                </a:solidFill>
                <a:hlinkClick r:id="rId7">
                  <a:extLst>
                    <a:ext uri="{A12FA001-AC4F-418D-AE19-62706E023703}">
                      <ahyp:hlinkClr xmlns:ahyp="http://schemas.microsoft.com/office/drawing/2018/hyperlinkcolor" val="tx"/>
                    </a:ext>
                  </a:extLst>
                </a:hlinkClick>
              </a:rPr>
              <a:t>https://taxnews.ey.com/Register/Register.aspx</a:t>
            </a:r>
            <a:r>
              <a:rPr lang="en-US" dirty="0"/>
              <a:t>)</a:t>
            </a:r>
          </a:p>
          <a:p>
            <a:pPr lvl="1"/>
            <a:r>
              <a:rPr lang="en-US" dirty="0"/>
              <a:t>EY Thought Center webcasts (</a:t>
            </a:r>
            <a:r>
              <a:rPr lang="en-US" dirty="0">
                <a:solidFill>
                  <a:schemeClr val="tx2"/>
                </a:solidFill>
                <a:hlinkClick r:id="rId8">
                  <a:extLst>
                    <a:ext uri="{A12FA001-AC4F-418D-AE19-62706E023703}">
                      <ahyp:hlinkClr xmlns:ahyp="http://schemas.microsoft.com/office/drawing/2018/hyperlinkcolor" val="tx"/>
                    </a:ext>
                  </a:extLst>
                </a:hlinkClick>
              </a:rPr>
              <a:t>Webcasts | EY – US</a:t>
            </a:r>
            <a:r>
              <a:rPr lang="en-US" dirty="0"/>
              <a:t>)</a:t>
            </a:r>
          </a:p>
          <a:p>
            <a:pPr lvl="1"/>
            <a:endParaRPr lang="en-US" dirty="0"/>
          </a:p>
          <a:p>
            <a:endParaRPr lang="en-US" dirty="0"/>
          </a:p>
        </p:txBody>
      </p:sp>
      <p:sp>
        <p:nvSpPr>
          <p:cNvPr id="3" name="Slide Number Placeholder 11">
            <a:extLst>
              <a:ext uri="{FF2B5EF4-FFF2-40B4-BE49-F238E27FC236}">
                <a16:creationId xmlns:a16="http://schemas.microsoft.com/office/drawing/2014/main" id="{C065B8D4-6541-3C44-906A-DB15741720BE}"/>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33</a:t>
            </a:fld>
            <a:endParaRPr lang="en-US" sz="800" dirty="0"/>
          </a:p>
        </p:txBody>
      </p:sp>
    </p:spTree>
    <p:extLst>
      <p:ext uri="{BB962C8B-B14F-4D97-AF65-F5344CB8AC3E}">
        <p14:creationId xmlns:p14="http://schemas.microsoft.com/office/powerpoint/2010/main" val="821847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E1EC94C-07E9-47C1-AFC3-D4F302D9BC81}"/>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6E1EC94C-07E9-47C1-AFC3-D4F302D9BC81}"/>
                          </a:ext>
                        </a:extLst>
                      </p:cNvPr>
                      <p:cNvPicPr/>
                      <p:nvPr/>
                    </p:nvPicPr>
                    <p:blipFill>
                      <a:blip r:embed="rId5"/>
                      <a:stretch>
                        <a:fillRect/>
                      </a:stretch>
                    </p:blipFill>
                    <p:spPr>
                      <a:xfrm>
                        <a:off x="2669976" y="859779"/>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090991-BC9A-481F-815D-A0B52E8EF1CE}"/>
              </a:ext>
            </a:extLst>
          </p:cNvPr>
          <p:cNvSpPr>
            <a:spLocks noGrp="1"/>
          </p:cNvSpPr>
          <p:nvPr>
            <p:ph type="title"/>
          </p:nvPr>
        </p:nvSpPr>
        <p:spPr/>
        <p:txBody>
          <a:bodyPr/>
          <a:lstStyle/>
          <a:p>
            <a:r>
              <a:rPr lang="en-US" dirty="0"/>
              <a:t>Polling question 7</a:t>
            </a:r>
          </a:p>
        </p:txBody>
      </p:sp>
      <p:sp>
        <p:nvSpPr>
          <p:cNvPr id="3" name="Content Placeholder 2">
            <a:extLst>
              <a:ext uri="{FF2B5EF4-FFF2-40B4-BE49-F238E27FC236}">
                <a16:creationId xmlns:a16="http://schemas.microsoft.com/office/drawing/2014/main" id="{DC472088-2225-4D72-8567-0572550235CD}"/>
              </a:ext>
            </a:extLst>
          </p:cNvPr>
          <p:cNvSpPr>
            <a:spLocks noGrp="1"/>
          </p:cNvSpPr>
          <p:nvPr>
            <p:ph sz="quarter" idx="16"/>
          </p:nvPr>
        </p:nvSpPr>
        <p:spPr/>
        <p:txBody>
          <a:bodyPr/>
          <a:lstStyle/>
          <a:p>
            <a:pPr marL="0" indent="0">
              <a:buNone/>
            </a:pPr>
            <a:r>
              <a:rPr lang="en-US" dirty="0"/>
              <a:t>Yes or no: I have used an EY resource in the past or plan to use one in the future. </a:t>
            </a:r>
          </a:p>
          <a:p>
            <a:endParaRPr lang="en-US" dirty="0"/>
          </a:p>
          <a:p>
            <a:pPr marL="457200" indent="-457200">
              <a:buFont typeface="+mj-lt"/>
              <a:buAutoNum type="alphaUcPeriod"/>
            </a:pPr>
            <a:r>
              <a:rPr lang="en-US" dirty="0"/>
              <a:t>Yes</a:t>
            </a:r>
          </a:p>
          <a:p>
            <a:pPr marL="457200" indent="-457200">
              <a:buFont typeface="+mj-lt"/>
              <a:buAutoNum type="alphaUcPeriod"/>
            </a:pPr>
            <a:r>
              <a:rPr lang="en-US" dirty="0"/>
              <a:t>No </a:t>
            </a:r>
          </a:p>
        </p:txBody>
      </p:sp>
      <p:sp>
        <p:nvSpPr>
          <p:cNvPr id="4" name="Slide Number Placeholder 11">
            <a:extLst>
              <a:ext uri="{FF2B5EF4-FFF2-40B4-BE49-F238E27FC236}">
                <a16:creationId xmlns:a16="http://schemas.microsoft.com/office/drawing/2014/main" id="{E4D8554F-A0A8-D276-D0EF-976215DB7627}"/>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34</a:t>
            </a:fld>
            <a:endParaRPr lang="en-US" sz="800" dirty="0"/>
          </a:p>
        </p:txBody>
      </p:sp>
    </p:spTree>
    <p:extLst>
      <p:ext uri="{BB962C8B-B14F-4D97-AF65-F5344CB8AC3E}">
        <p14:creationId xmlns:p14="http://schemas.microsoft.com/office/powerpoint/2010/main" val="4226996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27D27B-B2BC-47F3-BC9B-0D37A78998BF}"/>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2" name="Object 1" hidden="1">
                        <a:extLst>
                          <a:ext uri="{FF2B5EF4-FFF2-40B4-BE49-F238E27FC236}">
                            <a16:creationId xmlns:a16="http://schemas.microsoft.com/office/drawing/2014/main" id="{AB27D27B-B2BC-47F3-BC9B-0D37A78998BF}"/>
                          </a:ext>
                        </a:extLst>
                      </p:cNvPr>
                      <p:cNvPicPr/>
                      <p:nvPr/>
                    </p:nvPicPr>
                    <p:blipFill>
                      <a:blip r:embed="rId5"/>
                      <a:stretch>
                        <a:fillRect/>
                      </a:stretch>
                    </p:blipFill>
                    <p:spPr>
                      <a:xfrm>
                        <a:off x="2669976" y="859779"/>
                        <a:ext cx="1190" cy="1190"/>
                      </a:xfrm>
                      <a:prstGeom prst="rect">
                        <a:avLst/>
                      </a:prstGeom>
                    </p:spPr>
                  </p:pic>
                </p:oleObj>
              </mc:Fallback>
            </mc:AlternateContent>
          </a:graphicData>
        </a:graphic>
      </p:graphicFrame>
      <p:sp>
        <p:nvSpPr>
          <p:cNvPr id="7172" name="Rectangle 5"/>
          <p:cNvSpPr>
            <a:spLocks noGrp="1" noChangeArrowheads="1"/>
          </p:cNvSpPr>
          <p:nvPr>
            <p:ph type="title"/>
          </p:nvPr>
        </p:nvSpPr>
        <p:spPr/>
        <p:txBody>
          <a:bodyPr/>
          <a:lstStyle/>
          <a:p>
            <a:r>
              <a:rPr lang="en-GB" dirty="0"/>
              <a:t>Resources demo (cont.) </a:t>
            </a:r>
            <a:endParaRPr lang="en-US" altLang="en-US" dirty="0"/>
          </a:p>
        </p:txBody>
      </p:sp>
      <p:sp>
        <p:nvSpPr>
          <p:cNvPr id="7173" name="Rectangle 6"/>
          <p:cNvSpPr>
            <a:spLocks noGrp="1" noChangeArrowheads="1"/>
          </p:cNvSpPr>
          <p:nvPr>
            <p:ph sz="quarter" idx="16"/>
          </p:nvPr>
        </p:nvSpPr>
        <p:spPr/>
        <p:txBody>
          <a:bodyPr/>
          <a:lstStyle/>
          <a:p>
            <a:r>
              <a:rPr lang="en-US" dirty="0"/>
              <a:t>IRS resources:</a:t>
            </a:r>
          </a:p>
          <a:p>
            <a:pPr lvl="1"/>
            <a:r>
              <a:rPr lang="en-US" dirty="0"/>
              <a:t>Exempt Organizations (EO) Update (</a:t>
            </a:r>
            <a:r>
              <a:rPr lang="en-US" dirty="0">
                <a:solidFill>
                  <a:schemeClr val="tx2"/>
                </a:solidFill>
                <a:hlinkClick r:id="rId6">
                  <a:extLst>
                    <a:ext uri="{A12FA001-AC4F-418D-AE19-62706E023703}">
                      <ahyp:hlinkClr xmlns:ahyp="http://schemas.microsoft.com/office/drawing/2018/hyperlinkcolor" val="tx"/>
                    </a:ext>
                  </a:extLst>
                </a:hlinkClick>
              </a:rPr>
              <a:t>Current Edition of Exempt Organizations Update | Internal Revenue Service (irs.gov</a:t>
            </a:r>
            <a:r>
              <a:rPr lang="en-US" dirty="0">
                <a:hlinkClick r:id="rId6">
                  <a:extLst>
                    <a:ext uri="{A12FA001-AC4F-418D-AE19-62706E023703}">
                      <ahyp:hlinkClr xmlns:ahyp="http://schemas.microsoft.com/office/drawing/2018/hyperlinkcolor" val="tx"/>
                    </a:ext>
                  </a:extLst>
                </a:hlinkClick>
              </a:rPr>
              <a:t>)</a:t>
            </a:r>
            <a:endParaRPr lang="en-US" dirty="0"/>
          </a:p>
          <a:p>
            <a:pPr lvl="1"/>
            <a:r>
              <a:rPr lang="en-US" dirty="0"/>
              <a:t>Tax-Exempt and Government Entities Newsletter (</a:t>
            </a:r>
            <a:r>
              <a:rPr lang="en-US" dirty="0">
                <a:solidFill>
                  <a:schemeClr val="tx2"/>
                </a:solidFill>
                <a:hlinkClick r:id="rId7">
                  <a:extLst>
                    <a:ext uri="{A12FA001-AC4F-418D-AE19-62706E023703}">
                      <ahyp:hlinkClr xmlns:ahyp="http://schemas.microsoft.com/office/drawing/2018/hyperlinkcolor" val="tx"/>
                    </a:ext>
                  </a:extLst>
                </a:hlinkClick>
              </a:rPr>
              <a:t>Tax-Exempt and Government Entities Newsletter | Internal Revenue Service (irs.gov)</a:t>
            </a:r>
            <a:r>
              <a:rPr lang="en-US" dirty="0"/>
              <a:t>)</a:t>
            </a:r>
          </a:p>
          <a:p>
            <a:pPr lvl="1"/>
            <a:r>
              <a:rPr lang="en-US" dirty="0"/>
              <a:t>Tax-Exempt Organization Search bulk data downloads (</a:t>
            </a:r>
            <a:r>
              <a:rPr lang="en-US" dirty="0">
                <a:solidFill>
                  <a:schemeClr val="tx2"/>
                </a:solidFill>
                <a:hlinkClick r:id="rId8">
                  <a:extLst>
                    <a:ext uri="{A12FA001-AC4F-418D-AE19-62706E023703}">
                      <ahyp:hlinkClr xmlns:ahyp="http://schemas.microsoft.com/office/drawing/2018/hyperlinkcolor" val="tx"/>
                    </a:ext>
                  </a:extLst>
                </a:hlinkClick>
              </a:rPr>
              <a:t>www.irs.gov/charities-non-profits/tax-exempt-organization-search-bulk-data-downloads</a:t>
            </a:r>
            <a:r>
              <a:rPr lang="en-US" dirty="0"/>
              <a:t>)</a:t>
            </a:r>
          </a:p>
          <a:p>
            <a:pPr lvl="1"/>
            <a:r>
              <a:rPr lang="en-US" dirty="0"/>
              <a:t>Exempt Organizations Business Master File Extract (EO BMF) (</a:t>
            </a:r>
            <a:r>
              <a:rPr lang="en-US" dirty="0">
                <a:solidFill>
                  <a:schemeClr val="tx2"/>
                </a:solidFill>
                <a:hlinkClick r:id="rId9">
                  <a:extLst>
                    <a:ext uri="{A12FA001-AC4F-418D-AE19-62706E023703}">
                      <ahyp:hlinkClr xmlns:ahyp="http://schemas.microsoft.com/office/drawing/2018/hyperlinkcolor" val="tx"/>
                    </a:ext>
                  </a:extLst>
                </a:hlinkClick>
              </a:rPr>
              <a:t>www.irs.gov/charities-non-profits/exempt-organizations-business-master-file-extract-eo-bmf</a:t>
            </a:r>
            <a:r>
              <a:rPr lang="en-US" dirty="0"/>
              <a:t>)</a:t>
            </a:r>
          </a:p>
        </p:txBody>
      </p:sp>
      <p:sp>
        <p:nvSpPr>
          <p:cNvPr id="3" name="Slide Number Placeholder 11">
            <a:extLst>
              <a:ext uri="{FF2B5EF4-FFF2-40B4-BE49-F238E27FC236}">
                <a16:creationId xmlns:a16="http://schemas.microsoft.com/office/drawing/2014/main" id="{455D9846-7F6C-3F8C-F222-92842262828B}"/>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35</a:t>
            </a:fld>
            <a:endParaRPr lang="en-US" sz="800" dirty="0"/>
          </a:p>
        </p:txBody>
      </p:sp>
    </p:spTree>
    <p:extLst>
      <p:ext uri="{BB962C8B-B14F-4D97-AF65-F5344CB8AC3E}">
        <p14:creationId xmlns:p14="http://schemas.microsoft.com/office/powerpoint/2010/main" val="1642642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E1EC94C-07E9-47C1-AFC3-D4F302D9BC81}"/>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6E1EC94C-07E9-47C1-AFC3-D4F302D9BC81}"/>
                          </a:ext>
                        </a:extLst>
                      </p:cNvPr>
                      <p:cNvPicPr/>
                      <p:nvPr/>
                    </p:nvPicPr>
                    <p:blipFill>
                      <a:blip r:embed="rId5"/>
                      <a:stretch>
                        <a:fillRect/>
                      </a:stretch>
                    </p:blipFill>
                    <p:spPr>
                      <a:xfrm>
                        <a:off x="2669976" y="859779"/>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090991-BC9A-481F-815D-A0B52E8EF1CE}"/>
              </a:ext>
            </a:extLst>
          </p:cNvPr>
          <p:cNvSpPr>
            <a:spLocks noGrp="1"/>
          </p:cNvSpPr>
          <p:nvPr>
            <p:ph type="title"/>
          </p:nvPr>
        </p:nvSpPr>
        <p:spPr/>
        <p:txBody>
          <a:bodyPr vert="horz"/>
          <a:lstStyle/>
          <a:p>
            <a:r>
              <a:rPr lang="en-US" dirty="0"/>
              <a:t>Polling question 8</a:t>
            </a:r>
          </a:p>
        </p:txBody>
      </p:sp>
      <p:sp>
        <p:nvSpPr>
          <p:cNvPr id="3" name="Content Placeholder 2">
            <a:extLst>
              <a:ext uri="{FF2B5EF4-FFF2-40B4-BE49-F238E27FC236}">
                <a16:creationId xmlns:a16="http://schemas.microsoft.com/office/drawing/2014/main" id="{DC472088-2225-4D72-8567-0572550235CD}"/>
              </a:ext>
            </a:extLst>
          </p:cNvPr>
          <p:cNvSpPr>
            <a:spLocks noGrp="1"/>
          </p:cNvSpPr>
          <p:nvPr>
            <p:ph sz="quarter" idx="16"/>
          </p:nvPr>
        </p:nvSpPr>
        <p:spPr/>
        <p:txBody>
          <a:bodyPr/>
          <a:lstStyle/>
          <a:p>
            <a:pPr marL="0" indent="0">
              <a:buNone/>
            </a:pPr>
            <a:r>
              <a:rPr lang="en-US" dirty="0"/>
              <a:t>Yes or no: I have used an IRS resource in the past or plan to use one in the future.</a:t>
            </a:r>
          </a:p>
          <a:p>
            <a:endParaRPr lang="en-US" dirty="0"/>
          </a:p>
          <a:p>
            <a:pPr marL="457200" indent="-457200">
              <a:buFont typeface="+mj-lt"/>
              <a:buAutoNum type="alphaUcPeriod"/>
            </a:pPr>
            <a:r>
              <a:rPr lang="en-US" dirty="0"/>
              <a:t>Yes</a:t>
            </a:r>
          </a:p>
          <a:p>
            <a:pPr marL="457200" indent="-457200">
              <a:buFont typeface="+mj-lt"/>
              <a:buAutoNum type="alphaUcPeriod"/>
            </a:pPr>
            <a:r>
              <a:rPr lang="en-US" dirty="0"/>
              <a:t>No </a:t>
            </a:r>
          </a:p>
        </p:txBody>
      </p:sp>
      <p:sp>
        <p:nvSpPr>
          <p:cNvPr id="4" name="Slide Number Placeholder 11">
            <a:extLst>
              <a:ext uri="{FF2B5EF4-FFF2-40B4-BE49-F238E27FC236}">
                <a16:creationId xmlns:a16="http://schemas.microsoft.com/office/drawing/2014/main" id="{C34A61F1-4BBF-2377-1158-B2B573F9E9D1}"/>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36</a:t>
            </a:fld>
            <a:endParaRPr lang="en-US" sz="800" dirty="0"/>
          </a:p>
        </p:txBody>
      </p:sp>
    </p:spTree>
    <p:extLst>
      <p:ext uri="{BB962C8B-B14F-4D97-AF65-F5344CB8AC3E}">
        <p14:creationId xmlns:p14="http://schemas.microsoft.com/office/powerpoint/2010/main" val="4240938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74C4F-2766-34F3-FAB9-77F1AC84EAF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86CD031-D5A2-9DA1-22A3-BD835DE8D953}"/>
              </a:ext>
            </a:extLst>
          </p:cNvPr>
          <p:cNvSpPr>
            <a:spLocks noGrp="1"/>
          </p:cNvSpPr>
          <p:nvPr>
            <p:ph type="title"/>
          </p:nvPr>
        </p:nvSpPr>
        <p:spPr/>
        <p:txBody>
          <a:bodyPr/>
          <a:lstStyle/>
          <a:p>
            <a:r>
              <a:rPr lang="en-US" dirty="0"/>
              <a:t>Ongoing IRS filing obligations</a:t>
            </a:r>
          </a:p>
        </p:txBody>
      </p:sp>
      <p:sp>
        <p:nvSpPr>
          <p:cNvPr id="12" name="Slide Number Placeholder 11">
            <a:extLst>
              <a:ext uri="{FF2B5EF4-FFF2-40B4-BE49-F238E27FC236}">
                <a16:creationId xmlns:a16="http://schemas.microsoft.com/office/drawing/2014/main" id="{FB01404A-A61C-5439-4005-334323062529}"/>
              </a:ext>
            </a:extLst>
          </p:cNvPr>
          <p:cNvSpPr>
            <a:spLocks noGrp="1"/>
          </p:cNvSpPr>
          <p:nvPr>
            <p:ph type="sldNum" sz="quarter" idx="16"/>
          </p:nvPr>
        </p:nvSpPr>
        <p:spPr/>
        <p:txBody>
          <a:bodyPr/>
          <a:lstStyle/>
          <a:p>
            <a:fld id="{94FCA0F3-9F3A-694B-99BB-0E592A797735}" type="slidenum">
              <a:rPr lang="en-US" smtClean="0"/>
              <a:pPr/>
              <a:t>37</a:t>
            </a:fld>
            <a:endParaRPr lang="en-US" dirty="0"/>
          </a:p>
        </p:txBody>
      </p:sp>
    </p:spTree>
    <p:extLst>
      <p:ext uri="{BB962C8B-B14F-4D97-AF65-F5344CB8AC3E}">
        <p14:creationId xmlns:p14="http://schemas.microsoft.com/office/powerpoint/2010/main" val="1070737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F91A064-00E5-453B-A28F-533C4EA117C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7F91A064-00E5-453B-A28F-533C4EA117C3}"/>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Ongoing IRS filing obligations</a:t>
            </a:r>
          </a:p>
        </p:txBody>
      </p:sp>
      <p:sp>
        <p:nvSpPr>
          <p:cNvPr id="3" name="Content Placeholder 2"/>
          <p:cNvSpPr>
            <a:spLocks noGrp="1"/>
          </p:cNvSpPr>
          <p:nvPr>
            <p:ph sz="quarter" idx="16"/>
          </p:nvPr>
        </p:nvSpPr>
        <p:spPr/>
        <p:txBody>
          <a:bodyPr/>
          <a:lstStyle/>
          <a:p>
            <a:pPr lvl="0"/>
            <a:r>
              <a:rPr lang="en-US" altLang="en-US" dirty="0"/>
              <a:t>Most Section 501(c) organizations must file applicable Form 990 series returns annually.</a:t>
            </a:r>
          </a:p>
          <a:p>
            <a:pPr lvl="1"/>
            <a:r>
              <a:rPr lang="en-US" altLang="en-US" dirty="0"/>
              <a:t>Exceptions: churches and associations or conventions of churches and integrated auxiliaries of churches</a:t>
            </a:r>
          </a:p>
          <a:p>
            <a:r>
              <a:rPr lang="en-US" altLang="en-US" dirty="0"/>
              <a:t>Form 990-series:</a:t>
            </a:r>
          </a:p>
          <a:p>
            <a:pPr lvl="1"/>
            <a:r>
              <a:rPr lang="en-US" altLang="en-US" dirty="0"/>
              <a:t>Form 990-N for small organizations</a:t>
            </a:r>
          </a:p>
          <a:p>
            <a:pPr lvl="1"/>
            <a:r>
              <a:rPr lang="en-US" altLang="en-US" dirty="0"/>
              <a:t>Form 990-EZ for medium-sized organizations</a:t>
            </a:r>
          </a:p>
          <a:p>
            <a:pPr lvl="1"/>
            <a:r>
              <a:rPr lang="en-US" altLang="en-US" dirty="0"/>
              <a:t>Form 990 for large organizations:</a:t>
            </a:r>
          </a:p>
          <a:p>
            <a:pPr lvl="2"/>
            <a:r>
              <a:rPr lang="en-US" altLang="en-US" dirty="0"/>
              <a:t>Including Schedule H for hospitals</a:t>
            </a:r>
          </a:p>
          <a:p>
            <a:pPr lvl="1"/>
            <a:r>
              <a:rPr lang="en-US" altLang="en-US" dirty="0"/>
              <a:t>Form 990-PF for private foundations</a:t>
            </a:r>
          </a:p>
          <a:p>
            <a:pPr lvl="1"/>
            <a:r>
              <a:rPr lang="en-US" dirty="0"/>
              <a:t>Form 990-T if annual gross unrelated business income is $1,000 or more</a:t>
            </a:r>
          </a:p>
          <a:p>
            <a:r>
              <a:rPr lang="en-US" altLang="en-US" dirty="0"/>
              <a:t>Form 990 must be made available to the public by all filers. </a:t>
            </a:r>
          </a:p>
          <a:p>
            <a:r>
              <a:rPr lang="en-US" altLang="en-US" dirty="0"/>
              <a:t>Section 501(c)(3) organizations are required to make Form 990-T available to the public.</a:t>
            </a:r>
          </a:p>
          <a:p>
            <a:endParaRPr lang="en-US" altLang="en-US" dirty="0"/>
          </a:p>
        </p:txBody>
      </p:sp>
      <p:sp>
        <p:nvSpPr>
          <p:cNvPr id="4" name="Slide Number Placeholder 11">
            <a:extLst>
              <a:ext uri="{FF2B5EF4-FFF2-40B4-BE49-F238E27FC236}">
                <a16:creationId xmlns:a16="http://schemas.microsoft.com/office/drawing/2014/main" id="{DC134C83-21A1-5F09-F73F-D013E4137CC7}"/>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38</a:t>
            </a:fld>
            <a:endParaRPr lang="en-US" sz="800" dirty="0"/>
          </a:p>
        </p:txBody>
      </p:sp>
    </p:spTree>
    <p:extLst>
      <p:ext uri="{BB962C8B-B14F-4D97-AF65-F5344CB8AC3E}">
        <p14:creationId xmlns:p14="http://schemas.microsoft.com/office/powerpoint/2010/main" val="1189722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557F-B9C7-060A-5C13-396778C0491E}"/>
              </a:ext>
            </a:extLst>
          </p:cNvPr>
          <p:cNvSpPr>
            <a:spLocks noGrp="1"/>
          </p:cNvSpPr>
          <p:nvPr>
            <p:ph type="title"/>
          </p:nvPr>
        </p:nvSpPr>
        <p:spPr/>
        <p:txBody>
          <a:bodyPr/>
          <a:lstStyle/>
          <a:p>
            <a:r>
              <a:rPr lang="en-US" dirty="0"/>
              <a:t>Today’s agenda and program overview </a:t>
            </a:r>
          </a:p>
        </p:txBody>
      </p:sp>
      <p:graphicFrame>
        <p:nvGraphicFramePr>
          <p:cNvPr id="4" name="Table 11">
            <a:extLst>
              <a:ext uri="{FF2B5EF4-FFF2-40B4-BE49-F238E27FC236}">
                <a16:creationId xmlns:a16="http://schemas.microsoft.com/office/drawing/2014/main" id="{DD149474-86D2-94DA-D7C8-BBC84C8E68F9}"/>
              </a:ext>
            </a:extLst>
          </p:cNvPr>
          <p:cNvGraphicFramePr>
            <a:graphicFrameLocks noGrp="1"/>
          </p:cNvGraphicFramePr>
          <p:nvPr>
            <p:extLst>
              <p:ext uri="{D42A27DB-BD31-4B8C-83A1-F6EECF244321}">
                <p14:modId xmlns:p14="http://schemas.microsoft.com/office/powerpoint/2010/main" val="1630115739"/>
              </p:ext>
            </p:extLst>
          </p:nvPr>
        </p:nvGraphicFramePr>
        <p:xfrm>
          <a:off x="481679" y="1411287"/>
          <a:ext cx="11155680" cy="4790534"/>
        </p:xfrm>
        <a:graphic>
          <a:graphicData uri="http://schemas.openxmlformats.org/drawingml/2006/table">
            <a:tbl>
              <a:tblPr firstRow="1" bandRow="1">
                <a:tableStyleId>{5202B0CA-FC54-4496-8BCA-5EF66A818D29}</a:tableStyleId>
              </a:tblPr>
              <a:tblGrid>
                <a:gridCol w="1828800">
                  <a:extLst>
                    <a:ext uri="{9D8B030D-6E8A-4147-A177-3AD203B41FA5}">
                      <a16:colId xmlns:a16="http://schemas.microsoft.com/office/drawing/2014/main" val="1677199654"/>
                    </a:ext>
                  </a:extLst>
                </a:gridCol>
                <a:gridCol w="6949440">
                  <a:extLst>
                    <a:ext uri="{9D8B030D-6E8A-4147-A177-3AD203B41FA5}">
                      <a16:colId xmlns:a16="http://schemas.microsoft.com/office/drawing/2014/main" val="171495299"/>
                    </a:ext>
                  </a:extLst>
                </a:gridCol>
                <a:gridCol w="2377440">
                  <a:extLst>
                    <a:ext uri="{9D8B030D-6E8A-4147-A177-3AD203B41FA5}">
                      <a16:colId xmlns:a16="http://schemas.microsoft.com/office/drawing/2014/main" val="3914776445"/>
                    </a:ext>
                  </a:extLst>
                </a:gridCol>
              </a:tblGrid>
              <a:tr h="305574">
                <a:tc>
                  <a:txBody>
                    <a:bodyPr/>
                    <a:lstStyle/>
                    <a:p>
                      <a:r>
                        <a:rPr lang="en-US" sz="1200" dirty="0">
                          <a:solidFill>
                            <a:schemeClr val="tx1"/>
                          </a:solidFill>
                          <a:latin typeface="+mn-lt"/>
                        </a:rPr>
                        <a:t>Time (ET)</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200" dirty="0">
                          <a:solidFill>
                            <a:schemeClr val="tx1"/>
                          </a:solidFill>
                          <a:latin typeface="+mn-lt"/>
                        </a:rPr>
                        <a:t>Session</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200" dirty="0">
                          <a:solidFill>
                            <a:schemeClr val="tx1"/>
                          </a:solidFill>
                          <a:latin typeface="+mn-lt"/>
                        </a:rPr>
                        <a:t>Speakers</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02592839"/>
                  </a:ext>
                </a:extLst>
              </a:tr>
              <a:tr h="275017">
                <a:tc>
                  <a:txBody>
                    <a:bodyPr/>
                    <a:lstStyle/>
                    <a:p>
                      <a:pPr marL="0" algn="l" defTabSz="685434" rtl="0" eaLnBrk="1" fontAlgn="b" latinLnBrk="0" hangingPunct="1"/>
                      <a:r>
                        <a:rPr lang="en-US" sz="1200" kern="1200" dirty="0">
                          <a:solidFill>
                            <a:schemeClr val="bg1"/>
                          </a:solidFill>
                          <a:latin typeface="+mn-lt"/>
                          <a:ea typeface="+mn-ea"/>
                          <a:cs typeface="+mn-cs"/>
                        </a:rPr>
                        <a:t>11:00 a.m.–11:45 a.m.</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b" latinLnBrk="0" hangingPunct="1"/>
                      <a:r>
                        <a:rPr lang="en-US" sz="1200" kern="1200" dirty="0">
                          <a:solidFill>
                            <a:schemeClr val="bg1"/>
                          </a:solidFill>
                          <a:latin typeface="+mn-lt"/>
                          <a:ea typeface="+mn-ea"/>
                          <a:cs typeface="+mn-cs"/>
                        </a:rPr>
                        <a:t>Welcome and introductions</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Bob Vuillemot</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451814"/>
                  </a:ext>
                </a:extLst>
              </a:tr>
              <a:tr h="275017">
                <a:tc>
                  <a:txBody>
                    <a:bodyPr/>
                    <a:lstStyle/>
                    <a:p>
                      <a:pPr marL="0" algn="l" defTabSz="685434" rtl="0" eaLnBrk="1" fontAlgn="b" latinLnBrk="0" hangingPunct="1"/>
                      <a:r>
                        <a:rPr lang="en-US" sz="1200" kern="1200" dirty="0">
                          <a:solidFill>
                            <a:schemeClr val="bg1"/>
                          </a:solidFill>
                          <a:latin typeface="+mn-lt"/>
                          <a:ea typeface="+mn-ea"/>
                          <a:cs typeface="+mn-cs"/>
                        </a:rPr>
                        <a:t>11:45 a.m.–12:35 p.m.</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bg1"/>
                          </a:solidFill>
                          <a:latin typeface="+mn-lt"/>
                          <a:ea typeface="+mn-ea"/>
                          <a:cs typeface="+mn-cs"/>
                        </a:rPr>
                        <a:t>Part I: Primer on Section 501(c)(3) exemption standards </a:t>
                      </a:r>
                    </a:p>
                    <a:p>
                      <a:pPr marL="171450" indent="-171450" algn="l" defTabSz="685434" rtl="0" eaLnBrk="1" fontAlgn="b" latinLnBrk="0" hangingPunct="1">
                        <a:buFont typeface="Wingdings" panose="05000000000000000000" pitchFamily="2" charset="2"/>
                        <a:buChar char="§"/>
                      </a:pPr>
                      <a:r>
                        <a:rPr lang="en-US" sz="1200" kern="1200" dirty="0">
                          <a:solidFill>
                            <a:schemeClr val="bg1"/>
                          </a:solidFill>
                          <a:latin typeface="+mn-lt"/>
                          <a:ea typeface="+mn-ea"/>
                          <a:cs typeface="+mn-cs"/>
                        </a:rPr>
                        <a:t>Internal Revenue Code (IRC) Section 501(c)(3) exemption</a:t>
                      </a:r>
                    </a:p>
                    <a:p>
                      <a:pPr marL="171450" indent="-171450" algn="l" defTabSz="685434" rtl="0" eaLnBrk="1" fontAlgn="b" latinLnBrk="0" hangingPunct="1">
                        <a:buFont typeface="Wingdings" panose="05000000000000000000" pitchFamily="2" charset="2"/>
                        <a:buChar char="§"/>
                      </a:pPr>
                      <a:r>
                        <a:rPr lang="en-US" sz="1200" kern="1200" dirty="0">
                          <a:solidFill>
                            <a:schemeClr val="bg1"/>
                          </a:solidFill>
                          <a:latin typeface="+mn-lt"/>
                          <a:ea typeface="+mn-ea"/>
                          <a:cs typeface="+mn-cs"/>
                        </a:rPr>
                        <a:t>Foundation classification</a:t>
                      </a:r>
                    </a:p>
                    <a:p>
                      <a:pPr marL="171450" indent="-171450" algn="l" defTabSz="685434" rtl="0" eaLnBrk="1" fontAlgn="b" latinLnBrk="0" hangingPunct="1">
                        <a:buFont typeface="Wingdings" panose="05000000000000000000" pitchFamily="2" charset="2"/>
                        <a:buChar char="§"/>
                      </a:pPr>
                      <a:r>
                        <a:rPr lang="en-US" sz="1200" kern="1200" dirty="0">
                          <a:solidFill>
                            <a:schemeClr val="bg1"/>
                          </a:solidFill>
                          <a:latin typeface="+mn-lt"/>
                          <a:ea typeface="+mn-ea"/>
                          <a:cs typeface="+mn-cs"/>
                        </a:rPr>
                        <a:t>Internal Revenue Service (IRS) Form 1023, Application for Recognition of Exemption Under Section 501(c)(3) of the Internal Revenue Code</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Steve Clarke</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748997"/>
                  </a:ext>
                </a:extLst>
              </a:tr>
              <a:tr h="547699">
                <a:tc>
                  <a:txBody>
                    <a:bodyPr/>
                    <a:lstStyle/>
                    <a:p>
                      <a:pPr marL="0" algn="l" defTabSz="685434" rtl="0" eaLnBrk="1" latinLnBrk="0" hangingPunct="1"/>
                      <a:r>
                        <a:rPr lang="en-US" sz="1200" kern="1200" dirty="0">
                          <a:solidFill>
                            <a:schemeClr val="bg1"/>
                          </a:solidFill>
                          <a:latin typeface="+mn-lt"/>
                          <a:ea typeface="+mn-ea"/>
                          <a:cs typeface="+mn-cs"/>
                        </a:rPr>
                        <a:t>12:35 p.m.–12:50 p.m.</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b" latinLnBrk="0" hangingPunct="1"/>
                      <a:r>
                        <a:rPr lang="en-US" sz="1200" kern="1200" dirty="0">
                          <a:solidFill>
                            <a:schemeClr val="bg1"/>
                          </a:solidFill>
                          <a:latin typeface="+mn-lt"/>
                          <a:ea typeface="+mn-ea"/>
                          <a:cs typeface="+mn-cs"/>
                        </a:rPr>
                        <a:t>Break</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Tx/>
                        <a:buNone/>
                        <a:tabLst/>
                        <a:defRPr/>
                      </a:pPr>
                      <a:endParaRPr lang="en-US" sz="1200" kern="1200" dirty="0">
                        <a:solidFill>
                          <a:schemeClr val="bg1"/>
                        </a:solidFill>
                        <a:latin typeface="+mn-lt"/>
                        <a:ea typeface="+mn-ea"/>
                        <a:cs typeface="+mn-cs"/>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986370"/>
                  </a:ext>
                </a:extLst>
              </a:tr>
              <a:tr h="458361">
                <a:tc>
                  <a:txBody>
                    <a:bodyPr/>
                    <a:lstStyle/>
                    <a:p>
                      <a:pPr marL="0" algn="l" defTabSz="685434" rtl="0" eaLnBrk="1" latinLnBrk="0" hangingPunct="1"/>
                      <a:r>
                        <a:rPr lang="en-US" sz="1200" kern="1200" dirty="0">
                          <a:solidFill>
                            <a:schemeClr val="bg1"/>
                          </a:solidFill>
                          <a:latin typeface="+mn-lt"/>
                          <a:ea typeface="+mn-ea"/>
                          <a:cs typeface="+mn-cs"/>
                        </a:rPr>
                        <a:t>12:50 p.m.–1:10 p.m.</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Website and resources demo</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Emma Walsh</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6615220"/>
                  </a:ext>
                </a:extLst>
              </a:tr>
              <a:tr h="458361">
                <a:tc>
                  <a:txBody>
                    <a:bodyPr/>
                    <a:lstStyle/>
                    <a:p>
                      <a:r>
                        <a:rPr lang="en-US" sz="1200" dirty="0">
                          <a:solidFill>
                            <a:schemeClr val="bg1"/>
                          </a:solidFill>
                          <a:latin typeface="+mn-lt"/>
                        </a:rPr>
                        <a:t>1:10 p.m.–1:55 p.m.</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bg1"/>
                          </a:solidFill>
                          <a:latin typeface="+mn-lt"/>
                          <a:ea typeface="+mn-ea"/>
                          <a:cs typeface="+mn-cs"/>
                        </a:rPr>
                        <a:t>Part II: </a:t>
                      </a:r>
                      <a:r>
                        <a:rPr lang="en-US" sz="1200" b="1" kern="1200" dirty="0">
                          <a:solidFill>
                            <a:schemeClr val="bg1"/>
                          </a:solidFill>
                          <a:latin typeface="+mn-lt"/>
                        </a:rPr>
                        <a:t>Primer on Section 501(c)(3) exemption standards </a:t>
                      </a:r>
                      <a:endParaRPr lang="en-US" sz="1200" kern="1200" dirty="0">
                        <a:solidFill>
                          <a:schemeClr val="bg1"/>
                        </a:solidFill>
                        <a:latin typeface="+mn-lt"/>
                      </a:endParaRPr>
                    </a:p>
                    <a:p>
                      <a:pPr marL="171450" indent="-171450" algn="l" fontAlgn="b">
                        <a:buFont typeface="Wingdings" panose="05000000000000000000" pitchFamily="2" charset="2"/>
                        <a:buChar char="§"/>
                      </a:pPr>
                      <a:r>
                        <a:rPr lang="en-US" sz="1200" kern="1200" dirty="0">
                          <a:solidFill>
                            <a:schemeClr val="bg1"/>
                          </a:solidFill>
                          <a:latin typeface="+mn-lt"/>
                        </a:rPr>
                        <a:t>Ongoing IRS filing obligations</a:t>
                      </a:r>
                    </a:p>
                    <a:p>
                      <a:pPr marL="171450" indent="-171450" algn="l" fontAlgn="b">
                        <a:buFont typeface="Wingdings" panose="05000000000000000000" pitchFamily="2" charset="2"/>
                        <a:buChar char="§"/>
                      </a:pPr>
                      <a:r>
                        <a:rPr lang="en-US" sz="1200" kern="1200" dirty="0">
                          <a:solidFill>
                            <a:schemeClr val="bg1"/>
                          </a:solidFill>
                          <a:latin typeface="+mn-lt"/>
                        </a:rPr>
                        <a:t>Unrelated business income tax</a:t>
                      </a:r>
                    </a:p>
                    <a:p>
                      <a:pPr marL="171450" marR="0" lvl="0" indent="-171450" algn="l" defTabSz="685434"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bg1"/>
                          </a:solidFill>
                          <a:latin typeface="+mn-lt"/>
                          <a:ea typeface="+mn-ea"/>
                          <a:cs typeface="+mn-cs"/>
                        </a:rPr>
                        <a:t>Private benefit, private inurement and excess benefit transactions</a:t>
                      </a:r>
                      <a:endParaRPr lang="en-US" sz="1200" kern="1200" dirty="0">
                        <a:solidFill>
                          <a:schemeClr val="bg1"/>
                        </a:solidFill>
                        <a:latin typeface="+mn-lt"/>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Tx/>
                        <a:buNone/>
                        <a:tabLst/>
                        <a:defRPr/>
                      </a:pPr>
                      <a:r>
                        <a:rPr lang="en-US" sz="1200" kern="1200" dirty="0">
                          <a:solidFill>
                            <a:schemeClr val="bg1"/>
                          </a:solidFill>
                          <a:latin typeface="+mn-lt"/>
                        </a:rPr>
                        <a:t>Kristen Farr Capizzi</a:t>
                      </a:r>
                      <a:endParaRPr lang="en-US" sz="1200" kern="1200" dirty="0">
                        <a:solidFill>
                          <a:schemeClr val="bg1"/>
                        </a:solidFill>
                        <a:latin typeface="+mn-lt"/>
                        <a:ea typeface="+mn-ea"/>
                        <a:cs typeface="+mn-cs"/>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4943895"/>
                  </a:ext>
                </a:extLst>
              </a:tr>
              <a:tr h="458361">
                <a:tc>
                  <a:txBody>
                    <a:bodyPr/>
                    <a:lstStyle/>
                    <a:p>
                      <a:r>
                        <a:rPr lang="en-US" sz="1200" dirty="0">
                          <a:solidFill>
                            <a:schemeClr val="bg1"/>
                          </a:solidFill>
                          <a:latin typeface="+mn-lt"/>
                        </a:rPr>
                        <a:t>1:55 p.m.–2:05 p.m.</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kern="1200" dirty="0">
                          <a:solidFill>
                            <a:schemeClr val="bg1"/>
                          </a:solidFill>
                          <a:latin typeface="+mn-lt"/>
                        </a:rPr>
                        <a:t>Break</a:t>
                      </a:r>
                      <a:endParaRPr lang="en-US" sz="1200" kern="1200" dirty="0">
                        <a:solidFill>
                          <a:schemeClr val="bg1"/>
                        </a:solidFill>
                        <a:latin typeface="+mn-lt"/>
                        <a:ea typeface="+mn-ea"/>
                        <a:cs typeface="+mn-cs"/>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200" kern="1200" dirty="0">
                        <a:solidFill>
                          <a:schemeClr val="bg1"/>
                        </a:solidFill>
                        <a:latin typeface="+mn-lt"/>
                        <a:ea typeface="+mn-ea"/>
                        <a:cs typeface="+mn-cs"/>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496245"/>
                  </a:ext>
                </a:extLst>
              </a:tr>
              <a:tr h="458361">
                <a:tc>
                  <a:txBody>
                    <a:bodyPr/>
                    <a:lstStyle/>
                    <a:p>
                      <a:pPr marL="0" marR="0" lvl="0" indent="0" algn="l" defTabSz="685434"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rPr>
                        <a:t>2:05 p.m.–2:55 p.m.</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bg1"/>
                          </a:solidFill>
                          <a:latin typeface="+mn-lt"/>
                          <a:ea typeface="+mn-ea"/>
                          <a:cs typeface="+mn-cs"/>
                        </a:rPr>
                        <a:t>Artificial intelligence (AI) in tax</a:t>
                      </a:r>
                      <a:endParaRPr lang="en-GB" sz="1200" b="0" kern="1200" dirty="0">
                        <a:solidFill>
                          <a:schemeClr val="bg1"/>
                        </a:solidFill>
                        <a:latin typeface="+mn-lt"/>
                        <a:ea typeface="+mn-ea"/>
                        <a:cs typeface="+mn-cs"/>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Ivan Roussev and </a:t>
                      </a:r>
                      <a:r>
                        <a:rPr lang="en-US" sz="1200" kern="1200" dirty="0">
                          <a:solidFill>
                            <a:schemeClr val="bg1"/>
                          </a:solidFill>
                          <a:latin typeface="+mn-lt"/>
                        </a:rPr>
                        <a:t>Bob Vuillemot</a:t>
                      </a:r>
                      <a:endParaRPr lang="en-US" sz="1200" kern="1200" dirty="0">
                        <a:solidFill>
                          <a:schemeClr val="bg1"/>
                        </a:solidFill>
                        <a:latin typeface="+mn-lt"/>
                        <a:ea typeface="+mn-ea"/>
                        <a:cs typeface="+mn-cs"/>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5493106"/>
                  </a:ext>
                </a:extLst>
              </a:tr>
              <a:tr h="458361">
                <a:tc>
                  <a:txBody>
                    <a:bodyPr/>
                    <a:lstStyle/>
                    <a:p>
                      <a:r>
                        <a:rPr lang="en-US" sz="1200" dirty="0">
                          <a:solidFill>
                            <a:schemeClr val="bg1"/>
                          </a:solidFill>
                          <a:latin typeface="+mn-lt"/>
                        </a:rPr>
                        <a:t>2:55 p.m.–3:00 p.m.</a:t>
                      </a: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kern="1200" dirty="0">
                          <a:solidFill>
                            <a:schemeClr val="bg1"/>
                          </a:solidFill>
                          <a:latin typeface="+mn-lt"/>
                        </a:rPr>
                        <a:t>Closing remarks</a:t>
                      </a:r>
                      <a:endParaRPr lang="en-US" sz="1200" kern="1200" dirty="0">
                        <a:solidFill>
                          <a:schemeClr val="bg1"/>
                        </a:solidFill>
                        <a:latin typeface="+mn-lt"/>
                        <a:ea typeface="+mn-ea"/>
                        <a:cs typeface="+mn-cs"/>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434" rtl="0" eaLnBrk="1" fontAlgn="b" latinLnBrk="0" hangingPunct="1">
                        <a:lnSpc>
                          <a:spcPct val="100000"/>
                        </a:lnSpc>
                        <a:spcBef>
                          <a:spcPts val="0"/>
                        </a:spcBef>
                        <a:spcAft>
                          <a:spcPts val="0"/>
                        </a:spcAft>
                        <a:buClrTx/>
                        <a:buSzTx/>
                        <a:buFontTx/>
                        <a:buNone/>
                        <a:tabLst/>
                        <a:defRPr/>
                      </a:pPr>
                      <a:r>
                        <a:rPr lang="en-US" sz="1200" kern="1200" dirty="0">
                          <a:solidFill>
                            <a:schemeClr val="bg1"/>
                          </a:solidFill>
                          <a:latin typeface="+mn-lt"/>
                        </a:rPr>
                        <a:t>Bob Vuillemot</a:t>
                      </a:r>
                      <a:endParaRPr lang="en-US" sz="1200" kern="1200" dirty="0">
                        <a:solidFill>
                          <a:schemeClr val="bg1"/>
                        </a:solidFill>
                        <a:latin typeface="+mn-lt"/>
                        <a:ea typeface="+mn-ea"/>
                        <a:cs typeface="+mn-cs"/>
                      </a:endParaRPr>
                    </a:p>
                  </a:txBody>
                  <a:tcPr marL="45720" marR="4572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21100"/>
                  </a:ext>
                </a:extLst>
              </a:tr>
            </a:tbl>
          </a:graphicData>
        </a:graphic>
      </p:graphicFrame>
      <p:sp>
        <p:nvSpPr>
          <p:cNvPr id="3" name="Slide Number Placeholder 11">
            <a:extLst>
              <a:ext uri="{FF2B5EF4-FFF2-40B4-BE49-F238E27FC236}">
                <a16:creationId xmlns:a16="http://schemas.microsoft.com/office/drawing/2014/main" id="{CED0E766-ED24-2A64-EE5F-EC110F9F5962}"/>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3</a:t>
            </a:fld>
            <a:endParaRPr lang="en-US" sz="800" dirty="0"/>
          </a:p>
        </p:txBody>
      </p:sp>
    </p:spTree>
    <p:extLst>
      <p:ext uri="{BB962C8B-B14F-4D97-AF65-F5344CB8AC3E}">
        <p14:creationId xmlns:p14="http://schemas.microsoft.com/office/powerpoint/2010/main" val="3031982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8B09F09-183C-4703-933C-ADEEBFAB2A6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4" name="Object 3" hidden="1">
                        <a:extLst>
                          <a:ext uri="{FF2B5EF4-FFF2-40B4-BE49-F238E27FC236}">
                            <a16:creationId xmlns:a16="http://schemas.microsoft.com/office/drawing/2014/main" id="{D8B09F09-183C-4703-933C-ADEEBFAB2A68}"/>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Which Form 990 to file</a:t>
            </a:r>
            <a:br>
              <a:rPr lang="en-US" dirty="0"/>
            </a:br>
            <a:br>
              <a:rPr lang="en-US" altLang="en-US" dirty="0"/>
            </a:br>
            <a:endParaRPr lang="en-US" dirty="0"/>
          </a:p>
        </p:txBody>
      </p:sp>
      <p:graphicFrame>
        <p:nvGraphicFramePr>
          <p:cNvPr id="13" name="Content Placeholder 12"/>
          <p:cNvGraphicFramePr>
            <a:graphicFrameLocks noGrp="1"/>
          </p:cNvGraphicFramePr>
          <p:nvPr>
            <p:ph sz="quarter" idx="16"/>
            <p:extLst>
              <p:ext uri="{D42A27DB-BD31-4B8C-83A1-F6EECF244321}">
                <p14:modId xmlns:p14="http://schemas.microsoft.com/office/powerpoint/2010/main" val="3882223879"/>
              </p:ext>
            </p:extLst>
          </p:nvPr>
        </p:nvGraphicFramePr>
        <p:xfrm>
          <a:off x="485775" y="1981200"/>
          <a:ext cx="11225212" cy="2133600"/>
        </p:xfrm>
        <a:graphic>
          <a:graphicData uri="http://schemas.openxmlformats.org/drawingml/2006/table">
            <a:tbl>
              <a:tblPr firstRow="1" bandRow="1">
                <a:tableStyleId>{2D5ABB26-0587-4C30-8999-92F81FD0307C}</a:tableStyleId>
              </a:tblPr>
              <a:tblGrid>
                <a:gridCol w="8430912">
                  <a:extLst>
                    <a:ext uri="{9D8B030D-6E8A-4147-A177-3AD203B41FA5}">
                      <a16:colId xmlns:a16="http://schemas.microsoft.com/office/drawing/2014/main" val="20000"/>
                    </a:ext>
                  </a:extLst>
                </a:gridCol>
                <a:gridCol w="2794300">
                  <a:extLst>
                    <a:ext uri="{9D8B030D-6E8A-4147-A177-3AD203B41FA5}">
                      <a16:colId xmlns:a16="http://schemas.microsoft.com/office/drawing/2014/main" val="20001"/>
                    </a:ext>
                  </a:extLst>
                </a:gridCol>
              </a:tblGrid>
              <a:tr h="0">
                <a:tc>
                  <a:txBody>
                    <a:bodyPr/>
                    <a:lstStyle/>
                    <a:p>
                      <a:pPr algn="ctr"/>
                      <a:r>
                        <a:rPr lang="en-US" sz="2000" b="1" dirty="0">
                          <a:solidFill>
                            <a:srgbClr val="FFFFFF"/>
                          </a:solidFill>
                          <a:latin typeface="EYInterstate Light" panose="02000506000000020004" pitchFamily="2" charset="0"/>
                        </a:rPr>
                        <a:t>Status</a:t>
                      </a:r>
                    </a:p>
                  </a:txBody>
                  <a:tcPr marL="45720" marR="45720" anchor="b">
                    <a:lnL w="6350">
                      <a:noFill/>
                    </a:lnL>
                    <a:lnR w="12700" cap="flat" cmpd="sng" algn="ctr">
                      <a:solidFill>
                        <a:schemeClr val="bg1"/>
                      </a:solidFill>
                      <a:prstDash val="solid"/>
                      <a:round/>
                      <a:headEnd type="none" w="med" len="med"/>
                      <a:tailEnd type="none" w="med" len="med"/>
                    </a:lnR>
                    <a:lnT w="6350">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p>
                      <a:pPr algn="ctr"/>
                      <a:r>
                        <a:rPr lang="en-US" sz="2000" b="1" dirty="0">
                          <a:solidFill>
                            <a:srgbClr val="FFFFFF"/>
                          </a:solidFill>
                          <a:latin typeface="EYInterstate Light" panose="02000506000000020004" pitchFamily="2" charset="0"/>
                        </a:rPr>
                        <a:t>Form</a:t>
                      </a:r>
                    </a:p>
                  </a:txBody>
                  <a:tcPr marL="45720" marR="45720" anchor="b">
                    <a:lnL w="12700" cap="flat" cmpd="sng" algn="ctr">
                      <a:solidFill>
                        <a:schemeClr val="bg1"/>
                      </a:solidFill>
                      <a:prstDash val="solid"/>
                      <a:round/>
                      <a:headEnd type="none" w="med" len="med"/>
                      <a:tailEnd type="none" w="med" len="med"/>
                    </a:lnL>
                    <a:lnR w="6350">
                      <a:noFill/>
                    </a:lnR>
                    <a:lnT w="6350">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extLst>
                  <a:ext uri="{0D108BD9-81ED-4DB2-BD59-A6C34878D82A}">
                    <a16:rowId xmlns:a16="http://schemas.microsoft.com/office/drawing/2014/main" val="10000"/>
                  </a:ext>
                </a:extLst>
              </a:tr>
              <a:tr h="0">
                <a:tc>
                  <a:txBody>
                    <a:bodyPr/>
                    <a:lstStyle/>
                    <a:p>
                      <a:r>
                        <a:rPr lang="en-US" sz="1800" dirty="0">
                          <a:solidFill>
                            <a:schemeClr val="tx1"/>
                          </a:solidFill>
                          <a:latin typeface="EYInterstate Light" panose="02000506000000020004" pitchFamily="2" charset="0"/>
                        </a:rPr>
                        <a:t>All tax-exempt</a:t>
                      </a:r>
                      <a:r>
                        <a:rPr lang="en-US" sz="1800" baseline="0" dirty="0">
                          <a:solidFill>
                            <a:schemeClr val="tx1"/>
                          </a:solidFill>
                          <a:latin typeface="EYInterstate Light" panose="02000506000000020004" pitchFamily="2" charset="0"/>
                        </a:rPr>
                        <a:t> organizations (except private foundations)</a:t>
                      </a:r>
                      <a:r>
                        <a:rPr lang="en-US" sz="1800" dirty="0">
                          <a:solidFill>
                            <a:schemeClr val="tx1"/>
                          </a:solidFill>
                          <a:latin typeface="EYInterstate Light" panose="02000506000000020004" pitchFamily="2" charset="0"/>
                        </a:rPr>
                        <a:t> permitted to file (even if eligible to file Form 990-EZ or 990-N)</a:t>
                      </a:r>
                    </a:p>
                  </a:txBody>
                  <a:tcPr marL="45720" marR="45720">
                    <a:lnL w="6350">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algn="ctr"/>
                      <a:r>
                        <a:rPr lang="en-US" sz="1800" dirty="0">
                          <a:solidFill>
                            <a:schemeClr val="tx1"/>
                          </a:solidFill>
                          <a:latin typeface="EYInterstate Light" panose="02000506000000020004" pitchFamily="2" charset="0"/>
                        </a:rPr>
                        <a:t>990</a:t>
                      </a:r>
                    </a:p>
                  </a:txBody>
                  <a:tcPr marL="45720" marR="45720">
                    <a:lnL w="12700" cap="flat" cmpd="sng" algn="ctr">
                      <a:solidFill>
                        <a:schemeClr val="bg1"/>
                      </a:solidFill>
                      <a:prstDash val="solid"/>
                      <a:round/>
                      <a:headEnd type="none" w="med" len="med"/>
                      <a:tailEnd type="none" w="med" len="med"/>
                    </a:lnL>
                    <a:lnR w="6350">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1"/>
                  </a:ext>
                </a:extLst>
              </a:tr>
              <a:tr h="0">
                <a:tc>
                  <a:txBody>
                    <a:bodyPr/>
                    <a:lstStyle/>
                    <a:p>
                      <a:r>
                        <a:rPr lang="en-US" sz="1800" dirty="0">
                          <a:solidFill>
                            <a:schemeClr val="tx1"/>
                          </a:solidFill>
                          <a:latin typeface="EYInterstate Light" panose="02000506000000020004" pitchFamily="2" charset="0"/>
                        </a:rPr>
                        <a:t>Gross receipts below $200,000</a:t>
                      </a:r>
                      <a:r>
                        <a:rPr lang="en-US" sz="1800" baseline="0" dirty="0">
                          <a:solidFill>
                            <a:schemeClr val="tx1"/>
                          </a:solidFill>
                          <a:latin typeface="EYInterstate Light" panose="02000506000000020004" pitchFamily="2" charset="0"/>
                        </a:rPr>
                        <a:t> and total assets below $500,000*</a:t>
                      </a:r>
                      <a:endParaRPr lang="en-US" sz="1800" dirty="0">
                        <a:solidFill>
                          <a:schemeClr val="tx1"/>
                        </a:solidFill>
                        <a:latin typeface="EYInterstate Light" panose="02000506000000020004" pitchFamily="2" charset="0"/>
                      </a:endParaRPr>
                    </a:p>
                  </a:txBody>
                  <a:tcPr marL="45720" marR="45720">
                    <a:lnL w="6350">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algn="ctr"/>
                      <a:r>
                        <a:rPr lang="en-US" sz="1800" dirty="0">
                          <a:solidFill>
                            <a:schemeClr val="tx1"/>
                          </a:solidFill>
                          <a:latin typeface="EYInterstate Light" panose="02000506000000020004" pitchFamily="2" charset="0"/>
                        </a:rPr>
                        <a:t>990-EZ</a:t>
                      </a:r>
                    </a:p>
                  </a:txBody>
                  <a:tcPr marL="45720" marR="45720">
                    <a:lnL w="12700" cap="flat" cmpd="sng" algn="ctr">
                      <a:solidFill>
                        <a:schemeClr val="bg1"/>
                      </a:solidFill>
                      <a:prstDash val="solid"/>
                      <a:round/>
                      <a:headEnd type="none" w="med" len="med"/>
                      <a:tailEnd type="none" w="med" len="med"/>
                    </a:lnL>
                    <a:lnR w="6350">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2"/>
                  </a:ext>
                </a:extLst>
              </a:tr>
              <a:tr h="0">
                <a:tc>
                  <a:txBody>
                    <a:bodyPr/>
                    <a:lstStyle/>
                    <a:p>
                      <a:r>
                        <a:rPr lang="en-US" sz="1800" dirty="0">
                          <a:solidFill>
                            <a:schemeClr val="tx1"/>
                          </a:solidFill>
                          <a:latin typeface="EYInterstate Light" panose="02000506000000020004" pitchFamily="2" charset="0"/>
                        </a:rPr>
                        <a:t>Average</a:t>
                      </a:r>
                      <a:r>
                        <a:rPr lang="en-US" sz="1800" baseline="0" dirty="0">
                          <a:solidFill>
                            <a:schemeClr val="tx1"/>
                          </a:solidFill>
                          <a:latin typeface="EYInterstate Light" panose="02000506000000020004" pitchFamily="2" charset="0"/>
                        </a:rPr>
                        <a:t> annual gross receipts at or below $50,000 (for past three years)**</a:t>
                      </a:r>
                      <a:endParaRPr lang="en-US" sz="1800" dirty="0">
                        <a:solidFill>
                          <a:schemeClr val="tx1"/>
                        </a:solidFill>
                        <a:latin typeface="EYInterstate Light" panose="02000506000000020004" pitchFamily="2" charset="0"/>
                      </a:endParaRPr>
                    </a:p>
                  </a:txBody>
                  <a:tcPr marL="45720" marR="45720">
                    <a:lnL w="6350">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algn="ctr"/>
                      <a:r>
                        <a:rPr lang="en-US" sz="1800" dirty="0">
                          <a:solidFill>
                            <a:schemeClr val="tx1"/>
                          </a:solidFill>
                          <a:latin typeface="EYInterstate Light" panose="02000506000000020004" pitchFamily="2" charset="0"/>
                        </a:rPr>
                        <a:t>990-N</a:t>
                      </a:r>
                    </a:p>
                  </a:txBody>
                  <a:tcPr marL="45720" marR="45720">
                    <a:lnL w="12700" cap="flat" cmpd="sng" algn="ctr">
                      <a:solidFill>
                        <a:schemeClr val="bg1"/>
                      </a:solidFill>
                      <a:prstDash val="solid"/>
                      <a:round/>
                      <a:headEnd type="none" w="med" len="med"/>
                      <a:tailEnd type="none" w="med" len="med"/>
                    </a:lnL>
                    <a:lnR w="6350">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3"/>
                  </a:ext>
                </a:extLst>
              </a:tr>
              <a:tr h="0">
                <a:tc>
                  <a:txBody>
                    <a:bodyPr/>
                    <a:lstStyle/>
                    <a:p>
                      <a:r>
                        <a:rPr lang="en-US" sz="1800" dirty="0">
                          <a:solidFill>
                            <a:schemeClr val="tx1"/>
                          </a:solidFill>
                          <a:latin typeface="EYInterstate Light" panose="02000506000000020004" pitchFamily="2" charset="0"/>
                        </a:rPr>
                        <a:t>Private foundations (regardless of financial status)</a:t>
                      </a:r>
                    </a:p>
                  </a:txBody>
                  <a:tcPr marL="45720" marR="45720">
                    <a:lnL w="6350">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a:noFill/>
                    </a:lnB>
                    <a:lnTlToBr w="12700" cmpd="sng">
                      <a:noFill/>
                      <a:prstDash val="solid"/>
                    </a:lnTlToBr>
                    <a:lnBlToTr w="12700" cmpd="sng">
                      <a:noFill/>
                      <a:prstDash val="solid"/>
                    </a:lnBlToTr>
                    <a:solidFill>
                      <a:srgbClr val="C4C4CD"/>
                    </a:solidFill>
                  </a:tcPr>
                </a:tc>
                <a:tc>
                  <a:txBody>
                    <a:bodyPr/>
                    <a:lstStyle/>
                    <a:p>
                      <a:pPr algn="ctr"/>
                      <a:r>
                        <a:rPr lang="en-US" sz="1800" dirty="0">
                          <a:solidFill>
                            <a:schemeClr val="tx1"/>
                          </a:solidFill>
                          <a:latin typeface="EYInterstate Light" panose="02000506000000020004" pitchFamily="2" charset="0"/>
                        </a:rPr>
                        <a:t>990-PF</a:t>
                      </a:r>
                    </a:p>
                  </a:txBody>
                  <a:tcPr marL="45720" marR="45720">
                    <a:lnL w="12700" cap="flat" cmpd="sng" algn="ctr">
                      <a:solidFill>
                        <a:schemeClr val="bg1"/>
                      </a:solidFill>
                      <a:prstDash val="solid"/>
                      <a:round/>
                      <a:headEnd type="none" w="med" len="med"/>
                      <a:tailEnd type="none" w="med" len="med"/>
                    </a:lnL>
                    <a:lnR w="6350">
                      <a:noFill/>
                    </a:lnR>
                    <a:lnT w="12700" cap="flat" cmpd="sng" algn="ctr">
                      <a:solidFill>
                        <a:schemeClr val="bg1"/>
                      </a:solidFill>
                      <a:prstDash val="solid"/>
                      <a:round/>
                      <a:headEnd type="none" w="med" len="med"/>
                      <a:tailEnd type="none" w="med" len="med"/>
                    </a:lnT>
                    <a:lnB w="6350">
                      <a:noFill/>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4"/>
                  </a:ext>
                </a:extLst>
              </a:tr>
            </a:tbl>
          </a:graphicData>
        </a:graphic>
      </p:graphicFrame>
      <p:sp>
        <p:nvSpPr>
          <p:cNvPr id="9" name="Rectangle 3"/>
          <p:cNvSpPr txBox="1">
            <a:spLocks noChangeArrowheads="1"/>
          </p:cNvSpPr>
          <p:nvPr/>
        </p:nvSpPr>
        <p:spPr>
          <a:xfrm>
            <a:off x="485774" y="4495800"/>
            <a:ext cx="11223625" cy="1308050"/>
          </a:xfrm>
          <a:prstGeom prst="rect">
            <a:avLst/>
          </a:prstGeom>
        </p:spPr>
        <p:txBody>
          <a:bodyPr vert="horz" lIns="0" tIns="0" rIns="0" bIns="0" rtlCol="0" anchor="t" anchorCtr="0">
            <a:noAutofit/>
          </a:bodyPr>
          <a:lst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Bef>
                <a:spcPts val="0"/>
              </a:spcBef>
              <a:spcAft>
                <a:spcPts val="600"/>
              </a:spcAft>
              <a:buClr>
                <a:srgbClr val="27ACAA"/>
              </a:buClr>
              <a:buNone/>
              <a:tabLst>
                <a:tab pos="228600" algn="r"/>
              </a:tabLst>
              <a:defRPr/>
            </a:pPr>
            <a:r>
              <a:rPr lang="en-US" sz="1600" dirty="0">
                <a:solidFill>
                  <a:prstClr val="white"/>
                </a:solidFill>
                <a:latin typeface="EYInterstate Light" panose="02000506000000020004" pitchFamily="2" charset="0"/>
              </a:rPr>
              <a:t>	*	Except for, among other organizations, organizations that operate a hospital facility </a:t>
            </a:r>
            <a:r>
              <a:rPr lang="en-US" sz="1600" dirty="0">
                <a:solidFill>
                  <a:srgbClr val="FFFFFF"/>
                </a:solidFill>
                <a:latin typeface="EYInterstate Light" panose="02000506000000020004" pitchFamily="2" charset="0"/>
              </a:rPr>
              <a:t>and certain controlling organizations defined in Section 512(b)(13), </a:t>
            </a:r>
            <a:r>
              <a:rPr lang="en-US" sz="1600" dirty="0">
                <a:solidFill>
                  <a:prstClr val="white"/>
                </a:solidFill>
                <a:latin typeface="EYInterstate Light" panose="02000506000000020004" pitchFamily="2" charset="0"/>
              </a:rPr>
              <a:t>both of which </a:t>
            </a:r>
            <a:r>
              <a:rPr lang="en-US" sz="1600" dirty="0">
                <a:solidFill>
                  <a:srgbClr val="FFFFFF"/>
                </a:solidFill>
                <a:latin typeface="EYInterstate Light" panose="02000506000000020004" pitchFamily="2" charset="0"/>
              </a:rPr>
              <a:t>need to file the full Form 990.</a:t>
            </a:r>
          </a:p>
          <a:p>
            <a:pPr marL="285750" indent="-285750">
              <a:spcBef>
                <a:spcPts val="0"/>
              </a:spcBef>
              <a:spcAft>
                <a:spcPts val="600"/>
              </a:spcAft>
              <a:buClr>
                <a:srgbClr val="27ACAA"/>
              </a:buClr>
              <a:buNone/>
              <a:tabLst>
                <a:tab pos="228600" algn="r"/>
              </a:tabLst>
              <a:defRPr/>
            </a:pPr>
            <a:r>
              <a:rPr lang="en-US" sz="1600" dirty="0">
                <a:solidFill>
                  <a:prstClr val="white"/>
                </a:solidFill>
                <a:latin typeface="EYInterstate Light" panose="02000506000000020004" pitchFamily="2" charset="0"/>
              </a:rPr>
              <a:t>	**	</a:t>
            </a:r>
            <a:r>
              <a:rPr lang="en-US" sz="1600" spc="-20" dirty="0">
                <a:solidFill>
                  <a:prstClr val="white"/>
                </a:solidFill>
                <a:latin typeface="EYInterstate Light" panose="02000506000000020004" pitchFamily="2" charset="0"/>
              </a:rPr>
              <a:t>Except for, among other organizations, supporting organizations and organizations that are ineligible to file Form 990-EZ.</a:t>
            </a:r>
          </a:p>
        </p:txBody>
      </p:sp>
      <p:sp>
        <p:nvSpPr>
          <p:cNvPr id="5" name="Rectangle 3"/>
          <p:cNvSpPr txBox="1">
            <a:spLocks noChangeArrowheads="1"/>
          </p:cNvSpPr>
          <p:nvPr/>
        </p:nvSpPr>
        <p:spPr>
          <a:xfrm>
            <a:off x="481013" y="1411288"/>
            <a:ext cx="8231188" cy="307777"/>
          </a:xfrm>
          <a:prstGeom prst="rect">
            <a:avLst/>
          </a:prstGeom>
        </p:spPr>
        <p:txBody>
          <a:bodyPr vert="horz" lIns="0" tIns="0" rIns="0" bIns="0" rtlCol="0" anchor="t" anchorCtr="0">
            <a:spAutoFit/>
          </a:bodyPr>
          <a:lst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040" indent="-320040">
              <a:spcBef>
                <a:spcPts val="0"/>
              </a:spcBef>
              <a:spcAft>
                <a:spcPts val="600"/>
              </a:spcAft>
              <a:buClr>
                <a:srgbClr val="27ACAA"/>
              </a:buClr>
              <a:buNone/>
              <a:defRPr/>
            </a:pPr>
            <a:r>
              <a:rPr lang="en-US" sz="2000" dirty="0">
                <a:solidFill>
                  <a:prstClr val="white"/>
                </a:solidFill>
                <a:latin typeface="EYInterstate Light" panose="02000506000000020004" pitchFamily="2" charset="0"/>
              </a:rPr>
              <a:t>irs.gov/990filing </a:t>
            </a:r>
          </a:p>
        </p:txBody>
      </p:sp>
      <p:sp>
        <p:nvSpPr>
          <p:cNvPr id="3" name="Slide Number Placeholder 11">
            <a:extLst>
              <a:ext uri="{FF2B5EF4-FFF2-40B4-BE49-F238E27FC236}">
                <a16:creationId xmlns:a16="http://schemas.microsoft.com/office/drawing/2014/main" id="{88ADF1C5-7F69-2BBF-2FC3-9D776279CD71}"/>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39</a:t>
            </a:fld>
            <a:endParaRPr lang="en-US" sz="800" dirty="0"/>
          </a:p>
        </p:txBody>
      </p:sp>
    </p:spTree>
    <p:extLst>
      <p:ext uri="{BB962C8B-B14F-4D97-AF65-F5344CB8AC3E}">
        <p14:creationId xmlns:p14="http://schemas.microsoft.com/office/powerpoint/2010/main" val="3032772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4A9515A-4AD4-478A-A4E0-ADFAF8554DA6}"/>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54A9515A-4AD4-478A-A4E0-ADFAF8554DA6}"/>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What is reported on Form 990?</a:t>
            </a:r>
          </a:p>
        </p:txBody>
      </p:sp>
      <p:sp>
        <p:nvSpPr>
          <p:cNvPr id="3" name="Content Placeholder 2"/>
          <p:cNvSpPr>
            <a:spLocks noGrp="1"/>
          </p:cNvSpPr>
          <p:nvPr>
            <p:ph sz="quarter" idx="16"/>
          </p:nvPr>
        </p:nvSpPr>
        <p:spPr/>
        <p:txBody>
          <a:bodyPr/>
          <a:lstStyle/>
          <a:p>
            <a:r>
              <a:rPr lang="en-US" altLang="en-US" dirty="0"/>
              <a:t>Activities and operations: </a:t>
            </a:r>
          </a:p>
          <a:p>
            <a:pPr lvl="1"/>
            <a:r>
              <a:rPr lang="en-US" altLang="en-US" dirty="0"/>
              <a:t>Provides an opportunity for filers to tell their story</a:t>
            </a:r>
          </a:p>
          <a:p>
            <a:r>
              <a:rPr lang="en-US" altLang="en-US" dirty="0"/>
              <a:t>Financial information: assets, revenues and expenses</a:t>
            </a:r>
          </a:p>
          <a:p>
            <a:r>
              <a:rPr lang="en-US" altLang="en-US" dirty="0"/>
              <a:t>Compensation of officers, directors, certain key employees, certain highest-compensated employees and certain contractors</a:t>
            </a:r>
          </a:p>
          <a:p>
            <a:r>
              <a:rPr lang="en-US" altLang="en-US" dirty="0"/>
              <a:t>Relationships and transactions with related organizations and interested persons</a:t>
            </a:r>
          </a:p>
          <a:p>
            <a:r>
              <a:rPr lang="en-US" altLang="en-US" dirty="0"/>
              <a:t>Governance policies and procedures</a:t>
            </a:r>
          </a:p>
          <a:p>
            <a:r>
              <a:rPr lang="en-US" altLang="en-US" dirty="0"/>
              <a:t>Other questions regarding compliance with law and IRS filing requirements</a:t>
            </a:r>
          </a:p>
          <a:p>
            <a:r>
              <a:rPr lang="en-US" altLang="en-US" dirty="0"/>
              <a:t>Must complete 12-page core Form 990 and one or more of 16 schedules</a:t>
            </a:r>
            <a:endParaRPr lang="en-US" dirty="0"/>
          </a:p>
        </p:txBody>
      </p:sp>
      <p:sp>
        <p:nvSpPr>
          <p:cNvPr id="4" name="Slide Number Placeholder 11">
            <a:extLst>
              <a:ext uri="{FF2B5EF4-FFF2-40B4-BE49-F238E27FC236}">
                <a16:creationId xmlns:a16="http://schemas.microsoft.com/office/drawing/2014/main" id="{FD75EE1D-4072-F03E-3DE3-D9041FEB1EBC}"/>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40</a:t>
            </a:fld>
            <a:endParaRPr lang="en-US" sz="800" dirty="0"/>
          </a:p>
        </p:txBody>
      </p:sp>
    </p:spTree>
    <p:extLst>
      <p:ext uri="{BB962C8B-B14F-4D97-AF65-F5344CB8AC3E}">
        <p14:creationId xmlns:p14="http://schemas.microsoft.com/office/powerpoint/2010/main" val="2599937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7EF784-FFBF-4691-A2F3-596DD133E8B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D07EF784-FFBF-4691-A2F3-596DD133E8B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a:xfrm>
            <a:off x="485523" y="382588"/>
            <a:ext cx="11224347" cy="638175"/>
          </a:xfrm>
        </p:spPr>
        <p:txBody>
          <a:bodyPr vert="horz"/>
          <a:lstStyle/>
          <a:p>
            <a:r>
              <a:rPr lang="en-US" dirty="0"/>
              <a:t>Form 990 schedules</a:t>
            </a:r>
          </a:p>
        </p:txBody>
      </p:sp>
      <p:sp>
        <p:nvSpPr>
          <p:cNvPr id="3" name="Content Placeholder 2"/>
          <p:cNvSpPr>
            <a:spLocks noGrp="1"/>
          </p:cNvSpPr>
          <p:nvPr>
            <p:ph sz="quarter" idx="16"/>
          </p:nvPr>
        </p:nvSpPr>
        <p:spPr>
          <a:xfrm>
            <a:off x="485775" y="1219200"/>
            <a:ext cx="11225213" cy="4638675"/>
          </a:xfrm>
        </p:spPr>
        <p:txBody>
          <a:bodyPr/>
          <a:lstStyle/>
          <a:p>
            <a:r>
              <a:rPr lang="en-US" altLang="en-US" sz="1400" dirty="0"/>
              <a:t>Schedule A, </a:t>
            </a:r>
            <a:r>
              <a:rPr lang="en-US" altLang="en-US" sz="1400" i="1" dirty="0"/>
              <a:t>Public Charity Status and Public Support </a:t>
            </a:r>
            <a:r>
              <a:rPr lang="en-US" altLang="en-US" sz="1400" dirty="0"/>
              <a:t>(filed by all Section 501(c)(3) public charities)</a:t>
            </a:r>
          </a:p>
          <a:p>
            <a:r>
              <a:rPr lang="en-US" altLang="en-US" sz="1400" dirty="0"/>
              <a:t>Schedule B, </a:t>
            </a:r>
            <a:r>
              <a:rPr lang="en-US" altLang="en-US" sz="1400" i="1" dirty="0"/>
              <a:t>Schedule of Contributors</a:t>
            </a:r>
          </a:p>
          <a:p>
            <a:r>
              <a:rPr lang="en-US" altLang="en-US" sz="1400" dirty="0"/>
              <a:t>Schedule C, </a:t>
            </a:r>
            <a:r>
              <a:rPr lang="en-US" altLang="en-US" sz="1400" i="1" dirty="0"/>
              <a:t>Political Campaign and Lobbying Activities</a:t>
            </a:r>
          </a:p>
          <a:p>
            <a:r>
              <a:rPr lang="en-US" altLang="en-US" sz="1400" dirty="0"/>
              <a:t>Schedule D, </a:t>
            </a:r>
            <a:r>
              <a:rPr lang="en-US" altLang="en-US" sz="1400" i="1" dirty="0"/>
              <a:t>Supplemental Financial Statements</a:t>
            </a:r>
          </a:p>
          <a:p>
            <a:r>
              <a:rPr lang="en-US" altLang="en-US" sz="1400" dirty="0"/>
              <a:t>Schedule E, </a:t>
            </a:r>
            <a:r>
              <a:rPr lang="en-US" altLang="en-US" sz="1400" i="1" dirty="0"/>
              <a:t>Schools</a:t>
            </a:r>
          </a:p>
          <a:p>
            <a:r>
              <a:rPr lang="en-US" altLang="en-US" sz="1400" dirty="0"/>
              <a:t>Schedule F, </a:t>
            </a:r>
            <a:r>
              <a:rPr lang="en-US" altLang="en-US" sz="1400" i="1" dirty="0"/>
              <a:t>Statement of Activities Outside the United States</a:t>
            </a:r>
          </a:p>
          <a:p>
            <a:r>
              <a:rPr lang="en-US" altLang="en-US" sz="1400" dirty="0"/>
              <a:t>Schedule G, </a:t>
            </a:r>
            <a:r>
              <a:rPr lang="en-US" altLang="en-US" sz="1400" i="1" dirty="0"/>
              <a:t>Supplemental Information Regarding Fundraising or Gaming Activities</a:t>
            </a:r>
          </a:p>
          <a:p>
            <a:r>
              <a:rPr lang="en-US" altLang="en-US" sz="1400" dirty="0"/>
              <a:t>Schedule H, </a:t>
            </a:r>
            <a:r>
              <a:rPr lang="en-US" altLang="en-US" sz="1400" i="1" dirty="0"/>
              <a:t>Hospitals</a:t>
            </a:r>
          </a:p>
          <a:p>
            <a:r>
              <a:rPr lang="en-US" altLang="en-US" sz="1400" dirty="0"/>
              <a:t>Schedule I, </a:t>
            </a:r>
            <a:r>
              <a:rPr lang="en-US" altLang="en-US" sz="1400" i="1" dirty="0"/>
              <a:t>Grants or Other Assistance to Organizations, Governments, and Individuals in the US</a:t>
            </a:r>
          </a:p>
          <a:p>
            <a:r>
              <a:rPr lang="en-US" altLang="en-US" sz="1400" dirty="0"/>
              <a:t>Schedule J, </a:t>
            </a:r>
            <a:r>
              <a:rPr lang="en-US" altLang="en-US" sz="1400" i="1" dirty="0"/>
              <a:t>Compensation Information</a:t>
            </a:r>
          </a:p>
          <a:p>
            <a:r>
              <a:rPr lang="en-US" altLang="en-US" sz="1400" dirty="0"/>
              <a:t>Schedule K, </a:t>
            </a:r>
            <a:r>
              <a:rPr lang="en-US" altLang="en-US" sz="1400" i="1" dirty="0"/>
              <a:t>Supplemental Information on Tax-Exempt Bonds </a:t>
            </a:r>
          </a:p>
          <a:p>
            <a:r>
              <a:rPr lang="en-US" altLang="en-US" sz="1400" dirty="0"/>
              <a:t>Schedule L, </a:t>
            </a:r>
            <a:r>
              <a:rPr lang="en-US" altLang="en-US" sz="1400" i="1" dirty="0"/>
              <a:t>Transactions with Interested Persons</a:t>
            </a:r>
          </a:p>
          <a:p>
            <a:r>
              <a:rPr lang="en-US" altLang="en-US" sz="1400" dirty="0"/>
              <a:t>Schedule M, </a:t>
            </a:r>
            <a:r>
              <a:rPr lang="en-US" altLang="en-US" sz="1400" i="1" dirty="0"/>
              <a:t>Noncash Contributions</a:t>
            </a:r>
          </a:p>
          <a:p>
            <a:r>
              <a:rPr lang="en-US" altLang="en-US" sz="1400" dirty="0"/>
              <a:t>Schedule N, </a:t>
            </a:r>
            <a:r>
              <a:rPr lang="en-US" altLang="en-US" sz="1400" i="1" dirty="0"/>
              <a:t>Liquidation, Termination, Dissolution, or Significant Disposition of Assets</a:t>
            </a:r>
          </a:p>
          <a:p>
            <a:r>
              <a:rPr lang="en-US" altLang="en-US" sz="1400" dirty="0"/>
              <a:t>Schedule O, </a:t>
            </a:r>
            <a:r>
              <a:rPr lang="en-US" altLang="en-US" sz="1400" i="1" dirty="0"/>
              <a:t>Supplemental Information to Form 990 or 990-EZ </a:t>
            </a:r>
            <a:r>
              <a:rPr lang="en-US" altLang="en-US" sz="1400" dirty="0"/>
              <a:t>(must be filed by all filers)</a:t>
            </a:r>
          </a:p>
          <a:p>
            <a:r>
              <a:rPr lang="en-US" altLang="en-US" sz="1400" dirty="0"/>
              <a:t>Schedule R, </a:t>
            </a:r>
            <a:r>
              <a:rPr lang="en-US" altLang="en-US" sz="1400" i="1" dirty="0"/>
              <a:t>Related Organizations and Unrelated Partnerships</a:t>
            </a:r>
          </a:p>
        </p:txBody>
      </p:sp>
      <p:sp>
        <p:nvSpPr>
          <p:cNvPr id="4" name="Slide Number Placeholder 11">
            <a:extLst>
              <a:ext uri="{FF2B5EF4-FFF2-40B4-BE49-F238E27FC236}">
                <a16:creationId xmlns:a16="http://schemas.microsoft.com/office/drawing/2014/main" id="{BBA9BC0A-5C99-4961-7CF2-2102942C3009}"/>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41</a:t>
            </a:fld>
            <a:endParaRPr lang="en-US" sz="800" dirty="0"/>
          </a:p>
        </p:txBody>
      </p:sp>
    </p:spTree>
    <p:extLst>
      <p:ext uri="{BB962C8B-B14F-4D97-AF65-F5344CB8AC3E}">
        <p14:creationId xmlns:p14="http://schemas.microsoft.com/office/powerpoint/2010/main" val="2392306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F42E418-08A5-4C55-9BE7-84F5AB60810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8F42E418-08A5-4C55-9BE7-84F5AB608108}"/>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Form 990 filing </a:t>
            </a:r>
          </a:p>
        </p:txBody>
      </p:sp>
      <p:sp>
        <p:nvSpPr>
          <p:cNvPr id="3" name="Content Placeholder 2"/>
          <p:cNvSpPr>
            <a:spLocks noGrp="1"/>
          </p:cNvSpPr>
          <p:nvPr>
            <p:ph sz="quarter" idx="16"/>
          </p:nvPr>
        </p:nvSpPr>
        <p:spPr/>
        <p:txBody>
          <a:bodyPr/>
          <a:lstStyle/>
          <a:p>
            <a:r>
              <a:rPr lang="en-US" altLang="en-US" dirty="0"/>
              <a:t>Form 990 series filing due date:</a:t>
            </a:r>
          </a:p>
          <a:p>
            <a:pPr lvl="1"/>
            <a:r>
              <a:rPr lang="en-US" altLang="en-US" dirty="0"/>
              <a:t>Fifteenth day of the fifth month after the organization’s tax year ends</a:t>
            </a:r>
          </a:p>
          <a:p>
            <a:pPr lvl="1"/>
            <a:r>
              <a:rPr lang="en-US" altLang="en-US" dirty="0"/>
              <a:t>Automatic six-month extension by filing Form 8868</a:t>
            </a:r>
          </a:p>
          <a:p>
            <a:r>
              <a:rPr lang="en-US" altLang="en-US" dirty="0"/>
              <a:t>Form 990 filed electronically</a:t>
            </a:r>
          </a:p>
        </p:txBody>
      </p:sp>
      <p:sp>
        <p:nvSpPr>
          <p:cNvPr id="4" name="Slide Number Placeholder 11">
            <a:extLst>
              <a:ext uri="{FF2B5EF4-FFF2-40B4-BE49-F238E27FC236}">
                <a16:creationId xmlns:a16="http://schemas.microsoft.com/office/drawing/2014/main" id="{52404951-533D-54E2-79D8-3505B316EA98}"/>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42</a:t>
            </a:fld>
            <a:endParaRPr lang="en-US" sz="800" dirty="0"/>
          </a:p>
        </p:txBody>
      </p:sp>
    </p:spTree>
    <p:extLst>
      <p:ext uri="{BB962C8B-B14F-4D97-AF65-F5344CB8AC3E}">
        <p14:creationId xmlns:p14="http://schemas.microsoft.com/office/powerpoint/2010/main" val="3834140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E1EC94C-07E9-47C1-AFC3-D4F302D9BC81}"/>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6E1EC94C-07E9-47C1-AFC3-D4F302D9BC81}"/>
                          </a:ext>
                        </a:extLst>
                      </p:cNvPr>
                      <p:cNvPicPr/>
                      <p:nvPr/>
                    </p:nvPicPr>
                    <p:blipFill>
                      <a:blip r:embed="rId4"/>
                      <a:stretch>
                        <a:fillRect/>
                      </a:stretch>
                    </p:blipFill>
                    <p:spPr>
                      <a:xfrm>
                        <a:off x="2669976" y="859779"/>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090991-BC9A-481F-815D-A0B52E8EF1CE}"/>
              </a:ext>
            </a:extLst>
          </p:cNvPr>
          <p:cNvSpPr>
            <a:spLocks noGrp="1"/>
          </p:cNvSpPr>
          <p:nvPr>
            <p:ph type="title"/>
          </p:nvPr>
        </p:nvSpPr>
        <p:spPr/>
        <p:txBody>
          <a:bodyPr vert="horz"/>
          <a:lstStyle/>
          <a:p>
            <a:r>
              <a:rPr lang="en-US" dirty="0"/>
              <a:t>Polling question 9</a:t>
            </a:r>
          </a:p>
        </p:txBody>
      </p:sp>
      <p:sp>
        <p:nvSpPr>
          <p:cNvPr id="3" name="Content Placeholder 2">
            <a:extLst>
              <a:ext uri="{FF2B5EF4-FFF2-40B4-BE49-F238E27FC236}">
                <a16:creationId xmlns:a16="http://schemas.microsoft.com/office/drawing/2014/main" id="{DC472088-2225-4D72-8567-0572550235CD}"/>
              </a:ext>
            </a:extLst>
          </p:cNvPr>
          <p:cNvSpPr>
            <a:spLocks noGrp="1"/>
          </p:cNvSpPr>
          <p:nvPr>
            <p:ph sz="quarter" idx="16"/>
          </p:nvPr>
        </p:nvSpPr>
        <p:spPr/>
        <p:txBody>
          <a:bodyPr/>
          <a:lstStyle/>
          <a:p>
            <a:pPr marL="0" indent="0">
              <a:buNone/>
            </a:pPr>
            <a:r>
              <a:rPr lang="en-US" dirty="0"/>
              <a:t>Which of the annual returns below does your organization file?</a:t>
            </a:r>
          </a:p>
          <a:p>
            <a:endParaRPr lang="en-US" dirty="0"/>
          </a:p>
          <a:p>
            <a:pPr marL="457200" indent="-457200">
              <a:buFont typeface="+mj-lt"/>
              <a:buAutoNum type="alphaUcPeriod"/>
            </a:pPr>
            <a:r>
              <a:rPr lang="en-US" dirty="0"/>
              <a:t>Form 990</a:t>
            </a:r>
          </a:p>
          <a:p>
            <a:pPr marL="457200" indent="-457200">
              <a:buFont typeface="+mj-lt"/>
              <a:buAutoNum type="alphaUcPeriod"/>
            </a:pPr>
            <a:r>
              <a:rPr lang="en-US" dirty="0"/>
              <a:t>Form 990-T</a:t>
            </a:r>
          </a:p>
          <a:p>
            <a:pPr marL="457200" indent="-457200">
              <a:buFont typeface="+mj-lt"/>
              <a:buAutoNum type="alphaUcPeriod"/>
            </a:pPr>
            <a:r>
              <a:rPr lang="en-US" dirty="0"/>
              <a:t>Forms 990 and 990-T</a:t>
            </a:r>
          </a:p>
          <a:p>
            <a:pPr marL="457200" indent="-457200">
              <a:buFont typeface="+mj-lt"/>
              <a:buAutoNum type="alphaUcPeriod"/>
            </a:pPr>
            <a:r>
              <a:rPr lang="en-US" dirty="0"/>
              <a:t>Form 990-EZ</a:t>
            </a:r>
          </a:p>
          <a:p>
            <a:pPr marL="457200" indent="-457200">
              <a:buFont typeface="+mj-lt"/>
              <a:buAutoNum type="alphaUcPeriod"/>
            </a:pPr>
            <a:r>
              <a:rPr lang="en-US" dirty="0"/>
              <a:t>Form 990-PF</a:t>
            </a:r>
          </a:p>
          <a:p>
            <a:endParaRPr lang="en-US" dirty="0"/>
          </a:p>
        </p:txBody>
      </p:sp>
      <p:sp>
        <p:nvSpPr>
          <p:cNvPr id="4" name="Slide Number Placeholder 11">
            <a:extLst>
              <a:ext uri="{FF2B5EF4-FFF2-40B4-BE49-F238E27FC236}">
                <a16:creationId xmlns:a16="http://schemas.microsoft.com/office/drawing/2014/main" id="{FBB57224-83EF-2395-D014-66BE6574AE4F}"/>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43</a:t>
            </a:fld>
            <a:endParaRPr lang="en-US" sz="800" dirty="0"/>
          </a:p>
        </p:txBody>
      </p:sp>
    </p:spTree>
    <p:extLst>
      <p:ext uri="{BB962C8B-B14F-4D97-AF65-F5344CB8AC3E}">
        <p14:creationId xmlns:p14="http://schemas.microsoft.com/office/powerpoint/2010/main" val="1331049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57A1CAF-7925-43F5-8D48-FF672DFAB26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C57A1CAF-7925-43F5-8D48-FF672DFAB268}"/>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Form 990 penalties (2025 Form)</a:t>
            </a:r>
          </a:p>
        </p:txBody>
      </p:sp>
      <p:sp>
        <p:nvSpPr>
          <p:cNvPr id="3" name="Content Placeholder 2"/>
          <p:cNvSpPr>
            <a:spLocks noGrp="1"/>
          </p:cNvSpPr>
          <p:nvPr>
            <p:ph sz="quarter" idx="16"/>
          </p:nvPr>
        </p:nvSpPr>
        <p:spPr/>
        <p:txBody>
          <a:bodyPr/>
          <a:lstStyle/>
          <a:p>
            <a:r>
              <a:rPr lang="en-US" dirty="0"/>
              <a:t>Section 6652(c): Failure to file complete or accurate return by filing deadline may result in penalties of:</a:t>
            </a:r>
          </a:p>
          <a:p>
            <a:pPr lvl="1"/>
            <a:r>
              <a:rPr lang="en-US" dirty="0"/>
              <a:t>$25 a day, not to exceed the lesser of $13,000 or 5% of annual gross receipts</a:t>
            </a:r>
          </a:p>
          <a:p>
            <a:pPr lvl="1"/>
            <a:r>
              <a:rPr lang="en-US" dirty="0"/>
              <a:t>$130 a day, not to exceed $65,000, for organizations with gross receipts over $1,309,500</a:t>
            </a:r>
          </a:p>
          <a:p>
            <a:r>
              <a:rPr lang="en-US" dirty="0"/>
              <a:t>IRS may abate penalties if filer shows reasonable cause for late, incomplete or inaccurate filing:</a:t>
            </a:r>
          </a:p>
          <a:p>
            <a:pPr lvl="1"/>
            <a:r>
              <a:rPr lang="en-US" dirty="0"/>
              <a:t>Form 843, </a:t>
            </a:r>
            <a:r>
              <a:rPr lang="en-US" i="1" dirty="0"/>
              <a:t>Claim for Refund and Request for Abatement</a:t>
            </a:r>
          </a:p>
          <a:p>
            <a:r>
              <a:rPr lang="en-US" dirty="0"/>
              <a:t>Section 6033(j): Exemption is automatically revoked after three years of non-filing of required Form 990-series returns, effective on due date of third year’s return</a:t>
            </a:r>
          </a:p>
        </p:txBody>
      </p:sp>
      <p:sp>
        <p:nvSpPr>
          <p:cNvPr id="4" name="Slide Number Placeholder 11">
            <a:extLst>
              <a:ext uri="{FF2B5EF4-FFF2-40B4-BE49-F238E27FC236}">
                <a16:creationId xmlns:a16="http://schemas.microsoft.com/office/drawing/2014/main" id="{E59C80AC-8A36-3AB4-F383-13FF77D4C655}"/>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44</a:t>
            </a:fld>
            <a:endParaRPr lang="en-US" sz="800" dirty="0"/>
          </a:p>
        </p:txBody>
      </p:sp>
    </p:spTree>
    <p:extLst>
      <p:ext uri="{BB962C8B-B14F-4D97-AF65-F5344CB8AC3E}">
        <p14:creationId xmlns:p14="http://schemas.microsoft.com/office/powerpoint/2010/main" val="54414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00D658C-DB55-4F99-916D-D54B84950BC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B00D658C-DB55-4F99-916D-D54B84950BCD}"/>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a:xfrm>
            <a:off x="485523" y="382588"/>
            <a:ext cx="11224347" cy="638175"/>
          </a:xfrm>
        </p:spPr>
        <p:txBody>
          <a:bodyPr vert="horz"/>
          <a:lstStyle/>
          <a:p>
            <a:r>
              <a:rPr lang="en-GB" dirty="0"/>
              <a:t>Other IRS filing obligations</a:t>
            </a:r>
          </a:p>
        </p:txBody>
      </p:sp>
      <p:sp>
        <p:nvSpPr>
          <p:cNvPr id="3" name="Content Placeholder 2"/>
          <p:cNvSpPr>
            <a:spLocks noGrp="1"/>
          </p:cNvSpPr>
          <p:nvPr>
            <p:ph sz="quarter" idx="16"/>
          </p:nvPr>
        </p:nvSpPr>
        <p:spPr>
          <a:xfrm>
            <a:off x="485521" y="1411287"/>
            <a:ext cx="11224800" cy="4638675"/>
          </a:xfrm>
        </p:spPr>
        <p:txBody>
          <a:bodyPr/>
          <a:lstStyle/>
          <a:p>
            <a:r>
              <a:rPr lang="en-US" altLang="en-US" sz="1400" dirty="0"/>
              <a:t>Employment taxes:</a:t>
            </a:r>
          </a:p>
          <a:p>
            <a:pPr lvl="1"/>
            <a:r>
              <a:rPr lang="en-US" altLang="en-US" sz="1400" dirty="0"/>
              <a:t>Form 940, </a:t>
            </a:r>
            <a:r>
              <a:rPr lang="en-US" altLang="en-US" sz="1400" i="1" dirty="0"/>
              <a:t>Employer’s Annual Federal Unemployment (FUTA) Tax Return</a:t>
            </a:r>
          </a:p>
          <a:p>
            <a:pPr lvl="1"/>
            <a:r>
              <a:rPr lang="en-US" altLang="en-US" sz="1400" dirty="0"/>
              <a:t>Form 941, </a:t>
            </a:r>
            <a:r>
              <a:rPr lang="en-US" altLang="en-US" sz="1400" i="1" dirty="0"/>
              <a:t>Employer’s Quarterly Federal Tax Return </a:t>
            </a:r>
          </a:p>
          <a:p>
            <a:pPr lvl="1"/>
            <a:r>
              <a:rPr lang="en-US" altLang="en-US" sz="1400" dirty="0"/>
              <a:t>Form 944, </a:t>
            </a:r>
            <a:r>
              <a:rPr lang="en-US" altLang="en-US" sz="1400" i="1" dirty="0"/>
              <a:t>Employer’s Annual Federal Tax Return </a:t>
            </a:r>
          </a:p>
          <a:p>
            <a:r>
              <a:rPr lang="en-US" altLang="en-US" sz="1400" dirty="0"/>
              <a:t>Form 4720, </a:t>
            </a:r>
            <a:r>
              <a:rPr lang="en-US" sz="1400" i="1" dirty="0"/>
              <a:t>Return of Certain Excise Taxes Under Chapters 41 and 42 of the Internal Revenue Code</a:t>
            </a:r>
          </a:p>
          <a:p>
            <a:r>
              <a:rPr lang="en-US" sz="1400" dirty="0"/>
              <a:t>Form 8886, </a:t>
            </a:r>
            <a:r>
              <a:rPr lang="en-US" sz="1400" i="1" dirty="0"/>
              <a:t>Reportable Transaction Disclosure Statement</a:t>
            </a:r>
          </a:p>
          <a:p>
            <a:r>
              <a:rPr lang="en-US" altLang="en-US" sz="1400" dirty="0"/>
              <a:t>Foreign filings:</a:t>
            </a:r>
          </a:p>
          <a:p>
            <a:pPr lvl="1"/>
            <a:r>
              <a:rPr lang="en-US" altLang="en-US" sz="1400" dirty="0"/>
              <a:t>Form 926, </a:t>
            </a:r>
            <a:r>
              <a:rPr lang="en-US" altLang="en-US" sz="1400" i="1" dirty="0"/>
              <a:t>Return by a US Transferor of Property to a Foreign Corporation</a:t>
            </a:r>
          </a:p>
          <a:p>
            <a:pPr lvl="1"/>
            <a:r>
              <a:rPr lang="en-US" altLang="en-US" sz="1400" dirty="0"/>
              <a:t>Form 965, </a:t>
            </a:r>
            <a:r>
              <a:rPr lang="en-US" altLang="en-US" sz="1400" i="1" dirty="0"/>
              <a:t>Inclusion of Deferred Foreign Income Upon Transition to Participation Exemption System </a:t>
            </a:r>
          </a:p>
          <a:p>
            <a:pPr lvl="1"/>
            <a:r>
              <a:rPr lang="en-US" altLang="en-US" sz="1400" dirty="0"/>
              <a:t>Form 5471, </a:t>
            </a:r>
            <a:r>
              <a:rPr lang="en-US" altLang="en-US" sz="1400" i="1" dirty="0"/>
              <a:t>Information Return of US Persons With Respect to Certain Foreign Corporations</a:t>
            </a:r>
          </a:p>
          <a:p>
            <a:pPr lvl="1"/>
            <a:r>
              <a:rPr lang="en-US" altLang="en-US" sz="1400" dirty="0"/>
              <a:t>Form 8865, </a:t>
            </a:r>
            <a:r>
              <a:rPr lang="en-US" altLang="en-US" sz="1400" i="1" dirty="0"/>
              <a:t>Return of US Persons With Respect to Certain Foreign Partnerships</a:t>
            </a:r>
            <a:endParaRPr lang="en-US" sz="1400" i="1" dirty="0"/>
          </a:p>
          <a:p>
            <a:pPr lvl="1"/>
            <a:r>
              <a:rPr lang="en-US" altLang="en-US" sz="1400" dirty="0"/>
              <a:t>Form 8621, </a:t>
            </a:r>
            <a:r>
              <a:rPr lang="en-US" sz="1400" i="1" dirty="0"/>
              <a:t>Information Return by a Shareholder of a Passive Foreign Investment Company or Qualified Electing Fund</a:t>
            </a:r>
            <a:endParaRPr lang="en-US" sz="1400" dirty="0"/>
          </a:p>
          <a:p>
            <a:pPr lvl="1"/>
            <a:r>
              <a:rPr lang="en-US" altLang="en-US" sz="1400" dirty="0"/>
              <a:t>Form 8858, </a:t>
            </a:r>
            <a:r>
              <a:rPr lang="en-US" sz="1400" i="1" dirty="0"/>
              <a:t>Information Return of US Persons With Respect to Foreign Disregarded Entities (FDEs) and Foreign Branches </a:t>
            </a:r>
          </a:p>
          <a:p>
            <a:pPr lvl="1"/>
            <a:r>
              <a:rPr lang="en-US" altLang="en-US" sz="1400" dirty="0"/>
              <a:t>Form 5713, </a:t>
            </a:r>
            <a:r>
              <a:rPr lang="en-US" altLang="en-US" sz="1400" i="1" dirty="0"/>
              <a:t>I</a:t>
            </a:r>
            <a:r>
              <a:rPr lang="en-US" sz="1400" i="1" dirty="0"/>
              <a:t>nternational Boycott Report </a:t>
            </a:r>
          </a:p>
          <a:p>
            <a:pPr lvl="1"/>
            <a:r>
              <a:rPr lang="en-US" altLang="en-US" sz="1400" dirty="0"/>
              <a:t>Form 8975, </a:t>
            </a:r>
            <a:r>
              <a:rPr lang="en-US" altLang="en-US" sz="1400" i="1" dirty="0"/>
              <a:t>Country-by-Country Report</a:t>
            </a:r>
          </a:p>
        </p:txBody>
      </p:sp>
      <p:sp>
        <p:nvSpPr>
          <p:cNvPr id="4" name="Slide Number Placeholder 11">
            <a:extLst>
              <a:ext uri="{FF2B5EF4-FFF2-40B4-BE49-F238E27FC236}">
                <a16:creationId xmlns:a16="http://schemas.microsoft.com/office/drawing/2014/main" id="{B701B4CF-8E80-E975-FD60-BAAD408516AA}"/>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45</a:t>
            </a:fld>
            <a:endParaRPr lang="en-US" sz="800" dirty="0"/>
          </a:p>
        </p:txBody>
      </p:sp>
    </p:spTree>
    <p:extLst>
      <p:ext uri="{BB962C8B-B14F-4D97-AF65-F5344CB8AC3E}">
        <p14:creationId xmlns:p14="http://schemas.microsoft.com/office/powerpoint/2010/main" val="2950100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2CA59D-79EA-4E57-B911-545C278C1E0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1F2CA59D-79EA-4E57-B911-545C278C1E07}"/>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B0351A-7AD5-4CE6-84DA-273F01B4AB4F}"/>
              </a:ext>
            </a:extLst>
          </p:cNvPr>
          <p:cNvSpPr>
            <a:spLocks noGrp="1"/>
          </p:cNvSpPr>
          <p:nvPr>
            <p:ph type="title"/>
          </p:nvPr>
        </p:nvSpPr>
        <p:spPr/>
        <p:txBody>
          <a:bodyPr vert="horz"/>
          <a:lstStyle/>
          <a:p>
            <a:r>
              <a:rPr lang="en-US" dirty="0"/>
              <a:t>Polling question 10</a:t>
            </a:r>
          </a:p>
        </p:txBody>
      </p:sp>
      <p:sp>
        <p:nvSpPr>
          <p:cNvPr id="3" name="Content Placeholder 2">
            <a:extLst>
              <a:ext uri="{FF2B5EF4-FFF2-40B4-BE49-F238E27FC236}">
                <a16:creationId xmlns:a16="http://schemas.microsoft.com/office/drawing/2014/main" id="{570F0A91-676A-4A36-B7F6-53ED437C8285}"/>
              </a:ext>
            </a:extLst>
          </p:cNvPr>
          <p:cNvSpPr>
            <a:spLocks noGrp="1"/>
          </p:cNvSpPr>
          <p:nvPr>
            <p:ph sz="quarter" idx="16"/>
          </p:nvPr>
        </p:nvSpPr>
        <p:spPr/>
        <p:txBody>
          <a:bodyPr/>
          <a:lstStyle/>
          <a:p>
            <a:pPr marL="0" indent="0">
              <a:buNone/>
            </a:pPr>
            <a:r>
              <a:rPr lang="en-US" dirty="0"/>
              <a:t>With respect to a Section 501(c)(3) organization’s annual Form 990 filing requirement, how many consecutive years of non-filing will result in an automatic revocation of the organization’s tax-exempt status?</a:t>
            </a:r>
          </a:p>
          <a:p>
            <a:endParaRPr lang="en-US" dirty="0"/>
          </a:p>
          <a:p>
            <a:pPr marL="457200" indent="-457200">
              <a:buFont typeface="+mj-lt"/>
              <a:buAutoNum type="alphaUcPeriod"/>
            </a:pPr>
            <a:r>
              <a:rPr lang="en-US" dirty="0"/>
              <a:t>Five years</a:t>
            </a:r>
          </a:p>
          <a:p>
            <a:pPr marL="457200" indent="-457200">
              <a:buFont typeface="+mj-lt"/>
              <a:buAutoNum type="alphaUcPeriod"/>
            </a:pPr>
            <a:r>
              <a:rPr lang="en-US" dirty="0"/>
              <a:t>Three years</a:t>
            </a:r>
          </a:p>
          <a:p>
            <a:pPr marL="457200" indent="-457200">
              <a:buFont typeface="+mj-lt"/>
              <a:buAutoNum type="alphaUcPeriod"/>
            </a:pPr>
            <a:r>
              <a:rPr lang="en-US" dirty="0"/>
              <a:t>10 years</a:t>
            </a:r>
          </a:p>
          <a:p>
            <a:pPr marL="457200" indent="-457200">
              <a:buFont typeface="+mj-lt"/>
              <a:buAutoNum type="alphaUcPeriod"/>
            </a:pPr>
            <a:r>
              <a:rPr lang="en-US" dirty="0"/>
              <a:t>Seven years</a:t>
            </a:r>
          </a:p>
        </p:txBody>
      </p:sp>
      <p:sp>
        <p:nvSpPr>
          <p:cNvPr id="4" name="Slide Number Placeholder 11">
            <a:extLst>
              <a:ext uri="{FF2B5EF4-FFF2-40B4-BE49-F238E27FC236}">
                <a16:creationId xmlns:a16="http://schemas.microsoft.com/office/drawing/2014/main" id="{498CECBE-AF33-0378-C986-95C85C2E5BC9}"/>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46</a:t>
            </a:fld>
            <a:endParaRPr lang="en-US" sz="800" dirty="0"/>
          </a:p>
        </p:txBody>
      </p:sp>
    </p:spTree>
    <p:extLst>
      <p:ext uri="{BB962C8B-B14F-4D97-AF65-F5344CB8AC3E}">
        <p14:creationId xmlns:p14="http://schemas.microsoft.com/office/powerpoint/2010/main" val="2714974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D9F81-71A9-05D3-D32A-FA271E578A4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0676D58-2762-515F-74DF-C1F8C94726E3}"/>
              </a:ext>
            </a:extLst>
          </p:cNvPr>
          <p:cNvSpPr>
            <a:spLocks noGrp="1"/>
          </p:cNvSpPr>
          <p:nvPr>
            <p:ph type="title"/>
          </p:nvPr>
        </p:nvSpPr>
        <p:spPr/>
        <p:txBody>
          <a:bodyPr/>
          <a:lstStyle/>
          <a:p>
            <a:r>
              <a:rPr lang="en-US" dirty="0"/>
              <a:t>Unrelated business income tax</a:t>
            </a:r>
          </a:p>
        </p:txBody>
      </p:sp>
      <p:sp>
        <p:nvSpPr>
          <p:cNvPr id="12" name="Slide Number Placeholder 11">
            <a:extLst>
              <a:ext uri="{FF2B5EF4-FFF2-40B4-BE49-F238E27FC236}">
                <a16:creationId xmlns:a16="http://schemas.microsoft.com/office/drawing/2014/main" id="{4329F603-E9AA-7290-8D55-2B3ECFF7876A}"/>
              </a:ext>
            </a:extLst>
          </p:cNvPr>
          <p:cNvSpPr>
            <a:spLocks noGrp="1"/>
          </p:cNvSpPr>
          <p:nvPr>
            <p:ph type="sldNum" sz="quarter" idx="16"/>
          </p:nvPr>
        </p:nvSpPr>
        <p:spPr/>
        <p:txBody>
          <a:bodyPr/>
          <a:lstStyle/>
          <a:p>
            <a:fld id="{94FCA0F3-9F3A-694B-99BB-0E592A797735}" type="slidenum">
              <a:rPr lang="en-US" smtClean="0"/>
              <a:pPr/>
              <a:t>47</a:t>
            </a:fld>
            <a:endParaRPr lang="en-US" dirty="0"/>
          </a:p>
        </p:txBody>
      </p:sp>
    </p:spTree>
    <p:extLst>
      <p:ext uri="{BB962C8B-B14F-4D97-AF65-F5344CB8AC3E}">
        <p14:creationId xmlns:p14="http://schemas.microsoft.com/office/powerpoint/2010/main" val="2515122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334EA856-B220-818E-B06E-033674C75F3E}"/>
              </a:ext>
            </a:extLst>
          </p:cNvPr>
          <p:cNvSpPr>
            <a:spLocks noGrp="1" noChangeArrowheads="1"/>
          </p:cNvSpPr>
          <p:nvPr>
            <p:ph type="title"/>
          </p:nvPr>
        </p:nvSpPr>
        <p:spPr>
          <a:xfrm>
            <a:off x="485523" y="382588"/>
            <a:ext cx="11224347" cy="638175"/>
          </a:xfrm>
        </p:spPr>
        <p:txBody>
          <a:bodyPr/>
          <a:lstStyle/>
          <a:p>
            <a:r>
              <a:rPr lang="en-GB" dirty="0"/>
              <a:t>Unrelated business income tax (UBIT) and </a:t>
            </a:r>
            <a:r>
              <a:rPr lang="en-US" altLang="en-US" dirty="0"/>
              <a:t>Form 990-T</a:t>
            </a:r>
          </a:p>
        </p:txBody>
      </p:sp>
      <p:sp>
        <p:nvSpPr>
          <p:cNvPr id="135171" name="Rectangle 3">
            <a:extLst>
              <a:ext uri="{FF2B5EF4-FFF2-40B4-BE49-F238E27FC236}">
                <a16:creationId xmlns:a16="http://schemas.microsoft.com/office/drawing/2014/main" id="{B8DBF185-72D2-1A5B-0C5D-D65BDBC5BCB2}"/>
              </a:ext>
            </a:extLst>
          </p:cNvPr>
          <p:cNvSpPr>
            <a:spLocks noGrp="1" noChangeArrowheads="1"/>
          </p:cNvSpPr>
          <p:nvPr>
            <p:ph sz="quarter" idx="16"/>
          </p:nvPr>
        </p:nvSpPr>
        <p:spPr>
          <a:xfrm>
            <a:off x="485521" y="1411287"/>
            <a:ext cx="11224800" cy="4638675"/>
          </a:xfrm>
        </p:spPr>
        <p:txBody>
          <a:bodyPr/>
          <a:lstStyle/>
          <a:p>
            <a:r>
              <a:rPr lang="en-US" altLang="en-US" sz="1400" dirty="0"/>
              <a:t>Organizations exempt under Section 501(c)(3) are required to file a tax return on Form 990-T if they earn gross “unrelated business taxable income” of more than $1,000 in a given tax year.</a:t>
            </a:r>
          </a:p>
          <a:p>
            <a:pPr lvl="1"/>
            <a:r>
              <a:rPr lang="en-US" altLang="en-US" sz="1400" dirty="0"/>
              <a:t>If an organization files a Form 990-T to report unrelated business income (UBI), corporate or trust tax rates apply depending on the legal entity characterization of the organization.</a:t>
            </a:r>
          </a:p>
          <a:p>
            <a:pPr lvl="1"/>
            <a:r>
              <a:rPr lang="en-US" altLang="en-US" sz="1400" dirty="0"/>
              <a:t>Net operating loss (NOL) carryforwards are generally available.</a:t>
            </a:r>
          </a:p>
          <a:p>
            <a:pPr lvl="1"/>
            <a:r>
              <a:rPr lang="en-US" altLang="en-US" sz="1400" dirty="0"/>
              <a:t>The Tax Cuts and Jobs Act of 2017 created Section 512(a)(6) “silo rules,” which may limit offsetting deductions and income from separate business activities.</a:t>
            </a:r>
          </a:p>
          <a:p>
            <a:pPr lvl="1"/>
            <a:r>
              <a:rPr lang="en-US" altLang="en-US" sz="1400" dirty="0"/>
              <a:t>Trusts are subject to the passive loss rules but are able to take advantage of preferential rates on qualified dividends and capital gains.</a:t>
            </a:r>
          </a:p>
          <a:p>
            <a:r>
              <a:rPr lang="en-US" altLang="en-US" sz="1400" dirty="0"/>
              <a:t>Many states also tax UBI and, therefore, require the filing of state-specific income tax returns.</a:t>
            </a:r>
          </a:p>
          <a:p>
            <a:r>
              <a:rPr lang="en-US" altLang="en-US" sz="1400" dirty="0"/>
              <a:t>Investments in foreign corporations, partnerships or trusts (either directly or via flow-through entities) will generally need to be reported.</a:t>
            </a:r>
          </a:p>
          <a:p>
            <a:r>
              <a:rPr lang="en-US" altLang="en-US" sz="1400" dirty="0"/>
              <a:t>Reportable transactions may require additional informational filings to the IRS and state taxing authorities.</a:t>
            </a:r>
          </a:p>
          <a:p>
            <a:endParaRPr lang="en-US" altLang="en-US" sz="1400" dirty="0"/>
          </a:p>
          <a:p>
            <a:endParaRPr lang="en-US" altLang="en-US" sz="1400" dirty="0"/>
          </a:p>
          <a:p>
            <a:pPr lvl="1"/>
            <a:endParaRPr lang="en-US" altLang="en-US" sz="1400" dirty="0"/>
          </a:p>
          <a:p>
            <a:endParaRPr lang="en-US" altLang="en-US" sz="1400" dirty="0"/>
          </a:p>
          <a:p>
            <a:endParaRPr lang="en-US" altLang="en-US" sz="1400" dirty="0"/>
          </a:p>
        </p:txBody>
      </p:sp>
      <p:sp>
        <p:nvSpPr>
          <p:cNvPr id="2" name="Slide Number Placeholder 11">
            <a:extLst>
              <a:ext uri="{FF2B5EF4-FFF2-40B4-BE49-F238E27FC236}">
                <a16:creationId xmlns:a16="http://schemas.microsoft.com/office/drawing/2014/main" id="{70F53227-9C89-EEF7-ED2F-203A58E07E85}"/>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48</a:t>
            </a:fld>
            <a:endParaRPr lang="en-US"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B235-4F17-04BA-3E68-0115FBB9E86F}"/>
              </a:ext>
            </a:extLst>
          </p:cNvPr>
          <p:cNvSpPr>
            <a:spLocks noGrp="1"/>
          </p:cNvSpPr>
          <p:nvPr>
            <p:ph type="title"/>
          </p:nvPr>
        </p:nvSpPr>
        <p:spPr>
          <a:xfrm>
            <a:off x="485523" y="369888"/>
            <a:ext cx="11224347" cy="470898"/>
          </a:xfrm>
        </p:spPr>
        <p:txBody>
          <a:bodyPr/>
          <a:lstStyle/>
          <a:p>
            <a:r>
              <a:rPr lang="en-US" dirty="0"/>
              <a:t>Learning objectives</a:t>
            </a:r>
          </a:p>
        </p:txBody>
      </p:sp>
      <p:sp>
        <p:nvSpPr>
          <p:cNvPr id="3" name="Content Placeholder 2">
            <a:extLst>
              <a:ext uri="{FF2B5EF4-FFF2-40B4-BE49-F238E27FC236}">
                <a16:creationId xmlns:a16="http://schemas.microsoft.com/office/drawing/2014/main" id="{72ABDDF2-6091-EA79-D412-2F867B2C2F04}"/>
              </a:ext>
            </a:extLst>
          </p:cNvPr>
          <p:cNvSpPr>
            <a:spLocks noGrp="1"/>
          </p:cNvSpPr>
          <p:nvPr>
            <p:ph sz="quarter" idx="16"/>
          </p:nvPr>
        </p:nvSpPr>
        <p:spPr>
          <a:xfrm>
            <a:off x="485521" y="1411287"/>
            <a:ext cx="11224800" cy="4638675"/>
          </a:xfrm>
        </p:spPr>
        <p:txBody>
          <a:bodyPr/>
          <a:lstStyle/>
          <a:p>
            <a:r>
              <a:rPr lang="en-US" dirty="0"/>
              <a:t>Recognize the federal exemption standards and other federal tax considerations relevant to tax-exempt organizations.</a:t>
            </a:r>
          </a:p>
          <a:p>
            <a:r>
              <a:rPr lang="en-US" dirty="0"/>
              <a:t>Review various tools and resources available for tax technical matters and relevant tax technical updates.</a:t>
            </a:r>
          </a:p>
          <a:p>
            <a:r>
              <a:rPr lang="en-US" dirty="0"/>
              <a:t>Identify areas in your organization that could benefit from specific tax-planning scenarios.</a:t>
            </a:r>
          </a:p>
          <a:p>
            <a:r>
              <a:rPr lang="en-US" altLang="en-US" dirty="0"/>
              <a:t>Discuss artificial intelligence (AI) and how it is being used in tax.</a:t>
            </a:r>
          </a:p>
          <a:p>
            <a:endParaRPr lang="en-US" dirty="0"/>
          </a:p>
        </p:txBody>
      </p:sp>
      <p:sp>
        <p:nvSpPr>
          <p:cNvPr id="4" name="Slide Number Placeholder 11">
            <a:extLst>
              <a:ext uri="{FF2B5EF4-FFF2-40B4-BE49-F238E27FC236}">
                <a16:creationId xmlns:a16="http://schemas.microsoft.com/office/drawing/2014/main" id="{2AF4002B-EFB4-C479-57DA-6753D7F0B4C6}"/>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a:t>
            </a:fld>
            <a:endParaRPr lang="en-US" sz="800" dirty="0"/>
          </a:p>
        </p:txBody>
      </p:sp>
    </p:spTree>
    <p:extLst>
      <p:ext uri="{BB962C8B-B14F-4D97-AF65-F5344CB8AC3E}">
        <p14:creationId xmlns:p14="http://schemas.microsoft.com/office/powerpoint/2010/main" val="292229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5FFB6B5-0E51-4EE3-84D2-3B6BF4E7685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95FFB6B5-0E51-4EE3-84D2-3B6BF4E7685E}"/>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a:xfrm>
            <a:off x="485523" y="382588"/>
            <a:ext cx="11224347" cy="638175"/>
          </a:xfrm>
        </p:spPr>
        <p:txBody>
          <a:bodyPr/>
          <a:lstStyle/>
          <a:p>
            <a:r>
              <a:rPr lang="en-GB" dirty="0"/>
              <a:t>Unrelated business income tax (UBIT)</a:t>
            </a:r>
          </a:p>
        </p:txBody>
      </p:sp>
      <p:sp>
        <p:nvSpPr>
          <p:cNvPr id="3" name="Content Placeholder 2"/>
          <p:cNvSpPr>
            <a:spLocks noGrp="1"/>
          </p:cNvSpPr>
          <p:nvPr>
            <p:ph sz="quarter" idx="16"/>
          </p:nvPr>
        </p:nvSpPr>
        <p:spPr>
          <a:xfrm>
            <a:off x="485521" y="1411287"/>
            <a:ext cx="11224800" cy="4638675"/>
          </a:xfrm>
        </p:spPr>
        <p:txBody>
          <a:bodyPr/>
          <a:lstStyle/>
          <a:p>
            <a:r>
              <a:rPr lang="en-US" altLang="en-US" dirty="0"/>
              <a:t>Sections 511 through 514</a:t>
            </a:r>
          </a:p>
          <a:p>
            <a:pPr lvl="0"/>
            <a:r>
              <a:rPr lang="en-US" altLang="en-US" dirty="0"/>
              <a:t>Income is generally subject to UBIT if:</a:t>
            </a:r>
          </a:p>
          <a:p>
            <a:pPr lvl="1"/>
            <a:r>
              <a:rPr lang="en-US" altLang="en-US" dirty="0"/>
              <a:t>Derived from a trade or business</a:t>
            </a:r>
          </a:p>
          <a:p>
            <a:pPr lvl="1"/>
            <a:r>
              <a:rPr lang="en-US" altLang="en-US" dirty="0"/>
              <a:t>Trade or business regularly carried on</a:t>
            </a:r>
          </a:p>
          <a:p>
            <a:pPr lvl="1"/>
            <a:r>
              <a:rPr lang="en-US" altLang="en-US" dirty="0"/>
              <a:t>Trade or business not substantially related to organization’s exempt purposes</a:t>
            </a:r>
          </a:p>
          <a:p>
            <a:pPr lvl="0"/>
            <a:r>
              <a:rPr lang="en-US" altLang="en-US" dirty="0"/>
              <a:t>Exclusions from definition of unrelated trade or business in Section 513:</a:t>
            </a:r>
          </a:p>
          <a:p>
            <a:pPr lvl="1"/>
            <a:r>
              <a:rPr lang="en-US" altLang="en-US" dirty="0"/>
              <a:t>Convenience of patients, students, employees, etc.</a:t>
            </a:r>
          </a:p>
          <a:p>
            <a:pPr lvl="1"/>
            <a:r>
              <a:rPr lang="en-US" altLang="en-US" dirty="0"/>
              <a:t>Certain hospital services</a:t>
            </a:r>
          </a:p>
          <a:p>
            <a:pPr lvl="1"/>
            <a:r>
              <a:rPr lang="en-US" altLang="en-US" dirty="0"/>
              <a:t>Substantially all work carrying on trade or business performed by volunteers</a:t>
            </a:r>
          </a:p>
          <a:p>
            <a:pPr lvl="0"/>
            <a:r>
              <a:rPr lang="en-US" altLang="en-US" dirty="0"/>
              <a:t>Following generally not subject to UBIT under Section 512(b) modifications:</a:t>
            </a:r>
          </a:p>
          <a:p>
            <a:pPr lvl="1"/>
            <a:r>
              <a:rPr lang="en-US" altLang="en-US" dirty="0"/>
              <a:t>Interest and dividends</a:t>
            </a:r>
          </a:p>
          <a:p>
            <a:pPr lvl="1"/>
            <a:r>
              <a:rPr lang="en-US" altLang="en-US" dirty="0"/>
              <a:t>Royalties</a:t>
            </a:r>
          </a:p>
          <a:p>
            <a:pPr lvl="1"/>
            <a:r>
              <a:rPr lang="en-US" altLang="en-US" dirty="0"/>
              <a:t>Rental income from real property</a:t>
            </a:r>
          </a:p>
          <a:p>
            <a:pPr lvl="1"/>
            <a:r>
              <a:rPr lang="en-US" altLang="en-US" dirty="0"/>
              <a:t>Gains and losses from sale of property other than inventory</a:t>
            </a:r>
            <a:endParaRPr lang="en-GB" dirty="0"/>
          </a:p>
        </p:txBody>
      </p:sp>
      <p:sp>
        <p:nvSpPr>
          <p:cNvPr id="4" name="Slide Number Placeholder 11">
            <a:extLst>
              <a:ext uri="{FF2B5EF4-FFF2-40B4-BE49-F238E27FC236}">
                <a16:creationId xmlns:a16="http://schemas.microsoft.com/office/drawing/2014/main" id="{3154B555-4960-EA1E-D6FA-2277F40AF726}"/>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49</a:t>
            </a:fld>
            <a:endParaRPr lang="en-US" sz="800" dirty="0"/>
          </a:p>
        </p:txBody>
      </p:sp>
    </p:spTree>
    <p:extLst>
      <p:ext uri="{BB962C8B-B14F-4D97-AF65-F5344CB8AC3E}">
        <p14:creationId xmlns:p14="http://schemas.microsoft.com/office/powerpoint/2010/main" val="2434636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63EAD68-C0FB-4BC9-B0D3-3C9A4D13387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663EAD68-C0FB-4BC9-B0D3-3C9A4D13387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UBIT (cont.)</a:t>
            </a:r>
          </a:p>
        </p:txBody>
      </p:sp>
      <p:sp>
        <p:nvSpPr>
          <p:cNvPr id="3" name="Content Placeholder 2"/>
          <p:cNvSpPr>
            <a:spLocks noGrp="1"/>
          </p:cNvSpPr>
          <p:nvPr>
            <p:ph sz="quarter" idx="16"/>
          </p:nvPr>
        </p:nvSpPr>
        <p:spPr/>
        <p:txBody>
          <a:bodyPr/>
          <a:lstStyle/>
          <a:p>
            <a:pPr lvl="0"/>
            <a:r>
              <a:rPr lang="en-US" altLang="en-US" dirty="0"/>
              <a:t>Sections 512(b)(4) and 514: Debt-financed income is generally subject to UBIT.</a:t>
            </a:r>
          </a:p>
          <a:p>
            <a:pPr lvl="0"/>
            <a:r>
              <a:rPr lang="en-US" altLang="en-US" dirty="0"/>
              <a:t>Section 512(b)(13): I</a:t>
            </a:r>
            <a:r>
              <a:rPr lang="en-US" dirty="0"/>
              <a:t>nterest, annuity, royalty or rent income from controlled organizations may be subject to UBIT.</a:t>
            </a:r>
            <a:endParaRPr lang="en-US" altLang="en-US" dirty="0"/>
          </a:p>
          <a:p>
            <a:pPr lvl="0"/>
            <a:r>
              <a:rPr lang="en-US" altLang="en-US" dirty="0"/>
              <a:t>Section 512(c)(1): “If </a:t>
            </a:r>
            <a:r>
              <a:rPr lang="en-US" dirty="0"/>
              <a:t>a trade or business regularly carried on by a partnership of which an organization is a member is an unrelated trade or business with respect to such organization, such organization … shall include its share (whether or not distributed) of the gross income of the partnership from such unrelated trade or business …”:</a:t>
            </a:r>
          </a:p>
          <a:p>
            <a:pPr lvl="1"/>
            <a:r>
              <a:rPr lang="en-US" dirty="0"/>
              <a:t>Joint ventures</a:t>
            </a:r>
          </a:p>
          <a:p>
            <a:pPr lvl="1"/>
            <a:r>
              <a:rPr lang="en-US" dirty="0"/>
              <a:t>Investments in partnerships</a:t>
            </a:r>
          </a:p>
          <a:p>
            <a:pPr lvl="0"/>
            <a:endParaRPr lang="en-GB" dirty="0"/>
          </a:p>
        </p:txBody>
      </p:sp>
      <p:sp>
        <p:nvSpPr>
          <p:cNvPr id="4" name="Slide Number Placeholder 11">
            <a:extLst>
              <a:ext uri="{FF2B5EF4-FFF2-40B4-BE49-F238E27FC236}">
                <a16:creationId xmlns:a16="http://schemas.microsoft.com/office/drawing/2014/main" id="{8AF47DF0-AFEE-F81F-B83F-31FB23D79657}"/>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50</a:t>
            </a:fld>
            <a:endParaRPr lang="en-US" sz="800" dirty="0"/>
          </a:p>
        </p:txBody>
      </p:sp>
    </p:spTree>
    <p:extLst>
      <p:ext uri="{BB962C8B-B14F-4D97-AF65-F5344CB8AC3E}">
        <p14:creationId xmlns:p14="http://schemas.microsoft.com/office/powerpoint/2010/main" val="2607338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ED4E08F-873E-48FF-B22C-9E3D5105A785}"/>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8ED4E08F-873E-48FF-B22C-9E3D5105A785}"/>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UBIT (cont.)</a:t>
            </a:r>
          </a:p>
        </p:txBody>
      </p:sp>
      <p:sp>
        <p:nvSpPr>
          <p:cNvPr id="3" name="Content Placeholder 2"/>
          <p:cNvSpPr>
            <a:spLocks noGrp="1"/>
          </p:cNvSpPr>
          <p:nvPr>
            <p:ph sz="quarter" idx="16"/>
          </p:nvPr>
        </p:nvSpPr>
        <p:spPr/>
        <p:txBody>
          <a:bodyPr/>
          <a:lstStyle/>
          <a:p>
            <a:pPr lvl="0"/>
            <a:r>
              <a:rPr lang="en-US" altLang="en-US" dirty="0"/>
              <a:t>Implications of the 2017 Tax Cuts and Jobs Act are below.</a:t>
            </a:r>
          </a:p>
          <a:p>
            <a:pPr lvl="1"/>
            <a:r>
              <a:rPr lang="en-US" altLang="en-US" dirty="0"/>
              <a:t>Section 512(a)(6) added:</a:t>
            </a:r>
          </a:p>
          <a:p>
            <a:pPr lvl="2"/>
            <a:r>
              <a:rPr lang="en-US" altLang="en-US" dirty="0"/>
              <a:t>Requires organizations operating one or more unrelated trade or business to compute unrelated business taxable income (UBTI) separately for each trade or business.</a:t>
            </a:r>
          </a:p>
          <a:p>
            <a:pPr lvl="2"/>
            <a:r>
              <a:rPr lang="en-US" altLang="en-US" dirty="0"/>
              <a:t>An organization may take a net operating loss (NOL) </a:t>
            </a:r>
            <a:r>
              <a:rPr lang="en-US" dirty="0"/>
              <a:t>deduction against income from the trade or business</a:t>
            </a:r>
            <a:r>
              <a:rPr lang="en-US" altLang="en-US" dirty="0"/>
              <a:t> from which the loss arose.</a:t>
            </a:r>
          </a:p>
          <a:p>
            <a:pPr lvl="2"/>
            <a:r>
              <a:rPr lang="en-US" altLang="en-US" dirty="0"/>
              <a:t>Final regulations were issued on November 19, 2020.</a:t>
            </a:r>
          </a:p>
          <a:p>
            <a:pPr lvl="1"/>
            <a:r>
              <a:rPr lang="en-GB" dirty="0"/>
              <a:t>NOL deductions for NOLs generated post December 31, 2017, are limited to 80% of the UBTI from an unrelated trade or business for a particular tax year.</a:t>
            </a:r>
          </a:p>
          <a:p>
            <a:pPr lvl="1"/>
            <a:r>
              <a:rPr lang="en-GB" dirty="0"/>
              <a:t>Section 512(a)(6) does not apply to NOLs generated in tax years beginning before 2018.</a:t>
            </a:r>
          </a:p>
          <a:p>
            <a:pPr lvl="2"/>
            <a:r>
              <a:rPr lang="en-GB" dirty="0"/>
              <a:t>Pre-2018 NOLs may be applied against UBTI from any unrelated trade or business for 20 years after the tax year in which they were generated.</a:t>
            </a:r>
          </a:p>
          <a:p>
            <a:pPr lvl="2"/>
            <a:r>
              <a:rPr lang="en-GB" dirty="0"/>
              <a:t>The 80% limitation doesn’t apply. </a:t>
            </a:r>
          </a:p>
        </p:txBody>
      </p:sp>
      <p:sp>
        <p:nvSpPr>
          <p:cNvPr id="4" name="Slide Number Placeholder 11">
            <a:extLst>
              <a:ext uri="{FF2B5EF4-FFF2-40B4-BE49-F238E27FC236}">
                <a16:creationId xmlns:a16="http://schemas.microsoft.com/office/drawing/2014/main" id="{EC99E401-77FC-E33F-BC8C-A0B306020F3F}"/>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51</a:t>
            </a:fld>
            <a:endParaRPr lang="en-US" sz="800" dirty="0"/>
          </a:p>
        </p:txBody>
      </p:sp>
    </p:spTree>
    <p:extLst>
      <p:ext uri="{BB962C8B-B14F-4D97-AF65-F5344CB8AC3E}">
        <p14:creationId xmlns:p14="http://schemas.microsoft.com/office/powerpoint/2010/main" val="1104350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68-73DA-4A02-BEDD-15601B147AEB}"/>
              </a:ext>
            </a:extLst>
          </p:cNvPr>
          <p:cNvSpPr>
            <a:spLocks noGrp="1"/>
          </p:cNvSpPr>
          <p:nvPr>
            <p:ph type="title"/>
          </p:nvPr>
        </p:nvSpPr>
        <p:spPr/>
        <p:txBody>
          <a:bodyPr/>
          <a:lstStyle/>
          <a:p>
            <a:r>
              <a:rPr lang="en-GB" dirty="0"/>
              <a:t>IRC Section 512(a)(6) siloing</a:t>
            </a:r>
            <a:endParaRPr lang="en-IN" dirty="0"/>
          </a:p>
        </p:txBody>
      </p:sp>
      <p:sp>
        <p:nvSpPr>
          <p:cNvPr id="3" name="Content Placeholder 2">
            <a:extLst>
              <a:ext uri="{FF2B5EF4-FFF2-40B4-BE49-F238E27FC236}">
                <a16:creationId xmlns:a16="http://schemas.microsoft.com/office/drawing/2014/main" id="{742CD99E-C040-4988-88DF-2B32B9007A36}"/>
              </a:ext>
            </a:extLst>
          </p:cNvPr>
          <p:cNvSpPr>
            <a:spLocks noGrp="1"/>
          </p:cNvSpPr>
          <p:nvPr>
            <p:ph sz="quarter" idx="16"/>
          </p:nvPr>
        </p:nvSpPr>
        <p:spPr/>
        <p:txBody>
          <a:bodyPr/>
          <a:lstStyle/>
          <a:p>
            <a:r>
              <a:rPr lang="en-IN" altLang="en-US" dirty="0"/>
              <a:t>UBI siloing applies where an EO has more than one unrelated trade or business.</a:t>
            </a:r>
          </a:p>
          <a:p>
            <a:r>
              <a:rPr lang="en-IN" altLang="en-US" dirty="0"/>
              <a:t>UBTI, including for purposes of determining any NOL deduction, shall be computed separately with respect to each such trade or business and without regard to the specific $1,000 deduction.</a:t>
            </a:r>
          </a:p>
          <a:p>
            <a:r>
              <a:rPr lang="en-IN" altLang="en-US" dirty="0"/>
              <a:t>UBTI with respect to any such trade or business shall not be less than zero.</a:t>
            </a:r>
          </a:p>
          <a:p>
            <a:r>
              <a:rPr lang="en-IN" altLang="en-US" dirty="0"/>
              <a:t>The EO’s UBTI shall be the sum of the UBTI so computed with respect to each such trade or business, less a specific $1,000 deduction.</a:t>
            </a:r>
          </a:p>
          <a:p>
            <a:r>
              <a:rPr lang="en-IN" altLang="en-US" dirty="0"/>
              <a:t>Charitable contributions can be deducted against total UBTI and do not need to be allocated to and among particular trades or businesses.</a:t>
            </a:r>
          </a:p>
          <a:p>
            <a:r>
              <a:rPr lang="en-US" altLang="en-US" dirty="0"/>
              <a:t>The IRS and Treasury Department’s 2025–2026 Priority Guidance Plan omitted an item included in prior Priority Guidance Plans: guidance on how to apply the 80% annual NOL deduction limitation under IRC Section 172 in calculating UBTI, in particular, whether that 80% limitation is applied on an IRC Section 512(a)(6) silo-by-silo basis or against aggregate UBTI for a given tax year.</a:t>
            </a:r>
            <a:endParaRPr lang="en-IN" altLang="en-US" dirty="0"/>
          </a:p>
        </p:txBody>
      </p:sp>
      <p:sp>
        <p:nvSpPr>
          <p:cNvPr id="4" name="Slide Number Placeholder 11">
            <a:extLst>
              <a:ext uri="{FF2B5EF4-FFF2-40B4-BE49-F238E27FC236}">
                <a16:creationId xmlns:a16="http://schemas.microsoft.com/office/drawing/2014/main" id="{2AC6214B-31B6-56E3-0A3E-528349794BAD}"/>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52</a:t>
            </a:fld>
            <a:endParaRPr lang="en-US" sz="800" dirty="0"/>
          </a:p>
        </p:txBody>
      </p:sp>
    </p:spTree>
    <p:extLst>
      <p:ext uri="{BB962C8B-B14F-4D97-AF65-F5344CB8AC3E}">
        <p14:creationId xmlns:p14="http://schemas.microsoft.com/office/powerpoint/2010/main" val="4063025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CE90-EE12-4A00-B1D7-0C1D8714538B}"/>
              </a:ext>
            </a:extLst>
          </p:cNvPr>
          <p:cNvSpPr>
            <a:spLocks noGrp="1"/>
          </p:cNvSpPr>
          <p:nvPr>
            <p:ph type="title"/>
          </p:nvPr>
        </p:nvSpPr>
        <p:spPr/>
        <p:txBody>
          <a:bodyPr/>
          <a:lstStyle/>
          <a:p>
            <a:r>
              <a:rPr lang="en-GB" dirty="0"/>
              <a:t>IRC Section 512(a)(6) general rule: NAICS codes</a:t>
            </a:r>
            <a:endParaRPr lang="en-IN" dirty="0"/>
          </a:p>
        </p:txBody>
      </p:sp>
      <p:sp>
        <p:nvSpPr>
          <p:cNvPr id="3" name="Content Placeholder 2">
            <a:extLst>
              <a:ext uri="{FF2B5EF4-FFF2-40B4-BE49-F238E27FC236}">
                <a16:creationId xmlns:a16="http://schemas.microsoft.com/office/drawing/2014/main" id="{2FA1FDF4-330E-4A6A-9FE3-7682C26E68F5}"/>
              </a:ext>
            </a:extLst>
          </p:cNvPr>
          <p:cNvSpPr>
            <a:spLocks noGrp="1"/>
          </p:cNvSpPr>
          <p:nvPr>
            <p:ph sz="quarter" idx="16"/>
          </p:nvPr>
        </p:nvSpPr>
        <p:spPr/>
        <p:txBody>
          <a:bodyPr numCol="1"/>
          <a:lstStyle/>
          <a:p>
            <a:r>
              <a:rPr lang="en-IN" altLang="en-US" dirty="0"/>
              <a:t>General rule: Exempt organizations identify their separate unrelated trades or businesses using the North American Industry Classification System (NAICS).</a:t>
            </a:r>
          </a:p>
          <a:p>
            <a:r>
              <a:rPr lang="en-IN" altLang="en-US" dirty="0"/>
              <a:t>Codes used are the two-digit NAICS codes for the underlying business activity, whether conducted directly by the organization or indirectly (e.g., through a partnership).</a:t>
            </a:r>
          </a:p>
          <a:p>
            <a:r>
              <a:rPr lang="en-IN" altLang="en-US" dirty="0"/>
              <a:t>A two-digit code can be assigned to no more than one UBTI silo and is only reported once.</a:t>
            </a:r>
          </a:p>
          <a:p>
            <a:r>
              <a:rPr lang="en-IN" altLang="en-US" dirty="0"/>
              <a:t>The code cannot be used for activities that are substantially related to the organization’s exempt function (e.g., a university cannot choose the code for educational services to describe all of its unrelated trade or business activities).</a:t>
            </a:r>
          </a:p>
          <a:p>
            <a:r>
              <a:rPr lang="en-IN" altLang="en-US" dirty="0"/>
              <a:t>An organization cannot change its code categorizations after selecting them, unless it can demonstrate that: (1) the original categorization was due to an unintentional error and (2) another code more accurately describes the trade or business.</a:t>
            </a:r>
          </a:p>
        </p:txBody>
      </p:sp>
      <p:sp>
        <p:nvSpPr>
          <p:cNvPr id="4" name="Slide Number Placeholder 11">
            <a:extLst>
              <a:ext uri="{FF2B5EF4-FFF2-40B4-BE49-F238E27FC236}">
                <a16:creationId xmlns:a16="http://schemas.microsoft.com/office/drawing/2014/main" id="{9F0EF41B-0493-0E1A-E6BF-8BD283BFAEF1}"/>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53</a:t>
            </a:fld>
            <a:endParaRPr lang="en-US" sz="800" dirty="0"/>
          </a:p>
        </p:txBody>
      </p:sp>
    </p:spTree>
    <p:extLst>
      <p:ext uri="{BB962C8B-B14F-4D97-AF65-F5344CB8AC3E}">
        <p14:creationId xmlns:p14="http://schemas.microsoft.com/office/powerpoint/2010/main" val="1492076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BDD97-549D-4155-A7C7-7739400D1773}"/>
              </a:ext>
            </a:extLst>
          </p:cNvPr>
          <p:cNvSpPr>
            <a:spLocks noGrp="1"/>
          </p:cNvSpPr>
          <p:nvPr>
            <p:ph type="title"/>
          </p:nvPr>
        </p:nvSpPr>
        <p:spPr/>
        <p:txBody>
          <a:bodyPr/>
          <a:lstStyle/>
          <a:p>
            <a:r>
              <a:rPr lang="en-GB" dirty="0"/>
              <a:t>IRC Section 512(a)(6): non-NAICS business activity codes for certain types of investments</a:t>
            </a:r>
            <a:endParaRPr lang="en-IN" dirty="0"/>
          </a:p>
        </p:txBody>
      </p:sp>
      <p:sp>
        <p:nvSpPr>
          <p:cNvPr id="3" name="Content Placeholder 2">
            <a:extLst>
              <a:ext uri="{FF2B5EF4-FFF2-40B4-BE49-F238E27FC236}">
                <a16:creationId xmlns:a16="http://schemas.microsoft.com/office/drawing/2014/main" id="{67F51AC7-6474-4999-AF9A-D511ACC23B2C}"/>
              </a:ext>
            </a:extLst>
          </p:cNvPr>
          <p:cNvSpPr>
            <a:spLocks noGrp="1"/>
          </p:cNvSpPr>
          <p:nvPr>
            <p:ph sz="quarter" idx="16"/>
          </p:nvPr>
        </p:nvSpPr>
        <p:spPr/>
        <p:txBody>
          <a:bodyPr/>
          <a:lstStyle/>
          <a:p>
            <a:r>
              <a:rPr lang="en-IN" altLang="en-US" dirty="0"/>
              <a:t>901101: investment activities, including: </a:t>
            </a:r>
          </a:p>
          <a:p>
            <a:pPr lvl="1"/>
            <a:r>
              <a:rPr lang="en-IN" altLang="en-US" dirty="0"/>
              <a:t>Debt-financed income (IRC Section 512(b)(4))</a:t>
            </a:r>
          </a:p>
          <a:p>
            <a:pPr lvl="1"/>
            <a:r>
              <a:rPr lang="en-IN" altLang="en-US" dirty="0"/>
              <a:t>Qualifying partnership interests</a:t>
            </a:r>
          </a:p>
          <a:p>
            <a:pPr lvl="1"/>
            <a:r>
              <a:rPr lang="en-IN" altLang="en-US" dirty="0"/>
              <a:t>Qualifying S corporation interests</a:t>
            </a:r>
          </a:p>
          <a:p>
            <a:r>
              <a:rPr lang="en-IN" altLang="en-US" dirty="0"/>
              <a:t>Certain gross income of organizations subject to IRC Section 512(a)(3) (IRC Section 501(c)(7), (9) or (17))</a:t>
            </a:r>
          </a:p>
          <a:p>
            <a:r>
              <a:rPr lang="en-IN" altLang="en-US" spc="-20" dirty="0"/>
              <a:t>901301: insurance income derived from controlled foreign corporations (IRC Section 512(b)(17))</a:t>
            </a:r>
          </a:p>
          <a:p>
            <a:r>
              <a:rPr lang="en-IN" altLang="en-US" dirty="0"/>
              <a:t>903###: passive income activities with controlled organizations</a:t>
            </a:r>
          </a:p>
          <a:p>
            <a:r>
              <a:rPr lang="en-IN" altLang="en-US" dirty="0"/>
              <a:t>904###: non-qualifying S corporation interests</a:t>
            </a:r>
          </a:p>
        </p:txBody>
      </p:sp>
      <p:sp>
        <p:nvSpPr>
          <p:cNvPr id="4" name="Slide Number Placeholder 11">
            <a:extLst>
              <a:ext uri="{FF2B5EF4-FFF2-40B4-BE49-F238E27FC236}">
                <a16:creationId xmlns:a16="http://schemas.microsoft.com/office/drawing/2014/main" id="{7C9E44A0-EB5F-5F51-E984-3B8CC99EEB9B}"/>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54</a:t>
            </a:fld>
            <a:endParaRPr lang="en-US" sz="800" dirty="0"/>
          </a:p>
        </p:txBody>
      </p:sp>
    </p:spTree>
    <p:extLst>
      <p:ext uri="{BB962C8B-B14F-4D97-AF65-F5344CB8AC3E}">
        <p14:creationId xmlns:p14="http://schemas.microsoft.com/office/powerpoint/2010/main" val="31681686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AB70-C876-4FE6-9A2C-F866FEAA977B}"/>
              </a:ext>
            </a:extLst>
          </p:cNvPr>
          <p:cNvSpPr>
            <a:spLocks noGrp="1"/>
          </p:cNvSpPr>
          <p:nvPr>
            <p:ph type="title"/>
          </p:nvPr>
        </p:nvSpPr>
        <p:spPr/>
        <p:txBody>
          <a:bodyPr/>
          <a:lstStyle/>
          <a:p>
            <a:r>
              <a:rPr lang="en-GB" dirty="0"/>
              <a:t>IRC Section 512(a)(6): q</a:t>
            </a:r>
            <a:r>
              <a:rPr lang="en-US" dirty="0"/>
              <a:t>ualifying partnership interests (QPIs)</a:t>
            </a:r>
            <a:br>
              <a:rPr lang="en-US" dirty="0"/>
            </a:br>
            <a:endParaRPr lang="en-IN" dirty="0"/>
          </a:p>
        </p:txBody>
      </p:sp>
      <p:sp>
        <p:nvSpPr>
          <p:cNvPr id="3" name="Content Placeholder 2">
            <a:extLst>
              <a:ext uri="{FF2B5EF4-FFF2-40B4-BE49-F238E27FC236}">
                <a16:creationId xmlns:a16="http://schemas.microsoft.com/office/drawing/2014/main" id="{53898525-B543-4DB7-9714-84B7CEF646DA}"/>
              </a:ext>
            </a:extLst>
          </p:cNvPr>
          <p:cNvSpPr>
            <a:spLocks noGrp="1"/>
          </p:cNvSpPr>
          <p:nvPr>
            <p:ph sz="quarter" idx="16"/>
          </p:nvPr>
        </p:nvSpPr>
        <p:spPr/>
        <p:txBody>
          <a:bodyPr/>
          <a:lstStyle/>
          <a:p>
            <a:r>
              <a:rPr lang="en-IN" altLang="en-US" dirty="0"/>
              <a:t>QPIs: A tax-exempt organization’s interest in a directly held partnership is a QPI if the tax-exempt organization meets either:</a:t>
            </a:r>
          </a:p>
          <a:p>
            <a:pPr lvl="1"/>
            <a:r>
              <a:rPr lang="en-IN" altLang="en-US" dirty="0"/>
              <a:t>The “de minimis test.” </a:t>
            </a:r>
          </a:p>
          <a:p>
            <a:pPr marL="504000" lvl="2" indent="0">
              <a:buNone/>
            </a:pPr>
            <a:r>
              <a:rPr lang="en-IN" altLang="en-US" dirty="0"/>
              <a:t>Or </a:t>
            </a:r>
          </a:p>
          <a:p>
            <a:pPr lvl="1"/>
            <a:r>
              <a:rPr lang="en-IN" altLang="en-US" dirty="0"/>
              <a:t>The “participation test.” </a:t>
            </a:r>
          </a:p>
          <a:p>
            <a:r>
              <a:rPr lang="en-IN" altLang="en-US" dirty="0"/>
              <a:t>De minimis test: The tax-exempt organization must own not more than 2% of the capital and profits interests in the partnership.</a:t>
            </a:r>
          </a:p>
          <a:p>
            <a:r>
              <a:rPr lang="en-IN" altLang="en-US" dirty="0"/>
              <a:t>Participation test: </a:t>
            </a:r>
          </a:p>
          <a:p>
            <a:pPr lvl="1"/>
            <a:r>
              <a:rPr lang="en-IN" altLang="en-US" dirty="0"/>
              <a:t>The tax-exempt organization must hold no more than 20% of the capital interest in the partnership. </a:t>
            </a:r>
          </a:p>
          <a:p>
            <a:pPr marL="504000" lvl="2" indent="0">
              <a:buNone/>
            </a:pPr>
            <a:r>
              <a:rPr lang="en-IN" altLang="en-US" dirty="0"/>
              <a:t>And</a:t>
            </a:r>
          </a:p>
          <a:p>
            <a:pPr lvl="1"/>
            <a:r>
              <a:rPr lang="en-IN" altLang="en-US" dirty="0"/>
              <a:t>It must not “significantly participate” in the partnership.</a:t>
            </a:r>
          </a:p>
        </p:txBody>
      </p:sp>
      <p:sp>
        <p:nvSpPr>
          <p:cNvPr id="4" name="Rectangle 3">
            <a:extLst>
              <a:ext uri="{FF2B5EF4-FFF2-40B4-BE49-F238E27FC236}">
                <a16:creationId xmlns:a16="http://schemas.microsoft.com/office/drawing/2014/main" id="{79BDB00F-4B2E-45CF-8817-AF55CAFFA542}"/>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6D1C95D5-73BC-46DC-B6F6-DACDF4FBAE63}"/>
              </a:ext>
            </a:extLst>
          </p:cNvPr>
          <p:cNvSpPr/>
          <p:nvPr/>
        </p:nvSpPr>
        <p:spPr>
          <a:xfrm>
            <a:off x="5974813" y="3244334"/>
            <a:ext cx="242374" cy="369332"/>
          </a:xfrm>
          <a:prstGeom prst="rect">
            <a:avLst/>
          </a:prstGeom>
        </p:spPr>
        <p:txBody>
          <a:bodyPr wrap="none">
            <a:spAutoFit/>
          </a:bodyPr>
          <a:lstStyle/>
          <a:p>
            <a:r>
              <a:rPr lang="en-US" dirty="0">
                <a:solidFill>
                  <a:schemeClr val="bg1"/>
                </a:solidFill>
                <a:latin typeface="Times New Roman" panose="02020603050405020304" pitchFamily="18" charset="0"/>
              </a:rPr>
              <a:t> </a:t>
            </a:r>
            <a:endParaRPr lang="en-US" dirty="0">
              <a:solidFill>
                <a:schemeClr val="bg1"/>
              </a:solidFill>
            </a:endParaRPr>
          </a:p>
        </p:txBody>
      </p:sp>
      <p:sp>
        <p:nvSpPr>
          <p:cNvPr id="6" name="Rectangle 5">
            <a:extLst>
              <a:ext uri="{FF2B5EF4-FFF2-40B4-BE49-F238E27FC236}">
                <a16:creationId xmlns:a16="http://schemas.microsoft.com/office/drawing/2014/main" id="{4FD35893-1B13-4BCC-8367-A8DD939E783E}"/>
              </a:ext>
            </a:extLst>
          </p:cNvPr>
          <p:cNvSpPr/>
          <p:nvPr/>
        </p:nvSpPr>
        <p:spPr>
          <a:xfrm>
            <a:off x="7559065" y="2765868"/>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Slide Number Placeholder 11">
            <a:extLst>
              <a:ext uri="{FF2B5EF4-FFF2-40B4-BE49-F238E27FC236}">
                <a16:creationId xmlns:a16="http://schemas.microsoft.com/office/drawing/2014/main" id="{6D5D6D4F-BEB7-FB1D-2C80-3FF7443B8952}"/>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55</a:t>
            </a:fld>
            <a:endParaRPr lang="en-US" sz="800" dirty="0"/>
          </a:p>
        </p:txBody>
      </p:sp>
    </p:spTree>
    <p:extLst>
      <p:ext uri="{BB962C8B-B14F-4D97-AF65-F5344CB8AC3E}">
        <p14:creationId xmlns:p14="http://schemas.microsoft.com/office/powerpoint/2010/main" val="3298114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AF3E9-1236-6193-A558-FD5FB6117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A33AA-9813-2A2E-8E70-C7C9552ADFA6}"/>
              </a:ext>
            </a:extLst>
          </p:cNvPr>
          <p:cNvSpPr>
            <a:spLocks noGrp="1"/>
          </p:cNvSpPr>
          <p:nvPr>
            <p:ph type="title"/>
          </p:nvPr>
        </p:nvSpPr>
        <p:spPr/>
        <p:txBody>
          <a:bodyPr/>
          <a:lstStyle/>
          <a:p>
            <a:r>
              <a:rPr lang="en-GB" dirty="0"/>
              <a:t>IRC Section 512(a)(6): q</a:t>
            </a:r>
            <a:r>
              <a:rPr lang="en-US" dirty="0"/>
              <a:t>ualifying partnership interests (QPIs) (cont.)</a:t>
            </a:r>
            <a:endParaRPr lang="en-IN" dirty="0"/>
          </a:p>
        </p:txBody>
      </p:sp>
      <p:sp>
        <p:nvSpPr>
          <p:cNvPr id="3" name="Content Placeholder 2">
            <a:extLst>
              <a:ext uri="{FF2B5EF4-FFF2-40B4-BE49-F238E27FC236}">
                <a16:creationId xmlns:a16="http://schemas.microsoft.com/office/drawing/2014/main" id="{A1D95C52-48F6-94C6-3E2A-82D4659F74BF}"/>
              </a:ext>
            </a:extLst>
          </p:cNvPr>
          <p:cNvSpPr>
            <a:spLocks noGrp="1"/>
          </p:cNvSpPr>
          <p:nvPr>
            <p:ph sz="quarter" idx="16"/>
          </p:nvPr>
        </p:nvSpPr>
        <p:spPr/>
        <p:txBody>
          <a:bodyPr/>
          <a:lstStyle/>
          <a:p>
            <a:r>
              <a:rPr lang="en-IN" altLang="en-US" dirty="0"/>
              <a:t>Significant participation, for the purposes of the participation test, is determined based upon four factors.</a:t>
            </a:r>
          </a:p>
          <a:p>
            <a:r>
              <a:rPr lang="en-IN" altLang="en-US" dirty="0"/>
              <a:t>Two of the factors relate to the organization’s power to act.</a:t>
            </a:r>
          </a:p>
          <a:p>
            <a:pPr lvl="1"/>
            <a:r>
              <a:rPr lang="en-IN" altLang="en-US" dirty="0"/>
              <a:t>The organization, by itself, may require the partnership to perform, or may prevent the partnership from performing (other than through a unanimous voting requirement or through minority consent rights), any act that significantly affects the operations of the partnership.</a:t>
            </a:r>
          </a:p>
          <a:p>
            <a:pPr lvl="1"/>
            <a:r>
              <a:rPr lang="en-IN" altLang="en-US" dirty="0"/>
              <a:t>The organization, by itself, has the power to appoint or remove any of the partnership’s officers or employees or a majority of directors.</a:t>
            </a:r>
          </a:p>
          <a:p>
            <a:r>
              <a:rPr lang="en-IN" altLang="en-US" dirty="0"/>
              <a:t>Two of the factors relate to the rights of individuals within the organization to act.​</a:t>
            </a:r>
          </a:p>
          <a:p>
            <a:pPr lvl="1"/>
            <a:r>
              <a:rPr lang="en-IN" altLang="en-US" dirty="0"/>
              <a:t>Any of the organization’s officers, directors, trustees or employees have rights to participate in the management of the partnership at any time.</a:t>
            </a:r>
          </a:p>
          <a:p>
            <a:pPr lvl="1"/>
            <a:r>
              <a:rPr lang="en-IN" altLang="en-US" dirty="0"/>
              <a:t>Any of the organization’s officers, directors, trustees or employees have rights to conduct the partnership’s business at any time.​</a:t>
            </a:r>
          </a:p>
        </p:txBody>
      </p:sp>
      <p:sp>
        <p:nvSpPr>
          <p:cNvPr id="4" name="Rectangle 3">
            <a:extLst>
              <a:ext uri="{FF2B5EF4-FFF2-40B4-BE49-F238E27FC236}">
                <a16:creationId xmlns:a16="http://schemas.microsoft.com/office/drawing/2014/main" id="{4893D6F2-C1B1-35D1-35AC-9A23857C01C8}"/>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270EDEDB-A36D-54D2-AC6E-674513C95FEF}"/>
              </a:ext>
            </a:extLst>
          </p:cNvPr>
          <p:cNvSpPr/>
          <p:nvPr/>
        </p:nvSpPr>
        <p:spPr>
          <a:xfrm>
            <a:off x="5974813" y="3244334"/>
            <a:ext cx="242374" cy="369332"/>
          </a:xfrm>
          <a:prstGeom prst="rect">
            <a:avLst/>
          </a:prstGeom>
        </p:spPr>
        <p:txBody>
          <a:bodyPr wrap="none">
            <a:spAutoFit/>
          </a:bodyPr>
          <a:lstStyle/>
          <a:p>
            <a:r>
              <a:rPr lang="en-US" dirty="0">
                <a:solidFill>
                  <a:schemeClr val="bg1"/>
                </a:solidFill>
                <a:latin typeface="Times New Roman" panose="02020603050405020304" pitchFamily="18" charset="0"/>
              </a:rPr>
              <a:t> </a:t>
            </a:r>
            <a:endParaRPr lang="en-US" dirty="0">
              <a:solidFill>
                <a:schemeClr val="bg1"/>
              </a:solidFill>
            </a:endParaRPr>
          </a:p>
        </p:txBody>
      </p:sp>
      <p:sp>
        <p:nvSpPr>
          <p:cNvPr id="6" name="Rectangle 5">
            <a:extLst>
              <a:ext uri="{FF2B5EF4-FFF2-40B4-BE49-F238E27FC236}">
                <a16:creationId xmlns:a16="http://schemas.microsoft.com/office/drawing/2014/main" id="{2623FED3-FCB2-250A-EB37-C99F38D3EB80}"/>
              </a:ext>
            </a:extLst>
          </p:cNvPr>
          <p:cNvSpPr/>
          <p:nvPr/>
        </p:nvSpPr>
        <p:spPr>
          <a:xfrm>
            <a:off x="7559065" y="2765868"/>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Slide Number Placeholder 11">
            <a:extLst>
              <a:ext uri="{FF2B5EF4-FFF2-40B4-BE49-F238E27FC236}">
                <a16:creationId xmlns:a16="http://schemas.microsoft.com/office/drawing/2014/main" id="{7A9E9C82-AD9E-83EC-0004-AF8BBEF656EA}"/>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56</a:t>
            </a:fld>
            <a:endParaRPr lang="en-US" sz="800" dirty="0"/>
          </a:p>
        </p:txBody>
      </p:sp>
    </p:spTree>
    <p:extLst>
      <p:ext uri="{BB962C8B-B14F-4D97-AF65-F5344CB8AC3E}">
        <p14:creationId xmlns:p14="http://schemas.microsoft.com/office/powerpoint/2010/main" val="905905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6A15-484A-64D9-A016-FD654846E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37B4C-DB35-F050-F672-2D76F0B21DE2}"/>
              </a:ext>
            </a:extLst>
          </p:cNvPr>
          <p:cNvSpPr>
            <a:spLocks noGrp="1"/>
          </p:cNvSpPr>
          <p:nvPr>
            <p:ph type="title"/>
          </p:nvPr>
        </p:nvSpPr>
        <p:spPr/>
        <p:txBody>
          <a:bodyPr/>
          <a:lstStyle/>
          <a:p>
            <a:r>
              <a:rPr lang="en-GB" dirty="0"/>
              <a:t>IRC Section 512(a)(6): q</a:t>
            </a:r>
            <a:r>
              <a:rPr lang="en-US" dirty="0"/>
              <a:t>ualifying partnership interests (QPIs) (cont.)</a:t>
            </a:r>
            <a:endParaRPr lang="en-IN" dirty="0"/>
          </a:p>
        </p:txBody>
      </p:sp>
      <p:sp>
        <p:nvSpPr>
          <p:cNvPr id="3" name="Content Placeholder 2">
            <a:extLst>
              <a:ext uri="{FF2B5EF4-FFF2-40B4-BE49-F238E27FC236}">
                <a16:creationId xmlns:a16="http://schemas.microsoft.com/office/drawing/2014/main" id="{48B65CCC-4C22-51C0-F79A-1898E793F1AA}"/>
              </a:ext>
            </a:extLst>
          </p:cNvPr>
          <p:cNvSpPr>
            <a:spLocks noGrp="1"/>
          </p:cNvSpPr>
          <p:nvPr>
            <p:ph sz="quarter" idx="16"/>
          </p:nvPr>
        </p:nvSpPr>
        <p:spPr/>
        <p:txBody>
          <a:bodyPr/>
          <a:lstStyle/>
          <a:p>
            <a:r>
              <a:rPr lang="en-IN" altLang="en-US" dirty="0"/>
              <a:t>Look-through rule:</a:t>
            </a:r>
          </a:p>
          <a:p>
            <a:pPr lvl="1"/>
            <a:r>
              <a:rPr lang="en-IN" altLang="en-US" dirty="0"/>
              <a:t>A look-through rule applies where a tax-exempt organization has an indirect interest in a lower-tier partnership through a directly held, non-QPI partnership interest.</a:t>
            </a:r>
          </a:p>
          <a:p>
            <a:pPr lvl="1"/>
            <a:r>
              <a:rPr lang="en-IN" altLang="en-US" dirty="0"/>
              <a:t>The lower-tier partnership may still qualify as a QPI if the lower-tier partnership interest meets the requirements of the de minimis test with respect to the tax-exempt investor.</a:t>
            </a:r>
          </a:p>
          <a:p>
            <a:pPr lvl="1"/>
            <a:r>
              <a:rPr lang="en-IN" altLang="en-US" dirty="0"/>
              <a:t>The lower-tier partnership may also qualify as a QPI if the partnership above can satisfy the participation test with respect to its directly owned partnership (i.e., not with respect to the tax-exempt organization). Thus, for purposes of the look-through rule, the participation test applies tier by tier to intervening indirectly owned partnerships.</a:t>
            </a:r>
          </a:p>
          <a:p>
            <a:pPr lvl="1"/>
            <a:r>
              <a:rPr lang="en-IN" altLang="en-US" dirty="0"/>
              <a:t>Lower-tier partnerships that can be considered QPIs under the look-through rule may be, but are not required to be, aggregated with other QPIs as a single unrelated trade or business.</a:t>
            </a:r>
          </a:p>
        </p:txBody>
      </p:sp>
      <p:sp>
        <p:nvSpPr>
          <p:cNvPr id="4" name="Rectangle 3">
            <a:extLst>
              <a:ext uri="{FF2B5EF4-FFF2-40B4-BE49-F238E27FC236}">
                <a16:creationId xmlns:a16="http://schemas.microsoft.com/office/drawing/2014/main" id="{5A03DC9B-981A-7B70-DCD8-F961EBEEE044}"/>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C5D31E96-02E1-A08C-82C0-9EFDCF547EF4}"/>
              </a:ext>
            </a:extLst>
          </p:cNvPr>
          <p:cNvSpPr/>
          <p:nvPr/>
        </p:nvSpPr>
        <p:spPr>
          <a:xfrm>
            <a:off x="5974813" y="3244334"/>
            <a:ext cx="242374" cy="369332"/>
          </a:xfrm>
          <a:prstGeom prst="rect">
            <a:avLst/>
          </a:prstGeom>
        </p:spPr>
        <p:txBody>
          <a:bodyPr wrap="none">
            <a:spAutoFit/>
          </a:bodyPr>
          <a:lstStyle/>
          <a:p>
            <a:r>
              <a:rPr lang="en-US" dirty="0">
                <a:solidFill>
                  <a:schemeClr val="bg1"/>
                </a:solidFill>
                <a:latin typeface="Times New Roman" panose="02020603050405020304" pitchFamily="18" charset="0"/>
              </a:rPr>
              <a:t> </a:t>
            </a:r>
            <a:endParaRPr lang="en-US" dirty="0">
              <a:solidFill>
                <a:schemeClr val="bg1"/>
              </a:solidFill>
            </a:endParaRPr>
          </a:p>
        </p:txBody>
      </p:sp>
      <p:sp>
        <p:nvSpPr>
          <p:cNvPr id="6" name="Rectangle 5">
            <a:extLst>
              <a:ext uri="{FF2B5EF4-FFF2-40B4-BE49-F238E27FC236}">
                <a16:creationId xmlns:a16="http://schemas.microsoft.com/office/drawing/2014/main" id="{168E6DED-F55B-AB46-38DA-CFF78589FDB4}"/>
              </a:ext>
            </a:extLst>
          </p:cNvPr>
          <p:cNvSpPr/>
          <p:nvPr/>
        </p:nvSpPr>
        <p:spPr>
          <a:xfrm>
            <a:off x="7559065" y="2765868"/>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Slide Number Placeholder 11">
            <a:extLst>
              <a:ext uri="{FF2B5EF4-FFF2-40B4-BE49-F238E27FC236}">
                <a16:creationId xmlns:a16="http://schemas.microsoft.com/office/drawing/2014/main" id="{7FEBE6B5-13A5-646B-98D2-8FFB81FB830C}"/>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57</a:t>
            </a:fld>
            <a:endParaRPr lang="en-US" sz="800" dirty="0"/>
          </a:p>
        </p:txBody>
      </p:sp>
    </p:spTree>
    <p:extLst>
      <p:ext uri="{BB962C8B-B14F-4D97-AF65-F5344CB8AC3E}">
        <p14:creationId xmlns:p14="http://schemas.microsoft.com/office/powerpoint/2010/main" val="1663872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18F77BA-9916-4FEE-8674-52EBCF22DAFB}"/>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Object 4" hidden="1">
                        <a:extLst>
                          <a:ext uri="{FF2B5EF4-FFF2-40B4-BE49-F238E27FC236}">
                            <a16:creationId xmlns:a16="http://schemas.microsoft.com/office/drawing/2014/main" id="{918F77BA-9916-4FEE-8674-52EBCF22DAFB}"/>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5E02D91-16BC-4B7C-A8A5-D156942972F6}"/>
              </a:ext>
            </a:extLst>
          </p:cNvPr>
          <p:cNvSpPr>
            <a:spLocks noGrp="1"/>
          </p:cNvSpPr>
          <p:nvPr>
            <p:ph type="title"/>
          </p:nvPr>
        </p:nvSpPr>
        <p:spPr/>
        <p:txBody>
          <a:bodyPr vert="horz"/>
          <a:lstStyle/>
          <a:p>
            <a:r>
              <a:rPr lang="en-US" dirty="0"/>
              <a:t>Polling question 11</a:t>
            </a:r>
          </a:p>
        </p:txBody>
      </p:sp>
      <p:sp>
        <p:nvSpPr>
          <p:cNvPr id="3" name="Content Placeholder 2">
            <a:extLst>
              <a:ext uri="{FF2B5EF4-FFF2-40B4-BE49-F238E27FC236}">
                <a16:creationId xmlns:a16="http://schemas.microsoft.com/office/drawing/2014/main" id="{E7BC1BF9-9306-41ED-8CDB-761C044F400E}"/>
              </a:ext>
            </a:extLst>
          </p:cNvPr>
          <p:cNvSpPr>
            <a:spLocks noGrp="1"/>
          </p:cNvSpPr>
          <p:nvPr>
            <p:ph sz="quarter" idx="16"/>
          </p:nvPr>
        </p:nvSpPr>
        <p:spPr/>
        <p:txBody>
          <a:bodyPr/>
          <a:lstStyle/>
          <a:p>
            <a:pPr marL="0" indent="0">
              <a:buNone/>
            </a:pPr>
            <a:r>
              <a:rPr lang="en-US" dirty="0"/>
              <a:t>How many Section 512(a)(6) silos (i.e., separate unrelated trades or businesses) did your organization report on its most recently filed Form 990-T? </a:t>
            </a:r>
          </a:p>
          <a:p>
            <a:endParaRPr lang="en-US" dirty="0"/>
          </a:p>
          <a:p>
            <a:pPr marL="457200" indent="-457200">
              <a:buFont typeface="+mj-lt"/>
              <a:buAutoNum type="alphaUcPeriod"/>
            </a:pPr>
            <a:r>
              <a:rPr lang="en-US" dirty="0"/>
              <a:t>1–3</a:t>
            </a:r>
          </a:p>
          <a:p>
            <a:pPr marL="457200" indent="-457200">
              <a:buFont typeface="+mj-lt"/>
              <a:buAutoNum type="alphaUcPeriod"/>
            </a:pPr>
            <a:r>
              <a:rPr lang="en-US" dirty="0"/>
              <a:t>4–6</a:t>
            </a:r>
          </a:p>
          <a:p>
            <a:pPr marL="457200" indent="-457200">
              <a:buFont typeface="+mj-lt"/>
              <a:buAutoNum type="alphaUcPeriod"/>
            </a:pPr>
            <a:r>
              <a:rPr lang="en-US" dirty="0"/>
              <a:t>More than 6</a:t>
            </a:r>
          </a:p>
          <a:p>
            <a:pPr marL="457200" indent="-457200">
              <a:buFont typeface="+mj-lt"/>
              <a:buAutoNum type="alphaUcPeriod"/>
            </a:pPr>
            <a:r>
              <a:rPr lang="en-US" dirty="0"/>
              <a:t>Not sure</a:t>
            </a:r>
          </a:p>
        </p:txBody>
      </p:sp>
      <p:sp>
        <p:nvSpPr>
          <p:cNvPr id="4" name="Slide Number Placeholder 11">
            <a:extLst>
              <a:ext uri="{FF2B5EF4-FFF2-40B4-BE49-F238E27FC236}">
                <a16:creationId xmlns:a16="http://schemas.microsoft.com/office/drawing/2014/main" id="{B467DE84-C52C-902B-F350-031D363DB4BE}"/>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58</a:t>
            </a:fld>
            <a:endParaRPr lang="en-US" sz="800" dirty="0"/>
          </a:p>
        </p:txBody>
      </p:sp>
    </p:spTree>
    <p:extLst>
      <p:ext uri="{BB962C8B-B14F-4D97-AF65-F5344CB8AC3E}">
        <p14:creationId xmlns:p14="http://schemas.microsoft.com/office/powerpoint/2010/main" val="237194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110EB6D-CC5B-48E1-BB66-827A505B4DFB}"/>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3" name="Object 2" hidden="1">
                        <a:extLst>
                          <a:ext uri="{FF2B5EF4-FFF2-40B4-BE49-F238E27FC236}">
                            <a16:creationId xmlns:a16="http://schemas.microsoft.com/office/drawing/2014/main" id="{E110EB6D-CC5B-48E1-BB66-827A505B4DFB}"/>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a:xfrm>
            <a:off x="485523" y="382588"/>
            <a:ext cx="11224347" cy="638175"/>
          </a:xfrm>
        </p:spPr>
        <p:txBody>
          <a:bodyPr vert="horz"/>
          <a:lstStyle/>
          <a:p>
            <a:r>
              <a:rPr lang="en-US" dirty="0"/>
              <a:t>Presenters</a:t>
            </a:r>
            <a:endParaRPr lang="en-GB" dirty="0"/>
          </a:p>
        </p:txBody>
      </p:sp>
      <p:sp>
        <p:nvSpPr>
          <p:cNvPr id="8" name="Content Placeholder 6">
            <a:extLst>
              <a:ext uri="{FF2B5EF4-FFF2-40B4-BE49-F238E27FC236}">
                <a16:creationId xmlns:a16="http://schemas.microsoft.com/office/drawing/2014/main" id="{404DCC55-1F88-4A04-A828-E453EDD86D6E}"/>
              </a:ext>
            </a:extLst>
          </p:cNvPr>
          <p:cNvSpPr txBox="1">
            <a:spLocks/>
          </p:cNvSpPr>
          <p:nvPr/>
        </p:nvSpPr>
        <p:spPr>
          <a:xfrm>
            <a:off x="496978" y="1157584"/>
            <a:ext cx="3780506" cy="1585615"/>
          </a:xfrm>
          <a:prstGeom prst="rect">
            <a:avLst/>
          </a:prstGeom>
          <a:ln>
            <a:solidFill>
              <a:schemeClr val="tx2"/>
            </a:solidFill>
          </a:ln>
        </p:spPr>
        <p:txBody>
          <a:bodyPr anchor="ctr" anchorCtr="0"/>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285750" indent="0">
              <a:buNone/>
            </a:pPr>
            <a:r>
              <a:rPr lang="en-US" b="1" dirty="0">
                <a:solidFill>
                  <a:schemeClr val="tx2"/>
                </a:solidFill>
              </a:rPr>
              <a:t>Bob Vuillemot</a:t>
            </a:r>
          </a:p>
          <a:p>
            <a:pPr marL="267320" lvl="1" indent="0">
              <a:spcBef>
                <a:spcPts val="0"/>
              </a:spcBef>
              <a:buNone/>
            </a:pPr>
            <a:r>
              <a:rPr lang="en-US" sz="1600" dirty="0"/>
              <a:t>Ernst &amp; Young LLP</a:t>
            </a:r>
          </a:p>
          <a:p>
            <a:pPr marL="267320" lvl="1" indent="0">
              <a:spcBef>
                <a:spcPts val="0"/>
              </a:spcBef>
              <a:buNone/>
            </a:pPr>
            <a:r>
              <a:rPr lang="en-US" sz="1600" dirty="0"/>
              <a:t>Pittsburgh, Pennsylvania</a:t>
            </a:r>
          </a:p>
          <a:p>
            <a:pPr marL="267320" lvl="1" indent="0">
              <a:spcBef>
                <a:spcPts val="0"/>
              </a:spcBef>
              <a:buNone/>
            </a:pPr>
            <a:r>
              <a:rPr lang="en-US" sz="1600" dirty="0"/>
              <a:t>robert.vuillemot@ey.com</a:t>
            </a:r>
          </a:p>
          <a:p>
            <a:pPr marL="267320" lvl="1" indent="0">
              <a:spcBef>
                <a:spcPts val="0"/>
              </a:spcBef>
              <a:buNone/>
            </a:pPr>
            <a:r>
              <a:rPr lang="en-US" sz="1600" dirty="0"/>
              <a:t>+1 412 644 5313</a:t>
            </a:r>
          </a:p>
        </p:txBody>
      </p:sp>
      <p:sp>
        <p:nvSpPr>
          <p:cNvPr id="10" name="Content Placeholder 6">
            <a:extLst>
              <a:ext uri="{FF2B5EF4-FFF2-40B4-BE49-F238E27FC236}">
                <a16:creationId xmlns:a16="http://schemas.microsoft.com/office/drawing/2014/main" id="{E4B897F9-4373-4505-8380-78CD7C19F8A8}"/>
              </a:ext>
            </a:extLst>
          </p:cNvPr>
          <p:cNvSpPr txBox="1">
            <a:spLocks/>
          </p:cNvSpPr>
          <p:nvPr/>
        </p:nvSpPr>
        <p:spPr>
          <a:xfrm>
            <a:off x="6381135" y="1157584"/>
            <a:ext cx="3780506" cy="1585615"/>
          </a:xfrm>
          <a:prstGeom prst="rect">
            <a:avLst/>
          </a:prstGeom>
          <a:ln>
            <a:solidFill>
              <a:schemeClr val="tx2"/>
            </a:solidFill>
          </a:ln>
        </p:spPr>
        <p:txBody>
          <a:bodyPr vert="horz" lIns="0" tIns="0" rIns="0" bIns="0" rtlCol="0" anchor="ctr" anchorCtr="0">
            <a:noAutofit/>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285750" indent="0">
              <a:buNone/>
            </a:pPr>
            <a:r>
              <a:rPr lang="en-US" b="1" dirty="0">
                <a:solidFill>
                  <a:schemeClr val="tx2"/>
                </a:solidFill>
              </a:rPr>
              <a:t>Kristen Farr Capizzi</a:t>
            </a:r>
          </a:p>
          <a:p>
            <a:pPr marL="267320" lvl="1" indent="0">
              <a:spcBef>
                <a:spcPts val="0"/>
              </a:spcBef>
              <a:buNone/>
            </a:pPr>
            <a:r>
              <a:rPr lang="en-US" sz="1600" dirty="0"/>
              <a:t>Ernst &amp; Young LLP</a:t>
            </a:r>
          </a:p>
          <a:p>
            <a:pPr marL="267320" lvl="1" indent="0">
              <a:spcBef>
                <a:spcPts val="0"/>
              </a:spcBef>
              <a:buNone/>
            </a:pPr>
            <a:r>
              <a:rPr lang="en-US" sz="1600" dirty="0"/>
              <a:t>Chicago, Illinois</a:t>
            </a:r>
          </a:p>
          <a:p>
            <a:pPr marL="267320" lvl="1" indent="0">
              <a:spcBef>
                <a:spcPts val="0"/>
              </a:spcBef>
              <a:buNone/>
            </a:pPr>
            <a:r>
              <a:rPr lang="en-US" sz="1600" dirty="0"/>
              <a:t>kristen.g.farr.capizzi@ey.com</a:t>
            </a:r>
          </a:p>
          <a:p>
            <a:pPr marL="267320" lvl="1" indent="0">
              <a:spcBef>
                <a:spcPts val="0"/>
              </a:spcBef>
              <a:buNone/>
            </a:pPr>
            <a:r>
              <a:rPr lang="en-US" sz="1600" dirty="0"/>
              <a:t>+1 312 928 1652</a:t>
            </a:r>
          </a:p>
        </p:txBody>
      </p:sp>
      <p:sp>
        <p:nvSpPr>
          <p:cNvPr id="11" name="Rectangle 10">
            <a:extLst>
              <a:ext uri="{FF2B5EF4-FFF2-40B4-BE49-F238E27FC236}">
                <a16:creationId xmlns:a16="http://schemas.microsoft.com/office/drawing/2014/main" id="{5EB78096-B09F-4FFA-8B59-5325119E2EB1}"/>
              </a:ext>
            </a:extLst>
          </p:cNvPr>
          <p:cNvSpPr/>
          <p:nvPr/>
        </p:nvSpPr>
        <p:spPr>
          <a:xfrm>
            <a:off x="6331974" y="1157584"/>
            <a:ext cx="98322" cy="1585615"/>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2" name="Content Placeholder 6">
            <a:extLst>
              <a:ext uri="{FF2B5EF4-FFF2-40B4-BE49-F238E27FC236}">
                <a16:creationId xmlns:a16="http://schemas.microsoft.com/office/drawing/2014/main" id="{9B4B1E8B-2526-40F6-9B3B-EC1B863B859A}"/>
              </a:ext>
            </a:extLst>
          </p:cNvPr>
          <p:cNvSpPr txBox="1">
            <a:spLocks/>
          </p:cNvSpPr>
          <p:nvPr/>
        </p:nvSpPr>
        <p:spPr>
          <a:xfrm>
            <a:off x="496978" y="2937586"/>
            <a:ext cx="3780505" cy="1585615"/>
          </a:xfrm>
          <a:prstGeom prst="rect">
            <a:avLst/>
          </a:prstGeom>
          <a:ln>
            <a:solidFill>
              <a:schemeClr val="tx2"/>
            </a:solidFill>
          </a:ln>
        </p:spPr>
        <p:txBody>
          <a:bodyPr vert="horz" lIns="0" tIns="0" rIns="0" bIns="0" rtlCol="0" anchor="ctr" anchorCtr="0">
            <a:noAutofit/>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285750" indent="0">
              <a:buNone/>
            </a:pPr>
            <a:r>
              <a:rPr lang="en-US" b="1" dirty="0">
                <a:solidFill>
                  <a:schemeClr val="tx2"/>
                </a:solidFill>
              </a:rPr>
              <a:t>Steve Clarke</a:t>
            </a:r>
          </a:p>
          <a:p>
            <a:pPr marL="267320" lvl="1" indent="0">
              <a:spcBef>
                <a:spcPts val="0"/>
              </a:spcBef>
              <a:buNone/>
            </a:pPr>
            <a:r>
              <a:rPr lang="en-US" sz="1600" dirty="0"/>
              <a:t>Ernst &amp; Young LLP</a:t>
            </a:r>
          </a:p>
          <a:p>
            <a:pPr marL="267320" lvl="1" indent="0">
              <a:spcBef>
                <a:spcPts val="0"/>
              </a:spcBef>
              <a:buNone/>
            </a:pPr>
            <a:r>
              <a:rPr lang="en-US" sz="1600" dirty="0"/>
              <a:t>Washington, DC stephen.clarke@ey.com</a:t>
            </a:r>
          </a:p>
          <a:p>
            <a:pPr marL="267320" lvl="1" indent="0">
              <a:spcBef>
                <a:spcPts val="0"/>
              </a:spcBef>
              <a:buNone/>
            </a:pPr>
            <a:r>
              <a:rPr lang="en-US" sz="1600" dirty="0"/>
              <a:t>+1 202 327 6064</a:t>
            </a:r>
          </a:p>
        </p:txBody>
      </p:sp>
      <p:sp>
        <p:nvSpPr>
          <p:cNvPr id="4" name="Content Placeholder 6">
            <a:extLst>
              <a:ext uri="{FF2B5EF4-FFF2-40B4-BE49-F238E27FC236}">
                <a16:creationId xmlns:a16="http://schemas.microsoft.com/office/drawing/2014/main" id="{432117A3-A0F4-E97F-AF45-CDF7F6776401}"/>
              </a:ext>
            </a:extLst>
          </p:cNvPr>
          <p:cNvSpPr txBox="1">
            <a:spLocks/>
          </p:cNvSpPr>
          <p:nvPr/>
        </p:nvSpPr>
        <p:spPr>
          <a:xfrm>
            <a:off x="6381136" y="2937586"/>
            <a:ext cx="3780506" cy="1585615"/>
          </a:xfrm>
          <a:prstGeom prst="rect">
            <a:avLst/>
          </a:prstGeom>
          <a:ln>
            <a:solidFill>
              <a:schemeClr val="tx2"/>
            </a:solidFill>
          </a:ln>
        </p:spPr>
        <p:txBody>
          <a:bodyPr vert="horz" lIns="0" tIns="0" rIns="0" bIns="0" rtlCol="0" anchor="ctr" anchorCtr="0">
            <a:noAutofit/>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285750" indent="0">
              <a:buNone/>
            </a:pPr>
            <a:r>
              <a:rPr lang="en-US" b="1" dirty="0">
                <a:solidFill>
                  <a:schemeClr val="tx2"/>
                </a:solidFill>
              </a:rPr>
              <a:t>Ivan Roussev</a:t>
            </a:r>
          </a:p>
          <a:p>
            <a:pPr marL="267320" lvl="1" indent="0">
              <a:spcBef>
                <a:spcPts val="0"/>
              </a:spcBef>
              <a:buNone/>
            </a:pPr>
            <a:r>
              <a:rPr lang="en-US" sz="1600" dirty="0"/>
              <a:t>Ernst &amp; Young LLP</a:t>
            </a:r>
          </a:p>
          <a:p>
            <a:pPr marL="267320" lvl="1" indent="0">
              <a:spcBef>
                <a:spcPts val="0"/>
              </a:spcBef>
              <a:buNone/>
            </a:pPr>
            <a:r>
              <a:rPr lang="en-US" sz="1600" dirty="0"/>
              <a:t>Dallas, Texas</a:t>
            </a:r>
          </a:p>
          <a:p>
            <a:pPr marL="267320" lvl="1" indent="0">
              <a:spcBef>
                <a:spcPts val="0"/>
              </a:spcBef>
              <a:buNone/>
            </a:pPr>
            <a:r>
              <a:rPr lang="en-US" sz="1600" dirty="0"/>
              <a:t>ivan.roussev@ey.com</a:t>
            </a:r>
          </a:p>
          <a:p>
            <a:pPr marL="267320" lvl="1" indent="0">
              <a:spcBef>
                <a:spcPts val="0"/>
              </a:spcBef>
              <a:buNone/>
            </a:pPr>
            <a:r>
              <a:rPr lang="en-US" sz="1600" dirty="0"/>
              <a:t>+1 214 969 8565</a:t>
            </a:r>
          </a:p>
        </p:txBody>
      </p:sp>
      <p:sp>
        <p:nvSpPr>
          <p:cNvPr id="5" name="Rectangle 4">
            <a:extLst>
              <a:ext uri="{FF2B5EF4-FFF2-40B4-BE49-F238E27FC236}">
                <a16:creationId xmlns:a16="http://schemas.microsoft.com/office/drawing/2014/main" id="{EC0C0BBC-059C-8BB5-463F-17B6F4AE6834}"/>
              </a:ext>
            </a:extLst>
          </p:cNvPr>
          <p:cNvSpPr/>
          <p:nvPr/>
        </p:nvSpPr>
        <p:spPr>
          <a:xfrm>
            <a:off x="6331974" y="2937586"/>
            <a:ext cx="98322" cy="1585615"/>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6" name="Content Placeholder 6">
            <a:extLst>
              <a:ext uri="{FF2B5EF4-FFF2-40B4-BE49-F238E27FC236}">
                <a16:creationId xmlns:a16="http://schemas.microsoft.com/office/drawing/2014/main" id="{87AB7F54-CD51-E83C-DD4F-3462E6A2C3FC}"/>
              </a:ext>
            </a:extLst>
          </p:cNvPr>
          <p:cNvSpPr txBox="1">
            <a:spLocks/>
          </p:cNvSpPr>
          <p:nvPr/>
        </p:nvSpPr>
        <p:spPr>
          <a:xfrm>
            <a:off x="496978" y="4717587"/>
            <a:ext cx="3780504" cy="1585615"/>
          </a:xfrm>
          <a:prstGeom prst="rect">
            <a:avLst/>
          </a:prstGeom>
          <a:ln>
            <a:solidFill>
              <a:schemeClr val="tx2"/>
            </a:solidFill>
          </a:ln>
        </p:spPr>
        <p:txBody>
          <a:bodyPr vert="horz" lIns="0" tIns="0" rIns="0" bIns="0" rtlCol="0" anchor="ctr" anchorCtr="0">
            <a:noAutofit/>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285750" indent="0">
              <a:buNone/>
            </a:pPr>
            <a:r>
              <a:rPr lang="en-US" b="1" dirty="0">
                <a:solidFill>
                  <a:schemeClr val="tx2"/>
                </a:solidFill>
              </a:rPr>
              <a:t>Emma Walsh</a:t>
            </a:r>
          </a:p>
          <a:p>
            <a:pPr marL="267320" lvl="1" indent="0">
              <a:spcBef>
                <a:spcPts val="0"/>
              </a:spcBef>
              <a:buNone/>
            </a:pPr>
            <a:r>
              <a:rPr lang="en-US" sz="1600" dirty="0"/>
              <a:t>Ernst &amp; Young LLP</a:t>
            </a:r>
          </a:p>
          <a:p>
            <a:pPr marL="267320" lvl="1" indent="0">
              <a:spcBef>
                <a:spcPts val="0"/>
              </a:spcBef>
              <a:buNone/>
            </a:pPr>
            <a:r>
              <a:rPr lang="en-US" sz="1600" dirty="0"/>
              <a:t>Boston, Massachusetts</a:t>
            </a:r>
          </a:p>
          <a:p>
            <a:pPr marL="267320" lvl="1" indent="0">
              <a:spcBef>
                <a:spcPts val="0"/>
              </a:spcBef>
              <a:buNone/>
            </a:pPr>
            <a:r>
              <a:rPr lang="en-US" sz="1600" dirty="0"/>
              <a:t>emma.walsh4@ey.com</a:t>
            </a:r>
          </a:p>
          <a:p>
            <a:pPr marL="267320" lvl="1" indent="0">
              <a:spcBef>
                <a:spcPts val="0"/>
              </a:spcBef>
              <a:buNone/>
            </a:pPr>
            <a:r>
              <a:rPr lang="en-US" sz="1600" dirty="0"/>
              <a:t>+1 617 587 9111</a:t>
            </a:r>
          </a:p>
        </p:txBody>
      </p:sp>
      <p:sp>
        <p:nvSpPr>
          <p:cNvPr id="9" name="Rectangle 8">
            <a:extLst>
              <a:ext uri="{FF2B5EF4-FFF2-40B4-BE49-F238E27FC236}">
                <a16:creationId xmlns:a16="http://schemas.microsoft.com/office/drawing/2014/main" id="{B52391C2-876D-4B45-9425-6D0F94897E07}"/>
              </a:ext>
            </a:extLst>
          </p:cNvPr>
          <p:cNvSpPr/>
          <p:nvPr/>
        </p:nvSpPr>
        <p:spPr>
          <a:xfrm>
            <a:off x="447817" y="1157584"/>
            <a:ext cx="98322" cy="1585615"/>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3" name="Rectangle 12">
            <a:extLst>
              <a:ext uri="{FF2B5EF4-FFF2-40B4-BE49-F238E27FC236}">
                <a16:creationId xmlns:a16="http://schemas.microsoft.com/office/drawing/2014/main" id="{97AB814D-D237-483E-9B06-EE485E64A9BC}"/>
              </a:ext>
            </a:extLst>
          </p:cNvPr>
          <p:cNvSpPr/>
          <p:nvPr/>
        </p:nvSpPr>
        <p:spPr>
          <a:xfrm>
            <a:off x="447816" y="2937586"/>
            <a:ext cx="98322" cy="1585615"/>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7" name="Rectangle 6">
            <a:extLst>
              <a:ext uri="{FF2B5EF4-FFF2-40B4-BE49-F238E27FC236}">
                <a16:creationId xmlns:a16="http://schemas.microsoft.com/office/drawing/2014/main" id="{1B284758-4357-D266-07C0-4FDBF501BEDA}"/>
              </a:ext>
            </a:extLst>
          </p:cNvPr>
          <p:cNvSpPr/>
          <p:nvPr/>
        </p:nvSpPr>
        <p:spPr>
          <a:xfrm>
            <a:off x="447816" y="4717585"/>
            <a:ext cx="98322" cy="1585615"/>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4" name="Slide Number Placeholder 11">
            <a:extLst>
              <a:ext uri="{FF2B5EF4-FFF2-40B4-BE49-F238E27FC236}">
                <a16:creationId xmlns:a16="http://schemas.microsoft.com/office/drawing/2014/main" id="{16241EF2-7B91-D8E7-E34E-D1B226207F50}"/>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a:t>
            </a:fld>
            <a:endParaRPr lang="en-US" sz="800" dirty="0"/>
          </a:p>
        </p:txBody>
      </p:sp>
    </p:spTree>
    <p:extLst>
      <p:ext uri="{BB962C8B-B14F-4D97-AF65-F5344CB8AC3E}">
        <p14:creationId xmlns:p14="http://schemas.microsoft.com/office/powerpoint/2010/main" val="2512943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C31F-D1FB-6EB4-3D30-7D496395B8CF}"/>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BF5B8B-1DD6-B10E-17A8-873C0AB4B962}"/>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42BF5B8B-1DD6-B10E-17A8-873C0AB4B962}"/>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78F5919-D2D4-B240-70E0-D68EF47E32F9}"/>
              </a:ext>
            </a:extLst>
          </p:cNvPr>
          <p:cNvSpPr>
            <a:spLocks noGrp="1"/>
          </p:cNvSpPr>
          <p:nvPr>
            <p:ph type="title"/>
          </p:nvPr>
        </p:nvSpPr>
        <p:spPr>
          <a:xfrm>
            <a:off x="485523" y="382588"/>
            <a:ext cx="11224347" cy="638175"/>
          </a:xfrm>
        </p:spPr>
        <p:txBody>
          <a:bodyPr vert="horz"/>
          <a:lstStyle/>
          <a:p>
            <a:r>
              <a:rPr lang="en-IN" dirty="0"/>
              <a:t>UBI deductions: allocation methodology</a:t>
            </a:r>
            <a:br>
              <a:rPr lang="en-IN" dirty="0"/>
            </a:br>
            <a:endParaRPr lang="en-US" dirty="0"/>
          </a:p>
        </p:txBody>
      </p:sp>
      <p:sp>
        <p:nvSpPr>
          <p:cNvPr id="3" name="Content Placeholder 2">
            <a:extLst>
              <a:ext uri="{FF2B5EF4-FFF2-40B4-BE49-F238E27FC236}">
                <a16:creationId xmlns:a16="http://schemas.microsoft.com/office/drawing/2014/main" id="{A7D11888-2032-E9CD-83BC-1A5F4CE6E510}"/>
              </a:ext>
            </a:extLst>
          </p:cNvPr>
          <p:cNvSpPr>
            <a:spLocks noGrp="1"/>
          </p:cNvSpPr>
          <p:nvPr>
            <p:ph sz="quarter" idx="16"/>
          </p:nvPr>
        </p:nvSpPr>
        <p:spPr>
          <a:xfrm>
            <a:off x="485521" y="1411287"/>
            <a:ext cx="11224800" cy="4638675"/>
          </a:xfrm>
        </p:spPr>
        <p:txBody>
          <a:bodyPr/>
          <a:lstStyle/>
          <a:p>
            <a:r>
              <a:rPr lang="en-US" altLang="en-US" dirty="0"/>
              <a:t>The IRS and Treasury Department’s 2025–2026 Priority Guidance Plan omitted an item included in prior Priority Guidance Plans: guidance on how to allocate </a:t>
            </a:r>
            <a:r>
              <a:rPr lang="en-US" dirty="0"/>
              <a:t>expenses in computing UBTI.</a:t>
            </a:r>
          </a:p>
          <a:p>
            <a:r>
              <a:rPr lang="en-IN" altLang="en-US" dirty="0"/>
              <a:t>Treas. Reg. Section 1.512(a)-1(a) imposes these two criteria for deduction of expenses against UBI:</a:t>
            </a:r>
          </a:p>
          <a:p>
            <a:pPr lvl="1"/>
            <a:r>
              <a:rPr lang="en-IN" altLang="en-US" dirty="0"/>
              <a:t>Only deductions allowed under the IRC (e.g., Sections 162 and 167) may be taken against UBI.</a:t>
            </a:r>
          </a:p>
          <a:p>
            <a:pPr lvl="1"/>
            <a:r>
              <a:rPr lang="en-IN" altLang="en-US" dirty="0"/>
              <a:t>Deductions must be “directly connected with” activity that produced the UBI.</a:t>
            </a:r>
          </a:p>
          <a:p>
            <a:pPr lvl="2"/>
            <a:r>
              <a:rPr lang="en-IN" altLang="en-US" dirty="0"/>
              <a:t>Direct connection: Costs have a proximate and primary relationship to the carrying on of the business that generated the UBI.</a:t>
            </a:r>
          </a:p>
          <a:p>
            <a:pPr lvl="2"/>
            <a:r>
              <a:rPr lang="en-IN" altLang="en-US" dirty="0"/>
              <a:t>The IRS has argued that for an expense to be directly connected with an activity, it must be one that would not have been incurred in the absence of the activity.</a:t>
            </a:r>
          </a:p>
          <a:p>
            <a:pPr lvl="2"/>
            <a:r>
              <a:rPr lang="en-IN" altLang="en-US" dirty="0"/>
              <a:t>The tax court has placed the burden on the taxpayer to prove a direct connection between expenses and unrelated activity in order to take those expenses as deductions. In </a:t>
            </a:r>
            <a:r>
              <a:rPr lang="en-IN" altLang="en-US" i="1" dirty="0"/>
              <a:t>CORE Special Purpose Fund v. Comm’r</a:t>
            </a:r>
            <a:r>
              <a:rPr lang="en-IN" altLang="en-US" dirty="0"/>
              <a:t>, TC Memo 1985-48, the tax court disallowed deductions — the taxpayer did not prove the actual incurrence of expenses or that the expenses were directly connected with a UBI business activity.</a:t>
            </a:r>
          </a:p>
          <a:p>
            <a:r>
              <a:rPr lang="en-IN" altLang="en-US" dirty="0"/>
              <a:t>Dual use of facilities or personnel:</a:t>
            </a:r>
          </a:p>
          <a:p>
            <a:pPr lvl="1"/>
            <a:r>
              <a:rPr lang="en-IN" altLang="en-US" dirty="0"/>
              <a:t>Where facilities or personnel are used for both exempt functions and the conduct of an unrelated trade or business, the expenses, depreciation and similar items attributable to such facilities or personnel must be allocated between the two uses on a reasonable basis. See Treas. Reg. Section 1.512(a)–1(c).</a:t>
            </a:r>
          </a:p>
        </p:txBody>
      </p:sp>
      <p:sp>
        <p:nvSpPr>
          <p:cNvPr id="4" name="Slide Number Placeholder 11">
            <a:extLst>
              <a:ext uri="{FF2B5EF4-FFF2-40B4-BE49-F238E27FC236}">
                <a16:creationId xmlns:a16="http://schemas.microsoft.com/office/drawing/2014/main" id="{303349AA-1EEE-76D7-D74E-94361D5A612B}"/>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59</a:t>
            </a:fld>
            <a:endParaRPr lang="en-US" sz="800" dirty="0"/>
          </a:p>
        </p:txBody>
      </p:sp>
    </p:spTree>
    <p:extLst>
      <p:ext uri="{BB962C8B-B14F-4D97-AF65-F5344CB8AC3E}">
        <p14:creationId xmlns:p14="http://schemas.microsoft.com/office/powerpoint/2010/main" val="325963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39701-B50C-5D10-8CBA-F6C4156FB878}"/>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0028613-EBBF-0682-E937-F288E37F4CC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A0028613-EBBF-0682-E937-F288E37F4CC8}"/>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EC1D8E-DF83-7A7E-1107-0C41D91583DC}"/>
              </a:ext>
            </a:extLst>
          </p:cNvPr>
          <p:cNvSpPr>
            <a:spLocks noGrp="1"/>
          </p:cNvSpPr>
          <p:nvPr>
            <p:ph type="title"/>
          </p:nvPr>
        </p:nvSpPr>
        <p:spPr>
          <a:xfrm>
            <a:off x="485523" y="382588"/>
            <a:ext cx="11224347" cy="638175"/>
          </a:xfrm>
        </p:spPr>
        <p:txBody>
          <a:bodyPr vert="horz"/>
          <a:lstStyle/>
          <a:p>
            <a:r>
              <a:rPr lang="en-IN" dirty="0"/>
              <a:t>UBI deductions: allocation methodology (cont.)</a:t>
            </a:r>
            <a:endParaRPr lang="en-US" dirty="0"/>
          </a:p>
        </p:txBody>
      </p:sp>
      <p:sp>
        <p:nvSpPr>
          <p:cNvPr id="3" name="Content Placeholder 2">
            <a:extLst>
              <a:ext uri="{FF2B5EF4-FFF2-40B4-BE49-F238E27FC236}">
                <a16:creationId xmlns:a16="http://schemas.microsoft.com/office/drawing/2014/main" id="{359908EE-16FB-4DD1-FA9E-87BBDD26C17F}"/>
              </a:ext>
            </a:extLst>
          </p:cNvPr>
          <p:cNvSpPr>
            <a:spLocks noGrp="1"/>
          </p:cNvSpPr>
          <p:nvPr>
            <p:ph sz="quarter" idx="16"/>
          </p:nvPr>
        </p:nvSpPr>
        <p:spPr>
          <a:xfrm>
            <a:off x="485521" y="1411287"/>
            <a:ext cx="11224800" cy="4638675"/>
          </a:xfrm>
        </p:spPr>
        <p:txBody>
          <a:bodyPr/>
          <a:lstStyle/>
          <a:p>
            <a:r>
              <a:rPr lang="en-IN" altLang="en-US" dirty="0"/>
              <a:t>Use IRC Section 482 transfer pricing concepts for allocation methodology</a:t>
            </a:r>
          </a:p>
          <a:p>
            <a:r>
              <a:rPr lang="en-IN" altLang="en-US" dirty="0"/>
              <a:t>Examples of categories of expenses that may be allocated on a reasonable basis:</a:t>
            </a:r>
          </a:p>
          <a:p>
            <a:pPr lvl="1"/>
            <a:r>
              <a:rPr lang="en-IN" altLang="en-US" dirty="0"/>
              <a:t>Depreciation</a:t>
            </a:r>
          </a:p>
          <a:p>
            <a:pPr lvl="1"/>
            <a:r>
              <a:rPr lang="en-IN" altLang="en-US" dirty="0"/>
              <a:t>Personnel costs</a:t>
            </a:r>
          </a:p>
          <a:p>
            <a:pPr lvl="1"/>
            <a:r>
              <a:rPr lang="en-IN" altLang="en-US" dirty="0"/>
              <a:t>Rent for dual-use space</a:t>
            </a:r>
          </a:p>
          <a:p>
            <a:pPr lvl="1"/>
            <a:r>
              <a:rPr lang="en-IN" altLang="en-US" dirty="0"/>
              <a:t>Utilities</a:t>
            </a:r>
          </a:p>
          <a:p>
            <a:pPr lvl="1"/>
            <a:r>
              <a:rPr lang="en-IN" altLang="en-US" dirty="0"/>
              <a:t>Maintenance</a:t>
            </a:r>
          </a:p>
          <a:p>
            <a:pPr lvl="1"/>
            <a:r>
              <a:rPr lang="en-IN" altLang="en-US" dirty="0"/>
              <a:t>Cost of equipment</a:t>
            </a:r>
          </a:p>
          <a:p>
            <a:r>
              <a:rPr lang="en-IN" altLang="en-US" dirty="0"/>
              <a:t>Examples of what may constitute reasonable allocation: </a:t>
            </a:r>
          </a:p>
          <a:p>
            <a:pPr lvl="1"/>
            <a:r>
              <a:rPr lang="en-IN" altLang="en-US" b="1" dirty="0"/>
              <a:t>Hours spent: </a:t>
            </a:r>
            <a:r>
              <a:rPr lang="en-IN" altLang="en-US" dirty="0"/>
              <a:t>to allocate payroll taxes, employee benefits and pensions related to persons performing both related and unrelated activities </a:t>
            </a:r>
          </a:p>
          <a:p>
            <a:pPr lvl="1"/>
            <a:r>
              <a:rPr lang="en-IN" altLang="en-US" b="1" dirty="0"/>
              <a:t>Square footage: </a:t>
            </a:r>
            <a:r>
              <a:rPr lang="en-IN" altLang="en-US" dirty="0"/>
              <a:t>to allocate depreciation, maintenance, utilities and other fixed expenses of a facility in which unrelated functions are conducted continually in designated areas </a:t>
            </a:r>
          </a:p>
          <a:p>
            <a:pPr lvl="1"/>
            <a:r>
              <a:rPr lang="en-IN" altLang="en-US" b="1" dirty="0"/>
              <a:t>Gross receipts: </a:t>
            </a:r>
            <a:r>
              <a:rPr lang="en-IN" altLang="en-US" dirty="0"/>
              <a:t>variable expenses, such as cost of goods sold</a:t>
            </a:r>
          </a:p>
        </p:txBody>
      </p:sp>
      <p:sp>
        <p:nvSpPr>
          <p:cNvPr id="4" name="Slide Number Placeholder 11">
            <a:extLst>
              <a:ext uri="{FF2B5EF4-FFF2-40B4-BE49-F238E27FC236}">
                <a16:creationId xmlns:a16="http://schemas.microsoft.com/office/drawing/2014/main" id="{A1A20444-CCBB-8744-3B32-D2532EDAEBAC}"/>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60</a:t>
            </a:fld>
            <a:endParaRPr lang="en-US" sz="800" dirty="0"/>
          </a:p>
        </p:txBody>
      </p:sp>
    </p:spTree>
    <p:extLst>
      <p:ext uri="{BB962C8B-B14F-4D97-AF65-F5344CB8AC3E}">
        <p14:creationId xmlns:p14="http://schemas.microsoft.com/office/powerpoint/2010/main" val="1826530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F24D3-A184-7384-D484-965CF1FE2B75}"/>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8147056-ECE3-0BE7-01D6-A4A332B1DF8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68147056-ECE3-0BE7-01D6-A4A332B1DF87}"/>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AB29221-F031-3B4B-41B4-1FC1A8FA3A18}"/>
              </a:ext>
            </a:extLst>
          </p:cNvPr>
          <p:cNvSpPr>
            <a:spLocks noGrp="1"/>
          </p:cNvSpPr>
          <p:nvPr>
            <p:ph type="title"/>
          </p:nvPr>
        </p:nvSpPr>
        <p:spPr>
          <a:xfrm>
            <a:off x="485523" y="382588"/>
            <a:ext cx="11224347" cy="638175"/>
          </a:xfrm>
        </p:spPr>
        <p:txBody>
          <a:bodyPr vert="horz"/>
          <a:lstStyle/>
          <a:p>
            <a:r>
              <a:rPr lang="en-IN" dirty="0"/>
              <a:t>UBI deductions: allocation methodology (cont.)</a:t>
            </a:r>
            <a:br>
              <a:rPr lang="en-IN" dirty="0"/>
            </a:br>
            <a:endParaRPr lang="en-US" dirty="0"/>
          </a:p>
        </p:txBody>
      </p:sp>
      <p:sp>
        <p:nvSpPr>
          <p:cNvPr id="4" name="Content Placeholder 3">
            <a:extLst>
              <a:ext uri="{FF2B5EF4-FFF2-40B4-BE49-F238E27FC236}">
                <a16:creationId xmlns:a16="http://schemas.microsoft.com/office/drawing/2014/main" id="{861D1F6E-5F4D-ABA9-F81D-84CAFC7DEE49}"/>
              </a:ext>
            </a:extLst>
          </p:cNvPr>
          <p:cNvSpPr>
            <a:spLocks noGrp="1"/>
          </p:cNvSpPr>
          <p:nvPr>
            <p:ph sz="quarter" idx="16"/>
          </p:nvPr>
        </p:nvSpPr>
        <p:spPr>
          <a:xfrm>
            <a:off x="485775" y="1649692"/>
            <a:ext cx="5356225" cy="4400271"/>
          </a:xfrm>
        </p:spPr>
        <p:txBody>
          <a:bodyPr/>
          <a:lstStyle/>
          <a:p>
            <a:r>
              <a:rPr lang="en-IN" altLang="en-US" sz="1400" dirty="0"/>
              <a:t>Use a consistent method</a:t>
            </a:r>
          </a:p>
          <a:p>
            <a:r>
              <a:rPr lang="en-IN" altLang="en-US" sz="1400" dirty="0"/>
              <a:t>Charge as direct costs all expenses that can possibly be identified with specific activities </a:t>
            </a:r>
          </a:p>
          <a:p>
            <a:r>
              <a:rPr lang="en-IN" altLang="en-US" sz="1400" dirty="0"/>
              <a:t>Reduce the pool of indirect costs as much as possible</a:t>
            </a:r>
          </a:p>
          <a:p>
            <a:r>
              <a:rPr lang="en-IN" altLang="en-US" sz="1400" dirty="0"/>
              <a:t>Maintain contemporaneous time records</a:t>
            </a:r>
          </a:p>
          <a:p>
            <a:r>
              <a:rPr lang="en-IN" altLang="en-US" sz="1400" dirty="0"/>
              <a:t>Use floor plans and leases for square footage allocations</a:t>
            </a:r>
          </a:p>
          <a:p>
            <a:r>
              <a:rPr lang="en-IN" altLang="en-US" sz="1400" dirty="0"/>
              <a:t>Keep all worksheets and records used to develop cost allocations.</a:t>
            </a:r>
          </a:p>
          <a:p>
            <a:r>
              <a:rPr lang="en-IN" altLang="en-US" sz="1400" dirty="0"/>
              <a:t>Allocate appropriate expenses, such as: </a:t>
            </a:r>
          </a:p>
          <a:p>
            <a:pPr lvl="1"/>
            <a:r>
              <a:rPr lang="en-IN" altLang="en-US" sz="1400" dirty="0"/>
              <a:t>Interest expense on general purpose borrowing, board of directors meeting expenses. </a:t>
            </a:r>
          </a:p>
          <a:p>
            <a:pPr lvl="1"/>
            <a:r>
              <a:rPr lang="en-IN" altLang="en-US" sz="1400" dirty="0"/>
              <a:t>Legal and accounting fees.</a:t>
            </a:r>
          </a:p>
          <a:p>
            <a:pPr lvl="1"/>
            <a:r>
              <a:rPr lang="en-IN" altLang="en-US" sz="1400" dirty="0"/>
              <a:t>Other consultant fees. </a:t>
            </a:r>
          </a:p>
          <a:p>
            <a:pPr lvl="1"/>
            <a:r>
              <a:rPr lang="en-IN" altLang="en-US" sz="1400" dirty="0"/>
              <a:t>Licenses and taxes.</a:t>
            </a:r>
          </a:p>
          <a:p>
            <a:r>
              <a:rPr lang="en-IN" altLang="en-US" sz="1400" dirty="0"/>
              <a:t>Review and revisit your allocation method and its supporting rationale every three to five years and document such concurrently.</a:t>
            </a:r>
          </a:p>
          <a:p>
            <a:endParaRPr lang="en-US" sz="1400" dirty="0"/>
          </a:p>
        </p:txBody>
      </p:sp>
      <p:sp>
        <p:nvSpPr>
          <p:cNvPr id="3" name="Content Placeholder 2">
            <a:extLst>
              <a:ext uri="{FF2B5EF4-FFF2-40B4-BE49-F238E27FC236}">
                <a16:creationId xmlns:a16="http://schemas.microsoft.com/office/drawing/2014/main" id="{5ECECC77-B59D-606C-5EF4-ECDA3A1AE3B5}"/>
              </a:ext>
            </a:extLst>
          </p:cNvPr>
          <p:cNvSpPr>
            <a:spLocks noGrp="1"/>
          </p:cNvSpPr>
          <p:nvPr>
            <p:ph sz="quarter" idx="15"/>
          </p:nvPr>
        </p:nvSpPr>
        <p:spPr>
          <a:xfrm>
            <a:off x="6353175" y="1649692"/>
            <a:ext cx="5356225" cy="4400271"/>
          </a:xfrm>
        </p:spPr>
        <p:txBody>
          <a:bodyPr/>
          <a:lstStyle/>
          <a:p>
            <a:r>
              <a:rPr lang="en-IN" altLang="en-US" sz="1400" dirty="0"/>
              <a:t>Allocate on the ratio of gross income under most circumstances.</a:t>
            </a:r>
          </a:p>
          <a:p>
            <a:r>
              <a:rPr lang="en-IN" altLang="en-US" sz="1400" dirty="0"/>
              <a:t>Allocate membership, development and fundraising costs. These generally should be direct costs to ultimate functions, not left as indirect costs.</a:t>
            </a:r>
          </a:p>
          <a:p>
            <a:r>
              <a:rPr lang="en-IN" altLang="en-US" sz="1400" dirty="0"/>
              <a:t>Allocate legislative or lobbying costs. These generally should be direct costs to ultimate functions, not left as indirect costs. </a:t>
            </a:r>
          </a:p>
          <a:p>
            <a:r>
              <a:rPr lang="en-IN" altLang="en-US" sz="1400" dirty="0"/>
              <a:t>Use the same allocation percentages year after year. The numbers underlying the percentages will change from one year to the next.</a:t>
            </a:r>
          </a:p>
          <a:p>
            <a:r>
              <a:rPr lang="en-IN" altLang="en-US" sz="1400" dirty="0"/>
              <a:t>Tie your future to an allocation method you would not want to see described in your local newspaper.</a:t>
            </a:r>
          </a:p>
        </p:txBody>
      </p:sp>
      <p:sp>
        <p:nvSpPr>
          <p:cNvPr id="11" name="TextBox 10">
            <a:extLst>
              <a:ext uri="{FF2B5EF4-FFF2-40B4-BE49-F238E27FC236}">
                <a16:creationId xmlns:a16="http://schemas.microsoft.com/office/drawing/2014/main" id="{006501DC-D956-81EB-12F3-F0FCA14D103F}"/>
              </a:ext>
            </a:extLst>
          </p:cNvPr>
          <p:cNvSpPr txBox="1">
            <a:spLocks/>
          </p:cNvSpPr>
          <p:nvPr/>
        </p:nvSpPr>
        <p:spPr>
          <a:xfrm>
            <a:off x="482599" y="1104395"/>
            <a:ext cx="5355987" cy="461665"/>
          </a:xfrm>
          <a:prstGeom prst="rect">
            <a:avLst/>
          </a:prstGeom>
          <a:solidFill>
            <a:schemeClr val="tx2"/>
          </a:solidFill>
        </p:spPr>
        <p:txBody>
          <a:bodyPr wrap="square" lIns="91440" tIns="91440" rIns="91440" bIns="91440" anchor="ctr" anchorCtr="0">
            <a:spAutoFit/>
          </a:bodyPr>
          <a:lstStyle/>
          <a:p>
            <a:pPr algn="ctr">
              <a:spcAft>
                <a:spcPts val="500"/>
              </a:spcAft>
              <a:buClr>
                <a:schemeClr val="tx2"/>
              </a:buClr>
              <a:buSzPct val="100000"/>
            </a:pPr>
            <a:r>
              <a:rPr lang="en-IN" altLang="en-US" b="1" dirty="0">
                <a:solidFill>
                  <a:srgbClr val="2E2E38"/>
                </a:solidFill>
                <a:latin typeface="EYInterstate" panose="02000503020000020004" pitchFamily="2" charset="0"/>
              </a:rPr>
              <a:t>Do</a:t>
            </a:r>
            <a:endParaRPr lang="en-IN" altLang="en-US" dirty="0">
              <a:solidFill>
                <a:srgbClr val="2E2E38"/>
              </a:solidFill>
              <a:latin typeface="EYInterstate" panose="02000503020000020004" pitchFamily="2" charset="0"/>
            </a:endParaRPr>
          </a:p>
        </p:txBody>
      </p:sp>
      <p:sp>
        <p:nvSpPr>
          <p:cNvPr id="12" name="TextBox 11">
            <a:extLst>
              <a:ext uri="{FF2B5EF4-FFF2-40B4-BE49-F238E27FC236}">
                <a16:creationId xmlns:a16="http://schemas.microsoft.com/office/drawing/2014/main" id="{DEB25E14-4BEA-F00F-99E1-E9BDE6210128}"/>
              </a:ext>
            </a:extLst>
          </p:cNvPr>
          <p:cNvSpPr txBox="1">
            <a:spLocks/>
          </p:cNvSpPr>
          <p:nvPr/>
        </p:nvSpPr>
        <p:spPr>
          <a:xfrm>
            <a:off x="6353413" y="1104395"/>
            <a:ext cx="5352811" cy="461665"/>
          </a:xfrm>
          <a:prstGeom prst="rect">
            <a:avLst/>
          </a:prstGeom>
          <a:solidFill>
            <a:schemeClr val="tx2"/>
          </a:solidFill>
        </p:spPr>
        <p:txBody>
          <a:bodyPr wrap="square" lIns="91440" tIns="91440" rIns="91440" bIns="91440" anchor="ctr" anchorCtr="0">
            <a:spAutoFit/>
          </a:bodyPr>
          <a:lstStyle/>
          <a:p>
            <a:pPr algn="ctr">
              <a:spcAft>
                <a:spcPts val="500"/>
              </a:spcAft>
              <a:buClr>
                <a:schemeClr val="tx2"/>
              </a:buClr>
              <a:buSzPct val="100000"/>
            </a:pPr>
            <a:r>
              <a:rPr lang="en-IN" altLang="en-US" b="1" dirty="0">
                <a:solidFill>
                  <a:srgbClr val="2E2E38"/>
                </a:solidFill>
                <a:latin typeface="EYInterstate" panose="02000503020000020004" pitchFamily="2" charset="0"/>
              </a:rPr>
              <a:t>Don’t</a:t>
            </a:r>
          </a:p>
        </p:txBody>
      </p:sp>
      <p:sp>
        <p:nvSpPr>
          <p:cNvPr id="6" name="Slide Number Placeholder 11">
            <a:extLst>
              <a:ext uri="{FF2B5EF4-FFF2-40B4-BE49-F238E27FC236}">
                <a16:creationId xmlns:a16="http://schemas.microsoft.com/office/drawing/2014/main" id="{0735A937-B6C6-2801-6BBA-AF519C4E2BEA}"/>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61</a:t>
            </a:fld>
            <a:endParaRPr lang="en-US" sz="800" dirty="0"/>
          </a:p>
        </p:txBody>
      </p:sp>
    </p:spTree>
    <p:extLst>
      <p:ext uri="{BB962C8B-B14F-4D97-AF65-F5344CB8AC3E}">
        <p14:creationId xmlns:p14="http://schemas.microsoft.com/office/powerpoint/2010/main" val="3560925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03F33-0284-02AF-8DD3-8FADED170AE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DE2067A-99AD-ADFD-5FF3-639C62F65446}"/>
              </a:ext>
            </a:extLst>
          </p:cNvPr>
          <p:cNvSpPr>
            <a:spLocks noGrp="1"/>
          </p:cNvSpPr>
          <p:nvPr>
            <p:ph type="title"/>
          </p:nvPr>
        </p:nvSpPr>
        <p:spPr>
          <a:xfrm>
            <a:off x="485775" y="1970406"/>
            <a:ext cx="7394575" cy="2869882"/>
          </a:xfrm>
        </p:spPr>
        <p:txBody>
          <a:bodyPr/>
          <a:lstStyle/>
          <a:p>
            <a:r>
              <a:rPr lang="en-US" dirty="0"/>
              <a:t>Private benefit, private inurement and excess benefit transactions</a:t>
            </a:r>
          </a:p>
        </p:txBody>
      </p:sp>
      <p:sp>
        <p:nvSpPr>
          <p:cNvPr id="12" name="Slide Number Placeholder 11">
            <a:extLst>
              <a:ext uri="{FF2B5EF4-FFF2-40B4-BE49-F238E27FC236}">
                <a16:creationId xmlns:a16="http://schemas.microsoft.com/office/drawing/2014/main" id="{DE1A9892-6833-ED7D-3F7B-0667D6484777}"/>
              </a:ext>
            </a:extLst>
          </p:cNvPr>
          <p:cNvSpPr>
            <a:spLocks noGrp="1"/>
          </p:cNvSpPr>
          <p:nvPr>
            <p:ph type="sldNum" sz="quarter" idx="16"/>
          </p:nvPr>
        </p:nvSpPr>
        <p:spPr>
          <a:xfrm>
            <a:off x="485747" y="6437115"/>
            <a:ext cx="509098" cy="123111"/>
          </a:xfrm>
        </p:spPr>
        <p:txBody>
          <a:bodyPr/>
          <a:lstStyle/>
          <a:p>
            <a:fld id="{94FCA0F3-9F3A-694B-99BB-0E592A797735}" type="slidenum">
              <a:rPr lang="en-US" smtClean="0"/>
              <a:pPr/>
              <a:t>62</a:t>
            </a:fld>
            <a:endParaRPr lang="en-US" dirty="0"/>
          </a:p>
        </p:txBody>
      </p:sp>
    </p:spTree>
    <p:extLst>
      <p:ext uri="{BB962C8B-B14F-4D97-AF65-F5344CB8AC3E}">
        <p14:creationId xmlns:p14="http://schemas.microsoft.com/office/powerpoint/2010/main" val="2776484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1BEA507-CB17-450F-939A-17330AC468C4}"/>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81BEA507-CB17-450F-939A-17330AC468C4}"/>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Private benefit, private inurement and excess benefit transactions</a:t>
            </a:r>
          </a:p>
        </p:txBody>
      </p:sp>
      <p:sp>
        <p:nvSpPr>
          <p:cNvPr id="3" name="Content Placeholder 2"/>
          <p:cNvSpPr>
            <a:spLocks noGrp="1"/>
          </p:cNvSpPr>
          <p:nvPr>
            <p:ph sz="quarter" idx="16"/>
          </p:nvPr>
        </p:nvSpPr>
        <p:spPr/>
        <p:txBody>
          <a:bodyPr/>
          <a:lstStyle/>
          <a:p>
            <a:pPr lvl="0"/>
            <a:r>
              <a:rPr lang="en-US" altLang="en-US" dirty="0"/>
              <a:t>Private benefit:</a:t>
            </a:r>
          </a:p>
          <a:p>
            <a:pPr lvl="1"/>
            <a:r>
              <a:rPr lang="en-US" altLang="en-US" dirty="0"/>
              <a:t>Section 501(c)(3) organizations must not be organized or operated to benefit private individuals, including non-insiders.</a:t>
            </a:r>
          </a:p>
          <a:p>
            <a:pPr lvl="2"/>
            <a:r>
              <a:rPr lang="en-US" altLang="en-US" dirty="0"/>
              <a:t>They cannot provide any benefit above fair market value.</a:t>
            </a:r>
          </a:p>
          <a:p>
            <a:pPr lvl="2"/>
            <a:r>
              <a:rPr lang="en-US" altLang="en-US" dirty="0"/>
              <a:t>They can pay reasonable compensation for goods and services.</a:t>
            </a:r>
          </a:p>
          <a:p>
            <a:pPr lvl="1"/>
            <a:r>
              <a:rPr lang="en-US" altLang="en-US" dirty="0"/>
              <a:t>Unlike private inurement, there is not an absolute prohibition on private benefit.</a:t>
            </a:r>
          </a:p>
          <a:p>
            <a:pPr lvl="2"/>
            <a:r>
              <a:rPr lang="en-US" altLang="en-US" dirty="0"/>
              <a:t>Private benefit is permissible if it is necessary and qualitatively and quantitatively incidental to furthering exempt purposes.</a:t>
            </a:r>
            <a:endParaRPr lang="en-GB" dirty="0"/>
          </a:p>
        </p:txBody>
      </p:sp>
      <p:sp>
        <p:nvSpPr>
          <p:cNvPr id="4" name="Slide Number Placeholder 11">
            <a:extLst>
              <a:ext uri="{FF2B5EF4-FFF2-40B4-BE49-F238E27FC236}">
                <a16:creationId xmlns:a16="http://schemas.microsoft.com/office/drawing/2014/main" id="{D2D243C6-62DA-A4A4-E440-BFFEE0753997}"/>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63</a:t>
            </a:fld>
            <a:endParaRPr lang="en-US" sz="800" dirty="0"/>
          </a:p>
        </p:txBody>
      </p:sp>
    </p:spTree>
    <p:extLst>
      <p:ext uri="{BB962C8B-B14F-4D97-AF65-F5344CB8AC3E}">
        <p14:creationId xmlns:p14="http://schemas.microsoft.com/office/powerpoint/2010/main" val="94927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1BEA507-CB17-450F-939A-17330AC468C4}"/>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81BEA507-CB17-450F-939A-17330AC468C4}"/>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a:xfrm>
            <a:off x="485523" y="369888"/>
            <a:ext cx="11224347" cy="470898"/>
          </a:xfrm>
        </p:spPr>
        <p:txBody>
          <a:bodyPr vert="horz"/>
          <a:lstStyle/>
          <a:p>
            <a:r>
              <a:rPr lang="en-GB" dirty="0"/>
              <a:t>Private benefit, private inurement and excess benefit transactions (cont.)</a:t>
            </a:r>
          </a:p>
        </p:txBody>
      </p:sp>
      <p:sp>
        <p:nvSpPr>
          <p:cNvPr id="3" name="Content Placeholder 2"/>
          <p:cNvSpPr>
            <a:spLocks noGrp="1"/>
          </p:cNvSpPr>
          <p:nvPr>
            <p:ph sz="quarter" idx="16"/>
          </p:nvPr>
        </p:nvSpPr>
        <p:spPr>
          <a:xfrm>
            <a:off x="485521" y="1411287"/>
            <a:ext cx="11224800" cy="4638675"/>
          </a:xfrm>
        </p:spPr>
        <p:txBody>
          <a:bodyPr/>
          <a:lstStyle/>
          <a:p>
            <a:pPr lvl="0"/>
            <a:r>
              <a:rPr lang="en-US" altLang="en-US" dirty="0"/>
              <a:t>Private </a:t>
            </a:r>
            <a:r>
              <a:rPr lang="en-US" dirty="0"/>
              <a:t>inurement</a:t>
            </a:r>
            <a:r>
              <a:rPr lang="en-US" altLang="en-US" dirty="0"/>
              <a:t>:</a:t>
            </a:r>
          </a:p>
          <a:p>
            <a:pPr lvl="1"/>
            <a:r>
              <a:rPr lang="en-US" altLang="en-US" dirty="0"/>
              <a:t>No part of an exempt organization’s net earnings may inure in whole or in part to the benefit of any private shareholder of individual.</a:t>
            </a:r>
          </a:p>
          <a:p>
            <a:pPr lvl="2"/>
            <a:r>
              <a:rPr lang="en-US" altLang="en-US" dirty="0"/>
              <a:t>Private inurement generally refers to benefits conferred upon insiders, such as officers, directors or creators.</a:t>
            </a:r>
          </a:p>
          <a:p>
            <a:pPr lvl="2"/>
            <a:r>
              <a:rPr lang="en-US" altLang="en-US" dirty="0"/>
              <a:t>There is no de minimis exception — any amount of private inurement is material and prohibited. </a:t>
            </a:r>
          </a:p>
        </p:txBody>
      </p:sp>
      <p:sp>
        <p:nvSpPr>
          <p:cNvPr id="4" name="Slide Number Placeholder 11">
            <a:extLst>
              <a:ext uri="{FF2B5EF4-FFF2-40B4-BE49-F238E27FC236}">
                <a16:creationId xmlns:a16="http://schemas.microsoft.com/office/drawing/2014/main" id="{5F47F05D-3C43-1728-EAC7-E87C2639212A}"/>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64</a:t>
            </a:fld>
            <a:endParaRPr lang="en-US" sz="800" dirty="0"/>
          </a:p>
        </p:txBody>
      </p:sp>
    </p:spTree>
    <p:extLst>
      <p:ext uri="{BB962C8B-B14F-4D97-AF65-F5344CB8AC3E}">
        <p14:creationId xmlns:p14="http://schemas.microsoft.com/office/powerpoint/2010/main" val="2691546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56F048E-7B19-4615-BABE-CC745588F79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A56F048E-7B19-4615-BABE-CC745588F798}"/>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Private benefit, private inurement and excess benefit transactions (cont.)</a:t>
            </a:r>
          </a:p>
        </p:txBody>
      </p:sp>
      <p:sp>
        <p:nvSpPr>
          <p:cNvPr id="3" name="Content Placeholder 2"/>
          <p:cNvSpPr>
            <a:spLocks noGrp="1"/>
          </p:cNvSpPr>
          <p:nvPr>
            <p:ph sz="quarter" idx="16"/>
          </p:nvPr>
        </p:nvSpPr>
        <p:spPr/>
        <p:txBody>
          <a:bodyPr/>
          <a:lstStyle/>
          <a:p>
            <a:pPr lvl="0"/>
            <a:r>
              <a:rPr lang="en-US" altLang="en-US" dirty="0"/>
              <a:t>Excess benefit transactions:</a:t>
            </a:r>
          </a:p>
          <a:p>
            <a:pPr lvl="1"/>
            <a:r>
              <a:rPr lang="en-US" altLang="en-US" dirty="0"/>
              <a:t>Section 4958 provides for “intermediate sanctions” to</a:t>
            </a:r>
            <a:r>
              <a:rPr lang="en-US" dirty="0"/>
              <a:t> give the IRS more flexibility in dealing with private inurement violations (i.e., beyond tax-exempt status revocation). </a:t>
            </a:r>
            <a:endParaRPr lang="en-US" altLang="en-US" dirty="0"/>
          </a:p>
          <a:p>
            <a:pPr lvl="1"/>
            <a:r>
              <a:rPr lang="en-US" altLang="en-US" dirty="0"/>
              <a:t>Excess benefit is defined as </a:t>
            </a:r>
            <a:r>
              <a:rPr lang="en-US" dirty="0"/>
              <a:t>any transaction in which an economic benefit is provided by an applicable tax-exempt organization directly or indirectly to, or for the use of, any disqualified person if the value of the economic benefit provided exceeds the value of the consideration (including the performance of services) received for providing such benefit.</a:t>
            </a:r>
          </a:p>
          <a:p>
            <a:pPr lvl="1"/>
            <a:r>
              <a:rPr lang="en-US" dirty="0"/>
              <a:t>An automatic excess benefit transaction is one in which there is no contemporaneous written substantiation to support an organization’s intent to treat a payment to a disqualified person as compensation for services.</a:t>
            </a:r>
          </a:p>
          <a:p>
            <a:pPr lvl="1"/>
            <a:r>
              <a:rPr lang="en-US" altLang="en-US" dirty="0"/>
              <a:t>The excess benefit is the amount by which the benefit exceeds the value that the disqualified person renders.</a:t>
            </a:r>
            <a:endParaRPr lang="en-GB" dirty="0"/>
          </a:p>
        </p:txBody>
      </p:sp>
      <p:sp>
        <p:nvSpPr>
          <p:cNvPr id="4" name="Slide Number Placeholder 11">
            <a:extLst>
              <a:ext uri="{FF2B5EF4-FFF2-40B4-BE49-F238E27FC236}">
                <a16:creationId xmlns:a16="http://schemas.microsoft.com/office/drawing/2014/main" id="{A2525432-C1F7-9A0E-83D9-9DBCAA5F141C}"/>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65</a:t>
            </a:fld>
            <a:endParaRPr lang="en-US" sz="800" dirty="0"/>
          </a:p>
        </p:txBody>
      </p:sp>
    </p:spTree>
    <p:extLst>
      <p:ext uri="{BB962C8B-B14F-4D97-AF65-F5344CB8AC3E}">
        <p14:creationId xmlns:p14="http://schemas.microsoft.com/office/powerpoint/2010/main" val="3253611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4AA5D9-BCDB-4EEF-AB07-65EAFAFD697A}"/>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154AA5D9-BCDB-4EEF-AB07-65EAFAFD697A}"/>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Private benefit, private inurement and excess benefit transactions (cont.)</a:t>
            </a:r>
          </a:p>
        </p:txBody>
      </p:sp>
      <p:sp>
        <p:nvSpPr>
          <p:cNvPr id="3" name="Content Placeholder 2"/>
          <p:cNvSpPr>
            <a:spLocks noGrp="1"/>
          </p:cNvSpPr>
          <p:nvPr>
            <p:ph sz="quarter" idx="16"/>
          </p:nvPr>
        </p:nvSpPr>
        <p:spPr/>
        <p:txBody>
          <a:bodyPr/>
          <a:lstStyle/>
          <a:p>
            <a:pPr lvl="0"/>
            <a:r>
              <a:rPr lang="en-US" altLang="en-US" dirty="0"/>
              <a:t>Excess benefit transactions (cont.):</a:t>
            </a:r>
          </a:p>
          <a:p>
            <a:pPr lvl="1"/>
            <a:r>
              <a:rPr lang="en-US" altLang="en-US" dirty="0"/>
              <a:t>Applicable tax-exempt organization – These are organizations described in Sections 501(c)(3), 501(c)(4) and 501(c)(29).</a:t>
            </a:r>
          </a:p>
          <a:p>
            <a:pPr lvl="1"/>
            <a:r>
              <a:rPr lang="en-US" altLang="en-US" dirty="0"/>
              <a:t>Disqualified person includes: </a:t>
            </a:r>
          </a:p>
          <a:p>
            <a:pPr lvl="2"/>
            <a:r>
              <a:rPr lang="en-US" altLang="en-US" dirty="0"/>
              <a:t>Anyone who, in the five years ending on the transaction date, held substantial influence over the organization.</a:t>
            </a:r>
          </a:p>
          <a:p>
            <a:pPr lvl="2"/>
            <a:r>
              <a:rPr lang="en-US" altLang="en-US" dirty="0"/>
              <a:t>Family members of individuals described above.</a:t>
            </a:r>
          </a:p>
          <a:p>
            <a:pPr lvl="2"/>
            <a:r>
              <a:rPr lang="en-US" altLang="en-US" dirty="0"/>
              <a:t>Entities that owned more than 35% by an individual described above.</a:t>
            </a:r>
          </a:p>
          <a:p>
            <a:pPr lvl="2"/>
            <a:r>
              <a:rPr lang="en-US" altLang="en-US" dirty="0"/>
              <a:t>Disqualified persons of a Section 509(a)(3) supporting organization that supports the organization.</a:t>
            </a:r>
          </a:p>
          <a:p>
            <a:pPr lvl="2"/>
            <a:r>
              <a:rPr lang="en-US" altLang="en-US" dirty="0"/>
              <a:t>Certain donors and investment advisors.</a:t>
            </a:r>
            <a:endParaRPr lang="en-GB" dirty="0"/>
          </a:p>
        </p:txBody>
      </p:sp>
      <p:sp>
        <p:nvSpPr>
          <p:cNvPr id="4" name="Slide Number Placeholder 11">
            <a:extLst>
              <a:ext uri="{FF2B5EF4-FFF2-40B4-BE49-F238E27FC236}">
                <a16:creationId xmlns:a16="http://schemas.microsoft.com/office/drawing/2014/main" id="{B4E3AE86-FF31-E5F5-4F54-59CC96AC2931}"/>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66</a:t>
            </a:fld>
            <a:endParaRPr lang="en-US" sz="800" dirty="0"/>
          </a:p>
        </p:txBody>
      </p:sp>
    </p:spTree>
    <p:extLst>
      <p:ext uri="{BB962C8B-B14F-4D97-AF65-F5344CB8AC3E}">
        <p14:creationId xmlns:p14="http://schemas.microsoft.com/office/powerpoint/2010/main" val="1290914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872FD9D-AFB7-4EDD-91AF-EE95C5F778A5}"/>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E872FD9D-AFB7-4EDD-91AF-EE95C5F778A5}"/>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Private benefit, private inurement and excess benefit transactions (cont.)</a:t>
            </a:r>
            <a:endParaRPr lang="en-US" dirty="0"/>
          </a:p>
        </p:txBody>
      </p:sp>
      <p:sp>
        <p:nvSpPr>
          <p:cNvPr id="3" name="Content Placeholder 2"/>
          <p:cNvSpPr>
            <a:spLocks noGrp="1"/>
          </p:cNvSpPr>
          <p:nvPr>
            <p:ph sz="quarter" idx="16"/>
          </p:nvPr>
        </p:nvSpPr>
        <p:spPr/>
        <p:txBody>
          <a:bodyPr/>
          <a:lstStyle/>
          <a:p>
            <a:r>
              <a:rPr lang="en-US" dirty="0"/>
              <a:t>Excise taxes on excess benefit transactions:</a:t>
            </a:r>
          </a:p>
          <a:p>
            <a:pPr lvl="1"/>
            <a:r>
              <a:rPr lang="en-US" dirty="0"/>
              <a:t>Initial tax on disqualified person: 25% of excess benefit</a:t>
            </a:r>
          </a:p>
          <a:p>
            <a:pPr lvl="1"/>
            <a:r>
              <a:rPr lang="en-US" dirty="0"/>
              <a:t>Additional tax on disqualified person: </a:t>
            </a:r>
          </a:p>
          <a:p>
            <a:pPr lvl="2"/>
            <a:r>
              <a:rPr lang="en-US" dirty="0"/>
              <a:t>200% of excess benefit </a:t>
            </a:r>
          </a:p>
          <a:p>
            <a:pPr lvl="2"/>
            <a:r>
              <a:rPr lang="en-US" dirty="0"/>
              <a:t>If initial tax is not paid before IRS issues notice of deficiency</a:t>
            </a:r>
          </a:p>
          <a:p>
            <a:pPr lvl="1"/>
            <a:r>
              <a:rPr lang="en-US" dirty="0"/>
              <a:t>Tax on organizational managers who knowingly participated in excess benefit transaction, knowing that it was an excess benefit transaction: </a:t>
            </a:r>
          </a:p>
          <a:p>
            <a:pPr lvl="2"/>
            <a:r>
              <a:rPr lang="en-US" dirty="0"/>
              <a:t>10% of excess benefit</a:t>
            </a:r>
          </a:p>
          <a:p>
            <a:pPr lvl="2"/>
            <a:r>
              <a:rPr lang="en-US" dirty="0"/>
              <a:t>Not applied if participation was not willful and is due to reasonable cause</a:t>
            </a:r>
          </a:p>
        </p:txBody>
      </p:sp>
      <p:sp>
        <p:nvSpPr>
          <p:cNvPr id="4" name="Slide Number Placeholder 11">
            <a:extLst>
              <a:ext uri="{FF2B5EF4-FFF2-40B4-BE49-F238E27FC236}">
                <a16:creationId xmlns:a16="http://schemas.microsoft.com/office/drawing/2014/main" id="{662A11FF-944E-0312-94BE-5AEA14FE58FF}"/>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67</a:t>
            </a:fld>
            <a:endParaRPr lang="en-US" sz="800" dirty="0"/>
          </a:p>
        </p:txBody>
      </p:sp>
    </p:spTree>
    <p:extLst>
      <p:ext uri="{BB962C8B-B14F-4D97-AF65-F5344CB8AC3E}">
        <p14:creationId xmlns:p14="http://schemas.microsoft.com/office/powerpoint/2010/main" val="437995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D4FC-517C-00B1-8283-B2F13601DD5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50C64C2-9DA0-0292-F40D-222A85FC2EDE}"/>
              </a:ext>
            </a:extLst>
          </p:cNvPr>
          <p:cNvSpPr>
            <a:spLocks noGrp="1"/>
          </p:cNvSpPr>
          <p:nvPr>
            <p:ph type="title"/>
          </p:nvPr>
        </p:nvSpPr>
        <p:spPr>
          <a:xfrm>
            <a:off x="485775" y="1970406"/>
            <a:ext cx="7394575" cy="2869882"/>
          </a:xfrm>
        </p:spPr>
        <p:txBody>
          <a:bodyPr/>
          <a:lstStyle/>
          <a:p>
            <a:r>
              <a:rPr lang="en-US" dirty="0"/>
              <a:t>Break</a:t>
            </a:r>
          </a:p>
        </p:txBody>
      </p:sp>
      <p:sp>
        <p:nvSpPr>
          <p:cNvPr id="12" name="Slide Number Placeholder 11">
            <a:extLst>
              <a:ext uri="{FF2B5EF4-FFF2-40B4-BE49-F238E27FC236}">
                <a16:creationId xmlns:a16="http://schemas.microsoft.com/office/drawing/2014/main" id="{BF11C609-3FC2-2C79-EEAB-9E977DF4E31A}"/>
              </a:ext>
            </a:extLst>
          </p:cNvPr>
          <p:cNvSpPr>
            <a:spLocks noGrp="1"/>
          </p:cNvSpPr>
          <p:nvPr>
            <p:ph type="sldNum" sz="quarter" idx="16"/>
          </p:nvPr>
        </p:nvSpPr>
        <p:spPr>
          <a:xfrm>
            <a:off x="485747" y="6437115"/>
            <a:ext cx="509098" cy="123111"/>
          </a:xfrm>
        </p:spPr>
        <p:txBody>
          <a:bodyPr/>
          <a:lstStyle/>
          <a:p>
            <a:fld id="{94FCA0F3-9F3A-694B-99BB-0E592A797735}" type="slidenum">
              <a:rPr lang="en-US" smtClean="0"/>
              <a:pPr/>
              <a:t>68</a:t>
            </a:fld>
            <a:endParaRPr lang="en-US" dirty="0"/>
          </a:p>
        </p:txBody>
      </p:sp>
    </p:spTree>
    <p:extLst>
      <p:ext uri="{BB962C8B-B14F-4D97-AF65-F5344CB8AC3E}">
        <p14:creationId xmlns:p14="http://schemas.microsoft.com/office/powerpoint/2010/main" val="15373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C776-F387-91E8-68C3-43CC5352A1D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9D3DBBA-2442-251F-2330-8E11CE8C902E}"/>
              </a:ext>
            </a:extLst>
          </p:cNvPr>
          <p:cNvSpPr>
            <a:spLocks noGrp="1"/>
          </p:cNvSpPr>
          <p:nvPr>
            <p:ph type="title"/>
          </p:nvPr>
        </p:nvSpPr>
        <p:spPr/>
        <p:txBody>
          <a:bodyPr/>
          <a:lstStyle/>
          <a:p>
            <a:pPr defTabSz="685434" fontAlgn="b"/>
            <a:r>
              <a:rPr lang="en-US" dirty="0"/>
              <a:t>Internal Revenue Code (IRC) Section 501(c)(3) exemption</a:t>
            </a:r>
          </a:p>
        </p:txBody>
      </p:sp>
      <p:sp>
        <p:nvSpPr>
          <p:cNvPr id="12" name="Slide Number Placeholder 11">
            <a:extLst>
              <a:ext uri="{FF2B5EF4-FFF2-40B4-BE49-F238E27FC236}">
                <a16:creationId xmlns:a16="http://schemas.microsoft.com/office/drawing/2014/main" id="{70964991-688E-738C-9630-5BA8BC25528F}"/>
              </a:ext>
            </a:extLst>
          </p:cNvPr>
          <p:cNvSpPr>
            <a:spLocks noGrp="1"/>
          </p:cNvSpPr>
          <p:nvPr>
            <p:ph type="sldNum" sz="quarter" idx="16"/>
          </p:nvPr>
        </p:nvSpPr>
        <p:spPr/>
        <p:txBody>
          <a:bodyPr/>
          <a:lstStyle/>
          <a:p>
            <a:fld id="{94FCA0F3-9F3A-694B-99BB-0E592A797735}" type="slidenum">
              <a:rPr lang="en-US" smtClean="0"/>
              <a:pPr/>
              <a:t>6</a:t>
            </a:fld>
            <a:endParaRPr lang="en-US" dirty="0"/>
          </a:p>
        </p:txBody>
      </p:sp>
    </p:spTree>
    <p:extLst>
      <p:ext uri="{BB962C8B-B14F-4D97-AF65-F5344CB8AC3E}">
        <p14:creationId xmlns:p14="http://schemas.microsoft.com/office/powerpoint/2010/main" val="2147902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8BED2-B244-A903-543F-78C08B771B1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8C53DD7-191E-F002-9C8B-343BDBB420BD}"/>
              </a:ext>
            </a:extLst>
          </p:cNvPr>
          <p:cNvSpPr>
            <a:spLocks noGrp="1"/>
          </p:cNvSpPr>
          <p:nvPr>
            <p:ph type="title"/>
          </p:nvPr>
        </p:nvSpPr>
        <p:spPr/>
        <p:txBody>
          <a:bodyPr/>
          <a:lstStyle/>
          <a:p>
            <a:pPr lvl="0" fontAlgn="b">
              <a:lnSpc>
                <a:spcPct val="100000"/>
              </a:lnSpc>
              <a:spcBef>
                <a:spcPts val="0"/>
              </a:spcBef>
              <a:defRPr/>
            </a:pPr>
            <a:r>
              <a:rPr lang="en-US" b="0" dirty="0"/>
              <a:t>Artificial intelligence (AI) in tax</a:t>
            </a:r>
            <a:endParaRPr lang="en-GB" b="0" dirty="0"/>
          </a:p>
        </p:txBody>
      </p:sp>
      <p:sp>
        <p:nvSpPr>
          <p:cNvPr id="12" name="Slide Number Placeholder 11">
            <a:extLst>
              <a:ext uri="{FF2B5EF4-FFF2-40B4-BE49-F238E27FC236}">
                <a16:creationId xmlns:a16="http://schemas.microsoft.com/office/drawing/2014/main" id="{FBD95D5E-8230-6DDC-E66A-76AE1239C940}"/>
              </a:ext>
            </a:extLst>
          </p:cNvPr>
          <p:cNvSpPr>
            <a:spLocks noGrp="1"/>
          </p:cNvSpPr>
          <p:nvPr>
            <p:ph type="sldNum" sz="quarter" idx="16"/>
          </p:nvPr>
        </p:nvSpPr>
        <p:spPr/>
        <p:txBody>
          <a:bodyPr/>
          <a:lstStyle/>
          <a:p>
            <a:fld id="{94FCA0F3-9F3A-694B-99BB-0E592A797735}" type="slidenum">
              <a:rPr lang="en-US" smtClean="0"/>
              <a:pPr/>
              <a:t>69</a:t>
            </a:fld>
            <a:endParaRPr lang="en-US" dirty="0"/>
          </a:p>
        </p:txBody>
      </p:sp>
    </p:spTree>
    <p:extLst>
      <p:ext uri="{BB962C8B-B14F-4D97-AF65-F5344CB8AC3E}">
        <p14:creationId xmlns:p14="http://schemas.microsoft.com/office/powerpoint/2010/main" val="1257155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F710B-25E2-75F8-4AC5-26AA0C6B44E6}"/>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4935389-14A0-EFD5-D432-395D1CA9ECCA}"/>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2" name="Object 1" hidden="1">
                        <a:extLst>
                          <a:ext uri="{FF2B5EF4-FFF2-40B4-BE49-F238E27FC236}">
                            <a16:creationId xmlns:a16="http://schemas.microsoft.com/office/drawing/2014/main" id="{D4935389-14A0-EFD5-D432-395D1CA9ECCA}"/>
                          </a:ext>
                        </a:extLst>
                      </p:cNvPr>
                      <p:cNvPicPr/>
                      <p:nvPr/>
                    </p:nvPicPr>
                    <p:blipFill>
                      <a:blip r:embed="rId5"/>
                      <a:stretch>
                        <a:fillRect/>
                      </a:stretch>
                    </p:blipFill>
                    <p:spPr>
                      <a:xfrm>
                        <a:off x="2669976" y="859779"/>
                        <a:ext cx="1190" cy="1190"/>
                      </a:xfrm>
                      <a:prstGeom prst="rect">
                        <a:avLst/>
                      </a:prstGeom>
                    </p:spPr>
                  </p:pic>
                </p:oleObj>
              </mc:Fallback>
            </mc:AlternateContent>
          </a:graphicData>
        </a:graphic>
      </p:graphicFrame>
      <p:sp>
        <p:nvSpPr>
          <p:cNvPr id="7172" name="Rectangle 5">
            <a:extLst>
              <a:ext uri="{FF2B5EF4-FFF2-40B4-BE49-F238E27FC236}">
                <a16:creationId xmlns:a16="http://schemas.microsoft.com/office/drawing/2014/main" id="{89227194-287E-0411-A6A7-3E8A15CDFCC7}"/>
              </a:ext>
            </a:extLst>
          </p:cNvPr>
          <p:cNvSpPr>
            <a:spLocks noGrp="1" noChangeArrowheads="1"/>
          </p:cNvSpPr>
          <p:nvPr>
            <p:ph type="title"/>
          </p:nvPr>
        </p:nvSpPr>
        <p:spPr>
          <a:xfrm>
            <a:off x="483827" y="369888"/>
            <a:ext cx="11224347" cy="470898"/>
          </a:xfrm>
        </p:spPr>
        <p:txBody>
          <a:bodyPr vert="horz"/>
          <a:lstStyle/>
          <a:p>
            <a:r>
              <a:rPr lang="en-US" dirty="0"/>
              <a:t>Polling question 12</a:t>
            </a:r>
            <a:endParaRPr lang="en-US" altLang="en-US" dirty="0"/>
          </a:p>
        </p:txBody>
      </p:sp>
      <p:sp>
        <p:nvSpPr>
          <p:cNvPr id="6" name="Content Placeholder 5">
            <a:extLst>
              <a:ext uri="{FF2B5EF4-FFF2-40B4-BE49-F238E27FC236}">
                <a16:creationId xmlns:a16="http://schemas.microsoft.com/office/drawing/2014/main" id="{646EDB32-956D-8DE1-3067-A9151546ECE3}"/>
              </a:ext>
            </a:extLst>
          </p:cNvPr>
          <p:cNvSpPr>
            <a:spLocks noGrp="1"/>
          </p:cNvSpPr>
          <p:nvPr>
            <p:ph sz="quarter" idx="16"/>
          </p:nvPr>
        </p:nvSpPr>
        <p:spPr>
          <a:xfrm>
            <a:off x="485521" y="1411287"/>
            <a:ext cx="11224800" cy="4638675"/>
          </a:xfrm>
        </p:spPr>
        <p:txBody>
          <a:bodyPr/>
          <a:lstStyle/>
          <a:p>
            <a:pPr marL="0" indent="0">
              <a:buNone/>
            </a:pPr>
            <a:r>
              <a:rPr lang="en-IN" dirty="0"/>
              <a:t>Do you believe generative AI (GenAI) will help drive increased effectiveness and efficiencies within your tax function in the next three years?</a:t>
            </a:r>
          </a:p>
          <a:p>
            <a:endParaRPr lang="en-US" dirty="0"/>
          </a:p>
          <a:p>
            <a:pPr marL="457200" indent="-457200">
              <a:buFont typeface="+mj-lt"/>
              <a:buAutoNum type="alphaUcPeriod"/>
            </a:pPr>
            <a:r>
              <a:rPr lang="en-US" dirty="0"/>
              <a:t>Yes</a:t>
            </a:r>
          </a:p>
          <a:p>
            <a:pPr marL="457200" indent="-457200">
              <a:buFont typeface="+mj-lt"/>
              <a:buAutoNum type="alphaUcPeriod"/>
            </a:pPr>
            <a:r>
              <a:rPr lang="en-US" dirty="0"/>
              <a:t>No</a:t>
            </a:r>
          </a:p>
          <a:p>
            <a:endParaRPr lang="en-US" dirty="0"/>
          </a:p>
        </p:txBody>
      </p:sp>
      <p:sp>
        <p:nvSpPr>
          <p:cNvPr id="3" name="Slide Number Placeholder 11">
            <a:extLst>
              <a:ext uri="{FF2B5EF4-FFF2-40B4-BE49-F238E27FC236}">
                <a16:creationId xmlns:a16="http://schemas.microsoft.com/office/drawing/2014/main" id="{6B29B26B-65EE-CEE3-DCFD-61891B6FF42D}"/>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70</a:t>
            </a:fld>
            <a:endParaRPr lang="en-US" sz="800" dirty="0"/>
          </a:p>
        </p:txBody>
      </p:sp>
    </p:spTree>
    <p:extLst>
      <p:ext uri="{BB962C8B-B14F-4D97-AF65-F5344CB8AC3E}">
        <p14:creationId xmlns:p14="http://schemas.microsoft.com/office/powerpoint/2010/main" val="260258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466E2-2546-9B19-66E0-40F560FEB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22672-59E3-59A3-528D-299E5042BE89}"/>
              </a:ext>
            </a:extLst>
          </p:cNvPr>
          <p:cNvSpPr>
            <a:spLocks noGrp="1"/>
          </p:cNvSpPr>
          <p:nvPr>
            <p:ph type="title"/>
          </p:nvPr>
        </p:nvSpPr>
        <p:spPr/>
        <p:txBody>
          <a:bodyPr/>
          <a:lstStyle/>
          <a:p>
            <a:r>
              <a:rPr lang="en-IN" dirty="0"/>
              <a:t>Do you believe GenAI will help drive increased effectiveness and efficiencies within your tax function in the next three years?</a:t>
            </a:r>
            <a:endParaRPr lang="en-US" dirty="0"/>
          </a:p>
        </p:txBody>
      </p:sp>
      <p:graphicFrame>
        <p:nvGraphicFramePr>
          <p:cNvPr id="18" name="Q3_13. Do you believe ChatGPT or similar generative AI tools could be a game changer for your tax function within 3 years?" descr="dd80c752-2c2d-4487-9415-be0d8de7a15b">
            <a:extLst>
              <a:ext uri="{FF2B5EF4-FFF2-40B4-BE49-F238E27FC236}">
                <a16:creationId xmlns:a16="http://schemas.microsoft.com/office/drawing/2014/main" id="{5B146DC2-4B83-6347-32CB-24E245B6DBCA}"/>
              </a:ext>
            </a:extLst>
          </p:cNvPr>
          <p:cNvGraphicFramePr>
            <a:graphicFrameLocks/>
          </p:cNvGraphicFramePr>
          <p:nvPr>
            <p:extLst>
              <p:ext uri="{D42A27DB-BD31-4B8C-83A1-F6EECF244321}">
                <p14:modId xmlns:p14="http://schemas.microsoft.com/office/powerpoint/2010/main" val="828384757"/>
              </p:ext>
            </p:extLst>
          </p:nvPr>
        </p:nvGraphicFramePr>
        <p:xfrm>
          <a:off x="-533400" y="2610477"/>
          <a:ext cx="5061303" cy="28570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descr="849efb84-5fb9-4963-a7f0-c93f78e8ed12">
            <a:extLst>
              <a:ext uri="{FF2B5EF4-FFF2-40B4-BE49-F238E27FC236}">
                <a16:creationId xmlns:a16="http://schemas.microsoft.com/office/drawing/2014/main" id="{1E9E782C-D58A-3E45-5CC8-0E33773A17F3}"/>
              </a:ext>
            </a:extLst>
          </p:cNvPr>
          <p:cNvGraphicFramePr/>
          <p:nvPr>
            <p:extLst>
              <p:ext uri="{D42A27DB-BD31-4B8C-83A1-F6EECF244321}">
                <p14:modId xmlns:p14="http://schemas.microsoft.com/office/powerpoint/2010/main" val="291240410"/>
              </p:ext>
            </p:extLst>
          </p:nvPr>
        </p:nvGraphicFramePr>
        <p:xfrm>
          <a:off x="4524652" y="2456141"/>
          <a:ext cx="4432270" cy="3030259"/>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ular Callout 6">
            <a:extLst>
              <a:ext uri="{FF2B5EF4-FFF2-40B4-BE49-F238E27FC236}">
                <a16:creationId xmlns:a16="http://schemas.microsoft.com/office/drawing/2014/main" id="{A54A0470-84E4-031F-8394-F11F8C9C22F4}"/>
              </a:ext>
            </a:extLst>
          </p:cNvPr>
          <p:cNvSpPr/>
          <p:nvPr/>
        </p:nvSpPr>
        <p:spPr>
          <a:xfrm>
            <a:off x="8956922" y="1410799"/>
            <a:ext cx="2753113" cy="1966912"/>
          </a:xfrm>
          <a:prstGeom prst="wedgeRectCallout">
            <a:avLst>
              <a:gd name="adj1" fmla="val -16902"/>
              <a:gd name="adj2" fmla="val 38115"/>
            </a:avLst>
          </a:prstGeom>
          <a:noFill/>
          <a:ln w="2540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998" dirty="0">
              <a:solidFill>
                <a:srgbClr val="FFE600"/>
              </a:solidFill>
              <a:latin typeface="EYInterstate Light"/>
            </a:endParaRPr>
          </a:p>
        </p:txBody>
      </p:sp>
      <p:sp>
        <p:nvSpPr>
          <p:cNvPr id="21" name="TextBox 20">
            <a:extLst>
              <a:ext uri="{FF2B5EF4-FFF2-40B4-BE49-F238E27FC236}">
                <a16:creationId xmlns:a16="http://schemas.microsoft.com/office/drawing/2014/main" id="{FBC3DF02-C904-EFBD-8DAA-F47FEA8E1DC0}"/>
              </a:ext>
            </a:extLst>
          </p:cNvPr>
          <p:cNvSpPr txBox="1">
            <a:spLocks/>
          </p:cNvSpPr>
          <p:nvPr/>
        </p:nvSpPr>
        <p:spPr>
          <a:xfrm>
            <a:off x="9144000" y="1530214"/>
            <a:ext cx="2568015" cy="1741153"/>
          </a:xfrm>
          <a:prstGeom prst="rect">
            <a:avLst/>
          </a:prstGeom>
        </p:spPr>
        <p:txBody>
          <a:bodyPr vert="horz" lIns="0" tIns="0" rIns="0" bIns="0" rtlCol="0" anchor="t" anchorCtr="0">
            <a:noAutofit/>
          </a:bodyPr>
          <a:lstStyle>
            <a:lvl1pPr algn="ctr">
              <a:lnSpc>
                <a:spcPct val="85000"/>
              </a:lnSpc>
              <a:spcBef>
                <a:spcPct val="0"/>
              </a:spcBef>
              <a:buNone/>
              <a:defRPr sz="2400" b="0">
                <a:solidFill>
                  <a:schemeClr val="bg1"/>
                </a:solidFill>
                <a:latin typeface="+mj-lt"/>
                <a:ea typeface="+mj-ea"/>
                <a:cs typeface="Arial" pitchFamily="34" charset="0"/>
              </a:defRPr>
            </a:lvl1pPr>
          </a:lstStyle>
          <a:p>
            <a:pPr algn="l" defTabSz="685092">
              <a:lnSpc>
                <a:spcPct val="100000"/>
              </a:lnSpc>
              <a:spcAft>
                <a:spcPts val="450"/>
              </a:spcAft>
              <a:defRPr/>
            </a:pPr>
            <a:r>
              <a:rPr lang="en-US" sz="1799" b="1" dirty="0">
                <a:latin typeface="EYInterstate Light"/>
              </a:rPr>
              <a:t>Why now? </a:t>
            </a:r>
          </a:p>
          <a:p>
            <a:pPr marL="257038" indent="-257038" algn="l" defTabSz="685092">
              <a:lnSpc>
                <a:spcPct val="100000"/>
              </a:lnSpc>
              <a:spcAft>
                <a:spcPts val="450"/>
              </a:spcAft>
              <a:buFontTx/>
              <a:buAutoNum type="arabicPeriod"/>
              <a:defRPr/>
            </a:pPr>
            <a:r>
              <a:rPr lang="en-US" sz="1349" dirty="0">
                <a:latin typeface="EYInterstate Light"/>
              </a:rPr>
              <a:t>Advances in large language models and neural networks</a:t>
            </a:r>
          </a:p>
          <a:p>
            <a:pPr marL="257038" indent="-257038" algn="l" defTabSz="685092">
              <a:lnSpc>
                <a:spcPct val="100000"/>
              </a:lnSpc>
              <a:spcAft>
                <a:spcPts val="450"/>
              </a:spcAft>
              <a:buFontTx/>
              <a:buAutoNum type="arabicPeriod"/>
              <a:defRPr/>
            </a:pPr>
            <a:r>
              <a:rPr lang="en-US" sz="1349" dirty="0">
                <a:latin typeface="EYInterstate Light"/>
              </a:rPr>
              <a:t>Increased computing power and storage</a:t>
            </a:r>
          </a:p>
          <a:p>
            <a:pPr marL="257038" indent="-257038" algn="l" defTabSz="685092">
              <a:lnSpc>
                <a:spcPct val="100000"/>
              </a:lnSpc>
              <a:spcAft>
                <a:spcPts val="450"/>
              </a:spcAft>
              <a:buFontTx/>
              <a:buAutoNum type="arabicPeriod"/>
              <a:defRPr/>
            </a:pPr>
            <a:r>
              <a:rPr lang="en-US" sz="1349" dirty="0">
                <a:latin typeface="EYInterstate Light"/>
              </a:rPr>
              <a:t>Investment and innovation</a:t>
            </a:r>
            <a:endParaRPr lang="en-IN" sz="1799" dirty="0">
              <a:latin typeface="EYInterstate Light"/>
            </a:endParaRPr>
          </a:p>
        </p:txBody>
      </p:sp>
      <p:sp>
        <p:nvSpPr>
          <p:cNvPr id="22" name="Text Placeholder 2">
            <a:extLst>
              <a:ext uri="{FF2B5EF4-FFF2-40B4-BE49-F238E27FC236}">
                <a16:creationId xmlns:a16="http://schemas.microsoft.com/office/drawing/2014/main" id="{DB08C599-3105-281A-5CC2-AD72E8955FE9}"/>
              </a:ext>
            </a:extLst>
          </p:cNvPr>
          <p:cNvSpPr>
            <a:spLocks noGrp="1"/>
          </p:cNvSpPr>
          <p:nvPr/>
        </p:nvSpPr>
        <p:spPr bwMode="auto">
          <a:xfrm>
            <a:off x="5759732" y="2629571"/>
            <a:ext cx="190401" cy="18326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fld id="{0E31FEE8-03B9-4C48-BF46-17F160BDC2B5}" type="datetime'''''''''''''''''''''''''''N''''''''o'''''''''''''''''''">
              <a:rPr lang="en-IN" altLang="en-US" sz="1049">
                <a:solidFill>
                  <a:prstClr val="white"/>
                </a:solidFill>
                <a:latin typeface="EYInterstate Light"/>
              </a:rPr>
              <a:pPr>
                <a:spcBef>
                  <a:spcPct val="0"/>
                </a:spcBef>
                <a:spcAft>
                  <a:spcPct val="0"/>
                </a:spcAft>
                <a:defRPr/>
              </a:pPr>
              <a:t>No</a:t>
            </a:fld>
            <a:endParaRPr lang="en-IN" sz="1049" dirty="0">
              <a:solidFill>
                <a:prstClr val="white"/>
              </a:solidFill>
              <a:latin typeface="EYInterstate Light"/>
            </a:endParaRPr>
          </a:p>
        </p:txBody>
      </p:sp>
      <p:sp>
        <p:nvSpPr>
          <p:cNvPr id="23" name="Text Placeholder 2">
            <a:extLst>
              <a:ext uri="{FF2B5EF4-FFF2-40B4-BE49-F238E27FC236}">
                <a16:creationId xmlns:a16="http://schemas.microsoft.com/office/drawing/2014/main" id="{D24F517F-69DB-0662-CA7A-62A675A5D446}"/>
              </a:ext>
            </a:extLst>
          </p:cNvPr>
          <p:cNvSpPr>
            <a:spLocks noGrp="1"/>
          </p:cNvSpPr>
          <p:nvPr/>
        </p:nvSpPr>
        <p:spPr bwMode="auto">
          <a:xfrm>
            <a:off x="7937113" y="4611907"/>
            <a:ext cx="424118" cy="40202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ctr" anchorCtr="0">
            <a:noAutofit/>
          </a:bodyPr>
          <a:lstStyle/>
          <a:p>
            <a:pPr>
              <a:spcBef>
                <a:spcPct val="0"/>
              </a:spcBef>
              <a:spcAft>
                <a:spcPct val="0"/>
              </a:spcAft>
            </a:pPr>
            <a:r>
              <a:rPr lang="en-IN" altLang="en-US" sz="1049" dirty="0">
                <a:solidFill>
                  <a:prstClr val="white"/>
                </a:solidFill>
                <a:latin typeface="EYInterstate Light"/>
              </a:rPr>
              <a:t>Yes</a:t>
            </a:r>
            <a:endParaRPr lang="en-IN" sz="1049" dirty="0">
              <a:solidFill>
                <a:prstClr val="white"/>
              </a:solidFill>
              <a:latin typeface="EYInterstate Light"/>
            </a:endParaRPr>
          </a:p>
        </p:txBody>
      </p:sp>
      <p:sp>
        <p:nvSpPr>
          <p:cNvPr id="24" name="Text Placeholder 2">
            <a:extLst>
              <a:ext uri="{FF2B5EF4-FFF2-40B4-BE49-F238E27FC236}">
                <a16:creationId xmlns:a16="http://schemas.microsoft.com/office/drawing/2014/main" id="{6393FB9F-FE3C-3CCA-1440-1AA07C454123}"/>
              </a:ext>
            </a:extLst>
          </p:cNvPr>
          <p:cNvSpPr>
            <a:spLocks noGrp="1"/>
          </p:cNvSpPr>
          <p:nvPr/>
        </p:nvSpPr>
        <p:spPr bwMode="auto">
          <a:xfrm>
            <a:off x="6218893" y="2364511"/>
            <a:ext cx="828244" cy="18326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fld id="{78A4C0FC-2999-46A9-8946-120B001E453C}" type="datetime'I'''''' ''''''''d''''on’''''''t k''''''''n''o''w'''">
              <a:rPr lang="en-IN" altLang="en-US" sz="1049">
                <a:solidFill>
                  <a:prstClr val="white"/>
                </a:solidFill>
                <a:latin typeface="EYInterstate Light"/>
              </a:rPr>
              <a:pPr>
                <a:spcBef>
                  <a:spcPct val="0"/>
                </a:spcBef>
                <a:spcAft>
                  <a:spcPct val="0"/>
                </a:spcAft>
                <a:defRPr/>
              </a:pPr>
              <a:t>I don’t know</a:t>
            </a:fld>
            <a:endParaRPr lang="en-IN" sz="1049" dirty="0">
              <a:solidFill>
                <a:prstClr val="white"/>
              </a:solidFill>
              <a:latin typeface="EYInterstate Light"/>
            </a:endParaRPr>
          </a:p>
        </p:txBody>
      </p:sp>
      <p:sp>
        <p:nvSpPr>
          <p:cNvPr id="25" name="Text Placeholder 2">
            <a:extLst>
              <a:ext uri="{FF2B5EF4-FFF2-40B4-BE49-F238E27FC236}">
                <a16:creationId xmlns:a16="http://schemas.microsoft.com/office/drawing/2014/main" id="{87E6453A-2102-DA62-6383-CDFE160A0CF7}"/>
              </a:ext>
            </a:extLst>
          </p:cNvPr>
          <p:cNvSpPr>
            <a:spLocks noGrp="1"/>
          </p:cNvSpPr>
          <p:nvPr/>
        </p:nvSpPr>
        <p:spPr bwMode="auto">
          <a:xfrm>
            <a:off x="3601369" y="3271367"/>
            <a:ext cx="190401" cy="18326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fld id="{0E31FEE8-03B9-4C48-BF46-17F160BDC2B5}" type="datetime'''''''''''''''''''''''''''N''''''''o'''''''''''''''''''">
              <a:rPr lang="en-IN" altLang="en-US" sz="1049">
                <a:solidFill>
                  <a:prstClr val="white"/>
                </a:solidFill>
                <a:latin typeface="EYInterstate Light"/>
              </a:rPr>
              <a:pPr>
                <a:spcBef>
                  <a:spcPct val="0"/>
                </a:spcBef>
                <a:spcAft>
                  <a:spcPct val="0"/>
                </a:spcAft>
                <a:defRPr/>
              </a:pPr>
              <a:t>No</a:t>
            </a:fld>
            <a:endParaRPr lang="en-IN" sz="1049" dirty="0">
              <a:solidFill>
                <a:prstClr val="white"/>
              </a:solidFill>
              <a:latin typeface="EYInterstate Light"/>
            </a:endParaRPr>
          </a:p>
        </p:txBody>
      </p:sp>
      <p:sp>
        <p:nvSpPr>
          <p:cNvPr id="26" name="Text Placeholder 2">
            <a:extLst>
              <a:ext uri="{FF2B5EF4-FFF2-40B4-BE49-F238E27FC236}">
                <a16:creationId xmlns:a16="http://schemas.microsoft.com/office/drawing/2014/main" id="{F8935141-1624-23CB-7832-C7B7A1542AE5}"/>
              </a:ext>
            </a:extLst>
          </p:cNvPr>
          <p:cNvSpPr>
            <a:spLocks noGrp="1"/>
          </p:cNvSpPr>
          <p:nvPr/>
        </p:nvSpPr>
        <p:spPr bwMode="auto">
          <a:xfrm>
            <a:off x="1342559" y="2590800"/>
            <a:ext cx="979439" cy="292589"/>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ctr" anchorCtr="0">
            <a:noAutofit/>
          </a:bodyPr>
          <a:lstStyle/>
          <a:p>
            <a:pPr>
              <a:spcBef>
                <a:spcPct val="0"/>
              </a:spcBef>
              <a:spcAft>
                <a:spcPct val="0"/>
              </a:spcAft>
            </a:pPr>
            <a:r>
              <a:rPr lang="en-IN" altLang="en-US" sz="1049" dirty="0">
                <a:solidFill>
                  <a:prstClr val="white"/>
                </a:solidFill>
                <a:latin typeface="EYInterstate Light"/>
              </a:rPr>
              <a:t>Yes</a:t>
            </a:r>
            <a:endParaRPr lang="en-IN" sz="1049" dirty="0">
              <a:solidFill>
                <a:prstClr val="white"/>
              </a:solidFill>
              <a:latin typeface="EYInterstate Light"/>
            </a:endParaRPr>
          </a:p>
        </p:txBody>
      </p:sp>
      <p:sp>
        <p:nvSpPr>
          <p:cNvPr id="3" name="Slide Number Placeholder 11">
            <a:extLst>
              <a:ext uri="{FF2B5EF4-FFF2-40B4-BE49-F238E27FC236}">
                <a16:creationId xmlns:a16="http://schemas.microsoft.com/office/drawing/2014/main" id="{60DCAC69-D700-2C09-CA68-659334A43AB1}"/>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71</a:t>
            </a:fld>
            <a:endParaRPr lang="en-US" sz="800" dirty="0"/>
          </a:p>
        </p:txBody>
      </p:sp>
    </p:spTree>
    <p:extLst>
      <p:ext uri="{BB962C8B-B14F-4D97-AF65-F5344CB8AC3E}">
        <p14:creationId xmlns:p14="http://schemas.microsoft.com/office/powerpoint/2010/main" val="19781300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E00CA-83E4-49FE-BDA1-992638DE4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8BE5B3-2A25-C6F6-EE1E-391E8F03EC3A}"/>
              </a:ext>
            </a:extLst>
          </p:cNvPr>
          <p:cNvSpPr>
            <a:spLocks noGrp="1"/>
          </p:cNvSpPr>
          <p:nvPr>
            <p:ph type="title"/>
          </p:nvPr>
        </p:nvSpPr>
        <p:spPr/>
        <p:txBody>
          <a:bodyPr/>
          <a:lstStyle/>
          <a:p>
            <a:r>
              <a:rPr lang="en-GB" dirty="0"/>
              <a:t>What is generative AI – also called GenAI?</a:t>
            </a:r>
            <a:endParaRPr lang="en-US" dirty="0"/>
          </a:p>
        </p:txBody>
      </p:sp>
      <p:graphicFrame>
        <p:nvGraphicFramePr>
          <p:cNvPr id="18" name="Q3_13. Do you believe ChatGPT or similar generative AI tools could be a game changer for your tax function within 3 years?" descr="dd80c752-2c2d-4487-9415-be0d8de7a15b">
            <a:extLst>
              <a:ext uri="{FF2B5EF4-FFF2-40B4-BE49-F238E27FC236}">
                <a16:creationId xmlns:a16="http://schemas.microsoft.com/office/drawing/2014/main" id="{94E1C37F-6875-0CFA-707F-EAB29F08D877}"/>
              </a:ext>
            </a:extLst>
          </p:cNvPr>
          <p:cNvGraphicFramePr>
            <a:graphicFrameLocks/>
          </p:cNvGraphicFramePr>
          <p:nvPr>
            <p:extLst>
              <p:ext uri="{D42A27DB-BD31-4B8C-83A1-F6EECF244321}">
                <p14:modId xmlns:p14="http://schemas.microsoft.com/office/powerpoint/2010/main" val="3536590741"/>
              </p:ext>
            </p:extLst>
          </p:nvPr>
        </p:nvGraphicFramePr>
        <p:xfrm>
          <a:off x="-1219200" y="2942001"/>
          <a:ext cx="5936489" cy="3351125"/>
        </p:xfrm>
        <a:graphic>
          <a:graphicData uri="http://schemas.openxmlformats.org/drawingml/2006/chart">
            <c:chart xmlns:c="http://schemas.openxmlformats.org/drawingml/2006/chart" xmlns:r="http://schemas.openxmlformats.org/officeDocument/2006/relationships" r:id="rId2"/>
          </a:graphicData>
        </a:graphic>
      </p:graphicFrame>
      <p:sp>
        <p:nvSpPr>
          <p:cNvPr id="3" name="Freeform: Shape 55">
            <a:extLst>
              <a:ext uri="{FF2B5EF4-FFF2-40B4-BE49-F238E27FC236}">
                <a16:creationId xmlns:a16="http://schemas.microsoft.com/office/drawing/2014/main" id="{38AA9C8A-35E2-6103-2709-3CB4A20216AE}"/>
              </a:ext>
            </a:extLst>
          </p:cNvPr>
          <p:cNvSpPr/>
          <p:nvPr/>
        </p:nvSpPr>
        <p:spPr>
          <a:xfrm rot="5400000">
            <a:off x="4336702" y="1427096"/>
            <a:ext cx="4486296" cy="4625299"/>
          </a:xfrm>
          <a:custGeom>
            <a:avLst/>
            <a:gdLst>
              <a:gd name="connsiteX0" fmla="*/ 0 w 4093507"/>
              <a:gd name="connsiteY0" fmla="*/ 2046754 h 4093507"/>
              <a:gd name="connsiteX1" fmla="*/ 2046754 w 4093507"/>
              <a:gd name="connsiteY1" fmla="*/ 0 h 4093507"/>
              <a:gd name="connsiteX2" fmla="*/ 4093508 w 4093507"/>
              <a:gd name="connsiteY2" fmla="*/ 2046754 h 4093507"/>
              <a:gd name="connsiteX3" fmla="*/ 2046754 w 4093507"/>
              <a:gd name="connsiteY3" fmla="*/ 4093508 h 4093507"/>
              <a:gd name="connsiteX4" fmla="*/ 0 w 4093507"/>
              <a:gd name="connsiteY4" fmla="*/ 2046754 h 409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507" h="4093507">
                <a:moveTo>
                  <a:pt x="0" y="2046754"/>
                </a:moveTo>
                <a:cubicBezTo>
                  <a:pt x="0" y="916363"/>
                  <a:pt x="916363" y="0"/>
                  <a:pt x="2046754" y="0"/>
                </a:cubicBezTo>
                <a:cubicBezTo>
                  <a:pt x="3177145" y="0"/>
                  <a:pt x="4093508" y="916363"/>
                  <a:pt x="4093508" y="2046754"/>
                </a:cubicBezTo>
                <a:cubicBezTo>
                  <a:pt x="4093508" y="3177145"/>
                  <a:pt x="3177145" y="4093508"/>
                  <a:pt x="2046754" y="4093508"/>
                </a:cubicBezTo>
                <a:cubicBezTo>
                  <a:pt x="916363" y="4093508"/>
                  <a:pt x="0" y="3177145"/>
                  <a:pt x="0" y="2046754"/>
                </a:cubicBezTo>
                <a:close/>
              </a:path>
            </a:pathLst>
          </a:custGeom>
          <a:solidFill>
            <a:srgbClr val="C4C4CD">
              <a:alpha val="1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4749"/>
            <a:r>
              <a:rPr lang="en-US" sz="898" dirty="0">
                <a:solidFill>
                  <a:srgbClr val="2E2E38"/>
                </a:solidFill>
                <a:latin typeface="EYInterstate Light"/>
              </a:rPr>
              <a:t> </a:t>
            </a:r>
          </a:p>
        </p:txBody>
      </p:sp>
      <p:grpSp>
        <p:nvGrpSpPr>
          <p:cNvPr id="4" name="Grupo 8">
            <a:extLst>
              <a:ext uri="{FF2B5EF4-FFF2-40B4-BE49-F238E27FC236}">
                <a16:creationId xmlns:a16="http://schemas.microsoft.com/office/drawing/2014/main" id="{A5A6B6B9-477B-0267-7C50-DFDD131E9FF6}"/>
              </a:ext>
            </a:extLst>
          </p:cNvPr>
          <p:cNvGrpSpPr/>
          <p:nvPr/>
        </p:nvGrpSpPr>
        <p:grpSpPr>
          <a:xfrm rot="5400000">
            <a:off x="4336702" y="1427096"/>
            <a:ext cx="4486296" cy="4625299"/>
            <a:chOff x="882859" y="1166954"/>
            <a:chExt cx="5583278" cy="5583276"/>
          </a:xfrm>
        </p:grpSpPr>
        <p:sp>
          <p:nvSpPr>
            <p:cNvPr id="5" name="Freeform: Shape 55">
              <a:extLst>
                <a:ext uri="{FF2B5EF4-FFF2-40B4-BE49-F238E27FC236}">
                  <a16:creationId xmlns:a16="http://schemas.microsoft.com/office/drawing/2014/main" id="{EA686F8A-0084-5D1B-7778-23535464C8AC}"/>
                </a:ext>
              </a:extLst>
            </p:cNvPr>
            <p:cNvSpPr/>
            <p:nvPr/>
          </p:nvSpPr>
          <p:spPr>
            <a:xfrm>
              <a:off x="882859" y="1166954"/>
              <a:ext cx="5583278" cy="5583276"/>
            </a:xfrm>
            <a:custGeom>
              <a:avLst/>
              <a:gdLst>
                <a:gd name="connsiteX0" fmla="*/ 0 w 4093507"/>
                <a:gd name="connsiteY0" fmla="*/ 2046754 h 4093507"/>
                <a:gd name="connsiteX1" fmla="*/ 2046754 w 4093507"/>
                <a:gd name="connsiteY1" fmla="*/ 0 h 4093507"/>
                <a:gd name="connsiteX2" fmla="*/ 4093508 w 4093507"/>
                <a:gd name="connsiteY2" fmla="*/ 2046754 h 4093507"/>
                <a:gd name="connsiteX3" fmla="*/ 2046754 w 4093507"/>
                <a:gd name="connsiteY3" fmla="*/ 4093508 h 4093507"/>
                <a:gd name="connsiteX4" fmla="*/ 0 w 4093507"/>
                <a:gd name="connsiteY4" fmla="*/ 2046754 h 409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507" h="4093507">
                  <a:moveTo>
                    <a:pt x="0" y="2046754"/>
                  </a:moveTo>
                  <a:cubicBezTo>
                    <a:pt x="0" y="916363"/>
                    <a:pt x="916363" y="0"/>
                    <a:pt x="2046754" y="0"/>
                  </a:cubicBezTo>
                  <a:cubicBezTo>
                    <a:pt x="3177145" y="0"/>
                    <a:pt x="4093508" y="916363"/>
                    <a:pt x="4093508" y="2046754"/>
                  </a:cubicBezTo>
                  <a:cubicBezTo>
                    <a:pt x="4093508" y="3177145"/>
                    <a:pt x="3177145" y="4093508"/>
                    <a:pt x="2046754" y="4093508"/>
                  </a:cubicBezTo>
                  <a:cubicBezTo>
                    <a:pt x="916363" y="4093508"/>
                    <a:pt x="0" y="3177145"/>
                    <a:pt x="0" y="2046754"/>
                  </a:cubicBezTo>
                  <a:close/>
                </a:path>
              </a:pathLst>
            </a:custGeom>
            <a:solidFill>
              <a:srgbClr val="C4C4CD">
                <a:alpha val="1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4749"/>
              <a:r>
                <a:rPr lang="en-US" sz="898" dirty="0">
                  <a:solidFill>
                    <a:srgbClr val="2E2E38"/>
                  </a:solidFill>
                  <a:latin typeface="EYInterstate Light"/>
                </a:rPr>
                <a:t> </a:t>
              </a:r>
            </a:p>
          </p:txBody>
        </p:sp>
        <p:sp>
          <p:nvSpPr>
            <p:cNvPr id="6" name="Freeform: Shape 51">
              <a:extLst>
                <a:ext uri="{FF2B5EF4-FFF2-40B4-BE49-F238E27FC236}">
                  <a16:creationId xmlns:a16="http://schemas.microsoft.com/office/drawing/2014/main" id="{4FCB6491-BCC5-554E-64DA-699586587D04}"/>
                </a:ext>
              </a:extLst>
            </p:cNvPr>
            <p:cNvSpPr/>
            <p:nvPr/>
          </p:nvSpPr>
          <p:spPr>
            <a:xfrm>
              <a:off x="1793193" y="1672029"/>
              <a:ext cx="4573126" cy="4573124"/>
            </a:xfrm>
            <a:custGeom>
              <a:avLst/>
              <a:gdLst>
                <a:gd name="connsiteX0" fmla="*/ 0 w 4093507"/>
                <a:gd name="connsiteY0" fmla="*/ 2046754 h 4093507"/>
                <a:gd name="connsiteX1" fmla="*/ 2046754 w 4093507"/>
                <a:gd name="connsiteY1" fmla="*/ 0 h 4093507"/>
                <a:gd name="connsiteX2" fmla="*/ 4093508 w 4093507"/>
                <a:gd name="connsiteY2" fmla="*/ 2046754 h 4093507"/>
                <a:gd name="connsiteX3" fmla="*/ 2046754 w 4093507"/>
                <a:gd name="connsiteY3" fmla="*/ 4093508 h 4093507"/>
                <a:gd name="connsiteX4" fmla="*/ 0 w 4093507"/>
                <a:gd name="connsiteY4" fmla="*/ 2046754 h 409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507" h="4093507">
                  <a:moveTo>
                    <a:pt x="0" y="2046754"/>
                  </a:moveTo>
                  <a:cubicBezTo>
                    <a:pt x="0" y="916363"/>
                    <a:pt x="916363" y="0"/>
                    <a:pt x="2046754" y="0"/>
                  </a:cubicBezTo>
                  <a:cubicBezTo>
                    <a:pt x="3177145" y="0"/>
                    <a:pt x="4093508" y="916363"/>
                    <a:pt x="4093508" y="2046754"/>
                  </a:cubicBezTo>
                  <a:cubicBezTo>
                    <a:pt x="4093508" y="3177145"/>
                    <a:pt x="3177145" y="4093508"/>
                    <a:pt x="2046754" y="4093508"/>
                  </a:cubicBezTo>
                  <a:cubicBezTo>
                    <a:pt x="916363" y="4093508"/>
                    <a:pt x="0" y="3177145"/>
                    <a:pt x="0" y="2046754"/>
                  </a:cubicBezTo>
                  <a:close/>
                </a:path>
              </a:pathLst>
            </a:custGeom>
            <a:solidFill>
              <a:srgbClr val="747480">
                <a:alpha val="1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4749"/>
              <a:r>
                <a:rPr lang="en-US" sz="898" dirty="0">
                  <a:solidFill>
                    <a:srgbClr val="2E2E38"/>
                  </a:solidFill>
                  <a:latin typeface="EYInterstate Light"/>
                </a:rPr>
                <a:t> </a:t>
              </a:r>
            </a:p>
          </p:txBody>
        </p:sp>
        <p:sp>
          <p:nvSpPr>
            <p:cNvPr id="7" name="Freeform: Shape 52">
              <a:extLst>
                <a:ext uri="{FF2B5EF4-FFF2-40B4-BE49-F238E27FC236}">
                  <a16:creationId xmlns:a16="http://schemas.microsoft.com/office/drawing/2014/main" id="{FCC421C0-D698-B073-EFE4-ADA77BE5909E}"/>
                </a:ext>
              </a:extLst>
            </p:cNvPr>
            <p:cNvSpPr/>
            <p:nvPr/>
          </p:nvSpPr>
          <p:spPr>
            <a:xfrm>
              <a:off x="2688500" y="2171163"/>
              <a:ext cx="3574861" cy="3574860"/>
            </a:xfrm>
            <a:custGeom>
              <a:avLst/>
              <a:gdLst>
                <a:gd name="connsiteX0" fmla="*/ 0 w 3274805"/>
                <a:gd name="connsiteY0" fmla="*/ 1637403 h 3274805"/>
                <a:gd name="connsiteX1" fmla="*/ 1637403 w 3274805"/>
                <a:gd name="connsiteY1" fmla="*/ 0 h 3274805"/>
                <a:gd name="connsiteX2" fmla="*/ 3274806 w 3274805"/>
                <a:gd name="connsiteY2" fmla="*/ 1637403 h 3274805"/>
                <a:gd name="connsiteX3" fmla="*/ 1637403 w 3274805"/>
                <a:gd name="connsiteY3" fmla="*/ 3274806 h 3274805"/>
                <a:gd name="connsiteX4" fmla="*/ 0 w 3274805"/>
                <a:gd name="connsiteY4" fmla="*/ 1637403 h 327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805" h="3274805">
                  <a:moveTo>
                    <a:pt x="0" y="1637403"/>
                  </a:moveTo>
                  <a:cubicBezTo>
                    <a:pt x="0" y="733090"/>
                    <a:pt x="733090" y="0"/>
                    <a:pt x="1637403" y="0"/>
                  </a:cubicBezTo>
                  <a:cubicBezTo>
                    <a:pt x="2541716" y="0"/>
                    <a:pt x="3274806" y="733090"/>
                    <a:pt x="3274806" y="1637403"/>
                  </a:cubicBezTo>
                  <a:cubicBezTo>
                    <a:pt x="3274806" y="2541716"/>
                    <a:pt x="2541716" y="3274806"/>
                    <a:pt x="1637403" y="3274806"/>
                  </a:cubicBezTo>
                  <a:cubicBezTo>
                    <a:pt x="733090" y="3274806"/>
                    <a:pt x="0" y="2541716"/>
                    <a:pt x="0" y="1637403"/>
                  </a:cubicBezTo>
                  <a:close/>
                </a:path>
              </a:pathLst>
            </a:custGeom>
            <a:solidFill>
              <a:srgbClr val="C4C4CD">
                <a:alpha val="1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84749"/>
              <a:r>
                <a:rPr lang="en-US" sz="898" dirty="0">
                  <a:solidFill>
                    <a:srgbClr val="2E2E38"/>
                  </a:solidFill>
                  <a:latin typeface="EYInterstate Light"/>
                </a:rPr>
                <a:t> </a:t>
              </a:r>
            </a:p>
          </p:txBody>
        </p:sp>
        <p:sp>
          <p:nvSpPr>
            <p:cNvPr id="8" name="Freeform: Shape 53">
              <a:extLst>
                <a:ext uri="{FF2B5EF4-FFF2-40B4-BE49-F238E27FC236}">
                  <a16:creationId xmlns:a16="http://schemas.microsoft.com/office/drawing/2014/main" id="{3E6EDF0D-2BEA-D186-BA37-AE4D84D54623}"/>
                </a:ext>
              </a:extLst>
            </p:cNvPr>
            <p:cNvSpPr/>
            <p:nvPr/>
          </p:nvSpPr>
          <p:spPr>
            <a:xfrm>
              <a:off x="3480805" y="2618019"/>
              <a:ext cx="2681146" cy="2681145"/>
            </a:xfrm>
            <a:custGeom>
              <a:avLst/>
              <a:gdLst>
                <a:gd name="connsiteX0" fmla="*/ 0 w 2456104"/>
                <a:gd name="connsiteY0" fmla="*/ 1228052 h 2456104"/>
                <a:gd name="connsiteX1" fmla="*/ 1228052 w 2456104"/>
                <a:gd name="connsiteY1" fmla="*/ 0 h 2456104"/>
                <a:gd name="connsiteX2" fmla="*/ 2456104 w 2456104"/>
                <a:gd name="connsiteY2" fmla="*/ 1228052 h 2456104"/>
                <a:gd name="connsiteX3" fmla="*/ 1228052 w 2456104"/>
                <a:gd name="connsiteY3" fmla="*/ 2456104 h 2456104"/>
                <a:gd name="connsiteX4" fmla="*/ 0 w 2456104"/>
                <a:gd name="connsiteY4" fmla="*/ 1228052 h 24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04" h="2456104">
                  <a:moveTo>
                    <a:pt x="0" y="1228052"/>
                  </a:moveTo>
                  <a:cubicBezTo>
                    <a:pt x="0" y="549818"/>
                    <a:pt x="549818" y="0"/>
                    <a:pt x="1228052" y="0"/>
                  </a:cubicBezTo>
                  <a:cubicBezTo>
                    <a:pt x="1906286" y="0"/>
                    <a:pt x="2456104" y="549818"/>
                    <a:pt x="2456104" y="1228052"/>
                  </a:cubicBezTo>
                  <a:cubicBezTo>
                    <a:pt x="2456104" y="1906286"/>
                    <a:pt x="1906286" y="2456104"/>
                    <a:pt x="1228052" y="2456104"/>
                  </a:cubicBezTo>
                  <a:cubicBezTo>
                    <a:pt x="549818" y="2456104"/>
                    <a:pt x="0" y="1906286"/>
                    <a:pt x="0" y="1228052"/>
                  </a:cubicBezTo>
                  <a:close/>
                </a:path>
              </a:pathLst>
            </a:custGeom>
            <a:solidFill>
              <a:schemeClr val="bg1">
                <a:alpha val="1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4749"/>
              <a:r>
                <a:rPr lang="en-US" sz="898" dirty="0">
                  <a:solidFill>
                    <a:srgbClr val="2E2E38"/>
                  </a:solidFill>
                  <a:latin typeface="EYInterstate Light"/>
                </a:rPr>
                <a:t> </a:t>
              </a:r>
            </a:p>
          </p:txBody>
        </p:sp>
        <p:sp>
          <p:nvSpPr>
            <p:cNvPr id="9" name="TextBox 8">
              <a:extLst>
                <a:ext uri="{FF2B5EF4-FFF2-40B4-BE49-F238E27FC236}">
                  <a16:creationId xmlns:a16="http://schemas.microsoft.com/office/drawing/2014/main" id="{5D30DE2D-8A49-4187-AD0A-03B5FA37378A}"/>
                </a:ext>
              </a:extLst>
            </p:cNvPr>
            <p:cNvSpPr txBox="1"/>
            <p:nvPr/>
          </p:nvSpPr>
          <p:spPr>
            <a:xfrm rot="16200000">
              <a:off x="4055066" y="3740685"/>
              <a:ext cx="841730" cy="435807"/>
            </a:xfrm>
            <a:prstGeom prst="rect">
              <a:avLst/>
            </a:prstGeom>
            <a:noFill/>
          </p:spPr>
          <p:txBody>
            <a:bodyPr wrap="none" lIns="0" tIns="27389" rIns="0" bIns="0" rtlCol="0" anchor="ctr">
              <a:spAutoFit/>
            </a:bodyPr>
            <a:lstStyle/>
            <a:p>
              <a:pPr algn="ctr" defTabSz="684749">
                <a:buClr>
                  <a:srgbClr val="27ACAA"/>
                </a:buClr>
                <a:buSzPct val="70000"/>
              </a:pPr>
              <a:r>
                <a:rPr lang="en-US" sz="1048" b="1" dirty="0">
                  <a:solidFill>
                    <a:prstClr val="white"/>
                  </a:solidFill>
                  <a:latin typeface="EYInterstate" panose="02000503020000020004" pitchFamily="2" charset="0"/>
                </a:rPr>
                <a:t>Generative</a:t>
              </a:r>
            </a:p>
            <a:p>
              <a:pPr algn="ctr" defTabSz="684749">
                <a:buClr>
                  <a:srgbClr val="27ACAA"/>
                </a:buClr>
                <a:buSzPct val="70000"/>
              </a:pPr>
              <a:r>
                <a:rPr lang="en-US" sz="1048" b="1" dirty="0">
                  <a:solidFill>
                    <a:prstClr val="white"/>
                  </a:solidFill>
                  <a:latin typeface="EYInterstate" panose="02000503020000020004" pitchFamily="2" charset="0"/>
                </a:rPr>
                <a:t>AI</a:t>
              </a:r>
            </a:p>
          </p:txBody>
        </p:sp>
        <p:sp>
          <p:nvSpPr>
            <p:cNvPr id="10" name="TextBox 9">
              <a:extLst>
                <a:ext uri="{FF2B5EF4-FFF2-40B4-BE49-F238E27FC236}">
                  <a16:creationId xmlns:a16="http://schemas.microsoft.com/office/drawing/2014/main" id="{9D710DD9-8A1A-CAA8-5325-6605D9F834B5}"/>
                </a:ext>
              </a:extLst>
            </p:cNvPr>
            <p:cNvSpPr txBox="1"/>
            <p:nvPr/>
          </p:nvSpPr>
          <p:spPr>
            <a:xfrm rot="16200000">
              <a:off x="2808065" y="3740683"/>
              <a:ext cx="621138" cy="435807"/>
            </a:xfrm>
            <a:prstGeom prst="rect">
              <a:avLst/>
            </a:prstGeom>
            <a:noFill/>
          </p:spPr>
          <p:txBody>
            <a:bodyPr wrap="none" lIns="0" tIns="27389" rIns="0" bIns="0" rtlCol="0" anchor="ctr">
              <a:spAutoFit/>
            </a:bodyPr>
            <a:lstStyle/>
            <a:p>
              <a:pPr algn="ctr" defTabSz="684749">
                <a:buClr>
                  <a:srgbClr val="27ACAA"/>
                </a:buClr>
                <a:buSzPct val="70000"/>
              </a:pPr>
              <a:r>
                <a:rPr lang="en-US" sz="1048" b="1" dirty="0">
                  <a:solidFill>
                    <a:prstClr val="white"/>
                  </a:solidFill>
                  <a:latin typeface="EYInterstate" panose="02000503020000020004" pitchFamily="2" charset="0"/>
                </a:rPr>
                <a:t>Deep</a:t>
              </a:r>
            </a:p>
            <a:p>
              <a:pPr algn="ctr" defTabSz="684749">
                <a:buClr>
                  <a:srgbClr val="27ACAA"/>
                </a:buClr>
                <a:buSzPct val="70000"/>
              </a:pPr>
              <a:r>
                <a:rPr lang="en-US" sz="1048" b="1" dirty="0">
                  <a:solidFill>
                    <a:prstClr val="white"/>
                  </a:solidFill>
                  <a:latin typeface="EYInterstate" panose="02000503020000020004" pitchFamily="2" charset="0"/>
                </a:rPr>
                <a:t>learning</a:t>
              </a:r>
            </a:p>
          </p:txBody>
        </p:sp>
        <p:sp>
          <p:nvSpPr>
            <p:cNvPr id="11" name="TextBox 10">
              <a:extLst>
                <a:ext uri="{FF2B5EF4-FFF2-40B4-BE49-F238E27FC236}">
                  <a16:creationId xmlns:a16="http://schemas.microsoft.com/office/drawing/2014/main" id="{DC4B3181-B5F6-29D2-78C5-F63DAF93D594}"/>
                </a:ext>
              </a:extLst>
            </p:cNvPr>
            <p:cNvSpPr txBox="1"/>
            <p:nvPr/>
          </p:nvSpPr>
          <p:spPr>
            <a:xfrm rot="16200000">
              <a:off x="1931645" y="3740683"/>
              <a:ext cx="636618" cy="435807"/>
            </a:xfrm>
            <a:prstGeom prst="rect">
              <a:avLst/>
            </a:prstGeom>
            <a:noFill/>
          </p:spPr>
          <p:txBody>
            <a:bodyPr wrap="none" lIns="0" tIns="27389" rIns="0" bIns="0" rtlCol="0" anchor="ctr">
              <a:spAutoFit/>
            </a:bodyPr>
            <a:lstStyle/>
            <a:p>
              <a:pPr algn="ctr" defTabSz="684749">
                <a:buClr>
                  <a:srgbClr val="27ACAA"/>
                </a:buClr>
                <a:buSzPct val="70000"/>
              </a:pPr>
              <a:r>
                <a:rPr lang="en-US" sz="1048" b="1" dirty="0">
                  <a:solidFill>
                    <a:prstClr val="white"/>
                  </a:solidFill>
                  <a:latin typeface="EYInterstate" panose="02000503020000020004" pitchFamily="2" charset="0"/>
                </a:rPr>
                <a:t>Machine</a:t>
              </a:r>
            </a:p>
            <a:p>
              <a:pPr algn="ctr" defTabSz="684749">
                <a:buClr>
                  <a:srgbClr val="27ACAA"/>
                </a:buClr>
                <a:buSzPct val="70000"/>
              </a:pPr>
              <a:r>
                <a:rPr lang="en-US" sz="1048" b="1" dirty="0">
                  <a:solidFill>
                    <a:prstClr val="white"/>
                  </a:solidFill>
                  <a:latin typeface="EYInterstate" panose="02000503020000020004" pitchFamily="2" charset="0"/>
                </a:rPr>
                <a:t>learning</a:t>
              </a:r>
            </a:p>
          </p:txBody>
        </p:sp>
        <p:sp>
          <p:nvSpPr>
            <p:cNvPr id="16" name="TextBox 15">
              <a:extLst>
                <a:ext uri="{FF2B5EF4-FFF2-40B4-BE49-F238E27FC236}">
                  <a16:creationId xmlns:a16="http://schemas.microsoft.com/office/drawing/2014/main" id="{932A11C9-C2FB-2765-2503-BB48B11750DC}"/>
                </a:ext>
              </a:extLst>
            </p:cNvPr>
            <p:cNvSpPr txBox="1"/>
            <p:nvPr/>
          </p:nvSpPr>
          <p:spPr>
            <a:xfrm rot="16200000">
              <a:off x="901582" y="3740681"/>
              <a:ext cx="886235" cy="435807"/>
            </a:xfrm>
            <a:prstGeom prst="rect">
              <a:avLst/>
            </a:prstGeom>
            <a:noFill/>
          </p:spPr>
          <p:txBody>
            <a:bodyPr wrap="none" lIns="0" tIns="27389" rIns="0" bIns="0" rtlCol="0" anchor="ctr">
              <a:spAutoFit/>
            </a:bodyPr>
            <a:lstStyle/>
            <a:p>
              <a:pPr algn="ctr" defTabSz="684749">
                <a:buClr>
                  <a:srgbClr val="27ACAA"/>
                </a:buClr>
                <a:buSzPct val="70000"/>
              </a:pPr>
              <a:r>
                <a:rPr lang="en-US" sz="1048" b="1" dirty="0">
                  <a:solidFill>
                    <a:prstClr val="white"/>
                  </a:solidFill>
                  <a:latin typeface="EYInterstate" panose="02000503020000020004" pitchFamily="2" charset="0"/>
                </a:rPr>
                <a:t>Artificial</a:t>
              </a:r>
            </a:p>
            <a:p>
              <a:pPr algn="ctr" defTabSz="684749">
                <a:buClr>
                  <a:srgbClr val="27ACAA"/>
                </a:buClr>
                <a:buSzPct val="70000"/>
              </a:pPr>
              <a:r>
                <a:rPr lang="en-US" sz="1048" b="1" dirty="0">
                  <a:solidFill>
                    <a:prstClr val="white"/>
                  </a:solidFill>
                  <a:latin typeface="EYInterstate" panose="02000503020000020004" pitchFamily="2" charset="0"/>
                </a:rPr>
                <a:t>intelligence</a:t>
              </a:r>
            </a:p>
          </p:txBody>
        </p:sp>
      </p:grpSp>
      <p:sp>
        <p:nvSpPr>
          <p:cNvPr id="17" name="CuadroTexto 44">
            <a:extLst>
              <a:ext uri="{FF2B5EF4-FFF2-40B4-BE49-F238E27FC236}">
                <a16:creationId xmlns:a16="http://schemas.microsoft.com/office/drawing/2014/main" id="{52037211-CDC8-A9FE-5A66-108A8F9EE391}"/>
              </a:ext>
            </a:extLst>
          </p:cNvPr>
          <p:cNvSpPr txBox="1"/>
          <p:nvPr/>
        </p:nvSpPr>
        <p:spPr>
          <a:xfrm>
            <a:off x="527727" y="1619642"/>
            <a:ext cx="2776515" cy="550748"/>
          </a:xfrm>
          <a:prstGeom prst="rect">
            <a:avLst/>
          </a:prstGeom>
          <a:noFill/>
        </p:spPr>
        <p:txBody>
          <a:bodyPr wrap="square" lIns="0" tIns="27389" rIns="0" bIns="0" rtlCol="0">
            <a:spAutoFit/>
          </a:bodyPr>
          <a:lstStyle/>
          <a:p>
            <a:pPr marL="0" lvl="1" defTabSz="684749">
              <a:spcAft>
                <a:spcPts val="450"/>
              </a:spcAft>
              <a:buClr>
                <a:srgbClr val="27ACAA"/>
              </a:buClr>
              <a:buSzPct val="70000"/>
              <a:tabLst>
                <a:tab pos="136713" algn="l"/>
              </a:tabLst>
              <a:defRPr/>
            </a:pPr>
            <a:r>
              <a:rPr lang="en-US" sz="1199" b="1" dirty="0">
                <a:solidFill>
                  <a:srgbClr val="FFE600"/>
                </a:solidFill>
              </a:rPr>
              <a:t>Artificial intelligence (AI)</a:t>
            </a:r>
            <a:endParaRPr lang="en-US" sz="1048" b="1" dirty="0">
              <a:solidFill>
                <a:srgbClr val="FFE600"/>
              </a:solidFill>
            </a:endParaRPr>
          </a:p>
          <a:p>
            <a:pPr defTabSz="684407">
              <a:lnSpc>
                <a:spcPct val="85000"/>
              </a:lnSpc>
              <a:spcAft>
                <a:spcPts val="450"/>
              </a:spcAft>
              <a:buClr>
                <a:srgbClr val="27ACAA"/>
              </a:buClr>
              <a:buSzPct val="70000"/>
              <a:defRPr/>
            </a:pPr>
            <a:r>
              <a:rPr lang="en-IN" sz="1049" dirty="0">
                <a:solidFill>
                  <a:schemeClr val="bg1">
                    <a:lumMod val="60000"/>
                    <a:lumOff val="40000"/>
                  </a:schemeClr>
                </a:solidFill>
                <a:latin typeface="+mj-lt"/>
              </a:rPr>
              <a:t>We can program machines to perform tasks currently performed by humans.</a:t>
            </a:r>
          </a:p>
        </p:txBody>
      </p:sp>
      <p:sp>
        <p:nvSpPr>
          <p:cNvPr id="27" name="CuadroTexto 44">
            <a:extLst>
              <a:ext uri="{FF2B5EF4-FFF2-40B4-BE49-F238E27FC236}">
                <a16:creationId xmlns:a16="http://schemas.microsoft.com/office/drawing/2014/main" id="{A323243E-BC59-C02F-ADA7-479FE0070F4D}"/>
              </a:ext>
            </a:extLst>
          </p:cNvPr>
          <p:cNvSpPr txBox="1"/>
          <p:nvPr/>
        </p:nvSpPr>
        <p:spPr>
          <a:xfrm>
            <a:off x="527727" y="2540683"/>
            <a:ext cx="2776515" cy="550748"/>
          </a:xfrm>
          <a:prstGeom prst="rect">
            <a:avLst/>
          </a:prstGeom>
          <a:noFill/>
        </p:spPr>
        <p:txBody>
          <a:bodyPr wrap="square" lIns="0" tIns="27389" rIns="0" bIns="0" rtlCol="0">
            <a:spAutoFit/>
          </a:bodyPr>
          <a:lstStyle/>
          <a:p>
            <a:pPr marL="0" lvl="1" defTabSz="684749">
              <a:spcAft>
                <a:spcPts val="450"/>
              </a:spcAft>
              <a:buClr>
                <a:srgbClr val="27ACAA"/>
              </a:buClr>
              <a:buSzPct val="70000"/>
              <a:tabLst>
                <a:tab pos="136713" algn="l"/>
              </a:tabLst>
              <a:defRPr/>
            </a:pPr>
            <a:r>
              <a:rPr lang="en-US" sz="1199" b="1" dirty="0">
                <a:solidFill>
                  <a:srgbClr val="FFE600"/>
                </a:solidFill>
              </a:rPr>
              <a:t>Machine learning</a:t>
            </a:r>
          </a:p>
          <a:p>
            <a:pPr defTabSz="684407">
              <a:lnSpc>
                <a:spcPct val="85000"/>
              </a:lnSpc>
              <a:spcAft>
                <a:spcPts val="450"/>
              </a:spcAft>
              <a:buClr>
                <a:srgbClr val="27ACAA"/>
              </a:buClr>
              <a:buSzPct val="70000"/>
              <a:defRPr/>
            </a:pPr>
            <a:r>
              <a:rPr lang="en-IN" sz="1049" dirty="0">
                <a:solidFill>
                  <a:schemeClr val="bg1">
                    <a:lumMod val="60000"/>
                    <a:lumOff val="40000"/>
                  </a:schemeClr>
                </a:solidFill>
              </a:rPr>
              <a:t>We can teach machines to learn based on human feedback.</a:t>
            </a:r>
          </a:p>
        </p:txBody>
      </p:sp>
      <p:sp>
        <p:nvSpPr>
          <p:cNvPr id="28" name="CuadroTexto 44">
            <a:extLst>
              <a:ext uri="{FF2B5EF4-FFF2-40B4-BE49-F238E27FC236}">
                <a16:creationId xmlns:a16="http://schemas.microsoft.com/office/drawing/2014/main" id="{EB11272C-5FE0-C48E-6CC4-6E88EC94F037}"/>
              </a:ext>
            </a:extLst>
          </p:cNvPr>
          <p:cNvSpPr txBox="1"/>
          <p:nvPr/>
        </p:nvSpPr>
        <p:spPr>
          <a:xfrm>
            <a:off x="527729" y="3401064"/>
            <a:ext cx="2947415" cy="986252"/>
          </a:xfrm>
          <a:prstGeom prst="rect">
            <a:avLst/>
          </a:prstGeom>
          <a:noFill/>
        </p:spPr>
        <p:txBody>
          <a:bodyPr wrap="square" lIns="0" tIns="27389" rIns="0" bIns="0" rtlCol="0">
            <a:spAutoFit/>
          </a:bodyPr>
          <a:lstStyle/>
          <a:p>
            <a:pPr marL="0" lvl="1" defTabSz="684749">
              <a:spcAft>
                <a:spcPts val="450"/>
              </a:spcAft>
              <a:buClr>
                <a:srgbClr val="27ACAA"/>
              </a:buClr>
              <a:buSzPct val="70000"/>
              <a:tabLst>
                <a:tab pos="136713" algn="l"/>
              </a:tabLst>
              <a:defRPr/>
            </a:pPr>
            <a:r>
              <a:rPr lang="en-US" sz="1199" b="1" dirty="0">
                <a:solidFill>
                  <a:srgbClr val="FFE600"/>
                </a:solidFill>
                <a:latin typeface="EYInterstate Light (Body)"/>
              </a:rPr>
              <a:t>Deep learning</a:t>
            </a:r>
          </a:p>
          <a:p>
            <a:pPr marL="0" lvl="1" defTabSz="684749">
              <a:spcAft>
                <a:spcPts val="450"/>
              </a:spcAft>
              <a:buClr>
                <a:srgbClr val="27ACAA"/>
              </a:buClr>
              <a:buSzPct val="70000"/>
              <a:tabLst>
                <a:tab pos="136713" algn="l"/>
              </a:tabLst>
              <a:defRPr/>
            </a:pPr>
            <a:r>
              <a:rPr lang="en-IN" sz="1049" dirty="0">
                <a:solidFill>
                  <a:schemeClr val="bg1">
                    <a:lumMod val="60000"/>
                    <a:lumOff val="40000"/>
                  </a:schemeClr>
                </a:solidFill>
                <a:latin typeface="EYInterstate Light (Body)"/>
              </a:rPr>
              <a:t>We can mimic the way the human brain works to create an element of perception (intuition, vision, sound, etc.).</a:t>
            </a:r>
          </a:p>
          <a:p>
            <a:pPr marL="0" lvl="1" defTabSz="684749">
              <a:spcAft>
                <a:spcPts val="450"/>
              </a:spcAft>
              <a:buClr>
                <a:srgbClr val="27ACAA"/>
              </a:buClr>
              <a:buSzPct val="70000"/>
              <a:tabLst>
                <a:tab pos="136713" algn="l"/>
              </a:tabLst>
              <a:defRPr/>
            </a:pPr>
            <a:endParaRPr lang="en-US" sz="1049" b="1" dirty="0">
              <a:solidFill>
                <a:srgbClr val="FFE600"/>
              </a:solidFill>
              <a:latin typeface="EYInterstate Light (Body)"/>
            </a:endParaRPr>
          </a:p>
        </p:txBody>
      </p:sp>
      <p:sp>
        <p:nvSpPr>
          <p:cNvPr id="29" name="CuadroTexto 44">
            <a:extLst>
              <a:ext uri="{FF2B5EF4-FFF2-40B4-BE49-F238E27FC236}">
                <a16:creationId xmlns:a16="http://schemas.microsoft.com/office/drawing/2014/main" id="{1A15DEE7-C4F4-8D80-A4DA-F909C693998B}"/>
              </a:ext>
            </a:extLst>
          </p:cNvPr>
          <p:cNvSpPr txBox="1"/>
          <p:nvPr/>
        </p:nvSpPr>
        <p:spPr>
          <a:xfrm>
            <a:off x="527726" y="5204330"/>
            <a:ext cx="3286425" cy="687965"/>
          </a:xfrm>
          <a:prstGeom prst="rect">
            <a:avLst/>
          </a:prstGeom>
          <a:noFill/>
        </p:spPr>
        <p:txBody>
          <a:bodyPr wrap="square" lIns="0" tIns="27389" rIns="0" bIns="0" rtlCol="0">
            <a:spAutoFit/>
          </a:bodyPr>
          <a:lstStyle/>
          <a:p>
            <a:pPr defTabSz="684749">
              <a:spcAft>
                <a:spcPts val="450"/>
              </a:spcAft>
              <a:buClr>
                <a:srgbClr val="27ACAA"/>
              </a:buClr>
              <a:buSzPct val="70000"/>
            </a:pPr>
            <a:r>
              <a:rPr lang="en-US" sz="1199" b="1" dirty="0">
                <a:solidFill>
                  <a:srgbClr val="FFE600"/>
                </a:solidFill>
              </a:rPr>
              <a:t>Agentic AI</a:t>
            </a:r>
          </a:p>
          <a:p>
            <a:pPr defTabSz="684407">
              <a:lnSpc>
                <a:spcPct val="85000"/>
              </a:lnSpc>
              <a:spcAft>
                <a:spcPts val="450"/>
              </a:spcAft>
              <a:buClr>
                <a:srgbClr val="27ACAA"/>
              </a:buClr>
              <a:buSzPct val="70000"/>
              <a:defRPr/>
            </a:pPr>
            <a:r>
              <a:rPr lang="en-IN" sz="1049" dirty="0">
                <a:solidFill>
                  <a:schemeClr val="bg1">
                    <a:lumMod val="60000"/>
                    <a:lumOff val="40000"/>
                  </a:schemeClr>
                </a:solidFill>
              </a:rPr>
              <a:t>Agentic AI systems are capable of making decisions and adapting to changing environments based on their experience without requiring explicit instructions.</a:t>
            </a:r>
          </a:p>
        </p:txBody>
      </p:sp>
      <p:cxnSp>
        <p:nvCxnSpPr>
          <p:cNvPr id="30" name="Straight Connector 29">
            <a:extLst>
              <a:ext uri="{FF2B5EF4-FFF2-40B4-BE49-F238E27FC236}">
                <a16:creationId xmlns:a16="http://schemas.microsoft.com/office/drawing/2014/main" id="{7E12713E-841E-53B0-69C3-48764FAF2F54}"/>
              </a:ext>
            </a:extLst>
          </p:cNvPr>
          <p:cNvCxnSpPr>
            <a:cxnSpLocks/>
          </p:cNvCxnSpPr>
          <p:nvPr/>
        </p:nvCxnSpPr>
        <p:spPr>
          <a:xfrm>
            <a:off x="2514600" y="1739496"/>
            <a:ext cx="3267347"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B85F9D-98AB-CFE0-B078-63797978055B}"/>
              </a:ext>
            </a:extLst>
          </p:cNvPr>
          <p:cNvCxnSpPr>
            <a:cxnSpLocks/>
          </p:cNvCxnSpPr>
          <p:nvPr/>
        </p:nvCxnSpPr>
        <p:spPr>
          <a:xfrm>
            <a:off x="2039120" y="2670050"/>
            <a:ext cx="3828280"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ECE34C-C02C-BEB9-3FD0-4E20AA81B410}"/>
              </a:ext>
            </a:extLst>
          </p:cNvPr>
          <p:cNvCxnSpPr>
            <a:cxnSpLocks/>
          </p:cNvCxnSpPr>
          <p:nvPr/>
        </p:nvCxnSpPr>
        <p:spPr>
          <a:xfrm>
            <a:off x="1824982" y="3526731"/>
            <a:ext cx="4042418"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6E76304-2C08-4617-BF6E-0A944B0E0393}"/>
              </a:ext>
            </a:extLst>
          </p:cNvPr>
          <p:cNvCxnSpPr>
            <a:cxnSpLocks/>
          </p:cNvCxnSpPr>
          <p:nvPr/>
        </p:nvCxnSpPr>
        <p:spPr>
          <a:xfrm>
            <a:off x="1418692" y="5318213"/>
            <a:ext cx="4881438"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C3444FE-EE7E-C8B7-A9A4-1BC02B2A000C}"/>
              </a:ext>
            </a:extLst>
          </p:cNvPr>
          <p:cNvCxnSpPr>
            <a:cxnSpLocks/>
          </p:cNvCxnSpPr>
          <p:nvPr/>
        </p:nvCxnSpPr>
        <p:spPr>
          <a:xfrm>
            <a:off x="7620000" y="1739495"/>
            <a:ext cx="2991424"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1C25E30-18B4-9936-D1C9-4F8F5617F89D}"/>
              </a:ext>
            </a:extLst>
          </p:cNvPr>
          <p:cNvCxnSpPr>
            <a:cxnSpLocks/>
          </p:cNvCxnSpPr>
          <p:nvPr/>
        </p:nvCxnSpPr>
        <p:spPr>
          <a:xfrm>
            <a:off x="7772400" y="2664252"/>
            <a:ext cx="2839024"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0CBE4E-743D-5281-85B6-A7C65C0099E7}"/>
              </a:ext>
            </a:extLst>
          </p:cNvPr>
          <p:cNvCxnSpPr>
            <a:cxnSpLocks/>
          </p:cNvCxnSpPr>
          <p:nvPr/>
        </p:nvCxnSpPr>
        <p:spPr>
          <a:xfrm>
            <a:off x="7772400" y="3526731"/>
            <a:ext cx="2839022"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498955-61A8-91F9-B373-2AD99D32F2F8}"/>
              </a:ext>
            </a:extLst>
          </p:cNvPr>
          <p:cNvCxnSpPr>
            <a:cxnSpLocks/>
          </p:cNvCxnSpPr>
          <p:nvPr/>
        </p:nvCxnSpPr>
        <p:spPr>
          <a:xfrm>
            <a:off x="7620000" y="4240165"/>
            <a:ext cx="2991421"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ZoneTexte 17">
            <a:extLst>
              <a:ext uri="{FF2B5EF4-FFF2-40B4-BE49-F238E27FC236}">
                <a16:creationId xmlns:a16="http://schemas.microsoft.com/office/drawing/2014/main" id="{9C226E8F-C742-95C1-44EC-BF90F4355CDF}"/>
              </a:ext>
            </a:extLst>
          </p:cNvPr>
          <p:cNvSpPr txBox="1"/>
          <p:nvPr/>
        </p:nvSpPr>
        <p:spPr>
          <a:xfrm>
            <a:off x="10767713" y="1595986"/>
            <a:ext cx="432559" cy="287017"/>
          </a:xfrm>
          <a:prstGeom prst="rect">
            <a:avLst/>
          </a:prstGeom>
          <a:noFill/>
          <a:ln w="12700" cap="sq">
            <a:noFill/>
            <a:miter lim="800000"/>
          </a:ln>
        </p:spPr>
        <p:txBody>
          <a:bodyPr wrap="none" lIns="0" tIns="0" rIns="0" bIns="0" rtlCol="0" anchor="ctr">
            <a:noAutofit/>
          </a:bodyPr>
          <a:lstStyle/>
          <a:p>
            <a:pPr algn="ctr" defTabSz="465217">
              <a:spcAft>
                <a:spcPts val="408"/>
              </a:spcAft>
              <a:buClr>
                <a:srgbClr val="FFE600"/>
              </a:buClr>
              <a:buSzPct val="80000"/>
            </a:pPr>
            <a:r>
              <a:rPr lang="fr-FR" sz="1048" kern="0" dirty="0">
                <a:solidFill>
                  <a:prstClr val="white"/>
                </a:solidFill>
                <a:latin typeface="EYInterstate Light" panose="02000506000000020004" pitchFamily="2" charset="0"/>
              </a:rPr>
              <a:t>1943</a:t>
            </a:r>
          </a:p>
        </p:txBody>
      </p:sp>
      <p:sp>
        <p:nvSpPr>
          <p:cNvPr id="39" name="ZoneTexte 17">
            <a:extLst>
              <a:ext uri="{FF2B5EF4-FFF2-40B4-BE49-F238E27FC236}">
                <a16:creationId xmlns:a16="http://schemas.microsoft.com/office/drawing/2014/main" id="{63EEF8FA-86C6-DA57-2954-97CF082AD7DF}"/>
              </a:ext>
            </a:extLst>
          </p:cNvPr>
          <p:cNvSpPr txBox="1"/>
          <p:nvPr/>
        </p:nvSpPr>
        <p:spPr>
          <a:xfrm>
            <a:off x="10767713" y="2518492"/>
            <a:ext cx="432559" cy="287017"/>
          </a:xfrm>
          <a:prstGeom prst="rect">
            <a:avLst/>
          </a:prstGeom>
          <a:noFill/>
          <a:ln w="12700" cap="sq">
            <a:noFill/>
            <a:miter lim="800000"/>
          </a:ln>
        </p:spPr>
        <p:txBody>
          <a:bodyPr wrap="none" lIns="0" tIns="0" rIns="0" bIns="0" rtlCol="0" anchor="ctr">
            <a:noAutofit/>
          </a:bodyPr>
          <a:lstStyle/>
          <a:p>
            <a:pPr algn="ctr" defTabSz="465217">
              <a:spcAft>
                <a:spcPts val="408"/>
              </a:spcAft>
              <a:buClr>
                <a:srgbClr val="FFE600"/>
              </a:buClr>
              <a:buSzPct val="80000"/>
            </a:pPr>
            <a:r>
              <a:rPr lang="fr-FR" sz="1048" kern="0" dirty="0">
                <a:solidFill>
                  <a:prstClr val="white"/>
                </a:solidFill>
                <a:latin typeface="EYInterstate Light" panose="02000506000000020004" pitchFamily="2" charset="0"/>
              </a:rPr>
              <a:t>1959</a:t>
            </a:r>
          </a:p>
        </p:txBody>
      </p:sp>
      <p:sp>
        <p:nvSpPr>
          <p:cNvPr id="40" name="ZoneTexte 17">
            <a:extLst>
              <a:ext uri="{FF2B5EF4-FFF2-40B4-BE49-F238E27FC236}">
                <a16:creationId xmlns:a16="http://schemas.microsoft.com/office/drawing/2014/main" id="{331B22B4-2F25-8C39-7B8B-4F1A97015F4B}"/>
              </a:ext>
            </a:extLst>
          </p:cNvPr>
          <p:cNvSpPr txBox="1"/>
          <p:nvPr/>
        </p:nvSpPr>
        <p:spPr>
          <a:xfrm>
            <a:off x="10754237" y="3383222"/>
            <a:ext cx="432559" cy="287017"/>
          </a:xfrm>
          <a:prstGeom prst="rect">
            <a:avLst/>
          </a:prstGeom>
          <a:noFill/>
          <a:ln w="12700" cap="sq">
            <a:noFill/>
            <a:miter lim="800000"/>
          </a:ln>
        </p:spPr>
        <p:txBody>
          <a:bodyPr wrap="none" lIns="0" tIns="0" rIns="0" bIns="0" rtlCol="0" anchor="ctr">
            <a:noAutofit/>
          </a:bodyPr>
          <a:lstStyle/>
          <a:p>
            <a:pPr algn="ctr" defTabSz="465217">
              <a:spcAft>
                <a:spcPts val="408"/>
              </a:spcAft>
              <a:buClr>
                <a:srgbClr val="FFE600"/>
              </a:buClr>
              <a:buSzPct val="80000"/>
            </a:pPr>
            <a:r>
              <a:rPr lang="fr-FR" sz="1048" kern="0" dirty="0">
                <a:solidFill>
                  <a:prstClr val="white"/>
                </a:solidFill>
                <a:latin typeface="EYInterstate Light" panose="02000506000000020004" pitchFamily="2" charset="0"/>
              </a:rPr>
              <a:t>2006</a:t>
            </a:r>
          </a:p>
        </p:txBody>
      </p:sp>
      <p:sp>
        <p:nvSpPr>
          <p:cNvPr id="41" name="ZoneTexte 17">
            <a:extLst>
              <a:ext uri="{FF2B5EF4-FFF2-40B4-BE49-F238E27FC236}">
                <a16:creationId xmlns:a16="http://schemas.microsoft.com/office/drawing/2014/main" id="{DAB88220-2507-2DA8-D851-B0468A346234}"/>
              </a:ext>
            </a:extLst>
          </p:cNvPr>
          <p:cNvSpPr txBox="1"/>
          <p:nvPr/>
        </p:nvSpPr>
        <p:spPr>
          <a:xfrm>
            <a:off x="10754236" y="4096656"/>
            <a:ext cx="432559" cy="287017"/>
          </a:xfrm>
          <a:prstGeom prst="rect">
            <a:avLst/>
          </a:prstGeom>
          <a:noFill/>
          <a:ln w="12700" cap="sq">
            <a:noFill/>
            <a:miter lim="800000"/>
          </a:ln>
        </p:spPr>
        <p:txBody>
          <a:bodyPr wrap="none" lIns="0" tIns="0" rIns="0" bIns="0" rtlCol="0" anchor="ctr">
            <a:noAutofit/>
          </a:bodyPr>
          <a:lstStyle/>
          <a:p>
            <a:pPr algn="ctr" defTabSz="465217">
              <a:spcAft>
                <a:spcPts val="408"/>
              </a:spcAft>
              <a:buClr>
                <a:srgbClr val="FFE600"/>
              </a:buClr>
              <a:buSzPct val="80000"/>
            </a:pPr>
            <a:r>
              <a:rPr lang="fr-FR" sz="1048" kern="0" dirty="0">
                <a:solidFill>
                  <a:prstClr val="white"/>
                </a:solidFill>
                <a:latin typeface="EYInterstate Light" panose="02000506000000020004" pitchFamily="2" charset="0"/>
              </a:rPr>
              <a:t>2017</a:t>
            </a:r>
          </a:p>
        </p:txBody>
      </p:sp>
      <p:sp>
        <p:nvSpPr>
          <p:cNvPr id="42" name="ZoneTexte 17">
            <a:extLst>
              <a:ext uri="{FF2B5EF4-FFF2-40B4-BE49-F238E27FC236}">
                <a16:creationId xmlns:a16="http://schemas.microsoft.com/office/drawing/2014/main" id="{F5DFB303-6557-4D2B-D7B4-63B8F0A2DFE6}"/>
              </a:ext>
            </a:extLst>
          </p:cNvPr>
          <p:cNvSpPr txBox="1"/>
          <p:nvPr/>
        </p:nvSpPr>
        <p:spPr>
          <a:xfrm>
            <a:off x="10768841" y="5133664"/>
            <a:ext cx="432559" cy="287017"/>
          </a:xfrm>
          <a:prstGeom prst="rect">
            <a:avLst/>
          </a:prstGeom>
          <a:noFill/>
          <a:ln w="12700" cap="sq">
            <a:noFill/>
            <a:miter lim="800000"/>
          </a:ln>
        </p:spPr>
        <p:txBody>
          <a:bodyPr wrap="none" lIns="0" tIns="0" rIns="0" bIns="0" rtlCol="0" anchor="ctr">
            <a:noAutofit/>
          </a:bodyPr>
          <a:lstStyle/>
          <a:p>
            <a:pPr algn="ctr" defTabSz="465217">
              <a:spcAft>
                <a:spcPts val="408"/>
              </a:spcAft>
              <a:buClr>
                <a:srgbClr val="FFE600"/>
              </a:buClr>
              <a:buSzPct val="80000"/>
            </a:pPr>
            <a:r>
              <a:rPr lang="fr-FR" sz="1048" kern="0" dirty="0">
                <a:solidFill>
                  <a:prstClr val="white"/>
                </a:solidFill>
                <a:latin typeface="EYInterstate Light" panose="02000506000000020004" pitchFamily="2" charset="0"/>
              </a:rPr>
              <a:t>2024</a:t>
            </a:r>
          </a:p>
        </p:txBody>
      </p:sp>
      <p:sp>
        <p:nvSpPr>
          <p:cNvPr id="43" name="Freeform: Shape 53">
            <a:extLst>
              <a:ext uri="{FF2B5EF4-FFF2-40B4-BE49-F238E27FC236}">
                <a16:creationId xmlns:a16="http://schemas.microsoft.com/office/drawing/2014/main" id="{36989D8C-B472-A822-F122-5265001C99E0}"/>
              </a:ext>
            </a:extLst>
          </p:cNvPr>
          <p:cNvSpPr/>
          <p:nvPr/>
        </p:nvSpPr>
        <p:spPr>
          <a:xfrm>
            <a:off x="6072876" y="4609051"/>
            <a:ext cx="1098988" cy="1098988"/>
          </a:xfrm>
          <a:custGeom>
            <a:avLst/>
            <a:gdLst>
              <a:gd name="connsiteX0" fmla="*/ 0 w 2456104"/>
              <a:gd name="connsiteY0" fmla="*/ 1228052 h 2456104"/>
              <a:gd name="connsiteX1" fmla="*/ 1228052 w 2456104"/>
              <a:gd name="connsiteY1" fmla="*/ 0 h 2456104"/>
              <a:gd name="connsiteX2" fmla="*/ 2456104 w 2456104"/>
              <a:gd name="connsiteY2" fmla="*/ 1228052 h 2456104"/>
              <a:gd name="connsiteX3" fmla="*/ 1228052 w 2456104"/>
              <a:gd name="connsiteY3" fmla="*/ 2456104 h 2456104"/>
              <a:gd name="connsiteX4" fmla="*/ 0 w 2456104"/>
              <a:gd name="connsiteY4" fmla="*/ 1228052 h 24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04" h="2456104">
                <a:moveTo>
                  <a:pt x="0" y="1228052"/>
                </a:moveTo>
                <a:cubicBezTo>
                  <a:pt x="0" y="549818"/>
                  <a:pt x="549818" y="0"/>
                  <a:pt x="1228052" y="0"/>
                </a:cubicBezTo>
                <a:cubicBezTo>
                  <a:pt x="1906286" y="0"/>
                  <a:pt x="2456104" y="549818"/>
                  <a:pt x="2456104" y="1228052"/>
                </a:cubicBezTo>
                <a:cubicBezTo>
                  <a:pt x="2456104" y="1906286"/>
                  <a:pt x="1906286" y="2456104"/>
                  <a:pt x="1228052" y="2456104"/>
                </a:cubicBezTo>
                <a:cubicBezTo>
                  <a:pt x="549818" y="2456104"/>
                  <a:pt x="0" y="1906286"/>
                  <a:pt x="0" y="1228052"/>
                </a:cubicBezTo>
                <a:close/>
              </a:path>
            </a:pathLst>
          </a:custGeom>
          <a:solidFill>
            <a:schemeClr val="bg1">
              <a:alpha val="1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84749"/>
            <a:r>
              <a:rPr lang="en-US" sz="1048" b="1" dirty="0">
                <a:solidFill>
                  <a:prstClr val="white"/>
                </a:solidFill>
                <a:latin typeface="EYInterstate Light"/>
              </a:rPr>
              <a:t>Agentic AI</a:t>
            </a:r>
          </a:p>
        </p:txBody>
      </p:sp>
      <p:cxnSp>
        <p:nvCxnSpPr>
          <p:cNvPr id="44" name="Straight Connector 43">
            <a:extLst>
              <a:ext uri="{FF2B5EF4-FFF2-40B4-BE49-F238E27FC236}">
                <a16:creationId xmlns:a16="http://schemas.microsoft.com/office/drawing/2014/main" id="{FCDFC89C-276D-C5B2-D693-C2F85CBB5DA2}"/>
              </a:ext>
            </a:extLst>
          </p:cNvPr>
          <p:cNvCxnSpPr>
            <a:cxnSpLocks/>
          </p:cNvCxnSpPr>
          <p:nvPr/>
        </p:nvCxnSpPr>
        <p:spPr>
          <a:xfrm>
            <a:off x="7086600" y="5260306"/>
            <a:ext cx="3551889" cy="31569"/>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4A7E503-B666-3A68-3799-D7ACE8F8F050}"/>
              </a:ext>
            </a:extLst>
          </p:cNvPr>
          <p:cNvSpPr txBox="1"/>
          <p:nvPr/>
        </p:nvSpPr>
        <p:spPr>
          <a:xfrm>
            <a:off x="451585" y="4354781"/>
            <a:ext cx="3232214" cy="784317"/>
          </a:xfrm>
          <a:prstGeom prst="rect">
            <a:avLst/>
          </a:prstGeom>
          <a:noFill/>
        </p:spPr>
        <p:txBody>
          <a:bodyPr wrap="square">
            <a:spAutoFit/>
          </a:bodyPr>
          <a:lstStyle/>
          <a:p>
            <a:r>
              <a:rPr lang="en-US" sz="1199" b="1" dirty="0">
                <a:solidFill>
                  <a:srgbClr val="FFE600"/>
                </a:solidFill>
              </a:rPr>
              <a:t>GenAI</a:t>
            </a:r>
          </a:p>
          <a:p>
            <a:r>
              <a:rPr lang="en-IN" sz="1049" dirty="0">
                <a:solidFill>
                  <a:schemeClr val="bg1">
                    <a:lumMod val="60000"/>
                    <a:lumOff val="40000"/>
                  </a:schemeClr>
                </a:solidFill>
              </a:rPr>
              <a:t>We can generate net new content based on historical content (e.g., text, visuals).</a:t>
            </a:r>
          </a:p>
          <a:p>
            <a:r>
              <a:rPr lang="en-US" sz="1199" b="1" dirty="0">
                <a:solidFill>
                  <a:srgbClr val="FFE600"/>
                </a:solidFill>
              </a:rPr>
              <a:t> </a:t>
            </a:r>
            <a:endParaRPr lang="en-US" sz="1199" dirty="0"/>
          </a:p>
        </p:txBody>
      </p:sp>
      <p:cxnSp>
        <p:nvCxnSpPr>
          <p:cNvPr id="46" name="Straight Connector 45">
            <a:extLst>
              <a:ext uri="{FF2B5EF4-FFF2-40B4-BE49-F238E27FC236}">
                <a16:creationId xmlns:a16="http://schemas.microsoft.com/office/drawing/2014/main" id="{FA81536C-4384-DDD7-642C-4C2CED102808}"/>
              </a:ext>
            </a:extLst>
          </p:cNvPr>
          <p:cNvCxnSpPr>
            <a:cxnSpLocks/>
          </p:cNvCxnSpPr>
          <p:nvPr/>
        </p:nvCxnSpPr>
        <p:spPr>
          <a:xfrm>
            <a:off x="1295400" y="4484508"/>
            <a:ext cx="4572000" cy="0"/>
          </a:xfrm>
          <a:prstGeom prst="line">
            <a:avLst/>
          </a:prstGeom>
          <a:ln w="9525">
            <a:solidFill>
              <a:schemeClr val="bg2">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6E26634E-7276-DC2E-E959-07883390A80D}"/>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72</a:t>
            </a:fld>
            <a:endParaRPr lang="en-US" sz="800" dirty="0"/>
          </a:p>
        </p:txBody>
      </p:sp>
    </p:spTree>
    <p:extLst>
      <p:ext uri="{BB962C8B-B14F-4D97-AF65-F5344CB8AC3E}">
        <p14:creationId xmlns:p14="http://schemas.microsoft.com/office/powerpoint/2010/main" val="3558481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F9BC4-4CD3-72FC-74D1-55EDB5234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D2C29-7378-8551-96EC-9D8A8C9C0562}"/>
              </a:ext>
            </a:extLst>
          </p:cNvPr>
          <p:cNvSpPr>
            <a:spLocks noGrp="1"/>
          </p:cNvSpPr>
          <p:nvPr>
            <p:ph type="title"/>
          </p:nvPr>
        </p:nvSpPr>
        <p:spPr/>
        <p:txBody>
          <a:bodyPr/>
          <a:lstStyle/>
          <a:p>
            <a:r>
              <a:rPr lang="en-GB" dirty="0"/>
              <a:t>Why is AI suddenly relevant?</a:t>
            </a:r>
            <a:endParaRPr lang="en-US" dirty="0"/>
          </a:p>
        </p:txBody>
      </p:sp>
      <p:sp>
        <p:nvSpPr>
          <p:cNvPr id="20" name="Content Placeholder 19">
            <a:extLst>
              <a:ext uri="{FF2B5EF4-FFF2-40B4-BE49-F238E27FC236}">
                <a16:creationId xmlns:a16="http://schemas.microsoft.com/office/drawing/2014/main" id="{EAFDCFA3-ABA3-68DA-FF08-CCAE58C34BE0}"/>
              </a:ext>
            </a:extLst>
          </p:cNvPr>
          <p:cNvSpPr>
            <a:spLocks noGrp="1"/>
          </p:cNvSpPr>
          <p:nvPr>
            <p:ph sz="quarter" idx="16"/>
          </p:nvPr>
        </p:nvSpPr>
        <p:spPr/>
        <p:txBody>
          <a:bodyPr/>
          <a:lstStyle/>
          <a:p>
            <a:pPr marL="0" indent="0">
              <a:buNone/>
            </a:pPr>
            <a:r>
              <a:rPr lang="en-US" dirty="0"/>
              <a:t>When it comes to tax, is AI just more of the same?</a:t>
            </a:r>
          </a:p>
          <a:p>
            <a:endParaRPr lang="en-US" dirty="0"/>
          </a:p>
        </p:txBody>
      </p:sp>
      <p:sp>
        <p:nvSpPr>
          <p:cNvPr id="4" name="Rectangle 3">
            <a:extLst>
              <a:ext uri="{FF2B5EF4-FFF2-40B4-BE49-F238E27FC236}">
                <a16:creationId xmlns:a16="http://schemas.microsoft.com/office/drawing/2014/main" id="{BEB95C0E-C5EB-A3BF-C7A7-A3D11981EDE6}"/>
              </a:ext>
            </a:extLst>
          </p:cNvPr>
          <p:cNvSpPr/>
          <p:nvPr/>
        </p:nvSpPr>
        <p:spPr>
          <a:xfrm>
            <a:off x="481011" y="2281472"/>
            <a:ext cx="2465021" cy="914591"/>
          </a:xfrm>
          <a:prstGeom prst="rect">
            <a:avLst/>
          </a:prstGeom>
          <a:solidFill>
            <a:srgbClr val="C4C4CD">
              <a:alpha val="1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675" dirty="0">
              <a:solidFill>
                <a:schemeClr val="tx2">
                  <a:lumMod val="60000"/>
                  <a:lumOff val="40000"/>
                </a:schemeClr>
              </a:solidFill>
            </a:endParaRPr>
          </a:p>
        </p:txBody>
      </p:sp>
      <p:sp>
        <p:nvSpPr>
          <p:cNvPr id="6" name="TextBox 5">
            <a:extLst>
              <a:ext uri="{FF2B5EF4-FFF2-40B4-BE49-F238E27FC236}">
                <a16:creationId xmlns:a16="http://schemas.microsoft.com/office/drawing/2014/main" id="{2C2290B2-2AD6-0BF3-67E4-8B6376041DB8}"/>
              </a:ext>
            </a:extLst>
          </p:cNvPr>
          <p:cNvSpPr txBox="1"/>
          <p:nvPr/>
        </p:nvSpPr>
        <p:spPr>
          <a:xfrm>
            <a:off x="1210677" y="2575621"/>
            <a:ext cx="1300036" cy="210784"/>
          </a:xfrm>
          <a:prstGeom prst="rect">
            <a:avLst/>
          </a:prstGeom>
          <a:noFill/>
        </p:spPr>
        <p:txBody>
          <a:bodyPr wrap="none" lIns="0" tIns="27389" rIns="0" bIns="0" rtlCol="0">
            <a:spAutoFit/>
          </a:bodyPr>
          <a:lstStyle/>
          <a:p>
            <a:pPr>
              <a:lnSpc>
                <a:spcPct val="85000"/>
              </a:lnSpc>
              <a:spcAft>
                <a:spcPts val="450"/>
              </a:spcAft>
              <a:buClr>
                <a:srgbClr val="27ACAA"/>
              </a:buClr>
              <a:buSzPct val="70000"/>
              <a:defRPr/>
            </a:pPr>
            <a:r>
              <a:rPr lang="en-US" sz="1400" kern="0" dirty="0">
                <a:solidFill>
                  <a:srgbClr val="FFFFFF"/>
                </a:solidFill>
                <a:latin typeface="EYInterstate" panose="02000503020000020004" pitchFamily="2" charset="0"/>
              </a:rPr>
              <a:t>Amount of data</a:t>
            </a:r>
          </a:p>
        </p:txBody>
      </p:sp>
      <p:grpSp>
        <p:nvGrpSpPr>
          <p:cNvPr id="7" name="Group 6">
            <a:extLst>
              <a:ext uri="{FF2B5EF4-FFF2-40B4-BE49-F238E27FC236}">
                <a16:creationId xmlns:a16="http://schemas.microsoft.com/office/drawing/2014/main" id="{E94274C4-B3E7-EF1A-9BEE-5FB602EE159F}"/>
              </a:ext>
            </a:extLst>
          </p:cNvPr>
          <p:cNvGrpSpPr/>
          <p:nvPr/>
        </p:nvGrpSpPr>
        <p:grpSpPr>
          <a:xfrm>
            <a:off x="3395064" y="2281472"/>
            <a:ext cx="2465021" cy="914591"/>
            <a:chOff x="3613773" y="2269099"/>
            <a:chExt cx="2451562" cy="909598"/>
          </a:xfrm>
        </p:grpSpPr>
        <p:sp>
          <p:nvSpPr>
            <p:cNvPr id="8" name="Rectangle 7">
              <a:extLst>
                <a:ext uri="{FF2B5EF4-FFF2-40B4-BE49-F238E27FC236}">
                  <a16:creationId xmlns:a16="http://schemas.microsoft.com/office/drawing/2014/main" id="{FA6DFA79-0612-99AF-09B3-590EAAC8877D}"/>
                </a:ext>
              </a:extLst>
            </p:cNvPr>
            <p:cNvSpPr/>
            <p:nvPr/>
          </p:nvSpPr>
          <p:spPr>
            <a:xfrm>
              <a:off x="3613773" y="2269099"/>
              <a:ext cx="2451562" cy="909598"/>
            </a:xfrm>
            <a:prstGeom prst="rect">
              <a:avLst/>
            </a:prstGeom>
            <a:solidFill>
              <a:srgbClr val="C4C4CD">
                <a:alpha val="1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675" dirty="0">
                <a:solidFill>
                  <a:schemeClr val="tx2">
                    <a:lumMod val="60000"/>
                    <a:lumOff val="40000"/>
                  </a:schemeClr>
                </a:solidFill>
              </a:endParaRPr>
            </a:p>
          </p:txBody>
        </p:sp>
        <p:sp>
          <p:nvSpPr>
            <p:cNvPr id="9" name="TextBox 8">
              <a:extLst>
                <a:ext uri="{FF2B5EF4-FFF2-40B4-BE49-F238E27FC236}">
                  <a16:creationId xmlns:a16="http://schemas.microsoft.com/office/drawing/2014/main" id="{EC0A7734-45DB-BE3B-E5D7-CF0DFDB33636}"/>
                </a:ext>
              </a:extLst>
            </p:cNvPr>
            <p:cNvSpPr txBox="1"/>
            <p:nvPr/>
          </p:nvSpPr>
          <p:spPr>
            <a:xfrm>
              <a:off x="4329600" y="2561642"/>
              <a:ext cx="1520915" cy="209633"/>
            </a:xfrm>
            <a:prstGeom prst="rect">
              <a:avLst/>
            </a:prstGeom>
            <a:noFill/>
          </p:spPr>
          <p:txBody>
            <a:bodyPr wrap="none" lIns="0" tIns="27389" rIns="0" bIns="0" rtlCol="0">
              <a:spAutoFit/>
            </a:bodyPr>
            <a:lstStyle/>
            <a:p>
              <a:pPr>
                <a:lnSpc>
                  <a:spcPct val="85000"/>
                </a:lnSpc>
                <a:spcAft>
                  <a:spcPts val="450"/>
                </a:spcAft>
                <a:buClr>
                  <a:srgbClr val="27ACAA"/>
                </a:buClr>
                <a:buSzPct val="70000"/>
                <a:defRPr/>
              </a:pPr>
              <a:r>
                <a:rPr lang="en-US" sz="1400" kern="0" dirty="0">
                  <a:solidFill>
                    <a:srgbClr val="FFFFFF"/>
                  </a:solidFill>
                  <a:latin typeface="EYInterstate" panose="02000503020000020004" pitchFamily="2" charset="0"/>
                </a:rPr>
                <a:t>Processing power </a:t>
              </a:r>
            </a:p>
          </p:txBody>
        </p:sp>
      </p:grpSp>
      <p:grpSp>
        <p:nvGrpSpPr>
          <p:cNvPr id="11" name="Group 10">
            <a:extLst>
              <a:ext uri="{FF2B5EF4-FFF2-40B4-BE49-F238E27FC236}">
                <a16:creationId xmlns:a16="http://schemas.microsoft.com/office/drawing/2014/main" id="{E6A75A3F-D4F9-3039-36D8-062738A2BA5C}"/>
              </a:ext>
            </a:extLst>
          </p:cNvPr>
          <p:cNvGrpSpPr/>
          <p:nvPr/>
        </p:nvGrpSpPr>
        <p:grpSpPr>
          <a:xfrm>
            <a:off x="6325559" y="2281472"/>
            <a:ext cx="2465021" cy="914591"/>
            <a:chOff x="6653844" y="2269099"/>
            <a:chExt cx="2451562" cy="909598"/>
          </a:xfrm>
        </p:grpSpPr>
        <p:sp>
          <p:nvSpPr>
            <p:cNvPr id="16" name="Rectangle 15">
              <a:extLst>
                <a:ext uri="{FF2B5EF4-FFF2-40B4-BE49-F238E27FC236}">
                  <a16:creationId xmlns:a16="http://schemas.microsoft.com/office/drawing/2014/main" id="{A8BBEC6B-AD95-4417-C005-42636397129B}"/>
                </a:ext>
              </a:extLst>
            </p:cNvPr>
            <p:cNvSpPr/>
            <p:nvPr/>
          </p:nvSpPr>
          <p:spPr>
            <a:xfrm>
              <a:off x="6653844" y="2269099"/>
              <a:ext cx="2451562" cy="909598"/>
            </a:xfrm>
            <a:prstGeom prst="rect">
              <a:avLst/>
            </a:prstGeom>
            <a:solidFill>
              <a:srgbClr val="C4C4CD">
                <a:alpha val="1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675" dirty="0">
                <a:solidFill>
                  <a:schemeClr val="tx2">
                    <a:lumMod val="60000"/>
                    <a:lumOff val="40000"/>
                  </a:schemeClr>
                </a:solidFill>
              </a:endParaRPr>
            </a:p>
          </p:txBody>
        </p:sp>
        <p:sp>
          <p:nvSpPr>
            <p:cNvPr id="17" name="TextBox 16">
              <a:extLst>
                <a:ext uri="{FF2B5EF4-FFF2-40B4-BE49-F238E27FC236}">
                  <a16:creationId xmlns:a16="http://schemas.microsoft.com/office/drawing/2014/main" id="{00883C49-D40A-0E8C-012C-5DE59FF3D20E}"/>
                </a:ext>
              </a:extLst>
            </p:cNvPr>
            <p:cNvSpPr txBox="1"/>
            <p:nvPr/>
          </p:nvSpPr>
          <p:spPr>
            <a:xfrm>
              <a:off x="7386019" y="2561642"/>
              <a:ext cx="1364679" cy="209633"/>
            </a:xfrm>
            <a:prstGeom prst="rect">
              <a:avLst/>
            </a:prstGeom>
            <a:noFill/>
          </p:spPr>
          <p:txBody>
            <a:bodyPr wrap="none" lIns="0" tIns="27389" rIns="0" bIns="0" rtlCol="0">
              <a:spAutoFit/>
            </a:bodyPr>
            <a:lstStyle/>
            <a:p>
              <a:pPr>
                <a:lnSpc>
                  <a:spcPct val="85000"/>
                </a:lnSpc>
                <a:spcAft>
                  <a:spcPts val="450"/>
                </a:spcAft>
                <a:buClr>
                  <a:srgbClr val="27ACAA"/>
                </a:buClr>
                <a:buSzPct val="70000"/>
                <a:defRPr/>
              </a:pPr>
              <a:r>
                <a:rPr lang="en-US" sz="1400" kern="0" dirty="0">
                  <a:solidFill>
                    <a:srgbClr val="FFFFFF"/>
                  </a:solidFill>
                  <a:latin typeface="EYInterstate" panose="02000503020000020004" pitchFamily="2" charset="0"/>
                </a:rPr>
                <a:t>Cost of compute</a:t>
              </a:r>
            </a:p>
          </p:txBody>
        </p:sp>
      </p:grpSp>
      <p:sp>
        <p:nvSpPr>
          <p:cNvPr id="28" name="TextBox 27">
            <a:extLst>
              <a:ext uri="{FF2B5EF4-FFF2-40B4-BE49-F238E27FC236}">
                <a16:creationId xmlns:a16="http://schemas.microsoft.com/office/drawing/2014/main" id="{6CF17DDA-B6CB-8B2F-9B9A-51F5BB1D6618}"/>
              </a:ext>
            </a:extLst>
          </p:cNvPr>
          <p:cNvSpPr txBox="1"/>
          <p:nvPr/>
        </p:nvSpPr>
        <p:spPr>
          <a:xfrm>
            <a:off x="1461558" y="3831333"/>
            <a:ext cx="9473507" cy="803426"/>
          </a:xfrm>
          <a:prstGeom prst="rect">
            <a:avLst/>
          </a:prstGeom>
          <a:noFill/>
        </p:spPr>
        <p:txBody>
          <a:bodyPr wrap="square" lIns="0" tIns="27389" rIns="0" bIns="0" rtlCol="0">
            <a:spAutoFit/>
          </a:bodyPr>
          <a:lstStyle/>
          <a:p>
            <a:pPr>
              <a:spcAft>
                <a:spcPts val="450"/>
              </a:spcAft>
              <a:buClr>
                <a:srgbClr val="27ACAA"/>
              </a:buClr>
              <a:buSzPct val="70000"/>
              <a:defRPr/>
            </a:pPr>
            <a:r>
              <a:rPr lang="en-US" sz="1648" kern="0" dirty="0">
                <a:solidFill>
                  <a:srgbClr val="FFFFFF"/>
                </a:solidFill>
              </a:rPr>
              <a:t>These trends are exponential in nature, which presents a unique problem. </a:t>
            </a:r>
            <a:endParaRPr lang="ar-EG" sz="1648" kern="0">
              <a:solidFill>
                <a:srgbClr val="FFFFFF"/>
              </a:solidFill>
            </a:endParaRPr>
          </a:p>
          <a:p>
            <a:pPr>
              <a:spcAft>
                <a:spcPts val="450"/>
              </a:spcAft>
              <a:buClr>
                <a:srgbClr val="27ACAA"/>
              </a:buClr>
              <a:buSzPct val="70000"/>
              <a:defRPr/>
            </a:pPr>
            <a:r>
              <a:rPr lang="en-US" sz="1648" b="1" kern="0" dirty="0">
                <a:solidFill>
                  <a:schemeClr val="tx2"/>
                </a:solidFill>
                <a:latin typeface="EYInterstate" panose="02000503020000020004" pitchFamily="2" charset="0"/>
              </a:rPr>
              <a:t>We can’t address an exponential problem with a linear solution.</a:t>
            </a:r>
          </a:p>
        </p:txBody>
      </p:sp>
      <p:cxnSp>
        <p:nvCxnSpPr>
          <p:cNvPr id="29" name="Straight Connector 28">
            <a:extLst>
              <a:ext uri="{FF2B5EF4-FFF2-40B4-BE49-F238E27FC236}">
                <a16:creationId xmlns:a16="http://schemas.microsoft.com/office/drawing/2014/main" id="{AA1F3F6E-88D8-FB10-A548-2142C6E77BCE}"/>
              </a:ext>
            </a:extLst>
          </p:cNvPr>
          <p:cNvCxnSpPr>
            <a:cxnSpLocks/>
          </p:cNvCxnSpPr>
          <p:nvPr/>
        </p:nvCxnSpPr>
        <p:spPr>
          <a:xfrm>
            <a:off x="1214529" y="3756346"/>
            <a:ext cx="0" cy="944862"/>
          </a:xfrm>
          <a:prstGeom prst="line">
            <a:avLst/>
          </a:prstGeom>
          <a:ln w="34925">
            <a:solidFill>
              <a:schemeClr val="tx2"/>
            </a:solidFill>
            <a:tailEnd type="non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A346D23-526F-4D60-F0F1-DCD5CC448AF5}"/>
              </a:ext>
            </a:extLst>
          </p:cNvPr>
          <p:cNvGrpSpPr/>
          <p:nvPr/>
        </p:nvGrpSpPr>
        <p:grpSpPr>
          <a:xfrm>
            <a:off x="9239615" y="2281472"/>
            <a:ext cx="2465021" cy="914591"/>
            <a:chOff x="9284482" y="2269099"/>
            <a:chExt cx="2451562" cy="909598"/>
          </a:xfrm>
        </p:grpSpPr>
        <p:sp>
          <p:nvSpPr>
            <p:cNvPr id="31" name="Rectangle 30">
              <a:extLst>
                <a:ext uri="{FF2B5EF4-FFF2-40B4-BE49-F238E27FC236}">
                  <a16:creationId xmlns:a16="http://schemas.microsoft.com/office/drawing/2014/main" id="{FC1268D5-6C09-FD1F-5789-F0E8444E540D}"/>
                </a:ext>
              </a:extLst>
            </p:cNvPr>
            <p:cNvSpPr/>
            <p:nvPr/>
          </p:nvSpPr>
          <p:spPr>
            <a:xfrm>
              <a:off x="9284482" y="2269099"/>
              <a:ext cx="2451562" cy="909598"/>
            </a:xfrm>
            <a:prstGeom prst="rect">
              <a:avLst/>
            </a:prstGeom>
            <a:solidFill>
              <a:srgbClr val="C4C4CD">
                <a:alpha val="1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675" dirty="0">
                <a:solidFill>
                  <a:schemeClr val="tx2">
                    <a:lumMod val="60000"/>
                    <a:lumOff val="40000"/>
                  </a:schemeClr>
                </a:solidFill>
              </a:endParaRPr>
            </a:p>
          </p:txBody>
        </p:sp>
        <p:sp>
          <p:nvSpPr>
            <p:cNvPr id="32" name="TextBox 31">
              <a:extLst>
                <a:ext uri="{FF2B5EF4-FFF2-40B4-BE49-F238E27FC236}">
                  <a16:creationId xmlns:a16="http://schemas.microsoft.com/office/drawing/2014/main" id="{7387DE57-C9B2-86C6-E0F2-29BE74742055}"/>
                </a:ext>
              </a:extLst>
            </p:cNvPr>
            <p:cNvSpPr txBox="1"/>
            <p:nvPr/>
          </p:nvSpPr>
          <p:spPr>
            <a:xfrm>
              <a:off x="9880356" y="2561642"/>
              <a:ext cx="1053800" cy="209633"/>
            </a:xfrm>
            <a:prstGeom prst="rect">
              <a:avLst/>
            </a:prstGeom>
            <a:noFill/>
          </p:spPr>
          <p:txBody>
            <a:bodyPr wrap="none" lIns="0" tIns="27389" rIns="0" bIns="0" rtlCol="0">
              <a:spAutoFit/>
            </a:bodyPr>
            <a:lstStyle/>
            <a:p>
              <a:pPr>
                <a:lnSpc>
                  <a:spcPct val="85000"/>
                </a:lnSpc>
                <a:spcAft>
                  <a:spcPts val="450"/>
                </a:spcAft>
                <a:buClr>
                  <a:srgbClr val="27ACAA"/>
                </a:buClr>
                <a:buSzPct val="70000"/>
                <a:defRPr/>
              </a:pPr>
              <a:r>
                <a:rPr lang="en-US" sz="1400" kern="0" dirty="0">
                  <a:solidFill>
                    <a:srgbClr val="FFFFFF"/>
                  </a:solidFill>
                  <a:latin typeface="EYInterstate" panose="02000503020000020004" pitchFamily="2" charset="0"/>
                </a:rPr>
                <a:t>Accessibility</a:t>
              </a:r>
            </a:p>
          </p:txBody>
        </p:sp>
      </p:grpSp>
      <p:sp>
        <p:nvSpPr>
          <p:cNvPr id="3" name="Slide Number Placeholder 11">
            <a:extLst>
              <a:ext uri="{FF2B5EF4-FFF2-40B4-BE49-F238E27FC236}">
                <a16:creationId xmlns:a16="http://schemas.microsoft.com/office/drawing/2014/main" id="{2DAA6D04-12D2-DF4D-B3EC-02C49B073525}"/>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73</a:t>
            </a:fld>
            <a:endParaRPr lang="en-US" sz="800" dirty="0"/>
          </a:p>
        </p:txBody>
      </p:sp>
      <p:grpSp>
        <p:nvGrpSpPr>
          <p:cNvPr id="19" name="Group 18">
            <a:extLst>
              <a:ext uri="{FF2B5EF4-FFF2-40B4-BE49-F238E27FC236}">
                <a16:creationId xmlns:a16="http://schemas.microsoft.com/office/drawing/2014/main" id="{FBD47CA4-8B55-A9FC-0566-77FCAC9425FB}"/>
              </a:ext>
            </a:extLst>
          </p:cNvPr>
          <p:cNvGrpSpPr/>
          <p:nvPr/>
        </p:nvGrpSpPr>
        <p:grpSpPr>
          <a:xfrm>
            <a:off x="638244" y="2517745"/>
            <a:ext cx="431555" cy="436010"/>
            <a:chOff x="638244" y="2523786"/>
            <a:chExt cx="431555" cy="436010"/>
          </a:xfrm>
        </p:grpSpPr>
        <p:sp>
          <p:nvSpPr>
            <p:cNvPr id="14" name="Oval 13">
              <a:extLst>
                <a:ext uri="{FF2B5EF4-FFF2-40B4-BE49-F238E27FC236}">
                  <a16:creationId xmlns:a16="http://schemas.microsoft.com/office/drawing/2014/main" id="{0B9682C6-A94D-F5E4-06FF-513C68437304}"/>
                </a:ext>
              </a:extLst>
            </p:cNvPr>
            <p:cNvSpPr/>
            <p:nvPr/>
          </p:nvSpPr>
          <p:spPr>
            <a:xfrm>
              <a:off x="638244" y="2523786"/>
              <a:ext cx="431555" cy="429969"/>
            </a:xfrm>
            <a:prstGeom prst="ellipse">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err="1">
                <a:solidFill>
                  <a:schemeClr val="tx1"/>
                </a:solidFill>
              </a:endParaRPr>
            </a:p>
          </p:txBody>
        </p:sp>
        <p:cxnSp>
          <p:nvCxnSpPr>
            <p:cNvPr id="13" name="Straight Arrow Connector 12">
              <a:extLst>
                <a:ext uri="{FF2B5EF4-FFF2-40B4-BE49-F238E27FC236}">
                  <a16:creationId xmlns:a16="http://schemas.microsoft.com/office/drawing/2014/main" id="{1EE4B613-686C-A1D4-A617-0F9C8703EE1F}"/>
                </a:ext>
              </a:extLst>
            </p:cNvPr>
            <p:cNvCxnSpPr>
              <a:cxnSpLocks/>
            </p:cNvCxnSpPr>
            <p:nvPr/>
          </p:nvCxnSpPr>
          <p:spPr>
            <a:xfrm flipV="1">
              <a:off x="854021" y="2613013"/>
              <a:ext cx="0" cy="346783"/>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16C4BDF-8A4B-EB83-0DAD-651CC744E6DC}"/>
              </a:ext>
            </a:extLst>
          </p:cNvPr>
          <p:cNvGrpSpPr/>
          <p:nvPr/>
        </p:nvGrpSpPr>
        <p:grpSpPr>
          <a:xfrm>
            <a:off x="3539165" y="2517745"/>
            <a:ext cx="431555" cy="436010"/>
            <a:chOff x="638244" y="2523786"/>
            <a:chExt cx="431555" cy="436010"/>
          </a:xfrm>
        </p:grpSpPr>
        <p:sp>
          <p:nvSpPr>
            <p:cNvPr id="22" name="Oval 21">
              <a:extLst>
                <a:ext uri="{FF2B5EF4-FFF2-40B4-BE49-F238E27FC236}">
                  <a16:creationId xmlns:a16="http://schemas.microsoft.com/office/drawing/2014/main" id="{AC4274B8-EF71-C5D7-013D-06CE18B69583}"/>
                </a:ext>
              </a:extLst>
            </p:cNvPr>
            <p:cNvSpPr/>
            <p:nvPr/>
          </p:nvSpPr>
          <p:spPr>
            <a:xfrm>
              <a:off x="638244" y="2523786"/>
              <a:ext cx="431555" cy="429969"/>
            </a:xfrm>
            <a:prstGeom prst="ellipse">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err="1">
                <a:solidFill>
                  <a:schemeClr val="tx1"/>
                </a:solidFill>
              </a:endParaRPr>
            </a:p>
          </p:txBody>
        </p:sp>
        <p:cxnSp>
          <p:nvCxnSpPr>
            <p:cNvPr id="23" name="Straight Arrow Connector 22">
              <a:extLst>
                <a:ext uri="{FF2B5EF4-FFF2-40B4-BE49-F238E27FC236}">
                  <a16:creationId xmlns:a16="http://schemas.microsoft.com/office/drawing/2014/main" id="{FF6B5B50-F344-E0A5-1BC9-A1B6597F78CF}"/>
                </a:ext>
              </a:extLst>
            </p:cNvPr>
            <p:cNvCxnSpPr>
              <a:cxnSpLocks/>
            </p:cNvCxnSpPr>
            <p:nvPr/>
          </p:nvCxnSpPr>
          <p:spPr>
            <a:xfrm flipV="1">
              <a:off x="854021" y="2613013"/>
              <a:ext cx="0" cy="346783"/>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85C5189-D611-CDD3-85E4-C9FCD5C2F5E4}"/>
              </a:ext>
            </a:extLst>
          </p:cNvPr>
          <p:cNvGrpSpPr/>
          <p:nvPr/>
        </p:nvGrpSpPr>
        <p:grpSpPr>
          <a:xfrm>
            <a:off x="9323410" y="2517745"/>
            <a:ext cx="431555" cy="436010"/>
            <a:chOff x="638244" y="2523786"/>
            <a:chExt cx="431555" cy="436010"/>
          </a:xfrm>
        </p:grpSpPr>
        <p:sp>
          <p:nvSpPr>
            <p:cNvPr id="25" name="Oval 24">
              <a:extLst>
                <a:ext uri="{FF2B5EF4-FFF2-40B4-BE49-F238E27FC236}">
                  <a16:creationId xmlns:a16="http://schemas.microsoft.com/office/drawing/2014/main" id="{0D084A9D-9CE1-40EA-E1B3-BD807356B8E8}"/>
                </a:ext>
              </a:extLst>
            </p:cNvPr>
            <p:cNvSpPr/>
            <p:nvPr/>
          </p:nvSpPr>
          <p:spPr>
            <a:xfrm>
              <a:off x="638244" y="2523786"/>
              <a:ext cx="431555" cy="429969"/>
            </a:xfrm>
            <a:prstGeom prst="ellipse">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err="1">
                <a:solidFill>
                  <a:schemeClr val="tx1"/>
                </a:solidFill>
              </a:endParaRPr>
            </a:p>
          </p:txBody>
        </p:sp>
        <p:cxnSp>
          <p:nvCxnSpPr>
            <p:cNvPr id="26" name="Straight Arrow Connector 25">
              <a:extLst>
                <a:ext uri="{FF2B5EF4-FFF2-40B4-BE49-F238E27FC236}">
                  <a16:creationId xmlns:a16="http://schemas.microsoft.com/office/drawing/2014/main" id="{AEAC6117-2A7F-644B-81BD-EAABA3131DA7}"/>
                </a:ext>
              </a:extLst>
            </p:cNvPr>
            <p:cNvCxnSpPr>
              <a:cxnSpLocks/>
            </p:cNvCxnSpPr>
            <p:nvPr/>
          </p:nvCxnSpPr>
          <p:spPr>
            <a:xfrm flipV="1">
              <a:off x="854021" y="2613013"/>
              <a:ext cx="0" cy="346783"/>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01B87A9-FC4E-F6DD-980C-02BAD70E006A}"/>
              </a:ext>
            </a:extLst>
          </p:cNvPr>
          <p:cNvGrpSpPr/>
          <p:nvPr/>
        </p:nvGrpSpPr>
        <p:grpSpPr>
          <a:xfrm>
            <a:off x="6511253" y="2517745"/>
            <a:ext cx="431555" cy="429969"/>
            <a:chOff x="8359025" y="3330554"/>
            <a:chExt cx="431555" cy="429969"/>
          </a:xfrm>
        </p:grpSpPr>
        <p:sp>
          <p:nvSpPr>
            <p:cNvPr id="35" name="Oval 34">
              <a:extLst>
                <a:ext uri="{FF2B5EF4-FFF2-40B4-BE49-F238E27FC236}">
                  <a16:creationId xmlns:a16="http://schemas.microsoft.com/office/drawing/2014/main" id="{1223A1F6-9995-5522-6880-24F9C2FCF921}"/>
                </a:ext>
              </a:extLst>
            </p:cNvPr>
            <p:cNvSpPr/>
            <p:nvPr/>
          </p:nvSpPr>
          <p:spPr>
            <a:xfrm>
              <a:off x="8359025" y="3330554"/>
              <a:ext cx="431555" cy="429969"/>
            </a:xfrm>
            <a:prstGeom prst="ellipse">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err="1">
                <a:solidFill>
                  <a:schemeClr val="tx1"/>
                </a:solidFill>
              </a:endParaRPr>
            </a:p>
          </p:txBody>
        </p:sp>
        <p:cxnSp>
          <p:nvCxnSpPr>
            <p:cNvPr id="36" name="Straight Arrow Connector 35">
              <a:extLst>
                <a:ext uri="{FF2B5EF4-FFF2-40B4-BE49-F238E27FC236}">
                  <a16:creationId xmlns:a16="http://schemas.microsoft.com/office/drawing/2014/main" id="{F3A88F2E-801C-E105-8680-71A35A63D563}"/>
                </a:ext>
              </a:extLst>
            </p:cNvPr>
            <p:cNvCxnSpPr>
              <a:cxnSpLocks/>
            </p:cNvCxnSpPr>
            <p:nvPr/>
          </p:nvCxnSpPr>
          <p:spPr>
            <a:xfrm flipV="1">
              <a:off x="8574802" y="3330554"/>
              <a:ext cx="0" cy="346783"/>
            </a:xfrm>
            <a:prstGeom prst="straightConnector1">
              <a:avLst/>
            </a:prstGeom>
            <a:ln w="57150">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6374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7681-C2D2-A85E-01FE-A01B72A8026C}"/>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C58280E-4EA3-FE1A-691A-ACC19C384B75}"/>
              </a:ext>
            </a:extLst>
          </p:cNvPr>
          <p:cNvGraphicFramePr>
            <a:graphicFrameLocks noChangeAspect="1"/>
          </p:cNvGraphicFramePr>
          <p:nvPr>
            <p:custDataLst>
              <p:tags r:id="rId1"/>
            </p:custDataLst>
          </p:nvPr>
        </p:nvGraphicFramePr>
        <p:xfrm>
          <a:off x="2669976" y="859779"/>
          <a:ext cx="1190" cy="1190"/>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2" name="Object 1" hidden="1">
                        <a:extLst>
                          <a:ext uri="{FF2B5EF4-FFF2-40B4-BE49-F238E27FC236}">
                            <a16:creationId xmlns:a16="http://schemas.microsoft.com/office/drawing/2014/main" id="{CC58280E-4EA3-FE1A-691A-ACC19C384B75}"/>
                          </a:ext>
                        </a:extLst>
                      </p:cNvPr>
                      <p:cNvPicPr/>
                      <p:nvPr/>
                    </p:nvPicPr>
                    <p:blipFill>
                      <a:blip r:embed="rId5"/>
                      <a:stretch>
                        <a:fillRect/>
                      </a:stretch>
                    </p:blipFill>
                    <p:spPr>
                      <a:xfrm>
                        <a:off x="2669976" y="859779"/>
                        <a:ext cx="1190" cy="1190"/>
                      </a:xfrm>
                      <a:prstGeom prst="rect">
                        <a:avLst/>
                      </a:prstGeom>
                    </p:spPr>
                  </p:pic>
                </p:oleObj>
              </mc:Fallback>
            </mc:AlternateContent>
          </a:graphicData>
        </a:graphic>
      </p:graphicFrame>
      <p:sp>
        <p:nvSpPr>
          <p:cNvPr id="7172" name="Rectangle 5">
            <a:extLst>
              <a:ext uri="{FF2B5EF4-FFF2-40B4-BE49-F238E27FC236}">
                <a16:creationId xmlns:a16="http://schemas.microsoft.com/office/drawing/2014/main" id="{C9CF97EC-E707-BE89-A1A1-79C9E4D644CA}"/>
              </a:ext>
            </a:extLst>
          </p:cNvPr>
          <p:cNvSpPr>
            <a:spLocks noGrp="1" noChangeArrowheads="1"/>
          </p:cNvSpPr>
          <p:nvPr>
            <p:ph type="title"/>
          </p:nvPr>
        </p:nvSpPr>
        <p:spPr>
          <a:xfrm>
            <a:off x="483827" y="369888"/>
            <a:ext cx="11224347" cy="470898"/>
          </a:xfrm>
        </p:spPr>
        <p:txBody>
          <a:bodyPr vert="horz"/>
          <a:lstStyle/>
          <a:p>
            <a:r>
              <a:rPr lang="en-US" dirty="0"/>
              <a:t>Polling question 13</a:t>
            </a:r>
            <a:endParaRPr lang="en-US" altLang="en-US" dirty="0"/>
          </a:p>
        </p:txBody>
      </p:sp>
      <p:sp>
        <p:nvSpPr>
          <p:cNvPr id="4" name="Content Placeholder 3">
            <a:extLst>
              <a:ext uri="{FF2B5EF4-FFF2-40B4-BE49-F238E27FC236}">
                <a16:creationId xmlns:a16="http://schemas.microsoft.com/office/drawing/2014/main" id="{2285B40D-AC20-D180-DEE1-F266FA5FBFB6}"/>
              </a:ext>
            </a:extLst>
          </p:cNvPr>
          <p:cNvSpPr>
            <a:spLocks noGrp="1"/>
          </p:cNvSpPr>
          <p:nvPr>
            <p:ph sz="quarter" idx="16"/>
          </p:nvPr>
        </p:nvSpPr>
        <p:spPr>
          <a:xfrm>
            <a:off x="485521" y="1411287"/>
            <a:ext cx="11224800" cy="4638675"/>
          </a:xfrm>
        </p:spPr>
        <p:txBody>
          <a:bodyPr/>
          <a:lstStyle/>
          <a:p>
            <a:pPr marL="0" indent="0">
              <a:buNone/>
            </a:pPr>
            <a:r>
              <a:rPr lang="en-IN" dirty="0"/>
              <a:t>Which of the following represents trends in AI?</a:t>
            </a:r>
          </a:p>
          <a:p>
            <a:endParaRPr lang="en-US" dirty="0"/>
          </a:p>
          <a:p>
            <a:pPr marL="457200" indent="-457200">
              <a:buFont typeface="+mj-lt"/>
              <a:buAutoNum type="alphaUcPeriod"/>
            </a:pPr>
            <a:r>
              <a:rPr lang="en-US" dirty="0"/>
              <a:t>Amount of data</a:t>
            </a:r>
          </a:p>
          <a:p>
            <a:pPr marL="457200" indent="-457200">
              <a:buFont typeface="+mj-lt"/>
              <a:buAutoNum type="alphaUcPeriod"/>
            </a:pPr>
            <a:r>
              <a:rPr lang="en-US" dirty="0"/>
              <a:t>Processing power </a:t>
            </a:r>
          </a:p>
          <a:p>
            <a:pPr marL="457200" indent="-457200">
              <a:buFont typeface="+mj-lt"/>
              <a:buAutoNum type="alphaUcPeriod"/>
            </a:pPr>
            <a:r>
              <a:rPr lang="en-US" dirty="0"/>
              <a:t>Accessibility</a:t>
            </a:r>
          </a:p>
          <a:p>
            <a:pPr marL="457200" indent="-457200">
              <a:buFont typeface="+mj-lt"/>
              <a:buAutoNum type="alphaUcPeriod"/>
            </a:pPr>
            <a:r>
              <a:rPr lang="en-US" dirty="0"/>
              <a:t>All of the above</a:t>
            </a:r>
          </a:p>
        </p:txBody>
      </p:sp>
      <p:sp>
        <p:nvSpPr>
          <p:cNvPr id="3" name="Slide Number Placeholder 11">
            <a:extLst>
              <a:ext uri="{FF2B5EF4-FFF2-40B4-BE49-F238E27FC236}">
                <a16:creationId xmlns:a16="http://schemas.microsoft.com/office/drawing/2014/main" id="{F9AEAEC5-2CD4-E51E-CA9E-670495AA4828}"/>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74</a:t>
            </a:fld>
            <a:endParaRPr lang="en-US" sz="800" dirty="0"/>
          </a:p>
        </p:txBody>
      </p:sp>
    </p:spTree>
    <p:extLst>
      <p:ext uri="{BB962C8B-B14F-4D97-AF65-F5344CB8AC3E}">
        <p14:creationId xmlns:p14="http://schemas.microsoft.com/office/powerpoint/2010/main" val="2163003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D67EF-8F74-BFB9-A271-FC51EA8D5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892ED-D6B4-2A2F-9D17-36D62171B4DC}"/>
              </a:ext>
            </a:extLst>
          </p:cNvPr>
          <p:cNvSpPr>
            <a:spLocks noGrp="1"/>
          </p:cNvSpPr>
          <p:nvPr>
            <p:ph type="title"/>
          </p:nvPr>
        </p:nvSpPr>
        <p:spPr/>
        <p:txBody>
          <a:bodyPr/>
          <a:lstStyle/>
          <a:p>
            <a:r>
              <a:rPr lang="en-US" dirty="0"/>
              <a:t>The data boom – when your workload grows exponentially</a:t>
            </a:r>
          </a:p>
        </p:txBody>
      </p:sp>
      <p:graphicFrame>
        <p:nvGraphicFramePr>
          <p:cNvPr id="18" name="Chart 17">
            <a:extLst>
              <a:ext uri="{FF2B5EF4-FFF2-40B4-BE49-F238E27FC236}">
                <a16:creationId xmlns:a16="http://schemas.microsoft.com/office/drawing/2014/main" id="{5487EE6C-6E36-E5CE-476F-EB3CC4326C71}"/>
              </a:ext>
            </a:extLst>
          </p:cNvPr>
          <p:cNvGraphicFramePr/>
          <p:nvPr>
            <p:extLst>
              <p:ext uri="{D42A27DB-BD31-4B8C-83A1-F6EECF244321}">
                <p14:modId xmlns:p14="http://schemas.microsoft.com/office/powerpoint/2010/main" val="615150921"/>
              </p:ext>
            </p:extLst>
          </p:nvPr>
        </p:nvGraphicFramePr>
        <p:xfrm>
          <a:off x="473545" y="1411286"/>
          <a:ext cx="6599166" cy="3998913"/>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CAA471B9-804E-14D0-73DF-C674D6FA6425}"/>
              </a:ext>
            </a:extLst>
          </p:cNvPr>
          <p:cNvSpPr/>
          <p:nvPr/>
        </p:nvSpPr>
        <p:spPr>
          <a:xfrm>
            <a:off x="7848600" y="3645663"/>
            <a:ext cx="2667000" cy="1648650"/>
          </a:xfrm>
          <a:prstGeom prst="rect">
            <a:avLst/>
          </a:prstGeom>
          <a:solidFill>
            <a:schemeClr val="tx1">
              <a:lumMod val="20000"/>
              <a:lumOff val="80000"/>
              <a:alpha val="36000"/>
            </a:schemeClr>
          </a:solidFill>
          <a:ln w="9525">
            <a:noFill/>
            <a:prstDash val="dash"/>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84749"/>
            <a:r>
              <a:rPr lang="en-US" sz="2000" dirty="0">
                <a:solidFill>
                  <a:schemeClr val="tx2"/>
                </a:solidFill>
                <a:latin typeface="EYInterstate Light"/>
              </a:rPr>
              <a:t>99%</a:t>
            </a:r>
            <a:r>
              <a:rPr lang="en-US" sz="1600" dirty="0">
                <a:solidFill>
                  <a:schemeClr val="bg1"/>
                </a:solidFill>
                <a:latin typeface="EYInterstate Light"/>
              </a:rPr>
              <a:t> of surveyed companies plan to freeze or reduce the tax and finance function budget.</a:t>
            </a:r>
          </a:p>
        </p:txBody>
      </p:sp>
      <p:sp>
        <p:nvSpPr>
          <p:cNvPr id="20" name="TextBox 19">
            <a:extLst>
              <a:ext uri="{FF2B5EF4-FFF2-40B4-BE49-F238E27FC236}">
                <a16:creationId xmlns:a16="http://schemas.microsoft.com/office/drawing/2014/main" id="{AC519D78-BD9B-503A-4650-DE9C6C36517E}"/>
              </a:ext>
            </a:extLst>
          </p:cNvPr>
          <p:cNvSpPr txBox="1"/>
          <p:nvPr/>
        </p:nvSpPr>
        <p:spPr>
          <a:xfrm>
            <a:off x="637011" y="4000657"/>
            <a:ext cx="946407" cy="145267"/>
          </a:xfrm>
          <a:prstGeom prst="rect">
            <a:avLst/>
          </a:prstGeom>
          <a:noFill/>
        </p:spPr>
        <p:txBody>
          <a:bodyPr wrap="square" lIns="0" tIns="27403" rIns="0" bIns="0" rtlCol="0">
            <a:spAutoFit/>
          </a:bodyPr>
          <a:lstStyle/>
          <a:p>
            <a:pPr>
              <a:lnSpc>
                <a:spcPct val="85000"/>
              </a:lnSpc>
              <a:spcAft>
                <a:spcPts val="450"/>
              </a:spcAft>
              <a:buClr>
                <a:schemeClr val="accent2"/>
              </a:buClr>
              <a:buSzPct val="70000"/>
            </a:pPr>
            <a:r>
              <a:rPr lang="en-US" sz="899" b="1" dirty="0">
                <a:solidFill>
                  <a:schemeClr val="bg1"/>
                </a:solidFill>
              </a:rPr>
              <a:t>Budget</a:t>
            </a:r>
          </a:p>
        </p:txBody>
      </p:sp>
      <p:sp>
        <p:nvSpPr>
          <p:cNvPr id="21" name="Freeform: Shape 20">
            <a:extLst>
              <a:ext uri="{FF2B5EF4-FFF2-40B4-BE49-F238E27FC236}">
                <a16:creationId xmlns:a16="http://schemas.microsoft.com/office/drawing/2014/main" id="{E194D9A2-CB7D-742B-57BE-A0AFB68FC13B}"/>
              </a:ext>
            </a:extLst>
          </p:cNvPr>
          <p:cNvSpPr/>
          <p:nvPr/>
        </p:nvSpPr>
        <p:spPr>
          <a:xfrm>
            <a:off x="710917" y="3618606"/>
            <a:ext cx="5066918" cy="810558"/>
          </a:xfrm>
          <a:custGeom>
            <a:avLst/>
            <a:gdLst>
              <a:gd name="connsiteX0" fmla="*/ 0 w 5699464"/>
              <a:gd name="connsiteY0" fmla="*/ 977741 h 977741"/>
              <a:gd name="connsiteX1" fmla="*/ 4554245 w 5699464"/>
              <a:gd name="connsiteY1" fmla="*/ 116607 h 977741"/>
              <a:gd name="connsiteX2" fmla="*/ 5699464 w 5699464"/>
              <a:gd name="connsiteY2" fmla="*/ 1197 h 977741"/>
            </a:gdLst>
            <a:ahLst/>
            <a:cxnLst>
              <a:cxn ang="0">
                <a:pos x="connsiteX0" y="connsiteY0"/>
              </a:cxn>
              <a:cxn ang="0">
                <a:pos x="connsiteX1" y="connsiteY1"/>
              </a:cxn>
              <a:cxn ang="0">
                <a:pos x="connsiteX2" y="connsiteY2"/>
              </a:cxn>
            </a:cxnLst>
            <a:rect l="l" t="t" r="r" b="b"/>
            <a:pathLst>
              <a:path w="5699464" h="977741">
                <a:moveTo>
                  <a:pt x="0" y="977741"/>
                </a:moveTo>
                <a:lnTo>
                  <a:pt x="4554245" y="116607"/>
                </a:lnTo>
                <a:cubicBezTo>
                  <a:pt x="5504156" y="-46150"/>
                  <a:pt x="5492319" y="13034"/>
                  <a:pt x="5699464" y="1197"/>
                </a:cubicBezTo>
              </a:path>
            </a:pathLst>
          </a:custGeom>
          <a:noFill/>
          <a:ln w="28575">
            <a:solidFill>
              <a:srgbClr val="FFE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1740E7"/>
              </a:solidFill>
            </a:endParaRPr>
          </a:p>
        </p:txBody>
      </p:sp>
      <p:sp>
        <p:nvSpPr>
          <p:cNvPr id="22" name="Rectangle 21">
            <a:extLst>
              <a:ext uri="{FF2B5EF4-FFF2-40B4-BE49-F238E27FC236}">
                <a16:creationId xmlns:a16="http://schemas.microsoft.com/office/drawing/2014/main" id="{9C8F907B-0D2F-7C05-5715-F41A158AA4E0}"/>
              </a:ext>
            </a:extLst>
          </p:cNvPr>
          <p:cNvSpPr/>
          <p:nvPr/>
        </p:nvSpPr>
        <p:spPr>
          <a:xfrm>
            <a:off x="7848600" y="2436395"/>
            <a:ext cx="2667000" cy="1648650"/>
          </a:xfrm>
          <a:prstGeom prst="rect">
            <a:avLst/>
          </a:prstGeom>
          <a:solidFill>
            <a:schemeClr val="tx1">
              <a:lumMod val="20000"/>
              <a:lumOff val="80000"/>
              <a:alpha val="36000"/>
            </a:schemeClr>
          </a:solidFill>
          <a:ln w="9525">
            <a:noFill/>
            <a:prstDash val="dash"/>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84749"/>
            <a:r>
              <a:rPr lang="en-US" sz="2000" dirty="0">
                <a:solidFill>
                  <a:schemeClr val="tx2"/>
                </a:solidFill>
                <a:latin typeface="EYInterstate Light"/>
              </a:rPr>
              <a:t>45%</a:t>
            </a:r>
            <a:r>
              <a:rPr lang="en-US" sz="1600" dirty="0">
                <a:solidFill>
                  <a:schemeClr val="bg1"/>
                </a:solidFill>
                <a:latin typeface="EYInterstate Light"/>
              </a:rPr>
              <a:t> of time is spent on routine activities like data collection, transformation and cleansing.</a:t>
            </a:r>
          </a:p>
        </p:txBody>
      </p:sp>
      <p:sp>
        <p:nvSpPr>
          <p:cNvPr id="23" name="TextBox 22">
            <a:extLst>
              <a:ext uri="{FF2B5EF4-FFF2-40B4-BE49-F238E27FC236}">
                <a16:creationId xmlns:a16="http://schemas.microsoft.com/office/drawing/2014/main" id="{18D50F86-D4FE-6793-7AC1-EB91EDFB7C98}"/>
              </a:ext>
            </a:extLst>
          </p:cNvPr>
          <p:cNvSpPr txBox="1"/>
          <p:nvPr/>
        </p:nvSpPr>
        <p:spPr>
          <a:xfrm>
            <a:off x="7848600" y="2209800"/>
            <a:ext cx="2667000" cy="393925"/>
          </a:xfrm>
          <a:prstGeom prst="rect">
            <a:avLst/>
          </a:prstGeom>
          <a:noFill/>
        </p:spPr>
        <p:txBody>
          <a:bodyPr wrap="square" lIns="0" tIns="27403" rIns="0" bIns="0" rtlCol="0">
            <a:spAutoFit/>
          </a:bodyPr>
          <a:lstStyle/>
          <a:p>
            <a:pPr algn="ctr">
              <a:lnSpc>
                <a:spcPct val="85000"/>
              </a:lnSpc>
              <a:spcAft>
                <a:spcPts val="450"/>
              </a:spcAft>
              <a:buClr>
                <a:schemeClr val="accent2"/>
              </a:buClr>
              <a:buSzPct val="70000"/>
            </a:pPr>
            <a:r>
              <a:rPr lang="en-US" sz="1400" b="1" i="1" dirty="0">
                <a:solidFill>
                  <a:schemeClr val="tx2"/>
                </a:solidFill>
              </a:rPr>
              <a:t>2024 EY Tax Finance Operate Survey</a:t>
            </a:r>
          </a:p>
        </p:txBody>
      </p:sp>
      <p:cxnSp>
        <p:nvCxnSpPr>
          <p:cNvPr id="24" name="Straight Connector 23">
            <a:extLst>
              <a:ext uri="{FF2B5EF4-FFF2-40B4-BE49-F238E27FC236}">
                <a16:creationId xmlns:a16="http://schemas.microsoft.com/office/drawing/2014/main" id="{F06CD12B-5B43-3DD8-8EA5-C590F2F8A3C1}"/>
              </a:ext>
            </a:extLst>
          </p:cNvPr>
          <p:cNvCxnSpPr>
            <a:cxnSpLocks/>
          </p:cNvCxnSpPr>
          <p:nvPr/>
        </p:nvCxnSpPr>
        <p:spPr>
          <a:xfrm>
            <a:off x="7162800" y="2041222"/>
            <a:ext cx="0" cy="3253091"/>
          </a:xfrm>
          <a:prstGeom prst="line">
            <a:avLst/>
          </a:prstGeom>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11">
            <a:extLst>
              <a:ext uri="{FF2B5EF4-FFF2-40B4-BE49-F238E27FC236}">
                <a16:creationId xmlns:a16="http://schemas.microsoft.com/office/drawing/2014/main" id="{5BEFDD27-297F-5291-0480-D5A61B0A3D41}"/>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75</a:t>
            </a:fld>
            <a:endParaRPr lang="en-US" sz="800" dirty="0"/>
          </a:p>
        </p:txBody>
      </p:sp>
    </p:spTree>
    <p:extLst>
      <p:ext uri="{BB962C8B-B14F-4D97-AF65-F5344CB8AC3E}">
        <p14:creationId xmlns:p14="http://schemas.microsoft.com/office/powerpoint/2010/main" val="241486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9" grpId="0" animBg="1"/>
      <p:bldP spid="20" grpId="0"/>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152EF-5E47-4BD8-1B42-FBD45AA7E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920A8-02B3-0FC8-10DC-E4E66BB62E16}"/>
              </a:ext>
            </a:extLst>
          </p:cNvPr>
          <p:cNvSpPr>
            <a:spLocks noGrp="1"/>
          </p:cNvSpPr>
          <p:nvPr>
            <p:ph type="title"/>
          </p:nvPr>
        </p:nvSpPr>
        <p:spPr/>
        <p:txBody>
          <a:bodyPr/>
          <a:lstStyle/>
          <a:p>
            <a:r>
              <a:rPr lang="en-IN" dirty="0"/>
              <a:t>The role and ‘skills’ of AI for tax</a:t>
            </a:r>
            <a:endParaRPr lang="en-US" dirty="0"/>
          </a:p>
        </p:txBody>
      </p:sp>
      <p:sp>
        <p:nvSpPr>
          <p:cNvPr id="29" name="TextBox 28">
            <a:extLst>
              <a:ext uri="{FF2B5EF4-FFF2-40B4-BE49-F238E27FC236}">
                <a16:creationId xmlns:a16="http://schemas.microsoft.com/office/drawing/2014/main" id="{E907C8E4-06FF-C679-A622-233F245EEB17}"/>
              </a:ext>
            </a:extLst>
          </p:cNvPr>
          <p:cNvSpPr txBox="1"/>
          <p:nvPr/>
        </p:nvSpPr>
        <p:spPr>
          <a:xfrm>
            <a:off x="457199" y="1417723"/>
            <a:ext cx="11253121" cy="276999"/>
          </a:xfrm>
          <a:prstGeom prst="rect">
            <a:avLst/>
          </a:prstGeom>
          <a:noFill/>
        </p:spPr>
        <p:txBody>
          <a:bodyPr wrap="square" lIns="0" tIns="0" rIns="0" bIns="0" rtlCol="0">
            <a:spAutoFit/>
          </a:bodyPr>
          <a:lstStyle/>
          <a:p>
            <a:pPr defTabSz="684064">
              <a:spcAft>
                <a:spcPts val="450"/>
              </a:spcAft>
              <a:buClr>
                <a:srgbClr val="27ACAA"/>
              </a:buClr>
              <a:buSzPct val="70000"/>
            </a:pPr>
            <a:r>
              <a:rPr lang="en-US" dirty="0">
                <a:solidFill>
                  <a:schemeClr val="bg1"/>
                </a:solidFill>
              </a:rPr>
              <a:t>Tax departments handle a multitude of tasks, all of which revolve around a core set of essential skills.</a:t>
            </a:r>
            <a:endParaRPr lang="en-US" sz="1600" b="1" dirty="0">
              <a:solidFill>
                <a:schemeClr val="bg1"/>
              </a:solidFill>
            </a:endParaRPr>
          </a:p>
        </p:txBody>
      </p:sp>
      <p:sp>
        <p:nvSpPr>
          <p:cNvPr id="3" name="Isosceles Triangle 2">
            <a:extLst>
              <a:ext uri="{FF2B5EF4-FFF2-40B4-BE49-F238E27FC236}">
                <a16:creationId xmlns:a16="http://schemas.microsoft.com/office/drawing/2014/main" id="{F5FC088B-E683-A6D8-5597-2B389CF25729}"/>
              </a:ext>
            </a:extLst>
          </p:cNvPr>
          <p:cNvSpPr/>
          <p:nvPr/>
        </p:nvSpPr>
        <p:spPr>
          <a:xfrm>
            <a:off x="4903512" y="3072254"/>
            <a:ext cx="2277612" cy="1860533"/>
          </a:xfrm>
          <a:prstGeom prst="triangle">
            <a:avLst/>
          </a:prstGeom>
          <a:solidFill>
            <a:srgbClr val="2E2E38">
              <a:alpha val="34902"/>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4407">
              <a:defRPr/>
            </a:pPr>
            <a:endParaRPr lang="en-US" sz="897" dirty="0">
              <a:solidFill>
                <a:schemeClr val="bg1"/>
              </a:solidFill>
              <a:latin typeface="EYInterstate" panose="02000503020000020004" pitchFamily="2" charset="0"/>
            </a:endParaRPr>
          </a:p>
        </p:txBody>
      </p:sp>
      <p:sp>
        <p:nvSpPr>
          <p:cNvPr id="4" name="Oval 3">
            <a:extLst>
              <a:ext uri="{FF2B5EF4-FFF2-40B4-BE49-F238E27FC236}">
                <a16:creationId xmlns:a16="http://schemas.microsoft.com/office/drawing/2014/main" id="{5D4528B3-A51B-FD4F-D69D-193F6A384452}"/>
              </a:ext>
            </a:extLst>
          </p:cNvPr>
          <p:cNvSpPr>
            <a:spLocks/>
          </p:cNvSpPr>
          <p:nvPr/>
        </p:nvSpPr>
        <p:spPr>
          <a:xfrm>
            <a:off x="5220246" y="3529708"/>
            <a:ext cx="1647665" cy="1647663"/>
          </a:xfrm>
          <a:prstGeom prst="ellipse">
            <a:avLst/>
          </a:prstGeom>
          <a:solidFill>
            <a:schemeClr val="bg2"/>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898" dirty="0">
              <a:solidFill>
                <a:schemeClr val="bg1"/>
              </a:solidFill>
              <a:latin typeface="EYInterstate" panose="02000503020000020004" pitchFamily="2" charset="0"/>
            </a:endParaRPr>
          </a:p>
        </p:txBody>
      </p:sp>
      <p:sp>
        <p:nvSpPr>
          <p:cNvPr id="5" name="Oval 4">
            <a:extLst>
              <a:ext uri="{FF2B5EF4-FFF2-40B4-BE49-F238E27FC236}">
                <a16:creationId xmlns:a16="http://schemas.microsoft.com/office/drawing/2014/main" id="{7EED49B7-A60A-E3AF-F32F-A8AFE8BEA51C}"/>
              </a:ext>
            </a:extLst>
          </p:cNvPr>
          <p:cNvSpPr>
            <a:spLocks/>
          </p:cNvSpPr>
          <p:nvPr/>
        </p:nvSpPr>
        <p:spPr>
          <a:xfrm>
            <a:off x="4841623" y="3169639"/>
            <a:ext cx="2404911" cy="2404912"/>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E6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898" dirty="0">
              <a:solidFill>
                <a:schemeClr val="bg1"/>
              </a:solidFill>
              <a:latin typeface="EYInterstate" panose="02000503020000020004" pitchFamily="2" charset="0"/>
            </a:endParaRPr>
          </a:p>
        </p:txBody>
      </p:sp>
      <p:sp>
        <p:nvSpPr>
          <p:cNvPr id="6" name="Arc 5">
            <a:extLst>
              <a:ext uri="{FF2B5EF4-FFF2-40B4-BE49-F238E27FC236}">
                <a16:creationId xmlns:a16="http://schemas.microsoft.com/office/drawing/2014/main" id="{5961C6A0-2C49-8681-3597-8627C1935A92}"/>
              </a:ext>
            </a:extLst>
          </p:cNvPr>
          <p:cNvSpPr/>
          <p:nvPr/>
        </p:nvSpPr>
        <p:spPr>
          <a:xfrm flipH="1" flipV="1">
            <a:off x="4463543" y="2773003"/>
            <a:ext cx="3161068" cy="3161069"/>
          </a:xfrm>
          <a:prstGeom prst="arc">
            <a:avLst>
              <a:gd name="adj1" fmla="val 181470"/>
              <a:gd name="adj2" fmla="val 4026144"/>
            </a:avLst>
          </a:prstGeom>
          <a:noFill/>
          <a:ln w="60325" cap="flat" cmpd="sng" algn="ctr">
            <a:solidFill>
              <a:schemeClr val="tx2"/>
            </a:solidFill>
            <a:prstDash val="solid"/>
            <a:miter lim="800000"/>
            <a:headEnd type="none" w="med" len="med"/>
            <a:tailEnd type="none" w="med" len="med"/>
          </a:ln>
        </p:spPr>
        <p:txBody>
          <a:bodyPr rtlCol="0" anchor="ctr"/>
          <a:lstStyle/>
          <a:p>
            <a:pPr defTabSz="684407">
              <a:defRPr/>
            </a:pPr>
            <a:endParaRPr lang="en-US" sz="1347" dirty="0">
              <a:solidFill>
                <a:schemeClr val="bg1"/>
              </a:solidFill>
              <a:latin typeface="EYInterstate" panose="02000503020000020004" pitchFamily="2" charset="0"/>
            </a:endParaRPr>
          </a:p>
        </p:txBody>
      </p:sp>
      <p:sp>
        <p:nvSpPr>
          <p:cNvPr id="7" name="Arc 6">
            <a:extLst>
              <a:ext uri="{FF2B5EF4-FFF2-40B4-BE49-F238E27FC236}">
                <a16:creationId xmlns:a16="http://schemas.microsoft.com/office/drawing/2014/main" id="{66494EEE-C8B5-B404-844A-D12B96CCE6AD}"/>
              </a:ext>
            </a:extLst>
          </p:cNvPr>
          <p:cNvSpPr/>
          <p:nvPr/>
        </p:nvSpPr>
        <p:spPr>
          <a:xfrm flipH="1" flipV="1">
            <a:off x="4463543" y="2773003"/>
            <a:ext cx="3161068" cy="3161069"/>
          </a:xfrm>
          <a:prstGeom prst="arc">
            <a:avLst>
              <a:gd name="adj1" fmla="val 6886036"/>
              <a:gd name="adj2" fmla="val 10448713"/>
            </a:avLst>
          </a:prstGeom>
          <a:noFill/>
          <a:ln w="60325" cap="flat" cmpd="sng" algn="ctr">
            <a:solidFill>
              <a:schemeClr val="tx2"/>
            </a:solidFill>
            <a:prstDash val="solid"/>
            <a:miter lim="800000"/>
            <a:headEnd type="none" w="med" len="med"/>
            <a:tailEnd type="none" w="med" len="med"/>
          </a:ln>
        </p:spPr>
        <p:txBody>
          <a:bodyPr rtlCol="0" anchor="ctr"/>
          <a:lstStyle/>
          <a:p>
            <a:pPr defTabSz="684407">
              <a:defRPr/>
            </a:pPr>
            <a:endParaRPr lang="en-US" sz="1347" dirty="0">
              <a:solidFill>
                <a:schemeClr val="bg1"/>
              </a:solidFill>
              <a:latin typeface="EYInterstate" panose="02000503020000020004" pitchFamily="2" charset="0"/>
            </a:endParaRPr>
          </a:p>
        </p:txBody>
      </p:sp>
      <p:sp>
        <p:nvSpPr>
          <p:cNvPr id="8" name="Arc 7">
            <a:extLst>
              <a:ext uri="{FF2B5EF4-FFF2-40B4-BE49-F238E27FC236}">
                <a16:creationId xmlns:a16="http://schemas.microsoft.com/office/drawing/2014/main" id="{BE2C7061-EC18-AD94-E893-54A032EA2F18}"/>
              </a:ext>
            </a:extLst>
          </p:cNvPr>
          <p:cNvSpPr/>
          <p:nvPr/>
        </p:nvSpPr>
        <p:spPr>
          <a:xfrm flipH="1" flipV="1">
            <a:off x="4463543" y="2773003"/>
            <a:ext cx="3161068" cy="3161069"/>
          </a:xfrm>
          <a:prstGeom prst="arc">
            <a:avLst>
              <a:gd name="adj1" fmla="val 13906866"/>
              <a:gd name="adj2" fmla="val 185622"/>
            </a:avLst>
          </a:prstGeom>
          <a:noFill/>
          <a:ln w="60325" cap="flat" cmpd="sng" algn="ctr">
            <a:solidFill>
              <a:srgbClr val="747480"/>
            </a:solidFill>
            <a:prstDash val="solid"/>
            <a:miter lim="800000"/>
            <a:headEnd type="none" w="med" len="med"/>
            <a:tailEnd type="none" w="med" len="med"/>
          </a:ln>
        </p:spPr>
        <p:txBody>
          <a:bodyPr rtlCol="0" anchor="ctr"/>
          <a:lstStyle/>
          <a:p>
            <a:pPr defTabSz="684407">
              <a:defRPr/>
            </a:pPr>
            <a:endParaRPr lang="en-US" sz="1347"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2A938A67-D85C-45BA-CB34-D859CF7819E6}"/>
              </a:ext>
            </a:extLst>
          </p:cNvPr>
          <p:cNvSpPr>
            <a:spLocks/>
          </p:cNvSpPr>
          <p:nvPr/>
        </p:nvSpPr>
        <p:spPr>
          <a:xfrm>
            <a:off x="2536527" y="5306818"/>
            <a:ext cx="2487371" cy="379995"/>
          </a:xfrm>
          <a:prstGeom prst="rect">
            <a:avLst/>
          </a:prstGeom>
          <a:solidFill>
            <a:schemeClr val="tx1"/>
          </a:solidFill>
          <a:ln w="31750" cap="sq" cmpd="sng" algn="ctr">
            <a:solidFill>
              <a:srgbClr val="747480"/>
            </a:solidFill>
            <a:prstDash val="solid"/>
            <a:miter lim="800000"/>
            <a:headEnd type="none" w="med" len="med"/>
            <a:tailEnd type="none" w="med" len="med"/>
          </a:ln>
        </p:spPr>
        <p:txBody>
          <a:bodyPr wrap="square" lIns="0" tIns="102657" rIns="0" bIns="102657" anchor="ctr">
            <a:spAutoFit/>
          </a:bodyPr>
          <a:lstStyle/>
          <a:p>
            <a:pPr algn="ctr" defTabSz="684407">
              <a:buClr>
                <a:srgbClr val="27ACAA"/>
              </a:buClr>
              <a:buSzPct val="70000"/>
              <a:defRPr/>
            </a:pPr>
            <a:r>
              <a:rPr lang="en-US" sz="1122" b="1" kern="0" dirty="0">
                <a:solidFill>
                  <a:schemeClr val="bg1"/>
                </a:solidFill>
                <a:latin typeface="EYInterstate" panose="02000503020000020004" pitchFamily="2" charset="0"/>
              </a:rPr>
              <a:t>Generate, converse, format</a:t>
            </a:r>
            <a:endParaRPr lang="en-US" sz="897" kern="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6582307B-A592-B3E2-A45C-B3A4AB2484D2}"/>
              </a:ext>
            </a:extLst>
          </p:cNvPr>
          <p:cNvSpPr>
            <a:spLocks/>
          </p:cNvSpPr>
          <p:nvPr/>
        </p:nvSpPr>
        <p:spPr>
          <a:xfrm>
            <a:off x="4893839" y="2343973"/>
            <a:ext cx="2300472" cy="379995"/>
          </a:xfrm>
          <a:prstGeom prst="rect">
            <a:avLst/>
          </a:prstGeom>
          <a:solidFill>
            <a:schemeClr val="tx1"/>
          </a:solidFill>
          <a:ln w="31750" cap="sq" cmpd="sng" algn="ctr">
            <a:solidFill>
              <a:schemeClr val="tx2"/>
            </a:solidFill>
            <a:prstDash val="solid"/>
            <a:miter lim="800000"/>
            <a:headEnd type="none" w="med" len="med"/>
            <a:tailEnd type="none" w="med" len="med"/>
          </a:ln>
        </p:spPr>
        <p:txBody>
          <a:bodyPr wrap="square" lIns="0" tIns="102657" rIns="0" bIns="102657" anchor="ctr">
            <a:spAutoFit/>
          </a:bodyPr>
          <a:lstStyle/>
          <a:p>
            <a:pPr algn="ctr" defTabSz="684407">
              <a:buClr>
                <a:srgbClr val="27ACAA"/>
              </a:buClr>
              <a:buSzPct val="70000"/>
              <a:defRPr/>
            </a:pPr>
            <a:r>
              <a:rPr lang="en-US" sz="1122" b="1" kern="0" dirty="0">
                <a:solidFill>
                  <a:schemeClr val="bg1"/>
                </a:solidFill>
                <a:latin typeface="EYInterstate" panose="02000503020000020004" pitchFamily="2" charset="0"/>
              </a:rPr>
              <a:t>Extract, review, analyze </a:t>
            </a:r>
          </a:p>
        </p:txBody>
      </p:sp>
      <p:cxnSp>
        <p:nvCxnSpPr>
          <p:cNvPr id="11" name="Straight Connector 10">
            <a:extLst>
              <a:ext uri="{FF2B5EF4-FFF2-40B4-BE49-F238E27FC236}">
                <a16:creationId xmlns:a16="http://schemas.microsoft.com/office/drawing/2014/main" id="{0475800E-8F1D-3B46-0D9A-4A3693507455}"/>
              </a:ext>
            </a:extLst>
          </p:cNvPr>
          <p:cNvCxnSpPr>
            <a:cxnSpLocks/>
          </p:cNvCxnSpPr>
          <p:nvPr/>
        </p:nvCxnSpPr>
        <p:spPr>
          <a:xfrm>
            <a:off x="7302335" y="2153519"/>
            <a:ext cx="0" cy="760900"/>
          </a:xfrm>
          <a:prstGeom prst="line">
            <a:avLst/>
          </a:prstGeom>
          <a:ln w="28575" cap="flat"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B3D0193-3AEA-9FAE-E082-85D2972458E2}"/>
              </a:ext>
            </a:extLst>
          </p:cNvPr>
          <p:cNvSpPr>
            <a:spLocks/>
          </p:cNvSpPr>
          <p:nvPr/>
        </p:nvSpPr>
        <p:spPr>
          <a:xfrm>
            <a:off x="5589893" y="3749012"/>
            <a:ext cx="902999" cy="673200"/>
          </a:xfrm>
          <a:prstGeom prst="rect">
            <a:avLst/>
          </a:prstGeom>
          <a:noFill/>
          <a:ln>
            <a:noFill/>
          </a:ln>
        </p:spPr>
        <p:txBody>
          <a:bodyPr spcFirstLastPara="1" wrap="none" lIns="0" tIns="0" rIns="0" bIns="0" numCol="1" anchor="ctr">
            <a:prstTxWarp prst="textArchUp">
              <a:avLst/>
            </a:prstTxWarp>
            <a:spAutoFit/>
          </a:bodyPr>
          <a:lstStyle/>
          <a:p>
            <a:pPr algn="ctr" defTabSz="684749">
              <a:lnSpc>
                <a:spcPct val="90000"/>
              </a:lnSpc>
              <a:buClr>
                <a:srgbClr val="27ACAA"/>
              </a:buClr>
              <a:buSzPct val="70000"/>
              <a:defRPr/>
            </a:pPr>
            <a:r>
              <a:rPr lang="en-US" sz="898" b="1" kern="0" dirty="0">
                <a:solidFill>
                  <a:schemeClr val="bg1"/>
                </a:solidFill>
                <a:latin typeface="EYInterstate" panose="02000503020000020004" pitchFamily="2" charset="0"/>
              </a:rPr>
              <a:t>GenAI</a:t>
            </a:r>
          </a:p>
        </p:txBody>
      </p:sp>
      <p:sp>
        <p:nvSpPr>
          <p:cNvPr id="17" name="Rectangle 16">
            <a:extLst>
              <a:ext uri="{FF2B5EF4-FFF2-40B4-BE49-F238E27FC236}">
                <a16:creationId xmlns:a16="http://schemas.microsoft.com/office/drawing/2014/main" id="{9FDC7C6F-9304-EFD7-5C09-07A1FC6B172D}"/>
              </a:ext>
            </a:extLst>
          </p:cNvPr>
          <p:cNvSpPr>
            <a:spLocks/>
          </p:cNvSpPr>
          <p:nvPr/>
        </p:nvSpPr>
        <p:spPr>
          <a:xfrm>
            <a:off x="5515628" y="4337808"/>
            <a:ext cx="1019644" cy="673200"/>
          </a:xfrm>
          <a:prstGeom prst="rect">
            <a:avLst/>
          </a:prstGeom>
          <a:noFill/>
          <a:ln>
            <a:noFill/>
          </a:ln>
        </p:spPr>
        <p:txBody>
          <a:bodyPr spcFirstLastPara="1" wrap="none" lIns="0" tIns="0" rIns="0" bIns="0" numCol="1" anchor="ctr">
            <a:prstTxWarp prst="textArchDown">
              <a:avLst>
                <a:gd name="adj" fmla="val 46177"/>
              </a:avLst>
            </a:prstTxWarp>
            <a:spAutoFit/>
          </a:bodyPr>
          <a:lstStyle/>
          <a:p>
            <a:pPr algn="ctr" defTabSz="684749">
              <a:lnSpc>
                <a:spcPct val="90000"/>
              </a:lnSpc>
              <a:buClr>
                <a:srgbClr val="27ACAA"/>
              </a:buClr>
              <a:buSzPct val="70000"/>
              <a:defRPr/>
            </a:pPr>
            <a:r>
              <a:rPr lang="en-US" sz="898" b="1" kern="0" dirty="0">
                <a:solidFill>
                  <a:schemeClr val="bg1"/>
                </a:solidFill>
                <a:latin typeface="EYInterstate" panose="02000503020000020004" pitchFamily="2" charset="0"/>
              </a:rPr>
              <a:t>Machine learning</a:t>
            </a:r>
          </a:p>
        </p:txBody>
      </p:sp>
      <p:sp>
        <p:nvSpPr>
          <p:cNvPr id="25" name="Rectangle 24">
            <a:extLst>
              <a:ext uri="{FF2B5EF4-FFF2-40B4-BE49-F238E27FC236}">
                <a16:creationId xmlns:a16="http://schemas.microsoft.com/office/drawing/2014/main" id="{2C3DBD20-F12A-3E92-46D2-B815AD7B02DA}"/>
              </a:ext>
            </a:extLst>
          </p:cNvPr>
          <p:cNvSpPr/>
          <p:nvPr/>
        </p:nvSpPr>
        <p:spPr>
          <a:xfrm>
            <a:off x="5276131" y="4003918"/>
            <a:ext cx="1530522" cy="65693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4749">
              <a:defRPr/>
            </a:pPr>
            <a:r>
              <a:rPr lang="en-US" sz="2995" b="1" dirty="0">
                <a:solidFill>
                  <a:schemeClr val="bg1"/>
                </a:solidFill>
                <a:latin typeface="EYInterstate" panose="02000503020000020004" pitchFamily="2" charset="0"/>
              </a:rPr>
              <a:t>Tax AI</a:t>
            </a:r>
          </a:p>
        </p:txBody>
      </p:sp>
      <p:sp>
        <p:nvSpPr>
          <p:cNvPr id="26" name="Rectangle 25">
            <a:extLst>
              <a:ext uri="{FF2B5EF4-FFF2-40B4-BE49-F238E27FC236}">
                <a16:creationId xmlns:a16="http://schemas.microsoft.com/office/drawing/2014/main" id="{D966FF75-35FF-FF00-DC51-B676646B7912}"/>
              </a:ext>
            </a:extLst>
          </p:cNvPr>
          <p:cNvSpPr>
            <a:spLocks/>
          </p:cNvSpPr>
          <p:nvPr/>
        </p:nvSpPr>
        <p:spPr>
          <a:xfrm>
            <a:off x="5100811" y="5143792"/>
            <a:ext cx="1886529" cy="673200"/>
          </a:xfrm>
          <a:prstGeom prst="rect">
            <a:avLst/>
          </a:prstGeom>
          <a:noFill/>
          <a:ln>
            <a:noFill/>
          </a:ln>
        </p:spPr>
        <p:txBody>
          <a:bodyPr spcFirstLastPara="1" wrap="none" lIns="0" tIns="0" rIns="0" bIns="0" numCol="1" anchor="ctr">
            <a:prstTxWarp prst="textArchDown">
              <a:avLst>
                <a:gd name="adj" fmla="val 46177"/>
              </a:avLst>
            </a:prstTxWarp>
            <a:spAutoFit/>
          </a:bodyPr>
          <a:lstStyle/>
          <a:p>
            <a:pPr algn="ctr" defTabSz="684749">
              <a:lnSpc>
                <a:spcPct val="90000"/>
              </a:lnSpc>
              <a:buClr>
                <a:srgbClr val="27ACAA"/>
              </a:buClr>
              <a:buSzPct val="70000"/>
              <a:defRPr/>
            </a:pPr>
            <a:r>
              <a:rPr lang="en-US" sz="898" b="1" kern="0" dirty="0">
                <a:solidFill>
                  <a:schemeClr val="bg1"/>
                </a:solidFill>
                <a:latin typeface="EYInterstate" panose="02000503020000020004" pitchFamily="2" charset="0"/>
              </a:rPr>
              <a:t>Data strategy</a:t>
            </a:r>
          </a:p>
        </p:txBody>
      </p:sp>
      <p:sp>
        <p:nvSpPr>
          <p:cNvPr id="27" name="Rectangle 26">
            <a:extLst>
              <a:ext uri="{FF2B5EF4-FFF2-40B4-BE49-F238E27FC236}">
                <a16:creationId xmlns:a16="http://schemas.microsoft.com/office/drawing/2014/main" id="{0E783ECC-FF81-B4CA-98EC-704AE570C3BC}"/>
              </a:ext>
            </a:extLst>
          </p:cNvPr>
          <p:cNvSpPr>
            <a:spLocks/>
          </p:cNvSpPr>
          <p:nvPr/>
        </p:nvSpPr>
        <p:spPr>
          <a:xfrm rot="16516535">
            <a:off x="4598098" y="3363100"/>
            <a:ext cx="2034511" cy="1855954"/>
          </a:xfrm>
          <a:prstGeom prst="rect">
            <a:avLst/>
          </a:prstGeom>
          <a:noFill/>
          <a:ln>
            <a:noFill/>
          </a:ln>
        </p:spPr>
        <p:txBody>
          <a:bodyPr spcFirstLastPara="1" wrap="none" lIns="0" tIns="0" rIns="0" bIns="0" numCol="1" anchor="ctr">
            <a:prstTxWarp prst="textArchUp">
              <a:avLst/>
            </a:prstTxWarp>
            <a:spAutoFit/>
          </a:bodyPr>
          <a:lstStyle/>
          <a:p>
            <a:pPr algn="ctr" defTabSz="684749">
              <a:lnSpc>
                <a:spcPct val="90000"/>
              </a:lnSpc>
              <a:buClr>
                <a:srgbClr val="27ACAA"/>
              </a:buClr>
              <a:buSzPct val="70000"/>
              <a:defRPr/>
            </a:pPr>
            <a:r>
              <a:rPr lang="en-US" sz="898" b="1" kern="0" dirty="0">
                <a:solidFill>
                  <a:schemeClr val="bg1"/>
                </a:solidFill>
                <a:latin typeface="EYInterstate" panose="02000503020000020004" pitchFamily="2" charset="0"/>
              </a:rPr>
              <a:t>Transformation</a:t>
            </a:r>
          </a:p>
        </p:txBody>
      </p:sp>
      <p:sp>
        <p:nvSpPr>
          <p:cNvPr id="28" name="Rectangle 27">
            <a:extLst>
              <a:ext uri="{FF2B5EF4-FFF2-40B4-BE49-F238E27FC236}">
                <a16:creationId xmlns:a16="http://schemas.microsoft.com/office/drawing/2014/main" id="{571E72CB-C067-BF6D-14B8-0C65D4D16E1F}"/>
              </a:ext>
            </a:extLst>
          </p:cNvPr>
          <p:cNvSpPr>
            <a:spLocks/>
          </p:cNvSpPr>
          <p:nvPr/>
        </p:nvSpPr>
        <p:spPr>
          <a:xfrm rot="4941413">
            <a:off x="4880836" y="3232639"/>
            <a:ext cx="2605842" cy="2408695"/>
          </a:xfrm>
          <a:prstGeom prst="rect">
            <a:avLst/>
          </a:prstGeom>
          <a:noFill/>
          <a:ln>
            <a:noFill/>
          </a:ln>
        </p:spPr>
        <p:txBody>
          <a:bodyPr spcFirstLastPara="1" wrap="none" lIns="0" tIns="0" rIns="0" bIns="0" numCol="1" anchor="ctr">
            <a:prstTxWarp prst="textArchUp">
              <a:avLst>
                <a:gd name="adj" fmla="val 7733324"/>
              </a:avLst>
            </a:prstTxWarp>
            <a:spAutoFit/>
          </a:bodyPr>
          <a:lstStyle/>
          <a:p>
            <a:pPr algn="ctr" defTabSz="684749">
              <a:lnSpc>
                <a:spcPct val="90000"/>
              </a:lnSpc>
              <a:buClr>
                <a:srgbClr val="27ACAA"/>
              </a:buClr>
              <a:buSzPct val="70000"/>
              <a:defRPr/>
            </a:pPr>
            <a:r>
              <a:rPr lang="en-US" sz="898" b="1" kern="0" dirty="0">
                <a:solidFill>
                  <a:schemeClr val="bg1"/>
                </a:solidFill>
                <a:latin typeface="EYInterstate" panose="02000503020000020004" pitchFamily="2" charset="0"/>
              </a:rPr>
              <a:t>Process redesign</a:t>
            </a:r>
          </a:p>
        </p:txBody>
      </p:sp>
      <p:sp>
        <p:nvSpPr>
          <p:cNvPr id="30" name="Arc 29">
            <a:extLst>
              <a:ext uri="{FF2B5EF4-FFF2-40B4-BE49-F238E27FC236}">
                <a16:creationId xmlns:a16="http://schemas.microsoft.com/office/drawing/2014/main" id="{DB7B5DAC-760A-74AB-8178-989164A93025}"/>
              </a:ext>
            </a:extLst>
          </p:cNvPr>
          <p:cNvSpPr>
            <a:spLocks/>
          </p:cNvSpPr>
          <p:nvPr/>
        </p:nvSpPr>
        <p:spPr>
          <a:xfrm flipH="1" flipV="1">
            <a:off x="4463545" y="2773003"/>
            <a:ext cx="3161067" cy="3161067"/>
          </a:xfrm>
          <a:prstGeom prst="arc">
            <a:avLst>
              <a:gd name="adj1" fmla="val 10440021"/>
              <a:gd name="adj2" fmla="val 16150496"/>
            </a:avLst>
          </a:prstGeom>
          <a:noFill/>
          <a:ln w="60325" cap="flat" cmpd="sng" algn="ctr">
            <a:solidFill>
              <a:srgbClr val="C4C4CD"/>
            </a:solidFill>
            <a:prstDash val="solid"/>
            <a:miter lim="800000"/>
            <a:headEnd type="none" w="med" len="med"/>
            <a:tailEnd type="none" w="med" len="med"/>
          </a:ln>
        </p:spPr>
        <p:txBody>
          <a:bodyPr rtlCol="0" anchor="ctr"/>
          <a:lstStyle/>
          <a:p>
            <a:pPr defTabSz="684407">
              <a:defRPr/>
            </a:pPr>
            <a:endParaRPr lang="en-US" sz="1347" dirty="0">
              <a:solidFill>
                <a:schemeClr val="bg1"/>
              </a:solidFill>
              <a:latin typeface="EYInterstate" panose="02000503020000020004" pitchFamily="2" charset="0"/>
            </a:endParaRPr>
          </a:p>
        </p:txBody>
      </p:sp>
      <p:sp>
        <p:nvSpPr>
          <p:cNvPr id="31" name="Rectangle 30">
            <a:extLst>
              <a:ext uri="{FF2B5EF4-FFF2-40B4-BE49-F238E27FC236}">
                <a16:creationId xmlns:a16="http://schemas.microsoft.com/office/drawing/2014/main" id="{4917C410-9767-A2FE-FC82-C8A2B9C291F9}"/>
              </a:ext>
            </a:extLst>
          </p:cNvPr>
          <p:cNvSpPr>
            <a:spLocks/>
          </p:cNvSpPr>
          <p:nvPr/>
        </p:nvSpPr>
        <p:spPr>
          <a:xfrm>
            <a:off x="7082767" y="5306818"/>
            <a:ext cx="2300472" cy="379995"/>
          </a:xfrm>
          <a:prstGeom prst="rect">
            <a:avLst/>
          </a:prstGeom>
          <a:solidFill>
            <a:schemeClr val="tx1"/>
          </a:solidFill>
          <a:ln w="31750" cap="sq" cmpd="sng" algn="ctr">
            <a:solidFill>
              <a:srgbClr val="C4C4CD"/>
            </a:solidFill>
            <a:prstDash val="solid"/>
            <a:miter lim="800000"/>
            <a:headEnd type="none" w="med" len="med"/>
            <a:tailEnd type="none" w="med" len="med"/>
          </a:ln>
        </p:spPr>
        <p:txBody>
          <a:bodyPr wrap="square" lIns="0" tIns="102657" rIns="0" bIns="102657" anchor="ctr">
            <a:spAutoFit/>
          </a:bodyPr>
          <a:lstStyle/>
          <a:p>
            <a:pPr algn="ctr" defTabSz="684407">
              <a:buClr>
                <a:srgbClr val="27ACAA"/>
              </a:buClr>
              <a:buSzPct val="70000"/>
              <a:defRPr/>
            </a:pPr>
            <a:r>
              <a:rPr lang="en-US" sz="1122" b="1" kern="0" dirty="0">
                <a:solidFill>
                  <a:schemeClr val="bg1"/>
                </a:solidFill>
                <a:latin typeface="EYInterstate" panose="02000503020000020004" pitchFamily="2" charset="0"/>
              </a:rPr>
              <a:t>Classify, forecast, cluster</a:t>
            </a:r>
            <a:endParaRPr lang="en-US" sz="897" kern="0" dirty="0">
              <a:solidFill>
                <a:schemeClr val="bg1"/>
              </a:solidFill>
              <a:latin typeface="EYInterstate" panose="02000503020000020004" pitchFamily="2" charset="0"/>
            </a:endParaRPr>
          </a:p>
        </p:txBody>
      </p:sp>
      <p:cxnSp>
        <p:nvCxnSpPr>
          <p:cNvPr id="32" name="Straight Connector 31">
            <a:extLst>
              <a:ext uri="{FF2B5EF4-FFF2-40B4-BE49-F238E27FC236}">
                <a16:creationId xmlns:a16="http://schemas.microsoft.com/office/drawing/2014/main" id="{5E02B453-0BB7-D087-D6CD-3DD5D3E89AD6}"/>
              </a:ext>
            </a:extLst>
          </p:cNvPr>
          <p:cNvCxnSpPr>
            <a:cxnSpLocks/>
          </p:cNvCxnSpPr>
          <p:nvPr/>
        </p:nvCxnSpPr>
        <p:spPr>
          <a:xfrm>
            <a:off x="2438400" y="5040669"/>
            <a:ext cx="0" cy="921076"/>
          </a:xfrm>
          <a:prstGeom prst="line">
            <a:avLst/>
          </a:prstGeom>
          <a:solidFill>
            <a:srgbClr val="2E2E38"/>
          </a:solidFill>
          <a:ln w="31750" cap="sq" cmpd="sng" algn="ctr">
            <a:solidFill>
              <a:srgbClr val="747480"/>
            </a:solidFill>
            <a:prstDash val="solid"/>
            <a:miter lim="800000"/>
            <a:headEnd type="none" w="med" len="med"/>
            <a:tailEnd type="none" w="med" len="med"/>
          </a:ln>
        </p:spPr>
      </p:cxnSp>
      <p:cxnSp>
        <p:nvCxnSpPr>
          <p:cNvPr id="33" name="Straight Connector 32">
            <a:extLst>
              <a:ext uri="{FF2B5EF4-FFF2-40B4-BE49-F238E27FC236}">
                <a16:creationId xmlns:a16="http://schemas.microsoft.com/office/drawing/2014/main" id="{B16DAB63-F14B-360F-4698-5E222073C8F5}"/>
              </a:ext>
            </a:extLst>
          </p:cNvPr>
          <p:cNvCxnSpPr>
            <a:cxnSpLocks/>
          </p:cNvCxnSpPr>
          <p:nvPr/>
        </p:nvCxnSpPr>
        <p:spPr>
          <a:xfrm>
            <a:off x="9461878" y="5036276"/>
            <a:ext cx="0" cy="921076"/>
          </a:xfrm>
          <a:prstGeom prst="line">
            <a:avLst/>
          </a:prstGeom>
          <a:solidFill>
            <a:srgbClr val="2E2E38"/>
          </a:solidFill>
          <a:ln w="31750" cap="sq" cmpd="sng" algn="ctr">
            <a:solidFill>
              <a:srgbClr val="C4C4CD"/>
            </a:solidFill>
            <a:prstDash val="solid"/>
            <a:miter lim="800000"/>
            <a:headEnd type="none" w="med" len="med"/>
            <a:tailEnd type="none" w="med" len="med"/>
          </a:ln>
        </p:spPr>
      </p:cxnSp>
      <p:sp>
        <p:nvSpPr>
          <p:cNvPr id="13" name="Slide Number Placeholder 11">
            <a:extLst>
              <a:ext uri="{FF2B5EF4-FFF2-40B4-BE49-F238E27FC236}">
                <a16:creationId xmlns:a16="http://schemas.microsoft.com/office/drawing/2014/main" id="{5D518FD8-FABA-11A7-DC02-4903BB21D923}"/>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76</a:t>
            </a:fld>
            <a:endParaRPr lang="en-US" sz="800" dirty="0"/>
          </a:p>
        </p:txBody>
      </p:sp>
    </p:spTree>
    <p:extLst>
      <p:ext uri="{BB962C8B-B14F-4D97-AF65-F5344CB8AC3E}">
        <p14:creationId xmlns:p14="http://schemas.microsoft.com/office/powerpoint/2010/main" val="21214378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693A-1E1A-FFAD-0F07-81B0A301D7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41AF8-D551-61F2-388B-0E3E049D3C3F}"/>
              </a:ext>
            </a:extLst>
          </p:cNvPr>
          <p:cNvSpPr>
            <a:spLocks noGrp="1"/>
          </p:cNvSpPr>
          <p:nvPr>
            <p:ph type="title"/>
          </p:nvPr>
        </p:nvSpPr>
        <p:spPr/>
        <p:txBody>
          <a:bodyPr/>
          <a:lstStyle/>
          <a:p>
            <a:r>
              <a:rPr lang="en-US" dirty="0"/>
              <a:t>The AI pilot</a:t>
            </a:r>
          </a:p>
        </p:txBody>
      </p:sp>
      <p:sp>
        <p:nvSpPr>
          <p:cNvPr id="19" name="Rectangle 18">
            <a:extLst>
              <a:ext uri="{FF2B5EF4-FFF2-40B4-BE49-F238E27FC236}">
                <a16:creationId xmlns:a16="http://schemas.microsoft.com/office/drawing/2014/main" id="{37BD5661-0FF2-B778-8E2E-E59E93583157}"/>
              </a:ext>
            </a:extLst>
          </p:cNvPr>
          <p:cNvSpPr>
            <a:spLocks/>
          </p:cNvSpPr>
          <p:nvPr/>
        </p:nvSpPr>
        <p:spPr>
          <a:xfrm>
            <a:off x="3285819" y="2649353"/>
            <a:ext cx="2695403" cy="1924221"/>
          </a:xfrm>
          <a:prstGeom prst="rect">
            <a:avLst/>
          </a:prstGeom>
          <a:solidFill>
            <a:srgbClr val="747480">
              <a:alpha val="2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7465" tIns="67465" rIns="67465" bIns="67465" rtlCol="0" anchor="t" anchorCtr="0"/>
          <a:lstStyle/>
          <a:p>
            <a:pPr>
              <a:spcAft>
                <a:spcPts val="450"/>
              </a:spcAft>
              <a:buClr>
                <a:srgbClr val="FFE600"/>
              </a:buClr>
              <a:defRPr/>
            </a:pPr>
            <a:r>
              <a:rPr lang="en-US" sz="1400" b="1" dirty="0">
                <a:solidFill>
                  <a:prstClr val="white"/>
                </a:solidFill>
                <a:latin typeface="EYInterstate Light"/>
              </a:rPr>
              <a:t>What is the current process and where is the data stored?  Who would benefit from this solution? Who is most familiar with this process? </a:t>
            </a:r>
            <a:endParaRPr lang="en-US" sz="1400" dirty="0">
              <a:solidFill>
                <a:prstClr val="white"/>
              </a:solidFill>
              <a:latin typeface="EYInterstate Light"/>
            </a:endParaRPr>
          </a:p>
        </p:txBody>
      </p:sp>
      <p:sp>
        <p:nvSpPr>
          <p:cNvPr id="20" name="Rectangle 19">
            <a:extLst>
              <a:ext uri="{FF2B5EF4-FFF2-40B4-BE49-F238E27FC236}">
                <a16:creationId xmlns:a16="http://schemas.microsoft.com/office/drawing/2014/main" id="{60630082-3A0E-EFC7-9BB8-6F82D0050012}"/>
              </a:ext>
            </a:extLst>
          </p:cNvPr>
          <p:cNvSpPr>
            <a:spLocks/>
          </p:cNvSpPr>
          <p:nvPr/>
        </p:nvSpPr>
        <p:spPr>
          <a:xfrm>
            <a:off x="6097327" y="2649353"/>
            <a:ext cx="2695403" cy="1924221"/>
          </a:xfrm>
          <a:prstGeom prst="rect">
            <a:avLst/>
          </a:prstGeom>
          <a:solidFill>
            <a:srgbClr val="747480">
              <a:alpha val="2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7465" tIns="67465" rIns="67465" bIns="67465" rtlCol="0" anchor="t" anchorCtr="0"/>
          <a:lstStyle/>
          <a:p>
            <a:pPr>
              <a:spcAft>
                <a:spcPts val="450"/>
              </a:spcAft>
              <a:buClr>
                <a:srgbClr val="FFE600"/>
              </a:buClr>
              <a:defRPr/>
            </a:pPr>
            <a:r>
              <a:rPr lang="en-US" sz="1400" b="1" dirty="0">
                <a:solidFill>
                  <a:prstClr val="white"/>
                </a:solidFill>
                <a:latin typeface="EYInterstate Light"/>
              </a:rPr>
              <a:t>What is the success metric for this use case? What value does optimizing this metric provide to the organization? What is the target that you’d like to achieve?</a:t>
            </a:r>
            <a:endParaRPr lang="en-US" sz="1400" dirty="0">
              <a:solidFill>
                <a:prstClr val="white"/>
              </a:solidFill>
              <a:latin typeface="EYInterstate Light"/>
            </a:endParaRPr>
          </a:p>
        </p:txBody>
      </p:sp>
      <p:sp>
        <p:nvSpPr>
          <p:cNvPr id="21" name="Rectangle 20">
            <a:extLst>
              <a:ext uri="{FF2B5EF4-FFF2-40B4-BE49-F238E27FC236}">
                <a16:creationId xmlns:a16="http://schemas.microsoft.com/office/drawing/2014/main" id="{7A67FE89-7874-2D33-10FF-F46943767F3B}"/>
              </a:ext>
            </a:extLst>
          </p:cNvPr>
          <p:cNvSpPr>
            <a:spLocks/>
          </p:cNvSpPr>
          <p:nvPr/>
        </p:nvSpPr>
        <p:spPr>
          <a:xfrm>
            <a:off x="8908836" y="2649353"/>
            <a:ext cx="2695403" cy="1924221"/>
          </a:xfrm>
          <a:prstGeom prst="rect">
            <a:avLst/>
          </a:prstGeom>
          <a:solidFill>
            <a:srgbClr val="747480">
              <a:alpha val="2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7465" tIns="67465" rIns="67465" bIns="67465" rtlCol="0" anchor="t" anchorCtr="0"/>
          <a:lstStyle/>
          <a:p>
            <a:pPr>
              <a:spcAft>
                <a:spcPts val="450"/>
              </a:spcAft>
              <a:buClr>
                <a:srgbClr val="FFE600"/>
              </a:buClr>
              <a:defRPr/>
            </a:pPr>
            <a:r>
              <a:rPr lang="en-US" sz="1400" b="1" dirty="0">
                <a:solidFill>
                  <a:prstClr val="white"/>
                </a:solidFill>
                <a:latin typeface="EYInterstate Light"/>
              </a:rPr>
              <a:t>Who do you need to involve beyond the tax department (e.g., IT team, data privacy, </a:t>
            </a:r>
            <a:r>
              <a:rPr lang="en-US" sz="1400" b="1" spc="-20" dirty="0">
                <a:solidFill>
                  <a:prstClr val="white"/>
                </a:solidFill>
                <a:latin typeface="EYInterstate Light"/>
              </a:rPr>
              <a:t>data security, general counsel’s </a:t>
            </a:r>
            <a:r>
              <a:rPr lang="en-US" sz="1400" b="1" dirty="0">
                <a:solidFill>
                  <a:prstClr val="white"/>
                </a:solidFill>
                <a:latin typeface="EYInterstate Light"/>
              </a:rPr>
              <a:t>office)? What software do you need access to?</a:t>
            </a:r>
            <a:endParaRPr lang="en-US" sz="1400" dirty="0">
              <a:solidFill>
                <a:prstClr val="white"/>
              </a:solidFill>
              <a:latin typeface="EYInterstate Light"/>
            </a:endParaRPr>
          </a:p>
        </p:txBody>
      </p:sp>
      <p:sp>
        <p:nvSpPr>
          <p:cNvPr id="22" name="Rectangle 21">
            <a:extLst>
              <a:ext uri="{FF2B5EF4-FFF2-40B4-BE49-F238E27FC236}">
                <a16:creationId xmlns:a16="http://schemas.microsoft.com/office/drawing/2014/main" id="{C5B1C018-7C41-D8E6-8C23-C2684B77BCBE}"/>
              </a:ext>
            </a:extLst>
          </p:cNvPr>
          <p:cNvSpPr>
            <a:spLocks/>
          </p:cNvSpPr>
          <p:nvPr/>
        </p:nvSpPr>
        <p:spPr>
          <a:xfrm>
            <a:off x="470947" y="2649353"/>
            <a:ext cx="2695403" cy="1924221"/>
          </a:xfrm>
          <a:prstGeom prst="rect">
            <a:avLst/>
          </a:prstGeom>
          <a:solidFill>
            <a:srgbClr val="747480">
              <a:alpha val="2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7465" tIns="67465" rIns="67465" bIns="67465" rtlCol="0" anchor="t" anchorCtr="0"/>
          <a:lstStyle/>
          <a:p>
            <a:pPr>
              <a:spcAft>
                <a:spcPts val="450"/>
              </a:spcAft>
              <a:buClr>
                <a:srgbClr val="FFE600"/>
              </a:buClr>
              <a:defRPr/>
            </a:pPr>
            <a:r>
              <a:rPr lang="en-US" sz="1400" b="1" dirty="0">
                <a:solidFill>
                  <a:prstClr val="white"/>
                </a:solidFill>
                <a:latin typeface="EYInterstate Light"/>
              </a:rPr>
              <a:t>In your organization, can you identify a challenge related to one or more of the AI skills discussed earlier? What is the source of the challenge? What is its impact?</a:t>
            </a:r>
            <a:endParaRPr lang="en-US" sz="1400" dirty="0">
              <a:solidFill>
                <a:prstClr val="white"/>
              </a:solidFill>
              <a:latin typeface="EYInterstate Light"/>
            </a:endParaRPr>
          </a:p>
        </p:txBody>
      </p:sp>
      <p:sp>
        <p:nvSpPr>
          <p:cNvPr id="23" name="Rectangle 22">
            <a:extLst>
              <a:ext uri="{FF2B5EF4-FFF2-40B4-BE49-F238E27FC236}">
                <a16:creationId xmlns:a16="http://schemas.microsoft.com/office/drawing/2014/main" id="{2E9A61B6-BCB1-EC5D-701C-AB8FE4FB2E09}"/>
              </a:ext>
            </a:extLst>
          </p:cNvPr>
          <p:cNvSpPr>
            <a:spLocks/>
          </p:cNvSpPr>
          <p:nvPr/>
        </p:nvSpPr>
        <p:spPr>
          <a:xfrm>
            <a:off x="474310" y="2006315"/>
            <a:ext cx="2695403" cy="524365"/>
          </a:xfrm>
          <a:prstGeom prst="rect">
            <a:avLst/>
          </a:prstGeom>
          <a:solidFill>
            <a:srgbClr val="2E2E38"/>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44" tIns="0" rIns="68544" bIns="0" rtlCol="0" anchor="ctr" anchorCtr="0"/>
          <a:lstStyle/>
          <a:p>
            <a:pPr algn="ctr" defTabSz="685297">
              <a:defRPr/>
            </a:pPr>
            <a:r>
              <a:rPr lang="en-US" sz="1400" b="1" dirty="0">
                <a:solidFill>
                  <a:srgbClr val="FFE600"/>
                </a:solidFill>
                <a:latin typeface="EYInterstate" panose="02000503020000020004" pitchFamily="2" charset="0"/>
                <a:cs typeface="Tahoma"/>
              </a:rPr>
              <a:t>Identify a challenge</a:t>
            </a:r>
          </a:p>
        </p:txBody>
      </p:sp>
      <p:sp>
        <p:nvSpPr>
          <p:cNvPr id="24" name="Rectangle 23">
            <a:extLst>
              <a:ext uri="{FF2B5EF4-FFF2-40B4-BE49-F238E27FC236}">
                <a16:creationId xmlns:a16="http://schemas.microsoft.com/office/drawing/2014/main" id="{6F55AA1E-EA32-EDBC-DA2B-6B69BF1F1D0F}"/>
              </a:ext>
            </a:extLst>
          </p:cNvPr>
          <p:cNvSpPr>
            <a:spLocks/>
          </p:cNvSpPr>
          <p:nvPr/>
        </p:nvSpPr>
        <p:spPr>
          <a:xfrm>
            <a:off x="3285819" y="2016487"/>
            <a:ext cx="2695403" cy="524365"/>
          </a:xfrm>
          <a:prstGeom prst="rect">
            <a:avLst/>
          </a:prstGeom>
          <a:solidFill>
            <a:srgbClr val="2E2E38"/>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44" tIns="0" rIns="68544" bIns="0" rtlCol="0" anchor="ctr" anchorCtr="0"/>
          <a:lstStyle/>
          <a:p>
            <a:pPr algn="ctr" defTabSz="685297">
              <a:defRPr/>
            </a:pPr>
            <a:r>
              <a:rPr lang="en-US" sz="1400" b="1" dirty="0">
                <a:solidFill>
                  <a:srgbClr val="FFE600"/>
                </a:solidFill>
                <a:latin typeface="EYInterstate" panose="02000503020000020004" pitchFamily="2" charset="0"/>
                <a:cs typeface="Tahoma"/>
              </a:rPr>
              <a:t>Identify data and personnel</a:t>
            </a:r>
          </a:p>
        </p:txBody>
      </p:sp>
      <p:sp>
        <p:nvSpPr>
          <p:cNvPr id="34" name="Rectangle 33">
            <a:extLst>
              <a:ext uri="{FF2B5EF4-FFF2-40B4-BE49-F238E27FC236}">
                <a16:creationId xmlns:a16="http://schemas.microsoft.com/office/drawing/2014/main" id="{084CB0D3-9A9C-61CB-AFD7-0268CB611A79}"/>
              </a:ext>
            </a:extLst>
          </p:cNvPr>
          <p:cNvSpPr>
            <a:spLocks/>
          </p:cNvSpPr>
          <p:nvPr/>
        </p:nvSpPr>
        <p:spPr>
          <a:xfrm>
            <a:off x="6097327" y="2016487"/>
            <a:ext cx="2695403" cy="524365"/>
          </a:xfrm>
          <a:prstGeom prst="rect">
            <a:avLst/>
          </a:prstGeom>
          <a:solidFill>
            <a:srgbClr val="2E2E38"/>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44" tIns="0" rIns="68544" bIns="0" rtlCol="0" anchor="ctr" anchorCtr="0"/>
          <a:lstStyle/>
          <a:p>
            <a:pPr algn="ctr" defTabSz="685297">
              <a:defRPr/>
            </a:pPr>
            <a:r>
              <a:rPr lang="en-US" sz="1400" b="1" dirty="0">
                <a:solidFill>
                  <a:srgbClr val="FFE600"/>
                </a:solidFill>
                <a:latin typeface="EYInterstate" panose="02000503020000020004" pitchFamily="2" charset="0"/>
                <a:cs typeface="Tahoma"/>
              </a:rPr>
              <a:t>Define success</a:t>
            </a:r>
          </a:p>
        </p:txBody>
      </p:sp>
      <p:sp>
        <p:nvSpPr>
          <p:cNvPr id="35" name="Rectangle 34">
            <a:extLst>
              <a:ext uri="{FF2B5EF4-FFF2-40B4-BE49-F238E27FC236}">
                <a16:creationId xmlns:a16="http://schemas.microsoft.com/office/drawing/2014/main" id="{A73D367A-756D-4CDE-BB6A-4541001527B3}"/>
              </a:ext>
            </a:extLst>
          </p:cNvPr>
          <p:cNvSpPr>
            <a:spLocks/>
          </p:cNvSpPr>
          <p:nvPr/>
        </p:nvSpPr>
        <p:spPr>
          <a:xfrm>
            <a:off x="8908836" y="2016487"/>
            <a:ext cx="2695403" cy="524365"/>
          </a:xfrm>
          <a:prstGeom prst="rect">
            <a:avLst/>
          </a:prstGeom>
          <a:solidFill>
            <a:srgbClr val="2E2E38"/>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44" tIns="0" rIns="68544" bIns="0" rtlCol="0" anchor="ctr" anchorCtr="0"/>
          <a:lstStyle/>
          <a:p>
            <a:pPr algn="ctr" defTabSz="685297">
              <a:defRPr/>
            </a:pPr>
            <a:r>
              <a:rPr lang="en-US" sz="1400" b="1" dirty="0">
                <a:solidFill>
                  <a:srgbClr val="FFE600"/>
                </a:solidFill>
                <a:latin typeface="EYInterstate" panose="02000503020000020004" pitchFamily="2" charset="0"/>
                <a:cs typeface="Tahoma"/>
              </a:rPr>
              <a:t>Involved parties</a:t>
            </a:r>
          </a:p>
        </p:txBody>
      </p:sp>
      <p:cxnSp>
        <p:nvCxnSpPr>
          <p:cNvPr id="36" name="Straight Connector 35">
            <a:extLst>
              <a:ext uri="{FF2B5EF4-FFF2-40B4-BE49-F238E27FC236}">
                <a16:creationId xmlns:a16="http://schemas.microsoft.com/office/drawing/2014/main" id="{25874F08-D6B0-BF84-5F7C-660835915499}"/>
              </a:ext>
            </a:extLst>
          </p:cNvPr>
          <p:cNvCxnSpPr>
            <a:cxnSpLocks/>
          </p:cNvCxnSpPr>
          <p:nvPr/>
        </p:nvCxnSpPr>
        <p:spPr>
          <a:xfrm>
            <a:off x="474310" y="1629568"/>
            <a:ext cx="11129930" cy="0"/>
          </a:xfrm>
          <a:prstGeom prst="line">
            <a:avLst/>
          </a:prstGeom>
          <a:noFill/>
          <a:ln w="31750">
            <a:solidFill>
              <a:schemeClr val="tx2"/>
            </a:solidFill>
            <a:miter lim="800000"/>
            <a:headEnd type="none" w="med" len="med"/>
            <a:tailEnd type="triangle" w="med" len="med"/>
          </a:ln>
          <a:extLst>
            <a:ext uri="{909E8E84-426E-40DD-AFC4-6F175D3DCCD1}">
              <a14:hiddenFill xmlns:a14="http://schemas.microsoft.com/office/drawing/2010/main">
                <a:gradFill>
                  <a:gsLst>
                    <a:gs pos="43000">
                      <a:schemeClr val="tx2"/>
                    </a:gs>
                    <a:gs pos="67000">
                      <a:srgbClr val="FF7D1E"/>
                    </a:gs>
                    <a:gs pos="90000">
                      <a:srgbClr val="FF32FF"/>
                    </a:gs>
                  </a:gsLst>
                  <a:lin ang="16200000" scaled="1"/>
                </a:gradFill>
              </a14:hiddenFill>
            </a:ext>
          </a:extLst>
        </p:spPr>
        <p:style>
          <a:lnRef idx="2">
            <a:schemeClr val="accent1">
              <a:shade val="50000"/>
            </a:schemeClr>
          </a:lnRef>
          <a:fillRef idx="1">
            <a:schemeClr val="accent1"/>
          </a:fillRef>
          <a:effectRef idx="0">
            <a:schemeClr val="accent1"/>
          </a:effectRef>
          <a:fontRef idx="minor">
            <a:schemeClr val="lt1"/>
          </a:fontRef>
        </p:style>
      </p:cxnSp>
      <p:pic>
        <p:nvPicPr>
          <p:cNvPr id="37" name="Background" descr="A blurry image of a rainbow&#10;&#10;Description automatically generated">
            <a:extLst>
              <a:ext uri="{FF2B5EF4-FFF2-40B4-BE49-F238E27FC236}">
                <a16:creationId xmlns:a16="http://schemas.microsoft.com/office/drawing/2014/main" id="{A8631490-E51B-2E9C-31D7-B9CA0B8A6115}"/>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bwMode="hidden">
          <a:xfrm>
            <a:off x="1164340" y="1411289"/>
            <a:ext cx="1315345" cy="436561"/>
          </a:xfrm>
          <a:prstGeom prst="rect">
            <a:avLst/>
          </a:prstGeom>
        </p:spPr>
      </p:pic>
      <p:pic>
        <p:nvPicPr>
          <p:cNvPr id="38" name="Background" descr="A blurry image of a rainbow&#10;&#10;Description automatically generated">
            <a:extLst>
              <a:ext uri="{FF2B5EF4-FFF2-40B4-BE49-F238E27FC236}">
                <a16:creationId xmlns:a16="http://schemas.microsoft.com/office/drawing/2014/main" id="{5C173552-C20C-469E-2B37-E5F14A49640A}"/>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bwMode="hidden">
          <a:xfrm>
            <a:off x="3975848" y="1411289"/>
            <a:ext cx="1315345" cy="436561"/>
          </a:xfrm>
          <a:prstGeom prst="rect">
            <a:avLst/>
          </a:prstGeom>
        </p:spPr>
      </p:pic>
      <p:pic>
        <p:nvPicPr>
          <p:cNvPr id="39" name="Background" descr="A blurry image of a rainbow&#10;&#10;Description automatically generated">
            <a:extLst>
              <a:ext uri="{FF2B5EF4-FFF2-40B4-BE49-F238E27FC236}">
                <a16:creationId xmlns:a16="http://schemas.microsoft.com/office/drawing/2014/main" id="{1CE1267A-EB96-45E9-0745-F5A34CB83FA2}"/>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bwMode="hidden">
          <a:xfrm>
            <a:off x="6787357" y="1411289"/>
            <a:ext cx="1315345" cy="436561"/>
          </a:xfrm>
          <a:prstGeom prst="rect">
            <a:avLst/>
          </a:prstGeom>
        </p:spPr>
      </p:pic>
      <p:pic>
        <p:nvPicPr>
          <p:cNvPr id="40" name="Background" descr="A blurry image of a rainbow&#10;&#10;Description automatically generated">
            <a:extLst>
              <a:ext uri="{FF2B5EF4-FFF2-40B4-BE49-F238E27FC236}">
                <a16:creationId xmlns:a16="http://schemas.microsoft.com/office/drawing/2014/main" id="{2F24C1AC-309D-8516-ECE1-35EDE74B9B49}"/>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bwMode="hidden">
          <a:xfrm>
            <a:off x="9598865" y="1411289"/>
            <a:ext cx="1315345" cy="436561"/>
          </a:xfrm>
          <a:prstGeom prst="rect">
            <a:avLst/>
          </a:prstGeom>
        </p:spPr>
      </p:pic>
      <p:sp>
        <p:nvSpPr>
          <p:cNvPr id="41" name="Rectangle 40">
            <a:extLst>
              <a:ext uri="{FF2B5EF4-FFF2-40B4-BE49-F238E27FC236}">
                <a16:creationId xmlns:a16="http://schemas.microsoft.com/office/drawing/2014/main" id="{B710257A-7794-2FCE-8425-F4FD83936698}"/>
              </a:ext>
            </a:extLst>
          </p:cNvPr>
          <p:cNvSpPr>
            <a:spLocks/>
          </p:cNvSpPr>
          <p:nvPr/>
        </p:nvSpPr>
        <p:spPr>
          <a:xfrm>
            <a:off x="1166022" y="1411287"/>
            <a:ext cx="1311981" cy="436562"/>
          </a:xfrm>
          <a:prstGeom prst="rect">
            <a:avLst/>
          </a:prstGeom>
          <a:no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buClr>
                <a:srgbClr val="FFE600"/>
              </a:buClr>
              <a:defRPr/>
            </a:pPr>
            <a:r>
              <a:rPr lang="en-US" sz="1600" b="1" dirty="0">
                <a:solidFill>
                  <a:prstClr val="white"/>
                </a:solidFill>
                <a:latin typeface="EYInterstate" panose="02000503020000020004" pitchFamily="2" charset="0"/>
              </a:rPr>
              <a:t>Use case</a:t>
            </a:r>
          </a:p>
        </p:txBody>
      </p:sp>
      <p:sp>
        <p:nvSpPr>
          <p:cNvPr id="42" name="Rectangle 41">
            <a:extLst>
              <a:ext uri="{FF2B5EF4-FFF2-40B4-BE49-F238E27FC236}">
                <a16:creationId xmlns:a16="http://schemas.microsoft.com/office/drawing/2014/main" id="{1122BF49-8820-7A36-5372-AA3CA82EECBE}"/>
              </a:ext>
            </a:extLst>
          </p:cNvPr>
          <p:cNvSpPr>
            <a:spLocks/>
          </p:cNvSpPr>
          <p:nvPr/>
        </p:nvSpPr>
        <p:spPr>
          <a:xfrm>
            <a:off x="3977530" y="1411287"/>
            <a:ext cx="1404073" cy="436562"/>
          </a:xfrm>
          <a:prstGeom prst="rect">
            <a:avLst/>
          </a:prstGeom>
          <a:no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buClr>
                <a:srgbClr val="FFE600"/>
              </a:buClr>
              <a:defRPr/>
            </a:pPr>
            <a:r>
              <a:rPr lang="en-US" sz="1600" b="1" dirty="0">
                <a:solidFill>
                  <a:prstClr val="white"/>
                </a:solidFill>
                <a:latin typeface="EYInterstate" panose="02000503020000020004" pitchFamily="2" charset="0"/>
              </a:rPr>
              <a:t>Knowledge</a:t>
            </a:r>
          </a:p>
        </p:txBody>
      </p:sp>
      <p:sp>
        <p:nvSpPr>
          <p:cNvPr id="43" name="Rectangle 42">
            <a:extLst>
              <a:ext uri="{FF2B5EF4-FFF2-40B4-BE49-F238E27FC236}">
                <a16:creationId xmlns:a16="http://schemas.microsoft.com/office/drawing/2014/main" id="{F1BE220C-4A6B-6731-36DF-86FFED69380A}"/>
              </a:ext>
            </a:extLst>
          </p:cNvPr>
          <p:cNvSpPr>
            <a:spLocks/>
          </p:cNvSpPr>
          <p:nvPr/>
        </p:nvSpPr>
        <p:spPr>
          <a:xfrm>
            <a:off x="6789038" y="1411287"/>
            <a:ext cx="1311981" cy="436562"/>
          </a:xfrm>
          <a:prstGeom prst="rect">
            <a:avLst/>
          </a:prstGeom>
          <a:no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buClr>
                <a:srgbClr val="FFE600"/>
              </a:buClr>
              <a:defRPr/>
            </a:pPr>
            <a:r>
              <a:rPr lang="en-US" sz="1600" b="1" dirty="0">
                <a:solidFill>
                  <a:prstClr val="white"/>
                </a:solidFill>
                <a:latin typeface="EYInterstate" panose="02000503020000020004" pitchFamily="2" charset="0"/>
              </a:rPr>
              <a:t>Value</a:t>
            </a:r>
          </a:p>
        </p:txBody>
      </p:sp>
      <p:sp>
        <p:nvSpPr>
          <p:cNvPr id="44" name="Rectangle 43">
            <a:extLst>
              <a:ext uri="{FF2B5EF4-FFF2-40B4-BE49-F238E27FC236}">
                <a16:creationId xmlns:a16="http://schemas.microsoft.com/office/drawing/2014/main" id="{9A6C448F-94F1-4CCC-EF6A-8C621A7D7CF6}"/>
              </a:ext>
            </a:extLst>
          </p:cNvPr>
          <p:cNvSpPr>
            <a:spLocks/>
          </p:cNvSpPr>
          <p:nvPr/>
        </p:nvSpPr>
        <p:spPr>
          <a:xfrm>
            <a:off x="9600547" y="1411287"/>
            <a:ext cx="1311981" cy="436562"/>
          </a:xfrm>
          <a:prstGeom prst="rect">
            <a:avLst/>
          </a:prstGeom>
          <a:no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buClr>
                <a:srgbClr val="FFE600"/>
              </a:buClr>
              <a:defRPr/>
            </a:pPr>
            <a:r>
              <a:rPr lang="en-US" sz="1600" b="1" dirty="0">
                <a:solidFill>
                  <a:prstClr val="white"/>
                </a:solidFill>
                <a:latin typeface="EYInterstate" panose="02000503020000020004" pitchFamily="2" charset="0"/>
              </a:rPr>
              <a:t>Partners</a:t>
            </a:r>
          </a:p>
        </p:txBody>
      </p:sp>
      <p:cxnSp>
        <p:nvCxnSpPr>
          <p:cNvPr id="45" name="Straight Connector 44">
            <a:extLst>
              <a:ext uri="{FF2B5EF4-FFF2-40B4-BE49-F238E27FC236}">
                <a16:creationId xmlns:a16="http://schemas.microsoft.com/office/drawing/2014/main" id="{3D43F40B-645F-137B-DE1B-257485E0980A}"/>
              </a:ext>
            </a:extLst>
          </p:cNvPr>
          <p:cNvCxnSpPr>
            <a:cxnSpLocks/>
          </p:cNvCxnSpPr>
          <p:nvPr/>
        </p:nvCxnSpPr>
        <p:spPr>
          <a:xfrm>
            <a:off x="474310" y="5029200"/>
            <a:ext cx="11129930" cy="0"/>
          </a:xfrm>
          <a:prstGeom prst="line">
            <a:avLst/>
          </a:prstGeom>
          <a:noFill/>
          <a:ln w="31750">
            <a:solidFill>
              <a:schemeClr val="tx2"/>
            </a:solidFill>
            <a:miter lim="800000"/>
            <a:headEnd type="none" w="med" len="med"/>
            <a:tailEnd type="triangle" w="med" len="med"/>
          </a:ln>
          <a:extLst>
            <a:ext uri="{909E8E84-426E-40DD-AFC4-6F175D3DCCD1}">
              <a14:hiddenFill xmlns:a14="http://schemas.microsoft.com/office/drawing/2010/main">
                <a:gradFill>
                  <a:gsLst>
                    <a:gs pos="43000">
                      <a:schemeClr val="tx2"/>
                    </a:gs>
                    <a:gs pos="67000">
                      <a:srgbClr val="FF7D1E"/>
                    </a:gs>
                    <a:gs pos="90000">
                      <a:srgbClr val="FF32FF"/>
                    </a:gs>
                  </a:gsLst>
                  <a:lin ang="16200000" scaled="1"/>
                </a:gra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4" name="Slide Number Placeholder 11">
            <a:extLst>
              <a:ext uri="{FF2B5EF4-FFF2-40B4-BE49-F238E27FC236}">
                <a16:creationId xmlns:a16="http://schemas.microsoft.com/office/drawing/2014/main" id="{57ADA910-0902-64D3-2C23-FC95D61D480F}"/>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77</a:t>
            </a:fld>
            <a:endParaRPr lang="en-US" sz="800" dirty="0"/>
          </a:p>
        </p:txBody>
      </p:sp>
    </p:spTree>
    <p:extLst>
      <p:ext uri="{BB962C8B-B14F-4D97-AF65-F5344CB8AC3E}">
        <p14:creationId xmlns:p14="http://schemas.microsoft.com/office/powerpoint/2010/main" val="128808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F06D7-BF60-A4D6-9458-AF6222F1D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D1307-D141-7A6C-E89C-32AF472E88AF}"/>
              </a:ext>
            </a:extLst>
          </p:cNvPr>
          <p:cNvSpPr>
            <a:spLocks noGrp="1"/>
          </p:cNvSpPr>
          <p:nvPr>
            <p:ph type="title"/>
          </p:nvPr>
        </p:nvSpPr>
        <p:spPr/>
        <p:txBody>
          <a:bodyPr/>
          <a:lstStyle/>
          <a:p>
            <a:r>
              <a:rPr lang="en-IN" dirty="0"/>
              <a:t>Estimating level of effort</a:t>
            </a:r>
            <a:endParaRPr lang="en-US" dirty="0"/>
          </a:p>
        </p:txBody>
      </p:sp>
      <p:sp>
        <p:nvSpPr>
          <p:cNvPr id="3" name="Content Placeholder 2">
            <a:extLst>
              <a:ext uri="{FF2B5EF4-FFF2-40B4-BE49-F238E27FC236}">
                <a16:creationId xmlns:a16="http://schemas.microsoft.com/office/drawing/2014/main" id="{74C917B8-B3FA-5314-9482-03D01ED98C96}"/>
              </a:ext>
            </a:extLst>
          </p:cNvPr>
          <p:cNvSpPr txBox="1">
            <a:spLocks/>
          </p:cNvSpPr>
          <p:nvPr/>
        </p:nvSpPr>
        <p:spPr>
          <a:xfrm>
            <a:off x="933455" y="3670804"/>
            <a:ext cx="10763648" cy="492443"/>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747480"/>
                </a:solidFill>
                <a:prstDash val="solid"/>
                <a:round/>
                <a:headEnd type="none" w="med" len="med"/>
                <a:tailEnd type="none" w="med" len="med"/>
              </a14:hiddenLine>
            </a:ext>
          </a:extLst>
        </p:spPr>
        <p:txBody>
          <a:bodyPr vert="horz" wrap="square" lIns="0" tIns="0" rIns="0" bIns="0" rtlCol="0" anchor="t" anchorCtr="0">
            <a:spAutoFit/>
          </a:bodyPr>
          <a:lst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spcBef>
                <a:spcPts val="225"/>
              </a:spcBef>
              <a:spcAft>
                <a:spcPts val="225"/>
              </a:spcAft>
              <a:buSzPct val="100000"/>
              <a:buNone/>
              <a:defRPr/>
            </a:pPr>
            <a:r>
              <a:rPr lang="en-IN" sz="1600" dirty="0">
                <a:latin typeface="EYInterstate Light"/>
                <a:ea typeface="Calibri" panose="020F0502020204030204" pitchFamily="34" charset="0"/>
              </a:rPr>
              <a:t>Understanding the level of effort for deploying a horizon two or three solution largely depends on three factors: </a:t>
            </a:r>
            <a:r>
              <a:rPr lang="en-IN" sz="1600" b="1" dirty="0">
                <a:solidFill>
                  <a:srgbClr val="FFE600"/>
                </a:solidFill>
                <a:latin typeface="EYInterstate Light"/>
                <a:ea typeface="Calibri" panose="020F0502020204030204" pitchFamily="34" charset="0"/>
              </a:rPr>
              <a:t>data, technology and people</a:t>
            </a:r>
            <a:r>
              <a:rPr lang="en-IN" sz="1600" dirty="0">
                <a:latin typeface="EYInterstate Light"/>
                <a:ea typeface="Calibri" panose="020F0502020204030204" pitchFamily="34" charset="0"/>
              </a:rPr>
              <a:t>.</a:t>
            </a:r>
            <a:endParaRPr lang="en-IN" sz="1600" dirty="0">
              <a:solidFill>
                <a:srgbClr val="FFE600"/>
              </a:solidFill>
              <a:latin typeface="EYInterstate Light"/>
              <a:ea typeface="Calibri" panose="020F0502020204030204" pitchFamily="34" charset="0"/>
            </a:endParaRPr>
          </a:p>
        </p:txBody>
      </p:sp>
      <p:sp>
        <p:nvSpPr>
          <p:cNvPr id="4" name="Rectangle 3">
            <a:extLst>
              <a:ext uri="{FF2B5EF4-FFF2-40B4-BE49-F238E27FC236}">
                <a16:creationId xmlns:a16="http://schemas.microsoft.com/office/drawing/2014/main" id="{E3B31BE7-6CE4-6535-F4DE-53575129C2BD}"/>
              </a:ext>
            </a:extLst>
          </p:cNvPr>
          <p:cNvSpPr>
            <a:spLocks/>
          </p:cNvSpPr>
          <p:nvPr/>
        </p:nvSpPr>
        <p:spPr>
          <a:xfrm>
            <a:off x="625829" y="3536265"/>
            <a:ext cx="117689" cy="959535"/>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tx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t" anchorCtr="0"/>
          <a:lstStyle/>
          <a:p>
            <a:pPr marL="188899" indent="-188899">
              <a:lnSpc>
                <a:spcPct val="90000"/>
              </a:lnSpc>
              <a:spcBef>
                <a:spcPts val="300"/>
              </a:spcBef>
              <a:spcAft>
                <a:spcPts val="300"/>
              </a:spcAft>
              <a:buClr>
                <a:schemeClr val="tx2"/>
              </a:buClr>
              <a:buFont typeface="Wingdings" pitchFamily="2" charset="2"/>
              <a:buChar char="§"/>
            </a:pPr>
            <a:endParaRPr lang="en-IN" sz="1499" dirty="0">
              <a:solidFill>
                <a:schemeClr val="tx1"/>
              </a:solidFill>
            </a:endParaRPr>
          </a:p>
        </p:txBody>
      </p:sp>
      <p:grpSp>
        <p:nvGrpSpPr>
          <p:cNvPr id="5" name="Group 4">
            <a:extLst>
              <a:ext uri="{FF2B5EF4-FFF2-40B4-BE49-F238E27FC236}">
                <a16:creationId xmlns:a16="http://schemas.microsoft.com/office/drawing/2014/main" id="{2352324C-C211-4EBD-0182-BBFFAAFDA3CD}"/>
              </a:ext>
            </a:extLst>
          </p:cNvPr>
          <p:cNvGrpSpPr/>
          <p:nvPr/>
        </p:nvGrpSpPr>
        <p:grpSpPr>
          <a:xfrm>
            <a:off x="481679" y="1412579"/>
            <a:ext cx="3300710" cy="1898937"/>
            <a:chOff x="478863" y="1905000"/>
            <a:chExt cx="2648997" cy="1524000"/>
          </a:xfrm>
        </p:grpSpPr>
        <p:sp>
          <p:nvSpPr>
            <p:cNvPr id="6" name="TextBox 5">
              <a:extLst>
                <a:ext uri="{FF2B5EF4-FFF2-40B4-BE49-F238E27FC236}">
                  <a16:creationId xmlns:a16="http://schemas.microsoft.com/office/drawing/2014/main" id="{8DD55E7A-FDE8-1A32-956E-2BFA76EC0D76}"/>
                </a:ext>
              </a:extLst>
            </p:cNvPr>
            <p:cNvSpPr txBox="1">
              <a:spLocks/>
            </p:cNvSpPr>
            <p:nvPr/>
          </p:nvSpPr>
          <p:spPr>
            <a:xfrm>
              <a:off x="478863" y="2203122"/>
              <a:ext cx="2648997" cy="169166"/>
            </a:xfrm>
            <a:prstGeom prst="rect">
              <a:avLst/>
            </a:prstGeom>
            <a:noFill/>
          </p:spPr>
          <p:txBody>
            <a:bodyPr wrap="square" lIns="0" tIns="27389" rIns="0" bIns="0" rtlCol="0">
              <a:spAutoFit/>
            </a:bodyPr>
            <a:lstStyle/>
            <a:p>
              <a:pPr algn="ctr">
                <a:lnSpc>
                  <a:spcPct val="85000"/>
                </a:lnSpc>
                <a:spcAft>
                  <a:spcPts val="450"/>
                </a:spcAft>
                <a:buClr>
                  <a:srgbClr val="27ACAA"/>
                </a:buClr>
                <a:buSzPct val="70000"/>
                <a:defRPr/>
              </a:pPr>
              <a:r>
                <a:rPr lang="en-US" sz="1400" kern="0" dirty="0">
                  <a:solidFill>
                    <a:srgbClr val="FFFFFF"/>
                  </a:solidFill>
                </a:rPr>
                <a:t>Is the relevant data readily available?</a:t>
              </a:r>
            </a:p>
          </p:txBody>
        </p:sp>
        <p:sp>
          <p:nvSpPr>
            <p:cNvPr id="7" name="Rectangle 6">
              <a:extLst>
                <a:ext uri="{FF2B5EF4-FFF2-40B4-BE49-F238E27FC236}">
                  <a16:creationId xmlns:a16="http://schemas.microsoft.com/office/drawing/2014/main" id="{CEBA56ED-AA76-D102-1058-ACB7BF95EE33}"/>
                </a:ext>
              </a:extLst>
            </p:cNvPr>
            <p:cNvSpPr>
              <a:spLocks/>
            </p:cNvSpPr>
            <p:nvPr/>
          </p:nvSpPr>
          <p:spPr>
            <a:xfrm>
              <a:off x="478863" y="1905000"/>
              <a:ext cx="2648997" cy="1524000"/>
            </a:xfrm>
            <a:prstGeom prst="rect">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t" anchorCtr="0"/>
            <a:lstStyle/>
            <a:p>
              <a:pPr marL="188899" indent="-188899">
                <a:lnSpc>
                  <a:spcPct val="90000"/>
                </a:lnSpc>
                <a:spcBef>
                  <a:spcPts val="300"/>
                </a:spcBef>
                <a:spcAft>
                  <a:spcPts val="300"/>
                </a:spcAft>
                <a:buClr>
                  <a:schemeClr val="tx2"/>
                </a:buClr>
                <a:buFont typeface="Wingdings" pitchFamily="2" charset="2"/>
                <a:buChar char="§"/>
              </a:pPr>
              <a:endParaRPr lang="en-IN" sz="1499" dirty="0">
                <a:solidFill>
                  <a:schemeClr val="tx1"/>
                </a:solidFill>
              </a:endParaRPr>
            </a:p>
          </p:txBody>
        </p:sp>
      </p:grpSp>
      <p:grpSp>
        <p:nvGrpSpPr>
          <p:cNvPr id="8" name="Group 7">
            <a:extLst>
              <a:ext uri="{FF2B5EF4-FFF2-40B4-BE49-F238E27FC236}">
                <a16:creationId xmlns:a16="http://schemas.microsoft.com/office/drawing/2014/main" id="{F5FD84BD-FC6A-3FAD-EA31-AF8ADE5E297D}"/>
              </a:ext>
            </a:extLst>
          </p:cNvPr>
          <p:cNvGrpSpPr/>
          <p:nvPr/>
        </p:nvGrpSpPr>
        <p:grpSpPr>
          <a:xfrm>
            <a:off x="4433367" y="1412579"/>
            <a:ext cx="3300710" cy="1898937"/>
            <a:chOff x="3337313" y="1905000"/>
            <a:chExt cx="2648997" cy="1524000"/>
          </a:xfrm>
        </p:grpSpPr>
        <p:sp>
          <p:nvSpPr>
            <p:cNvPr id="9" name="TextBox 8">
              <a:extLst>
                <a:ext uri="{FF2B5EF4-FFF2-40B4-BE49-F238E27FC236}">
                  <a16:creationId xmlns:a16="http://schemas.microsoft.com/office/drawing/2014/main" id="{7118534A-DD02-F014-9E70-C077B465F4D8}"/>
                </a:ext>
              </a:extLst>
            </p:cNvPr>
            <p:cNvSpPr txBox="1">
              <a:spLocks/>
            </p:cNvSpPr>
            <p:nvPr/>
          </p:nvSpPr>
          <p:spPr>
            <a:xfrm>
              <a:off x="3337313" y="2235459"/>
              <a:ext cx="2648997" cy="316135"/>
            </a:xfrm>
            <a:prstGeom prst="rect">
              <a:avLst/>
            </a:prstGeom>
            <a:noFill/>
          </p:spPr>
          <p:txBody>
            <a:bodyPr wrap="square" lIns="0" tIns="27389" rIns="0" bIns="0" rtlCol="0" anchor="ctr">
              <a:spAutoFit/>
            </a:bodyPr>
            <a:lstStyle/>
            <a:p>
              <a:pPr algn="ctr">
                <a:lnSpc>
                  <a:spcPct val="85000"/>
                </a:lnSpc>
                <a:spcAft>
                  <a:spcPts val="450"/>
                </a:spcAft>
                <a:buClr>
                  <a:srgbClr val="27ACAA"/>
                </a:buClr>
                <a:buSzPct val="70000"/>
                <a:defRPr/>
              </a:pPr>
              <a:r>
                <a:rPr lang="en-US" sz="1400" kern="0" dirty="0">
                  <a:solidFill>
                    <a:srgbClr val="FFFFFF"/>
                  </a:solidFill>
                </a:rPr>
                <a:t>What level of IT involvement will be needed?</a:t>
              </a:r>
            </a:p>
          </p:txBody>
        </p:sp>
        <p:sp>
          <p:nvSpPr>
            <p:cNvPr id="10" name="Rectangle 9">
              <a:extLst>
                <a:ext uri="{FF2B5EF4-FFF2-40B4-BE49-F238E27FC236}">
                  <a16:creationId xmlns:a16="http://schemas.microsoft.com/office/drawing/2014/main" id="{6ECF2352-DCBB-AC2F-55F4-5CF95DFF14E0}"/>
                </a:ext>
              </a:extLst>
            </p:cNvPr>
            <p:cNvSpPr>
              <a:spLocks/>
            </p:cNvSpPr>
            <p:nvPr/>
          </p:nvSpPr>
          <p:spPr>
            <a:xfrm>
              <a:off x="3337313" y="1905000"/>
              <a:ext cx="2648997" cy="1524000"/>
            </a:xfrm>
            <a:prstGeom prst="rect">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marL="188899" indent="-188899">
                <a:lnSpc>
                  <a:spcPct val="90000"/>
                </a:lnSpc>
                <a:spcBef>
                  <a:spcPts val="300"/>
                </a:spcBef>
                <a:spcAft>
                  <a:spcPts val="300"/>
                </a:spcAft>
                <a:buClr>
                  <a:schemeClr val="tx2"/>
                </a:buClr>
                <a:buFont typeface="Wingdings" pitchFamily="2" charset="2"/>
                <a:buChar char="§"/>
              </a:pPr>
              <a:endParaRPr lang="en-IN" sz="1499" dirty="0">
                <a:solidFill>
                  <a:schemeClr val="tx1"/>
                </a:solidFill>
              </a:endParaRPr>
            </a:p>
          </p:txBody>
        </p:sp>
      </p:grpSp>
      <p:grpSp>
        <p:nvGrpSpPr>
          <p:cNvPr id="11" name="Group 10">
            <a:extLst>
              <a:ext uri="{FF2B5EF4-FFF2-40B4-BE49-F238E27FC236}">
                <a16:creationId xmlns:a16="http://schemas.microsoft.com/office/drawing/2014/main" id="{497A5F23-34DC-621F-57E6-EE493A601DFD}"/>
              </a:ext>
            </a:extLst>
          </p:cNvPr>
          <p:cNvGrpSpPr/>
          <p:nvPr/>
        </p:nvGrpSpPr>
        <p:grpSpPr>
          <a:xfrm>
            <a:off x="8385054" y="1412579"/>
            <a:ext cx="3300710" cy="1898937"/>
            <a:chOff x="8689227" y="1874346"/>
            <a:chExt cx="2648997" cy="1524000"/>
          </a:xfrm>
        </p:grpSpPr>
        <p:sp>
          <p:nvSpPr>
            <p:cNvPr id="16" name="TextBox 15">
              <a:extLst>
                <a:ext uri="{FF2B5EF4-FFF2-40B4-BE49-F238E27FC236}">
                  <a16:creationId xmlns:a16="http://schemas.microsoft.com/office/drawing/2014/main" id="{A1085794-5182-EED2-DA8F-B769E185A150}"/>
                </a:ext>
              </a:extLst>
            </p:cNvPr>
            <p:cNvSpPr txBox="1">
              <a:spLocks/>
            </p:cNvSpPr>
            <p:nvPr/>
          </p:nvSpPr>
          <p:spPr>
            <a:xfrm>
              <a:off x="8725738" y="2133600"/>
              <a:ext cx="2612485" cy="316135"/>
            </a:xfrm>
            <a:prstGeom prst="rect">
              <a:avLst/>
            </a:prstGeom>
            <a:noFill/>
          </p:spPr>
          <p:txBody>
            <a:bodyPr wrap="square" lIns="0" tIns="27389" rIns="0" bIns="0" rtlCol="0">
              <a:spAutoFit/>
            </a:bodyPr>
            <a:lstStyle/>
            <a:p>
              <a:pPr algn="ctr">
                <a:lnSpc>
                  <a:spcPct val="85000"/>
                </a:lnSpc>
                <a:spcAft>
                  <a:spcPts val="450"/>
                </a:spcAft>
                <a:buClr>
                  <a:srgbClr val="27ACAA"/>
                </a:buClr>
                <a:buSzPct val="70000"/>
                <a:defRPr/>
              </a:pPr>
              <a:r>
                <a:rPr lang="en-US" sz="1400" kern="0" dirty="0">
                  <a:solidFill>
                    <a:srgbClr val="FFFFFF"/>
                  </a:solidFill>
                </a:rPr>
                <a:t>How many people’s current process will this impact?</a:t>
              </a:r>
            </a:p>
          </p:txBody>
        </p:sp>
        <p:sp>
          <p:nvSpPr>
            <p:cNvPr id="17" name="Rectangle 16">
              <a:extLst>
                <a:ext uri="{FF2B5EF4-FFF2-40B4-BE49-F238E27FC236}">
                  <a16:creationId xmlns:a16="http://schemas.microsoft.com/office/drawing/2014/main" id="{55EFE318-21F4-1057-5451-C83F667176F1}"/>
                </a:ext>
              </a:extLst>
            </p:cNvPr>
            <p:cNvSpPr>
              <a:spLocks/>
            </p:cNvSpPr>
            <p:nvPr/>
          </p:nvSpPr>
          <p:spPr>
            <a:xfrm>
              <a:off x="8689227" y="1874346"/>
              <a:ext cx="2648997" cy="1524000"/>
            </a:xfrm>
            <a:prstGeom prst="rect">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t" anchorCtr="0"/>
            <a:lstStyle/>
            <a:p>
              <a:pPr marL="188899" indent="-188899">
                <a:lnSpc>
                  <a:spcPct val="90000"/>
                </a:lnSpc>
                <a:spcBef>
                  <a:spcPts val="300"/>
                </a:spcBef>
                <a:spcAft>
                  <a:spcPts val="300"/>
                </a:spcAft>
                <a:buClr>
                  <a:schemeClr val="tx2"/>
                </a:buClr>
                <a:buFont typeface="Wingdings" pitchFamily="2" charset="2"/>
                <a:buChar char="§"/>
              </a:pPr>
              <a:endParaRPr lang="en-IN" sz="1499" dirty="0">
                <a:solidFill>
                  <a:schemeClr val="tx1"/>
                </a:solidFill>
              </a:endParaRPr>
            </a:p>
          </p:txBody>
        </p:sp>
      </p:grpSp>
      <p:sp>
        <p:nvSpPr>
          <p:cNvPr id="25" name="Rectangle 24">
            <a:extLst>
              <a:ext uri="{FF2B5EF4-FFF2-40B4-BE49-F238E27FC236}">
                <a16:creationId xmlns:a16="http://schemas.microsoft.com/office/drawing/2014/main" id="{CD6B395A-AA64-B251-5F1C-F4A1423BAD91}"/>
              </a:ext>
            </a:extLst>
          </p:cNvPr>
          <p:cNvSpPr/>
          <p:nvPr/>
        </p:nvSpPr>
        <p:spPr>
          <a:xfrm>
            <a:off x="946602" y="2528226"/>
            <a:ext cx="729363" cy="303902"/>
          </a:xfrm>
          <a:prstGeom prst="rect">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tx1"/>
                </a:solidFill>
              </a:rPr>
              <a:t>Yes</a:t>
            </a:r>
          </a:p>
        </p:txBody>
      </p:sp>
      <p:sp>
        <p:nvSpPr>
          <p:cNvPr id="26" name="Rectangle 25">
            <a:extLst>
              <a:ext uri="{FF2B5EF4-FFF2-40B4-BE49-F238E27FC236}">
                <a16:creationId xmlns:a16="http://schemas.microsoft.com/office/drawing/2014/main" id="{78E50975-C8BC-E1C2-F9E2-906318A5F999}"/>
              </a:ext>
            </a:extLst>
          </p:cNvPr>
          <p:cNvSpPr/>
          <p:nvPr/>
        </p:nvSpPr>
        <p:spPr>
          <a:xfrm>
            <a:off x="1862819" y="2528226"/>
            <a:ext cx="729363" cy="303902"/>
          </a:xfrm>
          <a:prstGeom prst="rect">
            <a:avLst/>
          </a:prstGeom>
          <a:solidFill>
            <a:srgbClr val="74748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bg1"/>
                </a:solidFill>
              </a:rPr>
              <a:t>Partially</a:t>
            </a:r>
          </a:p>
        </p:txBody>
      </p:sp>
      <p:sp>
        <p:nvSpPr>
          <p:cNvPr id="27" name="Rectangle 26">
            <a:extLst>
              <a:ext uri="{FF2B5EF4-FFF2-40B4-BE49-F238E27FC236}">
                <a16:creationId xmlns:a16="http://schemas.microsoft.com/office/drawing/2014/main" id="{8FED44C0-E2BF-AD48-9D8D-237E0E176FEA}"/>
              </a:ext>
            </a:extLst>
          </p:cNvPr>
          <p:cNvSpPr/>
          <p:nvPr/>
        </p:nvSpPr>
        <p:spPr>
          <a:xfrm>
            <a:off x="2779038" y="2513792"/>
            <a:ext cx="729363" cy="303902"/>
          </a:xfrm>
          <a:prstGeom prst="rect">
            <a:avLst/>
          </a:prstGeom>
          <a:solidFill>
            <a:srgbClr val="C4C4CD"/>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bg2"/>
                </a:solidFill>
              </a:rPr>
              <a:t>No</a:t>
            </a:r>
          </a:p>
        </p:txBody>
      </p:sp>
      <p:sp>
        <p:nvSpPr>
          <p:cNvPr id="28" name="Rectangle 27">
            <a:extLst>
              <a:ext uri="{FF2B5EF4-FFF2-40B4-BE49-F238E27FC236}">
                <a16:creationId xmlns:a16="http://schemas.microsoft.com/office/drawing/2014/main" id="{34EA0C8B-F834-E1E9-9DEC-3EC9923F3019}"/>
              </a:ext>
            </a:extLst>
          </p:cNvPr>
          <p:cNvSpPr/>
          <p:nvPr/>
        </p:nvSpPr>
        <p:spPr>
          <a:xfrm>
            <a:off x="4887342" y="2518168"/>
            <a:ext cx="729363" cy="303902"/>
          </a:xfrm>
          <a:prstGeom prst="rect">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tx1"/>
                </a:solidFill>
              </a:rPr>
              <a:t>Low</a:t>
            </a:r>
          </a:p>
        </p:txBody>
      </p:sp>
      <p:sp>
        <p:nvSpPr>
          <p:cNvPr id="29" name="Rectangle 28">
            <a:extLst>
              <a:ext uri="{FF2B5EF4-FFF2-40B4-BE49-F238E27FC236}">
                <a16:creationId xmlns:a16="http://schemas.microsoft.com/office/drawing/2014/main" id="{0CDA4EAB-2994-ED18-A137-39DF11398C35}"/>
              </a:ext>
            </a:extLst>
          </p:cNvPr>
          <p:cNvSpPr/>
          <p:nvPr/>
        </p:nvSpPr>
        <p:spPr>
          <a:xfrm>
            <a:off x="5803559" y="2518168"/>
            <a:ext cx="729363" cy="303902"/>
          </a:xfrm>
          <a:prstGeom prst="rect">
            <a:avLst/>
          </a:prstGeom>
          <a:solidFill>
            <a:srgbClr val="74748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bg1"/>
                </a:solidFill>
              </a:rPr>
              <a:t>Medium</a:t>
            </a:r>
          </a:p>
        </p:txBody>
      </p:sp>
      <p:sp>
        <p:nvSpPr>
          <p:cNvPr id="30" name="Rectangle 29">
            <a:extLst>
              <a:ext uri="{FF2B5EF4-FFF2-40B4-BE49-F238E27FC236}">
                <a16:creationId xmlns:a16="http://schemas.microsoft.com/office/drawing/2014/main" id="{4859F076-0B27-DB69-64E1-B19C21B5F5F1}"/>
              </a:ext>
            </a:extLst>
          </p:cNvPr>
          <p:cNvSpPr/>
          <p:nvPr/>
        </p:nvSpPr>
        <p:spPr>
          <a:xfrm>
            <a:off x="6719777" y="2503733"/>
            <a:ext cx="729363" cy="303902"/>
          </a:xfrm>
          <a:prstGeom prst="rect">
            <a:avLst/>
          </a:prstGeom>
          <a:solidFill>
            <a:srgbClr val="C4C4CD"/>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bg2"/>
                </a:solidFill>
              </a:rPr>
              <a:t>High</a:t>
            </a:r>
          </a:p>
        </p:txBody>
      </p:sp>
      <p:sp>
        <p:nvSpPr>
          <p:cNvPr id="31" name="Rectangle 30">
            <a:extLst>
              <a:ext uri="{FF2B5EF4-FFF2-40B4-BE49-F238E27FC236}">
                <a16:creationId xmlns:a16="http://schemas.microsoft.com/office/drawing/2014/main" id="{42DDC7AC-7E97-4123-E99E-90A4AFB682A2}"/>
              </a:ext>
            </a:extLst>
          </p:cNvPr>
          <p:cNvSpPr/>
          <p:nvPr/>
        </p:nvSpPr>
        <p:spPr>
          <a:xfrm>
            <a:off x="8848394" y="2518168"/>
            <a:ext cx="729363" cy="303902"/>
          </a:xfrm>
          <a:prstGeom prst="rect">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tx1"/>
                </a:solidFill>
              </a:rPr>
              <a:t>3–5</a:t>
            </a:r>
          </a:p>
        </p:txBody>
      </p:sp>
      <p:sp>
        <p:nvSpPr>
          <p:cNvPr id="32" name="Rectangle 31">
            <a:extLst>
              <a:ext uri="{FF2B5EF4-FFF2-40B4-BE49-F238E27FC236}">
                <a16:creationId xmlns:a16="http://schemas.microsoft.com/office/drawing/2014/main" id="{2C0A947E-5C4E-2137-4FA8-A2DB081AC19A}"/>
              </a:ext>
            </a:extLst>
          </p:cNvPr>
          <p:cNvSpPr/>
          <p:nvPr/>
        </p:nvSpPr>
        <p:spPr>
          <a:xfrm>
            <a:off x="9764611" y="2518168"/>
            <a:ext cx="729363" cy="303902"/>
          </a:xfrm>
          <a:prstGeom prst="rect">
            <a:avLst/>
          </a:prstGeom>
          <a:solidFill>
            <a:srgbClr val="747480"/>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bg1"/>
                </a:solidFill>
              </a:rPr>
              <a:t>5–20</a:t>
            </a:r>
          </a:p>
        </p:txBody>
      </p:sp>
      <p:sp>
        <p:nvSpPr>
          <p:cNvPr id="33" name="Rectangle 32">
            <a:extLst>
              <a:ext uri="{FF2B5EF4-FFF2-40B4-BE49-F238E27FC236}">
                <a16:creationId xmlns:a16="http://schemas.microsoft.com/office/drawing/2014/main" id="{F4677D39-C84C-838A-A6CD-00CB22AC74B8}"/>
              </a:ext>
            </a:extLst>
          </p:cNvPr>
          <p:cNvSpPr/>
          <p:nvPr/>
        </p:nvSpPr>
        <p:spPr>
          <a:xfrm>
            <a:off x="10680829" y="2503733"/>
            <a:ext cx="729363" cy="303902"/>
          </a:xfrm>
          <a:prstGeom prst="rect">
            <a:avLst/>
          </a:prstGeom>
          <a:solidFill>
            <a:srgbClr val="C4C4CD"/>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80958" tIns="80958" rIns="80958" bIns="80958" rtlCol="0" anchor="ctr" anchorCtr="0"/>
          <a:lstStyle/>
          <a:p>
            <a:pPr algn="ctr">
              <a:lnSpc>
                <a:spcPct val="90000"/>
              </a:lnSpc>
              <a:spcBef>
                <a:spcPts val="300"/>
              </a:spcBef>
              <a:spcAft>
                <a:spcPts val="300"/>
              </a:spcAft>
              <a:buClr>
                <a:schemeClr val="tx2"/>
              </a:buClr>
            </a:pPr>
            <a:r>
              <a:rPr lang="en-US" sz="787" dirty="0">
                <a:solidFill>
                  <a:schemeClr val="bg2"/>
                </a:solidFill>
              </a:rPr>
              <a:t>20+</a:t>
            </a:r>
          </a:p>
        </p:txBody>
      </p:sp>
      <p:sp>
        <p:nvSpPr>
          <p:cNvPr id="13" name="Slide Number Placeholder 11">
            <a:extLst>
              <a:ext uri="{FF2B5EF4-FFF2-40B4-BE49-F238E27FC236}">
                <a16:creationId xmlns:a16="http://schemas.microsoft.com/office/drawing/2014/main" id="{22E09A21-8A6D-D9FA-1F5C-66D311A77E36}"/>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78</a:t>
            </a:fld>
            <a:endParaRPr lang="en-US" sz="800" dirty="0"/>
          </a:p>
        </p:txBody>
      </p:sp>
    </p:spTree>
    <p:extLst>
      <p:ext uri="{BB962C8B-B14F-4D97-AF65-F5344CB8AC3E}">
        <p14:creationId xmlns:p14="http://schemas.microsoft.com/office/powerpoint/2010/main" val="138819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27D27B-B2BC-47F3-BC9B-0D37A78998BF}"/>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2" name="Object 1" hidden="1">
                        <a:extLst>
                          <a:ext uri="{FF2B5EF4-FFF2-40B4-BE49-F238E27FC236}">
                            <a16:creationId xmlns:a16="http://schemas.microsoft.com/office/drawing/2014/main" id="{AB27D27B-B2BC-47F3-BC9B-0D37A78998B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7172" name="Rectangle 5"/>
          <p:cNvSpPr>
            <a:spLocks noGrp="1" noChangeArrowheads="1"/>
          </p:cNvSpPr>
          <p:nvPr>
            <p:ph type="title"/>
          </p:nvPr>
        </p:nvSpPr>
        <p:spPr>
          <a:xfrm>
            <a:off x="485523" y="369888"/>
            <a:ext cx="11224347" cy="470898"/>
          </a:xfrm>
        </p:spPr>
        <p:txBody>
          <a:bodyPr vert="horz"/>
          <a:lstStyle/>
          <a:p>
            <a:r>
              <a:rPr lang="en-GB" dirty="0"/>
              <a:t>Section 501(c)(3) exemption</a:t>
            </a:r>
            <a:r>
              <a:rPr lang="en-US" altLang="en-US" dirty="0"/>
              <a:t>	</a:t>
            </a:r>
          </a:p>
        </p:txBody>
      </p:sp>
      <p:sp>
        <p:nvSpPr>
          <p:cNvPr id="7173" name="Rectangle 6"/>
          <p:cNvSpPr>
            <a:spLocks noGrp="1" noChangeArrowheads="1"/>
          </p:cNvSpPr>
          <p:nvPr>
            <p:ph sz="quarter" idx="16"/>
          </p:nvPr>
        </p:nvSpPr>
        <p:spPr>
          <a:xfrm>
            <a:off x="485521" y="1411287"/>
            <a:ext cx="11224800" cy="4638675"/>
          </a:xfrm>
        </p:spPr>
        <p:txBody>
          <a:bodyPr/>
          <a:lstStyle/>
          <a:p>
            <a:r>
              <a:rPr lang="en-US" altLang="en-US" dirty="0"/>
              <a:t>The basic structure of tax exemption in the US tax code was developed through legislation between 1894 and 1969.</a:t>
            </a:r>
          </a:p>
          <a:p>
            <a:r>
              <a:rPr lang="en-US" altLang="en-US" dirty="0"/>
              <a:t>The Tax Reform Act of 1986 marked the establishment of the modern-day tax code.</a:t>
            </a:r>
          </a:p>
          <a:p>
            <a:pPr lvl="1"/>
            <a:r>
              <a:rPr lang="en-US" altLang="en-US" dirty="0"/>
              <a:t>The IRC and regulations continue to be updated (e.g., the Tax Cuts and Jobs Act of 2017).</a:t>
            </a:r>
          </a:p>
          <a:p>
            <a:r>
              <a:rPr lang="en-US" altLang="en-US" dirty="0"/>
              <a:t>Under Section 501(a), exemption is a conditional privilege, not a right.</a:t>
            </a:r>
          </a:p>
          <a:p>
            <a:pPr lvl="1"/>
            <a:r>
              <a:rPr lang="en-US" altLang="en-US" dirty="0"/>
              <a:t>To qualify, and to continue to qualify, for exemption, an organization must meet certain conditions.</a:t>
            </a:r>
          </a:p>
        </p:txBody>
      </p:sp>
      <p:sp>
        <p:nvSpPr>
          <p:cNvPr id="3" name="Slide Number Placeholder 11">
            <a:extLst>
              <a:ext uri="{FF2B5EF4-FFF2-40B4-BE49-F238E27FC236}">
                <a16:creationId xmlns:a16="http://schemas.microsoft.com/office/drawing/2014/main" id="{1FB0F442-82AF-CB1A-5689-610A5086F1BD}"/>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a:t>
            </a:fld>
            <a:endParaRPr lang="en-US" sz="800" dirty="0"/>
          </a:p>
        </p:txBody>
      </p:sp>
    </p:spTree>
    <p:extLst>
      <p:ext uri="{BB962C8B-B14F-4D97-AF65-F5344CB8AC3E}">
        <p14:creationId xmlns:p14="http://schemas.microsoft.com/office/powerpoint/2010/main" val="25076370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B738-C8A3-59B0-D564-4936741DB120}"/>
              </a:ext>
            </a:extLst>
          </p:cNvPr>
          <p:cNvSpPr>
            <a:spLocks noGrp="1"/>
          </p:cNvSpPr>
          <p:nvPr>
            <p:ph type="title"/>
          </p:nvPr>
        </p:nvSpPr>
        <p:spPr/>
        <p:txBody>
          <a:bodyPr/>
          <a:lstStyle/>
          <a:p>
            <a:r>
              <a:rPr lang="en-IN" dirty="0"/>
              <a:t>Estimating benefit</a:t>
            </a:r>
            <a:endParaRPr lang="en-US" dirty="0"/>
          </a:p>
        </p:txBody>
      </p:sp>
      <p:grpSp>
        <p:nvGrpSpPr>
          <p:cNvPr id="39" name="Group 38">
            <a:extLst>
              <a:ext uri="{FF2B5EF4-FFF2-40B4-BE49-F238E27FC236}">
                <a16:creationId xmlns:a16="http://schemas.microsoft.com/office/drawing/2014/main" id="{C9F5779F-5D11-3FDD-BDD1-7DEB1BCF612C}"/>
              </a:ext>
            </a:extLst>
          </p:cNvPr>
          <p:cNvGrpSpPr/>
          <p:nvPr/>
        </p:nvGrpSpPr>
        <p:grpSpPr>
          <a:xfrm>
            <a:off x="7898718" y="2472290"/>
            <a:ext cx="3260722" cy="643435"/>
            <a:chOff x="7898718" y="2472290"/>
            <a:chExt cx="3260722" cy="643435"/>
          </a:xfrm>
        </p:grpSpPr>
        <p:sp>
          <p:nvSpPr>
            <p:cNvPr id="6" name="TextBox 5">
              <a:extLst>
                <a:ext uri="{FF2B5EF4-FFF2-40B4-BE49-F238E27FC236}">
                  <a16:creationId xmlns:a16="http://schemas.microsoft.com/office/drawing/2014/main" id="{6989167F-520B-07E0-5374-DF4879D0019A}"/>
                </a:ext>
              </a:extLst>
            </p:cNvPr>
            <p:cNvSpPr txBox="1"/>
            <p:nvPr/>
          </p:nvSpPr>
          <p:spPr>
            <a:xfrm>
              <a:off x="8560490" y="2472290"/>
              <a:ext cx="2598950" cy="557061"/>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Consistent inputs, steps or deliverables across people or teams</a:t>
              </a:r>
            </a:p>
          </p:txBody>
        </p:sp>
        <p:pic>
          <p:nvPicPr>
            <p:cNvPr id="10" name="Graphic 9" descr="Users outline">
              <a:extLst>
                <a:ext uri="{FF2B5EF4-FFF2-40B4-BE49-F238E27FC236}">
                  <a16:creationId xmlns:a16="http://schemas.microsoft.com/office/drawing/2014/main" id="{DA6848B2-3057-974E-8ED2-BD405333EC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8718" y="2541584"/>
              <a:ext cx="574141" cy="574141"/>
            </a:xfrm>
            <a:prstGeom prst="rect">
              <a:avLst/>
            </a:prstGeom>
          </p:spPr>
        </p:pic>
      </p:grpSp>
      <p:grpSp>
        <p:nvGrpSpPr>
          <p:cNvPr id="38" name="Group 37">
            <a:extLst>
              <a:ext uri="{FF2B5EF4-FFF2-40B4-BE49-F238E27FC236}">
                <a16:creationId xmlns:a16="http://schemas.microsoft.com/office/drawing/2014/main" id="{96A7406C-728E-57EF-649B-962912DC9E8D}"/>
              </a:ext>
            </a:extLst>
          </p:cNvPr>
          <p:cNvGrpSpPr/>
          <p:nvPr/>
        </p:nvGrpSpPr>
        <p:grpSpPr>
          <a:xfrm>
            <a:off x="7898717" y="1507098"/>
            <a:ext cx="2812427" cy="770605"/>
            <a:chOff x="7898717" y="1507098"/>
            <a:chExt cx="2812427" cy="770605"/>
          </a:xfrm>
        </p:grpSpPr>
        <p:sp>
          <p:nvSpPr>
            <p:cNvPr id="7" name="TextBox 6">
              <a:extLst>
                <a:ext uri="{FF2B5EF4-FFF2-40B4-BE49-F238E27FC236}">
                  <a16:creationId xmlns:a16="http://schemas.microsoft.com/office/drawing/2014/main" id="{ABC3BA1D-ECC2-75B8-C25D-FF02D18FF4A3}"/>
                </a:ext>
              </a:extLst>
            </p:cNvPr>
            <p:cNvSpPr txBox="1"/>
            <p:nvPr/>
          </p:nvSpPr>
          <p:spPr>
            <a:xfrm>
              <a:off x="8565437" y="1507098"/>
              <a:ext cx="2145707" cy="770605"/>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Strict requirements around compliance or turnaround time </a:t>
              </a:r>
            </a:p>
          </p:txBody>
        </p:sp>
        <p:pic>
          <p:nvPicPr>
            <p:cNvPr id="11" name="Graphic 10" descr="Checklist outline">
              <a:extLst>
                <a:ext uri="{FF2B5EF4-FFF2-40B4-BE49-F238E27FC236}">
                  <a16:creationId xmlns:a16="http://schemas.microsoft.com/office/drawing/2014/main" id="{99AB5798-D4AC-3A7D-EC53-5CD3E1EF1A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8717" y="1605405"/>
              <a:ext cx="574142" cy="574142"/>
            </a:xfrm>
            <a:prstGeom prst="rect">
              <a:avLst/>
            </a:prstGeom>
          </p:spPr>
        </p:pic>
      </p:grpSp>
      <p:grpSp>
        <p:nvGrpSpPr>
          <p:cNvPr id="40" name="Group 39">
            <a:extLst>
              <a:ext uri="{FF2B5EF4-FFF2-40B4-BE49-F238E27FC236}">
                <a16:creationId xmlns:a16="http://schemas.microsoft.com/office/drawing/2014/main" id="{2EA4615D-1DEA-0163-D529-515F641CD1DF}"/>
              </a:ext>
            </a:extLst>
          </p:cNvPr>
          <p:cNvGrpSpPr/>
          <p:nvPr/>
        </p:nvGrpSpPr>
        <p:grpSpPr>
          <a:xfrm>
            <a:off x="7893463" y="3429000"/>
            <a:ext cx="3308458" cy="733520"/>
            <a:chOff x="7893463" y="3429000"/>
            <a:chExt cx="3308458" cy="733520"/>
          </a:xfrm>
        </p:grpSpPr>
        <p:sp>
          <p:nvSpPr>
            <p:cNvPr id="8" name="TextBox 7">
              <a:extLst>
                <a:ext uri="{FF2B5EF4-FFF2-40B4-BE49-F238E27FC236}">
                  <a16:creationId xmlns:a16="http://schemas.microsoft.com/office/drawing/2014/main" id="{2333FEF2-9D26-3089-9D54-F8A9812F7C9B}"/>
                </a:ext>
              </a:extLst>
            </p:cNvPr>
            <p:cNvSpPr txBox="1"/>
            <p:nvPr/>
          </p:nvSpPr>
          <p:spPr>
            <a:xfrm>
              <a:off x="8602971" y="3429000"/>
              <a:ext cx="2598950" cy="733520"/>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Tasks not done as not currently feasible due to budget, capability gaps, not scalable without increased headcount</a:t>
              </a:r>
            </a:p>
          </p:txBody>
        </p:sp>
        <p:pic>
          <p:nvPicPr>
            <p:cNvPr id="12" name="Graphic 11" descr="Statistics outline">
              <a:extLst>
                <a:ext uri="{FF2B5EF4-FFF2-40B4-BE49-F238E27FC236}">
                  <a16:creationId xmlns:a16="http://schemas.microsoft.com/office/drawing/2014/main" id="{A010C0A2-408C-BA5C-FA0E-5871DF6F29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3463" y="3569618"/>
              <a:ext cx="574142" cy="574142"/>
            </a:xfrm>
            <a:prstGeom prst="rect">
              <a:avLst/>
            </a:prstGeom>
          </p:spPr>
        </p:pic>
      </p:grpSp>
      <p:grpSp>
        <p:nvGrpSpPr>
          <p:cNvPr id="41" name="Group 40">
            <a:extLst>
              <a:ext uri="{FF2B5EF4-FFF2-40B4-BE49-F238E27FC236}">
                <a16:creationId xmlns:a16="http://schemas.microsoft.com/office/drawing/2014/main" id="{EF6D2B60-99B3-BE4A-3491-415A63CFD8D9}"/>
              </a:ext>
            </a:extLst>
          </p:cNvPr>
          <p:cNvGrpSpPr/>
          <p:nvPr/>
        </p:nvGrpSpPr>
        <p:grpSpPr>
          <a:xfrm>
            <a:off x="7817536" y="4376649"/>
            <a:ext cx="2578268" cy="738698"/>
            <a:chOff x="7817536" y="4376649"/>
            <a:chExt cx="2578268" cy="738698"/>
          </a:xfrm>
        </p:grpSpPr>
        <p:sp>
          <p:nvSpPr>
            <p:cNvPr id="9" name="TextBox 8">
              <a:extLst>
                <a:ext uri="{FF2B5EF4-FFF2-40B4-BE49-F238E27FC236}">
                  <a16:creationId xmlns:a16="http://schemas.microsoft.com/office/drawing/2014/main" id="{CE1599FC-6783-34E9-E212-C3111A134086}"/>
                </a:ext>
              </a:extLst>
            </p:cNvPr>
            <p:cNvSpPr txBox="1"/>
            <p:nvPr/>
          </p:nvSpPr>
          <p:spPr>
            <a:xfrm>
              <a:off x="8602970" y="4410995"/>
              <a:ext cx="1792834" cy="380603"/>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Visibility or knowledge gaps?</a:t>
              </a:r>
            </a:p>
          </p:txBody>
        </p:sp>
        <p:pic>
          <p:nvPicPr>
            <p:cNvPr id="13" name="Graphic 12" descr="Iceberg outline">
              <a:extLst>
                <a:ext uri="{FF2B5EF4-FFF2-40B4-BE49-F238E27FC236}">
                  <a16:creationId xmlns:a16="http://schemas.microsoft.com/office/drawing/2014/main" id="{D01AFBEE-3DEB-94D8-91C6-EA0FFB7423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17536" y="4376649"/>
              <a:ext cx="738698" cy="738698"/>
            </a:xfrm>
            <a:prstGeom prst="rect">
              <a:avLst/>
            </a:prstGeom>
          </p:spPr>
        </p:pic>
      </p:grpSp>
      <p:grpSp>
        <p:nvGrpSpPr>
          <p:cNvPr id="14" name="Group 13">
            <a:extLst>
              <a:ext uri="{FF2B5EF4-FFF2-40B4-BE49-F238E27FC236}">
                <a16:creationId xmlns:a16="http://schemas.microsoft.com/office/drawing/2014/main" id="{FF89A72A-3F8E-CC16-EC11-E9FD1DE4BF41}"/>
              </a:ext>
            </a:extLst>
          </p:cNvPr>
          <p:cNvGrpSpPr/>
          <p:nvPr/>
        </p:nvGrpSpPr>
        <p:grpSpPr>
          <a:xfrm>
            <a:off x="509582" y="4433060"/>
            <a:ext cx="2614619" cy="709986"/>
            <a:chOff x="887409" y="4736039"/>
            <a:chExt cx="2521414" cy="684677"/>
          </a:xfrm>
        </p:grpSpPr>
        <p:sp>
          <p:nvSpPr>
            <p:cNvPr id="15" name="TextBox 14">
              <a:extLst>
                <a:ext uri="{FF2B5EF4-FFF2-40B4-BE49-F238E27FC236}">
                  <a16:creationId xmlns:a16="http://schemas.microsoft.com/office/drawing/2014/main" id="{E6065DB7-5542-AD78-B691-93F1DAEC3D08}"/>
                </a:ext>
              </a:extLst>
            </p:cNvPr>
            <p:cNvSpPr txBox="1"/>
            <p:nvPr/>
          </p:nvSpPr>
          <p:spPr>
            <a:xfrm>
              <a:off x="1561735" y="4824462"/>
              <a:ext cx="1847088" cy="367036"/>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Systems must talk to each other</a:t>
              </a:r>
            </a:p>
          </p:txBody>
        </p:sp>
        <p:pic>
          <p:nvPicPr>
            <p:cNvPr id="16" name="Graphic 15" descr="Workflow outline">
              <a:extLst>
                <a:ext uri="{FF2B5EF4-FFF2-40B4-BE49-F238E27FC236}">
                  <a16:creationId xmlns:a16="http://schemas.microsoft.com/office/drawing/2014/main" id="{2E569E4B-C1D6-A564-5F3A-73CEF7F8AC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7409" y="4736039"/>
              <a:ext cx="684677" cy="684677"/>
            </a:xfrm>
            <a:prstGeom prst="rect">
              <a:avLst/>
            </a:prstGeom>
          </p:spPr>
        </p:pic>
      </p:grpSp>
      <p:grpSp>
        <p:nvGrpSpPr>
          <p:cNvPr id="17" name="Group 16">
            <a:extLst>
              <a:ext uri="{FF2B5EF4-FFF2-40B4-BE49-F238E27FC236}">
                <a16:creationId xmlns:a16="http://schemas.microsoft.com/office/drawing/2014/main" id="{D641B110-90EA-D220-2965-8DF0F9241672}"/>
              </a:ext>
            </a:extLst>
          </p:cNvPr>
          <p:cNvGrpSpPr/>
          <p:nvPr/>
        </p:nvGrpSpPr>
        <p:grpSpPr>
          <a:xfrm>
            <a:off x="4122432" y="4402675"/>
            <a:ext cx="2905339" cy="672449"/>
            <a:chOff x="4371470" y="4820350"/>
            <a:chExt cx="2801771" cy="648478"/>
          </a:xfrm>
        </p:grpSpPr>
        <p:sp>
          <p:nvSpPr>
            <p:cNvPr id="18" name="TextBox 17">
              <a:extLst>
                <a:ext uri="{FF2B5EF4-FFF2-40B4-BE49-F238E27FC236}">
                  <a16:creationId xmlns:a16="http://schemas.microsoft.com/office/drawing/2014/main" id="{E6FF13BF-1AF7-4606-5319-B5DCCB65D84A}"/>
                </a:ext>
              </a:extLst>
            </p:cNvPr>
            <p:cNvSpPr txBox="1"/>
            <p:nvPr/>
          </p:nvSpPr>
          <p:spPr>
            <a:xfrm>
              <a:off x="4942726" y="4820350"/>
              <a:ext cx="2230515" cy="537203"/>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Extracting structured or unstructured data and making sense of it</a:t>
              </a:r>
            </a:p>
          </p:txBody>
        </p:sp>
        <p:pic>
          <p:nvPicPr>
            <p:cNvPr id="19" name="Graphic 18" descr="Idea outline">
              <a:extLst>
                <a:ext uri="{FF2B5EF4-FFF2-40B4-BE49-F238E27FC236}">
                  <a16:creationId xmlns:a16="http://schemas.microsoft.com/office/drawing/2014/main" id="{6427101C-4002-CB42-1426-506842749BC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71470" y="4915153"/>
              <a:ext cx="553675" cy="553675"/>
            </a:xfrm>
            <a:prstGeom prst="rect">
              <a:avLst/>
            </a:prstGeom>
          </p:spPr>
        </p:pic>
      </p:grpSp>
      <p:grpSp>
        <p:nvGrpSpPr>
          <p:cNvPr id="20" name="Group 19">
            <a:extLst>
              <a:ext uri="{FF2B5EF4-FFF2-40B4-BE49-F238E27FC236}">
                <a16:creationId xmlns:a16="http://schemas.microsoft.com/office/drawing/2014/main" id="{8344C93C-0B0E-A45F-4465-ABCC0B6113F6}"/>
              </a:ext>
            </a:extLst>
          </p:cNvPr>
          <p:cNvGrpSpPr/>
          <p:nvPr/>
        </p:nvGrpSpPr>
        <p:grpSpPr>
          <a:xfrm>
            <a:off x="557881" y="2569488"/>
            <a:ext cx="2642568" cy="576360"/>
            <a:chOff x="951840" y="2432011"/>
            <a:chExt cx="2548367" cy="555814"/>
          </a:xfrm>
        </p:grpSpPr>
        <p:sp>
          <p:nvSpPr>
            <p:cNvPr id="21" name="TextBox 20">
              <a:extLst>
                <a:ext uri="{FF2B5EF4-FFF2-40B4-BE49-F238E27FC236}">
                  <a16:creationId xmlns:a16="http://schemas.microsoft.com/office/drawing/2014/main" id="{45B65502-AD0F-5808-B3A4-A9685191210B}"/>
                </a:ext>
              </a:extLst>
            </p:cNvPr>
            <p:cNvSpPr txBox="1"/>
            <p:nvPr/>
          </p:nvSpPr>
          <p:spPr>
            <a:xfrm>
              <a:off x="1561734" y="2456003"/>
              <a:ext cx="1938473" cy="507734"/>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Complaints, errors, audits</a:t>
              </a:r>
            </a:p>
          </p:txBody>
        </p:sp>
        <p:pic>
          <p:nvPicPr>
            <p:cNvPr id="22" name="Graphic 21" descr="Angry face outline with solid fill">
              <a:extLst>
                <a:ext uri="{FF2B5EF4-FFF2-40B4-BE49-F238E27FC236}">
                  <a16:creationId xmlns:a16="http://schemas.microsoft.com/office/drawing/2014/main" id="{189AFE7D-AFE2-F250-FF53-285D0C87D8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1840" y="2432011"/>
              <a:ext cx="555814" cy="555814"/>
            </a:xfrm>
            <a:prstGeom prst="rect">
              <a:avLst/>
            </a:prstGeom>
          </p:spPr>
        </p:pic>
      </p:grpSp>
      <p:grpSp>
        <p:nvGrpSpPr>
          <p:cNvPr id="23" name="Group 22">
            <a:extLst>
              <a:ext uri="{FF2B5EF4-FFF2-40B4-BE49-F238E27FC236}">
                <a16:creationId xmlns:a16="http://schemas.microsoft.com/office/drawing/2014/main" id="{0FF44105-D9AD-7089-3B1C-7E0977A17B02}"/>
              </a:ext>
            </a:extLst>
          </p:cNvPr>
          <p:cNvGrpSpPr/>
          <p:nvPr/>
        </p:nvGrpSpPr>
        <p:grpSpPr>
          <a:xfrm>
            <a:off x="4103918" y="2570598"/>
            <a:ext cx="2385207" cy="574142"/>
            <a:chOff x="4371470" y="2416676"/>
            <a:chExt cx="2300180" cy="553675"/>
          </a:xfrm>
        </p:grpSpPr>
        <p:sp>
          <p:nvSpPr>
            <p:cNvPr id="24" name="TextBox 23">
              <a:extLst>
                <a:ext uri="{FF2B5EF4-FFF2-40B4-BE49-F238E27FC236}">
                  <a16:creationId xmlns:a16="http://schemas.microsoft.com/office/drawing/2014/main" id="{2974E723-9DD7-861C-1EE7-E8E99BACAAD2}"/>
                </a:ext>
              </a:extLst>
            </p:cNvPr>
            <p:cNvSpPr txBox="1"/>
            <p:nvPr/>
          </p:nvSpPr>
          <p:spPr>
            <a:xfrm>
              <a:off x="4942726" y="2439599"/>
              <a:ext cx="1728924" cy="507735"/>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Bottlenecks or delays</a:t>
              </a:r>
            </a:p>
          </p:txBody>
        </p:sp>
        <p:pic>
          <p:nvPicPr>
            <p:cNvPr id="25" name="Graphic 24" descr="Stopwatch outline">
              <a:extLst>
                <a:ext uri="{FF2B5EF4-FFF2-40B4-BE49-F238E27FC236}">
                  <a16:creationId xmlns:a16="http://schemas.microsoft.com/office/drawing/2014/main" id="{830F4915-B976-8D96-A6AF-537D7B9325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71470" y="2416676"/>
              <a:ext cx="553675" cy="553675"/>
            </a:xfrm>
            <a:prstGeom prst="rect">
              <a:avLst/>
            </a:prstGeom>
          </p:spPr>
        </p:pic>
      </p:grpSp>
      <p:grpSp>
        <p:nvGrpSpPr>
          <p:cNvPr id="26" name="Group 25">
            <a:extLst>
              <a:ext uri="{FF2B5EF4-FFF2-40B4-BE49-F238E27FC236}">
                <a16:creationId xmlns:a16="http://schemas.microsoft.com/office/drawing/2014/main" id="{DAC0B018-C9AB-7442-47B2-3952AB3D51B8}"/>
              </a:ext>
            </a:extLst>
          </p:cNvPr>
          <p:cNvGrpSpPr/>
          <p:nvPr/>
        </p:nvGrpSpPr>
        <p:grpSpPr>
          <a:xfrm>
            <a:off x="544979" y="1586446"/>
            <a:ext cx="2660418" cy="612061"/>
            <a:chOff x="934626" y="1253164"/>
            <a:chExt cx="2565581" cy="590243"/>
          </a:xfrm>
        </p:grpSpPr>
        <p:sp>
          <p:nvSpPr>
            <p:cNvPr id="27" name="TextBox 26">
              <a:extLst>
                <a:ext uri="{FF2B5EF4-FFF2-40B4-BE49-F238E27FC236}">
                  <a16:creationId xmlns:a16="http://schemas.microsoft.com/office/drawing/2014/main" id="{AC963895-6B4D-81B1-3A34-6BB596A58FA6}"/>
                </a:ext>
              </a:extLst>
            </p:cNvPr>
            <p:cNvSpPr txBox="1"/>
            <p:nvPr/>
          </p:nvSpPr>
          <p:spPr>
            <a:xfrm>
              <a:off x="1561732" y="1294369"/>
              <a:ext cx="1938475" cy="367036"/>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Repetitive or high-frequency process</a:t>
              </a:r>
            </a:p>
          </p:txBody>
        </p:sp>
        <p:pic>
          <p:nvPicPr>
            <p:cNvPr id="28" name="Graphic 27" descr="Continuous Improvement outline">
              <a:extLst>
                <a:ext uri="{FF2B5EF4-FFF2-40B4-BE49-F238E27FC236}">
                  <a16:creationId xmlns:a16="http://schemas.microsoft.com/office/drawing/2014/main" id="{FD884F2B-1EA6-04F0-9436-C8C7FA23427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34626" y="1253164"/>
              <a:ext cx="590243" cy="590243"/>
            </a:xfrm>
            <a:prstGeom prst="rect">
              <a:avLst/>
            </a:prstGeom>
          </p:spPr>
        </p:pic>
      </p:grpSp>
      <p:grpSp>
        <p:nvGrpSpPr>
          <p:cNvPr id="29" name="Group 28">
            <a:extLst>
              <a:ext uri="{FF2B5EF4-FFF2-40B4-BE49-F238E27FC236}">
                <a16:creationId xmlns:a16="http://schemas.microsoft.com/office/drawing/2014/main" id="{FF783A6D-FE6E-156E-B27D-FD8F55B10F42}"/>
              </a:ext>
            </a:extLst>
          </p:cNvPr>
          <p:cNvGrpSpPr/>
          <p:nvPr/>
        </p:nvGrpSpPr>
        <p:grpSpPr>
          <a:xfrm>
            <a:off x="4089907" y="1507098"/>
            <a:ext cx="2551478" cy="770605"/>
            <a:chOff x="4353186" y="1294370"/>
            <a:chExt cx="2460524" cy="743135"/>
          </a:xfrm>
        </p:grpSpPr>
        <p:sp>
          <p:nvSpPr>
            <p:cNvPr id="30" name="TextBox 29">
              <a:extLst>
                <a:ext uri="{FF2B5EF4-FFF2-40B4-BE49-F238E27FC236}">
                  <a16:creationId xmlns:a16="http://schemas.microsoft.com/office/drawing/2014/main" id="{19E7C048-F11B-9E1C-B805-A439C5337B95}"/>
                </a:ext>
              </a:extLst>
            </p:cNvPr>
            <p:cNvSpPr txBox="1"/>
            <p:nvPr/>
          </p:nvSpPr>
          <p:spPr>
            <a:xfrm>
              <a:off x="4942726" y="1294370"/>
              <a:ext cx="1870984" cy="743135"/>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Time intensive or error-prone processes</a:t>
              </a:r>
            </a:p>
          </p:txBody>
        </p:sp>
        <p:pic>
          <p:nvPicPr>
            <p:cNvPr id="31" name="Graphic 30" descr="Close outline">
              <a:extLst>
                <a:ext uri="{FF2B5EF4-FFF2-40B4-BE49-F238E27FC236}">
                  <a16:creationId xmlns:a16="http://schemas.microsoft.com/office/drawing/2014/main" id="{27A1DD4B-941B-D24D-C33C-94EB1BC1CD0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53186" y="1370889"/>
              <a:ext cx="590243" cy="590243"/>
            </a:xfrm>
            <a:prstGeom prst="rect">
              <a:avLst/>
            </a:prstGeom>
          </p:spPr>
        </p:pic>
      </p:grpSp>
      <p:grpSp>
        <p:nvGrpSpPr>
          <p:cNvPr id="32" name="Group 31">
            <a:extLst>
              <a:ext uri="{FF2B5EF4-FFF2-40B4-BE49-F238E27FC236}">
                <a16:creationId xmlns:a16="http://schemas.microsoft.com/office/drawing/2014/main" id="{A291071D-4D6F-58B9-2866-9B879A55877C}"/>
              </a:ext>
            </a:extLst>
          </p:cNvPr>
          <p:cNvGrpSpPr/>
          <p:nvPr/>
        </p:nvGrpSpPr>
        <p:grpSpPr>
          <a:xfrm>
            <a:off x="558684" y="3569618"/>
            <a:ext cx="2641459" cy="574141"/>
            <a:chOff x="952910" y="3607902"/>
            <a:chExt cx="2547297" cy="553674"/>
          </a:xfrm>
        </p:grpSpPr>
        <p:sp>
          <p:nvSpPr>
            <p:cNvPr id="33" name="TextBox 32">
              <a:extLst>
                <a:ext uri="{FF2B5EF4-FFF2-40B4-BE49-F238E27FC236}">
                  <a16:creationId xmlns:a16="http://schemas.microsoft.com/office/drawing/2014/main" id="{09DCCAAE-52DB-54DC-83DE-030919B58D9C}"/>
                </a:ext>
              </a:extLst>
            </p:cNvPr>
            <p:cNvSpPr txBox="1"/>
            <p:nvPr/>
          </p:nvSpPr>
          <p:spPr>
            <a:xfrm>
              <a:off x="1561732" y="3630825"/>
              <a:ext cx="1938475" cy="507735"/>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High-volume data transactions</a:t>
              </a:r>
            </a:p>
          </p:txBody>
        </p:sp>
        <p:pic>
          <p:nvPicPr>
            <p:cNvPr id="34" name="Graphic 33" descr="Database outline">
              <a:extLst>
                <a:ext uri="{FF2B5EF4-FFF2-40B4-BE49-F238E27FC236}">
                  <a16:creationId xmlns:a16="http://schemas.microsoft.com/office/drawing/2014/main" id="{780A0A60-6A9D-023E-5D8B-2B9693754A9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52910" y="3607902"/>
              <a:ext cx="553674" cy="553674"/>
            </a:xfrm>
            <a:prstGeom prst="rect">
              <a:avLst/>
            </a:prstGeom>
          </p:spPr>
        </p:pic>
      </p:grpSp>
      <p:grpSp>
        <p:nvGrpSpPr>
          <p:cNvPr id="35" name="Group 34">
            <a:extLst>
              <a:ext uri="{FF2B5EF4-FFF2-40B4-BE49-F238E27FC236}">
                <a16:creationId xmlns:a16="http://schemas.microsoft.com/office/drawing/2014/main" id="{8A3FC2D9-3C01-4BE6-9598-585CA1DECE3A}"/>
              </a:ext>
            </a:extLst>
          </p:cNvPr>
          <p:cNvGrpSpPr/>
          <p:nvPr/>
        </p:nvGrpSpPr>
        <p:grpSpPr>
          <a:xfrm>
            <a:off x="4103612" y="3471311"/>
            <a:ext cx="2757804" cy="770606"/>
            <a:chOff x="4371470" y="3607902"/>
            <a:chExt cx="2659495" cy="743136"/>
          </a:xfrm>
        </p:grpSpPr>
        <p:sp>
          <p:nvSpPr>
            <p:cNvPr id="36" name="TextBox 35">
              <a:extLst>
                <a:ext uri="{FF2B5EF4-FFF2-40B4-BE49-F238E27FC236}">
                  <a16:creationId xmlns:a16="http://schemas.microsoft.com/office/drawing/2014/main" id="{E36D75B1-E759-6E62-10DA-5D5428D06B90}"/>
                </a:ext>
              </a:extLst>
            </p:cNvPr>
            <p:cNvSpPr txBox="1"/>
            <p:nvPr/>
          </p:nvSpPr>
          <p:spPr>
            <a:xfrm>
              <a:off x="4942726" y="3607902"/>
              <a:ext cx="2088239" cy="743136"/>
            </a:xfrm>
            <a:prstGeom prst="rect">
              <a:avLst/>
            </a:prstGeom>
            <a:noFill/>
          </p:spPr>
          <p:txBody>
            <a:bodyPr wrap="square" lIns="0" tIns="27418" rIns="0" bIns="0" rtlCol="0">
              <a:spAutoFit/>
            </a:bodyPr>
            <a:lstStyle/>
            <a:p>
              <a:pPr>
                <a:lnSpc>
                  <a:spcPct val="85000"/>
                </a:lnSpc>
                <a:spcAft>
                  <a:spcPts val="450"/>
                </a:spcAft>
                <a:buClr>
                  <a:srgbClr val="27ACAA"/>
                </a:buClr>
                <a:buSzPct val="70000"/>
                <a:defRPr/>
              </a:pPr>
              <a:r>
                <a:rPr lang="en-US" sz="1349" dirty="0">
                  <a:solidFill>
                    <a:prstClr val="white"/>
                  </a:solidFill>
                  <a:latin typeface="EYInterstate Light"/>
                </a:rPr>
                <a:t>Complex compliance tasks requiring research</a:t>
              </a:r>
            </a:p>
          </p:txBody>
        </p:sp>
        <p:pic>
          <p:nvPicPr>
            <p:cNvPr id="37" name="Graphic 36" descr="Research outline">
              <a:extLst>
                <a:ext uri="{FF2B5EF4-FFF2-40B4-BE49-F238E27FC236}">
                  <a16:creationId xmlns:a16="http://schemas.microsoft.com/office/drawing/2014/main" id="{D3AA67E6-D682-34E5-1F63-059D2F6B0BA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371470" y="3702705"/>
              <a:ext cx="553674" cy="553674"/>
            </a:xfrm>
            <a:prstGeom prst="rect">
              <a:avLst/>
            </a:prstGeom>
          </p:spPr>
        </p:pic>
      </p:grpSp>
      <p:sp>
        <p:nvSpPr>
          <p:cNvPr id="4" name="Slide Number Placeholder 11">
            <a:extLst>
              <a:ext uri="{FF2B5EF4-FFF2-40B4-BE49-F238E27FC236}">
                <a16:creationId xmlns:a16="http://schemas.microsoft.com/office/drawing/2014/main" id="{9AC6E317-2D83-B948-6384-46E1BF0C0DD9}"/>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79</a:t>
            </a:fld>
            <a:endParaRPr lang="en-US" sz="800" dirty="0"/>
          </a:p>
        </p:txBody>
      </p:sp>
    </p:spTree>
    <p:extLst>
      <p:ext uri="{BB962C8B-B14F-4D97-AF65-F5344CB8AC3E}">
        <p14:creationId xmlns:p14="http://schemas.microsoft.com/office/powerpoint/2010/main" val="1883697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F1E802F-18C8-4E98-8052-605BFB4D08F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BF1E802F-18C8-4E98-8052-605BFB4D08F3}"/>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553C6D-52C0-4C38-83E4-3BA6660C6A85}"/>
              </a:ext>
            </a:extLst>
          </p:cNvPr>
          <p:cNvSpPr>
            <a:spLocks noGrp="1"/>
          </p:cNvSpPr>
          <p:nvPr>
            <p:ph type="title"/>
          </p:nvPr>
        </p:nvSpPr>
        <p:spPr>
          <a:xfrm>
            <a:off x="483827" y="369888"/>
            <a:ext cx="11224347" cy="470898"/>
          </a:xfrm>
        </p:spPr>
        <p:txBody>
          <a:bodyPr vert="horz"/>
          <a:lstStyle/>
          <a:p>
            <a:r>
              <a:rPr lang="en-US" dirty="0"/>
              <a:t>Polling question 14</a:t>
            </a:r>
          </a:p>
        </p:txBody>
      </p:sp>
      <p:sp>
        <p:nvSpPr>
          <p:cNvPr id="3" name="Content Placeholder 2">
            <a:extLst>
              <a:ext uri="{FF2B5EF4-FFF2-40B4-BE49-F238E27FC236}">
                <a16:creationId xmlns:a16="http://schemas.microsoft.com/office/drawing/2014/main" id="{EA373FEA-25E3-49FA-A01F-8986B8F02824}"/>
              </a:ext>
            </a:extLst>
          </p:cNvPr>
          <p:cNvSpPr>
            <a:spLocks noGrp="1"/>
          </p:cNvSpPr>
          <p:nvPr>
            <p:ph sz="quarter" idx="16"/>
          </p:nvPr>
        </p:nvSpPr>
        <p:spPr>
          <a:xfrm>
            <a:off x="485521" y="1411287"/>
            <a:ext cx="11224800" cy="4638675"/>
          </a:xfrm>
        </p:spPr>
        <p:txBody>
          <a:bodyPr/>
          <a:lstStyle/>
          <a:p>
            <a:pPr marL="0" indent="0">
              <a:buNone/>
            </a:pPr>
            <a:r>
              <a:rPr lang="en-US" dirty="0"/>
              <a:t>Yes or no: I feel prepared for this upcoming tax filing season.</a:t>
            </a:r>
          </a:p>
          <a:p>
            <a:endParaRPr lang="en-US" dirty="0"/>
          </a:p>
          <a:p>
            <a:pPr marL="457200" indent="-457200">
              <a:buFont typeface="+mj-lt"/>
              <a:buAutoNum type="alphaUcPeriod"/>
            </a:pPr>
            <a:r>
              <a:rPr lang="en-US" dirty="0"/>
              <a:t>Yes</a:t>
            </a:r>
          </a:p>
          <a:p>
            <a:pPr marL="457200" indent="-457200">
              <a:buFont typeface="+mj-lt"/>
              <a:buAutoNum type="alphaUcPeriod"/>
            </a:pPr>
            <a:r>
              <a:rPr lang="en-US" dirty="0"/>
              <a:t>No</a:t>
            </a:r>
          </a:p>
        </p:txBody>
      </p:sp>
      <p:sp>
        <p:nvSpPr>
          <p:cNvPr id="4" name="Slide Number Placeholder 11">
            <a:extLst>
              <a:ext uri="{FF2B5EF4-FFF2-40B4-BE49-F238E27FC236}">
                <a16:creationId xmlns:a16="http://schemas.microsoft.com/office/drawing/2014/main" id="{12EFD313-CE85-9D54-7D42-D933B7F55582}"/>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80</a:t>
            </a:fld>
            <a:endParaRPr lang="en-US" sz="800" dirty="0"/>
          </a:p>
        </p:txBody>
      </p:sp>
    </p:spTree>
    <p:extLst>
      <p:ext uri="{BB962C8B-B14F-4D97-AF65-F5344CB8AC3E}">
        <p14:creationId xmlns:p14="http://schemas.microsoft.com/office/powerpoint/2010/main" val="39670701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F19CD-8567-FD55-5B1F-250315473242}"/>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0F4BD1A-5F73-3DAC-FD66-88D7D625C6A6}"/>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Object 4" hidden="1">
                        <a:extLst>
                          <a:ext uri="{FF2B5EF4-FFF2-40B4-BE49-F238E27FC236}">
                            <a16:creationId xmlns:a16="http://schemas.microsoft.com/office/drawing/2014/main" id="{B0F4BD1A-5F73-3DAC-FD66-88D7D625C6A6}"/>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EF9A0B6-7455-95C8-0730-BE07625F09A6}"/>
              </a:ext>
            </a:extLst>
          </p:cNvPr>
          <p:cNvSpPr>
            <a:spLocks noGrp="1"/>
          </p:cNvSpPr>
          <p:nvPr>
            <p:ph type="title"/>
          </p:nvPr>
        </p:nvSpPr>
        <p:spPr>
          <a:xfrm>
            <a:off x="485523" y="369888"/>
            <a:ext cx="11224347" cy="470898"/>
          </a:xfrm>
        </p:spPr>
        <p:txBody>
          <a:bodyPr vert="horz"/>
          <a:lstStyle/>
          <a:p>
            <a:r>
              <a:rPr lang="en-US" dirty="0"/>
              <a:t>Key takeaways</a:t>
            </a:r>
          </a:p>
        </p:txBody>
      </p:sp>
      <p:sp>
        <p:nvSpPr>
          <p:cNvPr id="3" name="Content Placeholder 2">
            <a:extLst>
              <a:ext uri="{FF2B5EF4-FFF2-40B4-BE49-F238E27FC236}">
                <a16:creationId xmlns:a16="http://schemas.microsoft.com/office/drawing/2014/main" id="{D15CB485-C0F6-0E82-847C-28E10420CF68}"/>
              </a:ext>
            </a:extLst>
          </p:cNvPr>
          <p:cNvSpPr>
            <a:spLocks noGrp="1"/>
          </p:cNvSpPr>
          <p:nvPr>
            <p:ph sz="quarter" idx="16"/>
          </p:nvPr>
        </p:nvSpPr>
        <p:spPr>
          <a:xfrm>
            <a:off x="485521" y="1411287"/>
            <a:ext cx="11224800" cy="4638675"/>
          </a:xfrm>
        </p:spPr>
        <p:txBody>
          <a:bodyPr/>
          <a:lstStyle/>
          <a:p>
            <a:r>
              <a:rPr lang="en-US" dirty="0"/>
              <a:t>Recognize the federal exemption standards and other federal tax considerations relevant to tax-exempt organizations.</a:t>
            </a:r>
          </a:p>
          <a:p>
            <a:r>
              <a:rPr lang="en-US" dirty="0"/>
              <a:t>Review various tools and resources available for tax technical matters and relevant tax technical updates.</a:t>
            </a:r>
          </a:p>
          <a:p>
            <a:r>
              <a:rPr lang="en-US" dirty="0"/>
              <a:t>Identify areas in your organization that could benefit from specific tax-planning scenarios.</a:t>
            </a:r>
          </a:p>
          <a:p>
            <a:r>
              <a:rPr lang="en-US" altLang="en-US" dirty="0"/>
              <a:t>Discuss AI and how it is being used in tax.</a:t>
            </a:r>
          </a:p>
          <a:p>
            <a:endParaRPr lang="en-US" dirty="0"/>
          </a:p>
        </p:txBody>
      </p:sp>
      <p:sp>
        <p:nvSpPr>
          <p:cNvPr id="4" name="Slide Number Placeholder 11">
            <a:extLst>
              <a:ext uri="{FF2B5EF4-FFF2-40B4-BE49-F238E27FC236}">
                <a16:creationId xmlns:a16="http://schemas.microsoft.com/office/drawing/2014/main" id="{A538C1E8-E663-E1AF-AEEC-534F43DAFD5D}"/>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81</a:t>
            </a:fld>
            <a:endParaRPr lang="en-US" sz="800" dirty="0"/>
          </a:p>
        </p:txBody>
      </p:sp>
    </p:spTree>
    <p:extLst>
      <p:ext uri="{BB962C8B-B14F-4D97-AF65-F5344CB8AC3E}">
        <p14:creationId xmlns:p14="http://schemas.microsoft.com/office/powerpoint/2010/main" val="2747776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82A9A-9CDC-1ED0-880B-EC1276AEC9A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5F9227B-AEE4-79C7-15CB-12CABB0A5EBD}"/>
              </a:ext>
            </a:extLst>
          </p:cNvPr>
          <p:cNvSpPr>
            <a:spLocks noGrp="1"/>
          </p:cNvSpPr>
          <p:nvPr>
            <p:ph type="title"/>
          </p:nvPr>
        </p:nvSpPr>
        <p:spPr/>
        <p:txBody>
          <a:bodyPr/>
          <a:lstStyle/>
          <a:p>
            <a:r>
              <a:rPr lang="en-US" dirty="0"/>
              <a:t>Closing remarks</a:t>
            </a:r>
          </a:p>
        </p:txBody>
      </p:sp>
      <p:sp>
        <p:nvSpPr>
          <p:cNvPr id="12" name="Slide Number Placeholder 11">
            <a:extLst>
              <a:ext uri="{FF2B5EF4-FFF2-40B4-BE49-F238E27FC236}">
                <a16:creationId xmlns:a16="http://schemas.microsoft.com/office/drawing/2014/main" id="{DE281201-54AF-0BDD-6630-D524F79460B4}"/>
              </a:ext>
            </a:extLst>
          </p:cNvPr>
          <p:cNvSpPr>
            <a:spLocks noGrp="1"/>
          </p:cNvSpPr>
          <p:nvPr>
            <p:ph type="sldNum" sz="quarter" idx="16"/>
          </p:nvPr>
        </p:nvSpPr>
        <p:spPr/>
        <p:txBody>
          <a:bodyPr/>
          <a:lstStyle/>
          <a:p>
            <a:fld id="{94FCA0F3-9F3A-694B-99BB-0E592A797735}" type="slidenum">
              <a:rPr lang="en-US" smtClean="0"/>
              <a:pPr/>
              <a:t>82</a:t>
            </a:fld>
            <a:endParaRPr lang="en-US" dirty="0"/>
          </a:p>
        </p:txBody>
      </p:sp>
    </p:spTree>
    <p:extLst>
      <p:ext uri="{BB962C8B-B14F-4D97-AF65-F5344CB8AC3E}">
        <p14:creationId xmlns:p14="http://schemas.microsoft.com/office/powerpoint/2010/main" val="29717258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9A4DDE8-4931-4FCF-821E-E9AF02C58846}"/>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3" name="Object 2" hidden="1">
                        <a:extLst>
                          <a:ext uri="{FF2B5EF4-FFF2-40B4-BE49-F238E27FC236}">
                            <a16:creationId xmlns:a16="http://schemas.microsoft.com/office/drawing/2014/main" id="{29A4DDE8-4931-4FCF-821E-E9AF02C58846}"/>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a:xfrm>
            <a:off x="485523" y="369888"/>
            <a:ext cx="11224347" cy="470898"/>
          </a:xfrm>
        </p:spPr>
        <p:txBody>
          <a:bodyPr vert="horz"/>
          <a:lstStyle/>
          <a:p>
            <a:r>
              <a:rPr lang="en-US" dirty="0"/>
              <a:t>Wrap-up</a:t>
            </a:r>
            <a:endParaRPr lang="en-GB" dirty="0"/>
          </a:p>
        </p:txBody>
      </p:sp>
      <p:sp>
        <p:nvSpPr>
          <p:cNvPr id="6" name="Rectangle 5">
            <a:extLst>
              <a:ext uri="{FF2B5EF4-FFF2-40B4-BE49-F238E27FC236}">
                <a16:creationId xmlns:a16="http://schemas.microsoft.com/office/drawing/2014/main" id="{AF068583-5BFE-4492-8C9F-F75087D2DDDA}"/>
              </a:ext>
            </a:extLst>
          </p:cNvPr>
          <p:cNvSpPr/>
          <p:nvPr/>
        </p:nvSpPr>
        <p:spPr>
          <a:xfrm>
            <a:off x="485775" y="1446705"/>
            <a:ext cx="98322" cy="1585615"/>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6" name="Content Placeholder 6">
            <a:extLst>
              <a:ext uri="{FF2B5EF4-FFF2-40B4-BE49-F238E27FC236}">
                <a16:creationId xmlns:a16="http://schemas.microsoft.com/office/drawing/2014/main" id="{AC4CA5E1-A130-4540-B94B-D0F884934D16}"/>
              </a:ext>
            </a:extLst>
          </p:cNvPr>
          <p:cNvSpPr txBox="1">
            <a:spLocks/>
          </p:cNvSpPr>
          <p:nvPr/>
        </p:nvSpPr>
        <p:spPr>
          <a:xfrm>
            <a:off x="6548285" y="1409701"/>
            <a:ext cx="3662515" cy="1585615"/>
          </a:xfrm>
          <a:prstGeom prst="rect">
            <a:avLst/>
          </a:prstGeom>
          <a:ln>
            <a:solidFill>
              <a:schemeClr val="tx2"/>
            </a:solidFill>
          </a:ln>
        </p:spPr>
        <p:txBody>
          <a:bodyPr vert="horz" lIns="0" tIns="0" rIns="0" bIns="0" rtlCol="0" anchor="ctr" anchorCtr="0">
            <a:noAutofit/>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285750" indent="0">
              <a:buNone/>
            </a:pPr>
            <a:r>
              <a:rPr lang="en-US" b="1" dirty="0">
                <a:solidFill>
                  <a:schemeClr val="tx2"/>
                </a:solidFill>
              </a:rPr>
              <a:t>Kristen Farr Capizzi</a:t>
            </a:r>
          </a:p>
          <a:p>
            <a:pPr marL="267320" lvl="1" indent="0">
              <a:spcBef>
                <a:spcPts val="0"/>
              </a:spcBef>
              <a:buNone/>
            </a:pPr>
            <a:r>
              <a:rPr lang="en-US" sz="1600" dirty="0"/>
              <a:t>Ernst &amp; Young LLP</a:t>
            </a:r>
          </a:p>
          <a:p>
            <a:pPr marL="267320" lvl="1" indent="0">
              <a:spcBef>
                <a:spcPts val="0"/>
              </a:spcBef>
              <a:buNone/>
            </a:pPr>
            <a:r>
              <a:rPr lang="en-US" sz="1600" dirty="0"/>
              <a:t>Chicago, Illinois</a:t>
            </a:r>
          </a:p>
          <a:p>
            <a:pPr marL="267320" lvl="1" indent="0">
              <a:spcBef>
                <a:spcPts val="0"/>
              </a:spcBef>
              <a:buNone/>
            </a:pPr>
            <a:r>
              <a:rPr lang="en-US" sz="1600" dirty="0"/>
              <a:t>kristen.g.farr.capizzi@ey.com</a:t>
            </a:r>
          </a:p>
          <a:p>
            <a:pPr marL="267320" lvl="1" indent="0">
              <a:spcBef>
                <a:spcPts val="0"/>
              </a:spcBef>
              <a:buNone/>
            </a:pPr>
            <a:r>
              <a:rPr lang="en-US" sz="1600" dirty="0"/>
              <a:t>+1 312 928 1652</a:t>
            </a:r>
          </a:p>
        </p:txBody>
      </p:sp>
      <p:sp>
        <p:nvSpPr>
          <p:cNvPr id="17" name="Rectangle 16">
            <a:extLst>
              <a:ext uri="{FF2B5EF4-FFF2-40B4-BE49-F238E27FC236}">
                <a16:creationId xmlns:a16="http://schemas.microsoft.com/office/drawing/2014/main" id="{759EADA2-A6FB-4282-B9B0-6D85F1B5B892}"/>
              </a:ext>
            </a:extLst>
          </p:cNvPr>
          <p:cNvSpPr/>
          <p:nvPr/>
        </p:nvSpPr>
        <p:spPr>
          <a:xfrm>
            <a:off x="6381134" y="1409700"/>
            <a:ext cx="98322" cy="1585615"/>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Content Placeholder 6">
            <a:extLst>
              <a:ext uri="{FF2B5EF4-FFF2-40B4-BE49-F238E27FC236}">
                <a16:creationId xmlns:a16="http://schemas.microsoft.com/office/drawing/2014/main" id="{9AE501AA-F3BD-94DF-7509-980300970ED6}"/>
              </a:ext>
            </a:extLst>
          </p:cNvPr>
          <p:cNvSpPr txBox="1">
            <a:spLocks/>
          </p:cNvSpPr>
          <p:nvPr/>
        </p:nvSpPr>
        <p:spPr>
          <a:xfrm>
            <a:off x="653999" y="1446705"/>
            <a:ext cx="3662515" cy="1585615"/>
          </a:xfrm>
          <a:prstGeom prst="rect">
            <a:avLst/>
          </a:prstGeom>
          <a:ln>
            <a:solidFill>
              <a:schemeClr val="tx2"/>
            </a:solidFill>
          </a:ln>
        </p:spPr>
        <p:txBody>
          <a:bodyPr vert="horz" lIns="0" tIns="0" rIns="0" bIns="0" rtlCol="0" anchor="ctr" anchorCtr="0">
            <a:noAutofit/>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285750" indent="0">
              <a:buNone/>
            </a:pPr>
            <a:r>
              <a:rPr lang="en-US" b="1" dirty="0">
                <a:solidFill>
                  <a:schemeClr val="tx2"/>
                </a:solidFill>
              </a:rPr>
              <a:t>Bob Vuillemot</a:t>
            </a:r>
          </a:p>
          <a:p>
            <a:pPr marL="267320" lvl="1" indent="0">
              <a:spcBef>
                <a:spcPts val="0"/>
              </a:spcBef>
              <a:buNone/>
            </a:pPr>
            <a:r>
              <a:rPr lang="en-US" sz="1600" dirty="0"/>
              <a:t>Ernst &amp; Young LLP</a:t>
            </a:r>
          </a:p>
          <a:p>
            <a:pPr marL="267320" lvl="1" indent="0">
              <a:spcBef>
                <a:spcPts val="0"/>
              </a:spcBef>
              <a:buNone/>
            </a:pPr>
            <a:r>
              <a:rPr lang="en-US" sz="1600" dirty="0"/>
              <a:t>Pittsburgh, Pennsylvania</a:t>
            </a:r>
          </a:p>
          <a:p>
            <a:pPr marL="267320" lvl="1" indent="0">
              <a:spcBef>
                <a:spcPts val="0"/>
              </a:spcBef>
              <a:buNone/>
            </a:pPr>
            <a:r>
              <a:rPr lang="en-US" sz="1600" dirty="0"/>
              <a:t>robert.vuillemot@ey.com</a:t>
            </a:r>
          </a:p>
          <a:p>
            <a:pPr marL="267320" lvl="1" indent="0">
              <a:spcBef>
                <a:spcPts val="0"/>
              </a:spcBef>
              <a:buNone/>
            </a:pPr>
            <a:r>
              <a:rPr lang="en-US" sz="1600" dirty="0"/>
              <a:t>+1 412 644 5313</a:t>
            </a:r>
          </a:p>
        </p:txBody>
      </p:sp>
      <p:sp>
        <p:nvSpPr>
          <p:cNvPr id="4" name="Slide Number Placeholder 11">
            <a:extLst>
              <a:ext uri="{FF2B5EF4-FFF2-40B4-BE49-F238E27FC236}">
                <a16:creationId xmlns:a16="http://schemas.microsoft.com/office/drawing/2014/main" id="{2C204D67-63F8-EE79-657B-6619F2F7BC5B}"/>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83</a:t>
            </a:fld>
            <a:endParaRPr lang="en-US" sz="800" dirty="0"/>
          </a:p>
        </p:txBody>
      </p:sp>
    </p:spTree>
    <p:extLst>
      <p:ext uri="{BB962C8B-B14F-4D97-AF65-F5344CB8AC3E}">
        <p14:creationId xmlns:p14="http://schemas.microsoft.com/office/powerpoint/2010/main" val="24372454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583EFC-AA0D-E31B-0531-2E686677268A}"/>
              </a:ext>
            </a:extLst>
          </p:cNvPr>
          <p:cNvSpPr txBox="1">
            <a:spLocks/>
          </p:cNvSpPr>
          <p:nvPr/>
        </p:nvSpPr>
        <p:spPr>
          <a:xfrm>
            <a:off x="8406581" y="563952"/>
            <a:ext cx="3309810" cy="3668697"/>
          </a:xfrm>
          <a:prstGeom prst="rect">
            <a:avLst/>
          </a:prstGeom>
          <a:noFill/>
        </p:spPr>
        <p:txBody>
          <a:bodyPr wrap="square" lIns="0" tIns="36576" rIns="0" bIns="0" rtlCol="0" anchor="t">
            <a:spAutoFit/>
          </a:bodyPr>
          <a:lstStyle/>
          <a:p>
            <a:pPr lvl="0">
              <a:buClr>
                <a:srgbClr val="FFD200"/>
              </a:buClr>
              <a:buSzPct val="70000"/>
              <a:defRPr/>
            </a:pPr>
            <a:r>
              <a:rPr lang="en-US" sz="800" kern="0" dirty="0">
                <a:solidFill>
                  <a:srgbClr val="FFFFFF"/>
                </a:solidFill>
                <a:latin typeface="EYInterstate" panose="02000503020000020004" pitchFamily="2" charset="0"/>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US" sz="800" kern="0" dirty="0">
              <a:solidFill>
                <a:srgbClr val="FFFFFF"/>
              </a:solidFill>
              <a:latin typeface="EYInterstate" panose="02000503020000020004" pitchFamily="2" charset="0"/>
            </a:endParaRPr>
          </a:p>
          <a:p>
            <a:pPr lvl="0">
              <a:spcAft>
                <a:spcPts val="1200"/>
              </a:spcAft>
              <a:buClr>
                <a:srgbClr val="FFD200"/>
              </a:buClr>
              <a:buSzPct val="70000"/>
              <a:defRPr/>
            </a:pPr>
            <a:r>
              <a:rPr lang="en-IN" sz="800" kern="0" dirty="0">
                <a:solidFill>
                  <a:srgbClr val="FFFFFF"/>
                </a:solidFill>
                <a:latin typeface="EYInterstate" panose="02000503020000020004" pitchFamily="2" charset="0"/>
              </a:rPr>
              <a:t>Ernst &amp; Young LLP is a client-serving member firm of Ernst &amp; Young Global Limited operating in the US.</a:t>
            </a:r>
            <a:endParaRPr lang="en-US" sz="800" kern="0" dirty="0">
              <a:solidFill>
                <a:srgbClr val="2E2E38"/>
              </a:solidFill>
              <a:latin typeface="EYInterstate" panose="02000503020000020004" pitchFamily="2" charset="0"/>
            </a:endParaRPr>
          </a:p>
          <a:p>
            <a:pPr lvl="0">
              <a:spcAft>
                <a:spcPts val="1200"/>
              </a:spcAft>
              <a:buClr>
                <a:srgbClr val="FFD200"/>
              </a:buClr>
              <a:buSzPct val="70000"/>
              <a:defRPr/>
            </a:pPr>
            <a:r>
              <a:rPr lang="en-IN" sz="800" kern="0" dirty="0">
                <a:solidFill>
                  <a:srgbClr val="FFFFFF"/>
                </a:solidFill>
                <a:latin typeface="EYInterstate" panose="02000503020000020004" pitchFamily="2" charset="0"/>
              </a:rPr>
              <a:t>© 2026 Ernst &amp; Young LLP.</a:t>
            </a:r>
            <a:br>
              <a:rPr lang="en-IN" sz="800" kern="0" dirty="0">
                <a:solidFill>
                  <a:srgbClr val="FFFFFF"/>
                </a:solidFill>
                <a:latin typeface="EYInterstate" panose="02000503020000020004" pitchFamily="2" charset="0"/>
              </a:rPr>
            </a:br>
            <a:r>
              <a:rPr lang="en-IN" sz="800" kern="0" dirty="0">
                <a:solidFill>
                  <a:srgbClr val="FFFFFF"/>
                </a:solidFill>
                <a:latin typeface="EYInterstate" panose="02000503020000020004" pitchFamily="2" charset="0"/>
              </a:rPr>
              <a:t>All Rights Reserved.</a:t>
            </a:r>
          </a:p>
          <a:p>
            <a:pPr lvl="0">
              <a:spcAft>
                <a:spcPts val="1200"/>
              </a:spcAft>
              <a:buClr>
                <a:srgbClr val="FFD200"/>
              </a:buClr>
              <a:buSzPct val="70000"/>
              <a:defRPr/>
            </a:pPr>
            <a:r>
              <a:rPr lang="en-IN" sz="800" kern="0" dirty="0">
                <a:solidFill>
                  <a:srgbClr val="FFFFFF"/>
                </a:solidFill>
                <a:latin typeface="EYInterstate" panose="02000503020000020004" pitchFamily="2" charset="0"/>
              </a:rPr>
              <a:t>2601-10243-CS</a:t>
            </a:r>
          </a:p>
          <a:p>
            <a:pPr lvl="0">
              <a:spcAft>
                <a:spcPts val="1200"/>
              </a:spcAft>
              <a:buClr>
                <a:srgbClr val="FFD200"/>
              </a:buClr>
              <a:buSzPct val="70000"/>
              <a:defRPr/>
            </a:pPr>
            <a:r>
              <a:rPr lang="en-IN" sz="800" kern="0">
                <a:solidFill>
                  <a:srgbClr val="FFFFFF"/>
                </a:solidFill>
                <a:latin typeface="EYInterstate" panose="02000503020000020004" pitchFamily="2" charset="0"/>
              </a:rPr>
              <a:t>US </a:t>
            </a:r>
            <a:r>
              <a:rPr lang="en-IN" sz="800" kern="0" dirty="0">
                <a:solidFill>
                  <a:srgbClr val="FFFFFF"/>
                </a:solidFill>
                <a:latin typeface="EYInterstate" panose="02000503020000020004" pitchFamily="2" charset="0"/>
              </a:rPr>
              <a:t>SCORE no. 29548-261</a:t>
            </a:r>
          </a:p>
          <a:p>
            <a:pPr lvl="0">
              <a:spcAft>
                <a:spcPts val="1200"/>
              </a:spcAft>
              <a:buClr>
                <a:srgbClr val="FFD200"/>
              </a:buClr>
              <a:buSzPct val="70000"/>
              <a:defRPr/>
            </a:pPr>
            <a:br>
              <a:rPr lang="en-IN" sz="800" kern="0" dirty="0">
                <a:solidFill>
                  <a:srgbClr val="FFFFFF"/>
                </a:solidFill>
                <a:latin typeface="EYInterstate" panose="02000503020000020004" pitchFamily="2" charset="0"/>
              </a:rPr>
            </a:br>
            <a:r>
              <a:rPr lang="en-IN" sz="800" kern="0" dirty="0">
                <a:solidFill>
                  <a:srgbClr val="FFFFFF"/>
                </a:solidFill>
                <a:latin typeface="EYInterstate" panose="02000503020000020004" pitchFamily="2" charset="0"/>
              </a:rPr>
              <a:t>ED None</a:t>
            </a:r>
          </a:p>
          <a:p>
            <a:pPr lvl="0">
              <a:spcAft>
                <a:spcPts val="1200"/>
              </a:spcAft>
              <a:buClr>
                <a:srgbClr val="FFD200"/>
              </a:buClr>
              <a:buSzPct val="70000"/>
              <a:defRPr/>
            </a:pPr>
            <a:r>
              <a:rPr lang="en-IN" sz="700" kern="0" dirty="0">
                <a:solidFill>
                  <a:srgbClr val="FFFFFF"/>
                </a:solidFill>
                <a:latin typeface="EYInterstate" panose="02000503020000020004" pitchFamily="2" charset="0"/>
              </a:rPr>
              <a:t>This material has been prepared for general informational purposes only and is not intended to be relied upon as accounting, tax, legal or other professional advice. Please refer to your advisors for specific advice.</a:t>
            </a:r>
            <a:endParaRPr lang="en-US" sz="600" kern="0" dirty="0">
              <a:solidFill>
                <a:srgbClr val="FFFFFF"/>
              </a:solidFill>
              <a:latin typeface="EYInterstate" panose="02000503020000020004" pitchFamily="2" charset="0"/>
            </a:endParaRPr>
          </a:p>
          <a:p>
            <a:pPr lvl="0">
              <a:spcAft>
                <a:spcPts val="600"/>
              </a:spcAft>
              <a:buClr>
                <a:srgbClr val="FFD200"/>
              </a:buClr>
              <a:buSzPct val="70000"/>
              <a:defRPr/>
            </a:pPr>
            <a:r>
              <a:rPr lang="en-US" sz="1100" kern="0" dirty="0">
                <a:solidFill>
                  <a:srgbClr val="FFFFFF"/>
                </a:solidFill>
                <a:latin typeface="EYInterstate" panose="02000503020000020004" pitchFamily="2" charset="0"/>
              </a:rPr>
              <a:t>ey.com</a:t>
            </a:r>
          </a:p>
        </p:txBody>
      </p:sp>
      <p:sp>
        <p:nvSpPr>
          <p:cNvPr id="6" name="TextBox 5">
            <a:extLst>
              <a:ext uri="{FF2B5EF4-FFF2-40B4-BE49-F238E27FC236}">
                <a16:creationId xmlns:a16="http://schemas.microsoft.com/office/drawing/2014/main" id="{D2986B74-7E42-457A-6212-94C04D004929}"/>
              </a:ext>
            </a:extLst>
          </p:cNvPr>
          <p:cNvSpPr txBox="1">
            <a:spLocks/>
          </p:cNvSpPr>
          <p:nvPr/>
        </p:nvSpPr>
        <p:spPr>
          <a:xfrm>
            <a:off x="481958" y="563952"/>
            <a:ext cx="3303461" cy="3514808"/>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rPr>
              <a:t>|  </a:t>
            </a:r>
            <a:r>
              <a:rPr lang="en-US" sz="1200" kern="0" dirty="0">
                <a:solidFill>
                  <a:srgbClr val="FFE600"/>
                </a:solidFill>
                <a:latin typeface="EYInterstate" panose="02000503020000020004" pitchFamily="2" charset="0"/>
                <a:cs typeface="Arial"/>
              </a:rPr>
              <a:t>Building a better working world</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cs typeface="Arial"/>
            </a:endParaRP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EY is building a better working world by creating new value for clients, people, society and the planet, while building trust in capital markets.</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 </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Enabled by data, AI and advanced technology,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EY teams help clients shape the future with confidence and develop answers for the most pressing issues of today and tomorrow. </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 </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EY teams work across a full spectrum of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services in assurance, consulting, tax, strategy and transactions. Fueled by sector insights, a globally connected, multidisciplinary network</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and diverse ecosystem partners, EY teams can provide services in more than 150 countries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and territories.</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 </a:t>
            </a:r>
          </a:p>
          <a:p>
            <a:pPr marR="0">
              <a:spcBef>
                <a:spcPts val="0"/>
              </a:spcBef>
              <a:spcAft>
                <a:spcPts val="0"/>
              </a:spcAft>
              <a:buClr>
                <a:srgbClr val="FFD200"/>
              </a:buClr>
              <a:buSzPct val="70000"/>
              <a:defRPr/>
            </a:pPr>
            <a:r>
              <a:rPr lang="en-US" sz="1100" kern="0" dirty="0">
                <a:solidFill>
                  <a:schemeClr val="tx2"/>
                </a:solidFill>
                <a:latin typeface="EYInterstate" panose="02000503020000020004" pitchFamily="2" charset="0"/>
              </a:rPr>
              <a:t>All in to shape the future with confidence. </a:t>
            </a:r>
          </a:p>
        </p:txBody>
      </p:sp>
    </p:spTree>
    <p:extLst>
      <p:ext uri="{BB962C8B-B14F-4D97-AF65-F5344CB8AC3E}">
        <p14:creationId xmlns:p14="http://schemas.microsoft.com/office/powerpoint/2010/main" val="69663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8DE57-F8F5-4FE2-A7AB-CF97D2DB41E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3" name="Object 2" hidden="1">
                        <a:extLst>
                          <a:ext uri="{FF2B5EF4-FFF2-40B4-BE49-F238E27FC236}">
                            <a16:creationId xmlns:a16="http://schemas.microsoft.com/office/drawing/2014/main" id="{2CD8DE57-F8F5-4FE2-A7AB-CF97D2DB41ED}"/>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220" name="Rectangle 2"/>
          <p:cNvSpPr>
            <a:spLocks noGrp="1" noChangeArrowheads="1"/>
          </p:cNvSpPr>
          <p:nvPr>
            <p:ph type="title"/>
          </p:nvPr>
        </p:nvSpPr>
        <p:spPr>
          <a:xfrm>
            <a:off x="485523" y="382588"/>
            <a:ext cx="11224347" cy="638175"/>
          </a:xfrm>
        </p:spPr>
        <p:txBody>
          <a:bodyPr vert="horz"/>
          <a:lstStyle/>
          <a:p>
            <a:r>
              <a:rPr lang="en-GB" dirty="0"/>
              <a:t>Section 501(c)(3) exemption (cont.)</a:t>
            </a:r>
            <a:endParaRPr lang="en-US" altLang="en-US" dirty="0"/>
          </a:p>
        </p:txBody>
      </p:sp>
      <p:sp>
        <p:nvSpPr>
          <p:cNvPr id="9221" name="Rectangle 3"/>
          <p:cNvSpPr>
            <a:spLocks noGrp="1" noChangeArrowheads="1"/>
          </p:cNvSpPr>
          <p:nvPr>
            <p:ph sz="quarter" idx="16"/>
          </p:nvPr>
        </p:nvSpPr>
        <p:spPr>
          <a:xfrm>
            <a:off x="485521" y="1411287"/>
            <a:ext cx="11224800" cy="4638675"/>
          </a:xfrm>
        </p:spPr>
        <p:txBody>
          <a:bodyPr/>
          <a:lstStyle/>
          <a:p>
            <a:r>
              <a:rPr lang="en-IN" altLang="en-US" dirty="0"/>
              <a:t>Section 501(c) exempts specific types of organizations from federal income tax, including: </a:t>
            </a:r>
          </a:p>
          <a:p>
            <a:pPr lvl="1"/>
            <a:r>
              <a:rPr lang="en-IN" altLang="en-US" dirty="0"/>
              <a:t>Business leagues and associations</a:t>
            </a:r>
          </a:p>
          <a:p>
            <a:pPr lvl="1"/>
            <a:r>
              <a:rPr lang="en-IN" altLang="en-US" dirty="0"/>
              <a:t>Charities </a:t>
            </a:r>
          </a:p>
          <a:p>
            <a:pPr lvl="1"/>
            <a:r>
              <a:rPr lang="en-IN" altLang="en-US" dirty="0"/>
              <a:t>Credit unions</a:t>
            </a:r>
          </a:p>
          <a:p>
            <a:pPr lvl="1"/>
            <a:r>
              <a:rPr lang="en-IN" altLang="en-US" dirty="0"/>
              <a:t>Labor organizations and unions</a:t>
            </a:r>
          </a:p>
          <a:p>
            <a:pPr lvl="1"/>
            <a:r>
              <a:rPr lang="en-IN" altLang="en-US" dirty="0"/>
              <a:t>Land trusts</a:t>
            </a:r>
          </a:p>
          <a:p>
            <a:pPr lvl="1"/>
            <a:r>
              <a:rPr lang="en-IN" altLang="en-US" dirty="0"/>
              <a:t>Universities and other schools</a:t>
            </a:r>
          </a:p>
          <a:p>
            <a:pPr lvl="1"/>
            <a:r>
              <a:rPr lang="en-IN" altLang="en-US" dirty="0"/>
              <a:t>Social welfare organizations</a:t>
            </a:r>
          </a:p>
          <a:p>
            <a:pPr lvl="1"/>
            <a:r>
              <a:rPr lang="en-IN" altLang="en-US" dirty="0"/>
              <a:t>Churches</a:t>
            </a:r>
          </a:p>
          <a:p>
            <a:pPr lvl="1"/>
            <a:r>
              <a:rPr lang="en-IN" altLang="en-US" dirty="0"/>
              <a:t>Hospitals</a:t>
            </a:r>
          </a:p>
          <a:p>
            <a:pPr lvl="1"/>
            <a:r>
              <a:rPr lang="en-IN" altLang="en-US" dirty="0"/>
              <a:t>Social clubs</a:t>
            </a:r>
          </a:p>
          <a:p>
            <a:pPr lvl="1"/>
            <a:r>
              <a:rPr lang="en-IN" altLang="en-US" dirty="0"/>
              <a:t>Political action committees</a:t>
            </a:r>
          </a:p>
          <a:p>
            <a:pPr lvl="1"/>
            <a:r>
              <a:rPr lang="en-IN" altLang="en-US" dirty="0"/>
              <a:t>Veterans organizations</a:t>
            </a:r>
          </a:p>
        </p:txBody>
      </p:sp>
      <p:sp>
        <p:nvSpPr>
          <p:cNvPr id="2" name="Slide Number Placeholder 11">
            <a:extLst>
              <a:ext uri="{FF2B5EF4-FFF2-40B4-BE49-F238E27FC236}">
                <a16:creationId xmlns:a16="http://schemas.microsoft.com/office/drawing/2014/main" id="{AC71CA4E-BCA2-CB15-042C-33252C17AAA8}"/>
              </a:ext>
            </a:extLst>
          </p:cNvPr>
          <p:cNvSpPr txBox="1">
            <a:spLocks/>
          </p:cNvSpPr>
          <p:nvPr/>
        </p:nvSpPr>
        <p:spPr>
          <a:xfrm>
            <a:off x="485747" y="6437115"/>
            <a:ext cx="509098" cy="123111"/>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buNone/>
            </a:pPr>
            <a:fld id="{94FCA0F3-9F3A-694B-99BB-0E592A797735}" type="slidenum">
              <a:rPr lang="en-US" sz="800" smtClean="0"/>
              <a:pPr marL="0" indent="0">
                <a:buNone/>
              </a:pPr>
              <a:t>8</a:t>
            </a:fld>
            <a:endParaRPr lang="en-US" sz="800" dirty="0"/>
          </a:p>
        </p:txBody>
      </p:sp>
    </p:spTree>
    <p:extLst>
      <p:ext uri="{BB962C8B-B14F-4D97-AF65-F5344CB8AC3E}">
        <p14:creationId xmlns:p14="http://schemas.microsoft.com/office/powerpoint/2010/main" val="42678826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arge Text [SPECTRUM]">
  <a:themeElements>
    <a:clrScheme name="Custom 81">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EY-Dark-global-widescreen-presentation-template-v2.4.potx" id="{5AD74FA7-4E1D-4CCE-BF71-9F4FD3C160F8}" vid="{C9329EA3-EDAA-4AB8-AE66-A6396FE98DA3}"/>
    </a:ext>
  </a:extLst>
</a:theme>
</file>

<file path=ppt/theme/theme2.xml><?xml version="1.0" encoding="utf-8"?>
<a:theme xmlns:a="http://schemas.openxmlformats.org/drawingml/2006/main" name="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EY-Dark-global-widescreen-presentation-template-v2.4.potx" id="{5AD74FA7-4E1D-4CCE-BF71-9F4FD3C160F8}" vid="{9A9EC483-FE5F-471F-9D0C-A18BDE370B78}"/>
    </a:ext>
  </a:extLst>
</a:theme>
</file>

<file path=ppt/theme/theme3.xml><?xml version="1.0" encoding="utf-8"?>
<a:theme xmlns:a="http://schemas.openxmlformats.org/drawingml/2006/main" name="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EY-Dark-global-widescreen-presentation-template-v2.4.potx" id="{5AD74FA7-4E1D-4CCE-BF71-9F4FD3C160F8}" vid="{2EA81781-312A-476C-BC59-3C4E2358A878}"/>
    </a:ext>
  </a:extLst>
</a:theme>
</file>

<file path=ppt/theme/theme4.xml><?xml version="1.0" encoding="utf-8"?>
<a:theme xmlns:a="http://schemas.openxmlformats.org/drawingml/2006/main" name="EY Core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EY-Dark-global-widescreen-presentation-template-v2.4.potx" id="{5AD74FA7-4E1D-4CCE-BF71-9F4FD3C160F8}" vid="{89E0D300-3768-4A5C-91CF-4A3FAC73FE09}"/>
    </a:ext>
  </a:extLst>
</a:theme>
</file>

<file path=ppt/theme/theme5.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Global_EY_standard_presentation_2019_v1.4.pptx" id="{D41D8C2E-7E7A-42AC-AD41-0B3E329AEAE3}" vid="{322BF517-F158-419F-AF43-566456CC8F6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C014D9-0F8B-4066-823B-E589F64FAF10}">
  <ds:schemaRefs>
    <ds:schemaRef ds:uri="http://schemas.microsoft.com/sharepoint/v3/contenttype/forms"/>
  </ds:schemaRefs>
</ds:datastoreItem>
</file>

<file path=customXml/itemProps2.xml><?xml version="1.0" encoding="utf-8"?>
<ds:datastoreItem xmlns:ds="http://schemas.openxmlformats.org/officeDocument/2006/customXml" ds:itemID="{7F65AB86-1CAD-4676-9ABB-FFFB9FE6C6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87F47-891A-4332-AEE8-A122FCE56C49}">
  <ds:schemaRefs>
    <ds:schemaRef ds:uri="1c6418b3-4e4e-49a4-a824-94e145bb045f"/>
    <ds:schemaRef ds:uri="714879ae-1033-45c6-9be3-c577918c63c3"/>
    <ds:schemaRef ds:uri="d66d34b1-72ad-4c6d-9cfb-53735687cf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EY-Dark-global-widescreen-presentation-template-v2.5</Template>
  <TotalTime>7050</TotalTime>
  <Words>8103</Words>
  <Application>Microsoft Office PowerPoint</Application>
  <PresentationFormat>Widescreen</PresentationFormat>
  <Paragraphs>878</Paragraphs>
  <Slides>85</Slides>
  <Notes>27</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85</vt:i4>
      </vt:variant>
    </vt:vector>
  </HeadingPairs>
  <TitlesOfParts>
    <vt:vector size="101" baseType="lpstr">
      <vt:lpstr>Arial</vt:lpstr>
      <vt:lpstr>Calibri</vt:lpstr>
      <vt:lpstr>EYInterstate</vt:lpstr>
      <vt:lpstr>EYInterstate Light</vt:lpstr>
      <vt:lpstr>EYInterstate Light (Body)</vt:lpstr>
      <vt:lpstr>Georgia</vt:lpstr>
      <vt:lpstr>Georgia Pro</vt:lpstr>
      <vt:lpstr>Times</vt:lpstr>
      <vt:lpstr>Times New Roman</vt:lpstr>
      <vt:lpstr>Wingdings</vt:lpstr>
      <vt:lpstr>Large Text [SPECTRUM]</vt:lpstr>
      <vt:lpstr>Large Text [DARK]</vt:lpstr>
      <vt:lpstr>Small Text [DARK]</vt:lpstr>
      <vt:lpstr>EY Core Slides</vt:lpstr>
      <vt:lpstr>EY dark background</vt:lpstr>
      <vt:lpstr>think-cell Slide</vt:lpstr>
      <vt:lpstr>Welcome 2026 Future Tax Leaders Program</vt:lpstr>
      <vt:lpstr>Disclaimer</vt:lpstr>
      <vt:lpstr>CPE eligibility</vt:lpstr>
      <vt:lpstr>Today’s agenda and program overview </vt:lpstr>
      <vt:lpstr>Learning objectives</vt:lpstr>
      <vt:lpstr>Presenters</vt:lpstr>
      <vt:lpstr>Internal Revenue Code (IRC) Section 501(c)(3) exemption</vt:lpstr>
      <vt:lpstr>Section 501(c)(3) exemption </vt:lpstr>
      <vt:lpstr>Section 501(c)(3) exemption (cont.)</vt:lpstr>
      <vt:lpstr>Section 501(c)(3) exemption (cont.)</vt:lpstr>
      <vt:lpstr>Polling question 1</vt:lpstr>
      <vt:lpstr>Section 501(c)(3) exemption (cont.)</vt:lpstr>
      <vt:lpstr>Polling question 2</vt:lpstr>
      <vt:lpstr>Foundation classification</vt:lpstr>
      <vt:lpstr>Foundation classification</vt:lpstr>
      <vt:lpstr>Foundation classification (cont.)</vt:lpstr>
      <vt:lpstr>Publicly supported organizations</vt:lpstr>
      <vt:lpstr>Polling question 3</vt:lpstr>
      <vt:lpstr>Supporting organizations </vt:lpstr>
      <vt:lpstr>Supporting organizations (cont.) </vt:lpstr>
      <vt:lpstr>Polling question 4</vt:lpstr>
      <vt:lpstr>IRS Form 1023, Application for Recognition of Exemption Under Section 501(c)(3) of the Internal Revenue Code</vt:lpstr>
      <vt:lpstr>Form 1023 </vt:lpstr>
      <vt:lpstr>Form 1023 (cont.)</vt:lpstr>
      <vt:lpstr>Polling question 5</vt:lpstr>
      <vt:lpstr>Form 1023 (cont.) </vt:lpstr>
      <vt:lpstr>Form 1023-EZ</vt:lpstr>
      <vt:lpstr>Form 1023 – electronic filing requirements</vt:lpstr>
      <vt:lpstr>Group ruling</vt:lpstr>
      <vt:lpstr>State and local tax exemptions </vt:lpstr>
      <vt:lpstr>Polling question 6</vt:lpstr>
      <vt:lpstr>Break</vt:lpstr>
      <vt:lpstr>Website and resources demo</vt:lpstr>
      <vt:lpstr>Resources demo </vt:lpstr>
      <vt:lpstr>Polling question 7</vt:lpstr>
      <vt:lpstr>Resources demo (cont.) </vt:lpstr>
      <vt:lpstr>Polling question 8</vt:lpstr>
      <vt:lpstr>Ongoing IRS filing obligations</vt:lpstr>
      <vt:lpstr>Ongoing IRS filing obligations</vt:lpstr>
      <vt:lpstr>Which Form 990 to file  </vt:lpstr>
      <vt:lpstr>What is reported on Form 990?</vt:lpstr>
      <vt:lpstr>Form 990 schedules</vt:lpstr>
      <vt:lpstr>Form 990 filing </vt:lpstr>
      <vt:lpstr>Polling question 9</vt:lpstr>
      <vt:lpstr>Form 990 penalties (2025 Form)</vt:lpstr>
      <vt:lpstr>Other IRS filing obligations</vt:lpstr>
      <vt:lpstr>Polling question 10</vt:lpstr>
      <vt:lpstr>Unrelated business income tax</vt:lpstr>
      <vt:lpstr>Unrelated business income tax (UBIT) and Form 990-T</vt:lpstr>
      <vt:lpstr>Unrelated business income tax (UBIT)</vt:lpstr>
      <vt:lpstr>UBIT (cont.)</vt:lpstr>
      <vt:lpstr>UBIT (cont.)</vt:lpstr>
      <vt:lpstr>IRC Section 512(a)(6) siloing</vt:lpstr>
      <vt:lpstr>IRC Section 512(a)(6) general rule: NAICS codes</vt:lpstr>
      <vt:lpstr>IRC Section 512(a)(6): non-NAICS business activity codes for certain types of investments</vt:lpstr>
      <vt:lpstr>IRC Section 512(a)(6): qualifying partnership interests (QPIs) </vt:lpstr>
      <vt:lpstr>IRC Section 512(a)(6): qualifying partnership interests (QPIs) (cont.)</vt:lpstr>
      <vt:lpstr>IRC Section 512(a)(6): qualifying partnership interests (QPIs) (cont.)</vt:lpstr>
      <vt:lpstr>Polling question 11</vt:lpstr>
      <vt:lpstr>UBI deductions: allocation methodology </vt:lpstr>
      <vt:lpstr>UBI deductions: allocation methodology (cont.)</vt:lpstr>
      <vt:lpstr>UBI deductions: allocation methodology (cont.) </vt:lpstr>
      <vt:lpstr>Private benefit, private inurement and excess benefit transactions</vt:lpstr>
      <vt:lpstr>Private benefit, private inurement and excess benefit transactions</vt:lpstr>
      <vt:lpstr>Private benefit, private inurement and excess benefit transactions (cont.)</vt:lpstr>
      <vt:lpstr>Private benefit, private inurement and excess benefit transactions (cont.)</vt:lpstr>
      <vt:lpstr>Private benefit, private inurement and excess benefit transactions (cont.)</vt:lpstr>
      <vt:lpstr>Private benefit, private inurement and excess benefit transactions (cont.)</vt:lpstr>
      <vt:lpstr>Break</vt:lpstr>
      <vt:lpstr>Artificial intelligence (AI) in tax</vt:lpstr>
      <vt:lpstr>Polling question 12</vt:lpstr>
      <vt:lpstr>Do you believe GenAI will help drive increased effectiveness and efficiencies within your tax function in the next three years?</vt:lpstr>
      <vt:lpstr>What is generative AI – also called GenAI?</vt:lpstr>
      <vt:lpstr>Why is AI suddenly relevant?</vt:lpstr>
      <vt:lpstr>Polling question 13</vt:lpstr>
      <vt:lpstr>The data boom – when your workload grows exponentially</vt:lpstr>
      <vt:lpstr>The role and ‘skills’ of AI for tax</vt:lpstr>
      <vt:lpstr>The AI pilot</vt:lpstr>
      <vt:lpstr>Estimating level of effort</vt:lpstr>
      <vt:lpstr>Estimating benefit</vt:lpstr>
      <vt:lpstr>Polling question 14</vt:lpstr>
      <vt:lpstr>Key takeaways</vt:lpstr>
      <vt:lpstr>Closing remarks</vt:lpstr>
      <vt:lpstr>Wrap-up</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L Hodges</dc:creator>
  <cp:lastModifiedBy>Shaiju Ps</cp:lastModifiedBy>
  <cp:revision>4</cp:revision>
  <dcterms:created xsi:type="dcterms:W3CDTF">2026-01-07T17:56:05Z</dcterms:created>
  <dcterms:modified xsi:type="dcterms:W3CDTF">2026-01-30T06:17:19Z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ies>
</file>