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theme/themeOverride1.xml" ContentType="application/vnd.openxmlformats-officedocument.themeOverride+xml"/>
  <Override PartName="/ppt/tags/tag7.xml" ContentType="application/vnd.openxmlformats-officedocument.presentationml.tags+xml"/>
  <Override PartName="/ppt/notesSlides/notesSlide3.xml" ContentType="application/vnd.openxmlformats-officedocument.presentationml.notesSlide+xml"/>
  <Override PartName="/ppt/theme/themeOverride2.xml" ContentType="application/vnd.openxmlformats-officedocument.themeOverride+xml"/>
  <Override PartName="/ppt/tags/tag8.xml" ContentType="application/vnd.openxmlformats-officedocument.presentationml.tags+xml"/>
  <Override PartName="/ppt/notesSlides/notesSlide4.xml" ContentType="application/vnd.openxmlformats-officedocument.presentationml.notesSlide+xml"/>
  <Override PartName="/ppt/theme/themeOverride3.xml" ContentType="application/vnd.openxmlformats-officedocument.themeOverride+xml"/>
  <Override PartName="/ppt/tags/tag9.xml" ContentType="application/vnd.openxmlformats-officedocument.presentationml.tags+xml"/>
  <Override PartName="/ppt/notesSlides/notesSlide5.xml" ContentType="application/vnd.openxmlformats-officedocument.presentationml.notesSlide+xml"/>
  <Override PartName="/ppt/theme/themeOverride4.xml" ContentType="application/vnd.openxmlformats-officedocument.themeOverride+xml"/>
  <Override PartName="/ppt/tags/tag10.xml" ContentType="application/vnd.openxmlformats-officedocument.presentationml.tags+xml"/>
  <Override PartName="/ppt/notesSlides/notesSlide6.xml" ContentType="application/vnd.openxmlformats-officedocument.presentationml.notesSlide+xml"/>
  <Override PartName="/ppt/theme/themeOverride5.xml" ContentType="application/vnd.openxmlformats-officedocument.themeOverride+xml"/>
  <Override PartName="/ppt/tags/tag11.xml" ContentType="application/vnd.openxmlformats-officedocument.presentationml.tags+xml"/>
  <Override PartName="/ppt/notesSlides/notesSlide7.xml" ContentType="application/vnd.openxmlformats-officedocument.presentationml.notesSlide+xml"/>
  <Override PartName="/ppt/theme/themeOverride6.xml" ContentType="application/vnd.openxmlformats-officedocument.themeOverr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7.xml" ContentType="application/vnd.openxmlformats-officedocument.themeOverride+xml"/>
  <Override PartName="/ppt/tags/tag13.xml" ContentType="application/vnd.openxmlformats-officedocument.presentationml.tags+xml"/>
  <Override PartName="/ppt/notesSlides/notesSlide10.xml" ContentType="application/vnd.openxmlformats-officedocument.presentationml.notesSlide+xml"/>
  <Override PartName="/ppt/theme/themeOverride8.xml" ContentType="application/vnd.openxmlformats-officedocument.themeOverride+xml"/>
  <Override PartName="/ppt/tags/tag14.xml" ContentType="application/vnd.openxmlformats-officedocument.presentationml.tags+xml"/>
  <Override PartName="/ppt/notesSlides/notesSlide11.xml" ContentType="application/vnd.openxmlformats-officedocument.presentationml.notesSlide+xml"/>
  <Override PartName="/ppt/theme/themeOverride9.xml" ContentType="application/vnd.openxmlformats-officedocument.themeOverride+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0.xml" ContentType="application/vnd.openxmlformats-officedocument.themeOverride+xml"/>
  <Override PartName="/ppt/tags/tag16.xml" ContentType="application/vnd.openxmlformats-officedocument.presentationml.tags+xml"/>
  <Override PartName="/ppt/notesSlides/notesSlide14.xml" ContentType="application/vnd.openxmlformats-officedocument.presentationml.notesSlide+xml"/>
  <Override PartName="/ppt/theme/themeOverride11.xml" ContentType="application/vnd.openxmlformats-officedocument.themeOverride+xml"/>
  <Override PartName="/ppt/tags/tag1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2.xml" ContentType="application/vnd.openxmlformats-officedocument.themeOverride+xml"/>
  <Override PartName="/ppt/tags/tag18.xml" ContentType="application/vnd.openxmlformats-officedocument.presentationml.tags+xml"/>
  <Override PartName="/ppt/notesSlides/notesSlide17.xml" ContentType="application/vnd.openxmlformats-officedocument.presentationml.notesSlide+xml"/>
  <Override PartName="/ppt/theme/themeOverride13.xml" ContentType="application/vnd.openxmlformats-officedocument.themeOverr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tags/tag40.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94" r:id="rId5"/>
    <p:sldMasterId id="2147484450" r:id="rId6"/>
    <p:sldMasterId id="2147484085" r:id="rId7"/>
    <p:sldMasterId id="2147484077" r:id="rId8"/>
    <p:sldMasterId id="2147484504" r:id="rId9"/>
  </p:sldMasterIdLst>
  <p:notesMasterIdLst>
    <p:notesMasterId r:id="rId64"/>
  </p:notesMasterIdLst>
  <p:handoutMasterIdLst>
    <p:handoutMasterId r:id="rId65"/>
  </p:handoutMasterIdLst>
  <p:sldIdLst>
    <p:sldId id="1881839132" r:id="rId10"/>
    <p:sldId id="909" r:id="rId11"/>
    <p:sldId id="910" r:id="rId12"/>
    <p:sldId id="956" r:id="rId13"/>
    <p:sldId id="836" r:id="rId14"/>
    <p:sldId id="915" r:id="rId15"/>
    <p:sldId id="259" r:id="rId16"/>
    <p:sldId id="911" r:id="rId17"/>
    <p:sldId id="916" r:id="rId18"/>
    <p:sldId id="975" r:id="rId19"/>
    <p:sldId id="976" r:id="rId20"/>
    <p:sldId id="977" r:id="rId21"/>
    <p:sldId id="914" r:id="rId22"/>
    <p:sldId id="970" r:id="rId23"/>
    <p:sldId id="979" r:id="rId24"/>
    <p:sldId id="980" r:id="rId25"/>
    <p:sldId id="981" r:id="rId26"/>
    <p:sldId id="913" r:id="rId27"/>
    <p:sldId id="261" r:id="rId28"/>
    <p:sldId id="982" r:id="rId29"/>
    <p:sldId id="983" r:id="rId30"/>
    <p:sldId id="912" r:id="rId31"/>
    <p:sldId id="895" r:id="rId32"/>
    <p:sldId id="984" r:id="rId33"/>
    <p:sldId id="964" r:id="rId34"/>
    <p:sldId id="985" r:id="rId35"/>
    <p:sldId id="986" r:id="rId36"/>
    <p:sldId id="933" r:id="rId37"/>
    <p:sldId id="929" r:id="rId38"/>
    <p:sldId id="987" r:id="rId39"/>
    <p:sldId id="988" r:id="rId40"/>
    <p:sldId id="989" r:id="rId41"/>
    <p:sldId id="990" r:id="rId42"/>
    <p:sldId id="991" r:id="rId43"/>
    <p:sldId id="992" r:id="rId44"/>
    <p:sldId id="993" r:id="rId45"/>
    <p:sldId id="934" r:id="rId46"/>
    <p:sldId id="931" r:id="rId47"/>
    <p:sldId id="994" r:id="rId48"/>
    <p:sldId id="995" r:id="rId49"/>
    <p:sldId id="996" r:id="rId50"/>
    <p:sldId id="997" r:id="rId51"/>
    <p:sldId id="969" r:id="rId52"/>
    <p:sldId id="998" r:id="rId53"/>
    <p:sldId id="932" r:id="rId54"/>
    <p:sldId id="999" r:id="rId55"/>
    <p:sldId id="1000" r:id="rId56"/>
    <p:sldId id="1001" r:id="rId57"/>
    <p:sldId id="1002" r:id="rId58"/>
    <p:sldId id="1003" r:id="rId59"/>
    <p:sldId id="1004" r:id="rId60"/>
    <p:sldId id="952" r:id="rId61"/>
    <p:sldId id="957" r:id="rId62"/>
    <p:sldId id="1881839130" r:id="rId63"/>
  </p:sldIdLst>
  <p:sldSz cx="12192000" cy="6858000"/>
  <p:notesSz cx="6950075" cy="9236075"/>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5543908-D8FE-7CA0-6FB6-2AA7D39DE262}" name="Stephen M Clarke" initials="SC" userId="S::stephen.clarke@ey.com::befa8dfb-ebfb-4771-a396-69bc374478d2" providerId="AD"/>
  <p188:author id="{30CA551C-A653-332F-8488-99B9920084A8}" name="Matt Hanify" initials="MH" userId="S::Matt.Hanify@ey.com::e142ae42-f091-4afb-831c-a10f8891ab37" providerId="AD"/>
  <p188:author id="{6075183C-27B2-F836-9EFC-B6B6B93CB876}" name="Stephen M Clarke" initials="SC" userId="S::Stephen.Clarke@ey.com::befa8dfb-ebfb-4771-a396-69bc374478d2" providerId="AD"/>
  <p188:author id="{9D227B47-0F0C-67B1-5AB0-87AE8D6F9649}" name="Reggie Hankerson" initials="RH" userId="S::Reggie.Hankerson@ey.com::cb3cd339-ea5a-4e69-b860-7f2581be6e4d" providerId="AD"/>
  <p188:author id="{273AF24A-0C3C-23E9-8FF7-DD38E36801B8}" name="Rizvana B Noorudeen" initials="" userId="S::Rizvana.B.Noorudeen@gds.ey.com::f81f4dc6-2536-4c50-bd69-8fabfae6cb32" providerId="AD"/>
  <p188:author id="{11BBA14C-916F-ED36-2230-8D8A64FD1E6D}" name="Arun T G" initials="AG" userId="S::Arun.T.G@gds.ey.com::d72c0e9f-ba8d-4b1a-9b54-e5bae35dd669" providerId="AD"/>
  <p188:author id="{F9936759-4445-7E13-D885-88FEDE4D3431}" name="Cal Hoke" initials="CH" userId="S::Cal.Hoke@ey.com::259a180a-dc2f-4cb0-984a-376f4631bfd8" providerId="AD"/>
  <p188:author id="{ED98635B-FA34-D331-F0D5-6E5056F1C912}" name="Christian Lum" initials="CL" userId="S::Christian.Lum@ey.com::581bbf9a-b30e-48ec-a130-121f3ae72f8d" providerId="AD"/>
  <p188:author id="{7E458B67-C412-0511-FAB3-4B17EB321652}" name="Chris Kramer" initials="CK" userId="S::Christopher.Kramer@ey.com::91898555-a6b5-4c1b-8618-941af9b62861" providerId="AD"/>
  <p188:author id="{B2B23773-8882-CB2F-1FEB-2E1C99007A1E}" name="Melissa McAdoo" initials="MM" userId="S::Melissa.McAdoo@ey.com::926c6e1d-0747-43e8-b3f1-6c3308cb6fef" providerId="AD"/>
  <p188:author id="{97AA8577-EE7A-E9E3-E685-5F8C53F9CE19}" name="Eva Nitta" initials="EN" userId="S::Eva.Nitta@ey.com::72c2849b-ba90-4d59-8da5-a4b112de1bd6" providerId="AD"/>
  <p188:author id="{7666718B-7E9C-BA87-9900-0AA03D074D1D}" name="Kristen G Farr Capizzi" initials="KF" userId="S::Kristen.G.Farr.Capizzi@ey.com::144e885b-eaeb-4b3c-ae37-2fb6453e043a" providerId="AD"/>
  <p188:author id="{E04AA993-DAF3-841F-C415-79E927D4C5BD}" name="George F Pagano" initials="GP" userId="S::George.F.Pagano@ey.com::1f9495f9-0cd2-4b5c-94b5-5eca21287de9" providerId="AD"/>
  <p188:author id="{26392E9B-BD41-DD28-F444-236522FB4D2E}" name="Vanessa M Espinoza" initials="VE" userId="S::Vanessa.M.Espinoza@ey.com::faadf367-f1e2-44fd-8b0b-bfd98216818d" providerId="AD"/>
  <p188:author id="{AD3BF1AF-C2E3-35EB-5E66-C2EC380BABDE}" name="Clement Jo Mathew" initials="CJ" userId="Clement Jo Mathew" providerId="None"/>
  <p188:author id="{7BE712B2-565A-1503-06CF-1362F5BD3AD9}" name="Megan G Dahlgren" initials="MD" userId="S::megan.fentzloff@ey.com::7ea73cd3-981a-47e0-ba00-30186c6cf7bf" providerId="AD"/>
  <p188:author id="{D6D6CBD3-8D43-9D39-E025-B0749B57002E}" name="Megan G Dahlgren" initials="MD" userId="S::Megan.Fentzloff@ey.com::7ea73cd3-981a-47e0-ba00-30186c6cf7bf" providerId="AD"/>
  <p188:author id="{8DE1AFE6-272C-5F6C-D741-9A1DE3BEC805}" name="Emma Walsh" initials="EW" userId="S::emma.walsh4@ey.com::ca419f8f-0a75-47b1-ad5c-1981fb384922" providerId="AD"/>
  <p188:author id="{223EEAEC-4CD6-A883-BA6C-56487011422A}" name="Lauren E Bennett" initials="LB" userId="S::Lauren.E.Bennett@ey.com::1efe2e3d-a57d-47c9-a93b-8a47366b4853" providerId="AD"/>
  <p188:author id="{B981BCFD-1F07-78E0-637E-FD3D56F9C72A}" name="Constance M Geiger" initials="CG" userId="S::Constance.Geiger@ey.com::1e5d53f2-ec73-4ee1-9998-d89ba713a9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E0E14"/>
    <a:srgbClr val="2DB757"/>
    <a:srgbClr val="0E1515"/>
    <a:srgbClr val="141115"/>
    <a:srgbClr val="0E1B18"/>
    <a:srgbClr val="2E2E38"/>
    <a:srgbClr val="747480"/>
    <a:srgbClr val="151214"/>
    <a:srgbClr val="469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62B440-112D-492C-BB05-206E3BA553CE}" v="2" dt="2026-03-20T21:17:25.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81840" autoAdjust="0"/>
  </p:normalViewPr>
  <p:slideViewPr>
    <p:cSldViewPr snapToGrid="0">
      <p:cViewPr varScale="1">
        <p:scale>
          <a:sx n="48" d="100"/>
          <a:sy n="48" d="100"/>
        </p:scale>
        <p:origin x="848" y="6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gs" Target="tags/tag1.xml"/><Relationship Id="rId5" Type="http://schemas.openxmlformats.org/officeDocument/2006/relationships/slideMaster" Target="slideMasters/slideMaster1.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2.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handoutMaster" Target="handoutMasters/handoutMaster1.xml"/><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3.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27/03/2026</a:t>
            </a:fld>
            <a:endParaRPr lang="en-GB" dirty="0">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27/03/2026</a:t>
            </a:fld>
            <a:endParaRPr lang="en-GB"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GB"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B3B85-C5F0-C316-4993-92936EAA3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764D0-9345-C146-E913-C3CB7DF82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50B92-4622-5C22-C4E5-18D816118F02}"/>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E753F0B5-E651-B497-10ED-AA3C4FF4F4BE}"/>
              </a:ext>
            </a:extLst>
          </p:cNvPr>
          <p:cNvSpPr>
            <a:spLocks noGrp="1"/>
          </p:cNvSpPr>
          <p:nvPr>
            <p:ph type="sldNum" sz="quarter" idx="5"/>
          </p:nvPr>
        </p:nvSpPr>
        <p:spPr/>
        <p:txBody>
          <a:bodyPr/>
          <a:lstStyle/>
          <a:p>
            <a:fld id="{5B43D19E-BFDB-4C92-8EDD-32EDDA8F41DF}" type="slidenum">
              <a:rPr lang="en-GB" smtClean="0"/>
              <a:pPr/>
              <a:t>1</a:t>
            </a:fld>
            <a:endParaRPr lang="en-GB"/>
          </a:p>
        </p:txBody>
      </p:sp>
    </p:spTree>
    <p:extLst>
      <p:ext uri="{BB962C8B-B14F-4D97-AF65-F5344CB8AC3E}">
        <p14:creationId xmlns:p14="http://schemas.microsoft.com/office/powerpoint/2010/main" val="2882536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B6468-38A5-F59A-B31C-FB89FE41B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CF98D-DE81-6249-826D-8D855EF0A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6F50A-14B8-0C68-1444-A267A963F2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31F4A8-4FC5-2525-E5AC-CF75F42BCF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027426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05B4C-3845-B0E4-AD58-F18CB34E2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1366F-62E4-4B0B-8212-002D8A562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5A8EB-F82F-EA20-3BFE-FA7407F5AE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FAD865-B5CB-1112-77B2-B280A21EFF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718655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82FE3-7BE0-1C46-9CA0-64F68F687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784E8-8E0D-09DB-6B63-EBD37D0D0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A44B5-CBC3-1B4D-BE64-FF3AFC26CB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6F14E3-FFE4-7B5E-8DB9-7182FE5C1A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11403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14090-EDB4-1BEA-DDC1-25FF5FB91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9A4F3-CAA5-54ED-2702-D0BBF0C9C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F135B-D90B-C8BF-752B-66A3AABB2B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865F07-9B4D-B64F-B4AF-E67023E7AFC3}"/>
              </a:ext>
            </a:extLst>
          </p:cNvPr>
          <p:cNvSpPr>
            <a:spLocks noGrp="1"/>
          </p:cNvSpPr>
          <p:nvPr>
            <p:ph type="sldNum" sz="quarter" idx="5"/>
          </p:nvPr>
        </p:nvSpPr>
        <p:spPr/>
        <p:txBody>
          <a:bodyPr/>
          <a:lstStyle/>
          <a:p>
            <a:fld id="{5B43D19E-BFDB-4C92-8EDD-32EDDA8F41DF}" type="slidenum">
              <a:rPr lang="en-GB" smtClean="0"/>
              <a:pPr/>
              <a:t>18</a:t>
            </a:fld>
            <a:endParaRPr lang="en-GB" dirty="0"/>
          </a:p>
        </p:txBody>
      </p:sp>
    </p:spTree>
    <p:extLst>
      <p:ext uri="{BB962C8B-B14F-4D97-AF65-F5344CB8AC3E}">
        <p14:creationId xmlns:p14="http://schemas.microsoft.com/office/powerpoint/2010/main" val="3597937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B5F78-63C1-D986-3302-E4A216BF9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17670-898C-386F-E696-6048F3C478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A1E9D7-FC65-5C41-436B-62A7ADC3BA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72736D-9876-6CF5-F414-0158044BDF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479286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DF200-123A-B901-4974-85013D2AD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0D616-8AF5-EA1B-843B-655877B17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5CB01-AF4B-78DB-DCC0-C9CEB87461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B8A3BD-88EF-3C8F-4B14-727F974B19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733314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43306-F593-1B8F-78B4-B31EB2757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398BB-59F5-93CE-773E-994755191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BFD88-983F-5368-11AC-241DEE1170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5DACE5-4FD0-0E4E-4087-7347D549AE84}"/>
              </a:ext>
            </a:extLst>
          </p:cNvPr>
          <p:cNvSpPr>
            <a:spLocks noGrp="1"/>
          </p:cNvSpPr>
          <p:nvPr>
            <p:ph type="sldNum" sz="quarter" idx="5"/>
          </p:nvPr>
        </p:nvSpPr>
        <p:spPr/>
        <p:txBody>
          <a:bodyPr/>
          <a:lstStyle/>
          <a:p>
            <a:fld id="{5B43D19E-BFDB-4C92-8EDD-32EDDA8F41DF}" type="slidenum">
              <a:rPr lang="en-GB" smtClean="0"/>
              <a:pPr/>
              <a:t>22</a:t>
            </a:fld>
            <a:endParaRPr lang="en-GB" dirty="0"/>
          </a:p>
        </p:txBody>
      </p:sp>
    </p:spTree>
    <p:extLst>
      <p:ext uri="{BB962C8B-B14F-4D97-AF65-F5344CB8AC3E}">
        <p14:creationId xmlns:p14="http://schemas.microsoft.com/office/powerpoint/2010/main" val="1604226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0F49-98FD-1E14-F42E-835BB384F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ACD9A-BA83-4497-42CE-659E8CA4A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D6745-88D7-B076-90F1-C69C27D8DB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62EF50-A1DA-E564-700A-33D2167610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7053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EDF7D-36C4-41FE-46BC-BE89D3CBE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9ADCB-03D1-A1C9-3AC7-0228D04F72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951DE-688C-4087-C56E-5CDA1E9F6E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71DF99-957A-37FA-E57E-420E0D9279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1452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B6D36-FE71-AAF8-45A8-D7469690B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DCE90-2232-C327-D26F-6831AD55E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B71D3-60EA-108A-E499-4842B3D7B7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052B51-5B3B-7AC0-E314-7F4FF2FD92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18001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a:t>
            </a:fld>
            <a:endParaRPr lang="en-GB" dirty="0"/>
          </a:p>
        </p:txBody>
      </p:sp>
    </p:spTree>
    <p:extLst>
      <p:ext uri="{BB962C8B-B14F-4D97-AF65-F5344CB8AC3E}">
        <p14:creationId xmlns:p14="http://schemas.microsoft.com/office/powerpoint/2010/main" val="65491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3EE63-B86E-2F18-EFFB-F4F47E564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6BCDF-74B5-1611-EA4D-FA464AEFCE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43E1F8-E970-32CC-2FC9-4CFBA38EF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EDFC9A-35E8-D31C-F131-707E61531D5F}"/>
              </a:ext>
            </a:extLst>
          </p:cNvPr>
          <p:cNvSpPr>
            <a:spLocks noGrp="1"/>
          </p:cNvSpPr>
          <p:nvPr>
            <p:ph type="sldNum" sz="quarter" idx="5"/>
          </p:nvPr>
        </p:nvSpPr>
        <p:spPr/>
        <p:txBody>
          <a:bodyPr/>
          <a:lstStyle/>
          <a:p>
            <a:fld id="{5B43D19E-BFDB-4C92-8EDD-32EDDA8F41DF}" type="slidenum">
              <a:rPr lang="en-GB" smtClean="0"/>
              <a:pPr/>
              <a:t>28</a:t>
            </a:fld>
            <a:endParaRPr lang="en-GB" dirty="0"/>
          </a:p>
        </p:txBody>
      </p:sp>
    </p:spTree>
    <p:extLst>
      <p:ext uri="{BB962C8B-B14F-4D97-AF65-F5344CB8AC3E}">
        <p14:creationId xmlns:p14="http://schemas.microsoft.com/office/powerpoint/2010/main" val="570745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29</a:t>
            </a:fld>
            <a:endParaRPr lang="en-GB" dirty="0"/>
          </a:p>
        </p:txBody>
      </p:sp>
    </p:spTree>
    <p:extLst>
      <p:ext uri="{BB962C8B-B14F-4D97-AF65-F5344CB8AC3E}">
        <p14:creationId xmlns:p14="http://schemas.microsoft.com/office/powerpoint/2010/main" val="1889557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D1189-2590-573D-22DB-1DC7325FC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11E00-8F9B-A331-B9AC-E5ECDC16E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A5A0A-3FED-D980-5EE0-487450966B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3FF219-8166-CEED-B8DB-7C833EB96E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020544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5A6CC-1A0A-B912-3AA5-AF6DE5AB4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C705D-39DA-3E6E-3B38-43A26065F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CA09C-2CFA-8711-15DF-E4F2339666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08F7C7-D240-B529-15AD-9CE502FC7F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07520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33294-CA38-0C94-2DBB-5982BBEB5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7F8C4-487E-3377-F764-AF27067B1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3F5AEE-1BB3-8BA5-05A7-59FBC6927F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F02F14-CE8F-0E5C-518A-35819B08A2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403829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DDE82-EBA2-E539-B656-23A530475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CAA44-D9B1-0A4F-0C90-776622201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D7C5F-7220-D608-26D5-B6235B965A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C4E5A2-0770-2479-57F7-7E21321AC0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818642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525E9-6CE6-3C5E-E3E4-E8CAE88DE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D9216-DB44-E8B0-70E4-B3A7D95AC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DEB9E-A909-FAA3-46AB-FF55DBF1F4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E580A7-940F-E1E1-3F90-D7BE021D86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14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8207A-5F09-0893-2361-97CF3A5C4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8B454-2E9B-F9E3-FAEB-640C82C9C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1717D-DC46-F115-226C-E24BA2C881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31E6A7-7BF1-0F29-A3B4-B21367FD80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4302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45D6B-6E93-700F-41D9-529C56261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3DCA4-BF9F-B005-62AA-E97B89A77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1345B-9AFF-15BC-725D-D1521CB0D4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872511-E16E-78BA-2CAF-5CB285419A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770990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4B49C-9A66-D8E9-129F-E80B80081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62CAD-81AB-C2DC-CEA3-C38ACA842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E30F0-92B7-1AA8-8F92-AE72A4F967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65411E-762D-3292-D179-C593E1A3C0B3}"/>
              </a:ext>
            </a:extLst>
          </p:cNvPr>
          <p:cNvSpPr>
            <a:spLocks noGrp="1"/>
          </p:cNvSpPr>
          <p:nvPr>
            <p:ph type="sldNum" sz="quarter" idx="5"/>
          </p:nvPr>
        </p:nvSpPr>
        <p:spPr/>
        <p:txBody>
          <a:bodyPr/>
          <a:lstStyle/>
          <a:p>
            <a:fld id="{5B43D19E-BFDB-4C92-8EDD-32EDDA8F41DF}" type="slidenum">
              <a:rPr lang="en-GB" smtClean="0"/>
              <a:pPr/>
              <a:t>37</a:t>
            </a:fld>
            <a:endParaRPr lang="en-GB" dirty="0"/>
          </a:p>
        </p:txBody>
      </p:sp>
    </p:spTree>
    <p:extLst>
      <p:ext uri="{BB962C8B-B14F-4D97-AF65-F5344CB8AC3E}">
        <p14:creationId xmlns:p14="http://schemas.microsoft.com/office/powerpoint/2010/main" val="176564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a:t>
            </a:fld>
            <a:endParaRPr lang="en-GB" dirty="0"/>
          </a:p>
        </p:txBody>
      </p:sp>
    </p:spTree>
    <p:extLst>
      <p:ext uri="{BB962C8B-B14F-4D97-AF65-F5344CB8AC3E}">
        <p14:creationId xmlns:p14="http://schemas.microsoft.com/office/powerpoint/2010/main" val="4087672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53DD8-8BA0-274A-4792-0D0686D10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574FB-88BF-6728-AB57-57BDCA5F2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F8D93-C2B9-46CC-12E0-1838CF63128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C1D1198-3D1A-D3ED-1838-A47BEDB913FC}"/>
              </a:ext>
            </a:extLst>
          </p:cNvPr>
          <p:cNvSpPr>
            <a:spLocks noGrp="1"/>
          </p:cNvSpPr>
          <p:nvPr>
            <p:ph type="sldNum" sz="quarter" idx="5"/>
          </p:nvPr>
        </p:nvSpPr>
        <p:spPr/>
        <p:txBody>
          <a:bodyPr/>
          <a:lstStyle/>
          <a:p>
            <a:fld id="{5B43D19E-BFDB-4C92-8EDD-32EDDA8F41DF}" type="slidenum">
              <a:rPr lang="en-GB" smtClean="0"/>
              <a:pPr/>
              <a:t>38</a:t>
            </a:fld>
            <a:endParaRPr lang="en-GB" dirty="0"/>
          </a:p>
        </p:txBody>
      </p:sp>
    </p:spTree>
    <p:extLst>
      <p:ext uri="{BB962C8B-B14F-4D97-AF65-F5344CB8AC3E}">
        <p14:creationId xmlns:p14="http://schemas.microsoft.com/office/powerpoint/2010/main" val="281096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EAE37-952E-A071-971F-107C06FC7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33B1A-9B92-E148-C0BF-DEF9C2DBD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D32E9-0C74-8D4B-A432-C83D28A06B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8FD31A-5464-7C9D-8CC6-DBC877439E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45174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E32DB-4DA9-60D8-77AB-4DA3C04DA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352A7-8348-EB1D-B86E-89B7C2F4E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9603D2-CA0F-0C23-13DE-8A33FF861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0E513E-B807-9E1B-5DBC-103BC9070A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43944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FB192-BAE1-6B93-E836-C486D0254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04897-6C16-18B8-2779-781E4B8077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781B1-6D57-872B-6DFE-31C09B9804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27A77C-289F-5A14-701D-DA7D9F14F8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901444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CBAC4-81D2-04F5-66CC-D1DBEEF3A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BE42B-41CA-6E32-6260-DA6ED6021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18A3A-3E0F-5D55-2E06-4541B459DE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0131C9-CBFC-373A-6E60-90E430F7F4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335059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53D1F-738F-9879-0182-DCFB6F7C6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86F73-D495-DDFE-04A8-652627150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FB3C3-9EFD-8ACA-A9C0-A4215ED77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401F4-F3EE-3E33-E591-9E30FC92DA73}"/>
              </a:ext>
            </a:extLst>
          </p:cNvPr>
          <p:cNvSpPr>
            <a:spLocks noGrp="1"/>
          </p:cNvSpPr>
          <p:nvPr>
            <p:ph type="sldNum" sz="quarter" idx="5"/>
          </p:nvPr>
        </p:nvSpPr>
        <p:spPr/>
        <p:txBody>
          <a:bodyPr/>
          <a:lstStyle/>
          <a:p>
            <a:fld id="{5B43D19E-BFDB-4C92-8EDD-32EDDA8F41DF}" type="slidenum">
              <a:rPr lang="en-GB" smtClean="0"/>
              <a:pPr/>
              <a:t>43</a:t>
            </a:fld>
            <a:endParaRPr lang="en-GB" dirty="0"/>
          </a:p>
        </p:txBody>
      </p:sp>
    </p:spTree>
    <p:extLst>
      <p:ext uri="{BB962C8B-B14F-4D97-AF65-F5344CB8AC3E}">
        <p14:creationId xmlns:p14="http://schemas.microsoft.com/office/powerpoint/2010/main" val="1843017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9374A-5AAA-C81C-BF59-A7A26E02B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60D0D-01CE-3008-2E62-95EA19F61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1DEA4-4A4E-CF91-6D6E-5E7B1EB2D8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E1E60E-53A5-C687-FDF7-215484172D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16466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E6EAF-FA50-6DEB-1C12-4207C1180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8BD5D-F5E8-D824-6897-8CCA8683F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3B9B1-EDFA-0E79-1F93-1D0625FE921E}"/>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5F1DB79E-93B3-72B5-C0AE-A59366178E94}"/>
              </a:ext>
            </a:extLst>
          </p:cNvPr>
          <p:cNvSpPr>
            <a:spLocks noGrp="1"/>
          </p:cNvSpPr>
          <p:nvPr>
            <p:ph type="sldNum" sz="quarter" idx="5"/>
          </p:nvPr>
        </p:nvSpPr>
        <p:spPr/>
        <p:txBody>
          <a:bodyPr/>
          <a:lstStyle/>
          <a:p>
            <a:fld id="{5B43D19E-BFDB-4C92-8EDD-32EDDA8F41DF}" type="slidenum">
              <a:rPr lang="en-GB" smtClean="0"/>
              <a:pPr/>
              <a:t>45</a:t>
            </a:fld>
            <a:endParaRPr lang="en-GB" dirty="0"/>
          </a:p>
        </p:txBody>
      </p:sp>
    </p:spTree>
    <p:extLst>
      <p:ext uri="{BB962C8B-B14F-4D97-AF65-F5344CB8AC3E}">
        <p14:creationId xmlns:p14="http://schemas.microsoft.com/office/powerpoint/2010/main" val="1121699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524CA-56F6-ABFF-D8B7-6BCF77888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371F7-8527-E71F-5E04-34C183F84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661A7-A03A-49FD-9784-A03FB3DDB8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CA3356-D280-3EB6-A58E-D0D90C5B37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79968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D30A1-0FE2-3EAE-7E0D-D64938645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4532E-EDBB-7C7E-D3CA-848A00398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AF86D-63AE-F58D-F30E-BE6A1D30F2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70A495-5733-A71E-E93B-1027A9ECC9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939298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B43D19E-BFDB-4C92-8EDD-32EDDA8F41DF}" type="slidenum">
              <a:rPr lang="en-GB" smtClean="0"/>
              <a:pPr/>
              <a:t>8</a:t>
            </a:fld>
            <a:endParaRPr lang="en-GB" dirty="0"/>
          </a:p>
        </p:txBody>
      </p:sp>
    </p:spTree>
    <p:extLst>
      <p:ext uri="{BB962C8B-B14F-4D97-AF65-F5344CB8AC3E}">
        <p14:creationId xmlns:p14="http://schemas.microsoft.com/office/powerpoint/2010/main" val="2047639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7F09-0A99-F47E-15DB-DB03F43E0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AF95AD-7DCF-7D0A-B207-FC1818F87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F2D61-1F90-5BB7-9AF4-702E7E4DFA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87BB68-15BF-7D5C-2F77-D75CD5FC7F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147091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1D344-3845-4286-FA2B-22DCD8204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08505-ABEB-D1AC-41C8-76788D6F6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3C0F8-01BE-C9B0-E8A7-7CE1D1CF46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B12BDC-D533-F14A-5AB8-17ACF2757F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178743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0E1E2-5450-248A-3659-B1ECC9580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EACC-8367-ED7C-7482-6D052A27A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72CAF-A800-AA9A-CFDC-F015032DE0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8F94BB-E7BC-E0CD-7962-AA3A7F4144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715204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E5ED3-C191-4901-5745-86A1E713E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A3DB8-58E1-CAFD-C358-31CB65903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6C0D1-2BA9-904B-E751-5E01F1BCAC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C26F60-AADE-B496-F1AD-A1B5296E97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2862744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7F647-1B02-3889-D532-DBE260FF1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37D58-9949-2DEF-FF70-C5AB239A3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CC352-A715-3333-7B9C-D698DB50A0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54EA5B-EFE8-788F-CF59-B3CFDF0CCB8B}"/>
              </a:ext>
            </a:extLst>
          </p:cNvPr>
          <p:cNvSpPr>
            <a:spLocks noGrp="1"/>
          </p:cNvSpPr>
          <p:nvPr>
            <p:ph type="sldNum" sz="quarter" idx="5"/>
          </p:nvPr>
        </p:nvSpPr>
        <p:spPr/>
        <p:txBody>
          <a:bodyPr/>
          <a:lstStyle/>
          <a:p>
            <a:fld id="{5B43D19E-BFDB-4C92-8EDD-32EDDA8F41DF}" type="slidenum">
              <a:rPr lang="en-GB" smtClean="0"/>
              <a:pPr/>
              <a:t>52</a:t>
            </a:fld>
            <a:endParaRPr lang="en-GB" dirty="0"/>
          </a:p>
        </p:txBody>
      </p:sp>
    </p:spTree>
    <p:extLst>
      <p:ext uri="{BB962C8B-B14F-4D97-AF65-F5344CB8AC3E}">
        <p14:creationId xmlns:p14="http://schemas.microsoft.com/office/powerpoint/2010/main" val="660901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0B396-4744-90D6-0EFB-9A330583B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C0CDA-6795-59C5-2EDB-913ED93D89F2}"/>
              </a:ext>
            </a:extLst>
          </p:cNvPr>
          <p:cNvSpPr>
            <a:spLocks noGrp="1" noRot="1" noChangeAspect="1"/>
          </p:cNvSpPr>
          <p:nvPr>
            <p:ph type="sldImg"/>
          </p:nvPr>
        </p:nvSpPr>
        <p:spPr>
          <a:xfrm>
            <a:off x="139700" y="766763"/>
            <a:ext cx="6823075" cy="3838575"/>
          </a:xfrm>
        </p:spPr>
      </p:sp>
      <p:sp>
        <p:nvSpPr>
          <p:cNvPr id="3" name="Notes Placeholder 2">
            <a:extLst>
              <a:ext uri="{FF2B5EF4-FFF2-40B4-BE49-F238E27FC236}">
                <a16:creationId xmlns:a16="http://schemas.microsoft.com/office/drawing/2014/main" id="{59EA8400-7FEE-F95C-E624-C695EC121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CDEE64-95F0-F861-503B-880B3FBEAD85}"/>
              </a:ext>
            </a:extLst>
          </p:cNvPr>
          <p:cNvSpPr>
            <a:spLocks noGrp="1"/>
          </p:cNvSpPr>
          <p:nvPr>
            <p:ph type="sldNum" sz="quarter" idx="5"/>
          </p:nvPr>
        </p:nvSpPr>
        <p:spPr/>
        <p:txBody>
          <a:bodyPr/>
          <a:lstStyle/>
          <a:p>
            <a:fld id="{5B43D19E-BFDB-4C92-8EDD-32EDDA8F41DF}" type="slidenum">
              <a:rPr lang="en-GB" smtClean="0"/>
              <a:pPr/>
              <a:t>53</a:t>
            </a:fld>
            <a:endParaRPr lang="en-GB" dirty="0"/>
          </a:p>
        </p:txBody>
      </p:sp>
    </p:spTree>
    <p:extLst>
      <p:ext uri="{BB962C8B-B14F-4D97-AF65-F5344CB8AC3E}">
        <p14:creationId xmlns:p14="http://schemas.microsoft.com/office/powerpoint/2010/main" val="2141549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9</a:t>
            </a:fld>
            <a:endParaRPr lang="en-GB" dirty="0"/>
          </a:p>
        </p:txBody>
      </p:sp>
    </p:spTree>
    <p:extLst>
      <p:ext uri="{BB962C8B-B14F-4D97-AF65-F5344CB8AC3E}">
        <p14:creationId xmlns:p14="http://schemas.microsoft.com/office/powerpoint/2010/main" val="173035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71095-4A7C-E484-45DF-6744582A3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8DA25-20CC-C762-15C1-9CF7A77DE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B67EC4-054A-B1CB-3EE8-AEC354A384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4B39D6-1594-9C96-5E92-EC0F5CA55776}"/>
              </a:ext>
            </a:extLst>
          </p:cNvPr>
          <p:cNvSpPr>
            <a:spLocks noGrp="1"/>
          </p:cNvSpPr>
          <p:nvPr>
            <p:ph type="sldNum" sz="quarter" idx="5"/>
          </p:nvPr>
        </p:nvSpPr>
        <p:spPr/>
        <p:txBody>
          <a:bodyPr/>
          <a:lstStyle/>
          <a:p>
            <a:fld id="{5B43D19E-BFDB-4C92-8EDD-32EDDA8F41DF}" type="slidenum">
              <a:rPr lang="en-GB" smtClean="0"/>
              <a:pPr/>
              <a:t>10</a:t>
            </a:fld>
            <a:endParaRPr lang="en-GB" dirty="0"/>
          </a:p>
        </p:txBody>
      </p:sp>
    </p:spTree>
    <p:extLst>
      <p:ext uri="{BB962C8B-B14F-4D97-AF65-F5344CB8AC3E}">
        <p14:creationId xmlns:p14="http://schemas.microsoft.com/office/powerpoint/2010/main" val="118956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9DDAF-E250-755A-9E04-D6BDDFFDB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A038B-1C6A-5981-19ED-F9F5EC04D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985BC-72B8-A5BF-82A2-F84F051D29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4F6D14-A043-338A-31F4-90AFDC93B4FE}"/>
              </a:ext>
            </a:extLst>
          </p:cNvPr>
          <p:cNvSpPr>
            <a:spLocks noGrp="1"/>
          </p:cNvSpPr>
          <p:nvPr>
            <p:ph type="sldNum" sz="quarter" idx="5"/>
          </p:nvPr>
        </p:nvSpPr>
        <p:spPr/>
        <p:txBody>
          <a:bodyPr/>
          <a:lstStyle/>
          <a:p>
            <a:fld id="{5B43D19E-BFDB-4C92-8EDD-32EDDA8F41DF}" type="slidenum">
              <a:rPr lang="en-GB" smtClean="0"/>
              <a:pPr/>
              <a:t>11</a:t>
            </a:fld>
            <a:endParaRPr lang="en-GB" dirty="0"/>
          </a:p>
        </p:txBody>
      </p:sp>
    </p:spTree>
    <p:extLst>
      <p:ext uri="{BB962C8B-B14F-4D97-AF65-F5344CB8AC3E}">
        <p14:creationId xmlns:p14="http://schemas.microsoft.com/office/powerpoint/2010/main" val="15863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C76F2-1FAD-69C3-562C-A56680A68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9CD96-951A-0D9F-FB11-D0C19A5141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D9CFB-2172-D753-55F7-4DF476EE8D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4AA692-C51E-30AE-11F7-BCB1F89D4DA8}"/>
              </a:ext>
            </a:extLst>
          </p:cNvPr>
          <p:cNvSpPr>
            <a:spLocks noGrp="1"/>
          </p:cNvSpPr>
          <p:nvPr>
            <p:ph type="sldNum" sz="quarter" idx="5"/>
          </p:nvPr>
        </p:nvSpPr>
        <p:spPr/>
        <p:txBody>
          <a:bodyPr/>
          <a:lstStyle/>
          <a:p>
            <a:fld id="{5B43D19E-BFDB-4C92-8EDD-32EDDA8F41DF}" type="slidenum">
              <a:rPr lang="en-GB" smtClean="0"/>
              <a:pPr/>
              <a:t>12</a:t>
            </a:fld>
            <a:endParaRPr lang="en-GB" dirty="0"/>
          </a:p>
        </p:txBody>
      </p:sp>
    </p:spTree>
    <p:extLst>
      <p:ext uri="{BB962C8B-B14F-4D97-AF65-F5344CB8AC3E}">
        <p14:creationId xmlns:p14="http://schemas.microsoft.com/office/powerpoint/2010/main" val="40145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4444C-2040-15FC-F13D-68B6B001B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EE02A-ABE9-AECF-0618-E4DFB34F3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894A2-4801-DCBB-9AAE-53F503604FA8}"/>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D8304DC7-E328-76A6-9303-A9EF265516F5}"/>
              </a:ext>
            </a:extLst>
          </p:cNvPr>
          <p:cNvSpPr>
            <a:spLocks noGrp="1"/>
          </p:cNvSpPr>
          <p:nvPr>
            <p:ph type="sldNum" sz="quarter" idx="5"/>
          </p:nvPr>
        </p:nvSpPr>
        <p:spPr/>
        <p:txBody>
          <a:bodyPr/>
          <a:lstStyle/>
          <a:p>
            <a:fld id="{5B43D19E-BFDB-4C92-8EDD-32EDDA8F41DF}" type="slidenum">
              <a:rPr lang="en-GB" smtClean="0"/>
              <a:pPr/>
              <a:t>13</a:t>
            </a:fld>
            <a:endParaRPr lang="en-GB" dirty="0"/>
          </a:p>
        </p:txBody>
      </p:sp>
    </p:spTree>
    <p:extLst>
      <p:ext uri="{BB962C8B-B14F-4D97-AF65-F5344CB8AC3E}">
        <p14:creationId xmlns:p14="http://schemas.microsoft.com/office/powerpoint/2010/main" val="1015183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Background" descr="A bright light in the dark&#10;&#10;Description automatically generated">
            <a:extLst>
              <a:ext uri="{FF2B5EF4-FFF2-40B4-BE49-F238E27FC236}">
                <a16:creationId xmlns:a16="http://schemas.microsoft.com/office/drawing/2014/main" id="{D9E433B3-F2D7-EE0E-B292-997EB25B05B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3306E722-3FF3-1738-8B61-75A42608BDA0}"/>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8" name="Footer Placeholder">
            <a:extLst>
              <a:ext uri="{FF2B5EF4-FFF2-40B4-BE49-F238E27FC236}">
                <a16:creationId xmlns:a16="http://schemas.microsoft.com/office/drawing/2014/main" id="{14E4199A-A928-03C1-9982-96F5F73390A5}"/>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9" name="Slide Number Placeholder">
            <a:extLst>
              <a:ext uri="{FF2B5EF4-FFF2-40B4-BE49-F238E27FC236}">
                <a16:creationId xmlns:a16="http://schemas.microsoft.com/office/drawing/2014/main" id="{B18C0776-B2CA-7145-3D74-00DD6000B2D6}"/>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15" name="Straight Connector 14">
            <a:extLst>
              <a:ext uri="{FF2B5EF4-FFF2-40B4-BE49-F238E27FC236}">
                <a16:creationId xmlns:a16="http://schemas.microsoft.com/office/drawing/2014/main" id="{139AB62D-15B3-B709-1CDE-13847B3627E3}"/>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nvGrpSpPr>
          <p:cNvPr id="4" name="Logo">
            <a:extLst>
              <a:ext uri="{FF2B5EF4-FFF2-40B4-BE49-F238E27FC236}">
                <a16:creationId xmlns:a16="http://schemas.microsoft.com/office/drawing/2014/main" id="{12CE586A-FCD6-C8CF-8FBD-30DF8CE4F890}"/>
              </a:ext>
            </a:extLst>
          </p:cNvPr>
          <p:cNvGrpSpPr/>
          <p:nvPr userDrawn="1"/>
        </p:nvGrpSpPr>
        <p:grpSpPr bwMode="black">
          <a:xfrm>
            <a:off x="11366417" y="6276977"/>
            <a:ext cx="346158" cy="355219"/>
            <a:chOff x="7110" y="4004"/>
            <a:chExt cx="191" cy="196"/>
          </a:xfrm>
        </p:grpSpPr>
        <p:sp>
          <p:nvSpPr>
            <p:cNvPr id="5" name="Freeform 5">
              <a:extLst>
                <a:ext uri="{FF2B5EF4-FFF2-40B4-BE49-F238E27FC236}">
                  <a16:creationId xmlns:a16="http://schemas.microsoft.com/office/drawing/2014/main" id="{D5054A1A-063D-2C5F-2860-D3CCFE57D016}"/>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CE096AE4-3AFC-159F-545D-81C60BD65DD0}"/>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4" name="Freeform 7">
              <a:extLst>
                <a:ext uri="{FF2B5EF4-FFF2-40B4-BE49-F238E27FC236}">
                  <a16:creationId xmlns:a16="http://schemas.microsoft.com/office/drawing/2014/main" id="{EBED9591-AE69-3376-6CEF-B4193304CBB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718210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B0FB26-52EC-02A3-4998-C35DC52A23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8" t="19757" r="23676" b="9717"/>
          <a:stretch>
            <a:fill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76132041-63E8-CAFC-EAD8-F8AAE4B5C155}"/>
              </a:ext>
            </a:extLst>
          </p:cNvPr>
          <p:cNvSpPr/>
          <p:nvPr userDrawn="1"/>
        </p:nvSpPr>
        <p:spPr>
          <a:xfrm rot="16200000">
            <a:off x="5091896" y="-242104"/>
            <a:ext cx="2008208" cy="12192000"/>
          </a:xfrm>
          <a:prstGeom prst="rect">
            <a:avLst/>
          </a:prstGeom>
          <a:gradFill flip="none" rotWithShape="1">
            <a:gsLst>
              <a:gs pos="0">
                <a:srgbClr val="000000">
                  <a:alpha val="66000"/>
                </a:srgbClr>
              </a:gs>
              <a:gs pos="100000">
                <a:srgbClr val="000000">
                  <a:alpha val="0"/>
                </a:srgbClr>
              </a:gs>
            </a:gsLst>
            <a:lin ang="0" scaled="1"/>
            <a:tileRect/>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a:solidFill>
                <a:schemeClr val="tx1"/>
              </a:solidFill>
            </a:endParaRPr>
          </a:p>
        </p:txBody>
      </p:sp>
      <p:sp>
        <p:nvSpPr>
          <p:cNvPr id="6" name="Rectangle 5">
            <a:extLst>
              <a:ext uri="{FF2B5EF4-FFF2-40B4-BE49-F238E27FC236}">
                <a16:creationId xmlns:a16="http://schemas.microsoft.com/office/drawing/2014/main" id="{4761275B-9DE7-87E0-5931-60590C32D488}"/>
              </a:ext>
            </a:extLst>
          </p:cNvPr>
          <p:cNvSpPr/>
          <p:nvPr userDrawn="1"/>
        </p:nvSpPr>
        <p:spPr>
          <a:xfrm>
            <a:off x="-1" y="0"/>
            <a:ext cx="8380072" cy="6858000"/>
          </a:xfrm>
          <a:prstGeom prst="rect">
            <a:avLst/>
          </a:prstGeom>
          <a:gradFill flip="none" rotWithShape="1">
            <a:gsLst>
              <a:gs pos="0">
                <a:srgbClr val="000000">
                  <a:alpha val="52000"/>
                </a:srgbClr>
              </a:gs>
              <a:gs pos="100000">
                <a:srgbClr val="000000">
                  <a:alpha val="0"/>
                </a:srgbClr>
              </a:gs>
            </a:gsLst>
            <a:lin ang="0" scaled="1"/>
            <a:tileRect/>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dirty="0">
              <a:solidFill>
                <a:schemeClr val="tx1"/>
              </a:solidFill>
            </a:endParaRPr>
          </a:p>
        </p:txBody>
      </p:sp>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74" name="Subtitle 2">
            <a:extLst>
              <a:ext uri="{FF2B5EF4-FFF2-40B4-BE49-F238E27FC236}">
                <a16:creationId xmlns:a16="http://schemas.microsoft.com/office/drawing/2014/main" id="{74103396-CF0A-A808-BF1B-463C3EF7376E}"/>
              </a:ext>
            </a:extLst>
          </p:cNvPr>
          <p:cNvSpPr>
            <a:spLocks noGrp="1"/>
          </p:cNvSpPr>
          <p:nvPr userDrawn="1">
            <p:ph type="subTitle" idx="1" hasCustomPrompt="1"/>
          </p:nvPr>
        </p:nvSpPr>
        <p:spPr>
          <a:xfrm>
            <a:off x="889762" y="4440981"/>
            <a:ext cx="4907628" cy="273026"/>
          </a:xfrm>
        </p:spPr>
        <p:txBody>
          <a:bodyPr wrap="square">
            <a:noAutofit/>
          </a:bodyPr>
          <a:lstStyle>
            <a:lvl1pPr marL="0" indent="0" algn="l">
              <a:buNone/>
              <a:defRPr sz="1800">
                <a:latin typeface="EYInterstate Regular" panose="0200050302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75" name="Title 4">
            <a:extLst>
              <a:ext uri="{FF2B5EF4-FFF2-40B4-BE49-F238E27FC236}">
                <a16:creationId xmlns:a16="http://schemas.microsoft.com/office/drawing/2014/main" id="{B57CD4DB-AED0-4F7E-41BA-02CA96598AEC}"/>
              </a:ext>
            </a:extLst>
          </p:cNvPr>
          <p:cNvSpPr>
            <a:spLocks noGrp="1"/>
          </p:cNvSpPr>
          <p:nvPr userDrawn="1">
            <p:ph type="title"/>
          </p:nvPr>
        </p:nvSpPr>
        <p:spPr>
          <a:xfrm>
            <a:off x="889762" y="2698752"/>
            <a:ext cx="4906009" cy="1488702"/>
          </a:xfrm>
        </p:spPr>
        <p:txBody>
          <a:bodyPr anchor="t">
            <a:noAutofit/>
          </a:bodyPr>
          <a:lstStyle>
            <a:lvl1pPr>
              <a:defRPr sz="5400" b="1" i="0">
                <a:solidFill>
                  <a:schemeClr val="bg1"/>
                </a:solidFill>
                <a:latin typeface="EYInterstate Regular" panose="02000503020000020004" pitchFamily="2" charset="0"/>
              </a:defRPr>
            </a:lvl1pPr>
          </a:lstStyle>
          <a:p>
            <a:r>
              <a:rPr lang="en-GB"/>
              <a:t>Click to edit Master title</a:t>
            </a:r>
            <a:endParaRPr lang="en-US"/>
          </a:p>
        </p:txBody>
      </p:sp>
      <p:sp>
        <p:nvSpPr>
          <p:cNvPr id="289" name="Text Placeholder 288">
            <a:extLst>
              <a:ext uri="{FF2B5EF4-FFF2-40B4-BE49-F238E27FC236}">
                <a16:creationId xmlns:a16="http://schemas.microsoft.com/office/drawing/2014/main" id="{31D45A6D-135C-8C27-4F13-A3BC79AB3ED3}"/>
              </a:ext>
            </a:extLst>
          </p:cNvPr>
          <p:cNvSpPr>
            <a:spLocks noGrp="1"/>
          </p:cNvSpPr>
          <p:nvPr userDrawn="1">
            <p:ph type="body" sz="quarter" idx="10"/>
          </p:nvPr>
        </p:nvSpPr>
        <p:spPr>
          <a:xfrm>
            <a:off x="889762" y="4967534"/>
            <a:ext cx="4906010" cy="276999"/>
          </a:xfrm>
        </p:spPr>
        <p:txBody>
          <a:bodyPr wrap="square">
            <a:spAutoFit/>
          </a:bodyPr>
          <a:lstStyle>
            <a:lvl1pPr marL="0" indent="0">
              <a:buNone/>
              <a:defRPr sz="18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310" name="Group 309">
            <a:extLst>
              <a:ext uri="{FF2B5EF4-FFF2-40B4-BE49-F238E27FC236}">
                <a16:creationId xmlns:a16="http://schemas.microsoft.com/office/drawing/2014/main" id="{CE838069-3AB1-D532-FB66-FDAEA51877B1}"/>
              </a:ext>
            </a:extLst>
          </p:cNvPr>
          <p:cNvGrpSpPr/>
          <p:nvPr userDrawn="1"/>
        </p:nvGrpSpPr>
        <p:grpSpPr bwMode="black">
          <a:xfrm>
            <a:off x="10563224" y="5167683"/>
            <a:ext cx="1219200" cy="1284606"/>
            <a:chOff x="10563224" y="5158158"/>
            <a:chExt cx="1219200" cy="1284606"/>
          </a:xfrm>
        </p:grpSpPr>
        <p:sp>
          <p:nvSpPr>
            <p:cNvPr id="311" name="Freeform 310">
              <a:extLst>
                <a:ext uri="{FF2B5EF4-FFF2-40B4-BE49-F238E27FC236}">
                  <a16:creationId xmlns:a16="http://schemas.microsoft.com/office/drawing/2014/main" id="{E6AE5B0D-79EC-EE9E-636A-1E7D4A6A240A}"/>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312" name="Freeform 311">
              <a:extLst>
                <a:ext uri="{FF2B5EF4-FFF2-40B4-BE49-F238E27FC236}">
                  <a16:creationId xmlns:a16="http://schemas.microsoft.com/office/drawing/2014/main" id="{8B00C66D-FD9B-3996-472E-1CEF16690026}"/>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34336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lvl1pPr>
              <a:defRPr sz="2800"/>
            </a:lvl1pPr>
          </a:lstStyle>
          <a:p>
            <a:r>
              <a:rPr lang="en-GB"/>
              <a:t>Click to edit Master title style</a:t>
            </a:r>
            <a:endParaRPr lang="en-US"/>
          </a:p>
        </p:txBody>
      </p:sp>
      <p:cxnSp>
        <p:nvCxnSpPr>
          <p:cNvPr id="5" name="Straight Connector 4">
            <a:extLst>
              <a:ext uri="{FF2B5EF4-FFF2-40B4-BE49-F238E27FC236}">
                <a16:creationId xmlns:a16="http://schemas.microsoft.com/office/drawing/2014/main" id="{6C1FC2B7-DBF2-2A7B-920D-6A3ABE832C7D}"/>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560074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4" name="Picture 3" descr="A bright yellow circle&#10;&#10;Description automatically generated with medium confidence">
            <a:extLst>
              <a:ext uri="{FF2B5EF4-FFF2-40B4-BE49-F238E27FC236}">
                <a16:creationId xmlns:a16="http://schemas.microsoft.com/office/drawing/2014/main" id="{B00BCED6-4A82-22D9-35C1-2ECE04709A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lvl1pPr>
              <a:defRPr sz="2800"/>
            </a:lvl1pPr>
          </a:lstStyle>
          <a:p>
            <a:r>
              <a:rPr lang="en-GB"/>
              <a:t>Click to edit Master title style</a:t>
            </a:r>
            <a:endParaRPr lang="en-US"/>
          </a:p>
        </p:txBody>
      </p:sp>
      <p:grpSp>
        <p:nvGrpSpPr>
          <p:cNvPr id="5" name="Group 4">
            <a:extLst>
              <a:ext uri="{FF2B5EF4-FFF2-40B4-BE49-F238E27FC236}">
                <a16:creationId xmlns:a16="http://schemas.microsoft.com/office/drawing/2014/main" id="{66E826E1-0651-DC37-6A4D-074094324CDC}"/>
              </a:ext>
            </a:extLst>
          </p:cNvPr>
          <p:cNvGrpSpPr>
            <a:grpSpLocks noChangeAspect="1"/>
          </p:cNvGrpSpPr>
          <p:nvPr userDrawn="1"/>
        </p:nvGrpSpPr>
        <p:grpSpPr bwMode="black">
          <a:xfrm>
            <a:off x="11369257" y="6276977"/>
            <a:ext cx="346158" cy="355219"/>
            <a:chOff x="7110" y="4004"/>
            <a:chExt cx="191" cy="196"/>
          </a:xfrm>
        </p:grpSpPr>
        <p:sp>
          <p:nvSpPr>
            <p:cNvPr id="6" name="Freeform 5">
              <a:extLst>
                <a:ext uri="{FF2B5EF4-FFF2-40B4-BE49-F238E27FC236}">
                  <a16:creationId xmlns:a16="http://schemas.microsoft.com/office/drawing/2014/main" id="{B294C26B-2978-84CF-F003-B73F740FA95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6">
              <a:extLst>
                <a:ext uri="{FF2B5EF4-FFF2-40B4-BE49-F238E27FC236}">
                  <a16:creationId xmlns:a16="http://schemas.microsoft.com/office/drawing/2014/main" id="{B2BD0349-9C3C-D930-F357-B76B54EC7F4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7">
              <a:extLst>
                <a:ext uri="{FF2B5EF4-FFF2-40B4-BE49-F238E27FC236}">
                  <a16:creationId xmlns:a16="http://schemas.microsoft.com/office/drawing/2014/main" id="{501FC140-7780-DC79-CDA7-9BE1D5ABA654}"/>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cxnSp>
        <p:nvCxnSpPr>
          <p:cNvPr id="9" name="Straight Connector 8">
            <a:extLst>
              <a:ext uri="{FF2B5EF4-FFF2-40B4-BE49-F238E27FC236}">
                <a16:creationId xmlns:a16="http://schemas.microsoft.com/office/drawing/2014/main" id="{F9962D96-82AC-9F0E-28CF-115EE9FAEB20}"/>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Footer Placeholder">
            <a:extLst>
              <a:ext uri="{FF2B5EF4-FFF2-40B4-BE49-F238E27FC236}">
                <a16:creationId xmlns:a16="http://schemas.microsoft.com/office/drawing/2014/main" id="{069AC613-2B8E-2DE4-C629-C504F063ED9B}"/>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11" name="Slide Number Placeholder">
            <a:extLst>
              <a:ext uri="{FF2B5EF4-FFF2-40B4-BE49-F238E27FC236}">
                <a16:creationId xmlns:a16="http://schemas.microsoft.com/office/drawing/2014/main" id="{AC347DA5-DA49-C68E-FE83-B09785F7FC5C}"/>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3" name="Straight Connector 2">
            <a:extLst>
              <a:ext uri="{FF2B5EF4-FFF2-40B4-BE49-F238E27FC236}">
                <a16:creationId xmlns:a16="http://schemas.microsoft.com/office/drawing/2014/main" id="{A99C8BAD-8BE9-B199-45F5-90162D128D43}"/>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27657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12" name="Picture 11" descr="A blurry image of a rainbow&#10;&#10;Description automatically generated">
            <a:extLst>
              <a:ext uri="{FF2B5EF4-FFF2-40B4-BE49-F238E27FC236}">
                <a16:creationId xmlns:a16="http://schemas.microsoft.com/office/drawing/2014/main" id="{A1B853BC-FC14-3CB5-36B0-91B09EDDE187}"/>
              </a:ext>
            </a:extLst>
          </p:cNvPr>
          <p:cNvPicPr>
            <a:picLocks/>
          </p:cNvPicPr>
          <p:nvPr userDrawn="1"/>
        </p:nvPicPr>
        <p:blipFill>
          <a:blip r:embed="rId2">
            <a:alphaModFix amt="45000"/>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lvl1pPr>
              <a:defRPr sz="2800"/>
            </a:lvl1pPr>
          </a:lstStyle>
          <a:p>
            <a:r>
              <a:rPr lang="en-GB"/>
              <a:t>Click to edit Master title style</a:t>
            </a:r>
            <a:endParaRPr lang="en-US"/>
          </a:p>
        </p:txBody>
      </p:sp>
      <p:grpSp>
        <p:nvGrpSpPr>
          <p:cNvPr id="5" name="Group 4">
            <a:extLst>
              <a:ext uri="{FF2B5EF4-FFF2-40B4-BE49-F238E27FC236}">
                <a16:creationId xmlns:a16="http://schemas.microsoft.com/office/drawing/2014/main" id="{66E826E1-0651-DC37-6A4D-074094324CDC}"/>
              </a:ext>
            </a:extLst>
          </p:cNvPr>
          <p:cNvGrpSpPr>
            <a:grpSpLocks noChangeAspect="1"/>
          </p:cNvGrpSpPr>
          <p:nvPr userDrawn="1"/>
        </p:nvGrpSpPr>
        <p:grpSpPr bwMode="black">
          <a:xfrm>
            <a:off x="11369257" y="6276977"/>
            <a:ext cx="346158" cy="355219"/>
            <a:chOff x="7110" y="4004"/>
            <a:chExt cx="191" cy="196"/>
          </a:xfrm>
        </p:grpSpPr>
        <p:sp>
          <p:nvSpPr>
            <p:cNvPr id="6" name="Freeform 5">
              <a:extLst>
                <a:ext uri="{FF2B5EF4-FFF2-40B4-BE49-F238E27FC236}">
                  <a16:creationId xmlns:a16="http://schemas.microsoft.com/office/drawing/2014/main" id="{B294C26B-2978-84CF-F003-B73F740FA95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6">
              <a:extLst>
                <a:ext uri="{FF2B5EF4-FFF2-40B4-BE49-F238E27FC236}">
                  <a16:creationId xmlns:a16="http://schemas.microsoft.com/office/drawing/2014/main" id="{B2BD0349-9C3C-D930-F357-B76B54EC7F4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7">
              <a:extLst>
                <a:ext uri="{FF2B5EF4-FFF2-40B4-BE49-F238E27FC236}">
                  <a16:creationId xmlns:a16="http://schemas.microsoft.com/office/drawing/2014/main" id="{501FC140-7780-DC79-CDA7-9BE1D5ABA654}"/>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cxnSp>
        <p:nvCxnSpPr>
          <p:cNvPr id="9" name="Straight Connector 8">
            <a:extLst>
              <a:ext uri="{FF2B5EF4-FFF2-40B4-BE49-F238E27FC236}">
                <a16:creationId xmlns:a16="http://schemas.microsoft.com/office/drawing/2014/main" id="{F9962D96-82AC-9F0E-28CF-115EE9FAEB20}"/>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Footer Placeholder">
            <a:extLst>
              <a:ext uri="{FF2B5EF4-FFF2-40B4-BE49-F238E27FC236}">
                <a16:creationId xmlns:a16="http://schemas.microsoft.com/office/drawing/2014/main" id="{069AC613-2B8E-2DE4-C629-C504F063ED9B}"/>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11" name="Slide Number Placeholder">
            <a:extLst>
              <a:ext uri="{FF2B5EF4-FFF2-40B4-BE49-F238E27FC236}">
                <a16:creationId xmlns:a16="http://schemas.microsoft.com/office/drawing/2014/main" id="{AC347DA5-DA49-C68E-FE83-B09785F7FC5C}"/>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3" name="Straight Connector 2">
            <a:extLst>
              <a:ext uri="{FF2B5EF4-FFF2-40B4-BE49-F238E27FC236}">
                <a16:creationId xmlns:a16="http://schemas.microsoft.com/office/drawing/2014/main" id="{4DFF6722-9375-0CE4-F2A5-DA9C7C549106}"/>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220286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16" name="Group 15">
            <a:extLst>
              <a:ext uri="{FF2B5EF4-FFF2-40B4-BE49-F238E27FC236}">
                <a16:creationId xmlns:a16="http://schemas.microsoft.com/office/drawing/2014/main" id="{D6511197-B1BA-E6CC-13B8-2DD99B355A04}"/>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1EE8315B-FEB1-CC4D-6FB1-F5D1F2C1EE95}"/>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F51C6EC0-0FDE-C123-7424-1752D2374435}"/>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spTree>
    <p:extLst>
      <p:ext uri="{BB962C8B-B14F-4D97-AF65-F5344CB8AC3E}">
        <p14:creationId xmlns:p14="http://schemas.microsoft.com/office/powerpoint/2010/main" val="833761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22051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134308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a:t>Name Surname</a:t>
            </a:r>
            <a:endParaRPr lang="en-GB"/>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a:t>Job Title</a:t>
            </a:r>
            <a:endParaRPr lang="en-GB"/>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260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618543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Tree>
    <p:extLst>
      <p:ext uri="{BB962C8B-B14F-4D97-AF65-F5344CB8AC3E}">
        <p14:creationId xmlns:p14="http://schemas.microsoft.com/office/powerpoint/2010/main" val="1980616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Background" descr="A blurry image of a person&#10;&#10;Description automatically generated">
            <a:extLst>
              <a:ext uri="{FF2B5EF4-FFF2-40B4-BE49-F238E27FC236}">
                <a16:creationId xmlns:a16="http://schemas.microsoft.com/office/drawing/2014/main" id="{E1799826-E423-46F7-36D9-A960EFB822B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52CB6A19-D41D-72F0-A9C8-4020672E9A7E}"/>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2" name="Footer Placeholder">
            <a:extLst>
              <a:ext uri="{FF2B5EF4-FFF2-40B4-BE49-F238E27FC236}">
                <a16:creationId xmlns:a16="http://schemas.microsoft.com/office/drawing/2014/main" id="{E9D24C16-ADF8-A560-CE7F-5A26DD782EAD}"/>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13" name="Slide Number Placeholder">
            <a:extLst>
              <a:ext uri="{FF2B5EF4-FFF2-40B4-BE49-F238E27FC236}">
                <a16:creationId xmlns:a16="http://schemas.microsoft.com/office/drawing/2014/main" id="{1F86B583-2F07-B75A-1114-D5ACC79C36F6}"/>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16" name="Straight Connector 15">
            <a:extLst>
              <a:ext uri="{FF2B5EF4-FFF2-40B4-BE49-F238E27FC236}">
                <a16:creationId xmlns:a16="http://schemas.microsoft.com/office/drawing/2014/main" id="{3F5E4638-1436-2853-8E4F-379D3DBA45F7}"/>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nvGrpSpPr>
          <p:cNvPr id="4" name="Logo">
            <a:extLst>
              <a:ext uri="{FF2B5EF4-FFF2-40B4-BE49-F238E27FC236}">
                <a16:creationId xmlns:a16="http://schemas.microsoft.com/office/drawing/2014/main" id="{9CDFE0E2-6156-108E-CB12-193A50E2BA90}"/>
              </a:ext>
            </a:extLst>
          </p:cNvPr>
          <p:cNvGrpSpPr/>
          <p:nvPr userDrawn="1"/>
        </p:nvGrpSpPr>
        <p:grpSpPr bwMode="black">
          <a:xfrm>
            <a:off x="11366417" y="6276977"/>
            <a:ext cx="346158" cy="355219"/>
            <a:chOff x="7110" y="4004"/>
            <a:chExt cx="191" cy="196"/>
          </a:xfrm>
        </p:grpSpPr>
        <p:sp>
          <p:nvSpPr>
            <p:cNvPr id="5" name="Freeform 5">
              <a:extLst>
                <a:ext uri="{FF2B5EF4-FFF2-40B4-BE49-F238E27FC236}">
                  <a16:creationId xmlns:a16="http://schemas.microsoft.com/office/drawing/2014/main" id="{DB29AB31-0EEC-C9DE-50F6-376C2EB90FB3}"/>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3B64C3BF-3E31-3770-DDA6-C7A9884AF703}"/>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B88427C6-47FC-D86A-98E8-9A1690F38979}"/>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030586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1299500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940188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2432231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2167206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Regular"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a:t>Click to edit Master title style</a:t>
            </a:r>
            <a:endParaRPr lang="en-US"/>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4069312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Regular" panose="02000503020000020004" pitchFamily="2" charset="0"/>
                <a:ea typeface="+mj-ea"/>
                <a:cs typeface="Arial" pitchFamily="34" charset="0"/>
              </a:defRPr>
            </a:lvl1pPr>
          </a:lstStyle>
          <a:p>
            <a:pPr lvl="0"/>
            <a:r>
              <a:rPr lang="en-GB"/>
              <a:t>Chapter 00</a:t>
            </a:r>
            <a:endParaRPr lang="en-US"/>
          </a:p>
        </p:txBody>
      </p:sp>
      <p:grpSp>
        <p:nvGrpSpPr>
          <p:cNvPr id="9" name="Group 4">
            <a:extLst>
              <a:ext uri="{FF2B5EF4-FFF2-40B4-BE49-F238E27FC236}">
                <a16:creationId xmlns:a16="http://schemas.microsoft.com/office/drawing/2014/main" id="{7F8AD979-8542-1CC7-4CD2-87434D239693}"/>
              </a:ext>
            </a:extLst>
          </p:cNvPr>
          <p:cNvGrpSpPr>
            <a:grpSpLocks noChangeAspect="1"/>
          </p:cNvGrpSpPr>
          <p:nvPr userDrawn="1"/>
        </p:nvGrpSpPr>
        <p:grpSpPr bwMode="black">
          <a:xfrm>
            <a:off x="11369256" y="6276977"/>
            <a:ext cx="346158" cy="355219"/>
            <a:chOff x="7110" y="4004"/>
            <a:chExt cx="191" cy="196"/>
          </a:xfrm>
        </p:grpSpPr>
        <p:sp>
          <p:nvSpPr>
            <p:cNvPr id="10" name="Freeform 5">
              <a:extLst>
                <a:ext uri="{FF2B5EF4-FFF2-40B4-BE49-F238E27FC236}">
                  <a16:creationId xmlns:a16="http://schemas.microsoft.com/office/drawing/2014/main" id="{B723EA5F-F3B9-3E07-4D91-298FB963007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96D65FFF-23F5-C71D-D9C0-3B03671CE67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D0F3E79B-8E5A-665A-83EC-1397ED5D45F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454744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a:t>Click to edit Master title style</a:t>
            </a:r>
            <a:endParaRPr lang="en-US"/>
          </a:p>
        </p:txBody>
      </p:sp>
      <p:grpSp>
        <p:nvGrpSpPr>
          <p:cNvPr id="3" name="Group 4">
            <a:extLst>
              <a:ext uri="{FF2B5EF4-FFF2-40B4-BE49-F238E27FC236}">
                <a16:creationId xmlns:a16="http://schemas.microsoft.com/office/drawing/2014/main" id="{6745C785-317C-4454-FFFA-6B2CE9F46DA9}"/>
              </a:ext>
            </a:extLst>
          </p:cNvPr>
          <p:cNvGrpSpPr>
            <a:grpSpLocks noChangeAspect="1"/>
          </p:cNvGrpSpPr>
          <p:nvPr userDrawn="1"/>
        </p:nvGrpSpPr>
        <p:grpSpPr bwMode="black">
          <a:xfrm>
            <a:off x="11369256" y="6276977"/>
            <a:ext cx="346158" cy="355219"/>
            <a:chOff x="7110" y="4004"/>
            <a:chExt cx="191" cy="196"/>
          </a:xfrm>
        </p:grpSpPr>
        <p:sp>
          <p:nvSpPr>
            <p:cNvPr id="4" name="Freeform 5">
              <a:extLst>
                <a:ext uri="{FF2B5EF4-FFF2-40B4-BE49-F238E27FC236}">
                  <a16:creationId xmlns:a16="http://schemas.microsoft.com/office/drawing/2014/main" id="{8F435021-B5F8-8330-2058-B50B58EB8DA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3944C984-0640-AAB7-335F-5B3871ABEB47}"/>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D4EEEDB6-C2FA-4576-7DA4-4A6C519DDB2A}"/>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638034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a:t>Click to edit Master title style</a:t>
            </a:r>
            <a:endParaRPr lang="en-US"/>
          </a:p>
        </p:txBody>
      </p:sp>
      <p:grpSp>
        <p:nvGrpSpPr>
          <p:cNvPr id="4" name="Group 4">
            <a:extLst>
              <a:ext uri="{FF2B5EF4-FFF2-40B4-BE49-F238E27FC236}">
                <a16:creationId xmlns:a16="http://schemas.microsoft.com/office/drawing/2014/main" id="{57078BE8-1131-644C-7B7D-AF8352589CED}"/>
              </a:ext>
            </a:extLst>
          </p:cNvPr>
          <p:cNvGrpSpPr>
            <a:grpSpLocks noChangeAspect="1"/>
          </p:cNvGrpSpPr>
          <p:nvPr userDrawn="1"/>
        </p:nvGrpSpPr>
        <p:grpSpPr bwMode="black">
          <a:xfrm>
            <a:off x="11369256" y="6276977"/>
            <a:ext cx="346158" cy="355219"/>
            <a:chOff x="7110" y="4004"/>
            <a:chExt cx="191" cy="196"/>
          </a:xfrm>
        </p:grpSpPr>
        <p:sp>
          <p:nvSpPr>
            <p:cNvPr id="5" name="Freeform 5">
              <a:extLst>
                <a:ext uri="{FF2B5EF4-FFF2-40B4-BE49-F238E27FC236}">
                  <a16:creationId xmlns:a16="http://schemas.microsoft.com/office/drawing/2014/main" id="{220216D6-2295-E44E-85E9-09102951CDE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2D9ECA41-0746-A347-EE2E-AB979CE22546}"/>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E09BE7A3-2BBF-30ED-653F-2309F4F46EA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075254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Regular" panose="02000503020000020004" pitchFamily="2" charset="0"/>
                <a:ea typeface="+mj-ea"/>
                <a:cs typeface="Arial" pitchFamily="34" charset="0"/>
              </a:defRPr>
            </a:lvl1pPr>
          </a:lstStyle>
          <a:p>
            <a:pPr lvl="0"/>
            <a:r>
              <a:rPr lang="en-GB"/>
              <a:t>Chapter 00</a:t>
            </a:r>
            <a:endParaRPr lang="en-US"/>
          </a:p>
        </p:txBody>
      </p:sp>
      <p:grpSp>
        <p:nvGrpSpPr>
          <p:cNvPr id="7" name="Group 4">
            <a:extLst>
              <a:ext uri="{FF2B5EF4-FFF2-40B4-BE49-F238E27FC236}">
                <a16:creationId xmlns:a16="http://schemas.microsoft.com/office/drawing/2014/main" id="{2C6AFE4F-F119-873B-BC32-65AEE32FEFD8}"/>
              </a:ext>
            </a:extLst>
          </p:cNvPr>
          <p:cNvGrpSpPr>
            <a:grpSpLocks noChangeAspect="1"/>
          </p:cNvGrpSpPr>
          <p:nvPr userDrawn="1"/>
        </p:nvGrpSpPr>
        <p:grpSpPr bwMode="black">
          <a:xfrm>
            <a:off x="11369256" y="6276977"/>
            <a:ext cx="346158" cy="355219"/>
            <a:chOff x="7110" y="4004"/>
            <a:chExt cx="191" cy="196"/>
          </a:xfrm>
        </p:grpSpPr>
        <p:sp>
          <p:nvSpPr>
            <p:cNvPr id="9" name="Freeform 5">
              <a:extLst>
                <a:ext uri="{FF2B5EF4-FFF2-40B4-BE49-F238E27FC236}">
                  <a16:creationId xmlns:a16="http://schemas.microsoft.com/office/drawing/2014/main" id="{86899C81-0230-7DF5-AB36-74267A5BCA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307EDCAF-C8F9-A48B-E23D-CCB6242C740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3B13B5A6-630E-F8A8-984B-A65DFBE7468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542620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Regular" panose="02000503020000020004" pitchFamily="2" charset="0"/>
                <a:ea typeface="+mj-ea"/>
                <a:cs typeface="Arial" pitchFamily="34" charset="0"/>
              </a:defRPr>
            </a:lvl1pPr>
          </a:lstStyle>
          <a:p>
            <a:pPr lvl="0"/>
            <a:r>
              <a:rPr lang="en-GB"/>
              <a:t>Chapter 00</a:t>
            </a:r>
            <a:endParaRPr lang="en-US"/>
          </a:p>
        </p:txBody>
      </p:sp>
      <p:grpSp>
        <p:nvGrpSpPr>
          <p:cNvPr id="3" name="Group 4">
            <a:extLst>
              <a:ext uri="{FF2B5EF4-FFF2-40B4-BE49-F238E27FC236}">
                <a16:creationId xmlns:a16="http://schemas.microsoft.com/office/drawing/2014/main" id="{F288159A-7C48-1C07-50FC-8F7D8559BF61}"/>
              </a:ext>
            </a:extLst>
          </p:cNvPr>
          <p:cNvGrpSpPr>
            <a:grpSpLocks noChangeAspect="1"/>
          </p:cNvGrpSpPr>
          <p:nvPr userDrawn="1"/>
        </p:nvGrpSpPr>
        <p:grpSpPr bwMode="black">
          <a:xfrm>
            <a:off x="11369256" y="6276977"/>
            <a:ext cx="346158" cy="355219"/>
            <a:chOff x="7110" y="4004"/>
            <a:chExt cx="191" cy="196"/>
          </a:xfrm>
        </p:grpSpPr>
        <p:sp>
          <p:nvSpPr>
            <p:cNvPr id="4" name="Freeform 5">
              <a:extLst>
                <a:ext uri="{FF2B5EF4-FFF2-40B4-BE49-F238E27FC236}">
                  <a16:creationId xmlns:a16="http://schemas.microsoft.com/office/drawing/2014/main" id="{F2C5552B-2F76-F2C7-FA60-7AED59B7655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E3C4F5CE-6F0C-45EA-8C1B-EA936294D824}"/>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E116A81-3AFB-B9FA-0679-241EC8863055}"/>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90924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8" name="Background" descr="A blurry image of a rainbow&#10;&#10;Description automatically generated">
            <a:extLst>
              <a:ext uri="{FF2B5EF4-FFF2-40B4-BE49-F238E27FC236}">
                <a16:creationId xmlns:a16="http://schemas.microsoft.com/office/drawing/2014/main" id="{A2A28331-3A24-BC3F-1B9B-BAB01D3DA0C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1"/>
            <a:ext cx="12193200" cy="68616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p>
        </p:txBody>
      </p:sp>
      <p:grpSp>
        <p:nvGrpSpPr>
          <p:cNvPr id="9" name="Logo">
            <a:extLst>
              <a:ext uri="{FF2B5EF4-FFF2-40B4-BE49-F238E27FC236}">
                <a16:creationId xmlns:a16="http://schemas.microsoft.com/office/drawing/2014/main" id="{36D36C33-0B8C-8DBD-3F6B-18CF865961F1}"/>
              </a:ext>
            </a:extLst>
          </p:cNvPr>
          <p:cNvGrpSpPr/>
          <p:nvPr userDrawn="1"/>
        </p:nvGrpSpPr>
        <p:grpSpPr bwMode="black">
          <a:xfrm>
            <a:off x="11366417" y="6276977"/>
            <a:ext cx="346158" cy="355219"/>
            <a:chOff x="7110" y="4004"/>
            <a:chExt cx="191" cy="196"/>
          </a:xfrm>
        </p:grpSpPr>
        <p:sp>
          <p:nvSpPr>
            <p:cNvPr id="10" name="Freeform 5">
              <a:extLst>
                <a:ext uri="{FF2B5EF4-FFF2-40B4-BE49-F238E27FC236}">
                  <a16:creationId xmlns:a16="http://schemas.microsoft.com/office/drawing/2014/main" id="{DA3CB2D9-CE5B-5012-157D-3AE3DF5D1F33}"/>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EB023BFD-E84E-29EF-B3C7-7EA579CF4E95}"/>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4" name="Freeform 7">
              <a:extLst>
                <a:ext uri="{FF2B5EF4-FFF2-40B4-BE49-F238E27FC236}">
                  <a16:creationId xmlns:a16="http://schemas.microsoft.com/office/drawing/2014/main" id="{A98FFF98-BC19-88BE-80DE-100A03E1A068}"/>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cxnSp>
        <p:nvCxnSpPr>
          <p:cNvPr id="3" name="Straight Connector 2">
            <a:extLst>
              <a:ext uri="{FF2B5EF4-FFF2-40B4-BE49-F238E27FC236}">
                <a16:creationId xmlns:a16="http://schemas.microsoft.com/office/drawing/2014/main" id="{5F641C38-C955-5F51-558A-10E8BFC67233}"/>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5" name="Footer Placeholder">
            <a:extLst>
              <a:ext uri="{FF2B5EF4-FFF2-40B4-BE49-F238E27FC236}">
                <a16:creationId xmlns:a16="http://schemas.microsoft.com/office/drawing/2014/main" id="{5E94E393-E09D-63E9-A39D-DAC54EEF2F7E}"/>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16" name="Slide Number Placeholder">
            <a:extLst>
              <a:ext uri="{FF2B5EF4-FFF2-40B4-BE49-F238E27FC236}">
                <a16:creationId xmlns:a16="http://schemas.microsoft.com/office/drawing/2014/main" id="{EF6C1107-E8EF-11C3-2A32-008633C81740}"/>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17" name="Straight Connector 16">
            <a:extLst>
              <a:ext uri="{FF2B5EF4-FFF2-40B4-BE49-F238E27FC236}">
                <a16:creationId xmlns:a16="http://schemas.microsoft.com/office/drawing/2014/main" id="{D925FE2A-4364-CD9A-C6CF-CF345F479E3E}"/>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669133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a:t>00</a:t>
            </a:r>
            <a:endParaRPr lang="en-US"/>
          </a:p>
        </p:txBody>
      </p:sp>
      <p:grpSp>
        <p:nvGrpSpPr>
          <p:cNvPr id="3" name="Group 4">
            <a:extLst>
              <a:ext uri="{FF2B5EF4-FFF2-40B4-BE49-F238E27FC236}">
                <a16:creationId xmlns:a16="http://schemas.microsoft.com/office/drawing/2014/main" id="{E6D21E2B-23D8-463B-2582-9FD3BAC13E59}"/>
              </a:ext>
            </a:extLst>
          </p:cNvPr>
          <p:cNvGrpSpPr>
            <a:grpSpLocks noChangeAspect="1"/>
          </p:cNvGrpSpPr>
          <p:nvPr userDrawn="1"/>
        </p:nvGrpSpPr>
        <p:grpSpPr bwMode="black">
          <a:xfrm>
            <a:off x="11369256" y="6276977"/>
            <a:ext cx="346158" cy="355219"/>
            <a:chOff x="7110" y="4004"/>
            <a:chExt cx="191" cy="196"/>
          </a:xfrm>
        </p:grpSpPr>
        <p:sp>
          <p:nvSpPr>
            <p:cNvPr id="4" name="Freeform 5">
              <a:extLst>
                <a:ext uri="{FF2B5EF4-FFF2-40B4-BE49-F238E27FC236}">
                  <a16:creationId xmlns:a16="http://schemas.microsoft.com/office/drawing/2014/main" id="{8B3BC5D4-40BF-9012-B76B-B4F41BB147C3}"/>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CD2350F0-611C-7CB1-8668-F3F06893FDB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2693D47D-C136-D277-4DA0-1C66C74DF03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531795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a:t>Contents</a:t>
            </a:r>
            <a:endParaRPr lang="en-US"/>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a:t>Introduction text goes here and delete the bullet if not required</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a:t>Section header goes here and to insert page numbers use the tab button on the keyboard</a:t>
            </a:r>
          </a:p>
          <a:p>
            <a:pPr lvl="1"/>
            <a:r>
              <a:rPr lang="en-GB"/>
              <a:t>Second level</a:t>
            </a:r>
          </a:p>
          <a:p>
            <a:pPr lvl="2"/>
            <a:r>
              <a:rPr lang="en-GB"/>
              <a:t>Third level</a:t>
            </a:r>
          </a:p>
          <a:p>
            <a:pPr lvl="3"/>
            <a:r>
              <a:rPr lang="en-GB"/>
              <a:t>Fourth level</a:t>
            </a:r>
          </a:p>
          <a:p>
            <a:pPr lvl="4"/>
            <a:r>
              <a:rPr lang="en-GB"/>
              <a:t>Fifth level</a:t>
            </a:r>
            <a:endParaRPr lang="en-US"/>
          </a:p>
        </p:txBody>
      </p:sp>
      <p:grpSp>
        <p:nvGrpSpPr>
          <p:cNvPr id="3" name="Group 4">
            <a:extLst>
              <a:ext uri="{FF2B5EF4-FFF2-40B4-BE49-F238E27FC236}">
                <a16:creationId xmlns:a16="http://schemas.microsoft.com/office/drawing/2014/main" id="{A73022D2-B2DD-2636-3681-D4BBDB34288F}"/>
              </a:ext>
            </a:extLst>
          </p:cNvPr>
          <p:cNvGrpSpPr>
            <a:grpSpLocks noChangeAspect="1"/>
          </p:cNvGrpSpPr>
          <p:nvPr userDrawn="1"/>
        </p:nvGrpSpPr>
        <p:grpSpPr bwMode="black">
          <a:xfrm>
            <a:off x="11369256" y="6276977"/>
            <a:ext cx="346158" cy="355219"/>
            <a:chOff x="7110" y="4004"/>
            <a:chExt cx="191" cy="196"/>
          </a:xfrm>
        </p:grpSpPr>
        <p:sp>
          <p:nvSpPr>
            <p:cNvPr id="5" name="Freeform 5">
              <a:extLst>
                <a:ext uri="{FF2B5EF4-FFF2-40B4-BE49-F238E27FC236}">
                  <a16:creationId xmlns:a16="http://schemas.microsoft.com/office/drawing/2014/main" id="{D8FD926C-DD40-4E50-BCB8-5B99D6C74B72}"/>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19351E26-728A-9509-F1C9-463C5F0A75C8}"/>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7">
              <a:extLst>
                <a:ext uri="{FF2B5EF4-FFF2-40B4-BE49-F238E27FC236}">
                  <a16:creationId xmlns:a16="http://schemas.microsoft.com/office/drawing/2014/main" id="{D0A07C93-ECC1-F080-CC7F-8E8F73BDCCA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184434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a:t>0</a:t>
            </a:r>
            <a:endParaRPr lang="en-US"/>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a:t>Agenda text goes here and delete the bullet if not required</a:t>
            </a:r>
            <a:endParaRPr lang="en-US"/>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a:t>0</a:t>
            </a:r>
            <a:endParaRPr lang="en-US"/>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a:t>Agenda text goes here and delete the bullet if not required</a:t>
            </a:r>
            <a:endParaRPr lang="en-US"/>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a:t>Agenda text goes here and delete the bullet if not required</a:t>
            </a:r>
            <a:endParaRPr lang="en-US"/>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a:t>0</a:t>
            </a:r>
            <a:endParaRPr lang="en-US"/>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a:t>Agenda text goes here and delete the bullet if not required</a:t>
            </a:r>
            <a:endParaRPr lang="en-US"/>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a:t>Agenda</a:t>
            </a:r>
            <a:endParaRPr lang="en-US"/>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a:t>0</a:t>
            </a:r>
            <a:endParaRPr lang="en-US"/>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a:t>Agenda text goes here and delete the bullet if not required</a:t>
            </a:r>
            <a:endParaRPr lang="en-US"/>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a:t>0</a:t>
            </a:r>
            <a:endParaRPr lang="en-US"/>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grpSp>
        <p:nvGrpSpPr>
          <p:cNvPr id="4" name="Group 4">
            <a:extLst>
              <a:ext uri="{FF2B5EF4-FFF2-40B4-BE49-F238E27FC236}">
                <a16:creationId xmlns:a16="http://schemas.microsoft.com/office/drawing/2014/main" id="{50C160A0-AEF4-BAD8-6504-E35190D5CB12}"/>
              </a:ext>
            </a:extLst>
          </p:cNvPr>
          <p:cNvGrpSpPr>
            <a:grpSpLocks noChangeAspect="1"/>
          </p:cNvGrpSpPr>
          <p:nvPr userDrawn="1"/>
        </p:nvGrpSpPr>
        <p:grpSpPr bwMode="black">
          <a:xfrm>
            <a:off x="11369256" y="6276977"/>
            <a:ext cx="346158" cy="355219"/>
            <a:chOff x="7110" y="4004"/>
            <a:chExt cx="191" cy="196"/>
          </a:xfrm>
        </p:grpSpPr>
        <p:sp>
          <p:nvSpPr>
            <p:cNvPr id="5" name="Freeform 5">
              <a:extLst>
                <a:ext uri="{FF2B5EF4-FFF2-40B4-BE49-F238E27FC236}">
                  <a16:creationId xmlns:a16="http://schemas.microsoft.com/office/drawing/2014/main" id="{5DA69780-18D0-1E72-3710-13A43F7DFB89}"/>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54484328-C792-A860-CDFD-BA313DD33A0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D5EBE5EB-0645-4239-3BCA-1448D66CEA58}"/>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960033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Regular"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4">
            <a:extLst>
              <a:ext uri="{FF2B5EF4-FFF2-40B4-BE49-F238E27FC236}">
                <a16:creationId xmlns:a16="http://schemas.microsoft.com/office/drawing/2014/main" id="{0F186386-DEF4-429C-B2EF-EDFB90967DAD}"/>
              </a:ext>
            </a:extLst>
          </p:cNvPr>
          <p:cNvGrpSpPr>
            <a:grpSpLocks noChangeAspect="1"/>
          </p:cNvGrpSpPr>
          <p:nvPr userDrawn="1"/>
        </p:nvGrpSpPr>
        <p:grpSpPr bwMode="black">
          <a:xfrm>
            <a:off x="11369256" y="6276977"/>
            <a:ext cx="346158" cy="355219"/>
            <a:chOff x="7110" y="4004"/>
            <a:chExt cx="191" cy="196"/>
          </a:xfrm>
        </p:grpSpPr>
        <p:sp>
          <p:nvSpPr>
            <p:cNvPr id="3" name="Freeform 5">
              <a:extLst>
                <a:ext uri="{FF2B5EF4-FFF2-40B4-BE49-F238E27FC236}">
                  <a16:creationId xmlns:a16="http://schemas.microsoft.com/office/drawing/2014/main" id="{9F2E5EAA-5A57-323C-4CE9-B38C55655F5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4" name="Freeform 6">
              <a:extLst>
                <a:ext uri="{FF2B5EF4-FFF2-40B4-BE49-F238E27FC236}">
                  <a16:creationId xmlns:a16="http://schemas.microsoft.com/office/drawing/2014/main" id="{FA3FEC59-A6D2-AAEA-7A78-7E2C9DF3F9A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7">
              <a:extLst>
                <a:ext uri="{FF2B5EF4-FFF2-40B4-BE49-F238E27FC236}">
                  <a16:creationId xmlns:a16="http://schemas.microsoft.com/office/drawing/2014/main" id="{11C0BD38-74F5-FA1F-D893-B4908B574AD8}"/>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421587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Regular"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4">
            <a:extLst>
              <a:ext uri="{FF2B5EF4-FFF2-40B4-BE49-F238E27FC236}">
                <a16:creationId xmlns:a16="http://schemas.microsoft.com/office/drawing/2014/main" id="{1324BCF6-C0B1-532B-B6E2-3580B77ACBE1}"/>
              </a:ext>
            </a:extLst>
          </p:cNvPr>
          <p:cNvGrpSpPr>
            <a:grpSpLocks noChangeAspect="1"/>
          </p:cNvGrpSpPr>
          <p:nvPr userDrawn="1"/>
        </p:nvGrpSpPr>
        <p:grpSpPr bwMode="black">
          <a:xfrm>
            <a:off x="11369256" y="6276977"/>
            <a:ext cx="346158" cy="355219"/>
            <a:chOff x="7110" y="4004"/>
            <a:chExt cx="191" cy="196"/>
          </a:xfrm>
        </p:grpSpPr>
        <p:sp>
          <p:nvSpPr>
            <p:cNvPr id="3" name="Freeform 5">
              <a:extLst>
                <a:ext uri="{FF2B5EF4-FFF2-40B4-BE49-F238E27FC236}">
                  <a16:creationId xmlns:a16="http://schemas.microsoft.com/office/drawing/2014/main" id="{EF5B4281-B0DF-AD52-98E4-B128D4D4FB3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4" name="Freeform 6">
              <a:extLst>
                <a:ext uri="{FF2B5EF4-FFF2-40B4-BE49-F238E27FC236}">
                  <a16:creationId xmlns:a16="http://schemas.microsoft.com/office/drawing/2014/main" id="{AA52232D-F904-DE89-5355-E89CEC0F0FD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7">
              <a:extLst>
                <a:ext uri="{FF2B5EF4-FFF2-40B4-BE49-F238E27FC236}">
                  <a16:creationId xmlns:a16="http://schemas.microsoft.com/office/drawing/2014/main" id="{9407D765-2B05-05B5-F0A6-3DD817D58564}"/>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302836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defRPr sz="16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 name="Straight Connector 2">
            <a:extLst>
              <a:ext uri="{FF2B5EF4-FFF2-40B4-BE49-F238E27FC236}">
                <a16:creationId xmlns:a16="http://schemas.microsoft.com/office/drawing/2014/main" id="{02449C0B-6817-4C56-22B0-0E44251E3737}"/>
              </a:ext>
            </a:extLst>
          </p:cNvPr>
          <p:cNvCxnSpPr>
            <a:cxnSpLocks/>
          </p:cNvCxnSpPr>
          <p:nvPr userDrawn="1"/>
        </p:nvCxnSpPr>
        <p:spPr>
          <a:xfrm>
            <a:off x="483827" y="1041026"/>
            <a:ext cx="11224800" cy="0"/>
          </a:xfrm>
          <a:prstGeom prst="line">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722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41769"/>
            <a:ext cx="11224347" cy="494844"/>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defRPr sz="16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marL="252000" indent="-252000">
              <a:defRPr lang="en-GB" sz="1600" kern="1200" dirty="0">
                <a:solidFill>
                  <a:schemeClr val="bg1"/>
                </a:solidFill>
                <a:latin typeface="+mn-lt"/>
                <a:ea typeface="+mn-ea"/>
                <a:cs typeface="+mn-cs"/>
              </a:defRPr>
            </a:lvl1pPr>
            <a:lvl2pPr marL="504000" indent="-252000">
              <a:defRPr lang="en-GB" sz="1600" kern="1200" dirty="0">
                <a:solidFill>
                  <a:schemeClr val="bg1"/>
                </a:solidFill>
                <a:latin typeface="+mn-lt"/>
                <a:ea typeface="+mn-ea"/>
                <a:cs typeface="+mn-cs"/>
              </a:defRPr>
            </a:lvl2pPr>
            <a:lvl3pPr marL="756000" indent="-252000">
              <a:defRPr lang="en-GB" sz="1400" kern="1200" dirty="0">
                <a:solidFill>
                  <a:schemeClr val="bg1"/>
                </a:solidFill>
                <a:latin typeface="+mn-lt"/>
                <a:ea typeface="+mn-ea"/>
                <a:cs typeface="+mn-cs"/>
              </a:defRPr>
            </a:lvl3pPr>
            <a:lvl4pPr marL="1008000" indent="-252000">
              <a:defRPr lang="en-GB" sz="1200" kern="1200" dirty="0">
                <a:solidFill>
                  <a:schemeClr val="bg1"/>
                </a:solidFill>
                <a:latin typeface="+mn-lt"/>
                <a:ea typeface="+mn-ea"/>
                <a:cs typeface="+mn-cs"/>
              </a:defRPr>
            </a:lvl4pPr>
            <a:lvl5pPr marL="1260000" indent="-252000">
              <a:defRPr lang="en-US" sz="1200" kern="1200" dirty="0">
                <a:solidFill>
                  <a:schemeClr val="bg1"/>
                </a:solidFill>
                <a:latin typeface="+mn-lt"/>
                <a:ea typeface="+mn-ea"/>
                <a:cs typeface="+mn-cs"/>
              </a:defRPr>
            </a:lvl5pPr>
          </a:lstStyle>
          <a:p>
            <a:pPr marL="252000" lvl="0" indent="-252000" algn="l" defTabSz="914400" rtl="0" eaLnBrk="1" latinLnBrk="0" hangingPunct="1">
              <a:spcBef>
                <a:spcPts val="400"/>
              </a:spcBef>
              <a:spcAft>
                <a:spcPts val="400"/>
              </a:spcAft>
              <a:buClr>
                <a:schemeClr val="tx2"/>
              </a:buClr>
              <a:buSzPct val="100000"/>
              <a:buFont typeface="Wingdings" pitchFamily="2" charset="2"/>
              <a:buChar char="§"/>
            </a:pPr>
            <a:r>
              <a:rPr lang="en-GB"/>
              <a:t>Click to edit Master text styles</a:t>
            </a:r>
          </a:p>
          <a:p>
            <a:pPr marL="504000" lvl="1" indent="-252000" algn="l" defTabSz="914400" rtl="0" eaLnBrk="1" latinLnBrk="0" hangingPunct="1">
              <a:spcBef>
                <a:spcPts val="400"/>
              </a:spcBef>
              <a:spcAft>
                <a:spcPts val="400"/>
              </a:spcAft>
              <a:buClr>
                <a:schemeClr val="tx2"/>
              </a:buClr>
              <a:buSzPct val="100000"/>
              <a:buFont typeface="Wingdings" pitchFamily="2" charset="2"/>
              <a:buChar char="§"/>
            </a:pPr>
            <a:r>
              <a:rPr lang="en-GB"/>
              <a:t>Second level</a:t>
            </a:r>
          </a:p>
          <a:p>
            <a:pPr marL="756000" lvl="2" indent="-252000" algn="l" defTabSz="914400" rtl="0" eaLnBrk="1" latinLnBrk="0" hangingPunct="1">
              <a:spcBef>
                <a:spcPts val="0"/>
              </a:spcBef>
              <a:spcAft>
                <a:spcPts val="600"/>
              </a:spcAft>
              <a:buClr>
                <a:schemeClr val="tx2"/>
              </a:buClr>
              <a:buSzPct val="100000"/>
              <a:buFont typeface="Wingdings" pitchFamily="2" charset="2"/>
              <a:buChar char="§"/>
            </a:pPr>
            <a:r>
              <a:rPr lang="en-GB"/>
              <a:t>Third level</a:t>
            </a:r>
          </a:p>
          <a:p>
            <a:pPr marL="1008000" lvl="3" indent="-252000" algn="l" defTabSz="914400" rtl="0" eaLnBrk="1" latinLnBrk="0" hangingPunct="1">
              <a:spcBef>
                <a:spcPts val="0"/>
              </a:spcBef>
              <a:spcAft>
                <a:spcPts val="400"/>
              </a:spcAft>
              <a:buClr>
                <a:schemeClr val="tx2"/>
              </a:buClr>
              <a:buSzPct val="100000"/>
              <a:buFont typeface="Wingdings" pitchFamily="2" charset="2"/>
              <a:buChar char="§"/>
            </a:pPr>
            <a:r>
              <a:rPr lang="en-GB"/>
              <a:t>Fourth level</a:t>
            </a:r>
          </a:p>
          <a:p>
            <a:pPr marL="1260000" lvl="4" indent="-252000" algn="l" defTabSz="914400" rtl="0" eaLnBrk="1" latinLnBrk="0" hangingPunct="1">
              <a:spcBef>
                <a:spcPts val="0"/>
              </a:spcBef>
              <a:spcAft>
                <a:spcPts val="400"/>
              </a:spcAft>
              <a:buClr>
                <a:schemeClr val="tx2"/>
              </a:buClr>
              <a:buSzPct val="100000"/>
              <a:buFont typeface="Wingdings" pitchFamily="2" charset="2"/>
              <a:buChar char="§"/>
            </a:pPr>
            <a:r>
              <a:rPr lang="en-GB"/>
              <a:t>Fifth level</a:t>
            </a:r>
            <a:endParaRPr lang="en-US"/>
          </a:p>
        </p:txBody>
      </p:sp>
      <p:cxnSp>
        <p:nvCxnSpPr>
          <p:cNvPr id="3" name="Straight Connector 2">
            <a:extLst>
              <a:ext uri="{FF2B5EF4-FFF2-40B4-BE49-F238E27FC236}">
                <a16:creationId xmlns:a16="http://schemas.microsoft.com/office/drawing/2014/main" id="{84306718-9725-46A6-39C4-3D879B2CB97C}"/>
              </a:ext>
            </a:extLst>
          </p:cNvPr>
          <p:cNvCxnSpPr>
            <a:cxnSpLocks/>
          </p:cNvCxnSpPr>
          <p:nvPr userDrawn="1"/>
        </p:nvCxnSpPr>
        <p:spPr>
          <a:xfrm>
            <a:off x="483827" y="1041026"/>
            <a:ext cx="11224800" cy="0"/>
          </a:xfrm>
          <a:prstGeom prst="line">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567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sz="1600" dirty="0"/>
            </a:lvl1pPr>
            <a:lvl2pPr>
              <a:defRPr lang="en-GB" dirty="0"/>
            </a:lvl2pPr>
            <a:lvl3pPr>
              <a:defRPr lang="en-GB" dirty="0"/>
            </a:lvl3pPr>
            <a:lvl4pPr>
              <a:defRPr lang="en-GB" sz="1200"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sz="1200"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sz="1200"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cxnSp>
        <p:nvCxnSpPr>
          <p:cNvPr id="2" name="Straight Connector 1">
            <a:extLst>
              <a:ext uri="{FF2B5EF4-FFF2-40B4-BE49-F238E27FC236}">
                <a16:creationId xmlns:a16="http://schemas.microsoft.com/office/drawing/2014/main" id="{18DFB1CC-C3A1-32B5-E360-CC8DEAAD1E6A}"/>
              </a:ext>
            </a:extLst>
          </p:cNvPr>
          <p:cNvCxnSpPr>
            <a:cxnSpLocks/>
          </p:cNvCxnSpPr>
          <p:nvPr userDrawn="1"/>
        </p:nvCxnSpPr>
        <p:spPr>
          <a:xfrm>
            <a:off x="483827" y="1041026"/>
            <a:ext cx="11224800" cy="0"/>
          </a:xfrm>
          <a:prstGeom prst="line">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910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41768"/>
            <a:ext cx="11224347" cy="49484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 name="Straight Connector 1">
            <a:extLst>
              <a:ext uri="{FF2B5EF4-FFF2-40B4-BE49-F238E27FC236}">
                <a16:creationId xmlns:a16="http://schemas.microsoft.com/office/drawing/2014/main" id="{A44FEE5C-5E65-E04A-88F0-B916BFFCE517}"/>
              </a:ext>
            </a:extLst>
          </p:cNvPr>
          <p:cNvCxnSpPr>
            <a:cxnSpLocks/>
          </p:cNvCxnSpPr>
          <p:nvPr userDrawn="1"/>
        </p:nvCxnSpPr>
        <p:spPr>
          <a:xfrm>
            <a:off x="483827" y="1041026"/>
            <a:ext cx="11224800" cy="0"/>
          </a:xfrm>
          <a:prstGeom prst="line">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745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41768"/>
            <a:ext cx="11224347" cy="49484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3B239758-B137-03FE-108F-895253F88AE9}"/>
              </a:ext>
            </a:extLst>
          </p:cNvPr>
          <p:cNvCxnSpPr>
            <a:cxnSpLocks/>
          </p:cNvCxnSpPr>
          <p:nvPr userDrawn="1"/>
        </p:nvCxnSpPr>
        <p:spPr>
          <a:xfrm>
            <a:off x="483827" y="1041026"/>
            <a:ext cx="11224800" cy="0"/>
          </a:xfrm>
          <a:prstGeom prst="line">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7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pic>
        <p:nvPicPr>
          <p:cNvPr id="11" name="Background" descr="A colorful light in the dark&#10;&#10;Description automatically generated">
            <a:extLst>
              <a:ext uri="{FF2B5EF4-FFF2-40B4-BE49-F238E27FC236}">
                <a16:creationId xmlns:a16="http://schemas.microsoft.com/office/drawing/2014/main" id="{B01642D7-4E4F-867F-08FE-F5B7458A38C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3" y="1411287"/>
            <a:ext cx="3571200" cy="4638675"/>
          </a:xfrm>
          <a:solidFill>
            <a:srgbClr val="2E2E38">
              <a:alpha val="60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096" y="1411287"/>
            <a:ext cx="3571200" cy="4638675"/>
          </a:xfrm>
          <a:solidFill>
            <a:srgbClr val="2E2E38">
              <a:alpha val="60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8670" y="1411287"/>
            <a:ext cx="3571200" cy="4638675"/>
          </a:xfrm>
          <a:solidFill>
            <a:srgbClr val="2E2E38">
              <a:alpha val="60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grpSp>
        <p:nvGrpSpPr>
          <p:cNvPr id="17" name="Logo">
            <a:extLst>
              <a:ext uri="{FF2B5EF4-FFF2-40B4-BE49-F238E27FC236}">
                <a16:creationId xmlns:a16="http://schemas.microsoft.com/office/drawing/2014/main" id="{EC0BFB89-FAB5-160D-D6E7-673C72C630D5}"/>
              </a:ext>
            </a:extLst>
          </p:cNvPr>
          <p:cNvGrpSpPr/>
          <p:nvPr userDrawn="1"/>
        </p:nvGrpSpPr>
        <p:grpSpPr bwMode="black">
          <a:xfrm>
            <a:off x="11623900" y="6276977"/>
            <a:ext cx="346158" cy="355219"/>
            <a:chOff x="7110" y="4004"/>
            <a:chExt cx="191" cy="196"/>
          </a:xfrm>
        </p:grpSpPr>
        <p:sp>
          <p:nvSpPr>
            <p:cNvPr id="18" name="Freeform 5">
              <a:extLst>
                <a:ext uri="{FF2B5EF4-FFF2-40B4-BE49-F238E27FC236}">
                  <a16:creationId xmlns:a16="http://schemas.microsoft.com/office/drawing/2014/main" id="{49E0C4E9-31F6-3AD8-056E-81A5BE6A3E4C}"/>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9" name="Freeform 6">
              <a:extLst>
                <a:ext uri="{FF2B5EF4-FFF2-40B4-BE49-F238E27FC236}">
                  <a16:creationId xmlns:a16="http://schemas.microsoft.com/office/drawing/2014/main" id="{290A4FFE-C215-2C91-4D46-32D31805E46C}"/>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20" name="Freeform 7">
              <a:extLst>
                <a:ext uri="{FF2B5EF4-FFF2-40B4-BE49-F238E27FC236}">
                  <a16:creationId xmlns:a16="http://schemas.microsoft.com/office/drawing/2014/main" id="{7E3BFB0A-D692-C730-136A-21B4EBAA94EC}"/>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cxnSp>
        <p:nvCxnSpPr>
          <p:cNvPr id="3" name="Straight Connector 2">
            <a:extLst>
              <a:ext uri="{FF2B5EF4-FFF2-40B4-BE49-F238E27FC236}">
                <a16:creationId xmlns:a16="http://schemas.microsoft.com/office/drawing/2014/main" id="{422DE8E1-EDE4-ACF9-F8ED-023784F1B915}"/>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4" name="Footer Placeholder">
            <a:extLst>
              <a:ext uri="{FF2B5EF4-FFF2-40B4-BE49-F238E27FC236}">
                <a16:creationId xmlns:a16="http://schemas.microsoft.com/office/drawing/2014/main" id="{972F5B98-2F88-0350-61CB-1F7DA140094B}"/>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15" name="Slide Number Placeholder">
            <a:extLst>
              <a:ext uri="{FF2B5EF4-FFF2-40B4-BE49-F238E27FC236}">
                <a16:creationId xmlns:a16="http://schemas.microsoft.com/office/drawing/2014/main" id="{EBCCCEFE-51F8-0F71-284D-B679077553FA}"/>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16" name="Straight Connector 15">
            <a:extLst>
              <a:ext uri="{FF2B5EF4-FFF2-40B4-BE49-F238E27FC236}">
                <a16:creationId xmlns:a16="http://schemas.microsoft.com/office/drawing/2014/main" id="{55A3024A-1A1C-386C-71D6-66B4723D454F}"/>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70002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pic>
        <p:nvPicPr>
          <p:cNvPr id="2" name="Picture 1" descr="A bright yellow circle&#10;&#10;Description automatically generated with medium confidence">
            <a:extLst>
              <a:ext uri="{FF2B5EF4-FFF2-40B4-BE49-F238E27FC236}">
                <a16:creationId xmlns:a16="http://schemas.microsoft.com/office/drawing/2014/main" id="{B9EB7297-E7BB-2DA8-D1B8-45B87B89D6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41768"/>
            <a:ext cx="11224347" cy="494845"/>
          </a:xfrm>
        </p:spPr>
        <p:txBody>
          <a:bodyPr/>
          <a:lstStyle>
            <a:lvl1pPr>
              <a:defRPr sz="3600"/>
            </a:lvl1pPr>
          </a:lstStyle>
          <a:p>
            <a:r>
              <a:rPr lang="en-GB"/>
              <a:t>Click to edit Master title style</a:t>
            </a:r>
            <a:endParaRPr lang="en-US"/>
          </a:p>
        </p:txBody>
      </p:sp>
      <p:sp>
        <p:nvSpPr>
          <p:cNvPr id="4" name="Rectangle 3">
            <a:extLst>
              <a:ext uri="{FF2B5EF4-FFF2-40B4-BE49-F238E27FC236}">
                <a16:creationId xmlns:a16="http://schemas.microsoft.com/office/drawing/2014/main" id="{1A22A740-569B-D351-61C1-E43F70C6F417}"/>
              </a:ext>
            </a:extLst>
          </p:cNvPr>
          <p:cNvSpPr/>
          <p:nvPr userDrawn="1"/>
        </p:nvSpPr>
        <p:spPr>
          <a:xfrm>
            <a:off x="1524" y="1091078"/>
            <a:ext cx="12188952" cy="36576"/>
          </a:xfrm>
          <a:prstGeom prst="rect">
            <a:avLst/>
          </a:prstGeom>
          <a:gradFill>
            <a:gsLst>
              <a:gs pos="43000">
                <a:schemeClr val="tx2"/>
              </a:gs>
              <a:gs pos="67000">
                <a:srgbClr val="00C864"/>
              </a:gs>
              <a:gs pos="90000">
                <a:srgbClr val="4696FF"/>
              </a:gs>
            </a:gsLst>
            <a:lin ang="17400000" scaled="0"/>
          </a:gra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marR="0" lvl="0" indent="-252000" algn="l" defTabSz="914400" rtl="0" eaLnBrk="1" fontAlgn="auto" latinLnBrk="0" hangingPunct="1">
              <a:lnSpc>
                <a:spcPct val="90000"/>
              </a:lnSpc>
              <a:spcBef>
                <a:spcPts val="400"/>
              </a:spcBef>
              <a:spcAft>
                <a:spcPts val="400"/>
              </a:spcAft>
              <a:buClr>
                <a:srgbClr val="FFE600"/>
              </a:buClr>
              <a:buSzTx/>
              <a:buFont typeface="Wingdings" pitchFamily="2" charset="2"/>
              <a:buChar char="§"/>
              <a:tabLst/>
              <a:defRPr/>
            </a:pPr>
            <a:endParaRPr kumimoji="0" lang="en-US" sz="2000" b="0" i="0" u="none" strike="noStrike" kern="1200" cap="none" spc="0" normalizeH="0" baseline="0" noProof="0" dirty="0">
              <a:ln>
                <a:noFill/>
              </a:ln>
              <a:solidFill>
                <a:srgbClr val="FFFFFF"/>
              </a:solidFill>
              <a:effectLst/>
              <a:uLnTx/>
              <a:uFillTx/>
              <a:latin typeface="EYInterstate Light"/>
              <a:ea typeface="+mn-ea"/>
              <a:cs typeface="+mn-cs"/>
            </a:endParaRPr>
          </a:p>
        </p:txBody>
      </p:sp>
    </p:spTree>
    <p:extLst>
      <p:ext uri="{BB962C8B-B14F-4D97-AF65-F5344CB8AC3E}">
        <p14:creationId xmlns:p14="http://schemas.microsoft.com/office/powerpoint/2010/main" val="2107988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41768"/>
            <a:ext cx="5610477" cy="494845"/>
          </a:xfrm>
        </p:spPr>
        <p:txBody>
          <a:bodyPr/>
          <a:lstStyle/>
          <a:p>
            <a:r>
              <a:rPr lang="en-GB"/>
              <a:t>Click to edit Master title style</a:t>
            </a:r>
            <a:endParaRPr lang="en-US"/>
          </a:p>
        </p:txBody>
      </p:sp>
    </p:spTree>
    <p:extLst>
      <p:ext uri="{BB962C8B-B14F-4D97-AF65-F5344CB8AC3E}">
        <p14:creationId xmlns:p14="http://schemas.microsoft.com/office/powerpoint/2010/main" val="344043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41768"/>
            <a:ext cx="7394953" cy="494845"/>
          </a:xfrm>
        </p:spPr>
        <p:txBody>
          <a:bodyPr/>
          <a:lstStyle/>
          <a:p>
            <a:r>
              <a:rPr lang="en-GB"/>
              <a:t>Click to edit Master title style</a:t>
            </a:r>
            <a:endParaRPr lang="en-US"/>
          </a:p>
        </p:txBody>
      </p:sp>
    </p:spTree>
    <p:extLst>
      <p:ext uri="{BB962C8B-B14F-4D97-AF65-F5344CB8AC3E}">
        <p14:creationId xmlns:p14="http://schemas.microsoft.com/office/powerpoint/2010/main" val="1063549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41768"/>
            <a:ext cx="8181910" cy="494845"/>
          </a:xfrm>
        </p:spPr>
        <p:txBody>
          <a:bodyPr/>
          <a:lstStyle/>
          <a:p>
            <a:r>
              <a:rPr lang="en-GB"/>
              <a:t>Click to edit Master title style</a:t>
            </a:r>
            <a:endParaRPr lang="en-US"/>
          </a:p>
        </p:txBody>
      </p:sp>
    </p:spTree>
    <p:extLst>
      <p:ext uri="{BB962C8B-B14F-4D97-AF65-F5344CB8AC3E}">
        <p14:creationId xmlns:p14="http://schemas.microsoft.com/office/powerpoint/2010/main" val="1927868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41768"/>
            <a:ext cx="11224347" cy="49484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44391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45396"/>
            <a:ext cx="11224347" cy="470898"/>
          </a:xfrm>
        </p:spPr>
        <p:txBody>
          <a:bodyPr/>
          <a:lstStyle/>
          <a:p>
            <a:r>
              <a:rPr lang="en-GB"/>
              <a:t>Click to edit Master title style</a:t>
            </a:r>
            <a:endParaRPr lang="en-US"/>
          </a:p>
        </p:txBody>
      </p:sp>
      <p:sp>
        <p:nvSpPr>
          <p:cNvPr id="8" name="Text Placeholder 9">
            <a:extLst>
              <a:ext uri="{FF2B5EF4-FFF2-40B4-BE49-F238E27FC236}">
                <a16:creationId xmlns:a16="http://schemas.microsoft.com/office/drawing/2014/main" id="{598768BB-4BDB-C49C-A213-8E609C3B6C15}"/>
              </a:ext>
            </a:extLst>
          </p:cNvPr>
          <p:cNvSpPr>
            <a:spLocks noGrp="1"/>
          </p:cNvSpPr>
          <p:nvPr>
            <p:ph type="body" sz="quarter" idx="13" hasCustomPrompt="1"/>
          </p:nvPr>
        </p:nvSpPr>
        <p:spPr>
          <a:xfrm>
            <a:off x="485523" y="4437064"/>
            <a:ext cx="2544933" cy="604836"/>
          </a:xfrm>
        </p:spPr>
        <p:txBody>
          <a:bodyPr>
            <a:noAutofit/>
          </a:bodyPr>
          <a:lstStyle>
            <a:lvl1pPr marL="0" indent="0">
              <a:lnSpc>
                <a:spcPct val="90000"/>
              </a:lnSpc>
              <a:buNone/>
              <a:defRPr sz="2400" b="1" i="0">
                <a:latin typeface="+mn-lt"/>
              </a:defRPr>
            </a:lvl1pPr>
          </a:lstStyle>
          <a:p>
            <a:pPr lvl="0"/>
            <a:r>
              <a:rPr lang="en-GB"/>
              <a:t>Name</a:t>
            </a:r>
            <a:endParaRPr lang="en-US"/>
          </a:p>
        </p:txBody>
      </p:sp>
      <p:sp>
        <p:nvSpPr>
          <p:cNvPr id="13" name="Text Placeholder 9">
            <a:extLst>
              <a:ext uri="{FF2B5EF4-FFF2-40B4-BE49-F238E27FC236}">
                <a16:creationId xmlns:a16="http://schemas.microsoft.com/office/drawing/2014/main" id="{1B146ACC-EAC5-CFE4-53FA-012FF3AD1EC9}"/>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a:t>Job title</a:t>
            </a:r>
            <a:endParaRPr lang="en-US"/>
          </a:p>
        </p:txBody>
      </p:sp>
      <p:sp>
        <p:nvSpPr>
          <p:cNvPr id="18" name="Text Placeholder 9">
            <a:extLst>
              <a:ext uri="{FF2B5EF4-FFF2-40B4-BE49-F238E27FC236}">
                <a16:creationId xmlns:a16="http://schemas.microsoft.com/office/drawing/2014/main" id="{C63A6034-B161-C968-7B24-9637CAD6BA6D}"/>
              </a:ext>
            </a:extLst>
          </p:cNvPr>
          <p:cNvSpPr>
            <a:spLocks noGrp="1"/>
          </p:cNvSpPr>
          <p:nvPr>
            <p:ph type="body" sz="quarter" idx="16" hasCustomPrompt="1"/>
          </p:nvPr>
        </p:nvSpPr>
        <p:spPr>
          <a:xfrm>
            <a:off x="3378661" y="4437064"/>
            <a:ext cx="2544933" cy="604836"/>
          </a:xfrm>
        </p:spPr>
        <p:txBody>
          <a:bodyPr>
            <a:noAutofit/>
          </a:bodyPr>
          <a:lstStyle>
            <a:lvl1pPr marL="0" indent="0">
              <a:lnSpc>
                <a:spcPct val="90000"/>
              </a:lnSpc>
              <a:buNone/>
              <a:defRPr sz="2400" b="1" i="0">
                <a:latin typeface="+mn-lt"/>
              </a:defRPr>
            </a:lvl1pPr>
          </a:lstStyle>
          <a:p>
            <a:pPr lvl="0"/>
            <a:r>
              <a:rPr lang="en-GB"/>
              <a:t>Name</a:t>
            </a:r>
            <a:endParaRPr lang="en-US"/>
          </a:p>
        </p:txBody>
      </p:sp>
      <p:sp>
        <p:nvSpPr>
          <p:cNvPr id="19" name="Text Placeholder 9">
            <a:extLst>
              <a:ext uri="{FF2B5EF4-FFF2-40B4-BE49-F238E27FC236}">
                <a16:creationId xmlns:a16="http://schemas.microsoft.com/office/drawing/2014/main" id="{7A93D60F-69E4-2399-3375-10FE08085BF4}"/>
              </a:ext>
            </a:extLst>
          </p:cNvPr>
          <p:cNvSpPr>
            <a:spLocks noGrp="1"/>
          </p:cNvSpPr>
          <p:nvPr>
            <p:ph type="body" sz="quarter" idx="17" hasCustomPrompt="1"/>
          </p:nvPr>
        </p:nvSpPr>
        <p:spPr>
          <a:xfrm>
            <a:off x="3378661" y="5243516"/>
            <a:ext cx="2544932" cy="276999"/>
          </a:xfrm>
        </p:spPr>
        <p:txBody>
          <a:bodyPr wrap="square">
            <a:spAutoFit/>
          </a:bodyPr>
          <a:lstStyle>
            <a:lvl1pPr marL="0" indent="0">
              <a:buNone/>
              <a:defRPr sz="1800" b="0" i="0">
                <a:solidFill>
                  <a:schemeClr val="tx2"/>
                </a:solidFill>
                <a:latin typeface="+mn-lt"/>
              </a:defRPr>
            </a:lvl1pPr>
          </a:lstStyle>
          <a:p>
            <a:pPr lvl="0"/>
            <a:r>
              <a:rPr lang="en-GB"/>
              <a:t>Job title</a:t>
            </a:r>
            <a:endParaRPr lang="en-US"/>
          </a:p>
        </p:txBody>
      </p:sp>
      <p:sp>
        <p:nvSpPr>
          <p:cNvPr id="20" name="Text Placeholder 9">
            <a:extLst>
              <a:ext uri="{FF2B5EF4-FFF2-40B4-BE49-F238E27FC236}">
                <a16:creationId xmlns:a16="http://schemas.microsoft.com/office/drawing/2014/main" id="{73DD63FB-924F-5AA5-D440-E1D8744375EA}"/>
              </a:ext>
            </a:extLst>
          </p:cNvPr>
          <p:cNvSpPr>
            <a:spLocks noGrp="1"/>
          </p:cNvSpPr>
          <p:nvPr>
            <p:ph type="body" sz="quarter" idx="19" hasCustomPrompt="1"/>
          </p:nvPr>
        </p:nvSpPr>
        <p:spPr>
          <a:xfrm>
            <a:off x="6271799" y="4437064"/>
            <a:ext cx="2544933" cy="604836"/>
          </a:xfrm>
        </p:spPr>
        <p:txBody>
          <a:bodyPr>
            <a:noAutofit/>
          </a:bodyPr>
          <a:lstStyle>
            <a:lvl1pPr marL="0" indent="0">
              <a:lnSpc>
                <a:spcPct val="90000"/>
              </a:lnSpc>
              <a:buNone/>
              <a:defRPr sz="2400" b="1" i="0">
                <a:latin typeface="+mn-lt"/>
              </a:defRPr>
            </a:lvl1pPr>
          </a:lstStyle>
          <a:p>
            <a:pPr lvl="0"/>
            <a:r>
              <a:rPr lang="en-GB"/>
              <a:t>Name</a:t>
            </a:r>
            <a:endParaRPr lang="en-US"/>
          </a:p>
        </p:txBody>
      </p:sp>
      <p:sp>
        <p:nvSpPr>
          <p:cNvPr id="21" name="Text Placeholder 9">
            <a:extLst>
              <a:ext uri="{FF2B5EF4-FFF2-40B4-BE49-F238E27FC236}">
                <a16:creationId xmlns:a16="http://schemas.microsoft.com/office/drawing/2014/main" id="{4C420FFC-7E58-FD40-8EA4-FE5A7231160E}"/>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a:t>Job title</a:t>
            </a:r>
            <a:endParaRPr lang="en-US"/>
          </a:p>
        </p:txBody>
      </p:sp>
      <p:sp>
        <p:nvSpPr>
          <p:cNvPr id="22" name="Text Placeholder 9">
            <a:extLst>
              <a:ext uri="{FF2B5EF4-FFF2-40B4-BE49-F238E27FC236}">
                <a16:creationId xmlns:a16="http://schemas.microsoft.com/office/drawing/2014/main" id="{8E9F923A-3B01-3E5C-5855-1723BB7F4CA4}"/>
              </a:ext>
            </a:extLst>
          </p:cNvPr>
          <p:cNvSpPr>
            <a:spLocks noGrp="1"/>
          </p:cNvSpPr>
          <p:nvPr>
            <p:ph type="body" sz="quarter" idx="22" hasCustomPrompt="1"/>
          </p:nvPr>
        </p:nvSpPr>
        <p:spPr>
          <a:xfrm>
            <a:off x="9164937" y="4437064"/>
            <a:ext cx="2544933" cy="604836"/>
          </a:xfrm>
        </p:spPr>
        <p:txBody>
          <a:bodyPr>
            <a:noAutofit/>
          </a:bodyPr>
          <a:lstStyle>
            <a:lvl1pPr marL="0" indent="0">
              <a:lnSpc>
                <a:spcPct val="90000"/>
              </a:lnSpc>
              <a:buNone/>
              <a:defRPr sz="2400" b="1" i="0">
                <a:latin typeface="+mn-lt"/>
              </a:defRPr>
            </a:lvl1pPr>
          </a:lstStyle>
          <a:p>
            <a:pPr lvl="0"/>
            <a:r>
              <a:rPr lang="en-GB"/>
              <a:t>Name</a:t>
            </a:r>
            <a:endParaRPr lang="en-US"/>
          </a:p>
        </p:txBody>
      </p:sp>
      <p:sp>
        <p:nvSpPr>
          <p:cNvPr id="23" name="Text Placeholder 9">
            <a:extLst>
              <a:ext uri="{FF2B5EF4-FFF2-40B4-BE49-F238E27FC236}">
                <a16:creationId xmlns:a16="http://schemas.microsoft.com/office/drawing/2014/main" id="{B31D3701-39DC-192A-5936-2E64C5419F0C}"/>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a:t>Job title</a:t>
            </a:r>
            <a:endParaRPr lang="en-US"/>
          </a:p>
        </p:txBody>
      </p:sp>
      <p:sp>
        <p:nvSpPr>
          <p:cNvPr id="26" name="Picture Placeholder 12">
            <a:extLst>
              <a:ext uri="{FF2B5EF4-FFF2-40B4-BE49-F238E27FC236}">
                <a16:creationId xmlns:a16="http://schemas.microsoft.com/office/drawing/2014/main" id="{72BB5F0C-3F71-0E9C-10EC-E60EE977973D}"/>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7" name="Picture Placeholder 12">
            <a:extLst>
              <a:ext uri="{FF2B5EF4-FFF2-40B4-BE49-F238E27FC236}">
                <a16:creationId xmlns:a16="http://schemas.microsoft.com/office/drawing/2014/main" id="{BA20E760-3BF7-B812-4C18-5CA6507ABC95}"/>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8" name="Picture Placeholder 12">
            <a:extLst>
              <a:ext uri="{FF2B5EF4-FFF2-40B4-BE49-F238E27FC236}">
                <a16:creationId xmlns:a16="http://schemas.microsoft.com/office/drawing/2014/main" id="{86C2E626-CD04-3251-D0E0-5D23E92FE735}"/>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9" name="Picture Placeholder 12">
            <a:extLst>
              <a:ext uri="{FF2B5EF4-FFF2-40B4-BE49-F238E27FC236}">
                <a16:creationId xmlns:a16="http://schemas.microsoft.com/office/drawing/2014/main" id="{DF5E09A8-5D06-013D-F612-3162F72FF31D}"/>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Tree>
    <p:extLst>
      <p:ext uri="{BB962C8B-B14F-4D97-AF65-F5344CB8AC3E}">
        <p14:creationId xmlns:p14="http://schemas.microsoft.com/office/powerpoint/2010/main" val="2114813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41768"/>
            <a:ext cx="11224347" cy="479719"/>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Regular" panose="02000503020000020004" pitchFamily="2" charset="0"/>
              </a:defRPr>
            </a:lvl1pPr>
          </a:lstStyle>
          <a:p>
            <a:pPr lvl="0"/>
            <a:r>
              <a:rPr lang="en-GB"/>
              <a:t>Team name</a:t>
            </a:r>
            <a:endParaRPr lang="en-US"/>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Regular" panose="02000503020000020004" pitchFamily="2" charset="0"/>
              </a:defRPr>
            </a:lvl1pPr>
          </a:lstStyle>
          <a:p>
            <a:pPr lvl="0"/>
            <a:r>
              <a:rPr lang="en-GB"/>
              <a:t>Team name</a:t>
            </a:r>
            <a:endParaRPr lang="en-US"/>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Regular" panose="02000503020000020004" pitchFamily="2" charset="0"/>
              </a:defRPr>
            </a:lvl1pPr>
          </a:lstStyle>
          <a:p>
            <a:pPr lvl="0"/>
            <a:r>
              <a:rPr lang="en-GB"/>
              <a:t>Team name</a:t>
            </a:r>
            <a:endParaRPr lang="en-US"/>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Regular" panose="02000503020000020004" pitchFamily="2" charset="0"/>
              </a:defRPr>
            </a:lvl1pPr>
          </a:lstStyle>
          <a:p>
            <a:pPr lvl="0"/>
            <a:r>
              <a:rPr lang="en-GB"/>
              <a:t>Team name</a:t>
            </a:r>
            <a:endParaRPr lang="en-US"/>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a:t>Name</a:t>
            </a:r>
            <a:endParaRPr lang="en-US"/>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a:t>Job title</a:t>
            </a:r>
            <a:endParaRPr lang="en-US"/>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1295746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and Full Imag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4BA46848-8969-3428-7E66-3827EB17DC5A}"/>
              </a:ext>
            </a:extLst>
          </p:cNvPr>
          <p:cNvSpPr>
            <a:spLocks noGrp="1"/>
          </p:cNvSpPr>
          <p:nvPr>
            <p:ph type="body" sz="quarter" idx="13" hasCustomPrompt="1"/>
          </p:nvPr>
        </p:nvSpPr>
        <p:spPr>
          <a:xfrm>
            <a:off x="864959" y="4980757"/>
            <a:ext cx="3445104" cy="193899"/>
          </a:xfrm>
        </p:spPr>
        <p:txBody>
          <a:bodyPr>
            <a:spAutoFit/>
          </a:bodyPr>
          <a:lstStyle>
            <a:lvl1pPr marL="0" indent="0">
              <a:lnSpc>
                <a:spcPct val="90000"/>
              </a:lnSpc>
              <a:buNone/>
              <a:defRPr sz="1400" b="1" i="0">
                <a:solidFill>
                  <a:schemeClr val="tx2"/>
                </a:solidFill>
                <a:latin typeface="+mn-lt"/>
              </a:defRPr>
            </a:lvl1pPr>
          </a:lstStyle>
          <a:p>
            <a:pPr lvl="0"/>
            <a:r>
              <a:rPr lang="en-GB"/>
              <a:t>Name</a:t>
            </a:r>
            <a:endParaRPr lang="en-US"/>
          </a:p>
        </p:txBody>
      </p:sp>
      <p:sp>
        <p:nvSpPr>
          <p:cNvPr id="8" name="Text Placeholder 9">
            <a:extLst>
              <a:ext uri="{FF2B5EF4-FFF2-40B4-BE49-F238E27FC236}">
                <a16:creationId xmlns:a16="http://schemas.microsoft.com/office/drawing/2014/main" id="{78B5CC24-699C-7858-0807-40619F0D533F}"/>
              </a:ext>
            </a:extLst>
          </p:cNvPr>
          <p:cNvSpPr>
            <a:spLocks noGrp="1"/>
          </p:cNvSpPr>
          <p:nvPr>
            <p:ph type="body" sz="quarter" idx="14" hasCustomPrompt="1"/>
          </p:nvPr>
        </p:nvSpPr>
        <p:spPr>
          <a:xfrm>
            <a:off x="864961" y="5184857"/>
            <a:ext cx="3445104" cy="153888"/>
          </a:xfrm>
        </p:spPr>
        <p:txBody>
          <a:bodyPr wrap="square">
            <a:spAutoFit/>
          </a:bodyPr>
          <a:lstStyle>
            <a:lvl1pPr marL="0" indent="0">
              <a:buNone/>
              <a:defRPr sz="1000" b="0" i="0">
                <a:solidFill>
                  <a:schemeClr val="bg1"/>
                </a:solidFill>
                <a:latin typeface="+mn-lt"/>
              </a:defRPr>
            </a:lvl1pPr>
          </a:lstStyle>
          <a:p>
            <a:pPr lvl="0"/>
            <a:r>
              <a:rPr lang="en-GB"/>
              <a:t>Job title</a:t>
            </a:r>
            <a:endParaRPr lang="en-US"/>
          </a:p>
        </p:txBody>
      </p:sp>
      <p:sp>
        <p:nvSpPr>
          <p:cNvPr id="4" name="Text Placeholder 23">
            <a:extLst>
              <a:ext uri="{FF2B5EF4-FFF2-40B4-BE49-F238E27FC236}">
                <a16:creationId xmlns:a16="http://schemas.microsoft.com/office/drawing/2014/main" id="{E82A0447-0820-5F05-7D32-3BE15F194869}"/>
              </a:ext>
              <a:ext uri="{C183D7F6-B498-43B3-948B-1728B52AA6E4}">
                <adec:decorative xmlns:adec="http://schemas.microsoft.com/office/drawing/2017/decorative" val="0"/>
              </a:ext>
            </a:extLst>
          </p:cNvPr>
          <p:cNvSpPr>
            <a:spLocks noGrp="1"/>
          </p:cNvSpPr>
          <p:nvPr>
            <p:ph type="body" sz="quarter" idx="26" hasCustomPrompt="1"/>
          </p:nvPr>
        </p:nvSpPr>
        <p:spPr>
          <a:xfrm>
            <a:off x="772884" y="358916"/>
            <a:ext cx="2023892" cy="1419083"/>
          </a:xfrm>
        </p:spPr>
        <p:txBody>
          <a:bodyPr anchor="t"/>
          <a:lstStyle>
            <a:lvl1pPr marL="0" indent="0">
              <a:spcBef>
                <a:spcPts val="0"/>
              </a:spcBef>
              <a:spcAft>
                <a:spcPts val="0"/>
              </a:spcAft>
              <a:buNone/>
              <a:defRPr sz="19200" b="0" i="0">
                <a:solidFill>
                  <a:schemeClr val="tx2"/>
                </a:solidFill>
                <a:latin typeface="Georgia Pro" panose="02040502050405020303" pitchFamily="18" charset="0"/>
              </a:defRPr>
            </a:lvl1pPr>
          </a:lstStyle>
          <a:p>
            <a:pPr lvl="0"/>
            <a:r>
              <a:rPr lang="en-GB"/>
              <a:t>“</a:t>
            </a:r>
          </a:p>
        </p:txBody>
      </p:sp>
      <p:sp>
        <p:nvSpPr>
          <p:cNvPr id="5" name="Text Placeholder 23">
            <a:extLst>
              <a:ext uri="{FF2B5EF4-FFF2-40B4-BE49-F238E27FC236}">
                <a16:creationId xmlns:a16="http://schemas.microsoft.com/office/drawing/2014/main" id="{8A771E8A-8B2A-ED69-3AEC-E5AEDB16F0EE}"/>
              </a:ext>
              <a:ext uri="{C183D7F6-B498-43B3-948B-1728B52AA6E4}">
                <adec:decorative xmlns:adec="http://schemas.microsoft.com/office/drawing/2017/decorative" val="0"/>
              </a:ext>
            </a:extLst>
          </p:cNvPr>
          <p:cNvSpPr>
            <a:spLocks noGrp="1"/>
          </p:cNvSpPr>
          <p:nvPr>
            <p:ph type="body" sz="quarter" idx="25" hasCustomPrompt="1"/>
          </p:nvPr>
        </p:nvSpPr>
        <p:spPr>
          <a:xfrm>
            <a:off x="864959" y="1958113"/>
            <a:ext cx="7524979" cy="2721927"/>
          </a:xfrm>
        </p:spPr>
        <p:txBody>
          <a:bodyPr/>
          <a:lstStyle>
            <a:lvl1pPr marL="0" indent="0">
              <a:buNone/>
              <a:defRPr sz="4800" b="0" i="0">
                <a:latin typeface="Georgia Pro" panose="02040502050405020303" pitchFamily="18" charset="0"/>
              </a:defRPr>
            </a:lvl1pPr>
          </a:lstStyle>
          <a:p>
            <a:pPr lvl="0"/>
            <a:r>
              <a:rPr lang="en-GB"/>
              <a:t>Quote goes here.</a:t>
            </a:r>
          </a:p>
        </p:txBody>
      </p:sp>
    </p:spTree>
    <p:extLst>
      <p:ext uri="{BB962C8B-B14F-4D97-AF65-F5344CB8AC3E}">
        <p14:creationId xmlns:p14="http://schemas.microsoft.com/office/powerpoint/2010/main" val="3093142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04648CD8-B307-812B-5BD0-91AA365C73D1}"/>
              </a:ext>
            </a:extLst>
          </p:cNvPr>
          <p:cNvSpPr>
            <a:spLocks noGrp="1"/>
          </p:cNvSpPr>
          <p:nvPr>
            <p:ph type="media" sz="quarter" idx="13"/>
          </p:nvPr>
        </p:nvSpPr>
        <p:spPr>
          <a:xfrm>
            <a:off x="0" y="0"/>
            <a:ext cx="12192000" cy="6858000"/>
          </a:xfrm>
        </p:spPr>
        <p:txBody>
          <a:bodyPr/>
          <a:lstStyle/>
          <a:p>
            <a:r>
              <a:rPr lang="en-GB" dirty="0"/>
              <a:t>Click icon to add media</a:t>
            </a:r>
            <a:endParaRPr lang="en-US" dirty="0"/>
          </a:p>
        </p:txBody>
      </p:sp>
    </p:spTree>
    <p:extLst>
      <p:ext uri="{BB962C8B-B14F-4D97-AF65-F5344CB8AC3E}">
        <p14:creationId xmlns:p14="http://schemas.microsoft.com/office/powerpoint/2010/main" val="644684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857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r>
              <a:rPr lang="en-US" dirty="0"/>
              <a:t>Click icon to add picture</a:t>
            </a:r>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US" dirty="0"/>
              <a:t>Click to edit Master title style</a:t>
            </a:r>
          </a:p>
        </p:txBody>
      </p:sp>
      <p:cxnSp>
        <p:nvCxnSpPr>
          <p:cNvPr id="2" name="Straight Connector 1">
            <a:extLst>
              <a:ext uri="{FF2B5EF4-FFF2-40B4-BE49-F238E27FC236}">
                <a16:creationId xmlns:a16="http://schemas.microsoft.com/office/drawing/2014/main" id="{38D9D51A-DFF9-FE1B-294A-9FAB02932E84}"/>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8" name="Footer Placeholder">
            <a:extLst>
              <a:ext uri="{FF2B5EF4-FFF2-40B4-BE49-F238E27FC236}">
                <a16:creationId xmlns:a16="http://schemas.microsoft.com/office/drawing/2014/main" id="{80F2B3A0-75B1-3421-6251-4F531FA2E430}"/>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11" name="Slide Number Placeholder">
            <a:extLst>
              <a:ext uri="{FF2B5EF4-FFF2-40B4-BE49-F238E27FC236}">
                <a16:creationId xmlns:a16="http://schemas.microsoft.com/office/drawing/2014/main" id="{859F74C8-F854-02E4-8811-F274F4D8F482}"/>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12" name="Straight Connector 11">
            <a:extLst>
              <a:ext uri="{FF2B5EF4-FFF2-40B4-BE49-F238E27FC236}">
                <a16:creationId xmlns:a16="http://schemas.microsoft.com/office/drawing/2014/main" id="{AD7C7D56-C815-4125-E1FD-EA8ECBCD1BF5}"/>
              </a:ext>
            </a:extLst>
          </p:cNvPr>
          <p:cNvCxnSpPr>
            <a:cxnSpLocks/>
          </p:cNvCxnSpPr>
          <p:nvPr userDrawn="1"/>
        </p:nvCxnSpPr>
        <p:spPr>
          <a:xfrm>
            <a:off x="479425" y="1161674"/>
            <a:ext cx="6590846"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grpSp>
        <p:nvGrpSpPr>
          <p:cNvPr id="3" name="Logo">
            <a:extLst>
              <a:ext uri="{FF2B5EF4-FFF2-40B4-BE49-F238E27FC236}">
                <a16:creationId xmlns:a16="http://schemas.microsoft.com/office/drawing/2014/main" id="{A5C20990-2B91-A8B2-5E4C-8FE2E9E37182}"/>
              </a:ext>
            </a:extLst>
          </p:cNvPr>
          <p:cNvGrpSpPr/>
          <p:nvPr userDrawn="1"/>
        </p:nvGrpSpPr>
        <p:grpSpPr bwMode="black">
          <a:xfrm>
            <a:off x="11366417" y="6276977"/>
            <a:ext cx="346158" cy="355219"/>
            <a:chOff x="7110" y="4004"/>
            <a:chExt cx="191" cy="196"/>
          </a:xfrm>
        </p:grpSpPr>
        <p:sp>
          <p:nvSpPr>
            <p:cNvPr id="4" name="Freeform 5">
              <a:extLst>
                <a:ext uri="{FF2B5EF4-FFF2-40B4-BE49-F238E27FC236}">
                  <a16:creationId xmlns:a16="http://schemas.microsoft.com/office/drawing/2014/main" id="{013D64BF-78C6-2167-3F1F-898CF121804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E031ADAB-3A7F-7AAE-3824-4B327E616A4F}"/>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4" name="Freeform 7">
              <a:extLst>
                <a:ext uri="{FF2B5EF4-FFF2-40B4-BE49-F238E27FC236}">
                  <a16:creationId xmlns:a16="http://schemas.microsoft.com/office/drawing/2014/main" id="{AFA735C7-2CA3-D4FA-3629-B8DC512901EF}"/>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662794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63373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b="0" i="0">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283" y="1137920"/>
            <a:ext cx="10975022" cy="4756150"/>
          </a:xfrm>
        </p:spPr>
        <p:txBody>
          <a:bodyPr/>
          <a:lstStyle>
            <a:lvl1pPr>
              <a:spcBef>
                <a:spcPts val="0"/>
              </a:spcBef>
              <a:spcAft>
                <a:spcPts val="300"/>
              </a:spcAft>
              <a:defRPr/>
            </a:lvl1pPr>
            <a:lvl2pPr>
              <a:spcBef>
                <a:spcPts val="0"/>
              </a:spcBef>
              <a:spcAft>
                <a:spcPts val="300"/>
              </a:spcAft>
              <a:defRPr/>
            </a:lvl2pPr>
            <a:lvl3pPr>
              <a:spcBef>
                <a:spcPts val="0"/>
              </a:spcBef>
              <a:spcAft>
                <a:spcPts val="300"/>
              </a:spcAft>
              <a:defRPr/>
            </a:lvl3pPr>
            <a:lvl4pPr>
              <a:spcBef>
                <a:spcPts val="0"/>
              </a:spcBef>
              <a:spcAft>
                <a:spcPts val="300"/>
              </a:spcAft>
              <a:defRPr/>
            </a:lvl4pPr>
            <a:lvl5pPr>
              <a:spcBef>
                <a:spcPts val="0"/>
              </a:spcBef>
              <a:spcAft>
                <a:spcPts val="300"/>
              </a:spcAft>
              <a:defRPr/>
            </a:lvl5pPr>
          </a:lstStyle>
          <a:p>
            <a:pPr lvl="0"/>
            <a:r>
              <a:rPr lang="en-IN"/>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686669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420575-EE75-5CA7-6978-597E6C8AAC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397" t="29467" r="13462" b="1351"/>
          <a:stretch>
            <a:fillRect/>
          </a:stretch>
        </p:blipFill>
        <p:spPr>
          <a:xfrm flipH="1">
            <a:off x="6344" y="0"/>
            <a:ext cx="12185656" cy="6858000"/>
          </a:xfrm>
          <a:prstGeom prst="rect">
            <a:avLst/>
          </a:prstGeom>
        </p:spPr>
      </p:pic>
      <p:sp>
        <p:nvSpPr>
          <p:cNvPr id="4" name="Rectangle 3">
            <a:extLst>
              <a:ext uri="{FF2B5EF4-FFF2-40B4-BE49-F238E27FC236}">
                <a16:creationId xmlns:a16="http://schemas.microsoft.com/office/drawing/2014/main" id="{76132041-63E8-CAFC-EAD8-F8AAE4B5C155}"/>
              </a:ext>
            </a:extLst>
          </p:cNvPr>
          <p:cNvSpPr/>
          <p:nvPr userDrawn="1"/>
        </p:nvSpPr>
        <p:spPr>
          <a:xfrm rot="16200000">
            <a:off x="5091896" y="-242104"/>
            <a:ext cx="2008208" cy="12192000"/>
          </a:xfrm>
          <a:prstGeom prst="rect">
            <a:avLst/>
          </a:prstGeom>
          <a:gradFill flip="none" rotWithShape="1">
            <a:gsLst>
              <a:gs pos="0">
                <a:srgbClr val="000000">
                  <a:alpha val="66000"/>
                </a:srgbClr>
              </a:gs>
              <a:gs pos="100000">
                <a:srgbClr val="000000">
                  <a:alpha val="0"/>
                </a:srgbClr>
              </a:gs>
            </a:gsLst>
            <a:lin ang="0" scaled="1"/>
            <a:tileRect/>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err="1">
              <a:solidFill>
                <a:schemeClr val="tx1"/>
              </a:solidFill>
            </a:endParaRPr>
          </a:p>
        </p:txBody>
      </p:sp>
      <p:sp>
        <p:nvSpPr>
          <p:cNvPr id="6" name="Rectangle 5">
            <a:extLst>
              <a:ext uri="{FF2B5EF4-FFF2-40B4-BE49-F238E27FC236}">
                <a16:creationId xmlns:a16="http://schemas.microsoft.com/office/drawing/2014/main" id="{4761275B-9DE7-87E0-5931-60590C32D488}"/>
              </a:ext>
            </a:extLst>
          </p:cNvPr>
          <p:cNvSpPr/>
          <p:nvPr userDrawn="1"/>
        </p:nvSpPr>
        <p:spPr>
          <a:xfrm>
            <a:off x="-4" y="0"/>
            <a:ext cx="8380072" cy="6858000"/>
          </a:xfrm>
          <a:prstGeom prst="rect">
            <a:avLst/>
          </a:prstGeom>
          <a:gradFill flip="none" rotWithShape="1">
            <a:gsLst>
              <a:gs pos="0">
                <a:srgbClr val="010602">
                  <a:alpha val="66016"/>
                </a:srgbClr>
              </a:gs>
              <a:gs pos="100000">
                <a:srgbClr val="010602">
                  <a:alpha val="0"/>
                </a:srgbClr>
              </a:gs>
            </a:gsLst>
            <a:lin ang="0" scaled="1"/>
            <a:tileRect/>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IN" sz="2000" err="1">
              <a:solidFill>
                <a:schemeClr val="tx1"/>
              </a:solidFill>
            </a:endParaRPr>
          </a:p>
        </p:txBody>
      </p:sp>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grpSp>
        <p:nvGrpSpPr>
          <p:cNvPr id="310" name="Group 309">
            <a:extLst>
              <a:ext uri="{FF2B5EF4-FFF2-40B4-BE49-F238E27FC236}">
                <a16:creationId xmlns:a16="http://schemas.microsoft.com/office/drawing/2014/main" id="{CE838069-3AB1-D532-FB66-FDAEA51877B1}"/>
              </a:ext>
            </a:extLst>
          </p:cNvPr>
          <p:cNvGrpSpPr/>
          <p:nvPr userDrawn="1"/>
        </p:nvGrpSpPr>
        <p:grpSpPr bwMode="black">
          <a:xfrm>
            <a:off x="10563224" y="5167683"/>
            <a:ext cx="1219200" cy="1284606"/>
            <a:chOff x="10563224" y="5158158"/>
            <a:chExt cx="1219200" cy="1284606"/>
          </a:xfrm>
        </p:grpSpPr>
        <p:sp>
          <p:nvSpPr>
            <p:cNvPr id="311" name="Freeform 310">
              <a:extLst>
                <a:ext uri="{FF2B5EF4-FFF2-40B4-BE49-F238E27FC236}">
                  <a16:creationId xmlns:a16="http://schemas.microsoft.com/office/drawing/2014/main" id="{E6AE5B0D-79EC-EE9E-636A-1E7D4A6A240A}"/>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8B00C66D-FD9B-3996-472E-1CEF16690026}"/>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sp>
        <p:nvSpPr>
          <p:cNvPr id="2" name="Subtitle 2">
            <a:extLst>
              <a:ext uri="{FF2B5EF4-FFF2-40B4-BE49-F238E27FC236}">
                <a16:creationId xmlns:a16="http://schemas.microsoft.com/office/drawing/2014/main" id="{4FB0F4BA-4386-9A54-AB06-33BCC57CBAED}"/>
              </a:ext>
            </a:extLst>
          </p:cNvPr>
          <p:cNvSpPr>
            <a:spLocks noGrp="1"/>
          </p:cNvSpPr>
          <p:nvPr>
            <p:ph type="subTitle" idx="1" hasCustomPrompt="1"/>
          </p:nvPr>
        </p:nvSpPr>
        <p:spPr>
          <a:xfrm>
            <a:off x="879068" y="3307483"/>
            <a:ext cx="4668832" cy="273026"/>
          </a:xfrm>
        </p:spPr>
        <p:txBody>
          <a:bodyPr wrap="square">
            <a:noAutofit/>
          </a:bodyPr>
          <a:lstStyle>
            <a:lvl1pPr marL="0" indent="0" algn="l">
              <a:buNone/>
              <a:defRPr sz="1800">
                <a:latin typeface="EYInterstate Regular" panose="0200050302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Title 4">
            <a:extLst>
              <a:ext uri="{FF2B5EF4-FFF2-40B4-BE49-F238E27FC236}">
                <a16:creationId xmlns:a16="http://schemas.microsoft.com/office/drawing/2014/main" id="{DB73F42B-4E51-F685-D372-EE4E948A756F}"/>
              </a:ext>
            </a:extLst>
          </p:cNvPr>
          <p:cNvSpPr>
            <a:spLocks noGrp="1"/>
          </p:cNvSpPr>
          <p:nvPr>
            <p:ph type="title"/>
          </p:nvPr>
        </p:nvSpPr>
        <p:spPr>
          <a:xfrm>
            <a:off x="857678" y="1682323"/>
            <a:ext cx="4667292" cy="1488702"/>
          </a:xfrm>
        </p:spPr>
        <p:txBody>
          <a:bodyPr anchor="t">
            <a:noAutofit/>
          </a:bodyPr>
          <a:lstStyle>
            <a:lvl1pPr>
              <a:defRPr sz="5400" b="1" i="0">
                <a:solidFill>
                  <a:schemeClr val="bg1"/>
                </a:solidFill>
                <a:latin typeface="EYInterstate Regular" panose="02000503020000020004" pitchFamily="2" charset="0"/>
              </a:defRPr>
            </a:lvl1pPr>
          </a:lstStyle>
          <a:p>
            <a:r>
              <a:rPr lang="en-GB" dirty="0"/>
              <a:t>Click to edit Master title</a:t>
            </a:r>
            <a:endParaRPr lang="en-US" dirty="0"/>
          </a:p>
        </p:txBody>
      </p:sp>
      <p:sp>
        <p:nvSpPr>
          <p:cNvPr id="13" name="Text Placeholder 288">
            <a:extLst>
              <a:ext uri="{FF2B5EF4-FFF2-40B4-BE49-F238E27FC236}">
                <a16:creationId xmlns:a16="http://schemas.microsoft.com/office/drawing/2014/main" id="{E8D6DBBA-7248-2C2E-5941-BE878BE9892C}"/>
              </a:ext>
            </a:extLst>
          </p:cNvPr>
          <p:cNvSpPr>
            <a:spLocks noGrp="1"/>
          </p:cNvSpPr>
          <p:nvPr>
            <p:ph type="body" sz="quarter" idx="10"/>
          </p:nvPr>
        </p:nvSpPr>
        <p:spPr>
          <a:xfrm>
            <a:off x="879068" y="3833057"/>
            <a:ext cx="4667293" cy="276999"/>
          </a:xfrm>
        </p:spPr>
        <p:txBody>
          <a:bodyPr wrap="square">
            <a:spAutoFit/>
          </a:bodyPr>
          <a:lstStyle>
            <a:lvl1pPr marL="0" indent="0">
              <a:buNone/>
              <a:defRPr sz="1800" b="1">
                <a:latin typeface="EYInterstate Regular"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a:t>Click to edit Master text styles</a:t>
            </a:r>
          </a:p>
        </p:txBody>
      </p:sp>
      <p:grpSp>
        <p:nvGrpSpPr>
          <p:cNvPr id="27" name="Group 26">
            <a:extLst>
              <a:ext uri="{FF2B5EF4-FFF2-40B4-BE49-F238E27FC236}">
                <a16:creationId xmlns:a16="http://schemas.microsoft.com/office/drawing/2014/main" id="{7C55663A-F197-5584-F60E-85F40584CF9B}"/>
              </a:ext>
            </a:extLst>
          </p:cNvPr>
          <p:cNvGrpSpPr/>
          <p:nvPr userDrawn="1"/>
        </p:nvGrpSpPr>
        <p:grpSpPr>
          <a:xfrm>
            <a:off x="479458" y="415831"/>
            <a:ext cx="5217242" cy="4420885"/>
            <a:chOff x="479458" y="415831"/>
            <a:chExt cx="5217242" cy="4420885"/>
          </a:xfrm>
        </p:grpSpPr>
        <p:sp>
          <p:nvSpPr>
            <p:cNvPr id="8" name="Rectangle 7">
              <a:extLst>
                <a:ext uri="{FF2B5EF4-FFF2-40B4-BE49-F238E27FC236}">
                  <a16:creationId xmlns:a16="http://schemas.microsoft.com/office/drawing/2014/main" id="{490D6844-C21B-C586-6FC0-CDF01AC969E8}"/>
                </a:ext>
              </a:extLst>
            </p:cNvPr>
            <p:cNvSpPr/>
            <p:nvPr userDrawn="1"/>
          </p:nvSpPr>
          <p:spPr>
            <a:xfrm>
              <a:off x="479458" y="4736131"/>
              <a:ext cx="100584" cy="100584"/>
            </a:xfrm>
            <a:prstGeom prst="rect">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err="1">
                <a:solidFill>
                  <a:schemeClr val="tx1"/>
                </a:solidFill>
              </a:endParaRPr>
            </a:p>
          </p:txBody>
        </p:sp>
        <p:sp>
          <p:nvSpPr>
            <p:cNvPr id="26" name="Freeform 25">
              <a:extLst>
                <a:ext uri="{FF2B5EF4-FFF2-40B4-BE49-F238E27FC236}">
                  <a16:creationId xmlns:a16="http://schemas.microsoft.com/office/drawing/2014/main" id="{16CAB831-5F84-F8EB-C269-2EE2ED0CB2E9}"/>
                </a:ext>
              </a:extLst>
            </p:cNvPr>
            <p:cNvSpPr/>
            <p:nvPr userDrawn="1"/>
          </p:nvSpPr>
          <p:spPr>
            <a:xfrm rot="10800000">
              <a:off x="479458" y="415831"/>
              <a:ext cx="5217242" cy="4420885"/>
            </a:xfrm>
            <a:custGeom>
              <a:avLst/>
              <a:gdLst>
                <a:gd name="csX0" fmla="*/ 0 w 5217242"/>
                <a:gd name="csY0" fmla="*/ 4420885 h 4420885"/>
                <a:gd name="csX1" fmla="*/ 0 w 5217242"/>
                <a:gd name="csY1" fmla="*/ 4318749 h 4420885"/>
                <a:gd name="csX2" fmla="*/ 1 w 5217242"/>
                <a:gd name="csY2" fmla="*/ 4318749 h 4420885"/>
                <a:gd name="csX3" fmla="*/ 1 w 5217242"/>
                <a:gd name="csY3" fmla="*/ 0 h 4420885"/>
                <a:gd name="csX4" fmla="*/ 41738 w 5217242"/>
                <a:gd name="csY4" fmla="*/ 0 h 4420885"/>
                <a:gd name="csX5" fmla="*/ 100585 w 5217242"/>
                <a:gd name="csY5" fmla="*/ 0 h 4420885"/>
                <a:gd name="csX6" fmla="*/ 4613738 w 5217242"/>
                <a:gd name="csY6" fmla="*/ 0 h 4420885"/>
                <a:gd name="csX7" fmla="*/ 4613738 w 5217242"/>
                <a:gd name="csY7" fmla="*/ 100584 h 4420885"/>
                <a:gd name="csX8" fmla="*/ 100585 w 5217242"/>
                <a:gd name="csY8" fmla="*/ 100584 h 4420885"/>
                <a:gd name="csX9" fmla="*/ 100585 w 5217242"/>
                <a:gd name="csY9" fmla="*/ 4301013 h 4420885"/>
                <a:gd name="csX10" fmla="*/ 5116658 w 5217242"/>
                <a:gd name="csY10" fmla="*/ 3416544 h 4420885"/>
                <a:gd name="csX11" fmla="*/ 5116658 w 5217242"/>
                <a:gd name="csY11" fmla="*/ 197711 h 4420885"/>
                <a:gd name="csX12" fmla="*/ 5217242 w 5217242"/>
                <a:gd name="csY12" fmla="*/ 197711 h 4420885"/>
                <a:gd name="csX13" fmla="*/ 5217242 w 5217242"/>
                <a:gd name="csY13" fmla="*/ 3489551 h 4420885"/>
                <a:gd name="csX14" fmla="*/ 5217240 w 5217242"/>
                <a:gd name="csY14" fmla="*/ 3489551 h 4420885"/>
                <a:gd name="csX15" fmla="*/ 5217240 w 5217242"/>
                <a:gd name="csY15" fmla="*/ 3500945 h 44208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5217242" h="4420885">
                  <a:moveTo>
                    <a:pt x="0" y="4420885"/>
                  </a:moveTo>
                  <a:lnTo>
                    <a:pt x="0" y="4318749"/>
                  </a:lnTo>
                  <a:lnTo>
                    <a:pt x="1" y="4318749"/>
                  </a:lnTo>
                  <a:lnTo>
                    <a:pt x="1" y="0"/>
                  </a:lnTo>
                  <a:lnTo>
                    <a:pt x="41738" y="0"/>
                  </a:lnTo>
                  <a:lnTo>
                    <a:pt x="100585" y="0"/>
                  </a:lnTo>
                  <a:lnTo>
                    <a:pt x="4613738" y="0"/>
                  </a:lnTo>
                  <a:lnTo>
                    <a:pt x="4613738" y="100584"/>
                  </a:lnTo>
                  <a:lnTo>
                    <a:pt x="100585" y="100584"/>
                  </a:lnTo>
                  <a:lnTo>
                    <a:pt x="100585" y="4301013"/>
                  </a:lnTo>
                  <a:lnTo>
                    <a:pt x="5116658" y="3416544"/>
                  </a:lnTo>
                  <a:lnTo>
                    <a:pt x="5116658" y="197711"/>
                  </a:lnTo>
                  <a:lnTo>
                    <a:pt x="5217242" y="197711"/>
                  </a:lnTo>
                  <a:lnTo>
                    <a:pt x="5217242" y="3489551"/>
                  </a:lnTo>
                  <a:lnTo>
                    <a:pt x="5217240" y="3489551"/>
                  </a:lnTo>
                  <a:lnTo>
                    <a:pt x="5217240" y="3500945"/>
                  </a:lnTo>
                  <a:close/>
                </a:path>
              </a:pathLst>
            </a:custGeom>
            <a:gradFill flip="none" rotWithShape="1">
              <a:gsLst>
                <a:gs pos="42000">
                  <a:srgbClr val="FFE600"/>
                </a:gs>
                <a:gs pos="66000">
                  <a:srgbClr val="00C864"/>
                </a:gs>
                <a:gs pos="100000">
                  <a:srgbClr val="4696FF"/>
                </a:gs>
              </a:gsLst>
              <a:lin ang="7500000" scaled="0"/>
              <a:tileRect/>
            </a:gradFill>
            <a:ln w="8181" cap="flat">
              <a:noFill/>
              <a:prstDash val="solid"/>
              <a:miter/>
            </a:ln>
          </p:spPr>
          <p:txBody>
            <a:bodyPr rtlCol="0" anchor="ctr"/>
            <a:lstStyle/>
            <a:p>
              <a:pPr lvl="0"/>
              <a:endParaRPr lang="en-US" err="1">
                <a:solidFill>
                  <a:schemeClr val="tx1"/>
                </a:solidFill>
              </a:endParaRPr>
            </a:p>
          </p:txBody>
        </p:sp>
        <p:sp>
          <p:nvSpPr>
            <p:cNvPr id="10" name="Rectangle 9">
              <a:extLst>
                <a:ext uri="{FF2B5EF4-FFF2-40B4-BE49-F238E27FC236}">
                  <a16:creationId xmlns:a16="http://schemas.microsoft.com/office/drawing/2014/main" id="{2489FE7F-8432-FC1D-827B-C492BF2EE293}"/>
                </a:ext>
              </a:extLst>
            </p:cNvPr>
            <p:cNvSpPr/>
            <p:nvPr userDrawn="1"/>
          </p:nvSpPr>
          <p:spPr>
            <a:xfrm>
              <a:off x="680626" y="4736131"/>
              <a:ext cx="100584" cy="100584"/>
            </a:xfrm>
            <a:prstGeom prst="rect">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err="1">
                <a:solidFill>
                  <a:schemeClr val="tx1"/>
                </a:solidFill>
              </a:endParaRPr>
            </a:p>
          </p:txBody>
        </p:sp>
        <p:sp>
          <p:nvSpPr>
            <p:cNvPr id="11" name="Rectangle 10">
              <a:extLst>
                <a:ext uri="{FF2B5EF4-FFF2-40B4-BE49-F238E27FC236}">
                  <a16:creationId xmlns:a16="http://schemas.microsoft.com/office/drawing/2014/main" id="{C0C5304C-0D76-76FF-54B6-D7C61BB1B556}"/>
                </a:ext>
              </a:extLst>
            </p:cNvPr>
            <p:cNvSpPr/>
            <p:nvPr userDrawn="1"/>
          </p:nvSpPr>
          <p:spPr>
            <a:xfrm>
              <a:off x="881794" y="4736131"/>
              <a:ext cx="100584" cy="100584"/>
            </a:xfrm>
            <a:prstGeom prst="rect">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err="1">
                <a:solidFill>
                  <a:schemeClr val="tx1"/>
                </a:solidFill>
              </a:endParaRPr>
            </a:p>
          </p:txBody>
        </p:sp>
      </p:grpSp>
    </p:spTree>
    <p:extLst>
      <p:ext uri="{BB962C8B-B14F-4D97-AF65-F5344CB8AC3E}">
        <p14:creationId xmlns:p14="http://schemas.microsoft.com/office/powerpoint/2010/main" val="2679827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73483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A blurry image of a colorful light&#10;&#10;Description automatically generated">
            <a:extLst>
              <a:ext uri="{FF2B5EF4-FFF2-40B4-BE49-F238E27FC236}">
                <a16:creationId xmlns:a16="http://schemas.microsoft.com/office/drawing/2014/main" id="{203F2EEF-FA23-7BF3-FA42-7AA6A8048FC9}"/>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3" name="Rectangle 2">
            <a:extLst>
              <a:ext uri="{FF2B5EF4-FFF2-40B4-BE49-F238E27FC236}">
                <a16:creationId xmlns:a16="http://schemas.microsoft.com/office/drawing/2014/main" id="{8BA2609B-5A46-8F19-B245-1EA93E5AD851}"/>
              </a:ext>
            </a:extLst>
          </p:cNvPr>
          <p:cNvSpPr/>
          <p:nvPr userDrawn="1"/>
        </p:nvSpPr>
        <p:spPr>
          <a:xfrm>
            <a:off x="0" y="1754659"/>
            <a:ext cx="12193200" cy="5103341"/>
          </a:xfrm>
          <a:prstGeom prst="rect">
            <a:avLst/>
          </a:prstGeom>
          <a:gradFill>
            <a:gsLst>
              <a:gs pos="0">
                <a:srgbClr val="000000">
                  <a:alpha val="0"/>
                </a:srgbClr>
              </a:gs>
              <a:gs pos="100000">
                <a:srgbClr val="000000">
                  <a:alpha val="85000"/>
                </a:srgbClr>
              </a:gs>
            </a:gsLst>
            <a:lin ang="5400000" scaled="1"/>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Regular" panose="02000503020000020004" pitchFamily="2" charset="0"/>
              </a:defRPr>
            </a:lvl1pPr>
            <a:lvl2pPr marL="403225" indent="-403225">
              <a:spcAft>
                <a:spcPts val="1200"/>
              </a:spcAft>
              <a:buFont typeface="+mj-lt"/>
              <a:buAutoNum type="alphaLcParenR"/>
              <a:defRPr sz="2400">
                <a:latin typeface="EYInterstate Regular" panose="02000503020000020004" pitchFamily="2" charset="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 name="Logo">
            <a:extLst>
              <a:ext uri="{FF2B5EF4-FFF2-40B4-BE49-F238E27FC236}">
                <a16:creationId xmlns:a16="http://schemas.microsoft.com/office/drawing/2014/main" id="{31547B25-EC34-1439-CF5B-D461DD9743D4}"/>
              </a:ext>
            </a:extLst>
          </p:cNvPr>
          <p:cNvGrpSpPr/>
          <p:nvPr userDrawn="1"/>
        </p:nvGrpSpPr>
        <p:grpSpPr bwMode="black">
          <a:xfrm>
            <a:off x="11623900" y="6276977"/>
            <a:ext cx="346158" cy="355219"/>
            <a:chOff x="7110" y="4004"/>
            <a:chExt cx="191" cy="196"/>
          </a:xfrm>
        </p:grpSpPr>
        <p:sp>
          <p:nvSpPr>
            <p:cNvPr id="5" name="Freeform 5">
              <a:extLst>
                <a:ext uri="{FF2B5EF4-FFF2-40B4-BE49-F238E27FC236}">
                  <a16:creationId xmlns:a16="http://schemas.microsoft.com/office/drawing/2014/main" id="{719A29DA-FB51-2F9C-D8F2-D9F9327B99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DE8D475B-9642-4175-AF8D-08C93BE729CB}"/>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C8AF9272-2537-AEAB-A278-2B4700C4CC3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8" name="TextBox 7">
            <a:extLst>
              <a:ext uri="{FF2B5EF4-FFF2-40B4-BE49-F238E27FC236}">
                <a16:creationId xmlns:a16="http://schemas.microsoft.com/office/drawing/2014/main" id="{70E3BCDF-7EAC-06EF-9084-B2D8E97AA1B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Regular" panose="02000503020000020004" pitchFamily="2" charset="0"/>
              </a:rPr>
              <a:pPr/>
              <a:t>‹#›</a:t>
            </a:fld>
            <a:endParaRPr lang="en-GB" sz="800" dirty="0">
              <a:solidFill>
                <a:schemeClr val="bg1"/>
              </a:solidFill>
              <a:latin typeface="EYInterstate Regular" panose="02000503020000020004" pitchFamily="2" charset="0"/>
            </a:endParaRPr>
          </a:p>
        </p:txBody>
      </p:sp>
      <p:sp>
        <p:nvSpPr>
          <p:cNvPr id="9" name="Rectangle 8">
            <a:extLst>
              <a:ext uri="{FF2B5EF4-FFF2-40B4-BE49-F238E27FC236}">
                <a16:creationId xmlns:a16="http://schemas.microsoft.com/office/drawing/2014/main" id="{FB0FF822-F68E-8F8D-34B1-AE86565B7FA7}"/>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Regular" panose="02000503020000020004" pitchFamily="2" charset="0"/>
                <a:cs typeface="Arial" pitchFamily="34" charset="0"/>
              </a:rPr>
              <a:t>Future Tax Leaders Program: EY Exempt Organization Tax Services</a:t>
            </a:r>
          </a:p>
        </p:txBody>
      </p:sp>
      <p:sp>
        <p:nvSpPr>
          <p:cNvPr id="10" name="Rectangle 9">
            <a:extLst>
              <a:ext uri="{FF2B5EF4-FFF2-40B4-BE49-F238E27FC236}">
                <a16:creationId xmlns:a16="http://schemas.microsoft.com/office/drawing/2014/main" id="{0C87A213-2D87-5CA4-04D4-EBD841F6E19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Regular" panose="02000503020000020004" pitchFamily="2" charset="0"/>
                <a:cs typeface="Arial" pitchFamily="34" charset="0"/>
              </a:rPr>
              <a:t>March 2025</a:t>
            </a:r>
          </a:p>
        </p:txBody>
      </p:sp>
    </p:spTree>
    <p:extLst>
      <p:ext uri="{BB962C8B-B14F-4D97-AF65-F5344CB8AC3E}">
        <p14:creationId xmlns:p14="http://schemas.microsoft.com/office/powerpoint/2010/main" val="1532613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defRPr sz="2000" b="1">
                <a:solidFill>
                  <a:schemeClr val="tx2"/>
                </a:solidFill>
                <a:latin typeface="EYInterstate Regular" panose="02000503020000020004" pitchFamily="2" charset="0"/>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defRPr sz="2000" b="1">
                <a:solidFill>
                  <a:schemeClr val="tx2"/>
                </a:solidFill>
                <a:latin typeface="EYInterstate Regular" panose="02000503020000020004" pitchFamily="2" charset="0"/>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375091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spcBef>
                <a:spcPts val="18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spcBef>
                <a:spcPts val="1800"/>
              </a:spcBef>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01228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1715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03829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4171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pic>
        <p:nvPicPr>
          <p:cNvPr id="23" name="Background" descr="A blurry image of a rainbow&#10;&#10;Description automatically generated">
            <a:extLst>
              <a:ext uri="{FF2B5EF4-FFF2-40B4-BE49-F238E27FC236}">
                <a16:creationId xmlns:a16="http://schemas.microsoft.com/office/drawing/2014/main" id="{C586CC36-CAC3-0258-347D-5742F734B09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1"/>
            <a:ext cx="12193200" cy="6861600"/>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US"/>
              <a:t>Click to edit Master title style</a:t>
            </a:r>
          </a:p>
        </p:txBody>
      </p:sp>
      <p:sp>
        <p:nvSpPr>
          <p:cNvPr id="14" name="Text Placeholder 6">
            <a:extLst>
              <a:ext uri="{FF2B5EF4-FFF2-40B4-BE49-F238E27FC236}">
                <a16:creationId xmlns:a16="http://schemas.microsoft.com/office/drawing/2014/main" id="{B387BF89-2CF2-833C-F3D8-A6095E99E2E6}"/>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EYInterstate Regular" panose="02000503020000020004" pitchFamily="2" charset="0"/>
              </a:defRPr>
            </a:lvl1pPr>
            <a:lvl2pPr marL="252000" indent="0" algn="ctr">
              <a:buNone/>
              <a:defRPr/>
            </a:lvl2pPr>
            <a:lvl3pPr algn="ctr">
              <a:defRPr/>
            </a:lvl3pPr>
            <a:lvl4pPr algn="ctr">
              <a:defRPr/>
            </a:lvl4pPr>
            <a:lvl5pPr algn="ctr">
              <a:defRPr/>
            </a:lvl5pPr>
          </a:lstStyle>
          <a:p>
            <a:pPr lvl="0"/>
            <a:r>
              <a:rPr lang="en-GB"/>
              <a:t>000</a:t>
            </a:r>
          </a:p>
        </p:txBody>
      </p:sp>
      <p:sp>
        <p:nvSpPr>
          <p:cNvPr id="15" name="Text Placeholder 6">
            <a:extLst>
              <a:ext uri="{FF2B5EF4-FFF2-40B4-BE49-F238E27FC236}">
                <a16:creationId xmlns:a16="http://schemas.microsoft.com/office/drawing/2014/main" id="{C808AA70-A8F5-B52B-A33E-3456242455EC}"/>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EYInterstate Regular" panose="02000503020000020004" pitchFamily="2" charset="0"/>
              </a:defRPr>
            </a:lvl1pPr>
            <a:lvl2pPr algn="ctr">
              <a:defRPr/>
            </a:lvl2pPr>
            <a:lvl3pPr algn="ctr">
              <a:defRPr/>
            </a:lvl3pPr>
            <a:lvl4pPr algn="ctr">
              <a:defRPr/>
            </a:lvl4pPr>
            <a:lvl5pPr algn="ctr">
              <a:defRPr/>
            </a:lvl5pPr>
          </a:lstStyle>
          <a:p>
            <a:pPr lvl="0"/>
            <a:r>
              <a:rPr lang="en-GB"/>
              <a:t>000</a:t>
            </a:r>
          </a:p>
        </p:txBody>
      </p:sp>
      <p:sp>
        <p:nvSpPr>
          <p:cNvPr id="16" name="Text Placeholder 6">
            <a:extLst>
              <a:ext uri="{FF2B5EF4-FFF2-40B4-BE49-F238E27FC236}">
                <a16:creationId xmlns:a16="http://schemas.microsoft.com/office/drawing/2014/main" id="{9EACB69D-0795-B94F-58F7-2F354BB47D51}"/>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EYInterstate Regular" panose="02000503020000020004" pitchFamily="2" charset="0"/>
              </a:defRPr>
            </a:lvl1pPr>
            <a:lvl2pPr algn="ctr">
              <a:defRPr/>
            </a:lvl2pPr>
            <a:lvl3pPr algn="ctr">
              <a:defRPr/>
            </a:lvl3pPr>
            <a:lvl4pPr algn="ctr">
              <a:defRPr/>
            </a:lvl4pPr>
            <a:lvl5pPr algn="ctr">
              <a:defRPr/>
            </a:lvl5pPr>
          </a:lstStyle>
          <a:p>
            <a:pPr lvl="0"/>
            <a:r>
              <a:rPr lang="en-GB"/>
              <a:t>000</a:t>
            </a:r>
          </a:p>
        </p:txBody>
      </p:sp>
      <p:sp>
        <p:nvSpPr>
          <p:cNvPr id="17" name="Text Placeholder 9">
            <a:extLst>
              <a:ext uri="{FF2B5EF4-FFF2-40B4-BE49-F238E27FC236}">
                <a16:creationId xmlns:a16="http://schemas.microsoft.com/office/drawing/2014/main" id="{A977ACC9-4278-37A3-C20C-7458A96B9500}"/>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9">
            <a:extLst>
              <a:ext uri="{FF2B5EF4-FFF2-40B4-BE49-F238E27FC236}">
                <a16:creationId xmlns:a16="http://schemas.microsoft.com/office/drawing/2014/main" id="{4CDE11A7-CFD5-0BCE-E9EB-82E096168296}"/>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9">
            <a:extLst>
              <a:ext uri="{FF2B5EF4-FFF2-40B4-BE49-F238E27FC236}">
                <a16:creationId xmlns:a16="http://schemas.microsoft.com/office/drawing/2014/main" id="{53FBCF7B-885D-438B-8ADE-568707D41F47}"/>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4">
            <a:extLst>
              <a:ext uri="{FF2B5EF4-FFF2-40B4-BE49-F238E27FC236}">
                <a16:creationId xmlns:a16="http://schemas.microsoft.com/office/drawing/2014/main" id="{D35D28B5-B927-1D64-2A2C-CAE9617F720C}"/>
              </a:ext>
            </a:extLst>
          </p:cNvPr>
          <p:cNvGrpSpPr>
            <a:grpSpLocks noChangeAspect="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041E794A-5BA9-0AEB-B69E-BDD517FE038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47E89372-29EB-BAE0-BD25-5DCA52F7BAD6}"/>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7">
              <a:extLst>
                <a:ext uri="{FF2B5EF4-FFF2-40B4-BE49-F238E27FC236}">
                  <a16:creationId xmlns:a16="http://schemas.microsoft.com/office/drawing/2014/main" id="{976A4CC0-A57B-68E6-0F76-F1A6D82EF66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cxnSp>
        <p:nvCxnSpPr>
          <p:cNvPr id="9" name="Straight Connector 8">
            <a:extLst>
              <a:ext uri="{FF2B5EF4-FFF2-40B4-BE49-F238E27FC236}">
                <a16:creationId xmlns:a16="http://schemas.microsoft.com/office/drawing/2014/main" id="{1906B8BB-194F-C0A7-0230-AB996D76B8FD}"/>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1" name="Footer Placeholder">
            <a:extLst>
              <a:ext uri="{FF2B5EF4-FFF2-40B4-BE49-F238E27FC236}">
                <a16:creationId xmlns:a16="http://schemas.microsoft.com/office/drawing/2014/main" id="{B13FA357-97AF-B53E-49F7-0B7CB8BE7E93}"/>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12" name="Slide Number Placeholder">
            <a:extLst>
              <a:ext uri="{FF2B5EF4-FFF2-40B4-BE49-F238E27FC236}">
                <a16:creationId xmlns:a16="http://schemas.microsoft.com/office/drawing/2014/main" id="{B03D48EC-61AD-AEFF-923D-EAA61A96E249}"/>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13" name="Straight Connector 12">
            <a:extLst>
              <a:ext uri="{FF2B5EF4-FFF2-40B4-BE49-F238E27FC236}">
                <a16:creationId xmlns:a16="http://schemas.microsoft.com/office/drawing/2014/main" id="{A96867B8-167C-28D2-36A1-AA9F4696597F}"/>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138267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6764080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0692907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2567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Key Statement">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B747E62E-6D0C-C7D5-3E8D-2701CDF6C78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59"/>
            <a:ext cx="8412480" cy="5029200"/>
          </a:xfrm>
        </p:spPr>
        <p:txBody>
          <a:bodyPr/>
          <a:lstStyle>
            <a:lvl1pPr marL="0" indent="0">
              <a:lnSpc>
                <a:spcPct val="85000"/>
              </a:lnSpc>
              <a:buNone/>
              <a:defRPr sz="6600" b="1">
                <a:solidFill>
                  <a:schemeClr val="bg1"/>
                </a:solidFill>
                <a:latin typeface="EYInterstate Regular" panose="02000503020000020004" pitchFamily="2" charset="0"/>
              </a:defRPr>
            </a:lvl1pPr>
            <a:lvl2pPr marL="0" indent="0">
              <a:spcBef>
                <a:spcPts val="2400"/>
              </a:spcBef>
              <a:buNone/>
              <a:defRPr sz="3600">
                <a:solidFill>
                  <a:schemeClr val="bg1"/>
                </a:solidFill>
                <a:latin typeface="EYInterstate Regular" panose="02000503020000020004" pitchFamily="2" charset="0"/>
              </a:defRPr>
            </a:lvl2pPr>
            <a:lvl3pPr marL="0" indent="0">
              <a:spcBef>
                <a:spcPts val="2400"/>
              </a:spcBef>
              <a:buNone/>
              <a:defRPr sz="2400" b="1">
                <a:solidFill>
                  <a:schemeClr val="bg1"/>
                </a:solidFill>
                <a:latin typeface="EYInterstate Regular"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Regular" panose="02000503020000020004" pitchFamily="2" charset="0"/>
                <a:cs typeface="Arial" pitchFamily="34" charset="0"/>
              </a:rPr>
              <a:t>Future Tax Leaders Program: EY Exempt Organization Tax Services</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Regular" panose="02000503020000020004" pitchFamily="2" charset="0"/>
              </a:rPr>
              <a:pPr/>
              <a:t>‹#›</a:t>
            </a:fld>
            <a:endParaRPr lang="en-GB" sz="800" dirty="0">
              <a:solidFill>
                <a:schemeClr val="bg1"/>
              </a:solidFill>
              <a:latin typeface="EYInterstate Regular"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Regular" panose="02000503020000020004" pitchFamily="2" charset="0"/>
                <a:cs typeface="Arial" pitchFamily="34" charset="0"/>
              </a:rPr>
              <a:t>March 2025</a:t>
            </a:r>
          </a:p>
        </p:txBody>
      </p:sp>
    </p:spTree>
    <p:extLst>
      <p:ext uri="{BB962C8B-B14F-4D97-AF65-F5344CB8AC3E}">
        <p14:creationId xmlns:p14="http://schemas.microsoft.com/office/powerpoint/2010/main" val="3128839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Key Statement">
    <p:spTree>
      <p:nvGrpSpPr>
        <p:cNvPr id="1" name=""/>
        <p:cNvGrpSpPr/>
        <p:nvPr/>
      </p:nvGrpSpPr>
      <p:grpSpPr>
        <a:xfrm>
          <a:off x="0" y="0"/>
          <a:ext cx="0" cy="0"/>
          <a:chOff x="0" y="0"/>
          <a:chExt cx="0" cy="0"/>
        </a:xfrm>
      </p:grpSpPr>
      <p:pic>
        <p:nvPicPr>
          <p:cNvPr id="5" name="Picture 4" descr="A colorful light in the dark&#10;&#10;Description automatically generated">
            <a:extLst>
              <a:ext uri="{FF2B5EF4-FFF2-40B4-BE49-F238E27FC236}">
                <a16:creationId xmlns:a16="http://schemas.microsoft.com/office/drawing/2014/main" id="{373DA671-0971-16D6-EB10-36A79B280E6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774" y="822960"/>
            <a:ext cx="11218863" cy="4638675"/>
          </a:xfrm>
        </p:spPr>
        <p:txBody>
          <a:bodyPr/>
          <a:lstStyle>
            <a:lvl1pPr marL="0" indent="0">
              <a:lnSpc>
                <a:spcPct val="85000"/>
              </a:lnSpc>
              <a:buNone/>
              <a:defRPr sz="6600" b="1">
                <a:solidFill>
                  <a:schemeClr val="bg1"/>
                </a:solidFill>
                <a:latin typeface="EYInterstate Regular" panose="02000503020000020004" pitchFamily="2" charset="0"/>
              </a:defRPr>
            </a:lvl1pPr>
            <a:lvl2pPr marL="0" indent="0">
              <a:spcBef>
                <a:spcPts val="2400"/>
              </a:spcBef>
              <a:buNone/>
              <a:defRPr sz="3600">
                <a:solidFill>
                  <a:schemeClr val="bg1"/>
                </a:solidFill>
                <a:latin typeface="EYInterstate Regular" panose="02000503020000020004" pitchFamily="2" charset="0"/>
              </a:defRPr>
            </a:lvl2pPr>
            <a:lvl3pPr marL="0" indent="0">
              <a:spcBef>
                <a:spcPts val="2400"/>
              </a:spcBef>
              <a:buNone/>
              <a:defRPr sz="2400" b="1">
                <a:solidFill>
                  <a:schemeClr val="bg1"/>
                </a:solidFill>
                <a:latin typeface="EYInterstate Regular"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a:t>Title</a:t>
            </a:r>
          </a:p>
          <a:p>
            <a:pPr lvl="1"/>
            <a:r>
              <a:rPr lang="en-GB"/>
              <a:t>Second level</a:t>
            </a:r>
          </a:p>
          <a:p>
            <a:pPr lvl="2"/>
            <a:r>
              <a:rPr lang="en-GB"/>
              <a:t>Third level</a:t>
            </a:r>
          </a:p>
          <a:p>
            <a:pPr lvl="3"/>
            <a:r>
              <a:rPr lang="en-GB"/>
              <a:t>Fourth level</a:t>
            </a:r>
          </a:p>
          <a:p>
            <a:pPr lvl="4"/>
            <a:r>
              <a:rPr lang="en-GB"/>
              <a:t>Fifth level</a:t>
            </a:r>
            <a:endParaRPr lang="en-US"/>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Regular" panose="02000503020000020004" pitchFamily="2" charset="0"/>
                <a:cs typeface="Arial" pitchFamily="34" charset="0"/>
              </a:rPr>
              <a:t>Future Tax Leaders Program: EY Exempt Organization Tax Services</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Regular" panose="02000503020000020004" pitchFamily="2" charset="0"/>
              </a:rPr>
              <a:pPr/>
              <a:t>‹#›</a:t>
            </a:fld>
            <a:endParaRPr lang="en-GB" sz="800" dirty="0">
              <a:solidFill>
                <a:schemeClr val="bg1"/>
              </a:solidFill>
              <a:latin typeface="EYInterstate Regular"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Regular" panose="02000503020000020004" pitchFamily="2" charset="0"/>
                <a:cs typeface="Arial" pitchFamily="34" charset="0"/>
              </a:rPr>
              <a:t>March 2025</a:t>
            </a:r>
          </a:p>
        </p:txBody>
      </p:sp>
    </p:spTree>
    <p:extLst>
      <p:ext uri="{BB962C8B-B14F-4D97-AF65-F5344CB8AC3E}">
        <p14:creationId xmlns:p14="http://schemas.microsoft.com/office/powerpoint/2010/main" val="3621633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b="0" i="0">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3545397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b="0" i="0">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283" y="1137920"/>
            <a:ext cx="10975022" cy="4756150"/>
          </a:xfrm>
        </p:spPr>
        <p:txBody>
          <a:bodyPr/>
          <a:lstStyle>
            <a:lvl1pPr>
              <a:spcBef>
                <a:spcPts val="0"/>
              </a:spcBef>
              <a:spcAft>
                <a:spcPts val="300"/>
              </a:spcAft>
              <a:defRPr/>
            </a:lvl1pPr>
            <a:lvl2pPr>
              <a:spcBef>
                <a:spcPts val="0"/>
              </a:spcBef>
              <a:spcAft>
                <a:spcPts val="300"/>
              </a:spcAft>
              <a:defRPr/>
            </a:lvl2pPr>
            <a:lvl3pPr>
              <a:spcBef>
                <a:spcPts val="0"/>
              </a:spcBef>
              <a:spcAft>
                <a:spcPts val="300"/>
              </a:spcAft>
              <a:defRPr/>
            </a:lvl3pPr>
            <a:lvl4pPr>
              <a:spcBef>
                <a:spcPts val="0"/>
              </a:spcBef>
              <a:spcAft>
                <a:spcPts val="300"/>
              </a:spcAft>
              <a:defRPr/>
            </a:lvl4pPr>
            <a:lvl5pPr>
              <a:spcBef>
                <a:spcPts val="0"/>
              </a:spcBef>
              <a:spcAft>
                <a:spcPts val="300"/>
              </a:spcAft>
              <a:defRPr/>
            </a:lvl5pPr>
          </a:lstStyle>
          <a:p>
            <a:pPr lvl="0"/>
            <a:r>
              <a:rPr lang="en-IN"/>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273495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199"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p:nvGrpSpPr>
        <p:grpSpPr>
          <a:xfrm>
            <a:off x="485776"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sz="1799"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sz="1799"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7"/>
            <a:ext cx="4907628" cy="511939"/>
          </a:xfrm>
        </p:spPr>
        <p:txBody>
          <a:bodyPr wrap="square">
            <a:noAutofit/>
          </a:bodyPr>
          <a:lstStyle>
            <a:lvl1pPr marL="0" indent="0" algn="l">
              <a:buNone/>
              <a:defRPr lang="en-GB" sz="1599" kern="1200" dirty="0">
                <a:solidFill>
                  <a:schemeClr val="bg1"/>
                </a:solidFill>
                <a:latin typeface="EYInterstate Regular" panose="02000503020000020004" pitchFamily="2" charset="0"/>
                <a:ea typeface="+mn-ea"/>
                <a:cs typeface="+mn-cs"/>
              </a:defRPr>
            </a:lvl1pPr>
            <a:lvl2pPr marL="456971" indent="0" algn="ctr">
              <a:buNone/>
              <a:defRPr sz="1999"/>
            </a:lvl2pPr>
            <a:lvl3pPr marL="913943" indent="0" algn="ctr">
              <a:buNone/>
              <a:defRPr sz="1799"/>
            </a:lvl3pPr>
            <a:lvl4pPr marL="1370914" indent="0" algn="ctr">
              <a:buNone/>
              <a:defRPr sz="1599"/>
            </a:lvl4pPr>
            <a:lvl5pPr marL="1827886" indent="0" algn="ctr">
              <a:buNone/>
              <a:defRPr sz="1599"/>
            </a:lvl5pPr>
            <a:lvl6pPr marL="2284857" indent="0" algn="ctr">
              <a:buNone/>
              <a:defRPr sz="1599"/>
            </a:lvl6pPr>
            <a:lvl7pPr marL="2741828" indent="0" algn="ctr">
              <a:buNone/>
              <a:defRPr sz="1599"/>
            </a:lvl7pPr>
            <a:lvl8pPr marL="3198800" indent="0" algn="ctr">
              <a:buNone/>
              <a:defRPr sz="1599"/>
            </a:lvl8pPr>
            <a:lvl9pPr marL="3655771" indent="0" algn="ctr">
              <a:buNone/>
              <a:defRPr sz="1599"/>
            </a:lvl9pPr>
          </a:lstStyle>
          <a:p>
            <a:r>
              <a:rPr lang="en-GB"/>
              <a:t>Click to edit master subtitle style</a:t>
            </a:r>
            <a:endParaRPr lang="en-US"/>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2"/>
            <a:ext cx="4906009" cy="1654043"/>
          </a:xfrm>
        </p:spPr>
        <p:txBody>
          <a:bodyPr anchor="t">
            <a:noAutofit/>
          </a:bodyPr>
          <a:lstStyle>
            <a:lvl1pPr>
              <a:defRPr sz="4198" b="1" i="0">
                <a:solidFill>
                  <a:schemeClr val="bg1"/>
                </a:solidFill>
                <a:latin typeface="EYInterstate Regular" panose="02000503020000020004" pitchFamily="2" charset="0"/>
              </a:defRPr>
            </a:lvl1pPr>
          </a:lstStyle>
          <a:p>
            <a:r>
              <a:rPr lang="en-US"/>
              <a:t>Click to edit Master title style</a:t>
            </a:r>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3" y="5047487"/>
            <a:ext cx="4906010" cy="246221"/>
          </a:xfrm>
        </p:spPr>
        <p:txBody>
          <a:bodyPr wrap="square">
            <a:spAutoFit/>
          </a:bodyPr>
          <a:lstStyle>
            <a:lvl1pPr marL="0" indent="0">
              <a:buNone/>
              <a:defRPr sz="1599" b="1">
                <a:latin typeface="EYInterstate Regular" panose="02000503020000020004" pitchFamily="2" charset="0"/>
              </a:defRPr>
            </a:lvl1pPr>
            <a:lvl2pPr marL="251874" indent="0">
              <a:buNone/>
              <a:defRPr sz="1599" b="1">
                <a:latin typeface="+mj-lt"/>
              </a:defRPr>
            </a:lvl2pPr>
            <a:lvl3pPr marL="503748" indent="0">
              <a:buNone/>
              <a:defRPr sz="1599" b="1">
                <a:latin typeface="+mj-lt"/>
              </a:defRPr>
            </a:lvl3pPr>
            <a:lvl4pPr marL="755622" indent="0">
              <a:buNone/>
              <a:defRPr sz="1599" b="1">
                <a:latin typeface="+mj-lt"/>
              </a:defRPr>
            </a:lvl4pPr>
            <a:lvl5pPr marL="1007496" indent="0">
              <a:buNone/>
              <a:defRPr sz="1599" b="1">
                <a:latin typeface="+mj-lt"/>
              </a:defRPr>
            </a:lvl5pPr>
          </a:lstStyle>
          <a:p>
            <a:pPr lvl="0"/>
            <a:r>
              <a:rPr lang="en-US"/>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p:nvGrpSpPr>
        <p:grpSpPr>
          <a:xfrm>
            <a:off x="485774" y="1291010"/>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sz="1799"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sz="1799"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sz="1799"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sz="1799"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sz="1799" dirty="0"/>
            </a:p>
          </p:txBody>
        </p:sp>
      </p:grpSp>
    </p:spTree>
    <p:extLst>
      <p:ext uri="{BB962C8B-B14F-4D97-AF65-F5344CB8AC3E}">
        <p14:creationId xmlns:p14="http://schemas.microsoft.com/office/powerpoint/2010/main" val="3838320134"/>
      </p:ext>
    </p:extLst>
  </p:cSld>
  <p:clrMapOvr>
    <a:masterClrMapping/>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9"/>
            <a:ext cx="11224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C15C0A92-38A5-8B63-483A-7CC54D9E8C14}"/>
              </a:ext>
            </a:extLst>
          </p:cNvPr>
          <p:cNvSpPr>
            <a:spLocks noGrp="1"/>
          </p:cNvSpPr>
          <p:nvPr>
            <p:ph type="sldNum" sz="quarter" idx="19"/>
          </p:nvPr>
        </p:nvSpPr>
        <p:spPr>
          <a:xfrm>
            <a:off x="485747" y="6437117"/>
            <a:ext cx="509098" cy="123111"/>
          </a:xfrm>
          <a:prstGeom prst="rect">
            <a:avLst/>
          </a:prstGeom>
        </p:spPr>
        <p:txBody>
          <a:bodyPr lIns="0" tIns="0" rIns="0" bIns="0"/>
          <a:lstStyle>
            <a:lvl1pPr>
              <a:defRPr sz="800">
                <a:solidFill>
                  <a:schemeClr val="bg1"/>
                </a:solidFill>
              </a:defRPr>
            </a:lvl1pPr>
          </a:lstStyle>
          <a:p>
            <a:fld id="{F1BC30E3-FFE5-4B91-AA19-87A149EBB9EE}" type="slidenum">
              <a:rPr lang="en-GB" smtClean="0"/>
              <a:pPr/>
              <a:t>‹#›</a:t>
            </a:fld>
            <a:endParaRPr lang="en-GB" dirty="0"/>
          </a:p>
        </p:txBody>
      </p:sp>
      <p:sp>
        <p:nvSpPr>
          <p:cNvPr id="5" name="Footer Placeholder">
            <a:extLst>
              <a:ext uri="{FF2B5EF4-FFF2-40B4-BE49-F238E27FC236}">
                <a16:creationId xmlns:a16="http://schemas.microsoft.com/office/drawing/2014/main" id="{C0FA1E73-0F9D-3D8B-70ED-F57985B863E3}"/>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spTree>
    <p:extLst>
      <p:ext uri="{BB962C8B-B14F-4D97-AF65-F5344CB8AC3E}">
        <p14:creationId xmlns:p14="http://schemas.microsoft.com/office/powerpoint/2010/main" val="13328757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4" y="369888"/>
            <a:ext cx="11224347" cy="470898"/>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9"/>
            <a:ext cx="5356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9"/>
            <a:ext cx="5356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1239FF46-A1EA-4CAE-39BB-1CA95CD9E906}"/>
              </a:ext>
            </a:extLst>
          </p:cNvPr>
          <p:cNvSpPr>
            <a:spLocks noGrp="1"/>
          </p:cNvSpPr>
          <p:nvPr>
            <p:ph type="sldNum" sz="quarter" idx="19"/>
          </p:nvPr>
        </p:nvSpPr>
        <p:spPr>
          <a:xfrm>
            <a:off x="485747" y="6437117"/>
            <a:ext cx="509098" cy="123111"/>
          </a:xfrm>
          <a:prstGeom prst="rect">
            <a:avLst/>
          </a:prstGeom>
        </p:spPr>
        <p:txBody>
          <a:bodyPr lIns="0" tIns="0" rIns="0" bIns="0"/>
          <a:lstStyle>
            <a:lvl1pPr>
              <a:defRPr sz="800">
                <a:solidFill>
                  <a:schemeClr val="bg1"/>
                </a:solidFill>
              </a:defRPr>
            </a:lvl1pPr>
          </a:lstStyle>
          <a:p>
            <a:fld id="{F1BC30E3-FFE5-4B91-AA19-87A149EBB9EE}" type="slidenum">
              <a:rPr lang="en-GB" smtClean="0"/>
              <a:pPr/>
              <a:t>‹#›</a:t>
            </a:fld>
            <a:endParaRPr lang="en-GB" dirty="0"/>
          </a:p>
        </p:txBody>
      </p:sp>
      <p:sp>
        <p:nvSpPr>
          <p:cNvPr id="5" name="Footer Placeholder">
            <a:extLst>
              <a:ext uri="{FF2B5EF4-FFF2-40B4-BE49-F238E27FC236}">
                <a16:creationId xmlns:a16="http://schemas.microsoft.com/office/drawing/2014/main" id="{F1612BBE-F0FD-3FFF-251A-DDBE0FB14743}"/>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Expedition EY | Global Mindset</a:t>
            </a:r>
          </a:p>
          <a:p>
            <a:endParaRPr lang="en-US" dirty="0"/>
          </a:p>
        </p:txBody>
      </p:sp>
    </p:spTree>
    <p:extLst>
      <p:ext uri="{BB962C8B-B14F-4D97-AF65-F5344CB8AC3E}">
        <p14:creationId xmlns:p14="http://schemas.microsoft.com/office/powerpoint/2010/main" val="4267138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pic>
        <p:nvPicPr>
          <p:cNvPr id="20" name="Background" descr="A bright light in the dark&#10;&#10;Description automatically generated">
            <a:extLst>
              <a:ext uri="{FF2B5EF4-FFF2-40B4-BE49-F238E27FC236}">
                <a16:creationId xmlns:a16="http://schemas.microsoft.com/office/drawing/2014/main" id="{637E6C91-FD1F-3802-3EB8-7D594FFF35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3827" y="369888"/>
            <a:ext cx="11224347" cy="470898"/>
          </a:xfrm>
        </p:spPr>
        <p:txBody>
          <a:bodyPr/>
          <a:lstStyle/>
          <a:p>
            <a:r>
              <a:rPr lang="en-US"/>
              <a:t>Click to edit Master title style</a:t>
            </a:r>
          </a:p>
        </p:txBody>
      </p:sp>
      <p:sp>
        <p:nvSpPr>
          <p:cNvPr id="9" name="Media Placeholder 11">
            <a:extLst>
              <a:ext uri="{FF2B5EF4-FFF2-40B4-BE49-F238E27FC236}">
                <a16:creationId xmlns:a16="http://schemas.microsoft.com/office/drawing/2014/main" id="{B97339DA-6D1A-73DA-1D4D-62D37C6FF51E}"/>
              </a:ext>
            </a:extLst>
          </p:cNvPr>
          <p:cNvSpPr>
            <a:spLocks noGrp="1"/>
          </p:cNvSpPr>
          <p:nvPr>
            <p:ph type="media" sz="quarter" idx="13"/>
          </p:nvPr>
        </p:nvSpPr>
        <p:spPr>
          <a:xfrm>
            <a:off x="483827" y="1411287"/>
            <a:ext cx="8160263" cy="4638675"/>
          </a:xfrm>
        </p:spPr>
        <p:txBody>
          <a:bodyPr/>
          <a:lstStyle/>
          <a:p>
            <a:r>
              <a:rPr lang="en-US" dirty="0"/>
              <a:t>Click icon to add media</a:t>
            </a:r>
          </a:p>
        </p:txBody>
      </p:sp>
      <p:sp>
        <p:nvSpPr>
          <p:cNvPr id="18" name="Text Placeholder 13">
            <a:extLst>
              <a:ext uri="{FF2B5EF4-FFF2-40B4-BE49-F238E27FC236}">
                <a16:creationId xmlns:a16="http://schemas.microsoft.com/office/drawing/2014/main" id="{1E260C28-CF82-AB16-FC6C-EC53C011315E}"/>
              </a:ext>
            </a:extLst>
          </p:cNvPr>
          <p:cNvSpPr>
            <a:spLocks noGrp="1"/>
          </p:cNvSpPr>
          <p:nvPr>
            <p:ph type="body" sz="quarter" idx="14"/>
          </p:nvPr>
        </p:nvSpPr>
        <p:spPr>
          <a:xfrm>
            <a:off x="8902936"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Logo">
            <a:extLst>
              <a:ext uri="{FF2B5EF4-FFF2-40B4-BE49-F238E27FC236}">
                <a16:creationId xmlns:a16="http://schemas.microsoft.com/office/drawing/2014/main" id="{35A31772-E4C2-BB70-6831-1ABF28FD7A77}"/>
              </a:ext>
            </a:extLst>
          </p:cNvPr>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D57B9AE-D53A-D4F0-3B7F-B81EBF5E00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130E49FD-7AF1-7B62-0761-FF4FF1264371}"/>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7">
              <a:extLst>
                <a:ext uri="{FF2B5EF4-FFF2-40B4-BE49-F238E27FC236}">
                  <a16:creationId xmlns:a16="http://schemas.microsoft.com/office/drawing/2014/main" id="{16E608EC-B7D8-A3B6-E4F4-28E79663F16F}"/>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cxnSp>
        <p:nvCxnSpPr>
          <p:cNvPr id="11" name="Straight Connector 10">
            <a:extLst>
              <a:ext uri="{FF2B5EF4-FFF2-40B4-BE49-F238E27FC236}">
                <a16:creationId xmlns:a16="http://schemas.microsoft.com/office/drawing/2014/main" id="{D9D0F898-666D-E142-00FC-469B0FA3F312}"/>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2" name="Footer Placeholder">
            <a:extLst>
              <a:ext uri="{FF2B5EF4-FFF2-40B4-BE49-F238E27FC236}">
                <a16:creationId xmlns:a16="http://schemas.microsoft.com/office/drawing/2014/main" id="{3873F420-0F3E-D0C0-5D3E-51F099634A5E}"/>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13" name="Slide Number Placeholder">
            <a:extLst>
              <a:ext uri="{FF2B5EF4-FFF2-40B4-BE49-F238E27FC236}">
                <a16:creationId xmlns:a16="http://schemas.microsoft.com/office/drawing/2014/main" id="{D368BD2D-8588-F40C-B883-5A8E90B476D4}"/>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14" name="Straight Connector 13">
            <a:extLst>
              <a:ext uri="{FF2B5EF4-FFF2-40B4-BE49-F238E27FC236}">
                <a16:creationId xmlns:a16="http://schemas.microsoft.com/office/drawing/2014/main" id="{086AF6AA-DC8D-9355-2C52-4F5E935C7BA4}"/>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950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4"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9"/>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0992" y="1411289"/>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9"/>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BB1FFEA0-9C73-E370-0CEB-552E9EA10D75}"/>
              </a:ext>
            </a:extLst>
          </p:cNvPr>
          <p:cNvSpPr>
            <a:spLocks noGrp="1"/>
          </p:cNvSpPr>
          <p:nvPr>
            <p:ph type="sldNum" sz="quarter" idx="19"/>
          </p:nvPr>
        </p:nvSpPr>
        <p:spPr>
          <a:xfrm>
            <a:off x="485747" y="6437117"/>
            <a:ext cx="509098" cy="123111"/>
          </a:xfrm>
          <a:prstGeom prst="rect">
            <a:avLst/>
          </a:prstGeom>
        </p:spPr>
        <p:txBody>
          <a:bodyPr lIns="0" tIns="0" rIns="0" bIns="0"/>
          <a:lstStyle>
            <a:lvl1pPr>
              <a:defRPr sz="800">
                <a:solidFill>
                  <a:schemeClr val="bg1"/>
                </a:solidFill>
              </a:defRPr>
            </a:lvl1pPr>
          </a:lstStyle>
          <a:p>
            <a:fld id="{F1BC30E3-FFE5-4B91-AA19-87A149EBB9EE}" type="slidenum">
              <a:rPr lang="en-GB" smtClean="0"/>
              <a:pPr/>
              <a:t>‹#›</a:t>
            </a:fld>
            <a:endParaRPr lang="en-GB" dirty="0"/>
          </a:p>
        </p:txBody>
      </p:sp>
      <p:sp>
        <p:nvSpPr>
          <p:cNvPr id="5" name="Footer Placeholder">
            <a:extLst>
              <a:ext uri="{FF2B5EF4-FFF2-40B4-BE49-F238E27FC236}">
                <a16:creationId xmlns:a16="http://schemas.microsoft.com/office/drawing/2014/main" id="{FCCAB647-0F34-50B4-ACD5-00AB39C5192E}"/>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spTree>
    <p:extLst>
      <p:ext uri="{BB962C8B-B14F-4D97-AF65-F5344CB8AC3E}">
        <p14:creationId xmlns:p14="http://schemas.microsoft.com/office/powerpoint/2010/main" val="2737260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hree Content and map">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4"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9"/>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0992" y="1411289"/>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9"/>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a:xfrm>
            <a:off x="485747" y="6437117"/>
            <a:ext cx="509098" cy="123111"/>
          </a:xfrm>
          <a:prstGeom prst="rect">
            <a:avLst/>
          </a:prstGeom>
        </p:spPr>
        <p:txBody>
          <a:bodyPr/>
          <a:lstStyle/>
          <a:p>
            <a:fld id="{94FCA0F3-9F3A-694B-99BB-0E592A797735}" type="slidenum">
              <a:rPr lang="en-US" smtClean="0"/>
              <a:t>‹#›</a:t>
            </a:fld>
            <a:endParaRPr lang="en-US" dirty="0"/>
          </a:p>
        </p:txBody>
      </p:sp>
      <p:sp>
        <p:nvSpPr>
          <p:cNvPr id="8" name="Footer Placeholder">
            <a:extLst>
              <a:ext uri="{FF2B5EF4-FFF2-40B4-BE49-F238E27FC236}">
                <a16:creationId xmlns:a16="http://schemas.microsoft.com/office/drawing/2014/main" id="{5604DC7A-895B-6565-F70A-CBCC09F0D157}"/>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spTree>
    <p:extLst>
      <p:ext uri="{BB962C8B-B14F-4D97-AF65-F5344CB8AC3E}">
        <p14:creationId xmlns:p14="http://schemas.microsoft.com/office/powerpoint/2010/main" val="1930181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4"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1" y="1411289"/>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1874" marR="0" lvl="0" indent="-251874" algn="l" defTabSz="913943"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686" y="1411289"/>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1874" marR="0" lvl="0" indent="-251874" algn="l" defTabSz="913943"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9850" y="1411289"/>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1874" marR="0" lvl="0" indent="-251874" algn="l" defTabSz="913943"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a:t>Only one highlight line should appear. Delete the other two lines.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
            <a:extLst>
              <a:ext uri="{FF2B5EF4-FFF2-40B4-BE49-F238E27FC236}">
                <a16:creationId xmlns:a16="http://schemas.microsoft.com/office/drawing/2014/main" id="{E26F7576-DAEE-2232-6A83-201B728CCEEC}"/>
              </a:ext>
            </a:extLst>
          </p:cNvPr>
          <p:cNvSpPr>
            <a:spLocks noGrp="1"/>
          </p:cNvSpPr>
          <p:nvPr>
            <p:ph type="sldNum" sz="quarter" idx="12"/>
          </p:nvPr>
        </p:nvSpPr>
        <p:spPr>
          <a:xfrm>
            <a:off x="485747" y="6437117"/>
            <a:ext cx="509098" cy="123111"/>
          </a:xfrm>
          <a:prstGeom prst="rect">
            <a:avLst/>
          </a:prstGeom>
        </p:spPr>
        <p:txBody>
          <a:bodyPr/>
          <a:lstStyle/>
          <a:p>
            <a:fld id="{94FCA0F3-9F3A-694B-99BB-0E592A797735}" type="slidenum">
              <a:rPr lang="en-US" smtClean="0"/>
              <a:t>‹#›</a:t>
            </a:fld>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68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sp>
        <p:nvSpPr>
          <p:cNvPr id="3" name="Footer Placeholder">
            <a:extLst>
              <a:ext uri="{FF2B5EF4-FFF2-40B4-BE49-F238E27FC236}">
                <a16:creationId xmlns:a16="http://schemas.microsoft.com/office/drawing/2014/main" id="{171BED95-B409-587A-76B4-ECE060BFB3E6}"/>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spTree>
    <p:extLst>
      <p:ext uri="{BB962C8B-B14F-4D97-AF65-F5344CB8AC3E}">
        <p14:creationId xmlns:p14="http://schemas.microsoft.com/office/powerpoint/2010/main" val="1709540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a:xfrm>
            <a:off x="485747" y="6437117"/>
            <a:ext cx="509098" cy="123111"/>
          </a:xfrm>
          <a:prstGeom prst="rect">
            <a:avLst/>
          </a:prstGeom>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2016126"/>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4" y="369889"/>
            <a:ext cx="5610479" cy="1057473"/>
          </a:xfrm>
        </p:spPr>
        <p:txBody>
          <a:bodyPr/>
          <a:lstStyle/>
          <a:p>
            <a:r>
              <a:rPr lang="en-GB"/>
              <a:t>Click to edit Master title style</a:t>
            </a:r>
            <a:endParaRPr lang="en-US"/>
          </a:p>
        </p:txBody>
      </p:sp>
      <p:sp>
        <p:nvSpPr>
          <p:cNvPr id="2" name="Footer Placeholder">
            <a:extLst>
              <a:ext uri="{FF2B5EF4-FFF2-40B4-BE49-F238E27FC236}">
                <a16:creationId xmlns:a16="http://schemas.microsoft.com/office/drawing/2014/main" id="{BCEA8922-2999-7836-77EF-56DFAAED2D4B}"/>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grpSp>
        <p:nvGrpSpPr>
          <p:cNvPr id="9" name="Logo">
            <a:extLst>
              <a:ext uri="{FF2B5EF4-FFF2-40B4-BE49-F238E27FC236}">
                <a16:creationId xmlns:a16="http://schemas.microsoft.com/office/drawing/2014/main" id="{A4303120-6F1C-D8E1-38EB-029BDE6A4C63}"/>
              </a:ext>
            </a:extLst>
          </p:cNvPr>
          <p:cNvGrpSpPr/>
          <p:nvPr userDrawn="1"/>
        </p:nvGrpSpPr>
        <p:grpSpPr bwMode="black">
          <a:xfrm>
            <a:off x="11365377" y="6276979"/>
            <a:ext cx="346158" cy="355219"/>
            <a:chOff x="7110" y="4004"/>
            <a:chExt cx="191" cy="196"/>
          </a:xfrm>
        </p:grpSpPr>
        <p:sp>
          <p:nvSpPr>
            <p:cNvPr id="11" name="Freeform 5">
              <a:extLst>
                <a:ext uri="{FF2B5EF4-FFF2-40B4-BE49-F238E27FC236}">
                  <a16:creationId xmlns:a16="http://schemas.microsoft.com/office/drawing/2014/main" id="{B3A59F06-C4BB-A47F-8264-A8D3E16902E4}"/>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12" name="Freeform 6">
              <a:extLst>
                <a:ext uri="{FF2B5EF4-FFF2-40B4-BE49-F238E27FC236}">
                  <a16:creationId xmlns:a16="http://schemas.microsoft.com/office/drawing/2014/main" id="{F5D37BFC-BDC3-B60D-0DF9-8B1AD1AA687E}"/>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16" name="Freeform 7">
              <a:extLst>
                <a:ext uri="{FF2B5EF4-FFF2-40B4-BE49-F238E27FC236}">
                  <a16:creationId xmlns:a16="http://schemas.microsoft.com/office/drawing/2014/main" id="{B7C8A672-4719-BD5F-8B6C-B97DD5346160}"/>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grpSp>
    </p:spTree>
    <p:extLst>
      <p:ext uri="{BB962C8B-B14F-4D97-AF65-F5344CB8AC3E}">
        <p14:creationId xmlns:p14="http://schemas.microsoft.com/office/powerpoint/2010/main" val="22156600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4" y="369888"/>
            <a:ext cx="11224347" cy="470898"/>
          </a:xfrm>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a:xfrm>
            <a:off x="485747" y="6437117"/>
            <a:ext cx="509098" cy="123111"/>
          </a:xfrm>
          <a:prstGeom prst="rect">
            <a:avLst/>
          </a:prstGeom>
        </p:spPr>
        <p:txBody>
          <a:bodyPr/>
          <a:lstStyle/>
          <a:p>
            <a:fld id="{94FCA0F3-9F3A-694B-99BB-0E592A797735}" type="slidenum">
              <a:rPr lang="en-US" smtClean="0"/>
              <a:t>‹#›</a:t>
            </a:fld>
            <a:endParaRPr lang="en-US" dirty="0"/>
          </a:p>
        </p:txBody>
      </p:sp>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523" y="2523293"/>
            <a:ext cx="3571200" cy="1438855"/>
          </a:xfrm>
        </p:spPr>
        <p:txBody>
          <a:bodyPr>
            <a:spAutoFit/>
          </a:bodyPr>
          <a:lstStyle>
            <a:lvl1pPr marL="0" indent="0" algn="ctr">
              <a:lnSpc>
                <a:spcPct val="85000"/>
              </a:lnSpc>
              <a:buNone/>
              <a:defRPr sz="10995" b="1">
                <a:solidFill>
                  <a:schemeClr val="bg1"/>
                </a:solidFill>
                <a:latin typeface="EYInterstate Regular" panose="02000503020000020004" pitchFamily="2" charset="0"/>
              </a:defRPr>
            </a:lvl1pPr>
            <a:lvl2pPr marL="251874" indent="0" algn="ctr">
              <a:buNone/>
              <a:defRPr/>
            </a:lvl2pPr>
            <a:lvl3pPr algn="ctr">
              <a:defRPr/>
            </a:lvl3pPr>
            <a:lvl4pPr algn="ctr">
              <a:defRPr/>
            </a:lvl4pPr>
            <a:lvl5pPr algn="ctr">
              <a:defRPr/>
            </a:lvl5pPr>
          </a:lstStyle>
          <a:p>
            <a:pPr lvl="0"/>
            <a:r>
              <a:rPr lang="en-GB"/>
              <a:t>000</a:t>
            </a:r>
          </a:p>
        </p:txBody>
      </p:sp>
      <p:sp>
        <p:nvSpPr>
          <p:cNvPr id="6" name="Text Placeholder 6">
            <a:extLst>
              <a:ext uri="{FF2B5EF4-FFF2-40B4-BE49-F238E27FC236}">
                <a16:creationId xmlns:a16="http://schemas.microsoft.com/office/drawing/2014/main" id="{50886606-7F7C-229B-523F-A51D629D8F76}"/>
              </a:ext>
            </a:extLst>
          </p:cNvPr>
          <p:cNvSpPr>
            <a:spLocks noGrp="1"/>
          </p:cNvSpPr>
          <p:nvPr>
            <p:ph type="body" sz="quarter" idx="14" hasCustomPrompt="1"/>
          </p:nvPr>
        </p:nvSpPr>
        <p:spPr>
          <a:xfrm>
            <a:off x="4312096" y="2531685"/>
            <a:ext cx="3571200" cy="1438855"/>
          </a:xfrm>
        </p:spPr>
        <p:txBody>
          <a:bodyPr>
            <a:spAutoFit/>
          </a:bodyPr>
          <a:lstStyle>
            <a:lvl1pPr marL="0" indent="0" algn="ctr">
              <a:lnSpc>
                <a:spcPct val="85000"/>
              </a:lnSpc>
              <a:buNone/>
              <a:defRPr sz="10995" b="1">
                <a:solidFill>
                  <a:schemeClr val="bg1"/>
                </a:solidFill>
                <a:latin typeface="EYInterstate Regular" panose="02000503020000020004" pitchFamily="2" charset="0"/>
              </a:defRPr>
            </a:lvl1pPr>
            <a:lvl2pPr algn="ctr">
              <a:defRPr/>
            </a:lvl2pPr>
            <a:lvl3pPr algn="ctr">
              <a:defRPr/>
            </a:lvl3pPr>
            <a:lvl4pPr algn="ctr">
              <a:defRPr/>
            </a:lvl4pPr>
            <a:lvl5pPr algn="ctr">
              <a:defRPr/>
            </a:lvl5pPr>
          </a:lstStyle>
          <a:p>
            <a:pPr lvl="0"/>
            <a:r>
              <a:rPr lang="en-GB"/>
              <a:t>000</a:t>
            </a:r>
          </a:p>
        </p:txBody>
      </p:sp>
      <p:sp>
        <p:nvSpPr>
          <p:cNvPr id="8" name="Text Placeholder 6">
            <a:extLst>
              <a:ext uri="{FF2B5EF4-FFF2-40B4-BE49-F238E27FC236}">
                <a16:creationId xmlns:a16="http://schemas.microsoft.com/office/drawing/2014/main" id="{4DFDFED0-9426-6F78-EE09-B416D3559689}"/>
              </a:ext>
            </a:extLst>
          </p:cNvPr>
          <p:cNvSpPr>
            <a:spLocks noGrp="1"/>
          </p:cNvSpPr>
          <p:nvPr>
            <p:ph type="body" sz="quarter" idx="15" hasCustomPrompt="1"/>
          </p:nvPr>
        </p:nvSpPr>
        <p:spPr>
          <a:xfrm>
            <a:off x="8138670" y="2531685"/>
            <a:ext cx="3571200" cy="1438855"/>
          </a:xfrm>
        </p:spPr>
        <p:txBody>
          <a:bodyPr>
            <a:spAutoFit/>
          </a:bodyPr>
          <a:lstStyle>
            <a:lvl1pPr marL="0" indent="0" algn="ctr">
              <a:lnSpc>
                <a:spcPct val="85000"/>
              </a:lnSpc>
              <a:buNone/>
              <a:defRPr sz="10995" b="1">
                <a:solidFill>
                  <a:schemeClr val="bg1"/>
                </a:solidFill>
                <a:latin typeface="EYInterstate Regular" panose="02000503020000020004" pitchFamily="2" charset="0"/>
              </a:defRPr>
            </a:lvl1pPr>
            <a:lvl2pPr algn="ctr">
              <a:defRPr/>
            </a:lvl2pPr>
            <a:lvl3pPr algn="ctr">
              <a:defRPr/>
            </a:lvl3pPr>
            <a:lvl4pPr algn="ctr">
              <a:defRPr/>
            </a:lvl4pPr>
            <a:lvl5pPr algn="ctr">
              <a:defRPr/>
            </a:lvl5pPr>
          </a:lstStyle>
          <a:p>
            <a:pPr lvl="0"/>
            <a:r>
              <a:rPr lang="en-GB"/>
              <a:t>000</a:t>
            </a:r>
          </a:p>
        </p:txBody>
      </p:sp>
      <p:sp>
        <p:nvSpPr>
          <p:cNvPr id="10" name="Text Placeholder 9">
            <a:extLst>
              <a:ext uri="{FF2B5EF4-FFF2-40B4-BE49-F238E27FC236}">
                <a16:creationId xmlns:a16="http://schemas.microsoft.com/office/drawing/2014/main" id="{B60D1CEB-1876-8DB7-6913-D6F96D953AA4}"/>
              </a:ext>
            </a:extLst>
          </p:cNvPr>
          <p:cNvSpPr>
            <a:spLocks noGrp="1"/>
          </p:cNvSpPr>
          <p:nvPr>
            <p:ph type="body" sz="quarter" idx="16"/>
          </p:nvPr>
        </p:nvSpPr>
        <p:spPr>
          <a:xfrm>
            <a:off x="485523" y="3936167"/>
            <a:ext cx="3571200" cy="2113797"/>
          </a:xfrm>
        </p:spPr>
        <p:txBody>
          <a:bodyPr/>
          <a:lstStyle>
            <a:lvl1pPr marL="0" indent="0" algn="ctr">
              <a:buNone/>
              <a:defRPr/>
            </a:lvl1pPr>
            <a:lvl2pPr marL="0" indent="0" algn="ctr">
              <a:buNone/>
              <a:defRPr sz="1799"/>
            </a:lvl2pPr>
            <a:lvl3pPr marL="0" indent="0" algn="ctr">
              <a:buNone/>
              <a:defRPr sz="1599"/>
            </a:lvl3pPr>
            <a:lvl4pPr marL="0" indent="0" algn="ctr">
              <a:buNone/>
              <a:defRPr sz="1399"/>
            </a:lvl4pPr>
            <a:lvl5pPr marL="0" indent="0" algn="ctr">
              <a:buNone/>
              <a:defRPr sz="139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9">
            <a:extLst>
              <a:ext uri="{FF2B5EF4-FFF2-40B4-BE49-F238E27FC236}">
                <a16:creationId xmlns:a16="http://schemas.microsoft.com/office/drawing/2014/main" id="{1344ED76-364E-1538-DFB0-B25FC3D75E0B}"/>
              </a:ext>
            </a:extLst>
          </p:cNvPr>
          <p:cNvSpPr>
            <a:spLocks noGrp="1"/>
          </p:cNvSpPr>
          <p:nvPr>
            <p:ph type="body" sz="quarter" idx="17"/>
          </p:nvPr>
        </p:nvSpPr>
        <p:spPr>
          <a:xfrm>
            <a:off x="4312096" y="3936167"/>
            <a:ext cx="3571200" cy="2113797"/>
          </a:xfrm>
        </p:spPr>
        <p:txBody>
          <a:bodyPr/>
          <a:lstStyle>
            <a:lvl1pPr marL="0" indent="0" algn="ctr">
              <a:buNone/>
              <a:defRPr/>
            </a:lvl1pPr>
            <a:lvl2pPr marL="0" indent="0" algn="ctr">
              <a:buNone/>
              <a:defRPr sz="1799"/>
            </a:lvl2pPr>
            <a:lvl3pPr marL="0" indent="0" algn="ctr">
              <a:buNone/>
              <a:defRPr sz="1599"/>
            </a:lvl3pPr>
            <a:lvl4pPr marL="0" indent="0" algn="ctr">
              <a:buNone/>
              <a:defRPr sz="1399"/>
            </a:lvl4pPr>
            <a:lvl5pPr marL="0" indent="0" algn="ctr">
              <a:buNone/>
              <a:defRPr sz="139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9">
            <a:extLst>
              <a:ext uri="{FF2B5EF4-FFF2-40B4-BE49-F238E27FC236}">
                <a16:creationId xmlns:a16="http://schemas.microsoft.com/office/drawing/2014/main" id="{2CFE1354-17C3-F8BE-C22A-B4DC2FEEE4D1}"/>
              </a:ext>
            </a:extLst>
          </p:cNvPr>
          <p:cNvSpPr>
            <a:spLocks noGrp="1"/>
          </p:cNvSpPr>
          <p:nvPr>
            <p:ph type="body" sz="quarter" idx="18"/>
          </p:nvPr>
        </p:nvSpPr>
        <p:spPr>
          <a:xfrm>
            <a:off x="8138670" y="3936167"/>
            <a:ext cx="3571200" cy="2113797"/>
          </a:xfrm>
        </p:spPr>
        <p:txBody>
          <a:bodyPr/>
          <a:lstStyle>
            <a:lvl1pPr marL="0" indent="0" algn="ctr">
              <a:buNone/>
              <a:defRPr/>
            </a:lvl1pPr>
            <a:lvl2pPr marL="0" indent="0" algn="ctr">
              <a:buNone/>
              <a:defRPr sz="1799"/>
            </a:lvl2pPr>
            <a:lvl3pPr marL="0" indent="0" algn="ctr">
              <a:buNone/>
              <a:defRPr sz="1599"/>
            </a:lvl3pPr>
            <a:lvl4pPr marL="0" indent="0" algn="ctr">
              <a:buNone/>
              <a:defRPr sz="1399"/>
            </a:lvl4pPr>
            <a:lvl5pPr marL="0" indent="0" algn="ctr">
              <a:buNone/>
              <a:defRPr sz="139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a:extLst>
              <a:ext uri="{FF2B5EF4-FFF2-40B4-BE49-F238E27FC236}">
                <a16:creationId xmlns:a16="http://schemas.microsoft.com/office/drawing/2014/main" id="{BE144C12-5C97-F28C-F741-D0519BBF4402}"/>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spTree>
    <p:extLst>
      <p:ext uri="{BB962C8B-B14F-4D97-AF65-F5344CB8AC3E}">
        <p14:creationId xmlns:p14="http://schemas.microsoft.com/office/powerpoint/2010/main" val="9172803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4" y="369888"/>
            <a:ext cx="11224347" cy="470898"/>
          </a:xfrm>
        </p:spPr>
        <p:txBody>
          <a:bodyPr/>
          <a:lstStyle/>
          <a:p>
            <a:r>
              <a:rPr lang="en-GB"/>
              <a:t>Click to edit Master title style</a:t>
            </a:r>
            <a:endParaRPr lang="en-US"/>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a:xfrm>
            <a:off x="485747" y="6437117"/>
            <a:ext cx="509098" cy="123111"/>
          </a:xfrm>
          <a:prstGeom prst="rect">
            <a:avLst/>
          </a:prstGeom>
        </p:spPr>
        <p:txBody>
          <a:bodyPr/>
          <a:lstStyle/>
          <a:p>
            <a:fld id="{94FCA0F3-9F3A-694B-99BB-0E592A797735}" type="slidenum">
              <a:rPr lang="en-US" smtClean="0"/>
              <a:t>‹#›</a:t>
            </a:fld>
            <a:endParaRPr lang="en-US" dirty="0"/>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5" y="1411289"/>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3" y="1411289"/>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a:extLst>
              <a:ext uri="{FF2B5EF4-FFF2-40B4-BE49-F238E27FC236}">
                <a16:creationId xmlns:a16="http://schemas.microsoft.com/office/drawing/2014/main" id="{1EDFCD76-5105-DA7B-49A0-29B2586E8663}"/>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spTree>
    <p:extLst>
      <p:ext uri="{BB962C8B-B14F-4D97-AF65-F5344CB8AC3E}">
        <p14:creationId xmlns:p14="http://schemas.microsoft.com/office/powerpoint/2010/main" val="1704293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a:xfrm>
            <a:off x="485747" y="6437117"/>
            <a:ext cx="509098" cy="123111"/>
          </a:xfrm>
          <a:prstGeom prst="rect">
            <a:avLst/>
          </a:prstGeom>
        </p:spPr>
        <p:txBody>
          <a:bodyPr/>
          <a:lstStyle/>
          <a:p>
            <a:fld id="{94FCA0F3-9F3A-694B-99BB-0E592A797735}" type="slidenum">
              <a:rPr lang="en-US" smtClean="0"/>
              <a:t>‹#›</a:t>
            </a:fld>
            <a:endParaRPr lang="en-US" dirty="0"/>
          </a:p>
        </p:txBody>
      </p:sp>
      <p:sp>
        <p:nvSpPr>
          <p:cNvPr id="8" name="Text Placeholder 9">
            <a:extLst>
              <a:ext uri="{FF2B5EF4-FFF2-40B4-BE49-F238E27FC236}">
                <a16:creationId xmlns:a16="http://schemas.microsoft.com/office/drawing/2014/main" id="{9D478FB2-6DCF-6364-722B-2742BAEAC41E}"/>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399" b="1" i="0">
                <a:latin typeface="+mn-lt"/>
              </a:defRPr>
            </a:lvl1pPr>
          </a:lstStyle>
          <a:p>
            <a:pPr lvl="0"/>
            <a:r>
              <a:rPr lang="en-GB"/>
              <a:t>Name</a:t>
            </a:r>
            <a:endParaRPr lang="en-US"/>
          </a:p>
        </p:txBody>
      </p:sp>
      <p:sp>
        <p:nvSpPr>
          <p:cNvPr id="13" name="Text Placeholder 9">
            <a:extLst>
              <a:ext uri="{FF2B5EF4-FFF2-40B4-BE49-F238E27FC236}">
                <a16:creationId xmlns:a16="http://schemas.microsoft.com/office/drawing/2014/main" id="{FCFAFC67-67EB-77A0-37B8-8F94E36FCE85}"/>
              </a:ext>
            </a:extLst>
          </p:cNvPr>
          <p:cNvSpPr>
            <a:spLocks noGrp="1"/>
          </p:cNvSpPr>
          <p:nvPr>
            <p:ph type="body" sz="quarter" idx="14" hasCustomPrompt="1"/>
          </p:nvPr>
        </p:nvSpPr>
        <p:spPr>
          <a:xfrm>
            <a:off x="485137" y="5243518"/>
            <a:ext cx="2544932" cy="276999"/>
          </a:xfrm>
        </p:spPr>
        <p:txBody>
          <a:bodyPr wrap="square">
            <a:spAutoFit/>
          </a:bodyPr>
          <a:lstStyle>
            <a:lvl1pPr marL="0" indent="0">
              <a:buNone/>
              <a:defRPr sz="1799" b="0" i="0">
                <a:solidFill>
                  <a:schemeClr val="tx2"/>
                </a:solidFill>
                <a:latin typeface="+mn-lt"/>
              </a:defRPr>
            </a:lvl1pPr>
          </a:lstStyle>
          <a:p>
            <a:pPr lvl="0"/>
            <a:r>
              <a:rPr lang="en-GB"/>
              <a:t>Job title</a:t>
            </a:r>
            <a:endParaRPr lang="en-US"/>
          </a:p>
        </p:txBody>
      </p:sp>
      <p:sp>
        <p:nvSpPr>
          <p:cNvPr id="18" name="Text Placeholder 9">
            <a:extLst>
              <a:ext uri="{FF2B5EF4-FFF2-40B4-BE49-F238E27FC236}">
                <a16:creationId xmlns:a16="http://schemas.microsoft.com/office/drawing/2014/main" id="{EA9C6B41-3A95-E48C-A2FB-F44DF9BAA1C4}"/>
              </a:ext>
            </a:extLst>
          </p:cNvPr>
          <p:cNvSpPr>
            <a:spLocks noGrp="1"/>
          </p:cNvSpPr>
          <p:nvPr>
            <p:ph type="body" sz="quarter" idx="16" hasCustomPrompt="1"/>
          </p:nvPr>
        </p:nvSpPr>
        <p:spPr>
          <a:xfrm>
            <a:off x="3378959" y="4437064"/>
            <a:ext cx="2544933" cy="604836"/>
          </a:xfrm>
        </p:spPr>
        <p:txBody>
          <a:bodyPr>
            <a:noAutofit/>
          </a:bodyPr>
          <a:lstStyle>
            <a:lvl1pPr marL="0" indent="0">
              <a:lnSpc>
                <a:spcPct val="90000"/>
              </a:lnSpc>
              <a:buNone/>
              <a:defRPr sz="2399" b="1" i="0">
                <a:latin typeface="+mn-lt"/>
              </a:defRPr>
            </a:lvl1pPr>
          </a:lstStyle>
          <a:p>
            <a:pPr lvl="0"/>
            <a:r>
              <a:rPr lang="en-GB"/>
              <a:t>Name</a:t>
            </a:r>
            <a:endParaRPr lang="en-US"/>
          </a:p>
        </p:txBody>
      </p:sp>
      <p:sp>
        <p:nvSpPr>
          <p:cNvPr id="19" name="Text Placeholder 9">
            <a:extLst>
              <a:ext uri="{FF2B5EF4-FFF2-40B4-BE49-F238E27FC236}">
                <a16:creationId xmlns:a16="http://schemas.microsoft.com/office/drawing/2014/main" id="{178FBE03-C652-44D2-25D5-890DFD9C79BD}"/>
              </a:ext>
            </a:extLst>
          </p:cNvPr>
          <p:cNvSpPr>
            <a:spLocks noGrp="1"/>
          </p:cNvSpPr>
          <p:nvPr>
            <p:ph type="body" sz="quarter" idx="17" hasCustomPrompt="1"/>
          </p:nvPr>
        </p:nvSpPr>
        <p:spPr>
          <a:xfrm>
            <a:off x="3378958" y="5243518"/>
            <a:ext cx="2544932" cy="276999"/>
          </a:xfrm>
        </p:spPr>
        <p:txBody>
          <a:bodyPr wrap="square">
            <a:spAutoFit/>
          </a:bodyPr>
          <a:lstStyle>
            <a:lvl1pPr marL="0" indent="0">
              <a:buNone/>
              <a:defRPr sz="1799" b="0" i="0">
                <a:solidFill>
                  <a:schemeClr val="tx2"/>
                </a:solidFill>
                <a:latin typeface="+mn-lt"/>
              </a:defRPr>
            </a:lvl1pPr>
          </a:lstStyle>
          <a:p>
            <a:pPr lvl="0"/>
            <a:r>
              <a:rPr lang="en-GB"/>
              <a:t>Job title</a:t>
            </a:r>
            <a:endParaRPr lang="en-US"/>
          </a:p>
        </p:txBody>
      </p:sp>
      <p:sp>
        <p:nvSpPr>
          <p:cNvPr id="20" name="Text Placeholder 9">
            <a:extLst>
              <a:ext uri="{FF2B5EF4-FFF2-40B4-BE49-F238E27FC236}">
                <a16:creationId xmlns:a16="http://schemas.microsoft.com/office/drawing/2014/main" id="{2E834814-156C-DD69-C4E8-B06A336B25E9}"/>
              </a:ext>
            </a:extLst>
          </p:cNvPr>
          <p:cNvSpPr>
            <a:spLocks noGrp="1"/>
          </p:cNvSpPr>
          <p:nvPr>
            <p:ph type="body" sz="quarter" idx="19" hasCustomPrompt="1"/>
          </p:nvPr>
        </p:nvSpPr>
        <p:spPr>
          <a:xfrm>
            <a:off x="6272782" y="4437064"/>
            <a:ext cx="2544933" cy="604836"/>
          </a:xfrm>
        </p:spPr>
        <p:txBody>
          <a:bodyPr>
            <a:noAutofit/>
          </a:bodyPr>
          <a:lstStyle>
            <a:lvl1pPr marL="0" indent="0">
              <a:lnSpc>
                <a:spcPct val="90000"/>
              </a:lnSpc>
              <a:buNone/>
              <a:defRPr sz="2399" b="1" i="0">
                <a:latin typeface="+mn-lt"/>
              </a:defRPr>
            </a:lvl1pPr>
          </a:lstStyle>
          <a:p>
            <a:pPr lvl="0"/>
            <a:r>
              <a:rPr lang="en-GB"/>
              <a:t>Name</a:t>
            </a:r>
            <a:endParaRPr lang="en-US"/>
          </a:p>
        </p:txBody>
      </p:sp>
      <p:sp>
        <p:nvSpPr>
          <p:cNvPr id="21" name="Text Placeholder 9">
            <a:extLst>
              <a:ext uri="{FF2B5EF4-FFF2-40B4-BE49-F238E27FC236}">
                <a16:creationId xmlns:a16="http://schemas.microsoft.com/office/drawing/2014/main" id="{1415004B-E405-3D2D-0ECF-803558DDBD8A}"/>
              </a:ext>
            </a:extLst>
          </p:cNvPr>
          <p:cNvSpPr>
            <a:spLocks noGrp="1"/>
          </p:cNvSpPr>
          <p:nvPr>
            <p:ph type="body" sz="quarter" idx="20" hasCustomPrompt="1"/>
          </p:nvPr>
        </p:nvSpPr>
        <p:spPr>
          <a:xfrm>
            <a:off x="6272781" y="5243518"/>
            <a:ext cx="2544932" cy="276999"/>
          </a:xfrm>
        </p:spPr>
        <p:txBody>
          <a:bodyPr wrap="square">
            <a:spAutoFit/>
          </a:bodyPr>
          <a:lstStyle>
            <a:lvl1pPr marL="0" indent="0">
              <a:buNone/>
              <a:defRPr sz="1799" b="0" i="0">
                <a:solidFill>
                  <a:schemeClr val="tx2"/>
                </a:solidFill>
                <a:latin typeface="+mn-lt"/>
              </a:defRPr>
            </a:lvl1pPr>
          </a:lstStyle>
          <a:p>
            <a:pPr lvl="0"/>
            <a:r>
              <a:rPr lang="en-GB"/>
              <a:t>Job title</a:t>
            </a:r>
            <a:endParaRPr lang="en-US"/>
          </a:p>
        </p:txBody>
      </p:sp>
      <p:sp>
        <p:nvSpPr>
          <p:cNvPr id="22" name="Text Placeholder 9">
            <a:extLst>
              <a:ext uri="{FF2B5EF4-FFF2-40B4-BE49-F238E27FC236}">
                <a16:creationId xmlns:a16="http://schemas.microsoft.com/office/drawing/2014/main" id="{F9516F05-42DF-88FC-DB3A-ABF3A24B7CAA}"/>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399" b="1" i="0">
                <a:latin typeface="+mn-lt"/>
              </a:defRPr>
            </a:lvl1pPr>
          </a:lstStyle>
          <a:p>
            <a:pPr lvl="0"/>
            <a:r>
              <a:rPr lang="en-GB"/>
              <a:t>Name</a:t>
            </a:r>
            <a:endParaRPr lang="en-US"/>
          </a:p>
        </p:txBody>
      </p:sp>
      <p:sp>
        <p:nvSpPr>
          <p:cNvPr id="23" name="Text Placeholder 9">
            <a:extLst>
              <a:ext uri="{FF2B5EF4-FFF2-40B4-BE49-F238E27FC236}">
                <a16:creationId xmlns:a16="http://schemas.microsoft.com/office/drawing/2014/main" id="{7ADA0828-0BAF-D28A-DFD9-EC75EA33AA9B}"/>
              </a:ext>
            </a:extLst>
          </p:cNvPr>
          <p:cNvSpPr>
            <a:spLocks noGrp="1"/>
          </p:cNvSpPr>
          <p:nvPr>
            <p:ph type="body" sz="quarter" idx="23" hasCustomPrompt="1"/>
          </p:nvPr>
        </p:nvSpPr>
        <p:spPr>
          <a:xfrm>
            <a:off x="9166604" y="5243518"/>
            <a:ext cx="2544932" cy="276999"/>
          </a:xfrm>
        </p:spPr>
        <p:txBody>
          <a:bodyPr wrap="square">
            <a:spAutoFit/>
          </a:bodyPr>
          <a:lstStyle>
            <a:lvl1pPr marL="0" indent="0">
              <a:buNone/>
              <a:defRPr sz="1799" b="0" i="0">
                <a:solidFill>
                  <a:schemeClr val="tx2"/>
                </a:solidFill>
                <a:latin typeface="+mn-lt"/>
              </a:defRPr>
            </a:lvl1pPr>
          </a:lstStyle>
          <a:p>
            <a:pPr lvl="0"/>
            <a:r>
              <a:rPr lang="en-GB"/>
              <a:t>Job title</a:t>
            </a:r>
            <a:endParaRPr lang="en-US"/>
          </a:p>
        </p:txBody>
      </p:sp>
      <p:sp>
        <p:nvSpPr>
          <p:cNvPr id="26" name="Picture Placeholder 12">
            <a:extLst>
              <a:ext uri="{FF2B5EF4-FFF2-40B4-BE49-F238E27FC236}">
                <a16:creationId xmlns:a16="http://schemas.microsoft.com/office/drawing/2014/main" id="{C8B47107-CA48-6A17-263C-DE3A8EBB5E27}"/>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7" name="Picture Placeholder 12">
            <a:extLst>
              <a:ext uri="{FF2B5EF4-FFF2-40B4-BE49-F238E27FC236}">
                <a16:creationId xmlns:a16="http://schemas.microsoft.com/office/drawing/2014/main" id="{7F2B691F-0BA0-78CD-0B0D-09ADBB99BECD}"/>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8" name="Picture Placeholder 12">
            <a:extLst>
              <a:ext uri="{FF2B5EF4-FFF2-40B4-BE49-F238E27FC236}">
                <a16:creationId xmlns:a16="http://schemas.microsoft.com/office/drawing/2014/main" id="{16865DFF-E6B4-6453-02D9-4C145A3BB150}"/>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9" name="Picture Placeholder 12">
            <a:extLst>
              <a:ext uri="{FF2B5EF4-FFF2-40B4-BE49-F238E27FC236}">
                <a16:creationId xmlns:a16="http://schemas.microsoft.com/office/drawing/2014/main" id="{5ABD9B1F-4FA5-2EC8-8720-83890818B2E2}"/>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3" name="Footer Placeholder">
            <a:extLst>
              <a:ext uri="{FF2B5EF4-FFF2-40B4-BE49-F238E27FC236}">
                <a16:creationId xmlns:a16="http://schemas.microsoft.com/office/drawing/2014/main" id="{E53079C9-25CA-392A-0472-0DE0A14BBF95}"/>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spTree>
    <p:extLst>
      <p:ext uri="{BB962C8B-B14F-4D97-AF65-F5344CB8AC3E}">
        <p14:creationId xmlns:p14="http://schemas.microsoft.com/office/powerpoint/2010/main" val="2096046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a:xfrm>
            <a:off x="485747" y="6437117"/>
            <a:ext cx="509098" cy="123111"/>
          </a:xfrm>
          <a:prstGeom prst="rect">
            <a:avLst/>
          </a:prstGeom>
        </p:spPr>
        <p:txBody>
          <a:bodyPr/>
          <a:lstStyle/>
          <a:p>
            <a:fld id="{94FCA0F3-9F3A-694B-99BB-0E592A797735}" type="slidenum">
              <a:rPr lang="en-US" smtClean="0"/>
              <a:t>‹#›</a:t>
            </a:fld>
            <a:endParaRPr lang="en-US" dirty="0"/>
          </a:p>
        </p:txBody>
      </p:sp>
      <p:sp>
        <p:nvSpPr>
          <p:cNvPr id="6" name="Footer Placeholder">
            <a:extLst>
              <a:ext uri="{FF2B5EF4-FFF2-40B4-BE49-F238E27FC236}">
                <a16:creationId xmlns:a16="http://schemas.microsoft.com/office/drawing/2014/main" id="{40695CE3-917F-8A8C-913D-812F33B7CF0F}"/>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spTree>
    <p:extLst>
      <p:ext uri="{BB962C8B-B14F-4D97-AF65-F5344CB8AC3E}">
        <p14:creationId xmlns:p14="http://schemas.microsoft.com/office/powerpoint/2010/main" val="15479249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2"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7" y="1970406"/>
            <a:ext cx="7394575" cy="2869882"/>
          </a:xfrm>
        </p:spPr>
        <p:txBody>
          <a:bodyPr anchor="t"/>
          <a:lstStyle>
            <a:lvl1pPr>
              <a:defRPr sz="5994">
                <a:solidFill>
                  <a:schemeClr val="bg1"/>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7" y="370800"/>
            <a:ext cx="7394575" cy="313932"/>
          </a:xfrm>
        </p:spPr>
        <p:txBody>
          <a:bodyPr>
            <a:noAutofit/>
          </a:bodyPr>
          <a:lstStyle>
            <a:lvl1pPr marL="0" indent="0">
              <a:lnSpc>
                <a:spcPct val="85000"/>
              </a:lnSpc>
              <a:buNone/>
              <a:defRPr lang="en-US" sz="2398" b="1" i="0" kern="1200" dirty="0">
                <a:solidFill>
                  <a:schemeClr val="tx2"/>
                </a:solidFill>
                <a:latin typeface="+mj-lt"/>
                <a:ea typeface="+mj-ea"/>
                <a:cs typeface="Arial" pitchFamily="34" charset="0"/>
              </a:defRPr>
            </a:lvl1pPr>
          </a:lstStyle>
          <a:p>
            <a:pPr lvl="0"/>
            <a:r>
              <a:rPr lang="en-GB"/>
              <a:t>Chapter 00</a:t>
            </a:r>
            <a:endParaRPr lang="en-US"/>
          </a:p>
        </p:txBody>
      </p:sp>
      <p:sp>
        <p:nvSpPr>
          <p:cNvPr id="18" name="Slide Number Placeholder 17">
            <a:extLst>
              <a:ext uri="{FF2B5EF4-FFF2-40B4-BE49-F238E27FC236}">
                <a16:creationId xmlns:a16="http://schemas.microsoft.com/office/drawing/2014/main" id="{A5E3423F-0FF8-8E54-CEB8-1F15261AFD0E}"/>
              </a:ext>
            </a:extLst>
          </p:cNvPr>
          <p:cNvSpPr>
            <a:spLocks noGrp="1"/>
          </p:cNvSpPr>
          <p:nvPr>
            <p:ph type="sldNum" sz="quarter" idx="16"/>
          </p:nvPr>
        </p:nvSpPr>
        <p:spPr>
          <a:xfrm>
            <a:off x="485747" y="6437117"/>
            <a:ext cx="509098" cy="123111"/>
          </a:xfrm>
          <a:prstGeom prst="rect">
            <a:avLst/>
          </a:prstGeom>
        </p:spPr>
        <p:txBody>
          <a:bodyPr/>
          <a:lstStyle/>
          <a:p>
            <a:fld id="{F1BC30E3-FFE5-4B91-AA19-87A149EBB9EE}" type="slidenum">
              <a:rPr lang="en-GB" smtClean="0"/>
              <a:pPr/>
              <a:t>‹#›</a:t>
            </a:fld>
            <a:endParaRPr lang="en-GB" dirty="0"/>
          </a:p>
        </p:txBody>
      </p:sp>
      <p:sp>
        <p:nvSpPr>
          <p:cNvPr id="9" name="Footer Placeholder">
            <a:extLst>
              <a:ext uri="{FF2B5EF4-FFF2-40B4-BE49-F238E27FC236}">
                <a16:creationId xmlns:a16="http://schemas.microsoft.com/office/drawing/2014/main" id="{9352B7DB-23ED-7701-33CF-AF445E1F9BC9}"/>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grpSp>
        <p:nvGrpSpPr>
          <p:cNvPr id="10" name="Logo">
            <a:extLst>
              <a:ext uri="{FF2B5EF4-FFF2-40B4-BE49-F238E27FC236}">
                <a16:creationId xmlns:a16="http://schemas.microsoft.com/office/drawing/2014/main" id="{3F8F7ACA-19BB-C312-7069-F442BD7109B5}"/>
              </a:ext>
            </a:extLst>
          </p:cNvPr>
          <p:cNvGrpSpPr/>
          <p:nvPr userDrawn="1"/>
        </p:nvGrpSpPr>
        <p:grpSpPr bwMode="black">
          <a:xfrm>
            <a:off x="11365377" y="6276979"/>
            <a:ext cx="346158" cy="355219"/>
            <a:chOff x="7110" y="4004"/>
            <a:chExt cx="191" cy="196"/>
          </a:xfrm>
        </p:grpSpPr>
        <p:sp>
          <p:nvSpPr>
            <p:cNvPr id="11" name="Freeform 5">
              <a:extLst>
                <a:ext uri="{FF2B5EF4-FFF2-40B4-BE49-F238E27FC236}">
                  <a16:creationId xmlns:a16="http://schemas.microsoft.com/office/drawing/2014/main" id="{6AC75B88-B674-355C-8827-0F3ACF55880A}"/>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12" name="Freeform 6">
              <a:extLst>
                <a:ext uri="{FF2B5EF4-FFF2-40B4-BE49-F238E27FC236}">
                  <a16:creationId xmlns:a16="http://schemas.microsoft.com/office/drawing/2014/main" id="{7B975A7B-0B67-73C2-0388-97C739F2C483}"/>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13" name="Freeform 7">
              <a:extLst>
                <a:ext uri="{FF2B5EF4-FFF2-40B4-BE49-F238E27FC236}">
                  <a16:creationId xmlns:a16="http://schemas.microsoft.com/office/drawing/2014/main" id="{4DE552D2-9DE7-9678-AEAF-685D410AA733}"/>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grpSp>
    </p:spTree>
    <p:extLst>
      <p:ext uri="{BB962C8B-B14F-4D97-AF65-F5344CB8AC3E}">
        <p14:creationId xmlns:p14="http://schemas.microsoft.com/office/powerpoint/2010/main" val="3422897568"/>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a:xfrm>
            <a:off x="485747" y="6437117"/>
            <a:ext cx="509098" cy="123111"/>
          </a:xfrm>
          <a:prstGeom prst="rect">
            <a:avLst/>
          </a:prstGeom>
        </p:spPr>
        <p:txBody>
          <a:bodyPr/>
          <a:lstStyle/>
          <a:p>
            <a:r>
              <a:rPr lang="en-GB" dirty="0"/>
              <a:t>Page </a:t>
            </a:r>
            <a:fld id="{F1BC30E3-FFE5-4B91-AA19-87A149EBB9EE}" type="slidenum">
              <a:rPr smtClean="0"/>
              <a:pPr/>
              <a:t>‹#›</a:t>
            </a:fld>
            <a:endParaRPr dirty="0"/>
          </a:p>
        </p:txBody>
      </p:sp>
      <p:sp>
        <p:nvSpPr>
          <p:cNvPr id="3" name="Footer Placeholder">
            <a:extLst>
              <a:ext uri="{FF2B5EF4-FFF2-40B4-BE49-F238E27FC236}">
                <a16:creationId xmlns:a16="http://schemas.microsoft.com/office/drawing/2014/main" id="{3001F5BA-0655-FE0A-A93C-5A1CBDC66B63}"/>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spTree>
    <p:extLst>
      <p:ext uri="{BB962C8B-B14F-4D97-AF65-F5344CB8AC3E}">
        <p14:creationId xmlns:p14="http://schemas.microsoft.com/office/powerpoint/2010/main" val="213023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8" name="Picture 7" descr="A yellow and black light&#10;&#10;Description automatically generated with medium confidence">
            <a:extLst>
              <a:ext uri="{FF2B5EF4-FFF2-40B4-BE49-F238E27FC236}">
                <a16:creationId xmlns:a16="http://schemas.microsoft.com/office/drawing/2014/main" id="{48DB6F09-4360-87F8-7045-768BF31446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8EC20394-F6AE-DC91-F7F3-91384D375648}"/>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a:t>Name</a:t>
            </a:r>
            <a:endParaRPr lang="en-US"/>
          </a:p>
        </p:txBody>
      </p:sp>
      <p:sp>
        <p:nvSpPr>
          <p:cNvPr id="11" name="Text Placeholder 9">
            <a:extLst>
              <a:ext uri="{FF2B5EF4-FFF2-40B4-BE49-F238E27FC236}">
                <a16:creationId xmlns:a16="http://schemas.microsoft.com/office/drawing/2014/main" id="{F8C26B76-6BF1-741E-77C9-1AE58FAA9D3D}"/>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a:t>Job title</a:t>
            </a:r>
            <a:endParaRPr lang="en-US"/>
          </a:p>
        </p:txBody>
      </p:sp>
      <p:sp>
        <p:nvSpPr>
          <p:cNvPr id="3" name="Text Placeholder 9">
            <a:extLst>
              <a:ext uri="{FF2B5EF4-FFF2-40B4-BE49-F238E27FC236}">
                <a16:creationId xmlns:a16="http://schemas.microsoft.com/office/drawing/2014/main" id="{B5250BC2-E0E2-741C-128C-67991E7FE31C}"/>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a:t>Name</a:t>
            </a:r>
            <a:endParaRPr lang="en-US"/>
          </a:p>
        </p:txBody>
      </p:sp>
      <p:sp>
        <p:nvSpPr>
          <p:cNvPr id="7" name="Text Placeholder 9">
            <a:extLst>
              <a:ext uri="{FF2B5EF4-FFF2-40B4-BE49-F238E27FC236}">
                <a16:creationId xmlns:a16="http://schemas.microsoft.com/office/drawing/2014/main" id="{BAB1B720-8C35-31CC-E8BA-A24F76EC23C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a:t>Job title</a:t>
            </a:r>
            <a:endParaRPr lang="en-US"/>
          </a:p>
        </p:txBody>
      </p:sp>
      <p:sp>
        <p:nvSpPr>
          <p:cNvPr id="9" name="Text Placeholder 9">
            <a:extLst>
              <a:ext uri="{FF2B5EF4-FFF2-40B4-BE49-F238E27FC236}">
                <a16:creationId xmlns:a16="http://schemas.microsoft.com/office/drawing/2014/main" id="{A9756EF2-9996-0FB9-D7B0-C8F68A711B3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a:t>Name</a:t>
            </a:r>
            <a:endParaRPr lang="en-US"/>
          </a:p>
        </p:txBody>
      </p:sp>
      <p:sp>
        <p:nvSpPr>
          <p:cNvPr id="12" name="Text Placeholder 9">
            <a:extLst>
              <a:ext uri="{FF2B5EF4-FFF2-40B4-BE49-F238E27FC236}">
                <a16:creationId xmlns:a16="http://schemas.microsoft.com/office/drawing/2014/main" id="{EBDC17D8-DC6B-1BF9-23DC-FF6D20C0FD02}"/>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a:t>Job title</a:t>
            </a:r>
            <a:endParaRPr lang="en-US"/>
          </a:p>
        </p:txBody>
      </p:sp>
      <p:sp>
        <p:nvSpPr>
          <p:cNvPr id="24" name="Text Placeholder 9">
            <a:extLst>
              <a:ext uri="{FF2B5EF4-FFF2-40B4-BE49-F238E27FC236}">
                <a16:creationId xmlns:a16="http://schemas.microsoft.com/office/drawing/2014/main" id="{FDE2BFA5-8DD3-AAE2-BA88-2C21E5EA3829}"/>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a:t>Name</a:t>
            </a:r>
            <a:endParaRPr lang="en-US"/>
          </a:p>
        </p:txBody>
      </p:sp>
      <p:sp>
        <p:nvSpPr>
          <p:cNvPr id="25" name="Text Placeholder 9">
            <a:extLst>
              <a:ext uri="{FF2B5EF4-FFF2-40B4-BE49-F238E27FC236}">
                <a16:creationId xmlns:a16="http://schemas.microsoft.com/office/drawing/2014/main" id="{A6334C15-AC9A-3BC9-AC49-BB8588AC064E}"/>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a:t>Job title</a:t>
            </a:r>
            <a:endParaRPr lang="en-US"/>
          </a:p>
        </p:txBody>
      </p:sp>
      <p:sp>
        <p:nvSpPr>
          <p:cNvPr id="14" name="Picture Placeholder 12">
            <a:extLst>
              <a:ext uri="{FF2B5EF4-FFF2-40B4-BE49-F238E27FC236}">
                <a16:creationId xmlns:a16="http://schemas.microsoft.com/office/drawing/2014/main" id="{0BA6537A-D367-6DF9-2A2C-F0EF216DD535}"/>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US" dirty="0"/>
              <a:t>Click icon to add picture</a:t>
            </a:r>
          </a:p>
        </p:txBody>
      </p:sp>
      <p:sp>
        <p:nvSpPr>
          <p:cNvPr id="15" name="Picture Placeholder 12">
            <a:extLst>
              <a:ext uri="{FF2B5EF4-FFF2-40B4-BE49-F238E27FC236}">
                <a16:creationId xmlns:a16="http://schemas.microsoft.com/office/drawing/2014/main" id="{1ABE1BD9-533C-1930-8960-4BAE5CA74634}"/>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US" dirty="0"/>
              <a:t>Click icon to add picture</a:t>
            </a:r>
          </a:p>
        </p:txBody>
      </p:sp>
      <p:sp>
        <p:nvSpPr>
          <p:cNvPr id="16" name="Picture Placeholder 12">
            <a:extLst>
              <a:ext uri="{FF2B5EF4-FFF2-40B4-BE49-F238E27FC236}">
                <a16:creationId xmlns:a16="http://schemas.microsoft.com/office/drawing/2014/main" id="{EFFEBD01-EBC9-7BDA-3CC5-39B4C8203AAA}"/>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US" dirty="0"/>
              <a:t>Click icon to add picture</a:t>
            </a:r>
          </a:p>
        </p:txBody>
      </p:sp>
      <p:sp>
        <p:nvSpPr>
          <p:cNvPr id="17" name="Picture Placeholder 12">
            <a:extLst>
              <a:ext uri="{FF2B5EF4-FFF2-40B4-BE49-F238E27FC236}">
                <a16:creationId xmlns:a16="http://schemas.microsoft.com/office/drawing/2014/main" id="{38869CAE-EFD2-4214-1658-F59F26B22258}"/>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US" dirty="0"/>
              <a:t>Click icon to add picture</a:t>
            </a:r>
          </a:p>
        </p:txBody>
      </p:sp>
      <p:grpSp>
        <p:nvGrpSpPr>
          <p:cNvPr id="13" name="Logo">
            <a:extLst>
              <a:ext uri="{FF2B5EF4-FFF2-40B4-BE49-F238E27FC236}">
                <a16:creationId xmlns:a16="http://schemas.microsoft.com/office/drawing/2014/main" id="{EB1712DB-44E3-F1E8-EE98-F386A5DBCFB5}"/>
              </a:ext>
            </a:extLst>
          </p:cNvPr>
          <p:cNvGrpSpPr/>
          <p:nvPr userDrawn="1"/>
        </p:nvGrpSpPr>
        <p:grpSpPr bwMode="black">
          <a:xfrm>
            <a:off x="11623900" y="6276977"/>
            <a:ext cx="346158" cy="355219"/>
            <a:chOff x="7110" y="4004"/>
            <a:chExt cx="191" cy="196"/>
          </a:xfrm>
        </p:grpSpPr>
        <p:sp>
          <p:nvSpPr>
            <p:cNvPr id="18" name="Freeform 5">
              <a:extLst>
                <a:ext uri="{FF2B5EF4-FFF2-40B4-BE49-F238E27FC236}">
                  <a16:creationId xmlns:a16="http://schemas.microsoft.com/office/drawing/2014/main" id="{2FA99ABD-7D1B-8F65-C9CB-2CBCEBD94E69}"/>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9" name="Freeform 6">
              <a:extLst>
                <a:ext uri="{FF2B5EF4-FFF2-40B4-BE49-F238E27FC236}">
                  <a16:creationId xmlns:a16="http://schemas.microsoft.com/office/drawing/2014/main" id="{025AE411-6530-3204-66E5-2472998CA5C4}"/>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20" name="Freeform 7">
              <a:extLst>
                <a:ext uri="{FF2B5EF4-FFF2-40B4-BE49-F238E27FC236}">
                  <a16:creationId xmlns:a16="http://schemas.microsoft.com/office/drawing/2014/main" id="{8FBCF87D-7239-07DB-2566-2B574AA52E9E}"/>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cxnSp>
        <p:nvCxnSpPr>
          <p:cNvPr id="21" name="Straight Connector 20">
            <a:extLst>
              <a:ext uri="{FF2B5EF4-FFF2-40B4-BE49-F238E27FC236}">
                <a16:creationId xmlns:a16="http://schemas.microsoft.com/office/drawing/2014/main" id="{C506303D-D464-AD70-84B2-276B72367B08}"/>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2" name="Footer Placeholder">
            <a:extLst>
              <a:ext uri="{FF2B5EF4-FFF2-40B4-BE49-F238E27FC236}">
                <a16:creationId xmlns:a16="http://schemas.microsoft.com/office/drawing/2014/main" id="{876CB401-E7F7-0759-17F7-9EB645CF290E}"/>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23" name="Slide Number Placeholder">
            <a:extLst>
              <a:ext uri="{FF2B5EF4-FFF2-40B4-BE49-F238E27FC236}">
                <a16:creationId xmlns:a16="http://schemas.microsoft.com/office/drawing/2014/main" id="{93C081D0-024C-F455-5985-5F2A814277A7}"/>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26" name="Straight Connector 25">
            <a:extLst>
              <a:ext uri="{FF2B5EF4-FFF2-40B4-BE49-F238E27FC236}">
                <a16:creationId xmlns:a16="http://schemas.microsoft.com/office/drawing/2014/main" id="{C5BB5598-9254-B24E-32BF-C416D567ED00}"/>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8511505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oilerplat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2" name="Logo">
            <a:extLst>
              <a:ext uri="{FF2B5EF4-FFF2-40B4-BE49-F238E27FC236}">
                <a16:creationId xmlns:a16="http://schemas.microsoft.com/office/drawing/2014/main" id="{8B1B17DF-CEA1-99EA-589A-621939763020}"/>
              </a:ext>
            </a:extLst>
          </p:cNvPr>
          <p:cNvGrpSpPr/>
          <p:nvPr userDrawn="1"/>
        </p:nvGrpSpPr>
        <p:grpSpPr bwMode="black">
          <a:xfrm>
            <a:off x="11365377" y="6276979"/>
            <a:ext cx="346158" cy="355219"/>
            <a:chOff x="7110" y="4004"/>
            <a:chExt cx="191" cy="196"/>
          </a:xfrm>
        </p:grpSpPr>
        <p:sp>
          <p:nvSpPr>
            <p:cNvPr id="3" name="Freeform 5">
              <a:extLst>
                <a:ext uri="{FF2B5EF4-FFF2-40B4-BE49-F238E27FC236}">
                  <a16:creationId xmlns:a16="http://schemas.microsoft.com/office/drawing/2014/main" id="{48CE9C06-22CE-86CA-9EF7-51B19A57AFF4}"/>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4" name="Freeform 6">
              <a:extLst>
                <a:ext uri="{FF2B5EF4-FFF2-40B4-BE49-F238E27FC236}">
                  <a16:creationId xmlns:a16="http://schemas.microsoft.com/office/drawing/2014/main" id="{150B474E-003D-DF25-7842-0BD3A2C2F30A}"/>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5" name="Freeform 7">
              <a:extLst>
                <a:ext uri="{FF2B5EF4-FFF2-40B4-BE49-F238E27FC236}">
                  <a16:creationId xmlns:a16="http://schemas.microsoft.com/office/drawing/2014/main" id="{BC8BCD41-AB6E-228B-D2B9-9AE729B72B55}"/>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grpSp>
    </p:spTree>
    <p:extLst>
      <p:ext uri="{BB962C8B-B14F-4D97-AF65-F5344CB8AC3E}">
        <p14:creationId xmlns:p14="http://schemas.microsoft.com/office/powerpoint/2010/main" val="35635084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1"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6" y="3053616"/>
            <a:ext cx="7394575" cy="2869882"/>
          </a:xfrm>
        </p:spPr>
        <p:txBody>
          <a:bodyPr anchor="t"/>
          <a:lstStyle>
            <a:lvl1pPr>
              <a:defRPr sz="5997">
                <a:solidFill>
                  <a:schemeClr val="bg1"/>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6" y="370800"/>
            <a:ext cx="7394575" cy="2169200"/>
          </a:xfrm>
        </p:spPr>
        <p:txBody>
          <a:bodyPr lIns="0" tIns="0" rIns="0" bIns="0" anchor="b">
            <a:noAutofit/>
          </a:bodyPr>
          <a:lstStyle>
            <a:lvl1pPr marL="0" indent="0">
              <a:lnSpc>
                <a:spcPct val="85000"/>
              </a:lnSpc>
              <a:spcAft>
                <a:spcPts val="0"/>
              </a:spcAft>
              <a:buNone/>
              <a:defRPr kumimoji="0" lang="en-US" sz="16592"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383"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a:t>00</a:t>
            </a:r>
            <a:endParaRPr lang="en-US"/>
          </a:p>
        </p:txBody>
      </p:sp>
      <p:sp>
        <p:nvSpPr>
          <p:cNvPr id="16" name="Slide Number Placeholder 15">
            <a:extLst>
              <a:ext uri="{FF2B5EF4-FFF2-40B4-BE49-F238E27FC236}">
                <a16:creationId xmlns:a16="http://schemas.microsoft.com/office/drawing/2014/main" id="{EBCB7712-53BF-0892-3D4B-354DE5C528E5}"/>
              </a:ext>
            </a:extLst>
          </p:cNvPr>
          <p:cNvSpPr>
            <a:spLocks noGrp="1"/>
          </p:cNvSpPr>
          <p:nvPr>
            <p:ph type="sldNum" sz="quarter" idx="16"/>
          </p:nvPr>
        </p:nvSpPr>
        <p:spPr>
          <a:xfrm>
            <a:off x="485747" y="6437117"/>
            <a:ext cx="509098" cy="123111"/>
          </a:xfrm>
          <a:prstGeom prst="rect">
            <a:avLst/>
          </a:prstGeom>
        </p:spPr>
        <p:txBody>
          <a:bodyPr/>
          <a:lstStyle/>
          <a:p>
            <a:fld id="{F1BC30E3-FFE5-4B91-AA19-87A149EBB9EE}" type="slidenum">
              <a:rPr lang="en-GB" smtClean="0"/>
              <a:pPr/>
              <a:t>‹#›</a:t>
            </a:fld>
            <a:endParaRPr lang="en-GB" dirty="0"/>
          </a:p>
        </p:txBody>
      </p:sp>
      <p:sp>
        <p:nvSpPr>
          <p:cNvPr id="3" name="Footer Placeholder">
            <a:extLst>
              <a:ext uri="{FF2B5EF4-FFF2-40B4-BE49-F238E27FC236}">
                <a16:creationId xmlns:a16="http://schemas.microsoft.com/office/drawing/2014/main" id="{ECE5556C-E147-064E-2068-D1812E4D6807}"/>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Exploring EY Early Careers</a:t>
            </a:r>
          </a:p>
        </p:txBody>
      </p:sp>
      <p:grpSp>
        <p:nvGrpSpPr>
          <p:cNvPr id="4" name="Logo">
            <a:extLst>
              <a:ext uri="{FF2B5EF4-FFF2-40B4-BE49-F238E27FC236}">
                <a16:creationId xmlns:a16="http://schemas.microsoft.com/office/drawing/2014/main" id="{9DAD3549-61B7-D72C-13BC-22B29C083B7C}"/>
              </a:ext>
            </a:extLst>
          </p:cNvPr>
          <p:cNvGrpSpPr/>
          <p:nvPr userDrawn="1"/>
        </p:nvGrpSpPr>
        <p:grpSpPr bwMode="black">
          <a:xfrm>
            <a:off x="11365377" y="6276979"/>
            <a:ext cx="346158" cy="355219"/>
            <a:chOff x="7110" y="4004"/>
            <a:chExt cx="191" cy="196"/>
          </a:xfrm>
        </p:grpSpPr>
        <p:sp>
          <p:nvSpPr>
            <p:cNvPr id="6" name="Freeform 5">
              <a:extLst>
                <a:ext uri="{FF2B5EF4-FFF2-40B4-BE49-F238E27FC236}">
                  <a16:creationId xmlns:a16="http://schemas.microsoft.com/office/drawing/2014/main" id="{C68BC962-30D1-3CEC-6AB7-DB4049F727BD}"/>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7" name="Freeform 6">
              <a:extLst>
                <a:ext uri="{FF2B5EF4-FFF2-40B4-BE49-F238E27FC236}">
                  <a16:creationId xmlns:a16="http://schemas.microsoft.com/office/drawing/2014/main" id="{C71FF6C7-9A91-6FAF-E445-BC20E2DA57B4}"/>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12" name="Freeform 7">
              <a:extLst>
                <a:ext uri="{FF2B5EF4-FFF2-40B4-BE49-F238E27FC236}">
                  <a16:creationId xmlns:a16="http://schemas.microsoft.com/office/drawing/2014/main" id="{783BC94D-89E9-E0BC-6DD9-A213548F5E20}"/>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grpSp>
    </p:spTree>
    <p:extLst>
      <p:ext uri="{BB962C8B-B14F-4D97-AF65-F5344CB8AC3E}">
        <p14:creationId xmlns:p14="http://schemas.microsoft.com/office/powerpoint/2010/main" val="980737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black background with yellow and green light&#10;&#10;Description automatically generated">
            <a:extLst>
              <a:ext uri="{FF2B5EF4-FFF2-40B4-BE49-F238E27FC236}">
                <a16:creationId xmlns:a16="http://schemas.microsoft.com/office/drawing/2014/main" id="{E292F2D6-66C2-B22A-7FFF-05A7B35054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1" cy="6858001"/>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US"/>
              <a:t>Click to edit Master title style</a:t>
            </a:r>
          </a:p>
        </p:txBody>
      </p:sp>
      <p:grpSp>
        <p:nvGrpSpPr>
          <p:cNvPr id="11" name="Logo">
            <a:extLst>
              <a:ext uri="{FF2B5EF4-FFF2-40B4-BE49-F238E27FC236}">
                <a16:creationId xmlns:a16="http://schemas.microsoft.com/office/drawing/2014/main" id="{D638B96B-B381-0A4A-9C03-FAEA8FCC0C3A}"/>
              </a:ext>
            </a:extLst>
          </p:cNvPr>
          <p:cNvGrpSpPr/>
          <p:nvPr userDrawn="1"/>
        </p:nvGrpSpPr>
        <p:grpSpPr bwMode="black">
          <a:xfrm>
            <a:off x="11623900" y="6276977"/>
            <a:ext cx="346158" cy="355219"/>
            <a:chOff x="7110" y="4004"/>
            <a:chExt cx="191" cy="196"/>
          </a:xfrm>
        </p:grpSpPr>
        <p:sp>
          <p:nvSpPr>
            <p:cNvPr id="12" name="Freeform 5">
              <a:extLst>
                <a:ext uri="{FF2B5EF4-FFF2-40B4-BE49-F238E27FC236}">
                  <a16:creationId xmlns:a16="http://schemas.microsoft.com/office/drawing/2014/main" id="{F93FF753-4D01-4602-8217-3FFCC28BA2A1}"/>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6">
              <a:extLst>
                <a:ext uri="{FF2B5EF4-FFF2-40B4-BE49-F238E27FC236}">
                  <a16:creationId xmlns:a16="http://schemas.microsoft.com/office/drawing/2014/main" id="{E36D5F7D-FB28-AFA3-2358-69211F54C147}"/>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4" name="Freeform 7">
              <a:extLst>
                <a:ext uri="{FF2B5EF4-FFF2-40B4-BE49-F238E27FC236}">
                  <a16:creationId xmlns:a16="http://schemas.microsoft.com/office/drawing/2014/main" id="{82505B87-640B-2273-C7C7-DB96614AC411}"/>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cxnSp>
        <p:nvCxnSpPr>
          <p:cNvPr id="7" name="Straight Connector 6">
            <a:extLst>
              <a:ext uri="{FF2B5EF4-FFF2-40B4-BE49-F238E27FC236}">
                <a16:creationId xmlns:a16="http://schemas.microsoft.com/office/drawing/2014/main" id="{59DEC30C-8B81-39E3-C67E-A57062C0B345}"/>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8" name="Footer Placeholder">
            <a:extLst>
              <a:ext uri="{FF2B5EF4-FFF2-40B4-BE49-F238E27FC236}">
                <a16:creationId xmlns:a16="http://schemas.microsoft.com/office/drawing/2014/main" id="{4FC321F0-8C49-8BE8-CEE4-1DAB47CBC608}"/>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9" name="Slide Number Placeholder">
            <a:extLst>
              <a:ext uri="{FF2B5EF4-FFF2-40B4-BE49-F238E27FC236}">
                <a16:creationId xmlns:a16="http://schemas.microsoft.com/office/drawing/2014/main" id="{15A55FD3-BB61-6EAE-7C7C-852B13F535F3}"/>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cxnSp>
        <p:nvCxnSpPr>
          <p:cNvPr id="10" name="Straight Connector 9">
            <a:extLst>
              <a:ext uri="{FF2B5EF4-FFF2-40B4-BE49-F238E27FC236}">
                <a16:creationId xmlns:a16="http://schemas.microsoft.com/office/drawing/2014/main" id="{CAE5555B-B838-56A3-F0C9-CC21ACEC2392}"/>
              </a:ext>
            </a:extLst>
          </p:cNvPr>
          <p:cNvCxnSpPr>
            <a:cxnSpLocks/>
          </p:cNvCxnSpPr>
          <p:nvPr userDrawn="1"/>
        </p:nvCxnSpPr>
        <p:spPr>
          <a:xfrm>
            <a:off x="479425" y="1161674"/>
            <a:ext cx="11233150" cy="0"/>
          </a:xfrm>
          <a:prstGeom prst="line">
            <a:avLst/>
          </a:prstGeom>
          <a:gradFill>
            <a:gsLst>
              <a:gs pos="43000">
                <a:schemeClr val="tx2"/>
              </a:gs>
              <a:gs pos="67000">
                <a:srgbClr val="00C864"/>
              </a:gs>
              <a:gs pos="90000">
                <a:srgbClr val="4696FF"/>
              </a:gs>
            </a:gsLst>
            <a:lin ang="17400000" scaled="0"/>
          </a:gradFill>
          <a:ln w="25400" cap="flat" cmpd="sng" algn="ctr">
            <a:gradFill flip="none" rotWithShape="1">
              <a:gsLst>
                <a:gs pos="43000">
                  <a:schemeClr val="tx2"/>
                </a:gs>
                <a:gs pos="67000">
                  <a:srgbClr val="00C864"/>
                </a:gs>
                <a:gs pos="90000">
                  <a:srgbClr val="4696FF"/>
                </a:gs>
              </a:gsLst>
              <a:lin ang="0" scaled="1"/>
              <a:tileRect/>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057928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image" Target="../media/image8.emf"/><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tags" Target="../tags/tag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8" Type="http://schemas.openxmlformats.org/officeDocument/2006/relationships/slideLayout" Target="../slideLayouts/slideLayout17.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oleObject" Target="../embeddings/oleObject1.bin"/><Relationship Id="rId20" Type="http://schemas.openxmlformats.org/officeDocument/2006/relationships/slideLayout" Target="../slideLayouts/slideLayout29.xml"/><Relationship Id="rId41"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3.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3.png"/><Relationship Id="rId2" Type="http://schemas.openxmlformats.org/officeDocument/2006/relationships/slideLayout" Target="../slideLayouts/slideLayout54.xml"/><Relationship Id="rId16" Type="http://schemas.openxmlformats.org/officeDocument/2006/relationships/image" Target="../media/image8.emf"/><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oleObject" Target="../embeddings/oleObject2.bin"/><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8.emf"/><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oleObject" Target="../embeddings/oleObject3.bin"/><Relationship Id="rId5" Type="http://schemas.openxmlformats.org/officeDocument/2006/relationships/tags" Target="../tags/tag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7.emf"/><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oleObject" Target="../embeddings/oleObject4.bin"/><Relationship Id="rId2" Type="http://schemas.openxmlformats.org/officeDocument/2006/relationships/slideLayout" Target="../slideLayouts/slideLayout69.xml"/><Relationship Id="rId16" Type="http://schemas.openxmlformats.org/officeDocument/2006/relationships/tags" Target="../tags/tag5.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5.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3827" y="369888"/>
            <a:ext cx="11224347" cy="4708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a:t>First level text style </a:t>
            </a:r>
            <a:r>
              <a:rPr lang="en-US" err="1"/>
              <a:t>EYInterstate</a:t>
            </a:r>
            <a:r>
              <a:rPr lang="en-US"/>
              <a:t> Light </a:t>
            </a:r>
            <a:r>
              <a:rPr lang="en-US" err="1"/>
              <a:t>20pt</a:t>
            </a:r>
            <a:endParaRPr lang="en-US"/>
          </a:p>
          <a:p>
            <a:pPr lvl="1"/>
            <a:r>
              <a:rPr lang="en-US"/>
              <a:t>Second level text style </a:t>
            </a:r>
            <a:r>
              <a:rPr lang="en-US" err="1"/>
              <a:t>EYInterstate</a:t>
            </a:r>
            <a:r>
              <a:rPr lang="en-US"/>
              <a:t> Light </a:t>
            </a:r>
            <a:r>
              <a:rPr lang="en-US" err="1"/>
              <a:t>20pt</a:t>
            </a:r>
            <a:endParaRPr lang="en-US"/>
          </a:p>
          <a:p>
            <a:pPr lvl="2"/>
            <a:r>
              <a:rPr lang="en-US"/>
              <a:t>Third level text style </a:t>
            </a:r>
            <a:r>
              <a:rPr lang="en-US" err="1"/>
              <a:t>EYInterstate</a:t>
            </a:r>
            <a:r>
              <a:rPr lang="en-US"/>
              <a:t> Light </a:t>
            </a:r>
            <a:r>
              <a:rPr lang="en-US" err="1"/>
              <a:t>18pt</a:t>
            </a:r>
            <a:endParaRPr lang="en-US"/>
          </a:p>
          <a:p>
            <a:pPr lvl="3"/>
            <a:r>
              <a:rPr lang="en-US"/>
              <a:t>Fourth level text style </a:t>
            </a:r>
            <a:r>
              <a:rPr lang="en-US" err="1"/>
              <a:t>EYInterstate</a:t>
            </a:r>
            <a:r>
              <a:rPr lang="en-US"/>
              <a:t> Light </a:t>
            </a:r>
            <a:r>
              <a:rPr lang="en-US" err="1"/>
              <a:t>16pt</a:t>
            </a:r>
            <a:endParaRPr lang="en-US"/>
          </a:p>
          <a:p>
            <a:pPr lvl="4"/>
            <a:r>
              <a:rPr lang="en-US"/>
              <a:t>Fifth level text style </a:t>
            </a:r>
            <a:r>
              <a:rPr lang="en-US" err="1"/>
              <a:t>EYInterstate</a:t>
            </a:r>
            <a:r>
              <a:rPr lang="en-US"/>
              <a:t> Light </a:t>
            </a:r>
            <a:r>
              <a:rPr lang="en-US" err="1"/>
              <a:t>16pt</a:t>
            </a:r>
            <a:endParaRPr lang="en-US"/>
          </a:p>
          <a:p>
            <a:pPr lvl="5"/>
            <a:r>
              <a:rPr lang="en-US"/>
              <a:t>Sixth level text style </a:t>
            </a:r>
            <a:r>
              <a:rPr lang="en-US" err="1"/>
              <a:t>EYInterstate</a:t>
            </a:r>
            <a:r>
              <a:rPr lang="en-US"/>
              <a:t> Light </a:t>
            </a:r>
            <a:r>
              <a:rPr lang="en-US" err="1"/>
              <a:t>14pt</a:t>
            </a:r>
            <a:endParaRPr lang="en-US"/>
          </a:p>
          <a:p>
            <a:pPr lvl="6"/>
            <a:r>
              <a:rPr lang="en-US"/>
              <a:t>Seventh level text style </a:t>
            </a:r>
            <a:r>
              <a:rPr lang="en-US" err="1"/>
              <a:t>EYInterstate</a:t>
            </a:r>
            <a:r>
              <a:rPr lang="en-US"/>
              <a:t> Light </a:t>
            </a:r>
            <a:r>
              <a:rPr lang="en-US" err="1"/>
              <a:t>14pt</a:t>
            </a:r>
            <a:endParaRPr lang="en-US"/>
          </a:p>
          <a:p>
            <a:pPr lvl="7"/>
            <a:r>
              <a:rPr lang="en-US"/>
              <a:t>Eighth level text style </a:t>
            </a:r>
            <a:r>
              <a:rPr lang="en-US" err="1"/>
              <a:t>EYInterstate</a:t>
            </a:r>
            <a:r>
              <a:rPr lang="en-US"/>
              <a:t> Light </a:t>
            </a:r>
            <a:r>
              <a:rPr lang="en-US" err="1"/>
              <a:t>12pt</a:t>
            </a:r>
            <a:endParaRPr lang="en-US"/>
          </a:p>
          <a:p>
            <a:pPr lvl="8"/>
            <a:r>
              <a:rPr lang="en-US"/>
              <a:t>Nineth level text style </a:t>
            </a:r>
            <a:r>
              <a:rPr lang="en-US" err="1"/>
              <a:t>EYInterstate</a:t>
            </a:r>
            <a:r>
              <a:rPr lang="en-US"/>
              <a:t> Light </a:t>
            </a:r>
            <a:r>
              <a:rPr lang="en-US" err="1"/>
              <a:t>24pt</a:t>
            </a:r>
            <a:r>
              <a:rPr lang="en-US"/>
              <a:t> for key pull out text</a:t>
            </a:r>
          </a:p>
        </p:txBody>
      </p:sp>
      <p:sp>
        <p:nvSpPr>
          <p:cNvPr id="21" name="Slide Number Placeholder">
            <a:extLst>
              <a:ext uri="{FF2B5EF4-FFF2-40B4-BE49-F238E27FC236}">
                <a16:creationId xmlns:a16="http://schemas.microsoft.com/office/drawing/2014/main" id="{3B540F9A-D485-4BD0-B905-41F8A52593F8}"/>
              </a:ext>
            </a:extLst>
          </p:cNvPr>
          <p:cNvSpPr>
            <a:spLocks noGrp="1"/>
          </p:cNvSpPr>
          <p:nvPr>
            <p:ph type="sldNum" sz="quarter" idx="4"/>
          </p:nvPr>
        </p:nvSpPr>
        <p:spPr>
          <a:xfrm>
            <a:off x="485747" y="6437115"/>
            <a:ext cx="509098"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F1BC30E3-FFE5-4B91-AA19-87A149EBB9EE}" type="slidenum">
              <a:rPr lang="en-GB" smtClean="0"/>
              <a:pPr/>
              <a:t>‹#›</a:t>
            </a:fld>
            <a:endParaRPr lang="en-GB" dirty="0"/>
          </a:p>
        </p:txBody>
      </p:sp>
      <p:sp>
        <p:nvSpPr>
          <p:cNvPr id="19" name="Date Placeholder">
            <a:extLst>
              <a:ext uri="{FF2B5EF4-FFF2-40B4-BE49-F238E27FC236}">
                <a16:creationId xmlns:a16="http://schemas.microsoft.com/office/drawing/2014/main" id="{600772EA-C6B0-4F5D-AA59-01C0858EFADB}"/>
              </a:ext>
            </a:extLst>
          </p:cNvPr>
          <p:cNvSpPr>
            <a:spLocks noGrp="1"/>
          </p:cNvSpPr>
          <p:nvPr>
            <p:ph type="dt" sz="half" idx="2"/>
          </p:nvPr>
        </p:nvSpPr>
        <p:spPr>
          <a:xfrm>
            <a:off x="994845" y="6437115"/>
            <a:ext cx="1275686"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86EE34A0-C73B-43AA-B981-8A70FF27C404}" type="datetime3">
              <a:rPr lang="en-US" smtClean="0"/>
              <a:t>27 March 2026</a:t>
            </a:fld>
            <a:endParaRPr lang="en-US" dirty="0"/>
          </a:p>
        </p:txBody>
      </p:sp>
      <p:sp>
        <p:nvSpPr>
          <p:cNvPr id="20" name="Footer Placeholder">
            <a:extLst>
              <a:ext uri="{FF2B5EF4-FFF2-40B4-BE49-F238E27FC236}">
                <a16:creationId xmlns:a16="http://schemas.microsoft.com/office/drawing/2014/main" id="{AC28FA70-87E4-49F4-AFDE-345AA28E0BE7}"/>
              </a:ext>
            </a:extLst>
          </p:cNvPr>
          <p:cNvSpPr>
            <a:spLocks noGrp="1"/>
          </p:cNvSpPr>
          <p:nvPr>
            <p:ph type="ftr" sz="quarter" idx="3"/>
          </p:nvPr>
        </p:nvSpPr>
        <p:spPr>
          <a:xfrm>
            <a:off x="2270531" y="6437115"/>
            <a:ext cx="3825470" cy="123111"/>
          </a:xfrm>
          <a:prstGeom prst="rect">
            <a:avLst/>
          </a:prstGeom>
        </p:spPr>
        <p:txBody>
          <a:bodyPr vert="horz" lIns="0" tIns="0" rIns="0" bIns="0" rtlCol="0" anchor="t">
            <a:noAutofit/>
          </a:bodyPr>
          <a:lstStyle>
            <a:lvl1pPr marL="0" algn="l" defTabSz="914400" rtl="0" eaLnBrk="1" latinLnBrk="0" hangingPunct="1">
              <a:defRPr lang="en-IN" sz="800" kern="1200" dirty="0">
                <a:solidFill>
                  <a:schemeClr val="bg1"/>
                </a:solidFill>
                <a:latin typeface="+mn-lt"/>
                <a:ea typeface="+mn-ea"/>
                <a:cs typeface="+mn-cs"/>
              </a:defRPr>
            </a:lvl1pPr>
          </a:lstStyle>
          <a:p>
            <a:r>
              <a:rPr lang="en-US" dirty="0"/>
              <a:t>Insert footer text here</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509508947"/>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Regular"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p15:clr>
            <a:srgbClr val="F26B43"/>
          </p15:clr>
        </p15:guide>
        <p15:guide id="47" pos="7378">
          <p15:clr>
            <a:srgbClr val="F26B43"/>
          </p15:clr>
        </p15:guide>
        <p15:guide id="55" orient="horz" pos="890">
          <p15:clr>
            <a:srgbClr val="F26B43"/>
          </p15:clr>
        </p15:guide>
        <p15:guide id="58" orient="horz" pos="527">
          <p15:clr>
            <a:srgbClr val="F26B43"/>
          </p15:clr>
        </p15:guide>
        <p15:guide id="78" orient="horz" pos="3838">
          <p15:clr>
            <a:srgbClr val="F26B43"/>
          </p15:clr>
        </p15:guide>
        <p15:guide id="79" orient="horz" pos="2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0A050459-5091-F5DB-3D52-D18F887822A7}"/>
              </a:ext>
            </a:extLst>
          </p:cNvPr>
          <p:cNvGraphicFramePr>
            <a:graphicFrameLocks noChangeAspect="1"/>
          </p:cNvGraphicFramePr>
          <p:nvPr userDrawn="1">
            <p:custDataLst>
              <p:tags r:id="rId45"/>
            </p:custDataLst>
            <p:extLst>
              <p:ext uri="{D42A27DB-BD31-4B8C-83A1-F6EECF244321}">
                <p14:modId xmlns:p14="http://schemas.microsoft.com/office/powerpoint/2010/main" val="3867575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6" imgW="395" imgH="396" progId="TCLayout.ActiveDocument.1">
                  <p:embed/>
                </p:oleObj>
              </mc:Choice>
              <mc:Fallback>
                <p:oleObj name="think-cell Slide" r:id="rId46" imgW="395" imgH="396" progId="TCLayout.ActiveDocument.1">
                  <p:embed/>
                  <p:pic>
                    <p:nvPicPr>
                      <p:cNvPr id="14" name="think-cell data - do not delete" hidden="1">
                        <a:extLst>
                          <a:ext uri="{FF2B5EF4-FFF2-40B4-BE49-F238E27FC236}">
                            <a16:creationId xmlns:a16="http://schemas.microsoft.com/office/drawing/2014/main" id="{0A050459-5091-F5DB-3D52-D18F887822A7}"/>
                          </a:ext>
                        </a:extLst>
                      </p:cNvPr>
                      <p:cNvPicPr/>
                      <p:nvPr/>
                    </p:nvPicPr>
                    <p:blipFill>
                      <a:blip r:embed="rId4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85523" y="345396"/>
            <a:ext cx="11224347" cy="470898"/>
          </a:xfrm>
          <a:prstGeom prst="rect">
            <a:avLst/>
          </a:prstGeom>
        </p:spPr>
        <p:txBody>
          <a:bodyPr vert="horz" lIns="0" tIns="0" rIns="0" bIns="0" rtlCol="0" anchor="t" anchorCtr="0">
            <a:noAutofit/>
          </a:bodyPr>
          <a:lstStyle/>
          <a:p>
            <a:r>
              <a:rPr lang="en-GB"/>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a:t>First level text style </a:t>
            </a:r>
            <a:r>
              <a:rPr lang="en-US" err="1"/>
              <a:t>EYInterstate</a:t>
            </a:r>
            <a:r>
              <a:rPr lang="en-US"/>
              <a:t> Light 16pt</a:t>
            </a:r>
          </a:p>
          <a:p>
            <a:pPr lvl="1"/>
            <a:r>
              <a:rPr lang="en-US"/>
              <a:t>Second level text style </a:t>
            </a:r>
            <a:r>
              <a:rPr lang="en-US" err="1"/>
              <a:t>EYInterstate</a:t>
            </a:r>
            <a:r>
              <a:rPr lang="en-US"/>
              <a:t> Light 16pt</a:t>
            </a:r>
          </a:p>
          <a:p>
            <a:pPr lvl="2"/>
            <a:r>
              <a:rPr lang="en-US"/>
              <a:t>Third level text style </a:t>
            </a:r>
            <a:r>
              <a:rPr lang="en-US" err="1"/>
              <a:t>EYInterstate</a:t>
            </a:r>
            <a:r>
              <a:rPr lang="en-US"/>
              <a:t> Light 14pt</a:t>
            </a:r>
          </a:p>
          <a:p>
            <a:pPr lvl="3"/>
            <a:r>
              <a:rPr lang="en-US"/>
              <a:t>Fourth level text style </a:t>
            </a:r>
            <a:r>
              <a:rPr lang="en-US" err="1"/>
              <a:t>EYInterstate</a:t>
            </a:r>
            <a:r>
              <a:rPr lang="en-US"/>
              <a:t> Light 14pt</a:t>
            </a:r>
          </a:p>
          <a:p>
            <a:pPr lvl="4"/>
            <a:r>
              <a:rPr lang="en-US"/>
              <a:t>Fifth level text style </a:t>
            </a:r>
            <a:r>
              <a:rPr lang="en-US" err="1"/>
              <a:t>EYInterstate</a:t>
            </a:r>
            <a:r>
              <a:rPr lang="en-US"/>
              <a:t> Light 12pt</a:t>
            </a:r>
          </a:p>
          <a:p>
            <a:pPr lvl="5"/>
            <a:r>
              <a:rPr lang="en-US"/>
              <a:t>Sixth level text style </a:t>
            </a:r>
            <a:r>
              <a:rPr lang="en-US" err="1"/>
              <a:t>EYInterstate</a:t>
            </a:r>
            <a:r>
              <a:rPr lang="en-US"/>
              <a:t> Light 12pt</a:t>
            </a:r>
          </a:p>
          <a:p>
            <a:pPr lvl="6"/>
            <a:r>
              <a:rPr lang="en-US"/>
              <a:t>Seventh level text style </a:t>
            </a:r>
            <a:r>
              <a:rPr lang="en-US" err="1"/>
              <a:t>EYInterstate</a:t>
            </a:r>
            <a:r>
              <a:rPr lang="en-US"/>
              <a:t> Light 11pt</a:t>
            </a:r>
          </a:p>
          <a:p>
            <a:pPr lvl="7"/>
            <a:r>
              <a:rPr lang="en-US"/>
              <a:t>Eighth level text style </a:t>
            </a:r>
            <a:r>
              <a:rPr lang="en-US" err="1"/>
              <a:t>EYInterstate</a:t>
            </a:r>
            <a:r>
              <a:rPr lang="en-US"/>
              <a:t> Light 10pt</a:t>
            </a:r>
          </a:p>
        </p:txBody>
      </p:sp>
      <p:grpSp>
        <p:nvGrpSpPr>
          <p:cNvPr id="6" name="Group 4">
            <a:extLst>
              <a:ext uri="{FF2B5EF4-FFF2-40B4-BE49-F238E27FC236}">
                <a16:creationId xmlns:a16="http://schemas.microsoft.com/office/drawing/2014/main" id="{84D8E7BF-2CB9-F661-3559-99D90AE0A4E5}"/>
              </a:ext>
            </a:extLst>
          </p:cNvPr>
          <p:cNvGrpSpPr>
            <a:grpSpLocks noChangeAspect="1"/>
          </p:cNvGrpSpPr>
          <p:nvPr userDrawn="1"/>
        </p:nvGrpSpPr>
        <p:grpSpPr bwMode="black">
          <a:xfrm>
            <a:off x="11369257"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cxnSp>
        <p:nvCxnSpPr>
          <p:cNvPr id="17" name="Straight Connector 16">
            <a:extLst>
              <a:ext uri="{FF2B5EF4-FFF2-40B4-BE49-F238E27FC236}">
                <a16:creationId xmlns:a16="http://schemas.microsoft.com/office/drawing/2014/main" id="{A65B4F9F-4D64-2590-DFD1-D3B7E79E5594}"/>
              </a:ext>
            </a:extLst>
          </p:cNvPr>
          <p:cNvCxnSpPr>
            <a:cxnSpLocks/>
          </p:cNvCxnSpPr>
          <p:nvPr userDrawn="1"/>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0" name="Footer Placeholder">
            <a:extLst>
              <a:ext uri="{FF2B5EF4-FFF2-40B4-BE49-F238E27FC236}">
                <a16:creationId xmlns:a16="http://schemas.microsoft.com/office/drawing/2014/main" id="{192EB1A7-7649-FF0B-EEF2-C759E0C2198B}"/>
              </a:ext>
            </a:extLst>
          </p:cNvPr>
          <p:cNvSpPr txBox="1">
            <a:spLocks/>
          </p:cNvSpPr>
          <p:nvPr userDrawn="1"/>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21" name="Slide Number Placeholder">
            <a:extLst>
              <a:ext uri="{FF2B5EF4-FFF2-40B4-BE49-F238E27FC236}">
                <a16:creationId xmlns:a16="http://schemas.microsoft.com/office/drawing/2014/main" id="{549A4B98-BBE3-F0A4-C599-731D3388C765}"/>
              </a:ext>
            </a:extLst>
          </p:cNvPr>
          <p:cNvSpPr txBox="1">
            <a:spLocks/>
          </p:cNvSpPr>
          <p:nvPr userDrawn="1"/>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a:t>
            </a:fld>
            <a:endParaRPr lang="en-GB" dirty="0"/>
          </a:p>
        </p:txBody>
      </p:sp>
    </p:spTree>
    <p:extLst>
      <p:ext uri="{BB962C8B-B14F-4D97-AF65-F5344CB8AC3E}">
        <p14:creationId xmlns:p14="http://schemas.microsoft.com/office/powerpoint/2010/main" val="4076081972"/>
      </p:ext>
    </p:extLst>
  </p:cSld>
  <p:clrMap bg1="lt1" tx1="dk1" bg2="lt2" tx2="dk2" accent1="accent1" accent2="accent2" accent3="accent3" accent4="accent4" accent5="accent5" accent6="accent6" hlink="hlink" folHlink="folHlink"/>
  <p:sldLayoutIdLst>
    <p:sldLayoutId id="2147484451" r:id="rId1"/>
    <p:sldLayoutId id="2147484474" r:id="rId2"/>
    <p:sldLayoutId id="2147484492" r:id="rId3"/>
    <p:sldLayoutId id="2147484493"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 id="2147484462" r:id="rId15"/>
    <p:sldLayoutId id="2147484463" r:id="rId16"/>
    <p:sldLayoutId id="2147484464" r:id="rId17"/>
    <p:sldLayoutId id="2147484465" r:id="rId18"/>
    <p:sldLayoutId id="2147484466" r:id="rId19"/>
    <p:sldLayoutId id="2147484467" r:id="rId20"/>
    <p:sldLayoutId id="2147484468" r:id="rId21"/>
    <p:sldLayoutId id="2147484469" r:id="rId22"/>
    <p:sldLayoutId id="2147484470" r:id="rId23"/>
    <p:sldLayoutId id="2147484471" r:id="rId24"/>
    <p:sldLayoutId id="2147484472" r:id="rId25"/>
    <p:sldLayoutId id="2147484473" r:id="rId26"/>
    <p:sldLayoutId id="2147484475" r:id="rId27"/>
    <p:sldLayoutId id="2147484476" r:id="rId28"/>
    <p:sldLayoutId id="2147484477" r:id="rId29"/>
    <p:sldLayoutId id="2147484478" r:id="rId30"/>
    <p:sldLayoutId id="2147484479" r:id="rId31"/>
    <p:sldLayoutId id="2147484480" r:id="rId32"/>
    <p:sldLayoutId id="2147484481" r:id="rId33"/>
    <p:sldLayoutId id="2147484482" r:id="rId34"/>
    <p:sldLayoutId id="2147484483" r:id="rId35"/>
    <p:sldLayoutId id="2147484484" r:id="rId36"/>
    <p:sldLayoutId id="2147484485" r:id="rId37"/>
    <p:sldLayoutId id="2147484486" r:id="rId38"/>
    <p:sldLayoutId id="2147484487" r:id="rId39"/>
    <p:sldLayoutId id="2147484488" r:id="rId40"/>
    <p:sldLayoutId id="2147484489" r:id="rId41"/>
    <p:sldLayoutId id="2147484490" r:id="rId42"/>
    <p:sldLayoutId id="2147484520" r:id="rId43"/>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Regular"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p15:clr>
            <a:srgbClr val="F26B43"/>
          </p15:clr>
        </p15:guide>
        <p15:guide id="35" pos="302">
          <p15:clr>
            <a:srgbClr val="F26B43"/>
          </p15:clr>
        </p15:guide>
        <p15:guide id="36" orient="horz" pos="210">
          <p15:clr>
            <a:srgbClr val="F26B43"/>
          </p15:clr>
        </p15:guide>
        <p15:guide id="37" orient="horz" pos="527">
          <p15:clr>
            <a:srgbClr val="F26B43"/>
          </p15:clr>
        </p15:guide>
        <p15:guide id="38" orient="horz" pos="890">
          <p15:clr>
            <a:srgbClr val="F26B43"/>
          </p15:clr>
        </p15:guide>
        <p15:guide id="39" orient="horz" pos="38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FB9E854-AF8D-D567-FF2E-9FB7D87FB0AA}"/>
              </a:ext>
            </a:extLst>
          </p:cNvPr>
          <p:cNvGraphicFramePr>
            <a:graphicFrameLocks noChangeAspect="1"/>
          </p:cNvGraphicFramePr>
          <p:nvPr userDrawn="1">
            <p:custDataLst>
              <p:tags r:id="rId14"/>
            </p:custDataLst>
            <p:extLst>
              <p:ext uri="{D42A27DB-BD31-4B8C-83A1-F6EECF244321}">
                <p14:modId xmlns:p14="http://schemas.microsoft.com/office/powerpoint/2010/main" val="2797045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95" imgH="396" progId="TCLayout.ActiveDocument.1">
                  <p:embed/>
                </p:oleObj>
              </mc:Choice>
              <mc:Fallback>
                <p:oleObj name="think-cell Slide" r:id="rId15" imgW="395" imgH="396" progId="TCLayout.ActiveDocument.1">
                  <p:embed/>
                  <p:pic>
                    <p:nvPicPr>
                      <p:cNvPr id="11" name="think-cell data - do not delete" hidden="1">
                        <a:extLst>
                          <a:ext uri="{FF2B5EF4-FFF2-40B4-BE49-F238E27FC236}">
                            <a16:creationId xmlns:a16="http://schemas.microsoft.com/office/drawing/2014/main" id="{1FB9E854-AF8D-D567-FF2E-9FB7D87FB0A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pic>
        <p:nvPicPr>
          <p:cNvPr id="4" name="Picture 3" descr="A blurry image of a rainbow&#10;&#10;Description automatically generated">
            <a:extLst>
              <a:ext uri="{FF2B5EF4-FFF2-40B4-BE49-F238E27FC236}">
                <a16:creationId xmlns:a16="http://schemas.microsoft.com/office/drawing/2014/main" id="{F069EED6-D59B-6B93-7881-CB98A016B7C8}"/>
              </a:ext>
            </a:extLst>
          </p:cNvPr>
          <p:cNvPicPr>
            <a:picLocks/>
          </p:cNvPicPr>
          <p:nvPr userDrawn="1"/>
        </p:nvPicPr>
        <p:blipFill>
          <a:blip r:embed="rId17">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a:t>First level text style </a:t>
            </a:r>
            <a:r>
              <a:rPr lang="en-US" err="1"/>
              <a:t>EYInterstate</a:t>
            </a:r>
            <a:r>
              <a:rPr lang="en-US"/>
              <a:t> Light 16pt</a:t>
            </a:r>
          </a:p>
          <a:p>
            <a:pPr lvl="1"/>
            <a:r>
              <a:rPr lang="en-US"/>
              <a:t>Second level text style </a:t>
            </a:r>
            <a:r>
              <a:rPr lang="en-US" err="1"/>
              <a:t>EYInterstate</a:t>
            </a:r>
            <a:r>
              <a:rPr lang="en-US"/>
              <a:t> Light 16pt</a:t>
            </a:r>
          </a:p>
          <a:p>
            <a:pPr lvl="2"/>
            <a:r>
              <a:rPr lang="en-US"/>
              <a:t>Third level text style </a:t>
            </a:r>
            <a:r>
              <a:rPr lang="en-US" err="1"/>
              <a:t>EYInterstate</a:t>
            </a:r>
            <a:r>
              <a:rPr lang="en-US"/>
              <a:t> Light 14pt</a:t>
            </a:r>
          </a:p>
          <a:p>
            <a:pPr lvl="3"/>
            <a:r>
              <a:rPr lang="en-US"/>
              <a:t>Fourth level text style </a:t>
            </a:r>
            <a:r>
              <a:rPr lang="en-US" err="1"/>
              <a:t>EYInterstate</a:t>
            </a:r>
            <a:r>
              <a:rPr lang="en-US"/>
              <a:t> Light 14pt</a:t>
            </a:r>
          </a:p>
          <a:p>
            <a:pPr lvl="4"/>
            <a:r>
              <a:rPr lang="en-US"/>
              <a:t>Fifth level text style </a:t>
            </a:r>
            <a:r>
              <a:rPr lang="en-US" err="1"/>
              <a:t>EYInterstate</a:t>
            </a:r>
            <a:r>
              <a:rPr lang="en-US"/>
              <a:t> Light 12pt</a:t>
            </a:r>
          </a:p>
          <a:p>
            <a:pPr lvl="5"/>
            <a:r>
              <a:rPr lang="en-US"/>
              <a:t>Sixth level text style </a:t>
            </a:r>
            <a:r>
              <a:rPr lang="en-US" err="1"/>
              <a:t>EYInterstate</a:t>
            </a:r>
            <a:r>
              <a:rPr lang="en-US"/>
              <a:t> Light 12pt</a:t>
            </a:r>
          </a:p>
          <a:p>
            <a:pPr lvl="6"/>
            <a:r>
              <a:rPr lang="en-US"/>
              <a:t>Seventh level text style </a:t>
            </a:r>
            <a:r>
              <a:rPr lang="en-US" err="1"/>
              <a:t>EYInterstate</a:t>
            </a:r>
            <a:r>
              <a:rPr lang="en-US"/>
              <a:t> Light 11pt</a:t>
            </a:r>
          </a:p>
          <a:p>
            <a:pPr lvl="7"/>
            <a:r>
              <a:rPr lang="en-US"/>
              <a:t>Eighth level text style </a:t>
            </a:r>
            <a:r>
              <a:rPr lang="en-US" err="1"/>
              <a:t>EYInterstate</a:t>
            </a:r>
            <a:r>
              <a:rPr lang="en-US"/>
              <a:t> Light 10pt</a:t>
            </a:r>
          </a:p>
          <a:p>
            <a:pPr lvl="8"/>
            <a:r>
              <a:rPr lang="en-US"/>
              <a:t>Nineth level text style </a:t>
            </a:r>
            <a:r>
              <a:rPr lang="en-US" err="1"/>
              <a:t>EYInterstate</a:t>
            </a:r>
            <a:r>
              <a:rPr lang="en-US"/>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Regular" panose="02000503020000020004" pitchFamily="2" charset="0"/>
              </a:rPr>
              <a:pPr/>
              <a:t>‹#›</a:t>
            </a:fld>
            <a:endParaRPr lang="en-GB" sz="800" dirty="0">
              <a:solidFill>
                <a:schemeClr val="bg1"/>
              </a:solidFill>
              <a:latin typeface="EYInterstate Regular" panose="02000503020000020004" pitchFamily="2" charset="0"/>
            </a:endParaRPr>
          </a:p>
        </p:txBody>
      </p:sp>
      <p:sp>
        <p:nvSpPr>
          <p:cNvPr id="5" name="Rectangle 4">
            <a:extLst>
              <a:ext uri="{FF2B5EF4-FFF2-40B4-BE49-F238E27FC236}">
                <a16:creationId xmlns:a16="http://schemas.microsoft.com/office/drawing/2014/main" id="{B267FD03-357F-3B48-6020-113D59F0EDC5}"/>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Regular" panose="02000503020000020004" pitchFamily="2" charset="0"/>
                <a:cs typeface="Arial" pitchFamily="34" charset="0"/>
              </a:rPr>
              <a:t>Future Tax Leaders Program: EY Exempt Organization Tax Services</a:t>
            </a:r>
          </a:p>
        </p:txBody>
      </p:sp>
      <p:sp>
        <p:nvSpPr>
          <p:cNvPr id="12" name="Rectangle 11">
            <a:extLst>
              <a:ext uri="{FF2B5EF4-FFF2-40B4-BE49-F238E27FC236}">
                <a16:creationId xmlns:a16="http://schemas.microsoft.com/office/drawing/2014/main" id="{822BAE33-0CF7-25BD-E828-48FF5DA2BE4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Regular" panose="02000503020000020004" pitchFamily="2" charset="0"/>
                <a:cs typeface="Arial" pitchFamily="34" charset="0"/>
              </a:rPr>
              <a:t>March 2025</a:t>
            </a:r>
          </a:p>
        </p:txBody>
      </p:sp>
    </p:spTree>
    <p:extLst>
      <p:ext uri="{BB962C8B-B14F-4D97-AF65-F5344CB8AC3E}">
        <p14:creationId xmlns:p14="http://schemas.microsoft.com/office/powerpoint/2010/main" val="2924229438"/>
      </p:ext>
    </p:extLst>
  </p:cSld>
  <p:clrMap bg1="lt1" tx1="dk1" bg2="lt2" tx2="dk2" accent1="accent1" accent2="accent2" accent3="accent3" accent4="accent4" accent5="accent5" accent6="accent6" hlink="hlink" folHlink="folHlink"/>
  <p:sldLayoutIdLst>
    <p:sldLayoutId id="2147484086" r:id="rId1"/>
    <p:sldLayoutId id="2147484435" r:id="rId2"/>
    <p:sldLayoutId id="2147484087" r:id="rId3"/>
    <p:sldLayoutId id="2147484437" r:id="rId4"/>
    <p:sldLayoutId id="2147484088" r:id="rId5"/>
    <p:sldLayoutId id="2147484447" r:id="rId6"/>
    <p:sldLayoutId id="2147484099" r:id="rId7"/>
    <p:sldLayoutId id="2147484089" r:id="rId8"/>
    <p:sldLayoutId id="2147484094" r:id="rId9"/>
    <p:sldLayoutId id="2147484442" r:id="rId10"/>
    <p:sldLayoutId id="2147484438" r:id="rId11"/>
    <p:sldLayoutId id="2147484445" r:id="rId12"/>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Regular"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userDrawn="1">
          <p15:clr>
            <a:srgbClr val="F26B43"/>
          </p15:clr>
        </p15:guide>
        <p15:guide id="45" pos="7378" userDrawn="1">
          <p15:clr>
            <a:srgbClr val="F26B43"/>
          </p15:clr>
        </p15:guide>
        <p15:guide id="58" orient="horz" pos="663" userDrawn="1">
          <p15:clr>
            <a:srgbClr val="F26B43"/>
          </p15:clr>
        </p15:guide>
        <p15:guide id="59" orient="horz" pos="255" userDrawn="1">
          <p15:clr>
            <a:srgbClr val="F26B43"/>
          </p15:clr>
        </p15:guide>
        <p15:guide id="60" orient="horz" pos="890" userDrawn="1">
          <p15:clr>
            <a:srgbClr val="F26B43"/>
          </p15:clr>
        </p15:guide>
        <p15:guide id="61" orient="horz" pos="383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19DE3B1E-56C4-396C-A335-AD779150A66E}"/>
              </a:ext>
            </a:extLst>
          </p:cNvPr>
          <p:cNvGraphicFramePr>
            <a:graphicFrameLocks noChangeAspect="1"/>
          </p:cNvGraphicFramePr>
          <p:nvPr userDrawn="1">
            <p:custDataLst>
              <p:tags r:id="rId5"/>
            </p:custDataLst>
            <p:extLst>
              <p:ext uri="{D42A27DB-BD31-4B8C-83A1-F6EECF244321}">
                <p14:modId xmlns:p14="http://schemas.microsoft.com/office/powerpoint/2010/main" val="141493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16" name="think-cell data - do not delete" hidden="1">
                        <a:extLst>
                          <a:ext uri="{FF2B5EF4-FFF2-40B4-BE49-F238E27FC236}">
                            <a16:creationId xmlns:a16="http://schemas.microsoft.com/office/drawing/2014/main" id="{19DE3B1E-56C4-396C-A335-AD779150A66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85524" y="369888"/>
            <a:ext cx="11224347" cy="4708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5524" y="1411289"/>
            <a:ext cx="11224347" cy="4638675"/>
          </a:xfrm>
          <a:prstGeom prst="rect">
            <a:avLst/>
          </a:prstGeom>
        </p:spPr>
        <p:txBody>
          <a:bodyPr vert="horz" lIns="0" tIns="0" rIns="0" bIns="0" rtlCol="0" anchor="t" anchorCtr="0">
            <a:noAutofit/>
          </a:bodyPr>
          <a:lstStyle/>
          <a:p>
            <a:r>
              <a:rPr lang="en-US"/>
              <a:t>First level text style </a:t>
            </a:r>
            <a:r>
              <a:rPr lang="en-US" err="1"/>
              <a:t>EYInterstate</a:t>
            </a:r>
            <a:r>
              <a:rPr lang="en-US"/>
              <a:t> Light </a:t>
            </a:r>
            <a:r>
              <a:rPr lang="en-US" err="1"/>
              <a:t>20pt</a:t>
            </a:r>
            <a:endParaRPr lang="en-US"/>
          </a:p>
          <a:p>
            <a:pPr lvl="1"/>
            <a:r>
              <a:rPr lang="en-US"/>
              <a:t>Second level text style </a:t>
            </a:r>
            <a:r>
              <a:rPr lang="en-US" err="1"/>
              <a:t>EYInterstate</a:t>
            </a:r>
            <a:r>
              <a:rPr lang="en-US"/>
              <a:t> Light </a:t>
            </a:r>
            <a:r>
              <a:rPr lang="en-US" err="1"/>
              <a:t>20pt</a:t>
            </a:r>
            <a:endParaRPr lang="en-US"/>
          </a:p>
          <a:p>
            <a:pPr lvl="2"/>
            <a:r>
              <a:rPr lang="en-US"/>
              <a:t>Third level text style </a:t>
            </a:r>
            <a:r>
              <a:rPr lang="en-US" err="1"/>
              <a:t>EYInterstate</a:t>
            </a:r>
            <a:r>
              <a:rPr lang="en-US"/>
              <a:t> Light </a:t>
            </a:r>
            <a:r>
              <a:rPr lang="en-US" err="1"/>
              <a:t>18pt</a:t>
            </a:r>
            <a:endParaRPr lang="en-US"/>
          </a:p>
          <a:p>
            <a:pPr lvl="3"/>
            <a:r>
              <a:rPr lang="en-US"/>
              <a:t>Fourth level text style </a:t>
            </a:r>
            <a:r>
              <a:rPr lang="en-US" err="1"/>
              <a:t>EYInterstate</a:t>
            </a:r>
            <a:r>
              <a:rPr lang="en-US"/>
              <a:t> Light </a:t>
            </a:r>
            <a:r>
              <a:rPr lang="en-US" err="1"/>
              <a:t>16pt</a:t>
            </a:r>
            <a:endParaRPr lang="en-US"/>
          </a:p>
          <a:p>
            <a:pPr lvl="4"/>
            <a:r>
              <a:rPr lang="en-US"/>
              <a:t>Fifth level text style </a:t>
            </a:r>
            <a:r>
              <a:rPr lang="en-US" err="1"/>
              <a:t>EYInterstate</a:t>
            </a:r>
            <a:r>
              <a:rPr lang="en-US"/>
              <a:t> Light </a:t>
            </a:r>
            <a:r>
              <a:rPr lang="en-US" err="1"/>
              <a:t>16pt</a:t>
            </a:r>
            <a:endParaRPr lang="en-US"/>
          </a:p>
          <a:p>
            <a:pPr lvl="5"/>
            <a:r>
              <a:rPr lang="en-US"/>
              <a:t>Sixth level text style </a:t>
            </a:r>
            <a:r>
              <a:rPr lang="en-US" err="1"/>
              <a:t>EYInterstate</a:t>
            </a:r>
            <a:r>
              <a:rPr lang="en-US"/>
              <a:t> Light </a:t>
            </a:r>
            <a:r>
              <a:rPr lang="en-US" err="1"/>
              <a:t>14pt</a:t>
            </a:r>
            <a:endParaRPr lang="en-US"/>
          </a:p>
          <a:p>
            <a:pPr lvl="6"/>
            <a:r>
              <a:rPr lang="en-US"/>
              <a:t>Seventh level text style </a:t>
            </a:r>
            <a:r>
              <a:rPr lang="en-US" err="1"/>
              <a:t>EYInterstate</a:t>
            </a:r>
            <a:r>
              <a:rPr lang="en-US"/>
              <a:t> Light </a:t>
            </a:r>
            <a:r>
              <a:rPr lang="en-US" err="1"/>
              <a:t>14pt</a:t>
            </a:r>
            <a:endParaRPr lang="en-US"/>
          </a:p>
          <a:p>
            <a:pPr lvl="7"/>
            <a:r>
              <a:rPr lang="en-US"/>
              <a:t>Eighth level text style </a:t>
            </a:r>
            <a:r>
              <a:rPr lang="en-US" err="1"/>
              <a:t>EYInterstate</a:t>
            </a:r>
            <a:r>
              <a:rPr lang="en-US"/>
              <a:t> Light </a:t>
            </a:r>
            <a:r>
              <a:rPr lang="en-US" err="1"/>
              <a:t>12pt</a:t>
            </a:r>
            <a:endParaRPr lang="en-US"/>
          </a:p>
          <a:p>
            <a:pPr lvl="8"/>
            <a:r>
              <a:rPr lang="en-US"/>
              <a:t>Nineth level text style </a:t>
            </a:r>
            <a:r>
              <a:rPr lang="en-US" err="1"/>
              <a:t>EYInterstate</a:t>
            </a:r>
            <a:r>
              <a:rPr lang="en-US"/>
              <a:t> Light </a:t>
            </a:r>
            <a:r>
              <a:rPr lang="en-US" err="1"/>
              <a:t>12pt</a:t>
            </a:r>
            <a:endParaRPr lang="en-US"/>
          </a:p>
        </p:txBody>
      </p:sp>
      <p:grpSp>
        <p:nvGrpSpPr>
          <p:cNvPr id="6" name="Group 4">
            <a:extLst>
              <a:ext uri="{FF2B5EF4-FFF2-40B4-BE49-F238E27FC236}">
                <a16:creationId xmlns:a16="http://schemas.microsoft.com/office/drawing/2014/main" id="{84D8E7BF-2CB9-F661-3559-99D90AE0A4E5}"/>
              </a:ext>
            </a:extLst>
          </p:cNvPr>
          <p:cNvGrpSpPr>
            <a:grpSpLocks noChangeAspect="1"/>
          </p:cNvGrpSpPr>
          <p:nvPr/>
        </p:nvGrpSpPr>
        <p:grpSpPr bwMode="black">
          <a:xfrm>
            <a:off x="11623900" y="6276979"/>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grpSp>
      <p:sp>
        <p:nvSpPr>
          <p:cNvPr id="4" name="TextBox 3">
            <a:extLst>
              <a:ext uri="{FF2B5EF4-FFF2-40B4-BE49-F238E27FC236}">
                <a16:creationId xmlns:a16="http://schemas.microsoft.com/office/drawing/2014/main" id="{F348C26B-EB6F-05CB-58C3-8CC885016C60}"/>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Regular" panose="02000503020000020004" pitchFamily="2" charset="0"/>
              </a:rPr>
              <a:pPr/>
              <a:t>‹#›</a:t>
            </a:fld>
            <a:endParaRPr lang="en-GB" sz="800" dirty="0">
              <a:solidFill>
                <a:schemeClr val="bg1"/>
              </a:solidFill>
              <a:latin typeface="EYInterstate Regular" panose="02000503020000020004" pitchFamily="2" charset="0"/>
            </a:endParaRPr>
          </a:p>
        </p:txBody>
      </p:sp>
      <p:sp>
        <p:nvSpPr>
          <p:cNvPr id="9" name="Rectangle 8">
            <a:extLst>
              <a:ext uri="{FF2B5EF4-FFF2-40B4-BE49-F238E27FC236}">
                <a16:creationId xmlns:a16="http://schemas.microsoft.com/office/drawing/2014/main" id="{1B01CC5A-CB0D-6444-BC03-E3E3D3C2DFAA}"/>
              </a:ext>
            </a:extLst>
          </p:cNvPr>
          <p:cNvSpPr/>
          <p:nvPr/>
        </p:nvSpPr>
        <p:spPr>
          <a:xfrm>
            <a:off x="4038601"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Regular" panose="02000503020000020004" pitchFamily="2" charset="0"/>
                <a:cs typeface="Arial" pitchFamily="34" charset="0"/>
              </a:rPr>
              <a:t>Future Tax Leaders Program: EY Exempt Organization Tax Services</a:t>
            </a:r>
          </a:p>
        </p:txBody>
      </p:sp>
      <p:sp>
        <p:nvSpPr>
          <p:cNvPr id="10" name="Rectangle 9">
            <a:extLst>
              <a:ext uri="{FF2B5EF4-FFF2-40B4-BE49-F238E27FC236}">
                <a16:creationId xmlns:a16="http://schemas.microsoft.com/office/drawing/2014/main" id="{AC1931CF-CFBB-C147-E5B7-5EC331878F24}"/>
              </a:ext>
            </a:extLst>
          </p:cNvPr>
          <p:cNvSpPr/>
          <p:nvPr/>
        </p:nvSpPr>
        <p:spPr>
          <a:xfrm>
            <a:off x="1007010"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Regular" panose="02000503020000020004" pitchFamily="2" charset="0"/>
                <a:cs typeface="Arial" pitchFamily="34" charset="0"/>
              </a:rPr>
              <a:t>March 2025</a:t>
            </a:r>
          </a:p>
        </p:txBody>
      </p:sp>
      <p:grpSp>
        <p:nvGrpSpPr>
          <p:cNvPr id="5" name="Group 4">
            <a:extLst>
              <a:ext uri="{FF2B5EF4-FFF2-40B4-BE49-F238E27FC236}">
                <a16:creationId xmlns:a16="http://schemas.microsoft.com/office/drawing/2014/main" id="{98CE0687-827E-3B7C-6BFA-0D847C95002E}"/>
              </a:ext>
            </a:extLst>
          </p:cNvPr>
          <p:cNvGrpSpPr>
            <a:grpSpLocks noChangeAspect="1"/>
          </p:cNvGrpSpPr>
          <p:nvPr userDrawn="1"/>
        </p:nvGrpSpPr>
        <p:grpSpPr bwMode="auto">
          <a:xfrm>
            <a:off x="11281250" y="6356350"/>
            <a:ext cx="303055" cy="311150"/>
            <a:chOff x="7110" y="4004"/>
            <a:chExt cx="191" cy="196"/>
          </a:xfrm>
        </p:grpSpPr>
        <p:sp>
          <p:nvSpPr>
            <p:cNvPr id="11" name="Freeform 5">
              <a:extLst>
                <a:ext uri="{FF2B5EF4-FFF2-40B4-BE49-F238E27FC236}">
                  <a16:creationId xmlns:a16="http://schemas.microsoft.com/office/drawing/2014/main" id="{C98EE5BB-9692-E1B1-2F5D-69E652769F9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2" name="Freeform 6">
              <a:extLst>
                <a:ext uri="{FF2B5EF4-FFF2-40B4-BE49-F238E27FC236}">
                  <a16:creationId xmlns:a16="http://schemas.microsoft.com/office/drawing/2014/main" id="{1FF7C8A3-1BFF-E976-FA90-D7781AF8B7B6}"/>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4" name="Freeform 7">
              <a:extLst>
                <a:ext uri="{FF2B5EF4-FFF2-40B4-BE49-F238E27FC236}">
                  <a16:creationId xmlns:a16="http://schemas.microsoft.com/office/drawing/2014/main" id="{C194E096-FC86-918E-5CC3-D19A09040E66}"/>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2178323183"/>
      </p:ext>
    </p:extLst>
  </p:cSld>
  <p:clrMap bg1="lt1" tx1="dk1" bg2="lt2" tx2="dk2" accent1="accent1" accent2="accent2" accent3="accent3" accent4="accent4" accent5="accent5" accent6="accent6" hlink="hlink" folHlink="folHlink"/>
  <p:sldLayoutIdLst>
    <p:sldLayoutId id="2147484096" r:id="rId1"/>
    <p:sldLayoutId id="2147484095" r:id="rId2"/>
    <p:sldLayoutId id="2147484079" r:id="rId3"/>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Regular"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4" userDrawn="1">
          <p15:clr>
            <a:srgbClr val="F26B43"/>
          </p15:clr>
        </p15:guide>
        <p15:guide id="35" pos="302" userDrawn="1">
          <p15:clr>
            <a:srgbClr val="F26B43"/>
          </p15:clr>
        </p15:guide>
        <p15:guide id="36" orient="horz" pos="210" userDrawn="1">
          <p15:clr>
            <a:srgbClr val="F26B43"/>
          </p15:clr>
        </p15:guide>
        <p15:guide id="37" orient="horz" pos="527" userDrawn="1">
          <p15:clr>
            <a:srgbClr val="F26B43"/>
          </p15:clr>
        </p15:guide>
        <p15:guide id="38" orient="horz" pos="890" userDrawn="1">
          <p15:clr>
            <a:srgbClr val="F26B43"/>
          </p15:clr>
        </p15:guide>
        <p15:guide id="39" orient="horz" pos="383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C9CA1AA-1EAE-28EF-3045-19B05C6D4FA0}"/>
              </a:ext>
            </a:extLst>
          </p:cNvPr>
          <p:cNvGraphicFramePr>
            <a:graphicFrameLocks noChangeAspect="1"/>
          </p:cNvGraphicFramePr>
          <p:nvPr userDrawn="1">
            <p:custDataLst>
              <p:tags r:id="rId16"/>
            </p:custDataLst>
            <p:extLst>
              <p:ext uri="{D42A27DB-BD31-4B8C-83A1-F6EECF244321}">
                <p14:modId xmlns:p14="http://schemas.microsoft.com/office/powerpoint/2010/main" val="4122535337"/>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7" imgW="395" imgH="394" progId="TCLayout.ActiveDocument.1">
                  <p:embed/>
                </p:oleObj>
              </mc:Choice>
              <mc:Fallback>
                <p:oleObj name="think-cell Slide" r:id="rId17" imgW="395" imgH="394" progId="TCLayout.ActiveDocument.1">
                  <p:embed/>
                  <p:pic>
                    <p:nvPicPr>
                      <p:cNvPr id="9" name="think-cell data - do not delete" hidden="1">
                        <a:extLst>
                          <a:ext uri="{FF2B5EF4-FFF2-40B4-BE49-F238E27FC236}">
                            <a16:creationId xmlns:a16="http://schemas.microsoft.com/office/drawing/2014/main" id="{CC9CA1AA-1EAE-28EF-3045-19B05C6D4FA0}"/>
                          </a:ext>
                        </a:extLst>
                      </p:cNvPr>
                      <p:cNvPicPr/>
                      <p:nvPr/>
                    </p:nvPicPr>
                    <p:blipFill>
                      <a:blip r:embed="rId18"/>
                      <a:stretch>
                        <a:fillRect/>
                      </a:stretch>
                    </p:blipFill>
                    <p:spPr>
                      <a:xfrm>
                        <a:off x="1589" y="1588"/>
                        <a:ext cx="1588" cy="1588"/>
                      </a:xfrm>
                      <a:prstGeom prst="rect">
                        <a:avLst/>
                      </a:prstGeom>
                    </p:spPr>
                  </p:pic>
                </p:oleObj>
              </mc:Fallback>
            </mc:AlternateContent>
          </a:graphicData>
        </a:graphic>
      </p:graphicFrame>
      <p:sp>
        <p:nvSpPr>
          <p:cNvPr id="2" name="Title Placeholder"/>
          <p:cNvSpPr>
            <a:spLocks noGrp="1"/>
          </p:cNvSpPr>
          <p:nvPr>
            <p:ph type="title"/>
          </p:nvPr>
        </p:nvSpPr>
        <p:spPr>
          <a:xfrm>
            <a:off x="485524" y="369888"/>
            <a:ext cx="11224347" cy="470898"/>
          </a:xfrm>
          <a:prstGeom prst="rect">
            <a:avLst/>
          </a:prstGeom>
        </p:spPr>
        <p:txBody>
          <a:bodyPr vert="horz" lIns="0" tIns="0" rIns="0" bIns="0" rtlCol="0" anchor="t" anchorCtr="0">
            <a:noAutofit/>
          </a:bodyPr>
          <a:lstStyle/>
          <a:p>
            <a:r>
              <a:rPr lang="en-GB"/>
              <a:t>Click to edit Master title style</a:t>
            </a:r>
          </a:p>
        </p:txBody>
      </p:sp>
      <p:sp>
        <p:nvSpPr>
          <p:cNvPr id="3" name="Text Placeholder"/>
          <p:cNvSpPr>
            <a:spLocks noGrp="1"/>
          </p:cNvSpPr>
          <p:nvPr>
            <p:ph type="body" idx="1"/>
          </p:nvPr>
        </p:nvSpPr>
        <p:spPr>
          <a:xfrm>
            <a:off x="485524" y="1411289"/>
            <a:ext cx="11224347" cy="4638675"/>
          </a:xfrm>
          <a:prstGeom prst="rect">
            <a:avLst/>
          </a:prstGeom>
        </p:spPr>
        <p:txBody>
          <a:bodyPr vert="horz" lIns="0" tIns="0" rIns="0" bIns="0" rtlCol="0" anchor="t" anchorCtr="0">
            <a:noAutofit/>
          </a:bodyPr>
          <a:lstStyle/>
          <a:p>
            <a:r>
              <a:rPr lang="en-US"/>
              <a:t>First level text style </a:t>
            </a:r>
            <a:r>
              <a:rPr lang="en-US" err="1"/>
              <a:t>EYInterstate</a:t>
            </a:r>
            <a:r>
              <a:rPr lang="en-US"/>
              <a:t> Light 20pt</a:t>
            </a:r>
          </a:p>
          <a:p>
            <a:pPr lvl="1"/>
            <a:r>
              <a:rPr lang="en-US"/>
              <a:t>Second level text style </a:t>
            </a:r>
            <a:r>
              <a:rPr lang="en-US" err="1"/>
              <a:t>EYInterstate</a:t>
            </a:r>
            <a:r>
              <a:rPr lang="en-US"/>
              <a:t> Light 20pt</a:t>
            </a:r>
          </a:p>
          <a:p>
            <a:pPr lvl="2"/>
            <a:r>
              <a:rPr lang="en-US"/>
              <a:t>Third level text style </a:t>
            </a:r>
            <a:r>
              <a:rPr lang="en-US" err="1"/>
              <a:t>EYInterstate</a:t>
            </a:r>
            <a:r>
              <a:rPr lang="en-US"/>
              <a:t> Light 18pt</a:t>
            </a:r>
          </a:p>
          <a:p>
            <a:pPr lvl="3"/>
            <a:r>
              <a:rPr lang="en-US"/>
              <a:t>Fourth level text style </a:t>
            </a:r>
            <a:r>
              <a:rPr lang="en-US" err="1"/>
              <a:t>EYInterstate</a:t>
            </a:r>
            <a:r>
              <a:rPr lang="en-US"/>
              <a:t> Light 16pt</a:t>
            </a:r>
          </a:p>
          <a:p>
            <a:pPr lvl="4"/>
            <a:r>
              <a:rPr lang="en-US"/>
              <a:t>Fifth level text style </a:t>
            </a:r>
            <a:r>
              <a:rPr lang="en-US" err="1"/>
              <a:t>EYInterstate</a:t>
            </a:r>
            <a:r>
              <a:rPr lang="en-US"/>
              <a:t> Light 16pt</a:t>
            </a:r>
          </a:p>
          <a:p>
            <a:pPr lvl="5"/>
            <a:r>
              <a:rPr lang="en-US"/>
              <a:t>Sixth level text style </a:t>
            </a:r>
            <a:r>
              <a:rPr lang="en-US" err="1"/>
              <a:t>EYInterstate</a:t>
            </a:r>
            <a:r>
              <a:rPr lang="en-US"/>
              <a:t> Light 14pt</a:t>
            </a:r>
          </a:p>
          <a:p>
            <a:pPr lvl="6"/>
            <a:r>
              <a:rPr lang="en-US"/>
              <a:t>Seventh level text style </a:t>
            </a:r>
            <a:r>
              <a:rPr lang="en-US" err="1"/>
              <a:t>EYInterstate</a:t>
            </a:r>
            <a:r>
              <a:rPr lang="en-US"/>
              <a:t> Light 14pt</a:t>
            </a:r>
          </a:p>
          <a:p>
            <a:pPr lvl="7"/>
            <a:r>
              <a:rPr lang="en-US"/>
              <a:t>Eighth level text style </a:t>
            </a:r>
            <a:r>
              <a:rPr lang="en-US" err="1"/>
              <a:t>EYInterstate</a:t>
            </a:r>
            <a:r>
              <a:rPr lang="en-US"/>
              <a:t> Light 12pt</a:t>
            </a:r>
          </a:p>
          <a:p>
            <a:pPr lvl="8"/>
            <a:r>
              <a:rPr lang="en-US"/>
              <a:t>Nineth level text style </a:t>
            </a:r>
            <a:r>
              <a:rPr lang="en-US" err="1"/>
              <a:t>EYInterstate</a:t>
            </a:r>
            <a:r>
              <a:rPr lang="en-US"/>
              <a:t> Light 24pt for key pull out text</a:t>
            </a:r>
          </a:p>
        </p:txBody>
      </p:sp>
      <p:sp>
        <p:nvSpPr>
          <p:cNvPr id="5" name="Slide Number Placeholder 5">
            <a:extLst>
              <a:ext uri="{FF2B5EF4-FFF2-40B4-BE49-F238E27FC236}">
                <a16:creationId xmlns:a16="http://schemas.microsoft.com/office/drawing/2014/main" id="{310F0924-5E6B-2B9E-E788-274048816B41}"/>
              </a:ext>
            </a:extLst>
          </p:cNvPr>
          <p:cNvSpPr>
            <a:spLocks noGrp="1"/>
          </p:cNvSpPr>
          <p:nvPr>
            <p:ph type="sldNum" sz="quarter" idx="4"/>
          </p:nvPr>
        </p:nvSpPr>
        <p:spPr>
          <a:xfrm>
            <a:off x="485747" y="6437117"/>
            <a:ext cx="509098" cy="123111"/>
          </a:xfrm>
          <a:prstGeom prst="rect">
            <a:avLst/>
          </a:prstGeom>
        </p:spPr>
        <p:txBody>
          <a:bodyPr lIns="0" tIns="0" rIns="0" bIns="0"/>
          <a:lstStyle>
            <a:lvl1pPr>
              <a:defRPr sz="800">
                <a:solidFill>
                  <a:schemeClr val="bg1"/>
                </a:solidFill>
              </a:defRPr>
            </a:lvl1pPr>
          </a:lstStyle>
          <a:p>
            <a:fld id="{F1BC30E3-FFE5-4B91-AA19-87A149EBB9EE}" type="slidenum">
              <a:rPr lang="en-GB" smtClean="0"/>
              <a:pPr/>
              <a:t>‹#›</a:t>
            </a:fld>
            <a:endParaRPr lang="en-GB" dirty="0"/>
          </a:p>
        </p:txBody>
      </p:sp>
      <p:sp>
        <p:nvSpPr>
          <p:cNvPr id="10" name="Footer Placeholder">
            <a:extLst>
              <a:ext uri="{FF2B5EF4-FFF2-40B4-BE49-F238E27FC236}">
                <a16:creationId xmlns:a16="http://schemas.microsoft.com/office/drawing/2014/main" id="{0DBD35A1-C510-8F72-3478-1C994E071741}"/>
              </a:ext>
            </a:extLst>
          </p:cNvPr>
          <p:cNvSpPr>
            <a:spLocks noGrp="1"/>
          </p:cNvSpPr>
          <p:nvPr>
            <p:ph type="ftr" sz="quarter" idx="3"/>
          </p:nvPr>
        </p:nvSpPr>
        <p:spPr>
          <a:xfrm>
            <a:off x="1112648" y="6437117"/>
            <a:ext cx="3825470" cy="123111"/>
          </a:xfrm>
          <a:prstGeom prst="rect">
            <a:avLst/>
          </a:prstGeom>
        </p:spPr>
        <p:txBody>
          <a:bodyPr vert="horz" lIns="0" tIns="0" rIns="0" bIns="0" rtlCol="0" anchor="t">
            <a:noAutofit/>
          </a:bodyPr>
          <a:lstStyle>
            <a:lvl1pPr marL="0" algn="l" defTabSz="913943" rtl="0" eaLnBrk="1" latinLnBrk="0" hangingPunct="1">
              <a:defRPr lang="en-IN" sz="800" kern="1200" dirty="0">
                <a:solidFill>
                  <a:schemeClr val="bg1"/>
                </a:solidFill>
                <a:latin typeface="+mn-lt"/>
                <a:ea typeface="+mn-ea"/>
                <a:cs typeface="+mn-cs"/>
              </a:defRPr>
            </a:lvl1pPr>
          </a:lstStyle>
          <a:p>
            <a:r>
              <a:rPr lang="en-US" dirty="0"/>
              <a:t>Expedition EY | Global Mindset</a:t>
            </a:r>
          </a:p>
          <a:p>
            <a:endParaRPr lang="en-US" dirty="0"/>
          </a:p>
        </p:txBody>
      </p:sp>
      <p:grpSp>
        <p:nvGrpSpPr>
          <p:cNvPr id="12" name="Logo">
            <a:extLst>
              <a:ext uri="{FF2B5EF4-FFF2-40B4-BE49-F238E27FC236}">
                <a16:creationId xmlns:a16="http://schemas.microsoft.com/office/drawing/2014/main" id="{E2A20EF1-D588-2F6A-C334-5446F4D350E0}"/>
              </a:ext>
            </a:extLst>
          </p:cNvPr>
          <p:cNvGrpSpPr/>
          <p:nvPr userDrawn="1"/>
        </p:nvGrpSpPr>
        <p:grpSpPr bwMode="black">
          <a:xfrm>
            <a:off x="11344500" y="6276979"/>
            <a:ext cx="346158" cy="355219"/>
            <a:chOff x="7110" y="4004"/>
            <a:chExt cx="191" cy="196"/>
          </a:xfrm>
        </p:grpSpPr>
        <p:sp>
          <p:nvSpPr>
            <p:cNvPr id="14" name="Freeform 5">
              <a:extLst>
                <a:ext uri="{FF2B5EF4-FFF2-40B4-BE49-F238E27FC236}">
                  <a16:creationId xmlns:a16="http://schemas.microsoft.com/office/drawing/2014/main" id="{EE8DA043-0AF8-512C-9FD7-BAA1AE3BAC9F}"/>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15" name="Freeform 6">
              <a:extLst>
                <a:ext uri="{FF2B5EF4-FFF2-40B4-BE49-F238E27FC236}">
                  <a16:creationId xmlns:a16="http://schemas.microsoft.com/office/drawing/2014/main" id="{2953FBB6-F2B3-0CB1-AB0F-32911CA4FFCE}"/>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sp>
          <p:nvSpPr>
            <p:cNvPr id="16" name="Freeform 7">
              <a:extLst>
                <a:ext uri="{FF2B5EF4-FFF2-40B4-BE49-F238E27FC236}">
                  <a16:creationId xmlns:a16="http://schemas.microsoft.com/office/drawing/2014/main" id="{DF884BDA-B889-3DB8-4B64-6AD5B2B55F65}"/>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mn-lt"/>
              </a:endParaRPr>
            </a:p>
          </p:txBody>
        </p:sp>
      </p:grpSp>
    </p:spTree>
    <p:extLst>
      <p:ext uri="{BB962C8B-B14F-4D97-AF65-F5344CB8AC3E}">
        <p14:creationId xmlns:p14="http://schemas.microsoft.com/office/powerpoint/2010/main" val="2887111318"/>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6" r:id="rId11"/>
    <p:sldLayoutId id="2147484517" r:id="rId12"/>
    <p:sldLayoutId id="2147484518" r:id="rId13"/>
    <p:sldLayoutId id="2147484519" r:id="rId14"/>
  </p:sldLayoutIdLst>
  <p:hf hdr="0"/>
  <p:txStyles>
    <p:titleStyle>
      <a:lvl1pPr algn="l" defTabSz="913943" rtl="0" eaLnBrk="1" latinLnBrk="0" hangingPunct="1">
        <a:lnSpc>
          <a:spcPct val="85000"/>
        </a:lnSpc>
        <a:spcBef>
          <a:spcPct val="0"/>
        </a:spcBef>
        <a:buNone/>
        <a:defRPr sz="3598" b="1" i="0" kern="1200">
          <a:solidFill>
            <a:schemeClr val="tx2"/>
          </a:solidFill>
          <a:latin typeface="EYInterstate Regular" panose="02000503020000020004" pitchFamily="2" charset="0"/>
          <a:ea typeface="+mj-ea"/>
          <a:cs typeface="Arial" pitchFamily="34" charset="0"/>
        </a:defRPr>
      </a:lvl1pPr>
    </p:titleStyle>
    <p:bodyStyle>
      <a:lvl1pPr marL="251874" indent="-251874" algn="l" defTabSz="913943" rtl="0" eaLnBrk="1" latinLnBrk="0" hangingPunct="1">
        <a:spcBef>
          <a:spcPts val="400"/>
        </a:spcBef>
        <a:spcAft>
          <a:spcPts val="400"/>
        </a:spcAft>
        <a:buClr>
          <a:schemeClr val="tx2"/>
        </a:buClr>
        <a:buSzPct val="100000"/>
        <a:buFont typeface="Wingdings" pitchFamily="2" charset="2"/>
        <a:buChar char="§"/>
        <a:defRPr sz="1999" kern="1200">
          <a:solidFill>
            <a:schemeClr val="bg1"/>
          </a:solidFill>
          <a:latin typeface="+mn-lt"/>
          <a:ea typeface="+mn-ea"/>
          <a:cs typeface="+mn-cs"/>
        </a:defRPr>
      </a:lvl1pPr>
      <a:lvl2pPr marL="503748" indent="-251874" algn="l" defTabSz="913943" rtl="0" eaLnBrk="1" latinLnBrk="0" hangingPunct="1">
        <a:spcBef>
          <a:spcPts val="400"/>
        </a:spcBef>
        <a:spcAft>
          <a:spcPts val="400"/>
        </a:spcAft>
        <a:buClr>
          <a:schemeClr val="tx2"/>
        </a:buClr>
        <a:buSzPct val="100000"/>
        <a:buFont typeface="Wingdings" pitchFamily="2" charset="2"/>
        <a:buChar char="§"/>
        <a:defRPr sz="1999" kern="1200">
          <a:solidFill>
            <a:schemeClr val="bg1"/>
          </a:solidFill>
          <a:latin typeface="+mn-lt"/>
          <a:ea typeface="+mn-ea"/>
          <a:cs typeface="+mn-cs"/>
        </a:defRPr>
      </a:lvl2pPr>
      <a:lvl3pPr marL="755622" indent="-251874" algn="l" defTabSz="913943" rtl="0" eaLnBrk="1" latinLnBrk="0" hangingPunct="1">
        <a:spcBef>
          <a:spcPts val="0"/>
        </a:spcBef>
        <a:spcAft>
          <a:spcPts val="600"/>
        </a:spcAft>
        <a:buClr>
          <a:schemeClr val="tx2"/>
        </a:buClr>
        <a:buSzPct val="100000"/>
        <a:buFont typeface="Wingdings" pitchFamily="2" charset="2"/>
        <a:buChar char="§"/>
        <a:defRPr sz="1799" kern="1200">
          <a:solidFill>
            <a:schemeClr val="bg1"/>
          </a:solidFill>
          <a:latin typeface="+mn-lt"/>
          <a:ea typeface="+mn-ea"/>
          <a:cs typeface="+mn-cs"/>
        </a:defRPr>
      </a:lvl3pPr>
      <a:lvl4pPr marL="1007496" indent="-251874" algn="l" defTabSz="913943" rtl="0" eaLnBrk="1" latinLnBrk="0" hangingPunct="1">
        <a:spcBef>
          <a:spcPts val="0"/>
        </a:spcBef>
        <a:spcAft>
          <a:spcPts val="400"/>
        </a:spcAft>
        <a:buClr>
          <a:schemeClr val="tx2"/>
        </a:buClr>
        <a:buSzPct val="100000"/>
        <a:buFont typeface="Wingdings" pitchFamily="2" charset="2"/>
        <a:buChar char="§"/>
        <a:defRPr sz="1599" kern="1200">
          <a:solidFill>
            <a:schemeClr val="bg1"/>
          </a:solidFill>
          <a:latin typeface="+mn-lt"/>
          <a:ea typeface="+mn-ea"/>
          <a:cs typeface="+mn-cs"/>
        </a:defRPr>
      </a:lvl4pPr>
      <a:lvl5pPr marL="1259370" indent="-251874" algn="l" defTabSz="913943" rtl="0" eaLnBrk="1" latinLnBrk="0" hangingPunct="1">
        <a:spcBef>
          <a:spcPts val="0"/>
        </a:spcBef>
        <a:spcAft>
          <a:spcPts val="400"/>
        </a:spcAft>
        <a:buClr>
          <a:schemeClr val="tx2"/>
        </a:buClr>
        <a:buSzPct val="100000"/>
        <a:buFont typeface="Wingdings" pitchFamily="2" charset="2"/>
        <a:buChar char="§"/>
        <a:defRPr sz="1599" kern="1200">
          <a:solidFill>
            <a:schemeClr val="bg1"/>
          </a:solidFill>
          <a:latin typeface="+mn-lt"/>
          <a:ea typeface="+mn-ea"/>
          <a:cs typeface="+mn-cs"/>
        </a:defRPr>
      </a:lvl5pPr>
      <a:lvl6pPr marL="1511244" indent="-251874" algn="l" defTabSz="913943" rtl="0" eaLnBrk="1" latinLnBrk="0" hangingPunct="1">
        <a:spcBef>
          <a:spcPts val="0"/>
        </a:spcBef>
        <a:spcAft>
          <a:spcPts val="400"/>
        </a:spcAft>
        <a:buClr>
          <a:schemeClr val="tx2"/>
        </a:buClr>
        <a:buFont typeface="Wingdings" pitchFamily="2" charset="2"/>
        <a:buChar char="§"/>
        <a:tabLst/>
        <a:defRPr sz="1399" kern="1200">
          <a:solidFill>
            <a:schemeClr val="bg1"/>
          </a:solidFill>
          <a:latin typeface="+mn-lt"/>
          <a:ea typeface="+mn-ea"/>
          <a:cs typeface="+mn-cs"/>
        </a:defRPr>
      </a:lvl6pPr>
      <a:lvl7pPr marL="1763118" indent="-251874" algn="l" defTabSz="913943" rtl="0" eaLnBrk="1" latinLnBrk="0" hangingPunct="1">
        <a:spcBef>
          <a:spcPts val="0"/>
        </a:spcBef>
        <a:spcAft>
          <a:spcPts val="400"/>
        </a:spcAft>
        <a:buClr>
          <a:schemeClr val="tx2"/>
        </a:buClr>
        <a:buFont typeface="Wingdings" pitchFamily="2" charset="2"/>
        <a:buChar char="§"/>
        <a:tabLst/>
        <a:defRPr sz="1399" kern="1200">
          <a:solidFill>
            <a:schemeClr val="bg1"/>
          </a:solidFill>
          <a:latin typeface="+mn-lt"/>
          <a:ea typeface="+mn-ea"/>
          <a:cs typeface="+mn-cs"/>
        </a:defRPr>
      </a:lvl7pPr>
      <a:lvl8pPr marL="2014992" indent="-251874" algn="l" defTabSz="913943" rtl="0" eaLnBrk="1" latinLnBrk="0" hangingPunct="1">
        <a:spcBef>
          <a:spcPts val="0"/>
        </a:spcBef>
        <a:spcAft>
          <a:spcPts val="400"/>
        </a:spcAft>
        <a:buClr>
          <a:schemeClr val="tx2"/>
        </a:buClr>
        <a:buFont typeface="Wingdings" pitchFamily="2" charset="2"/>
        <a:buChar char="§"/>
        <a:tabLst/>
        <a:defRPr sz="1199" kern="1200">
          <a:solidFill>
            <a:schemeClr val="bg1"/>
          </a:solidFill>
          <a:latin typeface="+mn-lt"/>
          <a:ea typeface="+mn-ea"/>
          <a:cs typeface="+mn-cs"/>
        </a:defRPr>
      </a:lvl8pPr>
      <a:lvl9pPr marL="0" indent="0" algn="l" defTabSz="913943" rtl="0" eaLnBrk="1" latinLnBrk="0" hangingPunct="1">
        <a:spcBef>
          <a:spcPts val="1199"/>
        </a:spcBef>
        <a:spcAft>
          <a:spcPts val="1199"/>
        </a:spcAft>
        <a:buClr>
          <a:schemeClr val="tx2"/>
        </a:buClr>
        <a:buFont typeface="Wingdings" pitchFamily="2" charset="2"/>
        <a:buNone/>
        <a:tabLst/>
        <a:defRPr sz="2399" kern="1200">
          <a:solidFill>
            <a:schemeClr val="tx2"/>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p15:clr>
            <a:srgbClr val="F26B43"/>
          </p15:clr>
        </p15:guide>
        <p15:guide id="52" orient="horz" pos="527">
          <p15:clr>
            <a:srgbClr val="F26B43"/>
          </p15:clr>
        </p15:guide>
        <p15:guide id="53" pos="7378">
          <p15:clr>
            <a:srgbClr val="F26B43"/>
          </p15:clr>
        </p15:guide>
        <p15:guide id="54" orient="horz" pos="3838">
          <p15:clr>
            <a:srgbClr val="F26B43"/>
          </p15:clr>
        </p15:guide>
        <p15:guide id="55" orient="horz" pos="890">
          <p15:clr>
            <a:srgbClr val="F26B43"/>
          </p15:clr>
        </p15:guide>
        <p15:guide id="56" orient="horz" pos="21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hemeOverride" Target="../theme/themeOverride4.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1.xml"/><Relationship Id="rId1" Type="http://schemas.openxmlformats.org/officeDocument/2006/relationships/themeOverride" Target="../theme/themeOverride5.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hemeOverride" Target="../theme/themeOverride6.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xml"/><Relationship Id="rId1" Type="http://schemas.openxmlformats.org/officeDocument/2006/relationships/themeOverride" Target="../theme/themeOverride7.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hemeOverride" Target="../theme/themeOverride8.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themeOverride" Target="../theme/themeOverride9.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xml"/><Relationship Id="rId1" Type="http://schemas.openxmlformats.org/officeDocument/2006/relationships/themeOverride" Target="../theme/themeOverride10.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hemeOverride" Target="../theme/themeOverride11.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hemeOverride" Target="../theme/themeOverride12.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hemeOverride" Target="../theme/themeOverride13.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hyperlink" Target="https://www.irs.gov/government-entities/tax-exempt-government-entities-compliance-program-and-priorities" TargetMode="Externa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hyperlink" Target="https://taxnews.ey.com/news/2025-2004" TargetMode="External"/><Relationship Id="rId13" Type="http://schemas.openxmlformats.org/officeDocument/2006/relationships/hyperlink" Target="https://taxnews.ey.com/news/2025-1423" TargetMode="External"/><Relationship Id="rId3" Type="http://schemas.openxmlformats.org/officeDocument/2006/relationships/notesSlide" Target="../notesSlides/notesSlide36.xml"/><Relationship Id="rId7" Type="http://schemas.openxmlformats.org/officeDocument/2006/relationships/hyperlink" Target="https://taxnews.ey.com/news/2025-1240" TargetMode="External"/><Relationship Id="rId12" Type="http://schemas.openxmlformats.org/officeDocument/2006/relationships/hyperlink" Target="https://taxnews.ey.com/news/2025-2084" TargetMode="External"/><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hyperlink" Target="https://taxnews.ey.com/news/2025-1126" TargetMode="External"/><Relationship Id="rId11" Type="http://schemas.openxmlformats.org/officeDocument/2006/relationships/hyperlink" Target="https://taxnews.ey.com/news/2026-0243" TargetMode="External"/><Relationship Id="rId5" Type="http://schemas.openxmlformats.org/officeDocument/2006/relationships/image" Target="../media/image17.emf"/><Relationship Id="rId15" Type="http://schemas.openxmlformats.org/officeDocument/2006/relationships/hyperlink" Target="https://taxnews.ey.com/news/2026-0574" TargetMode="External"/><Relationship Id="rId10" Type="http://schemas.openxmlformats.org/officeDocument/2006/relationships/hyperlink" Target="https://taxnews.ey.com/news/2026-0280" TargetMode="External"/><Relationship Id="rId4" Type="http://schemas.openxmlformats.org/officeDocument/2006/relationships/oleObject" Target="../embeddings/oleObject8.bin"/><Relationship Id="rId9" Type="http://schemas.openxmlformats.org/officeDocument/2006/relationships/hyperlink" Target="https://taxnews.ey.com/news/2025-1864" TargetMode="External"/><Relationship Id="rId14" Type="http://schemas.openxmlformats.org/officeDocument/2006/relationships/hyperlink" Target="https://taxnews.ey.com/news/2025-2328"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36.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3.jpeg"/><Relationship Id="rId2" Type="http://schemas.openxmlformats.org/officeDocument/2006/relationships/tags" Target="../tags/tag7.xml"/><Relationship Id="rId1" Type="http://schemas.openxmlformats.org/officeDocument/2006/relationships/themeOverride" Target="../theme/themeOverride1.xml"/><Relationship Id="rId6" Type="http://schemas.openxmlformats.org/officeDocument/2006/relationships/image" Target="../media/image17.emf"/><Relationship Id="rId5" Type="http://schemas.openxmlformats.org/officeDocument/2006/relationships/oleObject" Target="../embeddings/oleObject6.bin"/><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39.xml"/><Relationship Id="rId5" Type="http://schemas.openxmlformats.org/officeDocument/2006/relationships/image" Target="../media/image17.emf"/><Relationship Id="rId4" Type="http://schemas.openxmlformats.org/officeDocument/2006/relationships/oleObject" Target="../embeddings/oleObject9.bin"/></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tags" Target="../tags/tag40.xml"/><Relationship Id="rId1" Type="http://schemas.openxmlformats.org/officeDocument/2006/relationships/customXml" Target="../../customXml/item3.xml"/><Relationship Id="rId6" Type="http://schemas.openxmlformats.org/officeDocument/2006/relationships/image" Target="../media/image17.emf"/><Relationship Id="rId5" Type="http://schemas.openxmlformats.org/officeDocument/2006/relationships/oleObject" Target="../embeddings/oleObject10.bin"/><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xml"/><Relationship Id="rId1" Type="http://schemas.openxmlformats.org/officeDocument/2006/relationships/themeOverride" Target="../theme/themeOverride2.xml"/><Relationship Id="rId5" Type="http://schemas.openxmlformats.org/officeDocument/2006/relationships/image" Target="../media/image17.e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xml"/><Relationship Id="rId1" Type="http://schemas.openxmlformats.org/officeDocument/2006/relationships/themeOverride" Target="../theme/themeOverride3.x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6F4C6-F620-36F9-D24C-FE4F6FFF890D}"/>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C0856B66-5438-75B6-DFCE-88FABA534F3B}"/>
              </a:ext>
            </a:extLst>
          </p:cNvPr>
          <p:cNvSpPr txBox="1">
            <a:spLocks/>
          </p:cNvSpPr>
          <p:nvPr/>
        </p:nvSpPr>
        <p:spPr>
          <a:xfrm>
            <a:off x="871087" y="4222224"/>
            <a:ext cx="4658628" cy="277812"/>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buFont typeface="Wingdings" pitchFamily="2" charset="2"/>
              <a:buNone/>
            </a:pPr>
            <a:r>
              <a:rPr lang="en-US" b="1" dirty="0">
                <a:latin typeface="EYInterstate Regular" panose="02000503020000020004" pitchFamily="2" charset="0"/>
              </a:rPr>
              <a:t>March 26, 2026</a:t>
            </a:r>
          </a:p>
        </p:txBody>
      </p:sp>
      <p:sp>
        <p:nvSpPr>
          <p:cNvPr id="9" name="Subtitle 5">
            <a:extLst>
              <a:ext uri="{FF2B5EF4-FFF2-40B4-BE49-F238E27FC236}">
                <a16:creationId xmlns:a16="http://schemas.microsoft.com/office/drawing/2014/main" id="{5D5C0A89-2453-192B-A1B4-BC5C806A42AC}"/>
              </a:ext>
            </a:extLst>
          </p:cNvPr>
          <p:cNvSpPr txBox="1">
            <a:spLocks/>
          </p:cNvSpPr>
          <p:nvPr/>
        </p:nvSpPr>
        <p:spPr>
          <a:xfrm>
            <a:off x="870585" y="3763057"/>
            <a:ext cx="4908550" cy="273050"/>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buFont typeface="Wingdings" pitchFamily="2" charset="2"/>
              <a:buNone/>
            </a:pPr>
            <a:r>
              <a:rPr lang="en-US" sz="1800" dirty="0">
                <a:latin typeface="EYInterstate Regular" panose="02000503020000020004" pitchFamily="2" charset="0"/>
              </a:rPr>
              <a:t>Future Tax Leaders Program</a:t>
            </a:r>
          </a:p>
        </p:txBody>
      </p:sp>
      <p:sp>
        <p:nvSpPr>
          <p:cNvPr id="10" name="Title 3">
            <a:extLst>
              <a:ext uri="{FF2B5EF4-FFF2-40B4-BE49-F238E27FC236}">
                <a16:creationId xmlns:a16="http://schemas.microsoft.com/office/drawing/2014/main" id="{6B3C176A-B559-9873-15E0-80B20D74F1E9}"/>
              </a:ext>
            </a:extLst>
          </p:cNvPr>
          <p:cNvSpPr>
            <a:spLocks noGrp="1"/>
          </p:cNvSpPr>
          <p:nvPr>
            <p:ph type="title"/>
          </p:nvPr>
        </p:nvSpPr>
        <p:spPr>
          <a:xfrm>
            <a:off x="818737" y="1704235"/>
            <a:ext cx="4667012" cy="1488702"/>
          </a:xfrm>
        </p:spPr>
        <p:txBody>
          <a:bodyPr/>
          <a:lstStyle/>
          <a:p>
            <a:pPr>
              <a:lnSpc>
                <a:spcPct val="80000"/>
              </a:lnSpc>
            </a:pPr>
            <a:r>
              <a:rPr lang="en-US" dirty="0"/>
              <a:t>Form </a:t>
            </a:r>
            <a:r>
              <a:rPr lang="en-US" dirty="0">
                <a:latin typeface="EYInterstate Regular" panose="02000503020000020004" pitchFamily="2" charset="0"/>
              </a:rPr>
              <a:t>990 and IRS Updates 2026</a:t>
            </a:r>
          </a:p>
        </p:txBody>
      </p:sp>
    </p:spTree>
    <p:extLst>
      <p:ext uri="{BB962C8B-B14F-4D97-AF65-F5344CB8AC3E}">
        <p14:creationId xmlns:p14="http://schemas.microsoft.com/office/powerpoint/2010/main" val="47414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CB1AD7-304C-C484-B7A7-4F9912F4C642}"/>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582A1D3-647D-36C2-4319-8BBF74276BF3}"/>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4582A1D3-647D-36C2-4319-8BBF74276BF3}"/>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747E2BF-0F2C-06F9-3D37-431D16CA34F8}"/>
              </a:ext>
            </a:extLst>
          </p:cNvPr>
          <p:cNvSpPr>
            <a:spLocks noGrp="1"/>
          </p:cNvSpPr>
          <p:nvPr>
            <p:ph type="title"/>
          </p:nvPr>
        </p:nvSpPr>
        <p:spPr/>
        <p:txBody>
          <a:bodyPr vert="horz"/>
          <a:lstStyle/>
          <a:p>
            <a:r>
              <a:rPr lang="en-IN" sz="3200" dirty="0">
                <a:latin typeface="EYInterstate Regular" panose="02000503020000020004" pitchFamily="2" charset="0"/>
              </a:rPr>
              <a:t>IRS TE/GE’s compliance program and priorities</a:t>
            </a:r>
            <a:endParaRPr lang="en-US" sz="3200" dirty="0">
              <a:latin typeface="EYInterstate Regular" panose="02000503020000020004" pitchFamily="2" charset="0"/>
            </a:endParaRPr>
          </a:p>
        </p:txBody>
      </p:sp>
      <p:cxnSp>
        <p:nvCxnSpPr>
          <p:cNvPr id="9" name="Straight Connector 8">
            <a:extLst>
              <a:ext uri="{FF2B5EF4-FFF2-40B4-BE49-F238E27FC236}">
                <a16:creationId xmlns:a16="http://schemas.microsoft.com/office/drawing/2014/main" id="{E1A1745E-E25C-7E30-527F-CFC3AE9B8011}"/>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7C357AD-1CA9-D525-A263-35625E680E93}"/>
              </a:ext>
            </a:extLst>
          </p:cNvPr>
          <p:cNvCxnSpPr>
            <a:cxnSpLocks/>
          </p:cNvCxnSpPr>
          <p:nvPr/>
        </p:nvCxnSpPr>
        <p:spPr>
          <a:xfrm>
            <a:off x="7990344"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3A1AB2F-52F0-986D-1A13-DA4A21C3FFFA}"/>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182880" bIns="91440">
            <a:noAutofit/>
          </a:bodyPr>
          <a:lstStyle/>
          <a:p>
            <a:pPr indent="-365760">
              <a:spcBef>
                <a:spcPts val="0"/>
              </a:spcBef>
              <a:spcAft>
                <a:spcPts val="1200"/>
              </a:spcAft>
            </a:pPr>
            <a:r>
              <a:rPr lang="en-IN" sz="1600" b="1" dirty="0">
                <a:solidFill>
                  <a:schemeClr val="bg1"/>
                </a:solidFill>
                <a:latin typeface="EYInterstate Regular" panose="02000503020000020004" pitchFamily="2" charset="0"/>
              </a:rPr>
              <a:t>Compliance strategies:</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Addressing noncompliance through issues approved by the TE/GE to identify, prioritize and allocate resources within the TE/GE filing population:</a:t>
            </a:r>
          </a:p>
          <a:p>
            <a:pPr marL="365760" indent="-182880">
              <a:spcBef>
                <a:spcPts val="0"/>
              </a:spcBef>
              <a:spcAft>
                <a:spcPts val="1200"/>
              </a:spcAft>
              <a:buClr>
                <a:schemeClr val="tx2"/>
              </a:buClr>
              <a:buFont typeface="Wingdings" panose="05000000000000000000" pitchFamily="2" charset="2"/>
              <a:buChar char="§"/>
            </a:pPr>
            <a:r>
              <a:rPr lang="en-IN" sz="1600" dirty="0">
                <a:solidFill>
                  <a:schemeClr val="bg1"/>
                </a:solidFill>
              </a:rPr>
              <a:t>Examinations and compliance contacts</a:t>
            </a:r>
          </a:p>
          <a:p>
            <a:pPr marL="365760" indent="-182880">
              <a:spcBef>
                <a:spcPts val="0"/>
              </a:spcBef>
              <a:spcAft>
                <a:spcPts val="1200"/>
              </a:spcAft>
              <a:buClr>
                <a:schemeClr val="tx2"/>
              </a:buClr>
              <a:buFont typeface="Wingdings" panose="05000000000000000000" pitchFamily="2" charset="2"/>
              <a:buChar char="§"/>
            </a:pPr>
            <a:r>
              <a:rPr lang="en-IN" sz="1600" dirty="0">
                <a:solidFill>
                  <a:schemeClr val="bg1"/>
                </a:solidFill>
              </a:rPr>
              <a:t>Educational letters</a:t>
            </a:r>
          </a:p>
          <a:p>
            <a:pPr marL="365760" indent="-182880">
              <a:spcBef>
                <a:spcPts val="0"/>
              </a:spcBef>
              <a:spcAft>
                <a:spcPts val="1200"/>
              </a:spcAft>
              <a:buClr>
                <a:schemeClr val="tx2"/>
              </a:buClr>
              <a:buFont typeface="Wingdings" panose="05000000000000000000" pitchFamily="2" charset="2"/>
              <a:buChar char="§"/>
            </a:pPr>
            <a:r>
              <a:rPr lang="en-IN" sz="1600" dirty="0">
                <a:solidFill>
                  <a:schemeClr val="bg1"/>
                </a:solidFill>
              </a:rPr>
              <a:t>Technical guidance</a:t>
            </a:r>
          </a:p>
        </p:txBody>
      </p:sp>
      <p:sp>
        <p:nvSpPr>
          <p:cNvPr id="12" name="TextBox 11">
            <a:extLst>
              <a:ext uri="{FF2B5EF4-FFF2-40B4-BE49-F238E27FC236}">
                <a16:creationId xmlns:a16="http://schemas.microsoft.com/office/drawing/2014/main" id="{49D8537F-C077-F5AC-993B-37FFB98792AC}"/>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182880" bIns="91440">
            <a:noAutofit/>
          </a:bodyPr>
          <a:lstStyle/>
          <a:p>
            <a:pPr indent="-365760">
              <a:spcAft>
                <a:spcPts val="1200"/>
              </a:spcAft>
            </a:pPr>
            <a:r>
              <a:rPr lang="en-IN" sz="1600" b="1" dirty="0">
                <a:solidFill>
                  <a:schemeClr val="bg1"/>
                </a:solidFill>
                <a:latin typeface="EYInterstate Regular" panose="02000503020000020004" pitchFamily="2" charset="0"/>
              </a:rPr>
              <a:t>Data-driven approaches:</a:t>
            </a:r>
          </a:p>
          <a:p>
            <a:pPr marL="182880" indent="-182880">
              <a:spcAft>
                <a:spcPts val="600"/>
              </a:spcAft>
              <a:buClr>
                <a:schemeClr val="tx2"/>
              </a:buClr>
              <a:buFont typeface="Wingdings" panose="05000000000000000000" pitchFamily="2" charset="2"/>
              <a:buChar char="§"/>
            </a:pPr>
            <a:r>
              <a:rPr lang="en-IN" sz="1600" dirty="0">
                <a:solidFill>
                  <a:schemeClr val="bg1"/>
                </a:solidFill>
              </a:rPr>
              <a:t>Data and queries based on quantitative criteria, used to identify high-risk areas of noncompliance and focus on issues with the greatest impact</a:t>
            </a:r>
          </a:p>
        </p:txBody>
      </p:sp>
      <p:sp>
        <p:nvSpPr>
          <p:cNvPr id="13" name="TextBox 12">
            <a:extLst>
              <a:ext uri="{FF2B5EF4-FFF2-40B4-BE49-F238E27FC236}">
                <a16:creationId xmlns:a16="http://schemas.microsoft.com/office/drawing/2014/main" id="{74786FC5-DF65-F814-2BEB-EC7661548064}"/>
              </a:ext>
            </a:extLst>
          </p:cNvPr>
          <p:cNvSpPr txBox="1">
            <a:spLocks/>
          </p:cNvSpPr>
          <p:nvPr/>
        </p:nvSpPr>
        <p:spPr>
          <a:xfrm>
            <a:off x="8056800" y="1411287"/>
            <a:ext cx="3655775" cy="4681538"/>
          </a:xfrm>
          <a:prstGeom prst="rect">
            <a:avLst/>
          </a:prstGeom>
          <a:solidFill>
            <a:srgbClr val="747480">
              <a:alpha val="35000"/>
            </a:srgbClr>
          </a:solidFill>
        </p:spPr>
        <p:txBody>
          <a:bodyPr wrap="square" lIns="182880" tIns="182880" rIns="182880" bIns="91440">
            <a:noAutofit/>
          </a:bodyPr>
          <a:lstStyle/>
          <a:p>
            <a:pPr indent="-365760">
              <a:spcAft>
                <a:spcPts val="1200"/>
              </a:spcAft>
            </a:pPr>
            <a:r>
              <a:rPr lang="en-IN" sz="1600" b="1" dirty="0">
                <a:solidFill>
                  <a:schemeClr val="bg1"/>
                </a:solidFill>
                <a:latin typeface="EYInterstate Regular" panose="02000503020000020004" pitchFamily="2" charset="0"/>
              </a:rPr>
              <a:t>Referrals, claims and other casework:</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Referrals of alleged noncompliance from internal and external sources:</a:t>
            </a:r>
          </a:p>
          <a:p>
            <a:pPr marL="36576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Form 13909, Tax-Exempt Organization Complaint (Referral) may be used to refer exempt organizations to IRS for examination</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Claims for refunds, credits or adjustments</a:t>
            </a:r>
          </a:p>
          <a:p>
            <a:pPr marL="182880" indent="-182880">
              <a:spcAft>
                <a:spcPts val="1200"/>
              </a:spcAft>
              <a:buClr>
                <a:schemeClr val="tx2"/>
              </a:buClr>
              <a:buFont typeface="Wingdings" panose="05000000000000000000" pitchFamily="2" charset="2"/>
              <a:buChar char="§"/>
            </a:pPr>
            <a:endParaRPr lang="en-IN" sz="1600" dirty="0">
              <a:solidFill>
                <a:schemeClr val="bg1"/>
              </a:solidFill>
            </a:endParaRPr>
          </a:p>
        </p:txBody>
      </p:sp>
    </p:spTree>
    <p:extLst>
      <p:ext uri="{BB962C8B-B14F-4D97-AF65-F5344CB8AC3E}">
        <p14:creationId xmlns:p14="http://schemas.microsoft.com/office/powerpoint/2010/main" val="306277003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B506AFB-420F-919F-9945-9F520DC1AA90}"/>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4FE66BF-9494-225D-70D1-4781C206C683}"/>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C4FE66BF-9494-225D-70D1-4781C206C683}"/>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B610EFF-4C88-C540-5DD7-46CBC30DF4C9}"/>
              </a:ext>
            </a:extLst>
          </p:cNvPr>
          <p:cNvSpPr>
            <a:spLocks noGrp="1"/>
          </p:cNvSpPr>
          <p:nvPr>
            <p:ph type="title"/>
          </p:nvPr>
        </p:nvSpPr>
        <p:spPr>
          <a:xfrm>
            <a:off x="485523" y="369889"/>
            <a:ext cx="9561302" cy="1057473"/>
          </a:xfrm>
        </p:spPr>
        <p:txBody>
          <a:bodyPr vert="horz"/>
          <a:lstStyle/>
          <a:p>
            <a:r>
              <a:rPr lang="en-IN" sz="3200" dirty="0">
                <a:latin typeface="EYInterstate Regular" panose="02000503020000020004" pitchFamily="2" charset="0"/>
              </a:rPr>
              <a:t>IRS TE/GE data-driven approaches</a:t>
            </a:r>
            <a:endParaRPr lang="en-US" sz="3200" dirty="0">
              <a:latin typeface="EYInterstate Regular" panose="02000503020000020004" pitchFamily="2" charset="0"/>
            </a:endParaRPr>
          </a:p>
        </p:txBody>
      </p:sp>
      <p:cxnSp>
        <p:nvCxnSpPr>
          <p:cNvPr id="9" name="Straight Connector 8">
            <a:extLst>
              <a:ext uri="{FF2B5EF4-FFF2-40B4-BE49-F238E27FC236}">
                <a16:creationId xmlns:a16="http://schemas.microsoft.com/office/drawing/2014/main" id="{35813853-C607-E109-931D-6EF1D041B088}"/>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B665D5-00D4-460D-EA9C-E3F83AC3E53B}"/>
              </a:ext>
            </a:extLst>
          </p:cNvPr>
          <p:cNvCxnSpPr>
            <a:cxnSpLocks/>
          </p:cNvCxnSpPr>
          <p:nvPr/>
        </p:nvCxnSpPr>
        <p:spPr>
          <a:xfrm>
            <a:off x="7990344"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24FC737-C468-1761-8B5A-4E30058B778E}"/>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182880" bIns="91440">
            <a:noAutofit/>
          </a:bodyPr>
          <a:lstStyle/>
          <a:p>
            <a:pPr indent="-365760">
              <a:spcBef>
                <a:spcPts val="0"/>
              </a:spcBef>
              <a:spcAft>
                <a:spcPts val="1200"/>
              </a:spcAft>
            </a:pPr>
            <a:r>
              <a:rPr lang="en-IN" sz="1600" b="1" dirty="0">
                <a:solidFill>
                  <a:schemeClr val="bg1"/>
                </a:solidFill>
                <a:latin typeface="EYInterstate Regular" panose="02000503020000020004" pitchFamily="2" charset="0"/>
              </a:rPr>
              <a:t>TE/GE and Exempt Organization (EO) employ data-driven approaches to identify organizations for examination:</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Data and queries based on quantitative criteria, used to identify high-risk areas of noncompliance and focus on issues with the greatest impact</a:t>
            </a:r>
          </a:p>
        </p:txBody>
      </p:sp>
      <p:sp>
        <p:nvSpPr>
          <p:cNvPr id="12" name="TextBox 11">
            <a:extLst>
              <a:ext uri="{FF2B5EF4-FFF2-40B4-BE49-F238E27FC236}">
                <a16:creationId xmlns:a16="http://schemas.microsoft.com/office/drawing/2014/main" id="{89713BDF-376A-A08F-407A-6DACFA68186B}"/>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182880" bIns="91440">
            <a:noAutofit/>
          </a:bodyPr>
          <a:lstStyle/>
          <a:p>
            <a:pPr indent="-365760">
              <a:spcAft>
                <a:spcPts val="1200"/>
              </a:spcAft>
            </a:pPr>
            <a:r>
              <a:rPr lang="en-IN" sz="1600" b="1" dirty="0">
                <a:solidFill>
                  <a:schemeClr val="bg1"/>
                </a:solidFill>
                <a:latin typeface="EYInterstate Regular" panose="02000503020000020004" pitchFamily="2" charset="0"/>
              </a:rPr>
              <a:t>Current priorities in data-driven approaches: </a:t>
            </a:r>
          </a:p>
          <a:p>
            <a:pPr marL="182880" indent="-182880">
              <a:spcAft>
                <a:spcPts val="600"/>
              </a:spcAft>
              <a:buClr>
                <a:schemeClr val="tx2"/>
              </a:buClr>
              <a:buFont typeface="Wingdings" panose="05000000000000000000" pitchFamily="2" charset="2"/>
              <a:buChar char="§"/>
            </a:pPr>
            <a:r>
              <a:rPr lang="en-IN" sz="1600" dirty="0">
                <a:solidFill>
                  <a:schemeClr val="bg1"/>
                </a:solidFill>
              </a:rPr>
              <a:t>Identifying organizations at risk of noncompliance based on information reported on Form 990-series returns</a:t>
            </a:r>
          </a:p>
          <a:p>
            <a:pPr marL="182880" indent="-182880">
              <a:spcAft>
                <a:spcPts val="600"/>
              </a:spcAft>
              <a:buClr>
                <a:schemeClr val="tx2"/>
              </a:buClr>
              <a:buFont typeface="Wingdings" panose="05000000000000000000" pitchFamily="2" charset="2"/>
              <a:buChar char="§"/>
            </a:pPr>
            <a:r>
              <a:rPr lang="en-IN" sz="1600" dirty="0">
                <a:solidFill>
                  <a:schemeClr val="bg1"/>
                </a:solidFill>
              </a:rPr>
              <a:t>Identifying organizations with indicators of prohibited private benefit or inurement </a:t>
            </a:r>
          </a:p>
        </p:txBody>
      </p:sp>
      <p:sp>
        <p:nvSpPr>
          <p:cNvPr id="13" name="TextBox 12">
            <a:extLst>
              <a:ext uri="{FF2B5EF4-FFF2-40B4-BE49-F238E27FC236}">
                <a16:creationId xmlns:a16="http://schemas.microsoft.com/office/drawing/2014/main" id="{40626D88-79B2-7A24-D2D5-A2CCED354ACB}"/>
              </a:ext>
            </a:extLst>
          </p:cNvPr>
          <p:cNvSpPr txBox="1">
            <a:spLocks/>
          </p:cNvSpPr>
          <p:nvPr/>
        </p:nvSpPr>
        <p:spPr>
          <a:xfrm>
            <a:off x="8056800" y="1411287"/>
            <a:ext cx="3655775" cy="4681538"/>
          </a:xfrm>
          <a:prstGeom prst="rect">
            <a:avLst/>
          </a:prstGeom>
          <a:solidFill>
            <a:srgbClr val="747480">
              <a:alpha val="35000"/>
            </a:srgbClr>
          </a:solidFill>
        </p:spPr>
        <p:txBody>
          <a:bodyPr wrap="square" lIns="182880" tIns="182880" rIns="182880" bIns="91440">
            <a:noAutofit/>
          </a:bodyPr>
          <a:lstStyle/>
          <a:p>
            <a:pPr indent="-365760">
              <a:spcAft>
                <a:spcPts val="1200"/>
              </a:spcAft>
            </a:pPr>
            <a:r>
              <a:rPr lang="en-IN" sz="1600" b="1" dirty="0">
                <a:solidFill>
                  <a:schemeClr val="bg1"/>
                </a:solidFill>
                <a:latin typeface="EYInterstate Regular" panose="02000503020000020004" pitchFamily="2" charset="0"/>
              </a:rPr>
              <a:t>Most prominent issues found</a:t>
            </a:r>
            <a:br>
              <a:rPr lang="en-IN" sz="1600" b="1" dirty="0">
                <a:solidFill>
                  <a:schemeClr val="bg1"/>
                </a:solidFill>
                <a:latin typeface="EYInterstate Regular" panose="02000503020000020004" pitchFamily="2" charset="0"/>
              </a:rPr>
            </a:br>
            <a:r>
              <a:rPr lang="en-IN" sz="1600" b="1" dirty="0">
                <a:solidFill>
                  <a:schemeClr val="bg1"/>
                </a:solidFill>
                <a:latin typeface="EYInterstate Regular" panose="02000503020000020004" pitchFamily="2" charset="0"/>
              </a:rPr>
              <a:t>in examinations:</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Failure to meet supporting organization requirements </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Failure to operate for a tax-exempt purpose</a:t>
            </a:r>
          </a:p>
        </p:txBody>
      </p:sp>
    </p:spTree>
    <p:extLst>
      <p:ext uri="{BB962C8B-B14F-4D97-AF65-F5344CB8AC3E}">
        <p14:creationId xmlns:p14="http://schemas.microsoft.com/office/powerpoint/2010/main" val="308024065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77DB59D-F533-2E9A-DF57-AB6127187706}"/>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EDED64-CC76-FA8E-1790-79EAE59C92FA}"/>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E9EDED64-CC76-FA8E-1790-79EAE59C92FA}"/>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3DFDCFD-7462-A049-11DE-BA56DEB6D68B}"/>
              </a:ext>
            </a:extLst>
          </p:cNvPr>
          <p:cNvSpPr>
            <a:spLocks noGrp="1"/>
          </p:cNvSpPr>
          <p:nvPr>
            <p:ph type="title"/>
          </p:nvPr>
        </p:nvSpPr>
        <p:spPr/>
        <p:txBody>
          <a:bodyPr vert="horz"/>
          <a:lstStyle/>
          <a:p>
            <a:r>
              <a:rPr lang="en-IN" sz="3200" dirty="0">
                <a:latin typeface="EYInterstate Regular" panose="02000503020000020004" pitchFamily="2" charset="0"/>
              </a:rPr>
              <a:t>IRS TE/GE referrals, claims and other casework</a:t>
            </a:r>
            <a:endParaRPr lang="en-US" sz="3200" dirty="0">
              <a:latin typeface="EYInterstate Regular" panose="02000503020000020004" pitchFamily="2" charset="0"/>
            </a:endParaRPr>
          </a:p>
        </p:txBody>
      </p:sp>
      <p:cxnSp>
        <p:nvCxnSpPr>
          <p:cNvPr id="9" name="Straight Connector 8">
            <a:extLst>
              <a:ext uri="{FF2B5EF4-FFF2-40B4-BE49-F238E27FC236}">
                <a16:creationId xmlns:a16="http://schemas.microsoft.com/office/drawing/2014/main" id="{5F041A2E-895D-BCA9-1A7E-30747617DF45}"/>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272E2C-15E8-1E22-951B-A429C9B19BDF}"/>
              </a:ext>
            </a:extLst>
          </p:cNvPr>
          <p:cNvCxnSpPr>
            <a:cxnSpLocks/>
          </p:cNvCxnSpPr>
          <p:nvPr/>
        </p:nvCxnSpPr>
        <p:spPr>
          <a:xfrm>
            <a:off x="7990344"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D3D4E3-7F63-5FF6-7925-71E65586D44D}"/>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182880" bIns="91440">
            <a:noAutofit/>
          </a:bodyPr>
          <a:lstStyle/>
          <a:p>
            <a:pPr indent="-365760">
              <a:spcBef>
                <a:spcPts val="0"/>
              </a:spcBef>
              <a:spcAft>
                <a:spcPts val="1200"/>
              </a:spcAft>
            </a:pPr>
            <a:r>
              <a:rPr lang="en-IN" sz="1600" b="1" dirty="0">
                <a:solidFill>
                  <a:schemeClr val="bg1"/>
                </a:solidFill>
                <a:latin typeface="EYInterstate Regular" panose="02000503020000020004" pitchFamily="2" charset="0"/>
              </a:rPr>
              <a:t>TE/GE and EO employ referrals, claims and other casework to identify organizations to examine:</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Referrals of alleged noncompliance</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Claims for refunds, credits, adjustments</a:t>
            </a:r>
          </a:p>
        </p:txBody>
      </p:sp>
      <p:sp>
        <p:nvSpPr>
          <p:cNvPr id="12" name="TextBox 11">
            <a:extLst>
              <a:ext uri="{FF2B5EF4-FFF2-40B4-BE49-F238E27FC236}">
                <a16:creationId xmlns:a16="http://schemas.microsoft.com/office/drawing/2014/main" id="{F6454929-EFEE-6809-C006-8E3F73694A62}"/>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182880" bIns="91440">
            <a:noAutofit/>
          </a:bodyPr>
          <a:lstStyle/>
          <a:p>
            <a:pPr indent="-365760">
              <a:spcAft>
                <a:spcPts val="1200"/>
              </a:spcAft>
            </a:pPr>
            <a:r>
              <a:rPr lang="en-IN" sz="1600" b="1" dirty="0">
                <a:solidFill>
                  <a:schemeClr val="bg1"/>
                </a:solidFill>
                <a:latin typeface="EYInterstate Regular" panose="02000503020000020004" pitchFamily="2" charset="0"/>
              </a:rPr>
              <a:t>Current priorities: </a:t>
            </a:r>
          </a:p>
          <a:p>
            <a:pPr marL="182880" indent="-182880">
              <a:spcAft>
                <a:spcPts val="600"/>
              </a:spcAft>
              <a:buClr>
                <a:schemeClr val="tx2"/>
              </a:buClr>
              <a:buFont typeface="Wingdings" panose="05000000000000000000" pitchFamily="2" charset="2"/>
              <a:buChar char="§"/>
            </a:pPr>
            <a:r>
              <a:rPr lang="en-IN" sz="1600" dirty="0">
                <a:solidFill>
                  <a:schemeClr val="bg1"/>
                </a:solidFill>
              </a:rPr>
              <a:t>Organizations claiming the Employee Retention Credit</a:t>
            </a:r>
          </a:p>
          <a:p>
            <a:pPr marL="182880" indent="-182880">
              <a:spcAft>
                <a:spcPts val="600"/>
              </a:spcAft>
              <a:buClr>
                <a:schemeClr val="tx2"/>
              </a:buClr>
              <a:buFont typeface="Wingdings" panose="05000000000000000000" pitchFamily="2" charset="2"/>
              <a:buChar char="§"/>
            </a:pPr>
            <a:r>
              <a:rPr lang="en-IN" sz="1600" dirty="0">
                <a:solidFill>
                  <a:schemeClr val="bg1"/>
                </a:solidFill>
              </a:rPr>
              <a:t>Organizations engaged in particularly abusive promoter schemes or transactions</a:t>
            </a:r>
          </a:p>
          <a:p>
            <a:pPr marL="182880" indent="-182880">
              <a:spcAft>
                <a:spcPts val="600"/>
              </a:spcAft>
              <a:buClr>
                <a:schemeClr val="tx2"/>
              </a:buClr>
              <a:buFont typeface="Wingdings" panose="05000000000000000000" pitchFamily="2" charset="2"/>
              <a:buChar char="§"/>
            </a:pPr>
            <a:r>
              <a:rPr lang="en-IN" sz="1600" dirty="0">
                <a:solidFill>
                  <a:schemeClr val="bg1"/>
                </a:solidFill>
              </a:rPr>
              <a:t>Organizations referred by both external and IRS sources</a:t>
            </a:r>
          </a:p>
        </p:txBody>
      </p:sp>
      <p:sp>
        <p:nvSpPr>
          <p:cNvPr id="13" name="TextBox 12">
            <a:extLst>
              <a:ext uri="{FF2B5EF4-FFF2-40B4-BE49-F238E27FC236}">
                <a16:creationId xmlns:a16="http://schemas.microsoft.com/office/drawing/2014/main" id="{1F0A8CF5-0FEA-FA3D-98B7-94893C4D77BD}"/>
              </a:ext>
            </a:extLst>
          </p:cNvPr>
          <p:cNvSpPr txBox="1">
            <a:spLocks/>
          </p:cNvSpPr>
          <p:nvPr/>
        </p:nvSpPr>
        <p:spPr>
          <a:xfrm>
            <a:off x="8056800" y="1411287"/>
            <a:ext cx="3655775" cy="4681538"/>
          </a:xfrm>
          <a:prstGeom prst="rect">
            <a:avLst/>
          </a:prstGeom>
          <a:solidFill>
            <a:srgbClr val="747480">
              <a:alpha val="35000"/>
            </a:srgbClr>
          </a:solidFill>
        </p:spPr>
        <p:txBody>
          <a:bodyPr wrap="square" lIns="182880" tIns="182880" rIns="182880" bIns="91440">
            <a:noAutofit/>
          </a:bodyPr>
          <a:lstStyle/>
          <a:p>
            <a:pPr indent="-365760">
              <a:spcAft>
                <a:spcPts val="1200"/>
              </a:spcAft>
            </a:pPr>
            <a:r>
              <a:rPr lang="en-IN" sz="1600" b="1" dirty="0">
                <a:solidFill>
                  <a:schemeClr val="bg1"/>
                </a:solidFill>
                <a:latin typeface="EYInterstate Regular" panose="02000503020000020004" pitchFamily="2" charset="0"/>
              </a:rPr>
              <a:t>Most prominent issues found in previous year’s examinations:</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Employee Retention Credit ineligibility</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Presence of prohibited private benefit or inurement</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Failure to operate for a tax-exempt purpose</a:t>
            </a:r>
          </a:p>
        </p:txBody>
      </p:sp>
    </p:spTree>
    <p:extLst>
      <p:ext uri="{BB962C8B-B14F-4D97-AF65-F5344CB8AC3E}">
        <p14:creationId xmlns:p14="http://schemas.microsoft.com/office/powerpoint/2010/main" val="8722216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C6282-7178-F979-B16B-2F1395059D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9BB015-0F92-E0DC-B955-83AA8968E0F0}"/>
              </a:ext>
            </a:extLst>
          </p:cNvPr>
          <p:cNvSpPr>
            <a:spLocks noGrp="1"/>
          </p:cNvSpPr>
          <p:nvPr>
            <p:ph type="title"/>
          </p:nvPr>
        </p:nvSpPr>
        <p:spPr/>
        <p:txBody>
          <a:bodyPr/>
          <a:lstStyle/>
          <a:p>
            <a:r>
              <a:rPr lang="en-IN" dirty="0"/>
              <a:t>Polling question 2</a:t>
            </a:r>
          </a:p>
        </p:txBody>
      </p:sp>
      <p:sp>
        <p:nvSpPr>
          <p:cNvPr id="2" name="Content Placeholder 7">
            <a:extLst>
              <a:ext uri="{FF2B5EF4-FFF2-40B4-BE49-F238E27FC236}">
                <a16:creationId xmlns:a16="http://schemas.microsoft.com/office/drawing/2014/main" id="{A8D71E03-9129-0D04-EE1A-C7D8E52A919F}"/>
              </a:ext>
            </a:extLst>
          </p:cNvPr>
          <p:cNvSpPr txBox="1">
            <a:spLocks/>
          </p:cNvSpPr>
          <p:nvPr/>
        </p:nvSpPr>
        <p:spPr>
          <a:xfrm>
            <a:off x="479426" y="2514175"/>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I consider myself very informed in the TE/GE and IRS space</a:t>
            </a:r>
          </a:p>
        </p:txBody>
      </p:sp>
      <p:sp>
        <p:nvSpPr>
          <p:cNvPr id="3" name="Content Placeholder 7">
            <a:extLst>
              <a:ext uri="{FF2B5EF4-FFF2-40B4-BE49-F238E27FC236}">
                <a16:creationId xmlns:a16="http://schemas.microsoft.com/office/drawing/2014/main" id="{47DCBE0A-184D-C9D2-2F88-0AAFCDDB7154}"/>
              </a:ext>
            </a:extLst>
          </p:cNvPr>
          <p:cNvSpPr txBox="1">
            <a:spLocks/>
          </p:cNvSpPr>
          <p:nvPr/>
        </p:nvSpPr>
        <p:spPr>
          <a:xfrm>
            <a:off x="479426" y="3473484"/>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I understand TE/GE’s role on a high level, but do not keep up with the details on an annual basis</a:t>
            </a:r>
          </a:p>
        </p:txBody>
      </p:sp>
      <p:sp>
        <p:nvSpPr>
          <p:cNvPr id="4" name="Content Placeholder 7">
            <a:extLst>
              <a:ext uri="{FF2B5EF4-FFF2-40B4-BE49-F238E27FC236}">
                <a16:creationId xmlns:a16="http://schemas.microsoft.com/office/drawing/2014/main" id="{9CEDDF31-3CF5-5417-2336-3B872A9BBC6C}"/>
              </a:ext>
            </a:extLst>
          </p:cNvPr>
          <p:cNvSpPr txBox="1">
            <a:spLocks/>
          </p:cNvSpPr>
          <p:nvPr/>
        </p:nvSpPr>
        <p:spPr>
          <a:xfrm>
            <a:off x="479426" y="443279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I have heard of it, but do not know much about its role or purpose</a:t>
            </a:r>
          </a:p>
        </p:txBody>
      </p:sp>
      <p:sp>
        <p:nvSpPr>
          <p:cNvPr id="8" name="Content Placeholder 7">
            <a:extLst>
              <a:ext uri="{FF2B5EF4-FFF2-40B4-BE49-F238E27FC236}">
                <a16:creationId xmlns:a16="http://schemas.microsoft.com/office/drawing/2014/main" id="{FF110028-F094-FC9E-40DE-B7644BC65496}"/>
              </a:ext>
            </a:extLst>
          </p:cNvPr>
          <p:cNvSpPr txBox="1">
            <a:spLocks/>
          </p:cNvSpPr>
          <p:nvPr/>
        </p:nvSpPr>
        <p:spPr>
          <a:xfrm>
            <a:off x="479426" y="539210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What is the TE/GE?</a:t>
            </a:r>
          </a:p>
        </p:txBody>
      </p:sp>
      <p:sp>
        <p:nvSpPr>
          <p:cNvPr id="9" name="Rectangle 8">
            <a:extLst>
              <a:ext uri="{FF2B5EF4-FFF2-40B4-BE49-F238E27FC236}">
                <a16:creationId xmlns:a16="http://schemas.microsoft.com/office/drawing/2014/main" id="{366C0AF0-A77A-9841-0D94-1049499BFE26}"/>
              </a:ext>
            </a:extLst>
          </p:cNvPr>
          <p:cNvSpPr>
            <a:spLocks/>
          </p:cNvSpPr>
          <p:nvPr/>
        </p:nvSpPr>
        <p:spPr>
          <a:xfrm>
            <a:off x="485523" y="1418491"/>
            <a:ext cx="11227052" cy="738664"/>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IN" sz="2400" b="1" dirty="0">
                <a:latin typeface="EYInterstate Regular" panose="02000503020000020004" pitchFamily="2" charset="0"/>
              </a:rPr>
              <a:t>How much do you know about the IRS’s Tax-Exempt and Government Entities (TE/GE) division?</a:t>
            </a:r>
          </a:p>
        </p:txBody>
      </p:sp>
      <p:sp>
        <p:nvSpPr>
          <p:cNvPr id="10" name="Oval 9">
            <a:extLst>
              <a:ext uri="{FF2B5EF4-FFF2-40B4-BE49-F238E27FC236}">
                <a16:creationId xmlns:a16="http://schemas.microsoft.com/office/drawing/2014/main" id="{98235499-9151-5EF4-0D19-1C413A4E623E}"/>
              </a:ext>
            </a:extLst>
          </p:cNvPr>
          <p:cNvSpPr>
            <a:spLocks/>
          </p:cNvSpPr>
          <p:nvPr/>
        </p:nvSpPr>
        <p:spPr>
          <a:xfrm>
            <a:off x="597817" y="2669545"/>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A</a:t>
            </a:r>
          </a:p>
        </p:txBody>
      </p:sp>
      <p:sp>
        <p:nvSpPr>
          <p:cNvPr id="11" name="Oval 10">
            <a:extLst>
              <a:ext uri="{FF2B5EF4-FFF2-40B4-BE49-F238E27FC236}">
                <a16:creationId xmlns:a16="http://schemas.microsoft.com/office/drawing/2014/main" id="{26F88EFF-72B3-C264-2855-C00653A252ED}"/>
              </a:ext>
            </a:extLst>
          </p:cNvPr>
          <p:cNvSpPr>
            <a:spLocks/>
          </p:cNvSpPr>
          <p:nvPr/>
        </p:nvSpPr>
        <p:spPr>
          <a:xfrm>
            <a:off x="597817" y="3628854"/>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B</a:t>
            </a:r>
          </a:p>
        </p:txBody>
      </p:sp>
      <p:sp>
        <p:nvSpPr>
          <p:cNvPr id="12" name="Oval 11">
            <a:extLst>
              <a:ext uri="{FF2B5EF4-FFF2-40B4-BE49-F238E27FC236}">
                <a16:creationId xmlns:a16="http://schemas.microsoft.com/office/drawing/2014/main" id="{10CAC503-D537-F2E1-1C6B-3AAF5E4CBEFC}"/>
              </a:ext>
            </a:extLst>
          </p:cNvPr>
          <p:cNvSpPr>
            <a:spLocks/>
          </p:cNvSpPr>
          <p:nvPr/>
        </p:nvSpPr>
        <p:spPr>
          <a:xfrm>
            <a:off x="597817" y="4588163"/>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C</a:t>
            </a:r>
          </a:p>
        </p:txBody>
      </p:sp>
      <p:sp>
        <p:nvSpPr>
          <p:cNvPr id="13" name="Oval 12">
            <a:extLst>
              <a:ext uri="{FF2B5EF4-FFF2-40B4-BE49-F238E27FC236}">
                <a16:creationId xmlns:a16="http://schemas.microsoft.com/office/drawing/2014/main" id="{B836A9D8-A6FF-F49C-1642-BDC9B889FD4A}"/>
              </a:ext>
            </a:extLst>
          </p:cNvPr>
          <p:cNvSpPr>
            <a:spLocks/>
          </p:cNvSpPr>
          <p:nvPr/>
        </p:nvSpPr>
        <p:spPr>
          <a:xfrm>
            <a:off x="597817" y="5547473"/>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D</a:t>
            </a:r>
          </a:p>
        </p:txBody>
      </p:sp>
    </p:spTree>
    <p:extLst>
      <p:ext uri="{BB962C8B-B14F-4D97-AF65-F5344CB8AC3E}">
        <p14:creationId xmlns:p14="http://schemas.microsoft.com/office/powerpoint/2010/main" val="1405036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DE26E-382D-07B9-40DD-7D840E36F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1DCCA-CAEE-9FD4-97E7-6C366950629D}"/>
              </a:ext>
            </a:extLst>
          </p:cNvPr>
          <p:cNvSpPr>
            <a:spLocks noGrp="1"/>
          </p:cNvSpPr>
          <p:nvPr>
            <p:ph type="title"/>
          </p:nvPr>
        </p:nvSpPr>
        <p:spPr>
          <a:xfrm>
            <a:off x="485775" y="2750335"/>
            <a:ext cx="7394575" cy="2869882"/>
          </a:xfrm>
        </p:spPr>
        <p:txBody>
          <a:bodyPr/>
          <a:lstStyle/>
          <a:p>
            <a:r>
              <a:rPr lang="en-IN" dirty="0">
                <a:latin typeface="EYInterstate Regular" panose="02000503020000020004" pitchFamily="2" charset="0"/>
              </a:rPr>
              <a:t>TE/GE FY26 Program Letter</a:t>
            </a:r>
          </a:p>
        </p:txBody>
      </p:sp>
      <p:cxnSp>
        <p:nvCxnSpPr>
          <p:cNvPr id="4" name="Straight Connector 3">
            <a:extLst>
              <a:ext uri="{FF2B5EF4-FFF2-40B4-BE49-F238E27FC236}">
                <a16:creationId xmlns:a16="http://schemas.microsoft.com/office/drawing/2014/main" id="{8E0E8657-5FBC-A05B-D8E3-5506ED9C1794}"/>
              </a:ext>
            </a:extLst>
          </p:cNvPr>
          <p:cNvCxnSpPr>
            <a:cxnSpLocks/>
          </p:cNvCxnSpPr>
          <p:nvPr/>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Footer Placeholder">
            <a:extLst>
              <a:ext uri="{FF2B5EF4-FFF2-40B4-BE49-F238E27FC236}">
                <a16:creationId xmlns:a16="http://schemas.microsoft.com/office/drawing/2014/main" id="{7A204D46-6451-588A-B566-35C5EA45F3AE}"/>
              </a:ext>
            </a:extLst>
          </p:cNvPr>
          <p:cNvSpPr txBox="1">
            <a:spLocks/>
          </p:cNvSpPr>
          <p:nvPr/>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6" name="Slide Number Placeholder">
            <a:extLst>
              <a:ext uri="{FF2B5EF4-FFF2-40B4-BE49-F238E27FC236}">
                <a16:creationId xmlns:a16="http://schemas.microsoft.com/office/drawing/2014/main" id="{BC296ECE-C23F-77BB-6906-51CDE2990311}"/>
              </a:ext>
            </a:extLst>
          </p:cNvPr>
          <p:cNvSpPr txBox="1">
            <a:spLocks/>
          </p:cNvSpPr>
          <p:nvPr/>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14</a:t>
            </a:fld>
            <a:endParaRPr lang="en-GB" dirty="0"/>
          </a:p>
        </p:txBody>
      </p:sp>
    </p:spTree>
    <p:extLst>
      <p:ext uri="{BB962C8B-B14F-4D97-AF65-F5344CB8AC3E}">
        <p14:creationId xmlns:p14="http://schemas.microsoft.com/office/powerpoint/2010/main" val="1658584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13AC3F0-7673-5FA0-ACF5-659DDD91C79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EF6317F-433E-E624-A880-3026288E8F5E}"/>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2EF6317F-433E-E624-A880-3026288E8F5E}"/>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CD6DEE-75AE-6852-0788-8431B1D42D98}"/>
              </a:ext>
            </a:extLst>
          </p:cNvPr>
          <p:cNvSpPr>
            <a:spLocks noGrp="1"/>
          </p:cNvSpPr>
          <p:nvPr>
            <p:ph type="title"/>
          </p:nvPr>
        </p:nvSpPr>
        <p:spPr>
          <a:xfrm>
            <a:off x="485523" y="369888"/>
            <a:ext cx="12235395" cy="470898"/>
          </a:xfrm>
        </p:spPr>
        <p:txBody>
          <a:bodyPr vert="horz"/>
          <a:lstStyle/>
          <a:p>
            <a:r>
              <a:rPr lang="en-IN" sz="3200" dirty="0">
                <a:latin typeface="EYInterstate Regular" panose="02000503020000020004" pitchFamily="2" charset="0"/>
              </a:rPr>
              <a:t>TEGE Program Letter summary</a:t>
            </a:r>
            <a:endParaRPr lang="en-US" sz="3200" dirty="0">
              <a:latin typeface="EYInterstate Regular" panose="02000503020000020004" pitchFamily="2" charset="0"/>
            </a:endParaRPr>
          </a:p>
        </p:txBody>
      </p:sp>
      <p:grpSp>
        <p:nvGrpSpPr>
          <p:cNvPr id="3" name="Group 2">
            <a:extLst>
              <a:ext uri="{FF2B5EF4-FFF2-40B4-BE49-F238E27FC236}">
                <a16:creationId xmlns:a16="http://schemas.microsoft.com/office/drawing/2014/main" id="{B4BD5548-4FEC-687B-78B2-EF4D4AFB17AB}"/>
              </a:ext>
            </a:extLst>
          </p:cNvPr>
          <p:cNvGrpSpPr/>
          <p:nvPr/>
        </p:nvGrpSpPr>
        <p:grpSpPr>
          <a:xfrm>
            <a:off x="479425" y="1411287"/>
            <a:ext cx="11233149" cy="4681539"/>
            <a:chOff x="479426" y="1411287"/>
            <a:chExt cx="7444462" cy="4681539"/>
          </a:xfrm>
        </p:grpSpPr>
        <p:cxnSp>
          <p:nvCxnSpPr>
            <p:cNvPr id="9" name="Straight Connector 8">
              <a:extLst>
                <a:ext uri="{FF2B5EF4-FFF2-40B4-BE49-F238E27FC236}">
                  <a16:creationId xmlns:a16="http://schemas.microsoft.com/office/drawing/2014/main" id="{692DB67B-B5D9-202B-32F5-D59DC61BDD26}"/>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D64451-6A97-F394-235F-C9A0C367F9C4}"/>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274320" bIns="9144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Purpose and direction</a:t>
              </a:r>
            </a:p>
            <a:p>
              <a:pPr marL="182880" lvl="0" indent="-182880">
                <a:spcAft>
                  <a:spcPts val="1200"/>
                </a:spcAft>
                <a:buClr>
                  <a:srgbClr val="FFE600"/>
                </a:buClr>
                <a:buFont typeface="Wingdings" panose="05000000000000000000" pitchFamily="2" charset="2"/>
                <a:buChar char="§"/>
                <a:defRPr/>
              </a:pPr>
              <a:r>
                <a:rPr lang="en-IN" sz="1600" dirty="0">
                  <a:solidFill>
                    <a:srgbClr val="FFFFFF"/>
                  </a:solidFill>
                </a:rPr>
                <a:t>The FY26 Program Letter serves as TE/GE’s strategic roadmap, aligning exempt-sector oversight with Treasury and IRS enterprise priorities.</a:t>
              </a:r>
            </a:p>
            <a:p>
              <a:pPr marL="182880" lvl="0" indent="-182880">
                <a:spcAft>
                  <a:spcPts val="1200"/>
                </a:spcAft>
                <a:buClr>
                  <a:srgbClr val="FFE600"/>
                </a:buClr>
                <a:buFont typeface="Wingdings" panose="05000000000000000000" pitchFamily="2" charset="2"/>
                <a:buChar char="§"/>
                <a:defRPr/>
              </a:pPr>
              <a:r>
                <a:rPr lang="en-IN" sz="1600" dirty="0">
                  <a:solidFill>
                    <a:srgbClr val="FFFFFF"/>
                  </a:solidFill>
                </a:rPr>
                <a:t>The Program Letter describes general plans and aspirations, without specific details.</a:t>
              </a:r>
            </a:p>
            <a:p>
              <a:pPr marL="182880" lvl="0" indent="-182880">
                <a:spcAft>
                  <a:spcPts val="1200"/>
                </a:spcAft>
                <a:buClr>
                  <a:srgbClr val="FFE600"/>
                </a:buClr>
                <a:buFont typeface="Wingdings" panose="05000000000000000000" pitchFamily="2" charset="2"/>
                <a:buChar char="§"/>
                <a:defRPr/>
              </a:pPr>
              <a:r>
                <a:rPr lang="en-IN" sz="1600" dirty="0">
                  <a:solidFill>
                    <a:srgbClr val="FFFFFF"/>
                  </a:solidFill>
                </a:rPr>
                <a:t>TE/GE states that it will focus on strong compliance outcomes, modernization, operational efficiency and workforce development, while improving taxpayer service.</a:t>
              </a:r>
            </a:p>
            <a:p>
              <a:pPr marL="182880" lvl="0" indent="-182880">
                <a:spcAft>
                  <a:spcPts val="1200"/>
                </a:spcAft>
                <a:buClr>
                  <a:srgbClr val="FFE600"/>
                </a:buClr>
                <a:buFont typeface="Wingdings" panose="05000000000000000000" pitchFamily="2" charset="2"/>
                <a:buChar char="§"/>
                <a:defRPr/>
              </a:pPr>
              <a:r>
                <a:rPr lang="en-IN" sz="1600" dirty="0">
                  <a:solidFill>
                    <a:srgbClr val="FFFFFF"/>
                  </a:solidFill>
                </a:rPr>
                <a:t>TE/GE’s approach emphasizes risk-based, data-driven enforcement, early engagement to promote voluntary compliance and responsible use of advanced technology.</a:t>
              </a:r>
            </a:p>
          </p:txBody>
        </p:sp>
        <p:sp>
          <p:nvSpPr>
            <p:cNvPr id="12" name="TextBox 11">
              <a:extLst>
                <a:ext uri="{FF2B5EF4-FFF2-40B4-BE49-F238E27FC236}">
                  <a16:creationId xmlns:a16="http://schemas.microsoft.com/office/drawing/2014/main" id="{F16BD273-2FF5-C43E-66CF-2B4FB103A54D}"/>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274320" bIns="9144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Strategic focus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TE/GE states that it is strengthening enforcement in high‑risk areas, modernizing systems and processes and investing in people and technology to better support tax‑exempt organizations, government entities and retirement plans.</a:t>
              </a:r>
            </a:p>
          </p:txBody>
        </p:sp>
      </p:grpSp>
    </p:spTree>
    <p:extLst>
      <p:ext uri="{BB962C8B-B14F-4D97-AF65-F5344CB8AC3E}">
        <p14:creationId xmlns:p14="http://schemas.microsoft.com/office/powerpoint/2010/main" val="7778530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C99CCB7-B112-23E1-888C-8DD29E9840F6}"/>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4AC5797-3026-0D84-5605-03A0A1AC3F30}"/>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54AC5797-3026-0D84-5605-03A0A1AC3F30}"/>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0DF2F5-E826-955C-7792-A68C1576FAD1}"/>
              </a:ext>
            </a:extLst>
          </p:cNvPr>
          <p:cNvSpPr>
            <a:spLocks noGrp="1"/>
          </p:cNvSpPr>
          <p:nvPr>
            <p:ph type="title"/>
          </p:nvPr>
        </p:nvSpPr>
        <p:spPr/>
        <p:txBody>
          <a:bodyPr vert="horz"/>
          <a:lstStyle/>
          <a:p>
            <a:r>
              <a:rPr lang="en-IN" sz="3200" dirty="0">
                <a:latin typeface="EYInterstate Regular" panose="02000503020000020004" pitchFamily="2" charset="0"/>
              </a:rPr>
              <a:t>Key takeaways: </a:t>
            </a:r>
            <a:r>
              <a:rPr lang="en-IN" sz="3200" dirty="0"/>
              <a:t>c</a:t>
            </a:r>
            <a:r>
              <a:rPr lang="en-IN" sz="3200" dirty="0">
                <a:latin typeface="EYInterstate Regular" panose="02000503020000020004" pitchFamily="2" charset="0"/>
              </a:rPr>
              <a:t>ompliance, analytics </a:t>
            </a:r>
            <a:r>
              <a:rPr lang="en-IN" sz="3200" dirty="0"/>
              <a:t>and</a:t>
            </a:r>
            <a:r>
              <a:rPr lang="en-IN" sz="3200" dirty="0">
                <a:latin typeface="EYInterstate Regular" panose="02000503020000020004" pitchFamily="2" charset="0"/>
              </a:rPr>
              <a:t> transparency</a:t>
            </a:r>
            <a:endParaRPr lang="en-US" sz="3200" dirty="0">
              <a:latin typeface="EYInterstate Regular" panose="02000503020000020004" pitchFamily="2" charset="0"/>
            </a:endParaRPr>
          </a:p>
        </p:txBody>
      </p:sp>
      <p:cxnSp>
        <p:nvCxnSpPr>
          <p:cNvPr id="9" name="Straight Connector 8">
            <a:extLst>
              <a:ext uri="{FF2B5EF4-FFF2-40B4-BE49-F238E27FC236}">
                <a16:creationId xmlns:a16="http://schemas.microsoft.com/office/drawing/2014/main" id="{89402817-2CF1-2BEF-059E-F028DA32E4EC}"/>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2F19AB-52D2-D451-A996-E9983B411645}"/>
              </a:ext>
            </a:extLst>
          </p:cNvPr>
          <p:cNvCxnSpPr>
            <a:cxnSpLocks/>
          </p:cNvCxnSpPr>
          <p:nvPr/>
        </p:nvCxnSpPr>
        <p:spPr>
          <a:xfrm>
            <a:off x="7990344"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51A5A8D-73E4-F630-4BE0-7F34B14A23C0}"/>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182880" bIns="91440">
            <a:noAutofit/>
          </a:bodyPr>
          <a:lstStyle/>
          <a:p>
            <a:pPr marL="0" marR="0" lvl="0" indent="-36576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Data-driven examinations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TE/GE states that it will continue to examine organizations using data analytics, primarily leveraging Form 990‑series data and referrals.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Analytics are used to identify high‑risk noncompliance, improve case selection and </a:t>
            </a:r>
            <a:r>
              <a:rPr lang="en-IN" sz="1600" dirty="0">
                <a:solidFill>
                  <a:srgbClr val="FFFFFF"/>
                </a:solidFill>
                <a:latin typeface="EYInterstate Light"/>
              </a:rPr>
              <a:t>e</a:t>
            </a: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nable consistent treatment across the exempt sector.</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endParaRPr kumimoji="0" lang="en-IN" sz="1600" b="0"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12" name="TextBox 11">
            <a:extLst>
              <a:ext uri="{FF2B5EF4-FFF2-40B4-BE49-F238E27FC236}">
                <a16:creationId xmlns:a16="http://schemas.microsoft.com/office/drawing/2014/main" id="{86230A16-7AEB-01AD-5201-68DF974E06D3}"/>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182880" bIns="91440">
            <a:noAutofit/>
          </a:bodyPr>
          <a:lstStyle/>
          <a:p>
            <a:pPr marL="0" marR="0" lvl="0" indent="-36576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Compliance and enforcement focus</a:t>
            </a:r>
          </a:p>
          <a:p>
            <a:pPr marL="182880" marR="0" lvl="0" indent="-182880" algn="l" defTabSz="914400" rtl="0" eaLnBrk="1" fontAlgn="auto" latinLnBrk="0" hangingPunct="1">
              <a:lnSpc>
                <a:spcPct val="100000"/>
              </a:lnSpc>
              <a:spcBef>
                <a:spcPts val="0"/>
              </a:spcBef>
              <a:spcAft>
                <a:spcPts val="6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TE/GE states that its enforcement efforts will remain risk‑based, targeted and consistent, prioritizing areas with the highest compliance risk.</a:t>
            </a:r>
          </a:p>
          <a:p>
            <a:pPr marL="182880" marR="0" lvl="0" indent="-182880" algn="l" defTabSz="914400" rtl="0" eaLnBrk="1" fontAlgn="auto" latinLnBrk="0" hangingPunct="1">
              <a:lnSpc>
                <a:spcPct val="100000"/>
              </a:lnSpc>
              <a:spcBef>
                <a:spcPts val="0"/>
              </a:spcBef>
              <a:spcAft>
                <a:spcPts val="6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Enforcement priorities include examinations of tax-exempt hospitals, tax-exempt collectives utilizing name, image and likeness (NIL), arbitrage in tax-advantaged financings, implementation of provisions of One Big Beautiful Bill Act (OBBBA), and combating fraud and abusive transactions.</a:t>
            </a:r>
          </a:p>
        </p:txBody>
      </p:sp>
      <p:sp>
        <p:nvSpPr>
          <p:cNvPr id="13" name="TextBox 12">
            <a:extLst>
              <a:ext uri="{FF2B5EF4-FFF2-40B4-BE49-F238E27FC236}">
                <a16:creationId xmlns:a16="http://schemas.microsoft.com/office/drawing/2014/main" id="{D45FB53B-B982-5EFE-571B-77D17ADDFFFE}"/>
              </a:ext>
            </a:extLst>
          </p:cNvPr>
          <p:cNvSpPr txBox="1">
            <a:spLocks/>
          </p:cNvSpPr>
          <p:nvPr/>
        </p:nvSpPr>
        <p:spPr>
          <a:xfrm>
            <a:off x="8056800" y="1411287"/>
            <a:ext cx="3655775" cy="4681538"/>
          </a:xfrm>
          <a:prstGeom prst="rect">
            <a:avLst/>
          </a:prstGeom>
          <a:solidFill>
            <a:srgbClr val="747480">
              <a:alpha val="35000"/>
            </a:srgbClr>
          </a:solidFill>
        </p:spPr>
        <p:txBody>
          <a:bodyPr wrap="square" lIns="182880" tIns="182880" rIns="182880" bIns="91440">
            <a:noAutofit/>
          </a:bodyPr>
          <a:lstStyle/>
          <a:p>
            <a:pPr marL="0" marR="0" lvl="0" indent="-36576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Use of AI and governance controls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TE/GE states that it will expand use of artificial intelligence (AI) and advanced analytics to support compliance and referral prioritization.</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All AI initiatives will be consistent with IRS AI Governance requirements, with safeguards to protect taxpayer privacy and data security.</a:t>
            </a:r>
          </a:p>
        </p:txBody>
      </p:sp>
    </p:spTree>
    <p:extLst>
      <p:ext uri="{BB962C8B-B14F-4D97-AF65-F5344CB8AC3E}">
        <p14:creationId xmlns:p14="http://schemas.microsoft.com/office/powerpoint/2010/main" val="338972591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4865AD-6FA6-AA9A-4711-72FA7027C4F8}"/>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A03E63E-14DC-793F-1E50-7736A0DD54AA}"/>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4A03E63E-14DC-793F-1E50-7736A0DD54AA}"/>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208ED4B-81C4-C512-5EE0-D764AF9D721B}"/>
              </a:ext>
            </a:extLst>
          </p:cNvPr>
          <p:cNvSpPr>
            <a:spLocks noGrp="1"/>
          </p:cNvSpPr>
          <p:nvPr>
            <p:ph type="title"/>
          </p:nvPr>
        </p:nvSpPr>
        <p:spPr>
          <a:xfrm>
            <a:off x="485523" y="369888"/>
            <a:ext cx="12235395" cy="470898"/>
          </a:xfrm>
        </p:spPr>
        <p:txBody>
          <a:bodyPr vert="horz"/>
          <a:lstStyle/>
          <a:p>
            <a:r>
              <a:rPr lang="en-IN" sz="3000" dirty="0">
                <a:latin typeface="EYInterstate Regular" panose="02000503020000020004" pitchFamily="2" charset="0"/>
              </a:rPr>
              <a:t>Key takeaways: compliance, analytics </a:t>
            </a:r>
            <a:r>
              <a:rPr lang="en-IN" sz="3000" dirty="0"/>
              <a:t>and</a:t>
            </a:r>
            <a:r>
              <a:rPr lang="en-IN" sz="3000" dirty="0">
                <a:latin typeface="EYInterstate Regular" panose="02000503020000020004" pitchFamily="2" charset="0"/>
              </a:rPr>
              <a:t> transparency </a:t>
            </a:r>
            <a:br>
              <a:rPr lang="en-IN" sz="3000" dirty="0">
                <a:latin typeface="EYInterstate Regular" panose="02000503020000020004" pitchFamily="2" charset="0"/>
              </a:rPr>
            </a:br>
            <a:r>
              <a:rPr lang="en-IN" sz="3000" dirty="0">
                <a:latin typeface="EYInterstate Regular" panose="02000503020000020004" pitchFamily="2" charset="0"/>
              </a:rPr>
              <a:t>(continued)</a:t>
            </a:r>
            <a:endParaRPr lang="en-US" sz="3000" dirty="0">
              <a:latin typeface="EYInterstate Regular" panose="02000503020000020004" pitchFamily="2" charset="0"/>
            </a:endParaRPr>
          </a:p>
        </p:txBody>
      </p:sp>
      <p:grpSp>
        <p:nvGrpSpPr>
          <p:cNvPr id="3" name="Group 2">
            <a:extLst>
              <a:ext uri="{FF2B5EF4-FFF2-40B4-BE49-F238E27FC236}">
                <a16:creationId xmlns:a16="http://schemas.microsoft.com/office/drawing/2014/main" id="{3A82C473-644F-EAA9-9175-C6713FC4D419}"/>
              </a:ext>
            </a:extLst>
          </p:cNvPr>
          <p:cNvGrpSpPr/>
          <p:nvPr/>
        </p:nvGrpSpPr>
        <p:grpSpPr>
          <a:xfrm>
            <a:off x="479425" y="1411287"/>
            <a:ext cx="11233149" cy="4681539"/>
            <a:chOff x="479426" y="1411287"/>
            <a:chExt cx="7444462" cy="4681539"/>
          </a:xfrm>
        </p:grpSpPr>
        <p:cxnSp>
          <p:nvCxnSpPr>
            <p:cNvPr id="9" name="Straight Connector 8">
              <a:extLst>
                <a:ext uri="{FF2B5EF4-FFF2-40B4-BE49-F238E27FC236}">
                  <a16:creationId xmlns:a16="http://schemas.microsoft.com/office/drawing/2014/main" id="{032B4A4C-8E2E-3ACD-2316-665535734F4C}"/>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DE803F2-D2FA-65C9-5572-74BA44651F28}"/>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274320" bIns="9144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Forms 990 transparency and redaction</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TE/GE states that it plans to launch a new automated redaction tool for Forms 990 and exempt organization applications.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The redaction tool is designed to improve accuracy and efficiency when posting disclosable information to Tax‑Exempt Organization Search (TEOS).</a:t>
              </a:r>
            </a:p>
          </p:txBody>
        </p:sp>
        <p:sp>
          <p:nvSpPr>
            <p:cNvPr id="12" name="TextBox 11">
              <a:extLst>
                <a:ext uri="{FF2B5EF4-FFF2-40B4-BE49-F238E27FC236}">
                  <a16:creationId xmlns:a16="http://schemas.microsoft.com/office/drawing/2014/main" id="{EE4DE6A2-D0EF-E0C1-C365-5F25261BAAF6}"/>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274320" bIns="9144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Continued TEOS modernization</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TE/GE states that it is continuing to modernize TEOS to improve search, download functionality and usability.</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TE/GE is focusing on making publicly available exempt organization data more accurate, consistent and user‑friendly.</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The data referenced is primarily derived from Forms 990, which the IRS makes publicly available through its TEOS website.</a:t>
              </a:r>
            </a:p>
          </p:txBody>
        </p:sp>
      </p:grpSp>
    </p:spTree>
    <p:extLst>
      <p:ext uri="{BB962C8B-B14F-4D97-AF65-F5344CB8AC3E}">
        <p14:creationId xmlns:p14="http://schemas.microsoft.com/office/powerpoint/2010/main" val="273558440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CD9B9-F32F-A631-B161-3274EB25DE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90D0B5-FC37-D2E6-5B18-7DDB8BD2339D}"/>
              </a:ext>
            </a:extLst>
          </p:cNvPr>
          <p:cNvSpPr>
            <a:spLocks noGrp="1"/>
          </p:cNvSpPr>
          <p:nvPr>
            <p:ph type="title"/>
          </p:nvPr>
        </p:nvSpPr>
        <p:spPr/>
        <p:txBody>
          <a:bodyPr/>
          <a:lstStyle/>
          <a:p>
            <a:r>
              <a:rPr lang="en-IN" dirty="0"/>
              <a:t>Polling question 3</a:t>
            </a:r>
          </a:p>
        </p:txBody>
      </p:sp>
      <p:sp>
        <p:nvSpPr>
          <p:cNvPr id="2" name="Content Placeholder 7">
            <a:extLst>
              <a:ext uri="{FF2B5EF4-FFF2-40B4-BE49-F238E27FC236}">
                <a16:creationId xmlns:a16="http://schemas.microsoft.com/office/drawing/2014/main" id="{4E11B665-F54D-C276-F063-D749C9F64187}"/>
              </a:ext>
            </a:extLst>
          </p:cNvPr>
          <p:cNvSpPr txBox="1">
            <a:spLocks/>
          </p:cNvSpPr>
          <p:nvPr/>
        </p:nvSpPr>
        <p:spPr>
          <a:xfrm>
            <a:off x="479426" y="2514175"/>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Consider determination requests and issue determination letters</a:t>
            </a:r>
          </a:p>
        </p:txBody>
      </p:sp>
      <p:sp>
        <p:nvSpPr>
          <p:cNvPr id="3" name="Content Placeholder 7">
            <a:extLst>
              <a:ext uri="{FF2B5EF4-FFF2-40B4-BE49-F238E27FC236}">
                <a16:creationId xmlns:a16="http://schemas.microsoft.com/office/drawing/2014/main" id="{405C3EA3-1F58-E3B6-5D0B-E19EB34FAF2E}"/>
              </a:ext>
            </a:extLst>
          </p:cNvPr>
          <p:cNvSpPr txBox="1">
            <a:spLocks/>
          </p:cNvSpPr>
          <p:nvPr/>
        </p:nvSpPr>
        <p:spPr>
          <a:xfrm>
            <a:off x="479426" y="3473484"/>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Examine tax-exempt organizations for compliance with federal tax law</a:t>
            </a:r>
          </a:p>
        </p:txBody>
      </p:sp>
      <p:sp>
        <p:nvSpPr>
          <p:cNvPr id="4" name="Content Placeholder 7">
            <a:extLst>
              <a:ext uri="{FF2B5EF4-FFF2-40B4-BE49-F238E27FC236}">
                <a16:creationId xmlns:a16="http://schemas.microsoft.com/office/drawing/2014/main" id="{FF66E6FC-05F7-98F9-001A-67C63865E76D}"/>
              </a:ext>
            </a:extLst>
          </p:cNvPr>
          <p:cNvSpPr txBox="1">
            <a:spLocks/>
          </p:cNvSpPr>
          <p:nvPr/>
        </p:nvSpPr>
        <p:spPr>
          <a:xfrm>
            <a:off x="479426" y="443279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Offer programs to enable tax-exempt organizations to voluntarily correct mistakes and maintain compliance</a:t>
            </a:r>
          </a:p>
        </p:txBody>
      </p:sp>
      <p:sp>
        <p:nvSpPr>
          <p:cNvPr id="8" name="Content Placeholder 7">
            <a:extLst>
              <a:ext uri="{FF2B5EF4-FFF2-40B4-BE49-F238E27FC236}">
                <a16:creationId xmlns:a16="http://schemas.microsoft.com/office/drawing/2014/main" id="{DAB4B787-1727-7426-122C-F36ACE79D3CB}"/>
              </a:ext>
            </a:extLst>
          </p:cNvPr>
          <p:cNvSpPr txBox="1">
            <a:spLocks/>
          </p:cNvSpPr>
          <p:nvPr/>
        </p:nvSpPr>
        <p:spPr>
          <a:xfrm>
            <a:off x="479426" y="539210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All of the above</a:t>
            </a:r>
          </a:p>
        </p:txBody>
      </p:sp>
      <p:sp>
        <p:nvSpPr>
          <p:cNvPr id="9" name="Rectangle 8">
            <a:extLst>
              <a:ext uri="{FF2B5EF4-FFF2-40B4-BE49-F238E27FC236}">
                <a16:creationId xmlns:a16="http://schemas.microsoft.com/office/drawing/2014/main" id="{72891F23-58FE-62F8-15C9-1477890BDA49}"/>
              </a:ext>
            </a:extLst>
          </p:cNvPr>
          <p:cNvSpPr>
            <a:spLocks/>
          </p:cNvSpPr>
          <p:nvPr/>
        </p:nvSpPr>
        <p:spPr>
          <a:xfrm>
            <a:off x="485523" y="1418491"/>
            <a:ext cx="11227052" cy="369332"/>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IN" sz="2400" b="1" dirty="0">
                <a:latin typeface="EYInterstate Regular" panose="02000503020000020004" pitchFamily="2" charset="0"/>
              </a:rPr>
              <a:t>What is the IRS Tax-Exempt and Government Entities division’s role? </a:t>
            </a:r>
          </a:p>
        </p:txBody>
      </p:sp>
      <p:sp>
        <p:nvSpPr>
          <p:cNvPr id="10" name="Oval 9">
            <a:extLst>
              <a:ext uri="{FF2B5EF4-FFF2-40B4-BE49-F238E27FC236}">
                <a16:creationId xmlns:a16="http://schemas.microsoft.com/office/drawing/2014/main" id="{3AA8677A-CCF9-1BEE-D609-CD908325A192}"/>
              </a:ext>
            </a:extLst>
          </p:cNvPr>
          <p:cNvSpPr>
            <a:spLocks/>
          </p:cNvSpPr>
          <p:nvPr/>
        </p:nvSpPr>
        <p:spPr>
          <a:xfrm>
            <a:off x="597817" y="2669545"/>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A</a:t>
            </a:r>
          </a:p>
        </p:txBody>
      </p:sp>
      <p:sp>
        <p:nvSpPr>
          <p:cNvPr id="11" name="Oval 10">
            <a:extLst>
              <a:ext uri="{FF2B5EF4-FFF2-40B4-BE49-F238E27FC236}">
                <a16:creationId xmlns:a16="http://schemas.microsoft.com/office/drawing/2014/main" id="{02256DD1-601C-8E4C-73F9-48728F41981C}"/>
              </a:ext>
            </a:extLst>
          </p:cNvPr>
          <p:cNvSpPr>
            <a:spLocks/>
          </p:cNvSpPr>
          <p:nvPr/>
        </p:nvSpPr>
        <p:spPr>
          <a:xfrm>
            <a:off x="597817" y="3628854"/>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B</a:t>
            </a:r>
          </a:p>
        </p:txBody>
      </p:sp>
      <p:sp>
        <p:nvSpPr>
          <p:cNvPr id="12" name="Oval 11">
            <a:extLst>
              <a:ext uri="{FF2B5EF4-FFF2-40B4-BE49-F238E27FC236}">
                <a16:creationId xmlns:a16="http://schemas.microsoft.com/office/drawing/2014/main" id="{0A2D1A69-80D9-5A93-F80C-C5D88F9BC698}"/>
              </a:ext>
            </a:extLst>
          </p:cNvPr>
          <p:cNvSpPr>
            <a:spLocks/>
          </p:cNvSpPr>
          <p:nvPr/>
        </p:nvSpPr>
        <p:spPr>
          <a:xfrm>
            <a:off x="597817" y="4588163"/>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C</a:t>
            </a:r>
          </a:p>
        </p:txBody>
      </p:sp>
      <p:sp>
        <p:nvSpPr>
          <p:cNvPr id="13" name="Oval 12">
            <a:extLst>
              <a:ext uri="{FF2B5EF4-FFF2-40B4-BE49-F238E27FC236}">
                <a16:creationId xmlns:a16="http://schemas.microsoft.com/office/drawing/2014/main" id="{034F102E-9D65-9808-5E83-26AF8643108B}"/>
              </a:ext>
            </a:extLst>
          </p:cNvPr>
          <p:cNvSpPr>
            <a:spLocks/>
          </p:cNvSpPr>
          <p:nvPr/>
        </p:nvSpPr>
        <p:spPr>
          <a:xfrm>
            <a:off x="597817" y="5547473"/>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D</a:t>
            </a:r>
          </a:p>
        </p:txBody>
      </p:sp>
    </p:spTree>
    <p:extLst>
      <p:ext uri="{BB962C8B-B14F-4D97-AF65-F5344CB8AC3E}">
        <p14:creationId xmlns:p14="http://schemas.microsoft.com/office/powerpoint/2010/main" val="2573800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D412E-D7FA-CEA6-9C1F-D014CF18E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4A8608-F76A-A5DF-837E-64A13F8D8B18}"/>
              </a:ext>
            </a:extLst>
          </p:cNvPr>
          <p:cNvSpPr>
            <a:spLocks noGrp="1"/>
          </p:cNvSpPr>
          <p:nvPr>
            <p:ph type="title"/>
          </p:nvPr>
        </p:nvSpPr>
        <p:spPr/>
        <p:txBody>
          <a:bodyPr/>
          <a:lstStyle/>
          <a:p>
            <a:r>
              <a:rPr lang="en-IN" dirty="0">
                <a:latin typeface="EYInterstate Regular" panose="02000503020000020004" pitchFamily="2" charset="0"/>
              </a:rPr>
              <a:t>IRS/Treasury Priority Guidance Plan 2025–2026</a:t>
            </a:r>
          </a:p>
        </p:txBody>
      </p:sp>
      <p:cxnSp>
        <p:nvCxnSpPr>
          <p:cNvPr id="5" name="Straight Connector 4">
            <a:extLst>
              <a:ext uri="{FF2B5EF4-FFF2-40B4-BE49-F238E27FC236}">
                <a16:creationId xmlns:a16="http://schemas.microsoft.com/office/drawing/2014/main" id="{CCB36A7B-AEED-525D-6F82-E7852B5A0D78}"/>
              </a:ext>
            </a:extLst>
          </p:cNvPr>
          <p:cNvCxnSpPr>
            <a:cxnSpLocks/>
          </p:cNvCxnSpPr>
          <p:nvPr/>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 name="Footer Placeholder">
            <a:extLst>
              <a:ext uri="{FF2B5EF4-FFF2-40B4-BE49-F238E27FC236}">
                <a16:creationId xmlns:a16="http://schemas.microsoft.com/office/drawing/2014/main" id="{49D9EBF9-EFF7-C42D-98EB-4CCD412479D1}"/>
              </a:ext>
            </a:extLst>
          </p:cNvPr>
          <p:cNvSpPr txBox="1">
            <a:spLocks/>
          </p:cNvSpPr>
          <p:nvPr/>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7" name="Slide Number Placeholder">
            <a:extLst>
              <a:ext uri="{FF2B5EF4-FFF2-40B4-BE49-F238E27FC236}">
                <a16:creationId xmlns:a16="http://schemas.microsoft.com/office/drawing/2014/main" id="{03B450A3-63B7-CBB8-E5C2-0B4DC5272DFA}"/>
              </a:ext>
            </a:extLst>
          </p:cNvPr>
          <p:cNvSpPr txBox="1">
            <a:spLocks/>
          </p:cNvSpPr>
          <p:nvPr/>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19</a:t>
            </a:fld>
            <a:endParaRPr lang="en-GB" dirty="0"/>
          </a:p>
        </p:txBody>
      </p:sp>
    </p:spTree>
    <p:extLst>
      <p:ext uri="{BB962C8B-B14F-4D97-AF65-F5344CB8AC3E}">
        <p14:creationId xmlns:p14="http://schemas.microsoft.com/office/powerpoint/2010/main" val="3871129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60A124-4430-15AB-7A5E-FDF934BCE6AC}"/>
              </a:ext>
            </a:extLst>
          </p:cNvPr>
          <p:cNvSpPr>
            <a:spLocks noGrp="1"/>
          </p:cNvSpPr>
          <p:nvPr>
            <p:ph type="title"/>
          </p:nvPr>
        </p:nvSpPr>
        <p:spPr>
          <a:xfrm>
            <a:off x="483827" y="369888"/>
            <a:ext cx="11224347" cy="470898"/>
          </a:xfrm>
        </p:spPr>
        <p:txBody>
          <a:bodyPr/>
          <a:lstStyle/>
          <a:p>
            <a:r>
              <a:rPr lang="en-IN" sz="3200" dirty="0">
                <a:latin typeface="EYInterstate Regular" panose="02000503020000020004" pitchFamily="2" charset="0"/>
              </a:rPr>
              <a:t>Disclaimer</a:t>
            </a:r>
          </a:p>
        </p:txBody>
      </p:sp>
      <p:sp>
        <p:nvSpPr>
          <p:cNvPr id="6" name="Text Placeholder 5">
            <a:extLst>
              <a:ext uri="{FF2B5EF4-FFF2-40B4-BE49-F238E27FC236}">
                <a16:creationId xmlns:a16="http://schemas.microsoft.com/office/drawing/2014/main" id="{54329EEF-15E3-D57A-E031-0DEA7D7F07FB}"/>
              </a:ext>
            </a:extLst>
          </p:cNvPr>
          <p:cNvSpPr txBox="1">
            <a:spLocks/>
          </p:cNvSpPr>
          <p:nvPr/>
        </p:nvSpPr>
        <p:spPr>
          <a:xfrm>
            <a:off x="491147" y="1412875"/>
            <a:ext cx="11221427" cy="4679950"/>
          </a:xfrm>
          <a:prstGeom prst="rect">
            <a:avLst/>
          </a:prstGeom>
        </p:spPr>
        <p:txBody>
          <a:bodyPr lIns="0" tIns="0" rIns="0" bIns="0"/>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182880" lvl="1" indent="-182880">
              <a:spcBef>
                <a:spcPts val="0"/>
              </a:spcBef>
              <a:spcAft>
                <a:spcPts val="1200"/>
              </a:spcAft>
            </a:pPr>
            <a:r>
              <a:rPr lang="en-US" dirty="0"/>
              <a:t>EY refers to the global organization, and may refer to one or more, of the member firms of Ernst &amp; Young Global Limited, each of which is a separate legal entity. Ernst &amp; Young LLP is a client-serving member firm of Ernst &amp; Young Global Limited operating in the US.</a:t>
            </a:r>
          </a:p>
          <a:p>
            <a:pPr marL="182880" lvl="1" indent="-182880">
              <a:spcBef>
                <a:spcPts val="0"/>
              </a:spcBef>
              <a:spcAft>
                <a:spcPts val="1200"/>
              </a:spcAft>
            </a:pPr>
            <a:r>
              <a:rPr lang="en-US" dirty="0"/>
              <a:t>This presentation is © 2026 Ernst &amp; Young LLP. All Rights Reserved. No part of this document may be reproduced, transmitted or otherwise distributed in any form or by any means, electronic or mechanical, including by photocopying, facsimile transmission, recording, rekeying or using any information storage and retrieval system, without written permission from Ernst &amp; Young LLP. Any reproduction, transmission or distribution of this form or any of the material herein is prohibited and is in violation of US and international law. Ernst &amp; Young LLP expressly disclaims any liability in connection with use of this presentation or its contents by any third party.</a:t>
            </a:r>
          </a:p>
          <a:p>
            <a:pPr marL="182880" lvl="1" indent="-182880">
              <a:spcBef>
                <a:spcPts val="0"/>
              </a:spcBef>
              <a:spcAft>
                <a:spcPts val="1200"/>
              </a:spcAft>
            </a:pPr>
            <a:r>
              <a:rPr lang="en-US" dirty="0"/>
              <a:t>Views expressed in this presentation are those of the speakers and do not necessarily represent the views of </a:t>
            </a:r>
            <a:br>
              <a:rPr lang="en-US" dirty="0"/>
            </a:br>
            <a:r>
              <a:rPr lang="en-US" dirty="0"/>
              <a:t>Ernst &amp; Young LLP. </a:t>
            </a:r>
          </a:p>
          <a:p>
            <a:pPr marL="182880" lvl="1" indent="-182880">
              <a:spcBef>
                <a:spcPts val="0"/>
              </a:spcBef>
              <a:spcAft>
                <a:spcPts val="1200"/>
              </a:spcAft>
            </a:pPr>
            <a:r>
              <a:rPr lang="en-US" dirty="0"/>
              <a:t>This presentation is provided solely for the purpose of enhancing knowledge on tax matters. It does not provide accounting, tax, legal or other professional advice because it does not take into account any specific taxpayer’s facts and circumstances. </a:t>
            </a:r>
          </a:p>
          <a:p>
            <a:pPr marL="182880" lvl="1" indent="-182880">
              <a:spcBef>
                <a:spcPts val="0"/>
              </a:spcBef>
              <a:spcAft>
                <a:spcPts val="1200"/>
              </a:spcAft>
            </a:pPr>
            <a:r>
              <a:rPr lang="en-US" dirty="0"/>
              <a:t>Neither EY nor any member firm thereof shall bear any responsibility whatsoever for the content, accuracy or security of any third-party websites that are linked (by way of hyperlink or otherwise) in this presentation. </a:t>
            </a:r>
          </a:p>
        </p:txBody>
      </p:sp>
      <p:sp>
        <p:nvSpPr>
          <p:cNvPr id="2" name="Slide Number Placeholder">
            <a:extLst>
              <a:ext uri="{FF2B5EF4-FFF2-40B4-BE49-F238E27FC236}">
                <a16:creationId xmlns:a16="http://schemas.microsoft.com/office/drawing/2014/main" id="{09194279-702F-D017-AA27-E20B7236B826}"/>
              </a:ext>
            </a:extLst>
          </p:cNvPr>
          <p:cNvSpPr txBox="1">
            <a:spLocks/>
          </p:cNvSpPr>
          <p:nvPr/>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2</a:t>
            </a:fld>
            <a:endParaRPr lang="en-GB" dirty="0"/>
          </a:p>
        </p:txBody>
      </p:sp>
      <p:sp>
        <p:nvSpPr>
          <p:cNvPr id="3" name="Footer Placeholder">
            <a:extLst>
              <a:ext uri="{FF2B5EF4-FFF2-40B4-BE49-F238E27FC236}">
                <a16:creationId xmlns:a16="http://schemas.microsoft.com/office/drawing/2014/main" id="{81D61888-2012-50C2-0189-E3BD65134B39}"/>
              </a:ext>
            </a:extLst>
          </p:cNvPr>
          <p:cNvSpPr txBox="1">
            <a:spLocks/>
          </p:cNvSpPr>
          <p:nvPr/>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Tree>
    <p:extLst>
      <p:ext uri="{BB962C8B-B14F-4D97-AF65-F5344CB8AC3E}">
        <p14:creationId xmlns:p14="http://schemas.microsoft.com/office/powerpoint/2010/main" val="2352583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01D993-19E0-4017-D170-C457E8E89C39}"/>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29BF3EB-64F1-19E6-9106-C3E59484C9B2}"/>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529BF3EB-64F1-19E6-9106-C3E59484C9B2}"/>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9F0192C-1921-34D8-B31C-FF27EEE07F3C}"/>
              </a:ext>
            </a:extLst>
          </p:cNvPr>
          <p:cNvSpPr>
            <a:spLocks noGrp="1"/>
          </p:cNvSpPr>
          <p:nvPr>
            <p:ph type="title"/>
          </p:nvPr>
        </p:nvSpPr>
        <p:spPr>
          <a:xfrm>
            <a:off x="485523" y="369888"/>
            <a:ext cx="12235395" cy="470898"/>
          </a:xfrm>
        </p:spPr>
        <p:txBody>
          <a:bodyPr vert="horz"/>
          <a:lstStyle/>
          <a:p>
            <a:r>
              <a:rPr lang="en-IN" sz="2800" dirty="0">
                <a:latin typeface="EYInterstate Regular" panose="02000503020000020004" pitchFamily="2" charset="0"/>
              </a:rPr>
              <a:t>Department of the Treasury FY25-26 Priority Guidance Plan</a:t>
            </a:r>
            <a:endParaRPr lang="en-US" sz="2800" dirty="0">
              <a:latin typeface="EYInterstate Regular" panose="02000503020000020004" pitchFamily="2" charset="0"/>
            </a:endParaRPr>
          </a:p>
        </p:txBody>
      </p:sp>
      <p:grpSp>
        <p:nvGrpSpPr>
          <p:cNvPr id="3" name="Group 2">
            <a:extLst>
              <a:ext uri="{FF2B5EF4-FFF2-40B4-BE49-F238E27FC236}">
                <a16:creationId xmlns:a16="http://schemas.microsoft.com/office/drawing/2014/main" id="{F5B3D1DC-1819-C2AF-6179-8B4F44416B62}"/>
              </a:ext>
            </a:extLst>
          </p:cNvPr>
          <p:cNvGrpSpPr/>
          <p:nvPr/>
        </p:nvGrpSpPr>
        <p:grpSpPr>
          <a:xfrm>
            <a:off x="479425" y="1411287"/>
            <a:ext cx="11233150" cy="4681539"/>
            <a:chOff x="479426" y="1411287"/>
            <a:chExt cx="7444462" cy="4681539"/>
          </a:xfrm>
        </p:grpSpPr>
        <p:cxnSp>
          <p:nvCxnSpPr>
            <p:cNvPr id="9" name="Straight Connector 8">
              <a:extLst>
                <a:ext uri="{FF2B5EF4-FFF2-40B4-BE49-F238E27FC236}">
                  <a16:creationId xmlns:a16="http://schemas.microsoft.com/office/drawing/2014/main" id="{9B837124-C955-D514-25A2-4696FA2C00F6}"/>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59B8F30-61DF-65B5-98DC-622956909A7C}"/>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274320" bIns="91440">
              <a:noAutofit/>
            </a:bodyPr>
            <a:lstStyle/>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Identify priorities for allocating Treasury and IRS resources for the year (July 1, 2025 through June 30, 2026)</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Aims to focus resources on guidance items that are most important to taxpayers and tax administration</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Seven priority guidance items specifically pertain to tax-exempt organizations </a:t>
              </a:r>
            </a:p>
          </p:txBody>
        </p:sp>
        <p:sp>
          <p:nvSpPr>
            <p:cNvPr id="12" name="TextBox 11">
              <a:extLst>
                <a:ext uri="{FF2B5EF4-FFF2-40B4-BE49-F238E27FC236}">
                  <a16:creationId xmlns:a16="http://schemas.microsoft.com/office/drawing/2014/main" id="{3A8B45EB-C863-8591-F17E-C3122CA6EAD0}"/>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274320" bIns="91440">
              <a:noAutofit/>
            </a:bodyPr>
            <a:lstStyle/>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Notable omissions from the Plan that were on the prior year’s Plan include guidance on: </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501(r) regulations</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Allocation of expenses for unrelated business taxable income (UBTI) calculation</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Certain donor-advised fund issues</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Group exemption letters</a:t>
              </a:r>
            </a:p>
          </p:txBody>
        </p:sp>
      </p:grpSp>
    </p:spTree>
    <p:extLst>
      <p:ext uri="{BB962C8B-B14F-4D97-AF65-F5344CB8AC3E}">
        <p14:creationId xmlns:p14="http://schemas.microsoft.com/office/powerpoint/2010/main" val="1251347467"/>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780DF0B-4395-B946-7D37-E088D5F6A4BA}"/>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044B5F9-DEB3-18AD-8542-B498D78E155D}"/>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274320" bIns="91440">
            <a:noAutofit/>
          </a:bodyPr>
          <a:lstStyle/>
          <a:p>
            <a:pPr marL="342900" marR="0" lvl="0" indent="-342900" algn="l" defTabSz="914400" rtl="0" eaLnBrk="1" fontAlgn="auto" latinLnBrk="0" hangingPunct="1">
              <a:lnSpc>
                <a:spcPct val="100000"/>
              </a:lnSpc>
              <a:spcBef>
                <a:spcPts val="0"/>
              </a:spcBef>
              <a:spcAft>
                <a:spcPts val="1200"/>
              </a:spcAft>
              <a:buClr>
                <a:srgbClr val="FFE600"/>
              </a:buClr>
              <a:buSzTx/>
              <a:buFont typeface="+mj-lt"/>
              <a:buAutoNum type="arabicPeriod"/>
              <a:tabLst/>
              <a:defRPr/>
            </a:pPr>
            <a:r>
              <a:rPr kumimoji="0" lang="en-IN" sz="1600" i="0" u="none" strike="noStrike" kern="1200" cap="none" spc="0" normalizeH="0" baseline="0" noProof="0" dirty="0">
                <a:ln>
                  <a:noFill/>
                </a:ln>
                <a:solidFill>
                  <a:srgbClr val="FFFFFF"/>
                </a:solidFill>
                <a:effectLst/>
                <a:uLnTx/>
                <a:uFillTx/>
              </a:rPr>
              <a:t>Guidance on the application of the fundamental public policy against racial discrimination in determining the eligibility of private schools for tax exemption under IRC Section 501(c)(3) </a:t>
            </a:r>
          </a:p>
          <a:p>
            <a:pPr marL="342900" lvl="0" indent="-342900">
              <a:spcAft>
                <a:spcPts val="1200"/>
              </a:spcAft>
              <a:buClr>
                <a:srgbClr val="FFE600"/>
              </a:buClr>
              <a:buFont typeface="+mj-lt"/>
              <a:buAutoNum type="arabicPeriod"/>
              <a:defRPr/>
            </a:pPr>
            <a:r>
              <a:rPr kumimoji="0" lang="en-IN" sz="1600" i="0" u="none" strike="noStrike" kern="1200" cap="none" spc="0" normalizeH="0" baseline="0" noProof="0" dirty="0">
                <a:ln>
                  <a:noFill/>
                </a:ln>
                <a:solidFill>
                  <a:srgbClr val="FFFFFF"/>
                </a:solidFill>
                <a:effectLst/>
                <a:uLnTx/>
                <a:uFillTx/>
              </a:rPr>
              <a:t>The “Johnson Amendment” </a:t>
            </a:r>
            <a:r>
              <a:rPr lang="en-IN" sz="1600" dirty="0">
                <a:solidFill>
                  <a:srgbClr val="FFFFFF"/>
                </a:solidFill>
              </a:rPr>
              <a:t>—</a:t>
            </a:r>
            <a:r>
              <a:rPr kumimoji="0" lang="en-IN" sz="1600" i="0" u="none" strike="noStrike" kern="1200" cap="none" spc="0" normalizeH="0" baseline="0" noProof="0" dirty="0">
                <a:ln>
                  <a:noFill/>
                </a:ln>
                <a:solidFill>
                  <a:srgbClr val="FFFFFF"/>
                </a:solidFill>
                <a:effectLst/>
                <a:uLnTx/>
                <a:uFillTx/>
              </a:rPr>
              <a:t> guidance addressing the prohibition of exempt organizations’ participation in political campaigns under IRC Section 501(c)(3)</a:t>
            </a:r>
          </a:p>
          <a:p>
            <a:pPr marL="342900" marR="0" lvl="0" indent="-342900" algn="l" defTabSz="914400" rtl="0" eaLnBrk="1" fontAlgn="auto" latinLnBrk="0" hangingPunct="1">
              <a:lnSpc>
                <a:spcPct val="100000"/>
              </a:lnSpc>
              <a:spcBef>
                <a:spcPts val="0"/>
              </a:spcBef>
              <a:spcAft>
                <a:spcPts val="1200"/>
              </a:spcAft>
              <a:buClr>
                <a:srgbClr val="FFE600"/>
              </a:buClr>
              <a:buSzTx/>
              <a:buFont typeface="+mj-lt"/>
              <a:buAutoNum type="arabicPeriod"/>
              <a:tabLst/>
              <a:defRPr/>
            </a:pPr>
            <a:r>
              <a:rPr kumimoji="0" lang="en-IN" sz="1600" i="0" u="none" strike="noStrike" kern="1200" cap="none" spc="0" normalizeH="0" baseline="0" noProof="0" dirty="0">
                <a:ln>
                  <a:noFill/>
                </a:ln>
                <a:solidFill>
                  <a:srgbClr val="FFFFFF"/>
                </a:solidFill>
                <a:effectLst/>
                <a:uLnTx/>
                <a:uFillTx/>
              </a:rPr>
              <a:t>Proposed regulations addressing expenditure responsibility requirements under IRC Section 4945</a:t>
            </a:r>
          </a:p>
          <a:p>
            <a:pPr marL="342900" lvl="0" indent="-342900">
              <a:spcAft>
                <a:spcPts val="1200"/>
              </a:spcAft>
              <a:buClr>
                <a:srgbClr val="FFE600"/>
              </a:buClr>
              <a:buFont typeface="+mj-lt"/>
              <a:buAutoNum type="arabicPeriod"/>
              <a:defRPr/>
            </a:pPr>
            <a:r>
              <a:rPr kumimoji="0" lang="en-IN" sz="1600" i="0" u="none" strike="noStrike" kern="1200" cap="none" spc="0" normalizeH="0" baseline="0" noProof="0" dirty="0">
                <a:ln>
                  <a:noFill/>
                </a:ln>
                <a:solidFill>
                  <a:srgbClr val="FFFFFF"/>
                </a:solidFill>
                <a:effectLst/>
                <a:uLnTx/>
                <a:uFillTx/>
              </a:rPr>
              <a:t>IRC Section 4960 </a:t>
            </a:r>
            <a:r>
              <a:rPr lang="en-IN" sz="1600" dirty="0">
                <a:solidFill>
                  <a:srgbClr val="FFFFFF"/>
                </a:solidFill>
              </a:rPr>
              <a:t>—</a:t>
            </a:r>
            <a:r>
              <a:rPr kumimoji="0" lang="en-IN" sz="1600" i="0" u="none" strike="noStrike" kern="1200" cap="none" spc="0" normalizeH="0" baseline="0" noProof="0" dirty="0">
                <a:ln>
                  <a:noFill/>
                </a:ln>
                <a:solidFill>
                  <a:srgbClr val="FFFFFF"/>
                </a:solidFill>
                <a:effectLst/>
                <a:uLnTx/>
                <a:uFillTx/>
              </a:rPr>
              <a:t> guidance on expanded definition of “covered employees” for purposes of determining excise tax on excess compensation paid by exempt organizations, based on OBBBA amendments to IRC Section 4960</a:t>
            </a:r>
          </a:p>
        </p:txBody>
      </p:sp>
      <p:sp>
        <p:nvSpPr>
          <p:cNvPr id="12" name="TextBox 11">
            <a:extLst>
              <a:ext uri="{FF2B5EF4-FFF2-40B4-BE49-F238E27FC236}">
                <a16:creationId xmlns:a16="http://schemas.microsoft.com/office/drawing/2014/main" id="{727A4A99-43C5-A940-62C1-814A6CAE5AAE}"/>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342900" marR="0" lvl="0" indent="-342900" algn="l" defTabSz="914400" rtl="0" eaLnBrk="1" fontAlgn="auto" latinLnBrk="0" hangingPunct="1">
              <a:lnSpc>
                <a:spcPct val="100000"/>
              </a:lnSpc>
              <a:spcBef>
                <a:spcPts val="0"/>
              </a:spcBef>
              <a:spcAft>
                <a:spcPts val="1200"/>
              </a:spcAft>
              <a:buClr>
                <a:srgbClr val="FFE600"/>
              </a:buClr>
              <a:buSzTx/>
              <a:buFont typeface="+mj-lt"/>
              <a:buAutoNum type="arabicPeriod" startAt="5"/>
              <a:tabLst/>
              <a:defRPr/>
            </a:pPr>
            <a:r>
              <a:rPr kumimoji="0" lang="en-IN" sz="1600" i="0" u="none" strike="noStrike" kern="1200" cap="none" spc="0" normalizeH="0" baseline="0" noProof="0" dirty="0">
                <a:ln>
                  <a:noFill/>
                </a:ln>
                <a:solidFill>
                  <a:srgbClr val="FFFFFF"/>
                </a:solidFill>
                <a:effectLst/>
                <a:uLnTx/>
                <a:uFillTx/>
              </a:rPr>
              <a:t>Donor-advised funds (DAFs) — final regulations regarding excise taxes on taxable distributions under IRC Section 4966 </a:t>
            </a:r>
          </a:p>
          <a:p>
            <a:pPr marL="342900" lvl="0" indent="-342900">
              <a:spcAft>
                <a:spcPts val="1200"/>
              </a:spcAft>
              <a:buClr>
                <a:srgbClr val="FFE600"/>
              </a:buClr>
              <a:buFont typeface="+mj-lt"/>
              <a:buAutoNum type="arabicPeriod" startAt="5"/>
              <a:defRPr/>
            </a:pPr>
            <a:r>
              <a:rPr kumimoji="0" lang="en-IN" sz="1600" i="0" u="none" strike="noStrike" kern="1200" cap="none" spc="0" normalizeH="0" baseline="0" noProof="0" dirty="0">
                <a:ln>
                  <a:noFill/>
                </a:ln>
                <a:solidFill>
                  <a:srgbClr val="FFFFFF"/>
                </a:solidFill>
                <a:effectLst/>
                <a:uLnTx/>
                <a:uFillTx/>
              </a:rPr>
              <a:t>IRC Section 4968 </a:t>
            </a:r>
            <a:r>
              <a:rPr lang="en-IN" sz="1600" dirty="0">
                <a:solidFill>
                  <a:srgbClr val="FFFFFF"/>
                </a:solidFill>
              </a:rPr>
              <a:t>—</a:t>
            </a:r>
            <a:r>
              <a:rPr kumimoji="0" lang="en-IN" sz="1600" i="0" u="none" strike="noStrike" kern="1200" cap="none" spc="0" normalizeH="0" baseline="0" noProof="0" dirty="0">
                <a:ln>
                  <a:noFill/>
                </a:ln>
                <a:solidFill>
                  <a:srgbClr val="FFFFFF"/>
                </a:solidFill>
                <a:effectLst/>
                <a:uLnTx/>
                <a:uFillTx/>
              </a:rPr>
              <a:t> </a:t>
            </a:r>
            <a:r>
              <a:rPr lang="en-IN" sz="1600" dirty="0">
                <a:solidFill>
                  <a:srgbClr val="FFFFFF"/>
                </a:solidFill>
              </a:rPr>
              <a:t>g</a:t>
            </a:r>
            <a:r>
              <a:rPr kumimoji="0" lang="en-IN" sz="1600" i="0" u="none" strike="noStrike" kern="1200" cap="none" spc="0" normalizeH="0" baseline="0" noProof="0" dirty="0">
                <a:ln>
                  <a:noFill/>
                </a:ln>
                <a:solidFill>
                  <a:srgbClr val="FFFFFF"/>
                </a:solidFill>
                <a:effectLst/>
                <a:uLnTx/>
                <a:uFillTx/>
              </a:rPr>
              <a:t>uidance on excise tax on investment income of certain private universities, based on OBBBA amendments to IRC Section 4968</a:t>
            </a:r>
          </a:p>
          <a:p>
            <a:pPr marL="342900" lvl="0" indent="-342900">
              <a:spcAft>
                <a:spcPts val="1200"/>
              </a:spcAft>
              <a:buClr>
                <a:srgbClr val="FFE600"/>
              </a:buClr>
              <a:buFont typeface="+mj-lt"/>
              <a:buAutoNum type="arabicPeriod" startAt="5"/>
              <a:defRPr/>
            </a:pPr>
            <a:r>
              <a:rPr kumimoji="0" lang="en-IN" sz="1600" i="0" u="none" strike="noStrike" kern="1200" cap="none" spc="0" normalizeH="0" baseline="0" noProof="0" dirty="0">
                <a:ln>
                  <a:noFill/>
                </a:ln>
                <a:solidFill>
                  <a:srgbClr val="FFFFFF"/>
                </a:solidFill>
                <a:effectLst/>
                <a:uLnTx/>
                <a:uFillTx/>
              </a:rPr>
              <a:t>IRC Section 6104 </a:t>
            </a:r>
            <a:r>
              <a:rPr lang="en-IN" sz="1600" dirty="0">
                <a:solidFill>
                  <a:srgbClr val="FFFFFF"/>
                </a:solidFill>
              </a:rPr>
              <a:t>—</a:t>
            </a:r>
            <a:r>
              <a:rPr kumimoji="0" lang="en-IN" sz="1600" i="0" u="none" strike="noStrike" kern="1200" cap="none" spc="0" normalizeH="0" baseline="0" noProof="0" dirty="0">
                <a:ln>
                  <a:noFill/>
                </a:ln>
                <a:solidFill>
                  <a:srgbClr val="FFFFFF"/>
                </a:solidFill>
                <a:effectLst/>
                <a:uLnTx/>
                <a:uFillTx/>
              </a:rPr>
              <a:t> proposed regulations addressing public inspection of applications for IRS recognition of tax exemption and annual Forms 990</a:t>
            </a:r>
          </a:p>
        </p:txBody>
      </p:sp>
      <p:graphicFrame>
        <p:nvGraphicFramePr>
          <p:cNvPr id="6" name="Object 5" hidden="1">
            <a:extLst>
              <a:ext uri="{FF2B5EF4-FFF2-40B4-BE49-F238E27FC236}">
                <a16:creationId xmlns:a16="http://schemas.microsoft.com/office/drawing/2014/main" id="{408EE7EF-3CDA-FA96-BE7C-A92F0E35C425}"/>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408EE7EF-3CDA-FA96-BE7C-A92F0E35C425}"/>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790C3A7-4767-D373-3561-C694A6EC8C45}"/>
              </a:ext>
            </a:extLst>
          </p:cNvPr>
          <p:cNvSpPr>
            <a:spLocks noGrp="1"/>
          </p:cNvSpPr>
          <p:nvPr>
            <p:ph type="title"/>
          </p:nvPr>
        </p:nvSpPr>
        <p:spPr/>
        <p:txBody>
          <a:bodyPr vert="horz"/>
          <a:lstStyle/>
          <a:p>
            <a:r>
              <a:rPr lang="en-IN" sz="2800" dirty="0">
                <a:latin typeface="EYInterstate Regular" panose="02000503020000020004" pitchFamily="2" charset="0"/>
              </a:rPr>
              <a:t>2025–2026 Priority Guidance Plan: Exempt organizations items</a:t>
            </a:r>
            <a:endParaRPr lang="en-US" sz="2800" dirty="0">
              <a:latin typeface="EYInterstate Regular" panose="02000503020000020004" pitchFamily="2" charset="0"/>
            </a:endParaRPr>
          </a:p>
        </p:txBody>
      </p:sp>
      <p:cxnSp>
        <p:nvCxnSpPr>
          <p:cNvPr id="9" name="Straight Connector 8">
            <a:extLst>
              <a:ext uri="{FF2B5EF4-FFF2-40B4-BE49-F238E27FC236}">
                <a16:creationId xmlns:a16="http://schemas.microsoft.com/office/drawing/2014/main" id="{2DCA50A2-533C-A69C-4708-DF5E3E559742}"/>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721477"/>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F2474-BE7A-4EC9-38C7-49225077F4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924530-294F-F3A7-EB1A-003917C9AAF5}"/>
              </a:ext>
            </a:extLst>
          </p:cNvPr>
          <p:cNvSpPr>
            <a:spLocks noGrp="1"/>
          </p:cNvSpPr>
          <p:nvPr>
            <p:ph type="title"/>
          </p:nvPr>
        </p:nvSpPr>
        <p:spPr/>
        <p:txBody>
          <a:bodyPr/>
          <a:lstStyle/>
          <a:p>
            <a:r>
              <a:rPr lang="en-IN" dirty="0"/>
              <a:t>Polling question 4</a:t>
            </a:r>
          </a:p>
        </p:txBody>
      </p:sp>
      <p:sp>
        <p:nvSpPr>
          <p:cNvPr id="2" name="Content Placeholder 7">
            <a:extLst>
              <a:ext uri="{FF2B5EF4-FFF2-40B4-BE49-F238E27FC236}">
                <a16:creationId xmlns:a16="http://schemas.microsoft.com/office/drawing/2014/main" id="{2D0CFC92-A7FB-CE50-DCE0-03CDADD73C7C}"/>
              </a:ext>
            </a:extLst>
          </p:cNvPr>
          <p:cNvSpPr txBox="1">
            <a:spLocks/>
          </p:cNvSpPr>
          <p:nvPr/>
        </p:nvSpPr>
        <p:spPr>
          <a:xfrm>
            <a:off x="479426" y="2514175"/>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Confirming exempt organizations pay less tax</a:t>
            </a:r>
          </a:p>
        </p:txBody>
      </p:sp>
      <p:sp>
        <p:nvSpPr>
          <p:cNvPr id="3" name="Content Placeholder 7">
            <a:extLst>
              <a:ext uri="{FF2B5EF4-FFF2-40B4-BE49-F238E27FC236}">
                <a16:creationId xmlns:a16="http://schemas.microsoft.com/office/drawing/2014/main" id="{A0359554-7F22-B07B-4807-F52FEBEB5F56}"/>
              </a:ext>
            </a:extLst>
          </p:cNvPr>
          <p:cNvSpPr txBox="1">
            <a:spLocks/>
          </p:cNvSpPr>
          <p:nvPr/>
        </p:nvSpPr>
        <p:spPr>
          <a:xfrm>
            <a:off x="479426" y="3473484"/>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Organizations filing Forms 990 without Schedule Z</a:t>
            </a:r>
          </a:p>
        </p:txBody>
      </p:sp>
      <p:sp>
        <p:nvSpPr>
          <p:cNvPr id="4" name="Content Placeholder 7">
            <a:extLst>
              <a:ext uri="{FF2B5EF4-FFF2-40B4-BE49-F238E27FC236}">
                <a16:creationId xmlns:a16="http://schemas.microsoft.com/office/drawing/2014/main" id="{DB766CEF-1AEB-81A8-EFEA-4A6F99214856}"/>
              </a:ext>
            </a:extLst>
          </p:cNvPr>
          <p:cNvSpPr txBox="1">
            <a:spLocks/>
          </p:cNvSpPr>
          <p:nvPr/>
        </p:nvSpPr>
        <p:spPr>
          <a:xfrm>
            <a:off x="479426" y="443279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Tax-exempt hospitals</a:t>
            </a:r>
          </a:p>
        </p:txBody>
      </p:sp>
      <p:sp>
        <p:nvSpPr>
          <p:cNvPr id="8" name="Content Placeholder 7">
            <a:extLst>
              <a:ext uri="{FF2B5EF4-FFF2-40B4-BE49-F238E27FC236}">
                <a16:creationId xmlns:a16="http://schemas.microsoft.com/office/drawing/2014/main" id="{3FAF9D17-6F9F-6320-7AD2-F0D9C56956DB}"/>
              </a:ext>
            </a:extLst>
          </p:cNvPr>
          <p:cNvSpPr txBox="1">
            <a:spLocks/>
          </p:cNvSpPr>
          <p:nvPr/>
        </p:nvSpPr>
        <p:spPr>
          <a:xfrm>
            <a:off x="479426" y="539210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There are no priority compliance issues this year — everyone is doing a great job</a:t>
            </a:r>
          </a:p>
        </p:txBody>
      </p:sp>
      <p:sp>
        <p:nvSpPr>
          <p:cNvPr id="9" name="Rectangle 8">
            <a:extLst>
              <a:ext uri="{FF2B5EF4-FFF2-40B4-BE49-F238E27FC236}">
                <a16:creationId xmlns:a16="http://schemas.microsoft.com/office/drawing/2014/main" id="{BDB52438-90FF-98E2-64F4-3F6DB02C0914}"/>
              </a:ext>
            </a:extLst>
          </p:cNvPr>
          <p:cNvSpPr>
            <a:spLocks/>
          </p:cNvSpPr>
          <p:nvPr/>
        </p:nvSpPr>
        <p:spPr>
          <a:xfrm>
            <a:off x="485523" y="1418491"/>
            <a:ext cx="11227052" cy="738664"/>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IN" sz="2400" b="1" dirty="0">
                <a:latin typeface="EYInterstate Regular" panose="02000503020000020004" pitchFamily="2" charset="0"/>
              </a:rPr>
              <a:t>What is one of the TE/GE priority compliance areas highlighted in TE/GE’s Program Letter for FY26?</a:t>
            </a:r>
          </a:p>
        </p:txBody>
      </p:sp>
      <p:sp>
        <p:nvSpPr>
          <p:cNvPr id="10" name="Oval 9">
            <a:extLst>
              <a:ext uri="{FF2B5EF4-FFF2-40B4-BE49-F238E27FC236}">
                <a16:creationId xmlns:a16="http://schemas.microsoft.com/office/drawing/2014/main" id="{378EC873-CAFC-B17D-09D6-F07FD34739EE}"/>
              </a:ext>
            </a:extLst>
          </p:cNvPr>
          <p:cNvSpPr>
            <a:spLocks/>
          </p:cNvSpPr>
          <p:nvPr/>
        </p:nvSpPr>
        <p:spPr>
          <a:xfrm>
            <a:off x="597817" y="2669545"/>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A</a:t>
            </a:r>
          </a:p>
        </p:txBody>
      </p:sp>
      <p:sp>
        <p:nvSpPr>
          <p:cNvPr id="11" name="Oval 10">
            <a:extLst>
              <a:ext uri="{FF2B5EF4-FFF2-40B4-BE49-F238E27FC236}">
                <a16:creationId xmlns:a16="http://schemas.microsoft.com/office/drawing/2014/main" id="{D25A354C-3260-BD77-1284-AEACA23E5BE9}"/>
              </a:ext>
            </a:extLst>
          </p:cNvPr>
          <p:cNvSpPr>
            <a:spLocks/>
          </p:cNvSpPr>
          <p:nvPr/>
        </p:nvSpPr>
        <p:spPr>
          <a:xfrm>
            <a:off x="597817" y="3628854"/>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B</a:t>
            </a:r>
          </a:p>
        </p:txBody>
      </p:sp>
      <p:sp>
        <p:nvSpPr>
          <p:cNvPr id="12" name="Oval 11">
            <a:extLst>
              <a:ext uri="{FF2B5EF4-FFF2-40B4-BE49-F238E27FC236}">
                <a16:creationId xmlns:a16="http://schemas.microsoft.com/office/drawing/2014/main" id="{79E11414-9FD7-8122-32CA-B716E044BB7F}"/>
              </a:ext>
            </a:extLst>
          </p:cNvPr>
          <p:cNvSpPr>
            <a:spLocks/>
          </p:cNvSpPr>
          <p:nvPr/>
        </p:nvSpPr>
        <p:spPr>
          <a:xfrm>
            <a:off x="597817" y="4588163"/>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C</a:t>
            </a:r>
          </a:p>
        </p:txBody>
      </p:sp>
      <p:sp>
        <p:nvSpPr>
          <p:cNvPr id="13" name="Oval 12">
            <a:extLst>
              <a:ext uri="{FF2B5EF4-FFF2-40B4-BE49-F238E27FC236}">
                <a16:creationId xmlns:a16="http://schemas.microsoft.com/office/drawing/2014/main" id="{58B33541-08DC-BE33-B074-DEEDB340CF6C}"/>
              </a:ext>
            </a:extLst>
          </p:cNvPr>
          <p:cNvSpPr>
            <a:spLocks/>
          </p:cNvSpPr>
          <p:nvPr/>
        </p:nvSpPr>
        <p:spPr>
          <a:xfrm>
            <a:off x="597817" y="5547473"/>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D</a:t>
            </a:r>
          </a:p>
        </p:txBody>
      </p:sp>
    </p:spTree>
    <p:extLst>
      <p:ext uri="{BB962C8B-B14F-4D97-AF65-F5344CB8AC3E}">
        <p14:creationId xmlns:p14="http://schemas.microsoft.com/office/powerpoint/2010/main" val="1236699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26022-B7AE-BBF8-15D2-1075CAF14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C9A3A-614F-4911-0D99-7AD07149EDB0}"/>
              </a:ext>
            </a:extLst>
          </p:cNvPr>
          <p:cNvSpPr>
            <a:spLocks noGrp="1"/>
          </p:cNvSpPr>
          <p:nvPr>
            <p:ph type="title"/>
          </p:nvPr>
        </p:nvSpPr>
        <p:spPr>
          <a:xfrm>
            <a:off x="485775" y="1970406"/>
            <a:ext cx="7394575" cy="2869882"/>
          </a:xfrm>
        </p:spPr>
        <p:txBody>
          <a:bodyPr/>
          <a:lstStyle/>
          <a:p>
            <a:r>
              <a:rPr lang="en-IN" dirty="0">
                <a:latin typeface="EYInterstate Regular" panose="02000503020000020004" pitchFamily="2" charset="0"/>
              </a:rPr>
              <a:t>2025 Forms 990, 990-PF and 990-T changes</a:t>
            </a:r>
          </a:p>
        </p:txBody>
      </p:sp>
      <p:cxnSp>
        <p:nvCxnSpPr>
          <p:cNvPr id="3" name="Straight Connector 2">
            <a:extLst>
              <a:ext uri="{FF2B5EF4-FFF2-40B4-BE49-F238E27FC236}">
                <a16:creationId xmlns:a16="http://schemas.microsoft.com/office/drawing/2014/main" id="{FDD46F57-D20F-FDC7-8B8B-BBAF34AD0884}"/>
              </a:ext>
            </a:extLst>
          </p:cNvPr>
          <p:cNvCxnSpPr>
            <a:cxnSpLocks/>
          </p:cNvCxnSpPr>
          <p:nvPr/>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Footer Placeholder">
            <a:extLst>
              <a:ext uri="{FF2B5EF4-FFF2-40B4-BE49-F238E27FC236}">
                <a16:creationId xmlns:a16="http://schemas.microsoft.com/office/drawing/2014/main" id="{928BC67F-EEE8-FE0A-E0AD-E124FB0CE236}"/>
              </a:ext>
            </a:extLst>
          </p:cNvPr>
          <p:cNvSpPr txBox="1">
            <a:spLocks/>
          </p:cNvSpPr>
          <p:nvPr/>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5" name="Slide Number Placeholder">
            <a:extLst>
              <a:ext uri="{FF2B5EF4-FFF2-40B4-BE49-F238E27FC236}">
                <a16:creationId xmlns:a16="http://schemas.microsoft.com/office/drawing/2014/main" id="{7E841417-F6B8-8C7F-1CA2-011A80B98987}"/>
              </a:ext>
            </a:extLst>
          </p:cNvPr>
          <p:cNvSpPr txBox="1">
            <a:spLocks/>
          </p:cNvSpPr>
          <p:nvPr/>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23</a:t>
            </a:fld>
            <a:endParaRPr lang="en-GB" dirty="0"/>
          </a:p>
        </p:txBody>
      </p:sp>
    </p:spTree>
    <p:extLst>
      <p:ext uri="{BB962C8B-B14F-4D97-AF65-F5344CB8AC3E}">
        <p14:creationId xmlns:p14="http://schemas.microsoft.com/office/powerpoint/2010/main" val="42162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901DDF-0C6A-A3C9-8457-A6764F66B563}"/>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B0BDE68-4320-B4FC-7DBB-2C56833F342E}"/>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B0BDE68-4320-B4FC-7DBB-2C56833F342E}"/>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A52A02E-4066-531F-EC2E-6C4074AB55F1}"/>
              </a:ext>
            </a:extLst>
          </p:cNvPr>
          <p:cNvSpPr>
            <a:spLocks noGrp="1"/>
          </p:cNvSpPr>
          <p:nvPr>
            <p:ph type="title"/>
          </p:nvPr>
        </p:nvSpPr>
        <p:spPr/>
        <p:txBody>
          <a:bodyPr vert="horz"/>
          <a:lstStyle/>
          <a:p>
            <a:r>
              <a:rPr lang="en-IN" sz="2800" dirty="0">
                <a:latin typeface="EYInterstate Regular" panose="02000503020000020004" pitchFamily="2" charset="0"/>
              </a:rPr>
              <a:t>2025 updates — core Forms 990, 990-PF and 990-T</a:t>
            </a:r>
            <a:endParaRPr lang="en-US" sz="2800" dirty="0">
              <a:latin typeface="EYInterstate Regular" panose="02000503020000020004" pitchFamily="2" charset="0"/>
            </a:endParaRPr>
          </a:p>
        </p:txBody>
      </p:sp>
      <p:grpSp>
        <p:nvGrpSpPr>
          <p:cNvPr id="3" name="Group 2">
            <a:extLst>
              <a:ext uri="{FF2B5EF4-FFF2-40B4-BE49-F238E27FC236}">
                <a16:creationId xmlns:a16="http://schemas.microsoft.com/office/drawing/2014/main" id="{D51262D8-7F0A-1F37-7AEE-27295638DA4A}"/>
              </a:ext>
            </a:extLst>
          </p:cNvPr>
          <p:cNvGrpSpPr/>
          <p:nvPr/>
        </p:nvGrpSpPr>
        <p:grpSpPr>
          <a:xfrm>
            <a:off x="479425" y="1411287"/>
            <a:ext cx="11233149" cy="4681539"/>
            <a:chOff x="479426" y="1411287"/>
            <a:chExt cx="7444462" cy="4681539"/>
          </a:xfrm>
        </p:grpSpPr>
        <p:cxnSp>
          <p:nvCxnSpPr>
            <p:cNvPr id="4" name="Straight Connector 3">
              <a:extLst>
                <a:ext uri="{FF2B5EF4-FFF2-40B4-BE49-F238E27FC236}">
                  <a16:creationId xmlns:a16="http://schemas.microsoft.com/office/drawing/2014/main" id="{F6E0B382-AD20-FF4A-C86F-68A4005D5930}"/>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C00B29D-EB1A-E135-70F5-4C4EF950443E}"/>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274320" bIns="9144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Forms 990 and 990-PF highlights: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Restricted e-filing options for prior year returns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New Form 8050 filing requirement to request refund of private foundation excise taxes</a:t>
              </a:r>
            </a:p>
            <a:p>
              <a:pPr marL="182880" lvl="0" indent="-182880">
                <a:spcAft>
                  <a:spcPts val="1200"/>
                </a:spcAft>
                <a:buClr>
                  <a:srgbClr val="FFE600"/>
                </a:buClr>
                <a:buFont typeface="Wingdings" panose="05000000000000000000" pitchFamily="2" charset="2"/>
                <a:buChar char="§"/>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Schedule A </a:t>
              </a:r>
              <a:r>
                <a:rPr lang="en-IN" sz="1600" dirty="0">
                  <a:solidFill>
                    <a:srgbClr val="FFFFFF"/>
                  </a:solidFill>
                </a:rPr>
                <a:t>— u</a:t>
              </a: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pdated language for Type I and III supporting organizations related to final regulations</a:t>
              </a:r>
            </a:p>
            <a:p>
              <a:pPr marL="182880" lvl="0" indent="-182880">
                <a:spcAft>
                  <a:spcPts val="1200"/>
                </a:spcAft>
                <a:buClr>
                  <a:srgbClr val="FFE600"/>
                </a:buClr>
                <a:buFont typeface="Wingdings" panose="05000000000000000000" pitchFamily="2" charset="2"/>
                <a:buChar char="§"/>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Schedule H </a:t>
              </a:r>
              <a:r>
                <a:rPr lang="en-IN" sz="1600" dirty="0">
                  <a:solidFill>
                    <a:srgbClr val="FFFFFF"/>
                  </a:solidFill>
                </a:rPr>
                <a:t>—</a:t>
              </a: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 single hospital facility requirement for multibuilding organizations</a:t>
              </a:r>
            </a:p>
          </p:txBody>
        </p:sp>
        <p:sp>
          <p:nvSpPr>
            <p:cNvPr id="7" name="TextBox 6">
              <a:extLst>
                <a:ext uri="{FF2B5EF4-FFF2-40B4-BE49-F238E27FC236}">
                  <a16:creationId xmlns:a16="http://schemas.microsoft.com/office/drawing/2014/main" id="{08A30FE6-B0E2-EEB1-C6CB-C4B44773600C}"/>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274320" bIns="9144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Form 990-T highlights: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New Form 8050 c filing requirement to request UBTI refund</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Underpayment penalty relief for IRC Section 1062 tax</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Part III, Line 5b</a:t>
              </a:r>
            </a:p>
            <a:p>
              <a:pPr marL="182880" lvl="0" indent="-182880">
                <a:spcAft>
                  <a:spcPts val="1200"/>
                </a:spcAft>
                <a:buClr>
                  <a:srgbClr val="FFE600"/>
                </a:buClr>
                <a:buFont typeface="Wingdings" panose="05000000000000000000" pitchFamily="2" charset="2"/>
                <a:buChar char="§"/>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IRC Section 48 </a:t>
              </a:r>
              <a:r>
                <a:rPr lang="en-IN" sz="1600" dirty="0">
                  <a:solidFill>
                    <a:srgbClr val="FFFFFF"/>
                  </a:solidFill>
                </a:rPr>
                <a:t>—</a:t>
              </a: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 sunsetting of certain tax credits</a:t>
              </a:r>
            </a:p>
          </p:txBody>
        </p:sp>
      </p:grpSp>
    </p:spTree>
    <p:extLst>
      <p:ext uri="{BB962C8B-B14F-4D97-AF65-F5344CB8AC3E}">
        <p14:creationId xmlns:p14="http://schemas.microsoft.com/office/powerpoint/2010/main" val="183356278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07BA7-0C1D-A399-2C21-973091CB6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0121EA-BF28-C532-8B5E-FC44228FD3DB}"/>
              </a:ext>
            </a:extLst>
          </p:cNvPr>
          <p:cNvSpPr>
            <a:spLocks noGrp="1"/>
          </p:cNvSpPr>
          <p:nvPr>
            <p:ph type="title"/>
          </p:nvPr>
        </p:nvSpPr>
        <p:spPr>
          <a:xfrm>
            <a:off x="485775" y="1970406"/>
            <a:ext cx="7296353" cy="2869882"/>
          </a:xfrm>
        </p:spPr>
        <p:txBody>
          <a:bodyPr/>
          <a:lstStyle/>
          <a:p>
            <a:pPr>
              <a:spcBef>
                <a:spcPts val="0"/>
              </a:spcBef>
              <a:spcAft>
                <a:spcPts val="600"/>
              </a:spcAft>
            </a:pPr>
            <a:r>
              <a:rPr lang="en-US" dirty="0"/>
              <a:t>Schedule A and supporting organizations </a:t>
            </a:r>
          </a:p>
        </p:txBody>
      </p:sp>
      <p:cxnSp>
        <p:nvCxnSpPr>
          <p:cNvPr id="3" name="Straight Connector 2">
            <a:extLst>
              <a:ext uri="{FF2B5EF4-FFF2-40B4-BE49-F238E27FC236}">
                <a16:creationId xmlns:a16="http://schemas.microsoft.com/office/drawing/2014/main" id="{D600D1FB-47B5-2D09-45F6-505B17AE9C5C}"/>
              </a:ext>
            </a:extLst>
          </p:cNvPr>
          <p:cNvCxnSpPr>
            <a:cxnSpLocks/>
          </p:cNvCxnSpPr>
          <p:nvPr/>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Footer Placeholder">
            <a:extLst>
              <a:ext uri="{FF2B5EF4-FFF2-40B4-BE49-F238E27FC236}">
                <a16:creationId xmlns:a16="http://schemas.microsoft.com/office/drawing/2014/main" id="{7E62B902-6AE5-44CD-B544-33A78FB09318}"/>
              </a:ext>
            </a:extLst>
          </p:cNvPr>
          <p:cNvSpPr txBox="1">
            <a:spLocks/>
          </p:cNvSpPr>
          <p:nvPr/>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5" name="Slide Number Placeholder">
            <a:extLst>
              <a:ext uri="{FF2B5EF4-FFF2-40B4-BE49-F238E27FC236}">
                <a16:creationId xmlns:a16="http://schemas.microsoft.com/office/drawing/2014/main" id="{0B46B9C4-D2E3-8A05-6B04-75E91AD021B5}"/>
              </a:ext>
            </a:extLst>
          </p:cNvPr>
          <p:cNvSpPr txBox="1">
            <a:spLocks/>
          </p:cNvSpPr>
          <p:nvPr/>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25</a:t>
            </a:fld>
            <a:endParaRPr lang="en-GB" dirty="0"/>
          </a:p>
        </p:txBody>
      </p:sp>
    </p:spTree>
    <p:extLst>
      <p:ext uri="{BB962C8B-B14F-4D97-AF65-F5344CB8AC3E}">
        <p14:creationId xmlns:p14="http://schemas.microsoft.com/office/powerpoint/2010/main" val="739132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BB1797E-66AF-360C-662C-94C248B50537}"/>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025A224-77E6-972C-17A5-0A5C0A59B6F2}"/>
              </a:ext>
            </a:extLst>
          </p:cNvPr>
          <p:cNvGraphicFramePr>
            <a:graphicFrameLocks noChangeAspect="1"/>
          </p:cNvGraphicFramePr>
          <p:nvPr>
            <p:custDataLst>
              <p:tags r:id="rId2"/>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025A224-77E6-972C-17A5-0A5C0A59B6F2}"/>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F72EF6-1B91-51B5-A607-40ADC8ED9297}"/>
              </a:ext>
            </a:extLst>
          </p:cNvPr>
          <p:cNvSpPr>
            <a:spLocks noGrp="1"/>
          </p:cNvSpPr>
          <p:nvPr>
            <p:ph type="title"/>
          </p:nvPr>
        </p:nvSpPr>
        <p:spPr/>
        <p:txBody>
          <a:bodyPr vert="horz"/>
          <a:lstStyle/>
          <a:p>
            <a:r>
              <a:rPr lang="en-IN" sz="3200" dirty="0">
                <a:latin typeface="EYInterstate Regular" panose="02000503020000020004" pitchFamily="2" charset="0"/>
              </a:rPr>
              <a:t>Schedule A </a:t>
            </a:r>
            <a:r>
              <a:rPr lang="en-IN" sz="3200" dirty="0"/>
              <a:t>— </a:t>
            </a:r>
            <a:r>
              <a:rPr lang="en-IN" sz="3200" dirty="0">
                <a:latin typeface="EYInterstate Regular" panose="02000503020000020004" pitchFamily="2" charset="0"/>
              </a:rPr>
              <a:t>public charity status and public support</a:t>
            </a:r>
            <a:endParaRPr lang="en-US" sz="3200" dirty="0">
              <a:latin typeface="EYInterstate Regular" panose="02000503020000020004" pitchFamily="2" charset="0"/>
            </a:endParaRPr>
          </a:p>
        </p:txBody>
      </p:sp>
      <p:cxnSp>
        <p:nvCxnSpPr>
          <p:cNvPr id="9" name="Straight Connector 8">
            <a:extLst>
              <a:ext uri="{FF2B5EF4-FFF2-40B4-BE49-F238E27FC236}">
                <a16:creationId xmlns:a16="http://schemas.microsoft.com/office/drawing/2014/main" id="{921A8CD4-95A6-566A-5874-B571A60EA577}"/>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DC86E92-6CA8-CCBA-6D31-528F4ECC5FD9}"/>
              </a:ext>
            </a:extLst>
          </p:cNvPr>
          <p:cNvCxnSpPr>
            <a:cxnSpLocks/>
          </p:cNvCxnSpPr>
          <p:nvPr/>
        </p:nvCxnSpPr>
        <p:spPr>
          <a:xfrm>
            <a:off x="7990344"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6EB384C-C7E5-B6CB-140F-B45721F6F04E}"/>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182880" bIns="91440">
            <a:noAutofit/>
          </a:bodyPr>
          <a:lstStyle/>
          <a:p>
            <a:pPr marL="0" marR="0" lvl="0" indent="-36576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Form 990, Schedule A is completed by public charities to provide information about public charity status and public support</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Any organization that is described in section 501(c)(3) or 4947(a)(1) other than a private foundation needs to complete Schedule A</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endParaRPr kumimoji="0" lang="en-IN" sz="1600" b="0"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12" name="TextBox 11">
            <a:extLst>
              <a:ext uri="{FF2B5EF4-FFF2-40B4-BE49-F238E27FC236}">
                <a16:creationId xmlns:a16="http://schemas.microsoft.com/office/drawing/2014/main" id="{CB6D1B3F-DE34-45A4-99EA-6A58ABE6A08D}"/>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182880" bIns="91440">
            <a:noAutofit/>
          </a:bodyPr>
          <a:lstStyle/>
          <a:p>
            <a:pPr marL="0" marR="0" lvl="0" indent="-36576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Different parts of Schedule A are completed by different types of public charities</a:t>
            </a:r>
          </a:p>
          <a:p>
            <a:pPr marL="182880" lvl="0" indent="-182880">
              <a:spcAft>
                <a:spcPts val="600"/>
              </a:spcAft>
              <a:buClr>
                <a:srgbClr val="FFE600"/>
              </a:buClr>
              <a:buFont typeface="Wingdings" panose="05000000000000000000" pitchFamily="2" charset="2"/>
              <a:buChar char="§"/>
              <a:defRPr/>
            </a:pPr>
            <a:r>
              <a:rPr kumimoji="0" lang="en-IN" sz="1200" b="0" i="0" u="none" strike="noStrike" kern="1200" cap="none" spc="0" normalizeH="0" baseline="0" noProof="0" dirty="0">
                <a:ln>
                  <a:noFill/>
                </a:ln>
                <a:solidFill>
                  <a:srgbClr val="FFFFFF"/>
                </a:solidFill>
                <a:effectLst/>
                <a:uLnTx/>
                <a:uFillTx/>
                <a:latin typeface="EYInterstate Regular" panose="02000503020000020004" pitchFamily="2" charset="0"/>
              </a:rPr>
              <a:t>Schedule A, Part I Reason for Public Charity Status </a:t>
            </a:r>
            <a:r>
              <a:rPr lang="en-IN" sz="1200" dirty="0">
                <a:solidFill>
                  <a:srgbClr val="FFFFFF"/>
                </a:solidFill>
                <a:latin typeface="EYInterstate Regular" panose="02000503020000020004" pitchFamily="2" charset="0"/>
              </a:rPr>
              <a:t>—</a:t>
            </a:r>
            <a:r>
              <a:rPr kumimoji="0" lang="en-IN" sz="1200" b="0" i="0" u="none" strike="noStrike" kern="1200" cap="none" spc="0" normalizeH="0" baseline="0" noProof="0" dirty="0">
                <a:ln>
                  <a:noFill/>
                </a:ln>
                <a:solidFill>
                  <a:srgbClr val="FFFFFF"/>
                </a:solidFill>
                <a:effectLst/>
                <a:uLnTx/>
                <a:uFillTx/>
                <a:latin typeface="EYInterstate Regular" panose="02000503020000020004" pitchFamily="2" charset="0"/>
              </a:rPr>
              <a:t> completed by all public charities</a:t>
            </a:r>
          </a:p>
          <a:p>
            <a:pPr marL="182880" lvl="0" indent="-182880">
              <a:spcAft>
                <a:spcPts val="600"/>
              </a:spcAft>
              <a:buClr>
                <a:srgbClr val="FFE600"/>
              </a:buClr>
              <a:buFont typeface="Wingdings" panose="05000000000000000000" pitchFamily="2" charset="2"/>
              <a:buChar char="§"/>
              <a:defRPr/>
            </a:pPr>
            <a:r>
              <a:rPr kumimoji="0" lang="en-IN" sz="1200" b="0" i="0" u="none" strike="noStrike" kern="1200" cap="none" spc="0" normalizeH="0" baseline="0" noProof="0" dirty="0">
                <a:ln>
                  <a:noFill/>
                </a:ln>
                <a:solidFill>
                  <a:srgbClr val="FFFFFF"/>
                </a:solidFill>
                <a:effectLst/>
                <a:uLnTx/>
                <a:uFillTx/>
                <a:latin typeface="EYInterstate Regular" panose="02000503020000020004" pitchFamily="2" charset="0"/>
              </a:rPr>
              <a:t>Schedule A, Part II Support Schedule for Organizations Described in Sections 170(b)(1)(A)(iv) and 170 (B)(1)(A)(vi) </a:t>
            </a:r>
            <a:r>
              <a:rPr lang="en-IN" sz="1200" dirty="0">
                <a:solidFill>
                  <a:srgbClr val="FFFFFF"/>
                </a:solidFill>
                <a:latin typeface="EYInterstate Regular" panose="02000503020000020004" pitchFamily="2" charset="0"/>
              </a:rPr>
              <a:t>—</a:t>
            </a:r>
            <a:r>
              <a:rPr kumimoji="0" lang="en-IN" sz="1200" b="0" i="0" u="none" strike="noStrike" kern="1200" cap="none" spc="0" normalizeH="0" baseline="0" noProof="0" dirty="0">
                <a:ln>
                  <a:noFill/>
                </a:ln>
                <a:solidFill>
                  <a:srgbClr val="FFFFFF"/>
                </a:solidFill>
                <a:effectLst/>
                <a:uLnTx/>
                <a:uFillTx/>
                <a:latin typeface="EYInterstate Regular" panose="02000503020000020004" pitchFamily="2" charset="0"/>
              </a:rPr>
              <a:t> completed by public charities that rely primarily on donations for support:</a:t>
            </a:r>
          </a:p>
          <a:p>
            <a:pPr marL="365760" marR="0" lvl="0" indent="-182880" algn="l" defTabSz="914400" rtl="0" eaLnBrk="1" fontAlgn="auto" latinLnBrk="0" hangingPunct="1">
              <a:lnSpc>
                <a:spcPct val="100000"/>
              </a:lnSpc>
              <a:spcBef>
                <a:spcPts val="0"/>
              </a:spcBef>
              <a:spcAft>
                <a:spcPts val="6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Completed by organizations that check Schedule A, Part I, Lines 5, 7 and 8</a:t>
            </a:r>
          </a:p>
          <a:p>
            <a:pPr marL="182880" lvl="0" indent="-182880">
              <a:spcAft>
                <a:spcPts val="600"/>
              </a:spcAft>
              <a:buClr>
                <a:srgbClr val="FFE600"/>
              </a:buClr>
              <a:buFont typeface="Wingdings" panose="05000000000000000000" pitchFamily="2" charset="2"/>
              <a:buChar char="§"/>
              <a:defRPr/>
            </a:pPr>
            <a:r>
              <a:rPr kumimoji="0" lang="en-IN" sz="1200" b="0" i="0" u="none" strike="noStrike" kern="1200" cap="none" spc="0" normalizeH="0" baseline="0" noProof="0" dirty="0">
                <a:ln>
                  <a:noFill/>
                </a:ln>
                <a:solidFill>
                  <a:schemeClr val="bg1"/>
                </a:solidFill>
                <a:effectLst/>
                <a:uLnTx/>
                <a:uFillTx/>
                <a:latin typeface="EYInterstate Regular" panose="02000503020000020004" pitchFamily="2" charset="0"/>
              </a:rPr>
              <a:t>Schedule A, Part III Support Schedule for Organization Described in Section 509(a)(2) </a:t>
            </a:r>
            <a:r>
              <a:rPr lang="en-IN" sz="1200" dirty="0">
                <a:solidFill>
                  <a:srgbClr val="FFFFFF"/>
                </a:solidFill>
                <a:latin typeface="EYInterstate Regular" panose="02000503020000020004" pitchFamily="2" charset="0"/>
              </a:rPr>
              <a:t>— </a:t>
            </a:r>
            <a:r>
              <a:rPr kumimoji="0" lang="en-IN" sz="1200" b="0" i="0" u="none" strike="noStrike" kern="1200" cap="none" spc="0" normalizeH="0" baseline="0" noProof="0" dirty="0">
                <a:ln>
                  <a:noFill/>
                </a:ln>
                <a:solidFill>
                  <a:schemeClr val="bg1"/>
                </a:solidFill>
                <a:effectLst/>
                <a:uLnTx/>
                <a:uFillTx/>
                <a:latin typeface="EYInterstate Regular" panose="02000503020000020004" pitchFamily="2" charset="0"/>
              </a:rPr>
              <a:t>completed by organizations that rely primarily on gross receipts from services and activities for support: </a:t>
            </a:r>
          </a:p>
          <a:p>
            <a:pPr marL="365760" marR="0" lvl="0" indent="-182880" algn="l" defTabSz="914400" rtl="0" eaLnBrk="1" fontAlgn="auto" latinLnBrk="0" hangingPunct="1">
              <a:lnSpc>
                <a:spcPct val="100000"/>
              </a:lnSpc>
              <a:spcBef>
                <a:spcPts val="0"/>
              </a:spcBef>
              <a:spcAft>
                <a:spcPts val="6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Completed by organizations that check Schedule A, Part I, Line 10</a:t>
            </a:r>
          </a:p>
        </p:txBody>
      </p:sp>
      <p:sp>
        <p:nvSpPr>
          <p:cNvPr id="13" name="TextBox 12">
            <a:extLst>
              <a:ext uri="{FF2B5EF4-FFF2-40B4-BE49-F238E27FC236}">
                <a16:creationId xmlns:a16="http://schemas.microsoft.com/office/drawing/2014/main" id="{475F1BD9-8680-FC34-1A88-6F56BAF1306D}"/>
              </a:ext>
            </a:extLst>
          </p:cNvPr>
          <p:cNvSpPr txBox="1">
            <a:spLocks/>
          </p:cNvSpPr>
          <p:nvPr/>
        </p:nvSpPr>
        <p:spPr>
          <a:xfrm>
            <a:off x="8056800" y="1411287"/>
            <a:ext cx="3655775" cy="4681538"/>
          </a:xfrm>
          <a:prstGeom prst="rect">
            <a:avLst/>
          </a:prstGeom>
          <a:solidFill>
            <a:srgbClr val="747480">
              <a:alpha val="35000"/>
            </a:srgbClr>
          </a:solidFill>
        </p:spPr>
        <p:txBody>
          <a:bodyPr wrap="square" lIns="182880" tIns="182880" rIns="182880" bIns="91440">
            <a:noAutofit/>
          </a:bodyPr>
          <a:lstStyle/>
          <a:p>
            <a:pPr marL="0" marR="0" lvl="0" indent="-36576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Schedule A, Part IV Supporting Organizations </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400" b="0" i="0" u="none" strike="noStrike" kern="1200" cap="none" spc="0" normalizeH="0" baseline="0" noProof="0" dirty="0">
                <a:ln>
                  <a:noFill/>
                </a:ln>
                <a:solidFill>
                  <a:srgbClr val="FFFFFF"/>
                </a:solidFill>
                <a:effectLst/>
                <a:uLnTx/>
                <a:uFillTx/>
                <a:latin typeface="EYInterstate Light"/>
                <a:ea typeface="+mn-ea"/>
                <a:cs typeface="+mn-cs"/>
              </a:rPr>
              <a:t>Completed by Section 509(a)(3) organizations that check Schedule A, Part I, Lines 12a-12d</a:t>
            </a:r>
          </a:p>
        </p:txBody>
      </p:sp>
    </p:spTree>
    <p:extLst>
      <p:ext uri="{BB962C8B-B14F-4D97-AF65-F5344CB8AC3E}">
        <p14:creationId xmlns:p14="http://schemas.microsoft.com/office/powerpoint/2010/main" val="299229494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91C36-9E1F-D3B0-A237-501EDC9CFD3D}"/>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61CFA0-9BBD-7E30-32D6-F676D7681880}"/>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E361CFA0-9BBD-7E30-32D6-F676D7681880}"/>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4441933-3E4B-3B5B-37AB-B725D48D4641}"/>
              </a:ext>
            </a:extLst>
          </p:cNvPr>
          <p:cNvSpPr>
            <a:spLocks noGrp="1"/>
          </p:cNvSpPr>
          <p:nvPr>
            <p:ph type="title"/>
          </p:nvPr>
        </p:nvSpPr>
        <p:spPr/>
        <p:txBody>
          <a:bodyPr vert="horz"/>
          <a:lstStyle/>
          <a:p>
            <a:r>
              <a:rPr lang="en-IN" sz="2800" dirty="0">
                <a:latin typeface="EYInterstate Regular" panose="02000503020000020004" pitchFamily="2" charset="0"/>
              </a:rPr>
              <a:t>Schedule A, Part IV, Supporting Organizations </a:t>
            </a:r>
            <a:r>
              <a:rPr lang="en-IN" sz="2800" dirty="0"/>
              <a:t>—</a:t>
            </a:r>
            <a:r>
              <a:rPr lang="en-IN" sz="2800" dirty="0">
                <a:latin typeface="EYInterstate Regular" panose="02000503020000020004" pitchFamily="2" charset="0"/>
              </a:rPr>
              <a:t> Final regulations T.D. 9981</a:t>
            </a:r>
            <a:endParaRPr lang="en-US" sz="2800" dirty="0">
              <a:latin typeface="EYInterstate Regular" panose="02000503020000020004" pitchFamily="2" charset="0"/>
            </a:endParaRPr>
          </a:p>
        </p:txBody>
      </p:sp>
      <p:cxnSp>
        <p:nvCxnSpPr>
          <p:cNvPr id="4" name="Straight Connector 3">
            <a:extLst>
              <a:ext uri="{FF2B5EF4-FFF2-40B4-BE49-F238E27FC236}">
                <a16:creationId xmlns:a16="http://schemas.microsoft.com/office/drawing/2014/main" id="{6988C3D9-89F1-B568-5FA9-9D4798391EB7}"/>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4A4F2F1-BAD5-CDD1-06D9-1DFE3A0C2D33}"/>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274320" bIns="91440">
            <a:noAutofit/>
          </a:bodyPr>
          <a:lstStyle/>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Final regulations released in late 2023 address Type I and Type III supporting organizations.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A facts and circumstances test is used to define what constitutes “control,” for purposes of the prohibition on a Type I or Type III supporting organization accepting gifts or contributions from a donor who controls the supported organization(s).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Regulations clarify that a supporting organization may not accept donations from another supporting organization that controls their common supported organization(s).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Regulations provide that Type III supporting organizations may substantiate contributions to their supported organizations via electronic means, for purposes of satisfying the notification requirement. </a:t>
            </a:r>
          </a:p>
        </p:txBody>
      </p:sp>
      <p:sp>
        <p:nvSpPr>
          <p:cNvPr id="7" name="TextBox 6">
            <a:extLst>
              <a:ext uri="{FF2B5EF4-FFF2-40B4-BE49-F238E27FC236}">
                <a16:creationId xmlns:a16="http://schemas.microsoft.com/office/drawing/2014/main" id="{9E7AD5A0-3C66-D5DB-953D-CEA1EB85A045}"/>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Define the term “governmental supported organization” for purposes of meeting the functionally integrated Type III integral part test. </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Define how a Type III supporting organization can meet the integral part test as a parent of its supported organizations.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Two IRS technical guides (TG 3-31 and TG 3-33) released in late 2024 provide further guidance on final regulations.</a:t>
            </a:r>
          </a:p>
        </p:txBody>
      </p:sp>
    </p:spTree>
    <p:extLst>
      <p:ext uri="{BB962C8B-B14F-4D97-AF65-F5344CB8AC3E}">
        <p14:creationId xmlns:p14="http://schemas.microsoft.com/office/powerpoint/2010/main" val="4026245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18AFD-C825-D838-1D8F-08EBD4BC3C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78CF5E-C27F-4559-5354-DCB51100AE48}"/>
              </a:ext>
            </a:extLst>
          </p:cNvPr>
          <p:cNvSpPr>
            <a:spLocks noGrp="1"/>
          </p:cNvSpPr>
          <p:nvPr>
            <p:ph type="title"/>
          </p:nvPr>
        </p:nvSpPr>
        <p:spPr/>
        <p:txBody>
          <a:bodyPr/>
          <a:lstStyle/>
          <a:p>
            <a:r>
              <a:rPr lang="en-IN" dirty="0"/>
              <a:t>Polling question 5</a:t>
            </a:r>
          </a:p>
        </p:txBody>
      </p:sp>
      <p:sp>
        <p:nvSpPr>
          <p:cNvPr id="2" name="Content Placeholder 7">
            <a:extLst>
              <a:ext uri="{FF2B5EF4-FFF2-40B4-BE49-F238E27FC236}">
                <a16:creationId xmlns:a16="http://schemas.microsoft.com/office/drawing/2014/main" id="{B2A5CCE7-C07C-16F2-DEFB-1D79AFC8F96D}"/>
              </a:ext>
            </a:extLst>
          </p:cNvPr>
          <p:cNvSpPr txBox="1">
            <a:spLocks/>
          </p:cNvSpPr>
          <p:nvPr/>
        </p:nvSpPr>
        <p:spPr>
          <a:xfrm>
            <a:off x="479426" y="2514175"/>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The current public charity status of the organization</a:t>
            </a:r>
          </a:p>
        </p:txBody>
      </p:sp>
      <p:sp>
        <p:nvSpPr>
          <p:cNvPr id="3" name="Content Placeholder 7">
            <a:extLst>
              <a:ext uri="{FF2B5EF4-FFF2-40B4-BE49-F238E27FC236}">
                <a16:creationId xmlns:a16="http://schemas.microsoft.com/office/drawing/2014/main" id="{B6BBCE0F-7526-8F13-D299-697FD599E9AF}"/>
              </a:ext>
            </a:extLst>
          </p:cNvPr>
          <p:cNvSpPr txBox="1">
            <a:spLocks/>
          </p:cNvSpPr>
          <p:nvPr/>
        </p:nvSpPr>
        <p:spPr>
          <a:xfrm>
            <a:off x="479426" y="3473484"/>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The program service accomplishments of the organization for the tax year</a:t>
            </a:r>
          </a:p>
        </p:txBody>
      </p:sp>
      <p:sp>
        <p:nvSpPr>
          <p:cNvPr id="4" name="Content Placeholder 7">
            <a:extLst>
              <a:ext uri="{FF2B5EF4-FFF2-40B4-BE49-F238E27FC236}">
                <a16:creationId xmlns:a16="http://schemas.microsoft.com/office/drawing/2014/main" id="{EBB73E10-3359-D59B-8A34-1C3AB6FEEA79}"/>
              </a:ext>
            </a:extLst>
          </p:cNvPr>
          <p:cNvSpPr txBox="1">
            <a:spLocks/>
          </p:cNvSpPr>
          <p:nvPr/>
        </p:nvSpPr>
        <p:spPr>
          <a:xfrm>
            <a:off x="479426" y="443279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Related organizations</a:t>
            </a:r>
          </a:p>
        </p:txBody>
      </p:sp>
      <p:sp>
        <p:nvSpPr>
          <p:cNvPr id="8" name="Content Placeholder 7">
            <a:extLst>
              <a:ext uri="{FF2B5EF4-FFF2-40B4-BE49-F238E27FC236}">
                <a16:creationId xmlns:a16="http://schemas.microsoft.com/office/drawing/2014/main" id="{D5000983-D9B4-0FDC-CBDB-7AAEAE7D03F7}"/>
              </a:ext>
            </a:extLst>
          </p:cNvPr>
          <p:cNvSpPr txBox="1">
            <a:spLocks/>
          </p:cNvSpPr>
          <p:nvPr/>
        </p:nvSpPr>
        <p:spPr>
          <a:xfrm>
            <a:off x="479426" y="539210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The amount of contributions received by the organization during that tax year</a:t>
            </a:r>
          </a:p>
        </p:txBody>
      </p:sp>
      <p:sp>
        <p:nvSpPr>
          <p:cNvPr id="9" name="Rectangle 8">
            <a:extLst>
              <a:ext uri="{FF2B5EF4-FFF2-40B4-BE49-F238E27FC236}">
                <a16:creationId xmlns:a16="http://schemas.microsoft.com/office/drawing/2014/main" id="{8DAB88E3-69DC-0D8A-42C7-E3B80BE905B2}"/>
              </a:ext>
            </a:extLst>
          </p:cNvPr>
          <p:cNvSpPr>
            <a:spLocks/>
          </p:cNvSpPr>
          <p:nvPr/>
        </p:nvSpPr>
        <p:spPr>
          <a:xfrm>
            <a:off x="485523" y="1418491"/>
            <a:ext cx="11227052" cy="369332"/>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IN" sz="2400" b="1" dirty="0">
                <a:latin typeface="EYInterstate Regular" panose="02000503020000020004" pitchFamily="2" charset="0"/>
              </a:rPr>
              <a:t>Form 990, Schedule A reports what information?</a:t>
            </a:r>
          </a:p>
        </p:txBody>
      </p:sp>
      <p:sp>
        <p:nvSpPr>
          <p:cNvPr id="10" name="Oval 9">
            <a:extLst>
              <a:ext uri="{FF2B5EF4-FFF2-40B4-BE49-F238E27FC236}">
                <a16:creationId xmlns:a16="http://schemas.microsoft.com/office/drawing/2014/main" id="{044EDF1D-2209-ADEE-2FA2-6AC3A59682B1}"/>
              </a:ext>
            </a:extLst>
          </p:cNvPr>
          <p:cNvSpPr>
            <a:spLocks/>
          </p:cNvSpPr>
          <p:nvPr/>
        </p:nvSpPr>
        <p:spPr>
          <a:xfrm>
            <a:off x="597817" y="2669545"/>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A</a:t>
            </a:r>
          </a:p>
        </p:txBody>
      </p:sp>
      <p:sp>
        <p:nvSpPr>
          <p:cNvPr id="11" name="Oval 10">
            <a:extLst>
              <a:ext uri="{FF2B5EF4-FFF2-40B4-BE49-F238E27FC236}">
                <a16:creationId xmlns:a16="http://schemas.microsoft.com/office/drawing/2014/main" id="{D0ABB7A3-3A00-89C0-19CA-0428181155CB}"/>
              </a:ext>
            </a:extLst>
          </p:cNvPr>
          <p:cNvSpPr>
            <a:spLocks/>
          </p:cNvSpPr>
          <p:nvPr/>
        </p:nvSpPr>
        <p:spPr>
          <a:xfrm>
            <a:off x="597817" y="3628854"/>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B</a:t>
            </a:r>
          </a:p>
        </p:txBody>
      </p:sp>
      <p:sp>
        <p:nvSpPr>
          <p:cNvPr id="12" name="Oval 11">
            <a:extLst>
              <a:ext uri="{FF2B5EF4-FFF2-40B4-BE49-F238E27FC236}">
                <a16:creationId xmlns:a16="http://schemas.microsoft.com/office/drawing/2014/main" id="{BA21D4D5-1F89-FFD2-07FE-873FCFA7539F}"/>
              </a:ext>
            </a:extLst>
          </p:cNvPr>
          <p:cNvSpPr>
            <a:spLocks/>
          </p:cNvSpPr>
          <p:nvPr/>
        </p:nvSpPr>
        <p:spPr>
          <a:xfrm>
            <a:off x="597817" y="4588163"/>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C</a:t>
            </a:r>
          </a:p>
        </p:txBody>
      </p:sp>
      <p:sp>
        <p:nvSpPr>
          <p:cNvPr id="13" name="Oval 12">
            <a:extLst>
              <a:ext uri="{FF2B5EF4-FFF2-40B4-BE49-F238E27FC236}">
                <a16:creationId xmlns:a16="http://schemas.microsoft.com/office/drawing/2014/main" id="{90C6A16A-DAEF-F13F-2A3C-4E0EC95DC75F}"/>
              </a:ext>
            </a:extLst>
          </p:cNvPr>
          <p:cNvSpPr>
            <a:spLocks/>
          </p:cNvSpPr>
          <p:nvPr/>
        </p:nvSpPr>
        <p:spPr>
          <a:xfrm>
            <a:off x="597817" y="5547473"/>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D</a:t>
            </a:r>
          </a:p>
        </p:txBody>
      </p:sp>
    </p:spTree>
    <p:extLst>
      <p:ext uri="{BB962C8B-B14F-4D97-AF65-F5344CB8AC3E}">
        <p14:creationId xmlns:p14="http://schemas.microsoft.com/office/powerpoint/2010/main" val="3782658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72EFC-A47B-5192-425F-FDDEFDA667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7547F-2D77-DF05-9521-35DF0BC7E396}"/>
              </a:ext>
            </a:extLst>
          </p:cNvPr>
          <p:cNvSpPr>
            <a:spLocks noGrp="1"/>
          </p:cNvSpPr>
          <p:nvPr>
            <p:ph type="title"/>
          </p:nvPr>
        </p:nvSpPr>
        <p:spPr>
          <a:xfrm>
            <a:off x="485775" y="1970406"/>
            <a:ext cx="8052435" cy="2869882"/>
          </a:xfrm>
        </p:spPr>
        <p:txBody>
          <a:bodyPr/>
          <a:lstStyle/>
          <a:p>
            <a:r>
              <a:rPr lang="en-IN" dirty="0"/>
              <a:t>Increasing scrutiny of tax-exempt hospitals’ community benefit</a:t>
            </a:r>
          </a:p>
        </p:txBody>
      </p:sp>
      <p:cxnSp>
        <p:nvCxnSpPr>
          <p:cNvPr id="4" name="Straight Connector 3">
            <a:extLst>
              <a:ext uri="{FF2B5EF4-FFF2-40B4-BE49-F238E27FC236}">
                <a16:creationId xmlns:a16="http://schemas.microsoft.com/office/drawing/2014/main" id="{074E29B3-1CE7-273A-0776-F8F9049B98CE}"/>
              </a:ext>
            </a:extLst>
          </p:cNvPr>
          <p:cNvCxnSpPr>
            <a:cxnSpLocks/>
          </p:cNvCxnSpPr>
          <p:nvPr/>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Footer Placeholder">
            <a:extLst>
              <a:ext uri="{FF2B5EF4-FFF2-40B4-BE49-F238E27FC236}">
                <a16:creationId xmlns:a16="http://schemas.microsoft.com/office/drawing/2014/main" id="{9DFC094A-853A-0E10-FD6F-20CB8FF5E31F}"/>
              </a:ext>
            </a:extLst>
          </p:cNvPr>
          <p:cNvSpPr txBox="1">
            <a:spLocks/>
          </p:cNvSpPr>
          <p:nvPr/>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6" name="Slide Number Placeholder">
            <a:extLst>
              <a:ext uri="{FF2B5EF4-FFF2-40B4-BE49-F238E27FC236}">
                <a16:creationId xmlns:a16="http://schemas.microsoft.com/office/drawing/2014/main" id="{F1A2D945-C75E-3D9A-62BD-7BF6885B7284}"/>
              </a:ext>
            </a:extLst>
          </p:cNvPr>
          <p:cNvSpPr txBox="1">
            <a:spLocks/>
          </p:cNvSpPr>
          <p:nvPr/>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29</a:t>
            </a:fld>
            <a:endParaRPr lang="en-GB" dirty="0"/>
          </a:p>
        </p:txBody>
      </p:sp>
    </p:spTree>
    <p:extLst>
      <p:ext uri="{BB962C8B-B14F-4D97-AF65-F5344CB8AC3E}">
        <p14:creationId xmlns:p14="http://schemas.microsoft.com/office/powerpoint/2010/main" val="234016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18A7A8-AC2D-0A91-0070-40012E8A1A4F}"/>
              </a:ext>
            </a:extLst>
          </p:cNvPr>
          <p:cNvSpPr txBox="1"/>
          <p:nvPr/>
        </p:nvSpPr>
        <p:spPr>
          <a:xfrm>
            <a:off x="488480" y="3987304"/>
            <a:ext cx="2468880" cy="1866036"/>
          </a:xfrm>
          <a:prstGeom prst="rect">
            <a:avLst/>
          </a:prstGeom>
          <a:noFill/>
          <a:ln w="6350" cap="flat" cmpd="sng" algn="ctr">
            <a:noFill/>
            <a:prstDash val="dash"/>
            <a:round/>
            <a:headEnd type="none" w="med" len="med"/>
            <a:tailEnd type="none" w="med" len="med"/>
          </a:ln>
        </p:spPr>
        <p:txBody>
          <a:bodyPr wrap="square" lIns="0" tIns="0" rIns="0" bIns="0" rtlCol="0" anchor="t">
            <a:noAutofit/>
          </a:bodyPr>
          <a:lstStyle/>
          <a:p>
            <a:pPr marR="0" lvl="0" algn="ctr" fontAlgn="auto">
              <a:spcAft>
                <a:spcPts val="800"/>
              </a:spcAft>
              <a:buClr>
                <a:srgbClr val="27ACAA"/>
              </a:buClr>
              <a:buSzPct val="70000"/>
              <a:tabLst/>
              <a:defRPr/>
            </a:pPr>
            <a:r>
              <a:rPr lang="en-US" sz="2000" b="1" dirty="0">
                <a:solidFill>
                  <a:srgbClr val="FFE600"/>
                </a:solidFill>
              </a:rPr>
              <a:t>Ste</a:t>
            </a:r>
            <a:r>
              <a:rPr lang="en-US" sz="2000" b="1" dirty="0">
                <a:solidFill>
                  <a:schemeClr val="tx2"/>
                </a:solidFill>
              </a:rPr>
              <a:t>ve</a:t>
            </a:r>
            <a:r>
              <a:rPr lang="en-US" sz="2000" b="1" dirty="0">
                <a:solidFill>
                  <a:srgbClr val="FFE600"/>
                </a:solidFill>
              </a:rPr>
              <a:t> Clarke</a:t>
            </a:r>
          </a:p>
          <a:p>
            <a:pPr marL="0" marR="0" lvl="0" indent="0" algn="ctr" defTabSz="914400" rtl="0" eaLnBrk="1" fontAlgn="auto" latinLnBrk="0" hangingPunct="1">
              <a:spcAft>
                <a:spcPts val="800"/>
              </a:spcAft>
              <a:buClr>
                <a:srgbClr val="27ACAA"/>
              </a:buClr>
              <a:buSzPct val="70000"/>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Managing Director </a:t>
            </a:r>
            <a:r>
              <a:rPr lang="en-US" sz="1600" dirty="0">
                <a:solidFill>
                  <a:srgbClr val="FFFFFF"/>
                </a:solidFill>
              </a:rPr>
              <a:t>Washington, DC</a:t>
            </a:r>
          </a:p>
          <a:p>
            <a:pPr algn="ctr">
              <a:spcAft>
                <a:spcPts val="800"/>
              </a:spcAft>
              <a:buClr>
                <a:srgbClr val="27ACAA"/>
              </a:buClr>
              <a:buSzPct val="70000"/>
              <a:defRPr/>
            </a:pPr>
            <a:r>
              <a:rPr lang="en-US" sz="1200" dirty="0">
                <a:solidFill>
                  <a:srgbClr val="FFFFFF"/>
                </a:solidFill>
              </a:rPr>
              <a:t>Exempt Organization Tax Services</a:t>
            </a:r>
            <a:br>
              <a:rPr lang="en-US" sz="1200" dirty="0">
                <a:solidFill>
                  <a:srgbClr val="FFFFFF"/>
                </a:solidFill>
              </a:rPr>
            </a:br>
            <a:r>
              <a:rPr kumimoji="0" lang="en-US" sz="1200" b="0" i="0" u="none" strike="noStrike" kern="1200" cap="none" spc="0" normalizeH="0" baseline="0" noProof="0" dirty="0">
                <a:ln>
                  <a:noFill/>
                </a:ln>
                <a:solidFill>
                  <a:srgbClr val="FFFFFF"/>
                </a:solidFill>
                <a:effectLst/>
                <a:uLnTx/>
                <a:uFillTx/>
                <a:ea typeface="+mn-ea"/>
                <a:cs typeface="+mn-cs"/>
              </a:rPr>
              <a:t>Ernst &amp; Young LLP</a:t>
            </a:r>
          </a:p>
        </p:txBody>
      </p:sp>
      <p:sp>
        <p:nvSpPr>
          <p:cNvPr id="5" name="TextBox 4">
            <a:extLst>
              <a:ext uri="{FF2B5EF4-FFF2-40B4-BE49-F238E27FC236}">
                <a16:creationId xmlns:a16="http://schemas.microsoft.com/office/drawing/2014/main" id="{8AB8026D-CAB5-9536-FC6C-DEF045AC4564}"/>
              </a:ext>
            </a:extLst>
          </p:cNvPr>
          <p:cNvSpPr txBox="1"/>
          <p:nvPr/>
        </p:nvSpPr>
        <p:spPr>
          <a:xfrm>
            <a:off x="3403867" y="3987304"/>
            <a:ext cx="2468880" cy="1866036"/>
          </a:xfrm>
          <a:prstGeom prst="rect">
            <a:avLst/>
          </a:prstGeom>
          <a:noFill/>
          <a:ln w="6350" cap="flat" cmpd="sng" algn="ctr">
            <a:noFill/>
            <a:prstDash val="dash"/>
            <a:round/>
            <a:headEnd type="none" w="med" len="med"/>
            <a:tailEnd type="none" w="med" len="med"/>
          </a:ln>
        </p:spPr>
        <p:txBody>
          <a:bodyPr wrap="square" lIns="0" tIns="0" rIns="0" bIns="0" rtlCol="0" anchor="t">
            <a:noAutofit/>
          </a:bodyPr>
          <a:lstStyle/>
          <a:p>
            <a:pPr indent="0" algn="ctr">
              <a:spcAft>
                <a:spcPts val="800"/>
              </a:spcAft>
              <a:buClr>
                <a:srgbClr val="27ACAA"/>
              </a:buClr>
              <a:buSzPct val="70000"/>
              <a:buFontTx/>
              <a:buNone/>
              <a:defRPr/>
            </a:pPr>
            <a:r>
              <a:rPr lang="en-US" sz="2000" b="1" dirty="0">
                <a:solidFill>
                  <a:srgbClr val="FFE600"/>
                </a:solidFill>
              </a:rPr>
              <a:t>Benjamin Jackson</a:t>
            </a:r>
          </a:p>
          <a:p>
            <a:pPr marL="0" marR="0" lvl="0" indent="0" algn="ctr" defTabSz="914400" rtl="0" eaLnBrk="1" fontAlgn="auto" latinLnBrk="0" hangingPunct="1">
              <a:spcAft>
                <a:spcPts val="800"/>
              </a:spcAft>
              <a:buClr>
                <a:srgbClr val="FFE600"/>
              </a:buClr>
              <a:buSzPct val="100000"/>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Manager </a:t>
            </a:r>
            <a:br>
              <a:rPr kumimoji="0" lang="en-US" sz="1600" b="0" i="0" u="none" strike="noStrike" kern="1200" cap="none" spc="0" normalizeH="0" baseline="0" noProof="0" dirty="0">
                <a:ln>
                  <a:noFill/>
                </a:ln>
                <a:solidFill>
                  <a:srgbClr val="FFFFFF"/>
                </a:solidFill>
                <a:effectLst/>
                <a:uLnTx/>
                <a:uFillTx/>
                <a:ea typeface="+mn-ea"/>
                <a:cs typeface="+mn-cs"/>
              </a:rPr>
            </a:br>
            <a:r>
              <a:rPr kumimoji="0" lang="en-US" sz="1600" b="0" i="0" u="none" strike="noStrike" kern="1200" cap="none" spc="0" normalizeH="0" baseline="0" noProof="0" dirty="0">
                <a:ln>
                  <a:noFill/>
                </a:ln>
                <a:solidFill>
                  <a:srgbClr val="FFFFFF"/>
                </a:solidFill>
                <a:effectLst/>
                <a:uLnTx/>
                <a:uFillTx/>
                <a:ea typeface="+mn-ea"/>
                <a:cs typeface="+mn-cs"/>
              </a:rPr>
              <a:t>San Diego, CA</a:t>
            </a:r>
            <a:endParaRPr lang="en-US" sz="1600" dirty="0">
              <a:solidFill>
                <a:srgbClr val="FFFFFF"/>
              </a:solidFill>
            </a:endParaRPr>
          </a:p>
          <a:p>
            <a:pPr algn="ctr">
              <a:spcAft>
                <a:spcPts val="800"/>
              </a:spcAft>
              <a:buClr>
                <a:srgbClr val="FFE600"/>
              </a:buClr>
              <a:buSzPct val="100000"/>
              <a:defRPr/>
            </a:pPr>
            <a:r>
              <a:rPr lang="en-US" sz="1200" dirty="0">
                <a:solidFill>
                  <a:srgbClr val="FFFFFF"/>
                </a:solidFill>
              </a:rPr>
              <a:t>Exempt Organization Tax Services</a:t>
            </a:r>
            <a:br>
              <a:rPr lang="en-US" sz="1200" dirty="0">
                <a:solidFill>
                  <a:srgbClr val="FFFFFF"/>
                </a:solidFill>
              </a:rPr>
            </a:br>
            <a:r>
              <a:rPr kumimoji="0" lang="en-US" sz="1200" b="0" i="0" u="none" strike="noStrike" kern="1200" cap="none" spc="0" normalizeH="0" baseline="0" noProof="0" dirty="0">
                <a:ln>
                  <a:noFill/>
                </a:ln>
                <a:solidFill>
                  <a:srgbClr val="FFFFFF"/>
                </a:solidFill>
                <a:effectLst/>
                <a:uLnTx/>
                <a:uFillTx/>
                <a:ea typeface="+mn-ea"/>
                <a:cs typeface="+mn-cs"/>
              </a:rPr>
              <a:t>Ernst &amp; Young LLP</a:t>
            </a:r>
          </a:p>
        </p:txBody>
      </p:sp>
      <p:sp>
        <p:nvSpPr>
          <p:cNvPr id="6" name="TextBox 5">
            <a:extLst>
              <a:ext uri="{FF2B5EF4-FFF2-40B4-BE49-F238E27FC236}">
                <a16:creationId xmlns:a16="http://schemas.microsoft.com/office/drawing/2014/main" id="{28B4AB38-C993-0C8D-BAF1-A917FF8F20A3}"/>
              </a:ext>
            </a:extLst>
          </p:cNvPr>
          <p:cNvSpPr txBox="1"/>
          <p:nvPr/>
        </p:nvSpPr>
        <p:spPr>
          <a:xfrm>
            <a:off x="6319254" y="3987304"/>
            <a:ext cx="2468880" cy="1866036"/>
          </a:xfrm>
          <a:prstGeom prst="rect">
            <a:avLst/>
          </a:prstGeom>
          <a:noFill/>
          <a:ln w="6350" cap="flat" cmpd="sng" algn="ctr">
            <a:noFill/>
            <a:prstDash val="dash"/>
            <a:round/>
            <a:headEnd type="none" w="med" len="med"/>
            <a:tailEnd type="none" w="med" len="med"/>
          </a:ln>
        </p:spPr>
        <p:txBody>
          <a:bodyPr wrap="square" lIns="0" tIns="0" rIns="0" bIns="0" rtlCol="0" anchor="t">
            <a:noAutofit/>
          </a:bodyPr>
          <a:lstStyle/>
          <a:p>
            <a:pPr indent="0" algn="ctr">
              <a:spcAft>
                <a:spcPts val="800"/>
              </a:spcAft>
              <a:buClr>
                <a:srgbClr val="27ACAA"/>
              </a:buClr>
              <a:buSzPct val="70000"/>
              <a:buFontTx/>
              <a:buNone/>
              <a:defRPr/>
            </a:pPr>
            <a:r>
              <a:rPr lang="en-US" sz="2000" b="1" dirty="0">
                <a:solidFill>
                  <a:srgbClr val="FFE600"/>
                </a:solidFill>
              </a:rPr>
              <a:t>George Pagano</a:t>
            </a:r>
          </a:p>
          <a:p>
            <a:pPr marL="0" marR="0" lvl="0" indent="0" algn="ctr" defTabSz="914400" rtl="0" eaLnBrk="1" fontAlgn="auto" latinLnBrk="0" hangingPunct="1">
              <a:spcAft>
                <a:spcPts val="800"/>
              </a:spcAft>
              <a:buClr>
                <a:srgbClr val="FFE600"/>
              </a:buClr>
              <a:buSzPct val="100000"/>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Manager</a:t>
            </a:r>
            <a:br>
              <a:rPr kumimoji="0" lang="en-US" sz="1600" b="0" i="0" u="none" strike="noStrike" kern="1200" cap="none" spc="0" normalizeH="0" baseline="0" noProof="0" dirty="0">
                <a:ln>
                  <a:noFill/>
                </a:ln>
                <a:solidFill>
                  <a:srgbClr val="FFFFFF"/>
                </a:solidFill>
                <a:effectLst/>
                <a:uLnTx/>
                <a:uFillTx/>
                <a:ea typeface="+mn-ea"/>
                <a:cs typeface="+mn-cs"/>
              </a:rPr>
            </a:br>
            <a:r>
              <a:rPr kumimoji="0" lang="en-US" sz="1600" b="0" i="0" u="none" strike="noStrike" kern="1200" cap="none" spc="0" normalizeH="0" baseline="0" noProof="0" dirty="0">
                <a:ln>
                  <a:noFill/>
                </a:ln>
                <a:solidFill>
                  <a:srgbClr val="FFFFFF"/>
                </a:solidFill>
                <a:effectLst/>
                <a:uLnTx/>
                <a:uFillTx/>
                <a:ea typeface="+mn-ea"/>
                <a:cs typeface="+mn-cs"/>
              </a:rPr>
              <a:t> </a:t>
            </a:r>
            <a:r>
              <a:rPr lang="en-US" sz="1600" dirty="0">
                <a:solidFill>
                  <a:srgbClr val="FFFFFF"/>
                </a:solidFill>
              </a:rPr>
              <a:t>Boston, MA</a:t>
            </a:r>
          </a:p>
          <a:p>
            <a:pPr marL="0" marR="0" lvl="0" indent="0" algn="ctr" defTabSz="914400" rtl="0" eaLnBrk="1" fontAlgn="auto" latinLnBrk="0" hangingPunct="1">
              <a:spcAft>
                <a:spcPts val="800"/>
              </a:spcAft>
              <a:buClr>
                <a:srgbClr val="FFE600"/>
              </a:buClr>
              <a:buSzPct val="100000"/>
              <a:buFontTx/>
              <a:buNone/>
              <a:tabLst/>
              <a:defRPr/>
            </a:pPr>
            <a:r>
              <a:rPr lang="en-US" sz="1200" dirty="0">
                <a:solidFill>
                  <a:srgbClr val="FFFFFF"/>
                </a:solidFill>
              </a:rPr>
              <a:t>Exempt Organization Tax Services</a:t>
            </a:r>
            <a:br>
              <a:rPr lang="en-US" sz="1200" dirty="0">
                <a:solidFill>
                  <a:srgbClr val="FFFFFF"/>
                </a:solidFill>
              </a:rPr>
            </a:br>
            <a:r>
              <a:rPr kumimoji="0" lang="en-US" sz="1200" b="0" i="0" u="none" strike="noStrike" kern="1200" cap="none" spc="0" normalizeH="0" baseline="0" noProof="0" dirty="0">
                <a:ln>
                  <a:noFill/>
                </a:ln>
                <a:solidFill>
                  <a:srgbClr val="FFFFFF"/>
                </a:solidFill>
                <a:effectLst/>
                <a:uLnTx/>
                <a:uFillTx/>
                <a:ea typeface="+mn-ea"/>
                <a:cs typeface="+mn-cs"/>
              </a:rPr>
              <a:t>Ernst &amp; Young LLP</a:t>
            </a:r>
          </a:p>
        </p:txBody>
      </p:sp>
      <p:sp>
        <p:nvSpPr>
          <p:cNvPr id="7" name="TextBox 6">
            <a:extLst>
              <a:ext uri="{FF2B5EF4-FFF2-40B4-BE49-F238E27FC236}">
                <a16:creationId xmlns:a16="http://schemas.microsoft.com/office/drawing/2014/main" id="{462986A0-CB30-1321-1F79-18101021D8DA}"/>
              </a:ext>
            </a:extLst>
          </p:cNvPr>
          <p:cNvSpPr txBox="1"/>
          <p:nvPr/>
        </p:nvSpPr>
        <p:spPr>
          <a:xfrm>
            <a:off x="9234640" y="3987304"/>
            <a:ext cx="2468880" cy="1866036"/>
          </a:xfrm>
          <a:prstGeom prst="rect">
            <a:avLst/>
          </a:prstGeom>
          <a:noFill/>
          <a:ln w="6350" cap="flat" cmpd="sng" algn="ctr">
            <a:noFill/>
            <a:prstDash val="dash"/>
            <a:round/>
            <a:headEnd type="none" w="med" len="med"/>
            <a:tailEnd type="none" w="med" len="med"/>
          </a:ln>
        </p:spPr>
        <p:txBody>
          <a:bodyPr wrap="square" lIns="0" tIns="0" rIns="0" bIns="0" rtlCol="0" anchor="t">
            <a:noAutofit/>
          </a:bodyPr>
          <a:lstStyle/>
          <a:p>
            <a:pPr indent="0" algn="ctr">
              <a:spcAft>
                <a:spcPts val="800"/>
              </a:spcAft>
              <a:buClr>
                <a:srgbClr val="27ACAA"/>
              </a:buClr>
              <a:buSzPct val="70000"/>
              <a:buFontTx/>
              <a:buNone/>
              <a:defRPr/>
            </a:pPr>
            <a:r>
              <a:rPr lang="en-US" sz="2000" b="1" dirty="0">
                <a:solidFill>
                  <a:srgbClr val="FFE600"/>
                </a:solidFill>
              </a:rPr>
              <a:t>Cal Hoke</a:t>
            </a:r>
          </a:p>
          <a:p>
            <a:pPr marL="0" marR="0" lvl="0" indent="0" algn="ctr" defTabSz="914400" rtl="0" eaLnBrk="1" fontAlgn="auto" latinLnBrk="0" hangingPunct="1">
              <a:spcAft>
                <a:spcPts val="800"/>
              </a:spcAft>
              <a:buClr>
                <a:srgbClr val="FFE600"/>
              </a:buClr>
              <a:buSzPct val="100000"/>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Manager</a:t>
            </a:r>
            <a:br>
              <a:rPr kumimoji="0" lang="en-US" sz="1600" b="0" i="0" u="none" strike="noStrike" kern="1200" cap="none" spc="0" normalizeH="0" baseline="0" noProof="0" dirty="0">
                <a:ln>
                  <a:noFill/>
                </a:ln>
                <a:solidFill>
                  <a:srgbClr val="FFFFFF"/>
                </a:solidFill>
                <a:effectLst/>
                <a:uLnTx/>
                <a:uFillTx/>
                <a:ea typeface="+mn-ea"/>
                <a:cs typeface="+mn-cs"/>
              </a:rPr>
            </a:br>
            <a:r>
              <a:rPr kumimoji="0" lang="en-US" sz="1600" b="0" i="0" u="none" strike="noStrike" kern="1200" cap="none" spc="0" normalizeH="0" baseline="0" noProof="0" dirty="0">
                <a:ln>
                  <a:noFill/>
                </a:ln>
                <a:solidFill>
                  <a:srgbClr val="FFFFFF"/>
                </a:solidFill>
                <a:effectLst/>
                <a:uLnTx/>
                <a:uFillTx/>
                <a:ea typeface="+mn-ea"/>
                <a:cs typeface="+mn-cs"/>
              </a:rPr>
              <a:t> </a:t>
            </a:r>
            <a:r>
              <a:rPr lang="en-US" sz="1600" dirty="0">
                <a:solidFill>
                  <a:srgbClr val="FFFFFF"/>
                </a:solidFill>
              </a:rPr>
              <a:t>Raleigh, NC</a:t>
            </a:r>
          </a:p>
          <a:p>
            <a:pPr marL="0" marR="0" lvl="0" indent="0" algn="ctr" defTabSz="914400" rtl="0" eaLnBrk="1" fontAlgn="auto" latinLnBrk="0" hangingPunct="1">
              <a:spcAft>
                <a:spcPts val="800"/>
              </a:spcAft>
              <a:buClr>
                <a:srgbClr val="FFE600"/>
              </a:buClr>
              <a:buSzPct val="100000"/>
              <a:buFontTx/>
              <a:buNone/>
              <a:tabLst/>
              <a:defRPr/>
            </a:pPr>
            <a:r>
              <a:rPr lang="en-US" sz="1200" dirty="0">
                <a:solidFill>
                  <a:srgbClr val="FFFFFF"/>
                </a:solidFill>
              </a:rPr>
              <a:t>Exempt Organization Tax Services</a:t>
            </a:r>
            <a:br>
              <a:rPr lang="en-US" sz="1200" dirty="0">
                <a:solidFill>
                  <a:srgbClr val="FFFFFF"/>
                </a:solidFill>
              </a:rPr>
            </a:br>
            <a:r>
              <a:rPr kumimoji="0" lang="en-US" sz="1200" b="0" i="0" u="none" strike="noStrike" kern="1200" cap="none" spc="0" normalizeH="0" baseline="0" noProof="0" dirty="0">
                <a:ln>
                  <a:noFill/>
                </a:ln>
                <a:solidFill>
                  <a:srgbClr val="FFFFFF"/>
                </a:solidFill>
                <a:effectLst/>
                <a:uLnTx/>
                <a:uFillTx/>
                <a:ea typeface="+mn-ea"/>
                <a:cs typeface="+mn-cs"/>
              </a:rPr>
              <a:t>Ernst &amp; Young LLP</a:t>
            </a:r>
          </a:p>
        </p:txBody>
      </p:sp>
      <p:pic>
        <p:nvPicPr>
          <p:cNvPr id="9" name="Picture 8">
            <a:extLst>
              <a:ext uri="{FF2B5EF4-FFF2-40B4-BE49-F238E27FC236}">
                <a16:creationId xmlns:a16="http://schemas.microsoft.com/office/drawing/2014/main" id="{4CD4A982-6DEE-63DD-F40B-BB87C2D689EE}"/>
              </a:ext>
            </a:extLst>
          </p:cNvPr>
          <p:cNvPicPr>
            <a:picLocks/>
          </p:cNvPicPr>
          <p:nvPr/>
        </p:nvPicPr>
        <p:blipFill>
          <a:blip r:embed="rId2">
            <a:extLst>
              <a:ext uri="{28A0092B-C50C-407E-A947-70E740481C1C}">
                <a14:useLocalDpi xmlns:a14="http://schemas.microsoft.com/office/drawing/2010/main" val="0"/>
              </a:ext>
            </a:extLst>
          </a:blip>
          <a:srcRect l="11645" t="4968" r="14281" b="20959"/>
          <a:stretch>
            <a:fillRect/>
          </a:stretch>
        </p:blipFill>
        <p:spPr>
          <a:xfrm>
            <a:off x="6639292" y="1821090"/>
            <a:ext cx="1828800" cy="1828800"/>
          </a:xfrm>
          <a:prstGeom prst="ellipse">
            <a:avLst/>
          </a:prstGeom>
          <a:ln w="63500" cap="rnd">
            <a:noFill/>
          </a:ln>
          <a:effectLst/>
        </p:spPr>
      </p:pic>
      <p:pic>
        <p:nvPicPr>
          <p:cNvPr id="10" name="Picture 9">
            <a:extLst>
              <a:ext uri="{FF2B5EF4-FFF2-40B4-BE49-F238E27FC236}">
                <a16:creationId xmlns:a16="http://schemas.microsoft.com/office/drawing/2014/main" id="{3824466A-23F0-30F7-1F48-C0AAAA210CF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808520" y="1821090"/>
            <a:ext cx="1828800" cy="1828800"/>
          </a:xfrm>
          <a:prstGeom prst="ellipse">
            <a:avLst/>
          </a:prstGeom>
          <a:ln w="63500" cap="rnd">
            <a:noFill/>
          </a:ln>
          <a:effectLst/>
        </p:spPr>
      </p:pic>
      <p:pic>
        <p:nvPicPr>
          <p:cNvPr id="17" name="Picture 16">
            <a:extLst>
              <a:ext uri="{FF2B5EF4-FFF2-40B4-BE49-F238E27FC236}">
                <a16:creationId xmlns:a16="http://schemas.microsoft.com/office/drawing/2014/main" id="{4B3BA1FA-6907-D637-FE78-7A16AC12E730}"/>
              </a:ext>
            </a:extLst>
          </p:cNvPr>
          <p:cNvPicPr>
            <a:picLocks/>
          </p:cNvPicPr>
          <p:nvPr/>
        </p:nvPicPr>
        <p:blipFill>
          <a:blip r:embed="rId4" cstate="print">
            <a:extLst>
              <a:ext uri="{28A0092B-C50C-407E-A947-70E740481C1C}">
                <a14:useLocalDpi xmlns:a14="http://schemas.microsoft.com/office/drawing/2010/main" val="0"/>
              </a:ext>
            </a:extLst>
          </a:blip>
          <a:srcRect l="23502" t="11974" r="24224" b="34948"/>
          <a:stretch>
            <a:fillRect/>
          </a:stretch>
        </p:blipFill>
        <p:spPr>
          <a:xfrm>
            <a:off x="9554680" y="1821090"/>
            <a:ext cx="1828800" cy="1828800"/>
          </a:xfrm>
          <a:prstGeom prst="ellipse">
            <a:avLst/>
          </a:prstGeom>
        </p:spPr>
      </p:pic>
      <p:pic>
        <p:nvPicPr>
          <p:cNvPr id="18" name="Picture 17">
            <a:extLst>
              <a:ext uri="{FF2B5EF4-FFF2-40B4-BE49-F238E27FC236}">
                <a16:creationId xmlns:a16="http://schemas.microsoft.com/office/drawing/2014/main" id="{B7FCED52-3934-CB2C-9C97-D8A5C5B154D4}"/>
              </a:ext>
            </a:extLst>
          </p:cNvPr>
          <p:cNvPicPr>
            <a:picLocks/>
          </p:cNvPicPr>
          <p:nvPr/>
        </p:nvPicPr>
        <p:blipFill>
          <a:blip r:embed="rId5">
            <a:extLst>
              <a:ext uri="{28A0092B-C50C-407E-A947-70E740481C1C}">
                <a14:useLocalDpi xmlns:a14="http://schemas.microsoft.com/office/drawing/2010/main" val="0"/>
              </a:ext>
            </a:extLst>
          </a:blip>
          <a:srcRect l="23837" t="19560" r="18913" b="20197"/>
          <a:stretch>
            <a:fillRect/>
          </a:stretch>
        </p:blipFill>
        <p:spPr>
          <a:xfrm>
            <a:off x="3723906" y="1821090"/>
            <a:ext cx="1828800" cy="1828800"/>
          </a:xfrm>
          <a:prstGeom prst="flowChartConnector">
            <a:avLst/>
          </a:prstGeom>
        </p:spPr>
      </p:pic>
      <p:grpSp>
        <p:nvGrpSpPr>
          <p:cNvPr id="23" name="Group 22">
            <a:extLst>
              <a:ext uri="{FF2B5EF4-FFF2-40B4-BE49-F238E27FC236}">
                <a16:creationId xmlns:a16="http://schemas.microsoft.com/office/drawing/2014/main" id="{A6782059-F5AA-3CC2-423A-6C5E8A820419}"/>
              </a:ext>
            </a:extLst>
          </p:cNvPr>
          <p:cNvGrpSpPr/>
          <p:nvPr/>
        </p:nvGrpSpPr>
        <p:grpSpPr>
          <a:xfrm>
            <a:off x="3180613" y="2204357"/>
            <a:ext cx="5830772" cy="3037115"/>
            <a:chOff x="3180613" y="2220686"/>
            <a:chExt cx="5830772" cy="3020786"/>
          </a:xfrm>
        </p:grpSpPr>
        <p:cxnSp>
          <p:nvCxnSpPr>
            <p:cNvPr id="20" name="Straight Connector 19">
              <a:extLst>
                <a:ext uri="{FF2B5EF4-FFF2-40B4-BE49-F238E27FC236}">
                  <a16:creationId xmlns:a16="http://schemas.microsoft.com/office/drawing/2014/main" id="{895C19F3-89BE-746D-AA9A-D0DA72061D8A}"/>
                </a:ext>
              </a:extLst>
            </p:cNvPr>
            <p:cNvCxnSpPr/>
            <p:nvPr/>
          </p:nvCxnSpPr>
          <p:spPr>
            <a:xfrm>
              <a:off x="3180613" y="2220686"/>
              <a:ext cx="0" cy="3004457"/>
            </a:xfrm>
            <a:prstGeom prst="line">
              <a:avLst/>
            </a:prstGeom>
            <a:ln w="6350">
              <a:solidFill>
                <a:srgbClr val="2E2E38"/>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F8276D-21F0-8621-3F5A-35048EA7F117}"/>
                </a:ext>
              </a:extLst>
            </p:cNvPr>
            <p:cNvCxnSpPr/>
            <p:nvPr/>
          </p:nvCxnSpPr>
          <p:spPr>
            <a:xfrm>
              <a:off x="6095999" y="2237015"/>
              <a:ext cx="0" cy="3004457"/>
            </a:xfrm>
            <a:prstGeom prst="line">
              <a:avLst/>
            </a:prstGeom>
            <a:ln w="6350">
              <a:solidFill>
                <a:srgbClr val="2E2E38"/>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928753-800C-1081-7DAE-09BE9E57CE63}"/>
                </a:ext>
              </a:extLst>
            </p:cNvPr>
            <p:cNvCxnSpPr/>
            <p:nvPr/>
          </p:nvCxnSpPr>
          <p:spPr>
            <a:xfrm>
              <a:off x="9011385" y="2237015"/>
              <a:ext cx="0" cy="3004457"/>
            </a:xfrm>
            <a:prstGeom prst="line">
              <a:avLst/>
            </a:prstGeom>
            <a:ln w="6350">
              <a:solidFill>
                <a:srgbClr val="2E2E38"/>
              </a:solidFill>
              <a:tailEnd type="none"/>
            </a:ln>
          </p:spPr>
          <p:style>
            <a:lnRef idx="1">
              <a:schemeClr val="accent1"/>
            </a:lnRef>
            <a:fillRef idx="0">
              <a:schemeClr val="accent1"/>
            </a:fillRef>
            <a:effectRef idx="0">
              <a:schemeClr val="accent1"/>
            </a:effectRef>
            <a:fontRef idx="minor">
              <a:schemeClr val="tx1"/>
            </a:fontRef>
          </p:style>
        </p:cxnSp>
      </p:grpSp>
      <p:sp>
        <p:nvSpPr>
          <p:cNvPr id="11" name="Title 1">
            <a:extLst>
              <a:ext uri="{FF2B5EF4-FFF2-40B4-BE49-F238E27FC236}">
                <a16:creationId xmlns:a16="http://schemas.microsoft.com/office/drawing/2014/main" id="{3ED9F8BD-76E4-EEA1-460C-24C46495ABBE}"/>
              </a:ext>
            </a:extLst>
          </p:cNvPr>
          <p:cNvSpPr>
            <a:spLocks noGrp="1"/>
          </p:cNvSpPr>
          <p:nvPr>
            <p:ph type="title"/>
          </p:nvPr>
        </p:nvSpPr>
        <p:spPr>
          <a:xfrm>
            <a:off x="485523" y="369889"/>
            <a:ext cx="5610479" cy="1057473"/>
          </a:xfrm>
        </p:spPr>
        <p:txBody>
          <a:bodyPr/>
          <a:lstStyle/>
          <a:p>
            <a:r>
              <a:rPr lang="en-IN" sz="3200" dirty="0">
                <a:latin typeface="EYInterstate Regular" panose="02000503020000020004" pitchFamily="2" charset="0"/>
              </a:rPr>
              <a:t>Presenters</a:t>
            </a:r>
          </a:p>
        </p:txBody>
      </p:sp>
    </p:spTree>
    <p:extLst>
      <p:ext uri="{BB962C8B-B14F-4D97-AF65-F5344CB8AC3E}">
        <p14:creationId xmlns:p14="http://schemas.microsoft.com/office/powerpoint/2010/main" val="4028088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A9277-8B54-F299-82EE-59045A076BF9}"/>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1512BB1-A46D-6BB0-6E2B-A64CD8E1E258}"/>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E1512BB1-A46D-6BB0-6E2B-A64CD8E1E258}"/>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4E67976-B737-DBF7-9173-8C700B6428FD}"/>
              </a:ext>
            </a:extLst>
          </p:cNvPr>
          <p:cNvSpPr>
            <a:spLocks noGrp="1"/>
          </p:cNvSpPr>
          <p:nvPr>
            <p:ph type="title"/>
          </p:nvPr>
        </p:nvSpPr>
        <p:spPr/>
        <p:txBody>
          <a:bodyPr vert="horz"/>
          <a:lstStyle/>
          <a:p>
            <a:r>
              <a:rPr lang="en-IN" sz="2800" dirty="0">
                <a:latin typeface="EYInterstate Regular" panose="02000503020000020004" pitchFamily="2" charset="0"/>
              </a:rPr>
              <a:t>Increased scrutiny of tax-exempt hospitals’ community benefit — why?</a:t>
            </a:r>
            <a:endParaRPr lang="en-US" sz="2800" dirty="0">
              <a:latin typeface="EYInterstate Regular" panose="02000503020000020004" pitchFamily="2" charset="0"/>
            </a:endParaRPr>
          </a:p>
        </p:txBody>
      </p:sp>
      <p:cxnSp>
        <p:nvCxnSpPr>
          <p:cNvPr id="4" name="Straight Connector 3">
            <a:extLst>
              <a:ext uri="{FF2B5EF4-FFF2-40B4-BE49-F238E27FC236}">
                <a16:creationId xmlns:a16="http://schemas.microsoft.com/office/drawing/2014/main" id="{3BA15DD5-965B-1BE8-3C39-B338DEDDD065}"/>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867DAA-5EC4-765F-DF7A-002EE8FF8337}"/>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274320" bIns="91440">
            <a:noAutofit/>
          </a:bodyPr>
          <a:lstStyle/>
          <a:p>
            <a:pPr marR="0" lvl="0" algn="l" defTabSz="914400" rtl="0" eaLnBrk="1" fontAlgn="auto" latinLnBrk="0" hangingPunct="1">
              <a:lnSpc>
                <a:spcPct val="100000"/>
              </a:lnSpc>
              <a:spcBef>
                <a:spcPts val="0"/>
              </a:spcBef>
              <a:spcAft>
                <a:spcPts val="1200"/>
              </a:spcAft>
              <a:buClr>
                <a:srgbClr val="FFE600"/>
              </a:buClr>
              <a:buSzTx/>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Critics are increasingly challenging the distinction between taxable and tax-exempt hospitals and health systems: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Growth of public and private health insurance has led to decline in percentage of patients requiring free hospital care and growth of taxable hospitals.</a:t>
            </a:r>
          </a:p>
        </p:txBody>
      </p:sp>
      <p:sp>
        <p:nvSpPr>
          <p:cNvPr id="7" name="TextBox 6">
            <a:extLst>
              <a:ext uri="{FF2B5EF4-FFF2-40B4-BE49-F238E27FC236}">
                <a16:creationId xmlns:a16="http://schemas.microsoft.com/office/drawing/2014/main" id="{36EBFAA0-89A6-7587-7953-01FB83940D5D}"/>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Federal, state and local governments are actively seeking new sources of revenues and re-evaluating “tax breaks.”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Media, watchdog groups, researchers and Congress have questioned whether tax-exempt hospitals provide sufficient community benefit, particularly charity care, to justify their tax-exempt status.</a:t>
            </a:r>
          </a:p>
        </p:txBody>
      </p:sp>
    </p:spTree>
    <p:extLst>
      <p:ext uri="{BB962C8B-B14F-4D97-AF65-F5344CB8AC3E}">
        <p14:creationId xmlns:p14="http://schemas.microsoft.com/office/powerpoint/2010/main" val="507389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1342C-E727-5FE7-C3DE-B2916FB47141}"/>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35A489A-80FC-E0A6-A109-7EAC92641ADE}"/>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A35A489A-80FC-E0A6-A109-7EAC92641ADE}"/>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E65554-6E21-9367-5D46-02569CBB3D5E}"/>
              </a:ext>
            </a:extLst>
          </p:cNvPr>
          <p:cNvSpPr>
            <a:spLocks noGrp="1"/>
          </p:cNvSpPr>
          <p:nvPr>
            <p:ph type="title"/>
          </p:nvPr>
        </p:nvSpPr>
        <p:spPr/>
        <p:txBody>
          <a:bodyPr vert="horz"/>
          <a:lstStyle/>
          <a:p>
            <a:r>
              <a:rPr lang="en-IN" sz="2800" dirty="0">
                <a:latin typeface="EYInterstate Regular" panose="02000503020000020004" pitchFamily="2" charset="0"/>
              </a:rPr>
              <a:t>Increased scrutiny of tax-exempt hospitals’ community benefit </a:t>
            </a:r>
            <a:endParaRPr lang="en-US" sz="2800" dirty="0">
              <a:latin typeface="EYInterstate Regular" panose="02000503020000020004" pitchFamily="2" charset="0"/>
            </a:endParaRPr>
          </a:p>
        </p:txBody>
      </p:sp>
      <p:cxnSp>
        <p:nvCxnSpPr>
          <p:cNvPr id="4" name="Straight Connector 3">
            <a:extLst>
              <a:ext uri="{FF2B5EF4-FFF2-40B4-BE49-F238E27FC236}">
                <a16:creationId xmlns:a16="http://schemas.microsoft.com/office/drawing/2014/main" id="{9F70996B-CC5C-6DF1-363B-8EBD7E6A1169}"/>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109DCC-2385-53A5-95EC-4E0CBC76A312}"/>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274320" bIns="91440">
            <a:noAutofit/>
          </a:bodyPr>
          <a:lstStyle/>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rPr>
              <a:t>Johns Hopkins University Bloomberg School of Public Health study, “Comparing the value of community benefit and Tax-Exemption in non-profit hospitals” (2018)</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rPr>
              <a:t>Senator Grassley’s letters to IRS and tax-exempt hospitals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rPr>
              <a:t>Lown Institute “Fair Share Spending Index” (5.9% of overall expenses attributable to community benefit)</a:t>
            </a:r>
          </a:p>
          <a:p>
            <a:pPr marL="182880" lvl="0" indent="-182880">
              <a:spcAft>
                <a:spcPts val="1200"/>
              </a:spcAft>
              <a:buClr>
                <a:srgbClr val="FFE600"/>
              </a:buClr>
              <a:buFont typeface="Wingdings" panose="05000000000000000000" pitchFamily="2" charset="2"/>
              <a:buChar char="§"/>
              <a:defRPr/>
            </a:pPr>
            <a:r>
              <a:rPr kumimoji="0" lang="en-IN" sz="1600" b="1" i="0" u="none" strike="noStrike" kern="1200" cap="none" spc="0" normalizeH="0" baseline="0" noProof="0" dirty="0">
                <a:ln>
                  <a:noFill/>
                </a:ln>
                <a:solidFill>
                  <a:srgbClr val="FFFFFF"/>
                </a:solidFill>
                <a:effectLst/>
                <a:uLnTx/>
                <a:uFillTx/>
              </a:rPr>
              <a:t>House </a:t>
            </a:r>
            <a:r>
              <a:rPr lang="en-IN" sz="1600" b="1" dirty="0">
                <a:solidFill>
                  <a:srgbClr val="FFFFFF"/>
                </a:solidFill>
              </a:rPr>
              <a:t>Ways and Means </a:t>
            </a:r>
            <a:r>
              <a:rPr kumimoji="0" lang="en-IN" sz="1600" b="1" i="0" u="none" strike="noStrike" kern="1200" cap="none" spc="0" normalizeH="0" baseline="0" noProof="0" dirty="0">
                <a:ln>
                  <a:noFill/>
                </a:ln>
                <a:solidFill>
                  <a:srgbClr val="FFFFFF"/>
                </a:solidFill>
                <a:effectLst/>
                <a:uLnTx/>
                <a:uFillTx/>
              </a:rPr>
              <a:t>Oversight Subcommittee hearing on tax-exempt hospitals and the community benefit standard (April 26, 2023)</a:t>
            </a:r>
          </a:p>
        </p:txBody>
      </p:sp>
      <p:sp>
        <p:nvSpPr>
          <p:cNvPr id="7" name="TextBox 6">
            <a:extLst>
              <a:ext uri="{FF2B5EF4-FFF2-40B4-BE49-F238E27FC236}">
                <a16:creationId xmlns:a16="http://schemas.microsoft.com/office/drawing/2014/main" id="{0635D0E7-C041-4B4D-0F73-A28780BD0714}"/>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rPr>
              <a:t>2023 and 2024 letters to IRS from members of US Senate and House of Representatives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b="1" i="0" u="none" strike="noStrike" kern="1200" cap="none" spc="0" normalizeH="0" baseline="0" noProof="0" dirty="0">
                <a:ln>
                  <a:noFill/>
                </a:ln>
                <a:solidFill>
                  <a:srgbClr val="FFFFFF"/>
                </a:solidFill>
                <a:effectLst/>
                <a:uLnTx/>
                <a:uFillTx/>
              </a:rPr>
              <a:t>Holding Nonprofit Hospitals Accountable Act (introduced, not enacted)</a:t>
            </a:r>
          </a:p>
          <a:p>
            <a:pPr marL="182880" lvl="0" indent="-182880">
              <a:spcAft>
                <a:spcPts val="1200"/>
              </a:spcAft>
              <a:buClr>
                <a:srgbClr val="FFE600"/>
              </a:buClr>
              <a:buFont typeface="Wingdings" panose="05000000000000000000" pitchFamily="2" charset="2"/>
              <a:buChar char="§"/>
              <a:defRPr/>
            </a:pPr>
            <a:r>
              <a:rPr kumimoji="0" lang="en-IN" sz="1600" b="1" i="0" u="none" strike="noStrike" kern="1200" cap="none" spc="0" normalizeH="0" baseline="0" noProof="0" dirty="0">
                <a:ln>
                  <a:noFill/>
                </a:ln>
                <a:solidFill>
                  <a:srgbClr val="FFFFFF"/>
                </a:solidFill>
                <a:effectLst/>
                <a:uLnTx/>
                <a:uFillTx/>
              </a:rPr>
              <a:t>House Ways and Means Oversight Subcommittee hearing on tax-exempt hospitals (9/16/25) </a:t>
            </a:r>
            <a:r>
              <a:rPr lang="en-IN" sz="1600" b="1" dirty="0">
                <a:solidFill>
                  <a:srgbClr val="FFFFFF"/>
                </a:solidFill>
              </a:rPr>
              <a:t>—</a:t>
            </a:r>
            <a:r>
              <a:rPr kumimoji="0" lang="en-IN" sz="1600" b="1" i="0" u="none" strike="noStrike" kern="1200" cap="none" spc="0" normalizeH="0" baseline="0" noProof="0" dirty="0">
                <a:ln>
                  <a:noFill/>
                </a:ln>
                <a:solidFill>
                  <a:srgbClr val="FFFFFF"/>
                </a:solidFill>
                <a:effectLst/>
                <a:uLnTx/>
                <a:uFillTx/>
              </a:rPr>
              <a:t> policy solutions discussed during the hearing included: </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i="0" u="none" strike="noStrike" kern="1200" cap="none" spc="0" normalizeH="0" baseline="0" noProof="0" dirty="0">
                <a:ln>
                  <a:noFill/>
                </a:ln>
                <a:solidFill>
                  <a:srgbClr val="FFFFFF"/>
                </a:solidFill>
                <a:effectLst/>
                <a:uLnTx/>
                <a:uFillTx/>
              </a:rPr>
              <a:t>Expanding community benefit reporting on Schedule H </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600" i="0" u="none" strike="noStrike" kern="1200" cap="none" spc="0" normalizeH="0" baseline="0" noProof="0" dirty="0">
                <a:ln>
                  <a:noFill/>
                </a:ln>
                <a:solidFill>
                  <a:srgbClr val="FFFFFF"/>
                </a:solidFill>
                <a:effectLst/>
                <a:uLnTx/>
                <a:uFillTx/>
              </a:rPr>
              <a:t>Clarifying definition of community benefit</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endParaRPr kumimoji="0" lang="en-IN" sz="1600" b="1" i="0" u="none" strike="noStrike" kern="120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161998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F1646-D8DC-4FC6-A2FD-D933000CEDD2}"/>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8F35CB6-5D50-E202-58F8-E1FD7C4D4D94}"/>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28F35CB6-5D50-E202-58F8-E1FD7C4D4D94}"/>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22F9F2E-2838-669F-ADA6-19C2B85AB3A8}"/>
              </a:ext>
            </a:extLst>
          </p:cNvPr>
          <p:cNvSpPr>
            <a:spLocks noGrp="1"/>
          </p:cNvSpPr>
          <p:nvPr>
            <p:ph type="title"/>
          </p:nvPr>
        </p:nvSpPr>
        <p:spPr/>
        <p:txBody>
          <a:bodyPr vert="horz"/>
          <a:lstStyle/>
          <a:p>
            <a:r>
              <a:rPr lang="en-IN" sz="2800" dirty="0">
                <a:latin typeface="EYInterstate Regular" panose="02000503020000020004" pitchFamily="2" charset="0"/>
              </a:rPr>
              <a:t>Increased scrutiny of tax-exempt hospitals’ community benefit </a:t>
            </a:r>
            <a:r>
              <a:rPr lang="en-IN" sz="2800" dirty="0">
                <a:latin typeface="EYInterstate Light" panose="02000506000000020004" pitchFamily="2" charset="0"/>
              </a:rPr>
              <a:t>(continued) </a:t>
            </a:r>
            <a:endParaRPr lang="en-US" sz="2800" dirty="0">
              <a:latin typeface="EYInterstate Regular" panose="02000503020000020004" pitchFamily="2" charset="0"/>
            </a:endParaRPr>
          </a:p>
        </p:txBody>
      </p:sp>
      <p:cxnSp>
        <p:nvCxnSpPr>
          <p:cNvPr id="3" name="Straight Connector 2">
            <a:extLst>
              <a:ext uri="{FF2B5EF4-FFF2-40B4-BE49-F238E27FC236}">
                <a16:creationId xmlns:a16="http://schemas.microsoft.com/office/drawing/2014/main" id="{5C346677-4CCB-B4C5-E3C5-2100564CBE5E}"/>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733A248-3A93-DA35-E572-4E67D60B29A6}"/>
              </a:ext>
            </a:extLst>
          </p:cNvPr>
          <p:cNvCxnSpPr>
            <a:cxnSpLocks/>
          </p:cNvCxnSpPr>
          <p:nvPr/>
        </p:nvCxnSpPr>
        <p:spPr>
          <a:xfrm>
            <a:off x="7990344"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2FE2475-0FA6-995B-CEEB-E5EA5E61B1AB}"/>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182880" bIns="91440">
            <a:noAutofit/>
          </a:bodyPr>
          <a:lstStyle/>
          <a:p>
            <a:pPr marL="0" marR="0" lvl="0" indent="-36576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Treasury Inspector General for Tax Administration (TIGTA) report on the IRS oversight of tax-exempt hospitals (June 12, 2025):</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Found that the community benefit standard’s flexibility makes identifying noncompliance difficult</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Found that the IRS does not maintain a complete, accurate list of hospitals for which it conducts triannual community benefit reviews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Recommends that Treasury’s Office of Tax Policy suggest a legislative proposal to amend the Internal Revenue Code to define “community benefit,” set a minimum level of community benefit exempt hospitals must provide, and establish baseline eligibility criteria for financial assistance</a:t>
            </a:r>
          </a:p>
        </p:txBody>
      </p:sp>
      <p:sp>
        <p:nvSpPr>
          <p:cNvPr id="10" name="TextBox 9">
            <a:extLst>
              <a:ext uri="{FF2B5EF4-FFF2-40B4-BE49-F238E27FC236}">
                <a16:creationId xmlns:a16="http://schemas.microsoft.com/office/drawing/2014/main" id="{F308EA80-848A-1C93-784A-90F720120082}"/>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182880" bIns="91440">
            <a:noAutofit/>
          </a:bodyPr>
          <a:lstStyle/>
          <a:p>
            <a:pPr marL="0" marR="0" lvl="0" indent="-36576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Committee for a Responsible Federal Budget (CRFB), June 2024 report, “The Federal Tax Benefits for Nonprofit Hospitals“:</a:t>
            </a:r>
          </a:p>
          <a:p>
            <a:pPr marL="182880" marR="0" lvl="0" indent="-182880" algn="l" defTabSz="914400" rtl="0" eaLnBrk="1" fontAlgn="auto" latinLnBrk="0" hangingPunct="1">
              <a:lnSpc>
                <a:spcPct val="100000"/>
              </a:lnSpc>
              <a:spcBef>
                <a:spcPts val="0"/>
              </a:spcBef>
              <a:spcAft>
                <a:spcPts val="6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Regular" panose="02000503020000020004" pitchFamily="2" charset="0"/>
              </a:rPr>
              <a:t>Estimates 10-year federal revenue loss of $260b from nonprofit hospital tax exemption</a:t>
            </a:r>
          </a:p>
          <a:p>
            <a:pPr marL="182880" marR="0" lvl="0" indent="-182880" algn="l" defTabSz="914400" rtl="0" eaLnBrk="1" fontAlgn="auto" latinLnBrk="0" hangingPunct="1">
              <a:lnSpc>
                <a:spcPct val="100000"/>
              </a:lnSpc>
              <a:spcBef>
                <a:spcPts val="0"/>
              </a:spcBef>
              <a:spcAft>
                <a:spcPts val="6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Regular" panose="02000503020000020004" pitchFamily="2" charset="0"/>
              </a:rPr>
              <a:t>Questions whether Medicaid “shortfall” and medical education are community benefit</a:t>
            </a:r>
          </a:p>
        </p:txBody>
      </p:sp>
      <p:sp>
        <p:nvSpPr>
          <p:cNvPr id="11" name="TextBox 10">
            <a:extLst>
              <a:ext uri="{FF2B5EF4-FFF2-40B4-BE49-F238E27FC236}">
                <a16:creationId xmlns:a16="http://schemas.microsoft.com/office/drawing/2014/main" id="{9A5AF581-7562-E50D-C976-02EEE2328880}"/>
              </a:ext>
            </a:extLst>
          </p:cNvPr>
          <p:cNvSpPr txBox="1">
            <a:spLocks/>
          </p:cNvSpPr>
          <p:nvPr/>
        </p:nvSpPr>
        <p:spPr>
          <a:xfrm>
            <a:off x="8056800" y="1411287"/>
            <a:ext cx="3655775" cy="4681538"/>
          </a:xfrm>
          <a:prstGeom prst="rect">
            <a:avLst/>
          </a:prstGeom>
          <a:solidFill>
            <a:srgbClr val="747480">
              <a:alpha val="35000"/>
            </a:srgbClr>
          </a:solidFill>
        </p:spPr>
        <p:txBody>
          <a:bodyPr wrap="square" lIns="182880" tIns="182880" rIns="182880" bIns="91440">
            <a:noAutofit/>
          </a:bodyPr>
          <a:lstStyle/>
          <a:p>
            <a:pPr marL="0" marR="0" lvl="0" indent="-365760" algn="l" defTabSz="914400" rtl="0" eaLnBrk="1" fontAlgn="auto" latinLnBrk="0" hangingPunct="1">
              <a:lnSpc>
                <a:spcPct val="1000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rPr>
              <a:t>House Ways and Means Committee budget savings options list (released in January 2025)</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400" b="0" i="0" u="none" strike="noStrike" kern="1200" cap="none" spc="0" normalizeH="0" baseline="0" noProof="0" dirty="0">
                <a:ln>
                  <a:noFill/>
                </a:ln>
                <a:solidFill>
                  <a:srgbClr val="FFFFFF"/>
                </a:solidFill>
                <a:effectLst/>
                <a:uLnTx/>
                <a:uFillTx/>
                <a:latin typeface="EYInterstate Light"/>
                <a:ea typeface="+mn-ea"/>
                <a:cs typeface="+mn-cs"/>
              </a:rPr>
              <a:t>Proposes eliminating tax-exempt status for hospitals (for estimated $260b budget savings)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400" b="0" i="0" u="none" strike="noStrike" kern="1200" cap="none" spc="0" normalizeH="0" baseline="0" noProof="0" dirty="0">
                <a:ln>
                  <a:noFill/>
                </a:ln>
                <a:solidFill>
                  <a:srgbClr val="FFFFFF"/>
                </a:solidFill>
                <a:effectLst/>
                <a:uLnTx/>
                <a:uFillTx/>
                <a:latin typeface="EYInterstate Light"/>
                <a:ea typeface="+mn-ea"/>
                <a:cs typeface="+mn-cs"/>
              </a:rPr>
              <a:t>Proposes eliminating charitable contribution deduction for contributions to healthcare organizations</a:t>
            </a:r>
          </a:p>
        </p:txBody>
      </p:sp>
    </p:spTree>
    <p:extLst>
      <p:ext uri="{BB962C8B-B14F-4D97-AF65-F5344CB8AC3E}">
        <p14:creationId xmlns:p14="http://schemas.microsoft.com/office/powerpoint/2010/main" val="2326725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11BFD-618C-51DB-2295-8440A972E39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B5C7062-5AF6-2A6C-8DA6-F7C12770BA90}"/>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7B5C7062-5AF6-2A6C-8DA6-F7C12770BA90}"/>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1E619F8-D290-4BE6-B9F0-399A485CBEF1}"/>
              </a:ext>
            </a:extLst>
          </p:cNvPr>
          <p:cNvSpPr>
            <a:spLocks noGrp="1"/>
          </p:cNvSpPr>
          <p:nvPr>
            <p:ph type="title"/>
          </p:nvPr>
        </p:nvSpPr>
        <p:spPr/>
        <p:txBody>
          <a:bodyPr vert="horz"/>
          <a:lstStyle/>
          <a:p>
            <a:r>
              <a:rPr lang="en-IN" sz="2800" dirty="0">
                <a:latin typeface="EYInterstate Regular" panose="02000503020000020004" pitchFamily="2" charset="0"/>
              </a:rPr>
              <a:t>Increased scrutiny of tax-exempt hospitals’ community benefit </a:t>
            </a:r>
            <a:r>
              <a:rPr lang="en-IN" sz="2800" dirty="0">
                <a:latin typeface="EYInterstate Light" panose="02000506000000020004" pitchFamily="2" charset="0"/>
              </a:rPr>
              <a:t>(continued) </a:t>
            </a:r>
            <a:endParaRPr lang="en-US" sz="2800" dirty="0">
              <a:latin typeface="EYInterstate Light" panose="02000506000000020004" pitchFamily="2" charset="0"/>
            </a:endParaRPr>
          </a:p>
        </p:txBody>
      </p:sp>
      <p:cxnSp>
        <p:nvCxnSpPr>
          <p:cNvPr id="4" name="Straight Connector 3">
            <a:extLst>
              <a:ext uri="{FF2B5EF4-FFF2-40B4-BE49-F238E27FC236}">
                <a16:creationId xmlns:a16="http://schemas.microsoft.com/office/drawing/2014/main" id="{20B9ACAF-EF15-B2F7-1819-167E8CEF4D60}"/>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3F4355D-1802-C42E-8AB4-3C2D9ADA4C3C}"/>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274320" bIns="91440">
            <a:noAutofit/>
          </a:bodyPr>
          <a:lstStyle/>
          <a:p>
            <a:pPr marR="0" lvl="0" algn="l" defTabSz="914400" rtl="0" eaLnBrk="1" fontAlgn="auto" latinLnBrk="0" hangingPunct="1">
              <a:lnSpc>
                <a:spcPct val="100000"/>
              </a:lnSpc>
              <a:spcBef>
                <a:spcPts val="0"/>
              </a:spcBef>
              <a:spcAft>
                <a:spcPts val="1200"/>
              </a:spcAft>
              <a:buClr>
                <a:srgbClr val="FFE600"/>
              </a:buClr>
              <a:buSzTx/>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Letter to IRS from Sens. Warren (D-Mass), Warnock (D-Ga), Cassidy (R-La) and Grassley (R-Iowa) (August 7, 2023):</a:t>
            </a:r>
          </a:p>
          <a:p>
            <a:pPr marL="182880" lvl="0" indent="-182880">
              <a:spcAft>
                <a:spcPts val="800"/>
              </a:spcAft>
              <a:buClr>
                <a:srgbClr val="FFE600"/>
              </a:buClr>
              <a:buFont typeface="Wingdings" panose="05000000000000000000" pitchFamily="2" charset="2"/>
              <a:buChar char="§"/>
              <a:defRPr/>
            </a:pPr>
            <a:r>
              <a:rPr lang="en-IN" sz="1200" dirty="0">
                <a:solidFill>
                  <a:srgbClr val="FFFFFF"/>
                </a:solidFill>
              </a:rPr>
              <a:t>Concerned that some tax-exempt hospitals may not be meeting their “required obligation to provide reduced or free care to their most vulnerable patients”: </a:t>
            </a:r>
          </a:p>
          <a:p>
            <a:pPr marL="365760" lvl="0" indent="-182880">
              <a:spcAft>
                <a:spcPts val="800"/>
              </a:spcAft>
              <a:buClr>
                <a:srgbClr val="FFE600"/>
              </a:buClr>
              <a:buFont typeface="Wingdings" panose="05000000000000000000" pitchFamily="2" charset="2"/>
              <a:buChar char="§"/>
              <a:defRPr/>
            </a:pPr>
            <a:r>
              <a:rPr lang="en-IN" sz="1200" dirty="0">
                <a:solidFill>
                  <a:srgbClr val="FFFFFF"/>
                </a:solidFill>
              </a:rPr>
              <a:t>Based on studies and press reports (e.g., Lown Institute, Health Affairs, Kaiser Family Foundation)</a:t>
            </a:r>
          </a:p>
          <a:p>
            <a:pPr marL="182880" lvl="0" indent="-182880">
              <a:spcAft>
                <a:spcPts val="800"/>
              </a:spcAft>
              <a:buClr>
                <a:srgbClr val="FFE600"/>
              </a:buClr>
              <a:buFont typeface="Wingdings" panose="05000000000000000000" pitchFamily="2" charset="2"/>
              <a:buChar char="§"/>
              <a:defRPr/>
            </a:pPr>
            <a:r>
              <a:rPr lang="en-IN" sz="1200" dirty="0">
                <a:solidFill>
                  <a:srgbClr val="FFFFFF"/>
                </a:solidFill>
              </a:rPr>
              <a:t>Asked IRS to describe updates it has made since September 2020 to Form 990 Schedule H instructions to modify how community benefit information is identified and provided</a:t>
            </a:r>
          </a:p>
          <a:p>
            <a:pPr marL="182880" lvl="0" indent="-182880">
              <a:spcAft>
                <a:spcPts val="800"/>
              </a:spcAft>
              <a:buClr>
                <a:srgbClr val="FFE600"/>
              </a:buClr>
              <a:buFont typeface="Wingdings" panose="05000000000000000000" pitchFamily="2" charset="2"/>
              <a:buChar char="§"/>
              <a:defRPr/>
            </a:pPr>
            <a:r>
              <a:rPr lang="en-IN" sz="1200" dirty="0">
                <a:solidFill>
                  <a:srgbClr val="FFFFFF"/>
                </a:solidFill>
              </a:rPr>
              <a:t>Asked IRS how many hospitals: </a:t>
            </a:r>
          </a:p>
          <a:p>
            <a:pPr marL="365760" lvl="0" indent="-182880">
              <a:spcAft>
                <a:spcPts val="800"/>
              </a:spcAft>
              <a:buClr>
                <a:srgbClr val="FFE600"/>
              </a:buClr>
              <a:buFont typeface="Wingdings" panose="05000000000000000000" pitchFamily="2" charset="2"/>
              <a:buChar char="§"/>
              <a:defRPr/>
            </a:pPr>
            <a:r>
              <a:rPr lang="en-IN" sz="1200" dirty="0">
                <a:solidFill>
                  <a:srgbClr val="FFFFFF"/>
                </a:solidFill>
              </a:rPr>
              <a:t>IRS has referred for audit due to IRC Section 501(r) violations from FY2019–22</a:t>
            </a:r>
          </a:p>
          <a:p>
            <a:pPr marL="365760" lvl="0" indent="-182880">
              <a:spcAft>
                <a:spcPts val="800"/>
              </a:spcAft>
              <a:buClr>
                <a:srgbClr val="FFE600"/>
              </a:buClr>
              <a:buFont typeface="Wingdings" panose="05000000000000000000" pitchFamily="2" charset="2"/>
              <a:buChar char="§"/>
              <a:defRPr/>
            </a:pPr>
            <a:r>
              <a:rPr lang="en-IN" sz="1200" dirty="0">
                <a:solidFill>
                  <a:srgbClr val="FFFFFF"/>
                </a:solidFill>
              </a:rPr>
              <a:t>Have lost tax exemption due to community benefit standard noncompliance</a:t>
            </a:r>
          </a:p>
          <a:p>
            <a:pPr marL="365760" lvl="0" indent="-182880">
              <a:spcAft>
                <a:spcPts val="800"/>
              </a:spcAft>
              <a:buClr>
                <a:srgbClr val="FFE600"/>
              </a:buClr>
              <a:buFont typeface="Wingdings" panose="05000000000000000000" pitchFamily="2" charset="2"/>
              <a:buChar char="§"/>
              <a:defRPr/>
            </a:pPr>
            <a:r>
              <a:rPr lang="en-IN" sz="1200" dirty="0">
                <a:solidFill>
                  <a:srgbClr val="FFFFFF"/>
                </a:solidFill>
              </a:rPr>
              <a:t>Filed Forms 990 that were rejected by IRS for failing to meet community benefit reporting requirements</a:t>
            </a:r>
          </a:p>
        </p:txBody>
      </p:sp>
      <p:sp>
        <p:nvSpPr>
          <p:cNvPr id="7" name="TextBox 6">
            <a:extLst>
              <a:ext uri="{FF2B5EF4-FFF2-40B4-BE49-F238E27FC236}">
                <a16:creationId xmlns:a16="http://schemas.microsoft.com/office/drawing/2014/main" id="{CF85FF80-89BE-6A3C-9605-4F36B1C37F4A}"/>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a:spcAft>
                <a:spcPts val="1200"/>
              </a:spcAft>
              <a:buClr>
                <a:srgbClr val="FFE600"/>
              </a:buClr>
              <a:defRPr/>
            </a:pPr>
            <a:r>
              <a:rPr lang="en-IN" sz="1600" b="1" dirty="0">
                <a:solidFill>
                  <a:srgbClr val="FFFFFF"/>
                </a:solidFill>
                <a:latin typeface="EYInterstate Regular" panose="02000503020000020004" pitchFamily="2" charset="0"/>
              </a:rPr>
              <a:t>Majority Staff Report of HELP Committee of US Senate (October 10, 2023) suggests: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Establishing a minimum level of charity care that tax-exempt hospitals must provide</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Establishing standards for hospitals financial assistance, such as requiring financial assistance to persons under a certain federal poverty guidelines threshold (e.g., 400%)</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Amending Schedule H to require community benefit reporting on hospital-by-hospital basis, not organization-by-organization (Employee Identification Number (EIN) by-EIN) basis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endPar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endParaRPr>
          </a:p>
        </p:txBody>
      </p:sp>
    </p:spTree>
    <p:extLst>
      <p:ext uri="{BB962C8B-B14F-4D97-AF65-F5344CB8AC3E}">
        <p14:creationId xmlns:p14="http://schemas.microsoft.com/office/powerpoint/2010/main" val="3453699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67207-AEDB-E1E7-ADEE-571ABE713EA0}"/>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0B8F686-3801-BD8D-EC5D-150C87CE456C}"/>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C0B8F686-3801-BD8D-EC5D-150C87CE456C}"/>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7B35AE0-F666-6F88-22AD-8D7BE218C62D}"/>
              </a:ext>
            </a:extLst>
          </p:cNvPr>
          <p:cNvSpPr>
            <a:spLocks noGrp="1"/>
          </p:cNvSpPr>
          <p:nvPr>
            <p:ph type="title"/>
          </p:nvPr>
        </p:nvSpPr>
        <p:spPr/>
        <p:txBody>
          <a:bodyPr vert="horz"/>
          <a:lstStyle/>
          <a:p>
            <a:r>
              <a:rPr lang="en-IN" sz="2800" dirty="0">
                <a:latin typeface="EYInterstate Regular" panose="02000503020000020004" pitchFamily="2" charset="0"/>
              </a:rPr>
              <a:t>Increased congressional scrutiny of tax-exempt hospitals’ community benefit </a:t>
            </a:r>
            <a:endParaRPr lang="en-US" sz="2800" dirty="0">
              <a:latin typeface="EYInterstate Regular" panose="02000503020000020004" pitchFamily="2" charset="0"/>
            </a:endParaRPr>
          </a:p>
        </p:txBody>
      </p:sp>
      <p:cxnSp>
        <p:nvCxnSpPr>
          <p:cNvPr id="4" name="Straight Connector 3">
            <a:extLst>
              <a:ext uri="{FF2B5EF4-FFF2-40B4-BE49-F238E27FC236}">
                <a16:creationId xmlns:a16="http://schemas.microsoft.com/office/drawing/2014/main" id="{95908882-8889-FA44-2C36-04A4A1445E51}"/>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8FE90C-F7F0-83D2-49F8-C5C352E9C9DF}"/>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274320" bIns="91440">
            <a:noAutofit/>
          </a:bodyPr>
          <a:lstStyle/>
          <a:p>
            <a:pPr marR="0" lvl="0" algn="l" defTabSz="914400" rtl="0" eaLnBrk="1" fontAlgn="auto" latinLnBrk="0" hangingPunct="1">
              <a:lnSpc>
                <a:spcPct val="100000"/>
              </a:lnSpc>
              <a:spcBef>
                <a:spcPts val="0"/>
              </a:spcBef>
              <a:spcAft>
                <a:spcPts val="1200"/>
              </a:spcAft>
              <a:buClr>
                <a:srgbClr val="FFE600"/>
              </a:buClr>
              <a:buSzTx/>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Letter to IRS on community benefit enforcement by nine House democrats (April 4, 2024) recommends that the IRS:</a:t>
            </a:r>
          </a:p>
          <a:p>
            <a:pPr marL="182880" lvl="0" indent="-182880">
              <a:spcAft>
                <a:spcPts val="800"/>
              </a:spcAft>
              <a:buClr>
                <a:srgbClr val="FFE600"/>
              </a:buClr>
              <a:buFont typeface="Wingdings" panose="05000000000000000000" pitchFamily="2" charset="2"/>
              <a:buChar char="§"/>
              <a:defRPr/>
            </a:pPr>
            <a:r>
              <a:rPr lang="en-IN" sz="1200" dirty="0">
                <a:solidFill>
                  <a:srgbClr val="FFFFFF"/>
                </a:solidFill>
              </a:rPr>
              <a:t>Increase enforcement activities, such as audits and/or revocation of tax-exempt status, so nonprofit hospitals are held accountable for practices that threaten the well-being of their patients</a:t>
            </a:r>
          </a:p>
          <a:p>
            <a:pPr marL="182880" lvl="0" indent="-182880">
              <a:spcAft>
                <a:spcPts val="800"/>
              </a:spcAft>
              <a:buClr>
                <a:srgbClr val="FFE600"/>
              </a:buClr>
              <a:buFont typeface="Wingdings" panose="05000000000000000000" pitchFamily="2" charset="2"/>
              <a:buChar char="§"/>
              <a:defRPr/>
            </a:pPr>
            <a:r>
              <a:rPr lang="en-IN" sz="1200" dirty="0">
                <a:solidFill>
                  <a:srgbClr val="FFFFFF"/>
                </a:solidFill>
              </a:rPr>
              <a:t>Issue a revenue ruling clarifying that hospitals must provide charity care commensurate with their financial resources</a:t>
            </a:r>
          </a:p>
        </p:txBody>
      </p:sp>
      <p:sp>
        <p:nvSpPr>
          <p:cNvPr id="7" name="TextBox 6">
            <a:extLst>
              <a:ext uri="{FF2B5EF4-FFF2-40B4-BE49-F238E27FC236}">
                <a16:creationId xmlns:a16="http://schemas.microsoft.com/office/drawing/2014/main" id="{D84DE821-818B-7DA1-02BC-F57B2896C9C2}"/>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a:spcAft>
                <a:spcPts val="1200"/>
              </a:spcAft>
              <a:buClr>
                <a:srgbClr val="FFE600"/>
              </a:buClr>
              <a:defRPr/>
            </a:pPr>
            <a:r>
              <a:rPr lang="en-IN" sz="1600" b="1" dirty="0">
                <a:solidFill>
                  <a:srgbClr val="FFFFFF"/>
                </a:solidFill>
                <a:latin typeface="EYInterstate Regular" panose="02000503020000020004" pitchFamily="2" charset="0"/>
              </a:rPr>
              <a:t>Letter from Senators Warren and Grassley to IRS (November 19, 2024):</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rPr>
              <a:t>Expresses concern that some nonprofit hospitals do not “primarily benefit the community,” citing research from Lown Institute and Committee for a Responsible Federal Budget (CRFB), among others</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rPr>
              <a:t>Urges IRS  to strengthen and enforce regulations under IRC Sections 501(c)(3) and 501(r) by: </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Increasing oversight of tax-exempt hospitals</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Clarifying requirements for financial assistance policies</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Prohibiting nonprofit hospitals from using aggressive collections practices</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r>
              <a:rPr kumimoji="0" lang="en-IN" sz="1200" b="0" i="0" u="none" strike="noStrike" kern="1200" cap="none" spc="0" normalizeH="0" baseline="0" noProof="0" dirty="0">
                <a:ln>
                  <a:noFill/>
                </a:ln>
                <a:solidFill>
                  <a:srgbClr val="FFFFFF"/>
                </a:solidFill>
                <a:effectLst/>
                <a:uLnTx/>
                <a:uFillTx/>
                <a:latin typeface="EYInterstate Light"/>
                <a:ea typeface="+mn-ea"/>
                <a:cs typeface="+mn-cs"/>
              </a:rPr>
              <a:t>Eliminating the community benefit standard and restoring the financial ability standard</a:t>
            </a:r>
            <a:endPar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endParaRPr>
          </a:p>
        </p:txBody>
      </p:sp>
    </p:spTree>
    <p:extLst>
      <p:ext uri="{BB962C8B-B14F-4D97-AF65-F5344CB8AC3E}">
        <p14:creationId xmlns:p14="http://schemas.microsoft.com/office/powerpoint/2010/main" val="1060433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742AB-2677-9353-D238-2B7672C3A5C3}"/>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ABF226F-5812-ADCB-59A5-ABC2E45F677E}"/>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CABF226F-5812-ADCB-59A5-ABC2E45F677E}"/>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5744E73-FA9B-698C-5369-454BFB543A7A}"/>
              </a:ext>
            </a:extLst>
          </p:cNvPr>
          <p:cNvSpPr>
            <a:spLocks noGrp="1"/>
          </p:cNvSpPr>
          <p:nvPr>
            <p:ph type="title"/>
          </p:nvPr>
        </p:nvSpPr>
        <p:spPr/>
        <p:txBody>
          <a:bodyPr vert="horz"/>
          <a:lstStyle/>
          <a:p>
            <a:r>
              <a:rPr lang="en-IN" sz="2800" dirty="0">
                <a:latin typeface="EYInterstate Regular" panose="02000503020000020004" pitchFamily="2" charset="0"/>
              </a:rPr>
              <a:t>IRS response to congressional hearings and reports</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01830260-6AB3-7770-2E40-723F7F7452E9}"/>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35BE2A-D53F-478D-E6DA-65B5C09F980B}"/>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274320" bIns="91440">
            <a:noAutofit/>
          </a:bodyPr>
          <a:lstStyle/>
          <a:p>
            <a:pPr>
              <a:lnSpc>
                <a:spcPts val="2400"/>
              </a:lnSpc>
            </a:pPr>
            <a:r>
              <a:rPr lang="en-IN" b="1" dirty="0">
                <a:solidFill>
                  <a:schemeClr val="bg1"/>
                </a:solidFill>
                <a:latin typeface="EYInterstate Regular" panose="02000503020000020004" pitchFamily="2" charset="0"/>
              </a:rPr>
              <a:t>IRS Tax-Exempt and Government Entities continues to list tax-exempt hospitals’ compliance with the community benefit standard and IRC Section 501(r) as a priority compliance strategy — see </a:t>
            </a:r>
            <a:r>
              <a:rPr lang="en-IN" dirty="0">
                <a:solidFill>
                  <a:srgbClr val="FFE600"/>
                </a:solidFill>
                <a:hlinkClick r:id="rId6">
                  <a:extLst>
                    <a:ext uri="{A12FA001-AC4F-418D-AE19-62706E023703}">
                      <ahyp:hlinkClr xmlns:ahyp="http://schemas.microsoft.com/office/drawing/2018/hyperlinkcolor" val="tx"/>
                    </a:ext>
                  </a:extLst>
                </a:hlinkClick>
              </a:rPr>
              <a:t>Tax-Exempt and Government Entities: Compliance program and priorities | Internal Revenue Service (irs.gov)</a:t>
            </a:r>
            <a:r>
              <a:rPr lang="en-IN" dirty="0">
                <a:solidFill>
                  <a:srgbClr val="FFE600"/>
                </a:solidFill>
              </a:rPr>
              <a:t>.</a:t>
            </a:r>
          </a:p>
        </p:txBody>
      </p:sp>
      <p:sp>
        <p:nvSpPr>
          <p:cNvPr id="12" name="TextBox 11">
            <a:extLst>
              <a:ext uri="{FF2B5EF4-FFF2-40B4-BE49-F238E27FC236}">
                <a16:creationId xmlns:a16="http://schemas.microsoft.com/office/drawing/2014/main" id="{A8F83A3A-84AE-058D-3143-9767423A0560}"/>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R="0" lvl="0" algn="l" defTabSz="914400" rtl="0" eaLnBrk="1" fontAlgn="auto" latinLnBrk="0" hangingPunct="1">
              <a:lnSpc>
                <a:spcPct val="100000"/>
              </a:lnSpc>
              <a:spcBef>
                <a:spcPts val="0"/>
              </a:spcBef>
              <a:spcAft>
                <a:spcPts val="1200"/>
              </a:spcAft>
              <a:buClr>
                <a:srgbClr val="FFE600"/>
              </a:buClr>
              <a:buSzTx/>
              <a:tabLst/>
              <a:defRPr/>
            </a:pPr>
            <a:r>
              <a:rPr kumimoji="0" lang="en-IN" sz="2000" b="1" i="0" u="none" strike="noStrike" kern="1200" cap="none" spc="0" normalizeH="0" baseline="0" noProof="0" dirty="0">
                <a:ln>
                  <a:noFill/>
                </a:ln>
                <a:solidFill>
                  <a:schemeClr val="tx2"/>
                </a:solidFill>
                <a:effectLst/>
                <a:uLnTx/>
                <a:uFillTx/>
                <a:latin typeface="EYInterstate Regular" panose="02000503020000020004" pitchFamily="2" charset="0"/>
              </a:rPr>
              <a:t>Focus of strategy: compliance with the Patient Protection and Affordable Care Act (PPACA)</a:t>
            </a:r>
          </a:p>
          <a:p>
            <a:pPr marR="0" lvl="0" algn="l" defTabSz="914400" rtl="0" eaLnBrk="1" fontAlgn="auto" latinLnBrk="0" hangingPunct="1">
              <a:lnSpc>
                <a:spcPct val="100000"/>
              </a:lnSpc>
              <a:spcBef>
                <a:spcPts val="0"/>
              </a:spcBef>
              <a:spcAft>
                <a:spcPts val="1200"/>
              </a:spcAft>
              <a:buClr>
                <a:srgbClr val="FFE600"/>
              </a:buClr>
              <a:buSzTx/>
              <a:tabLst/>
              <a:defRPr/>
            </a:pPr>
            <a:r>
              <a:rPr kumimoji="0" lang="en-IN" sz="1600" b="0" i="0" u="none" strike="noStrike" kern="1200" cap="none" spc="0" normalizeH="0" baseline="0" noProof="0" dirty="0">
                <a:ln>
                  <a:noFill/>
                </a:ln>
                <a:solidFill>
                  <a:srgbClr val="FFFFFF"/>
                </a:solidFill>
                <a:effectLst/>
                <a:uLnTx/>
                <a:uFillTx/>
                <a:latin typeface="EYInterstate Light"/>
                <a:ea typeface="+mn-ea"/>
                <a:cs typeface="+mn-cs"/>
              </a:rPr>
              <a:t>IRS to verify whether tax-exempt hospitals are complying with their statutory obligations under IRC Section 501(c)(3), including the community benefit standard, and IRC Section 501(r).</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endPar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endParaRPr>
          </a:p>
        </p:txBody>
      </p:sp>
    </p:spTree>
    <p:extLst>
      <p:ext uri="{BB962C8B-B14F-4D97-AF65-F5344CB8AC3E}">
        <p14:creationId xmlns:p14="http://schemas.microsoft.com/office/powerpoint/2010/main" val="714298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06ACA-2FB6-9C45-0579-873E1E114D76}"/>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96F5D91-3FF2-CE6D-B6FF-A13C9D4DA555}"/>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696F5D91-3FF2-CE6D-B6FF-A13C9D4DA555}"/>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4BA7B-C184-DBC1-E8AD-BD41B06CA33E}"/>
              </a:ext>
            </a:extLst>
          </p:cNvPr>
          <p:cNvSpPr>
            <a:spLocks noGrp="1"/>
          </p:cNvSpPr>
          <p:nvPr>
            <p:ph type="title"/>
          </p:nvPr>
        </p:nvSpPr>
        <p:spPr/>
        <p:txBody>
          <a:bodyPr vert="horz"/>
          <a:lstStyle/>
          <a:p>
            <a:r>
              <a:rPr lang="en-IN" sz="2800" dirty="0">
                <a:latin typeface="EYInterstate Regular" panose="02000503020000020004" pitchFamily="2" charset="0"/>
              </a:rPr>
              <a:t>IRC Section 501(r) — common information document requests</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60811F1E-5EC0-78FB-F290-F4C36E7D610E}"/>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688D1EE-B8E3-15A5-75E4-13F402020900}"/>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a:lnSpc>
                <a:spcPts val="2400"/>
              </a:lnSpc>
              <a:spcAft>
                <a:spcPts val="600"/>
              </a:spcAft>
            </a:pPr>
            <a:r>
              <a:rPr lang="en-IN" b="1" dirty="0">
                <a:solidFill>
                  <a:schemeClr val="tx2"/>
                </a:solidFill>
                <a:latin typeface="EYInterstate Regular" panose="02000503020000020004" pitchFamily="2" charset="0"/>
              </a:rPr>
              <a:t>Examples of recent IRS examination questions/information document requests (IDRs):</a:t>
            </a:r>
          </a:p>
          <a:p>
            <a:pPr marL="182880" lvl="0" indent="-182880">
              <a:spcAft>
                <a:spcPts val="1200"/>
              </a:spcAft>
              <a:buClr>
                <a:srgbClr val="FFE600"/>
              </a:buClr>
              <a:buFont typeface="Wingdings" panose="05000000000000000000" pitchFamily="2" charset="2"/>
              <a:buChar char="§"/>
              <a:defRPr/>
            </a:pPr>
            <a:r>
              <a:rPr lang="en-IN" sz="1400" dirty="0">
                <a:solidFill>
                  <a:srgbClr val="FFFFFF"/>
                </a:solidFill>
              </a:rPr>
              <a:t>Provide all Worksheets (1–8) and supporting records (financial and nonfinancial) used in preparation of Schedule H.</a:t>
            </a:r>
          </a:p>
          <a:p>
            <a:pPr marL="182880" lvl="0" indent="-182880">
              <a:spcAft>
                <a:spcPts val="1200"/>
              </a:spcAft>
              <a:buClr>
                <a:srgbClr val="FFE600"/>
              </a:buClr>
              <a:buFont typeface="Wingdings" panose="05000000000000000000" pitchFamily="2" charset="2"/>
              <a:buChar char="§"/>
              <a:defRPr/>
            </a:pPr>
            <a:r>
              <a:rPr lang="en-IN" sz="1400" dirty="0">
                <a:solidFill>
                  <a:srgbClr val="FFFFFF"/>
                </a:solidFill>
              </a:rPr>
              <a:t>Provide documents related to the budget amounts for free or discounted care provided under its financial assistance policy for tax year ending December 31, 202X, as answered for </a:t>
            </a:r>
            <a:br>
              <a:rPr lang="en-IN" sz="1400" dirty="0">
                <a:solidFill>
                  <a:srgbClr val="FFFFFF"/>
                </a:solidFill>
              </a:rPr>
            </a:br>
            <a:r>
              <a:rPr lang="en-IN" sz="1400" dirty="0">
                <a:solidFill>
                  <a:srgbClr val="FFFFFF"/>
                </a:solidFill>
              </a:rPr>
              <a:t>Part I, Line 5.</a:t>
            </a:r>
          </a:p>
          <a:p>
            <a:pPr marL="182880" lvl="0" indent="-182880">
              <a:spcAft>
                <a:spcPts val="1200"/>
              </a:spcAft>
              <a:buClr>
                <a:srgbClr val="FFE600"/>
              </a:buClr>
              <a:buFont typeface="Wingdings" panose="05000000000000000000" pitchFamily="2" charset="2"/>
              <a:buChar char="§"/>
              <a:defRPr/>
            </a:pPr>
            <a:r>
              <a:rPr lang="en-IN" sz="1400" dirty="0">
                <a:solidFill>
                  <a:srgbClr val="FFFFFF"/>
                </a:solidFill>
              </a:rPr>
              <a:t>Provide a community benefit report prepared for the year ended December 31, 202X, including a statement of any discounts or financial assistance offered or provided for medical care and whether or not those discounts were included in the financial assistance policy.</a:t>
            </a:r>
          </a:p>
          <a:p>
            <a:pPr marL="182880" lvl="0" indent="-182880">
              <a:spcAft>
                <a:spcPts val="1200"/>
              </a:spcAft>
              <a:buClr>
                <a:srgbClr val="FFE600"/>
              </a:buClr>
              <a:buFont typeface="Wingdings" panose="05000000000000000000" pitchFamily="2" charset="2"/>
              <a:buChar char="§"/>
              <a:defRPr/>
            </a:pPr>
            <a:r>
              <a:rPr lang="en-IN" sz="1400" dirty="0">
                <a:solidFill>
                  <a:srgbClr val="FFFFFF"/>
                </a:solidFill>
              </a:rPr>
              <a:t>Explain how income for a patient applying for financial assistance is determined.</a:t>
            </a:r>
          </a:p>
          <a:p>
            <a:pPr>
              <a:lnSpc>
                <a:spcPts val="2400"/>
              </a:lnSpc>
            </a:pPr>
            <a:endParaRPr lang="en-IN" b="1" dirty="0">
              <a:solidFill>
                <a:schemeClr val="tx2"/>
              </a:solidFill>
              <a:latin typeface="EYInterstate Regular" panose="02000503020000020004" pitchFamily="2" charset="0"/>
            </a:endParaRPr>
          </a:p>
        </p:txBody>
      </p:sp>
      <p:sp>
        <p:nvSpPr>
          <p:cNvPr id="12" name="TextBox 11">
            <a:extLst>
              <a:ext uri="{FF2B5EF4-FFF2-40B4-BE49-F238E27FC236}">
                <a16:creationId xmlns:a16="http://schemas.microsoft.com/office/drawing/2014/main" id="{2FF8DBA0-7448-7FD1-BC6F-1D8C136A7279}"/>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182880" lvl="0" indent="-182880">
              <a:spcAft>
                <a:spcPts val="1200"/>
              </a:spcAft>
              <a:buClr>
                <a:srgbClr val="FFE600"/>
              </a:buClr>
              <a:buFont typeface="Wingdings" panose="05000000000000000000" pitchFamily="2" charset="2"/>
              <a:buChar char="§"/>
              <a:defRPr/>
            </a:pPr>
            <a:r>
              <a:rPr lang="en-IN" sz="1400" dirty="0">
                <a:solidFill>
                  <a:srgbClr val="FFFFFF"/>
                </a:solidFill>
              </a:rPr>
              <a:t>Provide any patient complaints about financial assistance and billing and collections.</a:t>
            </a:r>
          </a:p>
          <a:p>
            <a:pPr marL="182880" lvl="0" indent="-182880">
              <a:spcAft>
                <a:spcPts val="1200"/>
              </a:spcAft>
              <a:buClr>
                <a:srgbClr val="FFE600"/>
              </a:buClr>
              <a:buFont typeface="Wingdings" panose="05000000000000000000" pitchFamily="2" charset="2"/>
              <a:buChar char="§"/>
              <a:defRPr/>
            </a:pPr>
            <a:r>
              <a:rPr lang="en-IN" sz="1400" dirty="0">
                <a:solidFill>
                  <a:srgbClr val="FFFFFF"/>
                </a:solidFill>
              </a:rPr>
              <a:t>Provide any scripts or reference documents used by personnel when responding to questions regarding what is included in income for purposes of applying for financial assistance.</a:t>
            </a:r>
          </a:p>
          <a:p>
            <a:pPr marL="182880" lvl="0" indent="-182880">
              <a:spcAft>
                <a:spcPts val="1200"/>
              </a:spcAft>
              <a:buClr>
                <a:srgbClr val="FFE600"/>
              </a:buClr>
              <a:buFont typeface="Wingdings" panose="05000000000000000000" pitchFamily="2" charset="2"/>
              <a:buChar char="§"/>
              <a:defRPr/>
            </a:pPr>
            <a:r>
              <a:rPr lang="en-IN" sz="1400" dirty="0">
                <a:solidFill>
                  <a:srgbClr val="FFFFFF"/>
                </a:solidFill>
              </a:rPr>
              <a:t>Provide a schedule (or other documentation) listing all financial assistance applications filed during the tax year, which should include the following information: “Patient” (remove all patient identifiers and refer to patients as Patient 1, Patient 2 or similar), application date, amount billed to patient at time of application, amount of assistance, and the date of award determination or determination of non-eligibility.</a:t>
            </a: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endPar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endParaRPr>
          </a:p>
        </p:txBody>
      </p:sp>
    </p:spTree>
    <p:extLst>
      <p:ext uri="{BB962C8B-B14F-4D97-AF65-F5344CB8AC3E}">
        <p14:creationId xmlns:p14="http://schemas.microsoft.com/office/powerpoint/2010/main" val="1549908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65570-303D-1560-C7AD-8C8920D983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497CFE4-FEA0-67CB-BE7C-395F7CA652E9}"/>
              </a:ext>
            </a:extLst>
          </p:cNvPr>
          <p:cNvSpPr>
            <a:spLocks noGrp="1"/>
          </p:cNvSpPr>
          <p:nvPr>
            <p:ph type="title"/>
          </p:nvPr>
        </p:nvSpPr>
        <p:spPr/>
        <p:txBody>
          <a:bodyPr/>
          <a:lstStyle/>
          <a:p>
            <a:r>
              <a:rPr lang="en-IN" dirty="0"/>
              <a:t>Polling question 6</a:t>
            </a:r>
          </a:p>
        </p:txBody>
      </p:sp>
      <p:sp>
        <p:nvSpPr>
          <p:cNvPr id="2" name="Content Placeholder 7">
            <a:extLst>
              <a:ext uri="{FF2B5EF4-FFF2-40B4-BE49-F238E27FC236}">
                <a16:creationId xmlns:a16="http://schemas.microsoft.com/office/drawing/2014/main" id="{CAB017B0-F9AF-4DBF-9EDC-F27A283D64C8}"/>
              </a:ext>
            </a:extLst>
          </p:cNvPr>
          <p:cNvSpPr txBox="1">
            <a:spLocks/>
          </p:cNvSpPr>
          <p:nvPr/>
        </p:nvSpPr>
        <p:spPr>
          <a:xfrm>
            <a:off x="479426" y="2514175"/>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Form 990, Schedule H, Worksheets 1–8 and supporting documentation</a:t>
            </a:r>
          </a:p>
        </p:txBody>
      </p:sp>
      <p:sp>
        <p:nvSpPr>
          <p:cNvPr id="3" name="Content Placeholder 7">
            <a:extLst>
              <a:ext uri="{FF2B5EF4-FFF2-40B4-BE49-F238E27FC236}">
                <a16:creationId xmlns:a16="http://schemas.microsoft.com/office/drawing/2014/main" id="{E68BA5FB-4458-772E-1BAE-D628571FF51D}"/>
              </a:ext>
            </a:extLst>
          </p:cNvPr>
          <p:cNvSpPr txBox="1">
            <a:spLocks/>
          </p:cNvSpPr>
          <p:nvPr/>
        </p:nvSpPr>
        <p:spPr>
          <a:xfrm>
            <a:off x="479426" y="3473484"/>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Patient complaints about financial assistance and billing and collections</a:t>
            </a:r>
          </a:p>
        </p:txBody>
      </p:sp>
      <p:sp>
        <p:nvSpPr>
          <p:cNvPr id="4" name="Content Placeholder 7">
            <a:extLst>
              <a:ext uri="{FF2B5EF4-FFF2-40B4-BE49-F238E27FC236}">
                <a16:creationId xmlns:a16="http://schemas.microsoft.com/office/drawing/2014/main" id="{49CF5527-D7EF-9C4A-A01B-D4D7B23E6B70}"/>
              </a:ext>
            </a:extLst>
          </p:cNvPr>
          <p:cNvSpPr txBox="1">
            <a:spLocks/>
          </p:cNvSpPr>
          <p:nvPr/>
        </p:nvSpPr>
        <p:spPr>
          <a:xfrm>
            <a:off x="479426" y="443279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A schedule (or other documentation) listing financial assistance applications filed during the year</a:t>
            </a:r>
          </a:p>
        </p:txBody>
      </p:sp>
      <p:sp>
        <p:nvSpPr>
          <p:cNvPr id="8" name="Content Placeholder 7">
            <a:extLst>
              <a:ext uri="{FF2B5EF4-FFF2-40B4-BE49-F238E27FC236}">
                <a16:creationId xmlns:a16="http://schemas.microsoft.com/office/drawing/2014/main" id="{3587F6C5-6E7E-F136-20E0-FF82DB77C955}"/>
              </a:ext>
            </a:extLst>
          </p:cNvPr>
          <p:cNvSpPr txBox="1">
            <a:spLocks/>
          </p:cNvSpPr>
          <p:nvPr/>
        </p:nvSpPr>
        <p:spPr>
          <a:xfrm>
            <a:off x="479426" y="539210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All of the above</a:t>
            </a:r>
          </a:p>
        </p:txBody>
      </p:sp>
      <p:sp>
        <p:nvSpPr>
          <p:cNvPr id="9" name="Rectangle 8">
            <a:extLst>
              <a:ext uri="{FF2B5EF4-FFF2-40B4-BE49-F238E27FC236}">
                <a16:creationId xmlns:a16="http://schemas.microsoft.com/office/drawing/2014/main" id="{0DFF47B0-0D7B-B041-CDEF-A91EEAB80D5E}"/>
              </a:ext>
            </a:extLst>
          </p:cNvPr>
          <p:cNvSpPr>
            <a:spLocks/>
          </p:cNvSpPr>
          <p:nvPr/>
        </p:nvSpPr>
        <p:spPr>
          <a:xfrm>
            <a:off x="485523" y="1418491"/>
            <a:ext cx="11227052" cy="738664"/>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IN" sz="2400" b="1" dirty="0">
                <a:latin typeface="EYInterstate Regular" panose="02000503020000020004" pitchFamily="2" charset="0"/>
              </a:rPr>
              <a:t>Which of the following items are often requested during a IRC Section 501(r) examination?</a:t>
            </a:r>
          </a:p>
        </p:txBody>
      </p:sp>
      <p:sp>
        <p:nvSpPr>
          <p:cNvPr id="10" name="Oval 9">
            <a:extLst>
              <a:ext uri="{FF2B5EF4-FFF2-40B4-BE49-F238E27FC236}">
                <a16:creationId xmlns:a16="http://schemas.microsoft.com/office/drawing/2014/main" id="{73C7F2B7-8F19-6206-4BB3-650B67A6401B}"/>
              </a:ext>
            </a:extLst>
          </p:cNvPr>
          <p:cNvSpPr>
            <a:spLocks/>
          </p:cNvSpPr>
          <p:nvPr/>
        </p:nvSpPr>
        <p:spPr>
          <a:xfrm>
            <a:off x="597817" y="2669545"/>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A</a:t>
            </a:r>
          </a:p>
        </p:txBody>
      </p:sp>
      <p:sp>
        <p:nvSpPr>
          <p:cNvPr id="11" name="Oval 10">
            <a:extLst>
              <a:ext uri="{FF2B5EF4-FFF2-40B4-BE49-F238E27FC236}">
                <a16:creationId xmlns:a16="http://schemas.microsoft.com/office/drawing/2014/main" id="{FD345B87-C70A-1AB0-5FB3-A267B93BDEC8}"/>
              </a:ext>
            </a:extLst>
          </p:cNvPr>
          <p:cNvSpPr>
            <a:spLocks/>
          </p:cNvSpPr>
          <p:nvPr/>
        </p:nvSpPr>
        <p:spPr>
          <a:xfrm>
            <a:off x="597817" y="3628854"/>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B</a:t>
            </a:r>
          </a:p>
        </p:txBody>
      </p:sp>
      <p:sp>
        <p:nvSpPr>
          <p:cNvPr id="12" name="Oval 11">
            <a:extLst>
              <a:ext uri="{FF2B5EF4-FFF2-40B4-BE49-F238E27FC236}">
                <a16:creationId xmlns:a16="http://schemas.microsoft.com/office/drawing/2014/main" id="{C5A849BD-5C2E-6311-A3AB-A5CF507CB122}"/>
              </a:ext>
            </a:extLst>
          </p:cNvPr>
          <p:cNvSpPr>
            <a:spLocks/>
          </p:cNvSpPr>
          <p:nvPr/>
        </p:nvSpPr>
        <p:spPr>
          <a:xfrm>
            <a:off x="597817" y="4588163"/>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C</a:t>
            </a:r>
          </a:p>
        </p:txBody>
      </p:sp>
      <p:sp>
        <p:nvSpPr>
          <p:cNvPr id="13" name="Oval 12">
            <a:extLst>
              <a:ext uri="{FF2B5EF4-FFF2-40B4-BE49-F238E27FC236}">
                <a16:creationId xmlns:a16="http://schemas.microsoft.com/office/drawing/2014/main" id="{C8915AAE-C8E6-4219-BB44-5E10EF91A16A}"/>
              </a:ext>
            </a:extLst>
          </p:cNvPr>
          <p:cNvSpPr>
            <a:spLocks/>
          </p:cNvSpPr>
          <p:nvPr/>
        </p:nvSpPr>
        <p:spPr>
          <a:xfrm>
            <a:off x="597817" y="5547473"/>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D</a:t>
            </a:r>
          </a:p>
        </p:txBody>
      </p:sp>
    </p:spTree>
    <p:extLst>
      <p:ext uri="{BB962C8B-B14F-4D97-AF65-F5344CB8AC3E}">
        <p14:creationId xmlns:p14="http://schemas.microsoft.com/office/powerpoint/2010/main" val="426342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5F2E3-C76B-3F90-4602-6F6A440A8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D231E-0F64-2613-2F65-F92A69B11404}"/>
              </a:ext>
            </a:extLst>
          </p:cNvPr>
          <p:cNvSpPr>
            <a:spLocks noGrp="1"/>
          </p:cNvSpPr>
          <p:nvPr>
            <p:ph type="title"/>
          </p:nvPr>
        </p:nvSpPr>
        <p:spPr>
          <a:xfrm>
            <a:off x="485775" y="1970406"/>
            <a:ext cx="7394575" cy="2869882"/>
          </a:xfrm>
        </p:spPr>
        <p:txBody>
          <a:bodyPr/>
          <a:lstStyle/>
          <a:p>
            <a:r>
              <a:rPr lang="en-IN" dirty="0"/>
              <a:t>Judicial, legislative and regulatory developments</a:t>
            </a:r>
          </a:p>
        </p:txBody>
      </p:sp>
      <p:cxnSp>
        <p:nvCxnSpPr>
          <p:cNvPr id="4" name="Straight Connector 3">
            <a:extLst>
              <a:ext uri="{FF2B5EF4-FFF2-40B4-BE49-F238E27FC236}">
                <a16:creationId xmlns:a16="http://schemas.microsoft.com/office/drawing/2014/main" id="{8DB74414-C557-7519-DABF-965CA4C137D2}"/>
              </a:ext>
            </a:extLst>
          </p:cNvPr>
          <p:cNvCxnSpPr>
            <a:cxnSpLocks/>
          </p:cNvCxnSpPr>
          <p:nvPr/>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Footer Placeholder">
            <a:extLst>
              <a:ext uri="{FF2B5EF4-FFF2-40B4-BE49-F238E27FC236}">
                <a16:creationId xmlns:a16="http://schemas.microsoft.com/office/drawing/2014/main" id="{A62FDE25-32D2-17F2-22DF-827691EA77A0}"/>
              </a:ext>
            </a:extLst>
          </p:cNvPr>
          <p:cNvSpPr txBox="1">
            <a:spLocks/>
          </p:cNvSpPr>
          <p:nvPr/>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6" name="Slide Number Placeholder">
            <a:extLst>
              <a:ext uri="{FF2B5EF4-FFF2-40B4-BE49-F238E27FC236}">
                <a16:creationId xmlns:a16="http://schemas.microsoft.com/office/drawing/2014/main" id="{A5E71EAE-BBAD-DFB5-2912-671597DAC852}"/>
              </a:ext>
            </a:extLst>
          </p:cNvPr>
          <p:cNvSpPr txBox="1">
            <a:spLocks/>
          </p:cNvSpPr>
          <p:nvPr/>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38</a:t>
            </a:fld>
            <a:endParaRPr lang="en-GB" dirty="0"/>
          </a:p>
        </p:txBody>
      </p:sp>
    </p:spTree>
    <p:extLst>
      <p:ext uri="{BB962C8B-B14F-4D97-AF65-F5344CB8AC3E}">
        <p14:creationId xmlns:p14="http://schemas.microsoft.com/office/powerpoint/2010/main" val="3258810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5C490-ECDA-7A2C-D872-21F82DD01E9E}"/>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988D5AD-7A7E-FFC0-90ED-1AC5DC66544B}"/>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1988D5AD-7A7E-FFC0-90ED-1AC5DC66544B}"/>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5DC681D-9DA4-6C60-3829-8E39584C0E30}"/>
              </a:ext>
            </a:extLst>
          </p:cNvPr>
          <p:cNvSpPr>
            <a:spLocks noGrp="1"/>
          </p:cNvSpPr>
          <p:nvPr>
            <p:ph type="title"/>
          </p:nvPr>
        </p:nvSpPr>
        <p:spPr/>
        <p:txBody>
          <a:bodyPr vert="horz"/>
          <a:lstStyle/>
          <a:p>
            <a:r>
              <a:rPr lang="en-IN" sz="2800" dirty="0">
                <a:latin typeface="EYInterstate Regular" panose="02000503020000020004" pitchFamily="2" charset="0"/>
              </a:rPr>
              <a:t>Recent legislative developments involving IRS TE/GE</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E884EDE8-E46E-8866-7056-CD19853EA80C}"/>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774ED6B-1122-4838-67EC-68477719199D}"/>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marL="0" marR="0" lvl="0" indent="0" algn="l" defTabSz="914400" rtl="0" eaLnBrk="1" fontAlgn="auto" latinLnBrk="0" hangingPunct="1">
              <a:lnSpc>
                <a:spcPts val="2400"/>
              </a:lnSpc>
              <a:spcBef>
                <a:spcPts val="0"/>
              </a:spcBef>
              <a:spcAft>
                <a:spcPts val="1200"/>
              </a:spcAft>
              <a:buClrTx/>
              <a:buSzTx/>
              <a:buFontTx/>
              <a:buNone/>
              <a:tabLst/>
              <a:defRPr/>
            </a:pPr>
            <a:r>
              <a:rPr kumimoji="0" lang="en-IN" b="1" i="0" u="none" strike="noStrike" kern="1200" cap="none" spc="0" normalizeH="0" baseline="0" noProof="0" dirty="0">
                <a:ln>
                  <a:noFill/>
                </a:ln>
                <a:solidFill>
                  <a:srgbClr val="FFE600"/>
                </a:solidFill>
                <a:effectLst/>
                <a:uLnTx/>
                <a:uFillTx/>
                <a:latin typeface="EYInterstate Regular" panose="02000503020000020004" pitchFamily="2" charset="0"/>
                <a:ea typeface="+mn-ea"/>
                <a:cs typeface="+mn-cs"/>
              </a:rPr>
              <a:t>One Big Beautiful Bill Act (H.R.1):</a:t>
            </a:r>
          </a:p>
          <a:p>
            <a:pPr marR="0" lvl="0" algn="l" defTabSz="914400" rtl="0" eaLnBrk="1" fontAlgn="auto" latinLnBrk="0" hangingPunct="1">
              <a:lnSpc>
                <a:spcPct val="100000"/>
              </a:lnSpc>
              <a:spcBef>
                <a:spcPts val="0"/>
              </a:spcBef>
              <a:spcAft>
                <a:spcPts val="1200"/>
              </a:spcAft>
              <a:buClr>
                <a:srgbClr val="FFE600"/>
              </a:buClr>
              <a:buSzTx/>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President Trump signed into law H.R.1 on </a:t>
            </a:r>
            <a:b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b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July 4, 2025. </a:t>
            </a:r>
          </a:p>
          <a:p>
            <a:pPr marR="0" lvl="0" algn="l" defTabSz="914400" rtl="0" eaLnBrk="1" fontAlgn="auto" latinLnBrk="0" hangingPunct="1">
              <a:lnSpc>
                <a:spcPct val="100000"/>
              </a:lnSpc>
              <a:spcBef>
                <a:spcPts val="0"/>
              </a:spcBef>
              <a:spcAft>
                <a:spcPts val="1200"/>
              </a:spcAft>
              <a:buClr>
                <a:srgbClr val="FFE600"/>
              </a:buClr>
              <a:buSzTx/>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H.R.1 has various implications for tax-</a:t>
            </a:r>
            <a:b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b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exempt organizations. </a:t>
            </a:r>
          </a:p>
          <a:p>
            <a:pPr marL="182880" lvl="1" indent="-182880">
              <a:spcBef>
                <a:spcPts val="0"/>
              </a:spcBef>
              <a:spcAft>
                <a:spcPts val="1200"/>
              </a:spcAft>
              <a:buClr>
                <a:schemeClr val="tx2"/>
              </a:buClr>
              <a:buFont typeface="Wingdings" panose="05000000000000000000" pitchFamily="2" charset="2"/>
              <a:buChar char="§"/>
            </a:pPr>
            <a:r>
              <a:rPr lang="en-IN" sz="1400" b="1" dirty="0">
                <a:solidFill>
                  <a:schemeClr val="bg1"/>
                </a:solidFill>
                <a:latin typeface="EYInterstate Regular" panose="02000503020000020004" pitchFamily="2" charset="0"/>
              </a:rPr>
              <a:t>Excise tax on compensation:</a:t>
            </a:r>
          </a:p>
          <a:p>
            <a:pPr marL="365760" lvl="2" indent="-182880">
              <a:spcBef>
                <a:spcPts val="0"/>
              </a:spcBef>
              <a:spcAft>
                <a:spcPts val="1200"/>
              </a:spcAft>
              <a:buClr>
                <a:schemeClr val="tx2"/>
              </a:buClr>
              <a:buFont typeface="Wingdings" panose="05000000000000000000" pitchFamily="2" charset="2"/>
              <a:buChar char="§"/>
            </a:pPr>
            <a:r>
              <a:rPr lang="en-IN" sz="1400" dirty="0">
                <a:solidFill>
                  <a:schemeClr val="bg1"/>
                </a:solidFill>
              </a:rPr>
              <a:t>Beginning tax years after December 31, 2025, H.R.1 modifies the definition of “covered employees” to include any current or former employee of the organization. </a:t>
            </a:r>
          </a:p>
          <a:p>
            <a:pPr marL="18288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endPar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ndParaRPr>
          </a:p>
        </p:txBody>
      </p:sp>
      <p:sp>
        <p:nvSpPr>
          <p:cNvPr id="12" name="TextBox 11">
            <a:extLst>
              <a:ext uri="{FF2B5EF4-FFF2-40B4-BE49-F238E27FC236}">
                <a16:creationId xmlns:a16="http://schemas.microsoft.com/office/drawing/2014/main" id="{8FA71323-2C84-D26E-E329-44E6DBF207BB}"/>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182880" lvl="1" indent="-182880">
              <a:spcAft>
                <a:spcPts val="1200"/>
              </a:spcAft>
              <a:buClr>
                <a:schemeClr val="tx2"/>
              </a:buClr>
              <a:buFont typeface="Wingdings" panose="05000000000000000000" pitchFamily="2" charset="2"/>
              <a:buChar char="§"/>
            </a:pPr>
            <a:r>
              <a:rPr lang="en-IN" sz="1400" b="1" dirty="0">
                <a:solidFill>
                  <a:schemeClr val="bg1"/>
                </a:solidFill>
                <a:latin typeface="EYInterstate Regular" panose="02000503020000020004" pitchFamily="2" charset="0"/>
              </a:rPr>
              <a:t>Charitable contributions:</a:t>
            </a:r>
          </a:p>
          <a:p>
            <a:pPr marL="365760" lvl="2" indent="-182880">
              <a:spcAft>
                <a:spcPts val="1200"/>
              </a:spcAft>
              <a:buClr>
                <a:schemeClr val="tx2"/>
              </a:buClr>
              <a:buFont typeface="Wingdings" panose="05000000000000000000" pitchFamily="2" charset="2"/>
              <a:buChar char="§"/>
            </a:pPr>
            <a:r>
              <a:rPr lang="en-IN" sz="1400" dirty="0">
                <a:solidFill>
                  <a:schemeClr val="bg1"/>
                </a:solidFill>
              </a:rPr>
              <a:t>Beginning tax years after December 31, 2025, H.R.1 disallows corporate charitable deductions up to 1% of the taxpayers’ taxable income. Charitable deductions are allowed between 1%,and 10% of taxable income.  </a:t>
            </a:r>
          </a:p>
          <a:p>
            <a:pPr marL="182880" lvl="1" indent="-182880">
              <a:spcAft>
                <a:spcPts val="1200"/>
              </a:spcAft>
              <a:buClr>
                <a:schemeClr val="tx2"/>
              </a:buClr>
              <a:buFont typeface="Wingdings" panose="05000000000000000000" pitchFamily="2" charset="2"/>
              <a:buChar char="§"/>
            </a:pPr>
            <a:r>
              <a:rPr lang="en-IN" sz="1400" b="1" dirty="0">
                <a:solidFill>
                  <a:schemeClr val="bg1"/>
                </a:solidFill>
                <a:latin typeface="EYInterstate Regular" panose="02000503020000020004" pitchFamily="2" charset="0"/>
              </a:rPr>
              <a:t>Colleges and universities net investment income excise tax:</a:t>
            </a:r>
          </a:p>
          <a:p>
            <a:pPr marL="365760" lvl="2" indent="-182880">
              <a:spcBef>
                <a:spcPts val="0"/>
              </a:spcBef>
              <a:spcAft>
                <a:spcPts val="1200"/>
              </a:spcAft>
              <a:buClr>
                <a:schemeClr val="tx2"/>
              </a:buClr>
              <a:buFont typeface="Wingdings" panose="05000000000000000000" pitchFamily="2" charset="2"/>
              <a:buChar char="§"/>
            </a:pPr>
            <a:r>
              <a:rPr lang="en-IN" sz="1400" dirty="0">
                <a:solidFill>
                  <a:schemeClr val="bg1"/>
                </a:solidFill>
              </a:rPr>
              <a:t>Beginning tax years after December 31, 2025, H.R.1 increases the excise tax if the institute’s investment assets are greater than $750,000 per student, to 4%, and 8% if assets are greater than $2 million per student. </a:t>
            </a:r>
          </a:p>
          <a:p>
            <a:pPr marL="365760" lvl="2" indent="-182880">
              <a:spcBef>
                <a:spcPts val="0"/>
              </a:spcBef>
              <a:spcAft>
                <a:spcPts val="1200"/>
              </a:spcAft>
              <a:buClr>
                <a:schemeClr val="tx2"/>
              </a:buClr>
              <a:buFont typeface="Wingdings" panose="05000000000000000000" pitchFamily="2" charset="2"/>
              <a:buChar char="§"/>
            </a:pPr>
            <a:r>
              <a:rPr lang="en-IN" sz="1400" dirty="0">
                <a:solidFill>
                  <a:schemeClr val="bg1"/>
                </a:solidFill>
              </a:rPr>
              <a:t>H.R.1 modified the definition of “applicable educational institution” </a:t>
            </a:r>
          </a:p>
          <a:p>
            <a:pPr marL="365760" lvl="2" indent="-182880">
              <a:spcBef>
                <a:spcPts val="0"/>
              </a:spcBef>
              <a:spcAft>
                <a:spcPts val="1200"/>
              </a:spcAft>
              <a:buClr>
                <a:schemeClr val="tx2"/>
              </a:buClr>
              <a:buFont typeface="Wingdings" panose="05000000000000000000" pitchFamily="2" charset="2"/>
              <a:buChar char="§"/>
            </a:pPr>
            <a:r>
              <a:rPr lang="en-IN" sz="1400" dirty="0">
                <a:solidFill>
                  <a:schemeClr val="bg1"/>
                </a:solidFill>
              </a:rPr>
              <a:t>H.R.1 expanded the definition of “net investment income.”</a:t>
            </a:r>
          </a:p>
          <a:p>
            <a:pPr marL="365760" lvl="2" indent="-182880">
              <a:spcAft>
                <a:spcPts val="1200"/>
              </a:spcAft>
              <a:buClr>
                <a:schemeClr val="tx2"/>
              </a:buClr>
              <a:buFont typeface="Wingdings" panose="05000000000000000000" pitchFamily="2" charset="2"/>
              <a:buChar char="§"/>
            </a:pPr>
            <a:endParaRPr lang="en-IN" sz="1400" dirty="0">
              <a:solidFill>
                <a:schemeClr val="bg1"/>
              </a:solidFill>
            </a:endParaRP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endPar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endParaRPr>
          </a:p>
        </p:txBody>
      </p:sp>
    </p:spTree>
    <p:extLst>
      <p:ext uri="{BB962C8B-B14F-4D97-AF65-F5344CB8AC3E}">
        <p14:creationId xmlns:p14="http://schemas.microsoft.com/office/powerpoint/2010/main" val="2841494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5D623E4-988C-FB61-FC46-BAB3EB05192B}"/>
              </a:ext>
            </a:extLst>
          </p:cNvPr>
          <p:cNvGraphicFramePr>
            <a:graphicFrameLocks noChangeAspect="1"/>
          </p:cNvGraphicFramePr>
          <p:nvPr>
            <p:custDataLst>
              <p:tags r:id="rId1"/>
            </p:custDataLst>
            <p:extLst>
              <p:ext uri="{D42A27DB-BD31-4B8C-83A1-F6EECF244321}">
                <p14:modId xmlns:p14="http://schemas.microsoft.com/office/powerpoint/2010/main" val="3115561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5D623E4-988C-FB61-FC46-BAB3EB05192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B80DA2-6B3C-2D88-AE07-230EB3463DB5}"/>
              </a:ext>
            </a:extLst>
          </p:cNvPr>
          <p:cNvSpPr>
            <a:spLocks noGrp="1"/>
          </p:cNvSpPr>
          <p:nvPr>
            <p:ph type="title"/>
          </p:nvPr>
        </p:nvSpPr>
        <p:spPr/>
        <p:txBody>
          <a:bodyPr vert="horz"/>
          <a:lstStyle/>
          <a:p>
            <a:r>
              <a:rPr lang="en-US" sz="3200" dirty="0">
                <a:latin typeface="EYInterstate Regular" panose="02000503020000020004" pitchFamily="2" charset="0"/>
              </a:rPr>
              <a:t>CPE eligibility</a:t>
            </a:r>
          </a:p>
        </p:txBody>
      </p:sp>
      <p:sp>
        <p:nvSpPr>
          <p:cNvPr id="12" name="Rectangle 11">
            <a:extLst>
              <a:ext uri="{FF2B5EF4-FFF2-40B4-BE49-F238E27FC236}">
                <a16:creationId xmlns:a16="http://schemas.microsoft.com/office/drawing/2014/main" id="{85E47B32-0F5C-ED88-E181-407D5FEFA4BA}"/>
              </a:ext>
            </a:extLst>
          </p:cNvPr>
          <p:cNvSpPr>
            <a:spLocks/>
          </p:cNvSpPr>
          <p:nvPr/>
        </p:nvSpPr>
        <p:spPr>
          <a:xfrm>
            <a:off x="485523" y="2184581"/>
            <a:ext cx="6357237" cy="1170469"/>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2E2E38"/>
                </a:solidFill>
              </a14:hiddenFill>
            </a:ext>
            <a:ext uri="{91240B29-F687-4F45-9708-019B960494DF}">
              <a14:hiddenLine xmlns:a14="http://schemas.microsoft.com/office/drawing/2010/main" w="12700" cap="flat" cmpd="sng" algn="ctr">
                <a:solidFill>
                  <a:srgbClr val="2E2E38"/>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4000" b="1" dirty="0">
                <a:latin typeface="EYInterstate Regular" panose="02000503020000020004" pitchFamily="2" charset="0"/>
              </a:rPr>
              <a:t>We will launch at least three polls per CPE credit </a:t>
            </a:r>
          </a:p>
        </p:txBody>
      </p:sp>
      <p:sp>
        <p:nvSpPr>
          <p:cNvPr id="8" name="TextBox 7">
            <a:extLst>
              <a:ext uri="{FF2B5EF4-FFF2-40B4-BE49-F238E27FC236}">
                <a16:creationId xmlns:a16="http://schemas.microsoft.com/office/drawing/2014/main" id="{786ECD05-A3FB-624D-DF7B-8B1751F6C358}"/>
              </a:ext>
            </a:extLst>
          </p:cNvPr>
          <p:cNvSpPr txBox="1"/>
          <p:nvPr/>
        </p:nvSpPr>
        <p:spPr>
          <a:xfrm>
            <a:off x="479425" y="3999339"/>
            <a:ext cx="6082401" cy="110799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EYInterstate Light"/>
                <a:ea typeface="+mn-ea"/>
                <a:cs typeface="+mn-cs"/>
              </a:rPr>
              <a:t>Participants must attend the full session and answer at least three polls per CPE credit to receive full credit.</a:t>
            </a:r>
          </a:p>
        </p:txBody>
      </p:sp>
      <p:cxnSp>
        <p:nvCxnSpPr>
          <p:cNvPr id="10" name="Straight Connector 9">
            <a:extLst>
              <a:ext uri="{FF2B5EF4-FFF2-40B4-BE49-F238E27FC236}">
                <a16:creationId xmlns:a16="http://schemas.microsoft.com/office/drawing/2014/main" id="{CB2B7938-2D4E-7BFF-647F-AAFF576A57DB}"/>
              </a:ext>
            </a:extLst>
          </p:cNvPr>
          <p:cNvCxnSpPr/>
          <p:nvPr/>
        </p:nvCxnSpPr>
        <p:spPr>
          <a:xfrm>
            <a:off x="479425" y="3657600"/>
            <a:ext cx="8375015" cy="0"/>
          </a:xfrm>
          <a:prstGeom prst="line">
            <a:avLst/>
          </a:prstGeom>
          <a:ln w="3175" cap="flat" cmpd="sng" algn="ctr">
            <a:solidFill>
              <a:srgbClr val="74748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137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D0AA7-DF36-F9BB-21E2-178728C586B0}"/>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0383D53-61DF-E055-51D4-86308B3EF7AC}"/>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60383D53-61DF-E055-51D4-86308B3EF7AC}"/>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92F205B-9E9E-1530-6D11-D98CD5A16C52}"/>
              </a:ext>
            </a:extLst>
          </p:cNvPr>
          <p:cNvSpPr>
            <a:spLocks noGrp="1"/>
          </p:cNvSpPr>
          <p:nvPr>
            <p:ph type="title"/>
          </p:nvPr>
        </p:nvSpPr>
        <p:spPr/>
        <p:txBody>
          <a:bodyPr vert="horz"/>
          <a:lstStyle/>
          <a:p>
            <a:r>
              <a:rPr lang="en-IN" sz="2800" dirty="0">
                <a:latin typeface="EYInterstate Regular" panose="02000503020000020004" pitchFamily="2" charset="0"/>
              </a:rPr>
              <a:t>Recent legislative developments involving IRS TE/GE (cont</a:t>
            </a:r>
            <a:r>
              <a:rPr lang="en-IN" sz="2800" dirty="0"/>
              <a:t>inued</a:t>
            </a:r>
            <a:r>
              <a:rPr lang="en-IN" sz="2800" dirty="0">
                <a:latin typeface="EYInterstate Regular" panose="02000503020000020004" pitchFamily="2" charset="0"/>
              </a:rPr>
              <a:t>)</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DAD35DEA-7320-B16F-1BA7-63334B5D3587}"/>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BCF18D-670B-D224-7049-2A96AC9C8A05}"/>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marL="0" marR="0" lvl="0" indent="0" algn="l" defTabSz="914400" rtl="0" eaLnBrk="1" fontAlgn="auto" latinLnBrk="0" hangingPunct="1">
              <a:lnSpc>
                <a:spcPts val="2400"/>
              </a:lnSpc>
              <a:spcBef>
                <a:spcPts val="0"/>
              </a:spcBef>
              <a:spcAft>
                <a:spcPts val="1200"/>
              </a:spcAft>
              <a:buClrTx/>
              <a:buSzTx/>
              <a:buFontTx/>
              <a:buNone/>
              <a:tabLst/>
              <a:defRPr/>
            </a:pPr>
            <a:r>
              <a:rPr kumimoji="0" lang="en-IN" b="1" i="0" u="none" strike="noStrike" kern="1200" cap="none" spc="0" normalizeH="0" baseline="0" noProof="0" dirty="0">
                <a:ln>
                  <a:noFill/>
                </a:ln>
                <a:solidFill>
                  <a:srgbClr val="FFE600"/>
                </a:solidFill>
                <a:effectLst/>
                <a:uLnTx/>
                <a:uFillTx/>
                <a:latin typeface="EYInterstate Regular" panose="02000503020000020004" pitchFamily="2" charset="0"/>
                <a:ea typeface="+mn-ea"/>
                <a:cs typeface="+mn-cs"/>
              </a:rPr>
              <a:t>One Big Beautiful Bill Act (H.R.1) (</a:t>
            </a:r>
            <a:r>
              <a:rPr lang="en-IN" b="1" dirty="0">
                <a:solidFill>
                  <a:srgbClr val="FFE600"/>
                </a:solidFill>
                <a:latin typeface="EYInterstate Regular" panose="02000503020000020004" pitchFamily="2" charset="0"/>
              </a:rPr>
              <a:t>c</a:t>
            </a:r>
            <a:r>
              <a:rPr kumimoji="0" lang="en-IN" b="1" i="0" u="none" strike="noStrike" kern="1200" cap="none" spc="0" normalizeH="0" baseline="0" noProof="0" dirty="0">
                <a:ln>
                  <a:noFill/>
                </a:ln>
                <a:solidFill>
                  <a:srgbClr val="FFE600"/>
                </a:solidFill>
                <a:effectLst/>
                <a:uLnTx/>
                <a:uFillTx/>
                <a:latin typeface="EYInterstate Regular" panose="02000503020000020004" pitchFamily="2" charset="0"/>
                <a:ea typeface="+mn-ea"/>
                <a:cs typeface="+mn-cs"/>
              </a:rPr>
              <a:t>ontinued):</a:t>
            </a:r>
          </a:p>
          <a:p>
            <a:pPr marL="0" marR="0" lvl="0" indent="0" algn="l" defTabSz="914400" rtl="0" eaLnBrk="1" fontAlgn="auto" latinLnBrk="0" hangingPunct="1">
              <a:lnSpc>
                <a:spcPts val="2400"/>
              </a:lnSpc>
              <a:spcBef>
                <a:spcPts val="0"/>
              </a:spcBef>
              <a:spcAft>
                <a:spcPts val="120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rPr>
              <a:t>Forms 1099-NEC and 1099 MISC:</a:t>
            </a:r>
          </a:p>
          <a:p>
            <a:pPr marL="182880" lvl="1" indent="-182880">
              <a:spcBef>
                <a:spcPts val="0"/>
              </a:spcBef>
              <a:spcAft>
                <a:spcPts val="1200"/>
              </a:spcAft>
              <a:buClr>
                <a:schemeClr val="tx2"/>
              </a:buClr>
              <a:buFont typeface="Wingdings" panose="05000000000000000000" pitchFamily="2" charset="2"/>
              <a:buChar char="§"/>
            </a:pPr>
            <a:r>
              <a:rPr lang="en-IN" sz="1400" dirty="0">
                <a:solidFill>
                  <a:schemeClr val="bg1"/>
                </a:solidFill>
                <a:latin typeface="EYInterstate Regular" panose="02000503020000020004" pitchFamily="2" charset="0"/>
              </a:rPr>
              <a:t>For payments made after 12/31/2025, H.R.1 increases the threshold for filing from $600 to $2,000, and the new threshold will be adjusted annually for inflation beginning in 2027.</a:t>
            </a:r>
          </a:p>
          <a:p>
            <a:pPr lvl="0">
              <a:lnSpc>
                <a:spcPts val="2400"/>
              </a:lnSpc>
              <a:spcAft>
                <a:spcPts val="1200"/>
              </a:spcAft>
              <a:defRPr/>
            </a:pPr>
            <a:r>
              <a:rPr lang="en-IN" sz="1600" b="1" dirty="0">
                <a:solidFill>
                  <a:srgbClr val="FFFFFF"/>
                </a:solidFill>
                <a:latin typeface="EYInterstate Regular" panose="02000503020000020004" pitchFamily="2" charset="0"/>
              </a:rPr>
              <a:t>Tips and and overtime pay:</a:t>
            </a:r>
          </a:p>
          <a:p>
            <a:pPr marL="182880" lvl="1" indent="-182880">
              <a:spcBef>
                <a:spcPts val="0"/>
              </a:spcBef>
              <a:spcAft>
                <a:spcPts val="1200"/>
              </a:spcAft>
              <a:buClr>
                <a:schemeClr val="tx2"/>
              </a:buClr>
              <a:buFont typeface="Wingdings" panose="05000000000000000000" pitchFamily="2" charset="2"/>
              <a:buChar char="§"/>
            </a:pPr>
            <a:r>
              <a:rPr lang="en-IN" sz="1400" dirty="0">
                <a:solidFill>
                  <a:schemeClr val="bg1"/>
                </a:solidFill>
                <a:latin typeface="EYInterstate Regular" panose="02000503020000020004" pitchFamily="2" charset="0"/>
              </a:rPr>
              <a:t>For 12/31/2025–12/31/2028, individuals are allowed to deduct qualifying tips, and qualifying overtime from their federal income.</a:t>
            </a:r>
          </a:p>
          <a:p>
            <a:pPr marL="182880" lvl="1" indent="-182880">
              <a:spcBef>
                <a:spcPts val="0"/>
              </a:spcBef>
              <a:spcAft>
                <a:spcPts val="1200"/>
              </a:spcAft>
              <a:buClr>
                <a:schemeClr val="tx2"/>
              </a:buClr>
              <a:buFont typeface="Wingdings" panose="05000000000000000000" pitchFamily="2" charset="2"/>
              <a:buChar char="§"/>
            </a:pPr>
            <a:endParaRPr lang="en-IN" sz="1400" dirty="0">
              <a:solidFill>
                <a:schemeClr val="bg1"/>
              </a:solidFill>
              <a:latin typeface="EYInterstate Regular" panose="02000503020000020004" pitchFamily="2" charset="0"/>
            </a:endParaRPr>
          </a:p>
        </p:txBody>
      </p:sp>
      <p:sp>
        <p:nvSpPr>
          <p:cNvPr id="12" name="TextBox 11">
            <a:extLst>
              <a:ext uri="{FF2B5EF4-FFF2-40B4-BE49-F238E27FC236}">
                <a16:creationId xmlns:a16="http://schemas.microsoft.com/office/drawing/2014/main" id="{21EBD048-7C65-F314-7317-EA9BB4608B34}"/>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lvl="0">
              <a:lnSpc>
                <a:spcPts val="2400"/>
              </a:lnSpc>
              <a:spcAft>
                <a:spcPts val="1200"/>
              </a:spcAft>
              <a:defRPr/>
            </a:pPr>
            <a:r>
              <a:rPr lang="en-IN" sz="1600" b="1" dirty="0">
                <a:solidFill>
                  <a:srgbClr val="FFFFFF"/>
                </a:solidFill>
                <a:latin typeface="EYInterstate Regular" panose="02000503020000020004" pitchFamily="2" charset="0"/>
              </a:rPr>
              <a:t>Moving expenses:</a:t>
            </a:r>
          </a:p>
          <a:p>
            <a:pPr marL="182880" lvl="1" indent="-182880">
              <a:spcBef>
                <a:spcPts val="0"/>
              </a:spcBef>
              <a:spcAft>
                <a:spcPts val="1200"/>
              </a:spcAft>
              <a:buClr>
                <a:schemeClr val="tx2"/>
              </a:buClr>
              <a:buFont typeface="Wingdings" panose="05000000000000000000" pitchFamily="2" charset="2"/>
              <a:buChar char="§"/>
            </a:pPr>
            <a:r>
              <a:rPr lang="en-IN" sz="1400" dirty="0">
                <a:solidFill>
                  <a:schemeClr val="bg1"/>
                </a:solidFill>
                <a:latin typeface="EYInterstate Regular" panose="02000503020000020004" pitchFamily="2" charset="0"/>
              </a:rPr>
              <a:t>H.R.1 extends the suspension ban of the moving expense deduction and the taxation of the employer-paid moving reimbursements that were as was established in the Tax Cuts and Jobs Act of 2017. </a:t>
            </a:r>
          </a:p>
          <a:p>
            <a:pPr lvl="0">
              <a:lnSpc>
                <a:spcPts val="2400"/>
              </a:lnSpc>
              <a:spcAft>
                <a:spcPts val="1200"/>
              </a:spcAft>
              <a:defRPr/>
            </a:pPr>
            <a:r>
              <a:rPr lang="en-IN" sz="1600" b="1" dirty="0">
                <a:solidFill>
                  <a:srgbClr val="FFFFFF"/>
                </a:solidFill>
                <a:latin typeface="EYInterstate Regular" panose="02000503020000020004" pitchFamily="2" charset="0"/>
              </a:rPr>
              <a:t>Dependent care assistance programs:</a:t>
            </a:r>
          </a:p>
          <a:p>
            <a:pPr marL="182880" lvl="1" indent="-182880">
              <a:spcBef>
                <a:spcPts val="0"/>
              </a:spcBef>
              <a:spcAft>
                <a:spcPts val="1200"/>
              </a:spcAft>
              <a:buClr>
                <a:schemeClr val="tx2"/>
              </a:buClr>
              <a:buFont typeface="Wingdings" panose="05000000000000000000" pitchFamily="2" charset="2"/>
              <a:buChar char="§"/>
            </a:pPr>
            <a:r>
              <a:rPr lang="en-IN" sz="1400" dirty="0">
                <a:solidFill>
                  <a:schemeClr val="bg1"/>
                </a:solidFill>
                <a:latin typeface="EYInterstate Regular" panose="02000503020000020004" pitchFamily="2" charset="0"/>
              </a:rPr>
              <a:t>Starting tax year 12/31/2025, H.R.1 allows employees to exclude certain amounts provided to them by their employers for dependent care assistance from their gross income. </a:t>
            </a:r>
            <a:endParaRPr lang="en-IN" sz="1400" dirty="0">
              <a:solidFill>
                <a:schemeClr val="bg1"/>
              </a:solidFill>
            </a:endParaRPr>
          </a:p>
          <a:p>
            <a:pPr marL="365760" marR="0" lvl="0" indent="-182880" algn="l" defTabSz="914400" rtl="0" eaLnBrk="1" fontAlgn="auto" latinLnBrk="0" hangingPunct="1">
              <a:lnSpc>
                <a:spcPct val="100000"/>
              </a:lnSpc>
              <a:spcBef>
                <a:spcPts val="0"/>
              </a:spcBef>
              <a:spcAft>
                <a:spcPts val="1200"/>
              </a:spcAft>
              <a:buClr>
                <a:srgbClr val="FFE600"/>
              </a:buClr>
              <a:buSzTx/>
              <a:buFont typeface="Wingdings" panose="05000000000000000000" pitchFamily="2" charset="2"/>
              <a:buChar char="§"/>
              <a:tabLst/>
              <a:defRPr/>
            </a:pPr>
            <a:endParaRPr kumimoji="0" lang="en-IN" sz="1600" b="1" i="0" u="none" strike="noStrike" kern="1200" cap="none" spc="0" normalizeH="0" baseline="0" noProof="0" dirty="0">
              <a:ln>
                <a:noFill/>
              </a:ln>
              <a:solidFill>
                <a:srgbClr val="FFFFFF"/>
              </a:solidFill>
              <a:effectLst/>
              <a:uLnTx/>
              <a:uFillTx/>
              <a:latin typeface="EYInterstate Regular" panose="02000503020000020004" pitchFamily="2" charset="0"/>
              <a:ea typeface="+mn-ea"/>
              <a:cs typeface="+mn-cs"/>
            </a:endParaRPr>
          </a:p>
        </p:txBody>
      </p:sp>
    </p:spTree>
    <p:extLst>
      <p:ext uri="{BB962C8B-B14F-4D97-AF65-F5344CB8AC3E}">
        <p14:creationId xmlns:p14="http://schemas.microsoft.com/office/powerpoint/2010/main" val="1825758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930C-7F4E-BF8A-0960-68BE57F596B4}"/>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2D81234-5088-AD88-74A2-FC7A467EB5E3}"/>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B2D81234-5088-AD88-74A2-FC7A467EB5E3}"/>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E1FDB13-AE8C-B300-1E2B-46AD9E486C69}"/>
              </a:ext>
            </a:extLst>
          </p:cNvPr>
          <p:cNvSpPr>
            <a:spLocks noGrp="1"/>
          </p:cNvSpPr>
          <p:nvPr>
            <p:ph type="title"/>
          </p:nvPr>
        </p:nvSpPr>
        <p:spPr/>
        <p:txBody>
          <a:bodyPr vert="horz"/>
          <a:lstStyle/>
          <a:p>
            <a:r>
              <a:rPr lang="en-IN" sz="2800" dirty="0">
                <a:latin typeface="EYInterstate Regular" panose="02000503020000020004" pitchFamily="2" charset="0"/>
              </a:rPr>
              <a:t>Recent judicial developments involving IRS TE/GE</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7F7EE8B6-0096-B249-0C69-8C0485DCB093}"/>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28AAC5-505C-E9B1-730D-6396217070EA}"/>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marL="0" marR="0" lvl="0" indent="0" algn="l" defTabSz="914400" rtl="0" eaLnBrk="1" fontAlgn="auto" latinLnBrk="0" hangingPunct="1">
              <a:lnSpc>
                <a:spcPts val="2400"/>
              </a:lnSpc>
              <a:spcBef>
                <a:spcPts val="0"/>
              </a:spcBef>
              <a:spcAft>
                <a:spcPts val="1200"/>
              </a:spcAft>
              <a:buClrTx/>
              <a:buSzTx/>
              <a:buFontTx/>
              <a:buNone/>
              <a:tabLst/>
              <a:defRPr/>
            </a:pPr>
            <a:r>
              <a:rPr kumimoji="0" lang="en-IN" b="1" i="0" u="none" strike="noStrike" kern="1200" cap="none" spc="0" normalizeH="0" baseline="0" noProof="0" dirty="0">
                <a:ln>
                  <a:noFill/>
                </a:ln>
                <a:solidFill>
                  <a:srgbClr val="FFE600"/>
                </a:solidFill>
                <a:effectLst/>
                <a:uLnTx/>
                <a:uFillTx/>
                <a:latin typeface="EYInterstate Regular" panose="02000503020000020004" pitchFamily="2" charset="0"/>
                <a:ea typeface="+mn-ea"/>
                <a:cs typeface="+mn-cs"/>
              </a:rPr>
              <a:t>History of Mayo Clinic v. United States, </a:t>
            </a:r>
            <a:br>
              <a:rPr kumimoji="0" lang="en-IN" b="1" i="0" u="none" strike="noStrike" kern="1200" cap="none" spc="0" normalizeH="0" baseline="0" noProof="0" dirty="0">
                <a:ln>
                  <a:noFill/>
                </a:ln>
                <a:solidFill>
                  <a:srgbClr val="FFE600"/>
                </a:solidFill>
                <a:effectLst/>
                <a:uLnTx/>
                <a:uFillTx/>
                <a:latin typeface="EYInterstate Regular" panose="02000503020000020004" pitchFamily="2" charset="0"/>
                <a:ea typeface="+mn-ea"/>
                <a:cs typeface="+mn-cs"/>
              </a:rPr>
            </a:br>
            <a:r>
              <a:rPr kumimoji="0" lang="en-IN" b="1" i="0" u="none" strike="noStrike" kern="1200" cap="none" spc="0" normalizeH="0" baseline="0" noProof="0" dirty="0">
                <a:ln>
                  <a:noFill/>
                </a:ln>
                <a:solidFill>
                  <a:srgbClr val="FFE600"/>
                </a:solidFill>
                <a:effectLst/>
                <a:uLnTx/>
                <a:uFillTx/>
                <a:latin typeface="EYInterstate Regular" panose="02000503020000020004" pitchFamily="2" charset="0"/>
                <a:ea typeface="+mn-ea"/>
                <a:cs typeface="+mn-cs"/>
              </a:rPr>
              <a:t>No. 23-2246 (8th Circuit, July 25, 2025):</a:t>
            </a:r>
          </a:p>
          <a:p>
            <a:pPr marL="18288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The US District Court (MN) initially held that Mayo Clinic is a qualified educational organization, pursuant to IRC Section 170(b)(1)(A)(ii), and therefore qualifies for an unrelated business taxable income (UBTI) exception under IRC Section 514(c)(9) for income from certain debt-financed real property.</a:t>
            </a:r>
          </a:p>
          <a:p>
            <a:pPr marL="18288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The District Court determined Mayo Clinic’s primary purpose is educational and that its patient care services and research activities serve this educational purpose. It also determined that Treasury regulations defining educational organizations are overbroad.</a:t>
            </a:r>
          </a:p>
        </p:txBody>
      </p:sp>
      <p:sp>
        <p:nvSpPr>
          <p:cNvPr id="12" name="TextBox 11">
            <a:extLst>
              <a:ext uri="{FF2B5EF4-FFF2-40B4-BE49-F238E27FC236}">
                <a16:creationId xmlns:a16="http://schemas.microsoft.com/office/drawing/2014/main" id="{24E94D0F-C9F8-D014-444E-65F99CE7A3E0}"/>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18288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On appeal, the 8th Circuit invalidated the Treas. Reg. 1.170A-9(c)(1) requirement that an educational organization’s primary function must be to provide formal instruction, but upheld its requirement that the primary purpose of the organization must be educational:</a:t>
            </a:r>
          </a:p>
          <a:p>
            <a:pPr marL="36576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The 8th Circuit remanded the case to the MN District Court to determine whether Mayo Clinic met this primary purpose requirement. </a:t>
            </a:r>
          </a:p>
          <a:p>
            <a:pPr marL="18288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In IRB 2021-47, the IRS refused to acquiesce in the 8th Circuit Mayo Clinic ruling’s partial invalidation of the “educational organization” definition in Treas. Reg. 1.170A-9(c)(1):</a:t>
            </a:r>
          </a:p>
          <a:p>
            <a:pPr marL="36576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IRS is only required to follow 8th Circuit’s ruling in the 8th Circuit, not in other jurisdictions.</a:t>
            </a:r>
          </a:p>
        </p:txBody>
      </p:sp>
    </p:spTree>
    <p:extLst>
      <p:ext uri="{BB962C8B-B14F-4D97-AF65-F5344CB8AC3E}">
        <p14:creationId xmlns:p14="http://schemas.microsoft.com/office/powerpoint/2010/main" val="2809755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033CF-2E29-DBBD-2A3F-57FFB42673B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3CCF57E-95A6-CE51-EBE5-C8AABC1D6ED6}"/>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3CCF57E-95A6-CE51-EBE5-C8AABC1D6ED6}"/>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95D0139-577F-89C3-3429-9426B6448E5E}"/>
              </a:ext>
            </a:extLst>
          </p:cNvPr>
          <p:cNvSpPr>
            <a:spLocks noGrp="1"/>
          </p:cNvSpPr>
          <p:nvPr>
            <p:ph type="title"/>
          </p:nvPr>
        </p:nvSpPr>
        <p:spPr/>
        <p:txBody>
          <a:bodyPr vert="horz"/>
          <a:lstStyle/>
          <a:p>
            <a:r>
              <a:rPr lang="en-IN" sz="2800" dirty="0">
                <a:latin typeface="EYInterstate Regular" panose="02000503020000020004" pitchFamily="2" charset="0"/>
              </a:rPr>
              <a:t>Recent judicial developments involving IRS TE/GE (continued)</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02BB18A3-1DF2-363F-FCBC-BB7F48D58FE4}"/>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2B7E1B9-4F31-9FFC-2062-30F3BC398033}"/>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marL="0" marR="0" lvl="0" indent="0" algn="l" defTabSz="914400" rtl="0" eaLnBrk="1" fontAlgn="auto" latinLnBrk="0" hangingPunct="1">
              <a:lnSpc>
                <a:spcPts val="2400"/>
              </a:lnSpc>
              <a:spcBef>
                <a:spcPts val="0"/>
              </a:spcBef>
              <a:spcAft>
                <a:spcPts val="1200"/>
              </a:spcAft>
              <a:buClrTx/>
              <a:buSzTx/>
              <a:buFontTx/>
              <a:buNone/>
              <a:tabLst/>
              <a:defRPr/>
            </a:pPr>
            <a:r>
              <a:rPr kumimoji="0" lang="en-IN" b="1" i="0" u="none" strike="noStrike" kern="1200" cap="none" spc="0" normalizeH="0" baseline="0" noProof="0" dirty="0">
                <a:ln>
                  <a:noFill/>
                </a:ln>
                <a:solidFill>
                  <a:srgbClr val="FFE600"/>
                </a:solidFill>
                <a:effectLst/>
                <a:uLnTx/>
                <a:uFillTx/>
                <a:latin typeface="EYInterstate Regular" panose="02000503020000020004" pitchFamily="2" charset="0"/>
                <a:ea typeface="+mn-ea"/>
                <a:cs typeface="+mn-cs"/>
              </a:rPr>
              <a:t>History of Mayo Clinic v. United States, </a:t>
            </a:r>
            <a:br>
              <a:rPr kumimoji="0" lang="en-IN" b="1" i="0" u="none" strike="noStrike" kern="1200" cap="none" spc="0" normalizeH="0" baseline="0" noProof="0" dirty="0">
                <a:ln>
                  <a:noFill/>
                </a:ln>
                <a:solidFill>
                  <a:srgbClr val="FFE600"/>
                </a:solidFill>
                <a:effectLst/>
                <a:uLnTx/>
                <a:uFillTx/>
                <a:latin typeface="EYInterstate Regular" panose="02000503020000020004" pitchFamily="2" charset="0"/>
                <a:ea typeface="+mn-ea"/>
                <a:cs typeface="+mn-cs"/>
              </a:rPr>
            </a:br>
            <a:r>
              <a:rPr kumimoji="0" lang="en-IN" b="1" i="0" u="none" strike="noStrike" kern="1200" cap="none" spc="0" normalizeH="0" baseline="0" noProof="0" dirty="0">
                <a:ln>
                  <a:noFill/>
                </a:ln>
                <a:solidFill>
                  <a:srgbClr val="FFE600"/>
                </a:solidFill>
                <a:effectLst/>
                <a:uLnTx/>
                <a:uFillTx/>
                <a:latin typeface="EYInterstate Regular" panose="02000503020000020004" pitchFamily="2" charset="0"/>
                <a:ea typeface="+mn-ea"/>
                <a:cs typeface="+mn-cs"/>
              </a:rPr>
              <a:t>No. 23-2246 (8th Circuit, July 25, 2025) (continued):</a:t>
            </a:r>
          </a:p>
          <a:p>
            <a:pPr marL="18288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On remand, the MN District Court determined that Mayo Clinic’s primary purpose is educational.</a:t>
            </a:r>
          </a:p>
          <a:p>
            <a:pPr marL="18288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The United States appealed the MN District Court ruling to the 8th Circuit on the theory that the District Court made a legal error, that patient care is a “substantial noneducational” purpose, and thus Mayo Clinic is not an educational organization.</a:t>
            </a:r>
          </a:p>
        </p:txBody>
      </p:sp>
      <p:sp>
        <p:nvSpPr>
          <p:cNvPr id="12" name="TextBox 11">
            <a:extLst>
              <a:ext uri="{FF2B5EF4-FFF2-40B4-BE49-F238E27FC236}">
                <a16:creationId xmlns:a16="http://schemas.microsoft.com/office/drawing/2014/main" id="{6DDFBFED-FAEA-7B61-269D-5789F1FA7867}"/>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18288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The 8th Circuit affirmed the MN District Court ruling that the Mayo Clinic qualifies as an “educational institution,” exempting it from unrelated business taxable income on acquisition indebtedness related to real property. </a:t>
            </a:r>
          </a:p>
          <a:p>
            <a:pPr marL="182880" lvl="1" indent="-182880">
              <a:spcBef>
                <a:spcPts val="0"/>
              </a:spcBef>
              <a:spcAft>
                <a:spcPts val="1200"/>
              </a:spcAft>
              <a:buClr>
                <a:schemeClr val="tx2"/>
              </a:buClr>
              <a:buFont typeface="Wingdings" panose="05000000000000000000" pitchFamily="2" charset="2"/>
              <a:buChar char="§"/>
            </a:pPr>
            <a:r>
              <a:rPr lang="en-IN" sz="1600" dirty="0">
                <a:solidFill>
                  <a:schemeClr val="bg1"/>
                </a:solidFill>
              </a:rPr>
              <a:t>This decision clarifies the criteria for qualifying as an educational institution, and the relationship between educational and noneducational activities. </a:t>
            </a:r>
          </a:p>
        </p:txBody>
      </p:sp>
    </p:spTree>
    <p:extLst>
      <p:ext uri="{BB962C8B-B14F-4D97-AF65-F5344CB8AC3E}">
        <p14:creationId xmlns:p14="http://schemas.microsoft.com/office/powerpoint/2010/main" val="1750514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4ED75-3921-8D4C-9320-278637AC25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4554A33-FBB9-2A54-8B2C-C0C9FF0A95C4}"/>
              </a:ext>
            </a:extLst>
          </p:cNvPr>
          <p:cNvSpPr>
            <a:spLocks noGrp="1"/>
          </p:cNvSpPr>
          <p:nvPr>
            <p:ph type="title"/>
          </p:nvPr>
        </p:nvSpPr>
        <p:spPr/>
        <p:txBody>
          <a:bodyPr/>
          <a:lstStyle/>
          <a:p>
            <a:r>
              <a:rPr lang="en-IN" dirty="0"/>
              <a:t>Polling question 7</a:t>
            </a:r>
          </a:p>
        </p:txBody>
      </p:sp>
      <p:sp>
        <p:nvSpPr>
          <p:cNvPr id="4" name="Content Placeholder 7">
            <a:extLst>
              <a:ext uri="{FF2B5EF4-FFF2-40B4-BE49-F238E27FC236}">
                <a16:creationId xmlns:a16="http://schemas.microsoft.com/office/drawing/2014/main" id="{62EDA578-1887-C509-FDA1-1F89B1971429}"/>
              </a:ext>
            </a:extLst>
          </p:cNvPr>
          <p:cNvSpPr txBox="1">
            <a:spLocks/>
          </p:cNvSpPr>
          <p:nvPr/>
        </p:nvSpPr>
        <p:spPr>
          <a:xfrm>
            <a:off x="479426" y="3171994"/>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True</a:t>
            </a:r>
          </a:p>
        </p:txBody>
      </p:sp>
      <p:sp>
        <p:nvSpPr>
          <p:cNvPr id="8" name="Content Placeholder 7">
            <a:extLst>
              <a:ext uri="{FF2B5EF4-FFF2-40B4-BE49-F238E27FC236}">
                <a16:creationId xmlns:a16="http://schemas.microsoft.com/office/drawing/2014/main" id="{AEC0D18E-92E9-C0AE-6281-F3C791B7C892}"/>
              </a:ext>
            </a:extLst>
          </p:cNvPr>
          <p:cNvSpPr txBox="1">
            <a:spLocks/>
          </p:cNvSpPr>
          <p:nvPr/>
        </p:nvSpPr>
        <p:spPr>
          <a:xfrm>
            <a:off x="479426" y="4131304"/>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False</a:t>
            </a:r>
          </a:p>
        </p:txBody>
      </p:sp>
      <p:sp>
        <p:nvSpPr>
          <p:cNvPr id="9" name="Rectangle 8">
            <a:extLst>
              <a:ext uri="{FF2B5EF4-FFF2-40B4-BE49-F238E27FC236}">
                <a16:creationId xmlns:a16="http://schemas.microsoft.com/office/drawing/2014/main" id="{78D64E69-E46A-E19D-BE1F-18D80F52FA5B}"/>
              </a:ext>
            </a:extLst>
          </p:cNvPr>
          <p:cNvSpPr>
            <a:spLocks/>
          </p:cNvSpPr>
          <p:nvPr/>
        </p:nvSpPr>
        <p:spPr>
          <a:xfrm>
            <a:off x="485523" y="1418491"/>
            <a:ext cx="11227052" cy="1477328"/>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IN" sz="2400" b="1" dirty="0">
                <a:latin typeface="EYInterstate Regular" panose="02000503020000020004" pitchFamily="2" charset="0"/>
              </a:rPr>
              <a:t>The One Big Beautiful Bill expanded the definition of “covered employee” to include any current or former employee of an applicable tax-exempt organization who was such an employee during any taxable year beginning after December 31, 2016.</a:t>
            </a:r>
          </a:p>
        </p:txBody>
      </p:sp>
      <p:sp>
        <p:nvSpPr>
          <p:cNvPr id="12" name="Oval 11">
            <a:extLst>
              <a:ext uri="{FF2B5EF4-FFF2-40B4-BE49-F238E27FC236}">
                <a16:creationId xmlns:a16="http://schemas.microsoft.com/office/drawing/2014/main" id="{56E72F94-72AB-9B25-4BA3-EABC6EA74BA0}"/>
              </a:ext>
            </a:extLst>
          </p:cNvPr>
          <p:cNvSpPr>
            <a:spLocks/>
          </p:cNvSpPr>
          <p:nvPr/>
        </p:nvSpPr>
        <p:spPr>
          <a:xfrm>
            <a:off x="597817" y="3327364"/>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A</a:t>
            </a:r>
          </a:p>
        </p:txBody>
      </p:sp>
      <p:sp>
        <p:nvSpPr>
          <p:cNvPr id="13" name="Oval 12">
            <a:extLst>
              <a:ext uri="{FF2B5EF4-FFF2-40B4-BE49-F238E27FC236}">
                <a16:creationId xmlns:a16="http://schemas.microsoft.com/office/drawing/2014/main" id="{D09AF62E-9F72-8245-95BC-C2EA789637FF}"/>
              </a:ext>
            </a:extLst>
          </p:cNvPr>
          <p:cNvSpPr>
            <a:spLocks/>
          </p:cNvSpPr>
          <p:nvPr/>
        </p:nvSpPr>
        <p:spPr>
          <a:xfrm>
            <a:off x="597817" y="4286674"/>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B</a:t>
            </a:r>
          </a:p>
        </p:txBody>
      </p:sp>
    </p:spTree>
    <p:extLst>
      <p:ext uri="{BB962C8B-B14F-4D97-AF65-F5344CB8AC3E}">
        <p14:creationId xmlns:p14="http://schemas.microsoft.com/office/powerpoint/2010/main" val="1736756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247A8-B59F-4B8D-C524-A68A56F0AEE7}"/>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468DEAF-74DC-B5E8-E2A6-A98CFDA979FE}"/>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1468DEAF-74DC-B5E8-E2A6-A98CFDA979FE}"/>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8FE1BA7-02D4-44C4-D1D0-D04F60483F58}"/>
              </a:ext>
            </a:extLst>
          </p:cNvPr>
          <p:cNvSpPr>
            <a:spLocks noGrp="1"/>
          </p:cNvSpPr>
          <p:nvPr>
            <p:ph type="title"/>
          </p:nvPr>
        </p:nvSpPr>
        <p:spPr/>
        <p:txBody>
          <a:bodyPr vert="horz"/>
          <a:lstStyle/>
          <a:p>
            <a:r>
              <a:rPr lang="en-IN" sz="2800" dirty="0">
                <a:latin typeface="EYInterstate Regular" panose="02000503020000020004" pitchFamily="2" charset="0"/>
              </a:rPr>
              <a:t>Recent EY EO Tax Alerts on legislative and regulatory tax developments </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18F8BD61-CDE6-432A-8F55-F864976ECB7F}"/>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1C575E7-04D3-716F-D22F-90FF041847A2}"/>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marL="182880" lvl="1" indent="-182880">
              <a:spcAft>
                <a:spcPts val="1200"/>
              </a:spcAft>
              <a:buClr>
                <a:srgbClr val="FFE600"/>
              </a:buClr>
              <a:buFont typeface="Wingdings" panose="05000000000000000000" pitchFamily="2" charset="2"/>
              <a:buChar char="§"/>
            </a:pPr>
            <a:r>
              <a:rPr lang="en-US" sz="1400" dirty="0">
                <a:solidFill>
                  <a:srgbClr val="FFFFFF"/>
                </a:solidFill>
                <a:latin typeface="EYInterstate Light"/>
              </a:rPr>
              <a:t>House reconciliation bill would modify provisions affecting tax-exempt entities </a:t>
            </a:r>
            <a:r>
              <a:rPr lang="en-US" sz="1400" dirty="0">
                <a:solidFill>
                  <a:srgbClr val="FFFFFF"/>
                </a:solidFill>
              </a:rPr>
              <a:t>(</a:t>
            </a:r>
            <a:r>
              <a:rPr lang="en-US" sz="1400" dirty="0">
                <a:solidFill>
                  <a:schemeClr val="tx2"/>
                </a:solidFill>
                <a:latin typeface="EYInterstate Light"/>
                <a:hlinkClick r:id="rId6">
                  <a:extLst>
                    <a:ext uri="{A12FA001-AC4F-418D-AE19-62706E023703}">
                      <ahyp:hlinkClr xmlns:ahyp="http://schemas.microsoft.com/office/drawing/2018/hyperlinkcolor" val="tx"/>
                    </a:ext>
                  </a:extLst>
                </a:hlinkClick>
              </a:rPr>
              <a:t>available here</a:t>
            </a:r>
            <a:r>
              <a:rPr lang="en-US" sz="1400" dirty="0">
                <a:solidFill>
                  <a:srgbClr val="FFFFFF"/>
                </a:solidFill>
              </a:rPr>
              <a:t>).</a:t>
            </a:r>
          </a:p>
          <a:p>
            <a:pPr marL="182880" lvl="1" indent="-182880">
              <a:spcAft>
                <a:spcPts val="1200"/>
              </a:spcAft>
              <a:buClr>
                <a:srgbClr val="FFE600"/>
              </a:buClr>
              <a:buFont typeface="Wingdings" panose="05000000000000000000" pitchFamily="2" charset="2"/>
              <a:buChar char="§"/>
            </a:pPr>
            <a:r>
              <a:rPr lang="en-US" sz="1400" dirty="0">
                <a:solidFill>
                  <a:srgbClr val="FFFFFF"/>
                </a:solidFill>
                <a:latin typeface="EYInterstate Light"/>
              </a:rPr>
              <a:t>Vague community-benefit standard hampers IRS oversight of tax-exempt hospitals, TIGTA report finds (</a:t>
            </a:r>
            <a:r>
              <a:rPr lang="en-US" sz="1400" dirty="0">
                <a:solidFill>
                  <a:schemeClr val="tx2"/>
                </a:solidFill>
                <a:latin typeface="EYInterstate Light"/>
                <a:hlinkClick r:id="rId7">
                  <a:extLst>
                    <a:ext uri="{A12FA001-AC4F-418D-AE19-62706E023703}">
                      <ahyp:hlinkClr xmlns:ahyp="http://schemas.microsoft.com/office/drawing/2018/hyperlinkcolor" val="tx"/>
                    </a:ext>
                  </a:extLst>
                </a:hlinkClick>
              </a:rPr>
              <a:t>available here</a:t>
            </a:r>
            <a:r>
              <a:rPr lang="en-US" sz="1400" dirty="0">
                <a:solidFill>
                  <a:srgbClr val="FFFFFF"/>
                </a:solidFill>
                <a:latin typeface="EYInterstate Light"/>
              </a:rPr>
              <a:t>).</a:t>
            </a:r>
          </a:p>
          <a:p>
            <a:pPr marL="182880" lvl="1" indent="-182880">
              <a:spcAft>
                <a:spcPts val="1200"/>
              </a:spcAft>
              <a:buClr>
                <a:srgbClr val="FFE600"/>
              </a:buClr>
              <a:buFont typeface="Wingdings" panose="05000000000000000000" pitchFamily="2" charset="2"/>
              <a:buChar char="§"/>
            </a:pPr>
            <a:r>
              <a:rPr lang="en-US" sz="1400" dirty="0">
                <a:solidFill>
                  <a:srgbClr val="FFFFFF"/>
                </a:solidFill>
                <a:latin typeface="EYInterstate Light"/>
              </a:rPr>
              <a:t>IRS and Treasury 2025-2026 Priority Guidance Plan includes various projects applicable to tax-exempt organizations (</a:t>
            </a:r>
            <a:r>
              <a:rPr lang="en-US" sz="1400" dirty="0">
                <a:solidFill>
                  <a:schemeClr val="tx2"/>
                </a:solidFill>
                <a:latin typeface="EYInterstate Light"/>
                <a:hlinkClick r:id="rId8">
                  <a:extLst>
                    <a:ext uri="{A12FA001-AC4F-418D-AE19-62706E023703}">
                      <ahyp:hlinkClr xmlns:ahyp="http://schemas.microsoft.com/office/drawing/2018/hyperlinkcolor" val="tx"/>
                    </a:ext>
                  </a:extLst>
                </a:hlinkClick>
              </a:rPr>
              <a:t>available here</a:t>
            </a:r>
            <a:r>
              <a:rPr lang="en-US" sz="1400" dirty="0">
                <a:solidFill>
                  <a:srgbClr val="FFFFFF"/>
                </a:solidFill>
                <a:latin typeface="EYInterstate Light"/>
              </a:rPr>
              <a:t>).</a:t>
            </a:r>
          </a:p>
          <a:p>
            <a:pPr marL="182880" lvl="1" indent="-182880">
              <a:spcAft>
                <a:spcPts val="1200"/>
              </a:spcAft>
              <a:buClr>
                <a:srgbClr val="FFE600"/>
              </a:buClr>
              <a:buFont typeface="Wingdings" panose="05000000000000000000" pitchFamily="2" charset="2"/>
              <a:buChar char="§"/>
            </a:pPr>
            <a:r>
              <a:rPr lang="en-US" sz="1400" dirty="0">
                <a:solidFill>
                  <a:srgbClr val="FFFFFF"/>
                </a:solidFill>
                <a:latin typeface="EYInterstate Light"/>
              </a:rPr>
              <a:t>IRS rules that community trust and affiliated nonprofit corporation will be treated as single entity for the Form 990 filing and certain federal tax purposes (</a:t>
            </a:r>
            <a:r>
              <a:rPr lang="en-US" sz="1400" dirty="0">
                <a:solidFill>
                  <a:schemeClr val="tx2"/>
                </a:solidFill>
                <a:latin typeface="EYInterstate Light"/>
                <a:hlinkClick r:id="rId9">
                  <a:extLst>
                    <a:ext uri="{A12FA001-AC4F-418D-AE19-62706E023703}">
                      <ahyp:hlinkClr xmlns:ahyp="http://schemas.microsoft.com/office/drawing/2018/hyperlinkcolor" val="tx"/>
                    </a:ext>
                  </a:extLst>
                </a:hlinkClick>
              </a:rPr>
              <a:t>available here</a:t>
            </a:r>
            <a:r>
              <a:rPr lang="en-US" sz="1400" dirty="0">
                <a:solidFill>
                  <a:srgbClr val="FFFFFF"/>
                </a:solidFill>
                <a:latin typeface="EYInterstate Light"/>
              </a:rPr>
              <a:t>).</a:t>
            </a:r>
          </a:p>
          <a:p>
            <a:pPr marL="182880" lvl="1" indent="-182880">
              <a:spcAft>
                <a:spcPts val="1200"/>
              </a:spcAft>
              <a:buClr>
                <a:srgbClr val="FFE600"/>
              </a:buClr>
              <a:buFont typeface="Wingdings" panose="05000000000000000000" pitchFamily="2" charset="2"/>
              <a:buChar char="§"/>
            </a:pPr>
            <a:r>
              <a:rPr lang="en-US" sz="1400" dirty="0">
                <a:solidFill>
                  <a:srgbClr val="FFFFFF"/>
                </a:solidFill>
                <a:latin typeface="EYInterstate Light"/>
              </a:rPr>
              <a:t>IRS updates and modifies group exemption program </a:t>
            </a:r>
            <a:br>
              <a:rPr lang="en-US" sz="1400" dirty="0">
                <a:solidFill>
                  <a:srgbClr val="FFFFFF"/>
                </a:solidFill>
                <a:latin typeface="EYInterstate Light"/>
              </a:rPr>
            </a:br>
            <a:r>
              <a:rPr lang="en-US" sz="1400" dirty="0">
                <a:solidFill>
                  <a:srgbClr val="FFFFFF"/>
                </a:solidFill>
                <a:latin typeface="EYInterstate Light"/>
              </a:rPr>
              <a:t>(</a:t>
            </a:r>
            <a:r>
              <a:rPr lang="en-US" sz="1400" dirty="0">
                <a:solidFill>
                  <a:schemeClr val="tx2"/>
                </a:solidFill>
                <a:latin typeface="EYInterstate Light"/>
                <a:hlinkClick r:id="rId10">
                  <a:extLst>
                    <a:ext uri="{A12FA001-AC4F-418D-AE19-62706E023703}">
                      <ahyp:hlinkClr xmlns:ahyp="http://schemas.microsoft.com/office/drawing/2018/hyperlinkcolor" val="tx"/>
                    </a:ext>
                  </a:extLst>
                </a:hlinkClick>
              </a:rPr>
              <a:t>available here</a:t>
            </a:r>
            <a:r>
              <a:rPr lang="en-US" sz="1400" dirty="0">
                <a:solidFill>
                  <a:srgbClr val="FFFFFF"/>
                </a:solidFill>
                <a:latin typeface="EYInterstate Light"/>
              </a:rPr>
              <a:t>).</a:t>
            </a:r>
          </a:p>
          <a:p>
            <a:pPr marL="182880" lvl="1" indent="-182880">
              <a:spcAft>
                <a:spcPts val="1200"/>
              </a:spcAft>
              <a:buClr>
                <a:srgbClr val="FFE600"/>
              </a:buClr>
              <a:buFont typeface="Wingdings" panose="05000000000000000000" pitchFamily="2" charset="2"/>
              <a:buChar char="§"/>
            </a:pPr>
            <a:r>
              <a:rPr lang="en-US" sz="1400" dirty="0">
                <a:solidFill>
                  <a:srgbClr val="FFFFFF"/>
                </a:solidFill>
              </a:rPr>
              <a:t>Tax-exempt status of dormant organization revoked for failing to operate exclusively for charitable purposes (</a:t>
            </a:r>
            <a:r>
              <a:rPr lang="en-US" sz="1400" dirty="0">
                <a:solidFill>
                  <a:schemeClr val="tx2"/>
                </a:solidFill>
                <a:hlinkClick r:id="rId11">
                  <a:extLst>
                    <a:ext uri="{A12FA001-AC4F-418D-AE19-62706E023703}">
                      <ahyp:hlinkClr xmlns:ahyp="http://schemas.microsoft.com/office/drawing/2018/hyperlinkcolor" val="tx"/>
                    </a:ext>
                  </a:extLst>
                </a:hlinkClick>
              </a:rPr>
              <a:t>available here</a:t>
            </a:r>
            <a:r>
              <a:rPr lang="en-US" sz="1400" dirty="0">
                <a:solidFill>
                  <a:srgbClr val="FFFFFF"/>
                </a:solidFill>
              </a:rPr>
              <a:t>).</a:t>
            </a:r>
          </a:p>
        </p:txBody>
      </p:sp>
      <p:sp>
        <p:nvSpPr>
          <p:cNvPr id="12" name="TextBox 11">
            <a:extLst>
              <a:ext uri="{FF2B5EF4-FFF2-40B4-BE49-F238E27FC236}">
                <a16:creationId xmlns:a16="http://schemas.microsoft.com/office/drawing/2014/main" id="{0F623F89-B44A-445B-38FF-32969832D3E1}"/>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182880" lvl="1" indent="-182880">
              <a:spcAft>
                <a:spcPts val="1200"/>
              </a:spcAft>
              <a:buClr>
                <a:srgbClr val="FFE600"/>
              </a:buClr>
              <a:buFont typeface="Wingdings" panose="05000000000000000000" pitchFamily="2" charset="2"/>
              <a:buChar char="§"/>
            </a:pPr>
            <a:r>
              <a:rPr lang="en-US" sz="1400" dirty="0">
                <a:solidFill>
                  <a:srgbClr val="FFFFFF"/>
                </a:solidFill>
                <a:latin typeface="EYInterstate Light"/>
              </a:rPr>
              <a:t>Organization formed to facilitate NIL deals for college athletes denied tax-exempt status (</a:t>
            </a:r>
            <a:r>
              <a:rPr lang="en-US" sz="1400" dirty="0">
                <a:solidFill>
                  <a:schemeClr val="tx2"/>
                </a:solidFill>
                <a:latin typeface="EYInterstate Light"/>
                <a:hlinkClick r:id="rId12">
                  <a:extLst>
                    <a:ext uri="{A12FA001-AC4F-418D-AE19-62706E023703}">
                      <ahyp:hlinkClr xmlns:ahyp="http://schemas.microsoft.com/office/drawing/2018/hyperlinkcolor" val="tx"/>
                    </a:ext>
                  </a:extLst>
                </a:hlinkClick>
              </a:rPr>
              <a:t>available here</a:t>
            </a:r>
            <a:r>
              <a:rPr lang="en-US" sz="1400" dirty="0">
                <a:solidFill>
                  <a:srgbClr val="FFFFFF"/>
                </a:solidFill>
                <a:latin typeface="EYInterstate Light"/>
              </a:rPr>
              <a:t>).</a:t>
            </a:r>
          </a:p>
          <a:p>
            <a:pPr marL="182880" lvl="1" indent="-182880">
              <a:spcAft>
                <a:spcPts val="1200"/>
              </a:spcAft>
              <a:buClr>
                <a:srgbClr val="FFE600"/>
              </a:buClr>
              <a:buFont typeface="Wingdings" panose="05000000000000000000" pitchFamily="2" charset="2"/>
              <a:buChar char="§"/>
            </a:pPr>
            <a:r>
              <a:rPr lang="en-US" sz="1400" dirty="0">
                <a:solidFill>
                  <a:srgbClr val="FFFFFF"/>
                </a:solidFill>
                <a:latin typeface="EYInterstate Light"/>
              </a:rPr>
              <a:t>Final budget reconciliation legislation signed into law on July 4, 2025, modifies IRC Section 4960, expanding the definition of covered employees to include all employees with compensation over $1 million, effective for tax years beginning after December 31, 2025. (</a:t>
            </a:r>
            <a:r>
              <a:rPr lang="en-US" sz="1400" dirty="0">
                <a:solidFill>
                  <a:schemeClr val="tx2"/>
                </a:solidFill>
                <a:latin typeface="EYInterstate Light"/>
                <a:hlinkClick r:id="rId13"/>
              </a:rPr>
              <a:t>available here</a:t>
            </a:r>
            <a:r>
              <a:rPr lang="en-US" sz="1400" dirty="0">
                <a:solidFill>
                  <a:srgbClr val="FFFFFF"/>
                </a:solidFill>
                <a:latin typeface="EYInterstate Light"/>
              </a:rPr>
              <a:t>).</a:t>
            </a:r>
          </a:p>
          <a:p>
            <a:pPr marL="182880" lvl="1" indent="-182880">
              <a:spcAft>
                <a:spcPts val="1200"/>
              </a:spcAft>
              <a:buClr>
                <a:srgbClr val="FFE600"/>
              </a:buClr>
              <a:buFont typeface="Wingdings" panose="05000000000000000000" pitchFamily="2" charset="2"/>
              <a:buChar char="§"/>
            </a:pPr>
            <a:r>
              <a:rPr lang="en-US" sz="1400" dirty="0">
                <a:solidFill>
                  <a:srgbClr val="FFFFFF"/>
                </a:solidFill>
                <a:latin typeface="EYInterstate Light"/>
              </a:rPr>
              <a:t>New report compares forgone federal tax revenues from tax-exempt nonprofit hospitals with the community benefit provided for 2022 tax year (</a:t>
            </a:r>
            <a:r>
              <a:rPr lang="en-US" sz="1400" dirty="0">
                <a:solidFill>
                  <a:schemeClr val="tx2"/>
                </a:solidFill>
                <a:latin typeface="EYInterstate Light"/>
                <a:hlinkClick r:id="rId14"/>
              </a:rPr>
              <a:t>available here</a:t>
            </a:r>
            <a:r>
              <a:rPr lang="en-US" sz="1400" dirty="0">
                <a:solidFill>
                  <a:srgbClr val="FFFFFF"/>
                </a:solidFill>
                <a:latin typeface="EYInterstate Light"/>
              </a:rPr>
              <a:t>).</a:t>
            </a:r>
          </a:p>
          <a:p>
            <a:pPr marL="182880" lvl="1" indent="-182880">
              <a:spcAft>
                <a:spcPts val="1200"/>
              </a:spcAft>
              <a:buClr>
                <a:srgbClr val="FFE600"/>
              </a:buClr>
              <a:buFont typeface="Wingdings" panose="05000000000000000000" pitchFamily="2" charset="2"/>
              <a:buChar char="§"/>
            </a:pPr>
            <a:r>
              <a:rPr lang="en-US" sz="1400" dirty="0">
                <a:solidFill>
                  <a:srgbClr val="FFFFFF"/>
                </a:solidFill>
                <a:latin typeface="EYInterstate Light"/>
              </a:rPr>
              <a:t>IRS general legal advice memorandum (GLAM) rejects tax-exempt organization’s refund claims for IRC Section 4960 excise taxes (</a:t>
            </a:r>
            <a:r>
              <a:rPr lang="en-US" sz="1400" dirty="0">
                <a:solidFill>
                  <a:schemeClr val="tx2"/>
                </a:solidFill>
                <a:latin typeface="EYInterstate Light"/>
                <a:hlinkClick r:id="rId15">
                  <a:extLst>
                    <a:ext uri="{A12FA001-AC4F-418D-AE19-62706E023703}">
                      <ahyp:hlinkClr xmlns:ahyp="http://schemas.microsoft.com/office/drawing/2018/hyperlinkcolor" val="tx"/>
                    </a:ext>
                  </a:extLst>
                </a:hlinkClick>
              </a:rPr>
              <a:t>available here</a:t>
            </a:r>
            <a:r>
              <a:rPr lang="en-US" sz="1400" dirty="0">
                <a:solidFill>
                  <a:srgbClr val="FFFFFF"/>
                </a:solidFill>
                <a:latin typeface="EYInterstate Light"/>
              </a:rPr>
              <a:t>).</a:t>
            </a:r>
          </a:p>
        </p:txBody>
      </p:sp>
    </p:spTree>
    <p:extLst>
      <p:ext uri="{BB962C8B-B14F-4D97-AF65-F5344CB8AC3E}">
        <p14:creationId xmlns:p14="http://schemas.microsoft.com/office/powerpoint/2010/main" val="1261115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3DA26-237F-791A-DD6F-B2DEAF642C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29412-1AD1-12A8-46C7-E7197F71608B}"/>
              </a:ext>
            </a:extLst>
          </p:cNvPr>
          <p:cNvSpPr>
            <a:spLocks noGrp="1"/>
          </p:cNvSpPr>
          <p:nvPr>
            <p:ph type="title"/>
          </p:nvPr>
        </p:nvSpPr>
        <p:spPr>
          <a:xfrm>
            <a:off x="485775" y="1970406"/>
            <a:ext cx="7394575" cy="2869882"/>
          </a:xfrm>
        </p:spPr>
        <p:txBody>
          <a:bodyPr/>
          <a:lstStyle/>
          <a:p>
            <a:r>
              <a:rPr lang="en-IN" dirty="0"/>
              <a:t>IRS guidance on group exemption letters</a:t>
            </a:r>
            <a:endParaRPr lang="en-IN" strike="sngStrike" dirty="0"/>
          </a:p>
        </p:txBody>
      </p:sp>
      <p:cxnSp>
        <p:nvCxnSpPr>
          <p:cNvPr id="4" name="Straight Connector 3">
            <a:extLst>
              <a:ext uri="{FF2B5EF4-FFF2-40B4-BE49-F238E27FC236}">
                <a16:creationId xmlns:a16="http://schemas.microsoft.com/office/drawing/2014/main" id="{5AE04572-5082-1656-8E94-200805BFCBA5}"/>
              </a:ext>
            </a:extLst>
          </p:cNvPr>
          <p:cNvCxnSpPr>
            <a:cxnSpLocks/>
          </p:cNvCxnSpPr>
          <p:nvPr/>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Footer Placeholder">
            <a:extLst>
              <a:ext uri="{FF2B5EF4-FFF2-40B4-BE49-F238E27FC236}">
                <a16:creationId xmlns:a16="http://schemas.microsoft.com/office/drawing/2014/main" id="{F53EB307-5D3C-A50D-1800-D67F5C85A1FD}"/>
              </a:ext>
            </a:extLst>
          </p:cNvPr>
          <p:cNvSpPr txBox="1">
            <a:spLocks/>
          </p:cNvSpPr>
          <p:nvPr/>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6" name="Slide Number Placeholder">
            <a:extLst>
              <a:ext uri="{FF2B5EF4-FFF2-40B4-BE49-F238E27FC236}">
                <a16:creationId xmlns:a16="http://schemas.microsoft.com/office/drawing/2014/main" id="{5B1C8E76-F2FE-1D74-3FC7-F0B4458AAF34}"/>
              </a:ext>
            </a:extLst>
          </p:cNvPr>
          <p:cNvSpPr txBox="1">
            <a:spLocks/>
          </p:cNvSpPr>
          <p:nvPr/>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45</a:t>
            </a:fld>
            <a:endParaRPr lang="en-GB" dirty="0"/>
          </a:p>
        </p:txBody>
      </p:sp>
    </p:spTree>
    <p:extLst>
      <p:ext uri="{BB962C8B-B14F-4D97-AF65-F5344CB8AC3E}">
        <p14:creationId xmlns:p14="http://schemas.microsoft.com/office/powerpoint/2010/main" val="705977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D6FB6-3291-AD19-A56F-98789985B162}"/>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7C3F07C-0757-44DD-676E-4D5DFEDB30F2}"/>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F7C3F07C-0757-44DD-676E-4D5DFEDB30F2}"/>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D135F59-0EA1-1426-D51D-66906EC2F65D}"/>
              </a:ext>
            </a:extLst>
          </p:cNvPr>
          <p:cNvSpPr>
            <a:spLocks noGrp="1"/>
          </p:cNvSpPr>
          <p:nvPr>
            <p:ph type="title"/>
          </p:nvPr>
        </p:nvSpPr>
        <p:spPr/>
        <p:txBody>
          <a:bodyPr vert="horz"/>
          <a:lstStyle/>
          <a:p>
            <a:r>
              <a:rPr lang="en-IN" sz="2800" dirty="0">
                <a:latin typeface="EYInterstate Regular" panose="02000503020000020004" pitchFamily="2" charset="0"/>
              </a:rPr>
              <a:t>Group exemption letter guidance</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C37F5457-F3EA-55BD-5610-80A8FC6885A5}"/>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D1BD5A6-2974-6561-D5F3-214260BC54BD}"/>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marL="182880" lvl="1" indent="-182880">
              <a:spcAft>
                <a:spcPts val="1200"/>
              </a:spcAft>
              <a:buClr>
                <a:srgbClr val="FFE600"/>
              </a:buClr>
              <a:buFont typeface="Wingdings" panose="05000000000000000000" pitchFamily="2" charset="2"/>
              <a:buChar char="§"/>
            </a:pPr>
            <a:r>
              <a:rPr lang="en-IN" sz="1600" dirty="0">
                <a:solidFill>
                  <a:srgbClr val="FFFFFF"/>
                </a:solidFill>
                <a:latin typeface="EYInterstate Light"/>
              </a:rPr>
              <a:t>The IRS in Revenue Procedure 2026-8 updates guidance on the rules and procedures for obtaining and maintaining group exemption letters:</a:t>
            </a:r>
          </a:p>
          <a:p>
            <a:pPr marL="365760" lvl="1" indent="-182880">
              <a:spcAft>
                <a:spcPts val="1200"/>
              </a:spcAft>
              <a:buClr>
                <a:srgbClr val="FFE600"/>
              </a:buClr>
              <a:buFont typeface="Wingdings" panose="05000000000000000000" pitchFamily="2" charset="2"/>
              <a:buChar char="§"/>
            </a:pPr>
            <a:r>
              <a:rPr lang="en-IN" sz="1600" dirty="0">
                <a:solidFill>
                  <a:srgbClr val="FFFFFF"/>
                </a:solidFill>
                <a:latin typeface="EYInterstate Light"/>
              </a:rPr>
              <a:t>IRS oversees 4,000+ group exemptions with 440,000+ subordinates.</a:t>
            </a:r>
          </a:p>
          <a:p>
            <a:pPr marL="182880" lvl="1" indent="-182880">
              <a:spcAft>
                <a:spcPts val="1200"/>
              </a:spcAft>
              <a:buClr>
                <a:srgbClr val="FFE600"/>
              </a:buClr>
              <a:buFont typeface="Wingdings" panose="05000000000000000000" pitchFamily="2" charset="2"/>
              <a:buChar char="§"/>
            </a:pPr>
            <a:r>
              <a:rPr lang="en-IN" sz="1600" dirty="0">
                <a:solidFill>
                  <a:srgbClr val="FFFFFF"/>
                </a:solidFill>
                <a:latin typeface="EYInterstate Light"/>
              </a:rPr>
              <a:t>The Revenue Procedure preserves most of the requirements of the prior group exemption Revenue Procedure 80-27.</a:t>
            </a:r>
          </a:p>
          <a:p>
            <a:pPr marL="182880" lvl="1" indent="-182880">
              <a:spcAft>
                <a:spcPts val="1200"/>
              </a:spcAft>
              <a:buClr>
                <a:srgbClr val="FFE600"/>
              </a:buClr>
              <a:buFont typeface="Wingdings" panose="05000000000000000000" pitchFamily="2" charset="2"/>
              <a:buChar char="§"/>
            </a:pPr>
            <a:r>
              <a:rPr lang="en-IN" sz="1600" dirty="0">
                <a:solidFill>
                  <a:srgbClr val="FFFFFF"/>
                </a:solidFill>
                <a:latin typeface="EYInterstate Light"/>
              </a:rPr>
              <a:t>Adds additional requirements that central organizations must meet to obtain and maintain a group exemption and that subordinates must meet to remain in group exemption.</a:t>
            </a:r>
          </a:p>
        </p:txBody>
      </p:sp>
      <p:sp>
        <p:nvSpPr>
          <p:cNvPr id="12" name="TextBox 11">
            <a:extLst>
              <a:ext uri="{FF2B5EF4-FFF2-40B4-BE49-F238E27FC236}">
                <a16:creationId xmlns:a16="http://schemas.microsoft.com/office/drawing/2014/main" id="{A4E1C66F-F1E2-CC53-5511-AB68BDA1EE7E}"/>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182880" lvl="1" indent="-182880">
              <a:spcAft>
                <a:spcPts val="1200"/>
              </a:spcAft>
              <a:buClr>
                <a:srgbClr val="FFE600"/>
              </a:buClr>
              <a:buFont typeface="Wingdings" panose="05000000000000000000" pitchFamily="2" charset="2"/>
              <a:buChar char="§"/>
            </a:pPr>
            <a:r>
              <a:rPr lang="en-IN" sz="1600" dirty="0">
                <a:solidFill>
                  <a:srgbClr val="FFFFFF"/>
                </a:solidFill>
                <a:latin typeface="EYInterstate Light"/>
              </a:rPr>
              <a:t>The IRS has provided a transition period for preexisting group exemption letters and preexisting subordinate organizations, until January 22, 2027, to comply with Revenue Procedure 2026-8.</a:t>
            </a:r>
          </a:p>
          <a:p>
            <a:pPr marL="182880" lvl="1" indent="-182880">
              <a:spcAft>
                <a:spcPts val="1200"/>
              </a:spcAft>
              <a:buClr>
                <a:srgbClr val="FFE600"/>
              </a:buClr>
              <a:buFont typeface="Wingdings" panose="05000000000000000000" pitchFamily="2" charset="2"/>
              <a:buChar char="§"/>
            </a:pPr>
            <a:r>
              <a:rPr lang="en-IN" sz="1600" dirty="0">
                <a:solidFill>
                  <a:srgbClr val="FFFFFF"/>
                </a:solidFill>
                <a:latin typeface="EYInterstate Light"/>
              </a:rPr>
              <a:t>After a nearly 6-year moratorium (since publication of Notice 2020-36), the IRS has resumed accepting group exemption applications as of January 20, 2026:</a:t>
            </a:r>
          </a:p>
          <a:p>
            <a:pPr marL="365760" lvl="1" indent="-182880">
              <a:spcAft>
                <a:spcPts val="1200"/>
              </a:spcAft>
              <a:buClr>
                <a:srgbClr val="FFE600"/>
              </a:buClr>
              <a:buFont typeface="Wingdings" panose="05000000000000000000" pitchFamily="2" charset="2"/>
              <a:buChar char="§"/>
            </a:pPr>
            <a:r>
              <a:rPr lang="en-IN" sz="1600" dirty="0">
                <a:solidFill>
                  <a:srgbClr val="FFFFFF"/>
                </a:solidFill>
                <a:latin typeface="EYInterstate Light"/>
              </a:rPr>
              <a:t>Applications must be filed electronically using Form 8940, with a $3,500 filing fee.</a:t>
            </a:r>
          </a:p>
        </p:txBody>
      </p:sp>
    </p:spTree>
    <p:extLst>
      <p:ext uri="{BB962C8B-B14F-4D97-AF65-F5344CB8AC3E}">
        <p14:creationId xmlns:p14="http://schemas.microsoft.com/office/powerpoint/2010/main" val="2224330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FEB20-7DA2-6F47-E7FD-C2352AD68E33}"/>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9BB0A1-82AA-AE0E-D292-688B21D85A58}"/>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959BB0A1-82AA-AE0E-D292-688B21D85A58}"/>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AC316A5-14A5-E4D0-02DB-466B88BEEC6C}"/>
              </a:ext>
            </a:extLst>
          </p:cNvPr>
          <p:cNvSpPr>
            <a:spLocks noGrp="1"/>
          </p:cNvSpPr>
          <p:nvPr>
            <p:ph type="title"/>
          </p:nvPr>
        </p:nvSpPr>
        <p:spPr/>
        <p:txBody>
          <a:bodyPr vert="horz"/>
          <a:lstStyle/>
          <a:p>
            <a:r>
              <a:rPr lang="en-IN" sz="2800" dirty="0">
                <a:latin typeface="EYInterstate Regular" panose="02000503020000020004" pitchFamily="2" charset="0"/>
              </a:rPr>
              <a:t>Group exemption </a:t>
            </a:r>
            <a:r>
              <a:rPr lang="en-IN" sz="2800" dirty="0"/>
              <a:t>letter guidance (continued)</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AB478D1D-C05D-EFB6-C1AC-DE78CAD7BC09}"/>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AB790AB-B3AD-951A-6E8F-85B06ADEE501}"/>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lvl="0">
              <a:spcAft>
                <a:spcPts val="600"/>
              </a:spcAft>
            </a:pPr>
            <a:r>
              <a:rPr lang="en-US" sz="1600" b="1" dirty="0">
                <a:solidFill>
                  <a:schemeClr val="tx2"/>
                </a:solidFill>
                <a:latin typeface="EYInterstate Regular" panose="02000503020000020004" pitchFamily="2" charset="0"/>
              </a:rPr>
              <a:t>Requirements for central organization:</a:t>
            </a:r>
          </a:p>
          <a:p>
            <a:pPr marL="182880" lvl="1" indent="-182880">
              <a:spcAft>
                <a:spcPts val="1200"/>
              </a:spcAft>
              <a:buClr>
                <a:srgbClr val="FFE600"/>
              </a:buClr>
              <a:buFont typeface="Wingdings" panose="05000000000000000000" pitchFamily="2" charset="2"/>
              <a:buChar char="§"/>
            </a:pPr>
            <a:r>
              <a:rPr lang="en-US" sz="1600" dirty="0">
                <a:solidFill>
                  <a:srgbClr val="FFFFFF"/>
                </a:solidFill>
                <a:latin typeface="EYInterstate Light"/>
              </a:rPr>
              <a:t>Must be described in IRC Section 501(c) or be an instrumentality/agency of a political subdivision</a:t>
            </a:r>
          </a:p>
          <a:p>
            <a:pPr marL="182880" lvl="1" indent="-182880">
              <a:spcAft>
                <a:spcPts val="1200"/>
              </a:spcAft>
              <a:buClr>
                <a:srgbClr val="FFE600"/>
              </a:buClr>
              <a:buFont typeface="Wingdings" panose="05000000000000000000" pitchFamily="2" charset="2"/>
              <a:buChar char="§"/>
            </a:pPr>
            <a:r>
              <a:rPr lang="en-US" sz="1600" dirty="0">
                <a:solidFill>
                  <a:srgbClr val="FFFFFF"/>
                </a:solidFill>
                <a:latin typeface="EYInterstate Light"/>
              </a:rPr>
              <a:t>Must have at least 5 subordinate organizations to obtain group exemption:</a:t>
            </a:r>
          </a:p>
          <a:p>
            <a:pPr marL="365760" lvl="1" indent="-182880">
              <a:spcAft>
                <a:spcPts val="1200"/>
              </a:spcAft>
              <a:buClr>
                <a:srgbClr val="FFE600"/>
              </a:buClr>
              <a:buFont typeface="Wingdings" panose="05000000000000000000" pitchFamily="2" charset="2"/>
              <a:buChar char="§"/>
            </a:pPr>
            <a:r>
              <a:rPr lang="en-US" sz="1600" dirty="0">
                <a:solidFill>
                  <a:srgbClr val="FFFFFF"/>
                </a:solidFill>
                <a:latin typeface="EYInterstate Light"/>
              </a:rPr>
              <a:t>At least one required thereafter</a:t>
            </a:r>
          </a:p>
          <a:p>
            <a:pPr marL="182880" lvl="1" indent="-182880">
              <a:spcAft>
                <a:spcPts val="1200"/>
              </a:spcAft>
              <a:buClr>
                <a:srgbClr val="FFE600"/>
              </a:buClr>
              <a:buFont typeface="Wingdings" panose="05000000000000000000" pitchFamily="2" charset="2"/>
              <a:buChar char="§"/>
            </a:pPr>
            <a:r>
              <a:rPr lang="en-US" sz="1600" dirty="0">
                <a:solidFill>
                  <a:srgbClr val="FFFFFF"/>
                </a:solidFill>
                <a:latin typeface="EYInterstate Light"/>
              </a:rPr>
              <a:t>Must hold no more than one group exemption letter</a:t>
            </a:r>
          </a:p>
          <a:p>
            <a:pPr marL="182880" lvl="1" indent="-182880">
              <a:spcAft>
                <a:spcPts val="1200"/>
              </a:spcAft>
              <a:buClr>
                <a:srgbClr val="FFE600"/>
              </a:buClr>
              <a:buFont typeface="Wingdings" panose="05000000000000000000" pitchFamily="2" charset="2"/>
              <a:buChar char="§"/>
            </a:pPr>
            <a:r>
              <a:rPr lang="en-US" sz="1600" dirty="0">
                <a:solidFill>
                  <a:srgbClr val="FFFFFF"/>
                </a:solidFill>
                <a:latin typeface="EYInterstate Light"/>
              </a:rPr>
              <a:t>Must establish each affiliate is subject to its general supervision or control:</a:t>
            </a:r>
          </a:p>
          <a:p>
            <a:pPr marL="365760" lvl="1" indent="-182880">
              <a:spcAft>
                <a:spcPts val="1200"/>
              </a:spcAft>
              <a:buClr>
                <a:srgbClr val="FFE600"/>
              </a:buClr>
              <a:buFont typeface="Wingdings" panose="05000000000000000000" pitchFamily="2" charset="2"/>
              <a:buChar char="§"/>
            </a:pPr>
            <a:r>
              <a:rPr lang="en-US" sz="1600" dirty="0">
                <a:solidFill>
                  <a:srgbClr val="FFFFFF"/>
                </a:solidFill>
                <a:latin typeface="EYInterstate Light"/>
              </a:rPr>
              <a:t>New guidance defines affiliation, general supervision and control</a:t>
            </a:r>
          </a:p>
        </p:txBody>
      </p:sp>
      <p:sp>
        <p:nvSpPr>
          <p:cNvPr id="12" name="TextBox 11">
            <a:extLst>
              <a:ext uri="{FF2B5EF4-FFF2-40B4-BE49-F238E27FC236}">
                <a16:creationId xmlns:a16="http://schemas.microsoft.com/office/drawing/2014/main" id="{8FDA3E2B-8507-6519-D1D7-36C082981D22}"/>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lvl="0">
              <a:spcAft>
                <a:spcPts val="600"/>
              </a:spcAft>
            </a:pPr>
            <a:r>
              <a:rPr lang="en-US" sz="1600" b="1" dirty="0">
                <a:solidFill>
                  <a:schemeClr val="tx2"/>
                </a:solidFill>
                <a:latin typeface="EYInterstate Regular" panose="02000503020000020004" pitchFamily="2" charset="0"/>
              </a:rPr>
              <a:t>Requirements for subordinate organizations:</a:t>
            </a:r>
          </a:p>
          <a:p>
            <a:pPr marL="182880" lvl="1" indent="-182880">
              <a:spcAft>
                <a:spcPts val="1200"/>
              </a:spcAft>
              <a:buClr>
                <a:srgbClr val="FFE600"/>
              </a:buClr>
              <a:buFont typeface="Wingdings" panose="05000000000000000000" pitchFamily="2" charset="2"/>
              <a:buChar char="§"/>
            </a:pPr>
            <a:r>
              <a:rPr lang="en-IN" sz="1600" dirty="0">
                <a:solidFill>
                  <a:srgbClr val="FFFFFF"/>
                </a:solidFill>
              </a:rPr>
              <a:t>Matching requirement — all subordinates must be tax-exempt under same section of IRC 501(c) </a:t>
            </a:r>
          </a:p>
          <a:p>
            <a:pPr marL="182880" lvl="1" indent="-182880">
              <a:spcAft>
                <a:spcPts val="1200"/>
              </a:spcAft>
              <a:buClr>
                <a:srgbClr val="FFE600"/>
              </a:buClr>
              <a:buFont typeface="Wingdings" panose="05000000000000000000" pitchFamily="2" charset="2"/>
              <a:buChar char="§"/>
            </a:pPr>
            <a:r>
              <a:rPr lang="en-IN" sz="1600" dirty="0">
                <a:solidFill>
                  <a:srgbClr val="FFFFFF"/>
                </a:solidFill>
              </a:rPr>
              <a:t>Uniform purpose statement (not uniform organizing document):</a:t>
            </a:r>
          </a:p>
          <a:p>
            <a:pPr marL="365760" lvl="1" indent="-182880">
              <a:spcAft>
                <a:spcPts val="1200"/>
              </a:spcAft>
              <a:buClr>
                <a:srgbClr val="FFE600"/>
              </a:buClr>
              <a:buFont typeface="Wingdings" panose="05000000000000000000" pitchFamily="2" charset="2"/>
              <a:buChar char="§"/>
            </a:pPr>
            <a:r>
              <a:rPr lang="en-IN" sz="1600" dirty="0">
                <a:solidFill>
                  <a:srgbClr val="FFFFFF"/>
                </a:solidFill>
              </a:rPr>
              <a:t>Subordinates in group exemptions as of 1/20/26 are exempted</a:t>
            </a:r>
          </a:p>
          <a:p>
            <a:pPr marL="182880" lvl="1" indent="-182880">
              <a:spcAft>
                <a:spcPts val="1200"/>
              </a:spcAft>
              <a:buClr>
                <a:srgbClr val="FFE600"/>
              </a:buClr>
              <a:buFont typeface="Wingdings" panose="05000000000000000000" pitchFamily="2" charset="2"/>
              <a:buChar char="§"/>
            </a:pPr>
            <a:r>
              <a:rPr lang="en-IN" sz="1600" dirty="0">
                <a:solidFill>
                  <a:srgbClr val="FFFFFF"/>
                </a:solidFill>
              </a:rPr>
              <a:t>Accounting period uniformity (for subordinates included in Form 990 group returns)</a:t>
            </a:r>
          </a:p>
        </p:txBody>
      </p:sp>
    </p:spTree>
    <p:extLst>
      <p:ext uri="{BB962C8B-B14F-4D97-AF65-F5344CB8AC3E}">
        <p14:creationId xmlns:p14="http://schemas.microsoft.com/office/powerpoint/2010/main" val="1848377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86C18-81DC-D641-592C-56410234E49D}"/>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9461DA7-B6DA-E026-2AEA-C2964A7195F6}"/>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29461DA7-B6DA-E026-2AEA-C2964A7195F6}"/>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A45AB1F-0E2D-CF76-2537-08A0E3B66C7A}"/>
              </a:ext>
            </a:extLst>
          </p:cNvPr>
          <p:cNvSpPr>
            <a:spLocks noGrp="1"/>
          </p:cNvSpPr>
          <p:nvPr>
            <p:ph type="title"/>
          </p:nvPr>
        </p:nvSpPr>
        <p:spPr/>
        <p:txBody>
          <a:bodyPr vert="horz"/>
          <a:lstStyle/>
          <a:p>
            <a:r>
              <a:rPr lang="en-IN" sz="2800" dirty="0">
                <a:latin typeface="EYInterstate Regular" panose="02000503020000020004" pitchFamily="2" charset="0"/>
              </a:rPr>
              <a:t>Group exemption letter guidance</a:t>
            </a:r>
            <a:r>
              <a:rPr lang="en-IN" sz="2800" dirty="0"/>
              <a:t> (continued)</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38FDE4BF-2BD3-4CB0-0055-F5937A1B8AAD}"/>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A8AEA15-65EA-40BE-618E-2D81A7347193}"/>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lvl="0">
              <a:spcAft>
                <a:spcPts val="600"/>
              </a:spcAft>
            </a:pPr>
            <a:r>
              <a:rPr lang="en-US" sz="1600" b="1" dirty="0">
                <a:solidFill>
                  <a:schemeClr val="tx2"/>
                </a:solidFill>
                <a:latin typeface="EYInterstate Regular" panose="02000503020000020004" pitchFamily="2" charset="0"/>
              </a:rPr>
              <a:t>Affiliation</a:t>
            </a:r>
          </a:p>
          <a:p>
            <a:pPr marL="0" lvl="1">
              <a:spcAft>
                <a:spcPts val="1200"/>
              </a:spcAft>
              <a:buClr>
                <a:srgbClr val="FFE600"/>
              </a:buClr>
            </a:pPr>
            <a:r>
              <a:rPr lang="en-IN" sz="1600" dirty="0">
                <a:solidFill>
                  <a:srgbClr val="FFFFFF"/>
                </a:solidFill>
                <a:latin typeface="EYInterstate Regular" panose="02000503020000020004" pitchFamily="2" charset="0"/>
              </a:rPr>
              <a:t>A subordinate organization’s affiliation with the central organization must be demonstrated by facts and circumstances showing that it is a chapter, local, post or unit of the central organization. For instance, this affiliation may be demonstrated by the inclusion of the subordinate in: </a:t>
            </a:r>
          </a:p>
          <a:p>
            <a:pPr marL="182880" lvl="1" indent="-182880">
              <a:spcAft>
                <a:spcPts val="1200"/>
              </a:spcAft>
              <a:buClr>
                <a:srgbClr val="FFE600"/>
              </a:buClr>
              <a:buFont typeface="Wingdings" panose="05000000000000000000" pitchFamily="2" charset="2"/>
              <a:buChar char="§"/>
            </a:pPr>
            <a:r>
              <a:rPr lang="en-IN" sz="1400" dirty="0">
                <a:solidFill>
                  <a:srgbClr val="FFFFFF"/>
                </a:solidFill>
                <a:latin typeface="EYInterstate Light"/>
              </a:rPr>
              <a:t>A group return filed by the central organization</a:t>
            </a:r>
          </a:p>
          <a:p>
            <a:pPr marL="182880" lvl="1" indent="-182880">
              <a:spcAft>
                <a:spcPts val="1200"/>
              </a:spcAft>
              <a:buClr>
                <a:srgbClr val="FFE600"/>
              </a:buClr>
              <a:buFont typeface="Wingdings" panose="05000000000000000000" pitchFamily="2" charset="2"/>
              <a:buChar char="§"/>
            </a:pPr>
            <a:r>
              <a:rPr lang="en-IN" sz="1400" dirty="0">
                <a:solidFill>
                  <a:srgbClr val="FFFFFF"/>
                </a:solidFill>
                <a:latin typeface="EYInterstate Light"/>
              </a:rPr>
              <a:t>A directory of subordinate organizations updated annually by the central organization</a:t>
            </a:r>
          </a:p>
          <a:p>
            <a:pPr marL="182880" lvl="1" indent="-182880">
              <a:spcAft>
                <a:spcPts val="1200"/>
              </a:spcAft>
              <a:buClr>
                <a:srgbClr val="FFE600"/>
              </a:buClr>
              <a:buFont typeface="Wingdings" panose="05000000000000000000" pitchFamily="2" charset="2"/>
              <a:buChar char="§"/>
            </a:pPr>
            <a:r>
              <a:rPr lang="en-IN" sz="1400" dirty="0">
                <a:solidFill>
                  <a:srgbClr val="FFFFFF"/>
                </a:solidFill>
                <a:latin typeface="EYInterstate Light"/>
              </a:rPr>
              <a:t>In the case of a church or convention or association of churches, the sharing of common religious bonds or convictions by the central and subordinate organizations</a:t>
            </a:r>
          </a:p>
        </p:txBody>
      </p:sp>
      <p:sp>
        <p:nvSpPr>
          <p:cNvPr id="12" name="TextBox 11">
            <a:extLst>
              <a:ext uri="{FF2B5EF4-FFF2-40B4-BE49-F238E27FC236}">
                <a16:creationId xmlns:a16="http://schemas.microsoft.com/office/drawing/2014/main" id="{B68BCBBB-ECF7-F5A5-DB0F-4A495ED5F3FC}"/>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lvl="0">
              <a:spcAft>
                <a:spcPts val="600"/>
              </a:spcAft>
            </a:pPr>
            <a:r>
              <a:rPr lang="en-US" sz="1600" b="1" dirty="0">
                <a:solidFill>
                  <a:schemeClr val="tx2"/>
                </a:solidFill>
                <a:latin typeface="EYInterstate Regular" panose="02000503020000020004" pitchFamily="2" charset="0"/>
              </a:rPr>
              <a:t>General supervision</a:t>
            </a:r>
          </a:p>
          <a:p>
            <a:pPr marL="0" lvl="1">
              <a:spcAft>
                <a:spcPts val="1200"/>
              </a:spcAft>
              <a:buClr>
                <a:srgbClr val="FFE600"/>
              </a:buClr>
            </a:pPr>
            <a:r>
              <a:rPr lang="en-IN" sz="1600" dirty="0">
                <a:solidFill>
                  <a:srgbClr val="FFFFFF"/>
                </a:solidFill>
                <a:latin typeface="EYInterstate Regular" panose="02000503020000020004" pitchFamily="2" charset="0"/>
              </a:rPr>
              <a:t>A subordinate organization is subject to the central organization’s general supervision if the central organization annually:</a:t>
            </a:r>
          </a:p>
          <a:p>
            <a:pPr marL="274320" lvl="1" indent="-274320">
              <a:spcAft>
                <a:spcPts val="1200"/>
              </a:spcAft>
              <a:buClr>
                <a:srgbClr val="FFE600"/>
              </a:buClr>
              <a:buFont typeface="+mj-lt"/>
              <a:buAutoNum type="arabicPeriod"/>
            </a:pPr>
            <a:r>
              <a:rPr lang="en-IN" sz="1400" dirty="0">
                <a:solidFill>
                  <a:srgbClr val="FFFFFF"/>
                </a:solidFill>
              </a:rPr>
              <a:t>Obtains, reviews and retains information on the subordinate organization's finances, activities and compliance with annual filing requirements; for instance, by obtaining copies of the organization’s annual Form 990-series returns (if the subordinate has annual Form 990-series filing requirements) </a:t>
            </a:r>
          </a:p>
          <a:p>
            <a:pPr marL="274320" lvl="1" indent="-274320">
              <a:spcAft>
                <a:spcPts val="1200"/>
              </a:spcAft>
              <a:buClr>
                <a:srgbClr val="FFE600"/>
              </a:buClr>
              <a:buFont typeface="+mj-lt"/>
              <a:buAutoNum type="arabicPeriod"/>
            </a:pPr>
            <a:r>
              <a:rPr lang="en-IN" sz="1400" dirty="0">
                <a:solidFill>
                  <a:srgbClr val="FFFFFF"/>
                </a:solidFill>
              </a:rPr>
              <a:t>Transmits written information to (or otherwise educates) the subordinate organization about the requirements to maintain tax-exempt status under the appropriate paragraph of IRC Section 501(c), including annual filing requirements; for instance, by sending each subordinate a copy of IRS Pub. 557, Tax-Exempt Status for Your Organization</a:t>
            </a:r>
          </a:p>
          <a:p>
            <a:pPr marL="0" lvl="1">
              <a:spcAft>
                <a:spcPts val="1200"/>
              </a:spcAft>
              <a:buClr>
                <a:srgbClr val="FFE600"/>
              </a:buClr>
            </a:pPr>
            <a:endParaRPr lang="en-IN" sz="1600" dirty="0">
              <a:solidFill>
                <a:srgbClr val="FFFFFF"/>
              </a:solidFill>
            </a:endParaRPr>
          </a:p>
        </p:txBody>
      </p:sp>
    </p:spTree>
    <p:extLst>
      <p:ext uri="{BB962C8B-B14F-4D97-AF65-F5344CB8AC3E}">
        <p14:creationId xmlns:p14="http://schemas.microsoft.com/office/powerpoint/2010/main" val="2452542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ABBD1-F08B-C83F-E566-F8AD37F50816}"/>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6EEC743-AF8E-BE63-6434-2EDE82EE765B}"/>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06EEC743-AF8E-BE63-6434-2EDE82EE765B}"/>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7720388-781C-6334-888F-0B6E7B6E29CE}"/>
              </a:ext>
            </a:extLst>
          </p:cNvPr>
          <p:cNvSpPr>
            <a:spLocks noGrp="1"/>
          </p:cNvSpPr>
          <p:nvPr>
            <p:ph type="title"/>
          </p:nvPr>
        </p:nvSpPr>
        <p:spPr/>
        <p:txBody>
          <a:bodyPr vert="horz"/>
          <a:lstStyle/>
          <a:p>
            <a:r>
              <a:rPr lang="en-IN" sz="2800" dirty="0">
                <a:latin typeface="EYInterstate Regular" panose="02000503020000020004" pitchFamily="2" charset="0"/>
              </a:rPr>
              <a:t>Group exemption </a:t>
            </a:r>
            <a:r>
              <a:rPr lang="en-IN" sz="2800" dirty="0"/>
              <a:t>letter guidance (continued)</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A695A5B1-E176-E261-365F-76858064E511}"/>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835088D-D87E-86BD-D358-5509CEDABDCB}"/>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lvl="0">
              <a:spcAft>
                <a:spcPts val="600"/>
              </a:spcAft>
            </a:pPr>
            <a:r>
              <a:rPr lang="en-US" sz="1600" b="1" dirty="0">
                <a:solidFill>
                  <a:schemeClr val="tx2"/>
                </a:solidFill>
                <a:latin typeface="EYInterstate Regular" panose="02000503020000020004" pitchFamily="2" charset="0"/>
              </a:rPr>
              <a:t>Control</a:t>
            </a:r>
          </a:p>
          <a:p>
            <a:pPr marL="0" lvl="1">
              <a:spcAft>
                <a:spcPts val="1200"/>
              </a:spcAft>
              <a:buClr>
                <a:srgbClr val="FFE600"/>
              </a:buClr>
            </a:pPr>
            <a:r>
              <a:rPr lang="en-IN" sz="1600" dirty="0">
                <a:solidFill>
                  <a:srgbClr val="FFFFFF"/>
                </a:solidFill>
                <a:latin typeface="EYInterstate Regular" panose="02000503020000020004" pitchFamily="2" charset="0"/>
              </a:rPr>
              <a:t>A subordinate organization is subject to the central organization’s control if:</a:t>
            </a:r>
          </a:p>
          <a:p>
            <a:pPr marL="274320" lvl="1" indent="-274320">
              <a:spcAft>
                <a:spcPts val="1200"/>
              </a:spcAft>
              <a:buClr>
                <a:srgbClr val="FFE600"/>
              </a:buClr>
              <a:buFont typeface="+mj-lt"/>
              <a:buAutoNum type="arabicPeriod"/>
            </a:pPr>
            <a:r>
              <a:rPr lang="en-IN" sz="1400" dirty="0">
                <a:solidFill>
                  <a:srgbClr val="FFFFFF"/>
                </a:solidFill>
                <a:latin typeface="EYInterstate Light"/>
              </a:rPr>
              <a:t>The central organization appoints a majority of the subordinate organization’s directors or trustees who possess a majority of the voting power over the subordinate’s governance</a:t>
            </a:r>
          </a:p>
          <a:p>
            <a:pPr marL="274320" lvl="1" indent="-274320">
              <a:spcAft>
                <a:spcPts val="1200"/>
              </a:spcAft>
              <a:buClr>
                <a:srgbClr val="FFE600"/>
              </a:buClr>
              <a:buFont typeface="+mj-lt"/>
              <a:buAutoNum type="arabicPeriod"/>
            </a:pPr>
            <a:r>
              <a:rPr lang="en-IN" sz="1400" dirty="0">
                <a:solidFill>
                  <a:srgbClr val="FFFFFF"/>
                </a:solidFill>
                <a:latin typeface="EYInterstate Light"/>
              </a:rPr>
              <a:t>The central organization appoints a majority of the subordinate’s officers</a:t>
            </a:r>
          </a:p>
          <a:p>
            <a:pPr marL="274320" lvl="1" indent="-274320">
              <a:spcAft>
                <a:spcPts val="1200"/>
              </a:spcAft>
              <a:buClr>
                <a:srgbClr val="FFE600"/>
              </a:buClr>
              <a:buFont typeface="+mj-lt"/>
              <a:buAutoNum type="arabicPeriod"/>
            </a:pPr>
            <a:r>
              <a:rPr lang="en-IN" sz="1400" dirty="0">
                <a:solidFill>
                  <a:srgbClr val="FFFFFF"/>
                </a:solidFill>
                <a:latin typeface="EYInterstate Light"/>
              </a:rPr>
              <a:t>The majority of the subordinate organization’s officers, directors or trustees who possess a majority of the subordinate’s voting power are directors or trustees of the central organization</a:t>
            </a:r>
          </a:p>
        </p:txBody>
      </p:sp>
      <p:sp>
        <p:nvSpPr>
          <p:cNvPr id="12" name="TextBox 11">
            <a:extLst>
              <a:ext uri="{FF2B5EF4-FFF2-40B4-BE49-F238E27FC236}">
                <a16:creationId xmlns:a16="http://schemas.microsoft.com/office/drawing/2014/main" id="{F9343666-FC8B-1ECB-89A1-773D411A9FEA}"/>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274320" lvl="1" indent="-274320">
              <a:spcAft>
                <a:spcPts val="1200"/>
              </a:spcAft>
              <a:buClr>
                <a:srgbClr val="FFE600"/>
              </a:buClr>
              <a:buFont typeface="+mj-lt"/>
              <a:buAutoNum type="arabicPeriod" startAt="4"/>
            </a:pPr>
            <a:r>
              <a:rPr lang="en-IN" sz="1400" dirty="0">
                <a:solidFill>
                  <a:srgbClr val="FFFFFF"/>
                </a:solidFill>
              </a:rPr>
              <a:t>The majority of the subordinate’s officers are officers of the central organization</a:t>
            </a:r>
          </a:p>
          <a:p>
            <a:pPr marL="274320" lvl="1" indent="-274320">
              <a:spcAft>
                <a:spcPts val="1200"/>
              </a:spcAft>
              <a:buClr>
                <a:srgbClr val="FFE600"/>
              </a:buClr>
              <a:buFont typeface="+mj-lt"/>
              <a:buAutoNum type="arabicPeriod" startAt="4"/>
            </a:pPr>
            <a:r>
              <a:rPr lang="en-IN" sz="1400" dirty="0">
                <a:solidFill>
                  <a:srgbClr val="FFFFFF"/>
                </a:solidFill>
              </a:rPr>
              <a:t>The central organization and the subordinate organization enter into a written agreement that evidences the central organization’s control* over the subordinate organization’s activities and operations</a:t>
            </a:r>
          </a:p>
          <a:p>
            <a:pPr marL="0" lvl="1">
              <a:spcAft>
                <a:spcPts val="1200"/>
              </a:spcAft>
              <a:buClr>
                <a:srgbClr val="FFE600"/>
              </a:buClr>
            </a:pPr>
            <a:r>
              <a:rPr lang="en-US" sz="1400" dirty="0">
                <a:solidFill>
                  <a:schemeClr val="bg1"/>
                </a:solidFill>
              </a:rPr>
              <a:t>*  The Revenue Procedure does not specify a level of control that must be established by the written agreement; whether the agreement sufficiently establishes control will be judged on the facts and circumstances.</a:t>
            </a:r>
            <a:endParaRPr lang="en-US" sz="1600" dirty="0">
              <a:solidFill>
                <a:schemeClr val="bg1"/>
              </a:solidFill>
            </a:endParaRPr>
          </a:p>
          <a:p>
            <a:pPr marL="0" lvl="1">
              <a:spcAft>
                <a:spcPts val="1200"/>
              </a:spcAft>
              <a:buClr>
                <a:srgbClr val="FFE600"/>
              </a:buClr>
            </a:pPr>
            <a:r>
              <a:rPr lang="en-IN" sz="1400" dirty="0">
                <a:solidFill>
                  <a:schemeClr val="bg1"/>
                </a:solidFill>
              </a:rPr>
              <a:t> </a:t>
            </a:r>
          </a:p>
        </p:txBody>
      </p:sp>
    </p:spTree>
    <p:extLst>
      <p:ext uri="{BB962C8B-B14F-4D97-AF65-F5344CB8AC3E}">
        <p14:creationId xmlns:p14="http://schemas.microsoft.com/office/powerpoint/2010/main" val="3696690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3044016D-006C-DF8B-C2E7-37FE57CA2114}"/>
              </a:ext>
            </a:extLst>
          </p:cNvPr>
          <p:cNvGraphicFramePr>
            <a:graphicFrameLocks noGrp="1"/>
          </p:cNvGraphicFramePr>
          <p:nvPr>
            <p:extLst>
              <p:ext uri="{D42A27DB-BD31-4B8C-83A1-F6EECF244321}">
                <p14:modId xmlns:p14="http://schemas.microsoft.com/office/powerpoint/2010/main" val="494183100"/>
              </p:ext>
            </p:extLst>
          </p:nvPr>
        </p:nvGraphicFramePr>
        <p:xfrm>
          <a:off x="479424" y="1426525"/>
          <a:ext cx="6590847" cy="4572000"/>
        </p:xfrm>
        <a:graphic>
          <a:graphicData uri="http://schemas.openxmlformats.org/drawingml/2006/table">
            <a:tbl>
              <a:tblPr firstRow="1" bandRow="1">
                <a:tableStyleId>{5C22544A-7EE6-4342-B048-85BDC9FD1C3A}</a:tableStyleId>
              </a:tblPr>
              <a:tblGrid>
                <a:gridCol w="474095">
                  <a:extLst>
                    <a:ext uri="{9D8B030D-6E8A-4147-A177-3AD203B41FA5}">
                      <a16:colId xmlns:a16="http://schemas.microsoft.com/office/drawing/2014/main" val="2972671557"/>
                    </a:ext>
                  </a:extLst>
                </a:gridCol>
                <a:gridCol w="6116752">
                  <a:extLst>
                    <a:ext uri="{9D8B030D-6E8A-4147-A177-3AD203B41FA5}">
                      <a16:colId xmlns:a16="http://schemas.microsoft.com/office/drawing/2014/main" val="1573615434"/>
                    </a:ext>
                  </a:extLst>
                </a:gridCol>
              </a:tblGrid>
              <a:tr h="457200">
                <a:tc>
                  <a:txBody>
                    <a:bodyPr/>
                    <a:lstStyle/>
                    <a:p>
                      <a:endParaRPr lang="en-US" dirty="0"/>
                    </a:p>
                  </a:txBody>
                  <a:tcPr>
                    <a:lnL w="12700" cmpd="sng">
                      <a:noFill/>
                    </a:lnL>
                    <a:lnR w="12700" cmpd="sng">
                      <a:noFill/>
                    </a:lnR>
                    <a:lnT w="12700" cmpd="sng">
                      <a:noFill/>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EYInterstate Light" panose="02000506000000020004" pitchFamily="2" charset="0"/>
                        </a:rPr>
                        <a:t>Welcome and Introduction</a:t>
                      </a:r>
                    </a:p>
                  </a:txBody>
                  <a:tcPr anchor="ctr">
                    <a:lnL w="12700" cmpd="sng">
                      <a:noFill/>
                    </a:lnL>
                    <a:lnR w="12700" cmpd="sng">
                      <a:noFill/>
                    </a:lnR>
                    <a:lnT w="12700" cmpd="sng">
                      <a:noFill/>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4716069"/>
                  </a:ext>
                </a:extLst>
              </a:tr>
              <a:tr h="457200">
                <a:tc>
                  <a:txBody>
                    <a:bodyPr/>
                    <a:lstStyle/>
                    <a:p>
                      <a:endParaRPr lang="en-US" dirty="0"/>
                    </a:p>
                  </a:txBody>
                  <a:tcP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EYInterstate Light" panose="02000506000000020004" pitchFamily="2" charset="0"/>
                        </a:rPr>
                        <a:t>IRS update</a:t>
                      </a:r>
                    </a:p>
                  </a:txBody>
                  <a:tcPr anchor="ct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712418"/>
                  </a:ext>
                </a:extLst>
              </a:tr>
              <a:tr h="457200">
                <a:tc>
                  <a:txBody>
                    <a:bodyPr/>
                    <a:lstStyle/>
                    <a:p>
                      <a:endParaRPr lang="en-US" dirty="0"/>
                    </a:p>
                  </a:txBody>
                  <a:tcP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EYInterstate Light" panose="02000506000000020004" pitchFamily="2" charset="0"/>
                        </a:rPr>
                        <a:t>TE/GE FY26 Program Letter</a:t>
                      </a:r>
                    </a:p>
                  </a:txBody>
                  <a:tcPr anchor="ct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1280413"/>
                  </a:ext>
                </a:extLst>
              </a:tr>
              <a:tr h="457200">
                <a:tc>
                  <a:txBody>
                    <a:bodyPr/>
                    <a:lstStyle/>
                    <a:p>
                      <a:endParaRPr lang="en-US" dirty="0"/>
                    </a:p>
                  </a:txBody>
                  <a:tcP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dirty="0">
                          <a:solidFill>
                            <a:schemeClr val="bg1"/>
                          </a:solidFill>
                          <a:latin typeface="EYInterstate Light" panose="02000506000000020004" pitchFamily="2" charset="0"/>
                        </a:rPr>
                        <a:t>IRS/Treasury Priority Guidance Plan 2025–2026</a:t>
                      </a:r>
                    </a:p>
                  </a:txBody>
                  <a:tcPr anchor="ct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9033762"/>
                  </a:ext>
                </a:extLst>
              </a:tr>
              <a:tr h="457200">
                <a:tc>
                  <a:txBody>
                    <a:bodyPr/>
                    <a:lstStyle/>
                    <a:p>
                      <a:endParaRPr lang="en-US" dirty="0"/>
                    </a:p>
                  </a:txBody>
                  <a:tcP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a:solidFill>
                            <a:schemeClr val="bg1"/>
                          </a:solidFill>
                          <a:latin typeface="EYInterstate Light" panose="02000506000000020004" pitchFamily="2" charset="0"/>
                        </a:rPr>
                        <a:t>2025 Forms 990, 990-PF and 990-T changes </a:t>
                      </a:r>
                    </a:p>
                  </a:txBody>
                  <a:tcPr anchor="ct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5360194"/>
                  </a:ext>
                </a:extLst>
              </a:tr>
              <a:tr h="457200">
                <a:tc>
                  <a:txBody>
                    <a:bodyPr/>
                    <a:lstStyle/>
                    <a:p>
                      <a:endParaRPr lang="en-US" dirty="0"/>
                    </a:p>
                  </a:txBody>
                  <a:tcP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a:solidFill>
                            <a:schemeClr val="bg1"/>
                          </a:solidFill>
                          <a:latin typeface="EYInterstate Light" panose="02000506000000020004" pitchFamily="2" charset="0"/>
                        </a:rPr>
                        <a:t>Schedule A and supporting organizations </a:t>
                      </a:r>
                    </a:p>
                  </a:txBody>
                  <a:tcPr anchor="ct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8156343"/>
                  </a:ext>
                </a:extLst>
              </a:tr>
              <a:tr h="457200">
                <a:tc>
                  <a:txBody>
                    <a:bodyPr/>
                    <a:lstStyle/>
                    <a:p>
                      <a:endParaRPr lang="en-US" dirty="0"/>
                    </a:p>
                  </a:txBody>
                  <a:tcP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a:solidFill>
                            <a:schemeClr val="bg1"/>
                          </a:solidFill>
                          <a:latin typeface="EYInterstate Light" panose="02000506000000020004" pitchFamily="2" charset="0"/>
                        </a:rPr>
                        <a:t>Increasing scrutiny of tax-exempt hospitals’ community benefit</a:t>
                      </a:r>
                    </a:p>
                  </a:txBody>
                  <a:tcPr anchor="ct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1701787"/>
                  </a:ext>
                </a:extLst>
              </a:tr>
              <a:tr h="457200">
                <a:tc>
                  <a:txBody>
                    <a:bodyPr/>
                    <a:lstStyle/>
                    <a:p>
                      <a:endParaRPr lang="en-US" dirty="0"/>
                    </a:p>
                  </a:txBody>
                  <a:tcP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a:solidFill>
                            <a:schemeClr val="bg1"/>
                          </a:solidFill>
                          <a:latin typeface="EYInterstate Light" panose="02000506000000020004" pitchFamily="2" charset="0"/>
                        </a:rPr>
                        <a:t>Judicial, legislative and regulatory developments</a:t>
                      </a:r>
                    </a:p>
                  </a:txBody>
                  <a:tcPr anchor="ct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3658927"/>
                  </a:ext>
                </a:extLst>
              </a:tr>
              <a:tr h="457200">
                <a:tc>
                  <a:txBody>
                    <a:bodyPr/>
                    <a:lstStyle/>
                    <a:p>
                      <a:endParaRPr lang="en-US" dirty="0"/>
                    </a:p>
                  </a:txBody>
                  <a:tcP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dirty="0">
                          <a:solidFill>
                            <a:schemeClr val="bg1"/>
                          </a:solidFill>
                          <a:latin typeface="EYInterstate Light" panose="02000506000000020004" pitchFamily="2" charset="0"/>
                        </a:rPr>
                        <a:t>IRS guidance on group exemption letters</a:t>
                      </a:r>
                    </a:p>
                  </a:txBody>
                  <a:tcPr anchor="ctr">
                    <a:lnL w="12700" cmpd="sng">
                      <a:noFill/>
                    </a:lnL>
                    <a:lnR w="12700" cmpd="sng">
                      <a:noFill/>
                    </a:lnR>
                    <a:lnT w="6350" cap="flat" cmpd="sng" algn="ctr">
                      <a:solidFill>
                        <a:srgbClr val="747480"/>
                      </a:solidFill>
                      <a:prstDash val="solid"/>
                      <a:round/>
                      <a:headEnd type="none" w="med" len="med"/>
                      <a:tailEnd type="none" w="med" len="med"/>
                    </a:lnT>
                    <a:lnB w="6350"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748333"/>
                  </a:ext>
                </a:extLst>
              </a:tr>
              <a:tr h="457200">
                <a:tc>
                  <a:txBody>
                    <a:bodyPr/>
                    <a:lstStyle/>
                    <a:p>
                      <a:endParaRPr lang="en-US" dirty="0"/>
                    </a:p>
                  </a:txBody>
                  <a:tcPr>
                    <a:lnL w="12700" cmpd="sng">
                      <a:noFill/>
                    </a:lnL>
                    <a:lnR w="12700" cmpd="sng">
                      <a:noFill/>
                    </a:lnR>
                    <a:lnT w="6350" cap="flat" cmpd="sng" algn="ctr">
                      <a:solidFill>
                        <a:srgbClr val="74748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EYInterstate Light" panose="02000506000000020004" pitchFamily="2" charset="0"/>
                        </a:rPr>
                        <a:t>Closing remarks</a:t>
                      </a:r>
                    </a:p>
                  </a:txBody>
                  <a:tcPr anchor="ctr">
                    <a:lnL w="12700" cmpd="sng">
                      <a:noFill/>
                    </a:lnL>
                    <a:lnR w="12700" cmpd="sng">
                      <a:noFill/>
                    </a:lnR>
                    <a:lnT w="6350" cap="flat" cmpd="sng" algn="ctr">
                      <a:solidFill>
                        <a:srgbClr val="74748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4568872"/>
                  </a:ext>
                </a:extLst>
              </a:tr>
            </a:tbl>
          </a:graphicData>
        </a:graphic>
      </p:graphicFrame>
      <p:graphicFrame>
        <p:nvGraphicFramePr>
          <p:cNvPr id="6" name="Object 5" hidden="1">
            <a:extLst>
              <a:ext uri="{FF2B5EF4-FFF2-40B4-BE49-F238E27FC236}">
                <a16:creationId xmlns:a16="http://schemas.microsoft.com/office/drawing/2014/main" id="{7EF12F40-3F55-4A40-B7C8-0F38DDC86AD5}"/>
              </a:ext>
            </a:extLst>
          </p:cNvPr>
          <p:cNvGraphicFramePr>
            <a:graphicFrameLocks noChangeAspect="1"/>
          </p:cNvGraphicFramePr>
          <p:nvPr>
            <p:custDataLst>
              <p:tags r:id="rId2"/>
            </p:custDataLst>
            <p:extLst>
              <p:ext uri="{D42A27DB-BD31-4B8C-83A1-F6EECF244321}">
                <p14:modId xmlns:p14="http://schemas.microsoft.com/office/powerpoint/2010/main" val="307753612"/>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7EF12F40-3F55-4A40-B7C8-0F38DDC86AD5}"/>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p:cNvSpPr>
            <a:spLocks noGrp="1"/>
          </p:cNvSpPr>
          <p:nvPr>
            <p:ph type="title"/>
          </p:nvPr>
        </p:nvSpPr>
        <p:spPr>
          <a:xfrm>
            <a:off x="485523" y="369889"/>
            <a:ext cx="5610479" cy="1057473"/>
          </a:xfrm>
        </p:spPr>
        <p:txBody>
          <a:bodyPr vert="horz"/>
          <a:lstStyle/>
          <a:p>
            <a:r>
              <a:rPr lang="en-US" sz="3200" dirty="0">
                <a:latin typeface="EYInterstate Regular" panose="02000503020000020004" pitchFamily="2" charset="0"/>
              </a:rPr>
              <a:t>Agenda</a:t>
            </a:r>
          </a:p>
        </p:txBody>
      </p:sp>
      <p:sp>
        <p:nvSpPr>
          <p:cNvPr id="8" name="SmartArt Placeholder 7">
            <a:extLst>
              <a:ext uri="{FF2B5EF4-FFF2-40B4-BE49-F238E27FC236}">
                <a16:creationId xmlns:a16="http://schemas.microsoft.com/office/drawing/2014/main" id="{9C662E27-C550-93D1-A96A-A4C4AFAF270A}"/>
              </a:ext>
            </a:extLst>
          </p:cNvPr>
          <p:cNvSpPr>
            <a:spLocks noGrp="1"/>
          </p:cNvSpPr>
          <p:nvPr>
            <p:ph type="dgm" sz="quarter" idx="4294967295"/>
          </p:nvPr>
        </p:nvSpPr>
        <p:spPr>
          <a:xfrm>
            <a:off x="11623900" y="6276977"/>
            <a:ext cx="346158" cy="126864"/>
          </a:xfrm>
        </p:spPr>
        <p:txBody>
          <a:bodyPr/>
          <a:lstStyle/>
          <a:p>
            <a:endParaRPr lang="en-IN" dirty="0"/>
          </a:p>
        </p:txBody>
      </p:sp>
      <p:sp>
        <p:nvSpPr>
          <p:cNvPr id="9" name="SmartArt Placeholder 8">
            <a:extLst>
              <a:ext uri="{FF2B5EF4-FFF2-40B4-BE49-F238E27FC236}">
                <a16:creationId xmlns:a16="http://schemas.microsoft.com/office/drawing/2014/main" id="{C6B18F2D-5A71-6015-B06E-932C94E55BB6}"/>
              </a:ext>
            </a:extLst>
          </p:cNvPr>
          <p:cNvSpPr>
            <a:spLocks noGrp="1"/>
          </p:cNvSpPr>
          <p:nvPr>
            <p:ph type="dgm" sz="quarter" idx="4294967295"/>
          </p:nvPr>
        </p:nvSpPr>
        <p:spPr>
          <a:xfrm>
            <a:off x="11625712" y="6456399"/>
            <a:ext cx="291788" cy="175797"/>
          </a:xfrm>
        </p:spPr>
        <p:txBody>
          <a:bodyPr/>
          <a:lstStyle/>
          <a:p>
            <a:endParaRPr lang="en-IN" dirty="0"/>
          </a:p>
        </p:txBody>
      </p:sp>
      <p:pic>
        <p:nvPicPr>
          <p:cNvPr id="7" name="Picture 6">
            <a:extLst>
              <a:ext uri="{FF2B5EF4-FFF2-40B4-BE49-F238E27FC236}">
                <a16:creationId xmlns:a16="http://schemas.microsoft.com/office/drawing/2014/main" id="{746EB8FE-82A6-EED6-9852-AF744BC4C547}"/>
              </a:ext>
            </a:extLst>
          </p:cNvPr>
          <p:cNvPicPr>
            <a:picLocks noChangeAspect="1"/>
          </p:cNvPicPr>
          <p:nvPr/>
        </p:nvPicPr>
        <p:blipFill rotWithShape="1">
          <a:blip r:embed="rId7">
            <a:extLst>
              <a:ext uri="{28A0092B-C50C-407E-A947-70E740481C1C}">
                <a14:useLocalDpi xmlns:a14="http://schemas.microsoft.com/office/drawing/2010/main" val="0"/>
              </a:ext>
            </a:extLst>
          </a:blip>
          <a:srcRect l="41924" t="8075" r="17287" b="8793"/>
          <a:stretch>
            <a:fillRect/>
          </a:stretch>
        </p:blipFill>
        <p:spPr>
          <a:xfrm>
            <a:off x="7256870" y="0"/>
            <a:ext cx="4935129" cy="6858000"/>
          </a:xfrm>
          <a:prstGeom prst="rect">
            <a:avLst/>
          </a:prstGeom>
        </p:spPr>
      </p:pic>
      <p:sp>
        <p:nvSpPr>
          <p:cNvPr id="26" name="Oval 25">
            <a:extLst>
              <a:ext uri="{FF2B5EF4-FFF2-40B4-BE49-F238E27FC236}">
                <a16:creationId xmlns:a16="http://schemas.microsoft.com/office/drawing/2014/main" id="{72DDE2FD-DF15-BBBC-3B43-557B4FF91CD9}"/>
              </a:ext>
            </a:extLst>
          </p:cNvPr>
          <p:cNvSpPr>
            <a:spLocks noChangeAspect="1"/>
          </p:cNvSpPr>
          <p:nvPr/>
        </p:nvSpPr>
        <p:spPr bwMode="auto">
          <a:xfrm>
            <a:off x="566188" y="1486291"/>
            <a:ext cx="320040" cy="320040"/>
          </a:xfrm>
          <a:prstGeom prst="ellipse">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r>
              <a:rPr lang="en-US" sz="1200" b="1" dirty="0">
                <a:latin typeface="EYInterstate Regular" panose="02000503020000020004" pitchFamily="2" charset="0"/>
              </a:rPr>
              <a:t>1</a:t>
            </a:r>
          </a:p>
        </p:txBody>
      </p:sp>
      <p:sp>
        <p:nvSpPr>
          <p:cNvPr id="38" name="Rectangle 37">
            <a:extLst>
              <a:ext uri="{FF2B5EF4-FFF2-40B4-BE49-F238E27FC236}">
                <a16:creationId xmlns:a16="http://schemas.microsoft.com/office/drawing/2014/main" id="{63F520CE-EF85-56CC-AB82-32CB432BB43E}"/>
              </a:ext>
              <a:ext uri="{C183D7F6-B498-43B3-948B-1728B52AA6E4}">
                <adec:decorative xmlns:adec="http://schemas.microsoft.com/office/drawing/2017/decorative" val="1"/>
              </a:ext>
            </a:extLst>
          </p:cNvPr>
          <p:cNvSpPr>
            <a:spLocks/>
          </p:cNvSpPr>
          <p:nvPr/>
        </p:nvSpPr>
        <p:spPr bwMode="white">
          <a:xfrm rot="16200000">
            <a:off x="9341850" y="4007848"/>
            <a:ext cx="765176" cy="493513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4" name="Group 4">
            <a:extLst>
              <a:ext uri="{FF2B5EF4-FFF2-40B4-BE49-F238E27FC236}">
                <a16:creationId xmlns:a16="http://schemas.microsoft.com/office/drawing/2014/main" id="{B5CF5929-6424-B417-D3E4-B6FF14DBB3A6}"/>
              </a:ext>
            </a:extLst>
          </p:cNvPr>
          <p:cNvGrpSpPr>
            <a:grpSpLocks noChangeAspect="1"/>
          </p:cNvGrpSpPr>
          <p:nvPr/>
        </p:nvGrpSpPr>
        <p:grpSpPr bwMode="black">
          <a:xfrm>
            <a:off x="11369257" y="6276977"/>
            <a:ext cx="346158" cy="355219"/>
            <a:chOff x="7110" y="4004"/>
            <a:chExt cx="191" cy="196"/>
          </a:xfrm>
        </p:grpSpPr>
        <p:sp>
          <p:nvSpPr>
            <p:cNvPr id="35" name="Freeform 5">
              <a:extLst>
                <a:ext uri="{FF2B5EF4-FFF2-40B4-BE49-F238E27FC236}">
                  <a16:creationId xmlns:a16="http://schemas.microsoft.com/office/drawing/2014/main" id="{427E30AB-6B0E-E119-B37A-4A8EA43BAD3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36" name="Freeform 6">
              <a:extLst>
                <a:ext uri="{FF2B5EF4-FFF2-40B4-BE49-F238E27FC236}">
                  <a16:creationId xmlns:a16="http://schemas.microsoft.com/office/drawing/2014/main" id="{DF13C69D-AD4C-CD8D-D8D9-F6CCF88A7BB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37" name="Freeform 7">
              <a:extLst>
                <a:ext uri="{FF2B5EF4-FFF2-40B4-BE49-F238E27FC236}">
                  <a16:creationId xmlns:a16="http://schemas.microsoft.com/office/drawing/2014/main" id="{3D70BFE5-97AF-4E45-3218-E9F314C0CF7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Oval 2">
            <a:extLst>
              <a:ext uri="{FF2B5EF4-FFF2-40B4-BE49-F238E27FC236}">
                <a16:creationId xmlns:a16="http://schemas.microsoft.com/office/drawing/2014/main" id="{89F7526B-29EE-B854-9CCE-31FB3665DD93}"/>
              </a:ext>
            </a:extLst>
          </p:cNvPr>
          <p:cNvSpPr>
            <a:spLocks noChangeAspect="1"/>
          </p:cNvSpPr>
          <p:nvPr/>
        </p:nvSpPr>
        <p:spPr bwMode="auto">
          <a:xfrm>
            <a:off x="566188" y="1943805"/>
            <a:ext cx="320040" cy="320040"/>
          </a:xfrm>
          <a:prstGeom prst="ellipse">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r>
              <a:rPr lang="en-US" sz="1200" b="1" dirty="0">
                <a:latin typeface="EYInterstate Regular" panose="02000503020000020004" pitchFamily="2" charset="0"/>
              </a:rPr>
              <a:t>2</a:t>
            </a:r>
          </a:p>
        </p:txBody>
      </p:sp>
      <p:sp>
        <p:nvSpPr>
          <p:cNvPr id="4" name="Oval 3">
            <a:extLst>
              <a:ext uri="{FF2B5EF4-FFF2-40B4-BE49-F238E27FC236}">
                <a16:creationId xmlns:a16="http://schemas.microsoft.com/office/drawing/2014/main" id="{09915BB2-3912-F700-A118-C5748CCF7ACC}"/>
              </a:ext>
            </a:extLst>
          </p:cNvPr>
          <p:cNvSpPr>
            <a:spLocks noChangeAspect="1"/>
          </p:cNvSpPr>
          <p:nvPr/>
        </p:nvSpPr>
        <p:spPr bwMode="auto">
          <a:xfrm>
            <a:off x="566188" y="2401319"/>
            <a:ext cx="320040" cy="320040"/>
          </a:xfrm>
          <a:prstGeom prst="ellipse">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r>
              <a:rPr lang="en-US" sz="1200" b="1" dirty="0">
                <a:latin typeface="EYInterstate Regular" panose="02000503020000020004" pitchFamily="2" charset="0"/>
              </a:rPr>
              <a:t>3</a:t>
            </a:r>
          </a:p>
        </p:txBody>
      </p:sp>
      <p:sp>
        <p:nvSpPr>
          <p:cNvPr id="5" name="Oval 4">
            <a:extLst>
              <a:ext uri="{FF2B5EF4-FFF2-40B4-BE49-F238E27FC236}">
                <a16:creationId xmlns:a16="http://schemas.microsoft.com/office/drawing/2014/main" id="{6409B509-64EA-1AE4-CDB1-637D3EC3FC9A}"/>
              </a:ext>
            </a:extLst>
          </p:cNvPr>
          <p:cNvSpPr>
            <a:spLocks noChangeAspect="1"/>
          </p:cNvSpPr>
          <p:nvPr/>
        </p:nvSpPr>
        <p:spPr bwMode="auto">
          <a:xfrm>
            <a:off x="566188" y="2858833"/>
            <a:ext cx="320040" cy="320040"/>
          </a:xfrm>
          <a:prstGeom prst="ellipse">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r>
              <a:rPr lang="en-US" sz="1200" b="1" dirty="0">
                <a:latin typeface="EYInterstate Regular" panose="02000503020000020004" pitchFamily="2" charset="0"/>
              </a:rPr>
              <a:t>4</a:t>
            </a:r>
          </a:p>
        </p:txBody>
      </p:sp>
      <p:sp>
        <p:nvSpPr>
          <p:cNvPr id="10" name="Oval 9">
            <a:extLst>
              <a:ext uri="{FF2B5EF4-FFF2-40B4-BE49-F238E27FC236}">
                <a16:creationId xmlns:a16="http://schemas.microsoft.com/office/drawing/2014/main" id="{36E50979-EE7A-57DE-BA44-FEC7F94CFB03}"/>
              </a:ext>
            </a:extLst>
          </p:cNvPr>
          <p:cNvSpPr>
            <a:spLocks noChangeAspect="1"/>
          </p:cNvSpPr>
          <p:nvPr/>
        </p:nvSpPr>
        <p:spPr bwMode="auto">
          <a:xfrm>
            <a:off x="566188" y="3316347"/>
            <a:ext cx="320040" cy="320040"/>
          </a:xfrm>
          <a:prstGeom prst="ellipse">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r>
              <a:rPr lang="en-US" sz="1200" b="1" dirty="0">
                <a:latin typeface="EYInterstate Regular" panose="02000503020000020004" pitchFamily="2" charset="0"/>
              </a:rPr>
              <a:t>5</a:t>
            </a:r>
          </a:p>
        </p:txBody>
      </p:sp>
      <p:sp>
        <p:nvSpPr>
          <p:cNvPr id="11" name="Oval 10">
            <a:extLst>
              <a:ext uri="{FF2B5EF4-FFF2-40B4-BE49-F238E27FC236}">
                <a16:creationId xmlns:a16="http://schemas.microsoft.com/office/drawing/2014/main" id="{83C65036-0F51-9F25-E23D-82D63D4EE7BF}"/>
              </a:ext>
            </a:extLst>
          </p:cNvPr>
          <p:cNvSpPr>
            <a:spLocks noChangeAspect="1"/>
          </p:cNvSpPr>
          <p:nvPr/>
        </p:nvSpPr>
        <p:spPr bwMode="auto">
          <a:xfrm>
            <a:off x="566188" y="3773861"/>
            <a:ext cx="320040" cy="320040"/>
          </a:xfrm>
          <a:prstGeom prst="ellipse">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r>
              <a:rPr lang="en-US" sz="1200" b="1" dirty="0">
                <a:latin typeface="EYInterstate Regular" panose="02000503020000020004" pitchFamily="2" charset="0"/>
              </a:rPr>
              <a:t>6</a:t>
            </a:r>
          </a:p>
        </p:txBody>
      </p:sp>
      <p:sp>
        <p:nvSpPr>
          <p:cNvPr id="12" name="Oval 11">
            <a:extLst>
              <a:ext uri="{FF2B5EF4-FFF2-40B4-BE49-F238E27FC236}">
                <a16:creationId xmlns:a16="http://schemas.microsoft.com/office/drawing/2014/main" id="{C8297D35-C23B-C773-8153-FACEBB298B2E}"/>
              </a:ext>
            </a:extLst>
          </p:cNvPr>
          <p:cNvSpPr>
            <a:spLocks noChangeAspect="1"/>
          </p:cNvSpPr>
          <p:nvPr/>
        </p:nvSpPr>
        <p:spPr bwMode="auto">
          <a:xfrm>
            <a:off x="566188" y="4231375"/>
            <a:ext cx="320040" cy="320040"/>
          </a:xfrm>
          <a:prstGeom prst="ellipse">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r>
              <a:rPr lang="en-US" sz="1200" b="1" dirty="0">
                <a:latin typeface="EYInterstate Regular" panose="02000503020000020004" pitchFamily="2" charset="0"/>
              </a:rPr>
              <a:t>7</a:t>
            </a:r>
          </a:p>
        </p:txBody>
      </p:sp>
      <p:sp>
        <p:nvSpPr>
          <p:cNvPr id="13" name="Oval 12">
            <a:extLst>
              <a:ext uri="{FF2B5EF4-FFF2-40B4-BE49-F238E27FC236}">
                <a16:creationId xmlns:a16="http://schemas.microsoft.com/office/drawing/2014/main" id="{BEB44028-AFDE-1BA9-AFA7-84DCE095F646}"/>
              </a:ext>
            </a:extLst>
          </p:cNvPr>
          <p:cNvSpPr>
            <a:spLocks noChangeAspect="1"/>
          </p:cNvSpPr>
          <p:nvPr/>
        </p:nvSpPr>
        <p:spPr bwMode="auto">
          <a:xfrm>
            <a:off x="566188" y="4688889"/>
            <a:ext cx="320040" cy="320040"/>
          </a:xfrm>
          <a:prstGeom prst="ellipse">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r>
              <a:rPr lang="en-US" sz="1200" b="1" dirty="0">
                <a:latin typeface="EYInterstate Regular" panose="02000503020000020004" pitchFamily="2" charset="0"/>
              </a:rPr>
              <a:t>8</a:t>
            </a:r>
          </a:p>
        </p:txBody>
      </p:sp>
      <p:sp>
        <p:nvSpPr>
          <p:cNvPr id="14" name="Oval 13">
            <a:extLst>
              <a:ext uri="{FF2B5EF4-FFF2-40B4-BE49-F238E27FC236}">
                <a16:creationId xmlns:a16="http://schemas.microsoft.com/office/drawing/2014/main" id="{4CE68FF7-E6EF-F0D1-A800-E65E2972D299}"/>
              </a:ext>
            </a:extLst>
          </p:cNvPr>
          <p:cNvSpPr>
            <a:spLocks noChangeAspect="1"/>
          </p:cNvSpPr>
          <p:nvPr/>
        </p:nvSpPr>
        <p:spPr bwMode="auto">
          <a:xfrm>
            <a:off x="566188" y="5146403"/>
            <a:ext cx="320040" cy="320040"/>
          </a:xfrm>
          <a:prstGeom prst="ellipse">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r>
              <a:rPr lang="en-US" sz="1200" b="1" dirty="0">
                <a:latin typeface="EYInterstate Regular" panose="02000503020000020004" pitchFamily="2" charset="0"/>
              </a:rPr>
              <a:t>9</a:t>
            </a:r>
          </a:p>
        </p:txBody>
      </p:sp>
      <p:sp>
        <p:nvSpPr>
          <p:cNvPr id="15" name="Oval 14">
            <a:extLst>
              <a:ext uri="{FF2B5EF4-FFF2-40B4-BE49-F238E27FC236}">
                <a16:creationId xmlns:a16="http://schemas.microsoft.com/office/drawing/2014/main" id="{C7854AB3-DF7C-9BF2-6DDB-9AB6B93E1E3A}"/>
              </a:ext>
            </a:extLst>
          </p:cNvPr>
          <p:cNvSpPr>
            <a:spLocks noChangeAspect="1"/>
          </p:cNvSpPr>
          <p:nvPr/>
        </p:nvSpPr>
        <p:spPr bwMode="auto">
          <a:xfrm>
            <a:off x="566188" y="5603916"/>
            <a:ext cx="320040" cy="320040"/>
          </a:xfrm>
          <a:prstGeom prst="ellipse">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endParaRPr lang="en-US" sz="1200" b="1" dirty="0">
              <a:latin typeface="EYInterstate Regular" panose="02000503020000020004" pitchFamily="2" charset="0"/>
            </a:endParaRPr>
          </a:p>
        </p:txBody>
      </p:sp>
      <p:sp>
        <p:nvSpPr>
          <p:cNvPr id="16" name="Rectangle 15">
            <a:extLst>
              <a:ext uri="{FF2B5EF4-FFF2-40B4-BE49-F238E27FC236}">
                <a16:creationId xmlns:a16="http://schemas.microsoft.com/office/drawing/2014/main" id="{1574F273-8720-9A02-9580-0D926437C134}"/>
              </a:ext>
            </a:extLst>
          </p:cNvPr>
          <p:cNvSpPr>
            <a:spLocks noChangeAspect="1"/>
          </p:cNvSpPr>
          <p:nvPr/>
        </p:nvSpPr>
        <p:spPr bwMode="auto">
          <a:xfrm>
            <a:off x="472746" y="5603916"/>
            <a:ext cx="497650" cy="32004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defTabSz="1019175" fontAlgn="base">
              <a:spcBef>
                <a:spcPct val="0"/>
              </a:spcBef>
              <a:spcAft>
                <a:spcPts val="600"/>
              </a:spcAft>
            </a:pPr>
            <a:r>
              <a:rPr lang="en-US" sz="1200" b="1" dirty="0">
                <a:latin typeface="EYInterstate Regular" panose="02000503020000020004" pitchFamily="2" charset="0"/>
              </a:rPr>
              <a:t>10</a:t>
            </a:r>
          </a:p>
        </p:txBody>
      </p:sp>
    </p:spTree>
    <p:extLst>
      <p:ext uri="{BB962C8B-B14F-4D97-AF65-F5344CB8AC3E}">
        <p14:creationId xmlns:p14="http://schemas.microsoft.com/office/powerpoint/2010/main" val="2753683065"/>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222FE-19B7-AEFC-C8E0-6533561A41D0}"/>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D030D4-E933-7FB0-A685-73379208518D}"/>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1CD030D4-E933-7FB0-A685-73379208518D}"/>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ADD9088-6A02-B939-FD20-FAD1043A8767}"/>
              </a:ext>
            </a:extLst>
          </p:cNvPr>
          <p:cNvSpPr>
            <a:spLocks noGrp="1"/>
          </p:cNvSpPr>
          <p:nvPr>
            <p:ph type="title"/>
          </p:nvPr>
        </p:nvSpPr>
        <p:spPr/>
        <p:txBody>
          <a:bodyPr vert="horz"/>
          <a:lstStyle/>
          <a:p>
            <a:r>
              <a:rPr lang="en-IN" sz="2800" dirty="0">
                <a:latin typeface="EYInterstate Regular" panose="02000503020000020004" pitchFamily="2" charset="0"/>
              </a:rPr>
              <a:t>Group exemption </a:t>
            </a:r>
            <a:r>
              <a:rPr lang="en-IN" sz="2800" dirty="0"/>
              <a:t>letter guidance (continued)</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A796D4FD-7C90-847A-B9D3-CA446EDBA668}"/>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0563919-BB3E-9720-0B07-2B4F3E4E23A8}"/>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lvl="0">
              <a:spcAft>
                <a:spcPts val="600"/>
              </a:spcAft>
            </a:pPr>
            <a:r>
              <a:rPr lang="en-US" sz="1600" b="1" dirty="0">
                <a:solidFill>
                  <a:schemeClr val="tx2"/>
                </a:solidFill>
                <a:latin typeface="EYInterstate Regular" panose="02000503020000020004" pitchFamily="2" charset="0"/>
              </a:rPr>
              <a:t>Additional modifications</a:t>
            </a:r>
          </a:p>
          <a:p>
            <a:pPr marL="0" lvl="1">
              <a:spcAft>
                <a:spcPts val="1200"/>
              </a:spcAft>
              <a:buClr>
                <a:srgbClr val="FFE600"/>
              </a:buClr>
            </a:pPr>
            <a:r>
              <a:rPr lang="en-IN" sz="1600" b="1" dirty="0">
                <a:solidFill>
                  <a:srgbClr val="FFFFFF"/>
                </a:solidFill>
                <a:latin typeface="EYInterstate Regular" panose="02000503020000020004" pitchFamily="2" charset="0"/>
              </a:rPr>
              <a:t>A group exemption letter may not include any of the following as subordinate organizations:</a:t>
            </a:r>
          </a:p>
          <a:p>
            <a:pPr marL="182880" lvl="1" indent="-182880">
              <a:spcAft>
                <a:spcPts val="1200"/>
              </a:spcAft>
              <a:buClr>
                <a:srgbClr val="FFE600"/>
              </a:buClr>
              <a:buFont typeface="Wingdings" panose="05000000000000000000" pitchFamily="2" charset="2"/>
              <a:buChar char="§"/>
            </a:pPr>
            <a:r>
              <a:rPr lang="en-IN" sz="1600" dirty="0">
                <a:solidFill>
                  <a:srgbClr val="FFFFFF"/>
                </a:solidFill>
              </a:rPr>
              <a:t>An entity that is organized in a foreign country</a:t>
            </a:r>
          </a:p>
          <a:p>
            <a:pPr marL="182880" lvl="1" indent="-182880">
              <a:spcAft>
                <a:spcPts val="1200"/>
              </a:spcAft>
              <a:buClr>
                <a:srgbClr val="FFE600"/>
              </a:buClr>
              <a:buFont typeface="Wingdings" panose="05000000000000000000" pitchFamily="2" charset="2"/>
              <a:buChar char="§"/>
            </a:pPr>
            <a:r>
              <a:rPr lang="en-IN" sz="1600" dirty="0">
                <a:solidFill>
                  <a:srgbClr val="FFFFFF"/>
                </a:solidFill>
              </a:rPr>
              <a:t>A private foundation</a:t>
            </a:r>
          </a:p>
          <a:p>
            <a:pPr marL="182880" lvl="1" indent="-182880">
              <a:spcAft>
                <a:spcPts val="1200"/>
              </a:spcAft>
              <a:buClr>
                <a:srgbClr val="FFE600"/>
              </a:buClr>
              <a:buFont typeface="Wingdings" panose="05000000000000000000" pitchFamily="2" charset="2"/>
              <a:buChar char="§"/>
            </a:pPr>
            <a:r>
              <a:rPr lang="en-IN" sz="1600" dirty="0">
                <a:solidFill>
                  <a:srgbClr val="FFFFFF"/>
                </a:solidFill>
              </a:rPr>
              <a:t>A Type III supporting organization:</a:t>
            </a:r>
          </a:p>
          <a:p>
            <a:pPr marL="365760" lvl="1" indent="-182880">
              <a:spcAft>
                <a:spcPts val="1200"/>
              </a:spcAft>
              <a:buClr>
                <a:srgbClr val="FFE600"/>
              </a:buClr>
              <a:buFont typeface="Wingdings" panose="05000000000000000000" pitchFamily="2" charset="2"/>
              <a:buChar char="§"/>
            </a:pPr>
            <a:r>
              <a:rPr lang="en-IN" sz="1600" dirty="0">
                <a:solidFill>
                  <a:srgbClr val="FFFFFF"/>
                </a:solidFill>
                <a:latin typeface="EYInterstate Light"/>
              </a:rPr>
              <a:t>Subordinates in group exemptions as of 1/20/26 are exempted</a:t>
            </a:r>
          </a:p>
          <a:p>
            <a:pPr marL="365760" lvl="1" indent="-182880">
              <a:spcAft>
                <a:spcPts val="1200"/>
              </a:spcAft>
              <a:buClr>
                <a:srgbClr val="FFE600"/>
              </a:buClr>
              <a:buFont typeface="Wingdings" panose="05000000000000000000" pitchFamily="2" charset="2"/>
              <a:buChar char="§"/>
            </a:pPr>
            <a:endParaRPr lang="en-IN" sz="1600" dirty="0">
              <a:solidFill>
                <a:srgbClr val="FFFFFF"/>
              </a:solidFill>
              <a:latin typeface="EYInterstate Light"/>
            </a:endParaRPr>
          </a:p>
        </p:txBody>
      </p:sp>
      <p:sp>
        <p:nvSpPr>
          <p:cNvPr id="12" name="TextBox 11">
            <a:extLst>
              <a:ext uri="{FF2B5EF4-FFF2-40B4-BE49-F238E27FC236}">
                <a16:creationId xmlns:a16="http://schemas.microsoft.com/office/drawing/2014/main" id="{F72C203A-E332-8E9B-A103-3E2E98CA20CF}"/>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0" lvl="1">
              <a:spcAft>
                <a:spcPts val="1200"/>
              </a:spcAft>
              <a:buClr>
                <a:srgbClr val="FFE600"/>
              </a:buClr>
            </a:pPr>
            <a:r>
              <a:rPr lang="en-IN" sz="1600" b="1" dirty="0">
                <a:solidFill>
                  <a:srgbClr val="FFFFFF"/>
                </a:solidFill>
                <a:latin typeface="EYInterstate Regular" panose="02000503020000020004" pitchFamily="2" charset="0"/>
              </a:rPr>
              <a:t>New subordinates must acknowledge, in writing, that the central organizations may remove the subordinate from the group at any time, with or without cause:</a:t>
            </a:r>
          </a:p>
          <a:p>
            <a:pPr marL="182880" lvl="1" indent="-182880">
              <a:spcAft>
                <a:spcPts val="1200"/>
              </a:spcAft>
              <a:buClr>
                <a:srgbClr val="FFE600"/>
              </a:buClr>
              <a:buFont typeface="Wingdings" panose="05000000000000000000" pitchFamily="2" charset="2"/>
              <a:buChar char="§"/>
            </a:pPr>
            <a:r>
              <a:rPr lang="en-IN" sz="1600" dirty="0">
                <a:solidFill>
                  <a:srgbClr val="FFFFFF"/>
                </a:solidFill>
              </a:rPr>
              <a:t>The central organization must give a subordinate 30 days written notice before such removal</a:t>
            </a:r>
          </a:p>
          <a:p>
            <a:pPr marL="0" lvl="1">
              <a:spcAft>
                <a:spcPts val="1200"/>
              </a:spcAft>
              <a:buClr>
                <a:srgbClr val="FFE600"/>
              </a:buClr>
            </a:pPr>
            <a:r>
              <a:rPr lang="en-IN" sz="1600" b="1" dirty="0">
                <a:solidFill>
                  <a:srgbClr val="FFFFFF"/>
                </a:solidFill>
                <a:latin typeface="EYInterstate Regular" panose="02000503020000020004" pitchFamily="2" charset="0"/>
              </a:rPr>
              <a:t>A central organization must annually submit its supplemental group ruling information (SGRI) group exemption update letter at least 30 days, but not more than 90 days, before the end of each tax year:</a:t>
            </a:r>
          </a:p>
          <a:p>
            <a:pPr marL="182880" lvl="1" indent="-182880">
              <a:spcAft>
                <a:spcPts val="1200"/>
              </a:spcAft>
              <a:buClr>
                <a:srgbClr val="FFE600"/>
              </a:buClr>
              <a:buFont typeface="Wingdings" panose="05000000000000000000" pitchFamily="2" charset="2"/>
              <a:buChar char="§"/>
            </a:pPr>
            <a:r>
              <a:rPr lang="en-IN" sz="1600" dirty="0">
                <a:solidFill>
                  <a:srgbClr val="FFFFFF"/>
                </a:solidFill>
              </a:rPr>
              <a:t>SGRI letters must list any new subordinates the central organization has added or removed from the group exemption, and describe any changes in the purposes, character or method of operation of any of its subordinate organizations</a:t>
            </a:r>
          </a:p>
          <a:p>
            <a:pPr marL="0" lvl="1">
              <a:spcAft>
                <a:spcPts val="1200"/>
              </a:spcAft>
              <a:buClr>
                <a:srgbClr val="FFE600"/>
              </a:buClr>
            </a:pPr>
            <a:r>
              <a:rPr lang="en-IN" sz="1600" dirty="0">
                <a:solidFill>
                  <a:schemeClr val="bg1"/>
                </a:solidFill>
              </a:rPr>
              <a:t> </a:t>
            </a:r>
          </a:p>
        </p:txBody>
      </p:sp>
    </p:spTree>
    <p:extLst>
      <p:ext uri="{BB962C8B-B14F-4D97-AF65-F5344CB8AC3E}">
        <p14:creationId xmlns:p14="http://schemas.microsoft.com/office/powerpoint/2010/main" val="1450510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993F-0C4E-FAE4-21D1-990E2AECFD46}"/>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D2EFCD4-910E-7DBD-3F10-E7BF6CE5EEC6}"/>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6D2EFCD4-910E-7DBD-3F10-E7BF6CE5EEC6}"/>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62AB84-0B77-0745-BA38-D2103BCA5293}"/>
              </a:ext>
            </a:extLst>
          </p:cNvPr>
          <p:cNvSpPr>
            <a:spLocks noGrp="1"/>
          </p:cNvSpPr>
          <p:nvPr>
            <p:ph type="title"/>
          </p:nvPr>
        </p:nvSpPr>
        <p:spPr/>
        <p:txBody>
          <a:bodyPr vert="horz"/>
          <a:lstStyle/>
          <a:p>
            <a:r>
              <a:rPr lang="en-IN" sz="2800" dirty="0">
                <a:latin typeface="EYInterstate Regular" panose="02000503020000020004" pitchFamily="2" charset="0"/>
              </a:rPr>
              <a:t>Group exemption </a:t>
            </a:r>
            <a:r>
              <a:rPr lang="en-IN" sz="2800" dirty="0"/>
              <a:t>letter guidance (continued)</a:t>
            </a:r>
            <a:endParaRPr lang="en-US" sz="2800" dirty="0">
              <a:latin typeface="EYInterstate Regular" panose="02000503020000020004" pitchFamily="2" charset="0"/>
            </a:endParaRPr>
          </a:p>
        </p:txBody>
      </p:sp>
      <p:cxnSp>
        <p:nvCxnSpPr>
          <p:cNvPr id="10" name="Straight Connector 9">
            <a:extLst>
              <a:ext uri="{FF2B5EF4-FFF2-40B4-BE49-F238E27FC236}">
                <a16:creationId xmlns:a16="http://schemas.microsoft.com/office/drawing/2014/main" id="{96B5AC9C-A3EB-EFA8-1002-A463CF9E4C4D}"/>
              </a:ext>
            </a:extLst>
          </p:cNvPr>
          <p:cNvCxnSpPr>
            <a:cxnSpLocks/>
          </p:cNvCxnSpPr>
          <p:nvPr/>
        </p:nvCxnSpPr>
        <p:spPr>
          <a:xfrm>
            <a:off x="6096000"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4FC4E7-B27D-D8BA-9494-883F1CA28C56}"/>
              </a:ext>
            </a:extLst>
          </p:cNvPr>
          <p:cNvSpPr txBox="1">
            <a:spLocks/>
          </p:cNvSpPr>
          <p:nvPr/>
        </p:nvSpPr>
        <p:spPr>
          <a:xfrm>
            <a:off x="479425" y="1411287"/>
            <a:ext cx="5516297" cy="4681538"/>
          </a:xfrm>
          <a:prstGeom prst="rect">
            <a:avLst/>
          </a:prstGeom>
          <a:solidFill>
            <a:srgbClr val="747480">
              <a:alpha val="35000"/>
            </a:srgbClr>
          </a:solidFill>
        </p:spPr>
        <p:txBody>
          <a:bodyPr wrap="square" lIns="182880" tIns="182880" rIns="182880" bIns="91440">
            <a:noAutofit/>
          </a:bodyPr>
          <a:lstStyle/>
          <a:p>
            <a:pPr lvl="0">
              <a:spcAft>
                <a:spcPts val="600"/>
              </a:spcAft>
            </a:pPr>
            <a:r>
              <a:rPr lang="en-US" sz="1600" b="1" dirty="0">
                <a:solidFill>
                  <a:schemeClr val="tx2"/>
                </a:solidFill>
                <a:latin typeface="EYInterstate Regular" panose="02000503020000020004" pitchFamily="2" charset="0"/>
              </a:rPr>
              <a:t>Transition period</a:t>
            </a:r>
          </a:p>
          <a:p>
            <a:pPr marL="0" lvl="1">
              <a:spcAft>
                <a:spcPts val="1200"/>
              </a:spcAft>
              <a:buClr>
                <a:srgbClr val="FFE600"/>
              </a:buClr>
            </a:pPr>
            <a:r>
              <a:rPr lang="en-IN" sz="1600" b="1" dirty="0">
                <a:solidFill>
                  <a:srgbClr val="FFFFFF"/>
                </a:solidFill>
                <a:latin typeface="EYInterstate Regular" panose="02000503020000020004" pitchFamily="2" charset="0"/>
              </a:rPr>
              <a:t>Preexisting central organizations of group exemption letters and their subordinate organizations have until January 22, 2027, to comply with the new requirements. </a:t>
            </a:r>
          </a:p>
          <a:p>
            <a:pPr marL="0" lvl="1">
              <a:spcAft>
                <a:spcPts val="1200"/>
              </a:spcAft>
              <a:buClr>
                <a:srgbClr val="FFE600"/>
              </a:buClr>
            </a:pPr>
            <a:r>
              <a:rPr lang="en-IN" sz="1600" b="1" dirty="0">
                <a:solidFill>
                  <a:srgbClr val="FFFFFF"/>
                </a:solidFill>
                <a:latin typeface="EYInterstate Regular" panose="02000503020000020004" pitchFamily="2" charset="0"/>
              </a:rPr>
              <a:t>Before this period ends, existing organizations must confirm each subordinate is subject to its general supervision or control by:</a:t>
            </a:r>
          </a:p>
          <a:p>
            <a:pPr marL="365760" lvl="1" indent="-182880">
              <a:spcAft>
                <a:spcPts val="1200"/>
              </a:spcAft>
              <a:buClr>
                <a:srgbClr val="FFE600"/>
              </a:buClr>
              <a:buFont typeface="Wingdings" panose="05000000000000000000" pitchFamily="2" charset="2"/>
              <a:buChar char="§"/>
            </a:pPr>
            <a:endParaRPr lang="en-IN" sz="1600" dirty="0">
              <a:solidFill>
                <a:srgbClr val="FFFFFF"/>
              </a:solidFill>
              <a:latin typeface="EYInterstate Light"/>
            </a:endParaRPr>
          </a:p>
        </p:txBody>
      </p:sp>
      <p:sp>
        <p:nvSpPr>
          <p:cNvPr id="12" name="TextBox 11">
            <a:extLst>
              <a:ext uri="{FF2B5EF4-FFF2-40B4-BE49-F238E27FC236}">
                <a16:creationId xmlns:a16="http://schemas.microsoft.com/office/drawing/2014/main" id="{E801C6DD-A083-EF12-352C-5550CA5872AC}"/>
              </a:ext>
            </a:extLst>
          </p:cNvPr>
          <p:cNvSpPr txBox="1">
            <a:spLocks/>
          </p:cNvSpPr>
          <p:nvPr/>
        </p:nvSpPr>
        <p:spPr>
          <a:xfrm>
            <a:off x="6196277" y="1411287"/>
            <a:ext cx="5516297" cy="4681538"/>
          </a:xfrm>
          <a:prstGeom prst="rect">
            <a:avLst/>
          </a:prstGeom>
          <a:solidFill>
            <a:srgbClr val="747480">
              <a:alpha val="35000"/>
            </a:srgbClr>
          </a:solidFill>
        </p:spPr>
        <p:txBody>
          <a:bodyPr wrap="square" lIns="182880" tIns="182880" rIns="274320" bIns="91440">
            <a:noAutofit/>
          </a:bodyPr>
          <a:lstStyle/>
          <a:p>
            <a:pPr marL="274320" lvl="1" indent="-274320">
              <a:spcAft>
                <a:spcPts val="1200"/>
              </a:spcAft>
              <a:buClr>
                <a:srgbClr val="FFE600"/>
              </a:buClr>
              <a:buFont typeface="+mj-lt"/>
              <a:buAutoNum type="arabicPeriod"/>
            </a:pPr>
            <a:r>
              <a:rPr lang="en-IN" sz="1600" dirty="0">
                <a:solidFill>
                  <a:srgbClr val="FFFFFF"/>
                </a:solidFill>
              </a:rPr>
              <a:t>Obtaining and reviewing information on each subordinate’s activities, finances and compliance with filing requirements (if the subordinate is required to file a Form 990-series return)</a:t>
            </a:r>
          </a:p>
          <a:p>
            <a:pPr marL="274320" lvl="1" indent="-274320">
              <a:spcAft>
                <a:spcPts val="1200"/>
              </a:spcAft>
              <a:buClr>
                <a:srgbClr val="FFE600"/>
              </a:buClr>
              <a:buFont typeface="+mj-lt"/>
              <a:buAutoNum type="arabicPeriod"/>
            </a:pPr>
            <a:r>
              <a:rPr lang="en-IN" sz="1600" dirty="0">
                <a:solidFill>
                  <a:srgbClr val="FFFFFF"/>
                </a:solidFill>
              </a:rPr>
              <a:t>Providing written information to each subordinate organization about the requirements to maintain tax-exempt status under the appropriate sub-section of IRC Section 501(c)</a:t>
            </a:r>
          </a:p>
        </p:txBody>
      </p:sp>
    </p:spTree>
    <p:extLst>
      <p:ext uri="{BB962C8B-B14F-4D97-AF65-F5344CB8AC3E}">
        <p14:creationId xmlns:p14="http://schemas.microsoft.com/office/powerpoint/2010/main" val="2535633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BE42C-11BB-B31E-0783-3DC1A3224A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3493EB6-2C12-675B-5FCB-58DA0F33E764}"/>
              </a:ext>
            </a:extLst>
          </p:cNvPr>
          <p:cNvSpPr>
            <a:spLocks noGrp="1"/>
          </p:cNvSpPr>
          <p:nvPr>
            <p:ph type="title"/>
          </p:nvPr>
        </p:nvSpPr>
        <p:spPr/>
        <p:txBody>
          <a:bodyPr/>
          <a:lstStyle/>
          <a:p>
            <a:r>
              <a:rPr lang="en-IN" dirty="0"/>
              <a:t>Polling question 8</a:t>
            </a:r>
          </a:p>
        </p:txBody>
      </p:sp>
      <p:sp>
        <p:nvSpPr>
          <p:cNvPr id="2" name="Content Placeholder 7">
            <a:extLst>
              <a:ext uri="{FF2B5EF4-FFF2-40B4-BE49-F238E27FC236}">
                <a16:creationId xmlns:a16="http://schemas.microsoft.com/office/drawing/2014/main" id="{84A77369-1295-0403-E5B9-C2841B53EF32}"/>
              </a:ext>
            </a:extLst>
          </p:cNvPr>
          <p:cNvSpPr txBox="1">
            <a:spLocks/>
          </p:cNvSpPr>
          <p:nvPr/>
        </p:nvSpPr>
        <p:spPr>
          <a:xfrm>
            <a:off x="479426" y="3171994"/>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True</a:t>
            </a:r>
          </a:p>
        </p:txBody>
      </p:sp>
      <p:sp>
        <p:nvSpPr>
          <p:cNvPr id="3" name="Content Placeholder 7">
            <a:extLst>
              <a:ext uri="{FF2B5EF4-FFF2-40B4-BE49-F238E27FC236}">
                <a16:creationId xmlns:a16="http://schemas.microsoft.com/office/drawing/2014/main" id="{30A45D9A-E8DE-6AD3-732F-867956A8C81E}"/>
              </a:ext>
            </a:extLst>
          </p:cNvPr>
          <p:cNvSpPr txBox="1">
            <a:spLocks/>
          </p:cNvSpPr>
          <p:nvPr/>
        </p:nvSpPr>
        <p:spPr>
          <a:xfrm>
            <a:off x="479426" y="4131304"/>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False</a:t>
            </a:r>
          </a:p>
        </p:txBody>
      </p:sp>
      <p:sp>
        <p:nvSpPr>
          <p:cNvPr id="4" name="Rectangle 3">
            <a:extLst>
              <a:ext uri="{FF2B5EF4-FFF2-40B4-BE49-F238E27FC236}">
                <a16:creationId xmlns:a16="http://schemas.microsoft.com/office/drawing/2014/main" id="{C37994EC-67C7-F682-E0F2-9064896F6130}"/>
              </a:ext>
            </a:extLst>
          </p:cNvPr>
          <p:cNvSpPr>
            <a:spLocks/>
          </p:cNvSpPr>
          <p:nvPr/>
        </p:nvSpPr>
        <p:spPr>
          <a:xfrm>
            <a:off x="485523" y="1418491"/>
            <a:ext cx="11227052" cy="1107996"/>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IN" sz="2400" b="1" dirty="0">
                <a:latin typeface="EYInterstate Regular" panose="02000503020000020004" pitchFamily="2" charset="0"/>
              </a:rPr>
              <a:t>Under the new guidance in Revenue Procedure 2026-8, an organization must have at least 4 subordinate organizations to obtain a group exemption letter from the IRS.</a:t>
            </a:r>
          </a:p>
        </p:txBody>
      </p:sp>
      <p:sp>
        <p:nvSpPr>
          <p:cNvPr id="8" name="Oval 7">
            <a:extLst>
              <a:ext uri="{FF2B5EF4-FFF2-40B4-BE49-F238E27FC236}">
                <a16:creationId xmlns:a16="http://schemas.microsoft.com/office/drawing/2014/main" id="{516D171C-1697-B7FC-D8DE-CCF48DE7D05B}"/>
              </a:ext>
            </a:extLst>
          </p:cNvPr>
          <p:cNvSpPr>
            <a:spLocks/>
          </p:cNvSpPr>
          <p:nvPr/>
        </p:nvSpPr>
        <p:spPr>
          <a:xfrm>
            <a:off x="597817" y="3327364"/>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A</a:t>
            </a:r>
          </a:p>
        </p:txBody>
      </p:sp>
      <p:sp>
        <p:nvSpPr>
          <p:cNvPr id="9" name="Oval 8">
            <a:extLst>
              <a:ext uri="{FF2B5EF4-FFF2-40B4-BE49-F238E27FC236}">
                <a16:creationId xmlns:a16="http://schemas.microsoft.com/office/drawing/2014/main" id="{E953A146-1D03-A525-E0E1-59B76E0774CC}"/>
              </a:ext>
            </a:extLst>
          </p:cNvPr>
          <p:cNvSpPr>
            <a:spLocks/>
          </p:cNvSpPr>
          <p:nvPr/>
        </p:nvSpPr>
        <p:spPr>
          <a:xfrm>
            <a:off x="597817" y="4286674"/>
            <a:ext cx="405856" cy="405856"/>
          </a:xfrm>
          <a:prstGeom prst="ellipse">
            <a:avLst/>
          </a:prstGeom>
          <a:solidFill>
            <a:srgbClr val="FFE600"/>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B</a:t>
            </a:r>
          </a:p>
        </p:txBody>
      </p:sp>
    </p:spTree>
    <p:extLst>
      <p:ext uri="{BB962C8B-B14F-4D97-AF65-F5344CB8AC3E}">
        <p14:creationId xmlns:p14="http://schemas.microsoft.com/office/powerpoint/2010/main" val="1995220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C3740-3AF9-FD7F-76BB-DF644906A5F2}"/>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0DF149A-BFE7-DC84-E12F-84DF9A8153FE}"/>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20DF149A-BFE7-DC84-E12F-84DF9A8153FE}"/>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7A4DD1-CF6D-163D-718E-6DB82814C1FC}"/>
              </a:ext>
            </a:extLst>
          </p:cNvPr>
          <p:cNvSpPr>
            <a:spLocks noGrp="1"/>
          </p:cNvSpPr>
          <p:nvPr>
            <p:ph type="title"/>
          </p:nvPr>
        </p:nvSpPr>
        <p:spPr>
          <a:xfrm>
            <a:off x="485523" y="345396"/>
            <a:ext cx="11224347" cy="470898"/>
          </a:xfrm>
        </p:spPr>
        <p:txBody>
          <a:bodyPr/>
          <a:lstStyle/>
          <a:p>
            <a:r>
              <a:rPr lang="en-US" sz="2400" b="1" dirty="0">
                <a:solidFill>
                  <a:schemeClr val="tx2"/>
                </a:solidFill>
              </a:rPr>
              <a:t>Key takeaways</a:t>
            </a:r>
          </a:p>
        </p:txBody>
      </p:sp>
      <p:sp>
        <p:nvSpPr>
          <p:cNvPr id="4" name="Content Placeholder 2">
            <a:extLst>
              <a:ext uri="{FF2B5EF4-FFF2-40B4-BE49-F238E27FC236}">
                <a16:creationId xmlns:a16="http://schemas.microsoft.com/office/drawing/2014/main" id="{C3D4AD47-CEFC-3B6E-4B52-C6DAEFDE8438}"/>
              </a:ext>
            </a:extLst>
          </p:cNvPr>
          <p:cNvSpPr txBox="1">
            <a:spLocks/>
          </p:cNvSpPr>
          <p:nvPr/>
        </p:nvSpPr>
        <p:spPr>
          <a:xfrm>
            <a:off x="485523" y="1428235"/>
            <a:ext cx="11227052" cy="307777"/>
          </a:xfrm>
          <a:prstGeom prst="rect">
            <a:avLst/>
          </a:prstGeom>
        </p:spPr>
        <p:txBody>
          <a:bodyPr vert="horz" wrap="square" lIns="0" tIns="0" rIns="0" bIns="0" rtlCol="0" anchor="t" anchorCtr="0">
            <a:sp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spcAft>
                <a:spcPts val="1199"/>
              </a:spcAft>
              <a:buFont typeface="Wingdings" pitchFamily="2" charset="2"/>
              <a:buNone/>
            </a:pPr>
            <a:r>
              <a:rPr lang="en-US" sz="2000" b="1" dirty="0">
                <a:solidFill>
                  <a:schemeClr val="tx2"/>
                </a:solidFill>
                <a:latin typeface="EYInterstate Regular" panose="02000503020000020004" pitchFamily="2" charset="0"/>
              </a:rPr>
              <a:t>Now that we have completed the course, participants will be able to:</a:t>
            </a:r>
          </a:p>
        </p:txBody>
      </p:sp>
      <p:sp>
        <p:nvSpPr>
          <p:cNvPr id="3" name="Content Placeholder 2">
            <a:extLst>
              <a:ext uri="{FF2B5EF4-FFF2-40B4-BE49-F238E27FC236}">
                <a16:creationId xmlns:a16="http://schemas.microsoft.com/office/drawing/2014/main" id="{3C4B2891-7B1B-C297-F9FB-8861E8046D04}"/>
              </a:ext>
            </a:extLst>
          </p:cNvPr>
          <p:cNvSpPr txBox="1">
            <a:spLocks/>
          </p:cNvSpPr>
          <p:nvPr/>
        </p:nvSpPr>
        <p:spPr>
          <a:xfrm>
            <a:off x="2772424" y="2716252"/>
            <a:ext cx="2068513" cy="2312950"/>
          </a:xfrm>
          <a:prstGeom prst="rect">
            <a:avLst/>
          </a:prstGeom>
          <a:solidFill>
            <a:srgbClr val="FF4136"/>
          </a:solidFill>
        </p:spPr>
        <p:txBody>
          <a:bodyPr vert="horz" lIns="91440" tIns="548640" rIns="9144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lgn="ctr">
              <a:spcBef>
                <a:spcPts val="0"/>
              </a:spcBef>
              <a:spcAft>
                <a:spcPts val="600"/>
              </a:spcAft>
              <a:buNone/>
            </a:pPr>
            <a:r>
              <a:rPr lang="en-IN" dirty="0"/>
              <a:t>Identify 2025–2026 Priority Guidance Plan projects impacting</a:t>
            </a:r>
            <a:br>
              <a:rPr lang="en-IN" dirty="0"/>
            </a:br>
            <a:r>
              <a:rPr lang="en-IN" dirty="0"/>
              <a:t>tax-exempt organizations</a:t>
            </a:r>
          </a:p>
        </p:txBody>
      </p:sp>
      <p:sp>
        <p:nvSpPr>
          <p:cNvPr id="5" name="Content Placeholder 2">
            <a:extLst>
              <a:ext uri="{FF2B5EF4-FFF2-40B4-BE49-F238E27FC236}">
                <a16:creationId xmlns:a16="http://schemas.microsoft.com/office/drawing/2014/main" id="{3D7A682C-3076-A21B-44B5-94A2B7D84ED4}"/>
              </a:ext>
            </a:extLst>
          </p:cNvPr>
          <p:cNvSpPr txBox="1">
            <a:spLocks/>
          </p:cNvSpPr>
          <p:nvPr/>
        </p:nvSpPr>
        <p:spPr>
          <a:xfrm>
            <a:off x="5067571" y="2716252"/>
            <a:ext cx="2066544" cy="2312950"/>
          </a:xfrm>
          <a:prstGeom prst="rect">
            <a:avLst/>
          </a:prstGeom>
          <a:solidFill>
            <a:srgbClr val="FF6D00"/>
          </a:solidFill>
        </p:spPr>
        <p:txBody>
          <a:bodyPr vert="horz" lIns="91440" tIns="548640" rIns="9144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lgn="ctr">
              <a:spcBef>
                <a:spcPts val="0"/>
              </a:spcBef>
              <a:spcAft>
                <a:spcPts val="600"/>
              </a:spcAft>
              <a:buNone/>
            </a:pPr>
            <a:r>
              <a:rPr lang="en-IN" dirty="0"/>
              <a:t>Identify key updates to the 2025 Forms 990, 990-PF and 990-T, schedules and instructions</a:t>
            </a:r>
          </a:p>
        </p:txBody>
      </p:sp>
      <p:sp>
        <p:nvSpPr>
          <p:cNvPr id="9" name="Content Placeholder 2">
            <a:extLst>
              <a:ext uri="{FF2B5EF4-FFF2-40B4-BE49-F238E27FC236}">
                <a16:creationId xmlns:a16="http://schemas.microsoft.com/office/drawing/2014/main" id="{E09221C9-4106-173B-396E-FF8EC50873FE}"/>
              </a:ext>
            </a:extLst>
          </p:cNvPr>
          <p:cNvSpPr txBox="1">
            <a:spLocks/>
          </p:cNvSpPr>
          <p:nvPr/>
        </p:nvSpPr>
        <p:spPr>
          <a:xfrm>
            <a:off x="7357666" y="2716252"/>
            <a:ext cx="2068513" cy="2312950"/>
          </a:xfrm>
          <a:prstGeom prst="rect">
            <a:avLst/>
          </a:prstGeom>
          <a:solidFill>
            <a:srgbClr val="2DB757"/>
          </a:solidFill>
        </p:spPr>
        <p:txBody>
          <a:bodyPr vert="horz" lIns="91440" tIns="548640" rIns="9144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lgn="ctr">
              <a:spcBef>
                <a:spcPts val="0"/>
              </a:spcBef>
              <a:spcAft>
                <a:spcPts val="600"/>
              </a:spcAft>
              <a:buNone/>
            </a:pPr>
            <a:r>
              <a:rPr lang="en-IN" dirty="0"/>
              <a:t>Discuss implications of increased scrutiny of</a:t>
            </a:r>
            <a:br>
              <a:rPr lang="en-IN" dirty="0"/>
            </a:br>
            <a:r>
              <a:rPr lang="en-IN" dirty="0"/>
              <a:t>tax-exempt hospitals’ community benefit</a:t>
            </a:r>
          </a:p>
        </p:txBody>
      </p:sp>
      <p:sp>
        <p:nvSpPr>
          <p:cNvPr id="10" name="Content Placeholder 2">
            <a:extLst>
              <a:ext uri="{FF2B5EF4-FFF2-40B4-BE49-F238E27FC236}">
                <a16:creationId xmlns:a16="http://schemas.microsoft.com/office/drawing/2014/main" id="{53FEB5CD-2429-028A-E8F9-D5925ACC61D6}"/>
              </a:ext>
            </a:extLst>
          </p:cNvPr>
          <p:cNvSpPr txBox="1">
            <a:spLocks/>
          </p:cNvSpPr>
          <p:nvPr/>
        </p:nvSpPr>
        <p:spPr>
          <a:xfrm>
            <a:off x="9647238" y="2716252"/>
            <a:ext cx="2068513" cy="2312950"/>
          </a:xfrm>
          <a:prstGeom prst="rect">
            <a:avLst/>
          </a:prstGeom>
          <a:solidFill>
            <a:srgbClr val="27ACAA"/>
          </a:solidFill>
        </p:spPr>
        <p:txBody>
          <a:bodyPr vert="horz" lIns="91440" tIns="548640" rIns="9144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lgn="ctr">
              <a:spcBef>
                <a:spcPts val="0"/>
              </a:spcBef>
              <a:spcAft>
                <a:spcPts val="600"/>
              </a:spcAft>
              <a:buNone/>
            </a:pPr>
            <a:r>
              <a:rPr lang="en-IN" dirty="0"/>
              <a:t>Explain significance of recent judicial and regulatory developments affecting exempt organizations</a:t>
            </a:r>
          </a:p>
        </p:txBody>
      </p:sp>
      <p:sp>
        <p:nvSpPr>
          <p:cNvPr id="24" name="Content Placeholder 2">
            <a:extLst>
              <a:ext uri="{FF2B5EF4-FFF2-40B4-BE49-F238E27FC236}">
                <a16:creationId xmlns:a16="http://schemas.microsoft.com/office/drawing/2014/main" id="{1BA2083B-FD72-361B-D561-BEBBE41772EE}"/>
              </a:ext>
            </a:extLst>
          </p:cNvPr>
          <p:cNvSpPr txBox="1">
            <a:spLocks/>
          </p:cNvSpPr>
          <p:nvPr/>
        </p:nvSpPr>
        <p:spPr>
          <a:xfrm>
            <a:off x="479425" y="2716252"/>
            <a:ext cx="2068513" cy="2312950"/>
          </a:xfrm>
          <a:prstGeom prst="rect">
            <a:avLst/>
          </a:prstGeom>
          <a:solidFill>
            <a:srgbClr val="750E5C"/>
          </a:solidFill>
        </p:spPr>
        <p:txBody>
          <a:bodyPr vert="horz" lIns="91440" tIns="548640" rIns="9144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lgn="ctr">
              <a:spcBef>
                <a:spcPts val="0"/>
              </a:spcBef>
              <a:spcAft>
                <a:spcPts val="600"/>
              </a:spcAft>
              <a:buFont typeface="Wingdings" pitchFamily="2" charset="2"/>
              <a:buNone/>
            </a:pPr>
            <a:r>
              <a:rPr lang="en-IN" dirty="0"/>
              <a:t>Explain the role and activities of the IRS Tax-Exempt and Government Entities division</a:t>
            </a:r>
          </a:p>
        </p:txBody>
      </p:sp>
      <p:sp>
        <p:nvSpPr>
          <p:cNvPr id="25" name="Oval 24">
            <a:extLst>
              <a:ext uri="{FF2B5EF4-FFF2-40B4-BE49-F238E27FC236}">
                <a16:creationId xmlns:a16="http://schemas.microsoft.com/office/drawing/2014/main" id="{4E70516F-0545-FCD3-EC83-6CD492FAFEFC}"/>
              </a:ext>
            </a:extLst>
          </p:cNvPr>
          <p:cNvSpPr/>
          <p:nvPr/>
        </p:nvSpPr>
        <p:spPr>
          <a:xfrm>
            <a:off x="1115484" y="2350068"/>
            <a:ext cx="732366" cy="732366"/>
          </a:xfrm>
          <a:prstGeom prst="ellipse">
            <a:avLst/>
          </a:prstGeom>
          <a:solidFill>
            <a:srgbClr val="141115"/>
          </a:solidFill>
          <a:ln w="44450" cap="flat" cmpd="sng" algn="ctr">
            <a:solidFill>
              <a:srgbClr val="750E5C"/>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tx2"/>
              </a:buClr>
            </a:pPr>
            <a:r>
              <a:rPr lang="en-US" sz="3200" b="1" dirty="0">
                <a:solidFill>
                  <a:schemeClr val="bg1"/>
                </a:solidFill>
                <a:latin typeface="EYInterstate Regular" panose="02000503020000020004" pitchFamily="2" charset="0"/>
              </a:rPr>
              <a:t>1</a:t>
            </a:r>
          </a:p>
        </p:txBody>
      </p:sp>
      <p:sp>
        <p:nvSpPr>
          <p:cNvPr id="26" name="Oval 25">
            <a:extLst>
              <a:ext uri="{FF2B5EF4-FFF2-40B4-BE49-F238E27FC236}">
                <a16:creationId xmlns:a16="http://schemas.microsoft.com/office/drawing/2014/main" id="{97B65271-CB7F-FC78-D502-10786D0303DE}"/>
              </a:ext>
            </a:extLst>
          </p:cNvPr>
          <p:cNvSpPr/>
          <p:nvPr/>
        </p:nvSpPr>
        <p:spPr>
          <a:xfrm>
            <a:off x="3449109" y="2350068"/>
            <a:ext cx="732366" cy="732366"/>
          </a:xfrm>
          <a:prstGeom prst="ellipse">
            <a:avLst/>
          </a:prstGeom>
          <a:solidFill>
            <a:srgbClr val="0E1515"/>
          </a:solidFill>
          <a:ln w="44450" cap="flat" cmpd="sng" algn="ctr">
            <a:solidFill>
              <a:srgbClr val="FF413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tx2"/>
              </a:buClr>
            </a:pPr>
            <a:r>
              <a:rPr lang="en-US" sz="3200" b="1" dirty="0">
                <a:solidFill>
                  <a:schemeClr val="bg1"/>
                </a:solidFill>
                <a:latin typeface="EYInterstate Regular" panose="02000503020000020004" pitchFamily="2" charset="0"/>
              </a:rPr>
              <a:t>2</a:t>
            </a:r>
          </a:p>
        </p:txBody>
      </p:sp>
      <p:sp>
        <p:nvSpPr>
          <p:cNvPr id="27" name="Oval 26">
            <a:extLst>
              <a:ext uri="{FF2B5EF4-FFF2-40B4-BE49-F238E27FC236}">
                <a16:creationId xmlns:a16="http://schemas.microsoft.com/office/drawing/2014/main" id="{C9B23636-C049-DF07-45BC-1A45247487F8}"/>
              </a:ext>
            </a:extLst>
          </p:cNvPr>
          <p:cNvSpPr/>
          <p:nvPr/>
        </p:nvSpPr>
        <p:spPr>
          <a:xfrm>
            <a:off x="5725584" y="2350068"/>
            <a:ext cx="732366" cy="732366"/>
          </a:xfrm>
          <a:prstGeom prst="ellipse">
            <a:avLst/>
          </a:prstGeom>
          <a:solidFill>
            <a:srgbClr val="0E0E14"/>
          </a:solidFill>
          <a:ln w="44450" cap="flat" cmpd="sng" algn="ctr">
            <a:solidFill>
              <a:srgbClr val="FF6D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tx2"/>
              </a:buClr>
            </a:pPr>
            <a:r>
              <a:rPr lang="en-US" sz="3200" b="1" dirty="0">
                <a:solidFill>
                  <a:schemeClr val="bg1"/>
                </a:solidFill>
                <a:latin typeface="EYInterstate Regular" panose="02000503020000020004" pitchFamily="2" charset="0"/>
              </a:rPr>
              <a:t>3</a:t>
            </a:r>
          </a:p>
        </p:txBody>
      </p:sp>
      <p:sp>
        <p:nvSpPr>
          <p:cNvPr id="28" name="Oval 27">
            <a:extLst>
              <a:ext uri="{FF2B5EF4-FFF2-40B4-BE49-F238E27FC236}">
                <a16:creationId xmlns:a16="http://schemas.microsoft.com/office/drawing/2014/main" id="{D8AC7736-C1EF-BE88-DE9B-5EBB62BAD371}"/>
              </a:ext>
            </a:extLst>
          </p:cNvPr>
          <p:cNvSpPr/>
          <p:nvPr/>
        </p:nvSpPr>
        <p:spPr>
          <a:xfrm>
            <a:off x="8030634" y="2350068"/>
            <a:ext cx="732366" cy="732366"/>
          </a:xfrm>
          <a:prstGeom prst="ellipse">
            <a:avLst/>
          </a:prstGeom>
          <a:solidFill>
            <a:srgbClr val="0E0E14"/>
          </a:solidFill>
          <a:ln w="44450" cap="flat" cmpd="sng" algn="ctr">
            <a:solidFill>
              <a:srgbClr val="2DB75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tx2"/>
              </a:buClr>
            </a:pPr>
            <a:r>
              <a:rPr lang="en-US" sz="3200" b="1" dirty="0">
                <a:solidFill>
                  <a:schemeClr val="bg1"/>
                </a:solidFill>
                <a:latin typeface="EYInterstate Regular" panose="02000503020000020004" pitchFamily="2" charset="0"/>
              </a:rPr>
              <a:t>4</a:t>
            </a:r>
          </a:p>
        </p:txBody>
      </p:sp>
      <p:sp>
        <p:nvSpPr>
          <p:cNvPr id="29" name="Oval 28">
            <a:extLst>
              <a:ext uri="{FF2B5EF4-FFF2-40B4-BE49-F238E27FC236}">
                <a16:creationId xmlns:a16="http://schemas.microsoft.com/office/drawing/2014/main" id="{D4177CA0-B1A3-78BF-7936-563F83E521C4}"/>
              </a:ext>
            </a:extLst>
          </p:cNvPr>
          <p:cNvSpPr/>
          <p:nvPr/>
        </p:nvSpPr>
        <p:spPr>
          <a:xfrm>
            <a:off x="10316634" y="2350068"/>
            <a:ext cx="732366" cy="732366"/>
          </a:xfrm>
          <a:prstGeom prst="ellipse">
            <a:avLst/>
          </a:prstGeom>
          <a:solidFill>
            <a:srgbClr val="0E0E14"/>
          </a:solidFill>
          <a:ln w="44450" cap="flat" cmpd="sng" algn="ctr">
            <a:solidFill>
              <a:srgbClr val="27ACAA"/>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tx2"/>
              </a:buClr>
            </a:pPr>
            <a:r>
              <a:rPr lang="en-US" sz="3200" b="1" dirty="0">
                <a:solidFill>
                  <a:schemeClr val="bg1"/>
                </a:solidFill>
                <a:latin typeface="EYInterstate Regular" panose="02000503020000020004" pitchFamily="2" charset="0"/>
              </a:rPr>
              <a:t>5</a:t>
            </a:r>
          </a:p>
        </p:txBody>
      </p:sp>
    </p:spTree>
    <p:extLst>
      <p:ext uri="{BB962C8B-B14F-4D97-AF65-F5344CB8AC3E}">
        <p14:creationId xmlns:p14="http://schemas.microsoft.com/office/powerpoint/2010/main" val="886332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ight yellow circle&#10;&#10;Description automatically generated with medium confidence">
            <a:extLst>
              <a:ext uri="{FF2B5EF4-FFF2-40B4-BE49-F238E27FC236}">
                <a16:creationId xmlns:a16="http://schemas.microsoft.com/office/drawing/2014/main" id="{A1EB8AE4-AF82-7898-1A8B-AC094BA448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3174" y="1785"/>
            <a:ext cx="12185653" cy="6854430"/>
          </a:xfrm>
          <a:prstGeom prst="rect">
            <a:avLst/>
          </a:prstGeom>
        </p:spPr>
      </p:pic>
      <p:graphicFrame>
        <p:nvGraphicFramePr>
          <p:cNvPr id="3" name="think-cell data - do not delete" hidden="1">
            <a:extLst>
              <a:ext uri="{FF2B5EF4-FFF2-40B4-BE49-F238E27FC236}">
                <a16:creationId xmlns:a16="http://schemas.microsoft.com/office/drawing/2014/main" id="{A1FA08FD-5DB1-1A06-4F82-CAEC3091E732}"/>
              </a:ext>
            </a:extLst>
          </p:cNvPr>
          <p:cNvGraphicFramePr>
            <a:graphicFrameLocks noChangeAspect="1"/>
          </p:cNvGraphicFramePr>
          <p:nvPr>
            <p:custDataLst>
              <p:tags r:id="rId2"/>
            </p:custDataLst>
          </p:nvPr>
        </p:nvGraphicFramePr>
        <p:xfrm>
          <a:off x="4761" y="3372"/>
          <a:ext cx="1587" cy="1587"/>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think-cell data - do not delete" hidden="1">
                        <a:extLst>
                          <a:ext uri="{FF2B5EF4-FFF2-40B4-BE49-F238E27FC236}">
                            <a16:creationId xmlns:a16="http://schemas.microsoft.com/office/drawing/2014/main" id="{A1FA08FD-5DB1-1A06-4F82-CAEC3091E732}"/>
                          </a:ext>
                        </a:extLst>
                      </p:cNvPr>
                      <p:cNvPicPr/>
                      <p:nvPr/>
                    </p:nvPicPr>
                    <p:blipFill>
                      <a:blip r:embed="rId6"/>
                      <a:stretch>
                        <a:fillRect/>
                      </a:stretch>
                    </p:blipFill>
                    <p:spPr>
                      <a:xfrm>
                        <a:off x="4761" y="3372"/>
                        <a:ext cx="1587" cy="158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583EFC-AA0D-E31B-0531-2E686677268A}"/>
              </a:ext>
            </a:extLst>
          </p:cNvPr>
          <p:cNvSpPr txBox="1">
            <a:spLocks/>
          </p:cNvSpPr>
          <p:nvPr/>
        </p:nvSpPr>
        <p:spPr>
          <a:xfrm>
            <a:off x="8256495" y="836614"/>
            <a:ext cx="3454048" cy="3682020"/>
          </a:xfrm>
          <a:prstGeom prst="rect">
            <a:avLst/>
          </a:prstGeom>
          <a:noFill/>
        </p:spPr>
        <p:txBody>
          <a:bodyPr wrap="square" lIns="0" tIns="36538" rIns="0" bIns="0" rtlCol="0" anchor="t">
            <a:spAutoFit/>
          </a:bodyPr>
          <a:lstStyle/>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r>
              <a:rPr kumimoji="0" lang="en-US" sz="850" b="0" i="0" u="none" strike="noStrike" kern="0" cap="none" spc="0" normalizeH="0" baseline="0" noProof="0" dirty="0">
                <a:ln>
                  <a:noFill/>
                </a:ln>
                <a:solidFill>
                  <a:srgbClr val="FFFFFF"/>
                </a:solidFill>
                <a:effectLst/>
                <a:uLnTx/>
                <a:uFillTx/>
                <a:latin typeface="EYInterstate Regular" panose="02000503020000020004" pitchFamily="2" charset="0"/>
                <a:ea typeface="+mn-ea"/>
                <a:cs typeface="+mn-cs"/>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endParaRPr kumimoji="0" lang="en-US" sz="850" b="0" i="0" u="none" strike="noStrike" kern="0" cap="none" spc="0" normalizeH="0" baseline="0" noProof="0" dirty="0">
              <a:ln>
                <a:noFill/>
              </a:ln>
              <a:solidFill>
                <a:srgbClr val="FFFFFF"/>
              </a:solidFill>
              <a:effectLst/>
              <a:uLnTx/>
              <a:uFillTx/>
              <a:latin typeface="EYInterstate Regular" panose="02000503020000020004" pitchFamily="2" charset="0"/>
              <a:ea typeface="+mn-ea"/>
              <a:cs typeface="+mn-cs"/>
            </a:endParaRPr>
          </a:p>
          <a:p>
            <a:pPr marL="0" marR="0" lvl="0" indent="0" algn="l" defTabSz="913943" rtl="0" eaLnBrk="1" fontAlgn="auto" latinLnBrk="0" hangingPunct="1">
              <a:lnSpc>
                <a:spcPct val="100000"/>
              </a:lnSpc>
              <a:spcBef>
                <a:spcPts val="0"/>
              </a:spcBef>
              <a:spcAft>
                <a:spcPts val="1198"/>
              </a:spcAft>
              <a:buClr>
                <a:srgbClr val="FFD200"/>
              </a:buClr>
              <a:buSzPct val="70000"/>
              <a:buFontTx/>
              <a:buNone/>
              <a:tabLst/>
              <a:defRPr/>
            </a:pPr>
            <a:r>
              <a:rPr kumimoji="0" lang="en-IN" sz="850" b="0" i="0" u="none" strike="noStrike" kern="0" cap="none" spc="0" normalizeH="0" baseline="0" noProof="0" dirty="0">
                <a:ln>
                  <a:noFill/>
                </a:ln>
                <a:solidFill>
                  <a:srgbClr val="FFFFFF"/>
                </a:solidFill>
                <a:effectLst/>
                <a:uLnTx/>
                <a:uFillTx/>
                <a:latin typeface="EYInterstate Light"/>
                <a:ea typeface="+mn-ea"/>
                <a:cs typeface="+mn-cs"/>
              </a:rPr>
              <a:t>Ernst &amp; Young LLP is a client-serving member firm</a:t>
            </a:r>
            <a:r>
              <a:rPr lang="en-IN" sz="850" kern="0" dirty="0">
                <a:solidFill>
                  <a:srgbClr val="FFFFFF"/>
                </a:solidFill>
                <a:latin typeface="EYInterstate Light"/>
              </a:rPr>
              <a:t> of Ernst &amp; </a:t>
            </a:r>
            <a:r>
              <a:rPr kumimoji="0" lang="en-IN" sz="850" b="0" i="0" u="none" strike="noStrike" kern="0" cap="none" spc="0" normalizeH="0" baseline="0" noProof="0" dirty="0">
                <a:ln>
                  <a:noFill/>
                </a:ln>
                <a:solidFill>
                  <a:srgbClr val="FFFFFF"/>
                </a:solidFill>
                <a:effectLst/>
                <a:uLnTx/>
                <a:uFillTx/>
                <a:latin typeface="EYInterstate Light"/>
                <a:ea typeface="+mn-ea"/>
                <a:cs typeface="+mn-cs"/>
              </a:rPr>
              <a:t>Young Global Limited operating in the US.</a:t>
            </a:r>
            <a:endParaRPr kumimoji="0" lang="en-US" sz="850" b="0" i="0" u="none" strike="noStrike" kern="1200" cap="none" spc="0" normalizeH="0" baseline="0" noProof="0" dirty="0">
              <a:ln>
                <a:noFill/>
              </a:ln>
              <a:solidFill>
                <a:srgbClr val="1A1A24"/>
              </a:solidFill>
              <a:effectLst/>
              <a:uLnTx/>
              <a:uFillTx/>
              <a:latin typeface="EYInterstate Light"/>
              <a:ea typeface="+mn-ea"/>
              <a:cs typeface="+mn-cs"/>
            </a:endParaRPr>
          </a:p>
          <a:p>
            <a:pPr marL="0" marR="0" lvl="0" indent="0" algn="l" defTabSz="913943" rtl="0" eaLnBrk="1" fontAlgn="auto" latinLnBrk="0" hangingPunct="1">
              <a:lnSpc>
                <a:spcPct val="100000"/>
              </a:lnSpc>
              <a:spcBef>
                <a:spcPts val="0"/>
              </a:spcBef>
              <a:spcAft>
                <a:spcPts val="1198"/>
              </a:spcAft>
              <a:buClr>
                <a:srgbClr val="FFD200"/>
              </a:buClr>
              <a:buSzPct val="70000"/>
              <a:buFontTx/>
              <a:buNone/>
              <a:tabLst/>
              <a:defRPr/>
            </a:pPr>
            <a:r>
              <a:rPr kumimoji="0" lang="en-IN" sz="850" b="0" i="0" u="none" strike="noStrike" kern="0" cap="none" spc="0" normalizeH="0" baseline="0" noProof="0" dirty="0">
                <a:ln>
                  <a:noFill/>
                </a:ln>
                <a:solidFill>
                  <a:srgbClr val="FFFFFF"/>
                </a:solidFill>
                <a:effectLst/>
                <a:uLnTx/>
                <a:uFillTx/>
                <a:latin typeface="EYInterstate Light"/>
                <a:ea typeface="+mn-ea"/>
                <a:cs typeface="+mn-cs"/>
              </a:rPr>
              <a:t>© 2026 Ernst &amp; Young LLP.</a:t>
            </a:r>
            <a:br>
              <a:rPr kumimoji="0" lang="en-IN" sz="850" b="0" i="0" u="none" strike="noStrike" kern="0" cap="none" spc="0" normalizeH="0" baseline="0" noProof="0" dirty="0">
                <a:ln>
                  <a:noFill/>
                </a:ln>
                <a:solidFill>
                  <a:srgbClr val="FFFFFF"/>
                </a:solidFill>
                <a:effectLst/>
                <a:uLnTx/>
                <a:uFillTx/>
                <a:latin typeface="EYInterstate Light"/>
                <a:ea typeface="+mn-ea"/>
                <a:cs typeface="+mn-cs"/>
              </a:rPr>
            </a:br>
            <a:r>
              <a:rPr kumimoji="0" lang="en-IN" sz="850" b="0" i="0" u="none" strike="noStrike" kern="0" cap="none" spc="0" normalizeH="0" baseline="0" noProof="0" dirty="0">
                <a:ln>
                  <a:noFill/>
                </a:ln>
                <a:solidFill>
                  <a:srgbClr val="FFFFFF"/>
                </a:solidFill>
                <a:effectLst/>
                <a:uLnTx/>
                <a:uFillTx/>
                <a:latin typeface="EYInterstate Light"/>
                <a:ea typeface="+mn-ea"/>
                <a:cs typeface="+mn-cs"/>
              </a:rPr>
              <a:t>All Rights Reserved.</a:t>
            </a:r>
          </a:p>
          <a:p>
            <a:pPr marL="0" marR="0" lvl="0" indent="0" algn="l" defTabSz="913943" rtl="0" eaLnBrk="1" fontAlgn="auto" latinLnBrk="0" hangingPunct="1">
              <a:lnSpc>
                <a:spcPct val="100000"/>
              </a:lnSpc>
              <a:spcBef>
                <a:spcPts val="0"/>
              </a:spcBef>
              <a:spcAft>
                <a:spcPts val="1198"/>
              </a:spcAft>
              <a:buClr>
                <a:srgbClr val="FFD200"/>
              </a:buClr>
              <a:buSzPct val="70000"/>
              <a:buFontTx/>
              <a:buNone/>
              <a:tabLst/>
              <a:defRPr/>
            </a:pPr>
            <a:r>
              <a:rPr kumimoji="0" lang="en-US" sz="850" b="0" i="0" u="none" strike="noStrike" kern="1200" cap="none" spc="0" normalizeH="0" baseline="0" noProof="0" dirty="0">
                <a:ln>
                  <a:noFill/>
                </a:ln>
                <a:solidFill>
                  <a:srgbClr val="FFFFFF"/>
                </a:solidFill>
                <a:effectLst/>
                <a:uLnTx/>
                <a:uFillTx/>
                <a:latin typeface="EYInterstate Light"/>
                <a:ea typeface="Aptos" panose="020B0004020202020204" pitchFamily="34" charset="0"/>
                <a:cs typeface="Aptos" panose="020B0004020202020204" pitchFamily="34" charset="0"/>
              </a:rPr>
              <a:t>US SCORE no. </a:t>
            </a:r>
          </a:p>
          <a:p>
            <a:pPr marL="0" marR="0" lvl="0" indent="0" algn="l" defTabSz="913943" rtl="0" eaLnBrk="1" fontAlgn="auto" latinLnBrk="0" hangingPunct="1">
              <a:lnSpc>
                <a:spcPct val="100000"/>
              </a:lnSpc>
              <a:spcBef>
                <a:spcPts val="0"/>
              </a:spcBef>
              <a:spcAft>
                <a:spcPts val="1198"/>
              </a:spcAft>
              <a:buClr>
                <a:srgbClr val="FFD200"/>
              </a:buClr>
              <a:buSzPct val="70000"/>
              <a:buFontTx/>
              <a:buNone/>
              <a:tabLst/>
              <a:defRPr/>
            </a:pPr>
            <a:r>
              <a:rPr kumimoji="0" lang="en-IN" sz="850" b="0" i="0" u="none" strike="noStrike" kern="0" cap="none" spc="0" normalizeH="0" baseline="0" noProof="0" dirty="0">
                <a:ln>
                  <a:noFill/>
                </a:ln>
                <a:solidFill>
                  <a:srgbClr val="FFFFFF"/>
                </a:solidFill>
                <a:effectLst/>
                <a:uLnTx/>
                <a:uFillTx/>
                <a:latin typeface="EYInterstate Light"/>
                <a:ea typeface="+mn-ea"/>
                <a:cs typeface="+mn-cs"/>
              </a:rPr>
              <a:t>2603-10873-CS</a:t>
            </a:r>
            <a:br>
              <a:rPr kumimoji="0" lang="en-IN" sz="850" b="0" i="0" u="none" strike="noStrike" kern="0" cap="none" spc="0" normalizeH="0" baseline="0" noProof="0" dirty="0">
                <a:ln>
                  <a:noFill/>
                </a:ln>
                <a:solidFill>
                  <a:srgbClr val="FFFFFF"/>
                </a:solidFill>
                <a:effectLst/>
                <a:uLnTx/>
                <a:uFillTx/>
                <a:latin typeface="EYInterstate Light"/>
                <a:ea typeface="+mn-ea"/>
                <a:cs typeface="+mn-cs"/>
              </a:rPr>
            </a:br>
            <a:r>
              <a:rPr kumimoji="0" lang="en-IN" sz="850" b="0" i="0" u="none" strike="noStrike" kern="0" cap="none" spc="0" normalizeH="0" baseline="0" noProof="0" dirty="0">
                <a:ln>
                  <a:noFill/>
                </a:ln>
                <a:solidFill>
                  <a:srgbClr val="FFFFFF"/>
                </a:solidFill>
                <a:effectLst/>
                <a:uLnTx/>
                <a:uFillTx/>
                <a:latin typeface="EYInterstate Light"/>
                <a:ea typeface="+mn-ea"/>
                <a:cs typeface="+mn-cs"/>
              </a:rPr>
              <a:t>ED None</a:t>
            </a:r>
          </a:p>
          <a:p>
            <a:pPr marL="0" marR="0" lvl="0" indent="0" algn="l" defTabSz="913943" rtl="0" eaLnBrk="1" fontAlgn="auto" latinLnBrk="0" hangingPunct="1">
              <a:lnSpc>
                <a:spcPct val="100000"/>
              </a:lnSpc>
              <a:spcBef>
                <a:spcPts val="0"/>
              </a:spcBef>
              <a:spcAft>
                <a:spcPts val="1198"/>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EYInterstate Light"/>
                <a:ea typeface="+mn-ea"/>
                <a:cs typeface="+mn-cs"/>
              </a:rPr>
              <a:t>This material has been prepared for general informational purposes only and is not intended to be relied upon as accounting, tax, legal or other professional advice. Please refer to your advisors for specific advice.</a:t>
            </a:r>
            <a:endParaRPr kumimoji="0" lang="en-US"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3943" rtl="0" eaLnBrk="1" fontAlgn="auto" latinLnBrk="0" hangingPunct="1">
              <a:lnSpc>
                <a:spcPct val="100000"/>
              </a:lnSpc>
              <a:spcBef>
                <a:spcPts val="0"/>
              </a:spcBef>
              <a:spcAft>
                <a:spcPts val="1198"/>
              </a:spcAft>
              <a:buClr>
                <a:srgbClr val="FFD200"/>
              </a:buClr>
              <a:buSzPct val="70000"/>
              <a:buFontTx/>
              <a:buNone/>
              <a:tabLst/>
              <a:defRPr/>
            </a:pPr>
            <a:r>
              <a:rPr kumimoji="0" lang="en-IN" sz="1198" b="0" i="0" u="none" strike="noStrike" kern="0" cap="none" spc="0" normalizeH="0" baseline="0" noProof="0" dirty="0">
                <a:ln>
                  <a:noFill/>
                </a:ln>
                <a:solidFill>
                  <a:srgbClr val="FFFFFF"/>
                </a:solidFill>
                <a:effectLst/>
                <a:uLnTx/>
                <a:uFillTx/>
                <a:latin typeface="EYInterstate Regular" panose="02000503020000020004" pitchFamily="2" charset="0"/>
                <a:ea typeface="+mn-ea"/>
                <a:cs typeface="+mn-cs"/>
              </a:rPr>
              <a:t>ey.com</a:t>
            </a:r>
          </a:p>
        </p:txBody>
      </p:sp>
      <p:sp>
        <p:nvSpPr>
          <p:cNvPr id="6" name="TextBox 5">
            <a:extLst>
              <a:ext uri="{FF2B5EF4-FFF2-40B4-BE49-F238E27FC236}">
                <a16:creationId xmlns:a16="http://schemas.microsoft.com/office/drawing/2014/main" id="{D2986B74-7E42-457A-6212-94C04D004929}"/>
              </a:ext>
            </a:extLst>
          </p:cNvPr>
          <p:cNvSpPr txBox="1">
            <a:spLocks/>
          </p:cNvSpPr>
          <p:nvPr/>
        </p:nvSpPr>
        <p:spPr>
          <a:xfrm>
            <a:off x="487804" y="836613"/>
            <a:ext cx="3151867" cy="3508358"/>
          </a:xfrm>
          <a:prstGeom prst="rect">
            <a:avLst/>
          </a:prstGeom>
          <a:noFill/>
        </p:spPr>
        <p:txBody>
          <a:bodyPr wrap="square" lIns="0" tIns="36538" rIns="0" bIns="0" rtlCol="0" anchor="t">
            <a:spAutoFit/>
          </a:bodyPr>
          <a:lstStyle/>
          <a:p>
            <a:pPr marL="0" marR="0" lvl="0" indent="0" algn="l" defTabSz="913943" rtl="0" eaLnBrk="1" fontAlgn="auto" latinLnBrk="0" hangingPunct="1">
              <a:lnSpc>
                <a:spcPct val="100000"/>
              </a:lnSpc>
              <a:spcBef>
                <a:spcPts val="0"/>
              </a:spcBef>
              <a:spcAft>
                <a:spcPts val="600"/>
              </a:spcAft>
              <a:buClr>
                <a:srgbClr val="FFD200"/>
              </a:buClr>
              <a:buSzPct val="70000"/>
              <a:buFontTx/>
              <a:buNone/>
              <a:tabLst/>
              <a:defRPr/>
            </a:pPr>
            <a:r>
              <a:rPr kumimoji="0" lang="en-US" sz="1198" b="1" i="0" u="none" strike="noStrike" kern="0" cap="none" spc="0" normalizeH="0" baseline="0" noProof="0" dirty="0">
                <a:ln>
                  <a:noFill/>
                </a:ln>
                <a:solidFill>
                  <a:srgbClr val="FFE600"/>
                </a:solidFill>
                <a:effectLst/>
                <a:uLnTx/>
                <a:uFillTx/>
                <a:latin typeface="EYInterstate Regular" panose="02000503020000020004" pitchFamily="2" charset="0"/>
                <a:ea typeface="+mn-ea"/>
                <a:cs typeface="+mn-cs"/>
              </a:rPr>
              <a:t>EY </a:t>
            </a:r>
            <a:r>
              <a:rPr kumimoji="0" lang="en-US" sz="1198" b="0" i="0" u="none" strike="noStrike" kern="0" cap="none" spc="0" normalizeH="0" baseline="0" noProof="0" dirty="0">
                <a:ln>
                  <a:noFill/>
                </a:ln>
                <a:solidFill>
                  <a:srgbClr val="FFE600"/>
                </a:solidFill>
                <a:effectLst/>
                <a:uLnTx/>
                <a:uFillTx/>
                <a:latin typeface="EYInterstate Regular" panose="02000503020000020004" pitchFamily="2" charset="0"/>
                <a:ea typeface="+mn-ea"/>
                <a:cs typeface="Arial"/>
              </a:rPr>
              <a:t>| Building a better working world</a:t>
            </a:r>
          </a:p>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endParaRPr kumimoji="0" lang="en-US" sz="1098" b="0" i="0" u="none" strike="noStrike" kern="0" cap="none" spc="0" normalizeH="0" baseline="0" noProof="0" dirty="0">
              <a:ln>
                <a:noFill/>
              </a:ln>
              <a:solidFill>
                <a:srgbClr val="FFFFFF"/>
              </a:solidFill>
              <a:effectLst/>
              <a:uLnTx/>
              <a:uFillTx/>
              <a:latin typeface="EYInterstate Regular" panose="02000503020000020004" pitchFamily="2" charset="0"/>
              <a:ea typeface="+mn-ea"/>
              <a:cs typeface="Arial"/>
            </a:endParaRPr>
          </a:p>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r>
              <a:rPr kumimoji="0" lang="en-US" sz="1098" b="0" i="0" u="none" strike="noStrike" kern="0" cap="none" spc="0" normalizeH="0" baseline="0" noProof="0" dirty="0">
                <a:ln>
                  <a:noFill/>
                </a:ln>
                <a:solidFill>
                  <a:srgbClr val="FFFFFF"/>
                </a:solidFill>
                <a:effectLst/>
                <a:uLnTx/>
                <a:uFillTx/>
                <a:latin typeface="EYInterstate Regular" panose="02000503020000020004" pitchFamily="2" charset="0"/>
                <a:ea typeface="+mn-ea"/>
                <a:cs typeface="+mn-cs"/>
              </a:rPr>
              <a:t>EY is building a better working world by creating new value for clients, people, society and the planet, while building trust in capital markets.</a:t>
            </a:r>
          </a:p>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r>
              <a:rPr kumimoji="0" lang="en-US" sz="1098" b="0" i="0" u="none" strike="noStrike" kern="0" cap="none" spc="0" normalizeH="0" baseline="0" noProof="0" dirty="0">
                <a:ln>
                  <a:noFill/>
                </a:ln>
                <a:solidFill>
                  <a:srgbClr val="FFFFFF"/>
                </a:solidFill>
                <a:effectLst/>
                <a:uLnTx/>
                <a:uFillTx/>
                <a:latin typeface="EYInterstate Regular" panose="02000503020000020004" pitchFamily="2" charset="0"/>
                <a:ea typeface="+mn-ea"/>
                <a:cs typeface="+mn-cs"/>
              </a:rPr>
              <a:t> </a:t>
            </a:r>
          </a:p>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r>
              <a:rPr kumimoji="0" lang="en-US" sz="1098" b="0" i="0" u="none" strike="noStrike" kern="0" cap="none" spc="0" normalizeH="0" baseline="0" noProof="0" dirty="0">
                <a:ln>
                  <a:noFill/>
                </a:ln>
                <a:solidFill>
                  <a:srgbClr val="FFFFFF"/>
                </a:solidFill>
                <a:effectLst/>
                <a:uLnTx/>
                <a:uFillTx/>
                <a:latin typeface="EYInterstate Regular" panose="02000503020000020004" pitchFamily="2" charset="0"/>
                <a:ea typeface="+mn-ea"/>
                <a:cs typeface="+mn-cs"/>
              </a:rPr>
              <a:t>Enabled by data, AI and advanced technology, EY teams help clients shape the future with confidence and develop answers for the most pressing issues of today and tomorrow. </a:t>
            </a:r>
          </a:p>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r>
              <a:rPr kumimoji="0" lang="en-US" sz="1098" b="0" i="0" u="none" strike="noStrike" kern="0" cap="none" spc="0" normalizeH="0" baseline="0" noProof="0" dirty="0">
                <a:ln>
                  <a:noFill/>
                </a:ln>
                <a:solidFill>
                  <a:srgbClr val="FFFFFF"/>
                </a:solidFill>
                <a:effectLst/>
                <a:uLnTx/>
                <a:uFillTx/>
                <a:latin typeface="EYInterstate Regular" panose="02000503020000020004" pitchFamily="2" charset="0"/>
                <a:ea typeface="+mn-ea"/>
                <a:cs typeface="+mn-cs"/>
              </a:rPr>
              <a:t> </a:t>
            </a:r>
          </a:p>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r>
              <a:rPr kumimoji="0" lang="en-US" sz="1098" b="0" i="0" u="none" strike="noStrike" kern="0" cap="none" spc="0" normalizeH="0" baseline="0" noProof="0" dirty="0">
                <a:ln>
                  <a:noFill/>
                </a:ln>
                <a:solidFill>
                  <a:srgbClr val="FFFFFF"/>
                </a:solidFill>
                <a:effectLst/>
                <a:uLnTx/>
                <a:uFillTx/>
                <a:latin typeface="EYInterstate Regular" panose="02000503020000020004" pitchFamily="2" charset="0"/>
                <a:ea typeface="+mn-ea"/>
                <a:cs typeface="+mn-cs"/>
              </a:rPr>
              <a:t>EY teams work across a full spectrum of services in assurance, consulting, tax, strategy and transactions. Fueled by sector insights, a globally connected, multidisciplinary network and diverse ecosystem partners, EY teams can provide services in more than 150 countries and territories.</a:t>
            </a:r>
          </a:p>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r>
              <a:rPr kumimoji="0" lang="en-US" sz="1098" b="0" i="0" u="none" strike="noStrike" kern="0" cap="none" spc="0" normalizeH="0" baseline="0" noProof="0" dirty="0">
                <a:ln>
                  <a:noFill/>
                </a:ln>
                <a:solidFill>
                  <a:srgbClr val="FFFFFF"/>
                </a:solidFill>
                <a:effectLst/>
                <a:uLnTx/>
                <a:uFillTx/>
                <a:latin typeface="EYInterstate Regular" panose="02000503020000020004" pitchFamily="2" charset="0"/>
                <a:ea typeface="+mn-ea"/>
                <a:cs typeface="+mn-cs"/>
              </a:rPr>
              <a:t> </a:t>
            </a:r>
          </a:p>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r>
              <a:rPr kumimoji="0" lang="en-US" sz="1098" b="0" i="0" u="none" strike="noStrike" kern="0" cap="none" spc="0" normalizeH="0" baseline="0" noProof="0" dirty="0">
                <a:ln>
                  <a:noFill/>
                </a:ln>
                <a:solidFill>
                  <a:srgbClr val="FFE600"/>
                </a:solidFill>
                <a:effectLst/>
                <a:uLnTx/>
                <a:uFillTx/>
                <a:latin typeface="EYInterstate Regular" panose="02000503020000020004" pitchFamily="2" charset="0"/>
                <a:ea typeface="+mn-ea"/>
                <a:cs typeface="+mn-cs"/>
              </a:rPr>
              <a:t>All in to shape the future with confidence. </a:t>
            </a:r>
          </a:p>
        </p:txBody>
      </p:sp>
    </p:spTree>
    <p:custDataLst>
      <p:custData r:id="rId1"/>
    </p:custDataLst>
    <p:extLst>
      <p:ext uri="{BB962C8B-B14F-4D97-AF65-F5344CB8AC3E}">
        <p14:creationId xmlns:p14="http://schemas.microsoft.com/office/powerpoint/2010/main" val="696633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A072C9-297C-391B-044A-5427F048B81F}"/>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6291CD3-2DE5-C50D-0EA2-BA89F70DB75B}"/>
              </a:ext>
            </a:extLst>
          </p:cNvPr>
          <p:cNvGraphicFramePr>
            <a:graphicFrameLocks noChangeAspect="1"/>
          </p:cNvGraphicFramePr>
          <p:nvPr>
            <p:custDataLst>
              <p:tags r:id="rId2"/>
            </p:custDataLst>
            <p:extLst>
              <p:ext uri="{D42A27DB-BD31-4B8C-83A1-F6EECF244321}">
                <p14:modId xmlns:p14="http://schemas.microsoft.com/office/powerpoint/2010/main" val="2921942309"/>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86291CD3-2DE5-C50D-0EA2-BA89F70DB75B}"/>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868BB8-2726-8A74-5573-BADF649562F0}"/>
              </a:ext>
            </a:extLst>
          </p:cNvPr>
          <p:cNvSpPr>
            <a:spLocks noGrp="1"/>
          </p:cNvSpPr>
          <p:nvPr>
            <p:ph type="title"/>
          </p:nvPr>
        </p:nvSpPr>
        <p:spPr/>
        <p:txBody>
          <a:bodyPr vert="horz"/>
          <a:lstStyle/>
          <a:p>
            <a:r>
              <a:rPr lang="en-US" sz="3200" dirty="0">
                <a:latin typeface="EYInterstate Regular" panose="02000503020000020004" pitchFamily="2" charset="0"/>
              </a:rPr>
              <a:t>Objectives</a:t>
            </a:r>
          </a:p>
        </p:txBody>
      </p:sp>
      <p:sp>
        <p:nvSpPr>
          <p:cNvPr id="4" name="Content Placeholder 2">
            <a:extLst>
              <a:ext uri="{FF2B5EF4-FFF2-40B4-BE49-F238E27FC236}">
                <a16:creationId xmlns:a16="http://schemas.microsoft.com/office/drawing/2014/main" id="{B0A2645A-F1A9-403A-ECD0-A7DA837E2F08}"/>
              </a:ext>
            </a:extLst>
          </p:cNvPr>
          <p:cNvSpPr txBox="1">
            <a:spLocks/>
          </p:cNvSpPr>
          <p:nvPr/>
        </p:nvSpPr>
        <p:spPr>
          <a:xfrm>
            <a:off x="485523" y="1426965"/>
            <a:ext cx="11227051" cy="369332"/>
          </a:xfrm>
          <a:prstGeom prst="rect">
            <a:avLst/>
          </a:prstGeom>
        </p:spPr>
        <p:txBody>
          <a:bodyPr wrap="square" lIns="0" tIns="0" rIns="0" bIns="0">
            <a:sp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spcAft>
                <a:spcPts val="1199"/>
              </a:spcAft>
              <a:buFont typeface="Wingdings" pitchFamily="2" charset="2"/>
              <a:buNone/>
            </a:pPr>
            <a:r>
              <a:rPr lang="en-US" sz="2400" b="1" dirty="0"/>
              <a:t>After successfully completing this course, participants should be able to:</a:t>
            </a:r>
          </a:p>
        </p:txBody>
      </p:sp>
      <p:sp>
        <p:nvSpPr>
          <p:cNvPr id="7" name="Content Placeholder 2">
            <a:extLst>
              <a:ext uri="{FF2B5EF4-FFF2-40B4-BE49-F238E27FC236}">
                <a16:creationId xmlns:a16="http://schemas.microsoft.com/office/drawing/2014/main" id="{4AE58C97-6F8B-D8AA-D330-C6E051B22FBC}"/>
              </a:ext>
            </a:extLst>
          </p:cNvPr>
          <p:cNvSpPr txBox="1">
            <a:spLocks/>
          </p:cNvSpPr>
          <p:nvPr/>
        </p:nvSpPr>
        <p:spPr>
          <a:xfrm>
            <a:off x="2772424" y="2716252"/>
            <a:ext cx="2068513" cy="2312950"/>
          </a:xfrm>
          <a:prstGeom prst="rect">
            <a:avLst/>
          </a:prstGeom>
          <a:solidFill>
            <a:srgbClr val="FF4136"/>
          </a:solidFill>
        </p:spPr>
        <p:txBody>
          <a:bodyPr vert="horz" lIns="91440" tIns="548640" rIns="9144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lgn="ctr">
              <a:spcBef>
                <a:spcPts val="0"/>
              </a:spcBef>
              <a:spcAft>
                <a:spcPts val="600"/>
              </a:spcAft>
              <a:buNone/>
            </a:pPr>
            <a:r>
              <a:rPr lang="en-IN" dirty="0"/>
              <a:t>Identify 2025–2026 Priority Guidance Plan projects impacting</a:t>
            </a:r>
            <a:br>
              <a:rPr lang="en-IN" dirty="0"/>
            </a:br>
            <a:r>
              <a:rPr lang="en-IN" dirty="0"/>
              <a:t>tax-exempt organizations</a:t>
            </a:r>
          </a:p>
        </p:txBody>
      </p:sp>
      <p:sp>
        <p:nvSpPr>
          <p:cNvPr id="9" name="Content Placeholder 2">
            <a:extLst>
              <a:ext uri="{FF2B5EF4-FFF2-40B4-BE49-F238E27FC236}">
                <a16:creationId xmlns:a16="http://schemas.microsoft.com/office/drawing/2014/main" id="{CC8E6973-B27B-2899-9D52-A6080A00BDF1}"/>
              </a:ext>
            </a:extLst>
          </p:cNvPr>
          <p:cNvSpPr txBox="1">
            <a:spLocks/>
          </p:cNvSpPr>
          <p:nvPr/>
        </p:nvSpPr>
        <p:spPr>
          <a:xfrm>
            <a:off x="5067571" y="2716252"/>
            <a:ext cx="2066544" cy="2312950"/>
          </a:xfrm>
          <a:prstGeom prst="rect">
            <a:avLst/>
          </a:prstGeom>
          <a:solidFill>
            <a:srgbClr val="FF6D00"/>
          </a:solidFill>
        </p:spPr>
        <p:txBody>
          <a:bodyPr vert="horz" lIns="91440" tIns="548640" rIns="9144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lgn="ctr">
              <a:spcBef>
                <a:spcPts val="0"/>
              </a:spcBef>
              <a:spcAft>
                <a:spcPts val="600"/>
              </a:spcAft>
              <a:buNone/>
            </a:pPr>
            <a:r>
              <a:rPr lang="en-US" dirty="0"/>
              <a:t>Identify key updates to the 2025 Forms 990, 990-PF and 990-T, schedules and instructions</a:t>
            </a:r>
          </a:p>
        </p:txBody>
      </p:sp>
      <p:sp>
        <p:nvSpPr>
          <p:cNvPr id="13" name="Content Placeholder 2">
            <a:extLst>
              <a:ext uri="{FF2B5EF4-FFF2-40B4-BE49-F238E27FC236}">
                <a16:creationId xmlns:a16="http://schemas.microsoft.com/office/drawing/2014/main" id="{B921528B-0EB0-EA20-9174-A45006D4FE8E}"/>
              </a:ext>
            </a:extLst>
          </p:cNvPr>
          <p:cNvSpPr txBox="1">
            <a:spLocks/>
          </p:cNvSpPr>
          <p:nvPr/>
        </p:nvSpPr>
        <p:spPr>
          <a:xfrm>
            <a:off x="7357666" y="2716252"/>
            <a:ext cx="2068513" cy="2312950"/>
          </a:xfrm>
          <a:prstGeom prst="rect">
            <a:avLst/>
          </a:prstGeom>
          <a:solidFill>
            <a:srgbClr val="2DB757"/>
          </a:solidFill>
        </p:spPr>
        <p:txBody>
          <a:bodyPr vert="horz" lIns="91440" tIns="548640" rIns="9144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lgn="ctr">
              <a:spcBef>
                <a:spcPts val="0"/>
              </a:spcBef>
              <a:spcAft>
                <a:spcPts val="600"/>
              </a:spcAft>
              <a:buNone/>
            </a:pPr>
            <a:r>
              <a:rPr lang="en-IN" dirty="0"/>
              <a:t>Discuss implications of increased scrutiny of</a:t>
            </a:r>
            <a:br>
              <a:rPr lang="en-IN" dirty="0"/>
            </a:br>
            <a:r>
              <a:rPr lang="en-IN" dirty="0"/>
              <a:t>tax-exempt hospitals’ community benefit</a:t>
            </a:r>
          </a:p>
        </p:txBody>
      </p:sp>
      <p:sp>
        <p:nvSpPr>
          <p:cNvPr id="14" name="Content Placeholder 2">
            <a:extLst>
              <a:ext uri="{FF2B5EF4-FFF2-40B4-BE49-F238E27FC236}">
                <a16:creationId xmlns:a16="http://schemas.microsoft.com/office/drawing/2014/main" id="{5E1C80FC-99E9-B5B8-88D1-4E95D81C6452}"/>
              </a:ext>
            </a:extLst>
          </p:cNvPr>
          <p:cNvSpPr txBox="1">
            <a:spLocks/>
          </p:cNvSpPr>
          <p:nvPr/>
        </p:nvSpPr>
        <p:spPr>
          <a:xfrm>
            <a:off x="9647238" y="2716252"/>
            <a:ext cx="2068513" cy="2312950"/>
          </a:xfrm>
          <a:prstGeom prst="rect">
            <a:avLst/>
          </a:prstGeom>
          <a:solidFill>
            <a:srgbClr val="27ACAA"/>
          </a:solidFill>
        </p:spPr>
        <p:txBody>
          <a:bodyPr vert="horz" lIns="91440" tIns="548640" rIns="9144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lgn="ctr">
              <a:spcBef>
                <a:spcPts val="0"/>
              </a:spcBef>
              <a:spcAft>
                <a:spcPts val="600"/>
              </a:spcAft>
              <a:buNone/>
            </a:pPr>
            <a:r>
              <a:rPr lang="en-IN" dirty="0"/>
              <a:t>Explain significance of recent judicial and regulatory developments affecting exempt organizations</a:t>
            </a:r>
          </a:p>
        </p:txBody>
      </p:sp>
      <p:sp>
        <p:nvSpPr>
          <p:cNvPr id="16" name="Content Placeholder 2">
            <a:extLst>
              <a:ext uri="{FF2B5EF4-FFF2-40B4-BE49-F238E27FC236}">
                <a16:creationId xmlns:a16="http://schemas.microsoft.com/office/drawing/2014/main" id="{39C14C3C-7175-2E0B-F670-2728FD38BA10}"/>
              </a:ext>
            </a:extLst>
          </p:cNvPr>
          <p:cNvSpPr txBox="1">
            <a:spLocks/>
          </p:cNvSpPr>
          <p:nvPr/>
        </p:nvSpPr>
        <p:spPr>
          <a:xfrm>
            <a:off x="479425" y="2716252"/>
            <a:ext cx="2068513" cy="2312950"/>
          </a:xfrm>
          <a:prstGeom prst="rect">
            <a:avLst/>
          </a:prstGeom>
          <a:solidFill>
            <a:srgbClr val="750E5C"/>
          </a:solidFill>
        </p:spPr>
        <p:txBody>
          <a:bodyPr vert="horz" lIns="91440" tIns="548640" rIns="9144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indent="0" algn="ctr">
              <a:spcBef>
                <a:spcPts val="0"/>
              </a:spcBef>
              <a:spcAft>
                <a:spcPts val="600"/>
              </a:spcAft>
              <a:buFont typeface="Wingdings" pitchFamily="2" charset="2"/>
              <a:buNone/>
            </a:pPr>
            <a:r>
              <a:rPr lang="en-IN" dirty="0"/>
              <a:t>Explain the role and activities of the IRS tax-exempt (TE) and government entities (GE) division</a:t>
            </a:r>
          </a:p>
        </p:txBody>
      </p:sp>
      <p:sp>
        <p:nvSpPr>
          <p:cNvPr id="22" name="Oval 21">
            <a:extLst>
              <a:ext uri="{FF2B5EF4-FFF2-40B4-BE49-F238E27FC236}">
                <a16:creationId xmlns:a16="http://schemas.microsoft.com/office/drawing/2014/main" id="{65533D3A-E27F-27BF-0100-E5DB376BAF32}"/>
              </a:ext>
            </a:extLst>
          </p:cNvPr>
          <p:cNvSpPr/>
          <p:nvPr/>
        </p:nvSpPr>
        <p:spPr>
          <a:xfrm>
            <a:off x="1115484" y="2350068"/>
            <a:ext cx="732366" cy="732366"/>
          </a:xfrm>
          <a:prstGeom prst="ellipse">
            <a:avLst/>
          </a:prstGeom>
          <a:solidFill>
            <a:srgbClr val="141115"/>
          </a:solidFill>
          <a:ln w="44450" cap="flat" cmpd="sng" algn="ctr">
            <a:solidFill>
              <a:srgbClr val="750E5C"/>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tx2"/>
              </a:buClr>
            </a:pPr>
            <a:r>
              <a:rPr lang="en-US" sz="3200" b="1" dirty="0">
                <a:solidFill>
                  <a:schemeClr val="bg1"/>
                </a:solidFill>
                <a:latin typeface="EYInterstate Regular" panose="02000503020000020004" pitchFamily="2" charset="0"/>
              </a:rPr>
              <a:t>1</a:t>
            </a:r>
          </a:p>
        </p:txBody>
      </p:sp>
      <p:sp>
        <p:nvSpPr>
          <p:cNvPr id="23" name="Oval 22">
            <a:extLst>
              <a:ext uri="{FF2B5EF4-FFF2-40B4-BE49-F238E27FC236}">
                <a16:creationId xmlns:a16="http://schemas.microsoft.com/office/drawing/2014/main" id="{61EDE965-C67A-7493-646D-9EED4D9CDF84}"/>
              </a:ext>
            </a:extLst>
          </p:cNvPr>
          <p:cNvSpPr/>
          <p:nvPr/>
        </p:nvSpPr>
        <p:spPr>
          <a:xfrm>
            <a:off x="3449109" y="2350068"/>
            <a:ext cx="732366" cy="732366"/>
          </a:xfrm>
          <a:prstGeom prst="ellipse">
            <a:avLst/>
          </a:prstGeom>
          <a:solidFill>
            <a:srgbClr val="0E1515"/>
          </a:solidFill>
          <a:ln w="44450" cap="flat" cmpd="sng" algn="ctr">
            <a:solidFill>
              <a:srgbClr val="FF413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tx2"/>
              </a:buClr>
            </a:pPr>
            <a:r>
              <a:rPr lang="en-US" sz="3200" b="1" dirty="0">
                <a:solidFill>
                  <a:schemeClr val="bg1"/>
                </a:solidFill>
                <a:latin typeface="EYInterstate Regular" panose="02000503020000020004" pitchFamily="2" charset="0"/>
              </a:rPr>
              <a:t>2</a:t>
            </a:r>
          </a:p>
        </p:txBody>
      </p:sp>
      <p:sp>
        <p:nvSpPr>
          <p:cNvPr id="24" name="Oval 23">
            <a:extLst>
              <a:ext uri="{FF2B5EF4-FFF2-40B4-BE49-F238E27FC236}">
                <a16:creationId xmlns:a16="http://schemas.microsoft.com/office/drawing/2014/main" id="{A02C3C4F-3CD6-2165-C108-1161C137173B}"/>
              </a:ext>
            </a:extLst>
          </p:cNvPr>
          <p:cNvSpPr/>
          <p:nvPr/>
        </p:nvSpPr>
        <p:spPr>
          <a:xfrm>
            <a:off x="5725584" y="2350068"/>
            <a:ext cx="732366" cy="732366"/>
          </a:xfrm>
          <a:prstGeom prst="ellipse">
            <a:avLst/>
          </a:prstGeom>
          <a:solidFill>
            <a:srgbClr val="0E0E14"/>
          </a:solidFill>
          <a:ln w="44450" cap="flat" cmpd="sng" algn="ctr">
            <a:solidFill>
              <a:srgbClr val="FF6D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tx2"/>
              </a:buClr>
            </a:pPr>
            <a:r>
              <a:rPr lang="en-US" sz="3200" b="1" dirty="0">
                <a:solidFill>
                  <a:schemeClr val="bg1"/>
                </a:solidFill>
                <a:latin typeface="EYInterstate Regular" panose="02000503020000020004" pitchFamily="2" charset="0"/>
              </a:rPr>
              <a:t>3</a:t>
            </a:r>
          </a:p>
        </p:txBody>
      </p:sp>
      <p:sp>
        <p:nvSpPr>
          <p:cNvPr id="25" name="Oval 24">
            <a:extLst>
              <a:ext uri="{FF2B5EF4-FFF2-40B4-BE49-F238E27FC236}">
                <a16:creationId xmlns:a16="http://schemas.microsoft.com/office/drawing/2014/main" id="{3C010ABA-C476-19C7-F47E-90007232932A}"/>
              </a:ext>
            </a:extLst>
          </p:cNvPr>
          <p:cNvSpPr/>
          <p:nvPr/>
        </p:nvSpPr>
        <p:spPr>
          <a:xfrm>
            <a:off x="8030634" y="2350068"/>
            <a:ext cx="732366" cy="732366"/>
          </a:xfrm>
          <a:prstGeom prst="ellipse">
            <a:avLst/>
          </a:prstGeom>
          <a:solidFill>
            <a:srgbClr val="0E0E14"/>
          </a:solidFill>
          <a:ln w="44450" cap="flat" cmpd="sng" algn="ctr">
            <a:solidFill>
              <a:srgbClr val="2DB757"/>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tx2"/>
              </a:buClr>
            </a:pPr>
            <a:r>
              <a:rPr lang="en-US" sz="3200" b="1" dirty="0">
                <a:solidFill>
                  <a:schemeClr val="bg1"/>
                </a:solidFill>
                <a:latin typeface="EYInterstate Regular" panose="02000503020000020004" pitchFamily="2" charset="0"/>
              </a:rPr>
              <a:t>4</a:t>
            </a:r>
          </a:p>
        </p:txBody>
      </p:sp>
      <p:sp>
        <p:nvSpPr>
          <p:cNvPr id="26" name="Oval 25">
            <a:extLst>
              <a:ext uri="{FF2B5EF4-FFF2-40B4-BE49-F238E27FC236}">
                <a16:creationId xmlns:a16="http://schemas.microsoft.com/office/drawing/2014/main" id="{CF8CBF88-3495-F671-71B2-9D486FADBD6A}"/>
              </a:ext>
            </a:extLst>
          </p:cNvPr>
          <p:cNvSpPr/>
          <p:nvPr/>
        </p:nvSpPr>
        <p:spPr>
          <a:xfrm>
            <a:off x="10316634" y="2350068"/>
            <a:ext cx="732366" cy="732366"/>
          </a:xfrm>
          <a:prstGeom prst="ellipse">
            <a:avLst/>
          </a:prstGeom>
          <a:solidFill>
            <a:srgbClr val="0E0E14"/>
          </a:solidFill>
          <a:ln w="44450" cap="flat" cmpd="sng" algn="ctr">
            <a:solidFill>
              <a:srgbClr val="27ACAA"/>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buClr>
                <a:schemeClr val="tx2"/>
              </a:buClr>
            </a:pPr>
            <a:r>
              <a:rPr lang="en-US" sz="3200" b="1" dirty="0">
                <a:solidFill>
                  <a:schemeClr val="bg1"/>
                </a:solidFill>
                <a:latin typeface="EYInterstate Regular" panose="02000503020000020004" pitchFamily="2" charset="0"/>
              </a:rPr>
              <a:t>5</a:t>
            </a:r>
          </a:p>
        </p:txBody>
      </p:sp>
    </p:spTree>
    <p:extLst>
      <p:ext uri="{BB962C8B-B14F-4D97-AF65-F5344CB8AC3E}">
        <p14:creationId xmlns:p14="http://schemas.microsoft.com/office/powerpoint/2010/main" val="351867073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AF86FA-45BE-8D0D-193D-77064D3947F1}"/>
              </a:ext>
            </a:extLst>
          </p:cNvPr>
          <p:cNvSpPr>
            <a:spLocks noGrp="1"/>
          </p:cNvSpPr>
          <p:nvPr>
            <p:ph type="title"/>
          </p:nvPr>
        </p:nvSpPr>
        <p:spPr>
          <a:xfrm>
            <a:off x="485775" y="2750335"/>
            <a:ext cx="7394575" cy="2869882"/>
          </a:xfrm>
        </p:spPr>
        <p:txBody>
          <a:bodyPr/>
          <a:lstStyle/>
          <a:p>
            <a:r>
              <a:rPr lang="en-IN" dirty="0">
                <a:latin typeface="EYInterstate Regular" panose="02000503020000020004" pitchFamily="2" charset="0"/>
              </a:rPr>
              <a:t>IRS update</a:t>
            </a:r>
          </a:p>
        </p:txBody>
      </p:sp>
      <p:cxnSp>
        <p:nvCxnSpPr>
          <p:cNvPr id="2" name="Straight Connector 1">
            <a:extLst>
              <a:ext uri="{FF2B5EF4-FFF2-40B4-BE49-F238E27FC236}">
                <a16:creationId xmlns:a16="http://schemas.microsoft.com/office/drawing/2014/main" id="{0CEAB91F-EB93-5D5A-8D1D-F262D6E4E117}"/>
              </a:ext>
            </a:extLst>
          </p:cNvPr>
          <p:cNvCxnSpPr>
            <a:cxnSpLocks/>
          </p:cNvCxnSpPr>
          <p:nvPr/>
        </p:nvCxnSpPr>
        <p:spPr>
          <a:xfrm>
            <a:off x="479518" y="6407016"/>
            <a:ext cx="0" cy="18288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Footer Placeholder">
            <a:extLst>
              <a:ext uri="{FF2B5EF4-FFF2-40B4-BE49-F238E27FC236}">
                <a16:creationId xmlns:a16="http://schemas.microsoft.com/office/drawing/2014/main" id="{6C78EEF3-2C5F-DC9B-428B-8DB9832CA22A}"/>
              </a:ext>
            </a:extLst>
          </p:cNvPr>
          <p:cNvSpPr txBox="1">
            <a:spLocks/>
          </p:cNvSpPr>
          <p:nvPr/>
        </p:nvSpPr>
        <p:spPr>
          <a:xfrm>
            <a:off x="490678" y="6437115"/>
            <a:ext cx="5486400" cy="123111"/>
          </a:xfrm>
          <a:prstGeom prst="rect">
            <a:avLst/>
          </a:prstGeom>
        </p:spPr>
        <p:txBody>
          <a:bodyPr vert="horz" lIns="91440" tIns="0" rIns="0" bIns="0" rtlCol="0" anchor="t">
            <a:noAutofit/>
          </a:bodyPr>
          <a:lstStyle>
            <a:defPPr>
              <a:defRPr lang="en-US"/>
            </a:defPPr>
            <a:lvl1pPr marL="0" algn="l" defTabSz="914400" rtl="0" eaLnBrk="1" latinLnBrk="0" hangingPunct="1">
              <a:defRPr lang="en-IN" sz="8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Form 990 and IRS Updates 2026</a:t>
            </a:r>
          </a:p>
        </p:txBody>
      </p:sp>
      <p:sp>
        <p:nvSpPr>
          <p:cNvPr id="5" name="Slide Number Placeholder">
            <a:extLst>
              <a:ext uri="{FF2B5EF4-FFF2-40B4-BE49-F238E27FC236}">
                <a16:creationId xmlns:a16="http://schemas.microsoft.com/office/drawing/2014/main" id="{AC185214-99A4-63A3-1DD9-E24FC7B29EF4}"/>
              </a:ext>
            </a:extLst>
          </p:cNvPr>
          <p:cNvSpPr txBox="1">
            <a:spLocks/>
          </p:cNvSpPr>
          <p:nvPr/>
        </p:nvSpPr>
        <p:spPr>
          <a:xfrm>
            <a:off x="102599" y="6437115"/>
            <a:ext cx="365760" cy="123111"/>
          </a:xfrm>
          <a:prstGeom prst="rect">
            <a:avLst/>
          </a:prstGeom>
        </p:spPr>
        <p:txBody>
          <a:bodyPr vert="horz" lIns="0" tIns="0" rIns="91440" bIns="0" rtlCol="0" anchor="t">
            <a:noAutofit/>
          </a:bodyPr>
          <a:lstStyle>
            <a:defPPr>
              <a:defRPr lang="en-US"/>
            </a:defPPr>
            <a:lvl1pPr marL="0" algn="r" defTabSz="914400" rtl="0" eaLnBrk="1" latinLnBrk="0" hangingPunct="1">
              <a:defRPr lang="en-IN"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GB" smtClean="0"/>
              <a:pPr/>
              <a:t>7</a:t>
            </a:fld>
            <a:endParaRPr lang="en-GB" dirty="0"/>
          </a:p>
        </p:txBody>
      </p:sp>
    </p:spTree>
    <p:extLst>
      <p:ext uri="{BB962C8B-B14F-4D97-AF65-F5344CB8AC3E}">
        <p14:creationId xmlns:p14="http://schemas.microsoft.com/office/powerpoint/2010/main" val="3772903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64209564-C301-3B46-7372-79A4A5A093FF}"/>
              </a:ext>
            </a:extLst>
          </p:cNvPr>
          <p:cNvSpPr txBox="1">
            <a:spLocks/>
          </p:cNvSpPr>
          <p:nvPr/>
        </p:nvSpPr>
        <p:spPr>
          <a:xfrm>
            <a:off x="479426" y="2514175"/>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Less than 1</a:t>
            </a:r>
          </a:p>
        </p:txBody>
      </p:sp>
      <p:sp>
        <p:nvSpPr>
          <p:cNvPr id="9" name="Content Placeholder 7">
            <a:extLst>
              <a:ext uri="{FF2B5EF4-FFF2-40B4-BE49-F238E27FC236}">
                <a16:creationId xmlns:a16="http://schemas.microsoft.com/office/drawing/2014/main" id="{CEDCC375-C970-F0E5-106A-75989D81D7AC}"/>
              </a:ext>
            </a:extLst>
          </p:cNvPr>
          <p:cNvSpPr txBox="1">
            <a:spLocks/>
          </p:cNvSpPr>
          <p:nvPr/>
        </p:nvSpPr>
        <p:spPr>
          <a:xfrm>
            <a:off x="479426" y="3473484"/>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1–5</a:t>
            </a:r>
          </a:p>
        </p:txBody>
      </p:sp>
      <p:sp>
        <p:nvSpPr>
          <p:cNvPr id="11" name="Content Placeholder 7">
            <a:extLst>
              <a:ext uri="{FF2B5EF4-FFF2-40B4-BE49-F238E27FC236}">
                <a16:creationId xmlns:a16="http://schemas.microsoft.com/office/drawing/2014/main" id="{9EF3A7C6-82DB-5CA1-127A-241C943CDF6E}"/>
              </a:ext>
            </a:extLst>
          </p:cNvPr>
          <p:cNvSpPr txBox="1">
            <a:spLocks/>
          </p:cNvSpPr>
          <p:nvPr/>
        </p:nvSpPr>
        <p:spPr>
          <a:xfrm>
            <a:off x="479426" y="443279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5–10</a:t>
            </a:r>
          </a:p>
        </p:txBody>
      </p:sp>
      <p:sp>
        <p:nvSpPr>
          <p:cNvPr id="17" name="Content Placeholder 7">
            <a:extLst>
              <a:ext uri="{FF2B5EF4-FFF2-40B4-BE49-F238E27FC236}">
                <a16:creationId xmlns:a16="http://schemas.microsoft.com/office/drawing/2014/main" id="{D350CBFB-7284-2C8B-2F63-B2FDA07181C3}"/>
              </a:ext>
            </a:extLst>
          </p:cNvPr>
          <p:cNvSpPr txBox="1">
            <a:spLocks/>
          </p:cNvSpPr>
          <p:nvPr/>
        </p:nvSpPr>
        <p:spPr>
          <a:xfrm>
            <a:off x="479426" y="5392103"/>
            <a:ext cx="11227052" cy="716597"/>
          </a:xfrm>
          <a:prstGeom prst="rect">
            <a:avLst/>
          </a:prstGeom>
          <a:solidFill>
            <a:srgbClr val="747480">
              <a:alpha val="20000"/>
            </a:srgbClr>
          </a:solidFill>
        </p:spPr>
        <p:txBody>
          <a:bodyPr lIns="731520" tIns="0" rIns="0" bIns="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40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40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400"/>
              </a:spcBef>
              <a:spcAft>
                <a:spcPts val="400"/>
              </a:spcAft>
              <a:buClr>
                <a:schemeClr val="tx2"/>
              </a:buClr>
              <a:buFont typeface="Wingdings" pitchFamily="2" charset="2"/>
              <a:buChar char="§"/>
              <a:tabLst/>
              <a:defRPr sz="1200" kern="1200">
                <a:solidFill>
                  <a:schemeClr val="bg1"/>
                </a:solidFill>
                <a:latin typeface="+mn-lt"/>
                <a:ea typeface="+mn-ea"/>
                <a:cs typeface="+mn-cs"/>
              </a:defRPr>
            </a:lvl6pPr>
            <a:lvl7pPr marL="1764000" indent="-252000" algn="l" defTabSz="914400" rtl="0" eaLnBrk="1" latinLnBrk="0" hangingPunct="1">
              <a:spcBef>
                <a:spcPts val="40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40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a:lstStyle>
          <a:p>
            <a:pPr marL="0" lvl="1" indent="0">
              <a:spcBef>
                <a:spcPts val="0"/>
              </a:spcBef>
              <a:spcAft>
                <a:spcPts val="0"/>
              </a:spcAft>
              <a:buNone/>
            </a:pPr>
            <a:r>
              <a:rPr lang="en-IN" sz="1800" dirty="0">
                <a:solidFill>
                  <a:schemeClr val="lt1"/>
                </a:solidFill>
              </a:rPr>
              <a:t>More than 10</a:t>
            </a:r>
          </a:p>
        </p:txBody>
      </p:sp>
      <p:sp>
        <p:nvSpPr>
          <p:cNvPr id="5" name="Title 4">
            <a:extLst>
              <a:ext uri="{FF2B5EF4-FFF2-40B4-BE49-F238E27FC236}">
                <a16:creationId xmlns:a16="http://schemas.microsoft.com/office/drawing/2014/main" id="{C67E6B72-F15D-D406-C099-BCE2AE6D8824}"/>
              </a:ext>
            </a:extLst>
          </p:cNvPr>
          <p:cNvSpPr>
            <a:spLocks noGrp="1"/>
          </p:cNvSpPr>
          <p:nvPr>
            <p:ph type="title"/>
          </p:nvPr>
        </p:nvSpPr>
        <p:spPr/>
        <p:txBody>
          <a:bodyPr/>
          <a:lstStyle/>
          <a:p>
            <a:r>
              <a:rPr lang="en-IN" sz="3200" dirty="0"/>
              <a:t>Polling question 1</a:t>
            </a:r>
          </a:p>
        </p:txBody>
      </p:sp>
      <p:sp>
        <p:nvSpPr>
          <p:cNvPr id="7" name="Rectangle 6">
            <a:extLst>
              <a:ext uri="{FF2B5EF4-FFF2-40B4-BE49-F238E27FC236}">
                <a16:creationId xmlns:a16="http://schemas.microsoft.com/office/drawing/2014/main" id="{AAE877B0-0FD2-75AC-CE19-DCBBF224F017}"/>
              </a:ext>
            </a:extLst>
          </p:cNvPr>
          <p:cNvSpPr>
            <a:spLocks/>
          </p:cNvSpPr>
          <p:nvPr/>
        </p:nvSpPr>
        <p:spPr>
          <a:xfrm>
            <a:off x="485523" y="1418491"/>
            <a:ext cx="11227052" cy="738664"/>
          </a:xfrm>
          <a:prstGeom prst="rect">
            <a:avLst/>
          </a:prstGeom>
          <a:no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IN" sz="2400" b="1" dirty="0">
                <a:latin typeface="EYInterstate Regular" panose="02000503020000020004" pitchFamily="2" charset="0"/>
              </a:rPr>
              <a:t>How many years of experience do you have </a:t>
            </a:r>
            <a:r>
              <a:rPr lang="en-IN" sz="2400" b="1" dirty="0">
                <a:solidFill>
                  <a:schemeClr val="bg1"/>
                </a:solidFill>
                <a:latin typeface="EYInterstate Regular" panose="02000503020000020004" pitchFamily="2" charset="0"/>
              </a:rPr>
              <a:t>working for </a:t>
            </a:r>
            <a:r>
              <a:rPr lang="en-IN" sz="2400" b="1" dirty="0">
                <a:latin typeface="EYInterstate Regular" panose="02000503020000020004" pitchFamily="2" charset="0"/>
              </a:rPr>
              <a:t>tax-exempt organizations?</a:t>
            </a:r>
          </a:p>
        </p:txBody>
      </p:sp>
      <p:sp>
        <p:nvSpPr>
          <p:cNvPr id="3" name="Oval 2">
            <a:extLst>
              <a:ext uri="{FF2B5EF4-FFF2-40B4-BE49-F238E27FC236}">
                <a16:creationId xmlns:a16="http://schemas.microsoft.com/office/drawing/2014/main" id="{DFEF9824-C00F-D54B-77F8-8A6CF3B7A617}"/>
              </a:ext>
            </a:extLst>
          </p:cNvPr>
          <p:cNvSpPr>
            <a:spLocks/>
          </p:cNvSpPr>
          <p:nvPr/>
        </p:nvSpPr>
        <p:spPr>
          <a:xfrm>
            <a:off x="597817" y="2669545"/>
            <a:ext cx="405856" cy="405856"/>
          </a:xfrm>
          <a:prstGeom prst="ellipse">
            <a:avLst/>
          </a:prstGeom>
          <a:solidFill>
            <a:schemeClr val="tx2"/>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A</a:t>
            </a:r>
          </a:p>
        </p:txBody>
      </p:sp>
      <p:sp>
        <p:nvSpPr>
          <p:cNvPr id="8" name="Oval 7">
            <a:extLst>
              <a:ext uri="{FF2B5EF4-FFF2-40B4-BE49-F238E27FC236}">
                <a16:creationId xmlns:a16="http://schemas.microsoft.com/office/drawing/2014/main" id="{E5D34723-3D35-8FC3-CD89-69AAF700DFD1}"/>
              </a:ext>
            </a:extLst>
          </p:cNvPr>
          <p:cNvSpPr>
            <a:spLocks/>
          </p:cNvSpPr>
          <p:nvPr/>
        </p:nvSpPr>
        <p:spPr>
          <a:xfrm>
            <a:off x="597817" y="3628854"/>
            <a:ext cx="405856" cy="405856"/>
          </a:xfrm>
          <a:prstGeom prst="ellipse">
            <a:avLst/>
          </a:prstGeom>
          <a:solidFill>
            <a:schemeClr val="tx2"/>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B</a:t>
            </a:r>
          </a:p>
        </p:txBody>
      </p:sp>
      <p:sp>
        <p:nvSpPr>
          <p:cNvPr id="10" name="Oval 9">
            <a:extLst>
              <a:ext uri="{FF2B5EF4-FFF2-40B4-BE49-F238E27FC236}">
                <a16:creationId xmlns:a16="http://schemas.microsoft.com/office/drawing/2014/main" id="{653F78A6-7220-F979-F4F6-6C17F193AD2D}"/>
              </a:ext>
            </a:extLst>
          </p:cNvPr>
          <p:cNvSpPr>
            <a:spLocks/>
          </p:cNvSpPr>
          <p:nvPr/>
        </p:nvSpPr>
        <p:spPr>
          <a:xfrm>
            <a:off x="597817" y="4588163"/>
            <a:ext cx="405856" cy="405856"/>
          </a:xfrm>
          <a:prstGeom prst="ellipse">
            <a:avLst/>
          </a:prstGeom>
          <a:solidFill>
            <a:schemeClr val="tx2"/>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C</a:t>
            </a:r>
          </a:p>
        </p:txBody>
      </p:sp>
      <p:sp>
        <p:nvSpPr>
          <p:cNvPr id="16" name="Oval 15">
            <a:extLst>
              <a:ext uri="{FF2B5EF4-FFF2-40B4-BE49-F238E27FC236}">
                <a16:creationId xmlns:a16="http://schemas.microsoft.com/office/drawing/2014/main" id="{87E2BE05-5D4E-F5B4-4276-A1020F994698}"/>
              </a:ext>
            </a:extLst>
          </p:cNvPr>
          <p:cNvSpPr>
            <a:spLocks/>
          </p:cNvSpPr>
          <p:nvPr/>
        </p:nvSpPr>
        <p:spPr>
          <a:xfrm>
            <a:off x="597817" y="5547473"/>
            <a:ext cx="405856" cy="405856"/>
          </a:xfrm>
          <a:prstGeom prst="ellipse">
            <a:avLst/>
          </a:prstGeom>
          <a:solidFill>
            <a:schemeClr val="tx2"/>
          </a:solidFill>
          <a:ln w="63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chorCtr="0">
            <a:noAutofit/>
          </a:bodyPr>
          <a:lstStyle/>
          <a:p>
            <a:pPr algn="ctr"/>
            <a:r>
              <a:rPr lang="en-IN" sz="1600" b="1" dirty="0">
                <a:solidFill>
                  <a:schemeClr val="tx1"/>
                </a:solidFill>
                <a:latin typeface="EYInterstate Regular" panose="02000503020000020004" pitchFamily="2" charset="0"/>
              </a:rPr>
              <a:t>D</a:t>
            </a:r>
          </a:p>
        </p:txBody>
      </p:sp>
    </p:spTree>
    <p:extLst>
      <p:ext uri="{BB962C8B-B14F-4D97-AF65-F5344CB8AC3E}">
        <p14:creationId xmlns:p14="http://schemas.microsoft.com/office/powerpoint/2010/main" val="410175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29B087-82CA-6372-B051-F2B172135FBC}"/>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052B97E-244A-7B24-F0CF-8A752ACB8727}"/>
              </a:ext>
            </a:extLst>
          </p:cNvPr>
          <p:cNvGraphicFramePr>
            <a:graphicFrameLocks noChangeAspect="1"/>
          </p:cNvGraphicFramePr>
          <p:nvPr>
            <p:custDataLst>
              <p:tags r:id="rId2"/>
            </p:custDataLst>
            <p:extLst>
              <p:ext uri="{D42A27DB-BD31-4B8C-83A1-F6EECF244321}">
                <p14:modId xmlns:p14="http://schemas.microsoft.com/office/powerpoint/2010/main" val="1952570650"/>
              </p:ext>
            </p:ext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B052B97E-244A-7B24-F0CF-8A752ACB8727}"/>
                          </a:ext>
                        </a:extLst>
                      </p:cNvPr>
                      <p:cNvPicPr/>
                      <p:nvPr/>
                    </p:nvPicPr>
                    <p:blipFill>
                      <a:blip r:embed="rId6"/>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5D1BB8-38EC-DF70-4C24-DC0037C69D34}"/>
              </a:ext>
            </a:extLst>
          </p:cNvPr>
          <p:cNvSpPr>
            <a:spLocks noGrp="1"/>
          </p:cNvSpPr>
          <p:nvPr>
            <p:ph type="title"/>
          </p:nvPr>
        </p:nvSpPr>
        <p:spPr>
          <a:xfrm>
            <a:off x="485523" y="369888"/>
            <a:ext cx="12235395" cy="470898"/>
          </a:xfrm>
        </p:spPr>
        <p:txBody>
          <a:bodyPr vert="horz"/>
          <a:lstStyle/>
          <a:p>
            <a:r>
              <a:rPr lang="en-IN" sz="3200" dirty="0">
                <a:latin typeface="EYInterstate Regular" panose="02000503020000020004" pitchFamily="2" charset="0"/>
              </a:rPr>
              <a:t>IRS tax-exempt and government entities division (TE/GE)</a:t>
            </a:r>
            <a:endParaRPr lang="en-US" sz="3200" dirty="0">
              <a:latin typeface="EYInterstate Regular" panose="02000503020000020004" pitchFamily="2" charset="0"/>
            </a:endParaRPr>
          </a:p>
        </p:txBody>
      </p:sp>
      <p:cxnSp>
        <p:nvCxnSpPr>
          <p:cNvPr id="9" name="Straight Connector 8">
            <a:extLst>
              <a:ext uri="{FF2B5EF4-FFF2-40B4-BE49-F238E27FC236}">
                <a16:creationId xmlns:a16="http://schemas.microsoft.com/office/drawing/2014/main" id="{D8BBDEC5-E3B4-D69A-CF36-E796C4F1EB60}"/>
              </a:ext>
            </a:extLst>
          </p:cNvPr>
          <p:cNvCxnSpPr>
            <a:cxnSpLocks/>
          </p:cNvCxnSpPr>
          <p:nvPr/>
        </p:nvCxnSpPr>
        <p:spPr>
          <a:xfrm>
            <a:off x="4201657"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7012C8-71BB-CEBC-2E50-0BD25D368073}"/>
              </a:ext>
            </a:extLst>
          </p:cNvPr>
          <p:cNvCxnSpPr>
            <a:cxnSpLocks/>
          </p:cNvCxnSpPr>
          <p:nvPr/>
        </p:nvCxnSpPr>
        <p:spPr>
          <a:xfrm>
            <a:off x="7990344" y="1412880"/>
            <a:ext cx="0" cy="4679946"/>
          </a:xfrm>
          <a:prstGeom prst="line">
            <a:avLst/>
          </a:prstGeom>
          <a:ln w="317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63FB1D-CB17-FE9E-B8AF-55D823FEA2A0}"/>
              </a:ext>
            </a:extLst>
          </p:cNvPr>
          <p:cNvSpPr txBox="1">
            <a:spLocks/>
          </p:cNvSpPr>
          <p:nvPr/>
        </p:nvSpPr>
        <p:spPr>
          <a:xfrm>
            <a:off x="479426" y="1411287"/>
            <a:ext cx="3655775" cy="4681538"/>
          </a:xfrm>
          <a:prstGeom prst="rect">
            <a:avLst/>
          </a:prstGeom>
          <a:solidFill>
            <a:srgbClr val="747480">
              <a:alpha val="35000"/>
            </a:srgbClr>
          </a:solidFill>
        </p:spPr>
        <p:txBody>
          <a:bodyPr wrap="square" lIns="182880" tIns="182880" rIns="274320" bIns="91440">
            <a:noAutofit/>
          </a:bodyPr>
          <a:lstStyle/>
          <a:p>
            <a:pPr>
              <a:spcAft>
                <a:spcPts val="1200"/>
              </a:spcAft>
            </a:pPr>
            <a:r>
              <a:rPr lang="en-IN" sz="1600" b="1" dirty="0">
                <a:solidFill>
                  <a:schemeClr val="bg1"/>
                </a:solidFill>
                <a:latin typeface="EYInterstate Regular" panose="02000503020000020004" pitchFamily="2" charset="0"/>
              </a:rPr>
              <a:t>What is TE/GE? </a:t>
            </a:r>
          </a:p>
          <a:p>
            <a:pPr>
              <a:spcAft>
                <a:spcPts val="1200"/>
              </a:spcAft>
            </a:pPr>
            <a:r>
              <a:rPr lang="en-IN" sz="1600" dirty="0">
                <a:solidFill>
                  <a:schemeClr val="bg1"/>
                </a:solidFill>
              </a:rPr>
              <a:t>Division of IRS that regulates retirement plans, exempt organizations, federal/state/local governments and Indian tribes, and tax-exempt bonds</a:t>
            </a:r>
          </a:p>
        </p:txBody>
      </p:sp>
      <p:sp>
        <p:nvSpPr>
          <p:cNvPr id="12" name="TextBox 11">
            <a:extLst>
              <a:ext uri="{FF2B5EF4-FFF2-40B4-BE49-F238E27FC236}">
                <a16:creationId xmlns:a16="http://schemas.microsoft.com/office/drawing/2014/main" id="{0703D706-A0B3-49FE-B417-F79758C2240B}"/>
              </a:ext>
            </a:extLst>
          </p:cNvPr>
          <p:cNvSpPr txBox="1">
            <a:spLocks/>
          </p:cNvSpPr>
          <p:nvPr/>
        </p:nvSpPr>
        <p:spPr>
          <a:xfrm>
            <a:off x="4268113" y="1411287"/>
            <a:ext cx="3655775" cy="4681538"/>
          </a:xfrm>
          <a:prstGeom prst="rect">
            <a:avLst/>
          </a:prstGeom>
          <a:solidFill>
            <a:srgbClr val="747480">
              <a:alpha val="35000"/>
            </a:srgbClr>
          </a:solidFill>
        </p:spPr>
        <p:txBody>
          <a:bodyPr wrap="square" lIns="182880" tIns="182880" rIns="274320" bIns="91440">
            <a:noAutofit/>
          </a:bodyPr>
          <a:lstStyle/>
          <a:p>
            <a:pPr>
              <a:spcAft>
                <a:spcPts val="1200"/>
              </a:spcAft>
            </a:pPr>
            <a:r>
              <a:rPr lang="en-IN" sz="1600" b="1" dirty="0">
                <a:solidFill>
                  <a:schemeClr val="bg1"/>
                </a:solidFill>
                <a:latin typeface="EYInterstate Regular" panose="02000503020000020004" pitchFamily="2" charset="0"/>
              </a:rPr>
              <a:t>TE/GE’s role and functions:</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Consider determination requests and issue determination letters</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Examine tax-exempt organizations for compliance with federal tax law</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Educate through compliance contacts, outreach and stakeholder partnership</a:t>
            </a:r>
          </a:p>
          <a:p>
            <a:pPr marL="182880" indent="-182880">
              <a:spcBef>
                <a:spcPts val="0"/>
              </a:spcBef>
              <a:spcAft>
                <a:spcPts val="1200"/>
              </a:spcAft>
              <a:buClr>
                <a:schemeClr val="tx2"/>
              </a:buClr>
              <a:buFont typeface="Wingdings" panose="05000000000000000000" pitchFamily="2" charset="2"/>
              <a:buChar char="§"/>
            </a:pPr>
            <a:r>
              <a:rPr lang="en-IN" sz="1600" dirty="0">
                <a:solidFill>
                  <a:schemeClr val="bg1"/>
                </a:solidFill>
              </a:rPr>
              <a:t>Offer programs to enable tax-exempt organizations to voluntarily correct mistakes and maintain compliance</a:t>
            </a:r>
          </a:p>
        </p:txBody>
      </p:sp>
      <p:sp>
        <p:nvSpPr>
          <p:cNvPr id="13" name="TextBox 12">
            <a:extLst>
              <a:ext uri="{FF2B5EF4-FFF2-40B4-BE49-F238E27FC236}">
                <a16:creationId xmlns:a16="http://schemas.microsoft.com/office/drawing/2014/main" id="{E2DB7C88-FBA3-B955-42B2-CC1014A32B0A}"/>
              </a:ext>
            </a:extLst>
          </p:cNvPr>
          <p:cNvSpPr txBox="1">
            <a:spLocks/>
          </p:cNvSpPr>
          <p:nvPr/>
        </p:nvSpPr>
        <p:spPr>
          <a:xfrm>
            <a:off x="8056800" y="1411287"/>
            <a:ext cx="3655775" cy="4681538"/>
          </a:xfrm>
          <a:prstGeom prst="rect">
            <a:avLst/>
          </a:prstGeom>
          <a:solidFill>
            <a:srgbClr val="747480">
              <a:alpha val="35000"/>
            </a:srgbClr>
          </a:solidFill>
        </p:spPr>
        <p:txBody>
          <a:bodyPr wrap="square" lIns="182880" tIns="182880" rIns="274320" bIns="91440">
            <a:noAutofit/>
          </a:bodyPr>
          <a:lstStyle/>
          <a:p>
            <a:pPr>
              <a:spcAft>
                <a:spcPts val="1200"/>
              </a:spcAft>
              <a:buClr>
                <a:schemeClr val="tx2"/>
              </a:buClr>
            </a:pPr>
            <a:r>
              <a:rPr lang="en-IN" sz="1600" b="1" dirty="0">
                <a:solidFill>
                  <a:schemeClr val="bg1"/>
                </a:solidFill>
                <a:latin typeface="EYInterstate Regular" panose="02000503020000020004" pitchFamily="2" charset="0"/>
              </a:rPr>
              <a:t>TE/GE’s priority compliance focus areas</a:t>
            </a:r>
            <a:br>
              <a:rPr lang="en-IN" sz="1600" b="1" dirty="0">
                <a:solidFill>
                  <a:schemeClr val="bg1"/>
                </a:solidFill>
                <a:latin typeface="EYInterstate Regular" panose="02000503020000020004" pitchFamily="2" charset="0"/>
              </a:rPr>
            </a:br>
            <a:r>
              <a:rPr lang="en-IN" sz="1600" dirty="0">
                <a:solidFill>
                  <a:schemeClr val="bg1"/>
                </a:solidFill>
              </a:rPr>
              <a:t>Form 990-N filers/gross receipts model</a:t>
            </a:r>
          </a:p>
          <a:p>
            <a:pPr marL="182880" indent="-182880">
              <a:spcAft>
                <a:spcPts val="1200"/>
              </a:spcAft>
              <a:buClr>
                <a:schemeClr val="tx2"/>
              </a:buClr>
              <a:buFont typeface="Wingdings" panose="05000000000000000000" pitchFamily="2" charset="2"/>
              <a:buChar char="§"/>
            </a:pPr>
            <a:r>
              <a:rPr lang="en-IN" sz="1600" dirty="0">
                <a:solidFill>
                  <a:schemeClr val="bg1"/>
                </a:solidFill>
              </a:rPr>
              <a:t>Excise tax on excess compensation</a:t>
            </a:r>
          </a:p>
          <a:p>
            <a:pPr marL="182880" indent="-182880">
              <a:spcAft>
                <a:spcPts val="1200"/>
              </a:spcAft>
              <a:buClr>
                <a:schemeClr val="tx2"/>
              </a:buClr>
              <a:buFont typeface="Wingdings" panose="05000000000000000000" pitchFamily="2" charset="2"/>
              <a:buChar char="§"/>
            </a:pPr>
            <a:r>
              <a:rPr lang="en-IN" sz="1600" dirty="0">
                <a:solidFill>
                  <a:schemeClr val="bg1"/>
                </a:solidFill>
              </a:rPr>
              <a:t>Tax-exempt hospitals</a:t>
            </a:r>
          </a:p>
          <a:p>
            <a:pPr marL="182880" indent="-182880">
              <a:spcAft>
                <a:spcPts val="1200"/>
              </a:spcAft>
              <a:buClr>
                <a:schemeClr val="tx2"/>
              </a:buClr>
              <a:buFont typeface="Wingdings" panose="05000000000000000000" pitchFamily="2" charset="2"/>
              <a:buChar char="§"/>
            </a:pPr>
            <a:r>
              <a:rPr lang="en-IN" sz="1600" dirty="0">
                <a:solidFill>
                  <a:schemeClr val="bg1"/>
                </a:solidFill>
              </a:rPr>
              <a:t>Tax-exempt collectives using name, image and likeness (NIL) agreements</a:t>
            </a:r>
          </a:p>
          <a:p>
            <a:pPr marL="182880" indent="-182880">
              <a:spcAft>
                <a:spcPts val="1200"/>
              </a:spcAft>
              <a:buClr>
                <a:schemeClr val="tx2"/>
              </a:buClr>
              <a:buFont typeface="Wingdings" panose="05000000000000000000" pitchFamily="2" charset="2"/>
              <a:buChar char="§"/>
            </a:pPr>
            <a:r>
              <a:rPr lang="en-IN" sz="1600" dirty="0">
                <a:solidFill>
                  <a:schemeClr val="bg1"/>
                </a:solidFill>
              </a:rPr>
              <a:t>Worker classification (employees vs. independent contractors)</a:t>
            </a:r>
          </a:p>
        </p:txBody>
      </p:sp>
    </p:spTree>
    <p:extLst>
      <p:ext uri="{BB962C8B-B14F-4D97-AF65-F5344CB8AC3E}">
        <p14:creationId xmlns:p14="http://schemas.microsoft.com/office/powerpoint/2010/main" val="862343757"/>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CUSTOMLAYOUT" val="F"/>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Large Text [SPECTRUM]">
  <a:themeElements>
    <a:clrScheme name="Custom 81">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Dark-global-widescreen-presentation-template-v2.4.potx" id="{FF47DC87-4AF3-4D5F-88A3-1A611FD73713}" vid="{2E49ABC6-E45F-41DB-9E18-D851610A9709}"/>
    </a:ext>
  </a:extLst>
</a:theme>
</file>

<file path=ppt/theme/theme2.xml><?xml version="1.0" encoding="utf-8"?>
<a:theme xmlns:a="http://schemas.openxmlformats.org/drawingml/2006/main" name="Dark Background">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owerPoint 2024_Template_White-v2a.potx" id="{BD982E67-C16A-491D-BCD7-1A08DD91C0C8}" vid="{B512D0B6-1499-44EC-BE75-77DAFB9E0443}"/>
    </a:ext>
  </a:extLst>
</a:theme>
</file>

<file path=ppt/theme/theme3.xml><?xml version="1.0" encoding="utf-8"?>
<a:theme xmlns:a="http://schemas.openxmlformats.org/drawingml/2006/main" name="Small Text [DARK] PRES">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4.xml><?xml version="1.0" encoding="utf-8"?>
<a:theme xmlns:a="http://schemas.openxmlformats.org/drawingml/2006/main" name="2_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5.xml><?xml version="1.0" encoding="utf-8"?>
<a:theme xmlns:a="http://schemas.openxmlformats.org/drawingml/2006/main" name="1_Large Text [DARK]">
  <a:themeElements>
    <a:clrScheme name="Custom 82">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Dark-global-widescreen-presentation-template-v2.4.potx" id="{FF47DC87-4AF3-4D5F-88A3-1A611FD73713}" vid="{9C713DCE-E696-4823-8065-8CD9EA89C1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0.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1.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2.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13.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2.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3.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4.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5.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6.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7.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8.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ppt/theme/themeOverride9.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DcR_SlideID>083ab7fe-82b5-4532-91e7-13a517ce0d54</DcR_SlideID>
</file>

<file path=customXml/item4.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087F47-891A-4332-AEE8-A122FCE56C49}">
  <ds:schemaRefs>
    <ds:schemaRef ds:uri="http://www.w3.org/XML/1998/namespace"/>
    <ds:schemaRef ds:uri="837f61bc-e404-496a-87c4-fe63c67275c1"/>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fb0825ad-cc8b-43e1-8337-5e6706acaec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AC014D9-0F8B-4066-823B-E589F64FAF10}">
  <ds:schemaRefs>
    <ds:schemaRef ds:uri="http://schemas.microsoft.com/sharepoint/v3/contenttype/forms"/>
  </ds:schemaRefs>
</ds:datastoreItem>
</file>

<file path=customXml/itemProps3.xml><?xml version="1.0" encoding="utf-8"?>
<ds:datastoreItem xmlns:ds="http://schemas.openxmlformats.org/officeDocument/2006/customXml" ds:itemID="{49F3D661-E09C-4FC4-A9E2-5FEAE62F43B5}">
  <ds:schemaRefs/>
</ds:datastoreItem>
</file>

<file path=customXml/itemProps4.xml><?xml version="1.0" encoding="utf-8"?>
<ds:datastoreItem xmlns:ds="http://schemas.openxmlformats.org/officeDocument/2006/customXml" ds:itemID="{FC8E80CF-EA46-46AF-86E6-81AC66B3D7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Dark-global-widescreen-presentation-template-v2.3</Template>
  <TotalTime>327</TotalTime>
  <Words>6352</Words>
  <Application>Microsoft Office PowerPoint</Application>
  <PresentationFormat>Widescreen</PresentationFormat>
  <Paragraphs>519</Paragraphs>
  <Slides>54</Slides>
  <Notes>45</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54</vt:i4>
      </vt:variant>
    </vt:vector>
  </HeadingPairs>
  <TitlesOfParts>
    <vt:vector size="66" baseType="lpstr">
      <vt:lpstr>Arial</vt:lpstr>
      <vt:lpstr>Calibri</vt:lpstr>
      <vt:lpstr>EYInterstate Light</vt:lpstr>
      <vt:lpstr>EYInterstate Regular</vt:lpstr>
      <vt:lpstr>Georgia Pro</vt:lpstr>
      <vt:lpstr>Wingdings</vt:lpstr>
      <vt:lpstr>1_Large Text [SPECTRUM]</vt:lpstr>
      <vt:lpstr>Dark Background</vt:lpstr>
      <vt:lpstr>Small Text [DARK] PRES</vt:lpstr>
      <vt:lpstr>2_Title-Dividers-Intro Slides</vt:lpstr>
      <vt:lpstr>1_Large Text [DARK]</vt:lpstr>
      <vt:lpstr>think-cell Slide</vt:lpstr>
      <vt:lpstr>Form 990 and IRS Updates 2026</vt:lpstr>
      <vt:lpstr>Disclaimer</vt:lpstr>
      <vt:lpstr>Presenters</vt:lpstr>
      <vt:lpstr>CPE eligibility</vt:lpstr>
      <vt:lpstr>Agenda</vt:lpstr>
      <vt:lpstr>Objectives</vt:lpstr>
      <vt:lpstr>IRS update</vt:lpstr>
      <vt:lpstr>Polling question 1</vt:lpstr>
      <vt:lpstr>IRS tax-exempt and government entities division (TE/GE)</vt:lpstr>
      <vt:lpstr>IRS TE/GE’s compliance program and priorities</vt:lpstr>
      <vt:lpstr>IRS TE/GE data-driven approaches</vt:lpstr>
      <vt:lpstr>IRS TE/GE referrals, claims and other casework</vt:lpstr>
      <vt:lpstr>Polling question 2</vt:lpstr>
      <vt:lpstr>TE/GE FY26 Program Letter</vt:lpstr>
      <vt:lpstr>TEGE Program Letter summary</vt:lpstr>
      <vt:lpstr>Key takeaways: compliance, analytics and transparency</vt:lpstr>
      <vt:lpstr>Key takeaways: compliance, analytics and transparency  (continued)</vt:lpstr>
      <vt:lpstr>Polling question 3</vt:lpstr>
      <vt:lpstr>IRS/Treasury Priority Guidance Plan 2025–2026</vt:lpstr>
      <vt:lpstr>Department of the Treasury FY25-26 Priority Guidance Plan</vt:lpstr>
      <vt:lpstr>2025–2026 Priority Guidance Plan: Exempt organizations items</vt:lpstr>
      <vt:lpstr>Polling question 4</vt:lpstr>
      <vt:lpstr>2025 Forms 990, 990-PF and 990-T changes</vt:lpstr>
      <vt:lpstr>2025 updates — core Forms 990, 990-PF and 990-T</vt:lpstr>
      <vt:lpstr>Schedule A and supporting organizations </vt:lpstr>
      <vt:lpstr>Schedule A — public charity status and public support</vt:lpstr>
      <vt:lpstr>Schedule A, Part IV, Supporting Organizations — Final regulations T.D. 9981</vt:lpstr>
      <vt:lpstr>Polling question 5</vt:lpstr>
      <vt:lpstr>Increasing scrutiny of tax-exempt hospitals’ community benefit</vt:lpstr>
      <vt:lpstr>Increased scrutiny of tax-exempt hospitals’ community benefit — why?</vt:lpstr>
      <vt:lpstr>Increased scrutiny of tax-exempt hospitals’ community benefit </vt:lpstr>
      <vt:lpstr>Increased scrutiny of tax-exempt hospitals’ community benefit (continued) </vt:lpstr>
      <vt:lpstr>Increased scrutiny of tax-exempt hospitals’ community benefit (continued) </vt:lpstr>
      <vt:lpstr>Increased congressional scrutiny of tax-exempt hospitals’ community benefit </vt:lpstr>
      <vt:lpstr>IRS response to congressional hearings and reports</vt:lpstr>
      <vt:lpstr>IRC Section 501(r) — common information document requests</vt:lpstr>
      <vt:lpstr>Polling question 6</vt:lpstr>
      <vt:lpstr>Judicial, legislative and regulatory developments</vt:lpstr>
      <vt:lpstr>Recent legislative developments involving IRS TE/GE</vt:lpstr>
      <vt:lpstr>Recent legislative developments involving IRS TE/GE (continued)</vt:lpstr>
      <vt:lpstr>Recent judicial developments involving IRS TE/GE</vt:lpstr>
      <vt:lpstr>Recent judicial developments involving IRS TE/GE (continued)</vt:lpstr>
      <vt:lpstr>Polling question 7</vt:lpstr>
      <vt:lpstr>Recent EY EO Tax Alerts on legislative and regulatory tax developments </vt:lpstr>
      <vt:lpstr>IRS guidance on group exemption letters</vt:lpstr>
      <vt:lpstr>Group exemption letter guidance</vt:lpstr>
      <vt:lpstr>Group exemption letter guidance (continued)</vt:lpstr>
      <vt:lpstr>Group exemption letter guidance (continued)</vt:lpstr>
      <vt:lpstr>Group exemption letter guidance (continued)</vt:lpstr>
      <vt:lpstr>Group exemption letter guidance (continued)</vt:lpstr>
      <vt:lpstr>Group exemption letter guidance (continued)</vt:lpstr>
      <vt:lpstr>Polling question 8</vt:lpstr>
      <vt:lpstr>Key takeaways</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Reggie Hankerson</dc:creator>
  <cp:lastModifiedBy>Shaiju Ps</cp:lastModifiedBy>
  <cp:revision>7</cp:revision>
  <dcterms:created xsi:type="dcterms:W3CDTF">2024-11-19T15:37:01Z</dcterms:created>
  <dcterms:modified xsi:type="dcterms:W3CDTF">2026-03-27T06:07:02Z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0x0101002E79A584A6DCB849A1E5CA596A7D852E</vt:lpwstr>
  </property>
  <property fmtid="{D5CDD505-2E9C-101B-9397-08002B2CF9AE}" pid="3" name="MediaServiceImageTags">
    <vt:lpwstr/>
  </property>
  <property fmtid="{D5CDD505-2E9C-101B-9397-08002B2CF9AE}" pid="4" name="WppReportDate">
    <vt:lpwstr/>
  </property>
  <property fmtid="{D5CDD505-2E9C-101B-9397-08002B2CF9AE}" pid="5" name="WppReportVersion">
    <vt:lpwstr>Version 1.0</vt:lpwstr>
  </property>
  <property fmtid="{D5CDD505-2E9C-101B-9397-08002B2CF9AE}" pid="6" name="WppReportDraft">
    <vt:lpwstr>(Draft)</vt:lpwstr>
  </property>
  <property fmtid="{D5CDD505-2E9C-101B-9397-08002B2CF9AE}" pid="7" name="WppReportCurrencySymbol">
    <vt:lpwstr>$</vt:lpwstr>
  </property>
  <property fmtid="{D5CDD505-2E9C-101B-9397-08002B2CF9AE}" pid="8" name="WppReportDashboardTitleText">
    <vt:lpwstr>Dashboard</vt:lpwstr>
  </property>
  <property fmtid="{D5CDD505-2E9C-101B-9397-08002B2CF9AE}" pid="9" name="WppReportShortPageNumberFormat">
    <vt:lpwstr>Page &lt;#&gt;</vt:lpwstr>
  </property>
  <property fmtid="{D5CDD505-2E9C-101B-9397-08002B2CF9AE}" pid="10" name="WppReportLongPageNumberFormat">
    <vt:lpwstr>Page &lt;#&gt; of &lt;PageCount&gt;</vt:lpwstr>
  </property>
  <property fmtid="{D5CDD505-2E9C-101B-9397-08002B2CF9AE}" pid="11" name="WppReportTocTitleText">
    <vt:lpwstr>Table of contents</vt:lpwstr>
  </property>
  <property fmtid="{D5CDD505-2E9C-101B-9397-08002B2CF9AE}" pid="12" name="WppReportIsTocUpdateRecommended">
    <vt:bool>true</vt:bool>
  </property>
  <property fmtid="{D5CDD505-2E9C-101B-9397-08002B2CF9AE}" pid="13" name="WppReportPropertiesLastWrittenToDocument">
    <vt:filetime>2025-03-19T11:03:50Z</vt:filetime>
  </property>
  <property fmtid="{D5CDD505-2E9C-101B-9397-08002B2CF9AE}" pid="14" name="TaxKeyword">
    <vt:lpwstr/>
  </property>
</Properties>
</file>