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00" r:id="rId4"/>
  </p:sldMasterIdLst>
  <p:notesMasterIdLst>
    <p:notesMasterId r:id="rId82"/>
  </p:notesMasterIdLst>
  <p:handoutMasterIdLst>
    <p:handoutMasterId r:id="rId83"/>
  </p:handoutMasterIdLst>
  <p:sldIdLst>
    <p:sldId id="289" r:id="rId5"/>
    <p:sldId id="328" r:id="rId6"/>
    <p:sldId id="619" r:id="rId7"/>
    <p:sldId id="326" r:id="rId8"/>
    <p:sldId id="327" r:id="rId9"/>
    <p:sldId id="388" r:id="rId10"/>
    <p:sldId id="317" r:id="rId11"/>
    <p:sldId id="336" r:id="rId12"/>
    <p:sldId id="337" r:id="rId13"/>
    <p:sldId id="338" r:id="rId14"/>
    <p:sldId id="339" r:id="rId15"/>
    <p:sldId id="340" r:id="rId16"/>
    <p:sldId id="334" r:id="rId17"/>
    <p:sldId id="969" r:id="rId18"/>
    <p:sldId id="389" r:id="rId19"/>
    <p:sldId id="342" r:id="rId20"/>
    <p:sldId id="343" r:id="rId21"/>
    <p:sldId id="344" r:id="rId22"/>
    <p:sldId id="345" r:id="rId23"/>
    <p:sldId id="346" r:id="rId24"/>
    <p:sldId id="347" r:id="rId25"/>
    <p:sldId id="348" r:id="rId26"/>
    <p:sldId id="349" r:id="rId27"/>
    <p:sldId id="350" r:id="rId28"/>
    <p:sldId id="376" r:id="rId29"/>
    <p:sldId id="382" r:id="rId30"/>
    <p:sldId id="354" r:id="rId31"/>
    <p:sldId id="355" r:id="rId32"/>
    <p:sldId id="356" r:id="rId33"/>
    <p:sldId id="357" r:id="rId34"/>
    <p:sldId id="358" r:id="rId35"/>
    <p:sldId id="380" r:id="rId36"/>
    <p:sldId id="383" r:id="rId37"/>
    <p:sldId id="257" r:id="rId38"/>
    <p:sldId id="294" r:id="rId39"/>
    <p:sldId id="295" r:id="rId40"/>
    <p:sldId id="296" r:id="rId41"/>
    <p:sldId id="301" r:id="rId42"/>
    <p:sldId id="302" r:id="rId43"/>
    <p:sldId id="299" r:id="rId44"/>
    <p:sldId id="307" r:id="rId45"/>
    <p:sldId id="306" r:id="rId46"/>
    <p:sldId id="305" r:id="rId47"/>
    <p:sldId id="303" r:id="rId48"/>
    <p:sldId id="385" r:id="rId49"/>
    <p:sldId id="351" r:id="rId50"/>
    <p:sldId id="353" r:id="rId51"/>
    <p:sldId id="352" r:id="rId52"/>
    <p:sldId id="286" r:id="rId53"/>
    <p:sldId id="968" r:id="rId54"/>
    <p:sldId id="291" r:id="rId55"/>
    <p:sldId id="390" r:id="rId56"/>
    <p:sldId id="391" r:id="rId57"/>
    <p:sldId id="392" r:id="rId58"/>
    <p:sldId id="288" r:id="rId59"/>
    <p:sldId id="393" r:id="rId60"/>
    <p:sldId id="293" r:id="rId61"/>
    <p:sldId id="297" r:id="rId62"/>
    <p:sldId id="394" r:id="rId63"/>
    <p:sldId id="395" r:id="rId64"/>
    <p:sldId id="396" r:id="rId65"/>
    <p:sldId id="378" r:id="rId66"/>
    <p:sldId id="368" r:id="rId67"/>
    <p:sldId id="386" r:id="rId68"/>
    <p:sldId id="369" r:id="rId69"/>
    <p:sldId id="387" r:id="rId70"/>
    <p:sldId id="370" r:id="rId71"/>
    <p:sldId id="371" r:id="rId72"/>
    <p:sldId id="372" r:id="rId73"/>
    <p:sldId id="379" r:id="rId74"/>
    <p:sldId id="373" r:id="rId75"/>
    <p:sldId id="374" r:id="rId76"/>
    <p:sldId id="375" r:id="rId77"/>
    <p:sldId id="329" r:id="rId78"/>
    <p:sldId id="330" r:id="rId79"/>
    <p:sldId id="331" r:id="rId80"/>
    <p:sldId id="322" r:id="rId8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480"/>
    <a:srgbClr val="2E2E38"/>
    <a:srgbClr val="FFE600"/>
    <a:srgbClr val="C4C4CD"/>
    <a:srgbClr val="F6F6FA"/>
    <a:srgbClr val="FFFFFF"/>
    <a:srgbClr val="262626"/>
    <a:srgbClr val="000000"/>
    <a:srgbClr val="333333"/>
    <a:srgbClr val="DEB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4" autoAdjust="0"/>
    <p:restoredTop sz="93890" autoAdjust="0"/>
  </p:normalViewPr>
  <p:slideViewPr>
    <p:cSldViewPr snapToGrid="0" snapToObjects="1" showGuides="1">
      <p:cViewPr varScale="1">
        <p:scale>
          <a:sx n="67" d="100"/>
          <a:sy n="67" d="100"/>
        </p:scale>
        <p:origin x="1532" y="44"/>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200" d="100"/>
          <a:sy n="200" d="100"/>
        </p:scale>
        <p:origin x="-701" y="-4195"/>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89"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EYInterstate Light" panose="02000506000000020004" pitchFamily="2"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EYInterstate Light" panose="02000506000000020004" pitchFamily="2" charset="0"/>
              </a:rPr>
              <a:pPr/>
              <a:t>27/07/2023</a:t>
            </a:fld>
            <a:endParaRPr lang="en-GB" dirty="0">
              <a:latin typeface="EYInterstate Light" panose="02000506000000020004" pitchFamily="2"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EYInterstate Light" panose="02000506000000020004" pitchFamily="2"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EYInterstate Light" panose="02000506000000020004" pitchFamily="2" charset="0"/>
              </a:rPr>
              <a:pPr/>
              <a:t>‹#›</a:t>
            </a:fld>
            <a:endParaRPr lang="en-GB" dirty="0">
              <a:latin typeface="EYInterstate Light" panose="02000506000000020004" pitchFamily="2"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EYInterstate Light" panose="02000506000000020004" pitchFamily="2"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EYInterstate Light" panose="02000506000000020004" pitchFamily="2" charset="0"/>
              </a:defRPr>
            </a:lvl1pPr>
          </a:lstStyle>
          <a:p>
            <a:fld id="{8045EBA9-A28D-4849-BFEA-AA04F6A21B63}" type="datetimeFigureOut">
              <a:rPr lang="en-GB" smtClean="0"/>
              <a:pPr/>
              <a:t>27/07/2023</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EYInterstate Light" panose="02000506000000020004" pitchFamily="2"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EYInterstate Light" panose="02000506000000020004" pitchFamily="2"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YInterstate Light" panose="02000506000000020004" pitchFamily="2" charset="0"/>
        <a:ea typeface="+mn-ea"/>
        <a:cs typeface="+mn-cs"/>
      </a:defRPr>
    </a:lvl1pPr>
    <a:lvl2pPr marL="457200" algn="l" defTabSz="914400" rtl="0" eaLnBrk="1" latinLnBrk="0" hangingPunct="1">
      <a:defRPr sz="1200" kern="1200">
        <a:solidFill>
          <a:schemeClr val="tx1"/>
        </a:solidFill>
        <a:latin typeface="EYInterstate Light" panose="02000506000000020004" pitchFamily="2" charset="0"/>
        <a:ea typeface="+mn-ea"/>
        <a:cs typeface="+mn-cs"/>
      </a:defRPr>
    </a:lvl2pPr>
    <a:lvl3pPr marL="914400" algn="l" defTabSz="914400" rtl="0" eaLnBrk="1" latinLnBrk="0" hangingPunct="1">
      <a:defRPr sz="1200" kern="1200">
        <a:solidFill>
          <a:schemeClr val="tx1"/>
        </a:solidFill>
        <a:latin typeface="EYInterstate Light" panose="02000506000000020004" pitchFamily="2" charset="0"/>
        <a:ea typeface="+mn-ea"/>
        <a:cs typeface="+mn-cs"/>
      </a:defRPr>
    </a:lvl3pPr>
    <a:lvl4pPr marL="1371600" algn="l" defTabSz="914400" rtl="0" eaLnBrk="1" latinLnBrk="0" hangingPunct="1">
      <a:defRPr sz="1200" kern="1200">
        <a:solidFill>
          <a:schemeClr val="tx1"/>
        </a:solidFill>
        <a:latin typeface="EYInterstate Light" panose="02000506000000020004" pitchFamily="2" charset="0"/>
        <a:ea typeface="+mn-ea"/>
        <a:cs typeface="+mn-cs"/>
      </a:defRPr>
    </a:lvl4pPr>
    <a:lvl5pPr marL="1828800" algn="l" defTabSz="914400" rtl="0" eaLnBrk="1" latinLnBrk="0" hangingPunct="1">
      <a:defRPr sz="1200" kern="1200">
        <a:solidFill>
          <a:schemeClr val="tx1"/>
        </a:solidFill>
        <a:latin typeface="EYInterstate Light" panose="02000506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exis.com/research/buttonTFLink?_m=e94fdea58ce917848da03ec53cf75c90&amp;_xfercite=%3ccite%20cc=%22USA%22%3e%3c!%5bCDATA%5b873-2nd%20T.M.%20XI-F%5d%5d%3e%3c/cite%3e&amp;_butType=4&amp;_butStat=0&amp;_butNum=14&amp;_butInline=1&amp;_butinfo=26%20USC%20337&amp;_fmtstr=FULL&amp;docnum=20&amp;_startdoc=11&amp;wchp=dGLzVlz-zSkAl&amp;_md5=76602eee649ab37bb1d0f989d6b6d68a"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lexis.com/research/buttonTFLink?_m=619e3fa19c777e24dd2712cc691591d3&amp;_xfercite=%3ccite%20cc=%22USA%22%3e%3c!%5bCDATA%5b26%20CFR%201.337(d)-4%5d%5d%3e%3c/cite%3e&amp;_butType=4&amp;_butStat=0&amp;_butNum=57&amp;_butInline=1&amp;_butinfo=26%20USC%20351&amp;_fmtstr=FULL&amp;docnum=1&amp;_startdoc=1&amp;wchp=dGLbVlz-zSkAz&amp;_md5=559840b0417a0879c36aff6ef0a36286" TargetMode="External"/><Relationship Id="rId5" Type="http://schemas.openxmlformats.org/officeDocument/2006/relationships/hyperlink" Target="https://www.lexis.com/research/buttonTFLink?_m=e94fdea58ce917848da03ec53cf75c90&amp;_xfercite=%3ccite%20cc=%22USA%22%3e%3c!%5bCDATA%5b873-2nd%20T.M.%20XI-F%5d%5d%3e%3c/cite%3e&amp;_butType=4&amp;_butStat=0&amp;_butNum=17&amp;_butInline=1&amp;_butinfo=26%20USC%20511&amp;_fmtstr=FULL&amp;docnum=20&amp;_startdoc=11&amp;wchp=dGLzVlz-zSkAl&amp;_md5=b8f832d9e6ca0d2603a3d56e0c0e0301" TargetMode="External"/><Relationship Id="rId4" Type="http://schemas.openxmlformats.org/officeDocument/2006/relationships/hyperlink" Target="https://www.lexis.com/research/buttonTFLink?_m=e94fdea58ce917848da03ec53cf75c90&amp;_xfercite=%3ccite%20cc=%22USA%22%3e%3c!%5bCDATA%5b873-2nd%20T.M.%20XI-F%5d%5d%3e%3c/cite%3e&amp;_butType=4&amp;_butStat=0&amp;_butNum=16&amp;_butInline=1&amp;_butinfo=26%20USC%20511&amp;_fmtstr=FULL&amp;docnum=20&amp;_startdoc=11&amp;wchp=dGLzVlz-zSkAl&amp;_md5=810bdcb33914b3e4e73296bca0d07d26"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3486709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IRS Notice 2012-52: The</a:t>
            </a:r>
            <a:r>
              <a:rPr lang="en-US" baseline="0" dirty="0"/>
              <a:t> IRS announced that it will treat a US charity as the donee organization for purposes of the substantiation and disclosure for donations made to a disregarded SMLLC wholly owned by the US charity. To avoid unnecessary inquiries, the IRS recommended that the US charity disclose that the SMLLC is wholly owned and treated as a disregarded entity.</a:t>
            </a: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21</a:t>
            </a:fld>
            <a:endParaRPr lang="en-GB" dirty="0"/>
          </a:p>
        </p:txBody>
      </p:sp>
    </p:spTree>
    <p:extLst>
      <p:ext uri="{BB962C8B-B14F-4D97-AF65-F5344CB8AC3E}">
        <p14:creationId xmlns:p14="http://schemas.microsoft.com/office/powerpoint/2010/main" val="940805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26</a:t>
            </a:fld>
            <a:endParaRPr lang="en-GB" dirty="0"/>
          </a:p>
        </p:txBody>
      </p:sp>
    </p:spTree>
    <p:extLst>
      <p:ext uri="{BB962C8B-B14F-4D97-AF65-F5344CB8AC3E}">
        <p14:creationId xmlns:p14="http://schemas.microsoft.com/office/powerpoint/2010/main" val="2919928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FBE7F9-2889-4492-BC99-978FAFF72DE4}" type="slidenum">
              <a:rPr lang="en-US" smtClean="0"/>
              <a:pPr/>
              <a:t>28</a:t>
            </a:fld>
            <a:endParaRPr lang="en-US" dirty="0"/>
          </a:p>
        </p:txBody>
      </p:sp>
    </p:spTree>
    <p:extLst>
      <p:ext uri="{BB962C8B-B14F-4D97-AF65-F5344CB8AC3E}">
        <p14:creationId xmlns:p14="http://schemas.microsoft.com/office/powerpoint/2010/main" val="88061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FBE7F9-2889-4492-BC99-978FAFF72DE4}" type="slidenum">
              <a:rPr lang="en-US" smtClean="0"/>
              <a:pPr/>
              <a:t>29</a:t>
            </a:fld>
            <a:endParaRPr lang="en-US" dirty="0"/>
          </a:p>
        </p:txBody>
      </p:sp>
    </p:spTree>
    <p:extLst>
      <p:ext uri="{BB962C8B-B14F-4D97-AF65-F5344CB8AC3E}">
        <p14:creationId xmlns:p14="http://schemas.microsoft.com/office/powerpoint/2010/main" val="367963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a:t>If the property ceases to be used in an unrelated trade or business activity, the exempt organization shall be treated as having disposed (i.e., sold) the property and any unrealized gain (on the date of the deemed liquidating distribution) will be subject to UBIT.</a:t>
            </a:r>
            <a:br>
              <a:rPr lang="en-US" dirty="0"/>
            </a:br>
            <a:br>
              <a:rPr lang="en-US" dirty="0"/>
            </a:br>
            <a:r>
              <a:rPr lang="en-US" dirty="0"/>
              <a:t>The IRS issued final regulations on asset transfers to tax-exempt organizations under </a:t>
            </a:r>
            <a:r>
              <a:rPr lang="en-US" dirty="0">
                <a:hlinkClick r:id="rId3" action="ppaction://hlinkfile"/>
              </a:rPr>
              <a:t>§337(d)</a:t>
            </a:r>
            <a:r>
              <a:rPr lang="en-US" dirty="0"/>
              <a:t>.The final regulations provide that, if an asset will be used partly or wholly in a </a:t>
            </a:r>
            <a:r>
              <a:rPr lang="en-US" dirty="0">
                <a:hlinkClick r:id="rId4" action="ppaction://hlinkfile"/>
              </a:rPr>
              <a:t>§511(a)</a:t>
            </a:r>
            <a:r>
              <a:rPr lang="en-US" dirty="0"/>
              <a:t> activity of a tax-exempt entity, the taxable corporation will recognize an amount of gain or loss that bears the same ratio to the asset's built-in gain or loss as 100% reduced by the percentage of use in the </a:t>
            </a:r>
            <a:r>
              <a:rPr lang="en-US" dirty="0">
                <a:hlinkClick r:id="rId5" action="ppaction://hlinkfile"/>
              </a:rPr>
              <a:t>§511(a)</a:t>
            </a:r>
            <a:r>
              <a:rPr lang="en-US" dirty="0"/>
              <a:t> activity bears to 100%.</a:t>
            </a:r>
          </a:p>
          <a:p>
            <a:pPr lvl="1"/>
            <a:endParaRPr lang="en-US" dirty="0"/>
          </a:p>
          <a:p>
            <a:pPr lvl="1"/>
            <a:r>
              <a:rPr lang="en-US" dirty="0"/>
              <a:t>Loss limitation rule. For purposes of determining the amount of gain or loss recognized by a taxable corporation on the transfer of its assets to a tax-exempt entity under paragraph (a) of this section, if assets are acquired by the taxable corporation in a transaction to which section 351 [</a:t>
            </a:r>
            <a:r>
              <a:rPr lang="en-US" dirty="0">
                <a:hlinkClick r:id="rId6" action="ppaction://hlinkfile"/>
              </a:rPr>
              <a:t>26 USCS § 351</a:t>
            </a:r>
            <a:r>
              <a:rPr lang="en-US" dirty="0"/>
              <a:t>] applied or as a contribution to capital, or assets are distributed from the taxable corporation to a shareholder or another member of the taxable corporation's affiliated group, and in either case such acquisition or distribution is made as part of a plan a principal purpose of which is to recognize loss by the taxable corporation on the transfer of such assets to the tax-exempt entity, the losses recognized by the taxable corporation on such assets transferred to the tax-exempt entity will be disallowed.</a:t>
            </a:r>
          </a:p>
        </p:txBody>
      </p:sp>
      <p:sp>
        <p:nvSpPr>
          <p:cNvPr id="4" name="Slide Number Placeholder 3"/>
          <p:cNvSpPr>
            <a:spLocks noGrp="1"/>
          </p:cNvSpPr>
          <p:nvPr>
            <p:ph type="sldNum" sz="quarter" idx="10"/>
          </p:nvPr>
        </p:nvSpPr>
        <p:spPr/>
        <p:txBody>
          <a:bodyPr/>
          <a:lstStyle/>
          <a:p>
            <a:fld id="{13FBE7F9-2889-4492-BC99-978FAFF72DE4}" type="slidenum">
              <a:rPr lang="en-US" smtClean="0"/>
              <a:pPr/>
              <a:t>30</a:t>
            </a:fld>
            <a:endParaRPr lang="en-US" dirty="0"/>
          </a:p>
        </p:txBody>
      </p:sp>
    </p:spTree>
    <p:extLst>
      <p:ext uri="{BB962C8B-B14F-4D97-AF65-F5344CB8AC3E}">
        <p14:creationId xmlns:p14="http://schemas.microsoft.com/office/powerpoint/2010/main" val="1865885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13FBE7F9-2889-4492-BC99-978FAFF72DE4}" type="slidenum">
              <a:rPr lang="en-US" smtClean="0"/>
              <a:pPr/>
              <a:t>31</a:t>
            </a:fld>
            <a:endParaRPr lang="en-US" dirty="0"/>
          </a:p>
        </p:txBody>
      </p:sp>
    </p:spTree>
    <p:extLst>
      <p:ext uri="{BB962C8B-B14F-4D97-AF65-F5344CB8AC3E}">
        <p14:creationId xmlns:p14="http://schemas.microsoft.com/office/powerpoint/2010/main" val="1506724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33</a:t>
            </a:fld>
            <a:endParaRPr lang="en-GB" dirty="0"/>
          </a:p>
        </p:txBody>
      </p:sp>
    </p:spTree>
    <p:extLst>
      <p:ext uri="{BB962C8B-B14F-4D97-AF65-F5344CB8AC3E}">
        <p14:creationId xmlns:p14="http://schemas.microsoft.com/office/powerpoint/2010/main" val="171260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ea typeface="+mn-ea"/>
                <a:cs typeface="+mn-cs"/>
              </a:rPr>
              <a:t>The board of directors of the tax-exempt parent and the subsidiary can overlap, but it is recommended that the subsidiary board include outside directors as well.</a:t>
            </a:r>
            <a:br>
              <a:rPr lang="en-US" sz="1200" b="0" i="0" kern="1200" dirty="0">
                <a:solidFill>
                  <a:schemeClr val="tx1"/>
                </a:solidFill>
                <a:effectLst/>
                <a:ea typeface="+mn-ea"/>
                <a:cs typeface="+mn-cs"/>
              </a:rPr>
            </a:br>
            <a:endParaRPr lang="en-US" dirty="0"/>
          </a:p>
          <a:p>
            <a:r>
              <a:rPr lang="en-US" dirty="0"/>
              <a:t>Currently, IRS</a:t>
            </a:r>
            <a:r>
              <a:rPr lang="en-US" baseline="0" dirty="0"/>
              <a:t> focus appears to be on the day to day activities and operations of the for-profit subsidiary. For example, in PLRs 200602039; 200602040 and 200602041, the IRS ruled that the Section 501(c)(3) status of hospital and its related tax-exempt supporting organizations will not be adversely affected by the establishment of a for-profit corporation to manage the commercial development of intellectual property resulting from research performed by a division of the hospital. In the ruling the IRS noted that Tax Exempts and the for-profit will at all times operate as separate, independent and autonomous organizations, and will deal with each other on an arm’s length, FMV value basis. Further none of the Exempts will be involved in the day to day operations or day to day management of the forprofit and the for profit will have its own employees, officers and directors (except for one officer who is also an officer of the Exempts).</a:t>
            </a: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46</a:t>
            </a:fld>
            <a:endParaRPr lang="en-GB" dirty="0"/>
          </a:p>
        </p:txBody>
      </p:sp>
    </p:spTree>
    <p:extLst>
      <p:ext uri="{BB962C8B-B14F-4D97-AF65-F5344CB8AC3E}">
        <p14:creationId xmlns:p14="http://schemas.microsoft.com/office/powerpoint/2010/main" val="3301191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example involving EOs:</a:t>
            </a:r>
          </a:p>
          <a:p>
            <a:pPr marL="171450" indent="-171450">
              <a:buFontTx/>
              <a:buChar char="-"/>
            </a:pPr>
            <a:r>
              <a:rPr lang="en-US" dirty="0"/>
              <a:t>Tax-exempt entity providing service (IT, accounting, etc) to for-profit entity, or vice versa, or shared services arrangements.</a:t>
            </a:r>
          </a:p>
          <a:p>
            <a:pPr marL="171450" indent="-171450">
              <a:buFontTx/>
              <a:buChar char="-"/>
            </a:pPr>
            <a:r>
              <a:rPr lang="en-US" dirty="0"/>
              <a:t>What costs should be included (direct and indirect?)?</a:t>
            </a:r>
          </a:p>
          <a:p>
            <a:pPr marL="171450" indent="-171450">
              <a:buFontTx/>
              <a:buChar char="-"/>
            </a:pPr>
            <a:r>
              <a:rPr lang="en-US" dirty="0"/>
              <a:t>Should the costs be marked up?</a:t>
            </a:r>
          </a:p>
        </p:txBody>
      </p:sp>
      <p:sp>
        <p:nvSpPr>
          <p:cNvPr id="4" name="Slide Number Placeholder 3"/>
          <p:cNvSpPr>
            <a:spLocks noGrp="1"/>
          </p:cNvSpPr>
          <p:nvPr>
            <p:ph type="sldNum" sz="quarter" idx="10"/>
          </p:nvPr>
        </p:nvSpPr>
        <p:spPr/>
        <p:txBody>
          <a:bodyPr/>
          <a:lstStyle/>
          <a:p>
            <a:fld id="{5B43D19E-BFDB-4C92-8EDD-32EDDA8F41DF}" type="slidenum">
              <a:rPr lang="en-GB" smtClean="0"/>
              <a:pPr/>
              <a:t>48</a:t>
            </a:fld>
            <a:endParaRPr lang="en-GB" dirty="0"/>
          </a:p>
        </p:txBody>
      </p:sp>
    </p:spTree>
    <p:extLst>
      <p:ext uri="{BB962C8B-B14F-4D97-AF65-F5344CB8AC3E}">
        <p14:creationId xmlns:p14="http://schemas.microsoft.com/office/powerpoint/2010/main" val="2889768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49</a:t>
            </a:fld>
            <a:endParaRPr lang="en-GB" dirty="0"/>
          </a:p>
        </p:txBody>
      </p:sp>
    </p:spTree>
    <p:extLst>
      <p:ext uri="{BB962C8B-B14F-4D97-AF65-F5344CB8AC3E}">
        <p14:creationId xmlns:p14="http://schemas.microsoft.com/office/powerpoint/2010/main" val="51953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Date Placeholder 1"/>
          <p:cNvSpPr>
            <a:spLocks noGrp="1"/>
          </p:cNvSpPr>
          <p:nvPr>
            <p:ph type="dt" idx="10"/>
          </p:nvPr>
        </p:nvSpPr>
        <p:spPr/>
        <p:txBody>
          <a:bodyPr/>
          <a:lstStyle/>
          <a:p>
            <a:r>
              <a:rPr lang="en-GB" dirty="0"/>
              <a:t>17/03/2016</a:t>
            </a:r>
          </a:p>
        </p:txBody>
      </p:sp>
    </p:spTree>
    <p:extLst>
      <p:ext uri="{BB962C8B-B14F-4D97-AF65-F5344CB8AC3E}">
        <p14:creationId xmlns:p14="http://schemas.microsoft.com/office/powerpoint/2010/main" val="230882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CDB5FC8D-B7E1-4525-9DF3-EE699D690A47}" type="slidenum">
              <a:rPr lang="en-US" smtClean="0"/>
              <a:pPr/>
              <a:t>50</a:t>
            </a:fld>
            <a:endParaRPr lang="en-US" dirty="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xfrm>
            <a:off x="931653" y="4410393"/>
            <a:ext cx="5121700" cy="4177349"/>
          </a:xfrm>
          <a:noFill/>
          <a:ln/>
        </p:spPr>
        <p:txBody>
          <a:bodyPr/>
          <a:lstStyle/>
          <a:p>
            <a:pPr hangingPunct="1"/>
            <a:endParaRPr lang="en-US" dirty="0"/>
          </a:p>
        </p:txBody>
      </p:sp>
    </p:spTree>
    <p:extLst>
      <p:ext uri="{BB962C8B-B14F-4D97-AF65-F5344CB8AC3E}">
        <p14:creationId xmlns:p14="http://schemas.microsoft.com/office/powerpoint/2010/main" val="336324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51</a:t>
            </a:fld>
            <a:endParaRPr lang="en-GB" dirty="0"/>
          </a:p>
        </p:txBody>
      </p:sp>
    </p:spTree>
    <p:extLst>
      <p:ext uri="{BB962C8B-B14F-4D97-AF65-F5344CB8AC3E}">
        <p14:creationId xmlns:p14="http://schemas.microsoft.com/office/powerpoint/2010/main" val="3083085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52</a:t>
            </a:fld>
            <a:endParaRPr lang="en-GB" dirty="0"/>
          </a:p>
        </p:txBody>
      </p:sp>
    </p:spTree>
    <p:extLst>
      <p:ext uri="{BB962C8B-B14F-4D97-AF65-F5344CB8AC3E}">
        <p14:creationId xmlns:p14="http://schemas.microsoft.com/office/powerpoint/2010/main" val="2523380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53</a:t>
            </a:fld>
            <a:endParaRPr lang="en-GB" dirty="0"/>
          </a:p>
        </p:txBody>
      </p:sp>
    </p:spTree>
    <p:extLst>
      <p:ext uri="{BB962C8B-B14F-4D97-AF65-F5344CB8AC3E}">
        <p14:creationId xmlns:p14="http://schemas.microsoft.com/office/powerpoint/2010/main" val="3083085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55</a:t>
            </a:fld>
            <a:endParaRPr lang="en-GB" dirty="0"/>
          </a:p>
        </p:txBody>
      </p:sp>
    </p:spTree>
    <p:extLst>
      <p:ext uri="{BB962C8B-B14F-4D97-AF65-F5344CB8AC3E}">
        <p14:creationId xmlns:p14="http://schemas.microsoft.com/office/powerpoint/2010/main" val="901288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57</a:t>
            </a:fld>
            <a:endParaRPr lang="en-GB" dirty="0"/>
          </a:p>
        </p:txBody>
      </p:sp>
    </p:spTree>
    <p:extLst>
      <p:ext uri="{BB962C8B-B14F-4D97-AF65-F5344CB8AC3E}">
        <p14:creationId xmlns:p14="http://schemas.microsoft.com/office/powerpoint/2010/main" val="901288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58</a:t>
            </a:fld>
            <a:endParaRPr lang="en-GB" dirty="0"/>
          </a:p>
        </p:txBody>
      </p:sp>
    </p:spTree>
    <p:extLst>
      <p:ext uri="{BB962C8B-B14F-4D97-AF65-F5344CB8AC3E}">
        <p14:creationId xmlns:p14="http://schemas.microsoft.com/office/powerpoint/2010/main" val="901288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59</a:t>
            </a:fld>
            <a:endParaRPr lang="en-GB" dirty="0"/>
          </a:p>
        </p:txBody>
      </p:sp>
    </p:spTree>
    <p:extLst>
      <p:ext uri="{BB962C8B-B14F-4D97-AF65-F5344CB8AC3E}">
        <p14:creationId xmlns:p14="http://schemas.microsoft.com/office/powerpoint/2010/main" val="2241632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60</a:t>
            </a:fld>
            <a:endParaRPr lang="en-GB" dirty="0"/>
          </a:p>
        </p:txBody>
      </p:sp>
    </p:spTree>
    <p:extLst>
      <p:ext uri="{BB962C8B-B14F-4D97-AF65-F5344CB8AC3E}">
        <p14:creationId xmlns:p14="http://schemas.microsoft.com/office/powerpoint/2010/main" val="901288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63</a:t>
            </a:fld>
            <a:endParaRPr lang="en-GB" dirty="0"/>
          </a:p>
        </p:txBody>
      </p:sp>
    </p:spTree>
    <p:extLst>
      <p:ext uri="{BB962C8B-B14F-4D97-AF65-F5344CB8AC3E}">
        <p14:creationId xmlns:p14="http://schemas.microsoft.com/office/powerpoint/2010/main" val="395967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17/03/2016</a:t>
            </a:r>
          </a:p>
        </p:txBody>
      </p:sp>
      <p:sp>
        <p:nvSpPr>
          <p:cNvPr id="5" name="Slide Number Placeholder 4"/>
          <p:cNvSpPr>
            <a:spLocks noGrp="1"/>
          </p:cNvSpPr>
          <p:nvPr>
            <p:ph type="sldNum" sz="quarter" idx="11"/>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1571548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C72EE-06F8-499D-98F6-3AA4223F1E1E}" type="slidenum">
              <a:rPr lang="en-US"/>
              <a:pPr/>
              <a:t>75</a:t>
            </a:fld>
            <a:endParaRPr lang="en-US" dirty="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407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17/03/2016</a:t>
            </a:r>
          </a:p>
        </p:txBody>
      </p:sp>
      <p:sp>
        <p:nvSpPr>
          <p:cNvPr id="5" name="Slide Number Placeholder 4"/>
          <p:cNvSpPr>
            <a:spLocks noGrp="1"/>
          </p:cNvSpPr>
          <p:nvPr>
            <p:ph type="sldNum" sz="quarter" idx="11"/>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387929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153259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well recognized that UBI activities</a:t>
            </a:r>
            <a:r>
              <a:rPr lang="en-US" baseline="0" dirty="0"/>
              <a:t> can generate UBTI and potential risk exempt status, even related business activities can at times prove problematic. If a related business in undertaken in a way that the IRS deems to have a distinctively commercial hue, the organization may risk its exempt status.  </a:t>
            </a:r>
          </a:p>
          <a:p>
            <a:endParaRPr lang="en-US" baseline="0" dirty="0"/>
          </a:p>
          <a:p>
            <a:r>
              <a:rPr lang="en-US" baseline="0" dirty="0"/>
              <a:t>The commerciality doctrine uses a counterpart analysis. Among the factors considered are listed on this slide.</a:t>
            </a:r>
          </a:p>
          <a:p>
            <a:endParaRPr lang="en-US" baseline="0" dirty="0"/>
          </a:p>
          <a:p>
            <a:r>
              <a:rPr lang="en-US" baseline="0" dirty="0"/>
              <a:t>Note: that this doctrine which is a court doctrine has been inconsistently applied. Because this doctrine is court created rather than legislatively crafted, no bright lime or safe harbor exists to guide charitable organizations. Many organizations at risk of violating the commerciality doctrine may choose to spin such activities off into a taxable subsidiary or related organization to avoid such risk.</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397946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a:solidFill>
                  <a:schemeClr val="tx1"/>
                </a:solidFill>
                <a:effectLst/>
                <a:ea typeface="+mn-ea"/>
                <a:cs typeface="+mn-cs"/>
              </a:rPr>
              <a:t>Section 1.501(c)(3)-1(c)(1) of the Treasury Regulations provides that an organization will not qualify for tax exemption if more than an insubstantial part of its activities are not in furtherance of an exempt purpose. However, section 1.501(c)(3)-1(e) of the Treasury Regulations provides that an organization may qualify for tax exemption even if it operates a trade or business as a substantial part of its activities if such operation is in furtherance of its exempt purpose and it is not organized and operated for the “primary purpose” of carrying on a trade or business.</a:t>
            </a:r>
          </a:p>
          <a:p>
            <a:pPr fontAlgn="base"/>
            <a:endParaRPr lang="en-US" sz="1200" b="0" i="0" kern="1200" dirty="0">
              <a:solidFill>
                <a:schemeClr val="tx1"/>
              </a:solidFill>
              <a:effectLst/>
              <a:ea typeface="+mn-ea"/>
              <a:cs typeface="+mn-cs"/>
            </a:endParaRPr>
          </a:p>
          <a:p>
            <a:pPr fontAlgn="base"/>
            <a:r>
              <a:rPr lang="en-US" sz="1200" b="0" i="0" kern="1200" dirty="0">
                <a:solidFill>
                  <a:schemeClr val="tx1"/>
                </a:solidFill>
                <a:effectLst/>
                <a:ea typeface="+mn-ea"/>
                <a:cs typeface="+mn-cs"/>
              </a:rPr>
              <a:t>Some courts and IRS agents apply a “commerciality test” to determine: (1) what constitutes unrelated business generating taxable income and (2) when certain commercial activity will preclude tax exemption under Internal Revenue Code (the Code) section 501(c)(3). The “commerciality test” disqualifies from exemption an organization that is operating in a commercial manner, for example, by engaging in activities that compete with for-profit entities. </a:t>
            </a:r>
          </a:p>
          <a:p>
            <a:pPr fontAlgn="base"/>
            <a:endParaRPr lang="en-US" sz="1200" b="0" i="0" kern="1200" dirty="0">
              <a:solidFill>
                <a:schemeClr val="tx1"/>
              </a:solidFill>
              <a:effectLst/>
              <a:ea typeface="+mn-ea"/>
              <a:cs typeface="+mn-cs"/>
            </a:endParaRPr>
          </a:p>
          <a:p>
            <a:pPr fontAlgn="base"/>
            <a:r>
              <a:rPr lang="en-US" sz="1200" b="0" i="0" kern="1200" dirty="0">
                <a:solidFill>
                  <a:schemeClr val="tx1"/>
                </a:solidFill>
                <a:effectLst/>
                <a:ea typeface="+mn-ea"/>
                <a:cs typeface="+mn-cs"/>
              </a:rPr>
              <a:t>Under the commensurate test, an organization would not lose its exemption under section 501(c)(3) because it engages in substantial commercial activity as long as the organization’s charitable programs are commensurate in scope to its income and financial resources. </a:t>
            </a:r>
          </a:p>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3712791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14</a:t>
            </a:fld>
            <a:endParaRPr lang="en-GB" dirty="0"/>
          </a:p>
        </p:txBody>
      </p:sp>
    </p:spTree>
    <p:extLst>
      <p:ext uri="{BB962C8B-B14F-4D97-AF65-F5344CB8AC3E}">
        <p14:creationId xmlns:p14="http://schemas.microsoft.com/office/powerpoint/2010/main" val="174068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 corporations-these are a type of for-profit corporate entity that includes positive impacts on society, workers, the community and the environment in addition to making a profit as its legally defined goals. Differs from traditional C corporation in purposes, accountability and transparency but not in taxation.</a:t>
            </a:r>
          </a:p>
          <a:p>
            <a:endParaRPr lang="en-US" dirty="0"/>
          </a:p>
          <a:p>
            <a:r>
              <a:rPr lang="en-US" dirty="0"/>
              <a:t>Low Profit LLCs-these are a specialized form of a traditional LLC. They offer protection of a corporation and the flexibility of a partnership, but are explicitly formed to further a socially beneficial mission.</a:t>
            </a:r>
          </a:p>
        </p:txBody>
      </p:sp>
      <p:sp>
        <p:nvSpPr>
          <p:cNvPr id="4" name="Slide Number Placeholder 3"/>
          <p:cNvSpPr>
            <a:spLocks noGrp="1"/>
          </p:cNvSpPr>
          <p:nvPr>
            <p:ph type="sldNum" sz="quarter" idx="10"/>
          </p:nvPr>
        </p:nvSpPr>
        <p:spPr/>
        <p:txBody>
          <a:bodyPr/>
          <a:lstStyle/>
          <a:p>
            <a:fld id="{5B43D19E-BFDB-4C92-8EDD-32EDDA8F41DF}" type="slidenum">
              <a:rPr lang="en-GB" smtClean="0"/>
              <a:pPr/>
              <a:t>16</a:t>
            </a:fld>
            <a:endParaRPr lang="en-GB" dirty="0"/>
          </a:p>
        </p:txBody>
      </p:sp>
    </p:spTree>
    <p:extLst>
      <p:ext uri="{BB962C8B-B14F-4D97-AF65-F5344CB8AC3E}">
        <p14:creationId xmlns:p14="http://schemas.microsoft.com/office/powerpoint/2010/main" val="1469218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w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w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w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w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3" name="Picture 2" descr="A person using a computer&#10;&#10;Description automatically generated with medium confidence">
            <a:extLst>
              <a:ext uri="{FF2B5EF4-FFF2-40B4-BE49-F238E27FC236}">
                <a16:creationId xmlns:a16="http://schemas.microsoft.com/office/drawing/2014/main" id="{B616736C-F2C9-4466-891A-EAFFC5B99A1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0769" b="3846"/>
          <a:stretch/>
        </p:blipFill>
        <p:spPr>
          <a:xfrm>
            <a:off x="-1" y="0"/>
            <a:ext cx="9144001" cy="6858000"/>
          </a:xfrm>
          <a:prstGeom prst="rect">
            <a:avLst/>
          </a:prstGeom>
        </p:spPr>
      </p:pic>
      <p:sp>
        <p:nvSpPr>
          <p:cNvPr id="11" name="Rectangle 10">
            <a:extLst>
              <a:ext uri="{FF2B5EF4-FFF2-40B4-BE49-F238E27FC236}">
                <a16:creationId xmlns:a16="http://schemas.microsoft.com/office/drawing/2014/main" id="{45666F39-2291-4E99-85F8-1EE71ECF611E}"/>
              </a:ext>
            </a:extLst>
          </p:cNvPr>
          <p:cNvSpPr/>
          <p:nvPr userDrawn="1">
            <p:custDataLst>
              <p:tags r:id="rId1"/>
            </p:custDataLst>
          </p:nvPr>
        </p:nvSpPr>
        <p:spPr>
          <a:xfrm>
            <a:off x="0" y="3992359"/>
            <a:ext cx="9144000"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457200" y="1310638"/>
            <a:ext cx="4566766" cy="3855727"/>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775019" y="2384647"/>
            <a:ext cx="3958590" cy="860400"/>
          </a:xfrm>
        </p:spPr>
        <p:txBody>
          <a:bodyPr/>
          <a:lstStyle>
            <a:lvl1pPr>
              <a:lnSpc>
                <a:spcPct val="100000"/>
              </a:lnSpc>
              <a:defRPr sz="2500" b="0">
                <a:solidFill>
                  <a:srgbClr val="2E2E38"/>
                </a:solidFill>
                <a:latin typeface="Arial" panose="020B0604020202020204" pitchFamily="34" charset="0"/>
                <a:cs typeface="Arial" pitchFamily="34" charset="0"/>
              </a:defRPr>
            </a:lvl1pPr>
          </a:lstStyle>
          <a:p>
            <a:r>
              <a:rPr lang="en-GB" dirty="0"/>
              <a:t>Title (Arial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775020" y="3880824"/>
            <a:ext cx="3958589" cy="824526"/>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2E2E38"/>
                </a:solidFill>
                <a:latin typeface="Arial" panose="020B0604020202020204" pitchFamily="34"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(Arial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(Arial 16 point)</a:t>
            </a:r>
          </a:p>
        </p:txBody>
      </p:sp>
    </p:spTree>
    <p:extLst>
      <p:ext uri="{BB962C8B-B14F-4D97-AF65-F5344CB8AC3E}">
        <p14:creationId xmlns:p14="http://schemas.microsoft.com/office/powerpoint/2010/main" val="28829092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Divider 1">
    <p:spTree>
      <p:nvGrpSpPr>
        <p:cNvPr id="1" name=""/>
        <p:cNvGrpSpPr/>
        <p:nvPr/>
      </p:nvGrpSpPr>
      <p:grpSpPr>
        <a:xfrm>
          <a:off x="0" y="0"/>
          <a:ext cx="0" cy="0"/>
          <a:chOff x="0" y="0"/>
          <a:chExt cx="0" cy="0"/>
        </a:xfrm>
      </p:grpSpPr>
      <p:pic>
        <p:nvPicPr>
          <p:cNvPr id="9" name="Picture 8" descr="A picture containing text, indoor, computer, keyboard&#10;&#10;Description automatically generated">
            <a:extLst>
              <a:ext uri="{FF2B5EF4-FFF2-40B4-BE49-F238E27FC236}">
                <a16:creationId xmlns:a16="http://schemas.microsoft.com/office/drawing/2014/main" id="{B068AB25-ACD0-4428-99ED-056498B2D6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0" r="5600"/>
          <a:stretch/>
        </p:blipFill>
        <p:spPr>
          <a:xfrm>
            <a:off x="0" y="0"/>
            <a:ext cx="9144000" cy="6858000"/>
          </a:xfrm>
          <a:prstGeom prst="rect">
            <a:avLst/>
          </a:prstGeom>
        </p:spPr>
      </p:pic>
      <p:sp>
        <p:nvSpPr>
          <p:cNvPr id="3" name="Rectangle 2">
            <a:extLst>
              <a:ext uri="{FF2B5EF4-FFF2-40B4-BE49-F238E27FC236}">
                <a16:creationId xmlns:a16="http://schemas.microsoft.com/office/drawing/2014/main" id="{FA2912F2-E728-4BB3-9095-27F2BC78B30B}"/>
              </a:ext>
            </a:extLst>
          </p:cNvPr>
          <p:cNvSpPr/>
          <p:nvPr userDrawn="1">
            <p:custDataLst>
              <p:tags r:id="rId1"/>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4" name="Freeform 6">
            <a:extLst>
              <a:ext uri="{FF2B5EF4-FFF2-40B4-BE49-F238E27FC236}">
                <a16:creationId xmlns:a16="http://schemas.microsoft.com/office/drawing/2014/main" id="{81B14E6A-D707-47EF-92D4-6B3CBECA2CD6}"/>
              </a:ext>
            </a:extLst>
          </p:cNvPr>
          <p:cNvSpPr>
            <a:spLocks/>
          </p:cNvSpPr>
          <p:nvPr userDrawn="1"/>
        </p:nvSpPr>
        <p:spPr bwMode="gray">
          <a:xfrm>
            <a:off x="0" y="-5010"/>
            <a:ext cx="4046268" cy="358341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FFE600"/>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TextBox 5">
            <a:extLst>
              <a:ext uri="{FF2B5EF4-FFF2-40B4-BE49-F238E27FC236}">
                <a16:creationId xmlns:a16="http://schemas.microsoft.com/office/drawing/2014/main" id="{C8897F82-007C-4FDC-9FB4-EDE9B66E875A}"/>
              </a:ext>
            </a:extLst>
          </p:cNvPr>
          <p:cNvSpPr txBox="1"/>
          <p:nvPr userDrawn="1"/>
        </p:nvSpPr>
        <p:spPr>
          <a:xfrm>
            <a:off x="457200" y="6452108"/>
            <a:ext cx="1198880" cy="141577"/>
          </a:xfrm>
          <a:prstGeom prst="rect">
            <a:avLst/>
          </a:prstGeom>
          <a:noFill/>
        </p:spPr>
        <p:txBody>
          <a:bodyPr wrap="square" lIns="0" tIns="36576" rIns="0" bIns="0" rtlCol="0">
            <a:spAutoFit/>
          </a:bodyPr>
          <a:lstStyle/>
          <a:p>
            <a:pPr marL="0" indent="0" algn="l"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Page </a:t>
            </a:r>
            <a:fld id="{C09C57FE-2B41-4461-8470-68075B689E17}" type="slidenum">
              <a:rPr lang="en-IN" sz="800" kern="1200" smtClean="0">
                <a:solidFill>
                  <a:schemeClr val="bg1"/>
                </a:solidFill>
                <a:latin typeface="Arial" panose="020B0604020202020204" pitchFamily="34" charset="0"/>
                <a:ea typeface="+mn-ea"/>
                <a:cs typeface="Arial" panose="020B0604020202020204" pitchFamily="34" charset="0"/>
              </a:rPr>
              <a:pPr marL="0" indent="0" algn="l" defTabSz="914400" rtl="0" eaLnBrk="1" latinLnBrk="0" hangingPunct="1">
                <a:lnSpc>
                  <a:spcPct val="85000"/>
                </a:lnSpc>
                <a:spcAft>
                  <a:spcPts val="600"/>
                </a:spcAft>
                <a:buClr>
                  <a:schemeClr val="accent2"/>
                </a:buClr>
                <a:buSzPct val="70000"/>
                <a:buFont typeface="Arial" pitchFamily="34" charset="0"/>
                <a:buNone/>
              </a:pPr>
              <a:t>‹#›</a:t>
            </a:fld>
            <a:endParaRPr lang="en-IN" sz="800" kern="1200" dirty="0">
              <a:solidFill>
                <a:schemeClr val="bg1"/>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E305C30-ADBC-474A-996B-DD7E103A201F}"/>
              </a:ext>
            </a:extLst>
          </p:cNvPr>
          <p:cNvSpPr txBox="1"/>
          <p:nvPr userDrawn="1"/>
        </p:nvSpPr>
        <p:spPr>
          <a:xfrm>
            <a:off x="2548890" y="6452108"/>
            <a:ext cx="4046220" cy="141577"/>
          </a:xfrm>
          <a:prstGeom prst="rect">
            <a:avLst/>
          </a:prstGeom>
          <a:noFill/>
        </p:spPr>
        <p:txBody>
          <a:bodyPr wrap="square" lIns="0" tIns="36576" rIns="0" bIns="0" rtlCol="0">
            <a:spAutoFit/>
          </a:bodyPr>
          <a:lstStyle/>
          <a:p>
            <a:pPr marL="0" indent="0" algn="ctr"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Ernst &amp; Young LLP (EY) Exempt Organization Future Tax Leader Program</a:t>
            </a:r>
          </a:p>
        </p:txBody>
      </p:sp>
      <p:pic>
        <p:nvPicPr>
          <p:cNvPr id="8" name="Picture 7">
            <a:extLst>
              <a:ext uri="{FF2B5EF4-FFF2-40B4-BE49-F238E27FC236}">
                <a16:creationId xmlns:a16="http://schemas.microsoft.com/office/drawing/2014/main" id="{6C670A53-7771-46D1-8CDF-E499C0123E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4464" y="6246368"/>
            <a:ext cx="402504" cy="411480"/>
          </a:xfrm>
          <a:prstGeom prst="rect">
            <a:avLst/>
          </a:prstGeom>
        </p:spPr>
      </p:pic>
    </p:spTree>
    <p:extLst>
      <p:ext uri="{BB962C8B-B14F-4D97-AF65-F5344CB8AC3E}">
        <p14:creationId xmlns:p14="http://schemas.microsoft.com/office/powerpoint/2010/main" val="266836832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Divider 1">
    <p:spTree>
      <p:nvGrpSpPr>
        <p:cNvPr id="1" name=""/>
        <p:cNvGrpSpPr/>
        <p:nvPr/>
      </p:nvGrpSpPr>
      <p:grpSpPr>
        <a:xfrm>
          <a:off x="0" y="0"/>
          <a:ext cx="0" cy="0"/>
          <a:chOff x="0" y="0"/>
          <a:chExt cx="0" cy="0"/>
        </a:xfrm>
      </p:grpSpPr>
      <p:pic>
        <p:nvPicPr>
          <p:cNvPr id="9" name="Picture 8" descr="A group of people sitting around a table&#10;&#10;Description automatically generated">
            <a:extLst>
              <a:ext uri="{FF2B5EF4-FFF2-40B4-BE49-F238E27FC236}">
                <a16:creationId xmlns:a16="http://schemas.microsoft.com/office/drawing/2014/main" id="{4929D44E-7FF8-4BC5-A27C-B79D6EBE64B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49" t="2641" r="29096" b="12453"/>
          <a:stretch/>
        </p:blipFill>
        <p:spPr>
          <a:xfrm>
            <a:off x="-1" y="-1"/>
            <a:ext cx="9144001" cy="6858001"/>
          </a:xfrm>
          <a:prstGeom prst="rect">
            <a:avLst/>
          </a:prstGeom>
        </p:spPr>
      </p:pic>
      <p:sp>
        <p:nvSpPr>
          <p:cNvPr id="3" name="Rectangle 2">
            <a:extLst>
              <a:ext uri="{FF2B5EF4-FFF2-40B4-BE49-F238E27FC236}">
                <a16:creationId xmlns:a16="http://schemas.microsoft.com/office/drawing/2014/main" id="{FA2912F2-E728-4BB3-9095-27F2BC78B30B}"/>
              </a:ext>
            </a:extLst>
          </p:cNvPr>
          <p:cNvSpPr/>
          <p:nvPr userDrawn="1">
            <p:custDataLst>
              <p:tags r:id="rId1"/>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4" name="Freeform 6">
            <a:extLst>
              <a:ext uri="{FF2B5EF4-FFF2-40B4-BE49-F238E27FC236}">
                <a16:creationId xmlns:a16="http://schemas.microsoft.com/office/drawing/2014/main" id="{81B14E6A-D707-47EF-92D4-6B3CBECA2CD6}"/>
              </a:ext>
            </a:extLst>
          </p:cNvPr>
          <p:cNvSpPr>
            <a:spLocks/>
          </p:cNvSpPr>
          <p:nvPr userDrawn="1"/>
        </p:nvSpPr>
        <p:spPr bwMode="gray">
          <a:xfrm>
            <a:off x="0" y="-5010"/>
            <a:ext cx="4046268" cy="358341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FFE600"/>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TextBox 5">
            <a:extLst>
              <a:ext uri="{FF2B5EF4-FFF2-40B4-BE49-F238E27FC236}">
                <a16:creationId xmlns:a16="http://schemas.microsoft.com/office/drawing/2014/main" id="{C8897F82-007C-4FDC-9FB4-EDE9B66E875A}"/>
              </a:ext>
            </a:extLst>
          </p:cNvPr>
          <p:cNvSpPr txBox="1"/>
          <p:nvPr userDrawn="1"/>
        </p:nvSpPr>
        <p:spPr>
          <a:xfrm>
            <a:off x="457200" y="6452108"/>
            <a:ext cx="1198880" cy="141577"/>
          </a:xfrm>
          <a:prstGeom prst="rect">
            <a:avLst/>
          </a:prstGeom>
          <a:noFill/>
        </p:spPr>
        <p:txBody>
          <a:bodyPr wrap="square" lIns="0" tIns="36576" rIns="0" bIns="0" rtlCol="0">
            <a:spAutoFit/>
          </a:bodyPr>
          <a:lstStyle/>
          <a:p>
            <a:pPr marL="0" indent="0" algn="l"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Page </a:t>
            </a:r>
            <a:fld id="{C09C57FE-2B41-4461-8470-68075B689E17}" type="slidenum">
              <a:rPr lang="en-IN" sz="800" kern="1200" smtClean="0">
                <a:solidFill>
                  <a:schemeClr val="bg1"/>
                </a:solidFill>
                <a:latin typeface="Arial" panose="020B0604020202020204" pitchFamily="34" charset="0"/>
                <a:ea typeface="+mn-ea"/>
                <a:cs typeface="Arial" panose="020B0604020202020204" pitchFamily="34" charset="0"/>
              </a:rPr>
              <a:pPr marL="0" indent="0" algn="l" defTabSz="914400" rtl="0" eaLnBrk="1" latinLnBrk="0" hangingPunct="1">
                <a:lnSpc>
                  <a:spcPct val="85000"/>
                </a:lnSpc>
                <a:spcAft>
                  <a:spcPts val="600"/>
                </a:spcAft>
                <a:buClr>
                  <a:schemeClr val="accent2"/>
                </a:buClr>
                <a:buSzPct val="70000"/>
                <a:buFont typeface="Arial" pitchFamily="34" charset="0"/>
                <a:buNone/>
              </a:pPr>
              <a:t>‹#›</a:t>
            </a:fld>
            <a:endParaRPr lang="en-IN" sz="800" kern="1200" dirty="0">
              <a:solidFill>
                <a:schemeClr val="bg1"/>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E305C30-ADBC-474A-996B-DD7E103A201F}"/>
              </a:ext>
            </a:extLst>
          </p:cNvPr>
          <p:cNvSpPr txBox="1"/>
          <p:nvPr userDrawn="1"/>
        </p:nvSpPr>
        <p:spPr>
          <a:xfrm>
            <a:off x="2548890" y="6452108"/>
            <a:ext cx="4046220" cy="141577"/>
          </a:xfrm>
          <a:prstGeom prst="rect">
            <a:avLst/>
          </a:prstGeom>
          <a:noFill/>
        </p:spPr>
        <p:txBody>
          <a:bodyPr wrap="square" lIns="0" tIns="36576" rIns="0" bIns="0" rtlCol="0">
            <a:spAutoFit/>
          </a:bodyPr>
          <a:lstStyle/>
          <a:p>
            <a:pPr marL="0" indent="0" algn="ctr"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Ernst &amp; Young LLP (EY) Exempt Organization Future Tax Leader Program</a:t>
            </a:r>
          </a:p>
        </p:txBody>
      </p:sp>
      <p:pic>
        <p:nvPicPr>
          <p:cNvPr id="8" name="Picture 7">
            <a:extLst>
              <a:ext uri="{FF2B5EF4-FFF2-40B4-BE49-F238E27FC236}">
                <a16:creationId xmlns:a16="http://schemas.microsoft.com/office/drawing/2014/main" id="{6C670A53-7771-46D1-8CDF-E499C0123E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4464" y="6246368"/>
            <a:ext cx="402504" cy="411480"/>
          </a:xfrm>
          <a:prstGeom prst="rect">
            <a:avLst/>
          </a:prstGeom>
        </p:spPr>
      </p:pic>
    </p:spTree>
    <p:extLst>
      <p:ext uri="{BB962C8B-B14F-4D97-AF65-F5344CB8AC3E}">
        <p14:creationId xmlns:p14="http://schemas.microsoft.com/office/powerpoint/2010/main" val="349497937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40263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66A06-263B-4A4A-913D-FDC2AFF122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Tree>
    <p:extLst>
      <p:ext uri="{BB962C8B-B14F-4D97-AF65-F5344CB8AC3E}">
        <p14:creationId xmlns:p14="http://schemas.microsoft.com/office/powerpoint/2010/main" val="3762879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slide 2">
    <p:spTree>
      <p:nvGrpSpPr>
        <p:cNvPr id="1" name=""/>
        <p:cNvGrpSpPr/>
        <p:nvPr/>
      </p:nvGrpSpPr>
      <p:grpSpPr>
        <a:xfrm>
          <a:off x="0" y="0"/>
          <a:ext cx="0" cy="0"/>
          <a:chOff x="0" y="0"/>
          <a:chExt cx="0" cy="0"/>
        </a:xfrm>
      </p:grpSpPr>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Title 4">
            <a:extLst>
              <a:ext uri="{FF2B5EF4-FFF2-40B4-BE49-F238E27FC236}">
                <a16:creationId xmlns:a16="http://schemas.microsoft.com/office/drawing/2014/main" id="{2ADB5227-16B2-4E54-8A2A-47A4A8805157}"/>
              </a:ext>
            </a:extLst>
          </p:cNvPr>
          <p:cNvSpPr>
            <a:spLocks noGrp="1"/>
          </p:cNvSpPr>
          <p:nvPr>
            <p:ph type="title"/>
          </p:nvPr>
        </p:nvSpPr>
        <p:spPr/>
        <p:txBody>
          <a:bodyPr vert="horz" lIns="0" tIns="0" rIns="0" bIns="0" rtlCol="0" anchor="t" anchorCtr="0">
            <a:no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419079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91973"/>
            <a:ext cx="8229600" cy="590400"/>
          </a:xfrm>
        </p:spPr>
        <p:txBody>
          <a:bodyPr vert="horz" lIns="0" tIns="0" rIns="0" bIns="0" rtlCol="0" anchor="t" anchorCtr="0">
            <a:noAutofit/>
          </a:bodyPr>
          <a:lstStyle>
            <a:lvl1pPr>
              <a:defRPr lang="en-GB" dirty="0"/>
            </a:lvl1pPr>
          </a:lstStyle>
          <a:p>
            <a:pPr lvl="0"/>
            <a:r>
              <a:rPr lang="en-US" dirty="0"/>
              <a:t>Click to edit Master title style</a:t>
            </a:r>
            <a:endParaRPr lang="en-GB" dirty="0"/>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127EAE70-068F-4438-846A-A93C58CFEF08}"/>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marL="1412178" indent="-342900">
              <a:spcBef>
                <a:spcPts val="0"/>
              </a:spcBef>
              <a:defRPr lang="en-GB" sz="1800" kern="1200" dirty="0">
                <a:solidFill>
                  <a:schemeClr val="bg1"/>
                </a:solidFill>
                <a:latin typeface="Arial" panose="020B0604020202020204" pitchFamily="34" charset="0"/>
                <a:ea typeface="+mn-ea"/>
                <a:cs typeface="Arial" panose="020B0604020202020204" pitchFamily="34" charset="0"/>
              </a:defRPr>
            </a:lvl1pPr>
            <a:lvl2pPr marL="267319" indent="-267319">
              <a:spcBef>
                <a:spcPts val="0"/>
              </a:spcBef>
              <a:defRPr lang="en-US" sz="1600" kern="1200" dirty="0">
                <a:solidFill>
                  <a:schemeClr val="bg1"/>
                </a:solidFill>
                <a:latin typeface="Arial" panose="020B0604020202020204" pitchFamily="34" charset="0"/>
                <a:ea typeface="+mn-ea"/>
                <a:cs typeface="Arial" panose="020B0604020202020204" pitchFamily="34" charset="0"/>
              </a:defRPr>
            </a:lvl2pPr>
            <a:lvl3pPr marL="267319" indent="-267319">
              <a:spcBef>
                <a:spcPts val="0"/>
              </a:spcBef>
              <a:defRPr lang="en-US" sz="1400" kern="1200" dirty="0">
                <a:solidFill>
                  <a:schemeClr val="bg1"/>
                </a:solidFill>
                <a:latin typeface="Arial" panose="020B0604020202020204" pitchFamily="34" charset="0"/>
                <a:ea typeface="+mn-ea"/>
                <a:cs typeface="Arial" panose="020B0604020202020204" pitchFamily="34" charset="0"/>
              </a:defRPr>
            </a:lvl3pPr>
            <a:lvl4pPr marL="267319" indent="-267319">
              <a:spcBef>
                <a:spcPts val="0"/>
              </a:spcBef>
              <a:defRPr lang="en-US" sz="1200" kern="1200" dirty="0">
                <a:solidFill>
                  <a:schemeClr val="bg1"/>
                </a:solidFill>
                <a:latin typeface="Arial" panose="020B0604020202020204" pitchFamily="34" charset="0"/>
                <a:ea typeface="+mn-ea"/>
                <a:cs typeface="Arial" panose="020B0604020202020204" pitchFamily="34" charset="0"/>
              </a:defRPr>
            </a:lvl4pPr>
            <a:lvl5pPr marL="285750" indent="-285750">
              <a:spcBef>
                <a:spcPts val="0"/>
              </a:spcBef>
              <a:defRPr lang="en-GB" sz="1100" kern="1200" dirty="0">
                <a:solidFill>
                  <a:schemeClr val="bg1"/>
                </a:solidFill>
                <a:latin typeface="Arial" panose="020B0604020202020204" pitchFamily="34" charset="0"/>
                <a:ea typeface="+mn-ea"/>
                <a:cs typeface="Arial" panose="020B0604020202020204" pitchFamily="34" charset="0"/>
              </a:defRPr>
            </a:lvl5pPr>
          </a:lstStyle>
          <a:p>
            <a:pPr marL="267319" lvl="0" indent="-267319" algn="l" defTabSz="685434" rtl="0" eaLnBrk="1" latinLnBrk="0" hangingPunct="1">
              <a:spcBef>
                <a:spcPct val="20000"/>
              </a:spcBef>
              <a:spcAft>
                <a:spcPts val="600"/>
              </a:spcAft>
              <a:buClr>
                <a:schemeClr val="tx2"/>
              </a:buClr>
              <a:buSzPct val="70000"/>
              <a:buFont typeface="Arial" panose="020B0604020202020204" pitchFamily="34" charset="0"/>
              <a:buChar char="►"/>
              <a:tabLst/>
            </a:pPr>
            <a:r>
              <a:rPr lang="en-US" dirty="0"/>
              <a:t>Edit Master text styles</a:t>
            </a:r>
          </a:p>
          <a:p>
            <a:pPr marL="534639" lvl="1" indent="-267319" algn="l" defTabSz="685434" rtl="0" eaLnBrk="1" latinLnBrk="0" hangingPunct="1">
              <a:spcBef>
                <a:spcPct val="20000"/>
              </a:spcBef>
              <a:spcAft>
                <a:spcPts val="600"/>
              </a:spcAft>
              <a:buClr>
                <a:schemeClr val="tx2"/>
              </a:buClr>
              <a:buSzPct val="70000"/>
              <a:buFont typeface="Arial" panose="020B0604020202020204" pitchFamily="34" charset="0"/>
              <a:buChar char="►"/>
              <a:tabLst/>
            </a:pPr>
            <a:r>
              <a:rPr lang="en-US" dirty="0"/>
              <a:t>Second level</a:t>
            </a:r>
          </a:p>
          <a:p>
            <a:pPr marL="801958" lvl="2" indent="-267319" algn="l" defTabSz="685434" rtl="0" eaLnBrk="1" latinLnBrk="0" hangingPunct="1">
              <a:spcBef>
                <a:spcPct val="20000"/>
              </a:spcBef>
              <a:spcAft>
                <a:spcPts val="600"/>
              </a:spcAft>
              <a:buClr>
                <a:schemeClr val="tx2"/>
              </a:buClr>
              <a:buSzPct val="70000"/>
              <a:buFont typeface="Arial" panose="020B0604020202020204" pitchFamily="34" charset="0"/>
              <a:buChar char="►"/>
              <a:tabLst/>
            </a:pPr>
            <a:r>
              <a:rPr lang="en-US" dirty="0"/>
              <a:t>Third level</a:t>
            </a:r>
          </a:p>
          <a:p>
            <a:pPr marL="1069277" lvl="3" indent="-267319" algn="l" defTabSz="685434" rtl="0" eaLnBrk="1" latinLnBrk="0" hangingPunct="1">
              <a:spcBef>
                <a:spcPct val="20000"/>
              </a:spcBef>
              <a:spcAft>
                <a:spcPts val="600"/>
              </a:spcAft>
              <a:buClr>
                <a:schemeClr val="tx2"/>
              </a:buClr>
              <a:buSzPct val="70000"/>
              <a:buFont typeface="Arial" panose="020B0604020202020204" pitchFamily="34" charset="0"/>
              <a:buChar char="►"/>
              <a:tabLst/>
            </a:pPr>
            <a:r>
              <a:rPr lang="en-US" dirty="0"/>
              <a:t>Fourth level</a:t>
            </a:r>
          </a:p>
          <a:p>
            <a:pPr marL="1336597" lvl="4" indent="-267319" algn="l" defTabSz="685434" rtl="0" eaLnBrk="1" latinLnBrk="0" hangingPunct="1">
              <a:spcBef>
                <a:spcPct val="20000"/>
              </a:spcBef>
              <a:spcAft>
                <a:spcPts val="600"/>
              </a:spcAft>
              <a:buClr>
                <a:schemeClr val="tx2"/>
              </a:buClr>
              <a:buSzPct val="70000"/>
              <a:buFont typeface="Arial" panose="020B0604020202020204" pitchFamily="34" charset="0"/>
              <a:buChar char="►"/>
              <a:tabLst/>
            </a:pPr>
            <a:r>
              <a:rPr lang="en-US" dirty="0"/>
              <a:t>Fifth level</a:t>
            </a:r>
            <a:endParaRPr lang="en-GB" dirty="0"/>
          </a:p>
        </p:txBody>
      </p:sp>
    </p:spTree>
    <p:extLst>
      <p:ext uri="{BB962C8B-B14F-4D97-AF65-F5344CB8AC3E}">
        <p14:creationId xmlns:p14="http://schemas.microsoft.com/office/powerpoint/2010/main" val="314015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vert="horz" lIns="0" tIns="0" rIns="0" bIns="0" rtlCol="0" anchor="t" anchorCtr="0">
            <a:noAutofit/>
          </a:bodyPr>
          <a:lstStyle>
            <a:lvl1pPr>
              <a:defRPr lang="en-GB" dirty="0"/>
            </a:lvl1pPr>
          </a:lstStyle>
          <a:p>
            <a:pPr lvl="0"/>
            <a:r>
              <a:rPr lang="en-US" dirty="0"/>
              <a:t>Standard slide</a:t>
            </a:r>
            <a:endParaRPr lang="en-GB" dirty="0"/>
          </a:p>
        </p:txBody>
      </p:sp>
      <p:sp>
        <p:nvSpPr>
          <p:cNvPr id="3" name="Line 10">
            <a:extLst>
              <a:ext uri="{FF2B5EF4-FFF2-40B4-BE49-F238E27FC236}">
                <a16:creationId xmlns:a16="http://schemas.microsoft.com/office/drawing/2014/main" id="{C6ED45EA-07D7-4BE4-95D9-CBB2131796AC}"/>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19042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91973"/>
            <a:ext cx="8229600" cy="590880"/>
          </a:xfrm>
        </p:spPr>
        <p:txBody>
          <a:bodyPr vert="horz" lIns="0" tIns="0" rIns="0" bIns="0" rtlCol="0" anchor="t" anchorCtr="0">
            <a:noAutofit/>
          </a:bodyPr>
          <a:lstStyle>
            <a:lvl1pPr>
              <a:defRPr lang="en-GB" dirty="0"/>
            </a:lvl1pPr>
          </a:lstStyle>
          <a:p>
            <a:pPr lvl="0"/>
            <a:r>
              <a:rPr lang="en-US" dirty="0"/>
              <a:t>Click to edit Master title style</a:t>
            </a:r>
            <a:endParaRPr lang="en-GB" dirty="0"/>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2267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20209"/>
          </a:xfrm>
        </p:spPr>
        <p:txBody>
          <a:bodyPr/>
          <a:lstStyle>
            <a:lvl1pPr marL="267319" indent="-267319">
              <a:buFont typeface="Arial" panose="020B0604020202020204" pitchFamily="34" charset="0"/>
              <a:buChar char="►"/>
              <a:defRPr sz="1499">
                <a:solidFill>
                  <a:schemeClr val="bg1"/>
                </a:solidFill>
                <a:latin typeface="Arial" panose="020B0604020202020204" pitchFamily="34" charset="0"/>
                <a:cs typeface="Arial" panose="020B0604020202020204" pitchFamily="34" charset="0"/>
              </a:defRPr>
            </a:lvl1pPr>
            <a:lvl2pPr marL="534639" indent="-267319">
              <a:buFont typeface="Arial" panose="020B0604020202020204" pitchFamily="34" charset="0"/>
              <a:buChar char="►"/>
              <a:defRPr sz="1349">
                <a:solidFill>
                  <a:schemeClr val="bg1"/>
                </a:solidFill>
                <a:latin typeface="Arial" panose="020B0604020202020204" pitchFamily="34" charset="0"/>
                <a:cs typeface="Arial" panose="020B0604020202020204" pitchFamily="34" charset="0"/>
              </a:defRPr>
            </a:lvl2pPr>
            <a:lvl3pPr marL="801958" indent="-267319">
              <a:buFont typeface="Arial" panose="020B0604020202020204" pitchFamily="34" charset="0"/>
              <a:buChar char="►"/>
              <a:defRPr sz="1199">
                <a:solidFill>
                  <a:schemeClr val="bg1"/>
                </a:solidFill>
                <a:latin typeface="Arial" panose="020B0604020202020204" pitchFamily="34" charset="0"/>
                <a:cs typeface="Arial" panose="020B0604020202020204" pitchFamily="34" charset="0"/>
              </a:defRPr>
            </a:lvl3pPr>
            <a:lvl4pPr marL="1069277" indent="-267319">
              <a:buFont typeface="Arial" panose="020B0604020202020204" pitchFamily="34" charset="0"/>
              <a:buChar char="►"/>
              <a:defRPr sz="1049">
                <a:solidFill>
                  <a:schemeClr val="bg1"/>
                </a:solidFill>
                <a:latin typeface="Arial" panose="020B0604020202020204" pitchFamily="34" charset="0"/>
                <a:cs typeface="Arial" panose="020B0604020202020204" pitchFamily="34" charset="0"/>
              </a:defRPr>
            </a:lvl4pPr>
            <a:lvl5pPr marL="1336597" indent="-267319">
              <a:buFont typeface="Arial" panose="020B0604020202020204" pitchFamily="34" charset="0"/>
              <a:buChar char="►"/>
              <a:defRPr sz="900">
                <a:solidFill>
                  <a:schemeClr val="bg1"/>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869441"/>
            <a:ext cx="4042800" cy="4220209"/>
          </a:xfrm>
        </p:spPr>
        <p:txBody>
          <a:bodyPr/>
          <a:lstStyle>
            <a:lvl1pPr marL="267319" indent="-267319">
              <a:buFont typeface="Arial" panose="020B0604020202020204" pitchFamily="34" charset="0"/>
              <a:buChar char="►"/>
              <a:defRPr sz="1499">
                <a:solidFill>
                  <a:schemeClr val="bg1"/>
                </a:solidFill>
                <a:latin typeface="Arial" panose="020B0604020202020204" pitchFamily="34" charset="0"/>
                <a:cs typeface="Arial" panose="020B0604020202020204" pitchFamily="34" charset="0"/>
              </a:defRPr>
            </a:lvl1pPr>
            <a:lvl2pPr marL="534639" indent="-267319">
              <a:buFont typeface="Arial" panose="020B0604020202020204" pitchFamily="34" charset="0"/>
              <a:buChar char="►"/>
              <a:defRPr sz="1349">
                <a:solidFill>
                  <a:schemeClr val="bg1"/>
                </a:solidFill>
                <a:latin typeface="Arial" panose="020B0604020202020204" pitchFamily="34" charset="0"/>
                <a:cs typeface="Arial" panose="020B0604020202020204" pitchFamily="34" charset="0"/>
              </a:defRPr>
            </a:lvl2pPr>
            <a:lvl3pPr marL="801958" indent="-267319">
              <a:buFont typeface="Arial" panose="020B0604020202020204" pitchFamily="34" charset="0"/>
              <a:buChar char="►"/>
              <a:defRPr sz="1199">
                <a:solidFill>
                  <a:schemeClr val="bg1"/>
                </a:solidFill>
                <a:latin typeface="Arial" panose="020B0604020202020204" pitchFamily="34" charset="0"/>
                <a:cs typeface="Arial" panose="020B0604020202020204" pitchFamily="34" charset="0"/>
              </a:defRPr>
            </a:lvl3pPr>
            <a:lvl4pPr marL="1069277" indent="-267319">
              <a:buFont typeface="Arial" panose="020B0604020202020204" pitchFamily="34" charset="0"/>
              <a:buChar char="►"/>
              <a:defRPr sz="1049">
                <a:solidFill>
                  <a:schemeClr val="bg1"/>
                </a:solidFill>
                <a:latin typeface="Arial" panose="020B0604020202020204" pitchFamily="34" charset="0"/>
                <a:cs typeface="Arial" panose="020B0604020202020204" pitchFamily="34" charset="0"/>
              </a:defRPr>
            </a:lvl4pPr>
            <a:lvl5pPr marL="1336597" indent="-267319">
              <a:buFont typeface="Arial" panose="020B0604020202020204" pitchFamily="34" charset="0"/>
              <a:buChar char="►"/>
              <a:defRPr sz="900">
                <a:solidFill>
                  <a:schemeClr val="bg1"/>
                </a:solidFill>
                <a:latin typeface="Arial" panose="020B0604020202020204" pitchFamily="34" charset="0"/>
                <a:cs typeface="Arial" panose="020B0604020202020204" pitchFamily="34" charset="0"/>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 name="Title 1"/>
          <p:cNvSpPr>
            <a:spLocks noGrp="1"/>
          </p:cNvSpPr>
          <p:nvPr>
            <p:ph type="title"/>
          </p:nvPr>
        </p:nvSpPr>
        <p:spPr>
          <a:xfrm>
            <a:off x="457200" y="291973"/>
            <a:ext cx="8229600" cy="590880"/>
          </a:xfrm>
        </p:spPr>
        <p:txBody>
          <a:bodyPr vert="horz" lIns="0" tIns="0" rIns="0" bIns="0" rtlCol="0" anchor="t" anchorCtr="0">
            <a:noAutofit/>
          </a:bodyPr>
          <a:lstStyle>
            <a:lvl1pPr>
              <a:defRPr lang="en-US" dirty="0"/>
            </a:lvl1pPr>
          </a:lstStyle>
          <a:p>
            <a:pPr lvl="0"/>
            <a:r>
              <a:rPr lang="en-US" dirty="0"/>
              <a:t>Click to edit Master title style</a:t>
            </a:r>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45789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pic>
        <p:nvPicPr>
          <p:cNvPr id="10" name="Picture 9" descr="A group of people sitting at a table&#10;&#10;Description automatically generated">
            <a:extLst>
              <a:ext uri="{FF2B5EF4-FFF2-40B4-BE49-F238E27FC236}">
                <a16:creationId xmlns:a16="http://schemas.microsoft.com/office/drawing/2014/main" id="{49443019-6C3E-4CEF-BF66-4D8387CE90D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634" t="12806" r="17542" b="724"/>
          <a:stretch/>
        </p:blipFill>
        <p:spPr>
          <a:xfrm>
            <a:off x="0" y="-5009"/>
            <a:ext cx="9143957" cy="6863010"/>
          </a:xfrm>
          <a:prstGeom prst="rect">
            <a:avLst/>
          </a:prstGeom>
        </p:spPr>
      </p:pic>
      <p:sp>
        <p:nvSpPr>
          <p:cNvPr id="3" name="Rectangle 2">
            <a:extLst>
              <a:ext uri="{FF2B5EF4-FFF2-40B4-BE49-F238E27FC236}">
                <a16:creationId xmlns:a16="http://schemas.microsoft.com/office/drawing/2014/main" id="{FA2912F2-E728-4BB3-9095-27F2BC78B30B}"/>
              </a:ext>
            </a:extLst>
          </p:cNvPr>
          <p:cNvSpPr/>
          <p:nvPr userDrawn="1">
            <p:custDataLst>
              <p:tags r:id="rId1"/>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4" name="Freeform 6">
            <a:extLst>
              <a:ext uri="{FF2B5EF4-FFF2-40B4-BE49-F238E27FC236}">
                <a16:creationId xmlns:a16="http://schemas.microsoft.com/office/drawing/2014/main" id="{81B14E6A-D707-47EF-92D4-6B3CBECA2CD6}"/>
              </a:ext>
            </a:extLst>
          </p:cNvPr>
          <p:cNvSpPr>
            <a:spLocks/>
          </p:cNvSpPr>
          <p:nvPr userDrawn="1"/>
        </p:nvSpPr>
        <p:spPr bwMode="gray">
          <a:xfrm>
            <a:off x="0" y="-5010"/>
            <a:ext cx="4046268" cy="358341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FFE600"/>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TextBox 5">
            <a:extLst>
              <a:ext uri="{FF2B5EF4-FFF2-40B4-BE49-F238E27FC236}">
                <a16:creationId xmlns:a16="http://schemas.microsoft.com/office/drawing/2014/main" id="{C8897F82-007C-4FDC-9FB4-EDE9B66E875A}"/>
              </a:ext>
            </a:extLst>
          </p:cNvPr>
          <p:cNvSpPr txBox="1"/>
          <p:nvPr userDrawn="1"/>
        </p:nvSpPr>
        <p:spPr>
          <a:xfrm>
            <a:off x="457200" y="6452108"/>
            <a:ext cx="1198880" cy="141577"/>
          </a:xfrm>
          <a:prstGeom prst="rect">
            <a:avLst/>
          </a:prstGeom>
          <a:noFill/>
        </p:spPr>
        <p:txBody>
          <a:bodyPr wrap="square" lIns="0" tIns="36576" rIns="0" bIns="0" rtlCol="0">
            <a:spAutoFit/>
          </a:bodyPr>
          <a:lstStyle/>
          <a:p>
            <a:pPr marL="0" indent="0" algn="l"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Page </a:t>
            </a:r>
            <a:fld id="{C09C57FE-2B41-4461-8470-68075B689E17}" type="slidenum">
              <a:rPr lang="en-IN" sz="800" kern="1200" smtClean="0">
                <a:solidFill>
                  <a:schemeClr val="bg1"/>
                </a:solidFill>
                <a:latin typeface="Arial" panose="020B0604020202020204" pitchFamily="34" charset="0"/>
                <a:ea typeface="+mn-ea"/>
                <a:cs typeface="Arial" panose="020B0604020202020204" pitchFamily="34" charset="0"/>
              </a:rPr>
              <a:pPr marL="0" indent="0" algn="l" defTabSz="914400" rtl="0" eaLnBrk="1" latinLnBrk="0" hangingPunct="1">
                <a:lnSpc>
                  <a:spcPct val="85000"/>
                </a:lnSpc>
                <a:spcAft>
                  <a:spcPts val="600"/>
                </a:spcAft>
                <a:buClr>
                  <a:schemeClr val="accent2"/>
                </a:buClr>
                <a:buSzPct val="70000"/>
                <a:buFont typeface="Arial" pitchFamily="34" charset="0"/>
                <a:buNone/>
              </a:pPr>
              <a:t>‹#›</a:t>
            </a:fld>
            <a:endParaRPr lang="en-IN" sz="800" kern="1200" dirty="0">
              <a:solidFill>
                <a:schemeClr val="bg1"/>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E305C30-ADBC-474A-996B-DD7E103A201F}"/>
              </a:ext>
            </a:extLst>
          </p:cNvPr>
          <p:cNvSpPr txBox="1"/>
          <p:nvPr userDrawn="1"/>
        </p:nvSpPr>
        <p:spPr>
          <a:xfrm>
            <a:off x="2548890" y="6452108"/>
            <a:ext cx="4046220" cy="141577"/>
          </a:xfrm>
          <a:prstGeom prst="rect">
            <a:avLst/>
          </a:prstGeom>
          <a:noFill/>
        </p:spPr>
        <p:txBody>
          <a:bodyPr wrap="square" lIns="0" tIns="36576" rIns="0" bIns="0" rtlCol="0">
            <a:spAutoFit/>
          </a:bodyPr>
          <a:lstStyle/>
          <a:p>
            <a:pPr marL="0" indent="0" algn="ctr"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Ernst &amp; Young LLP (EY) Exempt Organization Future Tax Leader Program</a:t>
            </a:r>
          </a:p>
        </p:txBody>
      </p:sp>
      <p:pic>
        <p:nvPicPr>
          <p:cNvPr id="8" name="Picture 7">
            <a:extLst>
              <a:ext uri="{FF2B5EF4-FFF2-40B4-BE49-F238E27FC236}">
                <a16:creationId xmlns:a16="http://schemas.microsoft.com/office/drawing/2014/main" id="{6C670A53-7771-46D1-8CDF-E499C0123E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4464" y="6246368"/>
            <a:ext cx="402504" cy="411480"/>
          </a:xfrm>
          <a:prstGeom prst="rect">
            <a:avLst/>
          </a:prstGeom>
        </p:spPr>
      </p:pic>
    </p:spTree>
    <p:extLst>
      <p:ext uri="{BB962C8B-B14F-4D97-AF65-F5344CB8AC3E}">
        <p14:creationId xmlns:p14="http://schemas.microsoft.com/office/powerpoint/2010/main" val="278119051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Divider 1">
    <p:spTree>
      <p:nvGrpSpPr>
        <p:cNvPr id="1" name=""/>
        <p:cNvGrpSpPr/>
        <p:nvPr/>
      </p:nvGrpSpPr>
      <p:grpSpPr>
        <a:xfrm>
          <a:off x="0" y="0"/>
          <a:ext cx="0" cy="0"/>
          <a:chOff x="0" y="0"/>
          <a:chExt cx="0" cy="0"/>
        </a:xfrm>
      </p:grpSpPr>
      <p:pic>
        <p:nvPicPr>
          <p:cNvPr id="9" name="Picture 8" descr="A picture containing person, indoor, working, bowed instrument&#10;&#10;Description automatically generated">
            <a:extLst>
              <a:ext uri="{FF2B5EF4-FFF2-40B4-BE49-F238E27FC236}">
                <a16:creationId xmlns:a16="http://schemas.microsoft.com/office/drawing/2014/main" id="{257DC263-C7FB-4DF3-BBFD-4E12281B8F4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176"/>
          <a:stretch/>
        </p:blipFill>
        <p:spPr>
          <a:xfrm>
            <a:off x="-2" y="-5012"/>
            <a:ext cx="9143959" cy="6863011"/>
          </a:xfrm>
          <a:prstGeom prst="rect">
            <a:avLst/>
          </a:prstGeom>
        </p:spPr>
      </p:pic>
      <p:sp>
        <p:nvSpPr>
          <p:cNvPr id="3" name="Rectangle 2">
            <a:extLst>
              <a:ext uri="{FF2B5EF4-FFF2-40B4-BE49-F238E27FC236}">
                <a16:creationId xmlns:a16="http://schemas.microsoft.com/office/drawing/2014/main" id="{FA2912F2-E728-4BB3-9095-27F2BC78B30B}"/>
              </a:ext>
            </a:extLst>
          </p:cNvPr>
          <p:cNvSpPr/>
          <p:nvPr userDrawn="1">
            <p:custDataLst>
              <p:tags r:id="rId1"/>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4" name="Freeform 6">
            <a:extLst>
              <a:ext uri="{FF2B5EF4-FFF2-40B4-BE49-F238E27FC236}">
                <a16:creationId xmlns:a16="http://schemas.microsoft.com/office/drawing/2014/main" id="{81B14E6A-D707-47EF-92D4-6B3CBECA2CD6}"/>
              </a:ext>
            </a:extLst>
          </p:cNvPr>
          <p:cNvSpPr>
            <a:spLocks/>
          </p:cNvSpPr>
          <p:nvPr userDrawn="1"/>
        </p:nvSpPr>
        <p:spPr bwMode="gray">
          <a:xfrm>
            <a:off x="0" y="-5010"/>
            <a:ext cx="4046268" cy="358341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FFE600"/>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TextBox 5">
            <a:extLst>
              <a:ext uri="{FF2B5EF4-FFF2-40B4-BE49-F238E27FC236}">
                <a16:creationId xmlns:a16="http://schemas.microsoft.com/office/drawing/2014/main" id="{C8897F82-007C-4FDC-9FB4-EDE9B66E875A}"/>
              </a:ext>
            </a:extLst>
          </p:cNvPr>
          <p:cNvSpPr txBox="1"/>
          <p:nvPr userDrawn="1"/>
        </p:nvSpPr>
        <p:spPr>
          <a:xfrm>
            <a:off x="457200" y="6452108"/>
            <a:ext cx="1198880" cy="141577"/>
          </a:xfrm>
          <a:prstGeom prst="rect">
            <a:avLst/>
          </a:prstGeom>
          <a:noFill/>
        </p:spPr>
        <p:txBody>
          <a:bodyPr wrap="square" lIns="0" tIns="36576" rIns="0" bIns="0" rtlCol="0">
            <a:spAutoFit/>
          </a:bodyPr>
          <a:lstStyle/>
          <a:p>
            <a:pPr marL="0" indent="0" algn="l"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Page </a:t>
            </a:r>
            <a:fld id="{C09C57FE-2B41-4461-8470-68075B689E17}" type="slidenum">
              <a:rPr lang="en-IN" sz="800" kern="1200" smtClean="0">
                <a:solidFill>
                  <a:schemeClr val="bg1"/>
                </a:solidFill>
                <a:latin typeface="Arial" panose="020B0604020202020204" pitchFamily="34" charset="0"/>
                <a:ea typeface="+mn-ea"/>
                <a:cs typeface="Arial" panose="020B0604020202020204" pitchFamily="34" charset="0"/>
              </a:rPr>
              <a:pPr marL="0" indent="0" algn="l" defTabSz="914400" rtl="0" eaLnBrk="1" latinLnBrk="0" hangingPunct="1">
                <a:lnSpc>
                  <a:spcPct val="85000"/>
                </a:lnSpc>
                <a:spcAft>
                  <a:spcPts val="600"/>
                </a:spcAft>
                <a:buClr>
                  <a:schemeClr val="accent2"/>
                </a:buClr>
                <a:buSzPct val="70000"/>
                <a:buFont typeface="Arial" pitchFamily="34" charset="0"/>
                <a:buNone/>
              </a:pPr>
              <a:t>‹#›</a:t>
            </a:fld>
            <a:endParaRPr lang="en-IN" sz="800" kern="1200" dirty="0">
              <a:solidFill>
                <a:schemeClr val="bg1"/>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E305C30-ADBC-474A-996B-DD7E103A201F}"/>
              </a:ext>
            </a:extLst>
          </p:cNvPr>
          <p:cNvSpPr txBox="1"/>
          <p:nvPr userDrawn="1"/>
        </p:nvSpPr>
        <p:spPr>
          <a:xfrm>
            <a:off x="2548890" y="6452108"/>
            <a:ext cx="4046220" cy="141577"/>
          </a:xfrm>
          <a:prstGeom prst="rect">
            <a:avLst/>
          </a:prstGeom>
          <a:noFill/>
        </p:spPr>
        <p:txBody>
          <a:bodyPr wrap="square" lIns="0" tIns="36576" rIns="0" bIns="0" rtlCol="0">
            <a:spAutoFit/>
          </a:bodyPr>
          <a:lstStyle/>
          <a:p>
            <a:pPr marL="0" indent="0" algn="ctr"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Ernst &amp; Young LLP (EY) Exempt Organization Future Tax Leader Program</a:t>
            </a:r>
          </a:p>
        </p:txBody>
      </p:sp>
      <p:pic>
        <p:nvPicPr>
          <p:cNvPr id="8" name="Picture 7">
            <a:extLst>
              <a:ext uri="{FF2B5EF4-FFF2-40B4-BE49-F238E27FC236}">
                <a16:creationId xmlns:a16="http://schemas.microsoft.com/office/drawing/2014/main" id="{6C670A53-7771-46D1-8CDF-E499C0123E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4464" y="6246368"/>
            <a:ext cx="402504" cy="411480"/>
          </a:xfrm>
          <a:prstGeom prst="rect">
            <a:avLst/>
          </a:prstGeom>
        </p:spPr>
      </p:pic>
    </p:spTree>
    <p:extLst>
      <p:ext uri="{BB962C8B-B14F-4D97-AF65-F5344CB8AC3E}">
        <p14:creationId xmlns:p14="http://schemas.microsoft.com/office/powerpoint/2010/main" val="296755592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Divider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02FBB8-57CE-4350-8D84-51E3E20316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3" b="33"/>
          <a:stretch/>
        </p:blipFill>
        <p:spPr>
          <a:xfrm>
            <a:off x="0" y="0"/>
            <a:ext cx="9144000" cy="6858000"/>
          </a:xfrm>
          <a:prstGeom prst="rect">
            <a:avLst/>
          </a:prstGeom>
        </p:spPr>
      </p:pic>
      <p:sp>
        <p:nvSpPr>
          <p:cNvPr id="3" name="Rectangle 2">
            <a:extLst>
              <a:ext uri="{FF2B5EF4-FFF2-40B4-BE49-F238E27FC236}">
                <a16:creationId xmlns:a16="http://schemas.microsoft.com/office/drawing/2014/main" id="{FA2912F2-E728-4BB3-9095-27F2BC78B30B}"/>
              </a:ext>
            </a:extLst>
          </p:cNvPr>
          <p:cNvSpPr/>
          <p:nvPr userDrawn="1">
            <p:custDataLst>
              <p:tags r:id="rId1"/>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4" name="Freeform 6">
            <a:extLst>
              <a:ext uri="{FF2B5EF4-FFF2-40B4-BE49-F238E27FC236}">
                <a16:creationId xmlns:a16="http://schemas.microsoft.com/office/drawing/2014/main" id="{81B14E6A-D707-47EF-92D4-6B3CBECA2CD6}"/>
              </a:ext>
            </a:extLst>
          </p:cNvPr>
          <p:cNvSpPr>
            <a:spLocks/>
          </p:cNvSpPr>
          <p:nvPr userDrawn="1"/>
        </p:nvSpPr>
        <p:spPr bwMode="gray">
          <a:xfrm>
            <a:off x="0" y="-5010"/>
            <a:ext cx="4046268" cy="358341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FFE600"/>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TextBox 5">
            <a:extLst>
              <a:ext uri="{FF2B5EF4-FFF2-40B4-BE49-F238E27FC236}">
                <a16:creationId xmlns:a16="http://schemas.microsoft.com/office/drawing/2014/main" id="{C8897F82-007C-4FDC-9FB4-EDE9B66E875A}"/>
              </a:ext>
            </a:extLst>
          </p:cNvPr>
          <p:cNvSpPr txBox="1"/>
          <p:nvPr userDrawn="1"/>
        </p:nvSpPr>
        <p:spPr>
          <a:xfrm>
            <a:off x="457200" y="6452108"/>
            <a:ext cx="1198880" cy="141577"/>
          </a:xfrm>
          <a:prstGeom prst="rect">
            <a:avLst/>
          </a:prstGeom>
          <a:noFill/>
        </p:spPr>
        <p:txBody>
          <a:bodyPr wrap="square" lIns="0" tIns="36576" rIns="0" bIns="0" rtlCol="0">
            <a:spAutoFit/>
          </a:bodyPr>
          <a:lstStyle/>
          <a:p>
            <a:pPr marL="0" indent="0" algn="l"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Page </a:t>
            </a:r>
            <a:fld id="{C09C57FE-2B41-4461-8470-68075B689E17}" type="slidenum">
              <a:rPr lang="en-IN" sz="800" kern="1200" smtClean="0">
                <a:solidFill>
                  <a:schemeClr val="bg1"/>
                </a:solidFill>
                <a:latin typeface="Arial" panose="020B0604020202020204" pitchFamily="34" charset="0"/>
                <a:ea typeface="+mn-ea"/>
                <a:cs typeface="Arial" panose="020B0604020202020204" pitchFamily="34" charset="0"/>
              </a:rPr>
              <a:pPr marL="0" indent="0" algn="l" defTabSz="914400" rtl="0" eaLnBrk="1" latinLnBrk="0" hangingPunct="1">
                <a:lnSpc>
                  <a:spcPct val="85000"/>
                </a:lnSpc>
                <a:spcAft>
                  <a:spcPts val="600"/>
                </a:spcAft>
                <a:buClr>
                  <a:schemeClr val="accent2"/>
                </a:buClr>
                <a:buSzPct val="70000"/>
                <a:buFont typeface="Arial" pitchFamily="34" charset="0"/>
                <a:buNone/>
              </a:pPr>
              <a:t>‹#›</a:t>
            </a:fld>
            <a:endParaRPr lang="en-IN" sz="800" kern="1200" dirty="0">
              <a:solidFill>
                <a:schemeClr val="bg1"/>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E305C30-ADBC-474A-996B-DD7E103A201F}"/>
              </a:ext>
            </a:extLst>
          </p:cNvPr>
          <p:cNvSpPr txBox="1"/>
          <p:nvPr userDrawn="1"/>
        </p:nvSpPr>
        <p:spPr>
          <a:xfrm>
            <a:off x="2548890" y="6452108"/>
            <a:ext cx="4046220" cy="141577"/>
          </a:xfrm>
          <a:prstGeom prst="rect">
            <a:avLst/>
          </a:prstGeom>
          <a:noFill/>
        </p:spPr>
        <p:txBody>
          <a:bodyPr wrap="square" lIns="0" tIns="36576" rIns="0" bIns="0" rtlCol="0">
            <a:spAutoFit/>
          </a:bodyPr>
          <a:lstStyle/>
          <a:p>
            <a:pPr marL="0" indent="0" algn="ctr"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Ernst &amp; Young LLP (EY) Exempt Organization Future Tax Leader Program</a:t>
            </a:r>
          </a:p>
        </p:txBody>
      </p:sp>
      <p:pic>
        <p:nvPicPr>
          <p:cNvPr id="8" name="Picture 7">
            <a:extLst>
              <a:ext uri="{FF2B5EF4-FFF2-40B4-BE49-F238E27FC236}">
                <a16:creationId xmlns:a16="http://schemas.microsoft.com/office/drawing/2014/main" id="{6C670A53-7771-46D1-8CDF-E499C0123E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4464" y="6246368"/>
            <a:ext cx="402504" cy="411480"/>
          </a:xfrm>
          <a:prstGeom prst="rect">
            <a:avLst/>
          </a:prstGeom>
        </p:spPr>
      </p:pic>
    </p:spTree>
    <p:extLst>
      <p:ext uri="{BB962C8B-B14F-4D97-AF65-F5344CB8AC3E}">
        <p14:creationId xmlns:p14="http://schemas.microsoft.com/office/powerpoint/2010/main" val="18114237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Divider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4B17B5-C106-498C-AE45-36DAEC4D93C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11" r="5511"/>
          <a:stretch/>
        </p:blipFill>
        <p:spPr>
          <a:xfrm>
            <a:off x="0" y="0"/>
            <a:ext cx="9144000" cy="6858000"/>
          </a:xfrm>
          <a:prstGeom prst="rect">
            <a:avLst/>
          </a:prstGeom>
        </p:spPr>
      </p:pic>
      <p:sp>
        <p:nvSpPr>
          <p:cNvPr id="3" name="Rectangle 2">
            <a:extLst>
              <a:ext uri="{FF2B5EF4-FFF2-40B4-BE49-F238E27FC236}">
                <a16:creationId xmlns:a16="http://schemas.microsoft.com/office/drawing/2014/main" id="{FA2912F2-E728-4BB3-9095-27F2BC78B30B}"/>
              </a:ext>
            </a:extLst>
          </p:cNvPr>
          <p:cNvSpPr/>
          <p:nvPr userDrawn="1">
            <p:custDataLst>
              <p:tags r:id="rId1"/>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4" name="Freeform 6">
            <a:extLst>
              <a:ext uri="{FF2B5EF4-FFF2-40B4-BE49-F238E27FC236}">
                <a16:creationId xmlns:a16="http://schemas.microsoft.com/office/drawing/2014/main" id="{81B14E6A-D707-47EF-92D4-6B3CBECA2CD6}"/>
              </a:ext>
            </a:extLst>
          </p:cNvPr>
          <p:cNvSpPr>
            <a:spLocks/>
          </p:cNvSpPr>
          <p:nvPr userDrawn="1"/>
        </p:nvSpPr>
        <p:spPr bwMode="gray">
          <a:xfrm>
            <a:off x="0" y="-5010"/>
            <a:ext cx="4046268" cy="358341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FFE600"/>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TextBox 5">
            <a:extLst>
              <a:ext uri="{FF2B5EF4-FFF2-40B4-BE49-F238E27FC236}">
                <a16:creationId xmlns:a16="http://schemas.microsoft.com/office/drawing/2014/main" id="{C8897F82-007C-4FDC-9FB4-EDE9B66E875A}"/>
              </a:ext>
            </a:extLst>
          </p:cNvPr>
          <p:cNvSpPr txBox="1"/>
          <p:nvPr userDrawn="1"/>
        </p:nvSpPr>
        <p:spPr>
          <a:xfrm>
            <a:off x="457200" y="6452108"/>
            <a:ext cx="1198880" cy="141577"/>
          </a:xfrm>
          <a:prstGeom prst="rect">
            <a:avLst/>
          </a:prstGeom>
          <a:noFill/>
        </p:spPr>
        <p:txBody>
          <a:bodyPr wrap="square" lIns="0" tIns="36576" rIns="0" bIns="0" rtlCol="0">
            <a:spAutoFit/>
          </a:bodyPr>
          <a:lstStyle/>
          <a:p>
            <a:pPr marL="0" indent="0" algn="l"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Page </a:t>
            </a:r>
            <a:fld id="{C09C57FE-2B41-4461-8470-68075B689E17}" type="slidenum">
              <a:rPr lang="en-IN" sz="800" kern="1200" smtClean="0">
                <a:solidFill>
                  <a:schemeClr val="bg1"/>
                </a:solidFill>
                <a:latin typeface="Arial" panose="020B0604020202020204" pitchFamily="34" charset="0"/>
                <a:ea typeface="+mn-ea"/>
                <a:cs typeface="Arial" panose="020B0604020202020204" pitchFamily="34" charset="0"/>
              </a:rPr>
              <a:pPr marL="0" indent="0" algn="l" defTabSz="914400" rtl="0" eaLnBrk="1" latinLnBrk="0" hangingPunct="1">
                <a:lnSpc>
                  <a:spcPct val="85000"/>
                </a:lnSpc>
                <a:spcAft>
                  <a:spcPts val="600"/>
                </a:spcAft>
                <a:buClr>
                  <a:schemeClr val="accent2"/>
                </a:buClr>
                <a:buSzPct val="70000"/>
                <a:buFont typeface="Arial" pitchFamily="34" charset="0"/>
                <a:buNone/>
              </a:pPr>
              <a:t>‹#›</a:t>
            </a:fld>
            <a:endParaRPr lang="en-IN" sz="800" kern="1200" dirty="0">
              <a:solidFill>
                <a:schemeClr val="bg1"/>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E305C30-ADBC-474A-996B-DD7E103A201F}"/>
              </a:ext>
            </a:extLst>
          </p:cNvPr>
          <p:cNvSpPr txBox="1"/>
          <p:nvPr userDrawn="1"/>
        </p:nvSpPr>
        <p:spPr>
          <a:xfrm>
            <a:off x="2548890" y="6452108"/>
            <a:ext cx="4046220" cy="141577"/>
          </a:xfrm>
          <a:prstGeom prst="rect">
            <a:avLst/>
          </a:prstGeom>
          <a:noFill/>
        </p:spPr>
        <p:txBody>
          <a:bodyPr wrap="square" lIns="0" tIns="36576" rIns="0" bIns="0" rtlCol="0">
            <a:spAutoFit/>
          </a:bodyPr>
          <a:lstStyle/>
          <a:p>
            <a:pPr marL="0" indent="0" algn="ctr"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Ernst &amp; Young LLP (EY) Exempt Organization Future Tax Leader Program</a:t>
            </a:r>
          </a:p>
        </p:txBody>
      </p:sp>
      <p:pic>
        <p:nvPicPr>
          <p:cNvPr id="8" name="Picture 7">
            <a:extLst>
              <a:ext uri="{FF2B5EF4-FFF2-40B4-BE49-F238E27FC236}">
                <a16:creationId xmlns:a16="http://schemas.microsoft.com/office/drawing/2014/main" id="{6C670A53-7771-46D1-8CDF-E499C0123E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4464" y="6246368"/>
            <a:ext cx="402504" cy="411480"/>
          </a:xfrm>
          <a:prstGeom prst="rect">
            <a:avLst/>
          </a:prstGeom>
        </p:spPr>
      </p:pic>
    </p:spTree>
    <p:extLst>
      <p:ext uri="{BB962C8B-B14F-4D97-AF65-F5344CB8AC3E}">
        <p14:creationId xmlns:p14="http://schemas.microsoft.com/office/powerpoint/2010/main" val="26448807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pPr lvl="0"/>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marL="267319" lvl="0" indent="-267319" algn="l" defTabSz="685434" rtl="0" eaLnBrk="1" latinLnBrk="0" hangingPunct="1">
              <a:spcBef>
                <a:spcPct val="20000"/>
              </a:spcBef>
              <a:spcAft>
                <a:spcPts val="600"/>
              </a:spcAft>
              <a:buClr>
                <a:schemeClr val="tx2"/>
              </a:buClr>
              <a:buSzPct val="70000"/>
              <a:buFont typeface="Arial" panose="020B0604020202020204" pitchFamily="34" charset="0"/>
              <a:buChar char="►"/>
              <a:tabLst/>
            </a:pPr>
            <a:r>
              <a:rPr lang="en-US" dirty="0"/>
              <a:t>Edit Master text styles</a:t>
            </a:r>
          </a:p>
          <a:p>
            <a:pPr marL="534639" lvl="1" indent="-267319" algn="l" defTabSz="685434" rtl="0" eaLnBrk="1" latinLnBrk="0" hangingPunct="1">
              <a:spcBef>
                <a:spcPct val="20000"/>
              </a:spcBef>
              <a:spcAft>
                <a:spcPts val="600"/>
              </a:spcAft>
              <a:buClr>
                <a:schemeClr val="tx2"/>
              </a:buClr>
              <a:buSzPct val="70000"/>
              <a:buFont typeface="Arial" panose="020B0604020202020204" pitchFamily="34" charset="0"/>
              <a:buChar char="►"/>
              <a:tabLst/>
            </a:pPr>
            <a:r>
              <a:rPr lang="en-US" dirty="0"/>
              <a:t>Second level</a:t>
            </a:r>
          </a:p>
          <a:p>
            <a:pPr marL="801958" lvl="2" indent="-267319" algn="l" defTabSz="685434" rtl="0" eaLnBrk="1" latinLnBrk="0" hangingPunct="1">
              <a:spcBef>
                <a:spcPct val="20000"/>
              </a:spcBef>
              <a:spcAft>
                <a:spcPts val="600"/>
              </a:spcAft>
              <a:buClr>
                <a:schemeClr val="tx2"/>
              </a:buClr>
              <a:buSzPct val="70000"/>
              <a:buFont typeface="Arial" panose="020B0604020202020204" pitchFamily="34" charset="0"/>
              <a:buChar char="►"/>
              <a:tabLst/>
            </a:pPr>
            <a:r>
              <a:rPr lang="en-US" dirty="0"/>
              <a:t>Third level</a:t>
            </a:r>
          </a:p>
          <a:p>
            <a:pPr marL="1069277" lvl="3" indent="-267319" algn="l" defTabSz="685434" rtl="0" eaLnBrk="1" latinLnBrk="0" hangingPunct="1">
              <a:spcBef>
                <a:spcPct val="20000"/>
              </a:spcBef>
              <a:spcAft>
                <a:spcPts val="600"/>
              </a:spcAft>
              <a:buClr>
                <a:schemeClr val="tx2"/>
              </a:buClr>
              <a:buSzPct val="70000"/>
              <a:buFont typeface="Arial" panose="020B0604020202020204" pitchFamily="34" charset="0"/>
              <a:buChar char="►"/>
              <a:tabLst/>
            </a:pPr>
            <a:r>
              <a:rPr lang="en-US" dirty="0"/>
              <a:t>Fourth level</a:t>
            </a:r>
          </a:p>
          <a:p>
            <a:pPr marL="1336597" lvl="4" indent="-267319" algn="l" defTabSz="685434" rtl="0" eaLnBrk="1" latinLnBrk="0" hangingPunct="1">
              <a:spcBef>
                <a:spcPct val="20000"/>
              </a:spcBef>
              <a:spcAft>
                <a:spcPts val="600"/>
              </a:spcAft>
              <a:buClr>
                <a:schemeClr val="tx2"/>
              </a:buClr>
              <a:buSzPct val="70000"/>
              <a:buFont typeface="Arial" panose="020B0604020202020204" pitchFamily="34" charset="0"/>
              <a:buChar char="►"/>
              <a:tabLst/>
            </a:pPr>
            <a:r>
              <a:rPr lang="en-US" dirty="0"/>
              <a:t>Fifth level</a:t>
            </a:r>
            <a:endParaRPr lang="en-GB" dirty="0"/>
          </a:p>
        </p:txBody>
      </p:sp>
      <p:pic>
        <p:nvPicPr>
          <p:cNvPr id="17" name="Picture 16">
            <a:extLst>
              <a:ext uri="{FF2B5EF4-FFF2-40B4-BE49-F238E27FC236}">
                <a16:creationId xmlns:a16="http://schemas.microsoft.com/office/drawing/2014/main" id="{63A56E9B-FDEB-4900-88BD-F0B34334DB4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84464" y="6246368"/>
            <a:ext cx="402504" cy="411480"/>
          </a:xfrm>
          <a:prstGeom prst="rect">
            <a:avLst/>
          </a:prstGeom>
        </p:spPr>
      </p:pic>
      <p:sp>
        <p:nvSpPr>
          <p:cNvPr id="7" name="TextBox 6">
            <a:extLst>
              <a:ext uri="{FF2B5EF4-FFF2-40B4-BE49-F238E27FC236}">
                <a16:creationId xmlns:a16="http://schemas.microsoft.com/office/drawing/2014/main" id="{BB50EF3F-1B9E-4C32-A2ED-5FB1A27BBE00}"/>
              </a:ext>
            </a:extLst>
          </p:cNvPr>
          <p:cNvSpPr txBox="1"/>
          <p:nvPr userDrawn="1"/>
        </p:nvSpPr>
        <p:spPr>
          <a:xfrm>
            <a:off x="457200" y="6452108"/>
            <a:ext cx="1198880" cy="141577"/>
          </a:xfrm>
          <a:prstGeom prst="rect">
            <a:avLst/>
          </a:prstGeom>
          <a:noFill/>
        </p:spPr>
        <p:txBody>
          <a:bodyPr wrap="square" lIns="0" tIns="36576" rIns="0" bIns="0" rtlCol="0">
            <a:spAutoFit/>
          </a:bodyPr>
          <a:lstStyle/>
          <a:p>
            <a:pPr marL="0" indent="0" algn="l"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Page </a:t>
            </a:r>
            <a:fld id="{C09C57FE-2B41-4461-8470-68075B689E17}" type="slidenum">
              <a:rPr lang="en-IN" sz="800" kern="1200" smtClean="0">
                <a:solidFill>
                  <a:schemeClr val="bg1"/>
                </a:solidFill>
                <a:latin typeface="Arial" panose="020B0604020202020204" pitchFamily="34" charset="0"/>
                <a:ea typeface="+mn-ea"/>
                <a:cs typeface="Arial" panose="020B0604020202020204" pitchFamily="34" charset="0"/>
              </a:rPr>
              <a:pPr marL="0" indent="0" algn="l" defTabSz="914400" rtl="0" eaLnBrk="1" latinLnBrk="0" hangingPunct="1">
                <a:lnSpc>
                  <a:spcPct val="85000"/>
                </a:lnSpc>
                <a:spcAft>
                  <a:spcPts val="600"/>
                </a:spcAft>
                <a:buClr>
                  <a:schemeClr val="accent2"/>
                </a:buClr>
                <a:buSzPct val="70000"/>
                <a:buFont typeface="Arial" pitchFamily="34" charset="0"/>
                <a:buNone/>
              </a:pPr>
              <a:t>‹#›</a:t>
            </a:fld>
            <a:endParaRPr lang="en-IN" sz="800" kern="1200" dirty="0">
              <a:solidFill>
                <a:schemeClr val="bg1"/>
              </a:solidFill>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B23678D0-CECD-4C18-B1D2-E4E2F15547B2}"/>
              </a:ext>
            </a:extLst>
          </p:cNvPr>
          <p:cNvSpPr txBox="1"/>
          <p:nvPr userDrawn="1"/>
        </p:nvSpPr>
        <p:spPr>
          <a:xfrm>
            <a:off x="2548890" y="6452108"/>
            <a:ext cx="4046220" cy="141577"/>
          </a:xfrm>
          <a:prstGeom prst="rect">
            <a:avLst/>
          </a:prstGeom>
          <a:noFill/>
        </p:spPr>
        <p:txBody>
          <a:bodyPr wrap="square" lIns="0" tIns="36576" rIns="0" bIns="0" rtlCol="0">
            <a:spAutoFit/>
          </a:bodyPr>
          <a:lstStyle/>
          <a:p>
            <a:pPr marL="0" indent="0" algn="ctr" defTabSz="914400" rtl="0" eaLnBrk="1" latinLnBrk="0" hangingPunct="1">
              <a:lnSpc>
                <a:spcPct val="85000"/>
              </a:lnSpc>
              <a:spcAft>
                <a:spcPts val="600"/>
              </a:spcAft>
              <a:buClr>
                <a:schemeClr val="accent2"/>
              </a:buClr>
              <a:buSzPct val="70000"/>
              <a:buFont typeface="Arial" pitchFamily="34" charset="0"/>
              <a:buNone/>
            </a:pPr>
            <a:r>
              <a:rPr lang="en-IN" sz="800" kern="1200" dirty="0">
                <a:solidFill>
                  <a:schemeClr val="bg1"/>
                </a:solidFill>
                <a:latin typeface="Arial" panose="020B0604020202020204" pitchFamily="34" charset="0"/>
                <a:ea typeface="+mn-ea"/>
                <a:cs typeface="Arial" panose="020B0604020202020204" pitchFamily="34" charset="0"/>
              </a:rPr>
              <a:t>Ernst &amp; Young LLP (EY) Exempt Organization Future Tax Leader Program</a:t>
            </a:r>
          </a:p>
        </p:txBody>
      </p:sp>
    </p:spTree>
    <p:extLst>
      <p:ext uri="{BB962C8B-B14F-4D97-AF65-F5344CB8AC3E}">
        <p14:creationId xmlns:p14="http://schemas.microsoft.com/office/powerpoint/2010/main" val="502307168"/>
      </p:ext>
    </p:extLst>
  </p:cSld>
  <p:clrMap bg1="lt1" tx1="dk1" bg2="lt2" tx2="dk2" accent1="accent1" accent2="accent2" accent3="accent3" accent4="accent4" accent5="accent5" accent6="accent6" hlink="hlink" folHlink="folHlink"/>
  <p:sldLayoutIdLst>
    <p:sldLayoutId id="2147483902" r:id="rId1"/>
    <p:sldLayoutId id="2147483905" r:id="rId2"/>
    <p:sldLayoutId id="2147483906" r:id="rId3"/>
    <p:sldLayoutId id="2147483917" r:id="rId4"/>
    <p:sldLayoutId id="2147483919" r:id="rId5"/>
    <p:sldLayoutId id="2147483922" r:id="rId6"/>
    <p:sldLayoutId id="2147483928" r:id="rId7"/>
    <p:sldLayoutId id="2147483929" r:id="rId8"/>
    <p:sldLayoutId id="2147483930" r:id="rId9"/>
    <p:sldLayoutId id="2147483931" r:id="rId10"/>
    <p:sldLayoutId id="2147483932" r:id="rId11"/>
    <p:sldLayoutId id="2147483923" r:id="rId12"/>
    <p:sldLayoutId id="2147483926" r:id="rId13"/>
    <p:sldLayoutId id="2147483927" r:id="rId14"/>
  </p:sldLayoutIdLst>
  <p:hf hdr="0"/>
  <p:txStyles>
    <p:titleStyle>
      <a:lvl1pPr algn="l" defTabSz="685434" rtl="0" eaLnBrk="1" latinLnBrk="0" hangingPunct="1">
        <a:lnSpc>
          <a:spcPct val="85000"/>
        </a:lnSpc>
        <a:spcBef>
          <a:spcPct val="0"/>
        </a:spcBef>
        <a:buNone/>
        <a:defRPr lang="en-GB" sz="2200" b="0" kern="1200" dirty="0">
          <a:solidFill>
            <a:schemeClr val="bg1"/>
          </a:solidFill>
          <a:latin typeface="Arial" panose="020B0604020202020204" pitchFamily="34" charset="0"/>
          <a:ea typeface="+mj-ea"/>
          <a:cs typeface="Arial" pitchFamily="34" charset="0"/>
        </a:defRPr>
      </a:lvl1pPr>
    </p:titleStyle>
    <p:bodyStyle>
      <a:lvl1pPr marL="342900" indent="-342900" algn="l" defTabSz="685434" rtl="0" eaLnBrk="1" latinLnBrk="0" hangingPunct="1">
        <a:spcBef>
          <a:spcPts val="0"/>
        </a:spcBef>
        <a:buClr>
          <a:schemeClr val="tx2"/>
        </a:buClr>
        <a:buSzPct val="70000"/>
        <a:buFont typeface="Arial" panose="020B0604020202020204" pitchFamily="34" charset="0"/>
        <a:buChar char="►"/>
        <a:tabLst/>
        <a:defRPr lang="en-US" sz="1800" kern="1200" dirty="0">
          <a:solidFill>
            <a:schemeClr val="bg1"/>
          </a:solidFill>
          <a:latin typeface="Arial" panose="020B0604020202020204" pitchFamily="34" charset="0"/>
          <a:ea typeface="+mn-ea"/>
          <a:cs typeface="Arial" panose="020B0604020202020204" pitchFamily="34" charset="0"/>
        </a:defRPr>
      </a:lvl1pPr>
      <a:lvl2pPr marL="553070" indent="-285750" algn="l" defTabSz="685434" rtl="0" eaLnBrk="1" latinLnBrk="0" hangingPunct="1">
        <a:spcBef>
          <a:spcPts val="0"/>
        </a:spcBef>
        <a:buClr>
          <a:schemeClr val="tx2"/>
        </a:buClr>
        <a:buSzPct val="70000"/>
        <a:buFont typeface="Arial" panose="020B0604020202020204" pitchFamily="34" charset="0"/>
        <a:buChar char="►"/>
        <a:defRPr lang="en-US" sz="1600" kern="1200" dirty="0">
          <a:solidFill>
            <a:schemeClr val="bg1"/>
          </a:solidFill>
          <a:latin typeface="Arial" panose="020B0604020202020204" pitchFamily="34" charset="0"/>
          <a:ea typeface="+mn-ea"/>
          <a:cs typeface="Arial" panose="020B0604020202020204" pitchFamily="34" charset="0"/>
        </a:defRPr>
      </a:lvl2pPr>
      <a:lvl3pPr marL="820389" indent="-285750" algn="l" defTabSz="685434" rtl="0" eaLnBrk="1" latinLnBrk="0" hangingPunct="1">
        <a:spcBef>
          <a:spcPts val="0"/>
        </a:spcBef>
        <a:buClr>
          <a:schemeClr val="tx2"/>
        </a:buClr>
        <a:buSzPct val="70000"/>
        <a:buFont typeface="Arial" panose="020B0604020202020204" pitchFamily="34" charset="0"/>
        <a:buChar char="►"/>
        <a:defRPr lang="en-US" sz="1400" kern="1200" dirty="0">
          <a:solidFill>
            <a:schemeClr val="bg1"/>
          </a:solidFill>
          <a:latin typeface="Arial" panose="020B0604020202020204" pitchFamily="34" charset="0"/>
          <a:ea typeface="+mn-ea"/>
          <a:cs typeface="Arial" panose="020B0604020202020204" pitchFamily="34" charset="0"/>
        </a:defRPr>
      </a:lvl3pPr>
      <a:lvl4pPr marL="1087708" indent="-285750" algn="l" defTabSz="685434" rtl="0" eaLnBrk="1" latinLnBrk="0" hangingPunct="1">
        <a:spcBef>
          <a:spcPts val="0"/>
        </a:spcBef>
        <a:buClr>
          <a:schemeClr val="tx2"/>
        </a:buClr>
        <a:buSzPct val="70000"/>
        <a:buFont typeface="Arial" panose="020B0604020202020204" pitchFamily="34" charset="0"/>
        <a:buChar char="►"/>
        <a:defRPr lang="en-US" sz="1200" kern="1200" dirty="0">
          <a:solidFill>
            <a:schemeClr val="bg1"/>
          </a:solidFill>
          <a:latin typeface="Arial" panose="020B0604020202020204" pitchFamily="34" charset="0"/>
          <a:ea typeface="+mn-ea"/>
          <a:cs typeface="Arial" panose="020B0604020202020204" pitchFamily="34" charset="0"/>
        </a:defRPr>
      </a:lvl4pPr>
      <a:lvl5pPr marL="267319" indent="-267319" algn="l" defTabSz="685434" rtl="0" eaLnBrk="1" latinLnBrk="0" hangingPunct="1">
        <a:spcBef>
          <a:spcPts val="0"/>
        </a:spcBef>
        <a:buClr>
          <a:schemeClr val="tx2"/>
        </a:buClr>
        <a:buSzPct val="70000"/>
        <a:buFont typeface="Arial" panose="020B0604020202020204" pitchFamily="34" charset="0"/>
        <a:buChar char="►"/>
        <a:defRPr lang="en-GB" sz="1100" kern="1200" dirty="0">
          <a:solidFill>
            <a:schemeClr val="bg1"/>
          </a:solidFill>
          <a:latin typeface="Arial" panose="020B0604020202020204" pitchFamily="34" charset="0"/>
          <a:ea typeface="+mn-ea"/>
          <a:cs typeface="Arial" panose="020B0604020202020204" pitchFamily="34" charset="0"/>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5" userDrawn="1">
          <p15:clr>
            <a:srgbClr val="F26B43"/>
          </p15:clr>
        </p15:guide>
        <p15:guide id="2" pos="288" userDrawn="1">
          <p15:clr>
            <a:srgbClr val="F26B43"/>
          </p15:clr>
        </p15:guide>
        <p15:guide id="3" pos="5473" userDrawn="1">
          <p15:clr>
            <a:srgbClr val="F26B43"/>
          </p15:clr>
        </p15:guide>
        <p15:guide id="4" orient="horz" pos="558" userDrawn="1">
          <p15:clr>
            <a:srgbClr val="F26B43"/>
          </p15:clr>
        </p15:guide>
        <p15:guide id="5" orient="horz" pos="717" userDrawn="1">
          <p15:clr>
            <a:srgbClr val="F26B43"/>
          </p15:clr>
        </p15:guide>
        <p15:guide id="6" orient="horz" pos="38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3.xml"/><Relationship Id="rId7" Type="http://schemas.openxmlformats.org/officeDocument/2006/relationships/image" Target="../media/image13.jpeg"/><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notesSlide" Target="../notesSlides/notesSlide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7">
            <a:extLst>
              <a:ext uri="{FF2B5EF4-FFF2-40B4-BE49-F238E27FC236}">
                <a16:creationId xmlns:a16="http://schemas.microsoft.com/office/drawing/2014/main" id="{4C90BD62-3A3F-4E5A-A574-E203E1FC2341}"/>
              </a:ext>
            </a:extLst>
          </p:cNvPr>
          <p:cNvSpPr>
            <a:spLocks noGrp="1"/>
          </p:cNvSpPr>
          <p:nvPr>
            <p:ph type="ctrTitle"/>
          </p:nvPr>
        </p:nvSpPr>
        <p:spPr>
          <a:xfrm>
            <a:off x="763590" y="2349086"/>
            <a:ext cx="3958590" cy="1166273"/>
          </a:xfrm>
        </p:spPr>
        <p:txBody>
          <a:bodyPr/>
          <a:lstStyle/>
          <a:p>
            <a:r>
              <a:rPr lang="en-US" dirty="0">
                <a:solidFill>
                  <a:srgbClr val="2E2E38"/>
                </a:solidFill>
              </a:rPr>
              <a:t>Future Tax Leader Program</a:t>
            </a:r>
            <a:br>
              <a:rPr lang="en-US" dirty="0">
                <a:solidFill>
                  <a:srgbClr val="2E2E38"/>
                </a:solidFill>
              </a:rPr>
            </a:br>
            <a:r>
              <a:rPr lang="en-US" sz="2400" dirty="0">
                <a:solidFill>
                  <a:srgbClr val="2E2E38"/>
                </a:solidFill>
              </a:rPr>
              <a:t>Exempt entities and structuring</a:t>
            </a:r>
            <a:br>
              <a:rPr lang="en-GB" sz="2800" dirty="0">
                <a:solidFill>
                  <a:srgbClr val="2E2E38"/>
                </a:solidFill>
              </a:rPr>
            </a:br>
            <a:endParaRPr lang="en-IN" dirty="0">
              <a:solidFill>
                <a:srgbClr val="2E2E38"/>
              </a:solidFill>
            </a:endParaRPr>
          </a:p>
        </p:txBody>
      </p:sp>
      <p:sp>
        <p:nvSpPr>
          <p:cNvPr id="28" name="Subtitle 8">
            <a:extLst>
              <a:ext uri="{FF2B5EF4-FFF2-40B4-BE49-F238E27FC236}">
                <a16:creationId xmlns:a16="http://schemas.microsoft.com/office/drawing/2014/main" id="{371E02FE-8AB8-4136-A86F-0AE4468B19CF}"/>
              </a:ext>
            </a:extLst>
          </p:cNvPr>
          <p:cNvSpPr>
            <a:spLocks noGrp="1"/>
          </p:cNvSpPr>
          <p:nvPr>
            <p:ph type="subTitle" idx="1"/>
          </p:nvPr>
        </p:nvSpPr>
        <p:spPr>
          <a:xfrm>
            <a:off x="763590" y="3845264"/>
            <a:ext cx="3958589" cy="824526"/>
          </a:xfrm>
        </p:spPr>
        <p:txBody>
          <a:bodyPr/>
          <a:lstStyle/>
          <a:p>
            <a:r>
              <a:rPr lang="en-GB" sz="2000" b="1" dirty="0">
                <a:solidFill>
                  <a:srgbClr val="2E2E38"/>
                </a:solidFill>
              </a:rPr>
              <a:t>27 July 2023</a:t>
            </a:r>
            <a:endParaRPr lang="en-IN" sz="2000" b="1" dirty="0">
              <a:solidFill>
                <a:srgbClr val="2E2E38"/>
              </a:solidFill>
            </a:endParaRPr>
          </a:p>
        </p:txBody>
      </p:sp>
    </p:spTree>
    <p:extLst>
      <p:ext uri="{BB962C8B-B14F-4D97-AF65-F5344CB8AC3E}">
        <p14:creationId xmlns:p14="http://schemas.microsoft.com/office/powerpoint/2010/main" val="186960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Qualification for tax-exempt status</a:t>
            </a:r>
          </a:p>
        </p:txBody>
      </p:sp>
      <p:sp>
        <p:nvSpPr>
          <p:cNvPr id="3" name="Content Placeholder 2"/>
          <p:cNvSpPr>
            <a:spLocks noGrp="1"/>
          </p:cNvSpPr>
          <p:nvPr>
            <p:ph idx="4294967295"/>
          </p:nvPr>
        </p:nvSpPr>
        <p:spPr>
          <a:xfrm>
            <a:off x="457200" y="1142873"/>
            <a:ext cx="8229600" cy="4948237"/>
          </a:xfrm>
        </p:spPr>
        <p:txBody>
          <a:bodyPr/>
          <a:lstStyle/>
          <a:p>
            <a:pPr>
              <a:spcAft>
                <a:spcPts val="600"/>
              </a:spcAft>
            </a:pPr>
            <a:r>
              <a:rPr lang="en-US" dirty="0"/>
              <a:t>Commerciality doctrine</a:t>
            </a:r>
          </a:p>
          <a:p>
            <a:pPr marL="685800" lvl="1" indent="-342900">
              <a:spcAft>
                <a:spcPts val="600"/>
              </a:spcAft>
            </a:pPr>
            <a:r>
              <a:rPr lang="en-US" dirty="0"/>
              <a:t>Inconsistently applied</a:t>
            </a:r>
          </a:p>
          <a:p>
            <a:pPr marL="685800" lvl="1" indent="-342900">
              <a:spcAft>
                <a:spcPts val="600"/>
              </a:spcAft>
            </a:pPr>
            <a:r>
              <a:rPr lang="en-US" dirty="0"/>
              <a:t>Factors in the analysis:</a:t>
            </a:r>
          </a:p>
          <a:p>
            <a:pPr marL="1028700" lvl="2" indent="-342900">
              <a:spcAft>
                <a:spcPts val="600"/>
              </a:spcAft>
            </a:pPr>
            <a:r>
              <a:rPr lang="en-US" dirty="0"/>
              <a:t>Sale of goods and services for a fee in direct competition with for-profit organizations</a:t>
            </a:r>
          </a:p>
          <a:p>
            <a:pPr marL="1028700" lvl="2" indent="-342900">
              <a:spcAft>
                <a:spcPts val="600"/>
              </a:spcAft>
            </a:pPr>
            <a:r>
              <a:rPr lang="en-US" dirty="0"/>
              <a:t>Prices based on pricing formulas common in the industry</a:t>
            </a:r>
          </a:p>
          <a:p>
            <a:pPr marL="1028700" lvl="2" indent="-342900">
              <a:spcAft>
                <a:spcPts val="600"/>
              </a:spcAft>
            </a:pPr>
            <a:r>
              <a:rPr lang="en-US" dirty="0"/>
              <a:t>Use of promotional materials and advertisements</a:t>
            </a:r>
          </a:p>
          <a:p>
            <a:pPr marL="1028700" lvl="2" indent="-342900">
              <a:spcAft>
                <a:spcPts val="600"/>
              </a:spcAft>
            </a:pPr>
            <a:r>
              <a:rPr lang="en-US" dirty="0"/>
              <a:t>Same activities and hours as for-profit enterprises</a:t>
            </a:r>
          </a:p>
          <a:p>
            <a:pPr marL="1028700" lvl="2" indent="-342900">
              <a:spcAft>
                <a:spcPts val="600"/>
              </a:spcAft>
            </a:pPr>
            <a:r>
              <a:rPr lang="en-US" dirty="0"/>
              <a:t>Compensation paid to management</a:t>
            </a:r>
          </a:p>
          <a:p>
            <a:pPr marL="1028700" lvl="2" indent="-342900">
              <a:spcAft>
                <a:spcPts val="600"/>
              </a:spcAft>
            </a:pPr>
            <a:r>
              <a:rPr lang="en-US" dirty="0"/>
              <a:t>Receipt of charitable contributions</a:t>
            </a:r>
          </a:p>
        </p:txBody>
      </p:sp>
    </p:spTree>
    <p:extLst>
      <p:ext uri="{BB962C8B-B14F-4D97-AF65-F5344CB8AC3E}">
        <p14:creationId xmlns:p14="http://schemas.microsoft.com/office/powerpoint/2010/main" val="94334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Unrelated business taxable income tax issues</a:t>
            </a: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Three elements of UBTI:</a:t>
            </a:r>
          </a:p>
          <a:p>
            <a:pPr marL="685800" lvl="1" indent="-342900">
              <a:spcAft>
                <a:spcPts val="600"/>
              </a:spcAft>
            </a:pPr>
            <a:r>
              <a:rPr lang="en-US" dirty="0"/>
              <a:t>Trade or business</a:t>
            </a:r>
          </a:p>
          <a:p>
            <a:pPr marL="685800" lvl="1" indent="-342900">
              <a:spcAft>
                <a:spcPts val="600"/>
              </a:spcAft>
            </a:pPr>
            <a:r>
              <a:rPr lang="en-US" dirty="0"/>
              <a:t>Regularly carried on</a:t>
            </a:r>
          </a:p>
          <a:p>
            <a:pPr marL="685800" lvl="1" indent="-342900">
              <a:spcAft>
                <a:spcPts val="600"/>
              </a:spcAft>
            </a:pPr>
            <a:r>
              <a:rPr lang="en-US" dirty="0"/>
              <a:t>Not substantially related to organization’s exempt purposes</a:t>
            </a:r>
          </a:p>
          <a:p>
            <a:pPr>
              <a:spcAft>
                <a:spcPts val="600"/>
              </a:spcAft>
            </a:pPr>
            <a:r>
              <a:rPr lang="en-US" dirty="0"/>
              <a:t>Exceptions and modifications</a:t>
            </a:r>
          </a:p>
          <a:p>
            <a:pPr marL="685800" lvl="1" indent="-342900">
              <a:spcAft>
                <a:spcPts val="600"/>
              </a:spcAft>
            </a:pPr>
            <a:r>
              <a:rPr lang="en-US" dirty="0"/>
              <a:t>Modifications: passive income, including dividends and interest, royalties</a:t>
            </a:r>
            <a:br>
              <a:rPr lang="en-US" dirty="0"/>
            </a:br>
            <a:r>
              <a:rPr lang="en-US" dirty="0"/>
              <a:t>and certain rents; certain gains or losses from the sale, exchange or other disposition of property</a:t>
            </a:r>
          </a:p>
          <a:p>
            <a:pPr marL="1028700" lvl="2" indent="-342900">
              <a:spcAft>
                <a:spcPts val="600"/>
              </a:spcAft>
            </a:pPr>
            <a:r>
              <a:rPr lang="en-US" dirty="0"/>
              <a:t>Exception: Section 512(b)(13) </a:t>
            </a:r>
            <a:r>
              <a:rPr lang="en-US" dirty="0">
                <a:sym typeface="Wingdings" panose="05000000000000000000" pitchFamily="2" charset="2"/>
              </a:rPr>
              <a:t> </a:t>
            </a:r>
            <a:r>
              <a:rPr lang="en-US" dirty="0"/>
              <a:t>discussed later in the presentation</a:t>
            </a:r>
          </a:p>
          <a:p>
            <a:pPr marL="685800" lvl="1" indent="-342900">
              <a:spcAft>
                <a:spcPts val="600"/>
              </a:spcAft>
            </a:pPr>
            <a:r>
              <a:rPr lang="en-US" dirty="0"/>
              <a:t>Exclusions (e.g., volunteer workers, donated goods, convenience)</a:t>
            </a:r>
          </a:p>
          <a:p>
            <a:pPr>
              <a:spcAft>
                <a:spcPts val="600"/>
              </a:spcAft>
            </a:pPr>
            <a:r>
              <a:rPr lang="en-US" dirty="0"/>
              <a:t>Commensurate-in-scope test</a:t>
            </a:r>
            <a:endParaRPr lang="en-GB" dirty="0"/>
          </a:p>
          <a:p>
            <a:pPr marL="685800" lvl="1" indent="-342900">
              <a:spcAft>
                <a:spcPts val="600"/>
              </a:spcAft>
            </a:pPr>
            <a:r>
              <a:rPr lang="en-GB" dirty="0"/>
              <a:t>Unrelated business activities as compared to exempt activities</a:t>
            </a:r>
            <a:endParaRPr lang="en-US" dirty="0"/>
          </a:p>
        </p:txBody>
      </p:sp>
    </p:spTree>
    <p:extLst>
      <p:ext uri="{BB962C8B-B14F-4D97-AF65-F5344CB8AC3E}">
        <p14:creationId xmlns:p14="http://schemas.microsoft.com/office/powerpoint/2010/main" val="210473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Excessive UBTI</a:t>
            </a: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A substantial non-exempt purpose can jeopardize the tax-exempt status</a:t>
            </a:r>
            <a:br>
              <a:rPr lang="en-US" dirty="0"/>
            </a:br>
            <a:r>
              <a:rPr lang="en-US" dirty="0"/>
              <a:t>of an organization.</a:t>
            </a:r>
          </a:p>
          <a:p>
            <a:pPr>
              <a:spcAft>
                <a:spcPts val="600"/>
              </a:spcAft>
            </a:pPr>
            <a:r>
              <a:rPr lang="en-US" dirty="0"/>
              <a:t>There is no bright-line test to determine when an unrelated business activity becomes so pervasive that it is no longer incidental and instead becomes substantial.</a:t>
            </a:r>
          </a:p>
          <a:p>
            <a:pPr>
              <a:spcAft>
                <a:spcPts val="600"/>
              </a:spcAft>
            </a:pPr>
            <a:r>
              <a:rPr lang="en-US" dirty="0"/>
              <a:t>A facts-and-circumstances determination:</a:t>
            </a:r>
          </a:p>
          <a:p>
            <a:pPr marL="685800" lvl="1" indent="-342900">
              <a:spcAft>
                <a:spcPts val="600"/>
              </a:spcAft>
            </a:pPr>
            <a:r>
              <a:rPr lang="en-US" dirty="0"/>
              <a:t>Amount of income derived from the unrelated business income (UBI) activity in comparison to total income</a:t>
            </a:r>
          </a:p>
          <a:p>
            <a:pPr marL="685800" lvl="1" indent="-342900">
              <a:spcAft>
                <a:spcPts val="600"/>
              </a:spcAft>
            </a:pPr>
            <a:r>
              <a:rPr lang="en-US" dirty="0"/>
              <a:t>Amount of expenditures for the UBI activity in comparison to total expenditures</a:t>
            </a:r>
          </a:p>
          <a:p>
            <a:pPr marL="685800" lvl="1" indent="-342900">
              <a:spcAft>
                <a:spcPts val="600"/>
              </a:spcAft>
            </a:pPr>
            <a:r>
              <a:rPr lang="en-US" dirty="0"/>
              <a:t>Amount of time the organization’s employees devote to the UBI activity in comparison to total hours worked</a:t>
            </a:r>
          </a:p>
        </p:txBody>
      </p:sp>
    </p:spTree>
    <p:extLst>
      <p:ext uri="{BB962C8B-B14F-4D97-AF65-F5344CB8AC3E}">
        <p14:creationId xmlns:p14="http://schemas.microsoft.com/office/powerpoint/2010/main" val="84536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2</a:t>
            </a:r>
          </a:p>
        </p:txBody>
      </p:sp>
      <p:sp>
        <p:nvSpPr>
          <p:cNvPr id="7" name="Title 1">
            <a:extLst>
              <a:ext uri="{FF2B5EF4-FFF2-40B4-BE49-F238E27FC236}">
                <a16:creationId xmlns:a16="http://schemas.microsoft.com/office/drawing/2014/main" id="{758DDA20-0875-4E4A-8E1D-2BFCB6908D0E}"/>
              </a:ext>
            </a:extLst>
          </p:cNvPr>
          <p:cNvSpPr txBox="1">
            <a:spLocks/>
          </p:cNvSpPr>
          <p:nvPr/>
        </p:nvSpPr>
        <p:spPr>
          <a:xfrm>
            <a:off x="1219200" y="1219073"/>
            <a:ext cx="6700171" cy="923330"/>
          </a:xfrm>
          <a:prstGeom prst="rect">
            <a:avLst/>
          </a:prstGeom>
        </p:spPr>
        <p:txBody>
          <a:bodyPr wrap="square" lIns="0" tIns="0" rIns="0" bIns="0" anchor="t">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Arial" panose="020B0604020202020204" pitchFamily="34" charset="0"/>
              </a:rPr>
              <a:t>The following are examples of charities that are required to meet the organizational and operational test</a:t>
            </a:r>
            <a:br>
              <a:rPr kumimoji="0" lang="en-IN" sz="2000" b="0" i="0" u="none" strike="noStrike" kern="1200" cap="none" spc="0" normalizeH="0" baseline="0" noProof="0" dirty="0">
                <a:ln>
                  <a:noFill/>
                </a:ln>
                <a:solidFill>
                  <a:prstClr val="white"/>
                </a:solidFill>
                <a:effectLst/>
                <a:uLnTx/>
                <a:uFillTx/>
                <a:latin typeface="Arial" panose="020B0604020202020204" pitchFamily="34" charset="0"/>
              </a:rPr>
            </a:br>
            <a:r>
              <a:rPr kumimoji="0" lang="en-IN" sz="2000" b="0" i="0" u="none" strike="noStrike" kern="1200" cap="none" spc="0" normalizeH="0" baseline="0" noProof="0" dirty="0">
                <a:ln>
                  <a:noFill/>
                </a:ln>
                <a:solidFill>
                  <a:prstClr val="white"/>
                </a:solidFill>
                <a:effectLst/>
                <a:uLnTx/>
                <a:uFillTx/>
                <a:latin typeface="Arial" panose="020B0604020202020204" pitchFamily="34" charset="0"/>
              </a:rPr>
              <a:t>(check all that apply) to apply for tax exemption:</a:t>
            </a:r>
          </a:p>
        </p:txBody>
      </p:sp>
      <p:grpSp>
        <p:nvGrpSpPr>
          <p:cNvPr id="8" name="Group 7">
            <a:extLst>
              <a:ext uri="{FF2B5EF4-FFF2-40B4-BE49-F238E27FC236}">
                <a16:creationId xmlns:a16="http://schemas.microsoft.com/office/drawing/2014/main" id="{5879A9AF-E235-4D3A-834D-EDEC598F5D69}"/>
              </a:ext>
            </a:extLst>
          </p:cNvPr>
          <p:cNvGrpSpPr/>
          <p:nvPr/>
        </p:nvGrpSpPr>
        <p:grpSpPr>
          <a:xfrm>
            <a:off x="1213199" y="2447525"/>
            <a:ext cx="7473601" cy="356712"/>
            <a:chOff x="1213199" y="2112725"/>
            <a:chExt cx="7473601" cy="356712"/>
          </a:xfrm>
        </p:grpSpPr>
        <p:sp>
          <p:nvSpPr>
            <p:cNvPr id="9" name="Title 1">
              <a:extLst>
                <a:ext uri="{FF2B5EF4-FFF2-40B4-BE49-F238E27FC236}">
                  <a16:creationId xmlns:a16="http://schemas.microsoft.com/office/drawing/2014/main" id="{24044382-3A12-48A6-93AE-D226FA64E86E}"/>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Hospitals</a:t>
              </a:r>
            </a:p>
          </p:txBody>
        </p:sp>
        <p:sp>
          <p:nvSpPr>
            <p:cNvPr id="10" name="Oval 9">
              <a:extLst>
                <a:ext uri="{FF2B5EF4-FFF2-40B4-BE49-F238E27FC236}">
                  <a16:creationId xmlns:a16="http://schemas.microsoft.com/office/drawing/2014/main" id="{76D3AFA0-6010-404B-8CDA-A40293E313D3}"/>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A</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sp>
        <p:nvSpPr>
          <p:cNvPr id="11" name="Speech Bubble: Rectangle 10">
            <a:extLst>
              <a:ext uri="{FF2B5EF4-FFF2-40B4-BE49-F238E27FC236}">
                <a16:creationId xmlns:a16="http://schemas.microsoft.com/office/drawing/2014/main" id="{15C0CE3E-EDAF-46FF-9FCF-52F94458DD83}"/>
              </a:ext>
            </a:extLst>
          </p:cNvPr>
          <p:cNvSpPr/>
          <p:nvPr/>
        </p:nvSpPr>
        <p:spPr>
          <a:xfrm>
            <a:off x="457201" y="1133409"/>
            <a:ext cx="568799" cy="605391"/>
          </a:xfrm>
          <a:prstGeom prst="wedgeRectCallout">
            <a:avLst>
              <a:gd name="adj1" fmla="val 40632"/>
              <a:gd name="adj2" fmla="val 85329"/>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IN" sz="3600" dirty="0">
                <a:solidFill>
                  <a:srgbClr val="2E2E38"/>
                </a:solidFill>
                <a:latin typeface="Arial" panose="020B0604020202020204" pitchFamily="34" charset="0"/>
                <a:cs typeface="Arial" panose="020B0604020202020204" pitchFamily="34" charset="0"/>
              </a:rPr>
              <a:t>Q</a:t>
            </a:r>
          </a:p>
        </p:txBody>
      </p:sp>
      <p:grpSp>
        <p:nvGrpSpPr>
          <p:cNvPr id="12" name="Group 11">
            <a:extLst>
              <a:ext uri="{FF2B5EF4-FFF2-40B4-BE49-F238E27FC236}">
                <a16:creationId xmlns:a16="http://schemas.microsoft.com/office/drawing/2014/main" id="{9BDF232D-6D17-443F-A0DE-F86A08E036AD}"/>
              </a:ext>
            </a:extLst>
          </p:cNvPr>
          <p:cNvGrpSpPr/>
          <p:nvPr/>
        </p:nvGrpSpPr>
        <p:grpSpPr>
          <a:xfrm>
            <a:off x="1213199" y="2927192"/>
            <a:ext cx="7473601" cy="356712"/>
            <a:chOff x="1213199" y="2112725"/>
            <a:chExt cx="7473601" cy="356712"/>
          </a:xfrm>
        </p:grpSpPr>
        <p:sp>
          <p:nvSpPr>
            <p:cNvPr id="13" name="Title 1">
              <a:extLst>
                <a:ext uri="{FF2B5EF4-FFF2-40B4-BE49-F238E27FC236}">
                  <a16:creationId xmlns:a16="http://schemas.microsoft.com/office/drawing/2014/main" id="{BEBC73C8-EF74-4436-9C54-566FB80D214D}"/>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Private foundations</a:t>
              </a:r>
            </a:p>
          </p:txBody>
        </p:sp>
        <p:sp>
          <p:nvSpPr>
            <p:cNvPr id="14" name="Oval 13">
              <a:extLst>
                <a:ext uri="{FF2B5EF4-FFF2-40B4-BE49-F238E27FC236}">
                  <a16:creationId xmlns:a16="http://schemas.microsoft.com/office/drawing/2014/main" id="{50A08EE4-EE35-46BC-958A-4CBB4A42BCEB}"/>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B</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7F8FC80B-0EFC-4210-B8F9-B67922FBA8BC}"/>
              </a:ext>
            </a:extLst>
          </p:cNvPr>
          <p:cNvGrpSpPr/>
          <p:nvPr/>
        </p:nvGrpSpPr>
        <p:grpSpPr>
          <a:xfrm>
            <a:off x="1213199" y="3406859"/>
            <a:ext cx="7473601" cy="356712"/>
            <a:chOff x="1213199" y="2112725"/>
            <a:chExt cx="7473601" cy="356712"/>
          </a:xfrm>
        </p:grpSpPr>
        <p:sp>
          <p:nvSpPr>
            <p:cNvPr id="16" name="Title 1">
              <a:extLst>
                <a:ext uri="{FF2B5EF4-FFF2-40B4-BE49-F238E27FC236}">
                  <a16:creationId xmlns:a16="http://schemas.microsoft.com/office/drawing/2014/main" id="{9CB9EA5F-13B0-45CE-A342-3E4A56460994}"/>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Voluntary employees’ beneficiary associations (VEBAs)</a:t>
              </a:r>
            </a:p>
          </p:txBody>
        </p:sp>
        <p:sp>
          <p:nvSpPr>
            <p:cNvPr id="17" name="Oval 16">
              <a:extLst>
                <a:ext uri="{FF2B5EF4-FFF2-40B4-BE49-F238E27FC236}">
                  <a16:creationId xmlns:a16="http://schemas.microsoft.com/office/drawing/2014/main" id="{62E1B3BF-BD4C-4743-BEAD-EBDC961D88EE}"/>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C</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C4A35D1A-817E-4670-87EF-0EECDBC7167A}"/>
              </a:ext>
            </a:extLst>
          </p:cNvPr>
          <p:cNvGrpSpPr/>
          <p:nvPr/>
        </p:nvGrpSpPr>
        <p:grpSpPr>
          <a:xfrm>
            <a:off x="1213199" y="3886525"/>
            <a:ext cx="7473601" cy="356712"/>
            <a:chOff x="1213199" y="2112725"/>
            <a:chExt cx="7473601" cy="356712"/>
          </a:xfrm>
        </p:grpSpPr>
        <p:sp>
          <p:nvSpPr>
            <p:cNvPr id="19" name="Title 1">
              <a:extLst>
                <a:ext uri="{FF2B5EF4-FFF2-40B4-BE49-F238E27FC236}">
                  <a16:creationId xmlns:a16="http://schemas.microsoft.com/office/drawing/2014/main" id="{7BAD9548-14B8-4327-B28C-7D5075F5A9BF}"/>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Schools</a:t>
              </a:r>
            </a:p>
          </p:txBody>
        </p:sp>
        <p:sp>
          <p:nvSpPr>
            <p:cNvPr id="20" name="Oval 19">
              <a:extLst>
                <a:ext uri="{FF2B5EF4-FFF2-40B4-BE49-F238E27FC236}">
                  <a16:creationId xmlns:a16="http://schemas.microsoft.com/office/drawing/2014/main" id="{98EFA8F7-F0B9-436C-B13B-5F70D69BDE72}"/>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D</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6972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1800" y="660273"/>
            <a:ext cx="3074600" cy="1678104"/>
          </a:xfrm>
          <a:prstGeom prst="rect">
            <a:avLst/>
          </a:prstGeom>
        </p:spPr>
        <p:txBody>
          <a:bodyPr lIns="0" tIns="0" rIns="0" bIns="0"/>
          <a:lstStyle>
            <a:defPPr>
              <a:defRPr lang="en-US"/>
            </a:defPPr>
            <a:lvl1pPr>
              <a:lnSpc>
                <a:spcPct val="100000"/>
              </a:lnSpc>
              <a:spcBef>
                <a:spcPct val="0"/>
              </a:spcBef>
              <a:buNone/>
              <a:defRPr sz="2500" b="0" baseline="0">
                <a:solidFill>
                  <a:srgbClr val="2E2E38"/>
                </a:solidFill>
                <a:latin typeface="Arial" panose="020B0604020202020204" pitchFamily="34" charset="0"/>
                <a:ea typeface="+mj-ea"/>
                <a:cs typeface="Arial" pitchFamily="34" charset="0"/>
              </a:defRPr>
            </a:lvl1pPr>
          </a:lstStyle>
          <a:p>
            <a:r>
              <a:rPr lang="en-US" dirty="0"/>
              <a:t>Choice of entity</a:t>
            </a:r>
            <a:endParaRPr lang="en-GB" dirty="0"/>
          </a:p>
        </p:txBody>
      </p:sp>
    </p:spTree>
    <p:extLst>
      <p:ext uri="{BB962C8B-B14F-4D97-AF65-F5344CB8AC3E}">
        <p14:creationId xmlns:p14="http://schemas.microsoft.com/office/powerpoint/2010/main" val="374307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a:t>
            </a:r>
            <a:br>
              <a:rPr lang="en-US" dirty="0"/>
            </a:br>
            <a:r>
              <a:rPr lang="en-US" sz="1600" dirty="0"/>
              <a:t>Exempt organizations and their subsidiaries</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The IRS has long recognized that exempt organizations (EOs) can hold investments and engage in activities via separate entities, including other EOs, for-profit subsidiaries, partnerships and joint ventures, among others.</a:t>
            </a:r>
          </a:p>
          <a:p>
            <a:pPr marL="685800" lvl="1" indent="-342900">
              <a:spcAft>
                <a:spcPts val="600"/>
              </a:spcAft>
            </a:pPr>
            <a:r>
              <a:rPr lang="en-US" dirty="0"/>
              <a:t>An exempt organization “can organize, capitalize and own, and provide services and assets (real and personal, tangible and intangible) to a taxable entity without violating the requirements for exemption, regardless of whether the taxable entity is wholly or partially owned.” (PLR 199938041)</a:t>
            </a:r>
          </a:p>
          <a:p>
            <a:pPr>
              <a:spcAft>
                <a:spcPts val="600"/>
              </a:spcAft>
            </a:pPr>
            <a:r>
              <a:rPr lang="en-US" dirty="0"/>
              <a:t>There are a wide range of tax and nontax considerations relevant to determining an appropriate organizational structure.</a:t>
            </a:r>
          </a:p>
          <a:p>
            <a:pPr>
              <a:spcAft>
                <a:spcPts val="600"/>
              </a:spcAft>
            </a:pPr>
            <a:r>
              <a:rPr lang="en-US" dirty="0"/>
              <a:t>Attribution of for-profit and political activity to hospital parent using resource-sharing agreement: PLR 202005020.</a:t>
            </a:r>
          </a:p>
          <a:p>
            <a:pPr marL="685800" lvl="1" indent="-342900">
              <a:spcAft>
                <a:spcPts val="600"/>
              </a:spcAft>
            </a:pPr>
            <a:r>
              <a:rPr lang="en-US" dirty="0"/>
              <a:t>Sharing of employees and the provision of administrative services that further the operations of the for-profit and political subsidiaries, without limiting such activities to those within the scope of the tax-exempt organization’s charitable purpose, means the subsidiaries’ activities are one with the tax-exempt parent.</a:t>
            </a:r>
          </a:p>
        </p:txBody>
      </p:sp>
    </p:spTree>
    <p:extLst>
      <p:ext uri="{BB962C8B-B14F-4D97-AF65-F5344CB8AC3E}">
        <p14:creationId xmlns:p14="http://schemas.microsoft.com/office/powerpoint/2010/main" val="323895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of entity options</a:t>
            </a:r>
            <a:br>
              <a:rPr lang="en-US" dirty="0"/>
            </a:br>
            <a:endParaRPr lang="en-US" dirty="0"/>
          </a:p>
        </p:txBody>
      </p:sp>
      <p:sp>
        <p:nvSpPr>
          <p:cNvPr id="3" name="Content Placeholder 2"/>
          <p:cNvSpPr>
            <a:spLocks noGrp="1"/>
          </p:cNvSpPr>
          <p:nvPr>
            <p:ph idx="4294967295"/>
          </p:nvPr>
        </p:nvSpPr>
        <p:spPr>
          <a:xfrm>
            <a:off x="457200" y="1142873"/>
            <a:ext cx="8229600" cy="5062576"/>
          </a:xfrm>
        </p:spPr>
        <p:txBody>
          <a:bodyPr/>
          <a:lstStyle/>
          <a:p>
            <a:pPr>
              <a:spcAft>
                <a:spcPts val="600"/>
              </a:spcAft>
            </a:pPr>
            <a:r>
              <a:rPr lang="en-US" dirty="0"/>
              <a:t>Wholly owned organizations</a:t>
            </a:r>
          </a:p>
          <a:p>
            <a:pPr marL="685800" lvl="1" indent="-342900">
              <a:spcAft>
                <a:spcPts val="600"/>
              </a:spcAft>
            </a:pPr>
            <a:r>
              <a:rPr lang="en-US" dirty="0"/>
              <a:t>Section 501(c)(3) organizations</a:t>
            </a:r>
          </a:p>
          <a:p>
            <a:pPr marL="1028700" lvl="2" indent="-342900">
              <a:spcAft>
                <a:spcPts val="600"/>
              </a:spcAft>
            </a:pPr>
            <a:r>
              <a:rPr lang="en-US" dirty="0"/>
              <a:t>Supporting organizations</a:t>
            </a:r>
          </a:p>
          <a:p>
            <a:pPr marL="685800" lvl="1" indent="-342900">
              <a:spcAft>
                <a:spcPts val="600"/>
              </a:spcAft>
            </a:pPr>
            <a:r>
              <a:rPr lang="en-US" dirty="0"/>
              <a:t>Other Section 501(c) organizations</a:t>
            </a:r>
          </a:p>
          <a:p>
            <a:pPr marL="685800" lvl="1" indent="-342900">
              <a:spcAft>
                <a:spcPts val="600"/>
              </a:spcAft>
            </a:pPr>
            <a:r>
              <a:rPr lang="en-US" dirty="0"/>
              <a:t>Single-member limited liability companies (LLCs)</a:t>
            </a:r>
          </a:p>
          <a:p>
            <a:pPr marL="1028700" lvl="2" indent="-342900">
              <a:spcAft>
                <a:spcPts val="600"/>
              </a:spcAft>
            </a:pPr>
            <a:r>
              <a:rPr lang="en-US" dirty="0"/>
              <a:t>Disregarded LLCs vs. “check-the-box” LLCs</a:t>
            </a:r>
          </a:p>
          <a:p>
            <a:pPr marL="685800" lvl="1" indent="-342900">
              <a:spcAft>
                <a:spcPts val="600"/>
              </a:spcAft>
            </a:pPr>
            <a:r>
              <a:rPr lang="en-US" dirty="0"/>
              <a:t>For-profit subsidiaries</a:t>
            </a:r>
          </a:p>
          <a:p>
            <a:pPr marL="1028700" lvl="2" indent="-342900">
              <a:spcAft>
                <a:spcPts val="600"/>
              </a:spcAft>
            </a:pPr>
            <a:r>
              <a:rPr lang="en-US" dirty="0"/>
              <a:t>State law business corporation vs. nonprofit corporation</a:t>
            </a:r>
          </a:p>
          <a:p>
            <a:pPr marL="1371600" lvl="3" indent="-342900">
              <a:spcAft>
                <a:spcPts val="600"/>
              </a:spcAft>
            </a:pPr>
            <a:r>
              <a:rPr lang="en-US" dirty="0"/>
              <a:t>Stock ownership vs. membership</a:t>
            </a:r>
          </a:p>
          <a:p>
            <a:pPr marL="1028700" lvl="2" indent="-342900">
              <a:spcAft>
                <a:spcPts val="600"/>
              </a:spcAft>
            </a:pPr>
            <a:r>
              <a:rPr lang="en-US" dirty="0"/>
              <a:t>Check-the-box LLC</a:t>
            </a:r>
          </a:p>
          <a:p>
            <a:pPr marL="1028700" lvl="2" indent="-342900">
              <a:spcAft>
                <a:spcPts val="600"/>
              </a:spcAft>
            </a:pPr>
            <a:r>
              <a:rPr lang="en-US" dirty="0"/>
              <a:t>S corporations = automatic UBTI</a:t>
            </a:r>
          </a:p>
          <a:p>
            <a:pPr marL="685800" lvl="1" indent="-342900">
              <a:spcAft>
                <a:spcPts val="600"/>
              </a:spcAft>
            </a:pPr>
            <a:r>
              <a:rPr lang="en-US" dirty="0"/>
              <a:t>Hybrid entities (currently no federal tax benefit)</a:t>
            </a:r>
          </a:p>
          <a:p>
            <a:pPr lvl="2" indent="-342900">
              <a:spcAft>
                <a:spcPts val="600"/>
              </a:spcAft>
            </a:pPr>
            <a:r>
              <a:rPr lang="en-US" dirty="0"/>
              <a:t>Benefit corporations</a:t>
            </a:r>
          </a:p>
          <a:p>
            <a:pPr lvl="2" indent="-342900">
              <a:spcAft>
                <a:spcPts val="600"/>
              </a:spcAft>
            </a:pPr>
            <a:r>
              <a:rPr lang="en-US" dirty="0"/>
              <a:t>L3Cs (low-profit limited liability companies</a:t>
            </a:r>
            <a:r>
              <a:rPr lang="en-US" sz="1800" dirty="0"/>
              <a:t>)</a:t>
            </a:r>
            <a:endParaRPr lang="en-GB" dirty="0"/>
          </a:p>
        </p:txBody>
      </p:sp>
    </p:spTree>
    <p:extLst>
      <p:ext uri="{BB962C8B-B14F-4D97-AF65-F5344CB8AC3E}">
        <p14:creationId xmlns:p14="http://schemas.microsoft.com/office/powerpoint/2010/main" val="305574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1174651" y="1238504"/>
            <a:ext cx="2718033" cy="640800"/>
          </a:xfrm>
        </p:spPr>
        <p:txBody>
          <a:bodyPr/>
          <a:lstStyle/>
          <a:p>
            <a:pPr algn="ctr"/>
            <a:r>
              <a:rPr lang="en-US" b="0" dirty="0"/>
              <a:t>Disregarded entity</a:t>
            </a:r>
          </a:p>
        </p:txBody>
      </p:sp>
      <p:sp>
        <p:nvSpPr>
          <p:cNvPr id="6" name="Text Placeholder 5"/>
          <p:cNvSpPr>
            <a:spLocks noGrp="1"/>
          </p:cNvSpPr>
          <p:nvPr>
            <p:ph type="body" sz="quarter" idx="13"/>
          </p:nvPr>
        </p:nvSpPr>
        <p:spPr>
          <a:xfrm>
            <a:off x="5435680" y="1229360"/>
            <a:ext cx="2676473" cy="640800"/>
          </a:xfrm>
        </p:spPr>
        <p:txBody>
          <a:bodyPr/>
          <a:lstStyle/>
          <a:p>
            <a:pPr algn="ctr"/>
            <a:r>
              <a:rPr lang="en-US" b="0" dirty="0"/>
              <a:t>C corporation</a:t>
            </a:r>
          </a:p>
        </p:txBody>
      </p:sp>
      <p:sp>
        <p:nvSpPr>
          <p:cNvPr id="11266" name="Title Placeholder 1"/>
          <p:cNvSpPr>
            <a:spLocks noGrp="1"/>
          </p:cNvSpPr>
          <p:nvPr>
            <p:ph type="title"/>
          </p:nvPr>
        </p:nvSpPr>
        <p:spPr/>
        <p:txBody>
          <a:bodyPr/>
          <a:lstStyle/>
          <a:p>
            <a:pPr eaLnBrk="1" hangingPunct="1"/>
            <a:r>
              <a:rPr lang="en-US" altLang="en-US" dirty="0"/>
              <a:t>Disregarded entity vs. taxable entity</a:t>
            </a:r>
          </a:p>
        </p:txBody>
      </p:sp>
      <p:grpSp>
        <p:nvGrpSpPr>
          <p:cNvPr id="12" name="Group 11">
            <a:extLst>
              <a:ext uri="{FF2B5EF4-FFF2-40B4-BE49-F238E27FC236}">
                <a16:creationId xmlns:a16="http://schemas.microsoft.com/office/drawing/2014/main" id="{1B61BCD1-C247-463D-B099-6E9496149B09}"/>
              </a:ext>
            </a:extLst>
          </p:cNvPr>
          <p:cNvGrpSpPr/>
          <p:nvPr/>
        </p:nvGrpSpPr>
        <p:grpSpPr>
          <a:xfrm>
            <a:off x="839091" y="1836651"/>
            <a:ext cx="7465817" cy="3161970"/>
            <a:chOff x="721453" y="1836651"/>
            <a:chExt cx="7465817" cy="3161970"/>
          </a:xfrm>
        </p:grpSpPr>
        <p:sp>
          <p:nvSpPr>
            <p:cNvPr id="7" name="Rectangle 6"/>
            <p:cNvSpPr/>
            <p:nvPr/>
          </p:nvSpPr>
          <p:spPr>
            <a:xfrm>
              <a:off x="1057013" y="1836651"/>
              <a:ext cx="2718033" cy="1006678"/>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solidFill>
                    <a:srgbClr val="2E2E38"/>
                  </a:solidFill>
                  <a:latin typeface="Arial" panose="020B0604020202020204" pitchFamily="34" charset="0"/>
                  <a:cs typeface="Arial" panose="020B0604020202020204" pitchFamily="34" charset="0"/>
                </a:rPr>
                <a:t>Exempt organization (EO) reports 100% of</a:t>
              </a:r>
              <a:br>
                <a:rPr lang="en-US" sz="1400" dirty="0">
                  <a:solidFill>
                    <a:srgbClr val="2E2E38"/>
                  </a:solidFill>
                  <a:latin typeface="Arial" panose="020B0604020202020204" pitchFamily="34" charset="0"/>
                  <a:cs typeface="Arial" panose="020B0604020202020204" pitchFamily="34" charset="0"/>
                </a:rPr>
              </a:br>
              <a:r>
                <a:rPr lang="en-US" sz="1400" dirty="0">
                  <a:solidFill>
                    <a:srgbClr val="2E2E38"/>
                  </a:solidFill>
                  <a:latin typeface="Arial" panose="020B0604020202020204" pitchFamily="34" charset="0"/>
                  <a:cs typeface="Arial" panose="020B0604020202020204" pitchFamily="34" charset="0"/>
                </a:rPr>
                <a:t>disregarded entity</a:t>
              </a:r>
            </a:p>
          </p:txBody>
        </p:sp>
        <p:cxnSp>
          <p:nvCxnSpPr>
            <p:cNvPr id="9" name="Straight Connector 8"/>
            <p:cNvCxnSpPr>
              <a:stCxn id="7" idx="2"/>
            </p:cNvCxnSpPr>
            <p:nvPr/>
          </p:nvCxnSpPr>
          <p:spPr>
            <a:xfrm>
              <a:off x="2416030" y="2843329"/>
              <a:ext cx="0" cy="343948"/>
            </a:xfrm>
            <a:prstGeom prst="line">
              <a:avLst/>
            </a:prstGeom>
            <a:ln w="6350">
              <a:solidFill>
                <a:srgbClr val="747480"/>
              </a:solidFill>
              <a:tailEnd type="none"/>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a:off x="721453" y="3187277"/>
              <a:ext cx="3397541" cy="1811344"/>
            </a:xfrm>
            <a:prstGeom prst="triangle">
              <a:avLst/>
            </a:prstGeom>
            <a:noFill/>
            <a:ln w="6350">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4300">
                <a:tabLst>
                  <a:tab pos="971550" algn="l"/>
                </a:tabLst>
              </a:pPr>
              <a:r>
                <a:rPr lang="en-US" sz="1200" b="1" dirty="0">
                  <a:solidFill>
                    <a:srgbClr val="FFE600"/>
                  </a:solidFill>
                  <a:latin typeface="Arial" panose="020B0604020202020204" pitchFamily="34" charset="0"/>
                  <a:cs typeface="Arial" panose="020B0604020202020204" pitchFamily="34" charset="0"/>
                </a:rPr>
                <a:t>Disregarded entity</a:t>
              </a:r>
            </a:p>
            <a:p>
              <a:pPr marL="114300">
                <a:tabLst>
                  <a:tab pos="971550" algn="l"/>
                </a:tabLst>
              </a:pPr>
              <a:r>
                <a:rPr lang="en-US" sz="1200" dirty="0">
                  <a:solidFill>
                    <a:schemeClr val="bg1"/>
                  </a:solidFill>
                  <a:latin typeface="Arial" panose="020B0604020202020204" pitchFamily="34" charset="0"/>
                  <a:cs typeface="Arial" panose="020B0604020202020204" pitchFamily="34" charset="0"/>
                </a:rPr>
                <a:t>Revenue 	$200k</a:t>
              </a:r>
            </a:p>
            <a:p>
              <a:pPr marL="114300">
                <a:tabLst>
                  <a:tab pos="971550" algn="l"/>
                </a:tabLst>
              </a:pPr>
              <a:r>
                <a:rPr lang="en-US" sz="1200" dirty="0">
                  <a:solidFill>
                    <a:schemeClr val="bg1"/>
                  </a:solidFill>
                  <a:latin typeface="Arial" panose="020B0604020202020204" pitchFamily="34" charset="0"/>
                  <a:cs typeface="Arial" panose="020B0604020202020204" pitchFamily="34" charset="0"/>
                </a:rPr>
                <a:t>Expenses	</a:t>
              </a:r>
              <a:r>
                <a:rPr lang="en-US" sz="1200" dirty="0">
                  <a:solidFill>
                    <a:srgbClr val="FFE600"/>
                  </a:solidFill>
                  <a:latin typeface="Arial" panose="020B0604020202020204" pitchFamily="34" charset="0"/>
                  <a:cs typeface="Arial" panose="020B0604020202020204" pitchFamily="34" charset="0"/>
                </a:rPr>
                <a:t>($100k)</a:t>
              </a:r>
            </a:p>
            <a:p>
              <a:pPr marL="114300">
                <a:tabLst>
                  <a:tab pos="971550" algn="l"/>
                </a:tabLst>
              </a:pPr>
              <a:r>
                <a:rPr lang="en-US" sz="1200" dirty="0">
                  <a:solidFill>
                    <a:schemeClr val="bg1"/>
                  </a:solidFill>
                  <a:latin typeface="Arial" panose="020B0604020202020204" pitchFamily="34" charset="0"/>
                  <a:cs typeface="Arial" panose="020B0604020202020204" pitchFamily="34" charset="0"/>
                </a:rPr>
                <a:t>Net income	$100k</a:t>
              </a:r>
            </a:p>
          </p:txBody>
        </p:sp>
        <p:cxnSp>
          <p:nvCxnSpPr>
            <p:cNvPr id="19" name="Straight Connector 18"/>
            <p:cNvCxnSpPr/>
            <p:nvPr/>
          </p:nvCxnSpPr>
          <p:spPr>
            <a:xfrm>
              <a:off x="6656280" y="2860868"/>
              <a:ext cx="0" cy="673028"/>
            </a:xfrm>
            <a:prstGeom prst="line">
              <a:avLst/>
            </a:prstGeom>
            <a:ln w="6350">
              <a:solidFill>
                <a:srgbClr val="747480"/>
              </a:solidFill>
              <a:tail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125288" y="3533895"/>
              <a:ext cx="3061982" cy="1464725"/>
            </a:xfrm>
            <a:prstGeom prst="rect">
              <a:avLst/>
            </a:prstGeom>
            <a:noFill/>
            <a:ln w="6350">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457200"/>
              <a:r>
                <a:rPr lang="en-US" sz="1200" b="1" dirty="0">
                  <a:solidFill>
                    <a:srgbClr val="FFE600"/>
                  </a:solidFill>
                  <a:latin typeface="Arial" panose="020B0604020202020204" pitchFamily="34" charset="0"/>
                  <a:cs typeface="Arial" panose="020B0604020202020204" pitchFamily="34" charset="0"/>
                </a:rPr>
                <a:t>C corporation</a:t>
              </a:r>
              <a:endParaRPr lang="en-US" sz="1200" b="1" u="sng" dirty="0">
                <a:solidFill>
                  <a:schemeClr val="bg1"/>
                </a:solidFill>
                <a:latin typeface="Arial" panose="020B0604020202020204" pitchFamily="34" charset="0"/>
                <a:cs typeface="Arial" panose="020B0604020202020204" pitchFamily="34" charset="0"/>
              </a:endParaRPr>
            </a:p>
            <a:p>
              <a:pPr marL="457200"/>
              <a:r>
                <a:rPr lang="en-US" sz="1200" dirty="0">
                  <a:solidFill>
                    <a:schemeClr val="bg1"/>
                  </a:solidFill>
                  <a:latin typeface="Arial" panose="020B0604020202020204" pitchFamily="34" charset="0"/>
                  <a:cs typeface="Arial" panose="020B0604020202020204" pitchFamily="34" charset="0"/>
                </a:rPr>
                <a:t>Revenue	$200k</a:t>
              </a:r>
            </a:p>
            <a:p>
              <a:pPr marL="457200"/>
              <a:r>
                <a:rPr lang="en-US" sz="1200" dirty="0">
                  <a:solidFill>
                    <a:schemeClr val="bg1"/>
                  </a:solidFill>
                  <a:latin typeface="Arial" panose="020B0604020202020204" pitchFamily="34" charset="0"/>
                  <a:cs typeface="Arial" panose="020B0604020202020204" pitchFamily="34" charset="0"/>
                </a:rPr>
                <a:t>Expenses	($100k)</a:t>
              </a:r>
            </a:p>
            <a:p>
              <a:pPr marL="457200"/>
              <a:r>
                <a:rPr lang="en-US" sz="1200" dirty="0">
                  <a:solidFill>
                    <a:schemeClr val="bg1"/>
                  </a:solidFill>
                  <a:latin typeface="Arial" panose="020B0604020202020204" pitchFamily="34" charset="0"/>
                  <a:cs typeface="Arial" panose="020B0604020202020204" pitchFamily="34" charset="0"/>
                </a:rPr>
                <a:t>Net income	</a:t>
              </a:r>
              <a:r>
                <a:rPr lang="en-US" sz="1200" dirty="0">
                  <a:solidFill>
                    <a:srgbClr val="FFE600"/>
                  </a:solidFill>
                  <a:latin typeface="Arial" panose="020B0604020202020204" pitchFamily="34" charset="0"/>
                  <a:cs typeface="Arial" panose="020B0604020202020204" pitchFamily="34" charset="0"/>
                </a:rPr>
                <a:t>$100k</a:t>
              </a:r>
            </a:p>
            <a:p>
              <a:pPr marL="457200"/>
              <a:r>
                <a:rPr lang="en-US" sz="1200" dirty="0">
                  <a:solidFill>
                    <a:schemeClr val="bg1"/>
                  </a:solidFill>
                  <a:latin typeface="Arial" panose="020B0604020202020204" pitchFamily="34" charset="0"/>
                  <a:cs typeface="Arial" panose="020B0604020202020204" pitchFamily="34" charset="0"/>
                </a:rPr>
                <a:t>Tax paid	$21k</a:t>
              </a:r>
            </a:p>
            <a:p>
              <a:pPr marL="457200"/>
              <a:r>
                <a:rPr lang="en-US" sz="1200" dirty="0">
                  <a:solidFill>
                    <a:schemeClr val="bg1"/>
                  </a:solidFill>
                  <a:latin typeface="Arial" panose="020B0604020202020204" pitchFamily="34" charset="0"/>
                  <a:cs typeface="Arial" panose="020B0604020202020204" pitchFamily="34" charset="0"/>
                </a:rPr>
                <a:t>Net		$79k</a:t>
              </a:r>
            </a:p>
          </p:txBody>
        </p:sp>
        <p:sp>
          <p:nvSpPr>
            <p:cNvPr id="26" name="Rectangle 25"/>
            <p:cNvSpPr/>
            <p:nvPr/>
          </p:nvSpPr>
          <p:spPr>
            <a:xfrm>
              <a:off x="5318043" y="1836651"/>
              <a:ext cx="2676472" cy="1024217"/>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solidFill>
                    <a:srgbClr val="2E2E38"/>
                  </a:solidFill>
                  <a:latin typeface="Arial" panose="020B0604020202020204" pitchFamily="34" charset="0"/>
                  <a:cs typeface="Arial" panose="020B0604020202020204" pitchFamily="34" charset="0"/>
                </a:rPr>
                <a:t>EO</a:t>
              </a:r>
            </a:p>
            <a:p>
              <a:pPr algn="ctr"/>
              <a:r>
                <a:rPr lang="en-US" sz="1400" dirty="0">
                  <a:solidFill>
                    <a:srgbClr val="2E2E38"/>
                  </a:solidFill>
                  <a:latin typeface="Arial" panose="020B0604020202020204" pitchFamily="34" charset="0"/>
                  <a:cs typeface="Arial" panose="020B0604020202020204" pitchFamily="34" charset="0"/>
                </a:rPr>
                <a:t>No flow-through</a:t>
              </a:r>
            </a:p>
            <a:p>
              <a:pPr algn="ctr"/>
              <a:r>
                <a:rPr lang="en-US" sz="1400" dirty="0">
                  <a:solidFill>
                    <a:srgbClr val="2E2E38"/>
                  </a:solidFill>
                  <a:latin typeface="Arial" panose="020B0604020202020204" pitchFamily="34" charset="0"/>
                  <a:cs typeface="Arial" panose="020B0604020202020204" pitchFamily="34" charset="0"/>
                </a:rPr>
                <a:t>tax-free dividend</a:t>
              </a:r>
            </a:p>
          </p:txBody>
        </p:sp>
        <p:sp>
          <p:nvSpPr>
            <p:cNvPr id="2" name="TextBox 1"/>
            <p:cNvSpPr txBox="1"/>
            <p:nvPr/>
          </p:nvSpPr>
          <p:spPr>
            <a:xfrm>
              <a:off x="6774287" y="3118337"/>
              <a:ext cx="391133" cy="193899"/>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1200" dirty="0">
                  <a:solidFill>
                    <a:schemeClr val="bg1"/>
                  </a:solidFill>
                  <a:latin typeface="Arial" panose="020B0604020202020204" pitchFamily="34" charset="0"/>
                  <a:cs typeface="Arial" panose="020B0604020202020204" pitchFamily="34" charset="0"/>
                </a:rPr>
                <a:t>100%</a:t>
              </a:r>
            </a:p>
          </p:txBody>
        </p:sp>
        <p:sp>
          <p:nvSpPr>
            <p:cNvPr id="3" name="TextBox 2"/>
            <p:cNvSpPr txBox="1"/>
            <p:nvPr/>
          </p:nvSpPr>
          <p:spPr>
            <a:xfrm>
              <a:off x="2498448" y="2964818"/>
              <a:ext cx="391133" cy="193899"/>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1200" dirty="0">
                  <a:solidFill>
                    <a:schemeClr val="bg1"/>
                  </a:solidFill>
                  <a:latin typeface="Arial" panose="020B0604020202020204" pitchFamily="34" charset="0"/>
                  <a:cs typeface="Arial" panose="020B0604020202020204" pitchFamily="34" charset="0"/>
                </a:rPr>
                <a:t>100%</a:t>
              </a:r>
            </a:p>
          </p:txBody>
        </p:sp>
      </p:grpSp>
    </p:spTree>
    <p:extLst>
      <p:ext uri="{BB962C8B-B14F-4D97-AF65-F5344CB8AC3E}">
        <p14:creationId xmlns:p14="http://schemas.microsoft.com/office/powerpoint/2010/main" val="317496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882304-9EF1-4096-8BAE-C4012C3C0ACD}"/>
              </a:ext>
            </a:extLst>
          </p:cNvPr>
          <p:cNvGrpSpPr/>
          <p:nvPr/>
        </p:nvGrpSpPr>
        <p:grpSpPr>
          <a:xfrm>
            <a:off x="1905000" y="2205991"/>
            <a:ext cx="5181600" cy="2446972"/>
            <a:chOff x="1905000" y="2205991"/>
            <a:chExt cx="5181600" cy="2446972"/>
          </a:xfrm>
        </p:grpSpPr>
        <p:sp>
          <p:nvSpPr>
            <p:cNvPr id="13324" name="Line 18"/>
            <p:cNvSpPr>
              <a:spLocks noChangeShapeType="1"/>
            </p:cNvSpPr>
            <p:nvPr/>
          </p:nvSpPr>
          <p:spPr bwMode="auto">
            <a:xfrm>
              <a:off x="4495800" y="3649980"/>
              <a:ext cx="0" cy="769620"/>
            </a:xfrm>
            <a:prstGeom prst="line">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25" name="Line 19"/>
            <p:cNvSpPr>
              <a:spLocks noChangeShapeType="1"/>
            </p:cNvSpPr>
            <p:nvPr/>
          </p:nvSpPr>
          <p:spPr bwMode="auto">
            <a:xfrm>
              <a:off x="1905000" y="4419600"/>
              <a:ext cx="5181600" cy="0"/>
            </a:xfrm>
            <a:prstGeom prst="line">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26" name="Line 20"/>
            <p:cNvSpPr>
              <a:spLocks noChangeShapeType="1"/>
            </p:cNvSpPr>
            <p:nvPr/>
          </p:nvSpPr>
          <p:spPr bwMode="auto">
            <a:xfrm>
              <a:off x="1905000" y="4424363"/>
              <a:ext cx="0" cy="228600"/>
            </a:xfrm>
            <a:prstGeom prst="line">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27" name="Line 21"/>
            <p:cNvSpPr>
              <a:spLocks noChangeShapeType="1"/>
            </p:cNvSpPr>
            <p:nvPr/>
          </p:nvSpPr>
          <p:spPr bwMode="auto">
            <a:xfrm>
              <a:off x="3629025" y="4424363"/>
              <a:ext cx="0" cy="228600"/>
            </a:xfrm>
            <a:prstGeom prst="line">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28" name="Line 22"/>
            <p:cNvSpPr>
              <a:spLocks noChangeShapeType="1"/>
            </p:cNvSpPr>
            <p:nvPr/>
          </p:nvSpPr>
          <p:spPr bwMode="auto">
            <a:xfrm>
              <a:off x="5372100" y="4424363"/>
              <a:ext cx="0" cy="228600"/>
            </a:xfrm>
            <a:prstGeom prst="line">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29" name="Line 23"/>
            <p:cNvSpPr>
              <a:spLocks noChangeShapeType="1"/>
            </p:cNvSpPr>
            <p:nvPr/>
          </p:nvSpPr>
          <p:spPr bwMode="auto">
            <a:xfrm>
              <a:off x="7086600" y="4424363"/>
              <a:ext cx="0" cy="228600"/>
            </a:xfrm>
            <a:prstGeom prst="line">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30" name="Line 24"/>
            <p:cNvSpPr>
              <a:spLocks noChangeShapeType="1"/>
            </p:cNvSpPr>
            <p:nvPr/>
          </p:nvSpPr>
          <p:spPr bwMode="auto">
            <a:xfrm>
              <a:off x="4495800" y="2205991"/>
              <a:ext cx="0" cy="846960"/>
            </a:xfrm>
            <a:prstGeom prst="line">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31" name="Line 25"/>
            <p:cNvSpPr>
              <a:spLocks noChangeShapeType="1"/>
            </p:cNvSpPr>
            <p:nvPr/>
          </p:nvSpPr>
          <p:spPr bwMode="auto">
            <a:xfrm>
              <a:off x="1905000" y="2590800"/>
              <a:ext cx="5181600" cy="9525"/>
            </a:xfrm>
            <a:prstGeom prst="line">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3334" name="Rectangle 17"/>
          <p:cNvSpPr>
            <a:spLocks noChangeArrowheads="1"/>
          </p:cNvSpPr>
          <p:nvPr/>
        </p:nvSpPr>
        <p:spPr bwMode="auto">
          <a:xfrm>
            <a:off x="6443663" y="4643437"/>
            <a:ext cx="1295400" cy="914400"/>
          </a:xfrm>
          <a:prstGeom prst="rect">
            <a:avLst/>
          </a:prstGeom>
          <a:solidFill>
            <a:srgbClr val="FFE6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latin typeface="EYInterstate Light" panose="02000506000000020004" pitchFamily="2" charset="0"/>
            </a:endParaRPr>
          </a:p>
        </p:txBody>
      </p:sp>
      <p:sp>
        <p:nvSpPr>
          <p:cNvPr id="13333" name="Text Box 16"/>
          <p:cNvSpPr txBox="1">
            <a:spLocks noChangeArrowheads="1"/>
          </p:cNvSpPr>
          <p:nvPr/>
        </p:nvSpPr>
        <p:spPr bwMode="auto">
          <a:xfrm>
            <a:off x="6510338" y="4948237"/>
            <a:ext cx="1143000" cy="30480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dirty="0">
                <a:solidFill>
                  <a:srgbClr val="2E2E38"/>
                </a:solidFill>
                <a:cs typeface="Arial" panose="020B0604020202020204" pitchFamily="34" charset="0"/>
              </a:rPr>
              <a:t>Subsidiary</a:t>
            </a:r>
          </a:p>
        </p:txBody>
      </p:sp>
      <p:sp>
        <p:nvSpPr>
          <p:cNvPr id="13316" name="Rectangle 4"/>
          <p:cNvSpPr>
            <a:spLocks noChangeArrowheads="1"/>
          </p:cNvSpPr>
          <p:nvPr/>
        </p:nvSpPr>
        <p:spPr bwMode="auto">
          <a:xfrm>
            <a:off x="3714750" y="1418461"/>
            <a:ext cx="1562100" cy="914400"/>
          </a:xfrm>
          <a:prstGeom prst="rect">
            <a:avLst/>
          </a:prstGeom>
          <a:solidFill>
            <a:srgbClr val="FFE600"/>
          </a:solidFill>
          <a:ln w="9525">
            <a:no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latin typeface="EYInterstate Light" panose="02000506000000020004" pitchFamily="2" charset="0"/>
            </a:endParaRPr>
          </a:p>
        </p:txBody>
      </p:sp>
      <p:sp>
        <p:nvSpPr>
          <p:cNvPr id="13314" name="Rectangle 2"/>
          <p:cNvSpPr>
            <a:spLocks noGrp="1"/>
          </p:cNvSpPr>
          <p:nvPr>
            <p:ph type="title"/>
          </p:nvPr>
        </p:nvSpPr>
        <p:spPr/>
        <p:txBody>
          <a:bodyPr/>
          <a:lstStyle/>
          <a:p>
            <a:r>
              <a:rPr lang="en-US" altLang="en-US" dirty="0"/>
              <a:t>C corporation blocker</a:t>
            </a:r>
          </a:p>
        </p:txBody>
      </p:sp>
      <p:sp>
        <p:nvSpPr>
          <p:cNvPr id="13315" name="Text Box 3"/>
          <p:cNvSpPr txBox="1">
            <a:spLocks noChangeArrowheads="1"/>
          </p:cNvSpPr>
          <p:nvPr/>
        </p:nvSpPr>
        <p:spPr bwMode="auto">
          <a:xfrm>
            <a:off x="3905250" y="1580992"/>
            <a:ext cx="1181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rgbClr val="2E2E38"/>
                </a:solidFill>
                <a:cs typeface="Arial" panose="020B0604020202020204" pitchFamily="34" charset="0"/>
              </a:rPr>
              <a:t>EO</a:t>
            </a:r>
            <a:br>
              <a:rPr lang="en-US" altLang="en-US" sz="2000" b="1" dirty="0">
                <a:solidFill>
                  <a:srgbClr val="2E2E38"/>
                </a:solidFill>
                <a:cs typeface="Arial" panose="020B0604020202020204" pitchFamily="34" charset="0"/>
              </a:rPr>
            </a:br>
            <a:r>
              <a:rPr lang="en-US" altLang="en-US" sz="1200" b="1" dirty="0">
                <a:solidFill>
                  <a:srgbClr val="2E2E38"/>
                </a:solidFill>
                <a:cs typeface="Arial" panose="020B0604020202020204" pitchFamily="34" charset="0"/>
              </a:rPr>
              <a:t>$1m revenue</a:t>
            </a:r>
          </a:p>
        </p:txBody>
      </p:sp>
      <p:sp>
        <p:nvSpPr>
          <p:cNvPr id="13317" name="Text Box 5"/>
          <p:cNvSpPr txBox="1">
            <a:spLocks noChangeArrowheads="1"/>
          </p:cNvSpPr>
          <p:nvPr/>
        </p:nvSpPr>
        <p:spPr bwMode="auto">
          <a:xfrm>
            <a:off x="3276600" y="2838450"/>
            <a:ext cx="2438400" cy="1253490"/>
          </a:xfrm>
          <a:prstGeom prst="rect">
            <a:avLst/>
          </a:prstGeom>
          <a:solidFill>
            <a:srgbClr val="FFE600"/>
          </a:solidFill>
          <a:ln w="9525">
            <a:noFill/>
            <a:miter lim="800000"/>
            <a:headEnd/>
            <a:tailEnd/>
          </a:ln>
          <a:effectLst/>
        </p:spPr>
        <p:txBody>
          <a:bodyPr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dirty="0">
                <a:solidFill>
                  <a:srgbClr val="2E2E38"/>
                </a:solidFill>
                <a:cs typeface="Arial" panose="020B0604020202020204" pitchFamily="34" charset="0"/>
              </a:rPr>
              <a:t>For-profit</a:t>
            </a:r>
            <a:br>
              <a:rPr lang="en-US" altLang="en-US" sz="2000" b="1" dirty="0">
                <a:solidFill>
                  <a:srgbClr val="2E2E38"/>
                </a:solidFill>
                <a:cs typeface="Arial" panose="020B0604020202020204" pitchFamily="34" charset="0"/>
              </a:rPr>
            </a:br>
            <a:r>
              <a:rPr lang="en-US" altLang="en-US" sz="2000" b="1" dirty="0">
                <a:solidFill>
                  <a:srgbClr val="2E2E38"/>
                </a:solidFill>
                <a:cs typeface="Arial" panose="020B0604020202020204" pitchFamily="34" charset="0"/>
              </a:rPr>
              <a:t>C corporation</a:t>
            </a:r>
          </a:p>
          <a:p>
            <a:pPr algn="ctr" eaLnBrk="1" hangingPunct="1"/>
            <a:r>
              <a:rPr lang="en-US" altLang="en-US" sz="1400" b="1" dirty="0">
                <a:solidFill>
                  <a:srgbClr val="2E2E38"/>
                </a:solidFill>
                <a:cs typeface="Arial" panose="020B0604020202020204" pitchFamily="34" charset="0"/>
              </a:rPr>
              <a:t>$100m revenue</a:t>
            </a:r>
          </a:p>
        </p:txBody>
      </p:sp>
      <p:sp>
        <p:nvSpPr>
          <p:cNvPr id="13318" name="Rectangle 6"/>
          <p:cNvSpPr>
            <a:spLocks noChangeArrowheads="1"/>
          </p:cNvSpPr>
          <p:nvPr/>
        </p:nvSpPr>
        <p:spPr bwMode="auto">
          <a:xfrm>
            <a:off x="3276600" y="2910840"/>
            <a:ext cx="2514600" cy="103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latin typeface="EYInterstate Light" panose="02000506000000020004" pitchFamily="2" charset="0"/>
            </a:endParaRPr>
          </a:p>
        </p:txBody>
      </p:sp>
      <p:sp>
        <p:nvSpPr>
          <p:cNvPr id="13338" name="Rectangle 9"/>
          <p:cNvSpPr>
            <a:spLocks noChangeArrowheads="1"/>
          </p:cNvSpPr>
          <p:nvPr/>
        </p:nvSpPr>
        <p:spPr bwMode="auto">
          <a:xfrm>
            <a:off x="1271587" y="4645819"/>
            <a:ext cx="1347787" cy="909637"/>
          </a:xfrm>
          <a:prstGeom prst="rect">
            <a:avLst/>
          </a:prstGeom>
          <a:solidFill>
            <a:srgbClr val="FFE6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latin typeface="EYInterstate Light" panose="02000506000000020004" pitchFamily="2" charset="0"/>
            </a:endParaRPr>
          </a:p>
        </p:txBody>
      </p:sp>
      <p:sp>
        <p:nvSpPr>
          <p:cNvPr id="13337" name="Text Box 8"/>
          <p:cNvSpPr txBox="1">
            <a:spLocks noChangeArrowheads="1"/>
          </p:cNvSpPr>
          <p:nvPr/>
        </p:nvSpPr>
        <p:spPr bwMode="auto">
          <a:xfrm>
            <a:off x="1340958" y="4944293"/>
            <a:ext cx="1189224" cy="312688"/>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dirty="0">
                <a:solidFill>
                  <a:srgbClr val="2E2E38"/>
                </a:solidFill>
                <a:cs typeface="Arial" panose="020B0604020202020204" pitchFamily="34" charset="0"/>
              </a:rPr>
              <a:t>Subsidiary</a:t>
            </a:r>
          </a:p>
        </p:txBody>
      </p:sp>
      <p:sp>
        <p:nvSpPr>
          <p:cNvPr id="13321" name="Rectangle 11"/>
          <p:cNvSpPr>
            <a:spLocks noChangeArrowheads="1"/>
          </p:cNvSpPr>
          <p:nvPr/>
        </p:nvSpPr>
        <p:spPr bwMode="auto">
          <a:xfrm>
            <a:off x="2981325" y="4643437"/>
            <a:ext cx="1295400" cy="914400"/>
          </a:xfrm>
          <a:prstGeom prst="rect">
            <a:avLst/>
          </a:prstGeom>
          <a:solidFill>
            <a:srgbClr val="FFE600"/>
          </a:solidFill>
          <a:ln w="9525">
            <a:no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latin typeface="EYInterstate Light" panose="02000506000000020004" pitchFamily="2" charset="0"/>
            </a:endParaRPr>
          </a:p>
        </p:txBody>
      </p:sp>
      <p:sp>
        <p:nvSpPr>
          <p:cNvPr id="13320" name="Text Box 10"/>
          <p:cNvSpPr txBox="1">
            <a:spLocks noChangeArrowheads="1"/>
          </p:cNvSpPr>
          <p:nvPr/>
        </p:nvSpPr>
        <p:spPr bwMode="auto">
          <a:xfrm>
            <a:off x="3048000" y="4948237"/>
            <a:ext cx="1143000" cy="30480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dirty="0">
                <a:solidFill>
                  <a:srgbClr val="2E2E38"/>
                </a:solidFill>
                <a:cs typeface="Arial" panose="020B0604020202020204" pitchFamily="34" charset="0"/>
              </a:rPr>
              <a:t>Subsidiary</a:t>
            </a:r>
          </a:p>
        </p:txBody>
      </p:sp>
      <p:sp>
        <p:nvSpPr>
          <p:cNvPr id="13336" name="Rectangle 14"/>
          <p:cNvSpPr>
            <a:spLocks noChangeArrowheads="1"/>
          </p:cNvSpPr>
          <p:nvPr/>
        </p:nvSpPr>
        <p:spPr bwMode="auto">
          <a:xfrm>
            <a:off x="4719638" y="4643437"/>
            <a:ext cx="1295400" cy="914400"/>
          </a:xfrm>
          <a:prstGeom prst="rect">
            <a:avLst/>
          </a:prstGeom>
          <a:solidFill>
            <a:srgbClr val="FFE6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latin typeface="EYInterstate Light" panose="02000506000000020004" pitchFamily="2" charset="0"/>
            </a:endParaRPr>
          </a:p>
        </p:txBody>
      </p:sp>
      <p:sp>
        <p:nvSpPr>
          <p:cNvPr id="13332" name="Text Box 26"/>
          <p:cNvSpPr txBox="1">
            <a:spLocks noChangeArrowheads="1"/>
          </p:cNvSpPr>
          <p:nvPr/>
        </p:nvSpPr>
        <p:spPr bwMode="auto">
          <a:xfrm>
            <a:off x="4800600" y="4948237"/>
            <a:ext cx="1143000" cy="30480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dirty="0">
                <a:solidFill>
                  <a:srgbClr val="2E2E38"/>
                </a:solidFill>
                <a:cs typeface="Arial" panose="020B0604020202020204" pitchFamily="34" charset="0"/>
              </a:rPr>
              <a:t>Subsidiary</a:t>
            </a:r>
          </a:p>
        </p:txBody>
      </p:sp>
      <p:sp>
        <p:nvSpPr>
          <p:cNvPr id="27" name="Text Box 12"/>
          <p:cNvSpPr txBox="1">
            <a:spLocks noChangeArrowheads="1"/>
          </p:cNvSpPr>
          <p:nvPr/>
        </p:nvSpPr>
        <p:spPr bwMode="auto">
          <a:xfrm>
            <a:off x="7011987" y="2457413"/>
            <a:ext cx="968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dirty="0">
                <a:solidFill>
                  <a:schemeClr val="bg1"/>
                </a:solidFill>
                <a:cs typeface="Arial" panose="020B0604020202020204" pitchFamily="34" charset="0"/>
              </a:rPr>
              <a:t>Blocker</a:t>
            </a:r>
          </a:p>
        </p:txBody>
      </p:sp>
    </p:spTree>
    <p:extLst>
      <p:ext uri="{BB962C8B-B14F-4D97-AF65-F5344CB8AC3E}">
        <p14:creationId xmlns:p14="http://schemas.microsoft.com/office/powerpoint/2010/main" val="2303799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of entity considerations</a:t>
            </a:r>
            <a:br>
              <a:rPr lang="en-US" dirty="0"/>
            </a:b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Related vs. unrelated activity</a:t>
            </a:r>
          </a:p>
          <a:p>
            <a:pPr>
              <a:spcAft>
                <a:spcPts val="600"/>
              </a:spcAft>
            </a:pPr>
            <a:r>
              <a:rPr lang="en-US" dirty="0"/>
              <a:t>Size (or expected size) of activity</a:t>
            </a:r>
          </a:p>
          <a:p>
            <a:pPr>
              <a:spcAft>
                <a:spcPts val="600"/>
              </a:spcAft>
            </a:pPr>
            <a:r>
              <a:rPr lang="en-US" dirty="0"/>
              <a:t>Limitations on liability</a:t>
            </a:r>
          </a:p>
          <a:p>
            <a:pPr>
              <a:spcAft>
                <a:spcPts val="600"/>
              </a:spcAft>
            </a:pPr>
            <a:r>
              <a:rPr lang="en-US" dirty="0"/>
              <a:t>Governance</a:t>
            </a:r>
          </a:p>
          <a:p>
            <a:pPr>
              <a:spcAft>
                <a:spcPts val="600"/>
              </a:spcAft>
            </a:pPr>
            <a:r>
              <a:rPr lang="en-US" dirty="0"/>
              <a:t>Independence/culture</a:t>
            </a:r>
          </a:p>
          <a:p>
            <a:pPr>
              <a:spcAft>
                <a:spcPts val="600"/>
              </a:spcAft>
            </a:pPr>
            <a:r>
              <a:rPr lang="en-US" dirty="0"/>
              <a:t>Attracting and compensating employees</a:t>
            </a:r>
          </a:p>
          <a:p>
            <a:pPr>
              <a:spcAft>
                <a:spcPts val="600"/>
              </a:spcAft>
            </a:pPr>
            <a:r>
              <a:rPr lang="en-US" dirty="0"/>
              <a:t>Public perception</a:t>
            </a:r>
          </a:p>
          <a:p>
            <a:pPr>
              <a:spcAft>
                <a:spcPts val="600"/>
              </a:spcAft>
            </a:pPr>
            <a:r>
              <a:rPr lang="en-US" dirty="0"/>
              <a:t>Future partners/investors</a:t>
            </a:r>
          </a:p>
          <a:p>
            <a:pPr lvl="0">
              <a:spcAft>
                <a:spcPts val="600"/>
              </a:spcAft>
            </a:pPr>
            <a:r>
              <a:rPr lang="en-US" dirty="0"/>
              <a:t>Costs (both $ and time) of forming/maintaining multiple entities</a:t>
            </a:r>
          </a:p>
          <a:p>
            <a:pPr>
              <a:spcAft>
                <a:spcPts val="600"/>
              </a:spcAft>
            </a:pPr>
            <a:r>
              <a:rPr lang="en-US" dirty="0"/>
              <a:t>Exit strategies (discussed in more detail later)</a:t>
            </a:r>
            <a:endParaRPr lang="en-GB" dirty="0"/>
          </a:p>
        </p:txBody>
      </p:sp>
    </p:spTree>
    <p:extLst>
      <p:ext uri="{BB962C8B-B14F-4D97-AF65-F5344CB8AC3E}">
        <p14:creationId xmlns:p14="http://schemas.microsoft.com/office/powerpoint/2010/main" val="205038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title"/>
          </p:nvPr>
        </p:nvSpPr>
        <p:spPr/>
        <p:txBody>
          <a:bodyPr/>
          <a:lstStyle/>
          <a:p>
            <a:r>
              <a:rPr lang="en-US" altLang="en-US" dirty="0"/>
              <a:t>Disclaimer</a:t>
            </a:r>
          </a:p>
        </p:txBody>
      </p:sp>
      <p:sp>
        <p:nvSpPr>
          <p:cNvPr id="62467" name="Rectangle 2"/>
          <p:cNvSpPr>
            <a:spLocks noGrp="1" noChangeArrowheads="1"/>
          </p:cNvSpPr>
          <p:nvPr>
            <p:ph idx="4294967295"/>
          </p:nvPr>
        </p:nvSpPr>
        <p:spPr>
          <a:xfrm>
            <a:off x="457200" y="1137921"/>
            <a:ext cx="8229600" cy="4951728"/>
          </a:xfrm>
        </p:spPr>
        <p:txBody>
          <a:bodyPr/>
          <a:lstStyle/>
          <a:p>
            <a:pPr lvl="0">
              <a:spcBef>
                <a:spcPts val="0"/>
              </a:spcBef>
              <a:spcAft>
                <a:spcPts val="600"/>
              </a:spcAft>
            </a:pPr>
            <a:r>
              <a:rPr lang="en-US" altLang="en-US" sz="1600" dirty="0">
                <a:latin typeface="Arial" panose="020B0604020202020204" pitchFamily="34" charset="0"/>
                <a:cs typeface="Arial" panose="020B0604020202020204" pitchFamily="34" charset="0"/>
              </a:rPr>
              <a:t>EY refers to the global organization, and may refer to one or more, of the member</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firms of Ernst &amp; Young Global Limited, each of which is a separate legal entity.</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Ernst &amp; Young LLP is a client‑serving member firm of Ernst &amp; Young Global Limited operating in the US.</a:t>
            </a:r>
          </a:p>
          <a:p>
            <a:pPr lvl="0">
              <a:spcBef>
                <a:spcPts val="0"/>
              </a:spcBef>
              <a:spcAft>
                <a:spcPts val="600"/>
              </a:spcAft>
            </a:pPr>
            <a:r>
              <a:rPr lang="en-US" sz="1600" dirty="0">
                <a:latin typeface="Arial" panose="020B0604020202020204" pitchFamily="34" charset="0"/>
                <a:cs typeface="Arial" panose="020B0604020202020204" pitchFamily="34" charset="0"/>
              </a:rPr>
              <a:t>This presentation is provided solely for the purposes of enhancing knowledge on tax matters; it does not take into account any specific taxpayer’s facts and circumstances.  It is not intended, and should not be relied upon, as tax, accounting,</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or legal advice. Ernst &amp; Young LLP expressly disclaims any liability in connection with the use of this presentation or its contents by any third party. </a:t>
            </a:r>
          </a:p>
          <a:p>
            <a:pPr lvl="0">
              <a:spcBef>
                <a:spcPts val="0"/>
              </a:spcBef>
              <a:spcAft>
                <a:spcPts val="600"/>
              </a:spcAft>
            </a:pPr>
            <a:r>
              <a:rPr lang="en-US" sz="1600" dirty="0">
                <a:latin typeface="Arial" panose="020B0604020202020204" pitchFamily="34" charset="0"/>
                <a:cs typeface="Arial" panose="020B0604020202020204" pitchFamily="34" charset="0"/>
              </a:rPr>
              <a:t>Neither EY nor any member firm thereof shall bear any responsibility whatsoever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for the content, accuracy, or security of any third-party websites that are linked</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(by way of hyperlink or otherwise) in this presentation. </a:t>
            </a:r>
          </a:p>
          <a:p>
            <a:pPr lvl="0">
              <a:spcBef>
                <a:spcPts val="0"/>
              </a:spcBef>
              <a:spcAft>
                <a:spcPts val="600"/>
              </a:spcAft>
            </a:pPr>
            <a:r>
              <a:rPr lang="en-US" sz="1600" dirty="0">
                <a:latin typeface="Arial" panose="020B0604020202020204" pitchFamily="34" charset="0"/>
                <a:cs typeface="Arial" panose="020B0604020202020204" pitchFamily="34" charset="0"/>
              </a:rPr>
              <a:t>The views expressed by the presenters are not necessarily those of</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Ernst &amp; Young LLP or other associated company or organization. </a:t>
            </a:r>
          </a:p>
        </p:txBody>
      </p:sp>
    </p:spTree>
    <p:extLst>
      <p:ext uri="{BB962C8B-B14F-4D97-AF65-F5344CB8AC3E}">
        <p14:creationId xmlns:p14="http://schemas.microsoft.com/office/powerpoint/2010/main" val="33017935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Related-activity entity choices</a:t>
            </a:r>
            <a:br>
              <a:rPr lang="en-US" dirty="0"/>
            </a:br>
            <a:endParaRPr lang="en-US" dirty="0"/>
          </a:p>
        </p:txBody>
      </p:sp>
      <p:sp>
        <p:nvSpPr>
          <p:cNvPr id="3" name="Content Placeholder 2"/>
          <p:cNvSpPr>
            <a:spLocks noGrp="1"/>
          </p:cNvSpPr>
          <p:nvPr>
            <p:ph idx="4294967295"/>
          </p:nvPr>
        </p:nvSpPr>
        <p:spPr>
          <a:xfrm>
            <a:off x="457200" y="1137921"/>
            <a:ext cx="8275320" cy="4951728"/>
          </a:xfrm>
        </p:spPr>
        <p:txBody>
          <a:bodyPr/>
          <a:lstStyle/>
          <a:p>
            <a:pPr>
              <a:spcAft>
                <a:spcPts val="600"/>
              </a:spcAft>
            </a:pPr>
            <a:r>
              <a:rPr lang="en-US" dirty="0"/>
              <a:t>Operate in existing exempt organization</a:t>
            </a:r>
          </a:p>
          <a:p>
            <a:pPr>
              <a:spcAft>
                <a:spcPts val="600"/>
              </a:spcAft>
            </a:pPr>
            <a:r>
              <a:rPr lang="en-US" dirty="0"/>
              <a:t>Separate for liability protection, governance and/or independence</a:t>
            </a:r>
          </a:p>
          <a:p>
            <a:pPr marL="685800" lvl="1" indent="-342900">
              <a:spcAft>
                <a:spcPts val="600"/>
              </a:spcAft>
            </a:pPr>
            <a:r>
              <a:rPr lang="en-US" dirty="0"/>
              <a:t>Section 501(c)(3) organization</a:t>
            </a:r>
          </a:p>
          <a:p>
            <a:pPr marL="1028700" lvl="2" indent="-342900">
              <a:spcAft>
                <a:spcPts val="600"/>
              </a:spcAft>
            </a:pPr>
            <a:r>
              <a:rPr lang="en-US" dirty="0"/>
              <a:t>Stand-alone public charity or supporting organization</a:t>
            </a:r>
          </a:p>
          <a:p>
            <a:pPr marL="685800" lvl="1" indent="-342900">
              <a:spcAft>
                <a:spcPts val="600"/>
              </a:spcAft>
            </a:pPr>
            <a:r>
              <a:rPr lang="en-US" dirty="0"/>
              <a:t>Single-member LLC (disregarded)</a:t>
            </a:r>
          </a:p>
          <a:p>
            <a:pPr marL="685800" lvl="1" indent="-342900">
              <a:spcAft>
                <a:spcPts val="600"/>
              </a:spcAft>
            </a:pPr>
            <a:r>
              <a:rPr lang="en-US" dirty="0"/>
              <a:t>Other Section 501(c) organization</a:t>
            </a:r>
          </a:p>
          <a:p>
            <a:pPr marL="1028700" lvl="2" indent="-342900">
              <a:spcAft>
                <a:spcPts val="600"/>
              </a:spcAft>
            </a:pPr>
            <a:r>
              <a:rPr lang="en-US" dirty="0"/>
              <a:t>E.g., Section 501(c)(2) title holding company or Section 501(c)(4) social welfare organization</a:t>
            </a:r>
          </a:p>
          <a:p>
            <a:pPr>
              <a:spcAft>
                <a:spcPts val="600"/>
              </a:spcAft>
            </a:pPr>
            <a:r>
              <a:rPr lang="en-US" dirty="0"/>
              <a:t>Generally, do not use taxable corporation</a:t>
            </a:r>
            <a:endParaRPr lang="en-GB" dirty="0"/>
          </a:p>
        </p:txBody>
      </p:sp>
    </p:spTree>
    <p:extLst>
      <p:ext uri="{BB962C8B-B14F-4D97-AF65-F5344CB8AC3E}">
        <p14:creationId xmlns:p14="http://schemas.microsoft.com/office/powerpoint/2010/main" val="143751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Single-member LLCs vs. Section 501(c)(3) organizations</a:t>
            </a:r>
            <a:br>
              <a:rPr lang="en-US" dirty="0"/>
            </a:br>
            <a:endParaRPr lang="en-US" dirty="0"/>
          </a:p>
        </p:txBody>
      </p:sp>
      <p:sp>
        <p:nvSpPr>
          <p:cNvPr id="3" name="Content Placeholder 2"/>
          <p:cNvSpPr>
            <a:spLocks noGrp="1"/>
          </p:cNvSpPr>
          <p:nvPr>
            <p:ph idx="4294967295"/>
          </p:nvPr>
        </p:nvSpPr>
        <p:spPr>
          <a:xfrm>
            <a:off x="457200" y="1142873"/>
            <a:ext cx="8229600" cy="4951728"/>
          </a:xfrm>
        </p:spPr>
        <p:txBody>
          <a:bodyPr/>
          <a:lstStyle/>
          <a:p>
            <a:pPr>
              <a:spcAft>
                <a:spcPts val="600"/>
              </a:spcAft>
            </a:pPr>
            <a:r>
              <a:rPr lang="en-US" dirty="0"/>
              <a:t>Single-member LLC provides liability protection, separate governance and/or independence but no separate application (if disregarded)</a:t>
            </a:r>
          </a:p>
          <a:p>
            <a:pPr>
              <a:spcAft>
                <a:spcPts val="600"/>
              </a:spcAft>
            </a:pPr>
            <a:r>
              <a:rPr lang="en-US" dirty="0"/>
              <a:t>Contributions to disregarded single-member LLC are eligible for charitable contribution deductions</a:t>
            </a:r>
          </a:p>
          <a:p>
            <a:pPr marL="685800" lvl="1" indent="-342900">
              <a:spcAft>
                <a:spcPts val="600"/>
              </a:spcAft>
            </a:pPr>
            <a:r>
              <a:rPr lang="en-US" dirty="0"/>
              <a:t>IRS Notice 2012-52</a:t>
            </a:r>
          </a:p>
          <a:p>
            <a:pPr marL="685800" lvl="1" indent="-342900">
              <a:spcAft>
                <a:spcPts val="600"/>
              </a:spcAft>
            </a:pPr>
            <a:r>
              <a:rPr lang="en-US" dirty="0"/>
              <a:t>However, can create issues for donors/grantors</a:t>
            </a:r>
          </a:p>
          <a:p>
            <a:pPr>
              <a:spcAft>
                <a:spcPts val="600"/>
              </a:spcAft>
            </a:pPr>
            <a:r>
              <a:rPr lang="en-US" dirty="0"/>
              <a:t>State and local sales and property tax exemption</a:t>
            </a:r>
          </a:p>
          <a:p>
            <a:pPr marL="685800" lvl="1" indent="-342900">
              <a:spcAft>
                <a:spcPts val="600"/>
              </a:spcAft>
            </a:pPr>
            <a:r>
              <a:rPr lang="en-US" dirty="0"/>
              <a:t>Varies by state</a:t>
            </a:r>
            <a:endParaRPr lang="en-GB" dirty="0"/>
          </a:p>
        </p:txBody>
      </p:sp>
    </p:spTree>
    <p:extLst>
      <p:ext uri="{BB962C8B-B14F-4D97-AF65-F5344CB8AC3E}">
        <p14:creationId xmlns:p14="http://schemas.microsoft.com/office/powerpoint/2010/main" val="2210653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Unrelated activity entity choices</a:t>
            </a: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Operate in existing exempt organization</a:t>
            </a:r>
          </a:p>
          <a:p>
            <a:pPr>
              <a:spcAft>
                <a:spcPts val="600"/>
              </a:spcAft>
            </a:pPr>
            <a:r>
              <a:rPr lang="en-US" dirty="0"/>
              <a:t>Separate for liability protection, governance and/or independence</a:t>
            </a:r>
          </a:p>
          <a:p>
            <a:pPr marL="685800" lvl="1" indent="-342900">
              <a:spcAft>
                <a:spcPts val="600"/>
              </a:spcAft>
            </a:pPr>
            <a:r>
              <a:rPr lang="en-US" dirty="0"/>
              <a:t>Single-member LLC (disregarded)</a:t>
            </a:r>
          </a:p>
          <a:p>
            <a:pPr marL="685800" lvl="1" indent="-342900">
              <a:spcAft>
                <a:spcPts val="600"/>
              </a:spcAft>
            </a:pPr>
            <a:r>
              <a:rPr lang="en-US" dirty="0"/>
              <a:t>Taxable corporation</a:t>
            </a:r>
          </a:p>
          <a:p>
            <a:pPr marL="1028700" lvl="2" indent="-342900">
              <a:spcAft>
                <a:spcPts val="600"/>
              </a:spcAft>
            </a:pPr>
            <a:r>
              <a:rPr lang="en-US" dirty="0"/>
              <a:t>Protects exempt status</a:t>
            </a:r>
          </a:p>
          <a:p>
            <a:pPr marL="1028700" lvl="2" indent="-342900">
              <a:spcAft>
                <a:spcPts val="600"/>
              </a:spcAft>
            </a:pPr>
            <a:r>
              <a:rPr lang="en-US" dirty="0"/>
              <a:t>Requires separate tax return</a:t>
            </a:r>
            <a:endParaRPr lang="en-GB" dirty="0"/>
          </a:p>
        </p:txBody>
      </p:sp>
    </p:spTree>
    <p:extLst>
      <p:ext uri="{BB962C8B-B14F-4D97-AF65-F5344CB8AC3E}">
        <p14:creationId xmlns:p14="http://schemas.microsoft.com/office/powerpoint/2010/main" val="2907888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D10403-CF70-4B3E-B574-3B2F0E1A264C}"/>
              </a:ext>
            </a:extLst>
          </p:cNvPr>
          <p:cNvGrpSpPr/>
          <p:nvPr/>
        </p:nvGrpSpPr>
        <p:grpSpPr>
          <a:xfrm>
            <a:off x="1763713" y="1682115"/>
            <a:ext cx="5616575" cy="3362325"/>
            <a:chOff x="1879600" y="1682115"/>
            <a:chExt cx="5616575" cy="3362325"/>
          </a:xfrm>
        </p:grpSpPr>
        <p:sp>
          <p:nvSpPr>
            <p:cNvPr id="19458" name="Text Box 3"/>
            <p:cNvSpPr txBox="1">
              <a:spLocks noChangeArrowheads="1"/>
            </p:cNvSpPr>
            <p:nvPr/>
          </p:nvSpPr>
          <p:spPr bwMode="auto">
            <a:xfrm>
              <a:off x="3022600" y="1682115"/>
              <a:ext cx="3048000" cy="847725"/>
            </a:xfrm>
            <a:prstGeom prst="rect">
              <a:avLst/>
            </a:prstGeom>
            <a:solidFill>
              <a:srgbClr val="FFE600"/>
            </a:solidFill>
            <a:ln w="9525">
              <a:noFill/>
              <a:miter lim="800000"/>
              <a:headEnd/>
              <a:tailEnd/>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rgbClr val="2E2E38"/>
                  </a:solidFill>
                  <a:cs typeface="Arial" panose="020B0604020202020204" pitchFamily="34" charset="0"/>
                </a:rPr>
                <a:t>EO</a:t>
              </a:r>
            </a:p>
          </p:txBody>
        </p:sp>
        <p:sp>
          <p:nvSpPr>
            <p:cNvPr id="19459" name="Text Box 4"/>
            <p:cNvSpPr txBox="1">
              <a:spLocks noChangeArrowheads="1"/>
            </p:cNvSpPr>
            <p:nvPr/>
          </p:nvSpPr>
          <p:spPr bwMode="auto">
            <a:xfrm>
              <a:off x="3022600" y="2910840"/>
              <a:ext cx="3048000" cy="838200"/>
            </a:xfrm>
            <a:prstGeom prst="rect">
              <a:avLst/>
            </a:prstGeom>
            <a:solidFill>
              <a:srgbClr val="FFE600"/>
            </a:solidFill>
            <a:ln w="9525">
              <a:noFill/>
              <a:miter lim="800000"/>
              <a:headEnd/>
              <a:tailEnd/>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rgbClr val="2E2E38"/>
                  </a:solidFill>
                  <a:cs typeface="Arial" panose="020B0604020202020204" pitchFamily="34" charset="0"/>
                </a:rPr>
                <a:t>FP holding company</a:t>
              </a:r>
            </a:p>
          </p:txBody>
        </p:sp>
        <p:sp>
          <p:nvSpPr>
            <p:cNvPr id="19460" name="Text Box 5"/>
            <p:cNvSpPr txBox="1">
              <a:spLocks noChangeArrowheads="1"/>
            </p:cNvSpPr>
            <p:nvPr/>
          </p:nvSpPr>
          <p:spPr bwMode="auto">
            <a:xfrm>
              <a:off x="1879600" y="4130040"/>
              <a:ext cx="1524000" cy="914400"/>
            </a:xfrm>
            <a:prstGeom prst="rect">
              <a:avLst/>
            </a:prstGeom>
            <a:solidFill>
              <a:srgbClr val="FFE600"/>
            </a:solidFill>
            <a:ln w="9525">
              <a:noFill/>
              <a:miter lim="800000"/>
              <a:headEnd/>
              <a:tailEnd/>
            </a:ln>
            <a:effec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b="1" dirty="0">
                  <a:solidFill>
                    <a:srgbClr val="2E2E38"/>
                  </a:solidFill>
                  <a:cs typeface="Arial" panose="020B0604020202020204" pitchFamily="34" charset="0"/>
                </a:rPr>
                <a:t>Activity 1</a:t>
              </a:r>
            </a:p>
          </p:txBody>
        </p:sp>
        <p:sp>
          <p:nvSpPr>
            <p:cNvPr id="19461" name="Text Box 6"/>
            <p:cNvSpPr txBox="1">
              <a:spLocks noChangeArrowheads="1"/>
            </p:cNvSpPr>
            <p:nvPr/>
          </p:nvSpPr>
          <p:spPr bwMode="auto">
            <a:xfrm>
              <a:off x="3784600" y="4130040"/>
              <a:ext cx="1524000" cy="914400"/>
            </a:xfrm>
            <a:prstGeom prst="rect">
              <a:avLst/>
            </a:prstGeom>
            <a:solidFill>
              <a:srgbClr val="FFE600"/>
            </a:solidFill>
            <a:ln w="9525">
              <a:noFill/>
              <a:miter lim="800000"/>
              <a:headEnd/>
              <a:tailEnd/>
            </a:ln>
            <a:effectLst/>
          </p:spPr>
          <p:txBody>
            <a:bodyPr lIns="0" tIns="0" rIns="0" bIns="0" anchor="ctr"/>
            <a:lstStyle>
              <a:defPPr>
                <a:defRPr lang="en-US"/>
              </a:defPPr>
              <a:lvl1pPr algn="ctr">
                <a:spcBef>
                  <a:spcPct val="50000"/>
                </a:spcBef>
                <a:defRPr sz="1400" b="1">
                  <a:solidFill>
                    <a:srgbClr val="2E2E38"/>
                  </a:solidFill>
                  <a:latin typeface="Arial" panose="020B0604020202020204" pitchFamily="34" charset="0"/>
                  <a:cs typeface="Arial" panose="020B0604020202020204" pitchFamily="34"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n-US" altLang="en-US" dirty="0"/>
                <a:t>Activity 2</a:t>
              </a:r>
            </a:p>
          </p:txBody>
        </p:sp>
        <p:cxnSp>
          <p:nvCxnSpPr>
            <p:cNvPr id="19462" name="AutoShape 7"/>
            <p:cNvCxnSpPr>
              <a:cxnSpLocks noChangeShapeType="1"/>
              <a:stCxn id="19458" idx="2"/>
              <a:endCxn id="19459" idx="0"/>
            </p:cNvCxnSpPr>
            <p:nvPr/>
          </p:nvCxnSpPr>
          <p:spPr bwMode="auto">
            <a:xfrm>
              <a:off x="4546600" y="2529840"/>
              <a:ext cx="0" cy="381000"/>
            </a:xfrm>
            <a:prstGeom prst="straightConnector1">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3" name="AutoShape 8"/>
            <p:cNvCxnSpPr>
              <a:cxnSpLocks noChangeShapeType="1"/>
              <a:stCxn id="19461" idx="0"/>
              <a:endCxn id="19459" idx="2"/>
            </p:cNvCxnSpPr>
            <p:nvPr/>
          </p:nvCxnSpPr>
          <p:spPr bwMode="auto">
            <a:xfrm flipV="1">
              <a:off x="4546600" y="3749040"/>
              <a:ext cx="0" cy="381000"/>
            </a:xfrm>
            <a:prstGeom prst="straightConnector1">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4" name="Text Box 9"/>
            <p:cNvSpPr txBox="1">
              <a:spLocks noChangeArrowheads="1"/>
            </p:cNvSpPr>
            <p:nvPr/>
          </p:nvSpPr>
          <p:spPr bwMode="auto">
            <a:xfrm>
              <a:off x="5689600" y="4130040"/>
              <a:ext cx="1524000" cy="914400"/>
            </a:xfrm>
            <a:prstGeom prst="rect">
              <a:avLst/>
            </a:prstGeom>
            <a:solidFill>
              <a:srgbClr val="FFE600"/>
            </a:solidFill>
            <a:ln w="9525">
              <a:noFill/>
              <a:miter lim="800000"/>
              <a:headEnd/>
              <a:tailEnd/>
            </a:ln>
            <a:effectLst/>
          </p:spPr>
          <p:txBody>
            <a:bodyPr lIns="0" tIns="0" rIns="0" bIns="0" anchor="ctr"/>
            <a:lstStyle>
              <a:defPPr>
                <a:defRPr lang="en-US"/>
              </a:defPPr>
              <a:lvl1pPr algn="ctr">
                <a:spcBef>
                  <a:spcPct val="50000"/>
                </a:spcBef>
                <a:defRPr sz="1400" b="1">
                  <a:solidFill>
                    <a:srgbClr val="2E2E38"/>
                  </a:solidFill>
                  <a:latin typeface="Arial" panose="020B0604020202020204" pitchFamily="34" charset="0"/>
                  <a:cs typeface="Arial" panose="020B0604020202020204" pitchFamily="34"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n-US" altLang="en-US" dirty="0"/>
                <a:t>Activity 3</a:t>
              </a:r>
            </a:p>
          </p:txBody>
        </p:sp>
        <p:cxnSp>
          <p:nvCxnSpPr>
            <p:cNvPr id="19465" name="AutoShape 10"/>
            <p:cNvCxnSpPr>
              <a:cxnSpLocks noChangeShapeType="1"/>
              <a:stCxn id="19459" idx="2"/>
              <a:endCxn id="19460" idx="0"/>
            </p:cNvCxnSpPr>
            <p:nvPr/>
          </p:nvCxnSpPr>
          <p:spPr bwMode="auto">
            <a:xfrm rot="5400000">
              <a:off x="3403600" y="2987040"/>
              <a:ext cx="381000" cy="1905000"/>
            </a:xfrm>
            <a:prstGeom prst="bentConnector3">
              <a:avLst>
                <a:gd name="adj1" fmla="val 50000"/>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6" name="AutoShape 11"/>
            <p:cNvCxnSpPr>
              <a:cxnSpLocks noChangeShapeType="1"/>
              <a:stCxn id="19459" idx="2"/>
              <a:endCxn id="19464" idx="0"/>
            </p:cNvCxnSpPr>
            <p:nvPr/>
          </p:nvCxnSpPr>
          <p:spPr bwMode="auto">
            <a:xfrm rot="16200000" flipH="1">
              <a:off x="5308600" y="2987040"/>
              <a:ext cx="381000" cy="1905000"/>
            </a:xfrm>
            <a:prstGeom prst="bentConnector3">
              <a:avLst>
                <a:gd name="adj1" fmla="val 50000"/>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7" name="Text Box 12"/>
            <p:cNvSpPr txBox="1">
              <a:spLocks noChangeArrowheads="1"/>
            </p:cNvSpPr>
            <p:nvPr/>
          </p:nvSpPr>
          <p:spPr bwMode="auto">
            <a:xfrm>
              <a:off x="6527800" y="2529840"/>
              <a:ext cx="968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dirty="0">
                  <a:solidFill>
                    <a:schemeClr val="bg1"/>
                  </a:solidFill>
                  <a:cs typeface="Arial" panose="020B0604020202020204" pitchFamily="34" charset="0"/>
                </a:rPr>
                <a:t>Blocker</a:t>
              </a:r>
            </a:p>
          </p:txBody>
        </p:sp>
        <p:sp>
          <p:nvSpPr>
            <p:cNvPr id="19468" name="Line 13"/>
            <p:cNvSpPr>
              <a:spLocks noChangeShapeType="1"/>
            </p:cNvSpPr>
            <p:nvPr/>
          </p:nvSpPr>
          <p:spPr bwMode="auto">
            <a:xfrm>
              <a:off x="2794000" y="2682240"/>
              <a:ext cx="3505200" cy="0"/>
            </a:xfrm>
            <a:prstGeom prst="line">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9469" name="Title Placeholder 1"/>
          <p:cNvSpPr>
            <a:spLocks noGrp="1"/>
          </p:cNvSpPr>
          <p:nvPr>
            <p:ph type="title"/>
          </p:nvPr>
        </p:nvSpPr>
        <p:spPr/>
        <p:txBody>
          <a:bodyPr/>
          <a:lstStyle/>
          <a:p>
            <a:r>
              <a:rPr lang="en-US" altLang="en-US" dirty="0"/>
              <a:t>Multiple unrelated activities wholly owned</a:t>
            </a:r>
            <a:br>
              <a:rPr lang="en-US" altLang="en-US" dirty="0"/>
            </a:br>
            <a:r>
              <a:rPr lang="en-US" altLang="en-US" sz="1600" dirty="0"/>
              <a:t>Consolidated group</a:t>
            </a:r>
          </a:p>
        </p:txBody>
      </p:sp>
    </p:spTree>
    <p:extLst>
      <p:ext uri="{BB962C8B-B14F-4D97-AF65-F5344CB8AC3E}">
        <p14:creationId xmlns:p14="http://schemas.microsoft.com/office/powerpoint/2010/main" val="153554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2C09BE-6F91-4F8F-8E04-0E745A8F57B0}"/>
              </a:ext>
            </a:extLst>
          </p:cNvPr>
          <p:cNvGrpSpPr/>
          <p:nvPr/>
        </p:nvGrpSpPr>
        <p:grpSpPr>
          <a:xfrm>
            <a:off x="838200" y="1901508"/>
            <a:ext cx="7467600" cy="3182938"/>
            <a:chOff x="977900" y="1901508"/>
            <a:chExt cx="7467600" cy="3182938"/>
          </a:xfrm>
        </p:grpSpPr>
        <p:cxnSp>
          <p:nvCxnSpPr>
            <p:cNvPr id="16" name="Elbow Connector 15"/>
            <p:cNvCxnSpPr>
              <a:stCxn id="20484" idx="2"/>
              <a:endCxn id="20485" idx="0"/>
            </p:cNvCxnSpPr>
            <p:nvPr/>
          </p:nvCxnSpPr>
          <p:spPr>
            <a:xfrm rot="5400000">
              <a:off x="2773363" y="1639570"/>
              <a:ext cx="295275" cy="2514600"/>
            </a:xfrm>
            <a:prstGeom prst="bentConnector3">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p:nvPr/>
          </p:nvCxnSpPr>
          <p:spPr>
            <a:xfrm rot="5400000">
              <a:off x="3667919" y="2515198"/>
              <a:ext cx="258763" cy="762000"/>
            </a:xfrm>
            <a:prstGeom prst="bentConnector3">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Elbow Connector 19"/>
            <p:cNvCxnSpPr/>
            <p:nvPr/>
          </p:nvCxnSpPr>
          <p:spPr>
            <a:xfrm rot="16200000" flipH="1">
              <a:off x="4548981" y="2400532"/>
              <a:ext cx="249238" cy="990600"/>
            </a:xfrm>
            <a:prstGeom prst="bentConnector3">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Elbow Connector 12"/>
            <p:cNvCxnSpPr/>
            <p:nvPr/>
          </p:nvCxnSpPr>
          <p:spPr>
            <a:xfrm rot="16200000" flipH="1">
              <a:off x="5434806" y="1505915"/>
              <a:ext cx="268288" cy="2781300"/>
            </a:xfrm>
            <a:prstGeom prst="bentConnector3">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5" name="AutoShape 14"/>
            <p:cNvCxnSpPr>
              <a:cxnSpLocks noChangeShapeType="1"/>
              <a:stCxn id="20490" idx="2"/>
              <a:endCxn id="20486" idx="0"/>
            </p:cNvCxnSpPr>
            <p:nvPr/>
          </p:nvCxnSpPr>
          <p:spPr bwMode="auto">
            <a:xfrm rot="5400000">
              <a:off x="6292850" y="3569971"/>
              <a:ext cx="381000" cy="952500"/>
            </a:xfrm>
            <a:prstGeom prst="bentConnector3">
              <a:avLst>
                <a:gd name="adj1" fmla="val 50000"/>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6" name="AutoShape 15"/>
            <p:cNvCxnSpPr>
              <a:cxnSpLocks noChangeShapeType="1"/>
            </p:cNvCxnSpPr>
            <p:nvPr/>
          </p:nvCxnSpPr>
          <p:spPr bwMode="auto">
            <a:xfrm rot="16200000" flipH="1">
              <a:off x="7173912" y="3646171"/>
              <a:ext cx="371475" cy="800100"/>
            </a:xfrm>
            <a:prstGeom prst="bentConnector3">
              <a:avLst>
                <a:gd name="adj1" fmla="val 50000"/>
              </a:avLst>
            </a:prstGeom>
            <a:noFill/>
            <a:ln w="6350">
              <a:solidFill>
                <a:srgbClr val="747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4" name="Text Box 3"/>
            <p:cNvSpPr txBox="1">
              <a:spLocks noChangeArrowheads="1"/>
            </p:cNvSpPr>
            <p:nvPr/>
          </p:nvSpPr>
          <p:spPr bwMode="auto">
            <a:xfrm>
              <a:off x="3568700" y="1901508"/>
              <a:ext cx="1219200" cy="847725"/>
            </a:xfrm>
            <a:prstGeom prst="rect">
              <a:avLst/>
            </a:prstGeom>
            <a:solidFill>
              <a:srgbClr val="FFE600"/>
            </a:solidFill>
            <a:ln w="9525">
              <a:noFill/>
              <a:miter lim="800000"/>
              <a:headEnd/>
              <a:tailEnd/>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rgbClr val="2E2E38"/>
                  </a:solidFill>
                  <a:cs typeface="Arial" panose="020B0604020202020204" pitchFamily="34" charset="0"/>
                </a:rPr>
                <a:t>SO</a:t>
              </a:r>
            </a:p>
          </p:txBody>
        </p:sp>
        <p:sp>
          <p:nvSpPr>
            <p:cNvPr id="20486" name="Text Box 5"/>
            <p:cNvSpPr txBox="1">
              <a:spLocks noChangeArrowheads="1"/>
            </p:cNvSpPr>
            <p:nvPr/>
          </p:nvSpPr>
          <p:spPr bwMode="auto">
            <a:xfrm>
              <a:off x="5321300" y="4236721"/>
              <a:ext cx="1371600" cy="847725"/>
            </a:xfrm>
            <a:prstGeom prst="rect">
              <a:avLst/>
            </a:prstGeom>
            <a:solidFill>
              <a:srgbClr val="FFE600"/>
            </a:solidFill>
            <a:ln w="9525">
              <a:noFill/>
              <a:miter lim="800000"/>
              <a:headEnd/>
              <a:tailEnd/>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rgbClr val="2E2E38"/>
                  </a:solidFill>
                  <a:cs typeface="Arial" panose="020B0604020202020204" pitchFamily="34" charset="0"/>
                </a:rPr>
                <a:t>Sub1</a:t>
              </a:r>
            </a:p>
          </p:txBody>
        </p:sp>
        <p:sp>
          <p:nvSpPr>
            <p:cNvPr id="20489" name="Text Box 8"/>
            <p:cNvSpPr txBox="1">
              <a:spLocks noChangeArrowheads="1"/>
            </p:cNvSpPr>
            <p:nvPr/>
          </p:nvSpPr>
          <p:spPr bwMode="auto">
            <a:xfrm>
              <a:off x="7073900" y="4227196"/>
              <a:ext cx="1371600" cy="847725"/>
            </a:xfrm>
            <a:prstGeom prst="rect">
              <a:avLst/>
            </a:prstGeom>
            <a:solidFill>
              <a:srgbClr val="FFE600"/>
            </a:solidFill>
            <a:ln w="9525">
              <a:noFill/>
              <a:miter lim="800000"/>
              <a:headEnd/>
              <a:tailEnd/>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rgbClr val="2E2E38"/>
                  </a:solidFill>
                  <a:cs typeface="Arial" panose="020B0604020202020204" pitchFamily="34" charset="0"/>
                </a:rPr>
                <a:t>Sub2</a:t>
              </a:r>
            </a:p>
          </p:txBody>
        </p:sp>
        <p:sp>
          <p:nvSpPr>
            <p:cNvPr id="20485" name="Text Box 4"/>
            <p:cNvSpPr txBox="1">
              <a:spLocks noChangeArrowheads="1"/>
            </p:cNvSpPr>
            <p:nvPr/>
          </p:nvSpPr>
          <p:spPr bwMode="auto">
            <a:xfrm>
              <a:off x="977900" y="3044508"/>
              <a:ext cx="1371600" cy="847725"/>
            </a:xfrm>
            <a:prstGeom prst="rect">
              <a:avLst/>
            </a:prstGeom>
            <a:solidFill>
              <a:srgbClr val="FFE600"/>
            </a:solidFill>
            <a:ln w="9525">
              <a:noFill/>
              <a:miter lim="800000"/>
              <a:headEnd/>
              <a:tailEnd/>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rgbClr val="2E2E38"/>
                  </a:solidFill>
                  <a:cs typeface="Arial" panose="020B0604020202020204" pitchFamily="34" charset="0"/>
                </a:rPr>
                <a:t>EO1</a:t>
              </a:r>
            </a:p>
          </p:txBody>
        </p:sp>
        <p:sp>
          <p:nvSpPr>
            <p:cNvPr id="20487" name="Text Box 6"/>
            <p:cNvSpPr txBox="1">
              <a:spLocks noChangeArrowheads="1"/>
            </p:cNvSpPr>
            <p:nvPr/>
          </p:nvSpPr>
          <p:spPr bwMode="auto">
            <a:xfrm>
              <a:off x="2730500" y="3007996"/>
              <a:ext cx="1371600" cy="847725"/>
            </a:xfrm>
            <a:prstGeom prst="rect">
              <a:avLst/>
            </a:prstGeom>
            <a:solidFill>
              <a:srgbClr val="FFE600"/>
            </a:solidFill>
            <a:ln w="9525">
              <a:noFill/>
              <a:miter lim="800000"/>
              <a:headEnd/>
              <a:tailEnd/>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rgbClr val="2E2E38"/>
                  </a:solidFill>
                  <a:cs typeface="Arial" panose="020B0604020202020204" pitchFamily="34" charset="0"/>
                </a:rPr>
                <a:t>EO2</a:t>
              </a:r>
            </a:p>
          </p:txBody>
        </p:sp>
        <p:sp>
          <p:nvSpPr>
            <p:cNvPr id="20488" name="Text Box 7"/>
            <p:cNvSpPr txBox="1">
              <a:spLocks noChangeArrowheads="1"/>
            </p:cNvSpPr>
            <p:nvPr/>
          </p:nvSpPr>
          <p:spPr bwMode="auto">
            <a:xfrm>
              <a:off x="4483100" y="2998471"/>
              <a:ext cx="1371600" cy="847725"/>
            </a:xfrm>
            <a:prstGeom prst="rect">
              <a:avLst/>
            </a:prstGeom>
            <a:solidFill>
              <a:srgbClr val="FFE600"/>
            </a:solidFill>
            <a:ln w="9525">
              <a:noFill/>
              <a:miter lim="800000"/>
              <a:headEnd/>
              <a:tailEnd/>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rgbClr val="2E2E38"/>
                  </a:solidFill>
                  <a:cs typeface="Arial" panose="020B0604020202020204" pitchFamily="34" charset="0"/>
                </a:rPr>
                <a:t>EO3</a:t>
              </a:r>
            </a:p>
          </p:txBody>
        </p:sp>
        <p:sp>
          <p:nvSpPr>
            <p:cNvPr id="20490" name="Text Box 9"/>
            <p:cNvSpPr txBox="1">
              <a:spLocks noChangeArrowheads="1"/>
            </p:cNvSpPr>
            <p:nvPr/>
          </p:nvSpPr>
          <p:spPr bwMode="auto">
            <a:xfrm>
              <a:off x="6235700" y="3017521"/>
              <a:ext cx="1447800" cy="838200"/>
            </a:xfrm>
            <a:prstGeom prst="rect">
              <a:avLst/>
            </a:prstGeom>
            <a:solidFill>
              <a:srgbClr val="FFE600"/>
            </a:solidFill>
            <a:ln w="9525">
              <a:noFill/>
              <a:miter lim="800000"/>
              <a:headEnd/>
              <a:tailEnd/>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solidFill>
                    <a:srgbClr val="2E2E38"/>
                  </a:solidFill>
                  <a:cs typeface="Arial" panose="020B0604020202020204" pitchFamily="34" charset="0"/>
                </a:rPr>
                <a:t>FP holding company</a:t>
              </a:r>
            </a:p>
          </p:txBody>
        </p:sp>
      </p:grpSp>
      <p:sp>
        <p:nvSpPr>
          <p:cNvPr id="20483" name="Title Placeholder 1"/>
          <p:cNvSpPr>
            <a:spLocks noGrp="1"/>
          </p:cNvSpPr>
          <p:nvPr>
            <p:ph type="title"/>
          </p:nvPr>
        </p:nvSpPr>
        <p:spPr/>
        <p:txBody>
          <a:bodyPr/>
          <a:lstStyle/>
          <a:p>
            <a:pPr eaLnBrk="1" hangingPunct="1"/>
            <a:r>
              <a:rPr lang="en-US" altLang="en-US" dirty="0"/>
              <a:t>Related and unrelated use of consolidated group and</a:t>
            </a:r>
            <a:br>
              <a:rPr lang="en-US" altLang="en-US" dirty="0"/>
            </a:br>
            <a:r>
              <a:rPr lang="en-US" altLang="en-US" dirty="0"/>
              <a:t>supporting organization (SO)</a:t>
            </a:r>
          </a:p>
        </p:txBody>
      </p:sp>
    </p:spTree>
    <p:extLst>
      <p:ext uri="{BB962C8B-B14F-4D97-AF65-F5344CB8AC3E}">
        <p14:creationId xmlns:p14="http://schemas.microsoft.com/office/powerpoint/2010/main" val="83271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3</a:t>
            </a:r>
          </a:p>
        </p:txBody>
      </p:sp>
      <p:sp>
        <p:nvSpPr>
          <p:cNvPr id="7" name="Title 1">
            <a:extLst>
              <a:ext uri="{FF2B5EF4-FFF2-40B4-BE49-F238E27FC236}">
                <a16:creationId xmlns:a16="http://schemas.microsoft.com/office/drawing/2014/main" id="{569B89B1-0DBC-4A23-91EF-C63497755364}"/>
              </a:ext>
            </a:extLst>
          </p:cNvPr>
          <p:cNvSpPr txBox="1">
            <a:spLocks/>
          </p:cNvSpPr>
          <p:nvPr/>
        </p:nvSpPr>
        <p:spPr>
          <a:xfrm>
            <a:off x="1219200" y="1219073"/>
            <a:ext cx="6700171" cy="307777"/>
          </a:xfrm>
          <a:prstGeom prst="rect">
            <a:avLst/>
          </a:prstGeom>
        </p:spPr>
        <p:txBody>
          <a:bodyPr wrap="square" lIns="0" tIns="0" rIns="0" bIns="0" anchor="t">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Arial" panose="020B0604020202020204" pitchFamily="34" charset="0"/>
              </a:rPr>
              <a:t>How much unrelated business income is too much? </a:t>
            </a:r>
          </a:p>
        </p:txBody>
      </p:sp>
      <p:grpSp>
        <p:nvGrpSpPr>
          <p:cNvPr id="8" name="Group 7">
            <a:extLst>
              <a:ext uri="{FF2B5EF4-FFF2-40B4-BE49-F238E27FC236}">
                <a16:creationId xmlns:a16="http://schemas.microsoft.com/office/drawing/2014/main" id="{4891DF9B-D161-4266-B462-18693704E847}"/>
              </a:ext>
            </a:extLst>
          </p:cNvPr>
          <p:cNvGrpSpPr/>
          <p:nvPr/>
        </p:nvGrpSpPr>
        <p:grpSpPr>
          <a:xfrm>
            <a:off x="1213199" y="2447525"/>
            <a:ext cx="7473601" cy="356712"/>
            <a:chOff x="1213199" y="2112725"/>
            <a:chExt cx="7473601" cy="356712"/>
          </a:xfrm>
        </p:grpSpPr>
        <p:sp>
          <p:nvSpPr>
            <p:cNvPr id="9" name="Title 1">
              <a:extLst>
                <a:ext uri="{FF2B5EF4-FFF2-40B4-BE49-F238E27FC236}">
                  <a16:creationId xmlns:a16="http://schemas.microsoft.com/office/drawing/2014/main" id="{87AB3772-08F7-4B38-BE00-1EC1B0B438DE}"/>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10% of revenue </a:t>
              </a:r>
            </a:p>
          </p:txBody>
        </p:sp>
        <p:sp>
          <p:nvSpPr>
            <p:cNvPr id="10" name="Oval 9">
              <a:extLst>
                <a:ext uri="{FF2B5EF4-FFF2-40B4-BE49-F238E27FC236}">
                  <a16:creationId xmlns:a16="http://schemas.microsoft.com/office/drawing/2014/main" id="{E4F3C31D-5590-4E09-B0A6-F4BBDC016286}"/>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A</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sp>
        <p:nvSpPr>
          <p:cNvPr id="11" name="Speech Bubble: Rectangle 10">
            <a:extLst>
              <a:ext uri="{FF2B5EF4-FFF2-40B4-BE49-F238E27FC236}">
                <a16:creationId xmlns:a16="http://schemas.microsoft.com/office/drawing/2014/main" id="{59F5CEAA-FBCB-4248-A3F5-A2EBD9D17AC3}"/>
              </a:ext>
            </a:extLst>
          </p:cNvPr>
          <p:cNvSpPr/>
          <p:nvPr/>
        </p:nvSpPr>
        <p:spPr>
          <a:xfrm>
            <a:off x="457201" y="1133409"/>
            <a:ext cx="568799" cy="605391"/>
          </a:xfrm>
          <a:prstGeom prst="wedgeRectCallout">
            <a:avLst>
              <a:gd name="adj1" fmla="val 40632"/>
              <a:gd name="adj2" fmla="val 85329"/>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IN" sz="3600" dirty="0">
                <a:solidFill>
                  <a:srgbClr val="2E2E38"/>
                </a:solidFill>
                <a:latin typeface="Arial" panose="020B0604020202020204" pitchFamily="34" charset="0"/>
                <a:cs typeface="Arial" panose="020B0604020202020204" pitchFamily="34" charset="0"/>
              </a:rPr>
              <a:t>Q</a:t>
            </a:r>
          </a:p>
        </p:txBody>
      </p:sp>
      <p:grpSp>
        <p:nvGrpSpPr>
          <p:cNvPr id="12" name="Group 11">
            <a:extLst>
              <a:ext uri="{FF2B5EF4-FFF2-40B4-BE49-F238E27FC236}">
                <a16:creationId xmlns:a16="http://schemas.microsoft.com/office/drawing/2014/main" id="{DA7629DB-48FB-4032-BE86-7270B2DF957B}"/>
              </a:ext>
            </a:extLst>
          </p:cNvPr>
          <p:cNvGrpSpPr/>
          <p:nvPr/>
        </p:nvGrpSpPr>
        <p:grpSpPr>
          <a:xfrm>
            <a:off x="1213199" y="2927192"/>
            <a:ext cx="7473601" cy="356712"/>
            <a:chOff x="1213199" y="2112725"/>
            <a:chExt cx="7473601" cy="356712"/>
          </a:xfrm>
        </p:grpSpPr>
        <p:sp>
          <p:nvSpPr>
            <p:cNvPr id="13" name="Title 1">
              <a:extLst>
                <a:ext uri="{FF2B5EF4-FFF2-40B4-BE49-F238E27FC236}">
                  <a16:creationId xmlns:a16="http://schemas.microsoft.com/office/drawing/2014/main" id="{2FD40B5F-5E4F-4CA3-A668-43A77CA5150B}"/>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10% of expenses</a:t>
              </a:r>
            </a:p>
          </p:txBody>
        </p:sp>
        <p:sp>
          <p:nvSpPr>
            <p:cNvPr id="14" name="Oval 13">
              <a:extLst>
                <a:ext uri="{FF2B5EF4-FFF2-40B4-BE49-F238E27FC236}">
                  <a16:creationId xmlns:a16="http://schemas.microsoft.com/office/drawing/2014/main" id="{6C3058B6-7C70-44A6-B449-697717BDDA4F}"/>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B</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074C5FAD-A417-48E9-BEAB-3C4E3A4ACB31}"/>
              </a:ext>
            </a:extLst>
          </p:cNvPr>
          <p:cNvGrpSpPr/>
          <p:nvPr/>
        </p:nvGrpSpPr>
        <p:grpSpPr>
          <a:xfrm>
            <a:off x="1213199" y="3406859"/>
            <a:ext cx="7473601" cy="356712"/>
            <a:chOff x="1213199" y="2112725"/>
            <a:chExt cx="7473601" cy="356712"/>
          </a:xfrm>
        </p:grpSpPr>
        <p:sp>
          <p:nvSpPr>
            <p:cNvPr id="16" name="Title 1">
              <a:extLst>
                <a:ext uri="{FF2B5EF4-FFF2-40B4-BE49-F238E27FC236}">
                  <a16:creationId xmlns:a16="http://schemas.microsoft.com/office/drawing/2014/main" id="{8AF0AB6D-A2D9-4AFD-9E2C-B09F5B44091C}"/>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When the vibes are bad</a:t>
              </a:r>
            </a:p>
          </p:txBody>
        </p:sp>
        <p:sp>
          <p:nvSpPr>
            <p:cNvPr id="17" name="Oval 16">
              <a:extLst>
                <a:ext uri="{FF2B5EF4-FFF2-40B4-BE49-F238E27FC236}">
                  <a16:creationId xmlns:a16="http://schemas.microsoft.com/office/drawing/2014/main" id="{8E0A5E9F-29CD-4D53-AE3D-C85C7C13A42A}"/>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C</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B26FBBBC-1C21-48BC-902C-940D9910B84A}"/>
              </a:ext>
            </a:extLst>
          </p:cNvPr>
          <p:cNvGrpSpPr/>
          <p:nvPr/>
        </p:nvGrpSpPr>
        <p:grpSpPr>
          <a:xfrm>
            <a:off x="1213199" y="3886525"/>
            <a:ext cx="7473601" cy="356712"/>
            <a:chOff x="1213199" y="2112725"/>
            <a:chExt cx="7473601" cy="356712"/>
          </a:xfrm>
        </p:grpSpPr>
        <p:sp>
          <p:nvSpPr>
            <p:cNvPr id="19" name="Title 1">
              <a:extLst>
                <a:ext uri="{FF2B5EF4-FFF2-40B4-BE49-F238E27FC236}">
                  <a16:creationId xmlns:a16="http://schemas.microsoft.com/office/drawing/2014/main" id="{4BE837F5-6E42-4227-AF48-79C8F222B871}"/>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None of the above</a:t>
              </a:r>
            </a:p>
          </p:txBody>
        </p:sp>
        <p:sp>
          <p:nvSpPr>
            <p:cNvPr id="20" name="Oval 19">
              <a:extLst>
                <a:ext uri="{FF2B5EF4-FFF2-40B4-BE49-F238E27FC236}">
                  <a16:creationId xmlns:a16="http://schemas.microsoft.com/office/drawing/2014/main" id="{3C665C1E-40DF-43BB-8BF3-021D6B6B8E41}"/>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D</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2838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1800" y="660273"/>
            <a:ext cx="3301400" cy="1678104"/>
          </a:xfrm>
          <a:prstGeom prst="rect">
            <a:avLst/>
          </a:prstGeom>
        </p:spPr>
        <p:txBody>
          <a:bodyPr lIns="0" tIns="0" rIns="0" bIns="0"/>
          <a:lstStyle>
            <a:defPPr>
              <a:defRPr lang="en-US"/>
            </a:defPPr>
            <a:lvl1pPr>
              <a:lnSpc>
                <a:spcPct val="100000"/>
              </a:lnSpc>
              <a:spcBef>
                <a:spcPct val="0"/>
              </a:spcBef>
              <a:buNone/>
              <a:defRPr sz="2500" b="0" baseline="0">
                <a:solidFill>
                  <a:srgbClr val="2E2E38"/>
                </a:solidFill>
                <a:latin typeface="Arial" panose="020B0604020202020204" pitchFamily="34" charset="0"/>
                <a:ea typeface="+mj-ea"/>
                <a:cs typeface="Arial" pitchFamily="34" charset="0"/>
              </a:defRPr>
            </a:lvl1pPr>
          </a:lstStyle>
          <a:p>
            <a:r>
              <a:rPr lang="en-US" dirty="0"/>
              <a:t>Exit strategies</a:t>
            </a:r>
            <a:endParaRPr lang="en-GB" dirty="0"/>
          </a:p>
        </p:txBody>
      </p:sp>
    </p:spTree>
    <p:extLst>
      <p:ext uri="{BB962C8B-B14F-4D97-AF65-F5344CB8AC3E}">
        <p14:creationId xmlns:p14="http://schemas.microsoft.com/office/powerpoint/2010/main" val="265694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strategies</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Sale/merger or liquidation</a:t>
            </a:r>
          </a:p>
          <a:p>
            <a:pPr marL="685800" lvl="1" indent="-342900">
              <a:spcAft>
                <a:spcPts val="600"/>
              </a:spcAft>
            </a:pPr>
            <a:r>
              <a:rPr lang="en-US" dirty="0"/>
              <a:t>Single-member LLCs</a:t>
            </a:r>
          </a:p>
          <a:p>
            <a:pPr marL="1028700" lvl="2" indent="-342900">
              <a:spcAft>
                <a:spcPts val="600"/>
              </a:spcAft>
            </a:pPr>
            <a:r>
              <a:rPr lang="en-US" dirty="0"/>
              <a:t>Since the LLC is disregarded for tax purposes, no tax impact</a:t>
            </a:r>
          </a:p>
          <a:p>
            <a:pPr marL="685800" lvl="1" indent="-342900">
              <a:spcAft>
                <a:spcPts val="600"/>
              </a:spcAft>
            </a:pPr>
            <a:r>
              <a:rPr lang="en-US" dirty="0"/>
              <a:t>Exempt organizations</a:t>
            </a:r>
          </a:p>
          <a:p>
            <a:pPr marL="1028700" lvl="2" indent="-342900">
              <a:spcAft>
                <a:spcPts val="600"/>
              </a:spcAft>
            </a:pPr>
            <a:r>
              <a:rPr lang="en-US" dirty="0"/>
              <a:t>Generally, no gain or loss should be recognized</a:t>
            </a:r>
          </a:p>
          <a:p>
            <a:pPr marL="685800" lvl="1" indent="-342900">
              <a:spcAft>
                <a:spcPts val="600"/>
              </a:spcAft>
            </a:pPr>
            <a:r>
              <a:rPr lang="en-US" dirty="0"/>
              <a:t>Taxable corporations (state law nonprofit and business corporations)</a:t>
            </a:r>
          </a:p>
          <a:p>
            <a:pPr marL="1028700" lvl="2" indent="-342900">
              <a:spcAft>
                <a:spcPts val="600"/>
              </a:spcAft>
            </a:pPr>
            <a:r>
              <a:rPr lang="en-US" dirty="0"/>
              <a:t>Asset sale vs. stock sale to unrelated party</a:t>
            </a:r>
          </a:p>
          <a:p>
            <a:pPr marL="1028700" lvl="2" indent="-342900">
              <a:spcAft>
                <a:spcPts val="600"/>
              </a:spcAft>
            </a:pPr>
            <a:r>
              <a:rPr lang="en-US" dirty="0"/>
              <a:t>Liquidation/merger into parent</a:t>
            </a:r>
          </a:p>
        </p:txBody>
      </p:sp>
    </p:spTree>
    <p:extLst>
      <p:ext uri="{BB962C8B-B14F-4D97-AF65-F5344CB8AC3E}">
        <p14:creationId xmlns:p14="http://schemas.microsoft.com/office/powerpoint/2010/main" val="4046434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Merger of exempt into a related exempt organization</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Tax considerations</a:t>
            </a:r>
          </a:p>
          <a:p>
            <a:pPr marL="685800" lvl="1" indent="-342900">
              <a:spcAft>
                <a:spcPts val="600"/>
              </a:spcAft>
            </a:pPr>
            <a:r>
              <a:rPr lang="en-US" dirty="0"/>
              <a:t>Generally, the merger of one exempt organization into another exempt organization:</a:t>
            </a:r>
          </a:p>
          <a:p>
            <a:pPr marL="1028700" lvl="2" indent="-342900">
              <a:spcAft>
                <a:spcPts val="600"/>
              </a:spcAft>
            </a:pPr>
            <a:r>
              <a:rPr lang="en-US" dirty="0"/>
              <a:t>Does not adversely impact the exempt status of the surviving entity</a:t>
            </a:r>
          </a:p>
          <a:p>
            <a:pPr marL="1371600" lvl="3" indent="-342900">
              <a:spcAft>
                <a:spcPts val="600"/>
              </a:spcAft>
            </a:pPr>
            <a:r>
              <a:rPr lang="en-US" dirty="0"/>
              <a:t>The assets and income transferred in the merger remain dedicated to charitable purposes </a:t>
            </a:r>
          </a:p>
          <a:p>
            <a:pPr marL="1028700" lvl="2" indent="-342900">
              <a:spcAft>
                <a:spcPts val="600"/>
              </a:spcAft>
            </a:pPr>
            <a:r>
              <a:rPr lang="en-US" dirty="0"/>
              <a:t>Does not generate unrelated business income</a:t>
            </a:r>
          </a:p>
          <a:p>
            <a:pPr marL="685800" lvl="1" indent="-342900">
              <a:spcAft>
                <a:spcPts val="600"/>
              </a:spcAft>
            </a:pPr>
            <a:r>
              <a:rPr lang="en-US" dirty="0"/>
              <a:t>Schedule O disclosures for surviving entity</a:t>
            </a:r>
          </a:p>
          <a:p>
            <a:pPr marL="685800" lvl="1" indent="-342900">
              <a:spcAft>
                <a:spcPts val="600"/>
              </a:spcAft>
            </a:pPr>
            <a:r>
              <a:rPr lang="en-US" dirty="0"/>
              <a:t>Final returns must be filed by 15th day of fifth month following month of</a:t>
            </a:r>
            <a:br>
              <a:rPr lang="en-US" dirty="0"/>
            </a:br>
            <a:r>
              <a:rPr lang="en-US" dirty="0"/>
              <a:t>the merger or dissolution </a:t>
            </a:r>
          </a:p>
          <a:p>
            <a:pPr marL="1028700" lvl="2" indent="-342900">
              <a:spcAft>
                <a:spcPts val="600"/>
              </a:spcAft>
            </a:pPr>
            <a:r>
              <a:rPr lang="en-US" dirty="0"/>
              <a:t>Schedule N disclosures</a:t>
            </a:r>
          </a:p>
          <a:p>
            <a:pPr>
              <a:spcAft>
                <a:spcPts val="600"/>
              </a:spcAft>
            </a:pPr>
            <a:r>
              <a:rPr lang="en-US" dirty="0"/>
              <a:t>Nontax considerations</a:t>
            </a:r>
          </a:p>
          <a:p>
            <a:pPr marL="685800" lvl="1" indent="-342900">
              <a:spcAft>
                <a:spcPts val="600"/>
              </a:spcAft>
            </a:pPr>
            <a:r>
              <a:rPr lang="en-US" dirty="0"/>
              <a:t>Board approvals and resolutions</a:t>
            </a:r>
          </a:p>
          <a:p>
            <a:pPr marL="685800" lvl="1" indent="-342900">
              <a:spcAft>
                <a:spcPts val="600"/>
              </a:spcAft>
            </a:pPr>
            <a:r>
              <a:rPr lang="en-US" dirty="0"/>
              <a:t>Filings with state’s Secretary of State </a:t>
            </a:r>
          </a:p>
          <a:p>
            <a:pPr marL="685800" lvl="1" indent="-342900">
              <a:spcAft>
                <a:spcPts val="600"/>
              </a:spcAft>
            </a:pPr>
            <a:r>
              <a:rPr lang="en-US" dirty="0"/>
              <a:t>Notice to state’s Attorney General or charities bureau</a:t>
            </a:r>
          </a:p>
        </p:txBody>
      </p:sp>
    </p:spTree>
    <p:extLst>
      <p:ext uri="{BB962C8B-B14F-4D97-AF65-F5344CB8AC3E}">
        <p14:creationId xmlns:p14="http://schemas.microsoft.com/office/powerpoint/2010/main" val="1212408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 of for-profit to unrelated third party</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Stock sale</a:t>
            </a:r>
          </a:p>
          <a:p>
            <a:pPr marL="685800" lvl="1" indent="-342900">
              <a:spcAft>
                <a:spcPts val="600"/>
              </a:spcAft>
            </a:pPr>
            <a:r>
              <a:rPr lang="en-US" dirty="0"/>
              <a:t>EO parent: Any gain or loss on sale of stock would generally be excluded from UBTI treatment under Section 512(b)(5)</a:t>
            </a:r>
          </a:p>
          <a:p>
            <a:pPr>
              <a:spcAft>
                <a:spcPts val="600"/>
              </a:spcAft>
            </a:pPr>
            <a:r>
              <a:rPr lang="en-US" dirty="0"/>
              <a:t>Asset sale</a:t>
            </a:r>
          </a:p>
          <a:p>
            <a:pPr marL="685800" lvl="1" indent="-342900">
              <a:spcAft>
                <a:spcPts val="600"/>
              </a:spcAft>
            </a:pPr>
            <a:r>
              <a:rPr lang="en-US" dirty="0"/>
              <a:t>Taxable event to the for-profit subsidiary</a:t>
            </a:r>
          </a:p>
          <a:p>
            <a:pPr lvl="1" indent="-342900">
              <a:spcAft>
                <a:spcPts val="600"/>
              </a:spcAft>
            </a:pPr>
            <a:endParaRPr lang="en-US" sz="1800" dirty="0"/>
          </a:p>
          <a:p>
            <a:pPr lvl="1" indent="-342900">
              <a:spcAft>
                <a:spcPts val="600"/>
              </a:spcAft>
            </a:pPr>
            <a:endParaRPr lang="en-US" sz="1800" dirty="0"/>
          </a:p>
          <a:p>
            <a:pPr lvl="1" indent="-342900">
              <a:spcAft>
                <a:spcPts val="600"/>
              </a:spcAft>
            </a:pPr>
            <a:endParaRPr lang="en-US" sz="1800" dirty="0"/>
          </a:p>
        </p:txBody>
      </p:sp>
    </p:spTree>
    <p:extLst>
      <p:ext uri="{BB962C8B-B14F-4D97-AF65-F5344CB8AC3E}">
        <p14:creationId xmlns:p14="http://schemas.microsoft.com/office/powerpoint/2010/main" val="322147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FB00762-0732-4BE6-B557-2D8CE3743C61}"/>
              </a:ext>
            </a:extLst>
          </p:cNvPr>
          <p:cNvGraphicFramePr>
            <a:graphicFrameLocks noChangeAspect="1"/>
          </p:cNvGraphicFramePr>
          <p:nvPr>
            <p:custDataLst>
              <p:tags r:id="rId1"/>
            </p:custData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14" name="Object 13" hidden="1">
                        <a:extLst>
                          <a:ext uri="{FF2B5EF4-FFF2-40B4-BE49-F238E27FC236}">
                            <a16:creationId xmlns:a16="http://schemas.microsoft.com/office/drawing/2014/main" id="{AFB00762-0732-4BE6-B557-2D8CE3743C61}"/>
                          </a:ext>
                        </a:extLst>
                      </p:cNvPr>
                      <p:cNvPicPr/>
                      <p:nvPr/>
                    </p:nvPicPr>
                    <p:blipFill>
                      <a:blip r:embed="rId5"/>
                      <a:stretch>
                        <a:fillRect/>
                      </a:stretch>
                    </p:blipFill>
                    <p:spPr>
                      <a:xfrm>
                        <a:off x="1191" y="859779"/>
                        <a:ext cx="1190" cy="1190"/>
                      </a:xfrm>
                      <a:prstGeom prst="rect">
                        <a:avLst/>
                      </a:prstGeom>
                    </p:spPr>
                  </p:pic>
                </p:oleObj>
              </mc:Fallback>
            </mc:AlternateContent>
          </a:graphicData>
        </a:graphic>
      </p:graphicFrame>
      <p:sp>
        <p:nvSpPr>
          <p:cNvPr id="2" name="Title 1"/>
          <p:cNvSpPr>
            <a:spLocks noGrp="1" noChangeAspect="1"/>
          </p:cNvSpPr>
          <p:nvPr>
            <p:ph type="title"/>
          </p:nvPr>
        </p:nvSpPr>
        <p:spPr>
          <a:xfrm>
            <a:off x="457200" y="293688"/>
            <a:ext cx="8229600" cy="590550"/>
          </a:xfrm>
        </p:spPr>
        <p:txBody>
          <a:bodyPr vert="horz"/>
          <a:lstStyle/>
          <a:p>
            <a:r>
              <a:rPr lang="en-US" dirty="0"/>
              <a:t>Presenters</a:t>
            </a:r>
          </a:p>
        </p:txBody>
      </p:sp>
      <p:grpSp>
        <p:nvGrpSpPr>
          <p:cNvPr id="53" name="Group 52">
            <a:extLst>
              <a:ext uri="{FF2B5EF4-FFF2-40B4-BE49-F238E27FC236}">
                <a16:creationId xmlns:a16="http://schemas.microsoft.com/office/drawing/2014/main" id="{6A5D1073-475F-42DD-9CEF-7CF6654C8587}"/>
              </a:ext>
            </a:extLst>
          </p:cNvPr>
          <p:cNvGrpSpPr/>
          <p:nvPr/>
        </p:nvGrpSpPr>
        <p:grpSpPr>
          <a:xfrm>
            <a:off x="1136339" y="1760220"/>
            <a:ext cx="6871323" cy="3337560"/>
            <a:chOff x="1136339" y="1760220"/>
            <a:chExt cx="6871323" cy="3337560"/>
          </a:xfrm>
        </p:grpSpPr>
        <p:cxnSp>
          <p:nvCxnSpPr>
            <p:cNvPr id="35" name="Straight Connector 34">
              <a:extLst>
                <a:ext uri="{FF2B5EF4-FFF2-40B4-BE49-F238E27FC236}">
                  <a16:creationId xmlns:a16="http://schemas.microsoft.com/office/drawing/2014/main" id="{972250EE-FE1E-4C37-8FB7-37BCCEF52B6F}"/>
                </a:ext>
              </a:extLst>
            </p:cNvPr>
            <p:cNvCxnSpPr>
              <a:cxnSpLocks/>
            </p:cNvCxnSpPr>
            <p:nvPr/>
          </p:nvCxnSpPr>
          <p:spPr>
            <a:xfrm>
              <a:off x="5856077" y="1760220"/>
              <a:ext cx="0" cy="3337560"/>
            </a:xfrm>
            <a:prstGeom prst="line">
              <a:avLst/>
            </a:prstGeom>
            <a:ln w="6350">
              <a:solidFill>
                <a:srgbClr val="74748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91F1D3C-737B-4894-9824-A37E73C8CF47}"/>
                </a:ext>
              </a:extLst>
            </p:cNvPr>
            <p:cNvCxnSpPr>
              <a:cxnSpLocks/>
            </p:cNvCxnSpPr>
            <p:nvPr/>
          </p:nvCxnSpPr>
          <p:spPr>
            <a:xfrm>
              <a:off x="3287923" y="1760220"/>
              <a:ext cx="0" cy="3337560"/>
            </a:xfrm>
            <a:prstGeom prst="line">
              <a:avLst/>
            </a:prstGeom>
            <a:ln w="6350">
              <a:solidFill>
                <a:srgbClr val="74748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7" name="Rectangle 27" descr="© INSCALE GmbH, 26.05.2010&#10;http://www.presentationload.com/">
              <a:extLst>
                <a:ext uri="{FF2B5EF4-FFF2-40B4-BE49-F238E27FC236}">
                  <a16:creationId xmlns:a16="http://schemas.microsoft.com/office/drawing/2014/main" id="{5FD62699-0C2A-4DAA-8EB3-87C2077A85A8}"/>
                </a:ext>
              </a:extLst>
            </p:cNvPr>
            <p:cNvSpPr>
              <a:spLocks noChangeArrowheads="1"/>
            </p:cNvSpPr>
            <p:nvPr/>
          </p:nvSpPr>
          <p:spPr bwMode="gray">
            <a:xfrm>
              <a:off x="1136339" y="3604847"/>
              <a:ext cx="1737360" cy="1170982"/>
            </a:xfrm>
            <a:prstGeom prst="rect">
              <a:avLst/>
            </a:prstGeom>
            <a:noFill/>
            <a:ln w="12700">
              <a:noFill/>
              <a:miter lim="800000"/>
              <a:headEnd/>
              <a:tailEnd/>
            </a:ln>
            <a:effectLst/>
          </p:spPr>
          <p:txBody>
            <a:bodyPr vert="horz" wrap="square" lIns="34254" tIns="0" rIns="34254" bIns="0" anchor="ctr" anchorCtr="0"/>
            <a:lstStyle/>
            <a:p>
              <a:pPr algn="ctr"/>
              <a:r>
                <a:rPr lang="en-US" sz="1400" b="1" dirty="0">
                  <a:solidFill>
                    <a:srgbClr val="FFE600"/>
                  </a:solidFill>
                  <a:latin typeface="Arial" panose="020B0604020202020204" pitchFamily="34" charset="0"/>
                  <a:cs typeface="Arial" panose="020B0604020202020204" pitchFamily="34" charset="0"/>
                </a:rPr>
                <a:t>John Crawford</a:t>
              </a:r>
            </a:p>
            <a:p>
              <a:pPr algn="ctr"/>
              <a:r>
                <a:rPr lang="en-IN" sz="1100" dirty="0">
                  <a:solidFill>
                    <a:schemeClr val="bg1"/>
                  </a:solidFill>
                  <a:latin typeface="Arial" panose="020B0604020202020204" pitchFamily="34" charset="0"/>
                  <a:cs typeface="Arial" panose="020B0604020202020204" pitchFamily="34" charset="0"/>
                </a:rPr>
                <a:t>Partner,</a:t>
              </a:r>
              <a:br>
                <a:rPr lang="en-IN" sz="1100" dirty="0">
                  <a:solidFill>
                    <a:schemeClr val="bg1"/>
                  </a:solidFill>
                  <a:latin typeface="Arial" panose="020B0604020202020204" pitchFamily="34" charset="0"/>
                  <a:cs typeface="Arial" panose="020B0604020202020204" pitchFamily="34" charset="0"/>
                </a:rPr>
              </a:br>
              <a:r>
                <a:rPr lang="en-IN" sz="1100" dirty="0">
                  <a:solidFill>
                    <a:schemeClr val="bg1"/>
                  </a:solidFill>
                  <a:latin typeface="Arial" panose="020B0604020202020204" pitchFamily="34" charset="0"/>
                  <a:cs typeface="Arial" panose="020B0604020202020204" pitchFamily="34" charset="0"/>
                </a:rPr>
                <a:t>Ernst &amp; Young LLP</a:t>
              </a:r>
            </a:p>
            <a:p>
              <a:pPr algn="ctr"/>
              <a:r>
                <a:rPr lang="en-IN" sz="1100" dirty="0">
                  <a:solidFill>
                    <a:schemeClr val="bg1"/>
                  </a:solidFill>
                  <a:latin typeface="Arial" panose="020B0604020202020204" pitchFamily="34" charset="0"/>
                  <a:cs typeface="Arial" panose="020B0604020202020204" pitchFamily="34" charset="0"/>
                </a:rPr>
                <a:t>Chicago, IL</a:t>
              </a:r>
            </a:p>
          </p:txBody>
        </p:sp>
        <p:sp>
          <p:nvSpPr>
            <p:cNvPr id="13" name="Oval 12">
              <a:extLst>
                <a:ext uri="{FF2B5EF4-FFF2-40B4-BE49-F238E27FC236}">
                  <a16:creationId xmlns:a16="http://schemas.microsoft.com/office/drawing/2014/main" id="{FD5A2835-CA65-4115-8BAE-C755A89C7F0A}"/>
                </a:ext>
              </a:extLst>
            </p:cNvPr>
            <p:cNvSpPr/>
            <p:nvPr/>
          </p:nvSpPr>
          <p:spPr>
            <a:xfrm>
              <a:off x="1215786" y="2022570"/>
              <a:ext cx="1578467" cy="1578467"/>
            </a:xfrm>
            <a:prstGeom prst="ellipse">
              <a:avLst/>
            </a:prstGeom>
            <a:no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6" name="Rectangle 27" descr="© INSCALE GmbH, 26.05.2010&#10;http://www.presentationload.com/">
              <a:extLst>
                <a:ext uri="{FF2B5EF4-FFF2-40B4-BE49-F238E27FC236}">
                  <a16:creationId xmlns:a16="http://schemas.microsoft.com/office/drawing/2014/main" id="{584F2662-A0FD-4524-B006-E6310C7B6E79}"/>
                </a:ext>
              </a:extLst>
            </p:cNvPr>
            <p:cNvSpPr>
              <a:spLocks noChangeArrowheads="1"/>
            </p:cNvSpPr>
            <p:nvPr/>
          </p:nvSpPr>
          <p:spPr bwMode="gray">
            <a:xfrm>
              <a:off x="3702147" y="3604847"/>
              <a:ext cx="1739705" cy="1165253"/>
            </a:xfrm>
            <a:prstGeom prst="rect">
              <a:avLst/>
            </a:prstGeom>
            <a:noFill/>
            <a:ln w="12700">
              <a:noFill/>
              <a:miter lim="800000"/>
              <a:headEnd/>
              <a:tailEnd/>
            </a:ln>
            <a:effectLst/>
          </p:spPr>
          <p:txBody>
            <a:bodyPr vert="horz" wrap="square" lIns="34254" tIns="0" rIns="34254" bIns="0" anchor="ctr" anchorCtr="0">
              <a:noAutofit/>
            </a:bodyPr>
            <a:lstStyle/>
            <a:p>
              <a:pPr algn="ctr"/>
              <a:r>
                <a:rPr lang="en-US" sz="1400" b="1" dirty="0">
                  <a:solidFill>
                    <a:srgbClr val="FFE600"/>
                  </a:solidFill>
                  <a:latin typeface="Arial" panose="020B0604020202020204" pitchFamily="34" charset="0"/>
                  <a:cs typeface="Arial" panose="020B0604020202020204" pitchFamily="34" charset="0"/>
                </a:rPr>
                <a:t>Nicole Sokolowski</a:t>
              </a:r>
            </a:p>
            <a:p>
              <a:pPr algn="ctr"/>
              <a:r>
                <a:rPr lang="en-US" sz="1100" dirty="0">
                  <a:solidFill>
                    <a:schemeClr val="bg1"/>
                  </a:solidFill>
                  <a:latin typeface="Arial" panose="020B0604020202020204" pitchFamily="34" charset="0"/>
                  <a:cs typeface="Arial" panose="020B0604020202020204" pitchFamily="34" charset="0"/>
                </a:rPr>
                <a:t>Senior Manager,</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Ernst &amp; Young LLP</a:t>
              </a:r>
            </a:p>
            <a:p>
              <a:pPr algn="ctr"/>
              <a:r>
                <a:rPr lang="en-US" sz="1100" dirty="0">
                  <a:solidFill>
                    <a:schemeClr val="bg1"/>
                  </a:solidFill>
                  <a:latin typeface="Arial" panose="020B0604020202020204" pitchFamily="34" charset="0"/>
                  <a:cs typeface="Arial" panose="020B0604020202020204" pitchFamily="34" charset="0"/>
                </a:rPr>
                <a:t>New York, NY</a:t>
              </a:r>
            </a:p>
          </p:txBody>
        </p:sp>
        <p:sp>
          <p:nvSpPr>
            <p:cNvPr id="41" name="Oval 40">
              <a:extLst>
                <a:ext uri="{FF2B5EF4-FFF2-40B4-BE49-F238E27FC236}">
                  <a16:creationId xmlns:a16="http://schemas.microsoft.com/office/drawing/2014/main" id="{5401C86B-B39C-4A6E-B1B2-FAC837E628A6}"/>
                </a:ext>
              </a:extLst>
            </p:cNvPr>
            <p:cNvSpPr/>
            <p:nvPr/>
          </p:nvSpPr>
          <p:spPr>
            <a:xfrm>
              <a:off x="3785245" y="2022570"/>
              <a:ext cx="1578467" cy="1578467"/>
            </a:xfrm>
            <a:prstGeom prst="ellipse">
              <a:avLst/>
            </a:prstGeom>
            <a:no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8" name="Rectangle 27" descr="© INSCALE GmbH, 26.05.2010&#10;http://www.presentationload.com/">
              <a:extLst>
                <a:ext uri="{FF2B5EF4-FFF2-40B4-BE49-F238E27FC236}">
                  <a16:creationId xmlns:a16="http://schemas.microsoft.com/office/drawing/2014/main" id="{2A95282F-DFFD-4A27-ABCA-EF4E00769017}"/>
                </a:ext>
              </a:extLst>
            </p:cNvPr>
            <p:cNvSpPr>
              <a:spLocks noChangeArrowheads="1"/>
            </p:cNvSpPr>
            <p:nvPr/>
          </p:nvSpPr>
          <p:spPr bwMode="gray">
            <a:xfrm>
              <a:off x="6270302" y="3604847"/>
              <a:ext cx="1737360" cy="1165253"/>
            </a:xfrm>
            <a:prstGeom prst="rect">
              <a:avLst/>
            </a:prstGeom>
            <a:noFill/>
            <a:ln w="12700">
              <a:noFill/>
              <a:miter lim="800000"/>
              <a:headEnd/>
              <a:tailEnd/>
            </a:ln>
            <a:effectLst/>
          </p:spPr>
          <p:txBody>
            <a:bodyPr vert="horz" wrap="square" lIns="34254" tIns="0" rIns="34254" bIns="0" anchor="ctr" anchorCtr="0">
              <a:noAutofit/>
            </a:bodyPr>
            <a:lstStyle/>
            <a:p>
              <a:pPr algn="ctr"/>
              <a:r>
                <a:rPr lang="en-IN" sz="1400" b="1" dirty="0">
                  <a:solidFill>
                    <a:srgbClr val="FFE600"/>
                  </a:solidFill>
                  <a:latin typeface="Arial" panose="020B0604020202020204" pitchFamily="34" charset="0"/>
                  <a:cs typeface="Arial" panose="020B0604020202020204" pitchFamily="34" charset="0"/>
                </a:rPr>
                <a:t>Matt Case</a:t>
              </a:r>
            </a:p>
            <a:p>
              <a:pPr algn="ctr"/>
              <a:r>
                <a:rPr lang="en-IN" sz="1100" dirty="0">
                  <a:solidFill>
                    <a:schemeClr val="bg1"/>
                  </a:solidFill>
                  <a:latin typeface="Arial" panose="020B0604020202020204" pitchFamily="34" charset="0"/>
                  <a:cs typeface="Arial" panose="020B0604020202020204" pitchFamily="34" charset="0"/>
                </a:rPr>
                <a:t>Senior,</a:t>
              </a:r>
              <a:br>
                <a:rPr lang="en-IN" sz="1100" dirty="0">
                  <a:solidFill>
                    <a:schemeClr val="bg1"/>
                  </a:solidFill>
                  <a:latin typeface="Arial" panose="020B0604020202020204" pitchFamily="34" charset="0"/>
                  <a:cs typeface="Arial" panose="020B0604020202020204" pitchFamily="34" charset="0"/>
                </a:rPr>
              </a:br>
              <a:r>
                <a:rPr lang="en-IN" sz="1100" dirty="0">
                  <a:solidFill>
                    <a:schemeClr val="bg1"/>
                  </a:solidFill>
                  <a:latin typeface="Arial" panose="020B0604020202020204" pitchFamily="34" charset="0"/>
                  <a:cs typeface="Arial" panose="020B0604020202020204" pitchFamily="34" charset="0"/>
                </a:rPr>
                <a:t>Ernst &amp; Young LLP</a:t>
              </a:r>
            </a:p>
            <a:p>
              <a:pPr algn="ctr"/>
              <a:r>
                <a:rPr lang="en-IN" sz="1100" dirty="0">
                  <a:solidFill>
                    <a:schemeClr val="bg1"/>
                  </a:solidFill>
                  <a:latin typeface="Arial" panose="020B0604020202020204" pitchFamily="34" charset="0"/>
                  <a:cs typeface="Arial" panose="020B0604020202020204" pitchFamily="34" charset="0"/>
                </a:rPr>
                <a:t>Chicago, IL</a:t>
              </a:r>
            </a:p>
          </p:txBody>
        </p:sp>
        <p:sp>
          <p:nvSpPr>
            <p:cNvPr id="42" name="Oval 41">
              <a:extLst>
                <a:ext uri="{FF2B5EF4-FFF2-40B4-BE49-F238E27FC236}">
                  <a16:creationId xmlns:a16="http://schemas.microsoft.com/office/drawing/2014/main" id="{69A2734E-B73D-4475-A6FE-CE4E96BEF245}"/>
                </a:ext>
              </a:extLst>
            </p:cNvPr>
            <p:cNvSpPr/>
            <p:nvPr/>
          </p:nvSpPr>
          <p:spPr>
            <a:xfrm>
              <a:off x="6349749" y="2022570"/>
              <a:ext cx="1578467" cy="1578467"/>
            </a:xfrm>
            <a:prstGeom prst="ellipse">
              <a:avLst/>
            </a:prstGeom>
            <a:no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50" name="Oval 49">
              <a:extLst>
                <a:ext uri="{FF2B5EF4-FFF2-40B4-BE49-F238E27FC236}">
                  <a16:creationId xmlns:a16="http://schemas.microsoft.com/office/drawing/2014/main" id="{50BA4844-89DC-4580-8B40-D2FD13408118}"/>
                </a:ext>
              </a:extLst>
            </p:cNvPr>
            <p:cNvSpPr/>
            <p:nvPr/>
          </p:nvSpPr>
          <p:spPr>
            <a:xfrm>
              <a:off x="6478895" y="2151716"/>
              <a:ext cx="1320176" cy="1320176"/>
            </a:xfrm>
            <a:prstGeom prst="ellipse">
              <a:avLst/>
            </a:prstGeom>
            <a:blipFill>
              <a:blip r:embed="rId6"/>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51" name="Oval 50">
              <a:extLst>
                <a:ext uri="{FF2B5EF4-FFF2-40B4-BE49-F238E27FC236}">
                  <a16:creationId xmlns:a16="http://schemas.microsoft.com/office/drawing/2014/main" id="{A036EAF4-2AAC-4156-8B4F-D9C94EC1C910}"/>
                </a:ext>
              </a:extLst>
            </p:cNvPr>
            <p:cNvSpPr/>
            <p:nvPr/>
          </p:nvSpPr>
          <p:spPr>
            <a:xfrm>
              <a:off x="3915537" y="2151716"/>
              <a:ext cx="1320176" cy="1320176"/>
            </a:xfrm>
            <a:prstGeom prst="ellipse">
              <a:avLst/>
            </a:prstGeom>
            <a:blipFill>
              <a:blip r:embed="rId7"/>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52" name="Oval 51">
              <a:extLst>
                <a:ext uri="{FF2B5EF4-FFF2-40B4-BE49-F238E27FC236}">
                  <a16:creationId xmlns:a16="http://schemas.microsoft.com/office/drawing/2014/main" id="{63BA1ACF-8093-4533-B143-80B14419A288}"/>
                </a:ext>
              </a:extLst>
            </p:cNvPr>
            <p:cNvSpPr/>
            <p:nvPr/>
          </p:nvSpPr>
          <p:spPr>
            <a:xfrm>
              <a:off x="1343759" y="2151716"/>
              <a:ext cx="1320176" cy="1320176"/>
            </a:xfrm>
            <a:prstGeom prst="ellipse">
              <a:avLst/>
            </a:prstGeom>
            <a:blipFill>
              <a:blip r:embed="rId8"/>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Tree>
    <p:extLst>
      <p:ext uri="{BB962C8B-B14F-4D97-AF65-F5344CB8AC3E}">
        <p14:creationId xmlns:p14="http://schemas.microsoft.com/office/powerpoint/2010/main" val="9880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Merger/liquidation of taxable subsidiary into exempt parent</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Treated as a “liquidation” of subsidiary for tax purposes</a:t>
            </a:r>
          </a:p>
          <a:p>
            <a:pPr>
              <a:spcAft>
                <a:spcPts val="600"/>
              </a:spcAft>
            </a:pPr>
            <a:r>
              <a:rPr lang="en-US" dirty="0"/>
              <a:t>General rule: no gain or loss recognized by parent (Section 332(a)) or subsidiary (Section 337(a)) where the parent owns at least 80% of subsidiary stock (by vote and value)</a:t>
            </a:r>
          </a:p>
          <a:p>
            <a:pPr>
              <a:spcAft>
                <a:spcPts val="600"/>
              </a:spcAft>
            </a:pPr>
            <a:r>
              <a:rPr lang="en-US" dirty="0"/>
              <a:t>Special rule: where parent is exempt organization, gain or loss will be recognized by taxable subsidiary upon the transfer unless parent (a) is subject to UBTI and (b) uses the property in an unrelated trade or business immediately after the distribution. See Reg. Section 1.337(d)-4</a:t>
            </a:r>
          </a:p>
          <a:p>
            <a:pPr>
              <a:spcAft>
                <a:spcPts val="600"/>
              </a:spcAft>
            </a:pPr>
            <a:r>
              <a:rPr lang="en-US" dirty="0"/>
              <a:t>Limitation on losses under Reg. Section 1.337(d)-4(d)</a:t>
            </a:r>
          </a:p>
        </p:txBody>
      </p:sp>
    </p:spTree>
    <p:extLst>
      <p:ext uri="{BB962C8B-B14F-4D97-AF65-F5344CB8AC3E}">
        <p14:creationId xmlns:p14="http://schemas.microsoft.com/office/powerpoint/2010/main" val="375596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Distributions of appreciated property</a:t>
            </a:r>
            <a:br>
              <a:rPr lang="en-US" dirty="0"/>
            </a:br>
            <a:r>
              <a:rPr lang="en-US" sz="1600" dirty="0"/>
              <a:t>Section 311(b)</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The transfer of appreciated property by a taxable subsidiary to its exempt parent in a transaction that is not a liquidation event</a:t>
            </a:r>
          </a:p>
          <a:p>
            <a:pPr>
              <a:spcAft>
                <a:spcPts val="600"/>
              </a:spcAft>
            </a:pPr>
            <a:r>
              <a:rPr lang="en-US" dirty="0"/>
              <a:t>General rule: such a transfer is a taxable event to the taxable subsidiary under Section 311(b)</a:t>
            </a:r>
          </a:p>
          <a:p>
            <a:pPr>
              <a:spcAft>
                <a:spcPts val="600"/>
              </a:spcAft>
            </a:pPr>
            <a:r>
              <a:rPr lang="en-US" dirty="0"/>
              <a:t>Common examples:</a:t>
            </a:r>
          </a:p>
          <a:p>
            <a:pPr marL="685800" lvl="1" indent="-342900">
              <a:spcAft>
                <a:spcPts val="600"/>
              </a:spcAft>
            </a:pPr>
            <a:r>
              <a:rPr lang="en-US" dirty="0"/>
              <a:t>Intangible assets developed by a taxable subsidiary and later transferred to its exempt parent</a:t>
            </a:r>
          </a:p>
          <a:p>
            <a:pPr marL="685800" lvl="1" indent="-342900">
              <a:spcAft>
                <a:spcPts val="600"/>
              </a:spcAft>
            </a:pPr>
            <a:r>
              <a:rPr lang="en-US" dirty="0"/>
              <a:t>Transfer of employees (workforce in place)</a:t>
            </a:r>
          </a:p>
        </p:txBody>
      </p:sp>
    </p:spTree>
    <p:extLst>
      <p:ext uri="{BB962C8B-B14F-4D97-AF65-F5344CB8AC3E}">
        <p14:creationId xmlns:p14="http://schemas.microsoft.com/office/powerpoint/2010/main" val="40475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4</a:t>
            </a:r>
          </a:p>
        </p:txBody>
      </p:sp>
      <p:sp>
        <p:nvSpPr>
          <p:cNvPr id="7" name="Title 1">
            <a:extLst>
              <a:ext uri="{FF2B5EF4-FFF2-40B4-BE49-F238E27FC236}">
                <a16:creationId xmlns:a16="http://schemas.microsoft.com/office/drawing/2014/main" id="{0D7E9CDC-C4FA-4A53-AC55-2FBA2D5D962B}"/>
              </a:ext>
            </a:extLst>
          </p:cNvPr>
          <p:cNvSpPr txBox="1">
            <a:spLocks/>
          </p:cNvSpPr>
          <p:nvPr/>
        </p:nvSpPr>
        <p:spPr>
          <a:xfrm>
            <a:off x="1219200" y="1219073"/>
            <a:ext cx="6700171" cy="615553"/>
          </a:xfrm>
          <a:prstGeom prst="rect">
            <a:avLst/>
          </a:prstGeom>
        </p:spPr>
        <p:txBody>
          <a:bodyPr wrap="square" lIns="0" tIns="0" rIns="0" bIns="0" anchor="t">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Arial" panose="020B0604020202020204" pitchFamily="34" charset="0"/>
              </a:rPr>
              <a:t>What are concerns triggered by transactions with</a:t>
            </a:r>
            <a:br>
              <a:rPr kumimoji="0" lang="en-IN" sz="2000" b="0" i="0" u="none" strike="noStrike" kern="1200" cap="none" spc="0" normalizeH="0" baseline="0" noProof="0" dirty="0">
                <a:ln>
                  <a:noFill/>
                </a:ln>
                <a:solidFill>
                  <a:prstClr val="white"/>
                </a:solidFill>
                <a:effectLst/>
                <a:uLnTx/>
                <a:uFillTx/>
                <a:latin typeface="Arial" panose="020B0604020202020204" pitchFamily="34" charset="0"/>
              </a:rPr>
            </a:br>
            <a:r>
              <a:rPr kumimoji="0" lang="en-IN" sz="2000" b="0" i="0" u="none" strike="noStrike" kern="1200" cap="none" spc="0" normalizeH="0" baseline="0" noProof="0" dirty="0">
                <a:ln>
                  <a:noFill/>
                </a:ln>
                <a:solidFill>
                  <a:prstClr val="white"/>
                </a:solidFill>
                <a:effectLst/>
                <a:uLnTx/>
                <a:uFillTx/>
                <a:latin typeface="Arial" panose="020B0604020202020204" pitchFamily="34" charset="0"/>
              </a:rPr>
              <a:t>tax-exempt and taxable affiliates? </a:t>
            </a:r>
          </a:p>
        </p:txBody>
      </p:sp>
      <p:grpSp>
        <p:nvGrpSpPr>
          <p:cNvPr id="8" name="Group 7">
            <a:extLst>
              <a:ext uri="{FF2B5EF4-FFF2-40B4-BE49-F238E27FC236}">
                <a16:creationId xmlns:a16="http://schemas.microsoft.com/office/drawing/2014/main" id="{9CD90D98-BF63-426E-AF8C-3C1F3F7AA3F2}"/>
              </a:ext>
            </a:extLst>
          </p:cNvPr>
          <p:cNvGrpSpPr/>
          <p:nvPr/>
        </p:nvGrpSpPr>
        <p:grpSpPr>
          <a:xfrm>
            <a:off x="1213199" y="2447525"/>
            <a:ext cx="7473601" cy="356712"/>
            <a:chOff x="1213199" y="2112725"/>
            <a:chExt cx="7473601" cy="356712"/>
          </a:xfrm>
        </p:grpSpPr>
        <p:sp>
          <p:nvSpPr>
            <p:cNvPr id="9" name="Title 1">
              <a:extLst>
                <a:ext uri="{FF2B5EF4-FFF2-40B4-BE49-F238E27FC236}">
                  <a16:creationId xmlns:a16="http://schemas.microsoft.com/office/drawing/2014/main" id="{FBD0B231-D8D4-4E03-BFF8-184CA90708D9}"/>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Form 990 reporting</a:t>
              </a:r>
            </a:p>
          </p:txBody>
        </p:sp>
        <p:sp>
          <p:nvSpPr>
            <p:cNvPr id="10" name="Oval 9">
              <a:extLst>
                <a:ext uri="{FF2B5EF4-FFF2-40B4-BE49-F238E27FC236}">
                  <a16:creationId xmlns:a16="http://schemas.microsoft.com/office/drawing/2014/main" id="{20467B02-EE9F-4280-A948-AF6D521D6F47}"/>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A</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sp>
        <p:nvSpPr>
          <p:cNvPr id="11" name="Speech Bubble: Rectangle 10">
            <a:extLst>
              <a:ext uri="{FF2B5EF4-FFF2-40B4-BE49-F238E27FC236}">
                <a16:creationId xmlns:a16="http://schemas.microsoft.com/office/drawing/2014/main" id="{8EDA62CA-278D-4610-8556-FFC9BCD686F3}"/>
              </a:ext>
            </a:extLst>
          </p:cNvPr>
          <p:cNvSpPr/>
          <p:nvPr/>
        </p:nvSpPr>
        <p:spPr>
          <a:xfrm>
            <a:off x="457201" y="1133409"/>
            <a:ext cx="568799" cy="605391"/>
          </a:xfrm>
          <a:prstGeom prst="wedgeRectCallout">
            <a:avLst>
              <a:gd name="adj1" fmla="val 40632"/>
              <a:gd name="adj2" fmla="val 85329"/>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IN" sz="3600" dirty="0">
                <a:solidFill>
                  <a:srgbClr val="2E2E38"/>
                </a:solidFill>
                <a:latin typeface="Arial" panose="020B0604020202020204" pitchFamily="34" charset="0"/>
                <a:cs typeface="Arial" panose="020B0604020202020204" pitchFamily="34" charset="0"/>
              </a:rPr>
              <a:t>Q</a:t>
            </a:r>
          </a:p>
        </p:txBody>
      </p:sp>
      <p:grpSp>
        <p:nvGrpSpPr>
          <p:cNvPr id="12" name="Group 11">
            <a:extLst>
              <a:ext uri="{FF2B5EF4-FFF2-40B4-BE49-F238E27FC236}">
                <a16:creationId xmlns:a16="http://schemas.microsoft.com/office/drawing/2014/main" id="{336CBFA6-BCAA-4431-8105-BB7E1FFE58D9}"/>
              </a:ext>
            </a:extLst>
          </p:cNvPr>
          <p:cNvGrpSpPr/>
          <p:nvPr/>
        </p:nvGrpSpPr>
        <p:grpSpPr>
          <a:xfrm>
            <a:off x="1213199" y="2927192"/>
            <a:ext cx="7473601" cy="356712"/>
            <a:chOff x="1213199" y="2112725"/>
            <a:chExt cx="7473601" cy="356712"/>
          </a:xfrm>
        </p:grpSpPr>
        <p:sp>
          <p:nvSpPr>
            <p:cNvPr id="13" name="Title 1">
              <a:extLst>
                <a:ext uri="{FF2B5EF4-FFF2-40B4-BE49-F238E27FC236}">
                  <a16:creationId xmlns:a16="http://schemas.microsoft.com/office/drawing/2014/main" id="{ACEE04B5-3A47-4F78-917F-CF00424E7702}"/>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Related parties could artificially shift income to achieve tax benefits  </a:t>
              </a:r>
            </a:p>
          </p:txBody>
        </p:sp>
        <p:sp>
          <p:nvSpPr>
            <p:cNvPr id="14" name="Oval 13">
              <a:extLst>
                <a:ext uri="{FF2B5EF4-FFF2-40B4-BE49-F238E27FC236}">
                  <a16:creationId xmlns:a16="http://schemas.microsoft.com/office/drawing/2014/main" id="{A9C3EA3B-B9BC-4A46-AEC0-806FE4805690}"/>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B</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84759083-C68C-46B8-AD50-02920CEB7846}"/>
              </a:ext>
            </a:extLst>
          </p:cNvPr>
          <p:cNvGrpSpPr/>
          <p:nvPr/>
        </p:nvGrpSpPr>
        <p:grpSpPr>
          <a:xfrm>
            <a:off x="1213199" y="3406859"/>
            <a:ext cx="6296311" cy="818348"/>
            <a:chOff x="1213199" y="2112725"/>
            <a:chExt cx="6296311" cy="818348"/>
          </a:xfrm>
        </p:grpSpPr>
        <p:sp>
          <p:nvSpPr>
            <p:cNvPr id="16" name="Title 1">
              <a:extLst>
                <a:ext uri="{FF2B5EF4-FFF2-40B4-BE49-F238E27FC236}">
                  <a16:creationId xmlns:a16="http://schemas.microsoft.com/office/drawing/2014/main" id="{00A94DC9-8C47-437C-B778-C900A1D3F1CC}"/>
                </a:ext>
              </a:extLst>
            </p:cNvPr>
            <p:cNvSpPr txBox="1">
              <a:spLocks/>
            </p:cNvSpPr>
            <p:nvPr/>
          </p:nvSpPr>
          <p:spPr>
            <a:xfrm>
              <a:off x="1710000" y="2192409"/>
              <a:ext cx="5799510" cy="738664"/>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Transaction shift could result in transactions escaping taxation as unrelated business income or regular tax through unrecognized income or unwarranted deductions  </a:t>
              </a:r>
            </a:p>
          </p:txBody>
        </p:sp>
        <p:sp>
          <p:nvSpPr>
            <p:cNvPr id="17" name="Oval 16">
              <a:extLst>
                <a:ext uri="{FF2B5EF4-FFF2-40B4-BE49-F238E27FC236}">
                  <a16:creationId xmlns:a16="http://schemas.microsoft.com/office/drawing/2014/main" id="{550B08F5-1806-4075-860A-B3B4ABAE9E3D}"/>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C</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9FEDA437-F315-4622-8094-EF909A7A23B4}"/>
              </a:ext>
            </a:extLst>
          </p:cNvPr>
          <p:cNvGrpSpPr/>
          <p:nvPr/>
        </p:nvGrpSpPr>
        <p:grpSpPr>
          <a:xfrm>
            <a:off x="1213199" y="4343725"/>
            <a:ext cx="7473601" cy="356712"/>
            <a:chOff x="1213199" y="2112725"/>
            <a:chExt cx="7473601" cy="356712"/>
          </a:xfrm>
        </p:grpSpPr>
        <p:sp>
          <p:nvSpPr>
            <p:cNvPr id="19" name="Title 1">
              <a:extLst>
                <a:ext uri="{FF2B5EF4-FFF2-40B4-BE49-F238E27FC236}">
                  <a16:creationId xmlns:a16="http://schemas.microsoft.com/office/drawing/2014/main" id="{658227BB-D5A7-4C43-9B85-6A18EC3C850C}"/>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All of the above</a:t>
              </a:r>
            </a:p>
          </p:txBody>
        </p:sp>
        <p:sp>
          <p:nvSpPr>
            <p:cNvPr id="20" name="Oval 19">
              <a:extLst>
                <a:ext uri="{FF2B5EF4-FFF2-40B4-BE49-F238E27FC236}">
                  <a16:creationId xmlns:a16="http://schemas.microsoft.com/office/drawing/2014/main" id="{372C00D5-CCCA-46B5-B2A7-242496419E0A}"/>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D</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15851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1800" y="660273"/>
            <a:ext cx="3161000" cy="1678104"/>
          </a:xfrm>
          <a:prstGeom prst="rect">
            <a:avLst/>
          </a:prstGeom>
        </p:spPr>
        <p:txBody>
          <a:bodyPr lIns="0" tIns="0" rIns="0" bIns="0"/>
          <a:lstStyle>
            <a:defPPr>
              <a:defRPr lang="en-US"/>
            </a:defPPr>
            <a:lvl1pPr>
              <a:lnSpc>
                <a:spcPct val="100000"/>
              </a:lnSpc>
              <a:spcBef>
                <a:spcPct val="0"/>
              </a:spcBef>
              <a:buNone/>
              <a:defRPr sz="2500" b="0" baseline="0">
                <a:solidFill>
                  <a:srgbClr val="2E2E38"/>
                </a:solidFill>
                <a:latin typeface="Arial" panose="020B0604020202020204" pitchFamily="34" charset="0"/>
                <a:ea typeface="+mj-ea"/>
                <a:cs typeface="Arial" pitchFamily="34" charset="0"/>
              </a:defRPr>
            </a:lvl1pPr>
          </a:lstStyle>
          <a:p>
            <a:r>
              <a:rPr lang="en-US" dirty="0"/>
              <a:t>Joint venture</a:t>
            </a:r>
            <a:br>
              <a:rPr lang="en-US" dirty="0"/>
            </a:br>
            <a:r>
              <a:rPr lang="en-US" dirty="0"/>
              <a:t>choice of entity considerations</a:t>
            </a:r>
            <a:endParaRPr lang="en-GB" dirty="0"/>
          </a:p>
        </p:txBody>
      </p:sp>
    </p:spTree>
    <p:extLst>
      <p:ext uri="{BB962C8B-B14F-4D97-AF65-F5344CB8AC3E}">
        <p14:creationId xmlns:p14="http://schemas.microsoft.com/office/powerpoint/2010/main" val="1737388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JV?</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A joint venture (JV) is an association of two or more parties coming together to jointly undertake a project and share in the profits and losses.</a:t>
            </a:r>
          </a:p>
          <a:p>
            <a:pPr>
              <a:spcAft>
                <a:spcPts val="600"/>
              </a:spcAft>
            </a:pPr>
            <a:r>
              <a:rPr lang="en-US" dirty="0"/>
              <a:t>May be a separate entity or may represent a contractual relationship:</a:t>
            </a:r>
          </a:p>
          <a:p>
            <a:pPr marL="685800" lvl="1" indent="-342900">
              <a:spcAft>
                <a:spcPts val="600"/>
              </a:spcAft>
            </a:pPr>
            <a:r>
              <a:rPr lang="en-US" dirty="0"/>
              <a:t>Partnership</a:t>
            </a:r>
          </a:p>
          <a:p>
            <a:pPr marL="685800" lvl="1" indent="-342900">
              <a:spcAft>
                <a:spcPts val="600"/>
              </a:spcAft>
            </a:pPr>
            <a:r>
              <a:rPr lang="en-US" dirty="0"/>
              <a:t>LLC</a:t>
            </a:r>
          </a:p>
          <a:p>
            <a:pPr marL="685800" lvl="1" indent="-342900">
              <a:spcAft>
                <a:spcPts val="600"/>
              </a:spcAft>
            </a:pPr>
            <a:r>
              <a:rPr lang="en-US" dirty="0"/>
              <a:t>Corporation</a:t>
            </a:r>
          </a:p>
          <a:p>
            <a:pPr marL="685800" lvl="1" indent="-342900">
              <a:spcAft>
                <a:spcPts val="600"/>
              </a:spcAft>
            </a:pPr>
            <a:r>
              <a:rPr lang="en-US" dirty="0"/>
              <a:t>Exempt organization</a:t>
            </a:r>
          </a:p>
          <a:p>
            <a:pPr marL="685800" lvl="1" indent="-342900">
              <a:spcAft>
                <a:spcPts val="600"/>
              </a:spcAft>
            </a:pPr>
            <a:r>
              <a:rPr lang="en-US" dirty="0"/>
              <a:t>Joint operating agreement</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 JV?</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Raise capital</a:t>
            </a:r>
          </a:p>
          <a:p>
            <a:pPr>
              <a:spcAft>
                <a:spcPts val="600"/>
              </a:spcAft>
            </a:pPr>
            <a:r>
              <a:rPr lang="en-US" dirty="0"/>
              <a:t>Pool resources</a:t>
            </a:r>
          </a:p>
          <a:p>
            <a:pPr>
              <a:spcAft>
                <a:spcPts val="600"/>
              </a:spcAft>
            </a:pPr>
            <a:r>
              <a:rPr lang="en-US" dirty="0"/>
              <a:t>Share costs</a:t>
            </a:r>
          </a:p>
          <a:p>
            <a:pPr>
              <a:spcAft>
                <a:spcPts val="600"/>
              </a:spcAft>
            </a:pPr>
            <a:r>
              <a:rPr lang="en-US" dirty="0"/>
              <a:t>Diversify and spread risk</a:t>
            </a:r>
          </a:p>
          <a:p>
            <a:pPr>
              <a:spcAft>
                <a:spcPts val="600"/>
              </a:spcAft>
            </a:pPr>
            <a:r>
              <a:rPr lang="en-US" dirty="0"/>
              <a:t>Combine expertise</a:t>
            </a:r>
          </a:p>
          <a:p>
            <a:pPr>
              <a:spcAft>
                <a:spcPts val="600"/>
              </a:spcAft>
            </a:pPr>
            <a:r>
              <a:rPr lang="en-US" dirty="0"/>
              <a:t>Provide new services to community</a:t>
            </a:r>
            <a:endParaRPr lang="en-GB" dirty="0"/>
          </a:p>
        </p:txBody>
      </p:sp>
    </p:spTree>
    <p:extLst>
      <p:ext uri="{BB962C8B-B14F-4D97-AF65-F5344CB8AC3E}">
        <p14:creationId xmlns:p14="http://schemas.microsoft.com/office/powerpoint/2010/main" val="1438597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JVs</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JV with EO(s)</a:t>
            </a:r>
          </a:p>
          <a:p>
            <a:pPr>
              <a:spcAft>
                <a:spcPts val="600"/>
              </a:spcAft>
            </a:pPr>
            <a:r>
              <a:rPr lang="en-US" dirty="0"/>
              <a:t>JV with for-profit organization(s)</a:t>
            </a:r>
          </a:p>
          <a:p>
            <a:pPr>
              <a:spcAft>
                <a:spcPts val="600"/>
              </a:spcAft>
            </a:pPr>
            <a:r>
              <a:rPr lang="en-US" dirty="0"/>
              <a:t>Whole-entity JV vs. ancillary JV</a:t>
            </a:r>
          </a:p>
        </p:txBody>
      </p:sp>
    </p:spTree>
    <p:extLst>
      <p:ext uri="{BB962C8B-B14F-4D97-AF65-F5344CB8AC3E}">
        <p14:creationId xmlns:p14="http://schemas.microsoft.com/office/powerpoint/2010/main" val="969724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we care?</a:t>
            </a:r>
            <a:br>
              <a:rPr lang="en-GB" dirty="0"/>
            </a:br>
            <a:r>
              <a:rPr lang="en-GB" sz="1600" dirty="0"/>
              <a:t>Exemption issues raised by JVs</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Private inurement doctrine</a:t>
            </a:r>
          </a:p>
          <a:p>
            <a:pPr>
              <a:spcAft>
                <a:spcPts val="600"/>
              </a:spcAft>
            </a:pPr>
            <a:r>
              <a:rPr lang="en-US" dirty="0"/>
              <a:t>Intermediate sanctions</a:t>
            </a:r>
          </a:p>
          <a:p>
            <a:pPr>
              <a:spcAft>
                <a:spcPts val="600"/>
              </a:spcAft>
            </a:pPr>
            <a:r>
              <a:rPr lang="en-US" dirty="0"/>
              <a:t>Private benefit doctrine</a:t>
            </a:r>
          </a:p>
          <a:p>
            <a:pPr>
              <a:spcAft>
                <a:spcPts val="600"/>
              </a:spcAft>
            </a:pPr>
            <a:r>
              <a:rPr lang="en-US" dirty="0"/>
              <a:t>UBTI</a:t>
            </a:r>
          </a:p>
          <a:p>
            <a:pPr>
              <a:spcAft>
                <a:spcPts val="600"/>
              </a:spcAft>
            </a:pPr>
            <a:r>
              <a:rPr lang="en-US" dirty="0"/>
              <a:t>Section 501(r)</a:t>
            </a:r>
            <a:endParaRPr lang="en-GB" dirty="0"/>
          </a:p>
        </p:txBody>
      </p:sp>
    </p:spTree>
    <p:extLst>
      <p:ext uri="{BB962C8B-B14F-4D97-AF65-F5344CB8AC3E}">
        <p14:creationId xmlns:p14="http://schemas.microsoft.com/office/powerpoint/2010/main" val="2301691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issues to consider when choosing a JV structure</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Structures based on related activity vs. unrelated activity</a:t>
            </a:r>
          </a:p>
          <a:p>
            <a:pPr marL="685800" lvl="1" indent="-342900">
              <a:spcAft>
                <a:spcPts val="600"/>
              </a:spcAft>
            </a:pPr>
            <a:r>
              <a:rPr lang="en-US" dirty="0"/>
              <a:t>UBTI planning</a:t>
            </a:r>
          </a:p>
          <a:p>
            <a:pPr>
              <a:spcAft>
                <a:spcPts val="600"/>
              </a:spcAft>
            </a:pPr>
            <a:r>
              <a:rPr lang="en-US" dirty="0"/>
              <a:t>Exempt vs. for-profit partners</a:t>
            </a:r>
          </a:p>
          <a:p>
            <a:pPr>
              <a:spcAft>
                <a:spcPts val="600"/>
              </a:spcAft>
            </a:pPr>
            <a:r>
              <a:rPr lang="en-US" dirty="0"/>
              <a:t>Admission of new members in the future</a:t>
            </a:r>
          </a:p>
          <a:p>
            <a:pPr>
              <a:spcAft>
                <a:spcPts val="600"/>
              </a:spcAft>
            </a:pPr>
            <a:r>
              <a:rPr lang="en-US" dirty="0"/>
              <a:t>Limited liability</a:t>
            </a:r>
          </a:p>
          <a:p>
            <a:pPr>
              <a:spcAft>
                <a:spcPts val="600"/>
              </a:spcAft>
            </a:pPr>
            <a:r>
              <a:rPr lang="en-US" dirty="0"/>
              <a:t>Valuation of assets</a:t>
            </a:r>
          </a:p>
          <a:p>
            <a:pPr>
              <a:spcAft>
                <a:spcPts val="600"/>
              </a:spcAft>
            </a:pPr>
            <a:r>
              <a:rPr lang="en-US" dirty="0"/>
              <a:t>Governance/management structure</a:t>
            </a:r>
          </a:p>
          <a:p>
            <a:pPr>
              <a:spcAft>
                <a:spcPts val="600"/>
              </a:spcAft>
            </a:pPr>
            <a:r>
              <a:rPr lang="en-US" dirty="0"/>
              <a:t>Exit strategy</a:t>
            </a:r>
          </a:p>
          <a:p>
            <a:pPr>
              <a:spcAft>
                <a:spcPts val="600"/>
              </a:spcAft>
            </a:pPr>
            <a:r>
              <a:rPr lang="en-US" dirty="0"/>
              <a:t>Legal issues</a:t>
            </a:r>
          </a:p>
          <a:p>
            <a:pPr marL="685800" lvl="1" indent="-342900">
              <a:spcAft>
                <a:spcPts val="600"/>
              </a:spcAft>
            </a:pPr>
            <a:r>
              <a:rPr lang="en-US" dirty="0"/>
              <a:t>Federal and state anti-kickback laws</a:t>
            </a:r>
          </a:p>
          <a:p>
            <a:pPr marL="685800" lvl="1" indent="-342900">
              <a:spcAft>
                <a:spcPts val="600"/>
              </a:spcAft>
            </a:pPr>
            <a:r>
              <a:rPr lang="en-US" dirty="0"/>
              <a:t>Stark Law</a:t>
            </a:r>
          </a:p>
          <a:p>
            <a:pPr marL="685800" lvl="1" indent="-342900">
              <a:spcAft>
                <a:spcPts val="600"/>
              </a:spcAft>
            </a:pPr>
            <a:r>
              <a:rPr lang="en-US" dirty="0"/>
              <a:t>Antitrust laws</a:t>
            </a:r>
            <a:endParaRPr lang="en-GB" dirty="0"/>
          </a:p>
        </p:txBody>
      </p:sp>
    </p:spTree>
    <p:extLst>
      <p:ext uri="{BB962C8B-B14F-4D97-AF65-F5344CB8AC3E}">
        <p14:creationId xmlns:p14="http://schemas.microsoft.com/office/powerpoint/2010/main" val="915763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JV organizations with other EOs</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For-profit corporations</a:t>
            </a:r>
          </a:p>
          <a:p>
            <a:pPr marL="685800" lvl="1" indent="-342900">
              <a:spcAft>
                <a:spcPts val="600"/>
              </a:spcAft>
            </a:pPr>
            <a:r>
              <a:rPr lang="en-US" dirty="0"/>
              <a:t>Don’t use for-profit corporations unless joint venture is an unrelated activity</a:t>
            </a:r>
          </a:p>
          <a:p>
            <a:pPr>
              <a:spcAft>
                <a:spcPts val="600"/>
              </a:spcAft>
            </a:pPr>
            <a:r>
              <a:rPr lang="en-US" dirty="0"/>
              <a:t>Supporting organizations</a:t>
            </a:r>
          </a:p>
          <a:p>
            <a:pPr>
              <a:spcAft>
                <a:spcPts val="600"/>
              </a:spcAft>
            </a:pPr>
            <a:r>
              <a:rPr lang="en-US" dirty="0"/>
              <a:t>Partnerships</a:t>
            </a:r>
          </a:p>
          <a:p>
            <a:pPr>
              <a:spcAft>
                <a:spcPts val="600"/>
              </a:spcAft>
            </a:pPr>
            <a:r>
              <a:rPr lang="en-US" dirty="0"/>
              <a:t>LLCs (separate exemption)</a:t>
            </a:r>
          </a:p>
          <a:p>
            <a:pPr>
              <a:spcAft>
                <a:spcPts val="600"/>
              </a:spcAft>
            </a:pPr>
            <a:r>
              <a:rPr lang="en-US" dirty="0"/>
              <a:t>LLCs (no separate exemption)</a:t>
            </a:r>
          </a:p>
          <a:p>
            <a:pPr>
              <a:spcAft>
                <a:spcPts val="600"/>
              </a:spcAft>
            </a:pPr>
            <a:r>
              <a:rPr lang="en-US" dirty="0"/>
              <a:t>Joint operating agreements</a:t>
            </a:r>
            <a:endParaRPr lang="en-GB" dirty="0"/>
          </a:p>
        </p:txBody>
      </p:sp>
    </p:spTree>
    <p:extLst>
      <p:ext uri="{BB962C8B-B14F-4D97-AF65-F5344CB8AC3E}">
        <p14:creationId xmlns:p14="http://schemas.microsoft.com/office/powerpoint/2010/main" val="150609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grpSp>
        <p:nvGrpSpPr>
          <p:cNvPr id="20" name="Group 19">
            <a:extLst>
              <a:ext uri="{FF2B5EF4-FFF2-40B4-BE49-F238E27FC236}">
                <a16:creationId xmlns:a16="http://schemas.microsoft.com/office/drawing/2014/main" id="{1B024B7F-E91C-4D2F-8170-7C2A4E4B0C53}"/>
              </a:ext>
            </a:extLst>
          </p:cNvPr>
          <p:cNvGrpSpPr/>
          <p:nvPr/>
        </p:nvGrpSpPr>
        <p:grpSpPr>
          <a:xfrm>
            <a:off x="460665" y="1138994"/>
            <a:ext cx="8227722" cy="629303"/>
            <a:chOff x="460665" y="1138994"/>
            <a:chExt cx="8227722" cy="629303"/>
          </a:xfrm>
        </p:grpSpPr>
        <p:sp>
          <p:nvSpPr>
            <p:cNvPr id="6" name="Rectangle 5">
              <a:extLst>
                <a:ext uri="{FF2B5EF4-FFF2-40B4-BE49-F238E27FC236}">
                  <a16:creationId xmlns:a16="http://schemas.microsoft.com/office/drawing/2014/main" id="{D33AA520-FAFE-48D5-9D7D-94E03AE210A8}"/>
                </a:ext>
              </a:extLst>
            </p:cNvPr>
            <p:cNvSpPr/>
            <p:nvPr/>
          </p:nvSpPr>
          <p:spPr bwMode="auto">
            <a:xfrm>
              <a:off x="597824" y="1138994"/>
              <a:ext cx="8090563" cy="629303"/>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marR="0" lvl="2" indent="0" algn="l" defTabSz="914400" rtl="0" eaLnBrk="1" fontAlgn="auto" latinLnBrk="0" hangingPunct="1">
                <a:lnSpc>
                  <a:spcPct val="100000"/>
                </a:lnSpc>
                <a:spcBef>
                  <a:spcPts val="0"/>
                </a:spcBef>
                <a:spcAft>
                  <a:spcPts val="600"/>
                </a:spcAft>
                <a:buClr>
                  <a:srgbClr val="FFD200"/>
                </a:buClr>
                <a:buSzPct val="75000"/>
                <a:buFontTx/>
                <a:buNone/>
                <a:tabLst/>
                <a:defRPr/>
              </a:pPr>
              <a:r>
                <a:rPr kumimoji="0" lang="en-IN" sz="1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Recognize the basics of maintaining tax-exempt status and unrelated business taxable income (UBTI) streams</a:t>
              </a:r>
            </a:p>
          </p:txBody>
        </p:sp>
        <p:sp>
          <p:nvSpPr>
            <p:cNvPr id="7" name="Rectangle 6">
              <a:extLst>
                <a:ext uri="{FF2B5EF4-FFF2-40B4-BE49-F238E27FC236}">
                  <a16:creationId xmlns:a16="http://schemas.microsoft.com/office/drawing/2014/main" id="{B44D012C-45C0-42FE-8C75-8C8EE371E722}"/>
                </a:ext>
              </a:extLst>
            </p:cNvPr>
            <p:cNvSpPr/>
            <p:nvPr/>
          </p:nvSpPr>
          <p:spPr>
            <a:xfrm>
              <a:off x="460665" y="1316485"/>
              <a:ext cx="274320" cy="27432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grpSp>
      <p:grpSp>
        <p:nvGrpSpPr>
          <p:cNvPr id="21" name="Group 20">
            <a:extLst>
              <a:ext uri="{FF2B5EF4-FFF2-40B4-BE49-F238E27FC236}">
                <a16:creationId xmlns:a16="http://schemas.microsoft.com/office/drawing/2014/main" id="{B6BF83E2-0D5B-429D-8E3B-CADC4680E00B}"/>
              </a:ext>
            </a:extLst>
          </p:cNvPr>
          <p:cNvGrpSpPr/>
          <p:nvPr/>
        </p:nvGrpSpPr>
        <p:grpSpPr>
          <a:xfrm>
            <a:off x="460665" y="2012478"/>
            <a:ext cx="8227722" cy="629303"/>
            <a:chOff x="460665" y="2012478"/>
            <a:chExt cx="8227722" cy="629303"/>
          </a:xfrm>
        </p:grpSpPr>
        <p:sp>
          <p:nvSpPr>
            <p:cNvPr id="8" name="Rectangle 7">
              <a:extLst>
                <a:ext uri="{FF2B5EF4-FFF2-40B4-BE49-F238E27FC236}">
                  <a16:creationId xmlns:a16="http://schemas.microsoft.com/office/drawing/2014/main" id="{67AB4CAC-1E04-4DA4-96D4-FAB404F8AF26}"/>
                </a:ext>
              </a:extLst>
            </p:cNvPr>
            <p:cNvSpPr/>
            <p:nvPr/>
          </p:nvSpPr>
          <p:spPr bwMode="auto">
            <a:xfrm>
              <a:off x="597824" y="2012478"/>
              <a:ext cx="8090563" cy="629303"/>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marR="0" lvl="2" indent="0" algn="l" defTabSz="914400" rtl="0" eaLnBrk="1" fontAlgn="auto" latinLnBrk="0" hangingPunct="1">
                <a:lnSpc>
                  <a:spcPct val="100000"/>
                </a:lnSpc>
                <a:spcBef>
                  <a:spcPts val="0"/>
                </a:spcBef>
                <a:spcAft>
                  <a:spcPts val="600"/>
                </a:spcAft>
                <a:buClr>
                  <a:srgbClr val="FFD200"/>
                </a:buClr>
                <a:buSzPct val="75000"/>
                <a:buFontTx/>
                <a:buNone/>
                <a:tabLst/>
                <a:defRPr/>
              </a:pPr>
              <a:r>
                <a:rPr kumimoji="0" lang="en-IN" sz="1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Identify basic entity structures for wholly owned subsidiaries and determine the best structure for a given situation considering the various considerations</a:t>
              </a:r>
            </a:p>
          </p:txBody>
        </p:sp>
        <p:sp>
          <p:nvSpPr>
            <p:cNvPr id="9" name="Rectangle 8">
              <a:extLst>
                <a:ext uri="{FF2B5EF4-FFF2-40B4-BE49-F238E27FC236}">
                  <a16:creationId xmlns:a16="http://schemas.microsoft.com/office/drawing/2014/main" id="{F76D4402-937D-4D4D-B2E4-9CEC60079477}"/>
                </a:ext>
              </a:extLst>
            </p:cNvPr>
            <p:cNvSpPr/>
            <p:nvPr/>
          </p:nvSpPr>
          <p:spPr>
            <a:xfrm>
              <a:off x="460665" y="2189969"/>
              <a:ext cx="274320" cy="27432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grpSp>
      <p:grpSp>
        <p:nvGrpSpPr>
          <p:cNvPr id="22" name="Group 21">
            <a:extLst>
              <a:ext uri="{FF2B5EF4-FFF2-40B4-BE49-F238E27FC236}">
                <a16:creationId xmlns:a16="http://schemas.microsoft.com/office/drawing/2014/main" id="{EB67B073-E3A0-4215-8EF0-A931FB74DDFB}"/>
              </a:ext>
            </a:extLst>
          </p:cNvPr>
          <p:cNvGrpSpPr/>
          <p:nvPr/>
        </p:nvGrpSpPr>
        <p:grpSpPr>
          <a:xfrm>
            <a:off x="460665" y="2885962"/>
            <a:ext cx="8227722" cy="398903"/>
            <a:chOff x="460665" y="2963784"/>
            <a:chExt cx="8227722" cy="398903"/>
          </a:xfrm>
        </p:grpSpPr>
        <p:sp>
          <p:nvSpPr>
            <p:cNvPr id="10" name="Rectangle 9">
              <a:extLst>
                <a:ext uri="{FF2B5EF4-FFF2-40B4-BE49-F238E27FC236}">
                  <a16:creationId xmlns:a16="http://schemas.microsoft.com/office/drawing/2014/main" id="{BB2BCCB7-13A0-4B04-95CE-13C02511532C}"/>
                </a:ext>
              </a:extLst>
            </p:cNvPr>
            <p:cNvSpPr/>
            <p:nvPr/>
          </p:nvSpPr>
          <p:spPr bwMode="auto">
            <a:xfrm>
              <a:off x="597824" y="2963784"/>
              <a:ext cx="8090563" cy="398903"/>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marR="0" lvl="2" indent="0" algn="l" defTabSz="914400" rtl="0" eaLnBrk="1" fontAlgn="auto" latinLnBrk="0" hangingPunct="1">
                <a:lnSpc>
                  <a:spcPct val="100000"/>
                </a:lnSpc>
                <a:spcBef>
                  <a:spcPts val="0"/>
                </a:spcBef>
                <a:spcAft>
                  <a:spcPts val="600"/>
                </a:spcAft>
                <a:buClr>
                  <a:srgbClr val="FFD200"/>
                </a:buClr>
                <a:buSzPct val="75000"/>
                <a:buFontTx/>
                <a:buNone/>
                <a:tabLst/>
                <a:defRPr/>
              </a:pPr>
              <a:r>
                <a:rPr kumimoji="0" lang="en-IN" sz="1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Compare certain exit strategies for subsidiaries</a:t>
              </a:r>
            </a:p>
          </p:txBody>
        </p:sp>
        <p:sp>
          <p:nvSpPr>
            <p:cNvPr id="11" name="Rectangle 10">
              <a:extLst>
                <a:ext uri="{FF2B5EF4-FFF2-40B4-BE49-F238E27FC236}">
                  <a16:creationId xmlns:a16="http://schemas.microsoft.com/office/drawing/2014/main" id="{DFBEBC5A-B8B9-4288-81CD-83BE713D5128}"/>
                </a:ext>
              </a:extLst>
            </p:cNvPr>
            <p:cNvSpPr/>
            <p:nvPr/>
          </p:nvSpPr>
          <p:spPr>
            <a:xfrm>
              <a:off x="460665" y="3026075"/>
              <a:ext cx="274320" cy="27432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grpSp>
      <p:grpSp>
        <p:nvGrpSpPr>
          <p:cNvPr id="23" name="Group 22">
            <a:extLst>
              <a:ext uri="{FF2B5EF4-FFF2-40B4-BE49-F238E27FC236}">
                <a16:creationId xmlns:a16="http://schemas.microsoft.com/office/drawing/2014/main" id="{9C77E3AF-5CCD-4D90-B664-0614B837D9FD}"/>
              </a:ext>
            </a:extLst>
          </p:cNvPr>
          <p:cNvGrpSpPr/>
          <p:nvPr/>
        </p:nvGrpSpPr>
        <p:grpSpPr>
          <a:xfrm>
            <a:off x="460665" y="3529046"/>
            <a:ext cx="8227722" cy="629303"/>
            <a:chOff x="460665" y="3544526"/>
            <a:chExt cx="8227722" cy="629303"/>
          </a:xfrm>
        </p:grpSpPr>
        <p:sp>
          <p:nvSpPr>
            <p:cNvPr id="12" name="Rectangle 11">
              <a:extLst>
                <a:ext uri="{FF2B5EF4-FFF2-40B4-BE49-F238E27FC236}">
                  <a16:creationId xmlns:a16="http://schemas.microsoft.com/office/drawing/2014/main" id="{7D6CDB82-0BB4-4393-BBDF-F8E784B9B519}"/>
                </a:ext>
              </a:extLst>
            </p:cNvPr>
            <p:cNvSpPr/>
            <p:nvPr/>
          </p:nvSpPr>
          <p:spPr bwMode="auto">
            <a:xfrm>
              <a:off x="597824" y="3544526"/>
              <a:ext cx="8090563" cy="629303"/>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marR="0" lvl="2" indent="0" algn="l" defTabSz="914400" rtl="0" eaLnBrk="1" fontAlgn="auto" latinLnBrk="0" hangingPunct="1">
                <a:lnSpc>
                  <a:spcPct val="100000"/>
                </a:lnSpc>
                <a:spcBef>
                  <a:spcPts val="0"/>
                </a:spcBef>
                <a:spcAft>
                  <a:spcPts val="600"/>
                </a:spcAft>
                <a:buClr>
                  <a:srgbClr val="FFD200"/>
                </a:buClr>
                <a:buSzPct val="75000"/>
                <a:buFontTx/>
                <a:buNone/>
                <a:tabLst/>
                <a:defRPr/>
              </a:pPr>
              <a:r>
                <a:rPr kumimoji="0" lang="en-IN" sz="1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Classify basic structures for joint ventures (JVs) with third parties and determine the best structure for a given situation given the various considerations</a:t>
              </a:r>
            </a:p>
          </p:txBody>
        </p:sp>
        <p:sp>
          <p:nvSpPr>
            <p:cNvPr id="13" name="Rectangle 12">
              <a:extLst>
                <a:ext uri="{FF2B5EF4-FFF2-40B4-BE49-F238E27FC236}">
                  <a16:creationId xmlns:a16="http://schemas.microsoft.com/office/drawing/2014/main" id="{893BCF4B-6EA7-4250-8BF1-E7B57628B0BD}"/>
                </a:ext>
              </a:extLst>
            </p:cNvPr>
            <p:cNvSpPr/>
            <p:nvPr/>
          </p:nvSpPr>
          <p:spPr>
            <a:xfrm>
              <a:off x="460665" y="3722017"/>
              <a:ext cx="274320" cy="27432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grpSp>
      <p:grpSp>
        <p:nvGrpSpPr>
          <p:cNvPr id="24" name="Group 23">
            <a:extLst>
              <a:ext uri="{FF2B5EF4-FFF2-40B4-BE49-F238E27FC236}">
                <a16:creationId xmlns:a16="http://schemas.microsoft.com/office/drawing/2014/main" id="{0304811C-D42E-44FB-96FE-80DE923539B4}"/>
              </a:ext>
            </a:extLst>
          </p:cNvPr>
          <p:cNvGrpSpPr/>
          <p:nvPr/>
        </p:nvGrpSpPr>
        <p:grpSpPr>
          <a:xfrm>
            <a:off x="460665" y="4402530"/>
            <a:ext cx="8227722" cy="398903"/>
            <a:chOff x="460665" y="4499668"/>
            <a:chExt cx="8227722" cy="398903"/>
          </a:xfrm>
        </p:grpSpPr>
        <p:sp>
          <p:nvSpPr>
            <p:cNvPr id="14" name="Rectangle 13">
              <a:extLst>
                <a:ext uri="{FF2B5EF4-FFF2-40B4-BE49-F238E27FC236}">
                  <a16:creationId xmlns:a16="http://schemas.microsoft.com/office/drawing/2014/main" id="{18077A44-69E7-4E7E-9C90-2A42F42DCE70}"/>
                </a:ext>
              </a:extLst>
            </p:cNvPr>
            <p:cNvSpPr/>
            <p:nvPr/>
          </p:nvSpPr>
          <p:spPr bwMode="auto">
            <a:xfrm>
              <a:off x="597824" y="4499668"/>
              <a:ext cx="8090563" cy="398903"/>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marR="0" lvl="2" indent="0" algn="l" defTabSz="914400" rtl="0" eaLnBrk="1" fontAlgn="auto" latinLnBrk="0" hangingPunct="1">
                <a:lnSpc>
                  <a:spcPct val="100000"/>
                </a:lnSpc>
                <a:spcBef>
                  <a:spcPts val="0"/>
                </a:spcBef>
                <a:spcAft>
                  <a:spcPts val="600"/>
                </a:spcAft>
                <a:buClr>
                  <a:srgbClr val="FFD200"/>
                </a:buClr>
                <a:buSzPct val="75000"/>
                <a:buFontTx/>
                <a:buNone/>
                <a:tabLst/>
                <a:defRPr/>
              </a:pPr>
              <a:r>
                <a:rPr kumimoji="0" lang="en-IN" sz="1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List other subsidiary considerations </a:t>
              </a:r>
            </a:p>
          </p:txBody>
        </p:sp>
        <p:sp>
          <p:nvSpPr>
            <p:cNvPr id="15" name="Rectangle 14">
              <a:extLst>
                <a:ext uri="{FF2B5EF4-FFF2-40B4-BE49-F238E27FC236}">
                  <a16:creationId xmlns:a16="http://schemas.microsoft.com/office/drawing/2014/main" id="{1306D279-27C8-472C-BD0A-861704184E0B}"/>
                </a:ext>
              </a:extLst>
            </p:cNvPr>
            <p:cNvSpPr/>
            <p:nvPr/>
          </p:nvSpPr>
          <p:spPr>
            <a:xfrm>
              <a:off x="460665" y="4561959"/>
              <a:ext cx="274320" cy="27432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grpSp>
      <p:grpSp>
        <p:nvGrpSpPr>
          <p:cNvPr id="25" name="Group 24">
            <a:extLst>
              <a:ext uri="{FF2B5EF4-FFF2-40B4-BE49-F238E27FC236}">
                <a16:creationId xmlns:a16="http://schemas.microsoft.com/office/drawing/2014/main" id="{8C4E4468-C403-42A0-81F4-39E3EAEB9B4D}"/>
              </a:ext>
            </a:extLst>
          </p:cNvPr>
          <p:cNvGrpSpPr/>
          <p:nvPr/>
        </p:nvGrpSpPr>
        <p:grpSpPr>
          <a:xfrm>
            <a:off x="460665" y="5045614"/>
            <a:ext cx="8227722" cy="398903"/>
            <a:chOff x="460665" y="5123610"/>
            <a:chExt cx="8227722" cy="398903"/>
          </a:xfrm>
        </p:grpSpPr>
        <p:sp>
          <p:nvSpPr>
            <p:cNvPr id="16" name="Rectangle 15">
              <a:extLst>
                <a:ext uri="{FF2B5EF4-FFF2-40B4-BE49-F238E27FC236}">
                  <a16:creationId xmlns:a16="http://schemas.microsoft.com/office/drawing/2014/main" id="{75A438D2-7045-454A-9A09-1FA57083A889}"/>
                </a:ext>
              </a:extLst>
            </p:cNvPr>
            <p:cNvSpPr/>
            <p:nvPr/>
          </p:nvSpPr>
          <p:spPr bwMode="auto">
            <a:xfrm>
              <a:off x="597824" y="5123610"/>
              <a:ext cx="8090563" cy="398903"/>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marR="0" lvl="2" indent="0" algn="l" defTabSz="914400" rtl="0" eaLnBrk="1" fontAlgn="auto" latinLnBrk="0" hangingPunct="1">
                <a:lnSpc>
                  <a:spcPct val="100000"/>
                </a:lnSpc>
                <a:spcBef>
                  <a:spcPts val="0"/>
                </a:spcBef>
                <a:spcAft>
                  <a:spcPts val="600"/>
                </a:spcAft>
                <a:buClr>
                  <a:srgbClr val="FFD200"/>
                </a:buClr>
                <a:buSzPct val="75000"/>
                <a:buFontTx/>
                <a:buNone/>
                <a:tabLst/>
                <a:defRPr/>
              </a:pPr>
              <a:r>
                <a:rPr kumimoji="0" lang="en-IN" sz="1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Review 512(b)(13) transactions and transfer pricing considerations </a:t>
              </a:r>
            </a:p>
          </p:txBody>
        </p:sp>
        <p:sp>
          <p:nvSpPr>
            <p:cNvPr id="17" name="Rectangle 16">
              <a:extLst>
                <a:ext uri="{FF2B5EF4-FFF2-40B4-BE49-F238E27FC236}">
                  <a16:creationId xmlns:a16="http://schemas.microsoft.com/office/drawing/2014/main" id="{929C80C0-2D0B-4E0B-892E-27A071BFECF8}"/>
                </a:ext>
              </a:extLst>
            </p:cNvPr>
            <p:cNvSpPr/>
            <p:nvPr/>
          </p:nvSpPr>
          <p:spPr>
            <a:xfrm>
              <a:off x="460665" y="5185901"/>
              <a:ext cx="274320" cy="27432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grpSp>
      <p:grpSp>
        <p:nvGrpSpPr>
          <p:cNvPr id="26" name="Group 25">
            <a:extLst>
              <a:ext uri="{FF2B5EF4-FFF2-40B4-BE49-F238E27FC236}">
                <a16:creationId xmlns:a16="http://schemas.microsoft.com/office/drawing/2014/main" id="{50B095E6-7B0B-4E75-B9C2-EBCE16F20BED}"/>
              </a:ext>
            </a:extLst>
          </p:cNvPr>
          <p:cNvGrpSpPr/>
          <p:nvPr/>
        </p:nvGrpSpPr>
        <p:grpSpPr>
          <a:xfrm>
            <a:off x="460665" y="5688697"/>
            <a:ext cx="8227722" cy="398903"/>
            <a:chOff x="460665" y="5688697"/>
            <a:chExt cx="8227722" cy="398903"/>
          </a:xfrm>
        </p:grpSpPr>
        <p:sp>
          <p:nvSpPr>
            <p:cNvPr id="18" name="Rectangle 17">
              <a:extLst>
                <a:ext uri="{FF2B5EF4-FFF2-40B4-BE49-F238E27FC236}">
                  <a16:creationId xmlns:a16="http://schemas.microsoft.com/office/drawing/2014/main" id="{E8652BBB-3276-4E58-B3B1-529D7CE04F16}"/>
                </a:ext>
              </a:extLst>
            </p:cNvPr>
            <p:cNvSpPr/>
            <p:nvPr/>
          </p:nvSpPr>
          <p:spPr bwMode="auto">
            <a:xfrm>
              <a:off x="597824" y="5688697"/>
              <a:ext cx="8090563" cy="398903"/>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marR="0" lvl="2" indent="0" algn="l" defTabSz="914400" rtl="0" eaLnBrk="1" fontAlgn="auto" latinLnBrk="0" hangingPunct="1">
                <a:lnSpc>
                  <a:spcPct val="100000"/>
                </a:lnSpc>
                <a:spcBef>
                  <a:spcPts val="0"/>
                </a:spcBef>
                <a:spcAft>
                  <a:spcPts val="600"/>
                </a:spcAft>
                <a:buClr>
                  <a:srgbClr val="FFD200"/>
                </a:buClr>
                <a:buSzPct val="75000"/>
                <a:buFontTx/>
                <a:buNone/>
                <a:tabLst/>
                <a:defRPr/>
              </a:pPr>
              <a:r>
                <a:rPr kumimoji="0" lang="en-IN" sz="1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Specify how to report subsidiary information on a Form 990</a:t>
              </a:r>
            </a:p>
          </p:txBody>
        </p:sp>
        <p:sp>
          <p:nvSpPr>
            <p:cNvPr id="19" name="Rectangle 18">
              <a:extLst>
                <a:ext uri="{FF2B5EF4-FFF2-40B4-BE49-F238E27FC236}">
                  <a16:creationId xmlns:a16="http://schemas.microsoft.com/office/drawing/2014/main" id="{80C5FCD2-1F7C-4679-895A-CB33262BCE46}"/>
                </a:ext>
              </a:extLst>
            </p:cNvPr>
            <p:cNvSpPr/>
            <p:nvPr/>
          </p:nvSpPr>
          <p:spPr>
            <a:xfrm>
              <a:off x="460665" y="5750988"/>
              <a:ext cx="274320" cy="27432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grpSp>
    </p:spTree>
    <p:extLst>
      <p:ext uri="{BB962C8B-B14F-4D97-AF65-F5344CB8AC3E}">
        <p14:creationId xmlns:p14="http://schemas.microsoft.com/office/powerpoint/2010/main" val="1768316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JV organizations</a:t>
            </a:r>
            <a:br>
              <a:rPr lang="en-GB" dirty="0"/>
            </a:br>
            <a:r>
              <a:rPr lang="en-GB" sz="1600" dirty="0"/>
              <a:t>Corporations</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S corporation income flow-through as UBTI, even if exempt activity </a:t>
            </a:r>
          </a:p>
          <a:p>
            <a:pPr>
              <a:spcAft>
                <a:spcPts val="600"/>
              </a:spcAft>
            </a:pPr>
            <a:r>
              <a:rPr lang="en-US" dirty="0"/>
              <a:t>C corporation – income taxed at corporate level, even if exempt activity </a:t>
            </a:r>
          </a:p>
          <a:p>
            <a:pPr marL="685800" lvl="1" indent="-342900">
              <a:spcAft>
                <a:spcPts val="600"/>
              </a:spcAft>
            </a:pPr>
            <a:r>
              <a:rPr lang="en-US" dirty="0"/>
              <a:t>But dividends tax-free (no double tax)</a:t>
            </a:r>
          </a:p>
          <a:p>
            <a:pPr marL="685800" lvl="1" indent="-342900">
              <a:spcAft>
                <a:spcPts val="600"/>
              </a:spcAft>
            </a:pPr>
            <a:r>
              <a:rPr lang="en-US" dirty="0"/>
              <a:t>Consider using if unrelated activity</a:t>
            </a:r>
          </a:p>
          <a:p>
            <a:pPr marL="685800" lvl="1" indent="-342900">
              <a:spcAft>
                <a:spcPts val="600"/>
              </a:spcAft>
            </a:pPr>
            <a:r>
              <a:rPr lang="en-US" dirty="0"/>
              <a:t>Subsidiary can be whale</a:t>
            </a:r>
          </a:p>
          <a:p>
            <a:pPr marL="685800" lvl="1" indent="-342900">
              <a:spcAft>
                <a:spcPts val="600"/>
              </a:spcAft>
            </a:pPr>
            <a:r>
              <a:rPr lang="en-US" dirty="0"/>
              <a:t>Separateness issue</a:t>
            </a:r>
          </a:p>
        </p:txBody>
      </p:sp>
    </p:spTree>
    <p:extLst>
      <p:ext uri="{BB962C8B-B14F-4D97-AF65-F5344CB8AC3E}">
        <p14:creationId xmlns:p14="http://schemas.microsoft.com/office/powerpoint/2010/main" val="4097774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JV organizations</a:t>
            </a:r>
            <a:br>
              <a:rPr lang="en-GB" dirty="0"/>
            </a:br>
            <a:r>
              <a:rPr lang="en-GB" sz="1600" dirty="0"/>
              <a:t>Supporting organizations</a:t>
            </a:r>
          </a:p>
        </p:txBody>
      </p:sp>
      <p:sp>
        <p:nvSpPr>
          <p:cNvPr id="3" name="Content Placeholder 2"/>
          <p:cNvSpPr>
            <a:spLocks noGrp="1"/>
          </p:cNvSpPr>
          <p:nvPr>
            <p:ph idx="4294967295"/>
          </p:nvPr>
        </p:nvSpPr>
        <p:spPr>
          <a:xfrm>
            <a:off x="457200" y="1137921"/>
            <a:ext cx="8229600" cy="4951728"/>
          </a:xfrm>
        </p:spPr>
        <p:txBody>
          <a:bodyPr vert="horz" lIns="0" tIns="0" rIns="0" bIns="0" rtlCol="0" anchor="t" anchorCtr="0">
            <a:noAutofit/>
          </a:bodyPr>
          <a:lstStyle/>
          <a:p>
            <a:pPr marL="342900" lvl="1" indent="-342900">
              <a:spcAft>
                <a:spcPts val="600"/>
              </a:spcAft>
            </a:pPr>
            <a:r>
              <a:rPr lang="en-US" sz="1800" dirty="0"/>
              <a:t>Several types of supporting organizations:</a:t>
            </a:r>
          </a:p>
          <a:p>
            <a:pPr marL="685800" lvl="1" indent="-342900">
              <a:spcAft>
                <a:spcPts val="600"/>
              </a:spcAft>
            </a:pPr>
            <a:r>
              <a:rPr lang="en-US" dirty="0"/>
              <a:t>To qualify, supporting organization must be operated exclusively for the benefit of one or more supported organizations</a:t>
            </a:r>
          </a:p>
          <a:p>
            <a:pPr marL="685800" lvl="1" indent="-342900">
              <a:spcAft>
                <a:spcPts val="600"/>
              </a:spcAft>
            </a:pPr>
            <a:r>
              <a:rPr lang="en-US" sz="1800" dirty="0">
                <a:effectLst/>
                <a:latin typeface="Calibri" panose="020F0502020204030204" pitchFamily="34" charset="0"/>
                <a:ea typeface="Times New Roman" panose="02020603050405020304" pitchFamily="18" charset="0"/>
              </a:rPr>
              <a:t>Supported organization(s) need to exercise some level of control or attentiveness over the supporting organization</a:t>
            </a:r>
            <a:endParaRPr lang="en-US" dirty="0"/>
          </a:p>
          <a:p>
            <a:pPr marL="685800" lvl="1" indent="-342900">
              <a:spcAft>
                <a:spcPts val="600"/>
              </a:spcAft>
            </a:pPr>
            <a:r>
              <a:rPr lang="en-US" dirty="0"/>
              <a:t>No specific rules on how support is allocated among the supported organizations if joint venture</a:t>
            </a:r>
            <a:endParaRPr lang="en-GB" dirty="0"/>
          </a:p>
        </p:txBody>
      </p:sp>
    </p:spTree>
    <p:extLst>
      <p:ext uri="{BB962C8B-B14F-4D97-AF65-F5344CB8AC3E}">
        <p14:creationId xmlns:p14="http://schemas.microsoft.com/office/powerpoint/2010/main" val="1257308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JV organizations</a:t>
            </a:r>
            <a:br>
              <a:rPr lang="en-GB" dirty="0"/>
            </a:br>
            <a:r>
              <a:rPr lang="en-GB" sz="1600" dirty="0"/>
              <a:t>LLCs (no separate exemption)</a:t>
            </a:r>
          </a:p>
        </p:txBody>
      </p:sp>
      <p:sp>
        <p:nvSpPr>
          <p:cNvPr id="3" name="Content Placeholder 2"/>
          <p:cNvSpPr>
            <a:spLocks noGrp="1"/>
          </p:cNvSpPr>
          <p:nvPr>
            <p:ph idx="4294967295"/>
          </p:nvPr>
        </p:nvSpPr>
        <p:spPr>
          <a:xfrm>
            <a:off x="457200" y="1137921"/>
            <a:ext cx="8229600" cy="4951728"/>
          </a:xfrm>
        </p:spPr>
        <p:txBody>
          <a:bodyPr/>
          <a:lstStyle/>
          <a:p>
            <a:pPr marL="342900" lvl="1" indent="-342900">
              <a:spcAft>
                <a:spcPts val="600"/>
              </a:spcAft>
            </a:pPr>
            <a:r>
              <a:rPr lang="en-US" sz="1800" dirty="0"/>
              <a:t>Flexible control and allocations</a:t>
            </a:r>
          </a:p>
          <a:p>
            <a:pPr marL="342900" lvl="1" indent="-342900">
              <a:spcAft>
                <a:spcPts val="600"/>
              </a:spcAft>
            </a:pPr>
            <a:r>
              <a:rPr lang="en-US" sz="1800" dirty="0"/>
              <a:t>Generally, not separate exempt organization</a:t>
            </a:r>
          </a:p>
          <a:p>
            <a:pPr marL="342900" lvl="1" indent="-342900">
              <a:spcAft>
                <a:spcPts val="600"/>
              </a:spcAft>
            </a:pPr>
            <a:r>
              <a:rPr lang="en-US" sz="1800" dirty="0"/>
              <a:t>Flow-through exempt-like partnerships</a:t>
            </a:r>
          </a:p>
          <a:p>
            <a:pPr marL="342900" lvl="1" indent="-342900">
              <a:spcAft>
                <a:spcPts val="600"/>
              </a:spcAft>
            </a:pPr>
            <a:r>
              <a:rPr lang="en-US" sz="1800" dirty="0"/>
              <a:t>Flow-through UBI (if any)</a:t>
            </a:r>
          </a:p>
          <a:p>
            <a:pPr marL="342900" lvl="1" indent="-342900">
              <a:spcAft>
                <a:spcPts val="600"/>
              </a:spcAft>
            </a:pPr>
            <a:r>
              <a:rPr lang="en-US" sz="1800" dirty="0"/>
              <a:t>For-profit members allowed (but control is issue – discussed later)</a:t>
            </a:r>
          </a:p>
        </p:txBody>
      </p:sp>
    </p:spTree>
    <p:extLst>
      <p:ext uri="{BB962C8B-B14F-4D97-AF65-F5344CB8AC3E}">
        <p14:creationId xmlns:p14="http://schemas.microsoft.com/office/powerpoint/2010/main" val="1914540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JV organizations (no for-profits)</a:t>
            </a:r>
            <a:br>
              <a:rPr lang="en-GB" dirty="0"/>
            </a:br>
            <a:r>
              <a:rPr lang="en-GB" sz="1600" dirty="0"/>
              <a:t>Supporting organization vs. LLC</a:t>
            </a:r>
          </a:p>
        </p:txBody>
      </p:sp>
      <p:sp>
        <p:nvSpPr>
          <p:cNvPr id="3" name="Content Placeholder 2"/>
          <p:cNvSpPr>
            <a:spLocks noGrp="1"/>
          </p:cNvSpPr>
          <p:nvPr>
            <p:ph idx="4294967295"/>
          </p:nvPr>
        </p:nvSpPr>
        <p:spPr>
          <a:xfrm>
            <a:off x="457200" y="1137921"/>
            <a:ext cx="8229600" cy="4951728"/>
          </a:xfrm>
        </p:spPr>
        <p:txBody>
          <a:bodyPr/>
          <a:lstStyle/>
          <a:p>
            <a:pPr marL="342900" lvl="1" indent="-342900">
              <a:spcAft>
                <a:spcPts val="600"/>
              </a:spcAft>
            </a:pPr>
            <a:r>
              <a:rPr lang="en-US" sz="1800" dirty="0"/>
              <a:t>LLC does not require separate application for exemption</a:t>
            </a:r>
          </a:p>
          <a:p>
            <a:pPr marL="342900" lvl="1" indent="-342900">
              <a:spcAft>
                <a:spcPts val="600"/>
              </a:spcAft>
            </a:pPr>
            <a:r>
              <a:rPr lang="en-US" sz="1800" dirty="0"/>
              <a:t>Both LLC and supporting organization provide flexibility as to support and control, but LLC may fit better</a:t>
            </a:r>
          </a:p>
          <a:p>
            <a:pPr marL="342900" lvl="1" indent="-342900">
              <a:spcAft>
                <a:spcPts val="600"/>
              </a:spcAft>
            </a:pPr>
            <a:r>
              <a:rPr lang="en-US" sz="1800" dirty="0"/>
              <a:t>LLC accommodates addition of for-profit members (unless apply for</a:t>
            </a:r>
            <a:br>
              <a:rPr lang="en-US" sz="1800" dirty="0"/>
            </a:br>
            <a:r>
              <a:rPr lang="en-US" sz="1800" dirty="0"/>
              <a:t>separate status)</a:t>
            </a:r>
          </a:p>
          <a:p>
            <a:pPr marL="342900" lvl="1" indent="-342900">
              <a:spcAft>
                <a:spcPts val="600"/>
              </a:spcAft>
            </a:pPr>
            <a:r>
              <a:rPr lang="en-US" sz="1800" dirty="0"/>
              <a:t>LLC may not receive charitable contributions directly (unless apply for separate status)</a:t>
            </a:r>
          </a:p>
          <a:p>
            <a:pPr marL="342900" lvl="1" indent="-342900">
              <a:spcAft>
                <a:spcPts val="600"/>
              </a:spcAft>
            </a:pPr>
            <a:r>
              <a:rPr lang="en-US" sz="1800" dirty="0"/>
              <a:t>Property and sales tax issues with LLC</a:t>
            </a:r>
            <a:endParaRPr lang="en-GB" sz="1800" dirty="0"/>
          </a:p>
        </p:txBody>
      </p:sp>
    </p:spTree>
    <p:extLst>
      <p:ext uri="{BB962C8B-B14F-4D97-AF65-F5344CB8AC3E}">
        <p14:creationId xmlns:p14="http://schemas.microsoft.com/office/powerpoint/2010/main" val="1474496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JV with for-profit(s)</a:t>
            </a:r>
          </a:p>
        </p:txBody>
      </p:sp>
      <p:sp>
        <p:nvSpPr>
          <p:cNvPr id="3" name="Content Placeholder 2"/>
          <p:cNvSpPr>
            <a:spLocks noGrp="1"/>
          </p:cNvSpPr>
          <p:nvPr>
            <p:ph idx="4294967295"/>
          </p:nvPr>
        </p:nvSpPr>
        <p:spPr>
          <a:xfrm>
            <a:off x="457200" y="1137921"/>
            <a:ext cx="8229600" cy="4951728"/>
          </a:xfrm>
        </p:spPr>
        <p:txBody>
          <a:bodyPr/>
          <a:lstStyle/>
          <a:p>
            <a:pPr marL="342900" lvl="1" indent="-342900">
              <a:spcAft>
                <a:spcPts val="600"/>
              </a:spcAft>
            </a:pPr>
            <a:r>
              <a:rPr lang="en-US" sz="1800" dirty="0"/>
              <a:t>Usually use LLC (no separate exempt status)</a:t>
            </a:r>
          </a:p>
          <a:p>
            <a:pPr marL="342900" lvl="1" indent="-342900">
              <a:spcAft>
                <a:spcPts val="600"/>
              </a:spcAft>
            </a:pPr>
            <a:r>
              <a:rPr lang="en-US" sz="1800" dirty="0"/>
              <a:t>Flow-through exempt-to-exempt organization, taxable to for-profit</a:t>
            </a:r>
          </a:p>
          <a:p>
            <a:pPr marL="342900" lvl="1" indent="-342900">
              <a:spcAft>
                <a:spcPts val="600"/>
              </a:spcAft>
            </a:pPr>
            <a:r>
              <a:rPr lang="en-US" sz="1800" dirty="0"/>
              <a:t>Advantage to for-profit: no double tax</a:t>
            </a:r>
          </a:p>
          <a:p>
            <a:pPr marL="342900" lvl="1" indent="-342900">
              <a:spcAft>
                <a:spcPts val="600"/>
              </a:spcAft>
            </a:pPr>
            <a:r>
              <a:rPr lang="en-US" sz="1800" dirty="0"/>
              <a:t>Private benefit, intermediate sanctions and private inurement are issues</a:t>
            </a:r>
          </a:p>
          <a:p>
            <a:pPr marL="685800" lvl="1" indent="-342900">
              <a:spcAft>
                <a:spcPts val="600"/>
              </a:spcAft>
            </a:pPr>
            <a:r>
              <a:rPr lang="en-US" dirty="0"/>
              <a:t>Transactions with for-profit must be at arm’s length, and exempt organization must receive at least fair market value return</a:t>
            </a:r>
          </a:p>
          <a:p>
            <a:pPr marL="685800" lvl="1" indent="-342900">
              <a:spcAft>
                <a:spcPts val="600"/>
              </a:spcAft>
            </a:pPr>
            <a:r>
              <a:rPr lang="en-US" dirty="0"/>
              <a:t>Private inurement/benefit per se</a:t>
            </a:r>
          </a:p>
          <a:p>
            <a:pPr marL="1028700" lvl="2" indent="-342900">
              <a:spcAft>
                <a:spcPts val="600"/>
              </a:spcAft>
            </a:pPr>
            <a:r>
              <a:rPr lang="en-US" dirty="0"/>
              <a:t>Issue of control – private benefit and furthering charitable purposes</a:t>
            </a:r>
            <a:endParaRPr lang="en-GB" dirty="0"/>
          </a:p>
        </p:txBody>
      </p:sp>
    </p:spTree>
    <p:extLst>
      <p:ext uri="{BB962C8B-B14F-4D97-AF65-F5344CB8AC3E}">
        <p14:creationId xmlns:p14="http://schemas.microsoft.com/office/powerpoint/2010/main" val="4144661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JV with for-profit(s)</a:t>
            </a:r>
            <a:br>
              <a:rPr lang="en-US" dirty="0"/>
            </a:br>
            <a:r>
              <a:rPr lang="en-US" sz="1600" dirty="0"/>
              <a:t>Governed by an LLC operating agreement</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Purpose clause</a:t>
            </a:r>
          </a:p>
          <a:p>
            <a:pPr>
              <a:spcAft>
                <a:spcPts val="600"/>
              </a:spcAft>
            </a:pPr>
            <a:r>
              <a:rPr lang="en-US" dirty="0"/>
              <a:t>Special control provisions (protect status)</a:t>
            </a:r>
          </a:p>
          <a:p>
            <a:pPr>
              <a:spcAft>
                <a:spcPts val="600"/>
              </a:spcAft>
            </a:pPr>
            <a:r>
              <a:rPr lang="en-US" dirty="0"/>
              <a:t>Proportionate benefits and burdens</a:t>
            </a:r>
          </a:p>
          <a:p>
            <a:pPr>
              <a:spcAft>
                <a:spcPts val="600"/>
              </a:spcAft>
            </a:pPr>
            <a:r>
              <a:rPr lang="en-US" dirty="0"/>
              <a:t>Distributions/allocations</a:t>
            </a:r>
          </a:p>
          <a:p>
            <a:pPr>
              <a:spcAft>
                <a:spcPts val="600"/>
              </a:spcAft>
            </a:pPr>
            <a:r>
              <a:rPr lang="en-US" dirty="0"/>
              <a:t>Guarantees</a:t>
            </a:r>
          </a:p>
          <a:p>
            <a:pPr>
              <a:spcAft>
                <a:spcPts val="600"/>
              </a:spcAft>
            </a:pPr>
            <a:r>
              <a:rPr lang="en-US" dirty="0"/>
              <a:t>Power to initiate charitable activities</a:t>
            </a:r>
          </a:p>
          <a:p>
            <a:pPr>
              <a:spcAft>
                <a:spcPts val="600"/>
              </a:spcAft>
            </a:pPr>
            <a:r>
              <a:rPr lang="en-US" dirty="0"/>
              <a:t>Adopt exempt organization policies (charity care or equivalent)</a:t>
            </a:r>
          </a:p>
          <a:p>
            <a:pPr>
              <a:spcAft>
                <a:spcPts val="600"/>
              </a:spcAft>
            </a:pPr>
            <a:r>
              <a:rPr lang="en-US" dirty="0"/>
              <a:t>Don’t contract away powers</a:t>
            </a:r>
          </a:p>
          <a:p>
            <a:pPr>
              <a:spcAft>
                <a:spcPts val="600"/>
              </a:spcAft>
            </a:pPr>
            <a:r>
              <a:rPr lang="en-US" dirty="0"/>
              <a:t>Exit strategy</a:t>
            </a:r>
          </a:p>
        </p:txBody>
      </p:sp>
    </p:spTree>
    <p:extLst>
      <p:ext uri="{BB962C8B-B14F-4D97-AF65-F5344CB8AC3E}">
        <p14:creationId xmlns:p14="http://schemas.microsoft.com/office/powerpoint/2010/main" val="1562911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br>
              <a:rPr lang="en-US" dirty="0"/>
            </a:br>
            <a:br>
              <a:rPr lang="en-US" dirty="0"/>
            </a:b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Separate entity – issue of separateness</a:t>
            </a:r>
          </a:p>
          <a:p>
            <a:pPr marL="685800" lvl="1" indent="-342900">
              <a:spcAft>
                <a:spcPts val="600"/>
              </a:spcAft>
            </a:pPr>
            <a:r>
              <a:rPr lang="en-US" dirty="0"/>
              <a:t>Particularly important if unrelated activity</a:t>
            </a:r>
          </a:p>
          <a:p>
            <a:pPr marL="685800" lvl="1" indent="-342900">
              <a:spcAft>
                <a:spcPts val="600"/>
              </a:spcAft>
            </a:pPr>
            <a:r>
              <a:rPr lang="en-US" dirty="0"/>
              <a:t>Facts and circumstances analysis</a:t>
            </a:r>
          </a:p>
          <a:p>
            <a:pPr marL="1028700" lvl="2" indent="-342900">
              <a:spcAft>
                <a:spcPts val="600"/>
              </a:spcAft>
            </a:pPr>
            <a:r>
              <a:rPr lang="en-US" dirty="0"/>
              <a:t>Need for bona fide business purpose</a:t>
            </a:r>
          </a:p>
          <a:p>
            <a:pPr marL="1028700" lvl="2" indent="-342900">
              <a:spcAft>
                <a:spcPts val="600"/>
              </a:spcAft>
            </a:pPr>
            <a:r>
              <a:rPr lang="en-US" dirty="0"/>
              <a:t>Observation of corporate formalities</a:t>
            </a:r>
          </a:p>
          <a:p>
            <a:pPr marL="1028700" lvl="2" indent="-342900">
              <a:spcAft>
                <a:spcPts val="600"/>
              </a:spcAft>
            </a:pPr>
            <a:r>
              <a:rPr lang="en-US" dirty="0"/>
              <a:t>Maintain separate books and records</a:t>
            </a:r>
          </a:p>
          <a:p>
            <a:pPr marL="1028700" lvl="2" indent="-342900">
              <a:spcAft>
                <a:spcPts val="600"/>
              </a:spcAft>
            </a:pPr>
            <a:r>
              <a:rPr lang="en-US" dirty="0"/>
              <a:t>Board of directors</a:t>
            </a:r>
          </a:p>
          <a:p>
            <a:pPr marL="1028700" lvl="2" indent="-342900">
              <a:spcAft>
                <a:spcPts val="600"/>
              </a:spcAft>
            </a:pPr>
            <a:r>
              <a:rPr lang="en-US" dirty="0"/>
              <a:t>Officers</a:t>
            </a:r>
          </a:p>
          <a:p>
            <a:pPr marL="1028700" lvl="2" indent="-342900">
              <a:spcAft>
                <a:spcPts val="600"/>
              </a:spcAft>
            </a:pPr>
            <a:r>
              <a:rPr lang="en-US" dirty="0"/>
              <a:t>Employees </a:t>
            </a:r>
          </a:p>
          <a:p>
            <a:pPr marL="1028700" lvl="2" indent="-342900">
              <a:spcAft>
                <a:spcPts val="600"/>
              </a:spcAft>
            </a:pPr>
            <a:r>
              <a:rPr lang="en-US" dirty="0"/>
              <a:t>Facilities/website</a:t>
            </a:r>
          </a:p>
          <a:p>
            <a:pPr marL="685800" lvl="1" indent="-342900">
              <a:spcAft>
                <a:spcPts val="600"/>
              </a:spcAft>
            </a:pPr>
            <a:r>
              <a:rPr lang="en-US" dirty="0"/>
              <a:t>Historical focus – separate board of directors</a:t>
            </a:r>
          </a:p>
          <a:p>
            <a:pPr marL="685800" lvl="1" indent="-342900">
              <a:spcAft>
                <a:spcPts val="600"/>
              </a:spcAft>
            </a:pPr>
            <a:r>
              <a:rPr lang="en-US" dirty="0"/>
              <a:t>Focus is now on day-to-day activities</a:t>
            </a:r>
          </a:p>
          <a:p>
            <a:pPr marL="1028700" lvl="2" indent="-342900">
              <a:spcAft>
                <a:spcPts val="600"/>
              </a:spcAft>
            </a:pPr>
            <a:r>
              <a:rPr lang="en-US" dirty="0"/>
              <a:t>Good facts: PLRs 201503018, 201406019 and 200602039</a:t>
            </a:r>
          </a:p>
          <a:p>
            <a:pPr marL="1028700" lvl="2" indent="-342900">
              <a:spcAft>
                <a:spcPts val="600"/>
              </a:spcAft>
            </a:pPr>
            <a:r>
              <a:rPr lang="en-US" dirty="0"/>
              <a:t>Bad facts: TAM 200908050 and PLR 201408030</a:t>
            </a:r>
          </a:p>
        </p:txBody>
      </p:sp>
    </p:spTree>
    <p:extLst>
      <p:ext uri="{BB962C8B-B14F-4D97-AF65-F5344CB8AC3E}">
        <p14:creationId xmlns:p14="http://schemas.microsoft.com/office/powerpoint/2010/main" val="1542642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br>
              <a:rPr lang="en-US" dirty="0"/>
            </a:br>
            <a:br>
              <a:rPr lang="en-US" dirty="0"/>
            </a:b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Section 512(b)(13)</a:t>
            </a:r>
          </a:p>
          <a:p>
            <a:pPr marL="685800" lvl="1" indent="-342900">
              <a:spcAft>
                <a:spcPts val="600"/>
              </a:spcAft>
            </a:pPr>
            <a:r>
              <a:rPr lang="en-US" dirty="0"/>
              <a:t>General rule – Interest, annuities, royalties and rents (specified payments) received from or accrued by a controlled organization is UBTI (to the controlling entity) to the extent the specified payment reduces the net unrelated income of the controlled organization (or increases net unrelated loss).</a:t>
            </a:r>
          </a:p>
          <a:p>
            <a:pPr marL="1028700" lvl="2" indent="-342900">
              <a:spcAft>
                <a:spcPts val="600"/>
              </a:spcAft>
            </a:pPr>
            <a:r>
              <a:rPr lang="en-US" dirty="0"/>
              <a:t>Control</a:t>
            </a:r>
          </a:p>
          <a:p>
            <a:pPr marL="1371600" lvl="3" indent="-342900">
              <a:spcAft>
                <a:spcPts val="600"/>
              </a:spcAft>
            </a:pPr>
            <a:r>
              <a:rPr lang="en-US" dirty="0"/>
              <a:t>In the case of a corporation, ownership of more than 50% of the stock in such corporation</a:t>
            </a:r>
          </a:p>
          <a:p>
            <a:pPr marL="1371600" lvl="3" indent="-342900">
              <a:spcAft>
                <a:spcPts val="600"/>
              </a:spcAft>
            </a:pPr>
            <a:r>
              <a:rPr lang="en-US" dirty="0"/>
              <a:t>In the case of a partnership, ownership of more than 50% of the profits interest or capital interest of such partnership</a:t>
            </a:r>
          </a:p>
          <a:p>
            <a:pPr marL="1371600" lvl="3" indent="-342900">
              <a:spcAft>
                <a:spcPts val="600"/>
              </a:spcAft>
            </a:pPr>
            <a:r>
              <a:rPr lang="en-US" dirty="0"/>
              <a:t>In any other case, ownership of more than 50% of the beneficial interest in the entity</a:t>
            </a:r>
          </a:p>
          <a:p>
            <a:pPr marL="1028700" lvl="2" indent="-342900">
              <a:spcAft>
                <a:spcPts val="600"/>
              </a:spcAft>
            </a:pPr>
            <a:r>
              <a:rPr lang="en-US" dirty="0"/>
              <a:t>Constructive ownership shall apply for purposes of determining ownership of stock in a corporation. Similar principles apply in the case of determining ownership interest in any other entity.</a:t>
            </a:r>
          </a:p>
        </p:txBody>
      </p:sp>
    </p:spTree>
    <p:extLst>
      <p:ext uri="{BB962C8B-B14F-4D97-AF65-F5344CB8AC3E}">
        <p14:creationId xmlns:p14="http://schemas.microsoft.com/office/powerpoint/2010/main" val="1628562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br>
              <a:rPr lang="en-US" dirty="0"/>
            </a:br>
            <a:br>
              <a:rPr lang="en-US" dirty="0"/>
            </a:b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Transfer pricing (TP) – Section 482</a:t>
            </a:r>
          </a:p>
          <a:p>
            <a:pPr marL="685800" lvl="1" indent="-342900">
              <a:spcAft>
                <a:spcPts val="600"/>
              </a:spcAft>
            </a:pPr>
            <a:r>
              <a:rPr lang="en-US" dirty="0"/>
              <a:t>Refers to the pricing of transactions between related parties</a:t>
            </a:r>
          </a:p>
          <a:p>
            <a:pPr marL="1028700" lvl="2" indent="-342900">
              <a:spcAft>
                <a:spcPts val="600"/>
              </a:spcAft>
            </a:pPr>
            <a:r>
              <a:rPr lang="en-US" dirty="0"/>
              <a:t>General principle: arm’s-length transaction</a:t>
            </a:r>
          </a:p>
          <a:p>
            <a:pPr marL="685800" lvl="1" indent="-342900">
              <a:spcAft>
                <a:spcPts val="600"/>
              </a:spcAft>
            </a:pPr>
            <a:r>
              <a:rPr lang="en-US" dirty="0"/>
              <a:t>Section 482 provides, in part:</a:t>
            </a:r>
          </a:p>
          <a:p>
            <a:pPr marL="1028700" lvl="2" indent="-342900">
              <a:spcAft>
                <a:spcPts val="600"/>
              </a:spcAft>
            </a:pPr>
            <a:r>
              <a:rPr lang="en-US" dirty="0"/>
              <a:t>In the case of two or more organizations owned or controlled directly or indirectly by the same interests, the IRS Commissioner may allocate gross income, deductions, credits or allowances between or among such organizations if he or she determines that such allocation is necessary in order to prevent evasion of taxes or clearly to reflect the income of any of such organizations.</a:t>
            </a:r>
          </a:p>
          <a:p>
            <a:pPr marL="685800" lvl="1" indent="-342900">
              <a:spcAft>
                <a:spcPts val="600"/>
              </a:spcAft>
            </a:pPr>
            <a:r>
              <a:rPr lang="en-US" dirty="0"/>
              <a:t>TP rules apply equally to transactions conducted within the US between for-profit and tax-exempt parties</a:t>
            </a:r>
          </a:p>
          <a:p>
            <a:pPr marL="685800" lvl="1" indent="-342900">
              <a:spcAft>
                <a:spcPts val="600"/>
              </a:spcAft>
            </a:pPr>
            <a:r>
              <a:rPr lang="en-US" dirty="0"/>
              <a:t>State tax authorities have generally adopted Section 482 principles</a:t>
            </a:r>
          </a:p>
        </p:txBody>
      </p:sp>
    </p:spTree>
    <p:extLst>
      <p:ext uri="{BB962C8B-B14F-4D97-AF65-F5344CB8AC3E}">
        <p14:creationId xmlns:p14="http://schemas.microsoft.com/office/powerpoint/2010/main" val="2418466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transfer pricing?</a:t>
            </a:r>
          </a:p>
        </p:txBody>
      </p:sp>
      <p:sp>
        <p:nvSpPr>
          <p:cNvPr id="3" name="Content Placeholder 2"/>
          <p:cNvSpPr>
            <a:spLocks noGrp="1"/>
          </p:cNvSpPr>
          <p:nvPr>
            <p:ph idx="4294967295"/>
          </p:nvPr>
        </p:nvSpPr>
        <p:spPr>
          <a:xfrm>
            <a:off x="457200" y="1142873"/>
            <a:ext cx="8231188" cy="5068246"/>
          </a:xfrm>
        </p:spPr>
        <p:txBody>
          <a:bodyPr/>
          <a:lstStyle/>
          <a:p>
            <a:pPr>
              <a:spcAft>
                <a:spcPts val="600"/>
              </a:spcAft>
            </a:pPr>
            <a:r>
              <a:rPr lang="en-US" dirty="0"/>
              <a:t>Transfer pricing is the transfer of tangible goods, services, intangible property (IP) and financing between related parties (i.e., controlled transactions).</a:t>
            </a:r>
          </a:p>
          <a:p>
            <a:pPr marL="685800" lvl="1" indent="-342900">
              <a:spcAft>
                <a:spcPts val="600"/>
              </a:spcAft>
            </a:pPr>
            <a:r>
              <a:rPr lang="en-US" dirty="0"/>
              <a:t>Treas. Reg. §1.482 provides the US transfer pricing regulations.</a:t>
            </a:r>
          </a:p>
          <a:p>
            <a:pPr marL="685800" lvl="1" indent="-342900">
              <a:spcAft>
                <a:spcPts val="600"/>
              </a:spcAft>
            </a:pPr>
            <a:r>
              <a:rPr lang="en-US" dirty="0"/>
              <a:t>Entities are considered related parties where control exists.</a:t>
            </a:r>
          </a:p>
          <a:p>
            <a:pPr marL="1028700" lvl="2" indent="-342900">
              <a:spcAft>
                <a:spcPts val="600"/>
              </a:spcAft>
            </a:pPr>
            <a:r>
              <a:rPr lang="en-US" dirty="0"/>
              <a:t>Control defined: “any kind of control, direct or indirect, whether legally enforceable or not, and however exercisable or exercised”</a:t>
            </a:r>
          </a:p>
          <a:p>
            <a:pPr marL="1028700" lvl="2" indent="-342900">
              <a:spcAft>
                <a:spcPts val="600"/>
              </a:spcAft>
            </a:pPr>
            <a:r>
              <a:rPr lang="en-US" dirty="0"/>
              <a:t>For example, an entity would be considered to have control over a 50/50 joint venture if this entity manages and oversees the joint venture’s operations </a:t>
            </a:r>
          </a:p>
          <a:p>
            <a:pPr marL="685800" lvl="1" indent="-342900">
              <a:spcAft>
                <a:spcPts val="600"/>
              </a:spcAft>
            </a:pPr>
            <a:r>
              <a:rPr lang="en-US" dirty="0"/>
              <a:t>Under US transfer pricing requirements, a controlled transaction must be compensated at an arm’s-length price – a price that would be agreed upon between two uncontrolled parties for a similar transaction.</a:t>
            </a:r>
          </a:p>
          <a:p>
            <a:pPr>
              <a:spcAft>
                <a:spcPts val="600"/>
              </a:spcAft>
            </a:pPr>
            <a:r>
              <a:rPr lang="en-US" dirty="0"/>
              <a:t>The US transfer pricing regulations apply to both taxable and tax-exempt entities for federal and state tax purposes. </a:t>
            </a:r>
          </a:p>
          <a:p>
            <a:pPr marL="0">
              <a:spcAft>
                <a:spcPts val="600"/>
              </a:spcAft>
            </a:pPr>
            <a:endParaRPr lang="en-GB" dirty="0"/>
          </a:p>
        </p:txBody>
      </p:sp>
      <p:grpSp>
        <p:nvGrpSpPr>
          <p:cNvPr id="6" name="Group 5">
            <a:extLst>
              <a:ext uri="{FF2B5EF4-FFF2-40B4-BE49-F238E27FC236}">
                <a16:creationId xmlns:a16="http://schemas.microsoft.com/office/drawing/2014/main" id="{05175472-4F11-41EF-976B-C97CD6E5F54A}"/>
              </a:ext>
            </a:extLst>
          </p:cNvPr>
          <p:cNvGrpSpPr/>
          <p:nvPr/>
        </p:nvGrpSpPr>
        <p:grpSpPr>
          <a:xfrm>
            <a:off x="1138670" y="5034724"/>
            <a:ext cx="6874031" cy="1048360"/>
            <a:chOff x="1138670" y="5034724"/>
            <a:chExt cx="6874031" cy="1048360"/>
          </a:xfrm>
        </p:grpSpPr>
        <p:sp>
          <p:nvSpPr>
            <p:cNvPr id="4" name="Rectangle 3"/>
            <p:cNvSpPr/>
            <p:nvPr/>
          </p:nvSpPr>
          <p:spPr>
            <a:xfrm>
              <a:off x="1138670" y="5169497"/>
              <a:ext cx="1723292" cy="879231"/>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2E2E38"/>
                  </a:solidFill>
                  <a:latin typeface="Arial" panose="020B0604020202020204" pitchFamily="34" charset="0"/>
                  <a:cs typeface="Arial" panose="020B0604020202020204" pitchFamily="34" charset="0"/>
                </a:rPr>
                <a:t>Related party 1</a:t>
              </a:r>
            </a:p>
          </p:txBody>
        </p:sp>
        <p:sp>
          <p:nvSpPr>
            <p:cNvPr id="7" name="Rectangle 6"/>
            <p:cNvSpPr/>
            <p:nvPr/>
          </p:nvSpPr>
          <p:spPr>
            <a:xfrm>
              <a:off x="6289409" y="5169495"/>
              <a:ext cx="1723292" cy="879231"/>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solidFill>
                    <a:srgbClr val="2E2E38"/>
                  </a:solidFill>
                  <a:latin typeface="Arial" panose="020B0604020202020204" pitchFamily="34" charset="0"/>
                  <a:cs typeface="Arial" panose="020B0604020202020204" pitchFamily="34" charset="0"/>
                </a:rPr>
                <a:t>Related party 2</a:t>
              </a:r>
            </a:p>
          </p:txBody>
        </p:sp>
        <p:sp>
          <p:nvSpPr>
            <p:cNvPr id="5" name="Right Arrow 4"/>
            <p:cNvSpPr/>
            <p:nvPr/>
          </p:nvSpPr>
          <p:spPr>
            <a:xfrm>
              <a:off x="3217978" y="5266219"/>
              <a:ext cx="2971869" cy="316523"/>
            </a:xfrm>
            <a:prstGeom prst="rightArrow">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TextBox 9"/>
            <p:cNvSpPr txBox="1"/>
            <p:nvPr/>
          </p:nvSpPr>
          <p:spPr>
            <a:xfrm>
              <a:off x="3217978" y="5034724"/>
              <a:ext cx="2831123" cy="16773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Services, tangible goods, IP and financing </a:t>
              </a:r>
            </a:p>
          </p:txBody>
        </p:sp>
        <p:sp>
          <p:nvSpPr>
            <p:cNvPr id="12" name="Right Arrow 11"/>
            <p:cNvSpPr/>
            <p:nvPr/>
          </p:nvSpPr>
          <p:spPr>
            <a:xfrm rot="10800000">
              <a:off x="3033339" y="5617900"/>
              <a:ext cx="3015762" cy="316523"/>
            </a:xfrm>
            <a:prstGeom prst="rightArrow">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5" name="TextBox 14"/>
            <p:cNvSpPr txBox="1"/>
            <p:nvPr/>
          </p:nvSpPr>
          <p:spPr>
            <a:xfrm>
              <a:off x="3761624" y="5915346"/>
              <a:ext cx="1743830"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Arm’s-length compensation</a:t>
              </a:r>
            </a:p>
          </p:txBody>
        </p:sp>
      </p:grpSp>
    </p:spTree>
    <p:extLst>
      <p:ext uri="{BB962C8B-B14F-4D97-AF65-F5344CB8AC3E}">
        <p14:creationId xmlns:p14="http://schemas.microsoft.com/office/powerpoint/2010/main" val="270132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pSp>
        <p:nvGrpSpPr>
          <p:cNvPr id="56" name="Group 55">
            <a:extLst>
              <a:ext uri="{FF2B5EF4-FFF2-40B4-BE49-F238E27FC236}">
                <a16:creationId xmlns:a16="http://schemas.microsoft.com/office/drawing/2014/main" id="{72BEBB32-9709-4943-9CD1-DFDF43A6CBEF}"/>
              </a:ext>
            </a:extLst>
          </p:cNvPr>
          <p:cNvGrpSpPr/>
          <p:nvPr/>
        </p:nvGrpSpPr>
        <p:grpSpPr>
          <a:xfrm>
            <a:off x="457200" y="1132423"/>
            <a:ext cx="8234363" cy="4957227"/>
            <a:chOff x="457200" y="1132423"/>
            <a:chExt cx="8234363" cy="4957227"/>
          </a:xfrm>
        </p:grpSpPr>
        <p:grpSp>
          <p:nvGrpSpPr>
            <p:cNvPr id="13" name="Group 12">
              <a:extLst>
                <a:ext uri="{FF2B5EF4-FFF2-40B4-BE49-F238E27FC236}">
                  <a16:creationId xmlns:a16="http://schemas.microsoft.com/office/drawing/2014/main" id="{9D34D14B-3959-4ED2-A21B-F3A84813FF96}"/>
                </a:ext>
              </a:extLst>
            </p:cNvPr>
            <p:cNvGrpSpPr/>
            <p:nvPr/>
          </p:nvGrpSpPr>
          <p:grpSpPr>
            <a:xfrm>
              <a:off x="1242797" y="1798792"/>
              <a:ext cx="7448766" cy="277818"/>
              <a:chOff x="1242797" y="1877340"/>
              <a:chExt cx="7448766" cy="310896"/>
            </a:xfrm>
            <a:solidFill>
              <a:srgbClr val="747480"/>
            </a:solidFill>
          </p:grpSpPr>
          <p:sp>
            <p:nvSpPr>
              <p:cNvPr id="6" name="Rectangle 6">
                <a:extLst>
                  <a:ext uri="{FF2B5EF4-FFF2-40B4-BE49-F238E27FC236}">
                    <a16:creationId xmlns:a16="http://schemas.microsoft.com/office/drawing/2014/main" id="{3D996B3C-6B33-434B-B480-F70C0433DDC4}"/>
                  </a:ext>
                </a:extLst>
              </p:cNvPr>
              <p:cNvSpPr>
                <a:spLocks noChangeArrowheads="1"/>
              </p:cNvSpPr>
              <p:nvPr/>
            </p:nvSpPr>
            <p:spPr bwMode="auto">
              <a:xfrm>
                <a:off x="2033263" y="1877340"/>
                <a:ext cx="6658300" cy="310896"/>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buClr>
                    <a:schemeClr val="tx2"/>
                  </a:buClr>
                  <a:buSzPct val="70000"/>
                  <a:defRPr/>
                </a:pPr>
                <a:r>
                  <a:rPr lang="en-IN" sz="1400" dirty="0">
                    <a:solidFill>
                      <a:schemeClr val="bg1"/>
                    </a:solidFill>
                    <a:latin typeface="Arial" panose="020B0604020202020204" pitchFamily="34" charset="0"/>
                    <a:cs typeface="Arial" panose="020B0604020202020204" pitchFamily="34" charset="0"/>
                  </a:rPr>
                  <a:t>Basic information on various wholly owned structures</a:t>
                </a:r>
              </a:p>
            </p:txBody>
          </p:sp>
          <p:sp>
            <p:nvSpPr>
              <p:cNvPr id="8" name="Pentagon 16">
                <a:extLst>
                  <a:ext uri="{FF2B5EF4-FFF2-40B4-BE49-F238E27FC236}">
                    <a16:creationId xmlns:a16="http://schemas.microsoft.com/office/drawing/2014/main" id="{CA6AB39F-9634-49AA-8886-024C9954012C}"/>
                  </a:ext>
                </a:extLst>
              </p:cNvPr>
              <p:cNvSpPr/>
              <p:nvPr/>
            </p:nvSpPr>
            <p:spPr>
              <a:xfrm>
                <a:off x="1242797" y="1877340"/>
                <a:ext cx="687320" cy="31089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pPr>
                <a:r>
                  <a:rPr lang="en-US" sz="1400" dirty="0">
                    <a:solidFill>
                      <a:schemeClr val="bg1"/>
                    </a:solidFill>
                    <a:latin typeface="Arial" panose="020B0604020202020204" pitchFamily="34" charset="0"/>
                    <a:cs typeface="Arial" panose="020B0604020202020204" pitchFamily="34" charset="0"/>
                  </a:rPr>
                  <a:t>A</a:t>
                </a:r>
              </a:p>
            </p:txBody>
          </p:sp>
        </p:grpSp>
        <p:grpSp>
          <p:nvGrpSpPr>
            <p:cNvPr id="14" name="Group 13">
              <a:extLst>
                <a:ext uri="{FF2B5EF4-FFF2-40B4-BE49-F238E27FC236}">
                  <a16:creationId xmlns:a16="http://schemas.microsoft.com/office/drawing/2014/main" id="{EBB30254-2AF9-4FE3-B3DE-09A070BC9215}"/>
                </a:ext>
              </a:extLst>
            </p:cNvPr>
            <p:cNvGrpSpPr/>
            <p:nvPr/>
          </p:nvGrpSpPr>
          <p:grpSpPr>
            <a:xfrm>
              <a:off x="457200" y="1132423"/>
              <a:ext cx="8234363" cy="274852"/>
              <a:chOff x="457200" y="1132423"/>
              <a:chExt cx="8234363" cy="307577"/>
            </a:xfrm>
            <a:solidFill>
              <a:srgbClr val="FFE600"/>
            </a:solidFill>
          </p:grpSpPr>
          <p:sp>
            <p:nvSpPr>
              <p:cNvPr id="7" name="Pentagon 9">
                <a:extLst>
                  <a:ext uri="{FF2B5EF4-FFF2-40B4-BE49-F238E27FC236}">
                    <a16:creationId xmlns:a16="http://schemas.microsoft.com/office/drawing/2014/main" id="{860F72EF-D8B6-476F-ACA1-660FCE150B5F}"/>
                  </a:ext>
                </a:extLst>
              </p:cNvPr>
              <p:cNvSpPr/>
              <p:nvPr/>
            </p:nvSpPr>
            <p:spPr>
              <a:xfrm>
                <a:off x="457200" y="1132423"/>
                <a:ext cx="687320" cy="30757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defRPr/>
                </a:pPr>
                <a:r>
                  <a:rPr lang="en-US" sz="1400" dirty="0">
                    <a:solidFill>
                      <a:srgbClr val="2E2E38"/>
                    </a:solidFill>
                    <a:latin typeface="Arial" panose="020B0604020202020204" pitchFamily="34" charset="0"/>
                    <a:cs typeface="Arial" panose="020B0604020202020204" pitchFamily="34" charset="0"/>
                  </a:rPr>
                  <a:t>1</a:t>
                </a:r>
              </a:p>
            </p:txBody>
          </p:sp>
          <p:sp>
            <p:nvSpPr>
              <p:cNvPr id="10" name="Rectangle 6">
                <a:extLst>
                  <a:ext uri="{FF2B5EF4-FFF2-40B4-BE49-F238E27FC236}">
                    <a16:creationId xmlns:a16="http://schemas.microsoft.com/office/drawing/2014/main" id="{0FAD97FA-DD3B-4D05-A375-C7D6619CAE85}"/>
                  </a:ext>
                </a:extLst>
              </p:cNvPr>
              <p:cNvSpPr>
                <a:spLocks noChangeArrowheads="1"/>
              </p:cNvSpPr>
              <p:nvPr/>
            </p:nvSpPr>
            <p:spPr bwMode="auto">
              <a:xfrm>
                <a:off x="1242797" y="1132423"/>
                <a:ext cx="7448766" cy="307577"/>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spcAft>
                    <a:spcPts val="0"/>
                  </a:spcAft>
                  <a:buClr>
                    <a:schemeClr val="tx2"/>
                  </a:buClr>
                  <a:buSzPct val="70000"/>
                  <a:defRPr/>
                </a:pPr>
                <a:r>
                  <a:rPr lang="en-US" sz="1400" dirty="0">
                    <a:solidFill>
                      <a:srgbClr val="2E2E38"/>
                    </a:solidFill>
                    <a:latin typeface="Arial" panose="020B0604020202020204" pitchFamily="34" charset="0"/>
                    <a:cs typeface="Arial" panose="020B0604020202020204" pitchFamily="34" charset="0"/>
                  </a:rPr>
                  <a:t>Basics on qualification for tax-exempt status and unrelated business taxable income issues</a:t>
                </a:r>
                <a:endParaRPr lang="en-IN" sz="1400" dirty="0">
                  <a:solidFill>
                    <a:srgbClr val="2E2E38"/>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DCC89BFA-D5D2-4AEB-AED8-657A9F0C84B6}"/>
                </a:ext>
              </a:extLst>
            </p:cNvPr>
            <p:cNvGrpSpPr/>
            <p:nvPr/>
          </p:nvGrpSpPr>
          <p:grpSpPr>
            <a:xfrm>
              <a:off x="457200" y="1464124"/>
              <a:ext cx="8234363" cy="277818"/>
              <a:chOff x="457200" y="1503222"/>
              <a:chExt cx="8234363" cy="310896"/>
            </a:xfrm>
            <a:solidFill>
              <a:srgbClr val="FFE600"/>
            </a:solidFill>
          </p:grpSpPr>
          <p:sp>
            <p:nvSpPr>
              <p:cNvPr id="11" name="Pentagon 9">
                <a:extLst>
                  <a:ext uri="{FF2B5EF4-FFF2-40B4-BE49-F238E27FC236}">
                    <a16:creationId xmlns:a16="http://schemas.microsoft.com/office/drawing/2014/main" id="{AAF6A9C6-B770-4F24-A359-1A232B4595BB}"/>
                  </a:ext>
                </a:extLst>
              </p:cNvPr>
              <p:cNvSpPr/>
              <p:nvPr/>
            </p:nvSpPr>
            <p:spPr>
              <a:xfrm>
                <a:off x="457200" y="1503223"/>
                <a:ext cx="687320" cy="30757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defRPr/>
                </a:pPr>
                <a:r>
                  <a:rPr lang="en-US" sz="1400" dirty="0">
                    <a:solidFill>
                      <a:srgbClr val="2E2E38"/>
                    </a:solidFill>
                    <a:latin typeface="Arial" panose="020B0604020202020204" pitchFamily="34" charset="0"/>
                    <a:cs typeface="Arial" panose="020B0604020202020204" pitchFamily="34" charset="0"/>
                  </a:rPr>
                  <a:t>2</a:t>
                </a:r>
              </a:p>
            </p:txBody>
          </p:sp>
          <p:sp>
            <p:nvSpPr>
              <p:cNvPr id="12" name="Rectangle 6">
                <a:extLst>
                  <a:ext uri="{FF2B5EF4-FFF2-40B4-BE49-F238E27FC236}">
                    <a16:creationId xmlns:a16="http://schemas.microsoft.com/office/drawing/2014/main" id="{2D9CE292-5814-453F-9CA5-C9AD3C904310}"/>
                  </a:ext>
                </a:extLst>
              </p:cNvPr>
              <p:cNvSpPr>
                <a:spLocks noChangeArrowheads="1"/>
              </p:cNvSpPr>
              <p:nvPr/>
            </p:nvSpPr>
            <p:spPr bwMode="auto">
              <a:xfrm>
                <a:off x="1242797" y="1503222"/>
                <a:ext cx="7448766" cy="310896"/>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spcAft>
                    <a:spcPts val="0"/>
                  </a:spcAft>
                  <a:buClr>
                    <a:schemeClr val="tx2"/>
                  </a:buClr>
                  <a:buSzPct val="70000"/>
                  <a:defRPr/>
                </a:pPr>
                <a:r>
                  <a:rPr lang="en-US" sz="1400" dirty="0">
                    <a:solidFill>
                      <a:srgbClr val="2E2E38"/>
                    </a:solidFill>
                    <a:latin typeface="Arial" panose="020B0604020202020204" pitchFamily="34" charset="0"/>
                    <a:cs typeface="Arial" panose="020B0604020202020204" pitchFamily="34" charset="0"/>
                  </a:rPr>
                  <a:t>Choice of entity</a:t>
                </a:r>
              </a:p>
            </p:txBody>
          </p:sp>
        </p:grpSp>
        <p:grpSp>
          <p:nvGrpSpPr>
            <p:cNvPr id="16" name="Group 15">
              <a:extLst>
                <a:ext uri="{FF2B5EF4-FFF2-40B4-BE49-F238E27FC236}">
                  <a16:creationId xmlns:a16="http://schemas.microsoft.com/office/drawing/2014/main" id="{C9B69B4E-5DE2-4C6F-AD8C-51A0A415E4D1}"/>
                </a:ext>
              </a:extLst>
            </p:cNvPr>
            <p:cNvGrpSpPr/>
            <p:nvPr/>
          </p:nvGrpSpPr>
          <p:grpSpPr>
            <a:xfrm>
              <a:off x="1242797" y="2133459"/>
              <a:ext cx="7448766" cy="277818"/>
              <a:chOff x="1242797" y="1877340"/>
              <a:chExt cx="7448766" cy="310896"/>
            </a:xfrm>
            <a:solidFill>
              <a:srgbClr val="747480"/>
            </a:solidFill>
          </p:grpSpPr>
          <p:sp>
            <p:nvSpPr>
              <p:cNvPr id="17" name="Rectangle 6">
                <a:extLst>
                  <a:ext uri="{FF2B5EF4-FFF2-40B4-BE49-F238E27FC236}">
                    <a16:creationId xmlns:a16="http://schemas.microsoft.com/office/drawing/2014/main" id="{4DC2DCCC-646C-4BE6-8127-026A413065C8}"/>
                  </a:ext>
                </a:extLst>
              </p:cNvPr>
              <p:cNvSpPr>
                <a:spLocks noChangeArrowheads="1"/>
              </p:cNvSpPr>
              <p:nvPr/>
            </p:nvSpPr>
            <p:spPr bwMode="auto">
              <a:xfrm>
                <a:off x="2033263" y="1877340"/>
                <a:ext cx="6658300" cy="310896"/>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buClr>
                    <a:schemeClr val="tx2"/>
                  </a:buClr>
                  <a:buSzPct val="70000"/>
                  <a:defRPr/>
                </a:pPr>
                <a:r>
                  <a:rPr lang="en-IN" sz="1400" dirty="0">
                    <a:solidFill>
                      <a:schemeClr val="bg1"/>
                    </a:solidFill>
                    <a:latin typeface="Arial" panose="020B0604020202020204" pitchFamily="34" charset="0"/>
                    <a:cs typeface="Arial" panose="020B0604020202020204" pitchFamily="34" charset="0"/>
                  </a:rPr>
                  <a:t>Considerations and options when choosing a structure</a:t>
                </a:r>
              </a:p>
            </p:txBody>
          </p:sp>
          <p:sp>
            <p:nvSpPr>
              <p:cNvPr id="18" name="Pentagon 16">
                <a:extLst>
                  <a:ext uri="{FF2B5EF4-FFF2-40B4-BE49-F238E27FC236}">
                    <a16:creationId xmlns:a16="http://schemas.microsoft.com/office/drawing/2014/main" id="{2CCE4D7A-545A-4034-B3AB-1E015E7DC352}"/>
                  </a:ext>
                </a:extLst>
              </p:cNvPr>
              <p:cNvSpPr/>
              <p:nvPr/>
            </p:nvSpPr>
            <p:spPr>
              <a:xfrm>
                <a:off x="1242797" y="1877340"/>
                <a:ext cx="687320" cy="31089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pPr>
                <a:r>
                  <a:rPr lang="en-US" sz="1400" dirty="0">
                    <a:solidFill>
                      <a:schemeClr val="bg1"/>
                    </a:solidFill>
                    <a:latin typeface="Arial" panose="020B0604020202020204" pitchFamily="34" charset="0"/>
                    <a:cs typeface="Arial" panose="020B0604020202020204" pitchFamily="34" charset="0"/>
                  </a:rPr>
                  <a:t>B</a:t>
                </a:r>
              </a:p>
            </p:txBody>
          </p:sp>
        </p:grpSp>
        <p:grpSp>
          <p:nvGrpSpPr>
            <p:cNvPr id="22" name="Group 21">
              <a:extLst>
                <a:ext uri="{FF2B5EF4-FFF2-40B4-BE49-F238E27FC236}">
                  <a16:creationId xmlns:a16="http://schemas.microsoft.com/office/drawing/2014/main" id="{AF26A7B5-E8F5-4C56-97A0-35F6114036E5}"/>
                </a:ext>
              </a:extLst>
            </p:cNvPr>
            <p:cNvGrpSpPr/>
            <p:nvPr/>
          </p:nvGrpSpPr>
          <p:grpSpPr>
            <a:xfrm>
              <a:off x="457200" y="2468126"/>
              <a:ext cx="8234363" cy="274852"/>
              <a:chOff x="457200" y="1132423"/>
              <a:chExt cx="8234363" cy="307577"/>
            </a:xfrm>
            <a:solidFill>
              <a:srgbClr val="FFE600"/>
            </a:solidFill>
          </p:grpSpPr>
          <p:sp>
            <p:nvSpPr>
              <p:cNvPr id="23" name="Pentagon 9">
                <a:extLst>
                  <a:ext uri="{FF2B5EF4-FFF2-40B4-BE49-F238E27FC236}">
                    <a16:creationId xmlns:a16="http://schemas.microsoft.com/office/drawing/2014/main" id="{0C29EF2F-693D-4E29-B486-1D083EF9B366}"/>
                  </a:ext>
                </a:extLst>
              </p:cNvPr>
              <p:cNvSpPr/>
              <p:nvPr/>
            </p:nvSpPr>
            <p:spPr>
              <a:xfrm>
                <a:off x="457200" y="1132423"/>
                <a:ext cx="687320" cy="30757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defRPr/>
                </a:pPr>
                <a:r>
                  <a:rPr lang="en-US" sz="1400" dirty="0">
                    <a:solidFill>
                      <a:srgbClr val="2E2E38"/>
                    </a:solidFill>
                    <a:latin typeface="Arial" panose="020B0604020202020204" pitchFamily="34" charset="0"/>
                    <a:cs typeface="Arial" panose="020B0604020202020204" pitchFamily="34" charset="0"/>
                  </a:rPr>
                  <a:t>3</a:t>
                </a:r>
              </a:p>
            </p:txBody>
          </p:sp>
          <p:sp>
            <p:nvSpPr>
              <p:cNvPr id="24" name="Rectangle 6">
                <a:extLst>
                  <a:ext uri="{FF2B5EF4-FFF2-40B4-BE49-F238E27FC236}">
                    <a16:creationId xmlns:a16="http://schemas.microsoft.com/office/drawing/2014/main" id="{764D5819-0CA6-4EB1-AC02-C5E7049A4B16}"/>
                  </a:ext>
                </a:extLst>
              </p:cNvPr>
              <p:cNvSpPr>
                <a:spLocks noChangeArrowheads="1"/>
              </p:cNvSpPr>
              <p:nvPr/>
            </p:nvSpPr>
            <p:spPr bwMode="auto">
              <a:xfrm>
                <a:off x="1242797" y="1132423"/>
                <a:ext cx="7448766" cy="307577"/>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spcAft>
                    <a:spcPts val="0"/>
                  </a:spcAft>
                  <a:buClr>
                    <a:schemeClr val="tx2"/>
                  </a:buClr>
                  <a:buSzPct val="70000"/>
                  <a:defRPr/>
                </a:pPr>
                <a:r>
                  <a:rPr lang="en-US" sz="1400" dirty="0">
                    <a:solidFill>
                      <a:srgbClr val="2E2E38"/>
                    </a:solidFill>
                    <a:latin typeface="Arial" panose="020B0604020202020204" pitchFamily="34" charset="0"/>
                    <a:cs typeface="Arial" panose="020B0604020202020204" pitchFamily="34" charset="0"/>
                  </a:rPr>
                  <a:t>Exit strategies </a:t>
                </a:r>
              </a:p>
            </p:txBody>
          </p:sp>
        </p:grpSp>
        <p:grpSp>
          <p:nvGrpSpPr>
            <p:cNvPr id="25" name="Group 24">
              <a:extLst>
                <a:ext uri="{FF2B5EF4-FFF2-40B4-BE49-F238E27FC236}">
                  <a16:creationId xmlns:a16="http://schemas.microsoft.com/office/drawing/2014/main" id="{E3B3F074-8180-47ED-8098-96EE3AD7B9D8}"/>
                </a:ext>
              </a:extLst>
            </p:cNvPr>
            <p:cNvGrpSpPr/>
            <p:nvPr/>
          </p:nvGrpSpPr>
          <p:grpSpPr>
            <a:xfrm>
              <a:off x="457200" y="2799828"/>
              <a:ext cx="8234363" cy="277818"/>
              <a:chOff x="457200" y="1503222"/>
              <a:chExt cx="8234363" cy="310896"/>
            </a:xfrm>
            <a:solidFill>
              <a:srgbClr val="FFE600"/>
            </a:solidFill>
          </p:grpSpPr>
          <p:sp>
            <p:nvSpPr>
              <p:cNvPr id="26" name="Pentagon 9">
                <a:extLst>
                  <a:ext uri="{FF2B5EF4-FFF2-40B4-BE49-F238E27FC236}">
                    <a16:creationId xmlns:a16="http://schemas.microsoft.com/office/drawing/2014/main" id="{1F9B5D1B-8C72-4A1C-98B6-9B47C2ED0D45}"/>
                  </a:ext>
                </a:extLst>
              </p:cNvPr>
              <p:cNvSpPr/>
              <p:nvPr/>
            </p:nvSpPr>
            <p:spPr>
              <a:xfrm>
                <a:off x="457200" y="1503223"/>
                <a:ext cx="687320" cy="30757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defRPr/>
                </a:pPr>
                <a:r>
                  <a:rPr lang="en-US" sz="1400" dirty="0">
                    <a:solidFill>
                      <a:srgbClr val="2E2E38"/>
                    </a:solidFill>
                    <a:latin typeface="Arial" panose="020B0604020202020204" pitchFamily="34" charset="0"/>
                    <a:cs typeface="Arial" panose="020B0604020202020204" pitchFamily="34" charset="0"/>
                  </a:rPr>
                  <a:t>4</a:t>
                </a:r>
              </a:p>
            </p:txBody>
          </p:sp>
          <p:sp>
            <p:nvSpPr>
              <p:cNvPr id="27" name="Rectangle 6">
                <a:extLst>
                  <a:ext uri="{FF2B5EF4-FFF2-40B4-BE49-F238E27FC236}">
                    <a16:creationId xmlns:a16="http://schemas.microsoft.com/office/drawing/2014/main" id="{C6739639-9981-4D44-B4EF-AB8A53559663}"/>
                  </a:ext>
                </a:extLst>
              </p:cNvPr>
              <p:cNvSpPr>
                <a:spLocks noChangeArrowheads="1"/>
              </p:cNvSpPr>
              <p:nvPr/>
            </p:nvSpPr>
            <p:spPr bwMode="auto">
              <a:xfrm>
                <a:off x="1242797" y="1503222"/>
                <a:ext cx="7448766" cy="310896"/>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spcAft>
                    <a:spcPts val="0"/>
                  </a:spcAft>
                  <a:buClr>
                    <a:schemeClr val="tx2"/>
                  </a:buClr>
                  <a:buSzPct val="70000"/>
                  <a:defRPr/>
                </a:pPr>
                <a:r>
                  <a:rPr lang="en-US" sz="1400" dirty="0">
                    <a:solidFill>
                      <a:srgbClr val="2E2E38"/>
                    </a:solidFill>
                    <a:latin typeface="Arial" panose="020B0604020202020204" pitchFamily="34" charset="0"/>
                    <a:cs typeface="Arial" panose="020B0604020202020204" pitchFamily="34" charset="0"/>
                  </a:rPr>
                  <a:t>Joint ventures </a:t>
                </a:r>
              </a:p>
            </p:txBody>
          </p:sp>
        </p:grpSp>
        <p:grpSp>
          <p:nvGrpSpPr>
            <p:cNvPr id="28" name="Group 27">
              <a:extLst>
                <a:ext uri="{FF2B5EF4-FFF2-40B4-BE49-F238E27FC236}">
                  <a16:creationId xmlns:a16="http://schemas.microsoft.com/office/drawing/2014/main" id="{4B420AE3-F27C-483A-B3EC-C82534E6F17A}"/>
                </a:ext>
              </a:extLst>
            </p:cNvPr>
            <p:cNvGrpSpPr/>
            <p:nvPr/>
          </p:nvGrpSpPr>
          <p:grpSpPr>
            <a:xfrm>
              <a:off x="1242797" y="3134495"/>
              <a:ext cx="7448766" cy="277818"/>
              <a:chOff x="1242797" y="1877340"/>
              <a:chExt cx="7448766" cy="310896"/>
            </a:xfrm>
            <a:solidFill>
              <a:srgbClr val="747480"/>
            </a:solidFill>
          </p:grpSpPr>
          <p:sp>
            <p:nvSpPr>
              <p:cNvPr id="29" name="Rectangle 6">
                <a:extLst>
                  <a:ext uri="{FF2B5EF4-FFF2-40B4-BE49-F238E27FC236}">
                    <a16:creationId xmlns:a16="http://schemas.microsoft.com/office/drawing/2014/main" id="{8A3616B4-3577-400A-A2A1-1BB883896E8C}"/>
                  </a:ext>
                </a:extLst>
              </p:cNvPr>
              <p:cNvSpPr>
                <a:spLocks noChangeArrowheads="1"/>
              </p:cNvSpPr>
              <p:nvPr/>
            </p:nvSpPr>
            <p:spPr bwMode="auto">
              <a:xfrm>
                <a:off x="2033263" y="1877340"/>
                <a:ext cx="6658300" cy="310896"/>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buClr>
                    <a:schemeClr val="tx2"/>
                  </a:buClr>
                  <a:buSzPct val="70000"/>
                  <a:defRPr/>
                </a:pPr>
                <a:r>
                  <a:rPr lang="en-IN" sz="1400" dirty="0">
                    <a:solidFill>
                      <a:schemeClr val="bg1"/>
                    </a:solidFill>
                    <a:latin typeface="Arial" panose="020B0604020202020204" pitchFamily="34" charset="0"/>
                    <a:cs typeface="Arial" panose="020B0604020202020204" pitchFamily="34" charset="0"/>
                  </a:rPr>
                  <a:t>Considerations and options when choosing a structure</a:t>
                </a:r>
              </a:p>
            </p:txBody>
          </p:sp>
          <p:sp>
            <p:nvSpPr>
              <p:cNvPr id="30" name="Pentagon 16">
                <a:extLst>
                  <a:ext uri="{FF2B5EF4-FFF2-40B4-BE49-F238E27FC236}">
                    <a16:creationId xmlns:a16="http://schemas.microsoft.com/office/drawing/2014/main" id="{2CCC6CED-424D-4FF6-9E5B-186F526A3E96}"/>
                  </a:ext>
                </a:extLst>
              </p:cNvPr>
              <p:cNvSpPr/>
              <p:nvPr/>
            </p:nvSpPr>
            <p:spPr>
              <a:xfrm>
                <a:off x="1242797" y="1877340"/>
                <a:ext cx="687320" cy="31089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pPr>
                <a:r>
                  <a:rPr lang="en-US" sz="1400" dirty="0">
                    <a:solidFill>
                      <a:schemeClr val="bg1"/>
                    </a:solidFill>
                    <a:latin typeface="Arial" panose="020B0604020202020204" pitchFamily="34" charset="0"/>
                    <a:cs typeface="Arial" panose="020B0604020202020204" pitchFamily="34" charset="0"/>
                  </a:rPr>
                  <a:t>A</a:t>
                </a:r>
              </a:p>
            </p:txBody>
          </p:sp>
        </p:grpSp>
        <p:grpSp>
          <p:nvGrpSpPr>
            <p:cNvPr id="31" name="Group 30">
              <a:extLst>
                <a:ext uri="{FF2B5EF4-FFF2-40B4-BE49-F238E27FC236}">
                  <a16:creationId xmlns:a16="http://schemas.microsoft.com/office/drawing/2014/main" id="{EFABC938-DA9F-4332-82D7-6E951EBF3960}"/>
                </a:ext>
              </a:extLst>
            </p:cNvPr>
            <p:cNvGrpSpPr/>
            <p:nvPr/>
          </p:nvGrpSpPr>
          <p:grpSpPr>
            <a:xfrm>
              <a:off x="1242797" y="3469162"/>
              <a:ext cx="7448766" cy="277818"/>
              <a:chOff x="1242797" y="1877340"/>
              <a:chExt cx="7448766" cy="310896"/>
            </a:xfrm>
            <a:solidFill>
              <a:srgbClr val="747480"/>
            </a:solidFill>
          </p:grpSpPr>
          <p:sp>
            <p:nvSpPr>
              <p:cNvPr id="32" name="Rectangle 6">
                <a:extLst>
                  <a:ext uri="{FF2B5EF4-FFF2-40B4-BE49-F238E27FC236}">
                    <a16:creationId xmlns:a16="http://schemas.microsoft.com/office/drawing/2014/main" id="{1B7BC53D-D849-4FCB-9781-9F6F4D224F42}"/>
                  </a:ext>
                </a:extLst>
              </p:cNvPr>
              <p:cNvSpPr>
                <a:spLocks noChangeArrowheads="1"/>
              </p:cNvSpPr>
              <p:nvPr/>
            </p:nvSpPr>
            <p:spPr bwMode="auto">
              <a:xfrm>
                <a:off x="2033263" y="1877340"/>
                <a:ext cx="6658300" cy="310896"/>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buClr>
                    <a:schemeClr val="tx2"/>
                  </a:buClr>
                  <a:buSzPct val="70000"/>
                  <a:defRPr/>
                </a:pPr>
                <a:r>
                  <a:rPr lang="en-IN" sz="1400" dirty="0">
                    <a:solidFill>
                      <a:schemeClr val="bg1"/>
                    </a:solidFill>
                    <a:latin typeface="Arial" panose="020B0604020202020204" pitchFamily="34" charset="0"/>
                    <a:cs typeface="Arial" panose="020B0604020202020204" pitchFamily="34" charset="0"/>
                  </a:rPr>
                  <a:t>Other considerations </a:t>
                </a:r>
              </a:p>
            </p:txBody>
          </p:sp>
          <p:sp>
            <p:nvSpPr>
              <p:cNvPr id="33" name="Pentagon 16">
                <a:extLst>
                  <a:ext uri="{FF2B5EF4-FFF2-40B4-BE49-F238E27FC236}">
                    <a16:creationId xmlns:a16="http://schemas.microsoft.com/office/drawing/2014/main" id="{30B5CEE0-0D8F-4AC9-B8D8-2FA7DECB8A52}"/>
                  </a:ext>
                </a:extLst>
              </p:cNvPr>
              <p:cNvSpPr/>
              <p:nvPr/>
            </p:nvSpPr>
            <p:spPr>
              <a:xfrm>
                <a:off x="1242797" y="1877340"/>
                <a:ext cx="687320" cy="31089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pPr>
                <a:r>
                  <a:rPr lang="en-US" sz="1400" dirty="0">
                    <a:solidFill>
                      <a:schemeClr val="bg1"/>
                    </a:solidFill>
                    <a:latin typeface="Arial" panose="020B0604020202020204" pitchFamily="34" charset="0"/>
                    <a:cs typeface="Arial" panose="020B0604020202020204" pitchFamily="34" charset="0"/>
                  </a:rPr>
                  <a:t>B</a:t>
                </a:r>
              </a:p>
            </p:txBody>
          </p:sp>
        </p:grpSp>
        <p:grpSp>
          <p:nvGrpSpPr>
            <p:cNvPr id="34" name="Group 33">
              <a:extLst>
                <a:ext uri="{FF2B5EF4-FFF2-40B4-BE49-F238E27FC236}">
                  <a16:creationId xmlns:a16="http://schemas.microsoft.com/office/drawing/2014/main" id="{32644D6F-E5D9-49D1-9620-D71BC577A6AD}"/>
                </a:ext>
              </a:extLst>
            </p:cNvPr>
            <p:cNvGrpSpPr/>
            <p:nvPr/>
          </p:nvGrpSpPr>
          <p:grpSpPr>
            <a:xfrm>
              <a:off x="2033263" y="3803829"/>
              <a:ext cx="6658300" cy="277818"/>
              <a:chOff x="1242797" y="1877340"/>
              <a:chExt cx="6658300" cy="310896"/>
            </a:xfrm>
          </p:grpSpPr>
          <p:sp>
            <p:nvSpPr>
              <p:cNvPr id="35" name="Rectangle 6">
                <a:extLst>
                  <a:ext uri="{FF2B5EF4-FFF2-40B4-BE49-F238E27FC236}">
                    <a16:creationId xmlns:a16="http://schemas.microsoft.com/office/drawing/2014/main" id="{F4C6B4FF-9D0F-4EBD-9D89-2E9AD9C7B159}"/>
                  </a:ext>
                </a:extLst>
              </p:cNvPr>
              <p:cNvSpPr>
                <a:spLocks noChangeArrowheads="1"/>
              </p:cNvSpPr>
              <p:nvPr/>
            </p:nvSpPr>
            <p:spPr bwMode="auto">
              <a:xfrm>
                <a:off x="2033263" y="1877340"/>
                <a:ext cx="5867834" cy="310896"/>
              </a:xfrm>
              <a:prstGeom prst="rect">
                <a:avLst/>
              </a:prstGeom>
              <a:solidFill>
                <a:srgbClr val="C4C4CD"/>
              </a:solidFill>
              <a:ln w="19050">
                <a:noFill/>
                <a:miter lim="800000"/>
                <a:headEnd type="none" w="sm" len="sm"/>
                <a:tailEnd type="none" w="sm" len="sm"/>
              </a:ln>
            </p:spPr>
            <p:txBody>
              <a:bodyPr wrap="none" lIns="89317" tIns="44659" rIns="89317" bIns="44659" anchor="ctr">
                <a:noAutofit/>
              </a:bodyPr>
              <a:lstStyle/>
              <a:p>
                <a:pPr eaLnBrk="0" hangingPunct="0">
                  <a:spcBef>
                    <a:spcPts val="432"/>
                  </a:spcBef>
                  <a:buClr>
                    <a:schemeClr val="tx2"/>
                  </a:buClr>
                  <a:buSzPct val="70000"/>
                  <a:defRPr/>
                </a:pPr>
                <a:r>
                  <a:rPr lang="en-IN" sz="1400" dirty="0">
                    <a:solidFill>
                      <a:srgbClr val="2E2E38"/>
                    </a:solidFill>
                    <a:latin typeface="Arial" panose="020B0604020202020204" pitchFamily="34" charset="0"/>
                    <a:cs typeface="Arial" panose="020B0604020202020204" pitchFamily="34" charset="0"/>
                  </a:rPr>
                  <a:t>Issue of separateness</a:t>
                </a:r>
              </a:p>
            </p:txBody>
          </p:sp>
          <p:sp>
            <p:nvSpPr>
              <p:cNvPr id="36" name="Pentagon 16">
                <a:extLst>
                  <a:ext uri="{FF2B5EF4-FFF2-40B4-BE49-F238E27FC236}">
                    <a16:creationId xmlns:a16="http://schemas.microsoft.com/office/drawing/2014/main" id="{0E996AA9-AB24-4D68-B288-4056FA6E4E26}"/>
                  </a:ext>
                </a:extLst>
              </p:cNvPr>
              <p:cNvSpPr/>
              <p:nvPr/>
            </p:nvSpPr>
            <p:spPr>
              <a:xfrm>
                <a:off x="1242797" y="1877340"/>
                <a:ext cx="687320" cy="310896"/>
              </a:xfrm>
              <a:prstGeom prst="homePlate">
                <a:avLst/>
              </a:prstGeom>
              <a:solidFill>
                <a:srgbClr val="C4C4CD"/>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pPr>
                <a:r>
                  <a:rPr lang="en-US" sz="1400" dirty="0">
                    <a:solidFill>
                      <a:srgbClr val="2E2E38"/>
                    </a:solidFill>
                    <a:latin typeface="Arial" panose="020B0604020202020204" pitchFamily="34" charset="0"/>
                    <a:cs typeface="Arial" panose="020B0604020202020204" pitchFamily="34" charset="0"/>
                  </a:rPr>
                  <a:t>a</a:t>
                </a:r>
              </a:p>
            </p:txBody>
          </p:sp>
        </p:grpSp>
        <p:grpSp>
          <p:nvGrpSpPr>
            <p:cNvPr id="37" name="Group 36">
              <a:extLst>
                <a:ext uri="{FF2B5EF4-FFF2-40B4-BE49-F238E27FC236}">
                  <a16:creationId xmlns:a16="http://schemas.microsoft.com/office/drawing/2014/main" id="{8DA34BD2-EB19-447D-AC13-7F593710D9A5}"/>
                </a:ext>
              </a:extLst>
            </p:cNvPr>
            <p:cNvGrpSpPr/>
            <p:nvPr/>
          </p:nvGrpSpPr>
          <p:grpSpPr>
            <a:xfrm>
              <a:off x="2033263" y="4138497"/>
              <a:ext cx="6658300" cy="277818"/>
              <a:chOff x="1242797" y="1877340"/>
              <a:chExt cx="6658300" cy="310896"/>
            </a:xfrm>
          </p:grpSpPr>
          <p:sp>
            <p:nvSpPr>
              <p:cNvPr id="38" name="Rectangle 6">
                <a:extLst>
                  <a:ext uri="{FF2B5EF4-FFF2-40B4-BE49-F238E27FC236}">
                    <a16:creationId xmlns:a16="http://schemas.microsoft.com/office/drawing/2014/main" id="{7B988B76-80BA-4BDE-8957-5959E76B4A65}"/>
                  </a:ext>
                </a:extLst>
              </p:cNvPr>
              <p:cNvSpPr>
                <a:spLocks noChangeArrowheads="1"/>
              </p:cNvSpPr>
              <p:nvPr/>
            </p:nvSpPr>
            <p:spPr bwMode="auto">
              <a:xfrm>
                <a:off x="2033263" y="1877340"/>
                <a:ext cx="5867834" cy="310896"/>
              </a:xfrm>
              <a:prstGeom prst="rect">
                <a:avLst/>
              </a:prstGeom>
              <a:solidFill>
                <a:srgbClr val="C4C4CD"/>
              </a:solidFill>
              <a:ln w="19050">
                <a:noFill/>
                <a:miter lim="800000"/>
                <a:headEnd type="none" w="sm" len="sm"/>
                <a:tailEnd type="none" w="sm" len="sm"/>
              </a:ln>
            </p:spPr>
            <p:txBody>
              <a:bodyPr wrap="none" lIns="89317" tIns="44659" rIns="89317" bIns="44659" anchor="ctr">
                <a:noAutofit/>
              </a:bodyPr>
              <a:lstStyle/>
              <a:p>
                <a:pPr eaLnBrk="0" hangingPunct="0">
                  <a:spcBef>
                    <a:spcPts val="432"/>
                  </a:spcBef>
                  <a:buClr>
                    <a:schemeClr val="tx2"/>
                  </a:buClr>
                  <a:buSzPct val="70000"/>
                  <a:defRPr/>
                </a:pPr>
                <a:r>
                  <a:rPr lang="en-IN" sz="1400" dirty="0">
                    <a:solidFill>
                      <a:srgbClr val="2E2E38"/>
                    </a:solidFill>
                    <a:latin typeface="Arial" panose="020B0604020202020204" pitchFamily="34" charset="0"/>
                    <a:cs typeface="Arial" panose="020B0604020202020204" pitchFamily="34" charset="0"/>
                  </a:rPr>
                  <a:t>Section 512(b)(13)</a:t>
                </a:r>
              </a:p>
            </p:txBody>
          </p:sp>
          <p:sp>
            <p:nvSpPr>
              <p:cNvPr id="39" name="Pentagon 16">
                <a:extLst>
                  <a:ext uri="{FF2B5EF4-FFF2-40B4-BE49-F238E27FC236}">
                    <a16:creationId xmlns:a16="http://schemas.microsoft.com/office/drawing/2014/main" id="{9C15B72C-0D80-45B9-8FBB-555D54AA32F3}"/>
                  </a:ext>
                </a:extLst>
              </p:cNvPr>
              <p:cNvSpPr/>
              <p:nvPr/>
            </p:nvSpPr>
            <p:spPr>
              <a:xfrm>
                <a:off x="1242797" y="1877340"/>
                <a:ext cx="687320" cy="310896"/>
              </a:xfrm>
              <a:prstGeom prst="homePlate">
                <a:avLst/>
              </a:prstGeom>
              <a:solidFill>
                <a:srgbClr val="C4C4CD"/>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pPr>
                <a:r>
                  <a:rPr lang="en-US" sz="1400" dirty="0">
                    <a:solidFill>
                      <a:srgbClr val="2E2E38"/>
                    </a:solidFill>
                    <a:latin typeface="Arial" panose="020B0604020202020204" pitchFamily="34" charset="0"/>
                    <a:cs typeface="Arial" panose="020B0604020202020204" pitchFamily="34" charset="0"/>
                  </a:rPr>
                  <a:t>b</a:t>
                </a:r>
              </a:p>
            </p:txBody>
          </p:sp>
        </p:grpSp>
        <p:grpSp>
          <p:nvGrpSpPr>
            <p:cNvPr id="40" name="Group 39">
              <a:extLst>
                <a:ext uri="{FF2B5EF4-FFF2-40B4-BE49-F238E27FC236}">
                  <a16:creationId xmlns:a16="http://schemas.microsoft.com/office/drawing/2014/main" id="{2816334B-6CFD-4D6E-AB5B-BBD49054494C}"/>
                </a:ext>
              </a:extLst>
            </p:cNvPr>
            <p:cNvGrpSpPr/>
            <p:nvPr/>
          </p:nvGrpSpPr>
          <p:grpSpPr>
            <a:xfrm>
              <a:off x="1242797" y="4473164"/>
              <a:ext cx="7448766" cy="277818"/>
              <a:chOff x="1242797" y="1877340"/>
              <a:chExt cx="7448766" cy="310896"/>
            </a:xfrm>
            <a:solidFill>
              <a:srgbClr val="747480"/>
            </a:solidFill>
          </p:grpSpPr>
          <p:sp>
            <p:nvSpPr>
              <p:cNvPr id="41" name="Rectangle 6">
                <a:extLst>
                  <a:ext uri="{FF2B5EF4-FFF2-40B4-BE49-F238E27FC236}">
                    <a16:creationId xmlns:a16="http://schemas.microsoft.com/office/drawing/2014/main" id="{389B68FD-0C8B-4851-A063-286EABDFFBF2}"/>
                  </a:ext>
                </a:extLst>
              </p:cNvPr>
              <p:cNvSpPr>
                <a:spLocks noChangeArrowheads="1"/>
              </p:cNvSpPr>
              <p:nvPr/>
            </p:nvSpPr>
            <p:spPr bwMode="auto">
              <a:xfrm>
                <a:off x="2033263" y="1877340"/>
                <a:ext cx="6658300" cy="310896"/>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buClr>
                    <a:schemeClr val="tx2"/>
                  </a:buClr>
                  <a:buSzPct val="70000"/>
                  <a:defRPr/>
                </a:pPr>
                <a:r>
                  <a:rPr lang="en-IN" sz="1400" dirty="0">
                    <a:solidFill>
                      <a:schemeClr val="bg1"/>
                    </a:solidFill>
                    <a:latin typeface="Arial" panose="020B0604020202020204" pitchFamily="34" charset="0"/>
                    <a:cs typeface="Arial" panose="020B0604020202020204" pitchFamily="34" charset="0"/>
                  </a:rPr>
                  <a:t>Transfer pricing</a:t>
                </a:r>
              </a:p>
            </p:txBody>
          </p:sp>
          <p:sp>
            <p:nvSpPr>
              <p:cNvPr id="42" name="Pentagon 16">
                <a:extLst>
                  <a:ext uri="{FF2B5EF4-FFF2-40B4-BE49-F238E27FC236}">
                    <a16:creationId xmlns:a16="http://schemas.microsoft.com/office/drawing/2014/main" id="{AFFA436F-4461-4D82-B512-37AD2C75F67F}"/>
                  </a:ext>
                </a:extLst>
              </p:cNvPr>
              <p:cNvSpPr/>
              <p:nvPr/>
            </p:nvSpPr>
            <p:spPr>
              <a:xfrm>
                <a:off x="1242797" y="1877340"/>
                <a:ext cx="687320" cy="31089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pPr>
                <a:r>
                  <a:rPr lang="en-US" sz="1400" dirty="0">
                    <a:solidFill>
                      <a:schemeClr val="bg1"/>
                    </a:solidFill>
                    <a:latin typeface="Arial" panose="020B0604020202020204" pitchFamily="34" charset="0"/>
                    <a:cs typeface="Arial" panose="020B0604020202020204" pitchFamily="34" charset="0"/>
                  </a:rPr>
                  <a:t>C</a:t>
                </a:r>
              </a:p>
            </p:txBody>
          </p:sp>
        </p:grpSp>
        <p:grpSp>
          <p:nvGrpSpPr>
            <p:cNvPr id="43" name="Group 42">
              <a:extLst>
                <a:ext uri="{FF2B5EF4-FFF2-40B4-BE49-F238E27FC236}">
                  <a16:creationId xmlns:a16="http://schemas.microsoft.com/office/drawing/2014/main" id="{91B21862-41E0-4349-BD15-A4B5492F3DFB}"/>
                </a:ext>
              </a:extLst>
            </p:cNvPr>
            <p:cNvGrpSpPr/>
            <p:nvPr/>
          </p:nvGrpSpPr>
          <p:grpSpPr>
            <a:xfrm>
              <a:off x="457200" y="4807831"/>
              <a:ext cx="8234363" cy="277818"/>
              <a:chOff x="457200" y="1503222"/>
              <a:chExt cx="8234363" cy="310896"/>
            </a:xfrm>
            <a:solidFill>
              <a:srgbClr val="FFE600"/>
            </a:solidFill>
          </p:grpSpPr>
          <p:sp>
            <p:nvSpPr>
              <p:cNvPr id="44" name="Pentagon 9">
                <a:extLst>
                  <a:ext uri="{FF2B5EF4-FFF2-40B4-BE49-F238E27FC236}">
                    <a16:creationId xmlns:a16="http://schemas.microsoft.com/office/drawing/2014/main" id="{A93E7B13-590D-45E1-AF28-F814228EFAB5}"/>
                  </a:ext>
                </a:extLst>
              </p:cNvPr>
              <p:cNvSpPr/>
              <p:nvPr/>
            </p:nvSpPr>
            <p:spPr>
              <a:xfrm>
                <a:off x="457200" y="1503223"/>
                <a:ext cx="687320" cy="30757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defRPr/>
                </a:pPr>
                <a:r>
                  <a:rPr lang="en-US" sz="1400" dirty="0">
                    <a:solidFill>
                      <a:srgbClr val="2E2E38"/>
                    </a:solidFill>
                    <a:latin typeface="Arial" panose="020B0604020202020204" pitchFamily="34" charset="0"/>
                    <a:cs typeface="Arial" panose="020B0604020202020204" pitchFamily="34" charset="0"/>
                  </a:rPr>
                  <a:t>5</a:t>
                </a:r>
              </a:p>
            </p:txBody>
          </p:sp>
          <p:sp>
            <p:nvSpPr>
              <p:cNvPr id="45" name="Rectangle 6">
                <a:extLst>
                  <a:ext uri="{FF2B5EF4-FFF2-40B4-BE49-F238E27FC236}">
                    <a16:creationId xmlns:a16="http://schemas.microsoft.com/office/drawing/2014/main" id="{6A71C353-A030-4AA7-ACB7-7902312F831D}"/>
                  </a:ext>
                </a:extLst>
              </p:cNvPr>
              <p:cNvSpPr>
                <a:spLocks noChangeArrowheads="1"/>
              </p:cNvSpPr>
              <p:nvPr/>
            </p:nvSpPr>
            <p:spPr bwMode="auto">
              <a:xfrm>
                <a:off x="1242797" y="1503222"/>
                <a:ext cx="7448766" cy="310896"/>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spcAft>
                    <a:spcPts val="0"/>
                  </a:spcAft>
                  <a:buClr>
                    <a:schemeClr val="tx2"/>
                  </a:buClr>
                  <a:buSzPct val="70000"/>
                  <a:defRPr/>
                </a:pPr>
                <a:r>
                  <a:rPr lang="en-US" sz="1400" dirty="0">
                    <a:solidFill>
                      <a:srgbClr val="2E2E38"/>
                    </a:solidFill>
                    <a:latin typeface="Arial" panose="020B0604020202020204" pitchFamily="34" charset="0"/>
                    <a:cs typeface="Arial" panose="020B0604020202020204" pitchFamily="34" charset="0"/>
                  </a:rPr>
                  <a:t>Form 990 reporting issues</a:t>
                </a:r>
              </a:p>
            </p:txBody>
          </p:sp>
        </p:grpSp>
        <p:grpSp>
          <p:nvGrpSpPr>
            <p:cNvPr id="46" name="Group 45">
              <a:extLst>
                <a:ext uri="{FF2B5EF4-FFF2-40B4-BE49-F238E27FC236}">
                  <a16:creationId xmlns:a16="http://schemas.microsoft.com/office/drawing/2014/main" id="{A2B0EE1D-3E22-4816-A2ED-5706749361C5}"/>
                </a:ext>
              </a:extLst>
            </p:cNvPr>
            <p:cNvGrpSpPr/>
            <p:nvPr/>
          </p:nvGrpSpPr>
          <p:grpSpPr>
            <a:xfrm>
              <a:off x="1242797" y="5142498"/>
              <a:ext cx="7448766" cy="277818"/>
              <a:chOff x="1242797" y="1877340"/>
              <a:chExt cx="7448766" cy="310896"/>
            </a:xfrm>
            <a:solidFill>
              <a:srgbClr val="747480"/>
            </a:solidFill>
          </p:grpSpPr>
          <p:sp>
            <p:nvSpPr>
              <p:cNvPr id="47" name="Rectangle 6">
                <a:extLst>
                  <a:ext uri="{FF2B5EF4-FFF2-40B4-BE49-F238E27FC236}">
                    <a16:creationId xmlns:a16="http://schemas.microsoft.com/office/drawing/2014/main" id="{24291736-7B45-4633-8E80-0250193F96A8}"/>
                  </a:ext>
                </a:extLst>
              </p:cNvPr>
              <p:cNvSpPr>
                <a:spLocks noChangeArrowheads="1"/>
              </p:cNvSpPr>
              <p:nvPr/>
            </p:nvSpPr>
            <p:spPr bwMode="auto">
              <a:xfrm>
                <a:off x="2033263" y="1877340"/>
                <a:ext cx="6658300" cy="310896"/>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buClr>
                    <a:schemeClr val="tx2"/>
                  </a:buClr>
                  <a:buSzPct val="70000"/>
                  <a:defRPr/>
                </a:pPr>
                <a:r>
                  <a:rPr lang="en-IN" sz="1400" dirty="0">
                    <a:solidFill>
                      <a:schemeClr val="bg1"/>
                    </a:solidFill>
                    <a:latin typeface="Arial" panose="020B0604020202020204" pitchFamily="34" charset="0"/>
                    <a:cs typeface="Arial" panose="020B0604020202020204" pitchFamily="34" charset="0"/>
                  </a:rPr>
                  <a:t>Compensation</a:t>
                </a:r>
              </a:p>
            </p:txBody>
          </p:sp>
          <p:sp>
            <p:nvSpPr>
              <p:cNvPr id="48" name="Pentagon 16">
                <a:extLst>
                  <a:ext uri="{FF2B5EF4-FFF2-40B4-BE49-F238E27FC236}">
                    <a16:creationId xmlns:a16="http://schemas.microsoft.com/office/drawing/2014/main" id="{3980B17F-532F-455B-BF47-F6ADD3813A95}"/>
                  </a:ext>
                </a:extLst>
              </p:cNvPr>
              <p:cNvSpPr/>
              <p:nvPr/>
            </p:nvSpPr>
            <p:spPr>
              <a:xfrm>
                <a:off x="1242797" y="1877340"/>
                <a:ext cx="687320" cy="31089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pPr>
                <a:r>
                  <a:rPr lang="en-US" sz="1400" dirty="0">
                    <a:solidFill>
                      <a:schemeClr val="bg1"/>
                    </a:solidFill>
                    <a:latin typeface="Arial" panose="020B0604020202020204" pitchFamily="34" charset="0"/>
                    <a:cs typeface="Arial" panose="020B0604020202020204" pitchFamily="34" charset="0"/>
                  </a:rPr>
                  <a:t>A</a:t>
                </a:r>
              </a:p>
            </p:txBody>
          </p:sp>
        </p:grpSp>
        <p:grpSp>
          <p:nvGrpSpPr>
            <p:cNvPr id="49" name="Group 48">
              <a:extLst>
                <a:ext uri="{FF2B5EF4-FFF2-40B4-BE49-F238E27FC236}">
                  <a16:creationId xmlns:a16="http://schemas.microsoft.com/office/drawing/2014/main" id="{2C6F57C8-75C7-404B-952F-C8AF91B6C8F4}"/>
                </a:ext>
              </a:extLst>
            </p:cNvPr>
            <p:cNvGrpSpPr/>
            <p:nvPr/>
          </p:nvGrpSpPr>
          <p:grpSpPr>
            <a:xfrm>
              <a:off x="1242797" y="5477166"/>
              <a:ext cx="7448766" cy="277818"/>
              <a:chOff x="1242797" y="1877340"/>
              <a:chExt cx="7448766" cy="310896"/>
            </a:xfrm>
            <a:solidFill>
              <a:srgbClr val="747480"/>
            </a:solidFill>
          </p:grpSpPr>
          <p:sp>
            <p:nvSpPr>
              <p:cNvPr id="50" name="Rectangle 6">
                <a:extLst>
                  <a:ext uri="{FF2B5EF4-FFF2-40B4-BE49-F238E27FC236}">
                    <a16:creationId xmlns:a16="http://schemas.microsoft.com/office/drawing/2014/main" id="{1FB8471F-1E60-4369-A461-50CCC960BDBC}"/>
                  </a:ext>
                </a:extLst>
              </p:cNvPr>
              <p:cNvSpPr>
                <a:spLocks noChangeArrowheads="1"/>
              </p:cNvSpPr>
              <p:nvPr/>
            </p:nvSpPr>
            <p:spPr bwMode="auto">
              <a:xfrm>
                <a:off x="2033263" y="1877340"/>
                <a:ext cx="6658300" cy="310896"/>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buClr>
                    <a:schemeClr val="tx2"/>
                  </a:buClr>
                  <a:buSzPct val="70000"/>
                  <a:defRPr/>
                </a:pPr>
                <a:r>
                  <a:rPr lang="en-IN" sz="1400" dirty="0">
                    <a:solidFill>
                      <a:schemeClr val="bg1"/>
                    </a:solidFill>
                    <a:latin typeface="Arial" panose="020B0604020202020204" pitchFamily="34" charset="0"/>
                    <a:cs typeface="Arial" panose="020B0604020202020204" pitchFamily="34" charset="0"/>
                  </a:rPr>
                  <a:t>Schedule H</a:t>
                </a:r>
              </a:p>
            </p:txBody>
          </p:sp>
          <p:sp>
            <p:nvSpPr>
              <p:cNvPr id="51" name="Pentagon 16">
                <a:extLst>
                  <a:ext uri="{FF2B5EF4-FFF2-40B4-BE49-F238E27FC236}">
                    <a16:creationId xmlns:a16="http://schemas.microsoft.com/office/drawing/2014/main" id="{50D933DF-06BA-4882-8844-87A8AF51E4B3}"/>
                  </a:ext>
                </a:extLst>
              </p:cNvPr>
              <p:cNvSpPr/>
              <p:nvPr/>
            </p:nvSpPr>
            <p:spPr>
              <a:xfrm>
                <a:off x="1242797" y="1877340"/>
                <a:ext cx="687320" cy="31089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pPr>
                <a:r>
                  <a:rPr lang="en-US" sz="1400" dirty="0">
                    <a:solidFill>
                      <a:schemeClr val="bg1"/>
                    </a:solidFill>
                    <a:latin typeface="Arial" panose="020B0604020202020204" pitchFamily="34" charset="0"/>
                    <a:cs typeface="Arial" panose="020B0604020202020204" pitchFamily="34" charset="0"/>
                  </a:rPr>
                  <a:t>B</a:t>
                </a:r>
              </a:p>
            </p:txBody>
          </p:sp>
        </p:grpSp>
        <p:grpSp>
          <p:nvGrpSpPr>
            <p:cNvPr id="52" name="Group 51">
              <a:extLst>
                <a:ext uri="{FF2B5EF4-FFF2-40B4-BE49-F238E27FC236}">
                  <a16:creationId xmlns:a16="http://schemas.microsoft.com/office/drawing/2014/main" id="{E7F9A253-06C7-4862-AF8A-CF5A13430916}"/>
                </a:ext>
              </a:extLst>
            </p:cNvPr>
            <p:cNvGrpSpPr/>
            <p:nvPr/>
          </p:nvGrpSpPr>
          <p:grpSpPr>
            <a:xfrm>
              <a:off x="1242797" y="5811832"/>
              <a:ext cx="7448766" cy="277818"/>
              <a:chOff x="1242797" y="1877340"/>
              <a:chExt cx="7448766" cy="310896"/>
            </a:xfrm>
            <a:solidFill>
              <a:srgbClr val="747480"/>
            </a:solidFill>
          </p:grpSpPr>
          <p:sp>
            <p:nvSpPr>
              <p:cNvPr id="53" name="Rectangle 6">
                <a:extLst>
                  <a:ext uri="{FF2B5EF4-FFF2-40B4-BE49-F238E27FC236}">
                    <a16:creationId xmlns:a16="http://schemas.microsoft.com/office/drawing/2014/main" id="{D9274A79-03BD-45DA-9339-46FB03386316}"/>
                  </a:ext>
                </a:extLst>
              </p:cNvPr>
              <p:cNvSpPr>
                <a:spLocks noChangeArrowheads="1"/>
              </p:cNvSpPr>
              <p:nvPr/>
            </p:nvSpPr>
            <p:spPr bwMode="auto">
              <a:xfrm>
                <a:off x="2033263" y="1877340"/>
                <a:ext cx="6658300" cy="310896"/>
              </a:xfrm>
              <a:prstGeom prst="rect">
                <a:avLst/>
              </a:prstGeom>
              <a:grpFill/>
              <a:ln w="19050">
                <a:noFill/>
                <a:miter lim="800000"/>
                <a:headEnd type="none" w="sm" len="sm"/>
                <a:tailEnd type="none" w="sm" len="sm"/>
              </a:ln>
            </p:spPr>
            <p:txBody>
              <a:bodyPr wrap="none" lIns="89317" tIns="44659" rIns="89317" bIns="44659" anchor="ctr">
                <a:noAutofit/>
              </a:bodyPr>
              <a:lstStyle/>
              <a:p>
                <a:pPr eaLnBrk="0" hangingPunct="0">
                  <a:spcBef>
                    <a:spcPts val="432"/>
                  </a:spcBef>
                  <a:buClr>
                    <a:schemeClr val="tx2"/>
                  </a:buClr>
                  <a:buSzPct val="70000"/>
                  <a:defRPr/>
                </a:pPr>
                <a:r>
                  <a:rPr lang="en-IN" sz="1400" dirty="0">
                    <a:solidFill>
                      <a:schemeClr val="bg1"/>
                    </a:solidFill>
                    <a:latin typeface="Arial" panose="020B0604020202020204" pitchFamily="34" charset="0"/>
                    <a:cs typeface="Arial" panose="020B0604020202020204" pitchFamily="34" charset="0"/>
                  </a:rPr>
                  <a:t>Schedule R</a:t>
                </a:r>
              </a:p>
            </p:txBody>
          </p:sp>
          <p:sp>
            <p:nvSpPr>
              <p:cNvPr id="54" name="Pentagon 16">
                <a:extLst>
                  <a:ext uri="{FF2B5EF4-FFF2-40B4-BE49-F238E27FC236}">
                    <a16:creationId xmlns:a16="http://schemas.microsoft.com/office/drawing/2014/main" id="{624C2321-DF35-4E91-8DD0-577728E18D0C}"/>
                  </a:ext>
                </a:extLst>
              </p:cNvPr>
              <p:cNvSpPr/>
              <p:nvPr/>
            </p:nvSpPr>
            <p:spPr>
              <a:xfrm>
                <a:off x="1242797" y="1877340"/>
                <a:ext cx="687320" cy="31089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eaLnBrk="0" hangingPunct="0">
                  <a:spcBef>
                    <a:spcPts val="432"/>
                  </a:spcBef>
                  <a:buClr>
                    <a:schemeClr val="tx2"/>
                  </a:buClr>
                  <a:buSzPct val="70000"/>
                </a:pPr>
                <a:r>
                  <a:rPr lang="en-US" sz="1400" dirty="0">
                    <a:solidFill>
                      <a:schemeClr val="bg1"/>
                    </a:solidFill>
                    <a:latin typeface="Arial" panose="020B0604020202020204" pitchFamily="34" charset="0"/>
                    <a:cs typeface="Arial" panose="020B0604020202020204" pitchFamily="34" charset="0"/>
                  </a:rPr>
                  <a:t>C</a:t>
                </a:r>
              </a:p>
            </p:txBody>
          </p:sp>
        </p:grpSp>
      </p:grpSp>
    </p:spTree>
    <p:extLst>
      <p:ext uri="{BB962C8B-B14F-4D97-AF65-F5344CB8AC3E}">
        <p14:creationId xmlns:p14="http://schemas.microsoft.com/office/powerpoint/2010/main" val="3859265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2A62FF0-8502-4399-9FD6-257F3674A66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22A62FF0-8502-4399-9FD6-257F3674A6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3753F1A-4A62-4F0B-9D30-53FD8394AB8B}"/>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pPr>
            <a:endParaRPr lang="en-US" sz="2800" b="1" dirty="0">
              <a:solidFill>
                <a:schemeClr val="tx1"/>
              </a:solidFill>
              <a:latin typeface="EYInterstate Light" panose="02000506000000020004" pitchFamily="2" charset="0"/>
              <a:ea typeface="+mj-ea"/>
              <a:cs typeface="Arial" panose="020B0604020202020204" pitchFamily="34" charset="0"/>
              <a:sym typeface="Arial" panose="020B0604020202020204" pitchFamily="34" charset="0"/>
            </a:endParaRPr>
          </a:p>
        </p:txBody>
      </p:sp>
      <p:sp>
        <p:nvSpPr>
          <p:cNvPr id="73730" name="Rectangle 2"/>
          <p:cNvSpPr>
            <a:spLocks noGrp="1" noChangeArrowheads="1"/>
          </p:cNvSpPr>
          <p:nvPr>
            <p:ph type="title"/>
          </p:nvPr>
        </p:nvSpPr>
        <p:spPr/>
        <p:txBody>
          <a:bodyPr/>
          <a:lstStyle/>
          <a:p>
            <a:r>
              <a:rPr lang="en-US" dirty="0"/>
              <a:t>Rationale for historical transfer pricing policy</a:t>
            </a:r>
          </a:p>
        </p:txBody>
      </p:sp>
      <p:sp>
        <p:nvSpPr>
          <p:cNvPr id="73731" name="Rectangle 3"/>
          <p:cNvSpPr>
            <a:spLocks noGrp="1" noChangeArrowheads="1"/>
          </p:cNvSpPr>
          <p:nvPr>
            <p:ph idx="4294967295"/>
          </p:nvPr>
        </p:nvSpPr>
        <p:spPr>
          <a:xfrm>
            <a:off x="457200" y="1183641"/>
            <a:ext cx="8229600" cy="4951728"/>
          </a:xfrm>
        </p:spPr>
        <p:txBody>
          <a:bodyPr/>
          <a:lstStyle/>
          <a:p>
            <a:pPr marL="0" indent="0">
              <a:buNone/>
            </a:pPr>
            <a:endParaRPr lang="en-US" dirty="0"/>
          </a:p>
          <a:p>
            <a:pPr marL="0" indent="0">
              <a:buNone/>
            </a:pPr>
            <a:endParaRPr lang="en-US" dirty="0"/>
          </a:p>
          <a:p>
            <a:pPr marL="0" indent="0">
              <a:buNone/>
            </a:pPr>
            <a:endParaRPr lang="en-US" dirty="0"/>
          </a:p>
        </p:txBody>
      </p:sp>
      <p:sp>
        <p:nvSpPr>
          <p:cNvPr id="2" name="Rectangle 1">
            <a:extLst>
              <a:ext uri="{FF2B5EF4-FFF2-40B4-BE49-F238E27FC236}">
                <a16:creationId xmlns:a16="http://schemas.microsoft.com/office/drawing/2014/main" id="{5DC6FECA-DC30-45AE-9D2F-E0208EE690C7}"/>
              </a:ext>
            </a:extLst>
          </p:cNvPr>
          <p:cNvSpPr/>
          <p:nvPr/>
        </p:nvSpPr>
        <p:spPr>
          <a:xfrm>
            <a:off x="1866123" y="1431312"/>
            <a:ext cx="1782147" cy="74174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dirty="0">
                <a:solidFill>
                  <a:srgbClr val="2E2E38"/>
                </a:solidFill>
                <a:latin typeface="Arial" panose="020B0604020202020204" pitchFamily="34" charset="0"/>
                <a:cs typeface="Arial" panose="020B0604020202020204" pitchFamily="34" charset="0"/>
              </a:rPr>
              <a:t>Tax-exempt</a:t>
            </a:r>
          </a:p>
          <a:p>
            <a:pPr algn="ctr"/>
            <a:r>
              <a:rPr lang="en-US" sz="1200" b="1" dirty="0">
                <a:solidFill>
                  <a:srgbClr val="2E2E38"/>
                </a:solidFill>
                <a:latin typeface="Arial" panose="020B0604020202020204" pitchFamily="34" charset="0"/>
                <a:cs typeface="Arial" panose="020B0604020202020204" pitchFamily="34" charset="0"/>
              </a:rPr>
              <a:t>service provider</a:t>
            </a:r>
          </a:p>
          <a:p>
            <a:pPr algn="ctr"/>
            <a:r>
              <a:rPr lang="en-US" sz="1200" b="1" dirty="0">
                <a:solidFill>
                  <a:srgbClr val="2E2E38"/>
                </a:solidFill>
                <a:latin typeface="Arial" panose="020B0604020202020204" pitchFamily="34" charset="0"/>
                <a:cs typeface="Arial" panose="020B0604020202020204" pitchFamily="34" charset="0"/>
              </a:rPr>
              <a:t>income</a:t>
            </a:r>
          </a:p>
        </p:txBody>
      </p:sp>
      <p:sp>
        <p:nvSpPr>
          <p:cNvPr id="9" name="Rectangle 8">
            <a:extLst>
              <a:ext uri="{FF2B5EF4-FFF2-40B4-BE49-F238E27FC236}">
                <a16:creationId xmlns:a16="http://schemas.microsoft.com/office/drawing/2014/main" id="{CE1FBBDD-D59F-403D-8153-DB854A587A70}"/>
              </a:ext>
            </a:extLst>
          </p:cNvPr>
          <p:cNvSpPr/>
          <p:nvPr/>
        </p:nvSpPr>
        <p:spPr>
          <a:xfrm>
            <a:off x="5495731" y="1397174"/>
            <a:ext cx="1782147" cy="718401"/>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1200" b="1" dirty="0">
                <a:solidFill>
                  <a:srgbClr val="2E2E38"/>
                </a:solidFill>
                <a:latin typeface="Arial" panose="020B0604020202020204" pitchFamily="34" charset="0"/>
                <a:cs typeface="Arial" panose="020B0604020202020204" pitchFamily="34" charset="0"/>
              </a:rPr>
              <a:t>Taxable</a:t>
            </a:r>
          </a:p>
          <a:p>
            <a:pPr algn="ctr"/>
            <a:r>
              <a:rPr lang="en-US" sz="1200" b="1" dirty="0">
                <a:solidFill>
                  <a:srgbClr val="2E2E38"/>
                </a:solidFill>
                <a:latin typeface="Arial" panose="020B0604020202020204" pitchFamily="34" charset="0"/>
                <a:cs typeface="Arial" panose="020B0604020202020204" pitchFamily="34" charset="0"/>
              </a:rPr>
              <a:t>service recipient</a:t>
            </a:r>
          </a:p>
          <a:p>
            <a:pPr algn="ctr"/>
            <a:r>
              <a:rPr lang="en-US" sz="1200" b="1" dirty="0">
                <a:solidFill>
                  <a:srgbClr val="2E2E38"/>
                </a:solidFill>
                <a:latin typeface="Arial" panose="020B0604020202020204" pitchFamily="34" charset="0"/>
                <a:cs typeface="Arial" panose="020B0604020202020204" pitchFamily="34" charset="0"/>
              </a:rPr>
              <a:t>expense</a:t>
            </a:r>
          </a:p>
        </p:txBody>
      </p:sp>
      <p:cxnSp>
        <p:nvCxnSpPr>
          <p:cNvPr id="4" name="Straight Arrow Connector 3">
            <a:extLst>
              <a:ext uri="{FF2B5EF4-FFF2-40B4-BE49-F238E27FC236}">
                <a16:creationId xmlns:a16="http://schemas.microsoft.com/office/drawing/2014/main" id="{C6BE642C-B14C-4D70-BFE4-92CC2DAB2E82}"/>
              </a:ext>
            </a:extLst>
          </p:cNvPr>
          <p:cNvCxnSpPr/>
          <p:nvPr/>
        </p:nvCxnSpPr>
        <p:spPr>
          <a:xfrm>
            <a:off x="3648270" y="1631919"/>
            <a:ext cx="1847461" cy="0"/>
          </a:xfrm>
          <a:prstGeom prst="straightConnector1">
            <a:avLst/>
          </a:prstGeom>
          <a:ln w="9525">
            <a:solidFill>
              <a:srgbClr val="74748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A617F60-CB4B-454F-99E7-2300459FD68C}"/>
              </a:ext>
            </a:extLst>
          </p:cNvPr>
          <p:cNvCxnSpPr/>
          <p:nvPr/>
        </p:nvCxnSpPr>
        <p:spPr>
          <a:xfrm flipH="1">
            <a:off x="3648270" y="1893176"/>
            <a:ext cx="1847461" cy="0"/>
          </a:xfrm>
          <a:prstGeom prst="straightConnector1">
            <a:avLst/>
          </a:prstGeom>
          <a:ln w="9525">
            <a:solidFill>
              <a:srgbClr val="74748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5C0AA5-BCB8-48C1-BB8D-6349A389B2A7}"/>
              </a:ext>
            </a:extLst>
          </p:cNvPr>
          <p:cNvSpPr txBox="1"/>
          <p:nvPr/>
        </p:nvSpPr>
        <p:spPr>
          <a:xfrm>
            <a:off x="3979267" y="1094108"/>
            <a:ext cx="1278772"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Management and administrative services</a:t>
            </a:r>
          </a:p>
        </p:txBody>
      </p:sp>
      <p:sp>
        <p:nvSpPr>
          <p:cNvPr id="14" name="TextBox 13">
            <a:extLst>
              <a:ext uri="{FF2B5EF4-FFF2-40B4-BE49-F238E27FC236}">
                <a16:creationId xmlns:a16="http://schemas.microsoft.com/office/drawing/2014/main" id="{F9848737-97FC-4B80-B95D-A8E3BB85B6E2}"/>
              </a:ext>
            </a:extLst>
          </p:cNvPr>
          <p:cNvSpPr txBox="1"/>
          <p:nvPr/>
        </p:nvSpPr>
        <p:spPr>
          <a:xfrm>
            <a:off x="3979268" y="1918573"/>
            <a:ext cx="1278772" cy="167738"/>
          </a:xfrm>
          <a:prstGeom prst="rect">
            <a:avLst/>
          </a:prstGeom>
          <a:noFill/>
        </p:spPr>
        <p:txBody>
          <a:bodyPr wrap="square" lIns="0" tIns="36576" rIns="0" bIns="0" rtlCol="0">
            <a:spAutoFit/>
          </a:bodyPr>
          <a:lstStyle/>
          <a:p>
            <a:pPr marL="0" lvl="2"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Payment at cost</a:t>
            </a:r>
          </a:p>
        </p:txBody>
      </p:sp>
      <p:sp>
        <p:nvSpPr>
          <p:cNvPr id="20" name="Rectangle 19">
            <a:extLst>
              <a:ext uri="{FF2B5EF4-FFF2-40B4-BE49-F238E27FC236}">
                <a16:creationId xmlns:a16="http://schemas.microsoft.com/office/drawing/2014/main" id="{4BEC0C43-F2BF-4AED-A860-38D093B8ADA9}"/>
              </a:ext>
            </a:extLst>
          </p:cNvPr>
          <p:cNvSpPr/>
          <p:nvPr/>
        </p:nvSpPr>
        <p:spPr>
          <a:xfrm>
            <a:off x="1866123" y="3935032"/>
            <a:ext cx="1782147" cy="63655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dirty="0">
                <a:solidFill>
                  <a:srgbClr val="2E2E38"/>
                </a:solidFill>
                <a:latin typeface="Arial" panose="020B0604020202020204" pitchFamily="34" charset="0"/>
                <a:cs typeface="Arial" panose="020B0604020202020204" pitchFamily="34" charset="0"/>
              </a:rPr>
              <a:t>Tax-exempt</a:t>
            </a:r>
          </a:p>
          <a:p>
            <a:pPr algn="ctr"/>
            <a:r>
              <a:rPr lang="en-US" sz="1200" b="1" dirty="0">
                <a:solidFill>
                  <a:srgbClr val="2E2E38"/>
                </a:solidFill>
                <a:latin typeface="Arial" panose="020B0604020202020204" pitchFamily="34" charset="0"/>
                <a:cs typeface="Arial" panose="020B0604020202020204" pitchFamily="34" charset="0"/>
              </a:rPr>
              <a:t>service recipient</a:t>
            </a:r>
          </a:p>
          <a:p>
            <a:pPr algn="ctr"/>
            <a:r>
              <a:rPr lang="en-US" sz="1200" b="1" dirty="0">
                <a:solidFill>
                  <a:srgbClr val="2E2E38"/>
                </a:solidFill>
                <a:latin typeface="Arial" panose="020B0604020202020204" pitchFamily="34" charset="0"/>
                <a:cs typeface="Arial" panose="020B0604020202020204" pitchFamily="34" charset="0"/>
              </a:rPr>
              <a:t>expense</a:t>
            </a:r>
          </a:p>
        </p:txBody>
      </p:sp>
      <p:sp>
        <p:nvSpPr>
          <p:cNvPr id="21" name="Rectangle 20">
            <a:extLst>
              <a:ext uri="{FF2B5EF4-FFF2-40B4-BE49-F238E27FC236}">
                <a16:creationId xmlns:a16="http://schemas.microsoft.com/office/drawing/2014/main" id="{333444CD-E796-40E8-9478-2EC28E547A57}"/>
              </a:ext>
            </a:extLst>
          </p:cNvPr>
          <p:cNvSpPr/>
          <p:nvPr/>
        </p:nvSpPr>
        <p:spPr>
          <a:xfrm>
            <a:off x="5495731" y="3900895"/>
            <a:ext cx="1782147" cy="670687"/>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1200" b="1" dirty="0">
                <a:solidFill>
                  <a:srgbClr val="2E2E38"/>
                </a:solidFill>
                <a:latin typeface="Arial" panose="020B0604020202020204" pitchFamily="34" charset="0"/>
                <a:cs typeface="Arial" panose="020B0604020202020204" pitchFamily="34" charset="0"/>
              </a:rPr>
              <a:t>Taxable</a:t>
            </a:r>
          </a:p>
          <a:p>
            <a:pPr algn="ctr"/>
            <a:r>
              <a:rPr lang="en-US" sz="1200" b="1" dirty="0">
                <a:solidFill>
                  <a:srgbClr val="2E2E38"/>
                </a:solidFill>
                <a:latin typeface="Arial" panose="020B0604020202020204" pitchFamily="34" charset="0"/>
                <a:cs typeface="Arial" panose="020B0604020202020204" pitchFamily="34" charset="0"/>
              </a:rPr>
              <a:t>service provider income</a:t>
            </a:r>
          </a:p>
        </p:txBody>
      </p:sp>
      <p:cxnSp>
        <p:nvCxnSpPr>
          <p:cNvPr id="22" name="Straight Arrow Connector 21">
            <a:extLst>
              <a:ext uri="{FF2B5EF4-FFF2-40B4-BE49-F238E27FC236}">
                <a16:creationId xmlns:a16="http://schemas.microsoft.com/office/drawing/2014/main" id="{2ABE13DD-5E9F-4619-AE95-82BF6C2FBD08}"/>
              </a:ext>
            </a:extLst>
          </p:cNvPr>
          <p:cNvCxnSpPr/>
          <p:nvPr/>
        </p:nvCxnSpPr>
        <p:spPr>
          <a:xfrm>
            <a:off x="3648270" y="4462210"/>
            <a:ext cx="1847461" cy="0"/>
          </a:xfrm>
          <a:prstGeom prst="straightConnector1">
            <a:avLst/>
          </a:prstGeom>
          <a:ln w="9525">
            <a:solidFill>
              <a:srgbClr val="74748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A2FCDB4-9DB2-4DAF-82AE-BFA3B6CCBDFA}"/>
              </a:ext>
            </a:extLst>
          </p:cNvPr>
          <p:cNvCxnSpPr/>
          <p:nvPr/>
        </p:nvCxnSpPr>
        <p:spPr>
          <a:xfrm flipH="1">
            <a:off x="3635835" y="4220426"/>
            <a:ext cx="1847461" cy="0"/>
          </a:xfrm>
          <a:prstGeom prst="straightConnector1">
            <a:avLst/>
          </a:prstGeom>
          <a:ln w="9525">
            <a:solidFill>
              <a:srgbClr val="74748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EF12452-32DF-472E-B460-FC6C4EDF2447}"/>
              </a:ext>
            </a:extLst>
          </p:cNvPr>
          <p:cNvSpPr txBox="1"/>
          <p:nvPr/>
        </p:nvSpPr>
        <p:spPr>
          <a:xfrm>
            <a:off x="3979268" y="3700153"/>
            <a:ext cx="1278772"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Management and administrative services</a:t>
            </a:r>
          </a:p>
        </p:txBody>
      </p:sp>
      <p:sp>
        <p:nvSpPr>
          <p:cNvPr id="25" name="TextBox 24">
            <a:extLst>
              <a:ext uri="{FF2B5EF4-FFF2-40B4-BE49-F238E27FC236}">
                <a16:creationId xmlns:a16="http://schemas.microsoft.com/office/drawing/2014/main" id="{BFA80DE8-FD6B-4EEA-B246-AAB4E5D3508D}"/>
              </a:ext>
            </a:extLst>
          </p:cNvPr>
          <p:cNvSpPr txBox="1"/>
          <p:nvPr/>
        </p:nvSpPr>
        <p:spPr>
          <a:xfrm>
            <a:off x="3979268" y="4571582"/>
            <a:ext cx="1278772" cy="298543"/>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Payment at cost plus mark-up</a:t>
            </a:r>
          </a:p>
        </p:txBody>
      </p:sp>
      <p:sp>
        <p:nvSpPr>
          <p:cNvPr id="3" name="TextBox 2">
            <a:extLst>
              <a:ext uri="{FF2B5EF4-FFF2-40B4-BE49-F238E27FC236}">
                <a16:creationId xmlns:a16="http://schemas.microsoft.com/office/drawing/2014/main" id="{099FA101-A663-4DA9-AEE1-65FC7E171953}"/>
              </a:ext>
            </a:extLst>
          </p:cNvPr>
          <p:cNvSpPr txBox="1"/>
          <p:nvPr/>
        </p:nvSpPr>
        <p:spPr>
          <a:xfrm>
            <a:off x="438227" y="2536993"/>
            <a:ext cx="8126652" cy="898708"/>
          </a:xfrm>
          <a:prstGeom prst="rect">
            <a:avLst/>
          </a:prstGeom>
          <a:noFill/>
        </p:spPr>
        <p:txBody>
          <a:bodyPr wrap="square" lIns="0" tIns="36576" rIns="0" bIns="0" rtlCol="0">
            <a:spAutoFit/>
          </a:bodyPr>
          <a:lstStyle/>
          <a:p>
            <a:pPr marL="228600" lvl="2" indent="-228600" defTabSz="685434">
              <a:buClr>
                <a:schemeClr val="tx2"/>
              </a:buClr>
              <a:buSzPct val="700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Overstated: If the service charge is overstated, the risk will be at the taxable entity as there would be too much expense and therefore taxable income is understated.</a:t>
            </a:r>
          </a:p>
          <a:p>
            <a:pPr marL="228600" lvl="2" indent="-228600" defTabSz="685434">
              <a:buClr>
                <a:schemeClr val="tx2"/>
              </a:buClr>
              <a:buSzPct val="700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Understated: If the service charge is understated, the risk will be at the tax-exempt entity as it is not getting compensated at FMV for the services.</a:t>
            </a:r>
          </a:p>
        </p:txBody>
      </p:sp>
      <p:sp>
        <p:nvSpPr>
          <p:cNvPr id="26" name="TextBox 25">
            <a:extLst>
              <a:ext uri="{FF2B5EF4-FFF2-40B4-BE49-F238E27FC236}">
                <a16:creationId xmlns:a16="http://schemas.microsoft.com/office/drawing/2014/main" id="{B105F567-3292-4725-AED2-F1A8C15B54F7}"/>
              </a:ext>
            </a:extLst>
          </p:cNvPr>
          <p:cNvSpPr txBox="1"/>
          <p:nvPr/>
        </p:nvSpPr>
        <p:spPr>
          <a:xfrm>
            <a:off x="438227" y="5057094"/>
            <a:ext cx="8145625" cy="898708"/>
          </a:xfrm>
          <a:prstGeom prst="rect">
            <a:avLst/>
          </a:prstGeom>
          <a:noFill/>
        </p:spPr>
        <p:txBody>
          <a:bodyPr wrap="square" lIns="0" tIns="36576" rIns="0" bIns="0" rtlCol="0">
            <a:spAutoFit/>
          </a:bodyPr>
          <a:lstStyle>
            <a:defPPr>
              <a:defRPr lang="en-US"/>
            </a:defPPr>
            <a:lvl3pPr marL="228600" lvl="2" indent="-228600" defTabSz="685434">
              <a:buClr>
                <a:schemeClr val="tx2"/>
              </a:buClr>
              <a:buSzPct val="700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3pPr>
          </a:lstStyle>
          <a:p>
            <a:pPr lvl="2"/>
            <a:r>
              <a:rPr lang="en-US" dirty="0"/>
              <a:t>Overstated: If the service charge is overstated, the risk will be at the tax-exempt entity as it is paying more than FMV for the services, which could generate prohibited private benefit or inurement.</a:t>
            </a:r>
          </a:p>
          <a:p>
            <a:pPr lvl="2"/>
            <a:r>
              <a:rPr lang="en-US" dirty="0"/>
              <a:t>Understated: If the service charge is understated, the risk will be at the taxable entity as there would be less income and therefore taxable income is understated.</a:t>
            </a:r>
          </a:p>
        </p:txBody>
      </p:sp>
    </p:spTree>
    <p:extLst>
      <p:ext uri="{BB962C8B-B14F-4D97-AF65-F5344CB8AC3E}">
        <p14:creationId xmlns:p14="http://schemas.microsoft.com/office/powerpoint/2010/main" val="402525453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 pricing for tax-exempt organization</a:t>
            </a:r>
            <a:endParaRPr lang="en-GB" sz="2400" dirty="0"/>
          </a:p>
        </p:txBody>
      </p:sp>
      <p:sp>
        <p:nvSpPr>
          <p:cNvPr id="3" name="Content Placeholder 2"/>
          <p:cNvSpPr>
            <a:spLocks noGrp="1"/>
          </p:cNvSpPr>
          <p:nvPr>
            <p:ph idx="4294967295"/>
          </p:nvPr>
        </p:nvSpPr>
        <p:spPr>
          <a:xfrm>
            <a:off x="457200" y="1142873"/>
            <a:ext cx="8229600" cy="4698977"/>
          </a:xfrm>
        </p:spPr>
        <p:txBody>
          <a:bodyPr/>
          <a:lstStyle/>
          <a:p>
            <a:pPr>
              <a:spcAft>
                <a:spcPts val="600"/>
              </a:spcAft>
            </a:pPr>
            <a:r>
              <a:rPr lang="en-US" dirty="0"/>
              <a:t>A tax-exempt organization may have a combination of tax-exempt and taxable entities and may operate in multiple states or countries.</a:t>
            </a:r>
          </a:p>
          <a:p>
            <a:pPr>
              <a:spcAft>
                <a:spcPts val="600"/>
              </a:spcAft>
            </a:pPr>
            <a:r>
              <a:rPr lang="en-US" dirty="0"/>
              <a:t>A tax-exempt entity is required to ensure that its intercompany transactions are at arm’s length/fair market value for both tax and regulatory purposes. </a:t>
            </a:r>
          </a:p>
          <a:p>
            <a:pPr marL="685800" lvl="1" indent="-342900">
              <a:spcAft>
                <a:spcPts val="600"/>
              </a:spcAft>
            </a:pPr>
            <a:r>
              <a:rPr lang="en-US" dirty="0"/>
              <a:t>The fair market value rule for intermediate sanctions under Section 4958.</a:t>
            </a:r>
          </a:p>
          <a:p>
            <a:pPr marL="685800" lvl="1" indent="-342900">
              <a:spcAft>
                <a:spcPts val="600"/>
              </a:spcAft>
            </a:pPr>
            <a:r>
              <a:rPr lang="en-US" dirty="0"/>
              <a:t>The IRS focuses on inappropriate shifts of profits from a taxable entity to a</a:t>
            </a:r>
            <a:br>
              <a:rPr lang="en-US" dirty="0"/>
            </a:br>
            <a:r>
              <a:rPr lang="en-US" dirty="0"/>
              <a:t>tax-exempt entity via intercompany transactions.</a:t>
            </a:r>
          </a:p>
          <a:p>
            <a:pPr marL="685800" lvl="1" indent="-342900">
              <a:spcAft>
                <a:spcPts val="600"/>
              </a:spcAft>
            </a:pPr>
            <a:r>
              <a:rPr lang="en-US" dirty="0"/>
              <a:t>In cases where a tax-exempt entity generates unrelated business income via intercompany transactions, such income should be at fair market value.</a:t>
            </a:r>
          </a:p>
        </p:txBody>
      </p:sp>
    </p:spTree>
    <p:extLst>
      <p:ext uri="{BB962C8B-B14F-4D97-AF65-F5344CB8AC3E}">
        <p14:creationId xmlns:p14="http://schemas.microsoft.com/office/powerpoint/2010/main" val="3312374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 pricing for tax-exempt organization</a:t>
            </a:r>
            <a:endParaRPr lang="en-GB" sz="2400" dirty="0"/>
          </a:p>
        </p:txBody>
      </p:sp>
      <p:sp>
        <p:nvSpPr>
          <p:cNvPr id="3" name="Content Placeholder 2"/>
          <p:cNvSpPr>
            <a:spLocks noGrp="1"/>
          </p:cNvSpPr>
          <p:nvPr>
            <p:ph idx="4294967295"/>
          </p:nvPr>
        </p:nvSpPr>
        <p:spPr>
          <a:xfrm>
            <a:off x="457200" y="1142873"/>
            <a:ext cx="8229600" cy="4698977"/>
          </a:xfrm>
        </p:spPr>
        <p:txBody>
          <a:bodyPr/>
          <a:lstStyle/>
          <a:p>
            <a:pPr>
              <a:spcAft>
                <a:spcPts val="600"/>
              </a:spcAft>
            </a:pPr>
            <a:r>
              <a:rPr lang="en-US" dirty="0"/>
              <a:t>Transfer pricing rules are not only applicable for federal tax purposes but for state tax purposes as well.</a:t>
            </a:r>
          </a:p>
          <a:p>
            <a:pPr marL="685800" lvl="1" indent="-342900">
              <a:spcAft>
                <a:spcPts val="600"/>
              </a:spcAft>
            </a:pPr>
            <a:r>
              <a:rPr lang="en-US" dirty="0"/>
              <a:t>Related parties in different states are required to ensure that their intercompany transactions are at arm’s length. </a:t>
            </a:r>
          </a:p>
          <a:p>
            <a:pPr>
              <a:spcAft>
                <a:spcPts val="600"/>
              </a:spcAft>
            </a:pPr>
            <a:r>
              <a:rPr lang="en-US" dirty="0"/>
              <a:t>Transfer pricing rules may apply to intercompany transactions with a joint venture that meets the control definition under the US transfer pricing regulations. </a:t>
            </a:r>
          </a:p>
          <a:p>
            <a:pPr>
              <a:spcAft>
                <a:spcPts val="600"/>
              </a:spcAft>
            </a:pPr>
            <a:r>
              <a:rPr lang="en-US" dirty="0"/>
              <a:t>For 501(c)(3) private foundations, transfer pricing specialists can assist the tax-exempt group with analyzing existing IRS guidance on the types of services that could qualify for the “personal services” exception from the definition of self-dealing contained in Treas. Reg. §4941(d)-3(c)(2).</a:t>
            </a:r>
            <a:endParaRPr lang="en-GB" dirty="0"/>
          </a:p>
        </p:txBody>
      </p:sp>
    </p:spTree>
    <p:extLst>
      <p:ext uri="{BB962C8B-B14F-4D97-AF65-F5344CB8AC3E}">
        <p14:creationId xmlns:p14="http://schemas.microsoft.com/office/powerpoint/2010/main" val="486952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 pricing scenario 1</a:t>
            </a:r>
            <a:br>
              <a:rPr lang="en-GB" dirty="0"/>
            </a:br>
            <a:r>
              <a:rPr lang="en-GB" sz="1600" dirty="0"/>
              <a:t>Management and administrative services </a:t>
            </a:r>
          </a:p>
        </p:txBody>
      </p:sp>
      <p:sp>
        <p:nvSpPr>
          <p:cNvPr id="3" name="Content Placeholder 2"/>
          <p:cNvSpPr>
            <a:spLocks noGrp="1"/>
          </p:cNvSpPr>
          <p:nvPr>
            <p:ph idx="4294967295"/>
          </p:nvPr>
        </p:nvSpPr>
        <p:spPr>
          <a:xfrm>
            <a:off x="457200" y="1142873"/>
            <a:ext cx="8229600" cy="4984727"/>
          </a:xfrm>
        </p:spPr>
        <p:txBody>
          <a:bodyPr/>
          <a:lstStyle/>
          <a:p>
            <a:pPr>
              <a:spcAft>
                <a:spcPts val="600"/>
              </a:spcAft>
            </a:pPr>
            <a:r>
              <a:rPr lang="en-US" dirty="0"/>
              <a:t>Management and administrative services provided by the taxable subsidiary to tax-exempt parent</a:t>
            </a:r>
          </a:p>
          <a:p>
            <a:pPr marL="685800" lvl="1" indent="-342900">
              <a:spcAft>
                <a:spcPts val="600"/>
              </a:spcAft>
            </a:pPr>
            <a:r>
              <a:rPr lang="en-US" dirty="0"/>
              <a:t>Management and administrative services can be executive management, legal, finance, human resource, sales and marketing, etc.</a:t>
            </a:r>
          </a:p>
          <a:p>
            <a:pPr marL="685800" lvl="1" indent="-342900">
              <a:spcAft>
                <a:spcPts val="600"/>
              </a:spcAft>
            </a:pPr>
            <a:r>
              <a:rPr lang="en-US" dirty="0"/>
              <a:t>The taxable subsidiary must be compensated by the tax-exempt parent on the same basis as the taxable subsidiary by an unrelated party that it provides similar services to. </a:t>
            </a:r>
          </a:p>
          <a:p>
            <a:pPr marL="356616" lvl="1" indent="-342900">
              <a:spcAft>
                <a:spcPts val="600"/>
              </a:spcAft>
            </a:pPr>
            <a:endParaRPr lang="en-US" sz="1800" dirty="0"/>
          </a:p>
          <a:p>
            <a:pPr marL="356616" lvl="1" indent="-342900">
              <a:spcAft>
                <a:spcPts val="600"/>
              </a:spcAft>
            </a:pPr>
            <a:endParaRPr lang="en-US" sz="1800" dirty="0"/>
          </a:p>
          <a:p>
            <a:pPr marL="13716" lvl="1" indent="0">
              <a:spcAft>
                <a:spcPts val="600"/>
              </a:spcAft>
              <a:buNone/>
            </a:pPr>
            <a:endParaRPr lang="en-US" sz="1800" dirty="0"/>
          </a:p>
          <a:p>
            <a:pPr>
              <a:spcAft>
                <a:spcPts val="600"/>
              </a:spcAft>
            </a:pPr>
            <a:r>
              <a:rPr lang="en-US" dirty="0"/>
              <a:t>Cost base: </a:t>
            </a:r>
          </a:p>
          <a:p>
            <a:pPr marL="685800" lvl="1" indent="-342900">
              <a:spcAft>
                <a:spcPts val="600"/>
              </a:spcAft>
            </a:pPr>
            <a:r>
              <a:rPr lang="en-US" dirty="0"/>
              <a:t>Management fee allocation analysis is recommended to evaluate the total cost pool (direct and indirect costs), the beneficiaries of services and the appropriate allocation keys (e.g., membership, headcount and time spent).</a:t>
            </a:r>
          </a:p>
          <a:p>
            <a:pPr marL="1028700" lvl="2" indent="-342900">
              <a:spcAft>
                <a:spcPts val="600"/>
              </a:spcAft>
            </a:pPr>
            <a:r>
              <a:rPr lang="en-US" dirty="0"/>
              <a:t>An example of direct cost is salaries of employees who provide the services, and an example of indirect cost is an office lease expense </a:t>
            </a:r>
          </a:p>
        </p:txBody>
      </p:sp>
      <p:grpSp>
        <p:nvGrpSpPr>
          <p:cNvPr id="11" name="Group 10">
            <a:extLst>
              <a:ext uri="{FF2B5EF4-FFF2-40B4-BE49-F238E27FC236}">
                <a16:creationId xmlns:a16="http://schemas.microsoft.com/office/drawing/2014/main" id="{1771F10B-15FB-42CB-8C24-DF57198B1A6A}"/>
              </a:ext>
            </a:extLst>
          </p:cNvPr>
          <p:cNvGrpSpPr/>
          <p:nvPr/>
        </p:nvGrpSpPr>
        <p:grpSpPr>
          <a:xfrm>
            <a:off x="1443810" y="3131664"/>
            <a:ext cx="6874031" cy="1029788"/>
            <a:chOff x="1443810" y="3131664"/>
            <a:chExt cx="6874031" cy="1029788"/>
          </a:xfrm>
        </p:grpSpPr>
        <p:sp>
          <p:nvSpPr>
            <p:cNvPr id="5" name="Rectangle 4"/>
            <p:cNvSpPr/>
            <p:nvPr/>
          </p:nvSpPr>
          <p:spPr>
            <a:xfrm>
              <a:off x="1443810" y="3228787"/>
              <a:ext cx="1723292" cy="879231"/>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dirty="0">
                  <a:solidFill>
                    <a:srgbClr val="2E2E38"/>
                  </a:solidFill>
                  <a:latin typeface="Arial" panose="020B0604020202020204" pitchFamily="34" charset="0"/>
                  <a:cs typeface="Arial" panose="020B0604020202020204" pitchFamily="34" charset="0"/>
                </a:rPr>
                <a:t>Taxable</a:t>
              </a:r>
            </a:p>
            <a:p>
              <a:pPr algn="ctr"/>
              <a:r>
                <a:rPr lang="en-US" sz="1200" b="1" dirty="0">
                  <a:solidFill>
                    <a:srgbClr val="2E2E38"/>
                  </a:solidFill>
                  <a:latin typeface="Arial" panose="020B0604020202020204" pitchFamily="34" charset="0"/>
                  <a:cs typeface="Arial" panose="020B0604020202020204" pitchFamily="34" charset="0"/>
                </a:rPr>
                <a:t>entity</a:t>
              </a:r>
            </a:p>
          </p:txBody>
        </p:sp>
        <p:sp>
          <p:nvSpPr>
            <p:cNvPr id="6" name="Rectangle 5"/>
            <p:cNvSpPr/>
            <p:nvPr/>
          </p:nvSpPr>
          <p:spPr>
            <a:xfrm>
              <a:off x="6594549" y="3228785"/>
              <a:ext cx="1723292" cy="879231"/>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dirty="0">
                  <a:solidFill>
                    <a:srgbClr val="2E2E38"/>
                  </a:solidFill>
                  <a:latin typeface="Arial" panose="020B0604020202020204" pitchFamily="34" charset="0"/>
                  <a:cs typeface="Arial" panose="020B0604020202020204" pitchFamily="34" charset="0"/>
                </a:rPr>
                <a:t>Tax-exempt</a:t>
              </a:r>
            </a:p>
            <a:p>
              <a:pPr algn="ctr"/>
              <a:r>
                <a:rPr lang="en-US" sz="1200" b="1" dirty="0">
                  <a:solidFill>
                    <a:srgbClr val="2E2E38"/>
                  </a:solidFill>
                  <a:latin typeface="Arial" panose="020B0604020202020204" pitchFamily="34" charset="0"/>
                  <a:cs typeface="Arial" panose="020B0604020202020204" pitchFamily="34" charset="0"/>
                </a:rPr>
                <a:t>entity</a:t>
              </a:r>
            </a:p>
          </p:txBody>
        </p:sp>
        <p:sp>
          <p:nvSpPr>
            <p:cNvPr id="7" name="Right Arrow 6"/>
            <p:cNvSpPr/>
            <p:nvPr/>
          </p:nvSpPr>
          <p:spPr>
            <a:xfrm>
              <a:off x="3523118" y="3325509"/>
              <a:ext cx="2971869" cy="316523"/>
            </a:xfrm>
            <a:prstGeom prst="rightArrow">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 name="TextBox 7"/>
            <p:cNvSpPr txBox="1"/>
            <p:nvPr/>
          </p:nvSpPr>
          <p:spPr>
            <a:xfrm>
              <a:off x="4210333" y="3131664"/>
              <a:ext cx="1439257" cy="16773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Management  services</a:t>
              </a:r>
            </a:p>
          </p:txBody>
        </p:sp>
        <p:sp>
          <p:nvSpPr>
            <p:cNvPr id="9" name="Right Arrow 8"/>
            <p:cNvSpPr/>
            <p:nvPr/>
          </p:nvSpPr>
          <p:spPr>
            <a:xfrm rot="10800000">
              <a:off x="3338479" y="3677190"/>
              <a:ext cx="3015762" cy="316523"/>
            </a:xfrm>
            <a:prstGeom prst="rightArrow">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TextBox 9"/>
            <p:cNvSpPr txBox="1"/>
            <p:nvPr/>
          </p:nvSpPr>
          <p:spPr>
            <a:xfrm>
              <a:off x="4128345" y="3993714"/>
              <a:ext cx="1761414" cy="16773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Arm’s-length service fee</a:t>
              </a: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Transfer pricing scenario 1</a:t>
            </a:r>
            <a:br>
              <a:rPr lang="en-GB" dirty="0"/>
            </a:br>
            <a:r>
              <a:rPr lang="en-GB" sz="1600" dirty="0"/>
              <a:t>Management and administrative services</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Transfer pricing</a:t>
            </a:r>
          </a:p>
          <a:p>
            <a:pPr marL="685800" lvl="1" indent="-342900">
              <a:spcAft>
                <a:spcPts val="600"/>
              </a:spcAft>
            </a:pPr>
            <a:r>
              <a:rPr lang="en-US" dirty="0"/>
              <a:t>Management and administrative services are typically compensated with a markup on the total costs incurred, both directly and indirectly. </a:t>
            </a:r>
          </a:p>
          <a:p>
            <a:pPr marL="685800" lvl="1" indent="-342900">
              <a:spcAft>
                <a:spcPts val="600"/>
              </a:spcAft>
            </a:pPr>
            <a:r>
              <a:rPr lang="en-US" dirty="0"/>
              <a:t>For third-party pass-through costs, no markup is applied because third-party arrangements already include profit components and are inherently arm’s-length.</a:t>
            </a:r>
          </a:p>
          <a:p>
            <a:pPr marL="685800" lvl="1" indent="-342900">
              <a:spcAft>
                <a:spcPts val="600"/>
              </a:spcAft>
            </a:pPr>
            <a:r>
              <a:rPr lang="en-US" dirty="0"/>
              <a:t>Transfer pricing benchmarking analysis using financial data from third-party companies that provide similar management and administrative services can be performed to substantiate the markup used for the intercompany transaction.</a:t>
            </a:r>
          </a:p>
        </p:txBody>
      </p:sp>
    </p:spTree>
    <p:extLst>
      <p:ext uri="{BB962C8B-B14F-4D97-AF65-F5344CB8AC3E}">
        <p14:creationId xmlns:p14="http://schemas.microsoft.com/office/powerpoint/2010/main" val="3219655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 pricing scenario 2</a:t>
            </a:r>
            <a:br>
              <a:rPr lang="en-GB" dirty="0"/>
            </a:br>
            <a:r>
              <a:rPr lang="en-GB" sz="1600" dirty="0"/>
              <a:t>License of intellectual property (IP)</a:t>
            </a:r>
          </a:p>
        </p:txBody>
      </p:sp>
      <p:sp>
        <p:nvSpPr>
          <p:cNvPr id="3" name="Content Placeholder 2"/>
          <p:cNvSpPr>
            <a:spLocks noGrp="1"/>
          </p:cNvSpPr>
          <p:nvPr>
            <p:ph idx="4294967295"/>
          </p:nvPr>
        </p:nvSpPr>
        <p:spPr>
          <a:xfrm>
            <a:off x="457200" y="1142873"/>
            <a:ext cx="8229600" cy="2903347"/>
          </a:xfrm>
        </p:spPr>
        <p:txBody>
          <a:bodyPr/>
          <a:lstStyle/>
          <a:p>
            <a:pPr>
              <a:spcAft>
                <a:spcPts val="600"/>
              </a:spcAft>
            </a:pPr>
            <a:r>
              <a:rPr lang="en-US" dirty="0"/>
              <a:t>License of IP from a tax-exempt entity to its related taxable entity</a:t>
            </a:r>
          </a:p>
          <a:p>
            <a:pPr marL="685800" lvl="1" indent="-342900">
              <a:spcAft>
                <a:spcPts val="600"/>
              </a:spcAft>
            </a:pPr>
            <a:r>
              <a:rPr lang="en-US" dirty="0"/>
              <a:t>For purposes of transfer pricing, the definition of IP under Treas. Reg. §1.482-4(b) includes a wide range of items that derive their value from their intellectual content, such as self-developed software. </a:t>
            </a:r>
          </a:p>
          <a:p>
            <a:pPr marL="685800" lvl="1" indent="-342900">
              <a:spcAft>
                <a:spcPts val="600"/>
              </a:spcAft>
            </a:pPr>
            <a:r>
              <a:rPr lang="en-US" dirty="0"/>
              <a:t>Certain services (e.g., IT and marketing services) need to be evaluated to determine whether any of these services are so valuable that they can create IP. </a:t>
            </a:r>
          </a:p>
          <a:p>
            <a:pPr marL="685800" lvl="1" indent="-342900">
              <a:spcAft>
                <a:spcPts val="600"/>
              </a:spcAft>
            </a:pPr>
            <a:r>
              <a:rPr lang="en-US" dirty="0"/>
              <a:t>Licensing of IP is typically compensated with a royalty as a percentage of</a:t>
            </a:r>
            <a:br>
              <a:rPr lang="en-US" dirty="0"/>
            </a:br>
            <a:r>
              <a:rPr lang="en-US" dirty="0"/>
              <a:t>sales revenue. </a:t>
            </a:r>
          </a:p>
          <a:p>
            <a:pPr marL="685800" lvl="1" indent="-342900">
              <a:spcAft>
                <a:spcPts val="600"/>
              </a:spcAft>
            </a:pPr>
            <a:r>
              <a:rPr lang="en-US" dirty="0"/>
              <a:t>Royalty is required to be commensurate with income under the US transfer</a:t>
            </a:r>
            <a:br>
              <a:rPr lang="en-US" dirty="0"/>
            </a:br>
            <a:r>
              <a:rPr lang="en-US" dirty="0"/>
              <a:t>pricing regulations. </a:t>
            </a:r>
          </a:p>
        </p:txBody>
      </p:sp>
      <p:grpSp>
        <p:nvGrpSpPr>
          <p:cNvPr id="11" name="Group 10">
            <a:extLst>
              <a:ext uri="{FF2B5EF4-FFF2-40B4-BE49-F238E27FC236}">
                <a16:creationId xmlns:a16="http://schemas.microsoft.com/office/drawing/2014/main" id="{4AE7830C-273C-40F8-A556-CADACAF16712}"/>
              </a:ext>
            </a:extLst>
          </p:cNvPr>
          <p:cNvGrpSpPr/>
          <p:nvPr/>
        </p:nvGrpSpPr>
        <p:grpSpPr>
          <a:xfrm>
            <a:off x="1134985" y="4320592"/>
            <a:ext cx="6874031" cy="1029788"/>
            <a:chOff x="1224562" y="4556812"/>
            <a:chExt cx="6874031" cy="1029788"/>
          </a:xfrm>
        </p:grpSpPr>
        <p:sp>
          <p:nvSpPr>
            <p:cNvPr id="5" name="Rectangle 4"/>
            <p:cNvSpPr/>
            <p:nvPr/>
          </p:nvSpPr>
          <p:spPr>
            <a:xfrm>
              <a:off x="1224562" y="4653935"/>
              <a:ext cx="1723292" cy="879231"/>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dirty="0">
                  <a:solidFill>
                    <a:srgbClr val="2E2E38"/>
                  </a:solidFill>
                  <a:latin typeface="Arial" panose="020B0604020202020204" pitchFamily="34" charset="0"/>
                  <a:cs typeface="Arial" panose="020B0604020202020204" pitchFamily="34" charset="0"/>
                </a:rPr>
                <a:t>Tax-exempt</a:t>
              </a:r>
            </a:p>
            <a:p>
              <a:pPr algn="ctr"/>
              <a:r>
                <a:rPr lang="en-US" sz="1200" b="1" dirty="0">
                  <a:solidFill>
                    <a:srgbClr val="2E2E38"/>
                  </a:solidFill>
                  <a:latin typeface="Arial" panose="020B0604020202020204" pitchFamily="34" charset="0"/>
                  <a:cs typeface="Arial" panose="020B0604020202020204" pitchFamily="34" charset="0"/>
                </a:rPr>
                <a:t>entity</a:t>
              </a:r>
            </a:p>
          </p:txBody>
        </p:sp>
        <p:sp>
          <p:nvSpPr>
            <p:cNvPr id="6" name="Rectangle 5"/>
            <p:cNvSpPr/>
            <p:nvPr/>
          </p:nvSpPr>
          <p:spPr>
            <a:xfrm>
              <a:off x="6375301" y="4653933"/>
              <a:ext cx="1723292" cy="879231"/>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dirty="0">
                  <a:solidFill>
                    <a:srgbClr val="2E2E38"/>
                  </a:solidFill>
                  <a:latin typeface="Arial" panose="020B0604020202020204" pitchFamily="34" charset="0"/>
                  <a:cs typeface="Arial" panose="020B0604020202020204" pitchFamily="34" charset="0"/>
                </a:rPr>
                <a:t>Taxable</a:t>
              </a:r>
            </a:p>
            <a:p>
              <a:pPr algn="ctr"/>
              <a:r>
                <a:rPr lang="en-US" sz="1200" b="1" dirty="0">
                  <a:solidFill>
                    <a:srgbClr val="2E2E38"/>
                  </a:solidFill>
                  <a:latin typeface="Arial" panose="020B0604020202020204" pitchFamily="34" charset="0"/>
                  <a:cs typeface="Arial" panose="020B0604020202020204" pitchFamily="34" charset="0"/>
                </a:rPr>
                <a:t>entity</a:t>
              </a:r>
            </a:p>
          </p:txBody>
        </p:sp>
        <p:sp>
          <p:nvSpPr>
            <p:cNvPr id="7" name="Right Arrow 6"/>
            <p:cNvSpPr/>
            <p:nvPr/>
          </p:nvSpPr>
          <p:spPr>
            <a:xfrm>
              <a:off x="3184880" y="4750657"/>
              <a:ext cx="2971869" cy="316523"/>
            </a:xfrm>
            <a:prstGeom prst="rightArrow">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 name="TextBox 7"/>
            <p:cNvSpPr txBox="1"/>
            <p:nvPr/>
          </p:nvSpPr>
          <p:spPr>
            <a:xfrm>
              <a:off x="3951186" y="4556812"/>
              <a:ext cx="1439257" cy="16773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License of IP</a:t>
              </a:r>
            </a:p>
          </p:txBody>
        </p:sp>
        <p:sp>
          <p:nvSpPr>
            <p:cNvPr id="9" name="Right Arrow 8"/>
            <p:cNvSpPr/>
            <p:nvPr/>
          </p:nvSpPr>
          <p:spPr>
            <a:xfrm rot="10800000">
              <a:off x="3162934" y="5102338"/>
              <a:ext cx="3015762" cy="316523"/>
            </a:xfrm>
            <a:prstGeom prst="rightArrow">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TextBox 9"/>
            <p:cNvSpPr txBox="1"/>
            <p:nvPr/>
          </p:nvSpPr>
          <p:spPr>
            <a:xfrm>
              <a:off x="4020386" y="5418862"/>
              <a:ext cx="1300856" cy="16773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Arm’s-length royalty</a:t>
              </a:r>
            </a:p>
          </p:txBody>
        </p:sp>
      </p:grpSp>
    </p:spTree>
    <p:extLst>
      <p:ext uri="{BB962C8B-B14F-4D97-AF65-F5344CB8AC3E}">
        <p14:creationId xmlns:p14="http://schemas.microsoft.com/office/powerpoint/2010/main" val="4085448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 pricing scenario 2</a:t>
            </a:r>
            <a:br>
              <a:rPr lang="en-GB" dirty="0"/>
            </a:br>
            <a:r>
              <a:rPr lang="en-GB" sz="1600" dirty="0"/>
              <a:t>License of IP</a:t>
            </a:r>
            <a:endParaRPr lang="en-US" sz="1600"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Royalty income for a tax-exempt entity is generally exempt from being treated as unrelated business income. </a:t>
            </a:r>
          </a:p>
          <a:p>
            <a:pPr>
              <a:spcAft>
                <a:spcPts val="600"/>
              </a:spcAft>
            </a:pPr>
            <a:r>
              <a:rPr lang="en-US" dirty="0"/>
              <a:t>Such transactions can be used for planning purposes to reduce the taxable entity’s taxable income by having the tax-exempt entity own the IP. </a:t>
            </a:r>
          </a:p>
          <a:p>
            <a:pPr>
              <a:spcAft>
                <a:spcPts val="600"/>
              </a:spcAft>
            </a:pPr>
            <a:r>
              <a:rPr lang="en-US" dirty="0"/>
              <a:t>Transfer pricing of IP has received increased scrutiny from the IRS, so it is important to substantiate the transaction with appropriate transfer pricing documentation.</a:t>
            </a:r>
          </a:p>
        </p:txBody>
      </p:sp>
    </p:spTree>
    <p:extLst>
      <p:ext uri="{BB962C8B-B14F-4D97-AF65-F5344CB8AC3E}">
        <p14:creationId xmlns:p14="http://schemas.microsoft.com/office/powerpoint/2010/main" val="1452518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 pricing scenario 3</a:t>
            </a:r>
            <a:br>
              <a:rPr lang="en-GB" dirty="0"/>
            </a:br>
            <a:r>
              <a:rPr lang="en-GB" sz="1600" dirty="0"/>
              <a:t>Treasury services – guarantee</a:t>
            </a:r>
          </a:p>
        </p:txBody>
      </p:sp>
      <p:sp>
        <p:nvSpPr>
          <p:cNvPr id="3" name="Content Placeholder 2"/>
          <p:cNvSpPr>
            <a:spLocks noGrp="1"/>
          </p:cNvSpPr>
          <p:nvPr>
            <p:ph idx="4294967295"/>
          </p:nvPr>
        </p:nvSpPr>
        <p:spPr>
          <a:xfrm>
            <a:off x="457200" y="1142873"/>
            <a:ext cx="8229600" cy="2355930"/>
          </a:xfrm>
        </p:spPr>
        <p:txBody>
          <a:bodyPr/>
          <a:lstStyle/>
          <a:p>
            <a:pPr algn="just">
              <a:spcAft>
                <a:spcPts val="600"/>
              </a:spcAft>
            </a:pPr>
            <a:r>
              <a:rPr lang="en-US" sz="1800" dirty="0"/>
              <a:t>Tax-exempt parent’s provision of guarantee to its taxable subsidiary for its loan/credit agreement with third-party banks </a:t>
            </a:r>
          </a:p>
          <a:p>
            <a:pPr marL="685800" lvl="1" indent="-342900">
              <a:spcAft>
                <a:spcPts val="600"/>
              </a:spcAft>
            </a:pPr>
            <a:r>
              <a:rPr lang="en-US" dirty="0"/>
              <a:t>If the tax-exempt parent’s credit rating is higher than its taxable subsidiary, the parent can charge a guarantee fee to its subsidiary. </a:t>
            </a:r>
          </a:p>
          <a:p>
            <a:pPr marL="685800" lvl="1" indent="-342900">
              <a:spcAft>
                <a:spcPts val="600"/>
              </a:spcAft>
            </a:pPr>
            <a:r>
              <a:rPr lang="en-US" dirty="0"/>
              <a:t>The guarantee fee can be supported using the yield spreads from public bonds that have similar credit ratings to the parent and subsidiary, respectively.</a:t>
            </a:r>
          </a:p>
          <a:p>
            <a:pPr marL="685800" lvl="1" indent="-342900">
              <a:spcAft>
                <a:spcPts val="600"/>
              </a:spcAft>
            </a:pPr>
            <a:r>
              <a:rPr lang="en-US" dirty="0"/>
              <a:t>Guarantee income for a tax-exempt entity is generally exempt from being treated as unrelated business income. </a:t>
            </a:r>
          </a:p>
        </p:txBody>
      </p:sp>
      <p:grpSp>
        <p:nvGrpSpPr>
          <p:cNvPr id="11" name="Group 10">
            <a:extLst>
              <a:ext uri="{FF2B5EF4-FFF2-40B4-BE49-F238E27FC236}">
                <a16:creationId xmlns:a16="http://schemas.microsoft.com/office/drawing/2014/main" id="{6EDD022B-25A8-4BE7-9C4D-9659CF54D10C}"/>
              </a:ext>
            </a:extLst>
          </p:cNvPr>
          <p:cNvGrpSpPr/>
          <p:nvPr/>
        </p:nvGrpSpPr>
        <p:grpSpPr>
          <a:xfrm>
            <a:off x="1134985" y="3569420"/>
            <a:ext cx="6874031" cy="1029788"/>
            <a:chOff x="1273697" y="3984710"/>
            <a:chExt cx="6874031" cy="1029788"/>
          </a:xfrm>
        </p:grpSpPr>
        <p:sp>
          <p:nvSpPr>
            <p:cNvPr id="5" name="Rectangle 4"/>
            <p:cNvSpPr/>
            <p:nvPr/>
          </p:nvSpPr>
          <p:spPr>
            <a:xfrm>
              <a:off x="1273697" y="4081833"/>
              <a:ext cx="1723292" cy="879231"/>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dirty="0">
                  <a:solidFill>
                    <a:srgbClr val="2E2E38"/>
                  </a:solidFill>
                  <a:latin typeface="Arial" panose="020B0604020202020204" pitchFamily="34" charset="0"/>
                  <a:cs typeface="Arial" panose="020B0604020202020204" pitchFamily="34" charset="0"/>
                </a:rPr>
                <a:t>Tax-exempt</a:t>
              </a:r>
            </a:p>
            <a:p>
              <a:pPr algn="ctr"/>
              <a:r>
                <a:rPr lang="en-US" sz="1200" b="1" dirty="0">
                  <a:solidFill>
                    <a:srgbClr val="2E2E38"/>
                  </a:solidFill>
                  <a:latin typeface="Arial" panose="020B0604020202020204" pitchFamily="34" charset="0"/>
                  <a:cs typeface="Arial" panose="020B0604020202020204" pitchFamily="34" charset="0"/>
                </a:rPr>
                <a:t>entity</a:t>
              </a:r>
            </a:p>
          </p:txBody>
        </p:sp>
        <p:sp>
          <p:nvSpPr>
            <p:cNvPr id="6" name="Rectangle 5"/>
            <p:cNvSpPr/>
            <p:nvPr/>
          </p:nvSpPr>
          <p:spPr>
            <a:xfrm>
              <a:off x="6424436" y="4081831"/>
              <a:ext cx="1723292" cy="879231"/>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dirty="0">
                  <a:solidFill>
                    <a:srgbClr val="2E2E38"/>
                  </a:solidFill>
                  <a:latin typeface="Arial" panose="020B0604020202020204" pitchFamily="34" charset="0"/>
                  <a:cs typeface="Arial" panose="020B0604020202020204" pitchFamily="34" charset="0"/>
                </a:rPr>
                <a:t>Taxable</a:t>
              </a:r>
            </a:p>
            <a:p>
              <a:pPr algn="ctr"/>
              <a:r>
                <a:rPr lang="en-US" sz="1200" b="1" dirty="0">
                  <a:solidFill>
                    <a:srgbClr val="2E2E38"/>
                  </a:solidFill>
                  <a:latin typeface="Arial" panose="020B0604020202020204" pitchFamily="34" charset="0"/>
                  <a:cs typeface="Arial" panose="020B0604020202020204" pitchFamily="34" charset="0"/>
                </a:rPr>
                <a:t>entity</a:t>
              </a:r>
            </a:p>
          </p:txBody>
        </p:sp>
        <p:sp>
          <p:nvSpPr>
            <p:cNvPr id="7" name="Right Arrow 6"/>
            <p:cNvSpPr/>
            <p:nvPr/>
          </p:nvSpPr>
          <p:spPr>
            <a:xfrm>
              <a:off x="3237825" y="4178555"/>
              <a:ext cx="2971869" cy="316523"/>
            </a:xfrm>
            <a:prstGeom prst="rightArrow">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 name="TextBox 7"/>
            <p:cNvSpPr txBox="1"/>
            <p:nvPr/>
          </p:nvSpPr>
          <p:spPr>
            <a:xfrm>
              <a:off x="4004131" y="3984710"/>
              <a:ext cx="1439257" cy="16773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Guarantee</a:t>
              </a:r>
            </a:p>
          </p:txBody>
        </p:sp>
        <p:sp>
          <p:nvSpPr>
            <p:cNvPr id="9" name="Right Arrow 8"/>
            <p:cNvSpPr/>
            <p:nvPr/>
          </p:nvSpPr>
          <p:spPr>
            <a:xfrm rot="10800000">
              <a:off x="3215879" y="4530236"/>
              <a:ext cx="3015762" cy="316523"/>
            </a:xfrm>
            <a:prstGeom prst="rightArrow">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TextBox 9"/>
            <p:cNvSpPr txBox="1"/>
            <p:nvPr/>
          </p:nvSpPr>
          <p:spPr>
            <a:xfrm>
              <a:off x="3846856" y="4846760"/>
              <a:ext cx="1753807" cy="16773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Arm’s-length guarantee fee</a:t>
              </a:r>
            </a:p>
          </p:txBody>
        </p:sp>
      </p:grpSp>
    </p:spTree>
    <p:extLst>
      <p:ext uri="{BB962C8B-B14F-4D97-AF65-F5344CB8AC3E}">
        <p14:creationId xmlns:p14="http://schemas.microsoft.com/office/powerpoint/2010/main" val="3572836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 pricing scenario 3</a:t>
            </a:r>
            <a:br>
              <a:rPr lang="en-GB" dirty="0"/>
            </a:br>
            <a:r>
              <a:rPr lang="en-GB" sz="1600" dirty="0"/>
              <a:t>Treasury services – intercompany loan</a:t>
            </a:r>
          </a:p>
        </p:txBody>
      </p:sp>
      <p:sp>
        <p:nvSpPr>
          <p:cNvPr id="3" name="Content Placeholder 2"/>
          <p:cNvSpPr>
            <a:spLocks noGrp="1"/>
          </p:cNvSpPr>
          <p:nvPr>
            <p:ph idx="4294967295"/>
          </p:nvPr>
        </p:nvSpPr>
        <p:spPr>
          <a:xfrm>
            <a:off x="457200" y="1142873"/>
            <a:ext cx="8229600" cy="2613054"/>
          </a:xfrm>
        </p:spPr>
        <p:txBody>
          <a:bodyPr/>
          <a:lstStyle/>
          <a:p>
            <a:pPr>
              <a:spcAft>
                <a:spcPts val="600"/>
              </a:spcAft>
            </a:pPr>
            <a:r>
              <a:rPr lang="en-US" dirty="0"/>
              <a:t>Tax-exempt parent’s provision of intercompany loan to its taxable subsidiary</a:t>
            </a:r>
          </a:p>
          <a:p>
            <a:pPr marL="685800" lvl="1" indent="-342900">
              <a:spcAft>
                <a:spcPts val="600"/>
              </a:spcAft>
            </a:pPr>
            <a:r>
              <a:rPr lang="en-US" dirty="0"/>
              <a:t>The interest rate used on the loan can be supported using the yields of public bonds with a similar credit rating to the for-profit subsidiary. </a:t>
            </a:r>
          </a:p>
          <a:p>
            <a:pPr marL="685800" lvl="1" indent="-342900">
              <a:spcAft>
                <a:spcPts val="600"/>
              </a:spcAft>
            </a:pPr>
            <a:r>
              <a:rPr lang="en-US" dirty="0"/>
              <a:t>Interest income for a tax-exempt entity is generally exempt from being treated as unrelated business income. </a:t>
            </a:r>
          </a:p>
          <a:p>
            <a:pPr marL="685800" lvl="1" indent="-342900">
              <a:spcAft>
                <a:spcPts val="600"/>
              </a:spcAft>
            </a:pPr>
            <a:r>
              <a:rPr lang="en-US" dirty="0"/>
              <a:t>An intercompany loan entered into after April 2016 may be subject to Section 385 regulations, which include specific documentation requirements. </a:t>
            </a:r>
          </a:p>
          <a:p>
            <a:pPr marL="685800" lvl="1" indent="-342900">
              <a:spcAft>
                <a:spcPts val="600"/>
              </a:spcAft>
            </a:pPr>
            <a:r>
              <a:rPr lang="en-US" dirty="0"/>
              <a:t>Treasury service transactions can be used for planning purposes to reduce the for-profit entity’s taxable income.</a:t>
            </a:r>
          </a:p>
        </p:txBody>
      </p:sp>
      <p:grpSp>
        <p:nvGrpSpPr>
          <p:cNvPr id="11" name="Group 10">
            <a:extLst>
              <a:ext uri="{FF2B5EF4-FFF2-40B4-BE49-F238E27FC236}">
                <a16:creationId xmlns:a16="http://schemas.microsoft.com/office/drawing/2014/main" id="{895A78E6-699A-46BA-936A-86F90E33C503}"/>
              </a:ext>
            </a:extLst>
          </p:cNvPr>
          <p:cNvGrpSpPr/>
          <p:nvPr/>
        </p:nvGrpSpPr>
        <p:grpSpPr>
          <a:xfrm>
            <a:off x="1134985" y="3923665"/>
            <a:ext cx="6874031" cy="867517"/>
            <a:chOff x="1070497" y="3923665"/>
            <a:chExt cx="6874031" cy="867517"/>
          </a:xfrm>
        </p:grpSpPr>
        <p:sp>
          <p:nvSpPr>
            <p:cNvPr id="5" name="Rectangle 4"/>
            <p:cNvSpPr/>
            <p:nvPr/>
          </p:nvSpPr>
          <p:spPr>
            <a:xfrm>
              <a:off x="1070497" y="4002506"/>
              <a:ext cx="1723292" cy="713726"/>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dirty="0">
                  <a:solidFill>
                    <a:srgbClr val="2E2E38"/>
                  </a:solidFill>
                  <a:latin typeface="Arial" panose="020B0604020202020204" pitchFamily="34" charset="0"/>
                  <a:cs typeface="Arial" panose="020B0604020202020204" pitchFamily="34" charset="0"/>
                </a:rPr>
                <a:t>Tax-exempt</a:t>
              </a:r>
            </a:p>
            <a:p>
              <a:pPr algn="ctr"/>
              <a:r>
                <a:rPr lang="en-US" sz="1200" b="1" dirty="0">
                  <a:solidFill>
                    <a:srgbClr val="2E2E38"/>
                  </a:solidFill>
                  <a:latin typeface="Arial" panose="020B0604020202020204" pitchFamily="34" charset="0"/>
                  <a:cs typeface="Arial" panose="020B0604020202020204" pitchFamily="34" charset="0"/>
                </a:rPr>
                <a:t>entity</a:t>
              </a:r>
            </a:p>
          </p:txBody>
        </p:sp>
        <p:sp>
          <p:nvSpPr>
            <p:cNvPr id="6" name="Rectangle 5"/>
            <p:cNvSpPr/>
            <p:nvPr/>
          </p:nvSpPr>
          <p:spPr>
            <a:xfrm>
              <a:off x="6221236" y="4002504"/>
              <a:ext cx="1723292" cy="713726"/>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dirty="0">
                  <a:solidFill>
                    <a:srgbClr val="2E2E38"/>
                  </a:solidFill>
                  <a:latin typeface="Arial" panose="020B0604020202020204" pitchFamily="34" charset="0"/>
                  <a:cs typeface="Arial" panose="020B0604020202020204" pitchFamily="34" charset="0"/>
                </a:rPr>
                <a:t>Taxable</a:t>
              </a:r>
            </a:p>
            <a:p>
              <a:pPr algn="ctr"/>
              <a:r>
                <a:rPr lang="en-US" sz="1200" b="1" dirty="0">
                  <a:solidFill>
                    <a:srgbClr val="2E2E38"/>
                  </a:solidFill>
                  <a:latin typeface="Arial" panose="020B0604020202020204" pitchFamily="34" charset="0"/>
                  <a:cs typeface="Arial" panose="020B0604020202020204" pitchFamily="34" charset="0"/>
                </a:rPr>
                <a:t>entity</a:t>
              </a:r>
            </a:p>
          </p:txBody>
        </p:sp>
        <p:sp>
          <p:nvSpPr>
            <p:cNvPr id="7" name="Right Arrow 6"/>
            <p:cNvSpPr/>
            <p:nvPr/>
          </p:nvSpPr>
          <p:spPr>
            <a:xfrm>
              <a:off x="3027005" y="4081021"/>
              <a:ext cx="2971869" cy="256941"/>
            </a:xfrm>
            <a:prstGeom prst="rightArrow">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 name="TextBox 7"/>
            <p:cNvSpPr txBox="1"/>
            <p:nvPr/>
          </p:nvSpPr>
          <p:spPr>
            <a:xfrm>
              <a:off x="3793311" y="3923665"/>
              <a:ext cx="1439257" cy="16773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Intercompany loan</a:t>
              </a:r>
            </a:p>
          </p:txBody>
        </p:sp>
        <p:sp>
          <p:nvSpPr>
            <p:cNvPr id="9" name="Right Arrow 8"/>
            <p:cNvSpPr/>
            <p:nvPr/>
          </p:nvSpPr>
          <p:spPr>
            <a:xfrm rot="10800000">
              <a:off x="3005059" y="4366502"/>
              <a:ext cx="3015762" cy="256941"/>
            </a:xfrm>
            <a:prstGeom prst="rightArrow">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TextBox 9"/>
            <p:cNvSpPr txBox="1"/>
            <p:nvPr/>
          </p:nvSpPr>
          <p:spPr>
            <a:xfrm>
              <a:off x="3855181" y="4623444"/>
              <a:ext cx="1315517" cy="16773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Arm’s-length interest</a:t>
              </a:r>
            </a:p>
          </p:txBody>
        </p:sp>
      </p:grpSp>
    </p:spTree>
    <p:extLst>
      <p:ext uri="{BB962C8B-B14F-4D97-AF65-F5344CB8AC3E}">
        <p14:creationId xmlns:p14="http://schemas.microsoft.com/office/powerpoint/2010/main" val="2414157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 pricing scenario 4</a:t>
            </a:r>
            <a:br>
              <a:rPr lang="en-GB" dirty="0"/>
            </a:br>
            <a:r>
              <a:rPr lang="en-GB" sz="1600" dirty="0"/>
              <a:t>Transactions between US and non-US entities</a:t>
            </a:r>
          </a:p>
        </p:txBody>
      </p:sp>
      <p:sp>
        <p:nvSpPr>
          <p:cNvPr id="3" name="Content Placeholder 2"/>
          <p:cNvSpPr>
            <a:spLocks noGrp="1"/>
          </p:cNvSpPr>
          <p:nvPr>
            <p:ph idx="4294967295"/>
          </p:nvPr>
        </p:nvSpPr>
        <p:spPr>
          <a:xfrm>
            <a:off x="457200" y="1137921"/>
            <a:ext cx="8229600" cy="2226309"/>
          </a:xfrm>
        </p:spPr>
        <p:txBody>
          <a:bodyPr/>
          <a:lstStyle/>
          <a:p>
            <a:pPr>
              <a:spcAft>
                <a:spcPts val="600"/>
              </a:spcAft>
            </a:pPr>
            <a:r>
              <a:rPr lang="en-US" dirty="0"/>
              <a:t>A US entity is required to ensure that its intercompany transactions with</a:t>
            </a:r>
            <a:br>
              <a:rPr lang="en-US" dirty="0"/>
            </a:br>
            <a:r>
              <a:rPr lang="en-US" dirty="0"/>
              <a:t>non-US related entities are reflected at an arm’s-length value.</a:t>
            </a:r>
          </a:p>
          <a:p>
            <a:pPr>
              <a:spcAft>
                <a:spcPts val="600"/>
              </a:spcAft>
            </a:pPr>
            <a:r>
              <a:rPr lang="en-US" dirty="0"/>
              <a:t>Sample controlled transactions:</a:t>
            </a:r>
          </a:p>
          <a:p>
            <a:pPr marL="685800" lvl="1" indent="-342900">
              <a:spcAft>
                <a:spcPts val="600"/>
              </a:spcAft>
            </a:pPr>
            <a:r>
              <a:rPr lang="en-US" dirty="0"/>
              <a:t>A US entity’s provision of R&amp;D support to a non-US entity</a:t>
            </a:r>
          </a:p>
          <a:p>
            <a:pPr marL="685800" lvl="1" indent="-342900">
              <a:spcAft>
                <a:spcPts val="600"/>
              </a:spcAft>
            </a:pPr>
            <a:r>
              <a:rPr lang="en-US" dirty="0"/>
              <a:t>A non-US entity’s provision of marketing support services to its US affiliates</a:t>
            </a:r>
          </a:p>
          <a:p>
            <a:pPr>
              <a:spcAft>
                <a:spcPts val="600"/>
              </a:spcAft>
            </a:pPr>
            <a:r>
              <a:rPr lang="en-US" dirty="0"/>
              <a:t>Both US and local transfer pricing documentation should be considered in compliance with both US and local transfer pricing regulations.</a:t>
            </a:r>
            <a:endParaRPr lang="en-GB" dirty="0"/>
          </a:p>
        </p:txBody>
      </p:sp>
      <p:grpSp>
        <p:nvGrpSpPr>
          <p:cNvPr id="6" name="Group 5">
            <a:extLst>
              <a:ext uri="{FF2B5EF4-FFF2-40B4-BE49-F238E27FC236}">
                <a16:creationId xmlns:a16="http://schemas.microsoft.com/office/drawing/2014/main" id="{778C1D89-35BF-4781-8CC7-39FBEB3765D0}"/>
              </a:ext>
            </a:extLst>
          </p:cNvPr>
          <p:cNvGrpSpPr/>
          <p:nvPr/>
        </p:nvGrpSpPr>
        <p:grpSpPr>
          <a:xfrm>
            <a:off x="1134985" y="3784324"/>
            <a:ext cx="6874031" cy="998430"/>
            <a:chOff x="1033166" y="4744444"/>
            <a:chExt cx="6874031" cy="998430"/>
          </a:xfrm>
        </p:grpSpPr>
        <p:sp>
          <p:nvSpPr>
            <p:cNvPr id="4" name="Rectangle 3"/>
            <p:cNvSpPr/>
            <p:nvPr/>
          </p:nvSpPr>
          <p:spPr>
            <a:xfrm>
              <a:off x="1033166" y="4814493"/>
              <a:ext cx="1723292" cy="879231"/>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dirty="0">
                  <a:solidFill>
                    <a:srgbClr val="2E2E38"/>
                  </a:solidFill>
                  <a:latin typeface="Arial" panose="020B0604020202020204" pitchFamily="34" charset="0"/>
                  <a:cs typeface="Arial" panose="020B0604020202020204" pitchFamily="34" charset="0"/>
                </a:rPr>
                <a:t>US entity</a:t>
              </a:r>
            </a:p>
          </p:txBody>
        </p:sp>
        <p:sp>
          <p:nvSpPr>
            <p:cNvPr id="7" name="Rectangle 6"/>
            <p:cNvSpPr/>
            <p:nvPr/>
          </p:nvSpPr>
          <p:spPr>
            <a:xfrm>
              <a:off x="6183905" y="4814491"/>
              <a:ext cx="1723292" cy="879231"/>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dirty="0">
                  <a:solidFill>
                    <a:srgbClr val="2E2E38"/>
                  </a:solidFill>
                  <a:latin typeface="Arial" panose="020B0604020202020204" pitchFamily="34" charset="0"/>
                  <a:cs typeface="Arial" panose="020B0604020202020204" pitchFamily="34" charset="0"/>
                </a:rPr>
                <a:t>Non-US entity</a:t>
              </a:r>
            </a:p>
          </p:txBody>
        </p:sp>
        <p:sp>
          <p:nvSpPr>
            <p:cNvPr id="5" name="Right Arrow 4"/>
            <p:cNvSpPr/>
            <p:nvPr/>
          </p:nvSpPr>
          <p:spPr>
            <a:xfrm>
              <a:off x="2993484" y="4911215"/>
              <a:ext cx="2971869" cy="316523"/>
            </a:xfrm>
            <a:prstGeom prst="rightArrow">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Right Arrow 11"/>
            <p:cNvSpPr/>
            <p:nvPr/>
          </p:nvSpPr>
          <p:spPr>
            <a:xfrm rot="10800000">
              <a:off x="2971538" y="5262896"/>
              <a:ext cx="3015762" cy="316523"/>
            </a:xfrm>
            <a:prstGeom prst="rightArrow">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5" name="TextBox 14"/>
            <p:cNvSpPr txBox="1"/>
            <p:nvPr/>
          </p:nvSpPr>
          <p:spPr>
            <a:xfrm>
              <a:off x="3587882" y="5575136"/>
              <a:ext cx="1783073" cy="16773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Arm’s-length compensation</a:t>
              </a:r>
            </a:p>
          </p:txBody>
        </p:sp>
        <p:sp>
          <p:nvSpPr>
            <p:cNvPr id="11" name="TextBox 10"/>
            <p:cNvSpPr txBox="1"/>
            <p:nvPr/>
          </p:nvSpPr>
          <p:spPr>
            <a:xfrm>
              <a:off x="3063857" y="4744444"/>
              <a:ext cx="2831123" cy="16773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dirty="0">
                  <a:solidFill>
                    <a:schemeClr val="bg1"/>
                  </a:solidFill>
                  <a:latin typeface="Arial" panose="020B0604020202020204" pitchFamily="34" charset="0"/>
                  <a:cs typeface="Arial" panose="020B0604020202020204" pitchFamily="34" charset="0"/>
                </a:rPr>
                <a:t>Services, tangible goods, IP and financing</a:t>
              </a:r>
            </a:p>
          </p:txBody>
        </p:sp>
      </p:grpSp>
    </p:spTree>
    <p:extLst>
      <p:ext uri="{BB962C8B-B14F-4D97-AF65-F5344CB8AC3E}">
        <p14:creationId xmlns:p14="http://schemas.microsoft.com/office/powerpoint/2010/main" val="285852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1</a:t>
            </a:r>
          </a:p>
        </p:txBody>
      </p:sp>
      <p:sp>
        <p:nvSpPr>
          <p:cNvPr id="8" name="Title 1">
            <a:extLst>
              <a:ext uri="{FF2B5EF4-FFF2-40B4-BE49-F238E27FC236}">
                <a16:creationId xmlns:a16="http://schemas.microsoft.com/office/drawing/2014/main" id="{7AA0109D-9F24-456E-98D2-6DCB4BCDAD52}"/>
              </a:ext>
            </a:extLst>
          </p:cNvPr>
          <p:cNvSpPr txBox="1">
            <a:spLocks/>
          </p:cNvSpPr>
          <p:nvPr/>
        </p:nvSpPr>
        <p:spPr>
          <a:xfrm>
            <a:off x="1213199" y="1220894"/>
            <a:ext cx="6890401" cy="923330"/>
          </a:xfrm>
          <a:prstGeom prst="rect">
            <a:avLst/>
          </a:prstGeom>
        </p:spPr>
        <p:txBody>
          <a:bodyPr wrap="square" lIns="0" tIns="0" rIns="0" bIns="0" anchor="t">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Arial" panose="020B0604020202020204" pitchFamily="34" charset="0"/>
              </a:rPr>
              <a:t>The Form 990 is the proper information disclosure to notify the Internal Revenue Service after undertaking any transaction resulting in taxable income.</a:t>
            </a:r>
          </a:p>
        </p:txBody>
      </p:sp>
      <p:grpSp>
        <p:nvGrpSpPr>
          <p:cNvPr id="19" name="Group 18">
            <a:extLst>
              <a:ext uri="{FF2B5EF4-FFF2-40B4-BE49-F238E27FC236}">
                <a16:creationId xmlns:a16="http://schemas.microsoft.com/office/drawing/2014/main" id="{5F6F9AC3-C3D3-4F29-BCF7-FF16C1B804AC}"/>
              </a:ext>
            </a:extLst>
          </p:cNvPr>
          <p:cNvGrpSpPr/>
          <p:nvPr/>
        </p:nvGrpSpPr>
        <p:grpSpPr>
          <a:xfrm>
            <a:off x="1213199" y="2447525"/>
            <a:ext cx="7473601" cy="356712"/>
            <a:chOff x="1213199" y="2112725"/>
            <a:chExt cx="7473601" cy="356712"/>
          </a:xfrm>
        </p:grpSpPr>
        <p:sp>
          <p:nvSpPr>
            <p:cNvPr id="7" name="Title 1">
              <a:extLst>
                <a:ext uri="{FF2B5EF4-FFF2-40B4-BE49-F238E27FC236}">
                  <a16:creationId xmlns:a16="http://schemas.microsoft.com/office/drawing/2014/main" id="{D36E0369-5089-4B72-80CC-F086DA1BD267}"/>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True</a:t>
              </a:r>
            </a:p>
          </p:txBody>
        </p:sp>
        <p:sp>
          <p:nvSpPr>
            <p:cNvPr id="13" name="Oval 12">
              <a:extLst>
                <a:ext uri="{FF2B5EF4-FFF2-40B4-BE49-F238E27FC236}">
                  <a16:creationId xmlns:a16="http://schemas.microsoft.com/office/drawing/2014/main" id="{4304AC7F-82B2-494D-A658-BF115B933306}"/>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A</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sp>
        <p:nvSpPr>
          <p:cNvPr id="18" name="Speech Bubble: Rectangle 17">
            <a:extLst>
              <a:ext uri="{FF2B5EF4-FFF2-40B4-BE49-F238E27FC236}">
                <a16:creationId xmlns:a16="http://schemas.microsoft.com/office/drawing/2014/main" id="{4DEC0F7A-EBE5-4590-BA3D-51653B6198AE}"/>
              </a:ext>
            </a:extLst>
          </p:cNvPr>
          <p:cNvSpPr/>
          <p:nvPr/>
        </p:nvSpPr>
        <p:spPr>
          <a:xfrm>
            <a:off x="457201" y="1133409"/>
            <a:ext cx="568799" cy="605391"/>
          </a:xfrm>
          <a:prstGeom prst="wedgeRectCallout">
            <a:avLst>
              <a:gd name="adj1" fmla="val 40632"/>
              <a:gd name="adj2" fmla="val 85329"/>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IN" sz="3600" dirty="0">
                <a:solidFill>
                  <a:srgbClr val="2E2E38"/>
                </a:solidFill>
                <a:latin typeface="Arial" panose="020B0604020202020204" pitchFamily="34" charset="0"/>
                <a:cs typeface="Arial" panose="020B0604020202020204" pitchFamily="34" charset="0"/>
              </a:rPr>
              <a:t>Q</a:t>
            </a:r>
          </a:p>
        </p:txBody>
      </p:sp>
      <p:grpSp>
        <p:nvGrpSpPr>
          <p:cNvPr id="20" name="Group 19">
            <a:extLst>
              <a:ext uri="{FF2B5EF4-FFF2-40B4-BE49-F238E27FC236}">
                <a16:creationId xmlns:a16="http://schemas.microsoft.com/office/drawing/2014/main" id="{B18576EA-B008-40E0-8085-4A212F624A18}"/>
              </a:ext>
            </a:extLst>
          </p:cNvPr>
          <p:cNvGrpSpPr/>
          <p:nvPr/>
        </p:nvGrpSpPr>
        <p:grpSpPr>
          <a:xfrm>
            <a:off x="1213199" y="2926325"/>
            <a:ext cx="7473601" cy="356712"/>
            <a:chOff x="1213199" y="2112725"/>
            <a:chExt cx="7473601" cy="356712"/>
          </a:xfrm>
        </p:grpSpPr>
        <p:sp>
          <p:nvSpPr>
            <p:cNvPr id="21" name="Title 1">
              <a:extLst>
                <a:ext uri="{FF2B5EF4-FFF2-40B4-BE49-F238E27FC236}">
                  <a16:creationId xmlns:a16="http://schemas.microsoft.com/office/drawing/2014/main" id="{3161388B-991E-4EDA-8F77-C6EE2B1E0741}"/>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False</a:t>
              </a:r>
            </a:p>
          </p:txBody>
        </p:sp>
        <p:sp>
          <p:nvSpPr>
            <p:cNvPr id="22" name="Oval 21">
              <a:extLst>
                <a:ext uri="{FF2B5EF4-FFF2-40B4-BE49-F238E27FC236}">
                  <a16:creationId xmlns:a16="http://schemas.microsoft.com/office/drawing/2014/main" id="{39586629-6467-4B83-A7D8-03A72246F871}"/>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B</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983089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Transfer pricing documentation</a:t>
            </a:r>
          </a:p>
        </p:txBody>
      </p:sp>
      <p:sp>
        <p:nvSpPr>
          <p:cNvPr id="3" name="Content Placeholder 2"/>
          <p:cNvSpPr>
            <a:spLocks noGrp="1"/>
          </p:cNvSpPr>
          <p:nvPr>
            <p:ph idx="4294967295"/>
          </p:nvPr>
        </p:nvSpPr>
        <p:spPr>
          <a:xfrm>
            <a:off x="457200" y="1142873"/>
            <a:ext cx="8229600" cy="4698977"/>
          </a:xfrm>
        </p:spPr>
        <p:txBody>
          <a:bodyPr/>
          <a:lstStyle/>
          <a:p>
            <a:pPr>
              <a:spcAft>
                <a:spcPts val="600"/>
              </a:spcAft>
            </a:pPr>
            <a:r>
              <a:rPr lang="en-US" dirty="0"/>
              <a:t>It is critical for tax-exempt and taxable entities to provide sufficient documentation support upon the IRS’s transfer pricing audit that its intercompany transactions are in compliance with arm’s-length principles required by the US transfer pricing regulations. </a:t>
            </a:r>
          </a:p>
          <a:p>
            <a:pPr>
              <a:spcAft>
                <a:spcPts val="600"/>
              </a:spcAft>
            </a:pPr>
            <a:r>
              <a:rPr lang="en-US" dirty="0"/>
              <a:t>One of the key supporting documents the IRS would request is timely prepared transfer pricing documentation which tests the arm’s-length nature of the intercompany transactions for a particular year. </a:t>
            </a:r>
          </a:p>
          <a:p>
            <a:pPr marL="685800" lvl="1" indent="-342900">
              <a:spcAft>
                <a:spcPts val="600"/>
              </a:spcAft>
            </a:pPr>
            <a:r>
              <a:rPr lang="en-US" dirty="0"/>
              <a:t>In the US, transfer pricing documentation is required to be prepared contemporaneously with the tax return filing in order to have penalty protection.</a:t>
            </a:r>
          </a:p>
          <a:p>
            <a:pPr marL="685800" lvl="1" indent="-342900">
              <a:spcAft>
                <a:spcPts val="600"/>
              </a:spcAft>
            </a:pPr>
            <a:r>
              <a:rPr lang="en-US" dirty="0"/>
              <a:t>Transfer pricing documentation is required to include 10 principal documents which generally cover company overview, industry factors, function and risk descriptions, and economic analysis for the specific intercompany transactions. </a:t>
            </a:r>
          </a:p>
        </p:txBody>
      </p:sp>
    </p:spTree>
    <p:extLst>
      <p:ext uri="{BB962C8B-B14F-4D97-AF65-F5344CB8AC3E}">
        <p14:creationId xmlns:p14="http://schemas.microsoft.com/office/powerpoint/2010/main" val="1513022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Intercompany agreement</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Another key document upon the IRS audit is the intercompany agreement. </a:t>
            </a:r>
          </a:p>
          <a:p>
            <a:pPr marL="685800" lvl="1" indent="-342900">
              <a:spcAft>
                <a:spcPts val="600"/>
              </a:spcAft>
            </a:pPr>
            <a:r>
              <a:rPr lang="en-US" dirty="0"/>
              <a:t>The contractual terms that are agreed to in writing before the intercompany transactions are entered into will be respected during audit if such terms are consistent with the economic substance of the underlying transactions.</a:t>
            </a:r>
          </a:p>
          <a:p>
            <a:pPr marL="685800" lvl="1" indent="-342900">
              <a:spcAft>
                <a:spcPts val="600"/>
              </a:spcAft>
            </a:pPr>
            <a:r>
              <a:rPr lang="en-US" dirty="0"/>
              <a:t>The tax authorities will give greatest weight to the actual conduct of the parties and the respective legal rights of the parties in evaluating the economic substance.</a:t>
            </a:r>
          </a:p>
          <a:p>
            <a:pPr marL="685800" lvl="1" indent="-342900">
              <a:spcAft>
                <a:spcPts val="600"/>
              </a:spcAft>
            </a:pPr>
            <a:r>
              <a:rPr lang="en-US" dirty="0"/>
              <a:t>In the absence of a written agreement, the tax authorities may impute a contractual agreement between the related parties based on the actual conduct of the parties.</a:t>
            </a:r>
          </a:p>
        </p:txBody>
      </p:sp>
    </p:spTree>
    <p:extLst>
      <p:ext uri="{BB962C8B-B14F-4D97-AF65-F5344CB8AC3E}">
        <p14:creationId xmlns:p14="http://schemas.microsoft.com/office/powerpoint/2010/main" val="30636787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5</a:t>
            </a:r>
          </a:p>
        </p:txBody>
      </p:sp>
      <p:sp>
        <p:nvSpPr>
          <p:cNvPr id="7" name="Title 1">
            <a:extLst>
              <a:ext uri="{FF2B5EF4-FFF2-40B4-BE49-F238E27FC236}">
                <a16:creationId xmlns:a16="http://schemas.microsoft.com/office/drawing/2014/main" id="{B0D647FF-2BED-4EDD-AE84-497D5C3015FD}"/>
              </a:ext>
            </a:extLst>
          </p:cNvPr>
          <p:cNvSpPr txBox="1">
            <a:spLocks/>
          </p:cNvSpPr>
          <p:nvPr/>
        </p:nvSpPr>
        <p:spPr>
          <a:xfrm>
            <a:off x="1219200" y="1219073"/>
            <a:ext cx="6700171" cy="923330"/>
          </a:xfrm>
          <a:prstGeom prst="rect">
            <a:avLst/>
          </a:prstGeom>
        </p:spPr>
        <p:txBody>
          <a:bodyPr wrap="square" lIns="0" tIns="0" rIns="0" bIns="0" anchor="t">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Arial" panose="020B0604020202020204" pitchFamily="34" charset="0"/>
              </a:rPr>
              <a:t>Which of the following is generally NOT a factor when analyzing whether a subsidiary corporation is separate from its owner?</a:t>
            </a:r>
          </a:p>
        </p:txBody>
      </p:sp>
      <p:grpSp>
        <p:nvGrpSpPr>
          <p:cNvPr id="8" name="Group 7">
            <a:extLst>
              <a:ext uri="{FF2B5EF4-FFF2-40B4-BE49-F238E27FC236}">
                <a16:creationId xmlns:a16="http://schemas.microsoft.com/office/drawing/2014/main" id="{9AC3E34A-B655-4322-9B54-AB8E0571D2C6}"/>
              </a:ext>
            </a:extLst>
          </p:cNvPr>
          <p:cNvGrpSpPr/>
          <p:nvPr/>
        </p:nvGrpSpPr>
        <p:grpSpPr>
          <a:xfrm>
            <a:off x="1213199" y="2447525"/>
            <a:ext cx="7473601" cy="356712"/>
            <a:chOff x="1213199" y="2112725"/>
            <a:chExt cx="7473601" cy="356712"/>
          </a:xfrm>
        </p:grpSpPr>
        <p:sp>
          <p:nvSpPr>
            <p:cNvPr id="9" name="Title 1">
              <a:extLst>
                <a:ext uri="{FF2B5EF4-FFF2-40B4-BE49-F238E27FC236}">
                  <a16:creationId xmlns:a16="http://schemas.microsoft.com/office/drawing/2014/main" id="{22FDE193-2965-4DD9-99D9-6FC3116D7692}"/>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Separate board of directors exists</a:t>
              </a:r>
            </a:p>
          </p:txBody>
        </p:sp>
        <p:sp>
          <p:nvSpPr>
            <p:cNvPr id="10" name="Oval 9">
              <a:extLst>
                <a:ext uri="{FF2B5EF4-FFF2-40B4-BE49-F238E27FC236}">
                  <a16:creationId xmlns:a16="http://schemas.microsoft.com/office/drawing/2014/main" id="{1019F5B4-0CC7-445D-B771-EC9B592FF20B}"/>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A</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sp>
        <p:nvSpPr>
          <p:cNvPr id="11" name="Speech Bubble: Rectangle 10">
            <a:extLst>
              <a:ext uri="{FF2B5EF4-FFF2-40B4-BE49-F238E27FC236}">
                <a16:creationId xmlns:a16="http://schemas.microsoft.com/office/drawing/2014/main" id="{919747A3-310D-4C59-9807-92B920671546}"/>
              </a:ext>
            </a:extLst>
          </p:cNvPr>
          <p:cNvSpPr/>
          <p:nvPr/>
        </p:nvSpPr>
        <p:spPr>
          <a:xfrm>
            <a:off x="457201" y="1133409"/>
            <a:ext cx="568799" cy="605391"/>
          </a:xfrm>
          <a:prstGeom prst="wedgeRectCallout">
            <a:avLst>
              <a:gd name="adj1" fmla="val 40632"/>
              <a:gd name="adj2" fmla="val 85329"/>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IN" sz="3600" dirty="0">
                <a:solidFill>
                  <a:srgbClr val="2E2E38"/>
                </a:solidFill>
                <a:latin typeface="Arial" panose="020B0604020202020204" pitchFamily="34" charset="0"/>
                <a:cs typeface="Arial" panose="020B0604020202020204" pitchFamily="34" charset="0"/>
              </a:rPr>
              <a:t>Q</a:t>
            </a:r>
          </a:p>
        </p:txBody>
      </p:sp>
      <p:grpSp>
        <p:nvGrpSpPr>
          <p:cNvPr id="12" name="Group 11">
            <a:extLst>
              <a:ext uri="{FF2B5EF4-FFF2-40B4-BE49-F238E27FC236}">
                <a16:creationId xmlns:a16="http://schemas.microsoft.com/office/drawing/2014/main" id="{A4B47288-CAE6-47ED-B2FB-2A1A34EDDD56}"/>
              </a:ext>
            </a:extLst>
          </p:cNvPr>
          <p:cNvGrpSpPr/>
          <p:nvPr/>
        </p:nvGrpSpPr>
        <p:grpSpPr>
          <a:xfrm>
            <a:off x="1213199" y="2927192"/>
            <a:ext cx="7473601" cy="356712"/>
            <a:chOff x="1213199" y="2112725"/>
            <a:chExt cx="7473601" cy="356712"/>
          </a:xfrm>
        </p:grpSpPr>
        <p:sp>
          <p:nvSpPr>
            <p:cNvPr id="13" name="Title 1">
              <a:extLst>
                <a:ext uri="{FF2B5EF4-FFF2-40B4-BE49-F238E27FC236}">
                  <a16:creationId xmlns:a16="http://schemas.microsoft.com/office/drawing/2014/main" id="{ADCE9473-0A85-402D-97AA-8E635D60B9F0}"/>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Tax return is separately filed</a:t>
              </a:r>
            </a:p>
          </p:txBody>
        </p:sp>
        <p:sp>
          <p:nvSpPr>
            <p:cNvPr id="14" name="Oval 13">
              <a:extLst>
                <a:ext uri="{FF2B5EF4-FFF2-40B4-BE49-F238E27FC236}">
                  <a16:creationId xmlns:a16="http://schemas.microsoft.com/office/drawing/2014/main" id="{82A2676E-72AC-4969-99CA-B66C03E13E54}"/>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B</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B437746A-6CA8-4A5F-A724-58EAB7EA5626}"/>
              </a:ext>
            </a:extLst>
          </p:cNvPr>
          <p:cNvGrpSpPr/>
          <p:nvPr/>
        </p:nvGrpSpPr>
        <p:grpSpPr>
          <a:xfrm>
            <a:off x="1213199" y="3404958"/>
            <a:ext cx="7473601" cy="356712"/>
            <a:chOff x="1213199" y="2112725"/>
            <a:chExt cx="7473601" cy="356712"/>
          </a:xfrm>
        </p:grpSpPr>
        <p:sp>
          <p:nvSpPr>
            <p:cNvPr id="19" name="Title 1">
              <a:extLst>
                <a:ext uri="{FF2B5EF4-FFF2-40B4-BE49-F238E27FC236}">
                  <a16:creationId xmlns:a16="http://schemas.microsoft.com/office/drawing/2014/main" id="{6DA54396-0BE6-469F-AB2D-CE2422B2CE4D}"/>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Separate books and records are kept</a:t>
              </a:r>
            </a:p>
          </p:txBody>
        </p:sp>
        <p:sp>
          <p:nvSpPr>
            <p:cNvPr id="20" name="Oval 19">
              <a:extLst>
                <a:ext uri="{FF2B5EF4-FFF2-40B4-BE49-F238E27FC236}">
                  <a16:creationId xmlns:a16="http://schemas.microsoft.com/office/drawing/2014/main" id="{3E33755C-DB56-41D3-847A-45D48B0DD30C}"/>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C</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379A7B35-9B30-4B34-82A8-50198013B568}"/>
              </a:ext>
            </a:extLst>
          </p:cNvPr>
          <p:cNvGrpSpPr/>
          <p:nvPr/>
        </p:nvGrpSpPr>
        <p:grpSpPr>
          <a:xfrm>
            <a:off x="1213199" y="3882724"/>
            <a:ext cx="7473601" cy="356712"/>
            <a:chOff x="1213199" y="2112725"/>
            <a:chExt cx="7473601" cy="356712"/>
          </a:xfrm>
        </p:grpSpPr>
        <p:sp>
          <p:nvSpPr>
            <p:cNvPr id="22" name="Title 1">
              <a:extLst>
                <a:ext uri="{FF2B5EF4-FFF2-40B4-BE49-F238E27FC236}">
                  <a16:creationId xmlns:a16="http://schemas.microsoft.com/office/drawing/2014/main" id="{12498D0A-70FA-4F05-9F74-6AE45E399C7D}"/>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Articles of incorporation and bylaws exist</a:t>
              </a:r>
            </a:p>
          </p:txBody>
        </p:sp>
        <p:sp>
          <p:nvSpPr>
            <p:cNvPr id="23" name="Oval 22">
              <a:extLst>
                <a:ext uri="{FF2B5EF4-FFF2-40B4-BE49-F238E27FC236}">
                  <a16:creationId xmlns:a16="http://schemas.microsoft.com/office/drawing/2014/main" id="{E427823C-47D7-4740-AC53-D52F0BF78530}"/>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D</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1065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1800" y="660273"/>
            <a:ext cx="2467610" cy="1678104"/>
          </a:xfrm>
          <a:prstGeom prst="rect">
            <a:avLst/>
          </a:prstGeom>
        </p:spPr>
        <p:txBody>
          <a:bodyPr lIns="0" tIns="0" rIns="0" bIns="0"/>
          <a:lstStyle>
            <a:defPPr>
              <a:defRPr lang="en-US"/>
            </a:defPPr>
            <a:lvl1pPr>
              <a:lnSpc>
                <a:spcPct val="100000"/>
              </a:lnSpc>
              <a:spcBef>
                <a:spcPct val="0"/>
              </a:spcBef>
              <a:buNone/>
              <a:defRPr sz="2500" b="0" baseline="0">
                <a:solidFill>
                  <a:srgbClr val="2E2E38"/>
                </a:solidFill>
                <a:latin typeface="Arial" panose="020B0604020202020204" pitchFamily="34" charset="0"/>
                <a:ea typeface="+mj-ea"/>
                <a:cs typeface="Arial" pitchFamily="34" charset="0"/>
              </a:defRPr>
            </a:lvl1pPr>
          </a:lstStyle>
          <a:p>
            <a:r>
              <a:rPr lang="en-US" dirty="0"/>
              <a:t>Form 990 reporting issues</a:t>
            </a:r>
            <a:br>
              <a:rPr lang="en-US" dirty="0"/>
            </a:br>
            <a:endParaRPr lang="en-GB" dirty="0"/>
          </a:p>
        </p:txBody>
      </p:sp>
    </p:spTree>
    <p:extLst>
      <p:ext uri="{BB962C8B-B14F-4D97-AF65-F5344CB8AC3E}">
        <p14:creationId xmlns:p14="http://schemas.microsoft.com/office/powerpoint/2010/main" val="1373638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990 reporting issues</a:t>
            </a:r>
            <a:br>
              <a:rPr lang="en-US" dirty="0"/>
            </a:br>
            <a:br>
              <a:rPr lang="en-US" dirty="0"/>
            </a:br>
            <a:br>
              <a:rPr lang="en-US" dirty="0"/>
            </a:br>
            <a:br>
              <a:rPr lang="en-US" dirty="0"/>
            </a:br>
            <a:endParaRPr lang="en-US" dirty="0"/>
          </a:p>
        </p:txBody>
      </p:sp>
      <p:sp>
        <p:nvSpPr>
          <p:cNvPr id="3" name="Content Placeholder 2"/>
          <p:cNvSpPr>
            <a:spLocks noGrp="1"/>
          </p:cNvSpPr>
          <p:nvPr>
            <p:ph idx="4294967295"/>
          </p:nvPr>
        </p:nvSpPr>
        <p:spPr>
          <a:xfrm>
            <a:off x="457200" y="1137921"/>
            <a:ext cx="7722870" cy="4951728"/>
          </a:xfrm>
        </p:spPr>
        <p:txBody>
          <a:bodyPr/>
          <a:lstStyle/>
          <a:p>
            <a:pPr>
              <a:spcAft>
                <a:spcPts val="600"/>
              </a:spcAft>
            </a:pPr>
            <a:r>
              <a:rPr lang="en-US" dirty="0"/>
              <a:t>Form 990 reporting</a:t>
            </a:r>
          </a:p>
          <a:p>
            <a:pPr marL="685800" lvl="1" indent="-342900">
              <a:spcAft>
                <a:spcPts val="600"/>
              </a:spcAft>
            </a:pPr>
            <a:r>
              <a:rPr lang="en-US" dirty="0"/>
              <a:t>In general, an organization must report the activities of the joint venture as its own activities and report the joint venture’s revenue, expenses and assets to the extent of the organization’s proportionate interest in the joint venture, including but not limited to:</a:t>
            </a:r>
          </a:p>
          <a:p>
            <a:pPr marL="1028700" lvl="2" indent="-342900">
              <a:spcAft>
                <a:spcPts val="600"/>
              </a:spcAft>
            </a:pPr>
            <a:r>
              <a:rPr lang="en-US" dirty="0"/>
              <a:t>Lobbying</a:t>
            </a:r>
          </a:p>
          <a:p>
            <a:pPr marL="1028700" lvl="2" indent="-342900">
              <a:spcAft>
                <a:spcPts val="600"/>
              </a:spcAft>
            </a:pPr>
            <a:r>
              <a:rPr lang="en-US" dirty="0"/>
              <a:t>Unrelated business income </a:t>
            </a:r>
          </a:p>
          <a:p>
            <a:pPr marL="1028700" lvl="2" indent="-342900">
              <a:spcAft>
                <a:spcPts val="600"/>
              </a:spcAft>
            </a:pPr>
            <a:r>
              <a:rPr lang="en-US" dirty="0"/>
              <a:t>Activities outside of the US</a:t>
            </a:r>
          </a:p>
          <a:p>
            <a:pPr marL="1028700" lvl="2" indent="-342900">
              <a:spcAft>
                <a:spcPts val="600"/>
              </a:spcAft>
            </a:pPr>
            <a:r>
              <a:rPr lang="en-US" dirty="0"/>
              <a:t>Fundraising </a:t>
            </a:r>
          </a:p>
          <a:p>
            <a:pPr marL="1028700" lvl="2" indent="-342900">
              <a:spcAft>
                <a:spcPts val="600"/>
              </a:spcAft>
            </a:pPr>
            <a:r>
              <a:rPr lang="en-US" dirty="0"/>
              <a:t>Activities of hospital facilities </a:t>
            </a:r>
          </a:p>
          <a:p>
            <a:pPr marL="1028700" lvl="2" indent="-342900">
              <a:spcAft>
                <a:spcPts val="600"/>
              </a:spcAft>
            </a:pPr>
            <a:r>
              <a:rPr lang="en-US" dirty="0"/>
              <a:t>Transactions with interested persons </a:t>
            </a:r>
          </a:p>
          <a:p>
            <a:pPr marL="1028700" lvl="2" indent="-342900">
              <a:spcAft>
                <a:spcPts val="600"/>
              </a:spcAft>
            </a:pPr>
            <a:r>
              <a:rPr lang="en-US" dirty="0"/>
              <a:t>Tax-exempt bonds</a:t>
            </a:r>
          </a:p>
        </p:txBody>
      </p:sp>
    </p:spTree>
    <p:extLst>
      <p:ext uri="{BB962C8B-B14F-4D97-AF65-F5344CB8AC3E}">
        <p14:creationId xmlns:p14="http://schemas.microsoft.com/office/powerpoint/2010/main" val="139854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990 reporting issues</a:t>
            </a:r>
            <a:br>
              <a:rPr lang="en-US" dirty="0"/>
            </a:br>
            <a:br>
              <a:rPr lang="en-US" dirty="0"/>
            </a:br>
            <a:br>
              <a:rPr lang="en-US" dirty="0"/>
            </a:b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Compensation </a:t>
            </a:r>
          </a:p>
          <a:p>
            <a:pPr marL="685800" lvl="1" indent="-342900">
              <a:spcAft>
                <a:spcPts val="600"/>
              </a:spcAft>
            </a:pPr>
            <a:r>
              <a:rPr lang="en-US" dirty="0"/>
              <a:t>Part VII and Schedule J: filing organization and related organizations</a:t>
            </a:r>
          </a:p>
          <a:p>
            <a:pPr marL="685800" lvl="1" indent="-342900">
              <a:spcAft>
                <a:spcPts val="600"/>
              </a:spcAft>
            </a:pPr>
            <a:r>
              <a:rPr lang="en-US" dirty="0"/>
              <a:t>Example:</a:t>
            </a:r>
          </a:p>
          <a:p>
            <a:pPr marL="1028700" lvl="2" indent="-342900">
              <a:spcAft>
                <a:spcPts val="600"/>
              </a:spcAft>
            </a:pPr>
            <a:r>
              <a:rPr lang="en-US" dirty="0"/>
              <a:t>SVP earns $200,000 from filing organization</a:t>
            </a:r>
          </a:p>
          <a:p>
            <a:pPr marL="1028700" lvl="2" indent="-342900">
              <a:spcAft>
                <a:spcPts val="600"/>
              </a:spcAft>
            </a:pPr>
            <a:r>
              <a:rPr lang="en-US" dirty="0"/>
              <a:t>SVP will also be CEO of wholly owned for-profit subsidiary of filing organization</a:t>
            </a:r>
          </a:p>
          <a:p>
            <a:pPr marL="1028700" lvl="2" indent="-342900">
              <a:spcAft>
                <a:spcPts val="600"/>
              </a:spcAft>
            </a:pPr>
            <a:r>
              <a:rPr lang="en-US" dirty="0"/>
              <a:t>SVP/CEO will earn $150,000, stock options and incentive compensation (based on revenue of subsidiary) from for-profit subsidiary, which should be reported</a:t>
            </a:r>
            <a:r>
              <a:rPr lang="en-US" sz="1400" dirty="0">
                <a:effectLst/>
                <a:latin typeface="Calibri" panose="020F0502020204030204" pitchFamily="34" charset="0"/>
                <a:ea typeface="Times New Roman" panose="02020603050405020304" pitchFamily="18" charset="0"/>
              </a:rPr>
              <a:t> </a:t>
            </a:r>
            <a:r>
              <a:rPr lang="en-US" dirty="0"/>
              <a:t>on the filing organization’s Form 990 as compensation from a related organization</a:t>
            </a:r>
            <a:endParaRPr lang="en-GB" dirty="0"/>
          </a:p>
          <a:p>
            <a:pPr marL="1371600" lvl="3" indent="-342900">
              <a:spcAft>
                <a:spcPts val="600"/>
              </a:spcAft>
            </a:pPr>
            <a:r>
              <a:rPr lang="en-US" dirty="0"/>
              <a:t>Reporting could change if SVP/CEO is not a key employee or one of the five highest-compensated employees of filing organization</a:t>
            </a:r>
          </a:p>
        </p:txBody>
      </p:sp>
    </p:spTree>
    <p:extLst>
      <p:ext uri="{BB962C8B-B14F-4D97-AF65-F5344CB8AC3E}">
        <p14:creationId xmlns:p14="http://schemas.microsoft.com/office/powerpoint/2010/main" val="1041539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990 reporting issues</a:t>
            </a:r>
            <a:br>
              <a:rPr lang="en-US" dirty="0"/>
            </a:br>
            <a:br>
              <a:rPr lang="en-US" dirty="0"/>
            </a:br>
            <a:br>
              <a:rPr lang="en-US" dirty="0"/>
            </a:b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Schedule H reporting: joint ventures owned 10% or more by officers, directors, trustees, key employees and physicians </a:t>
            </a:r>
          </a:p>
          <a:p>
            <a:pPr marL="685800" lvl="1" indent="-342900">
              <a:spcAft>
                <a:spcPts val="600"/>
              </a:spcAft>
            </a:pPr>
            <a:r>
              <a:rPr lang="en-US" dirty="0"/>
              <a:t>List any management company, joint venture or other separate entity (whether treated as a partnership or a corporation), including joint ventures outside of the United States, of which the organization is a partner or shareholder: </a:t>
            </a:r>
          </a:p>
          <a:p>
            <a:pPr marL="1028700" lvl="2" indent="-342900">
              <a:spcAft>
                <a:spcPts val="600"/>
              </a:spcAft>
            </a:pPr>
            <a:r>
              <a:rPr lang="en-US" dirty="0"/>
              <a:t>In which certain persons owned, in the aggregate, more than 10% of the share of profits of such partnership or LLC interest or stock of the corporation, and </a:t>
            </a:r>
          </a:p>
          <a:p>
            <a:pPr marL="1028700" lvl="2" indent="-342900">
              <a:spcAft>
                <a:spcPts val="600"/>
              </a:spcAft>
            </a:pPr>
            <a:r>
              <a:rPr lang="en-US" dirty="0"/>
              <a:t>That either a. provided management services used by the organization in its provision of medical care, or b. provided medical care or owned or provided real property, tangible personal property or intangible property used by the organization or by others to provide medical care</a:t>
            </a:r>
          </a:p>
        </p:txBody>
      </p:sp>
    </p:spTree>
    <p:extLst>
      <p:ext uri="{BB962C8B-B14F-4D97-AF65-F5344CB8AC3E}">
        <p14:creationId xmlns:p14="http://schemas.microsoft.com/office/powerpoint/2010/main" val="3716019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990 reporting issues</a:t>
            </a:r>
            <a:br>
              <a:rPr lang="en-US" dirty="0"/>
            </a:br>
            <a:br>
              <a:rPr lang="en-US" dirty="0"/>
            </a:br>
            <a:br>
              <a:rPr lang="en-US" dirty="0"/>
            </a:b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Related-party disclosure (e.g., Part VII, Schedule R)</a:t>
            </a:r>
          </a:p>
          <a:p>
            <a:pPr marL="1028700" lvl="2" indent="-342900">
              <a:spcAft>
                <a:spcPts val="600"/>
              </a:spcAft>
            </a:pPr>
            <a:r>
              <a:rPr lang="en-US" dirty="0"/>
              <a:t>Issues targeted</a:t>
            </a:r>
          </a:p>
          <a:p>
            <a:pPr marL="1371600" lvl="3" indent="-342900">
              <a:spcAft>
                <a:spcPts val="600"/>
              </a:spcAft>
            </a:pPr>
            <a:r>
              <a:rPr lang="en-US" dirty="0"/>
              <a:t>Compensation, private inurement, excess benefit, private benefit</a:t>
            </a:r>
          </a:p>
          <a:p>
            <a:pPr marL="1371600" lvl="3" indent="-342900">
              <a:spcAft>
                <a:spcPts val="600"/>
              </a:spcAft>
            </a:pPr>
            <a:r>
              <a:rPr lang="en-US" dirty="0"/>
              <a:t>Flow through vs. entity taxation</a:t>
            </a:r>
          </a:p>
          <a:p>
            <a:pPr marL="1371600" lvl="3" indent="-342900">
              <a:spcAft>
                <a:spcPts val="600"/>
              </a:spcAft>
            </a:pPr>
            <a:r>
              <a:rPr lang="en-US" dirty="0"/>
              <a:t>Primary purpose test and unrelated business income</a:t>
            </a:r>
          </a:p>
          <a:p>
            <a:pPr marL="1371600" lvl="3" indent="-342900">
              <a:spcAft>
                <a:spcPts val="600"/>
              </a:spcAft>
            </a:pPr>
            <a:r>
              <a:rPr lang="en-US" dirty="0"/>
              <a:t>Attribution of activities to/from other entities</a:t>
            </a:r>
          </a:p>
          <a:p>
            <a:pPr marL="1371600" lvl="3" indent="-342900">
              <a:spcAft>
                <a:spcPts val="600"/>
              </a:spcAft>
            </a:pPr>
            <a:r>
              <a:rPr lang="en-US" dirty="0"/>
              <a:t>Section 512(b)(13) transactions</a:t>
            </a:r>
          </a:p>
          <a:p>
            <a:pPr marL="1371600" lvl="3" indent="-342900">
              <a:spcAft>
                <a:spcPts val="600"/>
              </a:spcAft>
            </a:pPr>
            <a:r>
              <a:rPr lang="en-US" dirty="0"/>
              <a:t>Other transactions</a:t>
            </a:r>
          </a:p>
          <a:p>
            <a:pPr marL="1028700" lvl="2" indent="-342900">
              <a:spcAft>
                <a:spcPts val="600"/>
              </a:spcAft>
            </a:pPr>
            <a:r>
              <a:rPr lang="en-US" dirty="0"/>
              <a:t>Relationships</a:t>
            </a:r>
          </a:p>
          <a:p>
            <a:pPr marL="1371600" lvl="3" indent="-342900">
              <a:spcAft>
                <a:spcPts val="600"/>
              </a:spcAft>
            </a:pPr>
            <a:r>
              <a:rPr lang="en-US" dirty="0"/>
              <a:t>Parent </a:t>
            </a:r>
          </a:p>
          <a:p>
            <a:pPr marL="1371600" lvl="3" indent="-342900">
              <a:spcAft>
                <a:spcPts val="600"/>
              </a:spcAft>
            </a:pPr>
            <a:r>
              <a:rPr lang="en-US" dirty="0"/>
              <a:t>Subsidiary</a:t>
            </a:r>
          </a:p>
          <a:p>
            <a:pPr marL="1371600" lvl="3" indent="-342900">
              <a:spcAft>
                <a:spcPts val="600"/>
              </a:spcAft>
            </a:pPr>
            <a:r>
              <a:rPr lang="en-US" dirty="0"/>
              <a:t>Brother/sister</a:t>
            </a:r>
          </a:p>
          <a:p>
            <a:pPr marL="1371600" lvl="3" indent="-342900">
              <a:spcAft>
                <a:spcPts val="600"/>
              </a:spcAft>
            </a:pPr>
            <a:r>
              <a:rPr lang="en-US" dirty="0"/>
              <a:t>Supporting/supported</a:t>
            </a:r>
            <a:endParaRPr lang="en-GB" dirty="0"/>
          </a:p>
        </p:txBody>
      </p:sp>
    </p:spTree>
    <p:extLst>
      <p:ext uri="{BB962C8B-B14F-4D97-AF65-F5344CB8AC3E}">
        <p14:creationId xmlns:p14="http://schemas.microsoft.com/office/powerpoint/2010/main" val="1072893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990 reporting issues</a:t>
            </a:r>
            <a:br>
              <a:rPr lang="en-US" dirty="0"/>
            </a:br>
            <a:br>
              <a:rPr lang="en-US" dirty="0"/>
            </a:br>
            <a:br>
              <a:rPr lang="en-US" dirty="0"/>
            </a:b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Schedule R</a:t>
            </a:r>
          </a:p>
          <a:p>
            <a:pPr marL="685800" lvl="1" indent="-342900">
              <a:spcAft>
                <a:spcPts val="600"/>
              </a:spcAft>
            </a:pPr>
            <a:r>
              <a:rPr lang="en-US" dirty="0"/>
              <a:t>Related ownership</a:t>
            </a:r>
          </a:p>
          <a:p>
            <a:pPr marL="1028700" lvl="2" indent="-342900">
              <a:spcAft>
                <a:spcPts val="600"/>
              </a:spcAft>
            </a:pPr>
            <a:r>
              <a:rPr lang="en-US" dirty="0"/>
              <a:t>Direct control</a:t>
            </a:r>
          </a:p>
          <a:p>
            <a:pPr marL="1371600" lvl="3" indent="-342900">
              <a:spcAft>
                <a:spcPts val="600"/>
              </a:spcAft>
            </a:pPr>
            <a:r>
              <a:rPr lang="en-US" dirty="0"/>
              <a:t>Corporation: more than 50% stock ownership by vote or value</a:t>
            </a:r>
          </a:p>
          <a:p>
            <a:pPr marL="1371600" lvl="3" indent="-342900">
              <a:spcAft>
                <a:spcPts val="600"/>
              </a:spcAft>
            </a:pPr>
            <a:r>
              <a:rPr lang="en-US" dirty="0"/>
              <a:t>Partnership and LLC</a:t>
            </a:r>
          </a:p>
          <a:p>
            <a:pPr marL="1714500" lvl="3" indent="-342900">
              <a:spcAft>
                <a:spcPts val="600"/>
              </a:spcAft>
            </a:pPr>
            <a:r>
              <a:rPr lang="en-US" sz="1000" dirty="0"/>
              <a:t>Own more than 50% profits or capital interest </a:t>
            </a:r>
          </a:p>
          <a:p>
            <a:pPr marL="1714500" lvl="3" indent="-342900">
              <a:spcAft>
                <a:spcPts val="600"/>
              </a:spcAft>
            </a:pPr>
            <a:r>
              <a:rPr lang="en-US" sz="1000" dirty="0"/>
              <a:t>Managing member with three or fewer managers</a:t>
            </a:r>
          </a:p>
          <a:p>
            <a:pPr marL="1714500" lvl="3" indent="-342900">
              <a:spcAft>
                <a:spcPts val="600"/>
              </a:spcAft>
            </a:pPr>
            <a:r>
              <a:rPr lang="en-US" sz="1000" dirty="0"/>
              <a:t>General partner in limited partnership with three or fewer general partners</a:t>
            </a:r>
          </a:p>
          <a:p>
            <a:pPr marL="1371600" lvl="3" indent="-342900">
              <a:spcAft>
                <a:spcPts val="600"/>
              </a:spcAft>
            </a:pPr>
            <a:r>
              <a:rPr lang="en-US" dirty="0"/>
              <a:t>Tax-exempt</a:t>
            </a:r>
          </a:p>
          <a:p>
            <a:pPr marL="1714500" lvl="3" indent="-342900">
              <a:spcAft>
                <a:spcPts val="600"/>
              </a:spcAft>
            </a:pPr>
            <a:r>
              <a:rPr lang="en-US" sz="1000" dirty="0"/>
              <a:t>Power to remove and replace (or to elect/appoint) more than 50% of directors</a:t>
            </a:r>
            <a:endParaRPr lang="en-GB" sz="1000" dirty="0"/>
          </a:p>
        </p:txBody>
      </p:sp>
    </p:spTree>
    <p:extLst>
      <p:ext uri="{BB962C8B-B14F-4D97-AF65-F5344CB8AC3E}">
        <p14:creationId xmlns:p14="http://schemas.microsoft.com/office/powerpoint/2010/main" val="3247826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990 reporting issues</a:t>
            </a:r>
            <a:br>
              <a:rPr lang="en-US" dirty="0"/>
            </a:br>
            <a:br>
              <a:rPr lang="en-US" dirty="0"/>
            </a:br>
            <a:br>
              <a:rPr lang="en-US" dirty="0"/>
            </a:b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Schedule R</a:t>
            </a:r>
          </a:p>
          <a:p>
            <a:pPr marL="685800" lvl="1" indent="-342900">
              <a:spcAft>
                <a:spcPts val="600"/>
              </a:spcAft>
            </a:pPr>
            <a:r>
              <a:rPr lang="en-US" dirty="0"/>
              <a:t>Related ownership</a:t>
            </a:r>
          </a:p>
          <a:p>
            <a:pPr marL="1028700" lvl="2" indent="-342900">
              <a:spcAft>
                <a:spcPts val="600"/>
              </a:spcAft>
            </a:pPr>
            <a:r>
              <a:rPr lang="en-US" dirty="0"/>
              <a:t>Common control</a:t>
            </a:r>
          </a:p>
          <a:p>
            <a:pPr marL="1371600" lvl="3" indent="-342900">
              <a:spcAft>
                <a:spcPts val="600"/>
              </a:spcAft>
            </a:pPr>
            <a:r>
              <a:rPr lang="en-US" dirty="0"/>
              <a:t>Management overlap with another tax-exempt (majority of directors of controlled entity are directors, officers, employees or agents of filing organization)</a:t>
            </a:r>
          </a:p>
          <a:p>
            <a:pPr marL="1371600" lvl="3" indent="-342900">
              <a:spcAft>
                <a:spcPts val="600"/>
              </a:spcAft>
            </a:pPr>
            <a:r>
              <a:rPr lang="en-US" dirty="0"/>
              <a:t>Filing organization’s board owns more than 50% of for-profit entity</a:t>
            </a:r>
          </a:p>
          <a:p>
            <a:pPr marL="1028700" lvl="2" indent="-342900">
              <a:spcAft>
                <a:spcPts val="600"/>
              </a:spcAft>
            </a:pPr>
            <a:r>
              <a:rPr lang="en-US" dirty="0"/>
              <a:t>Indirect control</a:t>
            </a:r>
          </a:p>
          <a:p>
            <a:pPr marL="1371600" lvl="3" indent="-342900">
              <a:spcAft>
                <a:spcPts val="600"/>
              </a:spcAft>
            </a:pPr>
            <a:r>
              <a:rPr lang="en-US" dirty="0"/>
              <a:t>Filing organization does not have direct control but owns &gt; 50% of entity with direct control</a:t>
            </a:r>
          </a:p>
          <a:p>
            <a:pPr marL="1371600" lvl="3" indent="-342900">
              <a:spcAft>
                <a:spcPts val="600"/>
              </a:spcAft>
            </a:pPr>
            <a:r>
              <a:rPr lang="en-US" dirty="0"/>
              <a:t>Example:</a:t>
            </a:r>
          </a:p>
          <a:p>
            <a:pPr marL="1714500" lvl="3" indent="-342900">
              <a:spcAft>
                <a:spcPts val="600"/>
              </a:spcAft>
            </a:pPr>
            <a:r>
              <a:rPr lang="en-US" sz="1000" dirty="0"/>
              <a:t>Filing organization owns 65% of corporation’s voting stock. The corporation owns a 90% profits interest in LLC. Thus, both the corporation and LLC are related to the filing organization.</a:t>
            </a:r>
            <a:endParaRPr lang="en-GB" sz="1000" dirty="0"/>
          </a:p>
        </p:txBody>
      </p:sp>
    </p:spTree>
    <p:extLst>
      <p:ext uri="{BB962C8B-B14F-4D97-AF65-F5344CB8AC3E}">
        <p14:creationId xmlns:p14="http://schemas.microsoft.com/office/powerpoint/2010/main" val="343829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1800" y="654272"/>
            <a:ext cx="2954158" cy="1880127"/>
          </a:xfrm>
          <a:prstGeom prst="rect">
            <a:avLst/>
          </a:prstGeom>
        </p:spPr>
        <p:txBody>
          <a:bodyPr lIns="0" tIns="0" rIns="0" bIns="0"/>
          <a:lstStyle>
            <a:defPPr>
              <a:defRPr lang="en-US"/>
            </a:defPPr>
            <a:lvl1pPr>
              <a:lnSpc>
                <a:spcPct val="100000"/>
              </a:lnSpc>
              <a:spcBef>
                <a:spcPct val="0"/>
              </a:spcBef>
              <a:buNone/>
              <a:defRPr sz="2500" b="0" baseline="0">
                <a:solidFill>
                  <a:srgbClr val="2E2E38"/>
                </a:solidFill>
                <a:latin typeface="Arial" panose="020B0604020202020204" pitchFamily="34" charset="0"/>
                <a:ea typeface="+mj-ea"/>
                <a:cs typeface="Arial" pitchFamily="34" charset="0"/>
              </a:defRPr>
            </a:lvl1pPr>
          </a:lstStyle>
          <a:p>
            <a:r>
              <a:rPr lang="en-US" dirty="0"/>
              <a:t>Basics: qualification for tax-exempt status and unrelated business taxable income issues</a:t>
            </a:r>
            <a:endParaRPr lang="en-GB" dirty="0"/>
          </a:p>
        </p:txBody>
      </p:sp>
    </p:spTree>
    <p:extLst>
      <p:ext uri="{BB962C8B-B14F-4D97-AF65-F5344CB8AC3E}">
        <p14:creationId xmlns:p14="http://schemas.microsoft.com/office/powerpoint/2010/main" val="37980314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6</a:t>
            </a:r>
          </a:p>
        </p:txBody>
      </p:sp>
      <p:sp>
        <p:nvSpPr>
          <p:cNvPr id="7" name="Title 1">
            <a:extLst>
              <a:ext uri="{FF2B5EF4-FFF2-40B4-BE49-F238E27FC236}">
                <a16:creationId xmlns:a16="http://schemas.microsoft.com/office/drawing/2014/main" id="{9FC1D539-DD46-4860-BD85-99E9866BC832}"/>
              </a:ext>
            </a:extLst>
          </p:cNvPr>
          <p:cNvSpPr txBox="1">
            <a:spLocks/>
          </p:cNvSpPr>
          <p:nvPr/>
        </p:nvSpPr>
        <p:spPr>
          <a:xfrm>
            <a:off x="1219201" y="1219073"/>
            <a:ext cx="6576060" cy="923330"/>
          </a:xfrm>
          <a:prstGeom prst="rect">
            <a:avLst/>
          </a:prstGeom>
        </p:spPr>
        <p:txBody>
          <a:bodyPr wrap="square" lIns="0" tIns="0" rIns="0" bIns="0" anchor="t">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Arial" panose="020B0604020202020204" pitchFamily="34" charset="0"/>
              </a:rPr>
              <a:t>Which Schedule of the Form 990 is least likely to be affected by having (or closing) a wholly owned organization or joint venture?</a:t>
            </a:r>
          </a:p>
        </p:txBody>
      </p:sp>
      <p:grpSp>
        <p:nvGrpSpPr>
          <p:cNvPr id="8" name="Group 7">
            <a:extLst>
              <a:ext uri="{FF2B5EF4-FFF2-40B4-BE49-F238E27FC236}">
                <a16:creationId xmlns:a16="http://schemas.microsoft.com/office/drawing/2014/main" id="{F31A1A15-5B39-4787-A793-540F46FB8CA5}"/>
              </a:ext>
            </a:extLst>
          </p:cNvPr>
          <p:cNvGrpSpPr/>
          <p:nvPr/>
        </p:nvGrpSpPr>
        <p:grpSpPr>
          <a:xfrm>
            <a:off x="1213199" y="2447525"/>
            <a:ext cx="7473601" cy="356712"/>
            <a:chOff x="1213199" y="2112725"/>
            <a:chExt cx="7473601" cy="356712"/>
          </a:xfrm>
        </p:grpSpPr>
        <p:sp>
          <p:nvSpPr>
            <p:cNvPr id="9" name="Title 1">
              <a:extLst>
                <a:ext uri="{FF2B5EF4-FFF2-40B4-BE49-F238E27FC236}">
                  <a16:creationId xmlns:a16="http://schemas.microsoft.com/office/drawing/2014/main" id="{F6ED8FFE-3E8B-402C-9E13-1D6F4F233BC8}"/>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Schedule R</a:t>
              </a:r>
            </a:p>
          </p:txBody>
        </p:sp>
        <p:sp>
          <p:nvSpPr>
            <p:cNvPr id="10" name="Oval 9">
              <a:extLst>
                <a:ext uri="{FF2B5EF4-FFF2-40B4-BE49-F238E27FC236}">
                  <a16:creationId xmlns:a16="http://schemas.microsoft.com/office/drawing/2014/main" id="{AD563D3A-E805-4736-A698-0C539E0F0D6A}"/>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A</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sp>
        <p:nvSpPr>
          <p:cNvPr id="11" name="Speech Bubble: Rectangle 10">
            <a:extLst>
              <a:ext uri="{FF2B5EF4-FFF2-40B4-BE49-F238E27FC236}">
                <a16:creationId xmlns:a16="http://schemas.microsoft.com/office/drawing/2014/main" id="{BD9ACB44-D34F-4BAA-952F-E8CC5DBC5600}"/>
              </a:ext>
            </a:extLst>
          </p:cNvPr>
          <p:cNvSpPr/>
          <p:nvPr/>
        </p:nvSpPr>
        <p:spPr>
          <a:xfrm>
            <a:off x="457201" y="1133409"/>
            <a:ext cx="568799" cy="605391"/>
          </a:xfrm>
          <a:prstGeom prst="wedgeRectCallout">
            <a:avLst>
              <a:gd name="adj1" fmla="val 40632"/>
              <a:gd name="adj2" fmla="val 85329"/>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IN" sz="3600" dirty="0">
                <a:solidFill>
                  <a:srgbClr val="2E2E38"/>
                </a:solidFill>
                <a:latin typeface="Arial" panose="020B0604020202020204" pitchFamily="34" charset="0"/>
                <a:cs typeface="Arial" panose="020B0604020202020204" pitchFamily="34" charset="0"/>
              </a:rPr>
              <a:t>Q</a:t>
            </a:r>
          </a:p>
        </p:txBody>
      </p:sp>
      <p:grpSp>
        <p:nvGrpSpPr>
          <p:cNvPr id="12" name="Group 11">
            <a:extLst>
              <a:ext uri="{FF2B5EF4-FFF2-40B4-BE49-F238E27FC236}">
                <a16:creationId xmlns:a16="http://schemas.microsoft.com/office/drawing/2014/main" id="{D6F55C0D-6738-4D86-891C-246381DB8883}"/>
              </a:ext>
            </a:extLst>
          </p:cNvPr>
          <p:cNvGrpSpPr/>
          <p:nvPr/>
        </p:nvGrpSpPr>
        <p:grpSpPr>
          <a:xfrm>
            <a:off x="1213199" y="2927192"/>
            <a:ext cx="7473601" cy="356712"/>
            <a:chOff x="1213199" y="2112725"/>
            <a:chExt cx="7473601" cy="356712"/>
          </a:xfrm>
        </p:grpSpPr>
        <p:sp>
          <p:nvSpPr>
            <p:cNvPr id="13" name="Title 1">
              <a:extLst>
                <a:ext uri="{FF2B5EF4-FFF2-40B4-BE49-F238E27FC236}">
                  <a16:creationId xmlns:a16="http://schemas.microsoft.com/office/drawing/2014/main" id="{1DC9CA10-8A0B-4E7F-8303-405198A65D76}"/>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Schedule J</a:t>
              </a:r>
            </a:p>
          </p:txBody>
        </p:sp>
        <p:sp>
          <p:nvSpPr>
            <p:cNvPr id="14" name="Oval 13">
              <a:extLst>
                <a:ext uri="{FF2B5EF4-FFF2-40B4-BE49-F238E27FC236}">
                  <a16:creationId xmlns:a16="http://schemas.microsoft.com/office/drawing/2014/main" id="{D0DCE681-CF0D-4324-9F27-CC956EDE2C6B}"/>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B</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AAF2E3AB-2B62-4761-90E0-DC8C8754F7A5}"/>
              </a:ext>
            </a:extLst>
          </p:cNvPr>
          <p:cNvGrpSpPr/>
          <p:nvPr/>
        </p:nvGrpSpPr>
        <p:grpSpPr>
          <a:xfrm>
            <a:off x="1213199" y="3404958"/>
            <a:ext cx="7473601" cy="356712"/>
            <a:chOff x="1213199" y="2112725"/>
            <a:chExt cx="7473601" cy="356712"/>
          </a:xfrm>
        </p:grpSpPr>
        <p:sp>
          <p:nvSpPr>
            <p:cNvPr id="16" name="Title 1">
              <a:extLst>
                <a:ext uri="{FF2B5EF4-FFF2-40B4-BE49-F238E27FC236}">
                  <a16:creationId xmlns:a16="http://schemas.microsoft.com/office/drawing/2014/main" id="{34FAD0F2-5E5B-4335-8A77-AC734EFEA6D9}"/>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Schedule N</a:t>
              </a:r>
            </a:p>
          </p:txBody>
        </p:sp>
        <p:sp>
          <p:nvSpPr>
            <p:cNvPr id="17" name="Oval 16">
              <a:extLst>
                <a:ext uri="{FF2B5EF4-FFF2-40B4-BE49-F238E27FC236}">
                  <a16:creationId xmlns:a16="http://schemas.microsoft.com/office/drawing/2014/main" id="{1FB519A7-8530-40CB-AFBD-A0C410B70351}"/>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C</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F5306B79-A6B6-4DBC-BE00-57904F29A6DA}"/>
              </a:ext>
            </a:extLst>
          </p:cNvPr>
          <p:cNvGrpSpPr/>
          <p:nvPr/>
        </p:nvGrpSpPr>
        <p:grpSpPr>
          <a:xfrm>
            <a:off x="1213199" y="3882724"/>
            <a:ext cx="7473601" cy="356712"/>
            <a:chOff x="1213199" y="2112725"/>
            <a:chExt cx="7473601" cy="356712"/>
          </a:xfrm>
        </p:grpSpPr>
        <p:sp>
          <p:nvSpPr>
            <p:cNvPr id="19" name="Title 1">
              <a:extLst>
                <a:ext uri="{FF2B5EF4-FFF2-40B4-BE49-F238E27FC236}">
                  <a16:creationId xmlns:a16="http://schemas.microsoft.com/office/drawing/2014/main" id="{3D32BFE0-A140-4E5A-BB4D-A91807258FE9}"/>
                </a:ext>
              </a:extLst>
            </p:cNvPr>
            <p:cNvSpPr txBox="1">
              <a:spLocks/>
            </p:cNvSpPr>
            <p:nvPr/>
          </p:nvSpPr>
          <p:spPr>
            <a:xfrm>
              <a:off x="1710000" y="2183360"/>
              <a:ext cx="6976800" cy="246221"/>
            </a:xfrm>
            <a:prstGeom prst="rect">
              <a:avLst/>
            </a:prstGeom>
          </p:spPr>
          <p:txBody>
            <a:bodyPr wrap="square" lIns="0" tIns="0" rIns="0" bIns="0" anchor="ctr">
              <a:spAutoFit/>
            </a:bodyPr>
            <a:lstStyle>
              <a:defPPr>
                <a:defRPr lang="en-US"/>
              </a:defPPr>
              <a:lvl1pPr marR="0" lvl="0" indent="0" fontAlgn="auto">
                <a:lnSpc>
                  <a:spcPct val="100000"/>
                </a:lnSpc>
                <a:spcBef>
                  <a:spcPct val="0"/>
                </a:spcBef>
                <a:spcAft>
                  <a:spcPts val="0"/>
                </a:spcAft>
                <a:buClrTx/>
                <a:buSzTx/>
                <a:buFontTx/>
                <a:buNone/>
                <a:tabLst/>
                <a:defRPr kumimoji="0" b="0" i="0" u="none" strike="noStrike" cap="none" spc="0" normalizeH="0" baseline="0">
                  <a:ln>
                    <a:noFill/>
                  </a:ln>
                  <a:solidFill>
                    <a:prstClr val="white"/>
                  </a:solidFill>
                  <a:effectLst/>
                  <a:uLnTx/>
                  <a:uFillTx/>
                  <a:latin typeface="EYInterstate Light" panose="02000506000000020004" pitchFamily="2" charset="0"/>
                  <a:ea typeface="+mj-ea"/>
                  <a:cs typeface="Arial" pitchFamily="34" charset="0"/>
                </a:defRPr>
              </a:lvl1pPr>
            </a:lstStyle>
            <a:p>
              <a:r>
                <a:rPr lang="en-IN" sz="1600" dirty="0">
                  <a:latin typeface="Arial" panose="020B0604020202020204" pitchFamily="34" charset="0"/>
                </a:rPr>
                <a:t>Schedule K</a:t>
              </a:r>
            </a:p>
          </p:txBody>
        </p:sp>
        <p:sp>
          <p:nvSpPr>
            <p:cNvPr id="20" name="Oval 19">
              <a:extLst>
                <a:ext uri="{FF2B5EF4-FFF2-40B4-BE49-F238E27FC236}">
                  <a16:creationId xmlns:a16="http://schemas.microsoft.com/office/drawing/2014/main" id="{FAFEB4F2-79EF-49EC-85E3-043967F1232F}"/>
                </a:ext>
              </a:extLst>
            </p:cNvPr>
            <p:cNvSpPr/>
            <p:nvPr/>
          </p:nvSpPr>
          <p:spPr>
            <a:xfrm>
              <a:off x="1213199" y="21127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D</a:t>
              </a:r>
              <a:endParaRPr kumimoji="0" lang="en-US" i="0" u="none" strike="noStrike" kern="1200" cap="none" spc="0" normalizeH="0" baseline="0" noProof="0" dirty="0">
                <a:ln>
                  <a:noFill/>
                </a:ln>
                <a:solidFill>
                  <a:srgbClr val="2E2E38"/>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528017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990 reporting issues</a:t>
            </a:r>
            <a:br>
              <a:rPr lang="en-US" dirty="0"/>
            </a:br>
            <a:br>
              <a:rPr lang="en-US" dirty="0"/>
            </a:br>
            <a:br>
              <a:rPr lang="en-US" dirty="0"/>
            </a:b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Schedule R</a:t>
            </a:r>
          </a:p>
          <a:p>
            <a:pPr marL="685800" lvl="1" indent="-342900">
              <a:spcAft>
                <a:spcPts val="600"/>
              </a:spcAft>
            </a:pPr>
            <a:r>
              <a:rPr lang="en-US" dirty="0"/>
              <a:t>Part I – Disregarded entities </a:t>
            </a:r>
          </a:p>
          <a:p>
            <a:pPr marL="685800" lvl="1" indent="-342900">
              <a:spcAft>
                <a:spcPts val="600"/>
              </a:spcAft>
            </a:pPr>
            <a:r>
              <a:rPr lang="en-US" dirty="0"/>
              <a:t>Part II – Tax-exempt organizations</a:t>
            </a:r>
          </a:p>
          <a:p>
            <a:pPr marL="685800" lvl="1" indent="-342900">
              <a:spcAft>
                <a:spcPts val="600"/>
              </a:spcAft>
            </a:pPr>
            <a:r>
              <a:rPr lang="en-US" dirty="0"/>
              <a:t>Part III – Partnerships and LLCs</a:t>
            </a:r>
          </a:p>
          <a:p>
            <a:pPr marL="685800" lvl="1" indent="-342900">
              <a:spcAft>
                <a:spcPts val="600"/>
              </a:spcAft>
            </a:pPr>
            <a:r>
              <a:rPr lang="en-US" dirty="0"/>
              <a:t>Part IV – Corporations</a:t>
            </a:r>
          </a:p>
          <a:p>
            <a:pPr>
              <a:spcAft>
                <a:spcPts val="600"/>
              </a:spcAft>
            </a:pPr>
            <a:r>
              <a:rPr lang="en-US" dirty="0"/>
              <a:t>Each part requires different information</a:t>
            </a:r>
          </a:p>
          <a:p>
            <a:pPr>
              <a:spcAft>
                <a:spcPts val="600"/>
              </a:spcAft>
            </a:pPr>
            <a:r>
              <a:rPr lang="en-US" dirty="0"/>
              <a:t>Information common to all parts:</a:t>
            </a:r>
          </a:p>
          <a:p>
            <a:pPr marL="685800" lvl="1" indent="-342900">
              <a:spcAft>
                <a:spcPts val="600"/>
              </a:spcAft>
            </a:pPr>
            <a:r>
              <a:rPr lang="en-US" dirty="0"/>
              <a:t>Name, address, EIN</a:t>
            </a:r>
          </a:p>
          <a:p>
            <a:pPr marL="685800" lvl="1" indent="-342900">
              <a:spcAft>
                <a:spcPts val="600"/>
              </a:spcAft>
            </a:pPr>
            <a:r>
              <a:rPr lang="en-US" dirty="0"/>
              <a:t>Nature of activities</a:t>
            </a:r>
          </a:p>
          <a:p>
            <a:pPr marL="685800" lvl="1" indent="-342900">
              <a:spcAft>
                <a:spcPts val="600"/>
              </a:spcAft>
            </a:pPr>
            <a:r>
              <a:rPr lang="en-US" dirty="0"/>
              <a:t>Legal domicile</a:t>
            </a:r>
          </a:p>
          <a:p>
            <a:pPr marL="685800" lvl="1" indent="-342900">
              <a:spcAft>
                <a:spcPts val="600"/>
              </a:spcAft>
            </a:pPr>
            <a:r>
              <a:rPr lang="en-US" dirty="0"/>
              <a:t>Direct controlling entity</a:t>
            </a:r>
            <a:endParaRPr lang="en-GB" dirty="0"/>
          </a:p>
        </p:txBody>
      </p:sp>
    </p:spTree>
    <p:extLst>
      <p:ext uri="{BB962C8B-B14F-4D97-AF65-F5344CB8AC3E}">
        <p14:creationId xmlns:p14="http://schemas.microsoft.com/office/powerpoint/2010/main" val="15024340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990 reporting issues</a:t>
            </a:r>
            <a:br>
              <a:rPr lang="en-US" dirty="0"/>
            </a:br>
            <a:br>
              <a:rPr lang="en-US" dirty="0"/>
            </a:br>
            <a:br>
              <a:rPr lang="en-US" dirty="0"/>
            </a:b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Schedule R</a:t>
            </a:r>
          </a:p>
          <a:p>
            <a:pPr marL="685800" lvl="1" indent="-342900">
              <a:spcAft>
                <a:spcPts val="600"/>
              </a:spcAft>
            </a:pPr>
            <a:r>
              <a:rPr lang="en-US" dirty="0"/>
              <a:t>Part V – transactions with related organizations</a:t>
            </a:r>
          </a:p>
          <a:p>
            <a:pPr marL="1028700" lvl="2" indent="-342900">
              <a:spcAft>
                <a:spcPts val="600"/>
              </a:spcAft>
            </a:pPr>
            <a:r>
              <a:rPr lang="en-US" dirty="0"/>
              <a:t>Once related organizations are identified, a number of questions are asked to determine whether the filing organization entered into a transaction with a related organization.</a:t>
            </a:r>
          </a:p>
          <a:p>
            <a:pPr marL="1371600" lvl="3" indent="-342900">
              <a:spcAft>
                <a:spcPts val="600"/>
              </a:spcAft>
            </a:pPr>
            <a:r>
              <a:rPr lang="en-US" dirty="0"/>
              <a:t>Interest, annuities, royalties or rent</a:t>
            </a:r>
          </a:p>
          <a:p>
            <a:pPr marL="1371600" lvl="3" indent="-342900">
              <a:spcAft>
                <a:spcPts val="600"/>
              </a:spcAft>
            </a:pPr>
            <a:r>
              <a:rPr lang="en-US" dirty="0"/>
              <a:t>Gifts; loans; sales; purchases; exchanges; leases; performance of services; sharing of facilities, equipment and mailing lists; sharing of employees</a:t>
            </a:r>
          </a:p>
          <a:p>
            <a:pPr marL="1371600" lvl="3" indent="-342900">
              <a:spcAft>
                <a:spcPts val="600"/>
              </a:spcAft>
            </a:pPr>
            <a:r>
              <a:rPr lang="en-US" dirty="0"/>
              <a:t>Reimbursements, other transfers of cash or property</a:t>
            </a:r>
          </a:p>
          <a:p>
            <a:pPr marL="1028700" lvl="2" indent="-342900">
              <a:spcAft>
                <a:spcPts val="600"/>
              </a:spcAft>
            </a:pPr>
            <a:r>
              <a:rPr lang="en-US" dirty="0"/>
              <a:t>Additional information is reported on line 2 for: </a:t>
            </a:r>
          </a:p>
          <a:p>
            <a:pPr marL="1371600" lvl="3" indent="-342900">
              <a:spcAft>
                <a:spcPts val="600"/>
              </a:spcAft>
            </a:pPr>
            <a:r>
              <a:rPr lang="en-US" dirty="0"/>
              <a:t>Transactions with Section 512(b)(13)  controlled entities</a:t>
            </a:r>
          </a:p>
          <a:p>
            <a:pPr marL="1371600" lvl="3" indent="-342900">
              <a:spcAft>
                <a:spcPts val="600"/>
              </a:spcAft>
            </a:pPr>
            <a:r>
              <a:rPr lang="en-US" dirty="0"/>
              <a:t>Section 501(c)(3) transactions with exempt organizations other than Section 501(c)(3) organizations</a:t>
            </a:r>
            <a:endParaRPr lang="en-GB" dirty="0"/>
          </a:p>
        </p:txBody>
      </p:sp>
    </p:spTree>
    <p:extLst>
      <p:ext uri="{BB962C8B-B14F-4D97-AF65-F5344CB8AC3E}">
        <p14:creationId xmlns:p14="http://schemas.microsoft.com/office/powerpoint/2010/main" val="19212986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990 reporting issues</a:t>
            </a:r>
            <a:br>
              <a:rPr lang="en-US" dirty="0"/>
            </a:br>
            <a:br>
              <a:rPr lang="en-US" dirty="0"/>
            </a:br>
            <a:br>
              <a:rPr lang="en-US" dirty="0"/>
            </a:br>
            <a:br>
              <a:rPr lang="en-US" dirty="0"/>
            </a:br>
            <a:endParaRPr lang="en-US" dirty="0"/>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Schedule R</a:t>
            </a:r>
          </a:p>
          <a:p>
            <a:pPr marL="685800" lvl="1" indent="-342900">
              <a:spcAft>
                <a:spcPts val="600"/>
              </a:spcAft>
            </a:pPr>
            <a:r>
              <a:rPr lang="en-US" dirty="0"/>
              <a:t>Part V – transactions with related organizations</a:t>
            </a:r>
          </a:p>
          <a:p>
            <a:pPr marL="1028700" lvl="2" indent="-342900">
              <a:spcAft>
                <a:spcPts val="600"/>
              </a:spcAft>
            </a:pPr>
            <a:r>
              <a:rPr lang="en-US" dirty="0"/>
              <a:t>Primary issue: reporting of interest, annuities, rents and royalties from controlled entity</a:t>
            </a:r>
          </a:p>
          <a:p>
            <a:pPr marL="1028700" lvl="2" indent="-342900">
              <a:spcAft>
                <a:spcPts val="600"/>
              </a:spcAft>
            </a:pPr>
            <a:r>
              <a:rPr lang="en-US" dirty="0"/>
              <a:t>Other transfers and loans reported</a:t>
            </a:r>
          </a:p>
          <a:p>
            <a:pPr marL="1028700" lvl="2" indent="-342900">
              <a:spcAft>
                <a:spcPts val="600"/>
              </a:spcAft>
            </a:pPr>
            <a:r>
              <a:rPr lang="en-US" dirty="0"/>
              <a:t>Aggregate transactions of same type rather than separate reporting</a:t>
            </a:r>
          </a:p>
          <a:p>
            <a:pPr marL="1028700" lvl="2" indent="-342900">
              <a:spcAft>
                <a:spcPts val="600"/>
              </a:spcAft>
            </a:pPr>
            <a:r>
              <a:rPr lang="en-US" dirty="0"/>
              <a:t>Transaction of less than $50,000 not reported unless interest, annuities, rents and royalties from a controlled entity</a:t>
            </a:r>
          </a:p>
          <a:p>
            <a:pPr marL="685800" lvl="1" indent="-342900">
              <a:spcAft>
                <a:spcPts val="600"/>
              </a:spcAft>
            </a:pPr>
            <a:r>
              <a:rPr lang="en-US" dirty="0"/>
              <a:t>Part VI – unrelated organizations taxed like partnerships</a:t>
            </a:r>
          </a:p>
          <a:p>
            <a:pPr marL="1028700" lvl="2" indent="-342900">
              <a:spcAft>
                <a:spcPts val="600"/>
              </a:spcAft>
            </a:pPr>
            <a:r>
              <a:rPr lang="en-US" dirty="0"/>
              <a:t>Partner or member during tax year</a:t>
            </a:r>
          </a:p>
          <a:p>
            <a:pPr marL="1028700" lvl="2" indent="-342900">
              <a:spcAft>
                <a:spcPts val="600"/>
              </a:spcAft>
            </a:pPr>
            <a:r>
              <a:rPr lang="en-US" dirty="0"/>
              <a:t>More than 5% of activities measured by gross revenue or assets</a:t>
            </a:r>
            <a:endParaRPr lang="en-GB" dirty="0"/>
          </a:p>
        </p:txBody>
      </p:sp>
    </p:spTree>
    <p:extLst>
      <p:ext uri="{BB962C8B-B14F-4D97-AF65-F5344CB8AC3E}">
        <p14:creationId xmlns:p14="http://schemas.microsoft.com/office/powerpoint/2010/main" val="25442997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should now be able to … </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Recognize the basics of maintaining tax-exempt status and unrelated business taxable income streams</a:t>
            </a:r>
          </a:p>
          <a:p>
            <a:pPr>
              <a:spcAft>
                <a:spcPts val="600"/>
              </a:spcAft>
            </a:pPr>
            <a:r>
              <a:rPr lang="en-US" dirty="0"/>
              <a:t>Understand basic entity structures for wholly owned subsidiaries and determine the best structure for a certain situation given the various considerations</a:t>
            </a:r>
          </a:p>
          <a:p>
            <a:pPr>
              <a:spcAft>
                <a:spcPts val="600"/>
              </a:spcAft>
            </a:pPr>
            <a:r>
              <a:rPr lang="en-US" dirty="0"/>
              <a:t>Understand certain exit strategies for subsidiaries</a:t>
            </a:r>
          </a:p>
          <a:p>
            <a:pPr>
              <a:spcAft>
                <a:spcPts val="600"/>
              </a:spcAft>
            </a:pPr>
            <a:r>
              <a:rPr lang="en-US" dirty="0"/>
              <a:t>Understand basic structures for joint ventures with third parties and determine the best structure for a certain situation given the various considerations</a:t>
            </a:r>
          </a:p>
          <a:p>
            <a:pPr>
              <a:spcAft>
                <a:spcPts val="600"/>
              </a:spcAft>
            </a:pPr>
            <a:r>
              <a:rPr lang="en-US" dirty="0"/>
              <a:t>Understand other subsidiary considerations </a:t>
            </a:r>
          </a:p>
          <a:p>
            <a:pPr>
              <a:spcAft>
                <a:spcPts val="600"/>
              </a:spcAft>
            </a:pPr>
            <a:r>
              <a:rPr lang="en-US" dirty="0"/>
              <a:t>Know how to report subsidiary information on a Form 990</a:t>
            </a:r>
          </a:p>
        </p:txBody>
      </p:sp>
    </p:spTree>
    <p:extLst>
      <p:ext uri="{BB962C8B-B14F-4D97-AF65-F5344CB8AC3E}">
        <p14:creationId xmlns:p14="http://schemas.microsoft.com/office/powerpoint/2010/main" val="3771381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31800" y="660273"/>
            <a:ext cx="2239010" cy="1678104"/>
          </a:xfrm>
          <a:prstGeom prst="rect">
            <a:avLst/>
          </a:prstGeom>
        </p:spPr>
        <p:txBody>
          <a:bodyPr lIns="0" tIns="0" rIns="0" bIns="0"/>
          <a:lstStyle>
            <a:defPPr>
              <a:defRPr lang="en-US"/>
            </a:defPPr>
            <a:lvl1pPr>
              <a:lnSpc>
                <a:spcPct val="100000"/>
              </a:lnSpc>
              <a:spcBef>
                <a:spcPct val="0"/>
              </a:spcBef>
              <a:buNone/>
              <a:defRPr sz="2500" b="0" baseline="0">
                <a:solidFill>
                  <a:srgbClr val="2E2E38"/>
                </a:solidFill>
                <a:latin typeface="Arial" panose="020B0604020202020204" pitchFamily="34" charset="0"/>
                <a:ea typeface="+mj-ea"/>
                <a:cs typeface="Arial" pitchFamily="34" charset="0"/>
              </a:defRPr>
            </a:lvl1pPr>
          </a:lstStyle>
          <a:p>
            <a:r>
              <a:rPr lang="en-US" dirty="0"/>
              <a:t>Questions?</a:t>
            </a:r>
            <a:br>
              <a:rPr lang="en-US" dirty="0"/>
            </a:br>
            <a:endParaRPr lang="en-GB" dirty="0"/>
          </a:p>
        </p:txBody>
      </p:sp>
    </p:spTree>
    <p:extLst>
      <p:ext uri="{BB962C8B-B14F-4D97-AF65-F5344CB8AC3E}">
        <p14:creationId xmlns:p14="http://schemas.microsoft.com/office/powerpoint/2010/main" val="3166857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There are many different issues that must be considered when determining whether to form a new subsidiary or enter into a joint venture, and any choice of entity analysis must be carefully undertaken. Exempt organizations should be thoughtful and prospective in their thinking when considering new revenue streams and their impact on the organization.</a:t>
            </a:r>
          </a:p>
        </p:txBody>
      </p:sp>
    </p:spTree>
    <p:extLst>
      <p:ext uri="{BB962C8B-B14F-4D97-AF65-F5344CB8AC3E}">
        <p14:creationId xmlns:p14="http://schemas.microsoft.com/office/powerpoint/2010/main" val="38836281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3777D-6DCF-418D-8CD3-366DB4307DB0}"/>
              </a:ext>
            </a:extLst>
          </p:cNvPr>
          <p:cNvSpPr txBox="1">
            <a:spLocks/>
          </p:cNvSpPr>
          <p:nvPr/>
        </p:nvSpPr>
        <p:spPr>
          <a:xfrm>
            <a:off x="457200" y="819023"/>
            <a:ext cx="3205138" cy="2660728"/>
          </a:xfrm>
          <a:prstGeom prst="rect">
            <a:avLst/>
          </a:prstGeom>
          <a:noFill/>
        </p:spPr>
        <p:txBody>
          <a:bodyPr wrap="square" lIns="0" tIns="36576" rIns="0" bIns="0" rtlCol="0" anchor="t">
            <a:spAutoFit/>
          </a:bodyPr>
          <a:lstStyle/>
          <a:p>
            <a:pPr>
              <a:spcAft>
                <a:spcPts val="600"/>
              </a:spcAft>
              <a:buClr>
                <a:srgbClr val="FFD200"/>
              </a:buClr>
              <a:buSzPct val="70000"/>
              <a:defRPr/>
            </a:pPr>
            <a:r>
              <a:rPr lang="en-US" sz="1200" b="1" kern="0" dirty="0">
                <a:solidFill>
                  <a:srgbClr val="FFE600"/>
                </a:solidFill>
                <a:latin typeface="Arial" panose="020B0604020202020204" pitchFamily="34" charset="0"/>
                <a:cs typeface="Arial" panose="020B0604020202020204" pitchFamily="34" charset="0"/>
              </a:rPr>
              <a:t>EY  </a:t>
            </a:r>
            <a:r>
              <a:rPr lang="en-US" sz="1200" kern="0" dirty="0">
                <a:solidFill>
                  <a:srgbClr val="FFE600"/>
                </a:solidFill>
                <a:latin typeface="Arial" panose="020B0604020202020204" pitchFamily="34" charset="0"/>
                <a:cs typeface="Arial" panose="020B0604020202020204" pitchFamily="34" charset="0"/>
              </a:rPr>
              <a:t>|  </a:t>
            </a:r>
            <a:r>
              <a:rPr lang="en-IN" sz="1200" kern="0" dirty="0">
                <a:solidFill>
                  <a:srgbClr val="FFE600"/>
                </a:solidFill>
                <a:latin typeface="Arial" panose="020B0604020202020204" pitchFamily="34" charset="0"/>
                <a:cs typeface="Arial" panose="020B0604020202020204" pitchFamily="34" charset="0"/>
              </a:rPr>
              <a:t>Building a better working world</a:t>
            </a:r>
            <a:endParaRPr lang="en-US" sz="1200" kern="0" dirty="0">
              <a:solidFill>
                <a:srgbClr val="FFE600"/>
              </a:solidFill>
              <a:latin typeface="Arial" panose="020B0604020202020204" pitchFamily="34" charset="0"/>
              <a:cs typeface="Arial" panose="020B0604020202020204" pitchFamily="34" charset="0"/>
            </a:endParaRPr>
          </a:p>
          <a:p>
            <a:pPr>
              <a:buClr>
                <a:srgbClr val="FFD200"/>
              </a:buClr>
              <a:buSzPct val="70000"/>
              <a:defRPr/>
            </a:pPr>
            <a:endParaRPr lang="en-US" sz="1100" kern="0" dirty="0">
              <a:solidFill>
                <a:srgbClr val="FFFFFF"/>
              </a:solidFill>
              <a:latin typeface="Arial" panose="020B0604020202020204" pitchFamily="34" charset="0"/>
              <a:cs typeface="Arial" panose="020B0604020202020204" pitchFamily="34" charset="0"/>
            </a:endParaRPr>
          </a:p>
          <a:p>
            <a:pPr>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EY exists to build a better working world, helping</a:t>
            </a:r>
            <a:br>
              <a:rPr lang="en-IN" sz="1100" kern="0" dirty="0">
                <a:solidFill>
                  <a:srgbClr val="FFFFFF"/>
                </a:solidFill>
                <a:latin typeface="Arial" panose="020B0604020202020204" pitchFamily="34" charset="0"/>
                <a:cs typeface="Arial" panose="020B0604020202020204" pitchFamily="34" charset="0"/>
              </a:rPr>
            </a:br>
            <a:r>
              <a:rPr lang="en-IN" sz="1100" kern="0" dirty="0">
                <a:solidFill>
                  <a:srgbClr val="FFFFFF"/>
                </a:solidFill>
                <a:latin typeface="Arial" panose="020B0604020202020204" pitchFamily="34" charset="0"/>
                <a:cs typeface="Arial" panose="020B0604020202020204" pitchFamily="34" charset="0"/>
              </a:rPr>
              <a:t>to create long-term value for clients, people and society and build trust in the capital markets. </a:t>
            </a:r>
          </a:p>
          <a:p>
            <a:pPr>
              <a:buClr>
                <a:srgbClr val="FFD200"/>
              </a:buClr>
              <a:buSzPct val="70000"/>
              <a:defRPr/>
            </a:pPr>
            <a:endParaRPr lang="en-IN" sz="1100" kern="0" dirty="0">
              <a:solidFill>
                <a:srgbClr val="FFFFFF"/>
              </a:solidFill>
              <a:latin typeface="Arial" panose="020B0604020202020204" pitchFamily="34" charset="0"/>
              <a:cs typeface="Arial" panose="020B0604020202020204" pitchFamily="34" charset="0"/>
            </a:endParaRPr>
          </a:p>
          <a:p>
            <a:pPr>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Enabled by data and technology, diverse EY teams in over 150 countries provide trust through assurance and help clients grow, transform and operate. </a:t>
            </a:r>
          </a:p>
          <a:p>
            <a:pPr>
              <a:buClr>
                <a:srgbClr val="FFD200"/>
              </a:buClr>
              <a:buSzPct val="70000"/>
              <a:defRPr/>
            </a:pPr>
            <a:endParaRPr lang="en-IN" sz="1100" kern="0" dirty="0">
              <a:solidFill>
                <a:srgbClr val="FFFFFF"/>
              </a:solidFill>
              <a:latin typeface="Arial" panose="020B0604020202020204" pitchFamily="34" charset="0"/>
              <a:cs typeface="Arial" panose="020B0604020202020204" pitchFamily="34" charset="0"/>
            </a:endParaRPr>
          </a:p>
          <a:p>
            <a:pPr>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Working across assurance, consulting, law, strategy, tax and transactions, EY teams ask better questions to find new answers for the complex issues facing our world today.</a:t>
            </a:r>
          </a:p>
        </p:txBody>
      </p:sp>
      <p:sp>
        <p:nvSpPr>
          <p:cNvPr id="5" name="TextBox 4">
            <a:extLst>
              <a:ext uri="{FF2B5EF4-FFF2-40B4-BE49-F238E27FC236}">
                <a16:creationId xmlns:a16="http://schemas.microsoft.com/office/drawing/2014/main" id="{EE0A0565-504C-4D26-85DF-585163BB8BF8}"/>
              </a:ext>
            </a:extLst>
          </p:cNvPr>
          <p:cNvSpPr txBox="1">
            <a:spLocks/>
          </p:cNvSpPr>
          <p:nvPr/>
        </p:nvSpPr>
        <p:spPr>
          <a:xfrm>
            <a:off x="5440702" y="820618"/>
            <a:ext cx="3309810" cy="3283976"/>
          </a:xfrm>
          <a:prstGeom prst="rect">
            <a:avLst/>
          </a:prstGeom>
          <a:noFill/>
        </p:spPr>
        <p:txBody>
          <a:bodyPr wrap="square" lIns="0" tIns="36576" rIns="0" bIns="0" rtlCol="0" anchor="t">
            <a:spAutoFit/>
          </a:bodyPr>
          <a:lstStyle/>
          <a:p>
            <a:pPr marL="0" marR="0" lvl="0" indent="0" defTabSz="91440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EY refers to the global organization, and may refer to one or more, of</a:t>
            </a:r>
            <a:br>
              <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the member firms of Ernst &amp; Young Global Limited, each of which is a separate legal entity. Ernst &amp; Young Global Limited, a UK company limited by guarantee, does not provide services to clients. Information about how EY collects and uses personal data and a description of</a:t>
            </a:r>
            <a:br>
              <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the rights individuals have under data protection legislation are available via ey.com/privacy. EY member firms do not practice law where prohibited by local laws. For more information about our organization, please visit ey.com.</a:t>
            </a: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Ernst &amp; Young LLP is a client-serving member firm of</a:t>
            </a: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Ernst &amp; Young Global Limited operating in the US.</a:t>
            </a: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2023 Ernst &amp; Young LLP.</a:t>
            </a: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All Rights Reserved.</a:t>
            </a: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R="0" algn="l" rtl="0"/>
            <a:r>
              <a:rPr lang="en-US" altLang="ja-JP" sz="800" kern="0" dirty="0">
                <a:solidFill>
                  <a:srgbClr val="FFFFFF"/>
                </a:solidFill>
                <a:latin typeface="Arial" panose="020B0604020202020204" pitchFamily="34" charset="0"/>
                <a:cs typeface="Arial" panose="020B0604020202020204" pitchFamily="34" charset="0"/>
              </a:rPr>
              <a:t>US SCORE no. 20450-231US</a:t>
            </a:r>
            <a:endParaRPr lang="en-IN" sz="800" kern="0" dirty="0">
              <a:solidFill>
                <a:srgbClr val="FFFFFF"/>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lang="en-IN" sz="800" kern="0" dirty="0">
              <a:solidFill>
                <a:srgbClr val="FFFFFF"/>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2306-4271190 </a:t>
            </a: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ED None</a:t>
            </a: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IN"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IN" sz="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This material has been prepared for general informational purposes only and is</a:t>
            </a:r>
            <a:br>
              <a:rPr kumimoji="0" lang="en-IN" sz="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IN" sz="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not intended to be relied upon as accounting, tax, legal or other professional advice.</a:t>
            </a:r>
            <a:br>
              <a:rPr kumimoji="0" lang="en-IN" sz="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IN" sz="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Please refer to your advisors for specific advice.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IN" sz="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600"/>
              </a:spcAft>
              <a:buClr>
                <a:srgbClr val="FFD200"/>
              </a:buClr>
              <a:buSzPct val="70000"/>
              <a:buFontTx/>
              <a:buNone/>
              <a:tabLst/>
              <a:defRPr/>
            </a:pPr>
            <a:r>
              <a:rPr kumimoji="0" lang="en-IN" sz="11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ey.com</a:t>
            </a:r>
          </a:p>
        </p:txBody>
      </p:sp>
    </p:spTree>
    <p:extLst>
      <p:ext uri="{BB962C8B-B14F-4D97-AF65-F5344CB8AC3E}">
        <p14:creationId xmlns:p14="http://schemas.microsoft.com/office/powerpoint/2010/main" val="75257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Qualification for tax-exempt status</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Organizational test</a:t>
            </a:r>
          </a:p>
          <a:p>
            <a:pPr marL="685800">
              <a:spcAft>
                <a:spcPts val="600"/>
              </a:spcAft>
            </a:pPr>
            <a:r>
              <a:rPr lang="en-US" sz="1600" dirty="0"/>
              <a:t>Organizational documents must be limited to one or more exempt purposes</a:t>
            </a:r>
          </a:p>
          <a:p>
            <a:pPr marL="685800">
              <a:spcAft>
                <a:spcPts val="600"/>
              </a:spcAft>
            </a:pPr>
            <a:r>
              <a:rPr lang="en-US" sz="1600" dirty="0"/>
              <a:t>Dissolution clause</a:t>
            </a:r>
          </a:p>
          <a:p>
            <a:pPr>
              <a:spcAft>
                <a:spcPts val="600"/>
              </a:spcAft>
            </a:pPr>
            <a:r>
              <a:rPr lang="en-US" dirty="0"/>
              <a:t>Operational test</a:t>
            </a:r>
          </a:p>
          <a:p>
            <a:pPr marL="685800">
              <a:spcAft>
                <a:spcPts val="600"/>
              </a:spcAft>
            </a:pPr>
            <a:r>
              <a:rPr lang="en-US" sz="1600" dirty="0"/>
              <a:t>Organization must be operated exclusively for exempt purposes</a:t>
            </a:r>
          </a:p>
          <a:p>
            <a:pPr marL="1028700">
              <a:spcAft>
                <a:spcPts val="600"/>
              </a:spcAft>
            </a:pPr>
            <a:r>
              <a:rPr lang="en-US" sz="1400" dirty="0"/>
              <a:t>“Exclusively” means “primarily”</a:t>
            </a:r>
          </a:p>
          <a:p>
            <a:pPr marL="1028700">
              <a:spcAft>
                <a:spcPts val="600"/>
              </a:spcAft>
            </a:pPr>
            <a:r>
              <a:rPr lang="en-US" sz="1400" dirty="0"/>
              <a:t>An organization will not qualify for exemption if more than an insubstantial part of its activities is not in furtherance of an exempt purpose</a:t>
            </a:r>
          </a:p>
          <a:p>
            <a:pPr marL="1028700">
              <a:spcAft>
                <a:spcPts val="600"/>
              </a:spcAft>
            </a:pPr>
            <a:r>
              <a:rPr lang="en-US" sz="1400" dirty="0"/>
              <a:t>Primary purpose test: whether an organization’s primary purpose for engaging in its</a:t>
            </a:r>
            <a:br>
              <a:rPr lang="en-US" sz="1400" dirty="0"/>
            </a:br>
            <a:r>
              <a:rPr lang="en-US" sz="1400" dirty="0"/>
              <a:t>activity is an exempt purpose</a:t>
            </a:r>
          </a:p>
          <a:p>
            <a:pPr marL="1371600">
              <a:spcAft>
                <a:spcPts val="600"/>
              </a:spcAft>
            </a:pPr>
            <a:r>
              <a:rPr lang="en-US" sz="1200" dirty="0"/>
              <a:t>Facts-and-circumstances test</a:t>
            </a:r>
          </a:p>
        </p:txBody>
      </p:sp>
    </p:spTree>
    <p:extLst>
      <p:ext uri="{BB962C8B-B14F-4D97-AF65-F5344CB8AC3E}">
        <p14:creationId xmlns:p14="http://schemas.microsoft.com/office/powerpoint/2010/main" val="29000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Qualification for tax-exempt status</a:t>
            </a:r>
          </a:p>
        </p:txBody>
      </p:sp>
      <p:sp>
        <p:nvSpPr>
          <p:cNvPr id="3" name="Content Placeholder 2"/>
          <p:cNvSpPr>
            <a:spLocks noGrp="1"/>
          </p:cNvSpPr>
          <p:nvPr>
            <p:ph idx="4294967295"/>
          </p:nvPr>
        </p:nvSpPr>
        <p:spPr>
          <a:xfrm>
            <a:off x="457200" y="1137921"/>
            <a:ext cx="8229600" cy="4951728"/>
          </a:xfrm>
        </p:spPr>
        <p:txBody>
          <a:bodyPr/>
          <a:lstStyle/>
          <a:p>
            <a:pPr>
              <a:spcAft>
                <a:spcPts val="600"/>
              </a:spcAft>
            </a:pPr>
            <a:r>
              <a:rPr lang="en-US" dirty="0"/>
              <a:t>Private benefit</a:t>
            </a:r>
          </a:p>
          <a:p>
            <a:pPr marL="685800" lvl="1" indent="-342900">
              <a:spcAft>
                <a:spcPts val="600"/>
              </a:spcAft>
            </a:pPr>
            <a:r>
              <a:rPr lang="en-US" dirty="0"/>
              <a:t>The organization must primarily serve a public rather than a private interest</a:t>
            </a:r>
          </a:p>
          <a:p>
            <a:pPr marL="1028700" lvl="2" indent="-342900">
              <a:spcAft>
                <a:spcPts val="600"/>
              </a:spcAft>
            </a:pPr>
            <a:r>
              <a:rPr lang="en-US" dirty="0"/>
              <a:t>Any private interest must be incidental to the public interest both quantitatively and qualitatively</a:t>
            </a:r>
          </a:p>
          <a:p>
            <a:pPr>
              <a:spcAft>
                <a:spcPts val="600"/>
              </a:spcAft>
            </a:pPr>
            <a:r>
              <a:rPr lang="en-US" dirty="0"/>
              <a:t>No private inurement</a:t>
            </a:r>
          </a:p>
          <a:p>
            <a:pPr marL="685800" lvl="1" indent="-342900">
              <a:spcAft>
                <a:spcPts val="600"/>
              </a:spcAft>
            </a:pPr>
            <a:r>
              <a:rPr lang="en-US" dirty="0"/>
              <a:t>When an insider – an individual who has significant influence over the organization – enters into an arrangement with the nonprofit and receives benefits greater than she or he provides in return</a:t>
            </a:r>
          </a:p>
          <a:p>
            <a:pPr marL="1028700" lvl="2" indent="-342900">
              <a:spcAft>
                <a:spcPts val="600"/>
              </a:spcAft>
            </a:pPr>
            <a:r>
              <a:rPr lang="en-US" dirty="0"/>
              <a:t>Designed to prevent insiders from siphoning off any of a charity’s income or assets for personal use</a:t>
            </a:r>
          </a:p>
          <a:p>
            <a:pPr>
              <a:spcAft>
                <a:spcPts val="600"/>
              </a:spcAft>
            </a:pPr>
            <a:r>
              <a:rPr lang="en-US" dirty="0"/>
              <a:t>Intermediate sanctions</a:t>
            </a:r>
          </a:p>
          <a:p>
            <a:pPr marL="685800" lvl="1" indent="-342900">
              <a:spcAft>
                <a:spcPts val="600"/>
              </a:spcAft>
            </a:pPr>
            <a:r>
              <a:rPr lang="en-US" dirty="0"/>
              <a:t>Impose excise taxes on excess benefit transactions (non-fair market value (FMV) transactions and unreasonable compensation) between disqualified persons and the tax-exempt organization</a:t>
            </a:r>
          </a:p>
          <a:p>
            <a:pPr lvl="1" indent="-342900">
              <a:spcAft>
                <a:spcPts val="600"/>
              </a:spcAft>
            </a:pPr>
            <a:endParaRPr lang="en-US" dirty="0"/>
          </a:p>
        </p:txBody>
      </p:sp>
    </p:spTree>
    <p:extLst>
      <p:ext uri="{BB962C8B-B14F-4D97-AF65-F5344CB8AC3E}">
        <p14:creationId xmlns:p14="http://schemas.microsoft.com/office/powerpoint/2010/main" val="1242482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2wwK7f5aRRatKDQs6NyPig"/>
</p:tagLst>
</file>

<file path=ppt/tags/tag2.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3.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4.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5.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6.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7.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Theme1" id="{70D5E770-E04A-461B-8456-F6738B8BE2E4}" vid="{F52AAF16-9B59-4DE1-94DD-2FF8D6A8C8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79A584A6DCB849A1E5CA596A7D852E" ma:contentTypeVersion="10" ma:contentTypeDescription="Create a new document." ma:contentTypeScope="" ma:versionID="20c69da892dbbd9515b2f86e235b5c59">
  <xsd:schema xmlns:xsd="http://www.w3.org/2001/XMLSchema" xmlns:xs="http://www.w3.org/2001/XMLSchema" xmlns:p="http://schemas.microsoft.com/office/2006/metadata/properties" xmlns:ns2="837f61bc-e404-496a-87c4-fe63c67275c1" xmlns:ns3="fb0825ad-cc8b-43e1-8337-5e6706acaec1" targetNamespace="http://schemas.microsoft.com/office/2006/metadata/properties" ma:root="true" ma:fieldsID="b427012a50b213eff6926a593a9a9c88" ns2:_="" ns3:_="">
    <xsd:import namespace="837f61bc-e404-496a-87c4-fe63c67275c1"/>
    <xsd:import namespace="fb0825ad-cc8b-43e1-8337-5e6706acae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61bc-e404-496a-87c4-fe63c672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25ad-cc8b-43e1-8337-5e6706acae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F87F23-7FE9-40B6-B4D3-0F96FA802011}">
  <ds:schemaRefs>
    <ds:schemaRef ds:uri="http://schemas.microsoft.com/sharepoint/v3/contenttype/forms"/>
  </ds:schemaRefs>
</ds:datastoreItem>
</file>

<file path=customXml/itemProps2.xml><?xml version="1.0" encoding="utf-8"?>
<ds:datastoreItem xmlns:ds="http://schemas.openxmlformats.org/officeDocument/2006/customXml" ds:itemID="{36293493-1BCC-49EC-AC57-3F223D42B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f61bc-e404-496a-87c4-fe63c67275c1"/>
    <ds:schemaRef ds:uri="fb0825ad-cc8b-43e1-8337-5e6706aca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C67048-1D02-410B-ACCC-8BCAF7E95456}">
  <ds:schemaRef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f8678df0-f471-4967-bf4b-de8895a3de6c"/>
    <ds:schemaRef ds:uri="http://purl.org/dc/terms/"/>
    <ds:schemaRef ds:uri="35818088-e62d-4edf-bbb6-409430aef268"/>
    <ds:schemaRef ds:uri="68488021-7c7c-4080-b069-0e853f3d9eb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EY regular presentation 2015 v1</Template>
  <TotalTime>0</TotalTime>
  <Words>7068</Words>
  <Application>Microsoft Office PowerPoint</Application>
  <PresentationFormat>On-screen Show (4:3)</PresentationFormat>
  <Paragraphs>728</Paragraphs>
  <Slides>77</Slides>
  <Notes>30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EY dark background</vt:lpstr>
      <vt:lpstr>Future Tax Leader Program Exempt entities and structuring </vt:lpstr>
      <vt:lpstr>Disclaimer</vt:lpstr>
      <vt:lpstr>Presenters</vt:lpstr>
      <vt:lpstr>Objectives</vt:lpstr>
      <vt:lpstr>Agenda</vt:lpstr>
      <vt:lpstr>Polling question 1</vt:lpstr>
      <vt:lpstr>PowerPoint Presentation</vt:lpstr>
      <vt:lpstr>Qualification for tax-exempt status</vt:lpstr>
      <vt:lpstr>Qualification for tax-exempt status</vt:lpstr>
      <vt:lpstr>Qualification for tax-exempt status</vt:lpstr>
      <vt:lpstr>Unrelated business taxable income tax issues </vt:lpstr>
      <vt:lpstr>Excessive UBTI </vt:lpstr>
      <vt:lpstr>Polling question 2</vt:lpstr>
      <vt:lpstr>PowerPoint Presentation</vt:lpstr>
      <vt:lpstr>General Exempt organizations and their subsidiaries</vt:lpstr>
      <vt:lpstr>Choice of entity options </vt:lpstr>
      <vt:lpstr>Disregarded entity vs. taxable entity</vt:lpstr>
      <vt:lpstr>C corporation blocker</vt:lpstr>
      <vt:lpstr>Choice of entity considerations  </vt:lpstr>
      <vt:lpstr>Related-activity entity choices </vt:lpstr>
      <vt:lpstr>Single-member LLCs vs. Section 501(c)(3) organizations </vt:lpstr>
      <vt:lpstr>Unrelated activity entity choices </vt:lpstr>
      <vt:lpstr>Multiple unrelated activities wholly owned Consolidated group</vt:lpstr>
      <vt:lpstr>Related and unrelated use of consolidated group and supporting organization (SO)</vt:lpstr>
      <vt:lpstr>Polling question 3</vt:lpstr>
      <vt:lpstr>PowerPoint Presentation</vt:lpstr>
      <vt:lpstr>Exit strategies</vt:lpstr>
      <vt:lpstr>Merger of exempt into a related exempt organization</vt:lpstr>
      <vt:lpstr>Sale of for-profit to unrelated third party</vt:lpstr>
      <vt:lpstr>Merger/liquidation of taxable subsidiary into exempt parent</vt:lpstr>
      <vt:lpstr>Distributions of appreciated property Section 311(b)</vt:lpstr>
      <vt:lpstr>Polling question 4</vt:lpstr>
      <vt:lpstr>PowerPoint Presentation</vt:lpstr>
      <vt:lpstr>What is a JV?</vt:lpstr>
      <vt:lpstr>Why a JV?</vt:lpstr>
      <vt:lpstr>Types of JVs</vt:lpstr>
      <vt:lpstr>Why do we care? Exemption issues raised by JVs</vt:lpstr>
      <vt:lpstr>Other issues to consider when choosing a JV structure</vt:lpstr>
      <vt:lpstr>JV organizations with other EOs</vt:lpstr>
      <vt:lpstr>JV organizations Corporations</vt:lpstr>
      <vt:lpstr>JV organizations Supporting organizations</vt:lpstr>
      <vt:lpstr>JV organizations LLCs (no separate exemption)</vt:lpstr>
      <vt:lpstr>JV organizations (no for-profits) Supporting organization vs. LLC</vt:lpstr>
      <vt:lpstr>JV with for-profit(s)</vt:lpstr>
      <vt:lpstr>JV with for-profit(s) Governed by an LLC operating agreement</vt:lpstr>
      <vt:lpstr>Other considerations   </vt:lpstr>
      <vt:lpstr>Other considerations   </vt:lpstr>
      <vt:lpstr>Other considerations   </vt:lpstr>
      <vt:lpstr>What is transfer pricing?</vt:lpstr>
      <vt:lpstr>Rationale for historical transfer pricing policy</vt:lpstr>
      <vt:lpstr>Transfer pricing for tax-exempt organization</vt:lpstr>
      <vt:lpstr>Transfer pricing for tax-exempt organization</vt:lpstr>
      <vt:lpstr>Transfer pricing scenario 1 Management and administrative services </vt:lpstr>
      <vt:lpstr>Transfer pricing scenario 1 Management and administrative services</vt:lpstr>
      <vt:lpstr>Transfer pricing scenario 2 License of intellectual property (IP)</vt:lpstr>
      <vt:lpstr>Transfer pricing scenario 2 License of IP</vt:lpstr>
      <vt:lpstr>Transfer pricing scenario 3 Treasury services – guarantee</vt:lpstr>
      <vt:lpstr>Transfer pricing scenario 3 Treasury services – intercompany loan</vt:lpstr>
      <vt:lpstr>Transfer pricing scenario 4 Transactions between US and non-US entities</vt:lpstr>
      <vt:lpstr>Transfer pricing documentation</vt:lpstr>
      <vt:lpstr>Intercompany agreement</vt:lpstr>
      <vt:lpstr>Polling question 5</vt:lpstr>
      <vt:lpstr>PowerPoint Presentation</vt:lpstr>
      <vt:lpstr>Form 990 reporting issues    </vt:lpstr>
      <vt:lpstr>Form 990 reporting issues    </vt:lpstr>
      <vt:lpstr>Form 990 reporting issues    </vt:lpstr>
      <vt:lpstr>Form 990 reporting issues    </vt:lpstr>
      <vt:lpstr>Form 990 reporting issues    </vt:lpstr>
      <vt:lpstr>Form 990 reporting issues    </vt:lpstr>
      <vt:lpstr>Polling question 6</vt:lpstr>
      <vt:lpstr>Form 990 reporting issues    </vt:lpstr>
      <vt:lpstr>Form 990 reporting issues    </vt:lpstr>
      <vt:lpstr>Form 990 reporting issues    </vt:lpstr>
      <vt:lpstr>You should now be able to … </vt:lpstr>
      <vt:lpstr>PowerPoint Presentation</vt:lpstr>
      <vt:lpstr>Key takeaway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Tax Leader Program Exempt entities and structuring </dc:title>
  <dc:creator/>
  <cp:keywords/>
  <cp:lastModifiedBy/>
  <cp:revision>2</cp:revision>
  <dcterms:created xsi:type="dcterms:W3CDTF">2016-12-19T11:32:50Z</dcterms:created>
  <dcterms:modified xsi:type="dcterms:W3CDTF">2023-07-28T02:52:13Z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0x0101002E79A584A6DCB849A1E5CA596A7D852E</vt:lpwstr>
  </property>
  <property fmtid="{D5CDD505-2E9C-101B-9397-08002B2CF9AE}" pid="3" name="_dlc_DocIdItemGuid">
    <vt:lpwstr>dc8ab7d9-743b-4f4f-b5b3-20364fccdbde</vt:lpwstr>
  </property>
</Properties>
</file>