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wdp" ContentType="image/vnd.ms-photo"/>
  <Default Extension="wmf" ContentType="image/x-wmf"/>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slideLayouts/slideLayout16.xml" ContentType="application/vnd.openxmlformats-officedocument.presentationml.slideLayout+xml"/>
  <Override PartName="/ppt/theme/theme2.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8.xml" ContentType="application/vnd.openxmlformats-officedocument.presentationml.tags+xml"/>
  <Override PartName="/ppt/notesSlides/notesSlide3.xml" ContentType="application/vnd.openxmlformats-officedocument.presentationml.notesSlide+xml"/>
  <Override PartName="/ppt/tags/tag9.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p:sldMasterIdLst>
    <p:sldMasterId id="2147483900" r:id="rId4"/>
    <p:sldMasterId id="2147483953" r:id="rId5"/>
    <p:sldMasterId id="2147483934" r:id="rId6"/>
  </p:sldMasterIdLst>
  <p:notesMasterIdLst>
    <p:notesMasterId r:id="rId71"/>
  </p:notesMasterIdLst>
  <p:handoutMasterIdLst>
    <p:handoutMasterId r:id="rId72"/>
  </p:handoutMasterIdLst>
  <p:sldIdLst>
    <p:sldId id="991" r:id="rId7"/>
    <p:sldId id="328" r:id="rId8"/>
    <p:sldId id="619" r:id="rId9"/>
    <p:sldId id="530" r:id="rId10"/>
    <p:sldId id="326" r:id="rId11"/>
    <p:sldId id="327" r:id="rId12"/>
    <p:sldId id="388" r:id="rId13"/>
    <p:sldId id="969" r:id="rId14"/>
    <p:sldId id="389" r:id="rId15"/>
    <p:sldId id="342" r:id="rId16"/>
    <p:sldId id="343" r:id="rId17"/>
    <p:sldId id="344" r:id="rId18"/>
    <p:sldId id="345" r:id="rId19"/>
    <p:sldId id="346" r:id="rId20"/>
    <p:sldId id="347" r:id="rId21"/>
    <p:sldId id="348" r:id="rId22"/>
    <p:sldId id="349" r:id="rId23"/>
    <p:sldId id="350" r:id="rId24"/>
    <p:sldId id="376" r:id="rId25"/>
    <p:sldId id="382" r:id="rId26"/>
    <p:sldId id="354" r:id="rId27"/>
    <p:sldId id="355" r:id="rId28"/>
    <p:sldId id="356" r:id="rId29"/>
    <p:sldId id="357" r:id="rId30"/>
    <p:sldId id="358" r:id="rId31"/>
    <p:sldId id="987" r:id="rId32"/>
    <p:sldId id="971" r:id="rId33"/>
    <p:sldId id="972" r:id="rId34"/>
    <p:sldId id="973" r:id="rId35"/>
    <p:sldId id="986" r:id="rId36"/>
    <p:sldId id="313" r:id="rId37"/>
    <p:sldId id="975" r:id="rId38"/>
    <p:sldId id="300" r:id="rId39"/>
    <p:sldId id="977" r:id="rId40"/>
    <p:sldId id="978" r:id="rId41"/>
    <p:sldId id="983" r:id="rId42"/>
    <p:sldId id="974" r:id="rId43"/>
    <p:sldId id="979" r:id="rId44"/>
    <p:sldId id="980" r:id="rId45"/>
    <p:sldId id="383" r:id="rId46"/>
    <p:sldId id="308" r:id="rId47"/>
    <p:sldId id="309" r:id="rId48"/>
    <p:sldId id="985" r:id="rId49"/>
    <p:sldId id="257" r:id="rId50"/>
    <p:sldId id="295" r:id="rId51"/>
    <p:sldId id="301" r:id="rId52"/>
    <p:sldId id="302" r:id="rId53"/>
    <p:sldId id="299" r:id="rId54"/>
    <p:sldId id="305" r:id="rId55"/>
    <p:sldId id="303" r:id="rId56"/>
    <p:sldId id="385" r:id="rId57"/>
    <p:sldId id="989" r:id="rId58"/>
    <p:sldId id="988" r:id="rId59"/>
    <p:sldId id="351" r:id="rId60"/>
    <p:sldId id="353" r:id="rId61"/>
    <p:sldId id="352" r:id="rId62"/>
    <p:sldId id="291" r:id="rId63"/>
    <p:sldId id="390" r:id="rId64"/>
    <p:sldId id="395" r:id="rId65"/>
    <p:sldId id="396" r:id="rId66"/>
    <p:sldId id="990" r:id="rId67"/>
    <p:sldId id="330" r:id="rId68"/>
    <p:sldId id="331" r:id="rId69"/>
    <p:sldId id="322" r:id="rId70"/>
  </p:sldIdLst>
  <p:sldSz cx="9144000" cy="6858000" type="screen4x3"/>
  <p:notesSz cx="7315200" cy="96012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pos="2424" userDrawn="1">
          <p15:clr>
            <a:srgbClr val="A4A3A4"/>
          </p15:clr>
        </p15:guide>
        <p15:guide id="2" orient="horz" pos="1104" userDrawn="1">
          <p15:clr>
            <a:srgbClr val="A4A3A4"/>
          </p15:clr>
        </p15:guide>
      </p15:sldGuideLst>
    </p:ext>
    <p:ext uri="{2D200454-40CA-4A62-9FC3-DE9A4176ACB9}">
      <p15:notesGuideLst xmlns:p15="http://schemas.microsoft.com/office/powerpoint/2012/main">
        <p15:guide id="1" orient="horz" pos="3024">
          <p15:clr>
            <a:srgbClr val="A4A3A4"/>
          </p15:clr>
        </p15:guide>
        <p15:guide id="2" pos="2304">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00000000-0000-0000-0000-000000000000}" name="Author" initials="A" userId="Author"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2" name="Author" initials="A" lastIdx="13"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47480"/>
    <a:srgbClr val="C4C4CD"/>
    <a:srgbClr val="2E2E38"/>
    <a:srgbClr val="FFE600"/>
    <a:srgbClr val="F6F6FA"/>
    <a:srgbClr val="FFFFFF"/>
    <a:srgbClr val="262626"/>
    <a:srgbClr val="000000"/>
    <a:srgbClr val="333333"/>
    <a:srgbClr val="DEB908"/>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072FDF76-0402-4D21-B80F-28DD983469DA}" v="2" dt="2024-06-28T12:26:23.711"/>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996" autoAdjust="0"/>
    <p:restoredTop sz="82844" autoAdjust="0"/>
  </p:normalViewPr>
  <p:slideViewPr>
    <p:cSldViewPr snapToGrid="0" snapToObjects="1" showGuides="1">
      <p:cViewPr varScale="1">
        <p:scale>
          <a:sx n="52" d="100"/>
          <a:sy n="52" d="100"/>
        </p:scale>
        <p:origin x="1156" y="48"/>
      </p:cViewPr>
      <p:guideLst>
        <p:guide pos="2424"/>
        <p:guide orient="horz" pos="1104"/>
      </p:guideLst>
    </p:cSldViewPr>
  </p:slideViewPr>
  <p:notesTextViewPr>
    <p:cViewPr>
      <p:scale>
        <a:sx n="3" d="2"/>
        <a:sy n="3" d="2"/>
      </p:scale>
      <p:origin x="0" y="0"/>
    </p:cViewPr>
  </p:notesTextViewPr>
  <p:sorterViewPr>
    <p:cViewPr>
      <p:scale>
        <a:sx n="66" d="100"/>
        <a:sy n="66" d="100"/>
      </p:scale>
      <p:origin x="0" y="0"/>
    </p:cViewPr>
  </p:sorterViewPr>
  <p:notesViewPr>
    <p:cSldViewPr snapToGrid="0" snapToObjects="1" showGuides="1">
      <p:cViewPr>
        <p:scale>
          <a:sx n="200" d="100"/>
          <a:sy n="200" d="100"/>
        </p:scale>
        <p:origin x="-701" y="-4195"/>
      </p:cViewPr>
      <p:guideLst>
        <p:guide orient="horz" pos="3024"/>
        <p:guide pos="2304"/>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6" Type="http://schemas.openxmlformats.org/officeDocument/2006/relationships/theme" Target="theme/theme1.xml"/><Relationship Id="rId7" Type="http://schemas.openxmlformats.org/officeDocument/2006/relationships/slide" Target="slides/slide1.xml"/><Relationship Id="rId71" Type="http://schemas.openxmlformats.org/officeDocument/2006/relationships/notesMaster" Target="notesMasters/notesMaster1.xml"/><Relationship Id="rId2" Type="http://schemas.openxmlformats.org/officeDocument/2006/relationships/customXml" Target="../customXml/item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presProps" Target="presProps.xml"/><Relationship Id="rId79" Type="http://schemas.microsoft.com/office/2018/10/relationships/authors" Target="authors.xml"/><Relationship Id="rId5" Type="http://schemas.openxmlformats.org/officeDocument/2006/relationships/slideMaster" Target="slideMasters/slideMaster2.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commentAuthors" Target="commentAuthors.xml"/><Relationship Id="rId78" Type="http://schemas.microsoft.com/office/2015/10/relationships/revisionInfo" Target="revisionInfo.xml"/><Relationship Id="rId4" Type="http://schemas.openxmlformats.org/officeDocument/2006/relationships/slideMaster" Target="slideMasters/slideMaster1.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77" Type="http://schemas.openxmlformats.org/officeDocument/2006/relationships/tableStyles" Target="tableStyles.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handoutMaster" Target="handoutMasters/handoutMaster1.xml"/><Relationship Id="rId3" Type="http://schemas.openxmlformats.org/officeDocument/2006/relationships/customXml" Target="../customXml/item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viewProps" Target="view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vl1pPr>
          </a:lstStyle>
          <a:p>
            <a:endParaRPr lang="en-GB" dirty="0">
              <a:latin typeface="EYInterstate Light" panose="02000506000000020004" pitchFamily="2" charset="0"/>
            </a:endParaRPr>
          </a:p>
        </p:txBody>
      </p:sp>
      <p:sp>
        <p:nvSpPr>
          <p:cNvPr id="3" name="Date Placeholder 2"/>
          <p:cNvSpPr>
            <a:spLocks noGrp="1"/>
          </p:cNvSpPr>
          <p:nvPr>
            <p:ph type="dt" sz="quarter" idx="1"/>
          </p:nvPr>
        </p:nvSpPr>
        <p:spPr>
          <a:xfrm>
            <a:off x="4143587" y="0"/>
            <a:ext cx="3169920" cy="480060"/>
          </a:xfrm>
          <a:prstGeom prst="rect">
            <a:avLst/>
          </a:prstGeom>
        </p:spPr>
        <p:txBody>
          <a:bodyPr vert="horz" lIns="96661" tIns="48331" rIns="96661" bIns="48331" rtlCol="0"/>
          <a:lstStyle>
            <a:lvl1pPr algn="r">
              <a:defRPr sz="1300"/>
            </a:lvl1pPr>
          </a:lstStyle>
          <a:p>
            <a:fld id="{75A85089-C692-4DEA-AC49-04CF34D4FE14}" type="datetimeFigureOut">
              <a:rPr lang="en-GB" smtClean="0">
                <a:latin typeface="EYInterstate Light" panose="02000506000000020004" pitchFamily="2" charset="0"/>
              </a:rPr>
              <a:pPr/>
              <a:t>28/06/2024</a:t>
            </a:fld>
            <a:endParaRPr lang="en-GB" dirty="0">
              <a:latin typeface="EYInterstate Light" panose="02000506000000020004" pitchFamily="2" charset="0"/>
            </a:endParaRPr>
          </a:p>
        </p:txBody>
      </p:sp>
      <p:sp>
        <p:nvSpPr>
          <p:cNvPr id="4" name="Footer Placeholder 3"/>
          <p:cNvSpPr>
            <a:spLocks noGrp="1"/>
          </p:cNvSpPr>
          <p:nvPr>
            <p:ph type="ftr" sz="quarter" idx="2"/>
          </p:nvPr>
        </p:nvSpPr>
        <p:spPr>
          <a:xfrm>
            <a:off x="0" y="9119474"/>
            <a:ext cx="3169920" cy="480060"/>
          </a:xfrm>
          <a:prstGeom prst="rect">
            <a:avLst/>
          </a:prstGeom>
        </p:spPr>
        <p:txBody>
          <a:bodyPr vert="horz" lIns="96661" tIns="48331" rIns="96661" bIns="48331" rtlCol="0" anchor="b"/>
          <a:lstStyle>
            <a:lvl1pPr algn="l">
              <a:defRPr sz="1300"/>
            </a:lvl1pPr>
          </a:lstStyle>
          <a:p>
            <a:endParaRPr lang="en-GB" dirty="0">
              <a:latin typeface="EYInterstate Light" panose="02000506000000020004" pitchFamily="2" charset="0"/>
            </a:endParaRPr>
          </a:p>
        </p:txBody>
      </p:sp>
      <p:sp>
        <p:nvSpPr>
          <p:cNvPr id="5" name="Slide Number Placeholder 4"/>
          <p:cNvSpPr>
            <a:spLocks noGrp="1"/>
          </p:cNvSpPr>
          <p:nvPr>
            <p:ph type="sldNum" sz="quarter" idx="3"/>
          </p:nvPr>
        </p:nvSpPr>
        <p:spPr>
          <a:xfrm>
            <a:off x="4143587" y="9119474"/>
            <a:ext cx="3169920" cy="480060"/>
          </a:xfrm>
          <a:prstGeom prst="rect">
            <a:avLst/>
          </a:prstGeom>
        </p:spPr>
        <p:txBody>
          <a:bodyPr vert="horz" lIns="96661" tIns="48331" rIns="96661" bIns="48331" rtlCol="0" anchor="b"/>
          <a:lstStyle>
            <a:lvl1pPr algn="r">
              <a:defRPr sz="1300"/>
            </a:lvl1pPr>
          </a:lstStyle>
          <a:p>
            <a:fld id="{D3A5C721-4BB5-4DB6-AD65-4BA2A62B05B6}" type="slidenum">
              <a:rPr lang="en-GB" smtClean="0">
                <a:latin typeface="EYInterstate Light" panose="02000506000000020004" pitchFamily="2" charset="0"/>
              </a:rPr>
              <a:pPr/>
              <a:t>‹#›</a:t>
            </a:fld>
            <a:endParaRPr lang="en-GB" dirty="0">
              <a:latin typeface="EYInterstate Light" panose="02000506000000020004" pitchFamily="2" charset="0"/>
            </a:endParaRPr>
          </a:p>
        </p:txBody>
      </p:sp>
    </p:spTree>
    <p:extLst>
      <p:ext uri="{BB962C8B-B14F-4D97-AF65-F5344CB8AC3E}">
        <p14:creationId xmlns:p14="http://schemas.microsoft.com/office/powerpoint/2010/main" val="199163239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0060"/>
          </a:xfrm>
          <a:prstGeom prst="rect">
            <a:avLst/>
          </a:prstGeom>
        </p:spPr>
        <p:txBody>
          <a:bodyPr vert="horz" lIns="96661" tIns="48331" rIns="96661" bIns="48331" rtlCol="0"/>
          <a:lstStyle>
            <a:lvl1pPr algn="l">
              <a:defRPr sz="1300">
                <a:latin typeface="EYInterstate Light" panose="02000506000000020004" pitchFamily="2" charset="0"/>
              </a:defRPr>
            </a:lvl1pPr>
          </a:lstStyle>
          <a:p>
            <a:endParaRPr lang="en-GB" dirty="0"/>
          </a:p>
        </p:txBody>
      </p:sp>
      <p:sp>
        <p:nvSpPr>
          <p:cNvPr id="3" name="Date Placeholder 2"/>
          <p:cNvSpPr>
            <a:spLocks noGrp="1"/>
          </p:cNvSpPr>
          <p:nvPr>
            <p:ph type="dt" idx="1"/>
          </p:nvPr>
        </p:nvSpPr>
        <p:spPr>
          <a:xfrm>
            <a:off x="4143587" y="0"/>
            <a:ext cx="3169920" cy="480060"/>
          </a:xfrm>
          <a:prstGeom prst="rect">
            <a:avLst/>
          </a:prstGeom>
        </p:spPr>
        <p:txBody>
          <a:bodyPr vert="horz" lIns="96661" tIns="48331" rIns="96661" bIns="48331" rtlCol="0"/>
          <a:lstStyle>
            <a:lvl1pPr algn="r">
              <a:defRPr sz="1300">
                <a:latin typeface="EYInterstate Light" panose="02000506000000020004" pitchFamily="2" charset="0"/>
              </a:defRPr>
            </a:lvl1pPr>
          </a:lstStyle>
          <a:p>
            <a:fld id="{8045EBA9-A28D-4849-BFEA-AA04F6A21B63}" type="datetimeFigureOut">
              <a:rPr lang="en-GB" smtClean="0"/>
              <a:pPr/>
              <a:t>28/06/2024</a:t>
            </a:fld>
            <a:endParaRPr lang="en-GB" dirty="0"/>
          </a:p>
        </p:txBody>
      </p:sp>
      <p:sp>
        <p:nvSpPr>
          <p:cNvPr id="4" name="Slide Image Placeholder 3"/>
          <p:cNvSpPr>
            <a:spLocks noGrp="1" noRot="1" noChangeAspect="1"/>
          </p:cNvSpPr>
          <p:nvPr>
            <p:ph type="sldImg" idx="2"/>
          </p:nvPr>
        </p:nvSpPr>
        <p:spPr>
          <a:xfrm>
            <a:off x="1257300" y="720725"/>
            <a:ext cx="4800600" cy="3600450"/>
          </a:xfrm>
          <a:prstGeom prst="rect">
            <a:avLst/>
          </a:prstGeom>
          <a:noFill/>
          <a:ln w="12700">
            <a:solidFill>
              <a:prstClr val="black"/>
            </a:solidFill>
          </a:ln>
        </p:spPr>
        <p:txBody>
          <a:bodyPr vert="horz" lIns="96661" tIns="48331" rIns="96661" bIns="48331" rtlCol="0" anchor="ctr"/>
          <a:lstStyle/>
          <a:p>
            <a:endParaRPr lang="en-GB" dirty="0"/>
          </a:p>
        </p:txBody>
      </p:sp>
      <p:sp>
        <p:nvSpPr>
          <p:cNvPr id="5" name="Notes Placeholder 4"/>
          <p:cNvSpPr>
            <a:spLocks noGrp="1"/>
          </p:cNvSpPr>
          <p:nvPr>
            <p:ph type="body" sz="quarter" idx="3"/>
          </p:nvPr>
        </p:nvSpPr>
        <p:spPr>
          <a:xfrm>
            <a:off x="731520" y="4560570"/>
            <a:ext cx="5852160" cy="4320540"/>
          </a:xfrm>
          <a:prstGeom prst="rect">
            <a:avLst/>
          </a:prstGeom>
        </p:spPr>
        <p:txBody>
          <a:bodyPr vert="horz" lIns="96661" tIns="48331" rIns="96661" bIns="48331"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6" name="Footer Placeholder 5"/>
          <p:cNvSpPr>
            <a:spLocks noGrp="1"/>
          </p:cNvSpPr>
          <p:nvPr>
            <p:ph type="ftr" sz="quarter" idx="4"/>
          </p:nvPr>
        </p:nvSpPr>
        <p:spPr>
          <a:xfrm>
            <a:off x="0" y="9119474"/>
            <a:ext cx="3169920" cy="480060"/>
          </a:xfrm>
          <a:prstGeom prst="rect">
            <a:avLst/>
          </a:prstGeom>
        </p:spPr>
        <p:txBody>
          <a:bodyPr vert="horz" lIns="96661" tIns="48331" rIns="96661" bIns="48331" rtlCol="0" anchor="b"/>
          <a:lstStyle>
            <a:lvl1pPr algn="l">
              <a:defRPr sz="1300">
                <a:latin typeface="EYInterstate Light" panose="02000506000000020004" pitchFamily="2" charset="0"/>
              </a:defRPr>
            </a:lvl1pPr>
          </a:lstStyle>
          <a:p>
            <a:endParaRPr lang="en-GB" dirty="0"/>
          </a:p>
        </p:txBody>
      </p:sp>
      <p:sp>
        <p:nvSpPr>
          <p:cNvPr id="7" name="Slide Number Placeholder 6"/>
          <p:cNvSpPr>
            <a:spLocks noGrp="1"/>
          </p:cNvSpPr>
          <p:nvPr>
            <p:ph type="sldNum" sz="quarter" idx="5"/>
          </p:nvPr>
        </p:nvSpPr>
        <p:spPr>
          <a:xfrm>
            <a:off x="4143587" y="9119474"/>
            <a:ext cx="3169920" cy="480060"/>
          </a:xfrm>
          <a:prstGeom prst="rect">
            <a:avLst/>
          </a:prstGeom>
        </p:spPr>
        <p:txBody>
          <a:bodyPr vert="horz" lIns="96661" tIns="48331" rIns="96661" bIns="48331" rtlCol="0" anchor="b"/>
          <a:lstStyle>
            <a:lvl1pPr algn="r">
              <a:defRPr sz="1300">
                <a:latin typeface="EYInterstate Light" panose="02000506000000020004" pitchFamily="2" charset="0"/>
              </a:defRPr>
            </a:lvl1pPr>
          </a:lstStyle>
          <a:p>
            <a:fld id="{5B43D19E-BFDB-4C92-8EDD-32EDDA8F41DF}" type="slidenum">
              <a:rPr lang="en-GB" smtClean="0"/>
              <a:pPr/>
              <a:t>‹#›</a:t>
            </a:fld>
            <a:endParaRPr lang="en-GB" dirty="0"/>
          </a:p>
        </p:txBody>
      </p:sp>
    </p:spTree>
    <p:extLst>
      <p:ext uri="{BB962C8B-B14F-4D97-AF65-F5344CB8AC3E}">
        <p14:creationId xmlns:p14="http://schemas.microsoft.com/office/powerpoint/2010/main" val="160627034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EYInterstate Light" panose="02000506000000020004" pitchFamily="2" charset="0"/>
        <a:ea typeface="+mn-ea"/>
        <a:cs typeface="+mn-cs"/>
      </a:defRPr>
    </a:lvl1pPr>
    <a:lvl2pPr marL="457200" algn="l" defTabSz="914400" rtl="0" eaLnBrk="1" latinLnBrk="0" hangingPunct="1">
      <a:defRPr sz="1200" kern="1200">
        <a:solidFill>
          <a:schemeClr val="tx1"/>
        </a:solidFill>
        <a:latin typeface="EYInterstate Light" panose="02000506000000020004" pitchFamily="2" charset="0"/>
        <a:ea typeface="+mn-ea"/>
        <a:cs typeface="+mn-cs"/>
      </a:defRPr>
    </a:lvl2pPr>
    <a:lvl3pPr marL="914400" algn="l" defTabSz="914400" rtl="0" eaLnBrk="1" latinLnBrk="0" hangingPunct="1">
      <a:defRPr sz="1200" kern="1200">
        <a:solidFill>
          <a:schemeClr val="tx1"/>
        </a:solidFill>
        <a:latin typeface="EYInterstate Light" panose="02000506000000020004" pitchFamily="2" charset="0"/>
        <a:ea typeface="+mn-ea"/>
        <a:cs typeface="+mn-cs"/>
      </a:defRPr>
    </a:lvl3pPr>
    <a:lvl4pPr marL="1371600" algn="l" defTabSz="914400" rtl="0" eaLnBrk="1" latinLnBrk="0" hangingPunct="1">
      <a:defRPr sz="1200" kern="1200">
        <a:solidFill>
          <a:schemeClr val="tx1"/>
        </a:solidFill>
        <a:latin typeface="EYInterstate Light" panose="02000506000000020004" pitchFamily="2" charset="0"/>
        <a:ea typeface="+mn-ea"/>
        <a:cs typeface="+mn-cs"/>
      </a:defRPr>
    </a:lvl4pPr>
    <a:lvl5pPr marL="1828800" algn="l" defTabSz="914400" rtl="0" eaLnBrk="1" latinLnBrk="0" hangingPunct="1">
      <a:defRPr sz="1200" kern="1200">
        <a:solidFill>
          <a:schemeClr val="tx1"/>
        </a:solidFill>
        <a:latin typeface="EYInterstate Light" panose="02000506000000020004" pitchFamily="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1</a:t>
            </a:fld>
            <a:endParaRPr lang="en-GB" dirty="0"/>
          </a:p>
        </p:txBody>
      </p:sp>
    </p:spTree>
    <p:extLst>
      <p:ext uri="{BB962C8B-B14F-4D97-AF65-F5344CB8AC3E}">
        <p14:creationId xmlns:p14="http://schemas.microsoft.com/office/powerpoint/2010/main" val="40884564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FBE7F9-2889-4492-BC99-978FAFF72DE4}" type="slidenum">
              <a:rPr lang="en-US" smtClean="0"/>
              <a:pPr/>
              <a:t>22</a:t>
            </a:fld>
            <a:endParaRPr lang="en-US" dirty="0"/>
          </a:p>
        </p:txBody>
      </p:sp>
    </p:spTree>
    <p:extLst>
      <p:ext uri="{BB962C8B-B14F-4D97-AF65-F5344CB8AC3E}">
        <p14:creationId xmlns:p14="http://schemas.microsoft.com/office/powerpoint/2010/main" val="88061568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13FBE7F9-2889-4492-BC99-978FAFF72DE4}" type="slidenum">
              <a:rPr lang="en-US" smtClean="0"/>
              <a:pPr/>
              <a:t>23</a:t>
            </a:fld>
            <a:endParaRPr lang="en-US" dirty="0"/>
          </a:p>
        </p:txBody>
      </p:sp>
    </p:spTree>
    <p:extLst>
      <p:ext uri="{BB962C8B-B14F-4D97-AF65-F5344CB8AC3E}">
        <p14:creationId xmlns:p14="http://schemas.microsoft.com/office/powerpoint/2010/main" val="367963666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US" dirty="0"/>
          </a:p>
        </p:txBody>
      </p:sp>
      <p:sp>
        <p:nvSpPr>
          <p:cNvPr id="4" name="Slide Number Placeholder 3"/>
          <p:cNvSpPr>
            <a:spLocks noGrp="1"/>
          </p:cNvSpPr>
          <p:nvPr>
            <p:ph type="sldNum" sz="quarter" idx="10"/>
          </p:nvPr>
        </p:nvSpPr>
        <p:spPr/>
        <p:txBody>
          <a:bodyPr/>
          <a:lstStyle/>
          <a:p>
            <a:fld id="{13FBE7F9-2889-4492-BC99-978FAFF72DE4}" type="slidenum">
              <a:rPr lang="en-US" smtClean="0"/>
              <a:pPr/>
              <a:t>24</a:t>
            </a:fld>
            <a:endParaRPr lang="en-US" dirty="0"/>
          </a:p>
        </p:txBody>
      </p:sp>
    </p:spTree>
    <p:extLst>
      <p:ext uri="{BB962C8B-B14F-4D97-AF65-F5344CB8AC3E}">
        <p14:creationId xmlns:p14="http://schemas.microsoft.com/office/powerpoint/2010/main" val="186588581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lvl="1"/>
            <a:endParaRPr lang="en-US" dirty="0"/>
          </a:p>
        </p:txBody>
      </p:sp>
      <p:sp>
        <p:nvSpPr>
          <p:cNvPr id="4" name="Slide Number Placeholder 3"/>
          <p:cNvSpPr>
            <a:spLocks noGrp="1"/>
          </p:cNvSpPr>
          <p:nvPr>
            <p:ph type="sldNum" sz="quarter" idx="10"/>
          </p:nvPr>
        </p:nvSpPr>
        <p:spPr/>
        <p:txBody>
          <a:bodyPr/>
          <a:lstStyle/>
          <a:p>
            <a:fld id="{13FBE7F9-2889-4492-BC99-978FAFF72DE4}" type="slidenum">
              <a:rPr lang="en-US" smtClean="0"/>
              <a:pPr/>
              <a:t>25</a:t>
            </a:fld>
            <a:endParaRPr lang="en-US" dirty="0"/>
          </a:p>
        </p:txBody>
      </p:sp>
    </p:spTree>
    <p:extLst>
      <p:ext uri="{BB962C8B-B14F-4D97-AF65-F5344CB8AC3E}">
        <p14:creationId xmlns:p14="http://schemas.microsoft.com/office/powerpoint/2010/main" val="150672448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26</a:t>
            </a:fld>
            <a:endParaRPr lang="en-GB" dirty="0"/>
          </a:p>
        </p:txBody>
      </p:sp>
    </p:spTree>
    <p:extLst>
      <p:ext uri="{BB962C8B-B14F-4D97-AF65-F5344CB8AC3E}">
        <p14:creationId xmlns:p14="http://schemas.microsoft.com/office/powerpoint/2010/main" val="253833463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30</a:t>
            </a:fld>
            <a:endParaRPr lang="en-GB" dirty="0"/>
          </a:p>
        </p:txBody>
      </p:sp>
    </p:spTree>
    <p:extLst>
      <p:ext uri="{BB962C8B-B14F-4D97-AF65-F5344CB8AC3E}">
        <p14:creationId xmlns:p14="http://schemas.microsoft.com/office/powerpoint/2010/main" val="34518795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37</a:t>
            </a:fld>
            <a:endParaRPr lang="en-GB" dirty="0"/>
          </a:p>
        </p:txBody>
      </p:sp>
    </p:spTree>
    <p:extLst>
      <p:ext uri="{BB962C8B-B14F-4D97-AF65-F5344CB8AC3E}">
        <p14:creationId xmlns:p14="http://schemas.microsoft.com/office/powerpoint/2010/main" val="215472890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40</a:t>
            </a:fld>
            <a:endParaRPr lang="en-GB" dirty="0"/>
          </a:p>
        </p:txBody>
      </p:sp>
    </p:spTree>
    <p:extLst>
      <p:ext uri="{BB962C8B-B14F-4D97-AF65-F5344CB8AC3E}">
        <p14:creationId xmlns:p14="http://schemas.microsoft.com/office/powerpoint/2010/main" val="171260446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B43D19E-BFDB-4C92-8EDD-32EDDA8F41DF}" type="slidenum">
              <a:rPr kumimoji="0" lang="en-GB" sz="1300" b="0" i="0" u="none" strike="noStrike" kern="1200" cap="none" spc="0" normalizeH="0" baseline="0" noProof="0" smtClean="0">
                <a:ln>
                  <a:noFill/>
                </a:ln>
                <a:solidFill>
                  <a:prstClr val="black"/>
                </a:solidFill>
                <a:effectLst/>
                <a:uLnTx/>
                <a:uFillTx/>
                <a:latin typeface="Arial"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en-GB" sz="1300" b="0" i="0" u="none" strike="noStrike" kern="1200" cap="none" spc="0" normalizeH="0" baseline="0" noProof="0" dirty="0">
              <a:ln>
                <a:noFill/>
              </a:ln>
              <a:solidFill>
                <a:prstClr val="black"/>
              </a:solidFill>
              <a:effectLst/>
              <a:uLnTx/>
              <a:uFillTx/>
              <a:latin typeface="Arial" pitchFamily="34" charset="0"/>
              <a:ea typeface="+mn-ea"/>
              <a:cs typeface="+mn-cs"/>
            </a:endParaRPr>
          </a:p>
        </p:txBody>
      </p:sp>
    </p:spTree>
    <p:extLst>
      <p:ext uri="{BB962C8B-B14F-4D97-AF65-F5344CB8AC3E}">
        <p14:creationId xmlns:p14="http://schemas.microsoft.com/office/powerpoint/2010/main" val="147602487"/>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43</a:t>
            </a:fld>
            <a:endParaRPr lang="en-GB" dirty="0"/>
          </a:p>
        </p:txBody>
      </p:sp>
    </p:spTree>
    <p:extLst>
      <p:ext uri="{BB962C8B-B14F-4D97-AF65-F5344CB8AC3E}">
        <p14:creationId xmlns:p14="http://schemas.microsoft.com/office/powerpoint/2010/main" val="26009810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4515" name="Rectangle 3"/>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n-US" dirty="0"/>
          </a:p>
        </p:txBody>
      </p:sp>
      <p:sp>
        <p:nvSpPr>
          <p:cNvPr id="2" name="Date Placeholder 1"/>
          <p:cNvSpPr>
            <a:spLocks noGrp="1"/>
          </p:cNvSpPr>
          <p:nvPr>
            <p:ph type="dt" idx="10"/>
          </p:nvPr>
        </p:nvSpPr>
        <p:spPr/>
        <p:txBody>
          <a:bodyPr/>
          <a:lstStyle/>
          <a:p>
            <a:r>
              <a:rPr lang="en-GB" dirty="0"/>
              <a:t>17/03/2016</a:t>
            </a:r>
          </a:p>
        </p:txBody>
      </p:sp>
    </p:spTree>
    <p:extLst>
      <p:ext uri="{BB962C8B-B14F-4D97-AF65-F5344CB8AC3E}">
        <p14:creationId xmlns:p14="http://schemas.microsoft.com/office/powerpoint/2010/main" val="230882094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53</a:t>
            </a:fld>
            <a:endParaRPr lang="en-GB" dirty="0"/>
          </a:p>
        </p:txBody>
      </p:sp>
    </p:spTree>
    <p:extLst>
      <p:ext uri="{BB962C8B-B14F-4D97-AF65-F5344CB8AC3E}">
        <p14:creationId xmlns:p14="http://schemas.microsoft.com/office/powerpoint/2010/main" val="213734233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54</a:t>
            </a:fld>
            <a:endParaRPr lang="en-GB" dirty="0"/>
          </a:p>
        </p:txBody>
      </p:sp>
    </p:spTree>
    <p:extLst>
      <p:ext uri="{BB962C8B-B14F-4D97-AF65-F5344CB8AC3E}">
        <p14:creationId xmlns:p14="http://schemas.microsoft.com/office/powerpoint/2010/main" val="330119135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56</a:t>
            </a:fld>
            <a:endParaRPr lang="en-GB" dirty="0"/>
          </a:p>
        </p:txBody>
      </p:sp>
    </p:spTree>
    <p:extLst>
      <p:ext uri="{BB962C8B-B14F-4D97-AF65-F5344CB8AC3E}">
        <p14:creationId xmlns:p14="http://schemas.microsoft.com/office/powerpoint/2010/main" val="288976890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57</a:t>
            </a:fld>
            <a:endParaRPr lang="en-GB" dirty="0"/>
          </a:p>
        </p:txBody>
      </p:sp>
    </p:spTree>
    <p:extLst>
      <p:ext uri="{BB962C8B-B14F-4D97-AF65-F5344CB8AC3E}">
        <p14:creationId xmlns:p14="http://schemas.microsoft.com/office/powerpoint/2010/main" val="308308521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58</a:t>
            </a:fld>
            <a:endParaRPr lang="en-GB" dirty="0"/>
          </a:p>
        </p:txBody>
      </p:sp>
    </p:spTree>
    <p:extLst>
      <p:ext uri="{BB962C8B-B14F-4D97-AF65-F5344CB8AC3E}">
        <p14:creationId xmlns:p14="http://schemas.microsoft.com/office/powerpoint/2010/main" val="252338097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59</a:t>
            </a:fld>
            <a:endParaRPr lang="en-GB" dirty="0"/>
          </a:p>
        </p:txBody>
      </p:sp>
    </p:spTree>
    <p:extLst>
      <p:ext uri="{BB962C8B-B14F-4D97-AF65-F5344CB8AC3E}">
        <p14:creationId xmlns:p14="http://schemas.microsoft.com/office/powerpoint/2010/main" val="9012883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20C72EE-06F8-499D-98F6-3AA4223F1E1E}" type="slidenum">
              <a:rPr lang="en-US"/>
              <a:pPr/>
              <a:t>62</a:t>
            </a:fld>
            <a:endParaRPr lang="en-US" dirty="0"/>
          </a:p>
        </p:txBody>
      </p:sp>
      <p:sp>
        <p:nvSpPr>
          <p:cNvPr id="184322" name="Rectangle 2"/>
          <p:cNvSpPr>
            <a:spLocks noGrp="1" noRot="1" noChangeAspect="1" noChangeArrowheads="1" noTextEdit="1"/>
          </p:cNvSpPr>
          <p:nvPr>
            <p:ph type="sldImg"/>
          </p:nvPr>
        </p:nvSpPr>
        <p:spPr>
          <a:ln/>
        </p:spPr>
      </p:sp>
      <p:sp>
        <p:nvSpPr>
          <p:cNvPr id="184323" name="Rectangle 3"/>
          <p:cNvSpPr>
            <a:spLocks noGrp="1" noChangeArrowheads="1"/>
          </p:cNvSpPr>
          <p:nvPr>
            <p:ph type="body" idx="1"/>
          </p:nvPr>
        </p:nvSpPr>
        <p:spPr/>
        <p:txBody>
          <a:bodyPr/>
          <a:lstStyle/>
          <a:p>
            <a:endParaRPr lang="en-US" dirty="0"/>
          </a:p>
        </p:txBody>
      </p:sp>
    </p:spTree>
    <p:extLst>
      <p:ext uri="{BB962C8B-B14F-4D97-AF65-F5344CB8AC3E}">
        <p14:creationId xmlns:p14="http://schemas.microsoft.com/office/powerpoint/2010/main" val="42407698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GB" dirty="0"/>
              <a:t>17/03/2016</a:t>
            </a:r>
          </a:p>
        </p:txBody>
      </p:sp>
      <p:sp>
        <p:nvSpPr>
          <p:cNvPr id="5" name="Slide Number Placeholder 4"/>
          <p:cNvSpPr>
            <a:spLocks noGrp="1"/>
          </p:cNvSpPr>
          <p:nvPr>
            <p:ph type="sldNum" sz="quarter" idx="11"/>
          </p:nvPr>
        </p:nvSpPr>
        <p:spPr/>
        <p:txBody>
          <a:bodyPr/>
          <a:lstStyle/>
          <a:p>
            <a:fld id="{5B43D19E-BFDB-4C92-8EDD-32EDDA8F41DF}" type="slidenum">
              <a:rPr lang="en-GB" smtClean="0"/>
              <a:pPr/>
              <a:t>3</a:t>
            </a:fld>
            <a:endParaRPr lang="en-GB" dirty="0"/>
          </a:p>
        </p:txBody>
      </p:sp>
    </p:spTree>
    <p:extLst>
      <p:ext uri="{BB962C8B-B14F-4D97-AF65-F5344CB8AC3E}">
        <p14:creationId xmlns:p14="http://schemas.microsoft.com/office/powerpoint/2010/main" val="1571548148"/>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5648165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Date Placeholder 3"/>
          <p:cNvSpPr>
            <a:spLocks noGrp="1"/>
          </p:cNvSpPr>
          <p:nvPr>
            <p:ph type="dt" idx="10"/>
          </p:nvPr>
        </p:nvSpPr>
        <p:spPr/>
        <p:txBody>
          <a:bodyPr/>
          <a:lstStyle/>
          <a:p>
            <a:r>
              <a:rPr lang="en-GB" dirty="0"/>
              <a:t>17/03/2016</a:t>
            </a:r>
          </a:p>
        </p:txBody>
      </p:sp>
      <p:sp>
        <p:nvSpPr>
          <p:cNvPr id="5" name="Slide Number Placeholder 4"/>
          <p:cNvSpPr>
            <a:spLocks noGrp="1"/>
          </p:cNvSpPr>
          <p:nvPr>
            <p:ph type="sldNum" sz="quarter" idx="11"/>
          </p:nvPr>
        </p:nvSpPr>
        <p:spPr/>
        <p:txBody>
          <a:bodyPr/>
          <a:lstStyle/>
          <a:p>
            <a:fld id="{5B43D19E-BFDB-4C92-8EDD-32EDDA8F41DF}" type="slidenum">
              <a:rPr lang="en-GB" smtClean="0"/>
              <a:pPr/>
              <a:t>6</a:t>
            </a:fld>
            <a:endParaRPr lang="en-GB" dirty="0"/>
          </a:p>
        </p:txBody>
      </p:sp>
    </p:spTree>
    <p:extLst>
      <p:ext uri="{BB962C8B-B14F-4D97-AF65-F5344CB8AC3E}">
        <p14:creationId xmlns:p14="http://schemas.microsoft.com/office/powerpoint/2010/main" val="387929628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8</a:t>
            </a:fld>
            <a:endParaRPr lang="en-GB" dirty="0"/>
          </a:p>
        </p:txBody>
      </p:sp>
    </p:spTree>
    <p:extLst>
      <p:ext uri="{BB962C8B-B14F-4D97-AF65-F5344CB8AC3E}">
        <p14:creationId xmlns:p14="http://schemas.microsoft.com/office/powerpoint/2010/main" val="1740681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10</a:t>
            </a:fld>
            <a:endParaRPr lang="en-GB" dirty="0"/>
          </a:p>
        </p:txBody>
      </p:sp>
    </p:spTree>
    <p:extLst>
      <p:ext uri="{BB962C8B-B14F-4D97-AF65-F5344CB8AC3E}">
        <p14:creationId xmlns:p14="http://schemas.microsoft.com/office/powerpoint/2010/main" val="14692185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15</a:t>
            </a:fld>
            <a:endParaRPr lang="en-GB" dirty="0"/>
          </a:p>
        </p:txBody>
      </p:sp>
    </p:spTree>
    <p:extLst>
      <p:ext uri="{BB962C8B-B14F-4D97-AF65-F5344CB8AC3E}">
        <p14:creationId xmlns:p14="http://schemas.microsoft.com/office/powerpoint/2010/main" val="94080500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5B43D19E-BFDB-4C92-8EDD-32EDDA8F41DF}" type="slidenum">
              <a:rPr lang="en-GB" smtClean="0"/>
              <a:pPr/>
              <a:t>20</a:t>
            </a:fld>
            <a:endParaRPr lang="en-GB" dirty="0"/>
          </a:p>
        </p:txBody>
      </p:sp>
    </p:spTree>
    <p:extLst>
      <p:ext uri="{BB962C8B-B14F-4D97-AF65-F5344CB8AC3E}">
        <p14:creationId xmlns:p14="http://schemas.microsoft.com/office/powerpoint/2010/main" val="291992842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slideMaster" Target="../slideMasters/slideMaster1.xml"/><Relationship Id="rId1" Type="http://schemas.openxmlformats.org/officeDocument/2006/relationships/tags" Target="../tags/tag1.xml"/><Relationship Id="rId4" Type="http://schemas.openxmlformats.org/officeDocument/2006/relationships/image" Target="../media/image3.wmf"/></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slideMaster" Target="../slideMasters/slideMaster1.xml"/><Relationship Id="rId1" Type="http://schemas.openxmlformats.org/officeDocument/2006/relationships/tags" Target="../tags/tag6.xml"/><Relationship Id="rId4" Type="http://schemas.openxmlformats.org/officeDocument/2006/relationships/image" Target="../media/image1.wmf"/></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slideMaster" Target="../slideMasters/slideMaster1.xml"/><Relationship Id="rId1" Type="http://schemas.openxmlformats.org/officeDocument/2006/relationships/tags" Target="../tags/tag7.xml"/><Relationship Id="rId4" Type="http://schemas.openxmlformats.org/officeDocument/2006/relationships/image" Target="../media/image1.wmf"/></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11.emf"/><Relationship Id="rId2" Type="http://schemas.openxmlformats.org/officeDocument/2006/relationships/image" Target="../media/image3.wmf"/><Relationship Id="rId1" Type="http://schemas.openxmlformats.org/officeDocument/2006/relationships/slideMaster" Target="../slideMasters/slideMaster3.xml"/><Relationship Id="rId4" Type="http://schemas.openxmlformats.org/officeDocument/2006/relationships/image" Target="../media/image12.wmf"/></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slideMaster" Target="../slideMasters/slideMaster1.xml"/><Relationship Id="rId1" Type="http://schemas.openxmlformats.org/officeDocument/2006/relationships/tags" Target="../tags/tag2.xml"/><Relationship Id="rId4" Type="http://schemas.openxmlformats.org/officeDocument/2006/relationships/image" Target="../media/image1.wmf"/></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slideMaster" Target="../slideMasters/slideMaster1.xml"/><Relationship Id="rId1" Type="http://schemas.openxmlformats.org/officeDocument/2006/relationships/tags" Target="../tags/tag3.xml"/><Relationship Id="rId4" Type="http://schemas.openxmlformats.org/officeDocument/2006/relationships/image" Target="../media/image1.wmf"/></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1.xml"/><Relationship Id="rId1" Type="http://schemas.openxmlformats.org/officeDocument/2006/relationships/tags" Target="../tags/tag4.xml"/><Relationship Id="rId4" Type="http://schemas.openxmlformats.org/officeDocument/2006/relationships/image" Target="../media/image1.wmf"/></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slideMaster" Target="../slideMasters/slideMaster1.xml"/><Relationship Id="rId1" Type="http://schemas.openxmlformats.org/officeDocument/2006/relationships/tags" Target="../tags/tag5.xml"/><Relationship Id="rId4" Type="http://schemas.openxmlformats.org/officeDocument/2006/relationships/image" Target="../media/image1.wmf"/></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Cover alternate">
    <p:spTree>
      <p:nvGrpSpPr>
        <p:cNvPr id="1" name=""/>
        <p:cNvGrpSpPr/>
        <p:nvPr/>
      </p:nvGrpSpPr>
      <p:grpSpPr>
        <a:xfrm>
          <a:off x="0" y="0"/>
          <a:ext cx="0" cy="0"/>
          <a:chOff x="0" y="0"/>
          <a:chExt cx="0" cy="0"/>
        </a:xfrm>
      </p:grpSpPr>
      <p:pic>
        <p:nvPicPr>
          <p:cNvPr id="3" name="Picture 2" descr="A person using a computer&#10;&#10;Description automatically generated with medium confidence">
            <a:extLst>
              <a:ext uri="{FF2B5EF4-FFF2-40B4-BE49-F238E27FC236}">
                <a16:creationId xmlns:a16="http://schemas.microsoft.com/office/drawing/2014/main" id="{B616736C-F2C9-4466-891A-EAFFC5B99A17}"/>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r="20769" b="3846"/>
          <a:stretch/>
        </p:blipFill>
        <p:spPr>
          <a:xfrm>
            <a:off x="-1" y="0"/>
            <a:ext cx="9144001" cy="6858000"/>
          </a:xfrm>
          <a:prstGeom prst="rect">
            <a:avLst/>
          </a:prstGeom>
        </p:spPr>
      </p:pic>
      <p:sp>
        <p:nvSpPr>
          <p:cNvPr id="2" name="Freeform 5">
            <a:extLst>
              <a:ext uri="{FF2B5EF4-FFF2-40B4-BE49-F238E27FC236}">
                <a16:creationId xmlns:a16="http://schemas.microsoft.com/office/drawing/2014/main" id="{0C6F87C7-414D-C55E-5539-21D52DDE6030}"/>
              </a:ext>
            </a:extLst>
          </p:cNvPr>
          <p:cNvSpPr>
            <a:spLocks noChangeAspect="1"/>
          </p:cNvSpPr>
          <p:nvPr userDrawn="1"/>
        </p:nvSpPr>
        <p:spPr bwMode="gray">
          <a:xfrm rot="10800000">
            <a:off x="470054" y="457199"/>
            <a:ext cx="4507059" cy="3805316"/>
          </a:xfrm>
          <a:custGeom>
            <a:avLst/>
            <a:gdLst>
              <a:gd name="connsiteX0" fmla="*/ 0 w 10000"/>
              <a:gd name="connsiteY0" fmla="*/ 0 h 9745"/>
              <a:gd name="connsiteX1" fmla="*/ 921 w 10000"/>
              <a:gd name="connsiteY1" fmla="*/ 9745 h 9745"/>
              <a:gd name="connsiteX2" fmla="*/ 10000 w 10000"/>
              <a:gd name="connsiteY2" fmla="*/ 7201 h 9745"/>
              <a:gd name="connsiteX3" fmla="*/ 10000 w 10000"/>
              <a:gd name="connsiteY3" fmla="*/ 0 h 9745"/>
              <a:gd name="connsiteX4" fmla="*/ 0 w 10000"/>
              <a:gd name="connsiteY4" fmla="*/ 0 h 9745"/>
              <a:gd name="connsiteX0" fmla="*/ 0 w 9079"/>
              <a:gd name="connsiteY0" fmla="*/ 0 h 10000"/>
              <a:gd name="connsiteX1" fmla="*/ 0 w 9079"/>
              <a:gd name="connsiteY1" fmla="*/ 10000 h 10000"/>
              <a:gd name="connsiteX2" fmla="*/ 9079 w 9079"/>
              <a:gd name="connsiteY2" fmla="*/ 7389 h 10000"/>
              <a:gd name="connsiteX3" fmla="*/ 9079 w 9079"/>
              <a:gd name="connsiteY3" fmla="*/ 0 h 10000"/>
              <a:gd name="connsiteX4" fmla="*/ 0 w 9079"/>
              <a:gd name="connsiteY4" fmla="*/ 0 h 10000"/>
              <a:gd name="connsiteX0" fmla="*/ 5 w 10000"/>
              <a:gd name="connsiteY0" fmla="*/ 2555 h 10000"/>
              <a:gd name="connsiteX1" fmla="*/ 0 w 10000"/>
              <a:gd name="connsiteY1" fmla="*/ 10000 h 10000"/>
              <a:gd name="connsiteX2" fmla="*/ 10000 w 10000"/>
              <a:gd name="connsiteY2" fmla="*/ 7389 h 10000"/>
              <a:gd name="connsiteX3" fmla="*/ 10000 w 10000"/>
              <a:gd name="connsiteY3" fmla="*/ 0 h 10000"/>
              <a:gd name="connsiteX4" fmla="*/ 5 w 10000"/>
              <a:gd name="connsiteY4" fmla="*/ 2555 h 10000"/>
              <a:gd name="connsiteX0" fmla="*/ 5 w 10000"/>
              <a:gd name="connsiteY0" fmla="*/ 0 h 7445"/>
              <a:gd name="connsiteX1" fmla="*/ 0 w 10000"/>
              <a:gd name="connsiteY1" fmla="*/ 7445 h 7445"/>
              <a:gd name="connsiteX2" fmla="*/ 10000 w 10000"/>
              <a:gd name="connsiteY2" fmla="*/ 4834 h 7445"/>
              <a:gd name="connsiteX3" fmla="*/ 10000 w 10000"/>
              <a:gd name="connsiteY3" fmla="*/ 7 h 7445"/>
              <a:gd name="connsiteX4" fmla="*/ 5 w 10000"/>
              <a:gd name="connsiteY4" fmla="*/ 0 h 7445"/>
              <a:gd name="connsiteX0" fmla="*/ 5 w 10000"/>
              <a:gd name="connsiteY0" fmla="*/ 0 h 10000"/>
              <a:gd name="connsiteX1" fmla="*/ 0 w 10000"/>
              <a:gd name="connsiteY1" fmla="*/ 10000 h 10000"/>
              <a:gd name="connsiteX2" fmla="*/ 8453 w 10000"/>
              <a:gd name="connsiteY2" fmla="*/ 7036 h 10000"/>
              <a:gd name="connsiteX3" fmla="*/ 10000 w 10000"/>
              <a:gd name="connsiteY3" fmla="*/ 9 h 10000"/>
              <a:gd name="connsiteX4" fmla="*/ 5 w 10000"/>
              <a:gd name="connsiteY4" fmla="*/ 0 h 10000"/>
              <a:gd name="connsiteX0" fmla="*/ 5 w 8453"/>
              <a:gd name="connsiteY0" fmla="*/ 4143 h 14143"/>
              <a:gd name="connsiteX1" fmla="*/ 0 w 8453"/>
              <a:gd name="connsiteY1" fmla="*/ 14143 h 14143"/>
              <a:gd name="connsiteX2" fmla="*/ 8453 w 8453"/>
              <a:gd name="connsiteY2" fmla="*/ 11179 h 14143"/>
              <a:gd name="connsiteX3" fmla="*/ 8453 w 8453"/>
              <a:gd name="connsiteY3" fmla="*/ 0 h 14143"/>
              <a:gd name="connsiteX4" fmla="*/ 5 w 8453"/>
              <a:gd name="connsiteY4" fmla="*/ 4143 h 14143"/>
              <a:gd name="connsiteX0" fmla="*/ 6 w 10000"/>
              <a:gd name="connsiteY0" fmla="*/ 0 h 10007"/>
              <a:gd name="connsiteX1" fmla="*/ 0 w 10000"/>
              <a:gd name="connsiteY1" fmla="*/ 10007 h 10007"/>
              <a:gd name="connsiteX2" fmla="*/ 10000 w 10000"/>
              <a:gd name="connsiteY2" fmla="*/ 7911 h 10007"/>
              <a:gd name="connsiteX3" fmla="*/ 10000 w 10000"/>
              <a:gd name="connsiteY3" fmla="*/ 7 h 10007"/>
              <a:gd name="connsiteX4" fmla="*/ 6 w 10000"/>
              <a:gd name="connsiteY4" fmla="*/ 0 h 1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7">
                <a:moveTo>
                  <a:pt x="6" y="0"/>
                </a:moveTo>
                <a:cubicBezTo>
                  <a:pt x="4" y="2358"/>
                  <a:pt x="2" y="7650"/>
                  <a:pt x="0" y="10007"/>
                </a:cubicBezTo>
                <a:lnTo>
                  <a:pt x="10000" y="7911"/>
                </a:lnTo>
                <a:lnTo>
                  <a:pt x="10000" y="7"/>
                </a:lnTo>
                <a:lnTo>
                  <a:pt x="6" y="0"/>
                </a:lnTo>
                <a:close/>
              </a:path>
            </a:pathLst>
          </a:custGeom>
          <a:solidFill>
            <a:srgbClr val="FFE600"/>
          </a:solidFill>
          <a:ln w="9525">
            <a:noFill/>
            <a:round/>
            <a:headEnd/>
            <a:tailEnd/>
          </a:ln>
        </p:spPr>
        <p:txBody>
          <a:bodyPr vert="horz" wrap="square" lIns="91440" tIns="45720" rIns="91440" bIns="45720" numCol="1" anchor="t" anchorCtr="0" compatLnSpc="1">
            <a:prstTxWarp prst="textNoShape">
              <a:avLst/>
            </a:prstTxWarp>
          </a:bodyPr>
          <a:lstStyle/>
          <a:p>
            <a:endParaRPr lang="en-GB"/>
          </a:p>
        </p:txBody>
      </p:sp>
      <p:sp>
        <p:nvSpPr>
          <p:cNvPr id="11" name="Rectangle 10">
            <a:extLst>
              <a:ext uri="{FF2B5EF4-FFF2-40B4-BE49-F238E27FC236}">
                <a16:creationId xmlns:a16="http://schemas.microsoft.com/office/drawing/2014/main" id="{45666F39-2291-4E99-85F8-1EE71ECF611E}"/>
              </a:ext>
            </a:extLst>
          </p:cNvPr>
          <p:cNvSpPr/>
          <p:nvPr userDrawn="1">
            <p:custDataLst>
              <p:tags r:id="rId1"/>
            </p:custDataLst>
          </p:nvPr>
        </p:nvSpPr>
        <p:spPr>
          <a:xfrm>
            <a:off x="0" y="3992359"/>
            <a:ext cx="9144000" cy="2865641"/>
          </a:xfrm>
          <a:prstGeom prst="rect">
            <a:avLst/>
          </a:prstGeom>
          <a:gradFill flip="none" rotWithShape="1">
            <a:gsLst>
              <a:gs pos="25000">
                <a:schemeClr val="bg2">
                  <a:alpha val="0"/>
                </a:schemeClr>
              </a:gs>
              <a:gs pos="100000">
                <a:schemeClr val="bg2">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1" dirty="0"/>
          </a:p>
        </p:txBody>
      </p:sp>
      <p:pic>
        <p:nvPicPr>
          <p:cNvPr id="8" name="Picture 7">
            <a:extLst>
              <a:ext uri="{FF2B5EF4-FFF2-40B4-BE49-F238E27FC236}">
                <a16:creationId xmlns:a16="http://schemas.microsoft.com/office/drawing/2014/main" id="{E945AD81-9D09-493D-94B8-1CAA625F68C3}"/>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710361" y="5340096"/>
            <a:ext cx="987552" cy="1156968"/>
          </a:xfrm>
          <a:prstGeom prst="rect">
            <a:avLst/>
          </a:prstGeom>
        </p:spPr>
      </p:pic>
      <p:sp>
        <p:nvSpPr>
          <p:cNvPr id="9" name="Title 1">
            <a:extLst>
              <a:ext uri="{FF2B5EF4-FFF2-40B4-BE49-F238E27FC236}">
                <a16:creationId xmlns:a16="http://schemas.microsoft.com/office/drawing/2014/main" id="{9306FE6B-2888-42EC-9409-22E0C44C3EFB}"/>
              </a:ext>
            </a:extLst>
          </p:cNvPr>
          <p:cNvSpPr>
            <a:spLocks noGrp="1"/>
          </p:cNvSpPr>
          <p:nvPr>
            <p:ph type="ctrTitle" hasCustomPrompt="1"/>
          </p:nvPr>
        </p:nvSpPr>
        <p:spPr>
          <a:xfrm>
            <a:off x="775019" y="1437192"/>
            <a:ext cx="3958590" cy="860400"/>
          </a:xfrm>
        </p:spPr>
        <p:txBody>
          <a:bodyPr/>
          <a:lstStyle>
            <a:lvl1pPr>
              <a:lnSpc>
                <a:spcPct val="100000"/>
              </a:lnSpc>
              <a:defRPr sz="3000" b="0">
                <a:solidFill>
                  <a:srgbClr val="2E2E38"/>
                </a:solidFill>
                <a:latin typeface="Arial" panose="020B0604020202020204" pitchFamily="34" charset="0"/>
                <a:cs typeface="Arial" pitchFamily="34" charset="0"/>
              </a:defRPr>
            </a:lvl1pPr>
          </a:lstStyle>
          <a:p>
            <a:r>
              <a:rPr lang="en-GB" dirty="0"/>
              <a:t>Title (Arial 30 point)</a:t>
            </a:r>
          </a:p>
        </p:txBody>
      </p:sp>
      <p:sp>
        <p:nvSpPr>
          <p:cNvPr id="10" name="Subtitle 2">
            <a:extLst>
              <a:ext uri="{FF2B5EF4-FFF2-40B4-BE49-F238E27FC236}">
                <a16:creationId xmlns:a16="http://schemas.microsoft.com/office/drawing/2014/main" id="{62FC3DF6-2861-4293-9E33-F3E405EF9FAB}"/>
              </a:ext>
            </a:extLst>
          </p:cNvPr>
          <p:cNvSpPr>
            <a:spLocks noGrp="1"/>
          </p:cNvSpPr>
          <p:nvPr>
            <p:ph type="subTitle" idx="1" hasCustomPrompt="1"/>
          </p:nvPr>
        </p:nvSpPr>
        <p:spPr>
          <a:xfrm>
            <a:off x="775020" y="2911335"/>
            <a:ext cx="3958589" cy="824526"/>
          </a:xfrm>
        </p:spPr>
        <p:txBody>
          <a:bodyPr/>
          <a:lstStyle>
            <a:lvl1pPr marL="0" marR="0" indent="0" algn="l" defTabSz="914400" rtl="0" eaLnBrk="1" fontAlgn="auto" latinLnBrk="0" hangingPunct="1">
              <a:lnSpc>
                <a:spcPct val="100000"/>
              </a:lnSpc>
              <a:spcBef>
                <a:spcPct val="20000"/>
              </a:spcBef>
              <a:spcAft>
                <a:spcPts val="1200"/>
              </a:spcAft>
              <a:buClr>
                <a:schemeClr val="accent2"/>
              </a:buClr>
              <a:buSzPct val="70000"/>
              <a:buFont typeface="Arial" pitchFamily="34" charset="0"/>
              <a:buNone/>
              <a:tabLst/>
              <a:defRPr sz="1600" b="0">
                <a:solidFill>
                  <a:srgbClr val="2E2E38"/>
                </a:solidFill>
                <a:latin typeface="Arial" panose="020B0604020202020204" pitchFamily="34" charset="0"/>
                <a:cs typeface="Arial" pitchFamily="34" charset="0"/>
              </a:defRPr>
            </a:lvl1pPr>
            <a:lvl2pPr marL="0" indent="0" algn="l">
              <a:buNone/>
              <a:defRPr sz="1600">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sz="1600" dirty="0"/>
              <a:t>Subtitle (Arial 16 point)</a:t>
            </a:r>
          </a:p>
          <a:p>
            <a:pPr marL="0" marR="0" lvl="0" indent="0" algn="l" defTabSz="914400" rtl="0" eaLnBrk="1" fontAlgn="auto" latinLnBrk="0" hangingPunct="1">
              <a:lnSpc>
                <a:spcPct val="100000"/>
              </a:lnSpc>
              <a:spcBef>
                <a:spcPct val="20000"/>
              </a:spcBef>
              <a:spcAft>
                <a:spcPts val="1200"/>
              </a:spcAft>
              <a:buClr>
                <a:schemeClr val="accent2"/>
              </a:buClr>
              <a:buSzPct val="70000"/>
              <a:buFont typeface="Arial" pitchFamily="34" charset="0"/>
              <a:buNone/>
              <a:tabLst/>
              <a:defRPr/>
            </a:pPr>
            <a:r>
              <a:rPr lang="en-IN" b="1" dirty="0"/>
              <a:t>XX Month 200X (Arial 16 point)</a:t>
            </a:r>
          </a:p>
        </p:txBody>
      </p:sp>
    </p:spTree>
    <p:extLst>
      <p:ext uri="{BB962C8B-B14F-4D97-AF65-F5344CB8AC3E}">
        <p14:creationId xmlns:p14="http://schemas.microsoft.com/office/powerpoint/2010/main" val="2882909297"/>
      </p:ext>
    </p:extLst>
  </p:cSld>
  <p:clrMapOvr>
    <a:masterClrMapping/>
  </p:clrMapOvr>
  <p:extLst>
    <p:ext uri="{DCECCB84-F9BA-43D5-87BE-67443E8EF086}">
      <p15:sldGuideLst xmlns:p15="http://schemas.microsoft.com/office/powerpoint/2012/main"/>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4_Divider 1">
    <p:spTree>
      <p:nvGrpSpPr>
        <p:cNvPr id="1" name=""/>
        <p:cNvGrpSpPr/>
        <p:nvPr/>
      </p:nvGrpSpPr>
      <p:grpSpPr>
        <a:xfrm>
          <a:off x="0" y="0"/>
          <a:ext cx="0" cy="0"/>
          <a:chOff x="0" y="0"/>
          <a:chExt cx="0" cy="0"/>
        </a:xfrm>
      </p:grpSpPr>
      <p:pic>
        <p:nvPicPr>
          <p:cNvPr id="9" name="Picture 8" descr="A picture containing text, indoor, computer, keyboard&#10;&#10;Description automatically generated">
            <a:extLst>
              <a:ext uri="{FF2B5EF4-FFF2-40B4-BE49-F238E27FC236}">
                <a16:creationId xmlns:a16="http://schemas.microsoft.com/office/drawing/2014/main" id="{B068AB25-ACD0-4428-99ED-056498B2D60D}"/>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600" r="5600"/>
          <a:stretch/>
        </p:blipFill>
        <p:spPr>
          <a:xfrm>
            <a:off x="0" y="0"/>
            <a:ext cx="9144000" cy="6858000"/>
          </a:xfrm>
          <a:prstGeom prst="rect">
            <a:avLst/>
          </a:prstGeom>
        </p:spPr>
      </p:pic>
      <p:sp>
        <p:nvSpPr>
          <p:cNvPr id="3" name="Rectangle 2">
            <a:extLst>
              <a:ext uri="{FF2B5EF4-FFF2-40B4-BE49-F238E27FC236}">
                <a16:creationId xmlns:a16="http://schemas.microsoft.com/office/drawing/2014/main" id="{FA2912F2-E728-4BB3-9095-27F2BC78B30B}"/>
              </a:ext>
            </a:extLst>
          </p:cNvPr>
          <p:cNvSpPr/>
          <p:nvPr userDrawn="1">
            <p:custDataLst>
              <p:tags r:id="rId1"/>
            </p:custDataLst>
          </p:nvPr>
        </p:nvSpPr>
        <p:spPr>
          <a:xfrm>
            <a:off x="0" y="3992359"/>
            <a:ext cx="9143957" cy="2865641"/>
          </a:xfrm>
          <a:prstGeom prst="rect">
            <a:avLst/>
          </a:prstGeom>
          <a:gradFill flip="none" rotWithShape="1">
            <a:gsLst>
              <a:gs pos="25000">
                <a:schemeClr val="bg2">
                  <a:alpha val="0"/>
                </a:schemeClr>
              </a:gs>
              <a:gs pos="100000">
                <a:schemeClr val="bg2">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1" dirty="0"/>
          </a:p>
        </p:txBody>
      </p:sp>
      <p:sp>
        <p:nvSpPr>
          <p:cNvPr id="4" name="Freeform 6">
            <a:extLst>
              <a:ext uri="{FF2B5EF4-FFF2-40B4-BE49-F238E27FC236}">
                <a16:creationId xmlns:a16="http://schemas.microsoft.com/office/drawing/2014/main" id="{81B14E6A-D707-47EF-92D4-6B3CBECA2CD6}"/>
              </a:ext>
            </a:extLst>
          </p:cNvPr>
          <p:cNvSpPr>
            <a:spLocks/>
          </p:cNvSpPr>
          <p:nvPr userDrawn="1"/>
        </p:nvSpPr>
        <p:spPr bwMode="gray">
          <a:xfrm>
            <a:off x="0" y="-5010"/>
            <a:ext cx="4046268" cy="3583410"/>
          </a:xfrm>
          <a:custGeom>
            <a:avLst/>
            <a:gdLst>
              <a:gd name="connsiteX0" fmla="*/ 0 w 10000"/>
              <a:gd name="connsiteY0" fmla="*/ 0 h 10000"/>
              <a:gd name="connsiteX1" fmla="*/ 10000 w 10000"/>
              <a:gd name="connsiteY1" fmla="*/ 0 h 10000"/>
              <a:gd name="connsiteX2" fmla="*/ 10000 w 10000"/>
              <a:gd name="connsiteY2" fmla="*/ 8019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8019"/>
                </a:lnTo>
                <a:lnTo>
                  <a:pt x="0" y="10000"/>
                </a:lnTo>
                <a:lnTo>
                  <a:pt x="0" y="0"/>
                </a:lnTo>
                <a:close/>
              </a:path>
            </a:pathLst>
          </a:custGeom>
          <a:solidFill>
            <a:srgbClr val="FFE600"/>
          </a:solidFill>
          <a:ln w="9525">
            <a:noFill/>
            <a:round/>
            <a:headEnd/>
            <a:tailEnd/>
          </a:ln>
          <a:effec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6" name="TextBox 5">
            <a:extLst>
              <a:ext uri="{FF2B5EF4-FFF2-40B4-BE49-F238E27FC236}">
                <a16:creationId xmlns:a16="http://schemas.microsoft.com/office/drawing/2014/main" id="{C8897F82-007C-4FDC-9FB4-EDE9B66E875A}"/>
              </a:ext>
            </a:extLst>
          </p:cNvPr>
          <p:cNvSpPr txBox="1"/>
          <p:nvPr userDrawn="1"/>
        </p:nvSpPr>
        <p:spPr>
          <a:xfrm>
            <a:off x="457200" y="6452108"/>
            <a:ext cx="1198880" cy="141577"/>
          </a:xfrm>
          <a:prstGeom prst="rect">
            <a:avLst/>
          </a:prstGeom>
          <a:noFill/>
        </p:spPr>
        <p:txBody>
          <a:bodyPr wrap="square" lIns="0" tIns="36576" rIns="0" bIns="0" rtlCol="0">
            <a:spAutoFit/>
          </a:bodyPr>
          <a:lstStyle/>
          <a:p>
            <a:pPr marL="0" indent="0" algn="l" defTabSz="914400" rtl="0" eaLnBrk="1" latinLnBrk="0" hangingPunct="1">
              <a:lnSpc>
                <a:spcPct val="85000"/>
              </a:lnSpc>
              <a:spcAft>
                <a:spcPts val="600"/>
              </a:spcAft>
              <a:buClr>
                <a:schemeClr val="accent2"/>
              </a:buClr>
              <a:buSzPct val="70000"/>
              <a:buFont typeface="Arial" pitchFamily="34" charset="0"/>
              <a:buNone/>
            </a:pPr>
            <a:r>
              <a:rPr lang="en-IN" sz="800" kern="1200" dirty="0">
                <a:solidFill>
                  <a:schemeClr val="bg1"/>
                </a:solidFill>
                <a:latin typeface="Arial" panose="020B0604020202020204" pitchFamily="34" charset="0"/>
                <a:ea typeface="+mn-ea"/>
                <a:cs typeface="Arial" panose="020B0604020202020204" pitchFamily="34" charset="0"/>
              </a:rPr>
              <a:t>Page </a:t>
            </a:r>
            <a:fld id="{C09C57FE-2B41-4461-8470-68075B689E17}" type="slidenum">
              <a:rPr lang="en-IN" sz="800" kern="1200" smtClean="0">
                <a:solidFill>
                  <a:schemeClr val="bg1"/>
                </a:solidFill>
                <a:latin typeface="Arial" panose="020B0604020202020204" pitchFamily="34" charset="0"/>
                <a:ea typeface="+mn-ea"/>
                <a:cs typeface="Arial" panose="020B0604020202020204" pitchFamily="34" charset="0"/>
              </a:rPr>
              <a:pPr marL="0" indent="0" algn="l" defTabSz="914400" rtl="0" eaLnBrk="1" latinLnBrk="0" hangingPunct="1">
                <a:lnSpc>
                  <a:spcPct val="85000"/>
                </a:lnSpc>
                <a:spcAft>
                  <a:spcPts val="600"/>
                </a:spcAft>
                <a:buClr>
                  <a:schemeClr val="accent2"/>
                </a:buClr>
                <a:buSzPct val="70000"/>
                <a:buFont typeface="Arial" pitchFamily="34" charset="0"/>
                <a:buNone/>
              </a:pPr>
              <a:t>‹#›</a:t>
            </a:fld>
            <a:endParaRPr lang="en-IN" sz="800" kern="1200" dirty="0">
              <a:solidFill>
                <a:schemeClr val="bg1"/>
              </a:solidFill>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5E305C30-ADBC-474A-996B-DD7E103A201F}"/>
              </a:ext>
            </a:extLst>
          </p:cNvPr>
          <p:cNvSpPr txBox="1"/>
          <p:nvPr userDrawn="1"/>
        </p:nvSpPr>
        <p:spPr>
          <a:xfrm>
            <a:off x="2548890" y="6452108"/>
            <a:ext cx="4046220" cy="141577"/>
          </a:xfrm>
          <a:prstGeom prst="rect">
            <a:avLst/>
          </a:prstGeom>
          <a:noFill/>
        </p:spPr>
        <p:txBody>
          <a:bodyPr wrap="square" lIns="0" tIns="36576" rIns="0" bIns="0" rtlCol="0">
            <a:spAutoFit/>
          </a:bodyPr>
          <a:lstStyle/>
          <a:p>
            <a:pPr marL="0" indent="0" algn="ctr" defTabSz="914400" rtl="0" eaLnBrk="1" latinLnBrk="0" hangingPunct="1">
              <a:lnSpc>
                <a:spcPct val="85000"/>
              </a:lnSpc>
              <a:spcAft>
                <a:spcPts val="600"/>
              </a:spcAft>
              <a:buClr>
                <a:schemeClr val="accent2"/>
              </a:buClr>
              <a:buSzPct val="70000"/>
              <a:buFont typeface="Arial" pitchFamily="34" charset="0"/>
              <a:buNone/>
            </a:pPr>
            <a:r>
              <a:rPr lang="en-US" sz="800" kern="1200" dirty="0">
                <a:solidFill>
                  <a:schemeClr val="bg1"/>
                </a:solidFill>
                <a:latin typeface="Arial" panose="020B0604020202020204" pitchFamily="34" charset="0"/>
                <a:ea typeface="+mn-ea"/>
                <a:cs typeface="Arial" panose="020B0604020202020204" pitchFamily="34" charset="0"/>
              </a:rPr>
              <a:t>EY Future Tax Leaders Program: exempt entities and structuring</a:t>
            </a:r>
            <a:endParaRPr lang="en-IN" sz="800" kern="1200" dirty="0">
              <a:solidFill>
                <a:schemeClr val="bg1"/>
              </a:solidFill>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6C670A53-7771-46D1-8CDF-E499C0123E2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84464" y="6246368"/>
            <a:ext cx="402504" cy="411480"/>
          </a:xfrm>
          <a:prstGeom prst="rect">
            <a:avLst/>
          </a:prstGeom>
        </p:spPr>
      </p:pic>
    </p:spTree>
    <p:extLst>
      <p:ext uri="{BB962C8B-B14F-4D97-AF65-F5344CB8AC3E}">
        <p14:creationId xmlns:p14="http://schemas.microsoft.com/office/powerpoint/2010/main" val="2668368327"/>
      </p:ext>
    </p:extLst>
  </p:cSld>
  <p:clrMapOvr>
    <a:masterClrMapping/>
  </p:clrMapOvr>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5_Divider 1">
    <p:spTree>
      <p:nvGrpSpPr>
        <p:cNvPr id="1" name=""/>
        <p:cNvGrpSpPr/>
        <p:nvPr/>
      </p:nvGrpSpPr>
      <p:grpSpPr>
        <a:xfrm>
          <a:off x="0" y="0"/>
          <a:ext cx="0" cy="0"/>
          <a:chOff x="0" y="0"/>
          <a:chExt cx="0" cy="0"/>
        </a:xfrm>
      </p:grpSpPr>
      <p:pic>
        <p:nvPicPr>
          <p:cNvPr id="9" name="Picture 8" descr="A group of people sitting around a table&#10;&#10;Description automatically generated">
            <a:extLst>
              <a:ext uri="{FF2B5EF4-FFF2-40B4-BE49-F238E27FC236}">
                <a16:creationId xmlns:a16="http://schemas.microsoft.com/office/drawing/2014/main" id="{4929D44E-7FF8-4BC5-A27C-B79D6EBE64BE}"/>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049" t="2641" r="29096" b="12453"/>
          <a:stretch/>
        </p:blipFill>
        <p:spPr>
          <a:xfrm>
            <a:off x="-1" y="-1"/>
            <a:ext cx="9144001" cy="6858001"/>
          </a:xfrm>
          <a:prstGeom prst="rect">
            <a:avLst/>
          </a:prstGeom>
        </p:spPr>
      </p:pic>
      <p:sp>
        <p:nvSpPr>
          <p:cNvPr id="3" name="Rectangle 2">
            <a:extLst>
              <a:ext uri="{FF2B5EF4-FFF2-40B4-BE49-F238E27FC236}">
                <a16:creationId xmlns:a16="http://schemas.microsoft.com/office/drawing/2014/main" id="{FA2912F2-E728-4BB3-9095-27F2BC78B30B}"/>
              </a:ext>
            </a:extLst>
          </p:cNvPr>
          <p:cNvSpPr/>
          <p:nvPr userDrawn="1">
            <p:custDataLst>
              <p:tags r:id="rId1"/>
            </p:custDataLst>
          </p:nvPr>
        </p:nvSpPr>
        <p:spPr>
          <a:xfrm>
            <a:off x="0" y="3992359"/>
            <a:ext cx="9143957" cy="2865641"/>
          </a:xfrm>
          <a:prstGeom prst="rect">
            <a:avLst/>
          </a:prstGeom>
          <a:gradFill flip="none" rotWithShape="1">
            <a:gsLst>
              <a:gs pos="25000">
                <a:schemeClr val="bg2">
                  <a:alpha val="0"/>
                </a:schemeClr>
              </a:gs>
              <a:gs pos="100000">
                <a:schemeClr val="bg2">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1" dirty="0"/>
          </a:p>
        </p:txBody>
      </p:sp>
      <p:sp>
        <p:nvSpPr>
          <p:cNvPr id="4" name="Freeform 6">
            <a:extLst>
              <a:ext uri="{FF2B5EF4-FFF2-40B4-BE49-F238E27FC236}">
                <a16:creationId xmlns:a16="http://schemas.microsoft.com/office/drawing/2014/main" id="{81B14E6A-D707-47EF-92D4-6B3CBECA2CD6}"/>
              </a:ext>
            </a:extLst>
          </p:cNvPr>
          <p:cNvSpPr>
            <a:spLocks/>
          </p:cNvSpPr>
          <p:nvPr userDrawn="1"/>
        </p:nvSpPr>
        <p:spPr bwMode="gray">
          <a:xfrm>
            <a:off x="0" y="-5010"/>
            <a:ext cx="4046268" cy="3583410"/>
          </a:xfrm>
          <a:custGeom>
            <a:avLst/>
            <a:gdLst>
              <a:gd name="connsiteX0" fmla="*/ 0 w 10000"/>
              <a:gd name="connsiteY0" fmla="*/ 0 h 10000"/>
              <a:gd name="connsiteX1" fmla="*/ 10000 w 10000"/>
              <a:gd name="connsiteY1" fmla="*/ 0 h 10000"/>
              <a:gd name="connsiteX2" fmla="*/ 10000 w 10000"/>
              <a:gd name="connsiteY2" fmla="*/ 8019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8019"/>
                </a:lnTo>
                <a:lnTo>
                  <a:pt x="0" y="10000"/>
                </a:lnTo>
                <a:lnTo>
                  <a:pt x="0" y="0"/>
                </a:lnTo>
                <a:close/>
              </a:path>
            </a:pathLst>
          </a:custGeom>
          <a:solidFill>
            <a:srgbClr val="FFE600"/>
          </a:solidFill>
          <a:ln w="9525">
            <a:noFill/>
            <a:round/>
            <a:headEnd/>
            <a:tailEnd/>
          </a:ln>
          <a:effec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6" name="TextBox 5">
            <a:extLst>
              <a:ext uri="{FF2B5EF4-FFF2-40B4-BE49-F238E27FC236}">
                <a16:creationId xmlns:a16="http://schemas.microsoft.com/office/drawing/2014/main" id="{C8897F82-007C-4FDC-9FB4-EDE9B66E875A}"/>
              </a:ext>
            </a:extLst>
          </p:cNvPr>
          <p:cNvSpPr txBox="1"/>
          <p:nvPr userDrawn="1"/>
        </p:nvSpPr>
        <p:spPr>
          <a:xfrm>
            <a:off x="457200" y="6452108"/>
            <a:ext cx="1198880" cy="141577"/>
          </a:xfrm>
          <a:prstGeom prst="rect">
            <a:avLst/>
          </a:prstGeom>
          <a:noFill/>
        </p:spPr>
        <p:txBody>
          <a:bodyPr wrap="square" lIns="0" tIns="36576" rIns="0" bIns="0" rtlCol="0">
            <a:spAutoFit/>
          </a:bodyPr>
          <a:lstStyle/>
          <a:p>
            <a:pPr marL="0" indent="0" algn="l" defTabSz="914400" rtl="0" eaLnBrk="1" latinLnBrk="0" hangingPunct="1">
              <a:lnSpc>
                <a:spcPct val="85000"/>
              </a:lnSpc>
              <a:spcAft>
                <a:spcPts val="600"/>
              </a:spcAft>
              <a:buClr>
                <a:schemeClr val="accent2"/>
              </a:buClr>
              <a:buSzPct val="70000"/>
              <a:buFont typeface="Arial" pitchFamily="34" charset="0"/>
              <a:buNone/>
            </a:pPr>
            <a:r>
              <a:rPr lang="en-IN" sz="800" kern="1200" dirty="0">
                <a:solidFill>
                  <a:schemeClr val="bg1"/>
                </a:solidFill>
                <a:latin typeface="Arial" panose="020B0604020202020204" pitchFamily="34" charset="0"/>
                <a:ea typeface="+mn-ea"/>
                <a:cs typeface="Arial" panose="020B0604020202020204" pitchFamily="34" charset="0"/>
              </a:rPr>
              <a:t>Page </a:t>
            </a:r>
            <a:fld id="{C09C57FE-2B41-4461-8470-68075B689E17}" type="slidenum">
              <a:rPr lang="en-IN" sz="800" kern="1200" smtClean="0">
                <a:solidFill>
                  <a:schemeClr val="bg1"/>
                </a:solidFill>
                <a:latin typeface="Arial" panose="020B0604020202020204" pitchFamily="34" charset="0"/>
                <a:ea typeface="+mn-ea"/>
                <a:cs typeface="Arial" panose="020B0604020202020204" pitchFamily="34" charset="0"/>
              </a:rPr>
              <a:pPr marL="0" indent="0" algn="l" defTabSz="914400" rtl="0" eaLnBrk="1" latinLnBrk="0" hangingPunct="1">
                <a:lnSpc>
                  <a:spcPct val="85000"/>
                </a:lnSpc>
                <a:spcAft>
                  <a:spcPts val="600"/>
                </a:spcAft>
                <a:buClr>
                  <a:schemeClr val="accent2"/>
                </a:buClr>
                <a:buSzPct val="70000"/>
                <a:buFont typeface="Arial" pitchFamily="34" charset="0"/>
                <a:buNone/>
              </a:pPr>
              <a:t>‹#›</a:t>
            </a:fld>
            <a:endParaRPr lang="en-IN" sz="800" kern="1200" dirty="0">
              <a:solidFill>
                <a:schemeClr val="bg1"/>
              </a:solidFill>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5E305C30-ADBC-474A-996B-DD7E103A201F}"/>
              </a:ext>
            </a:extLst>
          </p:cNvPr>
          <p:cNvSpPr txBox="1"/>
          <p:nvPr userDrawn="1"/>
        </p:nvSpPr>
        <p:spPr>
          <a:xfrm>
            <a:off x="2548890" y="6452108"/>
            <a:ext cx="4046220" cy="141577"/>
          </a:xfrm>
          <a:prstGeom prst="rect">
            <a:avLst/>
          </a:prstGeom>
          <a:noFill/>
        </p:spPr>
        <p:txBody>
          <a:bodyPr wrap="square" lIns="0" tIns="36576" rIns="0" bIns="0" rtlCol="0">
            <a:spAutoFit/>
          </a:bodyPr>
          <a:lstStyle/>
          <a:p>
            <a:pPr marL="0" indent="0" algn="ctr" defTabSz="914400" rtl="0" eaLnBrk="1" latinLnBrk="0" hangingPunct="1">
              <a:lnSpc>
                <a:spcPct val="85000"/>
              </a:lnSpc>
              <a:spcAft>
                <a:spcPts val="600"/>
              </a:spcAft>
              <a:buClr>
                <a:schemeClr val="accent2"/>
              </a:buClr>
              <a:buSzPct val="70000"/>
              <a:buFont typeface="Arial" pitchFamily="34" charset="0"/>
              <a:buNone/>
            </a:pPr>
            <a:r>
              <a:rPr lang="en-US" sz="800" kern="1200" dirty="0">
                <a:solidFill>
                  <a:schemeClr val="bg1"/>
                </a:solidFill>
                <a:latin typeface="Arial" panose="020B0604020202020204" pitchFamily="34" charset="0"/>
                <a:ea typeface="+mn-ea"/>
                <a:cs typeface="Arial" panose="020B0604020202020204" pitchFamily="34" charset="0"/>
              </a:rPr>
              <a:t>EY Future Tax Leaders Program: exempt entities and structuring</a:t>
            </a:r>
            <a:endParaRPr lang="en-IN" sz="800" kern="1200" dirty="0">
              <a:solidFill>
                <a:schemeClr val="bg1"/>
              </a:solidFill>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6C670A53-7771-46D1-8CDF-E499C0123E2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84464" y="6246368"/>
            <a:ext cx="402504" cy="411480"/>
          </a:xfrm>
          <a:prstGeom prst="rect">
            <a:avLst/>
          </a:prstGeom>
        </p:spPr>
      </p:pic>
    </p:spTree>
    <p:extLst>
      <p:ext uri="{BB962C8B-B14F-4D97-AF65-F5344CB8AC3E}">
        <p14:creationId xmlns:p14="http://schemas.microsoft.com/office/powerpoint/2010/main" val="3494979372"/>
      </p:ext>
    </p:extLst>
  </p:cSld>
  <p:clrMapOvr>
    <a:masterClrMapping/>
  </p:clrMapOvr>
  <p:extLst>
    <p:ext uri="{DCECCB84-F9BA-43D5-87BE-67443E8EF086}">
      <p15:sldGuideLst xmlns:p15="http://schemas.microsoft.com/office/powerpoint/2012/main"/>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Divider 3">
    <p:spTree>
      <p:nvGrpSpPr>
        <p:cNvPr id="1" name=""/>
        <p:cNvGrpSpPr/>
        <p:nvPr/>
      </p:nvGrpSpPr>
      <p:grpSpPr>
        <a:xfrm>
          <a:off x="0" y="0"/>
          <a:ext cx="0" cy="0"/>
          <a:chOff x="0" y="0"/>
          <a:chExt cx="0" cy="0"/>
        </a:xfrm>
      </p:grpSpPr>
    </p:spTree>
    <p:extLst>
      <p:ext uri="{BB962C8B-B14F-4D97-AF65-F5344CB8AC3E}">
        <p14:creationId xmlns:p14="http://schemas.microsoft.com/office/powerpoint/2010/main" val="574402632"/>
      </p:ext>
    </p:extLst>
  </p:cSld>
  <p:clrMapOvr>
    <a:masterClrMapping/>
  </p:clrMapOvr>
  <p:extLst>
    <p:ext uri="{DCECCB84-F9BA-43D5-87BE-67443E8EF086}">
      <p15:sldGuideLst xmlns:p15="http://schemas.microsoft.com/office/powerpoint/2012/main"/>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9266A06-263B-4A4A-913D-FDC2AFF12273}"/>
              </a:ext>
            </a:extLst>
          </p:cNvPr>
          <p:cNvPicPr>
            <a:picLocks noChangeAspect="1"/>
          </p:cNvPicPr>
          <p:nvPr userDrawn="1"/>
        </p:nvPicPr>
        <p:blipFill rotWithShape="1">
          <a:blip r:embed="rId2" cstate="print">
            <a:extLst>
              <a:ext uri="{28A0092B-C50C-407E-A947-70E740481C1C}">
                <a14:useLocalDpi xmlns:a14="http://schemas.microsoft.com/office/drawing/2010/main" val="0"/>
              </a:ext>
            </a:extLst>
          </a:blip>
          <a:srcRect l="12500" r="12500"/>
          <a:stretch/>
        </p:blipFill>
        <p:spPr>
          <a:xfrm>
            <a:off x="0" y="0"/>
            <a:ext cx="9144000" cy="6858000"/>
          </a:xfrm>
          <a:prstGeom prst="rect">
            <a:avLst/>
          </a:prstGeom>
        </p:spPr>
      </p:pic>
    </p:spTree>
    <p:extLst>
      <p:ext uri="{BB962C8B-B14F-4D97-AF65-F5344CB8AC3E}">
        <p14:creationId xmlns:p14="http://schemas.microsoft.com/office/powerpoint/2010/main" val="376287930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Standard slide 2">
    <p:spTree>
      <p:nvGrpSpPr>
        <p:cNvPr id="1" name=""/>
        <p:cNvGrpSpPr/>
        <p:nvPr/>
      </p:nvGrpSpPr>
      <p:grpSpPr>
        <a:xfrm>
          <a:off x="0" y="0"/>
          <a:ext cx="0" cy="0"/>
          <a:chOff x="0" y="0"/>
          <a:chExt cx="0" cy="0"/>
        </a:xfrm>
      </p:grpSpPr>
      <p:sp>
        <p:nvSpPr>
          <p:cNvPr id="80" name="Line 10">
            <a:extLst>
              <a:ext uri="{FF2B5EF4-FFF2-40B4-BE49-F238E27FC236}">
                <a16:creationId xmlns:a16="http://schemas.microsoft.com/office/drawing/2014/main" id="{EF8E9275-C0E0-4ABA-8699-73E5E292EC85}"/>
              </a:ext>
            </a:extLst>
          </p:cNvPr>
          <p:cNvSpPr>
            <a:spLocks noChangeShapeType="1"/>
          </p:cNvSpPr>
          <p:nvPr/>
        </p:nvSpPr>
        <p:spPr bwMode="auto">
          <a:xfrm>
            <a:off x="457200" y="907750"/>
            <a:ext cx="8230713"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sz="1349" noProof="0" dirty="0">
              <a:solidFill>
                <a:schemeClr val="bg1"/>
              </a:solidFill>
            </a:endParaRPr>
          </a:p>
        </p:txBody>
      </p:sp>
      <p:sp>
        <p:nvSpPr>
          <p:cNvPr id="5" name="Title 4">
            <a:extLst>
              <a:ext uri="{FF2B5EF4-FFF2-40B4-BE49-F238E27FC236}">
                <a16:creationId xmlns:a16="http://schemas.microsoft.com/office/drawing/2014/main" id="{2ADB5227-16B2-4E54-8A2A-47A4A8805157}"/>
              </a:ext>
            </a:extLst>
          </p:cNvPr>
          <p:cNvSpPr>
            <a:spLocks noGrp="1"/>
          </p:cNvSpPr>
          <p:nvPr>
            <p:ph type="title"/>
          </p:nvPr>
        </p:nvSpPr>
        <p:spPr/>
        <p:txBody>
          <a:bodyPr vert="horz" lIns="0" tIns="0" rIns="0" bIns="0" rtlCol="0" anchor="t" anchorCtr="0">
            <a:noAutofit/>
          </a:bodyPr>
          <a:lstStyle>
            <a:lvl1pPr>
              <a:defRPr lang="en-US" dirty="0"/>
            </a:lvl1pPr>
          </a:lstStyle>
          <a:p>
            <a:pPr lvl="0"/>
            <a:r>
              <a:rPr lang="en-US" dirty="0"/>
              <a:t>Click to edit Master title style</a:t>
            </a:r>
          </a:p>
        </p:txBody>
      </p:sp>
    </p:spTree>
    <p:extLst>
      <p:ext uri="{BB962C8B-B14F-4D97-AF65-F5344CB8AC3E}">
        <p14:creationId xmlns:p14="http://schemas.microsoft.com/office/powerpoint/2010/main" val="4190791044"/>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457200" y="201600"/>
            <a:ext cx="8229600" cy="86040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457200" y="1426464"/>
            <a:ext cx="4038600" cy="4691061"/>
          </a:xfr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426464"/>
            <a:ext cx="4038600" cy="4691061"/>
          </a:xfr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Line 10"/>
          <p:cNvSpPr>
            <a:spLocks noChangeShapeType="1"/>
          </p:cNvSpPr>
          <p:nvPr userDrawn="1"/>
        </p:nvSpPr>
        <p:spPr bwMode="auto">
          <a:xfrm>
            <a:off x="457200" y="1044000"/>
            <a:ext cx="82296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12" name="Line 11"/>
          <p:cNvSpPr>
            <a:spLocks noChangeShapeType="1"/>
          </p:cNvSpPr>
          <p:nvPr userDrawn="1"/>
        </p:nvSpPr>
        <p:spPr bwMode="auto">
          <a:xfrm>
            <a:off x="457200" y="6242400"/>
            <a:ext cx="82296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p>
            <a:r>
              <a:rPr lang="en-US" dirty="0"/>
              <a:t>Tax structuring for exempt organizations</a:t>
            </a:r>
            <a:endParaRPr lang="en-GB" dirty="0"/>
          </a:p>
        </p:txBody>
      </p:sp>
    </p:spTree>
    <p:extLst>
      <p:ext uri="{BB962C8B-B14F-4D97-AF65-F5344CB8AC3E}">
        <p14:creationId xmlns:p14="http://schemas.microsoft.com/office/powerpoint/2010/main" val="341058810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457201" y="294200"/>
            <a:ext cx="8229600" cy="590400"/>
          </a:xfrm>
        </p:spPr>
        <p:txBody>
          <a:bodyPr/>
          <a:lstStyle>
            <a:lvl1pPr>
              <a:defRPr sz="2400">
                <a:solidFill>
                  <a:schemeClr val="bg1"/>
                </a:solidFill>
              </a:defRPr>
            </a:lvl1pPr>
          </a:lstStyle>
          <a:p>
            <a:r>
              <a:rPr lang="en-US" dirty="0"/>
              <a:t>Click to edit Master title style</a:t>
            </a:r>
            <a:endParaRPr lang="en-GB" dirty="0"/>
          </a:p>
        </p:txBody>
      </p:sp>
      <p:sp>
        <p:nvSpPr>
          <p:cNvPr id="6" name="Line 10">
            <a:extLst>
              <a:ext uri="{FF2B5EF4-FFF2-40B4-BE49-F238E27FC236}">
                <a16:creationId xmlns:a16="http://schemas.microsoft.com/office/drawing/2014/main" id="{70E64C6A-78AE-4547-94F4-A7E658DB2EFB}"/>
              </a:ext>
            </a:extLst>
          </p:cNvPr>
          <p:cNvSpPr>
            <a:spLocks noChangeShapeType="1"/>
          </p:cNvSpPr>
          <p:nvPr userDrawn="1"/>
        </p:nvSpPr>
        <p:spPr bwMode="auto">
          <a:xfrm>
            <a:off x="457201" y="907750"/>
            <a:ext cx="8258782"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EYInterstate Light"/>
              <a:ea typeface="+mn-ea"/>
              <a:cs typeface="+mn-cs"/>
            </a:endParaRPr>
          </a:p>
        </p:txBody>
      </p:sp>
      <p:sp>
        <p:nvSpPr>
          <p:cNvPr id="4" name="Date Placeholder 3">
            <a:extLst>
              <a:ext uri="{FF2B5EF4-FFF2-40B4-BE49-F238E27FC236}">
                <a16:creationId xmlns:a16="http://schemas.microsoft.com/office/drawing/2014/main" id="{ECE7A319-28F8-4E6B-8249-40111354BC6F}"/>
              </a:ext>
            </a:extLst>
          </p:cNvPr>
          <p:cNvSpPr>
            <a:spLocks noGrp="1"/>
          </p:cNvSpPr>
          <p:nvPr>
            <p:ph type="dt" sz="half" idx="10"/>
          </p:nvPr>
        </p:nvSpPr>
        <p:spPr>
          <a:xfrm>
            <a:off x="2008048" y="6516456"/>
            <a:ext cx="1191258" cy="18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565D5F12-9236-45E8-96D1-F6A2C4A63F39}" type="datetime3">
              <a:rPr kumimoji="0" lang="en-US" sz="800" b="0" i="0" u="none" strike="noStrike" kern="1200" cap="none" spc="0" normalizeH="0" baseline="0" noProof="0" smtClean="0">
                <a:ln>
                  <a:noFill/>
                </a:ln>
                <a:solidFill>
                  <a:prstClr val="white"/>
                </a:solidFill>
                <a:effectLst/>
                <a:uLnTx/>
                <a:uFillTx/>
                <a:latin typeface="EYInterstate" panose="02000503020000020004"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28 June 2024</a:t>
            </a:fld>
            <a:endParaRPr kumimoji="0" lang="en-IN" sz="800" b="0" i="0" u="none" strike="noStrike" kern="1200" cap="none" spc="0" normalizeH="0" baseline="0" noProof="0" dirty="0">
              <a:ln>
                <a:noFill/>
              </a:ln>
              <a:solidFill>
                <a:prstClr val="white"/>
              </a:solidFill>
              <a:effectLst/>
              <a:uLnTx/>
              <a:uFillTx/>
              <a:latin typeface="EYInterstate" panose="02000503020000020004" pitchFamily="2" charset="0"/>
              <a:ea typeface="+mn-ea"/>
              <a:cs typeface="+mn-cs"/>
            </a:endParaRPr>
          </a:p>
        </p:txBody>
      </p:sp>
      <p:sp>
        <p:nvSpPr>
          <p:cNvPr id="5" name="Footer Placeholder 4">
            <a:extLst>
              <a:ext uri="{FF2B5EF4-FFF2-40B4-BE49-F238E27FC236}">
                <a16:creationId xmlns:a16="http://schemas.microsoft.com/office/drawing/2014/main" id="{F2B3A21D-493F-4B42-85B4-BCE5E8F9299D}"/>
              </a:ext>
            </a:extLst>
          </p:cNvPr>
          <p:cNvSpPr>
            <a:spLocks noGrp="1"/>
          </p:cNvSpPr>
          <p:nvPr>
            <p:ph type="ftr" sz="quarter" idx="11"/>
          </p:nvPr>
        </p:nvSpPr>
        <p:spPr>
          <a:xfrm>
            <a:off x="3437308" y="6516456"/>
            <a:ext cx="3086100" cy="18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IN" sz="800" b="0" i="0" u="none" strike="noStrike" kern="1200" cap="none" spc="0" normalizeH="0" baseline="0" noProof="0" dirty="0">
                <a:ln>
                  <a:noFill/>
                </a:ln>
                <a:solidFill>
                  <a:prstClr val="white"/>
                </a:solidFill>
                <a:effectLst/>
                <a:uLnTx/>
                <a:uFillTx/>
                <a:latin typeface="EYInterstate" panose="02000503020000020004" pitchFamily="2" charset="0"/>
                <a:ea typeface="+mn-ea"/>
                <a:cs typeface="+mn-cs"/>
              </a:rPr>
              <a:t>Presentation title</a:t>
            </a:r>
          </a:p>
        </p:txBody>
      </p:sp>
      <p:sp>
        <p:nvSpPr>
          <p:cNvPr id="7" name="Slide Number Placeholder 6">
            <a:extLst>
              <a:ext uri="{FF2B5EF4-FFF2-40B4-BE49-F238E27FC236}">
                <a16:creationId xmlns:a16="http://schemas.microsoft.com/office/drawing/2014/main" id="{DC0E1552-BF13-453D-A76C-3B49D9C85708}"/>
              </a:ext>
            </a:extLst>
          </p:cNvPr>
          <p:cNvSpPr>
            <a:spLocks noGrp="1"/>
          </p:cNvSpPr>
          <p:nvPr>
            <p:ph type="sldNum" sz="quarter" idx="12"/>
          </p:nvPr>
        </p:nvSpPr>
        <p:spPr>
          <a:xfrm>
            <a:off x="457201" y="6516456"/>
            <a:ext cx="663066" cy="180000"/>
          </a:xfrm>
          <a:prstGeom prst="rect">
            <a:avLst/>
          </a:prstGeo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GB" sz="800" b="0" i="0" u="none" strike="noStrike" kern="1200" cap="none" spc="0" normalizeH="0" baseline="0" noProof="0" dirty="0">
                <a:ln>
                  <a:noFill/>
                </a:ln>
                <a:solidFill>
                  <a:prstClr val="white"/>
                </a:solidFill>
                <a:effectLst/>
                <a:uLnTx/>
                <a:uFillTx/>
                <a:latin typeface="EYInterstate" panose="02000503020000020004" pitchFamily="2" charset="0"/>
                <a:ea typeface="+mn-ea"/>
                <a:cs typeface="+mn-cs"/>
              </a:rPr>
              <a:t>Page </a:t>
            </a:r>
            <a:fld id="{F1BC30E3-FFE5-4B91-AA19-87A149EBB9EE}" type="slidenum">
              <a:rPr kumimoji="0" lang="en-IN" sz="800" b="0" i="0" u="none" strike="noStrike" kern="1200" cap="none" spc="0" normalizeH="0" baseline="0" noProof="0" smtClean="0">
                <a:ln>
                  <a:noFill/>
                </a:ln>
                <a:solidFill>
                  <a:prstClr val="white"/>
                </a:solidFill>
                <a:effectLst/>
                <a:uLnTx/>
                <a:uFillTx/>
                <a:latin typeface="EYInterstate" panose="02000503020000020004" pitchFamily="2" charset="0"/>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a:t>
            </a:fld>
            <a:endParaRPr kumimoji="0" lang="en-IN" sz="800" b="0" i="0" u="none" strike="noStrike" kern="1200" cap="none" spc="0" normalizeH="0" baseline="0" noProof="0" dirty="0">
              <a:ln>
                <a:noFill/>
              </a:ln>
              <a:solidFill>
                <a:prstClr val="white"/>
              </a:solidFill>
              <a:effectLst/>
              <a:uLnTx/>
              <a:uFillTx/>
              <a:latin typeface="EYInterstate" panose="02000503020000020004" pitchFamily="2" charset="0"/>
              <a:ea typeface="+mn-ea"/>
              <a:cs typeface="+mn-cs"/>
            </a:endParaRPr>
          </a:p>
        </p:txBody>
      </p:sp>
      <p:sp>
        <p:nvSpPr>
          <p:cNvPr id="8" name="Text Placeholder 2">
            <a:extLst>
              <a:ext uri="{FF2B5EF4-FFF2-40B4-BE49-F238E27FC236}">
                <a16:creationId xmlns:a16="http://schemas.microsoft.com/office/drawing/2014/main" id="{0FC3EC46-D295-425C-8ED2-70D3C94626A0}"/>
              </a:ext>
            </a:extLst>
          </p:cNvPr>
          <p:cNvSpPr>
            <a:spLocks noGrp="1"/>
          </p:cNvSpPr>
          <p:nvPr>
            <p:ph idx="1"/>
          </p:nvPr>
        </p:nvSpPr>
        <p:spPr>
          <a:xfrm>
            <a:off x="457201" y="1137920"/>
            <a:ext cx="8229600" cy="4947920"/>
          </a:xfrm>
          <a:prstGeom prst="rect">
            <a:avLst/>
          </a:prstGeom>
        </p:spPr>
        <p:txBody>
          <a:bodyPr vert="horz" lIns="0" tIns="0" rIns="0" bIns="0" rtlCol="0" anchor="t" anchorCtr="0">
            <a:noAutofit/>
          </a:bodyPr>
          <a:lstStyle>
            <a:lvl1pPr>
              <a:defRPr sz="2000"/>
            </a:lvl1pPr>
            <a:lvl2pPr>
              <a:defRPr sz="1800"/>
            </a:lvl2pPr>
            <a:lvl3pPr>
              <a:defRPr sz="1600"/>
            </a:lvl3pPr>
            <a:lvl4pPr>
              <a:defRPr sz="1400"/>
            </a:lvl4pPr>
            <a:lvl5pPr>
              <a:defRPr sz="1200"/>
            </a:lvl5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Tree>
    <p:extLst>
      <p:ext uri="{BB962C8B-B14F-4D97-AF65-F5344CB8AC3E}">
        <p14:creationId xmlns:p14="http://schemas.microsoft.com/office/powerpoint/2010/main" val="247988612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userDrawn="1">
  <p:cSld name="Cover alternate">
    <p:spTree>
      <p:nvGrpSpPr>
        <p:cNvPr id="1" name=""/>
        <p:cNvGrpSpPr/>
        <p:nvPr/>
      </p:nvGrpSpPr>
      <p:grpSpPr>
        <a:xfrm>
          <a:off x="0" y="0"/>
          <a:ext cx="0" cy="0"/>
          <a:chOff x="0" y="0"/>
          <a:chExt cx="0" cy="0"/>
        </a:xfrm>
      </p:grpSpPr>
      <p:pic>
        <p:nvPicPr>
          <p:cNvPr id="10" name="Picture 9"/>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0361" y="5340096"/>
            <a:ext cx="987552" cy="1156968"/>
          </a:xfrm>
          <a:prstGeom prst="rect">
            <a:avLst/>
          </a:prstGeom>
        </p:spPr>
      </p:pic>
      <p:sp>
        <p:nvSpPr>
          <p:cNvPr id="7" name="Freeform 5"/>
          <p:cNvSpPr>
            <a:spLocks noChangeAspect="1"/>
          </p:cNvSpPr>
          <p:nvPr userDrawn="1"/>
        </p:nvSpPr>
        <p:spPr bwMode="gray">
          <a:xfrm rot="10800000">
            <a:off x="3277045" y="457200"/>
            <a:ext cx="5413248" cy="4570413"/>
          </a:xfrm>
          <a:custGeom>
            <a:avLst/>
            <a:gdLst>
              <a:gd name="connsiteX0" fmla="*/ 0 w 10000"/>
              <a:gd name="connsiteY0" fmla="*/ 0 h 9745"/>
              <a:gd name="connsiteX1" fmla="*/ 921 w 10000"/>
              <a:gd name="connsiteY1" fmla="*/ 9745 h 9745"/>
              <a:gd name="connsiteX2" fmla="*/ 10000 w 10000"/>
              <a:gd name="connsiteY2" fmla="*/ 7201 h 9745"/>
              <a:gd name="connsiteX3" fmla="*/ 10000 w 10000"/>
              <a:gd name="connsiteY3" fmla="*/ 0 h 9745"/>
              <a:gd name="connsiteX4" fmla="*/ 0 w 10000"/>
              <a:gd name="connsiteY4" fmla="*/ 0 h 9745"/>
              <a:gd name="connsiteX0" fmla="*/ 0 w 9079"/>
              <a:gd name="connsiteY0" fmla="*/ 0 h 10000"/>
              <a:gd name="connsiteX1" fmla="*/ 0 w 9079"/>
              <a:gd name="connsiteY1" fmla="*/ 10000 h 10000"/>
              <a:gd name="connsiteX2" fmla="*/ 9079 w 9079"/>
              <a:gd name="connsiteY2" fmla="*/ 7389 h 10000"/>
              <a:gd name="connsiteX3" fmla="*/ 9079 w 9079"/>
              <a:gd name="connsiteY3" fmla="*/ 0 h 10000"/>
              <a:gd name="connsiteX4" fmla="*/ 0 w 9079"/>
              <a:gd name="connsiteY4" fmla="*/ 0 h 10000"/>
              <a:gd name="connsiteX0" fmla="*/ 5 w 10000"/>
              <a:gd name="connsiteY0" fmla="*/ 2555 h 10000"/>
              <a:gd name="connsiteX1" fmla="*/ 0 w 10000"/>
              <a:gd name="connsiteY1" fmla="*/ 10000 h 10000"/>
              <a:gd name="connsiteX2" fmla="*/ 10000 w 10000"/>
              <a:gd name="connsiteY2" fmla="*/ 7389 h 10000"/>
              <a:gd name="connsiteX3" fmla="*/ 10000 w 10000"/>
              <a:gd name="connsiteY3" fmla="*/ 0 h 10000"/>
              <a:gd name="connsiteX4" fmla="*/ 5 w 10000"/>
              <a:gd name="connsiteY4" fmla="*/ 2555 h 10000"/>
              <a:gd name="connsiteX0" fmla="*/ 5 w 10000"/>
              <a:gd name="connsiteY0" fmla="*/ 0 h 7445"/>
              <a:gd name="connsiteX1" fmla="*/ 0 w 10000"/>
              <a:gd name="connsiteY1" fmla="*/ 7445 h 7445"/>
              <a:gd name="connsiteX2" fmla="*/ 10000 w 10000"/>
              <a:gd name="connsiteY2" fmla="*/ 4834 h 7445"/>
              <a:gd name="connsiteX3" fmla="*/ 10000 w 10000"/>
              <a:gd name="connsiteY3" fmla="*/ 7 h 7445"/>
              <a:gd name="connsiteX4" fmla="*/ 5 w 10000"/>
              <a:gd name="connsiteY4" fmla="*/ 0 h 7445"/>
              <a:gd name="connsiteX0" fmla="*/ 5 w 10000"/>
              <a:gd name="connsiteY0" fmla="*/ 0 h 10000"/>
              <a:gd name="connsiteX1" fmla="*/ 0 w 10000"/>
              <a:gd name="connsiteY1" fmla="*/ 10000 h 10000"/>
              <a:gd name="connsiteX2" fmla="*/ 8453 w 10000"/>
              <a:gd name="connsiteY2" fmla="*/ 7036 h 10000"/>
              <a:gd name="connsiteX3" fmla="*/ 10000 w 10000"/>
              <a:gd name="connsiteY3" fmla="*/ 9 h 10000"/>
              <a:gd name="connsiteX4" fmla="*/ 5 w 10000"/>
              <a:gd name="connsiteY4" fmla="*/ 0 h 10000"/>
              <a:gd name="connsiteX0" fmla="*/ 5 w 8453"/>
              <a:gd name="connsiteY0" fmla="*/ 4143 h 14143"/>
              <a:gd name="connsiteX1" fmla="*/ 0 w 8453"/>
              <a:gd name="connsiteY1" fmla="*/ 14143 h 14143"/>
              <a:gd name="connsiteX2" fmla="*/ 8453 w 8453"/>
              <a:gd name="connsiteY2" fmla="*/ 11179 h 14143"/>
              <a:gd name="connsiteX3" fmla="*/ 8453 w 8453"/>
              <a:gd name="connsiteY3" fmla="*/ 0 h 14143"/>
              <a:gd name="connsiteX4" fmla="*/ 5 w 8453"/>
              <a:gd name="connsiteY4" fmla="*/ 4143 h 14143"/>
              <a:gd name="connsiteX0" fmla="*/ 6 w 10000"/>
              <a:gd name="connsiteY0" fmla="*/ 0 h 10007"/>
              <a:gd name="connsiteX1" fmla="*/ 0 w 10000"/>
              <a:gd name="connsiteY1" fmla="*/ 10007 h 10007"/>
              <a:gd name="connsiteX2" fmla="*/ 10000 w 10000"/>
              <a:gd name="connsiteY2" fmla="*/ 7911 h 10007"/>
              <a:gd name="connsiteX3" fmla="*/ 10000 w 10000"/>
              <a:gd name="connsiteY3" fmla="*/ 7 h 10007"/>
              <a:gd name="connsiteX4" fmla="*/ 6 w 10000"/>
              <a:gd name="connsiteY4" fmla="*/ 0 h 1000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7">
                <a:moveTo>
                  <a:pt x="6" y="0"/>
                </a:moveTo>
                <a:cubicBezTo>
                  <a:pt x="4" y="2358"/>
                  <a:pt x="2" y="7650"/>
                  <a:pt x="0" y="10007"/>
                </a:cubicBezTo>
                <a:lnTo>
                  <a:pt x="10000" y="7911"/>
                </a:lnTo>
                <a:lnTo>
                  <a:pt x="10000" y="7"/>
                </a:lnTo>
                <a:lnTo>
                  <a:pt x="6"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11" name="Title 1"/>
          <p:cNvSpPr>
            <a:spLocks noGrp="1"/>
          </p:cNvSpPr>
          <p:nvPr>
            <p:ph type="ctrTitle"/>
          </p:nvPr>
        </p:nvSpPr>
        <p:spPr>
          <a:xfrm>
            <a:off x="3557109" y="1677507"/>
            <a:ext cx="4937760" cy="860400"/>
          </a:xfrm>
        </p:spPr>
        <p:txBody>
          <a:bodyPr/>
          <a:lstStyle>
            <a:lvl1pPr>
              <a:defRPr>
                <a:solidFill>
                  <a:srgbClr val="404040"/>
                </a:solidFill>
                <a:latin typeface="+mn-lt"/>
                <a:cs typeface="Arial" pitchFamily="34" charset="0"/>
              </a:defRPr>
            </a:lvl1pPr>
          </a:lstStyle>
          <a:p>
            <a:r>
              <a:rPr lang="en-US" dirty="0"/>
              <a:t>Click to edit Master title style</a:t>
            </a:r>
            <a:endParaRPr lang="en-GB" dirty="0"/>
          </a:p>
        </p:txBody>
      </p:sp>
      <p:sp>
        <p:nvSpPr>
          <p:cNvPr id="12" name="Subtitle 2"/>
          <p:cNvSpPr>
            <a:spLocks noGrp="1"/>
          </p:cNvSpPr>
          <p:nvPr>
            <p:ph type="subTitle" idx="1"/>
          </p:nvPr>
        </p:nvSpPr>
        <p:spPr>
          <a:xfrm>
            <a:off x="3557109" y="2685128"/>
            <a:ext cx="4937760" cy="645742"/>
          </a:xfrm>
        </p:spPr>
        <p:txBody>
          <a:bodyPr/>
          <a:lstStyle>
            <a:lvl1pPr marL="0" indent="0" algn="l">
              <a:buNone/>
              <a:defRPr sz="2000">
                <a:solidFill>
                  <a:srgbClr val="404040"/>
                </a:solidFill>
                <a:latin typeface="+mn-lt"/>
                <a:cs typeface="Arial" pitchFamily="34" charset="0"/>
              </a:defRPr>
            </a:lvl1pPr>
            <a:lvl2pPr marL="0" indent="0" algn="l">
              <a:buNone/>
              <a:defRPr sz="1600">
                <a:solidFill>
                  <a:srgbClr val="404040"/>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Tree>
    <p:extLst>
      <p:ext uri="{BB962C8B-B14F-4D97-AF65-F5344CB8AC3E}">
        <p14:creationId xmlns:p14="http://schemas.microsoft.com/office/powerpoint/2010/main" val="243227622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Approved question w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7710361" y="5340096"/>
            <a:ext cx="987552" cy="1156968"/>
          </a:xfrm>
          <a:prstGeom prst="rect">
            <a:avLst/>
          </a:prstGeom>
        </p:spPr>
      </p:pic>
      <p:pic>
        <p:nvPicPr>
          <p:cNvPr id="16" name="Picture 15"/>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48056" y="5879592"/>
            <a:ext cx="3780000" cy="618750"/>
          </a:xfrm>
          <a:prstGeom prst="rect">
            <a:avLst/>
          </a:prstGeom>
        </p:spPr>
      </p:pic>
      <p:pic>
        <p:nvPicPr>
          <p:cNvPr id="7" name="Picture 6"/>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457200" y="777240"/>
            <a:ext cx="6753225" cy="3400425"/>
          </a:xfrm>
          <a:prstGeom prst="rect">
            <a:avLst/>
          </a:prstGeom>
        </p:spPr>
      </p:pic>
      <p:sp>
        <p:nvSpPr>
          <p:cNvPr id="8" name="Subtitle 2"/>
          <p:cNvSpPr>
            <a:spLocks noGrp="1"/>
          </p:cNvSpPr>
          <p:nvPr>
            <p:ph type="subTitle" idx="1"/>
          </p:nvPr>
        </p:nvSpPr>
        <p:spPr>
          <a:xfrm>
            <a:off x="888191" y="3258529"/>
            <a:ext cx="5943432" cy="645742"/>
          </a:xfrm>
          <a:prstGeom prst="rect">
            <a:avLst/>
          </a:prstGeom>
        </p:spPr>
        <p:txBody>
          <a:bodyPr/>
          <a:lstStyle>
            <a:lvl1pPr marL="0" indent="0" algn="l">
              <a:buNone/>
              <a:defRPr sz="2000">
                <a:solidFill>
                  <a:srgbClr val="FFFFFF"/>
                </a:solidFill>
                <a:latin typeface="+mn-lt"/>
                <a:cs typeface="Arial" pitchFamily="34" charset="0"/>
              </a:defRPr>
            </a:lvl1pPr>
            <a:lvl2pPr marL="0" indent="0" algn="l">
              <a:buNone/>
              <a:defRPr sz="1600">
                <a:solidFill>
                  <a:srgbClr val="FFFFFF"/>
                </a:solidFill>
              </a:defRPr>
            </a:lvl2pPr>
            <a:lvl3pPr marL="0" indent="0" algn="l">
              <a:buNone/>
              <a:defRPr sz="1600">
                <a:solidFill>
                  <a:srgbClr val="FFFFFF"/>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pPr lvl="0"/>
            <a:r>
              <a:rPr lang="en-US" dirty="0"/>
              <a:t>Click to edit Master subtitle style</a:t>
            </a:r>
            <a:endParaRPr lang="en-GB" dirty="0"/>
          </a:p>
        </p:txBody>
      </p:sp>
      <p:sp>
        <p:nvSpPr>
          <p:cNvPr id="9" name="Title 1"/>
          <p:cNvSpPr>
            <a:spLocks noGrp="1"/>
          </p:cNvSpPr>
          <p:nvPr>
            <p:ph type="ctrTitle"/>
          </p:nvPr>
        </p:nvSpPr>
        <p:spPr>
          <a:xfrm>
            <a:off x="888191" y="2288083"/>
            <a:ext cx="5943432" cy="860400"/>
          </a:xfrm>
          <a:prstGeom prst="rect">
            <a:avLst/>
          </a:prstGeom>
        </p:spPr>
        <p:txBody>
          <a:bodyPr/>
          <a:lstStyle>
            <a:lvl1pPr>
              <a:defRPr>
                <a:solidFill>
                  <a:srgbClr val="FFFFFF"/>
                </a:solidFill>
                <a:latin typeface="+mn-lt"/>
                <a:cs typeface="Arial" pitchFamily="34" charset="0"/>
              </a:defRPr>
            </a:lvl1pPr>
          </a:lstStyle>
          <a:p>
            <a:r>
              <a:rPr lang="en-US" dirty="0"/>
              <a:t>Click to edit Master title style</a:t>
            </a:r>
            <a:endParaRPr lang="en-GB" dirty="0"/>
          </a:p>
        </p:txBody>
      </p:sp>
    </p:spTree>
    <p:extLst>
      <p:ext uri="{BB962C8B-B14F-4D97-AF65-F5344CB8AC3E}">
        <p14:creationId xmlns:p14="http://schemas.microsoft.com/office/powerpoint/2010/main" val="244392738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01600"/>
            <a:ext cx="8229600" cy="86040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idx="1"/>
          </p:nvPr>
        </p:nvSpPr>
        <p:spPr>
          <a:xfrm>
            <a:off x="457200" y="1425600"/>
            <a:ext cx="8229600" cy="4698975"/>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Line 10"/>
          <p:cNvSpPr>
            <a:spLocks noChangeShapeType="1"/>
          </p:cNvSpPr>
          <p:nvPr userDrawn="1"/>
        </p:nvSpPr>
        <p:spPr bwMode="auto">
          <a:xfrm>
            <a:off x="457200" y="1044000"/>
            <a:ext cx="82296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Line 11"/>
          <p:cNvSpPr>
            <a:spLocks noChangeShapeType="1"/>
          </p:cNvSpPr>
          <p:nvPr userDrawn="1"/>
        </p:nvSpPr>
        <p:spPr bwMode="auto">
          <a:xfrm>
            <a:off x="457200" y="6242400"/>
            <a:ext cx="82296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a:xfrm>
            <a:off x="2587752" y="6501384"/>
            <a:ext cx="3434400" cy="201168"/>
          </a:xfrm>
        </p:spPr>
        <p:txBody>
          <a:bodyPr/>
          <a:lstStyle/>
          <a:p>
            <a:r>
              <a:rPr lang="en-US" dirty="0"/>
              <a:t>Tax structuring for exempt organizations</a:t>
            </a:r>
            <a:endParaRPr lang="en-GB" dirty="0"/>
          </a:p>
        </p:txBody>
      </p:sp>
    </p:spTree>
    <p:extLst>
      <p:ext uri="{BB962C8B-B14F-4D97-AF65-F5344CB8AC3E}">
        <p14:creationId xmlns:p14="http://schemas.microsoft.com/office/powerpoint/2010/main" val="80394970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Standard slide">
    <p:spTree>
      <p:nvGrpSpPr>
        <p:cNvPr id="1" name=""/>
        <p:cNvGrpSpPr/>
        <p:nvPr/>
      </p:nvGrpSpPr>
      <p:grpSpPr>
        <a:xfrm>
          <a:off x="0" y="0"/>
          <a:ext cx="0" cy="0"/>
          <a:chOff x="0" y="0"/>
          <a:chExt cx="0" cy="0"/>
        </a:xfrm>
      </p:grpSpPr>
      <p:sp>
        <p:nvSpPr>
          <p:cNvPr id="2" name="Title 1"/>
          <p:cNvSpPr>
            <a:spLocks noGrp="1"/>
          </p:cNvSpPr>
          <p:nvPr>
            <p:ph type="title"/>
          </p:nvPr>
        </p:nvSpPr>
        <p:spPr>
          <a:xfrm>
            <a:off x="457200" y="291973"/>
            <a:ext cx="8229600" cy="590400"/>
          </a:xfrm>
        </p:spPr>
        <p:txBody>
          <a:bodyPr vert="horz" lIns="0" tIns="0" rIns="0" bIns="0" rtlCol="0" anchor="t" anchorCtr="0">
            <a:noAutofit/>
          </a:bodyPr>
          <a:lstStyle>
            <a:lvl1pPr>
              <a:defRPr lang="en-GB" dirty="0"/>
            </a:lvl1pPr>
          </a:lstStyle>
          <a:p>
            <a:pPr lvl="0"/>
            <a:r>
              <a:rPr lang="en-US" dirty="0"/>
              <a:t>Click to edit Master title style</a:t>
            </a:r>
            <a:endParaRPr lang="en-GB" dirty="0"/>
          </a:p>
        </p:txBody>
      </p:sp>
      <p:sp>
        <p:nvSpPr>
          <p:cNvPr id="6" name="Line 10">
            <a:extLst>
              <a:ext uri="{FF2B5EF4-FFF2-40B4-BE49-F238E27FC236}">
                <a16:creationId xmlns:a16="http://schemas.microsoft.com/office/drawing/2014/main" id="{70E64C6A-78AE-4547-94F4-A7E658DB2EFB}"/>
              </a:ext>
            </a:extLst>
          </p:cNvPr>
          <p:cNvSpPr>
            <a:spLocks noChangeShapeType="1"/>
          </p:cNvSpPr>
          <p:nvPr userDrawn="1"/>
        </p:nvSpPr>
        <p:spPr bwMode="auto">
          <a:xfrm>
            <a:off x="457201" y="907750"/>
            <a:ext cx="8258782"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Text Placeholder 2">
            <a:extLst>
              <a:ext uri="{FF2B5EF4-FFF2-40B4-BE49-F238E27FC236}">
                <a16:creationId xmlns:a16="http://schemas.microsoft.com/office/drawing/2014/main" id="{127EAE70-068F-4438-846A-A93C58CFEF08}"/>
              </a:ext>
            </a:extLst>
          </p:cNvPr>
          <p:cNvSpPr>
            <a:spLocks noGrp="1"/>
          </p:cNvSpPr>
          <p:nvPr>
            <p:ph idx="1"/>
          </p:nvPr>
        </p:nvSpPr>
        <p:spPr>
          <a:xfrm>
            <a:off x="457201" y="1137920"/>
            <a:ext cx="8229600" cy="4947920"/>
          </a:xfrm>
          <a:prstGeom prst="rect">
            <a:avLst/>
          </a:prstGeom>
        </p:spPr>
        <p:txBody>
          <a:bodyPr vert="horz" lIns="0" tIns="0" rIns="0" bIns="0" rtlCol="0" anchor="t" anchorCtr="0">
            <a:noAutofit/>
          </a:bodyPr>
          <a:lstStyle>
            <a:lvl1pPr marL="1412178" indent="-342900">
              <a:spcBef>
                <a:spcPts val="0"/>
              </a:spcBef>
              <a:defRPr lang="en-GB" sz="1800" kern="1200" dirty="0">
                <a:solidFill>
                  <a:schemeClr val="bg1"/>
                </a:solidFill>
                <a:latin typeface="Arial" panose="020B0604020202020204" pitchFamily="34" charset="0"/>
                <a:ea typeface="+mn-ea"/>
                <a:cs typeface="Arial" panose="020B0604020202020204" pitchFamily="34" charset="0"/>
              </a:defRPr>
            </a:lvl1pPr>
            <a:lvl2pPr marL="267319" indent="-267319">
              <a:spcBef>
                <a:spcPts val="0"/>
              </a:spcBef>
              <a:defRPr lang="en-US" sz="1600" kern="1200" dirty="0">
                <a:solidFill>
                  <a:schemeClr val="bg1"/>
                </a:solidFill>
                <a:latin typeface="Arial" panose="020B0604020202020204" pitchFamily="34" charset="0"/>
                <a:ea typeface="+mn-ea"/>
                <a:cs typeface="Arial" panose="020B0604020202020204" pitchFamily="34" charset="0"/>
              </a:defRPr>
            </a:lvl2pPr>
            <a:lvl3pPr marL="267319" indent="-267319">
              <a:spcBef>
                <a:spcPts val="0"/>
              </a:spcBef>
              <a:defRPr lang="en-US" sz="1400" kern="1200" dirty="0">
                <a:solidFill>
                  <a:schemeClr val="bg1"/>
                </a:solidFill>
                <a:latin typeface="Arial" panose="020B0604020202020204" pitchFamily="34" charset="0"/>
                <a:ea typeface="+mn-ea"/>
                <a:cs typeface="Arial" panose="020B0604020202020204" pitchFamily="34" charset="0"/>
              </a:defRPr>
            </a:lvl3pPr>
            <a:lvl4pPr marL="267319" indent="-267319">
              <a:spcBef>
                <a:spcPts val="0"/>
              </a:spcBef>
              <a:defRPr lang="en-US" sz="1200" kern="1200" dirty="0">
                <a:solidFill>
                  <a:schemeClr val="bg1"/>
                </a:solidFill>
                <a:latin typeface="Arial" panose="020B0604020202020204" pitchFamily="34" charset="0"/>
                <a:ea typeface="+mn-ea"/>
                <a:cs typeface="Arial" panose="020B0604020202020204" pitchFamily="34" charset="0"/>
              </a:defRPr>
            </a:lvl4pPr>
            <a:lvl5pPr marL="285750" indent="-285750">
              <a:spcBef>
                <a:spcPts val="0"/>
              </a:spcBef>
              <a:defRPr lang="en-GB" sz="1100" kern="1200" dirty="0">
                <a:solidFill>
                  <a:schemeClr val="bg1"/>
                </a:solidFill>
                <a:latin typeface="Arial" panose="020B0604020202020204" pitchFamily="34" charset="0"/>
                <a:ea typeface="+mn-ea"/>
                <a:cs typeface="Arial" panose="020B0604020202020204" pitchFamily="34" charset="0"/>
              </a:defRPr>
            </a:lvl5pPr>
          </a:lstStyle>
          <a:p>
            <a:pPr marL="267319" lvl="0" indent="-267319" algn="l" defTabSz="685434" rtl="0" eaLnBrk="1" latinLnBrk="0" hangingPunct="1">
              <a:spcBef>
                <a:spcPct val="20000"/>
              </a:spcBef>
              <a:spcAft>
                <a:spcPts val="600"/>
              </a:spcAft>
              <a:buClr>
                <a:schemeClr val="tx2"/>
              </a:buClr>
              <a:buSzPct val="70000"/>
              <a:buFont typeface="Arial" panose="020B0604020202020204" pitchFamily="34" charset="0"/>
              <a:buChar char="►"/>
              <a:tabLst/>
            </a:pPr>
            <a:r>
              <a:rPr lang="en-US" dirty="0"/>
              <a:t>Edit Master text styles</a:t>
            </a:r>
          </a:p>
          <a:p>
            <a:pPr marL="534639" lvl="1" indent="-267319" algn="l" defTabSz="685434" rtl="0" eaLnBrk="1" latinLnBrk="0" hangingPunct="1">
              <a:spcBef>
                <a:spcPct val="20000"/>
              </a:spcBef>
              <a:spcAft>
                <a:spcPts val="600"/>
              </a:spcAft>
              <a:buClr>
                <a:schemeClr val="tx2"/>
              </a:buClr>
              <a:buSzPct val="70000"/>
              <a:buFont typeface="Arial" panose="020B0604020202020204" pitchFamily="34" charset="0"/>
              <a:buChar char="►"/>
              <a:tabLst/>
            </a:pPr>
            <a:r>
              <a:rPr lang="en-US" dirty="0"/>
              <a:t>Second level</a:t>
            </a:r>
          </a:p>
          <a:p>
            <a:pPr marL="801958" lvl="2" indent="-267319" algn="l" defTabSz="685434" rtl="0" eaLnBrk="1" latinLnBrk="0" hangingPunct="1">
              <a:spcBef>
                <a:spcPct val="20000"/>
              </a:spcBef>
              <a:spcAft>
                <a:spcPts val="600"/>
              </a:spcAft>
              <a:buClr>
                <a:schemeClr val="tx2"/>
              </a:buClr>
              <a:buSzPct val="70000"/>
              <a:buFont typeface="Arial" panose="020B0604020202020204" pitchFamily="34" charset="0"/>
              <a:buChar char="►"/>
              <a:tabLst/>
            </a:pPr>
            <a:r>
              <a:rPr lang="en-US" dirty="0"/>
              <a:t>Third level</a:t>
            </a:r>
          </a:p>
          <a:p>
            <a:pPr marL="1069277" lvl="3" indent="-267319" algn="l" defTabSz="685434" rtl="0" eaLnBrk="1" latinLnBrk="0" hangingPunct="1">
              <a:spcBef>
                <a:spcPct val="20000"/>
              </a:spcBef>
              <a:spcAft>
                <a:spcPts val="600"/>
              </a:spcAft>
              <a:buClr>
                <a:schemeClr val="tx2"/>
              </a:buClr>
              <a:buSzPct val="70000"/>
              <a:buFont typeface="Arial" panose="020B0604020202020204" pitchFamily="34" charset="0"/>
              <a:buChar char="►"/>
              <a:tabLst/>
            </a:pPr>
            <a:r>
              <a:rPr lang="en-US" dirty="0"/>
              <a:t>Fourth level</a:t>
            </a:r>
          </a:p>
          <a:p>
            <a:pPr marL="1336597" lvl="4" indent="-267319" algn="l" defTabSz="685434" rtl="0" eaLnBrk="1" latinLnBrk="0" hangingPunct="1">
              <a:spcBef>
                <a:spcPct val="20000"/>
              </a:spcBef>
              <a:spcAft>
                <a:spcPts val="600"/>
              </a:spcAft>
              <a:buClr>
                <a:schemeClr val="tx2"/>
              </a:buClr>
              <a:buSzPct val="70000"/>
              <a:buFont typeface="Arial" panose="020B0604020202020204" pitchFamily="34" charset="0"/>
              <a:buChar char="►"/>
              <a:tabLst/>
            </a:pPr>
            <a:r>
              <a:rPr lang="en-US" dirty="0"/>
              <a:t>Fifth level</a:t>
            </a:r>
            <a:endParaRPr lang="en-GB" dirty="0"/>
          </a:p>
        </p:txBody>
      </p:sp>
    </p:spTree>
    <p:extLst>
      <p:ext uri="{BB962C8B-B14F-4D97-AF65-F5344CB8AC3E}">
        <p14:creationId xmlns:p14="http://schemas.microsoft.com/office/powerpoint/2010/main" val="3140154818"/>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 preserve="1">
  <p:cSld name="Standard slide_no 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0" y="201600"/>
            <a:ext cx="8229600" cy="860400"/>
          </a:xfrm>
        </p:spPr>
        <p:txBody>
          <a:bodyPr/>
          <a:lstStyle>
            <a:lvl1pPr>
              <a:defRPr>
                <a:solidFill>
                  <a:schemeClr val="bg1"/>
                </a:solidFill>
                <a:latin typeface="+mn-lt"/>
                <a:cs typeface="Arial"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457200" y="1425598"/>
            <a:ext cx="8229600" cy="4698977"/>
          </a:xfrm>
        </p:spPr>
        <p:txBody>
          <a:bodyPr/>
          <a:lstStyle>
            <a:lvl1pPr marL="0" indent="0">
              <a:buNone/>
              <a:defRPr>
                <a:solidFill>
                  <a:schemeClr val="bg1"/>
                </a:solidFill>
                <a:latin typeface="+mn-lt"/>
                <a:cs typeface="Arial" pitchFamily="34" charset="0"/>
              </a:defRPr>
            </a:lvl1pPr>
            <a:lvl2pPr marL="0" indent="0">
              <a:buNone/>
              <a:defRPr>
                <a:solidFill>
                  <a:schemeClr val="bg1"/>
                </a:solidFill>
                <a:latin typeface="+mn-lt"/>
                <a:cs typeface="Arial" pitchFamily="34" charset="0"/>
              </a:defRPr>
            </a:lvl2pPr>
            <a:lvl3pPr marL="0" indent="0">
              <a:buNone/>
              <a:defRPr>
                <a:solidFill>
                  <a:schemeClr val="bg1"/>
                </a:solidFill>
                <a:latin typeface="+mn-lt"/>
                <a:cs typeface="Arial" pitchFamily="34" charset="0"/>
              </a:defRPr>
            </a:lvl3pPr>
            <a:lvl4pPr marL="0" indent="0">
              <a:buNone/>
              <a:defRPr>
                <a:solidFill>
                  <a:schemeClr val="bg1"/>
                </a:solidFill>
                <a:latin typeface="+mn-lt"/>
                <a:cs typeface="Arial" pitchFamily="34" charset="0"/>
              </a:defRPr>
            </a:lvl4pPr>
            <a:lvl5pPr marL="0" indent="0">
              <a:buNone/>
              <a:defRPr>
                <a:solidFill>
                  <a:schemeClr val="bg1"/>
                </a:solidFill>
                <a:latin typeface="+mn-lt"/>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Line 10"/>
          <p:cNvSpPr>
            <a:spLocks noChangeShapeType="1"/>
          </p:cNvSpPr>
          <p:nvPr userDrawn="1"/>
        </p:nvSpPr>
        <p:spPr bwMode="auto">
          <a:xfrm>
            <a:off x="457200" y="1044000"/>
            <a:ext cx="82296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latin typeface="+mn-lt"/>
              <a:cs typeface="Arial" pitchFamily="34" charset="0"/>
            </a:endParaRP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p>
            <a:r>
              <a:rPr lang="en-US" dirty="0"/>
              <a:t>Tax structuring for exempt organizations</a:t>
            </a:r>
            <a:endParaRPr lang="en-GB" dirty="0"/>
          </a:p>
        </p:txBody>
      </p:sp>
      <p:sp>
        <p:nvSpPr>
          <p:cNvPr id="9" name="Line 11"/>
          <p:cNvSpPr>
            <a:spLocks noChangeShapeType="1"/>
          </p:cNvSpPr>
          <p:nvPr userDrawn="1"/>
        </p:nvSpPr>
        <p:spPr bwMode="auto">
          <a:xfrm>
            <a:off x="457200" y="6242400"/>
            <a:ext cx="82296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33526937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 preserve="1">
  <p:cSld name="Standard slide_no_first_level_bullets">
    <p:spTree>
      <p:nvGrpSpPr>
        <p:cNvPr id="1" name=""/>
        <p:cNvGrpSpPr/>
        <p:nvPr/>
      </p:nvGrpSpPr>
      <p:grpSpPr>
        <a:xfrm>
          <a:off x="0" y="0"/>
          <a:ext cx="0" cy="0"/>
          <a:chOff x="0" y="0"/>
          <a:chExt cx="0" cy="0"/>
        </a:xfrm>
      </p:grpSpPr>
      <p:sp>
        <p:nvSpPr>
          <p:cNvPr id="2" name="Title 1"/>
          <p:cNvSpPr>
            <a:spLocks noGrp="1"/>
          </p:cNvSpPr>
          <p:nvPr>
            <p:ph type="title"/>
          </p:nvPr>
        </p:nvSpPr>
        <p:spPr>
          <a:xfrm>
            <a:off x="457200" y="201600"/>
            <a:ext cx="8229600" cy="860400"/>
          </a:xfrm>
        </p:spPr>
        <p:txBody>
          <a:bodyPr/>
          <a:lstStyle>
            <a:lvl1pPr>
              <a:defRPr>
                <a:solidFill>
                  <a:schemeClr val="bg1"/>
                </a:solidFill>
                <a:latin typeface="+mn-lt"/>
                <a:cs typeface="Arial" pitchFamily="34" charset="0"/>
              </a:defRPr>
            </a:lvl1pPr>
          </a:lstStyle>
          <a:p>
            <a:r>
              <a:rPr lang="en-US" dirty="0"/>
              <a:t>Click to edit Master title style</a:t>
            </a:r>
            <a:endParaRPr lang="en-GB" dirty="0"/>
          </a:p>
        </p:txBody>
      </p:sp>
      <p:sp>
        <p:nvSpPr>
          <p:cNvPr id="3" name="Content Placeholder 2"/>
          <p:cNvSpPr>
            <a:spLocks noGrp="1"/>
          </p:cNvSpPr>
          <p:nvPr>
            <p:ph idx="1"/>
          </p:nvPr>
        </p:nvSpPr>
        <p:spPr>
          <a:xfrm>
            <a:off x="457200" y="1425598"/>
            <a:ext cx="8229600" cy="4698977"/>
          </a:xfrm>
        </p:spPr>
        <p:txBody>
          <a:bodyPr/>
          <a:lstStyle>
            <a:lvl1pPr marL="0" indent="0">
              <a:buNone/>
              <a:defRPr>
                <a:solidFill>
                  <a:schemeClr val="bg1"/>
                </a:solidFill>
                <a:latin typeface="+mn-lt"/>
                <a:cs typeface="Arial" pitchFamily="34" charset="0"/>
              </a:defRPr>
            </a:lvl1pPr>
            <a:lvl2pPr marL="356616">
              <a:defRPr>
                <a:solidFill>
                  <a:schemeClr val="bg1"/>
                </a:solidFill>
                <a:latin typeface="+mn-lt"/>
                <a:cs typeface="Arial" pitchFamily="34" charset="0"/>
              </a:defRPr>
            </a:lvl2pPr>
            <a:lvl3pPr marL="713232">
              <a:defRPr>
                <a:solidFill>
                  <a:schemeClr val="bg1"/>
                </a:solidFill>
                <a:latin typeface="+mn-lt"/>
                <a:cs typeface="Arial" pitchFamily="34" charset="0"/>
              </a:defRPr>
            </a:lvl3pPr>
            <a:lvl4pPr marL="1069848">
              <a:defRPr>
                <a:solidFill>
                  <a:schemeClr val="bg1"/>
                </a:solidFill>
                <a:latin typeface="+mn-lt"/>
                <a:cs typeface="Arial" pitchFamily="34" charset="0"/>
              </a:defRPr>
            </a:lvl4pPr>
            <a:lvl5pPr marL="1426464">
              <a:defRPr>
                <a:solidFill>
                  <a:schemeClr val="bg1"/>
                </a:solidFill>
                <a:latin typeface="+mn-lt"/>
                <a:cs typeface="Arial" pitchFamily="34" charset="0"/>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7" name="Line 10"/>
          <p:cNvSpPr>
            <a:spLocks noChangeShapeType="1"/>
          </p:cNvSpPr>
          <p:nvPr userDrawn="1"/>
        </p:nvSpPr>
        <p:spPr bwMode="auto">
          <a:xfrm>
            <a:off x="457200" y="1044000"/>
            <a:ext cx="82296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latin typeface="+mn-lt"/>
              <a:cs typeface="Arial" pitchFamily="34" charset="0"/>
            </a:endParaRP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p>
            <a:r>
              <a:rPr lang="en-US" dirty="0"/>
              <a:t>Tax structuring for exempt organizations</a:t>
            </a:r>
            <a:endParaRPr lang="en-GB" dirty="0"/>
          </a:p>
        </p:txBody>
      </p:sp>
      <p:sp>
        <p:nvSpPr>
          <p:cNvPr id="9" name="Line 11"/>
          <p:cNvSpPr>
            <a:spLocks noChangeShapeType="1"/>
          </p:cNvSpPr>
          <p:nvPr userDrawn="1"/>
        </p:nvSpPr>
        <p:spPr bwMode="auto">
          <a:xfrm>
            <a:off x="457200" y="6242400"/>
            <a:ext cx="82296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2235630148"/>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01600"/>
            <a:ext cx="8229600" cy="860400"/>
          </a:xfrm>
        </p:spPr>
        <p:txBody>
          <a:bodyPr/>
          <a:lstStyle>
            <a:lvl1pPr>
              <a:defRPr>
                <a:solidFill>
                  <a:schemeClr val="bg1"/>
                </a:solidFill>
              </a:defRPr>
            </a:lvl1pPr>
          </a:lstStyle>
          <a:p>
            <a:r>
              <a:rPr lang="en-US" dirty="0"/>
              <a:t>Click to edit Master title style</a:t>
            </a:r>
            <a:endParaRPr lang="en-GB" dirty="0"/>
          </a:p>
        </p:txBody>
      </p:sp>
      <p:sp>
        <p:nvSpPr>
          <p:cNvPr id="7" name="Line 10"/>
          <p:cNvSpPr>
            <a:spLocks noChangeShapeType="1"/>
          </p:cNvSpPr>
          <p:nvPr userDrawn="1"/>
        </p:nvSpPr>
        <p:spPr bwMode="auto">
          <a:xfrm>
            <a:off x="457200" y="1044000"/>
            <a:ext cx="82296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8" name="Line 11"/>
          <p:cNvSpPr>
            <a:spLocks noChangeShapeType="1"/>
          </p:cNvSpPr>
          <p:nvPr userDrawn="1"/>
        </p:nvSpPr>
        <p:spPr bwMode="auto">
          <a:xfrm>
            <a:off x="457200" y="6242400"/>
            <a:ext cx="82296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p>
            <a:r>
              <a:rPr lang="en-US" dirty="0"/>
              <a:t>Tax structuring for exempt organizations</a:t>
            </a:r>
            <a:endParaRPr lang="en-GB" dirty="0"/>
          </a:p>
        </p:txBody>
      </p:sp>
    </p:spTree>
    <p:extLst>
      <p:ext uri="{BB962C8B-B14F-4D97-AF65-F5344CB8AC3E}">
        <p14:creationId xmlns:p14="http://schemas.microsoft.com/office/powerpoint/2010/main" val="84354151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457200" y="201600"/>
            <a:ext cx="8229600" cy="860400"/>
          </a:xfrm>
        </p:spPr>
        <p:txBody>
          <a:bodyPr/>
          <a:lstStyle>
            <a:lvl1pPr>
              <a:defRPr>
                <a:solidFill>
                  <a:schemeClr val="bg1"/>
                </a:solidFill>
              </a:defRPr>
            </a:lvl1pPr>
          </a:lstStyle>
          <a:p>
            <a:r>
              <a:rPr lang="en-US" dirty="0"/>
              <a:t>Click to edit Master title style</a:t>
            </a:r>
            <a:endParaRPr lang="en-GB" dirty="0"/>
          </a:p>
        </p:txBody>
      </p:sp>
      <p:sp>
        <p:nvSpPr>
          <p:cNvPr id="8" name="Line 11"/>
          <p:cNvSpPr>
            <a:spLocks noChangeShapeType="1"/>
          </p:cNvSpPr>
          <p:nvPr userDrawn="1"/>
        </p:nvSpPr>
        <p:spPr bwMode="auto">
          <a:xfrm>
            <a:off x="457200" y="6242400"/>
            <a:ext cx="82296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p>
            <a:r>
              <a:rPr lang="en-US" dirty="0"/>
              <a:t>Tax structuring for exempt organizations</a:t>
            </a:r>
            <a:endParaRPr lang="en-GB" dirty="0"/>
          </a:p>
        </p:txBody>
      </p:sp>
    </p:spTree>
    <p:extLst>
      <p:ext uri="{BB962C8B-B14F-4D97-AF65-F5344CB8AC3E}">
        <p14:creationId xmlns:p14="http://schemas.microsoft.com/office/powerpoint/2010/main" val="290558697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woObj" preserve="1">
  <p:cSld name="Two columns, no headings">
    <p:spTree>
      <p:nvGrpSpPr>
        <p:cNvPr id="1" name=""/>
        <p:cNvGrpSpPr/>
        <p:nvPr/>
      </p:nvGrpSpPr>
      <p:grpSpPr>
        <a:xfrm>
          <a:off x="0" y="0"/>
          <a:ext cx="0" cy="0"/>
          <a:chOff x="0" y="0"/>
          <a:chExt cx="0" cy="0"/>
        </a:xfrm>
      </p:grpSpPr>
      <p:sp>
        <p:nvSpPr>
          <p:cNvPr id="2" name="Title 1"/>
          <p:cNvSpPr>
            <a:spLocks noGrp="1"/>
          </p:cNvSpPr>
          <p:nvPr>
            <p:ph type="title"/>
          </p:nvPr>
        </p:nvSpPr>
        <p:spPr>
          <a:xfrm>
            <a:off x="457200" y="201600"/>
            <a:ext cx="8229600" cy="86040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457200" y="1426464"/>
            <a:ext cx="4038600" cy="4691061"/>
          </a:xfr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8200" y="1426464"/>
            <a:ext cx="4038600" cy="4691061"/>
          </a:xfr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Line 10"/>
          <p:cNvSpPr>
            <a:spLocks noChangeShapeType="1"/>
          </p:cNvSpPr>
          <p:nvPr userDrawn="1"/>
        </p:nvSpPr>
        <p:spPr bwMode="auto">
          <a:xfrm>
            <a:off x="457200" y="1044000"/>
            <a:ext cx="82296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12" name="Line 11"/>
          <p:cNvSpPr>
            <a:spLocks noChangeShapeType="1"/>
          </p:cNvSpPr>
          <p:nvPr userDrawn="1"/>
        </p:nvSpPr>
        <p:spPr bwMode="auto">
          <a:xfrm>
            <a:off x="457200" y="6242400"/>
            <a:ext cx="82296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p>
            <a:r>
              <a:rPr lang="en-US" dirty="0"/>
              <a:t>Tax structuring for exempt organizations</a:t>
            </a:r>
            <a:endParaRPr lang="en-GB" dirty="0"/>
          </a:p>
        </p:txBody>
      </p:sp>
    </p:spTree>
    <p:extLst>
      <p:ext uri="{BB962C8B-B14F-4D97-AF65-F5344CB8AC3E}">
        <p14:creationId xmlns:p14="http://schemas.microsoft.com/office/powerpoint/2010/main" val="387077160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wo columns with headings">
    <p:spTree>
      <p:nvGrpSpPr>
        <p:cNvPr id="1" name=""/>
        <p:cNvGrpSpPr/>
        <p:nvPr/>
      </p:nvGrpSpPr>
      <p:grpSpPr>
        <a:xfrm>
          <a:off x="0" y="0"/>
          <a:ext cx="0" cy="0"/>
          <a:chOff x="0" y="0"/>
          <a:chExt cx="0" cy="0"/>
        </a:xfrm>
      </p:grpSpPr>
      <p:sp>
        <p:nvSpPr>
          <p:cNvPr id="2" name="Title 1"/>
          <p:cNvSpPr>
            <a:spLocks noGrp="1"/>
          </p:cNvSpPr>
          <p:nvPr>
            <p:ph type="title"/>
          </p:nvPr>
        </p:nvSpPr>
        <p:spPr>
          <a:xfrm>
            <a:off x="457200" y="201600"/>
            <a:ext cx="8229600" cy="860400"/>
          </a:xfrm>
        </p:spPr>
        <p:txBody>
          <a:bodyPr/>
          <a:lstStyle>
            <a:lvl1pPr>
              <a:defRPr>
                <a:solidFill>
                  <a:schemeClr val="bg1"/>
                </a:solidFill>
              </a:defRPr>
            </a:lvl1pPr>
          </a:lstStyle>
          <a:p>
            <a:r>
              <a:rPr lang="en-US" dirty="0"/>
              <a:t>Click to edit Master title style</a:t>
            </a:r>
            <a:endParaRPr lang="en-GB" dirty="0"/>
          </a:p>
        </p:txBody>
      </p:sp>
      <p:sp>
        <p:nvSpPr>
          <p:cNvPr id="3" name="Content Placeholder 2"/>
          <p:cNvSpPr>
            <a:spLocks noGrp="1"/>
          </p:cNvSpPr>
          <p:nvPr>
            <p:ph sz="half" idx="1"/>
          </p:nvPr>
        </p:nvSpPr>
        <p:spPr>
          <a:xfrm>
            <a:off x="457200" y="2121113"/>
            <a:ext cx="4042800" cy="3994963"/>
          </a:xfr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51200" y="2121113"/>
            <a:ext cx="4042800" cy="3994963"/>
          </a:xfrm>
        </p:spPr>
        <p:txBody>
          <a:bodyPr/>
          <a:lstStyle>
            <a:lvl1pPr>
              <a:defRPr sz="2400">
                <a:solidFill>
                  <a:schemeClr val="bg1"/>
                </a:solidFill>
              </a:defRPr>
            </a:lvl1pPr>
            <a:lvl2pPr>
              <a:defRPr sz="2400">
                <a:solidFill>
                  <a:schemeClr val="bg1"/>
                </a:solidFill>
              </a:defRPr>
            </a:lvl2pPr>
            <a:lvl3pPr>
              <a:defRPr sz="2000">
                <a:solidFill>
                  <a:schemeClr val="bg1"/>
                </a:solidFill>
              </a:defRPr>
            </a:lvl3pPr>
            <a:lvl4pPr>
              <a:defRPr sz="1800">
                <a:solidFill>
                  <a:schemeClr val="bg1"/>
                </a:solidFill>
              </a:defRPr>
            </a:lvl4pPr>
            <a:lvl5pPr>
              <a:defRPr sz="1800">
                <a:solidFill>
                  <a:schemeClr val="bg1"/>
                </a:solidFill>
              </a:defRPr>
            </a:lvl5pPr>
            <a:lvl6pPr>
              <a:defRPr sz="1800"/>
            </a:lvl6pPr>
            <a:lvl7pPr>
              <a:defRPr sz="1800"/>
            </a:lvl7pPr>
            <a:lvl8pPr>
              <a:defRPr sz="1800"/>
            </a:lvl8pPr>
            <a:lvl9pPr>
              <a:defRPr sz="18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8" name="Line 10"/>
          <p:cNvSpPr>
            <a:spLocks noChangeShapeType="1"/>
          </p:cNvSpPr>
          <p:nvPr userDrawn="1"/>
        </p:nvSpPr>
        <p:spPr bwMode="auto">
          <a:xfrm>
            <a:off x="457200" y="1044000"/>
            <a:ext cx="8229600" cy="0"/>
          </a:xfrm>
          <a:prstGeom prst="line">
            <a:avLst/>
          </a:prstGeom>
          <a:noFill/>
          <a:ln w="19050">
            <a:solidFill>
              <a:schemeClr val="accent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10" name="Text Placeholder 9"/>
          <p:cNvSpPr>
            <a:spLocks noGrp="1"/>
          </p:cNvSpPr>
          <p:nvPr>
            <p:ph type="body" sz="quarter" idx="12"/>
          </p:nvPr>
        </p:nvSpPr>
        <p:spPr>
          <a:xfrm>
            <a:off x="457200" y="1426464"/>
            <a:ext cx="4042800" cy="640800"/>
          </a:xfrm>
        </p:spPr>
        <p:txBody>
          <a:bodyPr anchor="t" anchorCtr="0"/>
          <a:lstStyle>
            <a:lvl1pPr>
              <a:buNone/>
              <a:defRPr b="1">
                <a:solidFill>
                  <a:schemeClr val="bg1"/>
                </a:solidFill>
              </a:defRPr>
            </a:lvl1pPr>
          </a:lstStyle>
          <a:p>
            <a:pPr lvl="0"/>
            <a:endParaRPr lang="en-GB" dirty="0"/>
          </a:p>
        </p:txBody>
      </p:sp>
      <p:sp>
        <p:nvSpPr>
          <p:cNvPr id="11" name="Text Placeholder 9"/>
          <p:cNvSpPr>
            <a:spLocks noGrp="1"/>
          </p:cNvSpPr>
          <p:nvPr>
            <p:ph type="body" sz="quarter" idx="13"/>
          </p:nvPr>
        </p:nvSpPr>
        <p:spPr>
          <a:xfrm>
            <a:off x="4651200" y="1426464"/>
            <a:ext cx="4042800" cy="640800"/>
          </a:xfrm>
        </p:spPr>
        <p:txBody>
          <a:bodyPr anchor="t" anchorCtr="0"/>
          <a:lstStyle>
            <a:lvl1pPr>
              <a:buNone/>
              <a:defRPr b="1">
                <a:solidFill>
                  <a:schemeClr val="bg1"/>
                </a:solidFill>
              </a:defRPr>
            </a:lvl1pPr>
          </a:lstStyle>
          <a:p>
            <a:pPr lvl="0"/>
            <a:endParaRPr lang="en-GB" dirty="0"/>
          </a:p>
        </p:txBody>
      </p:sp>
      <p:sp>
        <p:nvSpPr>
          <p:cNvPr id="9" name="Line 11"/>
          <p:cNvSpPr>
            <a:spLocks noChangeShapeType="1"/>
          </p:cNvSpPr>
          <p:nvPr userDrawn="1"/>
        </p:nvSpPr>
        <p:spPr bwMode="auto">
          <a:xfrm>
            <a:off x="457200" y="6242400"/>
            <a:ext cx="82296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
        <p:nvSpPr>
          <p:cNvPr id="5" name="Date Placeholder 4"/>
          <p:cNvSpPr>
            <a:spLocks noGrp="1"/>
          </p:cNvSpPr>
          <p:nvPr>
            <p:ph type="dt" sz="half" idx="14"/>
          </p:nvPr>
        </p:nvSpPr>
        <p:spPr/>
        <p:txBody>
          <a:bodyPr/>
          <a:lstStyle>
            <a:lvl1pPr>
              <a:defRPr/>
            </a:lvl1pPr>
          </a:lstStyle>
          <a:p>
            <a:endParaRPr lang="en-US" dirty="0"/>
          </a:p>
        </p:txBody>
      </p:sp>
      <p:sp>
        <p:nvSpPr>
          <p:cNvPr id="6" name="Footer Placeholder 5"/>
          <p:cNvSpPr>
            <a:spLocks noGrp="1"/>
          </p:cNvSpPr>
          <p:nvPr>
            <p:ph type="ftr" sz="quarter" idx="15"/>
          </p:nvPr>
        </p:nvSpPr>
        <p:spPr/>
        <p:txBody>
          <a:bodyPr/>
          <a:lstStyle/>
          <a:p>
            <a:r>
              <a:rPr lang="en-US" dirty="0"/>
              <a:t>Tax structuring for exempt organizations</a:t>
            </a:r>
            <a:endParaRPr lang="en-GB" dirty="0"/>
          </a:p>
        </p:txBody>
      </p:sp>
    </p:spTree>
    <p:extLst>
      <p:ext uri="{BB962C8B-B14F-4D97-AF65-F5344CB8AC3E}">
        <p14:creationId xmlns:p14="http://schemas.microsoft.com/office/powerpoint/2010/main" val="403476740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Key statement">
    <p:spTree>
      <p:nvGrpSpPr>
        <p:cNvPr id="1" name=""/>
        <p:cNvGrpSpPr/>
        <p:nvPr/>
      </p:nvGrpSpPr>
      <p:grpSpPr>
        <a:xfrm>
          <a:off x="0" y="0"/>
          <a:ext cx="0" cy="0"/>
          <a:chOff x="0" y="0"/>
          <a:chExt cx="0" cy="0"/>
        </a:xfrm>
      </p:grpSpPr>
      <p:sp>
        <p:nvSpPr>
          <p:cNvPr id="3" name="Text Placeholder 2"/>
          <p:cNvSpPr>
            <a:spLocks noGrp="1"/>
          </p:cNvSpPr>
          <p:nvPr>
            <p:ph type="body" sz="quarter" idx="11"/>
          </p:nvPr>
        </p:nvSpPr>
        <p:spPr>
          <a:xfrm>
            <a:off x="455614" y="1025525"/>
            <a:ext cx="8229600" cy="1643063"/>
          </a:xfrm>
        </p:spPr>
        <p:txBody>
          <a:bodyPr/>
          <a:lstStyle>
            <a:lvl1pPr marL="0" indent="0" algn="l">
              <a:lnSpc>
                <a:spcPct val="85000"/>
              </a:lnSpc>
              <a:spcBef>
                <a:spcPts val="0"/>
              </a:spcBef>
              <a:buNone/>
              <a:defRPr sz="5000" b="1">
                <a:solidFill>
                  <a:schemeClr val="bg2"/>
                </a:solidFill>
                <a:latin typeface="+mn-lt"/>
              </a:defRPr>
            </a:lvl1pPr>
            <a:lvl2pPr marL="0" indent="0">
              <a:buNone/>
              <a:defRPr/>
            </a:lvl2pPr>
            <a:lvl3pPr marL="0" indent="0">
              <a:buNone/>
              <a:defRPr/>
            </a:lvl3pPr>
            <a:lvl4pPr marL="0" indent="0">
              <a:buNone/>
              <a:defRPr/>
            </a:lvl4pPr>
            <a:lvl5pPr marL="0" indent="0">
              <a:buNone/>
              <a:defRPr/>
            </a:lvl5pPr>
          </a:lstStyle>
          <a:p>
            <a:pPr lvl="0"/>
            <a:r>
              <a:rPr lang="en-US" dirty="0"/>
              <a:t>Click to edit Master text styles</a:t>
            </a:r>
          </a:p>
        </p:txBody>
      </p:sp>
      <p:sp>
        <p:nvSpPr>
          <p:cNvPr id="5" name="Line 11"/>
          <p:cNvSpPr>
            <a:spLocks noChangeShapeType="1"/>
          </p:cNvSpPr>
          <p:nvPr userDrawn="1"/>
        </p:nvSpPr>
        <p:spPr bwMode="auto">
          <a:xfrm>
            <a:off x="457200" y="6242400"/>
            <a:ext cx="8229600" cy="0"/>
          </a:xfrm>
          <a:prstGeom prst="line">
            <a:avLst/>
          </a:prstGeom>
          <a:noFill/>
          <a:ln w="3175">
            <a:solidFill>
              <a:srgbClr val="808080"/>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latin typeface="+mn-lt"/>
            </a:endParaRPr>
          </a:p>
        </p:txBody>
      </p:sp>
      <p:sp>
        <p:nvSpPr>
          <p:cNvPr id="2" name="Date Placeholder 1"/>
          <p:cNvSpPr>
            <a:spLocks noGrp="1"/>
          </p:cNvSpPr>
          <p:nvPr>
            <p:ph type="dt" sz="half" idx="12"/>
          </p:nvPr>
        </p:nvSpPr>
        <p:spPr/>
        <p:txBody>
          <a:bodyPr/>
          <a:lstStyle>
            <a:lvl1pPr>
              <a:defRPr/>
            </a:lvl1pPr>
          </a:lstStyle>
          <a:p>
            <a:endParaRPr lang="en-US" dirty="0"/>
          </a:p>
        </p:txBody>
      </p:sp>
      <p:sp>
        <p:nvSpPr>
          <p:cNvPr id="4" name="Footer Placeholder 3"/>
          <p:cNvSpPr>
            <a:spLocks noGrp="1"/>
          </p:cNvSpPr>
          <p:nvPr>
            <p:ph type="ftr" sz="quarter" idx="13"/>
          </p:nvPr>
        </p:nvSpPr>
        <p:spPr/>
        <p:txBody>
          <a:bodyPr/>
          <a:lstStyle/>
          <a:p>
            <a:r>
              <a:rPr lang="en-US" dirty="0"/>
              <a:t>Tax structuring for exempt organizations</a:t>
            </a:r>
            <a:endParaRPr lang="en-GB" dirty="0"/>
          </a:p>
        </p:txBody>
      </p:sp>
    </p:spTree>
    <p:extLst>
      <p:ext uri="{BB962C8B-B14F-4D97-AF65-F5344CB8AC3E}">
        <p14:creationId xmlns:p14="http://schemas.microsoft.com/office/powerpoint/2010/main" val="3327453262"/>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Divider 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201168"/>
            <a:ext cx="82296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dirty="0"/>
              <a:t>Click to edit Master title style</a:t>
            </a:r>
          </a:p>
        </p:txBody>
      </p:sp>
      <p:sp>
        <p:nvSpPr>
          <p:cNvPr id="6" name="Freeform 5"/>
          <p:cNvSpPr>
            <a:spLocks/>
          </p:cNvSpPr>
          <p:nvPr userDrawn="1"/>
        </p:nvSpPr>
        <p:spPr bwMode="gray">
          <a:xfrm>
            <a:off x="457200" y="1042416"/>
            <a:ext cx="82296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solidFill>
            <a:schemeClr val="accent2"/>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p>
            <a:r>
              <a:rPr lang="en-US" dirty="0"/>
              <a:t>Tax structuring for exempt organizations</a:t>
            </a:r>
            <a:endParaRPr lang="en-GB" dirty="0"/>
          </a:p>
        </p:txBody>
      </p:sp>
    </p:spTree>
    <p:extLst>
      <p:ext uri="{BB962C8B-B14F-4D97-AF65-F5344CB8AC3E}">
        <p14:creationId xmlns:p14="http://schemas.microsoft.com/office/powerpoint/2010/main" val="602962880"/>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Divider 2">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201168"/>
            <a:ext cx="82296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dirty="0"/>
              <a:t>Click to edit Master title style</a:t>
            </a:r>
          </a:p>
        </p:txBody>
      </p:sp>
      <p:sp>
        <p:nvSpPr>
          <p:cNvPr id="6" name="Freeform 5"/>
          <p:cNvSpPr>
            <a:spLocks/>
          </p:cNvSpPr>
          <p:nvPr userDrawn="1"/>
        </p:nvSpPr>
        <p:spPr bwMode="gray">
          <a:xfrm>
            <a:off x="457200" y="1042416"/>
            <a:ext cx="82296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solidFill>
            <a:schemeClr val="accent1"/>
          </a:solid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p>
            <a:r>
              <a:rPr lang="en-US" dirty="0"/>
              <a:t>Tax structuring for exempt organizations</a:t>
            </a:r>
            <a:endParaRPr lang="en-GB" dirty="0"/>
          </a:p>
        </p:txBody>
      </p:sp>
    </p:spTree>
    <p:extLst>
      <p:ext uri="{BB962C8B-B14F-4D97-AF65-F5344CB8AC3E}">
        <p14:creationId xmlns:p14="http://schemas.microsoft.com/office/powerpoint/2010/main" val="227412778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Divider 3">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201168"/>
            <a:ext cx="82296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solidFill>
                  <a:schemeClr val="bg1"/>
                </a:solidFill>
              </a:defRPr>
            </a:lvl1pPr>
          </a:lstStyle>
          <a:p>
            <a:pPr lvl="0" algn="l" fontAlgn="base">
              <a:lnSpc>
                <a:spcPct val="85000"/>
              </a:lnSpc>
              <a:spcAft>
                <a:spcPct val="0"/>
              </a:spcAft>
            </a:pPr>
            <a:r>
              <a:rPr lang="en-US" dirty="0"/>
              <a:t>Click to edit Master title style</a:t>
            </a:r>
          </a:p>
        </p:txBody>
      </p:sp>
      <p:sp>
        <p:nvSpPr>
          <p:cNvPr id="5" name="Freeform 5"/>
          <p:cNvSpPr>
            <a:spLocks/>
          </p:cNvSpPr>
          <p:nvPr userDrawn="1"/>
        </p:nvSpPr>
        <p:spPr bwMode="gray">
          <a:xfrm>
            <a:off x="457200" y="1040400"/>
            <a:ext cx="82296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blipFill dpi="0" rotWithShape="1">
            <a:blip r:embed="rId2" cstate="print"/>
            <a:srcRect/>
            <a:stretch>
              <a:fillRect/>
            </a:stretch>
          </a:blipFill>
          <a:ln w="9525">
            <a:noFill/>
            <a:round/>
            <a:headEnd/>
            <a:tailEnd/>
          </a:ln>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p>
            <a:r>
              <a:rPr lang="en-US" dirty="0"/>
              <a:t>Tax structuring for exempt organizations</a:t>
            </a:r>
            <a:endParaRPr lang="en-GB" dirty="0"/>
          </a:p>
        </p:txBody>
      </p:sp>
    </p:spTree>
    <p:extLst>
      <p:ext uri="{BB962C8B-B14F-4D97-AF65-F5344CB8AC3E}">
        <p14:creationId xmlns:p14="http://schemas.microsoft.com/office/powerpoint/2010/main" val="33352071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94200"/>
            <a:ext cx="8229600" cy="590400"/>
          </a:xfrm>
        </p:spPr>
        <p:txBody>
          <a:bodyPr vert="horz" lIns="0" tIns="0" rIns="0" bIns="0" rtlCol="0" anchor="t" anchorCtr="0">
            <a:noAutofit/>
          </a:bodyPr>
          <a:lstStyle>
            <a:lvl1pPr>
              <a:defRPr lang="en-GB" dirty="0"/>
            </a:lvl1pPr>
          </a:lstStyle>
          <a:p>
            <a:pPr lvl="0"/>
            <a:r>
              <a:rPr lang="en-US" dirty="0"/>
              <a:t>Standard slide</a:t>
            </a:r>
            <a:endParaRPr lang="en-GB" dirty="0"/>
          </a:p>
        </p:txBody>
      </p:sp>
      <p:sp>
        <p:nvSpPr>
          <p:cNvPr id="3" name="Line 10">
            <a:extLst>
              <a:ext uri="{FF2B5EF4-FFF2-40B4-BE49-F238E27FC236}">
                <a16:creationId xmlns:a16="http://schemas.microsoft.com/office/drawing/2014/main" id="{C6ED45EA-07D7-4BE4-95D9-CBB2131796AC}"/>
              </a:ext>
            </a:extLst>
          </p:cNvPr>
          <p:cNvSpPr>
            <a:spLocks noChangeShapeType="1"/>
          </p:cNvSpPr>
          <p:nvPr userDrawn="1"/>
        </p:nvSpPr>
        <p:spPr bwMode="auto">
          <a:xfrm>
            <a:off x="457201" y="907750"/>
            <a:ext cx="8258782"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119042610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Empty">
    <p:spTree>
      <p:nvGrpSpPr>
        <p:cNvPr id="1" name=""/>
        <p:cNvGrpSpPr/>
        <p:nvPr/>
      </p:nvGrpSpPr>
      <p:grpSpPr>
        <a:xfrm>
          <a:off x="0" y="0"/>
          <a:ext cx="0" cy="0"/>
          <a:chOff x="0" y="0"/>
          <a:chExt cx="0" cy="0"/>
        </a:xfrm>
      </p:grpSpPr>
      <p:sp>
        <p:nvSpPr>
          <p:cNvPr id="7" name="Line 11"/>
          <p:cNvSpPr>
            <a:spLocks noChangeShapeType="1"/>
          </p:cNvSpPr>
          <p:nvPr userDrawn="1"/>
        </p:nvSpPr>
        <p:spPr bwMode="auto">
          <a:xfrm>
            <a:off x="455613" y="6243638"/>
            <a:ext cx="8229600" cy="0"/>
          </a:xfrm>
          <a:prstGeom prst="line">
            <a:avLst/>
          </a:prstGeom>
          <a:noFill/>
          <a:ln w="3175">
            <a:solidFill>
              <a:srgbClr val="808080"/>
            </a:solidFill>
            <a:round/>
            <a:headEnd/>
            <a:tailEnd/>
          </a:ln>
          <a:effectLst/>
        </p:spPr>
        <p:txBody>
          <a:bodyPr wrap="none" anchor="ctr"/>
          <a:lstStyle/>
          <a:p>
            <a:endParaRPr lang="en-US" noProof="0" dirty="0">
              <a:solidFill>
                <a:schemeClr val="bg1"/>
              </a:solidFill>
            </a:endParaRPr>
          </a:p>
        </p:txBody>
      </p:sp>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p>
            <a:r>
              <a:rPr lang="en-US" dirty="0"/>
              <a:t>Tax structuring for exempt organizations</a:t>
            </a:r>
            <a:endParaRPr lang="en-GB" dirty="0"/>
          </a:p>
        </p:txBody>
      </p:sp>
    </p:spTree>
    <p:extLst>
      <p:ext uri="{BB962C8B-B14F-4D97-AF65-F5344CB8AC3E}">
        <p14:creationId xmlns:p14="http://schemas.microsoft.com/office/powerpoint/2010/main" val="305274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preserve="1" userDrawn="1">
  <p:cSld name="Final legal text">
    <p:spTree>
      <p:nvGrpSpPr>
        <p:cNvPr id="1" name=""/>
        <p:cNvGrpSpPr/>
        <p:nvPr/>
      </p:nvGrpSpPr>
      <p:grpSpPr>
        <a:xfrm>
          <a:off x="0" y="0"/>
          <a:ext cx="0" cy="0"/>
          <a:chOff x="0" y="0"/>
          <a:chExt cx="0" cy="0"/>
        </a:xfrm>
      </p:grpSpPr>
      <p:sp>
        <p:nvSpPr>
          <p:cNvPr id="8" name="Content Placeholder 2"/>
          <p:cNvSpPr>
            <a:spLocks noGrp="1"/>
          </p:cNvSpPr>
          <p:nvPr>
            <p:ph idx="1"/>
          </p:nvPr>
        </p:nvSpPr>
        <p:spPr>
          <a:xfrm>
            <a:off x="455612" y="719139"/>
            <a:ext cx="3506400" cy="5210062"/>
          </a:xfrm>
        </p:spPr>
        <p:txBody>
          <a:bodyPr/>
          <a:lstStyle>
            <a:lvl1pPr marL="0" indent="0" algn="l" defTabSz="995363" rtl="0" fontAlgn="base">
              <a:lnSpc>
                <a:spcPct val="100000"/>
              </a:lnSpc>
              <a:spcBef>
                <a:spcPct val="70000"/>
              </a:spcBef>
              <a:spcAft>
                <a:spcPct val="0"/>
              </a:spcAft>
              <a:buSzPct val="100000"/>
              <a:buNone/>
              <a:defRPr lang="en-US" sz="1200" kern="1200" noProof="0" dirty="0" smtClean="0">
                <a:solidFill>
                  <a:schemeClr val="bg1"/>
                </a:solidFill>
                <a:latin typeface="+mn-lt"/>
                <a:ea typeface="+mn-ea"/>
                <a:cs typeface="Arial" pitchFamily="34" charset="0"/>
              </a:defRPr>
            </a:lvl1pPr>
            <a:lvl2pPr marL="0" indent="0" algn="l" defTabSz="995363" rtl="0" fontAlgn="base">
              <a:lnSpc>
                <a:spcPct val="100000"/>
              </a:lnSpc>
              <a:spcBef>
                <a:spcPct val="0"/>
              </a:spcBef>
              <a:spcAft>
                <a:spcPct val="0"/>
              </a:spcAft>
              <a:buSzPct val="100000"/>
              <a:buNone/>
              <a:defRPr lang="en-US" sz="900" b="1" kern="1200" noProof="0" dirty="0" smtClean="0">
                <a:solidFill>
                  <a:schemeClr val="bg1"/>
                </a:solidFill>
                <a:latin typeface="+mn-lt"/>
                <a:ea typeface="+mn-ea"/>
                <a:cs typeface="Arial" pitchFamily="34" charset="0"/>
              </a:defRPr>
            </a:lvl2pPr>
            <a:lvl3pPr marL="176213" indent="-176213" algn="l" defTabSz="995363" rtl="0" fontAlgn="base">
              <a:lnSpc>
                <a:spcPct val="100000"/>
              </a:lnSpc>
              <a:spcBef>
                <a:spcPct val="0"/>
              </a:spcBef>
              <a:spcAft>
                <a:spcPct val="0"/>
              </a:spcAft>
              <a:buClr>
                <a:schemeClr val="accent2"/>
              </a:buClr>
              <a:buSzPct val="70000"/>
              <a:buFont typeface="Arial" pitchFamily="34" charset="0"/>
              <a:buChar char="►"/>
              <a:defRPr lang="en-US" sz="900" b="1" kern="1200" noProof="0" dirty="0" smtClean="0">
                <a:solidFill>
                  <a:schemeClr val="bg1"/>
                </a:solidFill>
                <a:latin typeface="+mn-lt"/>
                <a:ea typeface="+mn-ea"/>
                <a:cs typeface="Arial" pitchFamily="34" charset="0"/>
              </a:defRPr>
            </a:lvl3pPr>
            <a:lvl4pPr marL="0" indent="0" algn="l" defTabSz="995363" rtl="0" fontAlgn="base">
              <a:lnSpc>
                <a:spcPct val="100000"/>
              </a:lnSpc>
              <a:spcBef>
                <a:spcPct val="0"/>
              </a:spcBef>
              <a:spcAft>
                <a:spcPct val="0"/>
              </a:spcAft>
              <a:buSzPct val="100000"/>
              <a:buNone/>
              <a:defRPr lang="en-US" sz="800" kern="1200" noProof="0" dirty="0" smtClean="0">
                <a:solidFill>
                  <a:schemeClr val="bg1"/>
                </a:solidFill>
                <a:latin typeface="+mn-lt"/>
                <a:ea typeface="+mn-ea"/>
                <a:cs typeface="Arial" pitchFamily="34" charset="0"/>
              </a:defRPr>
            </a:lvl4pPr>
            <a:lvl5pPr marL="188913" indent="-188913" algn="l" defTabSz="995363" rtl="0" fontAlgn="base">
              <a:lnSpc>
                <a:spcPct val="100000"/>
              </a:lnSpc>
              <a:spcBef>
                <a:spcPct val="0"/>
              </a:spcBef>
              <a:spcAft>
                <a:spcPct val="0"/>
              </a:spcAft>
              <a:buClr>
                <a:schemeClr val="accent2"/>
              </a:buClr>
              <a:buSzPct val="70000"/>
              <a:buFont typeface="Arial" pitchFamily="34" charset="0"/>
              <a:buChar char="►"/>
              <a:defRPr lang="en-US" sz="800" kern="1200" noProof="0" dirty="0">
                <a:solidFill>
                  <a:schemeClr val="bg1"/>
                </a:solidFill>
                <a:latin typeface="+mn-lt"/>
                <a:ea typeface="+mn-ea"/>
                <a:cs typeface="Arial" pitchFamily="34" charset="0"/>
              </a:defRPr>
            </a:lvl5pPr>
          </a:lstStyle>
          <a:p>
            <a:pPr lvl="0"/>
            <a:r>
              <a:rPr lang="en-US" noProof="0" dirty="0"/>
              <a:t>Click to edit Master text styles</a:t>
            </a:r>
          </a:p>
          <a:p>
            <a:pPr lvl="1"/>
            <a:r>
              <a:rPr lang="en-US" noProof="0" dirty="0"/>
              <a:t>Second level</a:t>
            </a:r>
          </a:p>
          <a:p>
            <a:pPr lvl="2"/>
            <a:r>
              <a:rPr lang="en-US" noProof="0" dirty="0"/>
              <a:t>Third level</a:t>
            </a:r>
          </a:p>
          <a:p>
            <a:pPr lvl="3"/>
            <a:r>
              <a:rPr lang="en-US" noProof="0" dirty="0"/>
              <a:t>Fourth level</a:t>
            </a:r>
          </a:p>
          <a:p>
            <a:pPr lvl="4"/>
            <a:r>
              <a:rPr lang="en-US" noProof="0" dirty="0"/>
              <a:t>Fifth level</a:t>
            </a:r>
          </a:p>
        </p:txBody>
      </p:sp>
    </p:spTree>
    <p:extLst>
      <p:ext uri="{BB962C8B-B14F-4D97-AF65-F5344CB8AC3E}">
        <p14:creationId xmlns:p14="http://schemas.microsoft.com/office/powerpoint/2010/main" val="134741294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540504260"/>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userDrawn="1">
  <p:cSld name="1_Divider 1">
    <p:spTree>
      <p:nvGrpSpPr>
        <p:cNvPr id="1" name=""/>
        <p:cNvGrpSpPr/>
        <p:nvPr/>
      </p:nvGrpSpPr>
      <p:grpSpPr>
        <a:xfrm>
          <a:off x="0" y="0"/>
          <a:ext cx="0" cy="0"/>
          <a:chOff x="0" y="0"/>
          <a:chExt cx="0" cy="0"/>
        </a:xfrm>
      </p:grpSpPr>
      <p:sp>
        <p:nvSpPr>
          <p:cNvPr id="4" name="Title Placeholder 1"/>
          <p:cNvSpPr>
            <a:spLocks noGrp="1"/>
          </p:cNvSpPr>
          <p:nvPr>
            <p:ph type="title"/>
          </p:nvPr>
        </p:nvSpPr>
        <p:spPr>
          <a:xfrm>
            <a:off x="457200" y="201168"/>
            <a:ext cx="8229600" cy="804672"/>
          </a:xfrm>
          <a:prstGeom prst="rect">
            <a:avLst/>
          </a:prstGeom>
          <a:noFill/>
          <a:ln w="9525">
            <a:noFill/>
            <a:miter lim="800000"/>
            <a:headEnd/>
            <a:tailEnd/>
          </a:ln>
          <a:effectLst/>
        </p:spPr>
        <p:txBody>
          <a:bodyPr vert="horz" wrap="square" lIns="0" tIns="0" rIns="0" bIns="0" numCol="1" anchor="t" anchorCtr="0" compatLnSpc="1">
            <a:prstTxWarp prst="textNoShape">
              <a:avLst/>
            </a:prstTxWarp>
          </a:bodyPr>
          <a:lstStyle>
            <a:lvl1pPr algn="l">
              <a:defRPr/>
            </a:lvl1pPr>
          </a:lstStyle>
          <a:p>
            <a:pPr lvl="0" algn="l" fontAlgn="base">
              <a:lnSpc>
                <a:spcPct val="85000"/>
              </a:lnSpc>
              <a:spcAft>
                <a:spcPct val="0"/>
              </a:spcAft>
            </a:pPr>
            <a:r>
              <a:rPr lang="en-US" dirty="0"/>
              <a:t>Click to edit Master title style</a:t>
            </a:r>
          </a:p>
        </p:txBody>
      </p:sp>
      <p:sp>
        <p:nvSpPr>
          <p:cNvPr id="6" name="Freeform 5"/>
          <p:cNvSpPr>
            <a:spLocks/>
          </p:cNvSpPr>
          <p:nvPr userDrawn="1"/>
        </p:nvSpPr>
        <p:spPr bwMode="black">
          <a:xfrm>
            <a:off x="457200" y="1040400"/>
            <a:ext cx="8229600" cy="5184775"/>
          </a:xfrm>
          <a:custGeom>
            <a:avLst/>
            <a:gdLst/>
            <a:ahLst/>
            <a:cxnLst>
              <a:cxn ang="0">
                <a:pos x="0" y="0"/>
              </a:cxn>
              <a:cxn ang="0">
                <a:pos x="0" y="3266"/>
              </a:cxn>
              <a:cxn ang="0">
                <a:pos x="5184" y="2352"/>
              </a:cxn>
              <a:cxn ang="0">
                <a:pos x="5184" y="0"/>
              </a:cxn>
              <a:cxn ang="0">
                <a:pos x="0" y="0"/>
              </a:cxn>
            </a:cxnLst>
            <a:rect l="0" t="0" r="r" b="b"/>
            <a:pathLst>
              <a:path w="5184" h="3266">
                <a:moveTo>
                  <a:pt x="0" y="0"/>
                </a:moveTo>
                <a:lnTo>
                  <a:pt x="0" y="3266"/>
                </a:lnTo>
                <a:lnTo>
                  <a:pt x="5184" y="2352"/>
                </a:lnTo>
                <a:lnTo>
                  <a:pt x="5184" y="0"/>
                </a:lnTo>
                <a:lnTo>
                  <a:pt x="0" y="0"/>
                </a:lnTo>
                <a:close/>
              </a:path>
            </a:pathLst>
          </a:custGeom>
          <a:blipFill dpi="0" rotWithShape="1">
            <a:blip r:embed="rId2">
              <a:extLst>
                <a:ext uri="{BEBA8EAE-BF5A-486C-A8C5-ECC9F3942E4B}">
                  <a14:imgProps xmlns:a14="http://schemas.microsoft.com/office/drawing/2010/main">
                    <a14:imgLayer r:embed="rId3">
                      <a14:imgEffect>
                        <a14:colorTemperature colorTemp="11500"/>
                      </a14:imgEffect>
                      <a14:imgEffect>
                        <a14:saturation sat="200000"/>
                      </a14:imgEffect>
                      <a14:imgEffect>
                        <a14:brightnessContrast bright="100000" contrast="100000"/>
                      </a14:imgEffect>
                    </a14:imgLayer>
                  </a14:imgProps>
                </a:ext>
              </a:extLst>
            </a:blip>
            <a:srcRect/>
            <a:tile tx="-488950" ty="0" sx="100000" sy="100000" flip="none" algn="tl"/>
          </a:blipFill>
          <a:ln w="9525">
            <a:noFill/>
            <a:round/>
            <a:headEnd/>
            <a:tailEnd/>
          </a:ln>
        </p:spPr>
        <p:txBody>
          <a:bodyPr vert="horz" wrap="square" lIns="91440" tIns="45720" rIns="91440" bIns="45720" numCol="1" anchor="t" anchorCtr="0" compatLnSpc="1">
            <a:prstTxWarp prst="textNoShape">
              <a:avLst/>
            </a:prstTxWarp>
          </a:bodyPr>
          <a:lstStyle/>
          <a:p>
            <a:endParaRPr lang="en-GB" dirty="0"/>
          </a:p>
        </p:txBody>
      </p:sp>
      <p:sp>
        <p:nvSpPr>
          <p:cNvPr id="5" name="Footer Placeholder 2"/>
          <p:cNvSpPr>
            <a:spLocks noGrp="1"/>
          </p:cNvSpPr>
          <p:nvPr>
            <p:ph type="ftr" sz="quarter" idx="11"/>
          </p:nvPr>
        </p:nvSpPr>
        <p:spPr>
          <a:xfrm>
            <a:off x="2588400" y="6501764"/>
            <a:ext cx="3434400" cy="201168"/>
          </a:xfrm>
        </p:spPr>
        <p:txBody>
          <a:bodyPr/>
          <a:lstStyle/>
          <a:p>
            <a:r>
              <a:rPr lang="en-US" dirty="0"/>
              <a:t>Tax structuring for exempt organizations</a:t>
            </a:r>
            <a:endParaRPr lang="en-GB" dirty="0"/>
          </a:p>
        </p:txBody>
      </p:sp>
    </p:spTree>
    <p:extLst>
      <p:ext uri="{BB962C8B-B14F-4D97-AF65-F5344CB8AC3E}">
        <p14:creationId xmlns:p14="http://schemas.microsoft.com/office/powerpoint/2010/main" val="270495107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cSld name="3_Standard slide">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57201" y="294200"/>
            <a:ext cx="8229600" cy="590400"/>
          </a:xfrm>
        </p:spPr>
        <p:txBody>
          <a:bodyPr vert="horz" lIns="0" tIns="0" rIns="0" bIns="0" rtlCol="0" anchor="t" anchorCtr="0">
            <a:noAutofit/>
          </a:bodyPr>
          <a:lstStyle>
            <a:lvl1pPr>
              <a:defRPr lang="en-GB" dirty="0"/>
            </a:lvl1pPr>
          </a:lstStyle>
          <a:p>
            <a:pPr lvl="0"/>
            <a:r>
              <a:rPr lang="en-US" dirty="0"/>
              <a:t>Standard slide</a:t>
            </a:r>
            <a:endParaRPr lang="en-GB" dirty="0"/>
          </a:p>
        </p:txBody>
      </p:sp>
      <p:sp>
        <p:nvSpPr>
          <p:cNvPr id="3" name="Line 10">
            <a:extLst>
              <a:ext uri="{FF2B5EF4-FFF2-40B4-BE49-F238E27FC236}">
                <a16:creationId xmlns:a16="http://schemas.microsoft.com/office/drawing/2014/main" id="{C6ED45EA-07D7-4BE4-95D9-CBB2131796AC}"/>
              </a:ext>
            </a:extLst>
          </p:cNvPr>
          <p:cNvSpPr>
            <a:spLocks noChangeShapeType="1"/>
          </p:cNvSpPr>
          <p:nvPr userDrawn="1"/>
        </p:nvSpPr>
        <p:spPr bwMode="auto">
          <a:xfrm>
            <a:off x="457201" y="907750"/>
            <a:ext cx="8258782"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28679437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itle only, no line">
    <p:spTree>
      <p:nvGrpSpPr>
        <p:cNvPr id="1" name=""/>
        <p:cNvGrpSpPr/>
        <p:nvPr/>
      </p:nvGrpSpPr>
      <p:grpSpPr>
        <a:xfrm>
          <a:off x="0" y="0"/>
          <a:ext cx="0" cy="0"/>
          <a:chOff x="0" y="0"/>
          <a:chExt cx="0" cy="0"/>
        </a:xfrm>
      </p:grpSpPr>
      <p:sp>
        <p:nvSpPr>
          <p:cNvPr id="2" name="Title 1"/>
          <p:cNvSpPr>
            <a:spLocks noGrp="1"/>
          </p:cNvSpPr>
          <p:nvPr>
            <p:ph type="title"/>
          </p:nvPr>
        </p:nvSpPr>
        <p:spPr>
          <a:xfrm>
            <a:off x="457200" y="291973"/>
            <a:ext cx="8229600" cy="590880"/>
          </a:xfrm>
        </p:spPr>
        <p:txBody>
          <a:bodyPr vert="horz" lIns="0" tIns="0" rIns="0" bIns="0" rtlCol="0" anchor="t" anchorCtr="0">
            <a:noAutofit/>
          </a:bodyPr>
          <a:lstStyle>
            <a:lvl1pPr>
              <a:defRPr lang="en-GB" dirty="0"/>
            </a:lvl1pPr>
          </a:lstStyle>
          <a:p>
            <a:pPr lvl="0"/>
            <a:r>
              <a:rPr lang="en-US" dirty="0"/>
              <a:t>Click to edit Master title style</a:t>
            </a:r>
            <a:endParaRPr lang="en-GB" dirty="0"/>
          </a:p>
        </p:txBody>
      </p:sp>
      <p:sp>
        <p:nvSpPr>
          <p:cNvPr id="6" name="Line 10">
            <a:extLst>
              <a:ext uri="{FF2B5EF4-FFF2-40B4-BE49-F238E27FC236}">
                <a16:creationId xmlns:a16="http://schemas.microsoft.com/office/drawing/2014/main" id="{8E9B660A-29E5-49A2-9D87-2D7C78CC1148}"/>
              </a:ext>
            </a:extLst>
          </p:cNvPr>
          <p:cNvSpPr>
            <a:spLocks noChangeShapeType="1"/>
          </p:cNvSpPr>
          <p:nvPr userDrawn="1"/>
        </p:nvSpPr>
        <p:spPr bwMode="auto">
          <a:xfrm>
            <a:off x="457201" y="907750"/>
            <a:ext cx="8258782"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39226723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lumns with headings">
    <p:spTree>
      <p:nvGrpSpPr>
        <p:cNvPr id="1" name=""/>
        <p:cNvGrpSpPr/>
        <p:nvPr/>
      </p:nvGrpSpPr>
      <p:grpSpPr>
        <a:xfrm>
          <a:off x="0" y="0"/>
          <a:ext cx="0" cy="0"/>
          <a:chOff x="0" y="0"/>
          <a:chExt cx="0" cy="0"/>
        </a:xfrm>
      </p:grpSpPr>
      <p:sp>
        <p:nvSpPr>
          <p:cNvPr id="3" name="Content Placeholder 2"/>
          <p:cNvSpPr>
            <a:spLocks noGrp="1"/>
          </p:cNvSpPr>
          <p:nvPr>
            <p:ph sz="half" idx="1"/>
          </p:nvPr>
        </p:nvSpPr>
        <p:spPr>
          <a:xfrm>
            <a:off x="459247" y="1869441"/>
            <a:ext cx="4042800" cy="4220209"/>
          </a:xfrm>
        </p:spPr>
        <p:txBody>
          <a:bodyPr/>
          <a:lstStyle>
            <a:lvl1pPr marL="267319" indent="-267319">
              <a:buFont typeface="Arial" panose="020B0604020202020204" pitchFamily="34" charset="0"/>
              <a:buChar char="►"/>
              <a:defRPr sz="1499">
                <a:solidFill>
                  <a:schemeClr val="bg1"/>
                </a:solidFill>
                <a:latin typeface="Arial" panose="020B0604020202020204" pitchFamily="34" charset="0"/>
                <a:cs typeface="Arial" panose="020B0604020202020204" pitchFamily="34" charset="0"/>
              </a:defRPr>
            </a:lvl1pPr>
            <a:lvl2pPr marL="534639" indent="-267319">
              <a:buFont typeface="Arial" panose="020B0604020202020204" pitchFamily="34" charset="0"/>
              <a:buChar char="►"/>
              <a:defRPr sz="1349">
                <a:solidFill>
                  <a:schemeClr val="bg1"/>
                </a:solidFill>
                <a:latin typeface="Arial" panose="020B0604020202020204" pitchFamily="34" charset="0"/>
                <a:cs typeface="Arial" panose="020B0604020202020204" pitchFamily="34" charset="0"/>
              </a:defRPr>
            </a:lvl2pPr>
            <a:lvl3pPr marL="801958" indent="-267319">
              <a:buFont typeface="Arial" panose="020B0604020202020204" pitchFamily="34" charset="0"/>
              <a:buChar char="►"/>
              <a:defRPr sz="1199">
                <a:solidFill>
                  <a:schemeClr val="bg1"/>
                </a:solidFill>
                <a:latin typeface="Arial" panose="020B0604020202020204" pitchFamily="34" charset="0"/>
                <a:cs typeface="Arial" panose="020B0604020202020204" pitchFamily="34" charset="0"/>
              </a:defRPr>
            </a:lvl3pPr>
            <a:lvl4pPr marL="1069277" indent="-267319">
              <a:buFont typeface="Arial" panose="020B0604020202020204" pitchFamily="34" charset="0"/>
              <a:buChar char="►"/>
              <a:defRPr sz="1049">
                <a:solidFill>
                  <a:schemeClr val="bg1"/>
                </a:solidFill>
                <a:latin typeface="Arial" panose="020B0604020202020204" pitchFamily="34" charset="0"/>
                <a:cs typeface="Arial" panose="020B0604020202020204" pitchFamily="34" charset="0"/>
              </a:defRPr>
            </a:lvl4pPr>
            <a:lvl5pPr marL="1336597" indent="-267319">
              <a:buFont typeface="Arial" panose="020B0604020202020204" pitchFamily="34" charset="0"/>
              <a:buChar char="►"/>
              <a:defRPr sz="900">
                <a:solidFill>
                  <a:schemeClr val="bg1"/>
                </a:solidFill>
                <a:latin typeface="Arial" panose="020B0604020202020204" pitchFamily="34" charset="0"/>
                <a:cs typeface="Arial" panose="020B0604020202020204" pitchFamily="34" charset="0"/>
              </a:defRPr>
            </a:lvl5pPr>
            <a:lvl6pPr>
              <a:defRPr sz="1349"/>
            </a:lvl6pPr>
            <a:lvl7pPr>
              <a:defRPr sz="1349"/>
            </a:lvl7pPr>
            <a:lvl8pPr>
              <a:defRPr sz="1349"/>
            </a:lvl8pPr>
            <a:lvl9pPr>
              <a:defRPr sz="1349"/>
            </a:lvl9p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4" name="Content Placeholder 3"/>
          <p:cNvSpPr>
            <a:spLocks noGrp="1"/>
          </p:cNvSpPr>
          <p:nvPr>
            <p:ph sz="half" idx="2"/>
          </p:nvPr>
        </p:nvSpPr>
        <p:spPr>
          <a:xfrm>
            <a:off x="4647304" y="1869441"/>
            <a:ext cx="4042800" cy="4220209"/>
          </a:xfrm>
        </p:spPr>
        <p:txBody>
          <a:bodyPr/>
          <a:lstStyle>
            <a:lvl1pPr marL="267319" indent="-267319">
              <a:buFont typeface="Arial" panose="020B0604020202020204" pitchFamily="34" charset="0"/>
              <a:buChar char="►"/>
              <a:defRPr sz="1499">
                <a:solidFill>
                  <a:schemeClr val="bg1"/>
                </a:solidFill>
                <a:latin typeface="Arial" panose="020B0604020202020204" pitchFamily="34" charset="0"/>
                <a:cs typeface="Arial" panose="020B0604020202020204" pitchFamily="34" charset="0"/>
              </a:defRPr>
            </a:lvl1pPr>
            <a:lvl2pPr marL="534639" indent="-267319">
              <a:buFont typeface="Arial" panose="020B0604020202020204" pitchFamily="34" charset="0"/>
              <a:buChar char="►"/>
              <a:defRPr sz="1349">
                <a:solidFill>
                  <a:schemeClr val="bg1"/>
                </a:solidFill>
                <a:latin typeface="Arial" panose="020B0604020202020204" pitchFamily="34" charset="0"/>
                <a:cs typeface="Arial" panose="020B0604020202020204" pitchFamily="34" charset="0"/>
              </a:defRPr>
            </a:lvl2pPr>
            <a:lvl3pPr marL="801958" indent="-267319">
              <a:buFont typeface="Arial" panose="020B0604020202020204" pitchFamily="34" charset="0"/>
              <a:buChar char="►"/>
              <a:defRPr sz="1199">
                <a:solidFill>
                  <a:schemeClr val="bg1"/>
                </a:solidFill>
                <a:latin typeface="Arial" panose="020B0604020202020204" pitchFamily="34" charset="0"/>
                <a:cs typeface="Arial" panose="020B0604020202020204" pitchFamily="34" charset="0"/>
              </a:defRPr>
            </a:lvl3pPr>
            <a:lvl4pPr marL="1069277" indent="-267319">
              <a:buFont typeface="Arial" panose="020B0604020202020204" pitchFamily="34" charset="0"/>
              <a:buChar char="►"/>
              <a:defRPr sz="1049">
                <a:solidFill>
                  <a:schemeClr val="bg1"/>
                </a:solidFill>
                <a:latin typeface="Arial" panose="020B0604020202020204" pitchFamily="34" charset="0"/>
                <a:cs typeface="Arial" panose="020B0604020202020204" pitchFamily="34" charset="0"/>
              </a:defRPr>
            </a:lvl4pPr>
            <a:lvl5pPr marL="1336597" indent="-267319">
              <a:buFont typeface="Arial" panose="020B0604020202020204" pitchFamily="34" charset="0"/>
              <a:buChar char="►"/>
              <a:defRPr sz="900">
                <a:solidFill>
                  <a:schemeClr val="bg1"/>
                </a:solidFill>
                <a:latin typeface="Arial" panose="020B0604020202020204" pitchFamily="34" charset="0"/>
                <a:cs typeface="Arial" panose="020B0604020202020204" pitchFamily="34" charset="0"/>
              </a:defRPr>
            </a:lvl5pPr>
            <a:lvl6pPr>
              <a:defRPr sz="1349"/>
            </a:lvl6pPr>
            <a:lvl7pPr>
              <a:defRPr sz="1349"/>
            </a:lvl7pPr>
            <a:lvl8pPr>
              <a:defRPr sz="1349"/>
            </a:lvl8pPr>
            <a:lvl9pPr>
              <a:defRPr sz="1349"/>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dirty="0"/>
          </a:p>
        </p:txBody>
      </p:sp>
      <p:sp>
        <p:nvSpPr>
          <p:cNvPr id="10" name="Text Placeholder 9"/>
          <p:cNvSpPr>
            <a:spLocks noGrp="1"/>
          </p:cNvSpPr>
          <p:nvPr>
            <p:ph type="body" sz="quarter" idx="12"/>
          </p:nvPr>
        </p:nvSpPr>
        <p:spPr>
          <a:xfrm>
            <a:off x="457201" y="1137920"/>
            <a:ext cx="4042800" cy="640800"/>
          </a:xfrm>
        </p:spPr>
        <p:txBody>
          <a:bodyPr anchor="t" anchorCtr="0"/>
          <a:lstStyle>
            <a:lvl1pPr>
              <a:buNone/>
              <a:defRPr b="1">
                <a:solidFill>
                  <a:schemeClr val="bg1"/>
                </a:solidFill>
                <a:latin typeface="Arial" panose="020B0604020202020204" pitchFamily="34" charset="0"/>
                <a:cs typeface="Arial" panose="020B0604020202020204" pitchFamily="34" charset="0"/>
              </a:defRPr>
            </a:lvl1pPr>
          </a:lstStyle>
          <a:p>
            <a:pPr lvl="0"/>
            <a:r>
              <a:rPr lang="en-US" dirty="0"/>
              <a:t>Edit Master text styles</a:t>
            </a:r>
          </a:p>
        </p:txBody>
      </p:sp>
      <p:sp>
        <p:nvSpPr>
          <p:cNvPr id="11" name="Text Placeholder 9"/>
          <p:cNvSpPr>
            <a:spLocks noGrp="1"/>
          </p:cNvSpPr>
          <p:nvPr>
            <p:ph type="body" sz="quarter" idx="13"/>
          </p:nvPr>
        </p:nvSpPr>
        <p:spPr>
          <a:xfrm>
            <a:off x="4647304" y="1137920"/>
            <a:ext cx="4042800" cy="640800"/>
          </a:xfrm>
        </p:spPr>
        <p:txBody>
          <a:bodyPr anchor="t" anchorCtr="0"/>
          <a:lstStyle>
            <a:lvl1pPr>
              <a:buNone/>
              <a:defRPr b="1">
                <a:solidFill>
                  <a:schemeClr val="bg1"/>
                </a:solidFill>
                <a:latin typeface="Arial" panose="020B0604020202020204" pitchFamily="34" charset="0"/>
                <a:cs typeface="Arial" panose="020B0604020202020204" pitchFamily="34" charset="0"/>
              </a:defRPr>
            </a:lvl1pPr>
          </a:lstStyle>
          <a:p>
            <a:pPr lvl="0"/>
            <a:r>
              <a:rPr lang="en-US"/>
              <a:t>Edit Master text styles</a:t>
            </a:r>
          </a:p>
        </p:txBody>
      </p:sp>
      <p:sp>
        <p:nvSpPr>
          <p:cNvPr id="2" name="Title 1"/>
          <p:cNvSpPr>
            <a:spLocks noGrp="1"/>
          </p:cNvSpPr>
          <p:nvPr>
            <p:ph type="title"/>
          </p:nvPr>
        </p:nvSpPr>
        <p:spPr>
          <a:xfrm>
            <a:off x="457200" y="291973"/>
            <a:ext cx="8229600" cy="590880"/>
          </a:xfrm>
        </p:spPr>
        <p:txBody>
          <a:bodyPr vert="horz" lIns="0" tIns="0" rIns="0" bIns="0" rtlCol="0" anchor="t" anchorCtr="0">
            <a:noAutofit/>
          </a:bodyPr>
          <a:lstStyle>
            <a:lvl1pPr>
              <a:defRPr lang="en-US" dirty="0"/>
            </a:lvl1pPr>
          </a:lstStyle>
          <a:p>
            <a:pPr lvl="0"/>
            <a:r>
              <a:rPr lang="en-US" dirty="0"/>
              <a:t>Click to edit Master title style</a:t>
            </a:r>
          </a:p>
        </p:txBody>
      </p:sp>
      <p:sp>
        <p:nvSpPr>
          <p:cNvPr id="9" name="Line 10">
            <a:extLst>
              <a:ext uri="{FF2B5EF4-FFF2-40B4-BE49-F238E27FC236}">
                <a16:creationId xmlns:a16="http://schemas.microsoft.com/office/drawing/2014/main" id="{04B06CAE-5FB1-4603-B59C-091CBDD47D42}"/>
              </a:ext>
            </a:extLst>
          </p:cNvPr>
          <p:cNvSpPr>
            <a:spLocks noChangeShapeType="1"/>
          </p:cNvSpPr>
          <p:nvPr userDrawn="1"/>
        </p:nvSpPr>
        <p:spPr bwMode="auto">
          <a:xfrm>
            <a:off x="457201" y="907750"/>
            <a:ext cx="8258782" cy="0"/>
          </a:xfrm>
          <a:prstGeom prst="line">
            <a:avLst/>
          </a:prstGeom>
          <a:noFill/>
          <a:ln w="19050">
            <a:solidFill>
              <a:schemeClr val="tx2"/>
            </a:solidFill>
            <a:round/>
            <a:headEnd/>
            <a:tailEnd/>
          </a:ln>
          <a:effectLst/>
        </p:spPr>
        <p:txBody>
          <a:bodyPr wrap="none" anchor="ct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endParaRPr lang="en-US" noProof="0" dirty="0">
              <a:solidFill>
                <a:schemeClr val="bg1"/>
              </a:solidFill>
            </a:endParaRPr>
          </a:p>
        </p:txBody>
      </p:sp>
    </p:spTree>
    <p:extLst>
      <p:ext uri="{BB962C8B-B14F-4D97-AF65-F5344CB8AC3E}">
        <p14:creationId xmlns:p14="http://schemas.microsoft.com/office/powerpoint/2010/main" val="245789425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Divider 1">
    <p:spTree>
      <p:nvGrpSpPr>
        <p:cNvPr id="1" name=""/>
        <p:cNvGrpSpPr/>
        <p:nvPr/>
      </p:nvGrpSpPr>
      <p:grpSpPr>
        <a:xfrm>
          <a:off x="0" y="0"/>
          <a:ext cx="0" cy="0"/>
          <a:chOff x="0" y="0"/>
          <a:chExt cx="0" cy="0"/>
        </a:xfrm>
      </p:grpSpPr>
      <p:pic>
        <p:nvPicPr>
          <p:cNvPr id="10" name="Picture 9" descr="A group of people sitting at a table&#10;&#10;Description automatically generated">
            <a:extLst>
              <a:ext uri="{FF2B5EF4-FFF2-40B4-BE49-F238E27FC236}">
                <a16:creationId xmlns:a16="http://schemas.microsoft.com/office/drawing/2014/main" id="{49443019-6C3E-4CEF-BF66-4D8387CE90D9}"/>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5634" t="12806" r="17542" b="724"/>
          <a:stretch/>
        </p:blipFill>
        <p:spPr>
          <a:xfrm>
            <a:off x="0" y="-5009"/>
            <a:ext cx="9143957" cy="6863010"/>
          </a:xfrm>
          <a:prstGeom prst="rect">
            <a:avLst/>
          </a:prstGeom>
        </p:spPr>
      </p:pic>
      <p:sp>
        <p:nvSpPr>
          <p:cNvPr id="3" name="Rectangle 2">
            <a:extLst>
              <a:ext uri="{FF2B5EF4-FFF2-40B4-BE49-F238E27FC236}">
                <a16:creationId xmlns:a16="http://schemas.microsoft.com/office/drawing/2014/main" id="{FA2912F2-E728-4BB3-9095-27F2BC78B30B}"/>
              </a:ext>
            </a:extLst>
          </p:cNvPr>
          <p:cNvSpPr/>
          <p:nvPr userDrawn="1">
            <p:custDataLst>
              <p:tags r:id="rId1"/>
            </p:custDataLst>
          </p:nvPr>
        </p:nvSpPr>
        <p:spPr>
          <a:xfrm>
            <a:off x="0" y="3992359"/>
            <a:ext cx="9143957" cy="2865641"/>
          </a:xfrm>
          <a:prstGeom prst="rect">
            <a:avLst/>
          </a:prstGeom>
          <a:gradFill flip="none" rotWithShape="1">
            <a:gsLst>
              <a:gs pos="25000">
                <a:schemeClr val="bg2">
                  <a:alpha val="0"/>
                </a:schemeClr>
              </a:gs>
              <a:gs pos="100000">
                <a:schemeClr val="bg2">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1" dirty="0"/>
          </a:p>
        </p:txBody>
      </p:sp>
      <p:sp>
        <p:nvSpPr>
          <p:cNvPr id="4" name="Freeform 6">
            <a:extLst>
              <a:ext uri="{FF2B5EF4-FFF2-40B4-BE49-F238E27FC236}">
                <a16:creationId xmlns:a16="http://schemas.microsoft.com/office/drawing/2014/main" id="{81B14E6A-D707-47EF-92D4-6B3CBECA2CD6}"/>
              </a:ext>
            </a:extLst>
          </p:cNvPr>
          <p:cNvSpPr>
            <a:spLocks/>
          </p:cNvSpPr>
          <p:nvPr userDrawn="1"/>
        </p:nvSpPr>
        <p:spPr bwMode="gray">
          <a:xfrm>
            <a:off x="0" y="-5010"/>
            <a:ext cx="4046268" cy="3583410"/>
          </a:xfrm>
          <a:custGeom>
            <a:avLst/>
            <a:gdLst>
              <a:gd name="connsiteX0" fmla="*/ 0 w 10000"/>
              <a:gd name="connsiteY0" fmla="*/ 0 h 10000"/>
              <a:gd name="connsiteX1" fmla="*/ 10000 w 10000"/>
              <a:gd name="connsiteY1" fmla="*/ 0 h 10000"/>
              <a:gd name="connsiteX2" fmla="*/ 10000 w 10000"/>
              <a:gd name="connsiteY2" fmla="*/ 8019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8019"/>
                </a:lnTo>
                <a:lnTo>
                  <a:pt x="0" y="10000"/>
                </a:lnTo>
                <a:lnTo>
                  <a:pt x="0" y="0"/>
                </a:lnTo>
                <a:close/>
              </a:path>
            </a:pathLst>
          </a:custGeom>
          <a:solidFill>
            <a:srgbClr val="FFE600"/>
          </a:solidFill>
          <a:ln w="9525">
            <a:noFill/>
            <a:round/>
            <a:headEnd/>
            <a:tailEnd/>
          </a:ln>
          <a:effec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6" name="TextBox 5">
            <a:extLst>
              <a:ext uri="{FF2B5EF4-FFF2-40B4-BE49-F238E27FC236}">
                <a16:creationId xmlns:a16="http://schemas.microsoft.com/office/drawing/2014/main" id="{C8897F82-007C-4FDC-9FB4-EDE9B66E875A}"/>
              </a:ext>
            </a:extLst>
          </p:cNvPr>
          <p:cNvSpPr txBox="1"/>
          <p:nvPr userDrawn="1"/>
        </p:nvSpPr>
        <p:spPr>
          <a:xfrm>
            <a:off x="457200" y="6452108"/>
            <a:ext cx="1198880" cy="141577"/>
          </a:xfrm>
          <a:prstGeom prst="rect">
            <a:avLst/>
          </a:prstGeom>
          <a:noFill/>
        </p:spPr>
        <p:txBody>
          <a:bodyPr wrap="square" lIns="0" tIns="36576" rIns="0" bIns="0" rtlCol="0">
            <a:spAutoFit/>
          </a:bodyPr>
          <a:lstStyle/>
          <a:p>
            <a:pPr marL="0" indent="0" algn="l" defTabSz="914400" rtl="0" eaLnBrk="1" latinLnBrk="0" hangingPunct="1">
              <a:lnSpc>
                <a:spcPct val="85000"/>
              </a:lnSpc>
              <a:spcAft>
                <a:spcPts val="600"/>
              </a:spcAft>
              <a:buClr>
                <a:schemeClr val="accent2"/>
              </a:buClr>
              <a:buSzPct val="70000"/>
              <a:buFont typeface="Arial" pitchFamily="34" charset="0"/>
              <a:buNone/>
            </a:pPr>
            <a:r>
              <a:rPr lang="en-IN" sz="800" kern="1200" dirty="0">
                <a:solidFill>
                  <a:schemeClr val="bg1"/>
                </a:solidFill>
                <a:latin typeface="Arial" panose="020B0604020202020204" pitchFamily="34" charset="0"/>
                <a:ea typeface="+mn-ea"/>
                <a:cs typeface="Arial" panose="020B0604020202020204" pitchFamily="34" charset="0"/>
              </a:rPr>
              <a:t>Page </a:t>
            </a:r>
            <a:fld id="{C09C57FE-2B41-4461-8470-68075B689E17}" type="slidenum">
              <a:rPr lang="en-IN" sz="800" kern="1200" smtClean="0">
                <a:solidFill>
                  <a:schemeClr val="bg1"/>
                </a:solidFill>
                <a:latin typeface="Arial" panose="020B0604020202020204" pitchFamily="34" charset="0"/>
                <a:ea typeface="+mn-ea"/>
                <a:cs typeface="Arial" panose="020B0604020202020204" pitchFamily="34" charset="0"/>
              </a:rPr>
              <a:pPr marL="0" indent="0" algn="l" defTabSz="914400" rtl="0" eaLnBrk="1" latinLnBrk="0" hangingPunct="1">
                <a:lnSpc>
                  <a:spcPct val="85000"/>
                </a:lnSpc>
                <a:spcAft>
                  <a:spcPts val="600"/>
                </a:spcAft>
                <a:buClr>
                  <a:schemeClr val="accent2"/>
                </a:buClr>
                <a:buSzPct val="70000"/>
                <a:buFont typeface="Arial" pitchFamily="34" charset="0"/>
                <a:buNone/>
              </a:pPr>
              <a:t>‹#›</a:t>
            </a:fld>
            <a:endParaRPr lang="en-IN" sz="800" kern="1200" dirty="0">
              <a:solidFill>
                <a:schemeClr val="bg1"/>
              </a:solidFill>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5E305C30-ADBC-474A-996B-DD7E103A201F}"/>
              </a:ext>
            </a:extLst>
          </p:cNvPr>
          <p:cNvSpPr txBox="1"/>
          <p:nvPr userDrawn="1"/>
        </p:nvSpPr>
        <p:spPr>
          <a:xfrm>
            <a:off x="2548890" y="6452108"/>
            <a:ext cx="4046220" cy="141577"/>
          </a:xfrm>
          <a:prstGeom prst="rect">
            <a:avLst/>
          </a:prstGeom>
          <a:noFill/>
        </p:spPr>
        <p:txBody>
          <a:bodyPr wrap="square" lIns="0" tIns="36576" rIns="0" bIns="0" rtlCol="0">
            <a:spAutoFit/>
          </a:bodyPr>
          <a:lstStyle/>
          <a:p>
            <a:pPr marL="0" indent="0" algn="ctr" defTabSz="914400" rtl="0" eaLnBrk="1" latinLnBrk="0" hangingPunct="1">
              <a:lnSpc>
                <a:spcPct val="85000"/>
              </a:lnSpc>
              <a:spcAft>
                <a:spcPts val="600"/>
              </a:spcAft>
              <a:buClr>
                <a:schemeClr val="accent2"/>
              </a:buClr>
              <a:buSzPct val="70000"/>
              <a:buFont typeface="Arial" pitchFamily="34" charset="0"/>
              <a:buNone/>
            </a:pPr>
            <a:r>
              <a:rPr lang="en-US" sz="800" kern="1200" dirty="0">
                <a:solidFill>
                  <a:schemeClr val="bg1"/>
                </a:solidFill>
                <a:latin typeface="Arial" panose="020B0604020202020204" pitchFamily="34" charset="0"/>
                <a:ea typeface="+mn-ea"/>
                <a:cs typeface="Arial" panose="020B0604020202020204" pitchFamily="34" charset="0"/>
              </a:rPr>
              <a:t>EY Future Tax Leaders Program: exempt entities and structuring</a:t>
            </a:r>
            <a:endParaRPr lang="en-IN" sz="800" kern="1200" dirty="0">
              <a:solidFill>
                <a:schemeClr val="bg1"/>
              </a:solidFill>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6C670A53-7771-46D1-8CDF-E499C0123E2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84464" y="6246368"/>
            <a:ext cx="402504" cy="411480"/>
          </a:xfrm>
          <a:prstGeom prst="rect">
            <a:avLst/>
          </a:prstGeom>
        </p:spPr>
      </p:pic>
    </p:spTree>
    <p:extLst>
      <p:ext uri="{BB962C8B-B14F-4D97-AF65-F5344CB8AC3E}">
        <p14:creationId xmlns:p14="http://schemas.microsoft.com/office/powerpoint/2010/main" val="2781190511"/>
      </p:ext>
    </p:extLst>
  </p:cSld>
  <p:clrMapOvr>
    <a:masterClrMapping/>
  </p:clrMapOvr>
  <p:extLst>
    <p:ext uri="{DCECCB84-F9BA-43D5-87BE-67443E8EF086}">
      <p15:sldGuideLst xmlns:p15="http://schemas.microsoft.com/office/powerpoint/2012/main"/>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_Divider 1">
    <p:spTree>
      <p:nvGrpSpPr>
        <p:cNvPr id="1" name=""/>
        <p:cNvGrpSpPr/>
        <p:nvPr/>
      </p:nvGrpSpPr>
      <p:grpSpPr>
        <a:xfrm>
          <a:off x="0" y="0"/>
          <a:ext cx="0" cy="0"/>
          <a:chOff x="0" y="0"/>
          <a:chExt cx="0" cy="0"/>
        </a:xfrm>
      </p:grpSpPr>
      <p:pic>
        <p:nvPicPr>
          <p:cNvPr id="9" name="Picture 8" descr="A picture containing person, indoor, working, bowed instrument&#10;&#10;Description automatically generated">
            <a:extLst>
              <a:ext uri="{FF2B5EF4-FFF2-40B4-BE49-F238E27FC236}">
                <a16:creationId xmlns:a16="http://schemas.microsoft.com/office/drawing/2014/main" id="{257DC263-C7FB-4DF3-BBFD-4E12281B8F4C}"/>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l="11176"/>
          <a:stretch/>
        </p:blipFill>
        <p:spPr>
          <a:xfrm>
            <a:off x="-2" y="-5012"/>
            <a:ext cx="9143959" cy="6863011"/>
          </a:xfrm>
          <a:prstGeom prst="rect">
            <a:avLst/>
          </a:prstGeom>
        </p:spPr>
      </p:pic>
      <p:sp>
        <p:nvSpPr>
          <p:cNvPr id="3" name="Rectangle 2">
            <a:extLst>
              <a:ext uri="{FF2B5EF4-FFF2-40B4-BE49-F238E27FC236}">
                <a16:creationId xmlns:a16="http://schemas.microsoft.com/office/drawing/2014/main" id="{FA2912F2-E728-4BB3-9095-27F2BC78B30B}"/>
              </a:ext>
            </a:extLst>
          </p:cNvPr>
          <p:cNvSpPr/>
          <p:nvPr userDrawn="1">
            <p:custDataLst>
              <p:tags r:id="rId1"/>
            </p:custDataLst>
          </p:nvPr>
        </p:nvSpPr>
        <p:spPr>
          <a:xfrm>
            <a:off x="0" y="3992359"/>
            <a:ext cx="9143957" cy="2865641"/>
          </a:xfrm>
          <a:prstGeom prst="rect">
            <a:avLst/>
          </a:prstGeom>
          <a:gradFill flip="none" rotWithShape="1">
            <a:gsLst>
              <a:gs pos="25000">
                <a:schemeClr val="bg2">
                  <a:alpha val="0"/>
                </a:schemeClr>
              </a:gs>
              <a:gs pos="100000">
                <a:schemeClr val="bg2">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1" dirty="0"/>
          </a:p>
        </p:txBody>
      </p:sp>
      <p:sp>
        <p:nvSpPr>
          <p:cNvPr id="4" name="Freeform 6">
            <a:extLst>
              <a:ext uri="{FF2B5EF4-FFF2-40B4-BE49-F238E27FC236}">
                <a16:creationId xmlns:a16="http://schemas.microsoft.com/office/drawing/2014/main" id="{81B14E6A-D707-47EF-92D4-6B3CBECA2CD6}"/>
              </a:ext>
            </a:extLst>
          </p:cNvPr>
          <p:cNvSpPr>
            <a:spLocks/>
          </p:cNvSpPr>
          <p:nvPr userDrawn="1"/>
        </p:nvSpPr>
        <p:spPr bwMode="gray">
          <a:xfrm>
            <a:off x="0" y="-5010"/>
            <a:ext cx="4046268" cy="3583410"/>
          </a:xfrm>
          <a:custGeom>
            <a:avLst/>
            <a:gdLst>
              <a:gd name="connsiteX0" fmla="*/ 0 w 10000"/>
              <a:gd name="connsiteY0" fmla="*/ 0 h 10000"/>
              <a:gd name="connsiteX1" fmla="*/ 10000 w 10000"/>
              <a:gd name="connsiteY1" fmla="*/ 0 h 10000"/>
              <a:gd name="connsiteX2" fmla="*/ 10000 w 10000"/>
              <a:gd name="connsiteY2" fmla="*/ 8019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8019"/>
                </a:lnTo>
                <a:lnTo>
                  <a:pt x="0" y="10000"/>
                </a:lnTo>
                <a:lnTo>
                  <a:pt x="0" y="0"/>
                </a:lnTo>
                <a:close/>
              </a:path>
            </a:pathLst>
          </a:custGeom>
          <a:solidFill>
            <a:srgbClr val="FFE600"/>
          </a:solidFill>
          <a:ln w="9525">
            <a:noFill/>
            <a:round/>
            <a:headEnd/>
            <a:tailEnd/>
          </a:ln>
          <a:effec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6" name="TextBox 5">
            <a:extLst>
              <a:ext uri="{FF2B5EF4-FFF2-40B4-BE49-F238E27FC236}">
                <a16:creationId xmlns:a16="http://schemas.microsoft.com/office/drawing/2014/main" id="{C8897F82-007C-4FDC-9FB4-EDE9B66E875A}"/>
              </a:ext>
            </a:extLst>
          </p:cNvPr>
          <p:cNvSpPr txBox="1"/>
          <p:nvPr userDrawn="1"/>
        </p:nvSpPr>
        <p:spPr>
          <a:xfrm>
            <a:off x="457200" y="6452108"/>
            <a:ext cx="1198880" cy="141577"/>
          </a:xfrm>
          <a:prstGeom prst="rect">
            <a:avLst/>
          </a:prstGeom>
          <a:noFill/>
        </p:spPr>
        <p:txBody>
          <a:bodyPr wrap="square" lIns="0" tIns="36576" rIns="0" bIns="0" rtlCol="0">
            <a:spAutoFit/>
          </a:bodyPr>
          <a:lstStyle/>
          <a:p>
            <a:pPr marL="0" indent="0" algn="l" defTabSz="914400" rtl="0" eaLnBrk="1" latinLnBrk="0" hangingPunct="1">
              <a:lnSpc>
                <a:spcPct val="85000"/>
              </a:lnSpc>
              <a:spcAft>
                <a:spcPts val="600"/>
              </a:spcAft>
              <a:buClr>
                <a:schemeClr val="accent2"/>
              </a:buClr>
              <a:buSzPct val="70000"/>
              <a:buFont typeface="Arial" pitchFamily="34" charset="0"/>
              <a:buNone/>
            </a:pPr>
            <a:r>
              <a:rPr lang="en-IN" sz="800" kern="1200" dirty="0">
                <a:solidFill>
                  <a:schemeClr val="bg1"/>
                </a:solidFill>
                <a:latin typeface="Arial" panose="020B0604020202020204" pitchFamily="34" charset="0"/>
                <a:ea typeface="+mn-ea"/>
                <a:cs typeface="Arial" panose="020B0604020202020204" pitchFamily="34" charset="0"/>
              </a:rPr>
              <a:t>Page </a:t>
            </a:r>
            <a:fld id="{C09C57FE-2B41-4461-8470-68075B689E17}" type="slidenum">
              <a:rPr lang="en-IN" sz="800" kern="1200" smtClean="0">
                <a:solidFill>
                  <a:schemeClr val="bg1"/>
                </a:solidFill>
                <a:latin typeface="Arial" panose="020B0604020202020204" pitchFamily="34" charset="0"/>
                <a:ea typeface="+mn-ea"/>
                <a:cs typeface="Arial" panose="020B0604020202020204" pitchFamily="34" charset="0"/>
              </a:rPr>
              <a:pPr marL="0" indent="0" algn="l" defTabSz="914400" rtl="0" eaLnBrk="1" latinLnBrk="0" hangingPunct="1">
                <a:lnSpc>
                  <a:spcPct val="85000"/>
                </a:lnSpc>
                <a:spcAft>
                  <a:spcPts val="600"/>
                </a:spcAft>
                <a:buClr>
                  <a:schemeClr val="accent2"/>
                </a:buClr>
                <a:buSzPct val="70000"/>
                <a:buFont typeface="Arial" pitchFamily="34" charset="0"/>
                <a:buNone/>
              </a:pPr>
              <a:t>‹#›</a:t>
            </a:fld>
            <a:endParaRPr lang="en-IN" sz="800" kern="1200" dirty="0">
              <a:solidFill>
                <a:schemeClr val="bg1"/>
              </a:solidFill>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5E305C30-ADBC-474A-996B-DD7E103A201F}"/>
              </a:ext>
            </a:extLst>
          </p:cNvPr>
          <p:cNvSpPr txBox="1"/>
          <p:nvPr userDrawn="1"/>
        </p:nvSpPr>
        <p:spPr>
          <a:xfrm>
            <a:off x="2548890" y="6452108"/>
            <a:ext cx="4046220" cy="141577"/>
          </a:xfrm>
          <a:prstGeom prst="rect">
            <a:avLst/>
          </a:prstGeom>
          <a:noFill/>
        </p:spPr>
        <p:txBody>
          <a:bodyPr wrap="square" lIns="0" tIns="36576" rIns="0" bIns="0" rtlCol="0">
            <a:spAutoFit/>
          </a:bodyPr>
          <a:lstStyle/>
          <a:p>
            <a:pPr marL="0" indent="0" algn="ctr" defTabSz="914400" rtl="0" eaLnBrk="1" latinLnBrk="0" hangingPunct="1">
              <a:lnSpc>
                <a:spcPct val="85000"/>
              </a:lnSpc>
              <a:spcAft>
                <a:spcPts val="600"/>
              </a:spcAft>
              <a:buClr>
                <a:schemeClr val="accent2"/>
              </a:buClr>
              <a:buSzPct val="70000"/>
              <a:buFont typeface="Arial" pitchFamily="34" charset="0"/>
              <a:buNone/>
            </a:pPr>
            <a:r>
              <a:rPr lang="en-US" sz="800" kern="1200" dirty="0">
                <a:solidFill>
                  <a:schemeClr val="bg1"/>
                </a:solidFill>
                <a:latin typeface="Arial" panose="020B0604020202020204" pitchFamily="34" charset="0"/>
                <a:ea typeface="+mn-ea"/>
                <a:cs typeface="Arial" panose="020B0604020202020204" pitchFamily="34" charset="0"/>
              </a:rPr>
              <a:t>EY Future Tax Leaders Program: exempt entities and structuring</a:t>
            </a:r>
            <a:endParaRPr lang="en-IN" sz="800" kern="1200" dirty="0">
              <a:solidFill>
                <a:schemeClr val="bg1"/>
              </a:solidFill>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6C670A53-7771-46D1-8CDF-E499C0123E2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84464" y="6246368"/>
            <a:ext cx="402504" cy="411480"/>
          </a:xfrm>
          <a:prstGeom prst="rect">
            <a:avLst/>
          </a:prstGeom>
        </p:spPr>
      </p:pic>
    </p:spTree>
    <p:extLst>
      <p:ext uri="{BB962C8B-B14F-4D97-AF65-F5344CB8AC3E}">
        <p14:creationId xmlns:p14="http://schemas.microsoft.com/office/powerpoint/2010/main" val="2967555923"/>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2_Divider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8602FBB8-57CE-4350-8D84-51E3E203161E}"/>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t="33" b="33"/>
          <a:stretch/>
        </p:blipFill>
        <p:spPr>
          <a:xfrm>
            <a:off x="0" y="0"/>
            <a:ext cx="9144000" cy="6858000"/>
          </a:xfrm>
          <a:prstGeom prst="rect">
            <a:avLst/>
          </a:prstGeom>
        </p:spPr>
      </p:pic>
      <p:sp>
        <p:nvSpPr>
          <p:cNvPr id="3" name="Rectangle 2">
            <a:extLst>
              <a:ext uri="{FF2B5EF4-FFF2-40B4-BE49-F238E27FC236}">
                <a16:creationId xmlns:a16="http://schemas.microsoft.com/office/drawing/2014/main" id="{FA2912F2-E728-4BB3-9095-27F2BC78B30B}"/>
              </a:ext>
            </a:extLst>
          </p:cNvPr>
          <p:cNvSpPr/>
          <p:nvPr userDrawn="1">
            <p:custDataLst>
              <p:tags r:id="rId1"/>
            </p:custDataLst>
          </p:nvPr>
        </p:nvSpPr>
        <p:spPr>
          <a:xfrm>
            <a:off x="0" y="3992359"/>
            <a:ext cx="9143957" cy="2865641"/>
          </a:xfrm>
          <a:prstGeom prst="rect">
            <a:avLst/>
          </a:prstGeom>
          <a:gradFill flip="none" rotWithShape="1">
            <a:gsLst>
              <a:gs pos="25000">
                <a:schemeClr val="bg2">
                  <a:alpha val="0"/>
                </a:schemeClr>
              </a:gs>
              <a:gs pos="100000">
                <a:schemeClr val="bg2">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1" dirty="0"/>
          </a:p>
        </p:txBody>
      </p:sp>
      <p:sp>
        <p:nvSpPr>
          <p:cNvPr id="4" name="Freeform 6">
            <a:extLst>
              <a:ext uri="{FF2B5EF4-FFF2-40B4-BE49-F238E27FC236}">
                <a16:creationId xmlns:a16="http://schemas.microsoft.com/office/drawing/2014/main" id="{81B14E6A-D707-47EF-92D4-6B3CBECA2CD6}"/>
              </a:ext>
            </a:extLst>
          </p:cNvPr>
          <p:cNvSpPr>
            <a:spLocks/>
          </p:cNvSpPr>
          <p:nvPr userDrawn="1"/>
        </p:nvSpPr>
        <p:spPr bwMode="gray">
          <a:xfrm>
            <a:off x="0" y="-5010"/>
            <a:ext cx="4046268" cy="3583410"/>
          </a:xfrm>
          <a:custGeom>
            <a:avLst/>
            <a:gdLst>
              <a:gd name="connsiteX0" fmla="*/ 0 w 10000"/>
              <a:gd name="connsiteY0" fmla="*/ 0 h 10000"/>
              <a:gd name="connsiteX1" fmla="*/ 10000 w 10000"/>
              <a:gd name="connsiteY1" fmla="*/ 0 h 10000"/>
              <a:gd name="connsiteX2" fmla="*/ 10000 w 10000"/>
              <a:gd name="connsiteY2" fmla="*/ 8019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8019"/>
                </a:lnTo>
                <a:lnTo>
                  <a:pt x="0" y="10000"/>
                </a:lnTo>
                <a:lnTo>
                  <a:pt x="0" y="0"/>
                </a:lnTo>
                <a:close/>
              </a:path>
            </a:pathLst>
          </a:custGeom>
          <a:solidFill>
            <a:srgbClr val="FFE600"/>
          </a:solidFill>
          <a:ln w="9525">
            <a:noFill/>
            <a:round/>
            <a:headEnd/>
            <a:tailEnd/>
          </a:ln>
          <a:effec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6" name="TextBox 5">
            <a:extLst>
              <a:ext uri="{FF2B5EF4-FFF2-40B4-BE49-F238E27FC236}">
                <a16:creationId xmlns:a16="http://schemas.microsoft.com/office/drawing/2014/main" id="{C8897F82-007C-4FDC-9FB4-EDE9B66E875A}"/>
              </a:ext>
            </a:extLst>
          </p:cNvPr>
          <p:cNvSpPr txBox="1"/>
          <p:nvPr userDrawn="1"/>
        </p:nvSpPr>
        <p:spPr>
          <a:xfrm>
            <a:off x="457200" y="6452108"/>
            <a:ext cx="1198880" cy="141577"/>
          </a:xfrm>
          <a:prstGeom prst="rect">
            <a:avLst/>
          </a:prstGeom>
          <a:noFill/>
        </p:spPr>
        <p:txBody>
          <a:bodyPr wrap="square" lIns="0" tIns="36576" rIns="0" bIns="0" rtlCol="0">
            <a:spAutoFit/>
          </a:bodyPr>
          <a:lstStyle/>
          <a:p>
            <a:pPr marL="0" indent="0" algn="l" defTabSz="914400" rtl="0" eaLnBrk="1" latinLnBrk="0" hangingPunct="1">
              <a:lnSpc>
                <a:spcPct val="85000"/>
              </a:lnSpc>
              <a:spcAft>
                <a:spcPts val="600"/>
              </a:spcAft>
              <a:buClr>
                <a:schemeClr val="accent2"/>
              </a:buClr>
              <a:buSzPct val="70000"/>
              <a:buFont typeface="Arial" pitchFamily="34" charset="0"/>
              <a:buNone/>
            </a:pPr>
            <a:r>
              <a:rPr lang="en-IN" sz="800" kern="1200" dirty="0">
                <a:solidFill>
                  <a:schemeClr val="bg1"/>
                </a:solidFill>
                <a:latin typeface="Arial" panose="020B0604020202020204" pitchFamily="34" charset="0"/>
                <a:ea typeface="+mn-ea"/>
                <a:cs typeface="Arial" panose="020B0604020202020204" pitchFamily="34" charset="0"/>
              </a:rPr>
              <a:t>Page </a:t>
            </a:r>
            <a:fld id="{C09C57FE-2B41-4461-8470-68075B689E17}" type="slidenum">
              <a:rPr lang="en-IN" sz="800" kern="1200" smtClean="0">
                <a:solidFill>
                  <a:schemeClr val="bg1"/>
                </a:solidFill>
                <a:latin typeface="Arial" panose="020B0604020202020204" pitchFamily="34" charset="0"/>
                <a:ea typeface="+mn-ea"/>
                <a:cs typeface="Arial" panose="020B0604020202020204" pitchFamily="34" charset="0"/>
              </a:rPr>
              <a:pPr marL="0" indent="0" algn="l" defTabSz="914400" rtl="0" eaLnBrk="1" latinLnBrk="0" hangingPunct="1">
                <a:lnSpc>
                  <a:spcPct val="85000"/>
                </a:lnSpc>
                <a:spcAft>
                  <a:spcPts val="600"/>
                </a:spcAft>
                <a:buClr>
                  <a:schemeClr val="accent2"/>
                </a:buClr>
                <a:buSzPct val="70000"/>
                <a:buFont typeface="Arial" pitchFamily="34" charset="0"/>
                <a:buNone/>
              </a:pPr>
              <a:t>‹#›</a:t>
            </a:fld>
            <a:endParaRPr lang="en-IN" sz="800" kern="1200" dirty="0">
              <a:solidFill>
                <a:schemeClr val="bg1"/>
              </a:solidFill>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5E305C30-ADBC-474A-996B-DD7E103A201F}"/>
              </a:ext>
            </a:extLst>
          </p:cNvPr>
          <p:cNvSpPr txBox="1"/>
          <p:nvPr userDrawn="1"/>
        </p:nvSpPr>
        <p:spPr>
          <a:xfrm>
            <a:off x="2548890" y="6452108"/>
            <a:ext cx="4046220" cy="141577"/>
          </a:xfrm>
          <a:prstGeom prst="rect">
            <a:avLst/>
          </a:prstGeom>
          <a:noFill/>
        </p:spPr>
        <p:txBody>
          <a:bodyPr wrap="square" lIns="0" tIns="36576" rIns="0" bIns="0" rtlCol="0">
            <a:spAutoFit/>
          </a:bodyPr>
          <a:lstStyle/>
          <a:p>
            <a:pPr marL="0" indent="0" algn="ctr" defTabSz="914400" rtl="0" eaLnBrk="1" latinLnBrk="0" hangingPunct="1">
              <a:lnSpc>
                <a:spcPct val="85000"/>
              </a:lnSpc>
              <a:spcAft>
                <a:spcPts val="600"/>
              </a:spcAft>
              <a:buClr>
                <a:schemeClr val="accent2"/>
              </a:buClr>
              <a:buSzPct val="70000"/>
              <a:buFont typeface="Arial" pitchFamily="34" charset="0"/>
              <a:buNone/>
            </a:pPr>
            <a:r>
              <a:rPr lang="en-US" sz="800" kern="1200" dirty="0">
                <a:solidFill>
                  <a:schemeClr val="bg1"/>
                </a:solidFill>
                <a:latin typeface="Arial" panose="020B0604020202020204" pitchFamily="34" charset="0"/>
                <a:ea typeface="+mn-ea"/>
                <a:cs typeface="Arial" panose="020B0604020202020204" pitchFamily="34" charset="0"/>
              </a:rPr>
              <a:t>EY Future Tax Leaders Program: exempt entities and structuring</a:t>
            </a:r>
            <a:endParaRPr lang="en-IN" sz="800" kern="1200" dirty="0">
              <a:solidFill>
                <a:schemeClr val="bg1"/>
              </a:solidFill>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6C670A53-7771-46D1-8CDF-E499C0123E2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84464" y="6246368"/>
            <a:ext cx="402504" cy="411480"/>
          </a:xfrm>
          <a:prstGeom prst="rect">
            <a:avLst/>
          </a:prstGeom>
        </p:spPr>
      </p:pic>
    </p:spTree>
    <p:extLst>
      <p:ext uri="{BB962C8B-B14F-4D97-AF65-F5344CB8AC3E}">
        <p14:creationId xmlns:p14="http://schemas.microsoft.com/office/powerpoint/2010/main" val="1811423771"/>
      </p:ext>
    </p:extLst>
  </p:cSld>
  <p:clrMapOvr>
    <a:masterClrMapping/>
  </p:clrMapOvr>
  <p:extLst>
    <p:ext uri="{DCECCB84-F9BA-43D5-87BE-67443E8EF086}">
      <p15:sldGuideLst xmlns:p15="http://schemas.microsoft.com/office/powerpoint/2012/main"/>
    </p:ext>
  </p:extLs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3_Divider 1">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DB4B17B5-C106-498C-AE45-36DAEC4D93CB}"/>
              </a:ext>
            </a:extLst>
          </p:cNvPr>
          <p:cNvPicPr>
            <a:picLocks noChangeAspect="1"/>
          </p:cNvPicPr>
          <p:nvPr userDrawn="1"/>
        </p:nvPicPr>
        <p:blipFill rotWithShape="1">
          <a:blip r:embed="rId3">
            <a:extLst>
              <a:ext uri="{28A0092B-C50C-407E-A947-70E740481C1C}">
                <a14:useLocalDpi xmlns:a14="http://schemas.microsoft.com/office/drawing/2010/main" val="0"/>
              </a:ext>
            </a:extLst>
          </a:blip>
          <a:srcRect l="5511" r="5511"/>
          <a:stretch/>
        </p:blipFill>
        <p:spPr>
          <a:xfrm>
            <a:off x="0" y="0"/>
            <a:ext cx="9144000" cy="6858000"/>
          </a:xfrm>
          <a:prstGeom prst="rect">
            <a:avLst/>
          </a:prstGeom>
        </p:spPr>
      </p:pic>
      <p:sp>
        <p:nvSpPr>
          <p:cNvPr id="3" name="Rectangle 2">
            <a:extLst>
              <a:ext uri="{FF2B5EF4-FFF2-40B4-BE49-F238E27FC236}">
                <a16:creationId xmlns:a16="http://schemas.microsoft.com/office/drawing/2014/main" id="{FA2912F2-E728-4BB3-9095-27F2BC78B30B}"/>
              </a:ext>
            </a:extLst>
          </p:cNvPr>
          <p:cNvSpPr/>
          <p:nvPr userDrawn="1">
            <p:custDataLst>
              <p:tags r:id="rId1"/>
            </p:custDataLst>
          </p:nvPr>
        </p:nvSpPr>
        <p:spPr>
          <a:xfrm>
            <a:off x="0" y="3992359"/>
            <a:ext cx="9143957" cy="2865641"/>
          </a:xfrm>
          <a:prstGeom prst="rect">
            <a:avLst/>
          </a:prstGeom>
          <a:gradFill flip="none" rotWithShape="1">
            <a:gsLst>
              <a:gs pos="25000">
                <a:schemeClr val="bg2">
                  <a:alpha val="0"/>
                </a:schemeClr>
              </a:gs>
              <a:gs pos="100000">
                <a:schemeClr val="bg2">
                  <a:alpha val="8500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191" dirty="0"/>
          </a:p>
        </p:txBody>
      </p:sp>
      <p:sp>
        <p:nvSpPr>
          <p:cNvPr id="4" name="Freeform 6">
            <a:extLst>
              <a:ext uri="{FF2B5EF4-FFF2-40B4-BE49-F238E27FC236}">
                <a16:creationId xmlns:a16="http://schemas.microsoft.com/office/drawing/2014/main" id="{81B14E6A-D707-47EF-92D4-6B3CBECA2CD6}"/>
              </a:ext>
            </a:extLst>
          </p:cNvPr>
          <p:cNvSpPr>
            <a:spLocks/>
          </p:cNvSpPr>
          <p:nvPr userDrawn="1"/>
        </p:nvSpPr>
        <p:spPr bwMode="gray">
          <a:xfrm>
            <a:off x="0" y="-5010"/>
            <a:ext cx="4046268" cy="3583410"/>
          </a:xfrm>
          <a:custGeom>
            <a:avLst/>
            <a:gdLst>
              <a:gd name="connsiteX0" fmla="*/ 0 w 10000"/>
              <a:gd name="connsiteY0" fmla="*/ 0 h 10000"/>
              <a:gd name="connsiteX1" fmla="*/ 10000 w 10000"/>
              <a:gd name="connsiteY1" fmla="*/ 0 h 10000"/>
              <a:gd name="connsiteX2" fmla="*/ 10000 w 10000"/>
              <a:gd name="connsiteY2" fmla="*/ 8019 h 10000"/>
              <a:gd name="connsiteX3" fmla="*/ 0 w 10000"/>
              <a:gd name="connsiteY3" fmla="*/ 10000 h 10000"/>
              <a:gd name="connsiteX4" fmla="*/ 0 w 10000"/>
              <a:gd name="connsiteY4" fmla="*/ 0 h 10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00" h="10000">
                <a:moveTo>
                  <a:pt x="0" y="0"/>
                </a:moveTo>
                <a:lnTo>
                  <a:pt x="10000" y="0"/>
                </a:lnTo>
                <a:lnTo>
                  <a:pt x="10000" y="8019"/>
                </a:lnTo>
                <a:lnTo>
                  <a:pt x="0" y="10000"/>
                </a:lnTo>
                <a:lnTo>
                  <a:pt x="0" y="0"/>
                </a:lnTo>
                <a:close/>
              </a:path>
            </a:pathLst>
          </a:custGeom>
          <a:solidFill>
            <a:srgbClr val="FFE600"/>
          </a:solidFill>
          <a:ln w="9525">
            <a:noFill/>
            <a:round/>
            <a:headEnd/>
            <a:tailEnd/>
          </a:ln>
          <a:effectLst/>
        </p:spPr>
        <p:txBody>
          <a:bodyPr vert="horz" wrap="square" lIns="91440" tIns="45720" rIns="91440" bIns="45720" numCol="1" anchor="t" anchorCtr="0" compatLnSpc="1">
            <a:prstTxWarp prst="textNoShape">
              <a:avLst/>
            </a:prstTxWarp>
          </a:bodyPr>
          <a:lstStyle/>
          <a:p>
            <a:endParaRPr lang="en-GB" dirty="0">
              <a:solidFill>
                <a:schemeClr val="bg1"/>
              </a:solidFill>
            </a:endParaRPr>
          </a:p>
        </p:txBody>
      </p:sp>
      <p:sp>
        <p:nvSpPr>
          <p:cNvPr id="6" name="TextBox 5">
            <a:extLst>
              <a:ext uri="{FF2B5EF4-FFF2-40B4-BE49-F238E27FC236}">
                <a16:creationId xmlns:a16="http://schemas.microsoft.com/office/drawing/2014/main" id="{C8897F82-007C-4FDC-9FB4-EDE9B66E875A}"/>
              </a:ext>
            </a:extLst>
          </p:cNvPr>
          <p:cNvSpPr txBox="1"/>
          <p:nvPr userDrawn="1"/>
        </p:nvSpPr>
        <p:spPr>
          <a:xfrm>
            <a:off x="457200" y="6452108"/>
            <a:ext cx="1198880" cy="141577"/>
          </a:xfrm>
          <a:prstGeom prst="rect">
            <a:avLst/>
          </a:prstGeom>
          <a:noFill/>
        </p:spPr>
        <p:txBody>
          <a:bodyPr wrap="square" lIns="0" tIns="36576" rIns="0" bIns="0" rtlCol="0">
            <a:spAutoFit/>
          </a:bodyPr>
          <a:lstStyle/>
          <a:p>
            <a:pPr marL="0" indent="0" algn="l" defTabSz="914400" rtl="0" eaLnBrk="1" latinLnBrk="0" hangingPunct="1">
              <a:lnSpc>
                <a:spcPct val="85000"/>
              </a:lnSpc>
              <a:spcAft>
                <a:spcPts val="600"/>
              </a:spcAft>
              <a:buClr>
                <a:schemeClr val="accent2"/>
              </a:buClr>
              <a:buSzPct val="70000"/>
              <a:buFont typeface="Arial" pitchFamily="34" charset="0"/>
              <a:buNone/>
            </a:pPr>
            <a:r>
              <a:rPr lang="en-IN" sz="800" kern="1200" dirty="0">
                <a:solidFill>
                  <a:schemeClr val="bg1"/>
                </a:solidFill>
                <a:latin typeface="Arial" panose="020B0604020202020204" pitchFamily="34" charset="0"/>
                <a:ea typeface="+mn-ea"/>
                <a:cs typeface="Arial" panose="020B0604020202020204" pitchFamily="34" charset="0"/>
              </a:rPr>
              <a:t>Page </a:t>
            </a:r>
            <a:fld id="{C09C57FE-2B41-4461-8470-68075B689E17}" type="slidenum">
              <a:rPr lang="en-IN" sz="800" kern="1200" smtClean="0">
                <a:solidFill>
                  <a:schemeClr val="bg1"/>
                </a:solidFill>
                <a:latin typeface="Arial" panose="020B0604020202020204" pitchFamily="34" charset="0"/>
                <a:ea typeface="+mn-ea"/>
                <a:cs typeface="Arial" panose="020B0604020202020204" pitchFamily="34" charset="0"/>
              </a:rPr>
              <a:pPr marL="0" indent="0" algn="l" defTabSz="914400" rtl="0" eaLnBrk="1" latinLnBrk="0" hangingPunct="1">
                <a:lnSpc>
                  <a:spcPct val="85000"/>
                </a:lnSpc>
                <a:spcAft>
                  <a:spcPts val="600"/>
                </a:spcAft>
                <a:buClr>
                  <a:schemeClr val="accent2"/>
                </a:buClr>
                <a:buSzPct val="70000"/>
                <a:buFont typeface="Arial" pitchFamily="34" charset="0"/>
                <a:buNone/>
              </a:pPr>
              <a:t>‹#›</a:t>
            </a:fld>
            <a:endParaRPr lang="en-IN" sz="800" kern="1200" dirty="0">
              <a:solidFill>
                <a:schemeClr val="bg1"/>
              </a:solidFill>
              <a:latin typeface="Arial" panose="020B0604020202020204" pitchFamily="34" charset="0"/>
              <a:ea typeface="+mn-ea"/>
              <a:cs typeface="Arial" panose="020B0604020202020204" pitchFamily="34" charset="0"/>
            </a:endParaRPr>
          </a:p>
        </p:txBody>
      </p:sp>
      <p:sp>
        <p:nvSpPr>
          <p:cNvPr id="7" name="TextBox 6">
            <a:extLst>
              <a:ext uri="{FF2B5EF4-FFF2-40B4-BE49-F238E27FC236}">
                <a16:creationId xmlns:a16="http://schemas.microsoft.com/office/drawing/2014/main" id="{5E305C30-ADBC-474A-996B-DD7E103A201F}"/>
              </a:ext>
            </a:extLst>
          </p:cNvPr>
          <p:cNvSpPr txBox="1"/>
          <p:nvPr userDrawn="1"/>
        </p:nvSpPr>
        <p:spPr>
          <a:xfrm>
            <a:off x="2548890" y="6452108"/>
            <a:ext cx="4046220" cy="141577"/>
          </a:xfrm>
          <a:prstGeom prst="rect">
            <a:avLst/>
          </a:prstGeom>
          <a:noFill/>
        </p:spPr>
        <p:txBody>
          <a:bodyPr wrap="square" lIns="0" tIns="36576" rIns="0" bIns="0" rtlCol="0">
            <a:spAutoFit/>
          </a:bodyPr>
          <a:lstStyle/>
          <a:p>
            <a:pPr marL="0" indent="0" algn="ctr" defTabSz="914400" rtl="0" eaLnBrk="1" latinLnBrk="0" hangingPunct="1">
              <a:lnSpc>
                <a:spcPct val="85000"/>
              </a:lnSpc>
              <a:spcAft>
                <a:spcPts val="600"/>
              </a:spcAft>
              <a:buClr>
                <a:schemeClr val="accent2"/>
              </a:buClr>
              <a:buSzPct val="70000"/>
              <a:buFont typeface="Arial" pitchFamily="34" charset="0"/>
              <a:buNone/>
            </a:pPr>
            <a:r>
              <a:rPr lang="en-US" sz="800" kern="1200" dirty="0">
                <a:solidFill>
                  <a:schemeClr val="bg1"/>
                </a:solidFill>
                <a:latin typeface="Arial" panose="020B0604020202020204" pitchFamily="34" charset="0"/>
                <a:ea typeface="+mn-ea"/>
                <a:cs typeface="Arial" panose="020B0604020202020204" pitchFamily="34" charset="0"/>
              </a:rPr>
              <a:t>EY Future Tax Leaders Program: exempt entities and structuring</a:t>
            </a:r>
            <a:endParaRPr lang="en-IN" sz="800" kern="1200" dirty="0">
              <a:solidFill>
                <a:schemeClr val="bg1"/>
              </a:solidFill>
              <a:latin typeface="Arial" panose="020B0604020202020204" pitchFamily="34" charset="0"/>
              <a:ea typeface="+mn-ea"/>
              <a:cs typeface="Arial" panose="020B0604020202020204" pitchFamily="34" charset="0"/>
            </a:endParaRPr>
          </a:p>
        </p:txBody>
      </p:sp>
      <p:pic>
        <p:nvPicPr>
          <p:cNvPr id="8" name="Picture 7">
            <a:extLst>
              <a:ext uri="{FF2B5EF4-FFF2-40B4-BE49-F238E27FC236}">
                <a16:creationId xmlns:a16="http://schemas.microsoft.com/office/drawing/2014/main" id="{6C670A53-7771-46D1-8CDF-E499C0123E2B}"/>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8284464" y="6246368"/>
            <a:ext cx="402504" cy="411480"/>
          </a:xfrm>
          <a:prstGeom prst="rect">
            <a:avLst/>
          </a:prstGeom>
        </p:spPr>
      </p:pic>
    </p:spTree>
    <p:extLst>
      <p:ext uri="{BB962C8B-B14F-4D97-AF65-F5344CB8AC3E}">
        <p14:creationId xmlns:p14="http://schemas.microsoft.com/office/powerpoint/2010/main" val="264488077"/>
      </p:ext>
    </p:extLst>
  </p:cSld>
  <p:clrMapOvr>
    <a:masterClrMapping/>
  </p:clrMapOvr>
  <p:extLst>
    <p:ext uri="{DCECCB84-F9BA-43D5-87BE-67443E8EF086}">
      <p15:sldGuideLst xmlns:p15="http://schemas.microsoft.com/office/powerpoint/2012/main"/>
    </p:ext>
  </p:extLs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wmf"/><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wmf"/><Relationship Id="rId2" Type="http://schemas.openxmlformats.org/officeDocument/2006/relationships/theme" Target="../theme/theme2.xml"/><Relationship Id="rId1" Type="http://schemas.openxmlformats.org/officeDocument/2006/relationships/slideLayout" Target="../slideLayouts/slideLayout16.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18" Type="http://schemas.openxmlformats.org/officeDocument/2006/relationships/slideLayout" Target="../slideLayouts/slideLayout3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slideLayout" Target="../slideLayouts/slideLayout33.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20" Type="http://schemas.openxmlformats.org/officeDocument/2006/relationships/image" Target="../media/image1.wmf"/><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19" Type="http://schemas.openxmlformats.org/officeDocument/2006/relationships/theme" Target="../theme/theme3.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94200"/>
            <a:ext cx="8229600" cy="590880"/>
          </a:xfrm>
          <a:prstGeom prst="rect">
            <a:avLst/>
          </a:prstGeom>
        </p:spPr>
        <p:txBody>
          <a:bodyPr vert="horz" lIns="0" tIns="0" rIns="0" bIns="0" rtlCol="0" anchor="t" anchorCtr="0">
            <a:noAutofit/>
          </a:bodyPr>
          <a:lstStyle/>
          <a:p>
            <a:pPr lvl="0"/>
            <a:r>
              <a:rPr lang="en-US" dirty="0"/>
              <a:t>Click to edit Master title style</a:t>
            </a:r>
            <a:endParaRPr lang="en-GB" dirty="0"/>
          </a:p>
        </p:txBody>
      </p:sp>
      <p:sp>
        <p:nvSpPr>
          <p:cNvPr id="3" name="Text Placeholder 2"/>
          <p:cNvSpPr>
            <a:spLocks noGrp="1"/>
          </p:cNvSpPr>
          <p:nvPr>
            <p:ph type="body" idx="1"/>
          </p:nvPr>
        </p:nvSpPr>
        <p:spPr>
          <a:xfrm>
            <a:off x="457201" y="1137920"/>
            <a:ext cx="8229600" cy="4947920"/>
          </a:xfrm>
          <a:prstGeom prst="rect">
            <a:avLst/>
          </a:prstGeom>
        </p:spPr>
        <p:txBody>
          <a:bodyPr vert="horz" lIns="0" tIns="0" rIns="0" bIns="0" rtlCol="0" anchor="t" anchorCtr="0">
            <a:noAutofit/>
          </a:bodyPr>
          <a:lstStyle/>
          <a:p>
            <a:pPr marL="267319" lvl="0" indent="-267319" algn="l" defTabSz="685434" rtl="0" eaLnBrk="1" latinLnBrk="0" hangingPunct="1">
              <a:spcBef>
                <a:spcPct val="20000"/>
              </a:spcBef>
              <a:spcAft>
                <a:spcPts val="600"/>
              </a:spcAft>
              <a:buClr>
                <a:schemeClr val="tx2"/>
              </a:buClr>
              <a:buSzPct val="70000"/>
              <a:buFont typeface="Arial" panose="020B0604020202020204" pitchFamily="34" charset="0"/>
              <a:buChar char="►"/>
              <a:tabLst/>
            </a:pPr>
            <a:r>
              <a:rPr lang="en-US" dirty="0"/>
              <a:t>Edit Master text styles</a:t>
            </a:r>
          </a:p>
          <a:p>
            <a:pPr marL="534639" lvl="1" indent="-267319" algn="l" defTabSz="685434" rtl="0" eaLnBrk="1" latinLnBrk="0" hangingPunct="1">
              <a:spcBef>
                <a:spcPct val="20000"/>
              </a:spcBef>
              <a:spcAft>
                <a:spcPts val="600"/>
              </a:spcAft>
              <a:buClr>
                <a:schemeClr val="tx2"/>
              </a:buClr>
              <a:buSzPct val="70000"/>
              <a:buFont typeface="Arial" panose="020B0604020202020204" pitchFamily="34" charset="0"/>
              <a:buChar char="►"/>
              <a:tabLst/>
            </a:pPr>
            <a:r>
              <a:rPr lang="en-US" dirty="0"/>
              <a:t>Second level</a:t>
            </a:r>
          </a:p>
          <a:p>
            <a:pPr marL="801958" lvl="2" indent="-267319" algn="l" defTabSz="685434" rtl="0" eaLnBrk="1" latinLnBrk="0" hangingPunct="1">
              <a:spcBef>
                <a:spcPct val="20000"/>
              </a:spcBef>
              <a:spcAft>
                <a:spcPts val="600"/>
              </a:spcAft>
              <a:buClr>
                <a:schemeClr val="tx2"/>
              </a:buClr>
              <a:buSzPct val="70000"/>
              <a:buFont typeface="Arial" panose="020B0604020202020204" pitchFamily="34" charset="0"/>
              <a:buChar char="►"/>
              <a:tabLst/>
            </a:pPr>
            <a:r>
              <a:rPr lang="en-US" dirty="0"/>
              <a:t>Third level</a:t>
            </a:r>
          </a:p>
          <a:p>
            <a:pPr marL="1069277" lvl="3" indent="-267319" algn="l" defTabSz="685434" rtl="0" eaLnBrk="1" latinLnBrk="0" hangingPunct="1">
              <a:spcBef>
                <a:spcPct val="20000"/>
              </a:spcBef>
              <a:spcAft>
                <a:spcPts val="600"/>
              </a:spcAft>
              <a:buClr>
                <a:schemeClr val="tx2"/>
              </a:buClr>
              <a:buSzPct val="70000"/>
              <a:buFont typeface="Arial" panose="020B0604020202020204" pitchFamily="34" charset="0"/>
              <a:buChar char="►"/>
              <a:tabLst/>
            </a:pPr>
            <a:r>
              <a:rPr lang="en-US" dirty="0"/>
              <a:t>Fourth level</a:t>
            </a:r>
          </a:p>
          <a:p>
            <a:pPr marL="1336597" lvl="4" indent="-267319" algn="l" defTabSz="685434" rtl="0" eaLnBrk="1" latinLnBrk="0" hangingPunct="1">
              <a:spcBef>
                <a:spcPct val="20000"/>
              </a:spcBef>
              <a:spcAft>
                <a:spcPts val="600"/>
              </a:spcAft>
              <a:buClr>
                <a:schemeClr val="tx2"/>
              </a:buClr>
              <a:buSzPct val="70000"/>
              <a:buFont typeface="Arial" panose="020B0604020202020204" pitchFamily="34" charset="0"/>
              <a:buChar char="►"/>
              <a:tabLst/>
            </a:pPr>
            <a:r>
              <a:rPr lang="en-US" dirty="0"/>
              <a:t>Fifth level</a:t>
            </a:r>
            <a:endParaRPr lang="en-GB" dirty="0"/>
          </a:p>
        </p:txBody>
      </p:sp>
      <p:pic>
        <p:nvPicPr>
          <p:cNvPr id="17" name="Picture 16">
            <a:extLst>
              <a:ext uri="{FF2B5EF4-FFF2-40B4-BE49-F238E27FC236}">
                <a16:creationId xmlns:a16="http://schemas.microsoft.com/office/drawing/2014/main" id="{63A56E9B-FDEB-4900-88BD-F0B34334DB41}"/>
              </a:ext>
            </a:extLst>
          </p:cNvPr>
          <p:cNvPicPr>
            <a:picLocks noChangeAspect="1"/>
          </p:cNvPicPr>
          <p:nvPr userDrawn="1"/>
        </p:nvPicPr>
        <p:blipFill>
          <a:blip r:embed="rId17" cstate="print">
            <a:extLst>
              <a:ext uri="{28A0092B-C50C-407E-A947-70E740481C1C}">
                <a14:useLocalDpi xmlns:a14="http://schemas.microsoft.com/office/drawing/2010/main" val="0"/>
              </a:ext>
            </a:extLst>
          </a:blip>
          <a:stretch>
            <a:fillRect/>
          </a:stretch>
        </p:blipFill>
        <p:spPr>
          <a:xfrm>
            <a:off x="8284464" y="6246368"/>
            <a:ext cx="402504" cy="411480"/>
          </a:xfrm>
          <a:prstGeom prst="rect">
            <a:avLst/>
          </a:prstGeom>
        </p:spPr>
      </p:pic>
      <p:sp>
        <p:nvSpPr>
          <p:cNvPr id="7" name="TextBox 6">
            <a:extLst>
              <a:ext uri="{FF2B5EF4-FFF2-40B4-BE49-F238E27FC236}">
                <a16:creationId xmlns:a16="http://schemas.microsoft.com/office/drawing/2014/main" id="{BB50EF3F-1B9E-4C32-A2ED-5FB1A27BBE00}"/>
              </a:ext>
            </a:extLst>
          </p:cNvPr>
          <p:cNvSpPr txBox="1"/>
          <p:nvPr userDrawn="1"/>
        </p:nvSpPr>
        <p:spPr>
          <a:xfrm>
            <a:off x="457200" y="6452108"/>
            <a:ext cx="1198880" cy="141577"/>
          </a:xfrm>
          <a:prstGeom prst="rect">
            <a:avLst/>
          </a:prstGeom>
          <a:noFill/>
        </p:spPr>
        <p:txBody>
          <a:bodyPr wrap="square" lIns="0" tIns="36576" rIns="0" bIns="0" rtlCol="0">
            <a:spAutoFit/>
          </a:bodyPr>
          <a:lstStyle/>
          <a:p>
            <a:pPr marL="0" indent="0" algn="l" defTabSz="914400" rtl="0" eaLnBrk="1" latinLnBrk="0" hangingPunct="1">
              <a:lnSpc>
                <a:spcPct val="85000"/>
              </a:lnSpc>
              <a:spcAft>
                <a:spcPts val="600"/>
              </a:spcAft>
              <a:buClr>
                <a:schemeClr val="accent2"/>
              </a:buClr>
              <a:buSzPct val="70000"/>
              <a:buFont typeface="Arial" pitchFamily="34" charset="0"/>
              <a:buNone/>
            </a:pPr>
            <a:r>
              <a:rPr lang="en-IN" sz="800" kern="1200" dirty="0">
                <a:solidFill>
                  <a:schemeClr val="bg1"/>
                </a:solidFill>
                <a:latin typeface="Arial" panose="020B0604020202020204" pitchFamily="34" charset="0"/>
                <a:ea typeface="+mn-ea"/>
                <a:cs typeface="Arial" panose="020B0604020202020204" pitchFamily="34" charset="0"/>
              </a:rPr>
              <a:t>Page </a:t>
            </a:r>
            <a:fld id="{C09C57FE-2B41-4461-8470-68075B689E17}" type="slidenum">
              <a:rPr lang="en-IN" sz="800" kern="1200" smtClean="0">
                <a:solidFill>
                  <a:schemeClr val="bg1"/>
                </a:solidFill>
                <a:latin typeface="Arial" panose="020B0604020202020204" pitchFamily="34" charset="0"/>
                <a:ea typeface="+mn-ea"/>
                <a:cs typeface="Arial" panose="020B0604020202020204" pitchFamily="34" charset="0"/>
              </a:rPr>
              <a:pPr marL="0" indent="0" algn="l" defTabSz="914400" rtl="0" eaLnBrk="1" latinLnBrk="0" hangingPunct="1">
                <a:lnSpc>
                  <a:spcPct val="85000"/>
                </a:lnSpc>
                <a:spcAft>
                  <a:spcPts val="600"/>
                </a:spcAft>
                <a:buClr>
                  <a:schemeClr val="accent2"/>
                </a:buClr>
                <a:buSzPct val="70000"/>
                <a:buFont typeface="Arial" pitchFamily="34" charset="0"/>
                <a:buNone/>
              </a:pPr>
              <a:t>‹#›</a:t>
            </a:fld>
            <a:endParaRPr lang="en-IN" sz="800" kern="1200" dirty="0">
              <a:solidFill>
                <a:schemeClr val="bg1"/>
              </a:solidFill>
              <a:latin typeface="Arial" panose="020B0604020202020204" pitchFamily="34" charset="0"/>
              <a:ea typeface="+mn-ea"/>
              <a:cs typeface="Arial" panose="020B0604020202020204" pitchFamily="34" charset="0"/>
            </a:endParaRPr>
          </a:p>
        </p:txBody>
      </p:sp>
      <p:sp>
        <p:nvSpPr>
          <p:cNvPr id="9" name="TextBox 8">
            <a:extLst>
              <a:ext uri="{FF2B5EF4-FFF2-40B4-BE49-F238E27FC236}">
                <a16:creationId xmlns:a16="http://schemas.microsoft.com/office/drawing/2014/main" id="{B23678D0-CECD-4C18-B1D2-E4E2F15547B2}"/>
              </a:ext>
            </a:extLst>
          </p:cNvPr>
          <p:cNvSpPr txBox="1"/>
          <p:nvPr userDrawn="1"/>
        </p:nvSpPr>
        <p:spPr>
          <a:xfrm>
            <a:off x="2548890" y="6452108"/>
            <a:ext cx="4046220" cy="141577"/>
          </a:xfrm>
          <a:prstGeom prst="rect">
            <a:avLst/>
          </a:prstGeom>
          <a:noFill/>
        </p:spPr>
        <p:txBody>
          <a:bodyPr wrap="square" lIns="0" tIns="36576" rIns="0" bIns="0" rtlCol="0">
            <a:spAutoFit/>
          </a:bodyPr>
          <a:lstStyle/>
          <a:p>
            <a:pPr marL="0" indent="0" algn="ctr" defTabSz="914400" rtl="0" eaLnBrk="1" latinLnBrk="0" hangingPunct="1">
              <a:lnSpc>
                <a:spcPct val="85000"/>
              </a:lnSpc>
              <a:spcAft>
                <a:spcPts val="600"/>
              </a:spcAft>
              <a:buClr>
                <a:schemeClr val="accent2"/>
              </a:buClr>
              <a:buSzPct val="70000"/>
              <a:buFont typeface="Arial" pitchFamily="34" charset="0"/>
              <a:buNone/>
            </a:pPr>
            <a:r>
              <a:rPr lang="en-US" sz="800" kern="1200" dirty="0">
                <a:solidFill>
                  <a:schemeClr val="bg1"/>
                </a:solidFill>
                <a:latin typeface="Arial" panose="020B0604020202020204" pitchFamily="34" charset="0"/>
                <a:ea typeface="+mn-ea"/>
                <a:cs typeface="Arial" panose="020B0604020202020204" pitchFamily="34" charset="0"/>
              </a:rPr>
              <a:t>EY Future Tax Leaders Program: exempt entities and structuring</a:t>
            </a:r>
            <a:endParaRPr lang="en-IN" sz="800" kern="1200" dirty="0">
              <a:solidFill>
                <a:schemeClr val="bg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502307168"/>
      </p:ext>
    </p:extLst>
  </p:cSld>
  <p:clrMap bg1="lt1" tx1="dk1" bg2="lt2" tx2="dk2" accent1="accent1" accent2="accent2" accent3="accent3" accent4="accent4" accent5="accent5" accent6="accent6" hlink="hlink" folHlink="folHlink"/>
  <p:sldLayoutIdLst>
    <p:sldLayoutId id="2147483902" r:id="rId1"/>
    <p:sldLayoutId id="2147483905" r:id="rId2"/>
    <p:sldLayoutId id="2147483906" r:id="rId3"/>
    <p:sldLayoutId id="2147483917" r:id="rId4"/>
    <p:sldLayoutId id="2147483919" r:id="rId5"/>
    <p:sldLayoutId id="2147483922" r:id="rId6"/>
    <p:sldLayoutId id="2147483928" r:id="rId7"/>
    <p:sldLayoutId id="2147483929" r:id="rId8"/>
    <p:sldLayoutId id="2147483930" r:id="rId9"/>
    <p:sldLayoutId id="2147483931" r:id="rId10"/>
    <p:sldLayoutId id="2147483932" r:id="rId11"/>
    <p:sldLayoutId id="2147483923" r:id="rId12"/>
    <p:sldLayoutId id="2147483926" r:id="rId13"/>
    <p:sldLayoutId id="2147483927" r:id="rId14"/>
    <p:sldLayoutId id="2147483933" r:id="rId15"/>
  </p:sldLayoutIdLst>
  <p:hf hdr="0"/>
  <p:txStyles>
    <p:titleStyle>
      <a:lvl1pPr algn="l" defTabSz="685434" rtl="0" eaLnBrk="1" latinLnBrk="0" hangingPunct="1">
        <a:lnSpc>
          <a:spcPct val="85000"/>
        </a:lnSpc>
        <a:spcBef>
          <a:spcPct val="0"/>
        </a:spcBef>
        <a:buNone/>
        <a:defRPr lang="en-GB" sz="2200" b="0" kern="1200" dirty="0">
          <a:solidFill>
            <a:schemeClr val="bg1"/>
          </a:solidFill>
          <a:latin typeface="Arial" panose="020B0604020202020204" pitchFamily="34" charset="0"/>
          <a:ea typeface="+mj-ea"/>
          <a:cs typeface="Arial" pitchFamily="34" charset="0"/>
        </a:defRPr>
      </a:lvl1pPr>
    </p:titleStyle>
    <p:bodyStyle>
      <a:lvl1pPr marL="342900" indent="-342900" algn="l" defTabSz="685434" rtl="0" eaLnBrk="1" latinLnBrk="0" hangingPunct="1">
        <a:spcBef>
          <a:spcPts val="0"/>
        </a:spcBef>
        <a:buClr>
          <a:schemeClr val="tx2"/>
        </a:buClr>
        <a:buSzPct val="70000"/>
        <a:buFont typeface="Arial" panose="020B0604020202020204" pitchFamily="34" charset="0"/>
        <a:buChar char="►"/>
        <a:tabLst/>
        <a:defRPr lang="en-US" sz="1800" kern="1200" dirty="0">
          <a:solidFill>
            <a:schemeClr val="bg1"/>
          </a:solidFill>
          <a:latin typeface="Arial" panose="020B0604020202020204" pitchFamily="34" charset="0"/>
          <a:ea typeface="+mn-ea"/>
          <a:cs typeface="Arial" panose="020B0604020202020204" pitchFamily="34" charset="0"/>
        </a:defRPr>
      </a:lvl1pPr>
      <a:lvl2pPr marL="553070" indent="-285750" algn="l" defTabSz="685434" rtl="0" eaLnBrk="1" latinLnBrk="0" hangingPunct="1">
        <a:spcBef>
          <a:spcPts val="0"/>
        </a:spcBef>
        <a:buClr>
          <a:schemeClr val="tx2"/>
        </a:buClr>
        <a:buSzPct val="70000"/>
        <a:buFont typeface="Arial" panose="020B0604020202020204" pitchFamily="34" charset="0"/>
        <a:buChar char="►"/>
        <a:defRPr lang="en-US" sz="1600" kern="1200" dirty="0">
          <a:solidFill>
            <a:schemeClr val="bg1"/>
          </a:solidFill>
          <a:latin typeface="Arial" panose="020B0604020202020204" pitchFamily="34" charset="0"/>
          <a:ea typeface="+mn-ea"/>
          <a:cs typeface="Arial" panose="020B0604020202020204" pitchFamily="34" charset="0"/>
        </a:defRPr>
      </a:lvl2pPr>
      <a:lvl3pPr marL="820389" indent="-285750" algn="l" defTabSz="685434" rtl="0" eaLnBrk="1" latinLnBrk="0" hangingPunct="1">
        <a:spcBef>
          <a:spcPts val="0"/>
        </a:spcBef>
        <a:buClr>
          <a:schemeClr val="tx2"/>
        </a:buClr>
        <a:buSzPct val="70000"/>
        <a:buFont typeface="Arial" panose="020B0604020202020204" pitchFamily="34" charset="0"/>
        <a:buChar char="►"/>
        <a:defRPr lang="en-US" sz="1400" kern="1200" dirty="0">
          <a:solidFill>
            <a:schemeClr val="bg1"/>
          </a:solidFill>
          <a:latin typeface="Arial" panose="020B0604020202020204" pitchFamily="34" charset="0"/>
          <a:ea typeface="+mn-ea"/>
          <a:cs typeface="Arial" panose="020B0604020202020204" pitchFamily="34" charset="0"/>
        </a:defRPr>
      </a:lvl3pPr>
      <a:lvl4pPr marL="1087708" indent="-285750" algn="l" defTabSz="685434" rtl="0" eaLnBrk="1" latinLnBrk="0" hangingPunct="1">
        <a:spcBef>
          <a:spcPts val="0"/>
        </a:spcBef>
        <a:buClr>
          <a:schemeClr val="tx2"/>
        </a:buClr>
        <a:buSzPct val="70000"/>
        <a:buFont typeface="Arial" panose="020B0604020202020204" pitchFamily="34" charset="0"/>
        <a:buChar char="►"/>
        <a:defRPr lang="en-US" sz="1200" kern="1200" dirty="0">
          <a:solidFill>
            <a:schemeClr val="bg1"/>
          </a:solidFill>
          <a:latin typeface="Arial" panose="020B0604020202020204" pitchFamily="34" charset="0"/>
          <a:ea typeface="+mn-ea"/>
          <a:cs typeface="Arial" panose="020B0604020202020204" pitchFamily="34" charset="0"/>
        </a:defRPr>
      </a:lvl4pPr>
      <a:lvl5pPr marL="267319" indent="-267319" algn="l" defTabSz="685434" rtl="0" eaLnBrk="1" latinLnBrk="0" hangingPunct="1">
        <a:spcBef>
          <a:spcPts val="0"/>
        </a:spcBef>
        <a:buClr>
          <a:schemeClr val="tx2"/>
        </a:buClr>
        <a:buSzPct val="70000"/>
        <a:buFont typeface="Arial" panose="020B0604020202020204" pitchFamily="34" charset="0"/>
        <a:buChar char="►"/>
        <a:defRPr lang="en-GB" sz="1100" kern="1200" dirty="0">
          <a:solidFill>
            <a:schemeClr val="bg1"/>
          </a:solidFill>
          <a:latin typeface="Arial" panose="020B0604020202020204" pitchFamily="34" charset="0"/>
          <a:ea typeface="+mn-ea"/>
          <a:cs typeface="Arial" panose="020B0604020202020204" pitchFamily="34" charset="0"/>
        </a:defRPr>
      </a:lvl5pPr>
      <a:lvl6pPr marL="1884944"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6pPr>
      <a:lvl7pPr marL="2227661"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7pPr>
      <a:lvl8pPr marL="2570378"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8pPr>
      <a:lvl9pPr marL="2913096"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9pPr>
    </p:bodyStyle>
    <p:otherStyle>
      <a:defPPr>
        <a:defRPr lang="en-US"/>
      </a:defPPr>
      <a:lvl1pPr marL="0" algn="l" defTabSz="685434" rtl="0" eaLnBrk="1" latinLnBrk="0" hangingPunct="1">
        <a:defRPr sz="1349" kern="1200">
          <a:solidFill>
            <a:schemeClr val="tx1"/>
          </a:solidFill>
          <a:latin typeface="+mn-lt"/>
          <a:ea typeface="+mn-ea"/>
          <a:cs typeface="+mn-cs"/>
        </a:defRPr>
      </a:lvl1pPr>
      <a:lvl2pPr marL="342717" algn="l" defTabSz="685434" rtl="0" eaLnBrk="1" latinLnBrk="0" hangingPunct="1">
        <a:defRPr sz="1349" kern="1200">
          <a:solidFill>
            <a:schemeClr val="tx1"/>
          </a:solidFill>
          <a:latin typeface="+mn-lt"/>
          <a:ea typeface="+mn-ea"/>
          <a:cs typeface="+mn-cs"/>
        </a:defRPr>
      </a:lvl2pPr>
      <a:lvl3pPr marL="685434" algn="l" defTabSz="685434" rtl="0" eaLnBrk="1" latinLnBrk="0" hangingPunct="1">
        <a:defRPr sz="1349" kern="1200">
          <a:solidFill>
            <a:schemeClr val="tx1"/>
          </a:solidFill>
          <a:latin typeface="+mn-lt"/>
          <a:ea typeface="+mn-ea"/>
          <a:cs typeface="+mn-cs"/>
        </a:defRPr>
      </a:lvl3pPr>
      <a:lvl4pPr marL="1028151" algn="l" defTabSz="685434" rtl="0" eaLnBrk="1" latinLnBrk="0" hangingPunct="1">
        <a:defRPr sz="1349" kern="1200">
          <a:solidFill>
            <a:schemeClr val="tx1"/>
          </a:solidFill>
          <a:latin typeface="+mn-lt"/>
          <a:ea typeface="+mn-ea"/>
          <a:cs typeface="+mn-cs"/>
        </a:defRPr>
      </a:lvl4pPr>
      <a:lvl5pPr marL="1370868" algn="l" defTabSz="685434" rtl="0" eaLnBrk="1" latinLnBrk="0" hangingPunct="1">
        <a:defRPr sz="1349" kern="1200">
          <a:solidFill>
            <a:schemeClr val="tx1"/>
          </a:solidFill>
          <a:latin typeface="+mn-lt"/>
          <a:ea typeface="+mn-ea"/>
          <a:cs typeface="+mn-cs"/>
        </a:defRPr>
      </a:lvl5pPr>
      <a:lvl6pPr marL="1713586" algn="l" defTabSz="685434" rtl="0" eaLnBrk="1" latinLnBrk="0" hangingPunct="1">
        <a:defRPr sz="1349" kern="1200">
          <a:solidFill>
            <a:schemeClr val="tx1"/>
          </a:solidFill>
          <a:latin typeface="+mn-lt"/>
          <a:ea typeface="+mn-ea"/>
          <a:cs typeface="+mn-cs"/>
        </a:defRPr>
      </a:lvl6pPr>
      <a:lvl7pPr marL="2056303" algn="l" defTabSz="685434" rtl="0" eaLnBrk="1" latinLnBrk="0" hangingPunct="1">
        <a:defRPr sz="1349" kern="1200">
          <a:solidFill>
            <a:schemeClr val="tx1"/>
          </a:solidFill>
          <a:latin typeface="+mn-lt"/>
          <a:ea typeface="+mn-ea"/>
          <a:cs typeface="+mn-cs"/>
        </a:defRPr>
      </a:lvl7pPr>
      <a:lvl8pPr marL="2399020" algn="l" defTabSz="685434" rtl="0" eaLnBrk="1" latinLnBrk="0" hangingPunct="1">
        <a:defRPr sz="1349" kern="1200">
          <a:solidFill>
            <a:schemeClr val="tx1"/>
          </a:solidFill>
          <a:latin typeface="+mn-lt"/>
          <a:ea typeface="+mn-ea"/>
          <a:cs typeface="+mn-cs"/>
        </a:defRPr>
      </a:lvl8pPr>
      <a:lvl9pPr marL="2741737" algn="l" defTabSz="685434" rtl="0" eaLnBrk="1" latinLnBrk="0" hangingPunct="1">
        <a:defRPr sz="1349"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85" userDrawn="1">
          <p15:clr>
            <a:srgbClr val="F26B43"/>
          </p15:clr>
        </p15:guide>
        <p15:guide id="2" pos="288" userDrawn="1">
          <p15:clr>
            <a:srgbClr val="F26B43"/>
          </p15:clr>
        </p15:guide>
        <p15:guide id="3" pos="5473" userDrawn="1">
          <p15:clr>
            <a:srgbClr val="F26B43"/>
          </p15:clr>
        </p15:guide>
        <p15:guide id="4" orient="horz" pos="558" userDrawn="1">
          <p15:clr>
            <a:srgbClr val="F26B43"/>
          </p15:clr>
        </p15:guide>
        <p15:guide id="5" orient="horz" pos="717" userDrawn="1">
          <p15:clr>
            <a:srgbClr val="F26B43"/>
          </p15:clr>
        </p15:guide>
        <p15:guide id="6" orient="horz" pos="3836"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1" y="294200"/>
            <a:ext cx="8229600" cy="59088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457201" y="1137920"/>
            <a:ext cx="8229600" cy="4947920"/>
          </a:xfrm>
          <a:prstGeom prst="rect">
            <a:avLst/>
          </a:prstGeom>
        </p:spPr>
        <p:txBody>
          <a:bodyPr vert="horz" lIns="0" tIns="0" rIns="0" bIns="0" rtlCol="0" anchor="t" anchorCtr="0">
            <a:no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pic>
        <p:nvPicPr>
          <p:cNvPr id="17" name="Picture 16">
            <a:extLst>
              <a:ext uri="{FF2B5EF4-FFF2-40B4-BE49-F238E27FC236}">
                <a16:creationId xmlns:a16="http://schemas.microsoft.com/office/drawing/2014/main" id="{63A56E9B-FDEB-4900-88BD-F0B34334DB41}"/>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8284464" y="6327648"/>
            <a:ext cx="402504" cy="411480"/>
          </a:xfrm>
          <a:prstGeom prst="rect">
            <a:avLst/>
          </a:prstGeom>
        </p:spPr>
      </p:pic>
      <p:sp>
        <p:nvSpPr>
          <p:cNvPr id="7" name="TextBox 6">
            <a:extLst>
              <a:ext uri="{FF2B5EF4-FFF2-40B4-BE49-F238E27FC236}">
                <a16:creationId xmlns:a16="http://schemas.microsoft.com/office/drawing/2014/main" id="{704743C9-4586-22C7-2A90-DD904467C680}"/>
              </a:ext>
            </a:extLst>
          </p:cNvPr>
          <p:cNvSpPr txBox="1"/>
          <p:nvPr userDrawn="1"/>
        </p:nvSpPr>
        <p:spPr>
          <a:xfrm>
            <a:off x="457200" y="6452108"/>
            <a:ext cx="1198880" cy="141577"/>
          </a:xfrm>
          <a:prstGeom prst="rect">
            <a:avLst/>
          </a:prstGeom>
          <a:noFill/>
        </p:spPr>
        <p:txBody>
          <a:bodyPr wrap="square" lIns="0" tIns="36576" rIns="0" bIns="0" rtlCol="0">
            <a:spAutoFit/>
          </a:bodyPr>
          <a:lstStyle/>
          <a:p>
            <a:pPr marL="0" indent="0" algn="l" defTabSz="914400" rtl="0" eaLnBrk="1" latinLnBrk="0" hangingPunct="1">
              <a:lnSpc>
                <a:spcPct val="85000"/>
              </a:lnSpc>
              <a:spcAft>
                <a:spcPts val="600"/>
              </a:spcAft>
              <a:buClr>
                <a:schemeClr val="accent2"/>
              </a:buClr>
              <a:buSzPct val="70000"/>
              <a:buFont typeface="Arial" pitchFamily="34" charset="0"/>
              <a:buNone/>
            </a:pPr>
            <a:r>
              <a:rPr lang="en-IN" sz="800" kern="1200" dirty="0">
                <a:solidFill>
                  <a:schemeClr val="bg1"/>
                </a:solidFill>
                <a:latin typeface="Arial" panose="020B0604020202020204" pitchFamily="34" charset="0"/>
                <a:ea typeface="+mn-ea"/>
                <a:cs typeface="Arial" panose="020B0604020202020204" pitchFamily="34" charset="0"/>
              </a:rPr>
              <a:t>Page </a:t>
            </a:r>
            <a:fld id="{C09C57FE-2B41-4461-8470-68075B689E17}" type="slidenum">
              <a:rPr lang="en-IN" sz="800" kern="1200" smtClean="0">
                <a:solidFill>
                  <a:schemeClr val="bg1"/>
                </a:solidFill>
                <a:latin typeface="Arial" panose="020B0604020202020204" pitchFamily="34" charset="0"/>
                <a:ea typeface="+mn-ea"/>
                <a:cs typeface="Arial" panose="020B0604020202020204" pitchFamily="34" charset="0"/>
              </a:rPr>
              <a:pPr marL="0" indent="0" algn="l" defTabSz="914400" rtl="0" eaLnBrk="1" latinLnBrk="0" hangingPunct="1">
                <a:lnSpc>
                  <a:spcPct val="85000"/>
                </a:lnSpc>
                <a:spcAft>
                  <a:spcPts val="600"/>
                </a:spcAft>
                <a:buClr>
                  <a:schemeClr val="accent2"/>
                </a:buClr>
                <a:buSzPct val="70000"/>
                <a:buFont typeface="Arial" pitchFamily="34" charset="0"/>
                <a:buNone/>
              </a:pPr>
              <a:t>‹#›</a:t>
            </a:fld>
            <a:endParaRPr lang="en-IN" sz="800" kern="1200" dirty="0">
              <a:solidFill>
                <a:schemeClr val="bg1"/>
              </a:solidFill>
              <a:latin typeface="Arial" panose="020B0604020202020204" pitchFamily="34" charset="0"/>
              <a:ea typeface="+mn-ea"/>
              <a:cs typeface="Arial" panose="020B0604020202020204" pitchFamily="34" charset="0"/>
            </a:endParaRPr>
          </a:p>
        </p:txBody>
      </p:sp>
      <p:sp>
        <p:nvSpPr>
          <p:cNvPr id="8" name="TextBox 7">
            <a:extLst>
              <a:ext uri="{FF2B5EF4-FFF2-40B4-BE49-F238E27FC236}">
                <a16:creationId xmlns:a16="http://schemas.microsoft.com/office/drawing/2014/main" id="{65289AB7-88AB-F55C-1D28-648E31C90588}"/>
              </a:ext>
            </a:extLst>
          </p:cNvPr>
          <p:cNvSpPr txBox="1"/>
          <p:nvPr userDrawn="1"/>
        </p:nvSpPr>
        <p:spPr>
          <a:xfrm>
            <a:off x="2548890" y="6452108"/>
            <a:ext cx="4046220" cy="141577"/>
          </a:xfrm>
          <a:prstGeom prst="rect">
            <a:avLst/>
          </a:prstGeom>
          <a:noFill/>
        </p:spPr>
        <p:txBody>
          <a:bodyPr wrap="square" lIns="0" tIns="36576" rIns="0" bIns="0" rtlCol="0">
            <a:spAutoFit/>
          </a:bodyPr>
          <a:lstStyle/>
          <a:p>
            <a:pPr marL="0" indent="0" algn="ctr" defTabSz="914400" rtl="0" eaLnBrk="1" latinLnBrk="0" hangingPunct="1">
              <a:lnSpc>
                <a:spcPct val="85000"/>
              </a:lnSpc>
              <a:spcAft>
                <a:spcPts val="600"/>
              </a:spcAft>
              <a:buClr>
                <a:schemeClr val="accent2"/>
              </a:buClr>
              <a:buSzPct val="70000"/>
              <a:buFont typeface="Arial" pitchFamily="34" charset="0"/>
              <a:buNone/>
            </a:pPr>
            <a:r>
              <a:rPr lang="en-US" sz="800" kern="1200" dirty="0">
                <a:solidFill>
                  <a:schemeClr val="bg1"/>
                </a:solidFill>
                <a:latin typeface="Arial" panose="020B0604020202020204" pitchFamily="34" charset="0"/>
                <a:ea typeface="+mn-ea"/>
                <a:cs typeface="Arial" panose="020B0604020202020204" pitchFamily="34" charset="0"/>
              </a:rPr>
              <a:t>EY Future Tax Leaders Program: exempt entities and structuring</a:t>
            </a:r>
            <a:endParaRPr lang="en-IN" sz="800" kern="1200" dirty="0">
              <a:solidFill>
                <a:schemeClr val="bg1"/>
              </a:solidFill>
              <a:latin typeface="Arial" panose="020B0604020202020204" pitchFamily="34" charset="0"/>
              <a:ea typeface="+mn-ea"/>
              <a:cs typeface="Arial" panose="020B0604020202020204" pitchFamily="34" charset="0"/>
            </a:endParaRPr>
          </a:p>
        </p:txBody>
      </p:sp>
    </p:spTree>
    <p:extLst>
      <p:ext uri="{BB962C8B-B14F-4D97-AF65-F5344CB8AC3E}">
        <p14:creationId xmlns:p14="http://schemas.microsoft.com/office/powerpoint/2010/main" val="3078224319"/>
      </p:ext>
    </p:extLst>
  </p:cSld>
  <p:clrMap bg1="lt1" tx1="dk1" bg2="lt2" tx2="dk2" accent1="accent1" accent2="accent2" accent3="accent3" accent4="accent4" accent5="accent5" accent6="accent6" hlink="hlink" folHlink="folHlink"/>
  <p:sldLayoutIdLst>
    <p:sldLayoutId id="2147483954" r:id="rId1"/>
  </p:sldLayoutIdLst>
  <p:hf hdr="0"/>
  <p:txStyles>
    <p:titleStyle>
      <a:lvl1pPr algn="l" defTabSz="685434" rtl="0" eaLnBrk="1" latinLnBrk="0" hangingPunct="1">
        <a:lnSpc>
          <a:spcPct val="85000"/>
        </a:lnSpc>
        <a:spcBef>
          <a:spcPct val="0"/>
        </a:spcBef>
        <a:buNone/>
        <a:defRPr sz="2400" b="0" kern="1200">
          <a:solidFill>
            <a:schemeClr val="bg1"/>
          </a:solidFill>
          <a:latin typeface="Arial" panose="020B0604020202020204" pitchFamily="34" charset="0"/>
          <a:ea typeface="+mj-ea"/>
          <a:cs typeface="Arial" pitchFamily="34" charset="0"/>
        </a:defRPr>
      </a:lvl1pPr>
    </p:titleStyle>
    <p:bodyStyle>
      <a:lvl1pPr marL="267319" indent="-267319" algn="l" defTabSz="685434" rtl="0" eaLnBrk="1" latinLnBrk="0" hangingPunct="1">
        <a:spcBef>
          <a:spcPct val="20000"/>
        </a:spcBef>
        <a:buClr>
          <a:schemeClr val="tx2"/>
        </a:buClr>
        <a:buSzPct val="110000"/>
        <a:buFont typeface="EYInterstate Light" panose="02000506000000020004" pitchFamily="2" charset="0"/>
        <a:buChar char="•"/>
        <a:defRPr sz="2000" kern="1200">
          <a:solidFill>
            <a:schemeClr val="bg1"/>
          </a:solidFill>
          <a:latin typeface="Arial" panose="020B0604020202020204" pitchFamily="34" charset="0"/>
          <a:ea typeface="+mn-ea"/>
          <a:cs typeface="Arial" panose="020B0604020202020204" pitchFamily="34" charset="0"/>
        </a:defRPr>
      </a:lvl1pPr>
      <a:lvl2pPr marL="534639" indent="-267319" algn="l" defTabSz="685434" rtl="0" eaLnBrk="1" latinLnBrk="0" hangingPunct="1">
        <a:spcBef>
          <a:spcPct val="20000"/>
        </a:spcBef>
        <a:buClr>
          <a:schemeClr val="tx2"/>
        </a:buClr>
        <a:buSzPct val="110000"/>
        <a:buFont typeface="EYInterstate Light" panose="02000506000000020004" pitchFamily="2" charset="0"/>
        <a:buChar char="•"/>
        <a:defRPr sz="1800" kern="1200">
          <a:solidFill>
            <a:schemeClr val="bg1"/>
          </a:solidFill>
          <a:latin typeface="Arial" panose="020B0604020202020204" pitchFamily="34" charset="0"/>
          <a:ea typeface="+mn-ea"/>
          <a:cs typeface="Arial" panose="020B0604020202020204" pitchFamily="34" charset="0"/>
        </a:defRPr>
      </a:lvl2pPr>
      <a:lvl3pPr marL="801958" indent="-267319" algn="l" defTabSz="685434" rtl="0" eaLnBrk="1" latinLnBrk="0" hangingPunct="1">
        <a:spcBef>
          <a:spcPct val="20000"/>
        </a:spcBef>
        <a:buClr>
          <a:schemeClr val="tx2"/>
        </a:buClr>
        <a:buSzPct val="110000"/>
        <a:buFont typeface="EYInterstate Light" panose="02000506000000020004" pitchFamily="2" charset="0"/>
        <a:buChar char="•"/>
        <a:defRPr sz="1600" kern="1200">
          <a:solidFill>
            <a:schemeClr val="bg1"/>
          </a:solidFill>
          <a:latin typeface="Arial" panose="020B0604020202020204" pitchFamily="34" charset="0"/>
          <a:ea typeface="+mn-ea"/>
          <a:cs typeface="Arial" panose="020B0604020202020204" pitchFamily="34" charset="0"/>
        </a:defRPr>
      </a:lvl3pPr>
      <a:lvl4pPr marL="1069277" indent="-267319" algn="l" defTabSz="685434" rtl="0" eaLnBrk="1" latinLnBrk="0" hangingPunct="1">
        <a:spcBef>
          <a:spcPct val="20000"/>
        </a:spcBef>
        <a:buClr>
          <a:schemeClr val="tx2"/>
        </a:buClr>
        <a:buSzPct val="110000"/>
        <a:buFont typeface="EYInterstate Light" panose="02000506000000020004" pitchFamily="2" charset="0"/>
        <a:buChar char="•"/>
        <a:defRPr sz="1400" kern="1200">
          <a:solidFill>
            <a:schemeClr val="bg1"/>
          </a:solidFill>
          <a:latin typeface="Arial" panose="020B0604020202020204" pitchFamily="34" charset="0"/>
          <a:ea typeface="+mn-ea"/>
          <a:cs typeface="Arial" panose="020B0604020202020204" pitchFamily="34" charset="0"/>
        </a:defRPr>
      </a:lvl4pPr>
      <a:lvl5pPr marL="1336597" indent="-267319" algn="l" defTabSz="685434" rtl="0" eaLnBrk="1" latinLnBrk="0" hangingPunct="1">
        <a:spcBef>
          <a:spcPct val="20000"/>
        </a:spcBef>
        <a:buClr>
          <a:schemeClr val="tx2"/>
        </a:buClr>
        <a:buSzPct val="110000"/>
        <a:buFont typeface="EYInterstate Light" panose="02000506000000020004" pitchFamily="2" charset="0"/>
        <a:buChar char="•"/>
        <a:defRPr sz="1200" kern="1200">
          <a:solidFill>
            <a:schemeClr val="bg1"/>
          </a:solidFill>
          <a:latin typeface="Arial" panose="020B0604020202020204" pitchFamily="34" charset="0"/>
          <a:ea typeface="+mn-ea"/>
          <a:cs typeface="Arial" panose="020B0604020202020204" pitchFamily="34" charset="0"/>
        </a:defRPr>
      </a:lvl5pPr>
      <a:lvl6pPr marL="1884944"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6pPr>
      <a:lvl7pPr marL="2227661"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7pPr>
      <a:lvl8pPr marL="2570378"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8pPr>
      <a:lvl9pPr marL="2913096" indent="-171359" algn="l" defTabSz="685434" rtl="0" eaLnBrk="1" latinLnBrk="0" hangingPunct="1">
        <a:spcBef>
          <a:spcPct val="20000"/>
        </a:spcBef>
        <a:buFont typeface="Arial" pitchFamily="34" charset="0"/>
        <a:buChar char="•"/>
        <a:defRPr sz="1499" kern="1200">
          <a:solidFill>
            <a:schemeClr val="tx1"/>
          </a:solidFill>
          <a:latin typeface="+mn-lt"/>
          <a:ea typeface="+mn-ea"/>
          <a:cs typeface="+mn-cs"/>
        </a:defRPr>
      </a:lvl9pPr>
    </p:bodyStyle>
    <p:otherStyle>
      <a:defPPr>
        <a:defRPr lang="en-US"/>
      </a:defPPr>
      <a:lvl1pPr marL="0" algn="l" defTabSz="685434" rtl="0" eaLnBrk="1" latinLnBrk="0" hangingPunct="1">
        <a:defRPr sz="1349" kern="1200">
          <a:solidFill>
            <a:schemeClr val="tx1"/>
          </a:solidFill>
          <a:latin typeface="+mn-lt"/>
          <a:ea typeface="+mn-ea"/>
          <a:cs typeface="+mn-cs"/>
        </a:defRPr>
      </a:lvl1pPr>
      <a:lvl2pPr marL="342717" algn="l" defTabSz="685434" rtl="0" eaLnBrk="1" latinLnBrk="0" hangingPunct="1">
        <a:defRPr sz="1349" kern="1200">
          <a:solidFill>
            <a:schemeClr val="tx1"/>
          </a:solidFill>
          <a:latin typeface="+mn-lt"/>
          <a:ea typeface="+mn-ea"/>
          <a:cs typeface="+mn-cs"/>
        </a:defRPr>
      </a:lvl2pPr>
      <a:lvl3pPr marL="685434" algn="l" defTabSz="685434" rtl="0" eaLnBrk="1" latinLnBrk="0" hangingPunct="1">
        <a:defRPr sz="1349" kern="1200">
          <a:solidFill>
            <a:schemeClr val="tx1"/>
          </a:solidFill>
          <a:latin typeface="+mn-lt"/>
          <a:ea typeface="+mn-ea"/>
          <a:cs typeface="+mn-cs"/>
        </a:defRPr>
      </a:lvl3pPr>
      <a:lvl4pPr marL="1028151" algn="l" defTabSz="685434" rtl="0" eaLnBrk="1" latinLnBrk="0" hangingPunct="1">
        <a:defRPr sz="1349" kern="1200">
          <a:solidFill>
            <a:schemeClr val="tx1"/>
          </a:solidFill>
          <a:latin typeface="+mn-lt"/>
          <a:ea typeface="+mn-ea"/>
          <a:cs typeface="+mn-cs"/>
        </a:defRPr>
      </a:lvl4pPr>
      <a:lvl5pPr marL="1370868" algn="l" defTabSz="685434" rtl="0" eaLnBrk="1" latinLnBrk="0" hangingPunct="1">
        <a:defRPr sz="1349" kern="1200">
          <a:solidFill>
            <a:schemeClr val="tx1"/>
          </a:solidFill>
          <a:latin typeface="+mn-lt"/>
          <a:ea typeface="+mn-ea"/>
          <a:cs typeface="+mn-cs"/>
        </a:defRPr>
      </a:lvl5pPr>
      <a:lvl6pPr marL="1713586" algn="l" defTabSz="685434" rtl="0" eaLnBrk="1" latinLnBrk="0" hangingPunct="1">
        <a:defRPr sz="1349" kern="1200">
          <a:solidFill>
            <a:schemeClr val="tx1"/>
          </a:solidFill>
          <a:latin typeface="+mn-lt"/>
          <a:ea typeface="+mn-ea"/>
          <a:cs typeface="+mn-cs"/>
        </a:defRPr>
      </a:lvl6pPr>
      <a:lvl7pPr marL="2056303" algn="l" defTabSz="685434" rtl="0" eaLnBrk="1" latinLnBrk="0" hangingPunct="1">
        <a:defRPr sz="1349" kern="1200">
          <a:solidFill>
            <a:schemeClr val="tx1"/>
          </a:solidFill>
          <a:latin typeface="+mn-lt"/>
          <a:ea typeface="+mn-ea"/>
          <a:cs typeface="+mn-cs"/>
        </a:defRPr>
      </a:lvl7pPr>
      <a:lvl8pPr marL="2399020" algn="l" defTabSz="685434" rtl="0" eaLnBrk="1" latinLnBrk="0" hangingPunct="1">
        <a:defRPr sz="1349" kern="1200">
          <a:solidFill>
            <a:schemeClr val="tx1"/>
          </a:solidFill>
          <a:latin typeface="+mn-lt"/>
          <a:ea typeface="+mn-ea"/>
          <a:cs typeface="+mn-cs"/>
        </a:defRPr>
      </a:lvl8pPr>
      <a:lvl9pPr marL="2741737" algn="l" defTabSz="685434" rtl="0" eaLnBrk="1" latinLnBrk="0" hangingPunct="1">
        <a:defRPr sz="1349" kern="1200">
          <a:solidFill>
            <a:schemeClr val="tx1"/>
          </a:solidFill>
          <a:latin typeface="+mn-lt"/>
          <a:ea typeface="+mn-ea"/>
          <a:cs typeface="+mn-cs"/>
        </a:defRPr>
      </a:lvl9pPr>
    </p:otherStyle>
  </p:txStyles>
  <p:extLst>
    <p:ext uri="{27BBF7A9-308A-43DC-89C8-2F10F3537804}">
      <p15:sldGuideLst xmlns:p15="http://schemas.microsoft.com/office/powerpoint/2012/main"/>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solidFill>
          <a:schemeClr val="tx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1600"/>
            <a:ext cx="8229600" cy="860400"/>
          </a:xfrm>
          <a:prstGeom prst="rect">
            <a:avLst/>
          </a:prstGeom>
        </p:spPr>
        <p:txBody>
          <a:bodyPr vert="horz" lIns="0" tIns="0" rIns="0" bIns="0" rtlCol="0" anchor="t" anchorCtr="0">
            <a:noAutofit/>
          </a:bodyPr>
          <a:lstStyle/>
          <a:p>
            <a:r>
              <a:rPr lang="en-US" dirty="0"/>
              <a:t>Click to edit Master title style</a:t>
            </a:r>
            <a:endParaRPr lang="en-GB" dirty="0"/>
          </a:p>
        </p:txBody>
      </p:sp>
      <p:sp>
        <p:nvSpPr>
          <p:cNvPr id="3" name="Text Placeholder 2"/>
          <p:cNvSpPr>
            <a:spLocks noGrp="1"/>
          </p:cNvSpPr>
          <p:nvPr>
            <p:ph type="body" idx="1"/>
          </p:nvPr>
        </p:nvSpPr>
        <p:spPr>
          <a:xfrm>
            <a:off x="457200" y="1425600"/>
            <a:ext cx="8229600" cy="4698975"/>
          </a:xfrm>
          <a:prstGeom prst="rect">
            <a:avLst/>
          </a:prstGeom>
        </p:spPr>
        <p:txBody>
          <a:bodyPr vert="horz" lIns="0" tIns="0" rIns="0" bIns="0" rtlCol="0" anchor="t" anchorCtr="0">
            <a:no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GB" dirty="0"/>
          </a:p>
        </p:txBody>
      </p:sp>
      <p:sp>
        <p:nvSpPr>
          <p:cNvPr id="17" name="TextBox 16"/>
          <p:cNvSpPr txBox="1"/>
          <p:nvPr/>
        </p:nvSpPr>
        <p:spPr>
          <a:xfrm>
            <a:off x="457200" y="6501764"/>
            <a:ext cx="720000" cy="201168"/>
          </a:xfrm>
          <a:prstGeom prst="rect">
            <a:avLst/>
          </a:prstGeom>
          <a:noFill/>
        </p:spPr>
        <p:txBody>
          <a:bodyPr wrap="square" lIns="0" tIns="0" rIns="0" bIns="0" rtlCol="0" anchor="t" anchorCtr="0">
            <a:noAutofit/>
          </a:bodyPr>
          <a:lstStyle/>
          <a:p>
            <a:r>
              <a:rPr lang="en-GB" sz="1100" dirty="0">
                <a:solidFill>
                  <a:schemeClr val="bg1"/>
                </a:solidFill>
                <a:latin typeface="+mn-lt"/>
              </a:rPr>
              <a:t>Page </a:t>
            </a:r>
            <a:fld id="{9AE4D82F-B047-469B-AC52-A46321747EAF}" type="slidenum">
              <a:rPr lang="en-GB" sz="1100" smtClean="0">
                <a:solidFill>
                  <a:schemeClr val="bg1"/>
                </a:solidFill>
                <a:latin typeface="+mn-lt"/>
              </a:rPr>
              <a:pPr/>
              <a:t>‹#›</a:t>
            </a:fld>
            <a:endParaRPr lang="en-GB" sz="1100" dirty="0">
              <a:solidFill>
                <a:schemeClr val="bg1"/>
              </a:solidFill>
              <a:latin typeface="+mn-lt"/>
            </a:endParaRPr>
          </a:p>
        </p:txBody>
      </p:sp>
      <p:sp>
        <p:nvSpPr>
          <p:cNvPr id="19" name="Footer Placeholder 4"/>
          <p:cNvSpPr>
            <a:spLocks noGrp="1"/>
          </p:cNvSpPr>
          <p:nvPr>
            <p:ph type="ftr" sz="quarter" idx="3"/>
          </p:nvPr>
        </p:nvSpPr>
        <p:spPr>
          <a:xfrm>
            <a:off x="2588400" y="6501764"/>
            <a:ext cx="3434400" cy="201168"/>
          </a:xfrm>
          <a:prstGeom prst="rect">
            <a:avLst/>
          </a:prstGeom>
        </p:spPr>
        <p:txBody>
          <a:bodyPr vert="horz" lIns="0" tIns="0" rIns="0" bIns="0" rtlCol="0" anchor="t" anchorCtr="0">
            <a:noAutofit/>
          </a:bodyPr>
          <a:lstStyle>
            <a:lvl1pPr algn="l">
              <a:defRPr sz="1100">
                <a:solidFill>
                  <a:schemeClr val="bg1"/>
                </a:solidFill>
                <a:latin typeface="+mn-lt"/>
              </a:defRPr>
            </a:lvl1pPr>
          </a:lstStyle>
          <a:p>
            <a:r>
              <a:rPr lang="en-GB" dirty="0"/>
              <a:t>Tax structuring for exempt organizations</a:t>
            </a:r>
          </a:p>
        </p:txBody>
      </p:sp>
      <p:sp>
        <p:nvSpPr>
          <p:cNvPr id="12" name="Date Placeholder 2"/>
          <p:cNvSpPr>
            <a:spLocks noGrp="1"/>
          </p:cNvSpPr>
          <p:nvPr>
            <p:ph type="dt" sz="half" idx="2"/>
          </p:nvPr>
        </p:nvSpPr>
        <p:spPr>
          <a:xfrm>
            <a:off x="1217792" y="6501764"/>
            <a:ext cx="1188720" cy="201168"/>
          </a:xfrm>
          <a:prstGeom prst="rect">
            <a:avLst/>
          </a:prstGeom>
        </p:spPr>
        <p:txBody>
          <a:bodyPr lIns="0" tIns="0" rIns="0" bIns="0" anchor="t" anchorCtr="0"/>
          <a:lstStyle>
            <a:lvl1pPr>
              <a:defRPr sz="1100">
                <a:solidFill>
                  <a:schemeClr val="bg1"/>
                </a:solidFill>
                <a:latin typeface="+mn-lt"/>
                <a:cs typeface="Arial" pitchFamily="34" charset="0"/>
              </a:defRPr>
            </a:lvl1pPr>
          </a:lstStyle>
          <a:p>
            <a:endParaRPr lang="en-US" dirty="0"/>
          </a:p>
        </p:txBody>
      </p:sp>
      <p:pic>
        <p:nvPicPr>
          <p:cNvPr id="13" name="Picture 12"/>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284464" y="6327648"/>
            <a:ext cx="402504" cy="411480"/>
          </a:xfrm>
          <a:prstGeom prst="rect">
            <a:avLst/>
          </a:prstGeom>
        </p:spPr>
      </p:pic>
    </p:spTree>
    <p:extLst>
      <p:ext uri="{BB962C8B-B14F-4D97-AF65-F5344CB8AC3E}">
        <p14:creationId xmlns:p14="http://schemas.microsoft.com/office/powerpoint/2010/main" val="3537200086"/>
      </p:ext>
    </p:extLst>
  </p:cSld>
  <p:clrMap bg1="lt1" tx1="dk1" bg2="lt2" tx2="dk2" accent1="accent1" accent2="accent2" accent3="accent3" accent4="accent4" accent5="accent5" accent6="accent6" hlink="hlink" folHlink="folHlink"/>
  <p:sldLayoutIdLst>
    <p:sldLayoutId id="2147483935" r:id="rId1"/>
    <p:sldLayoutId id="2147483936" r:id="rId2"/>
    <p:sldLayoutId id="2147483937" r:id="rId3"/>
    <p:sldLayoutId id="2147483938" r:id="rId4"/>
    <p:sldLayoutId id="2147483939" r:id="rId5"/>
    <p:sldLayoutId id="2147483940" r:id="rId6"/>
    <p:sldLayoutId id="2147483941" r:id="rId7"/>
    <p:sldLayoutId id="2147483942" r:id="rId8"/>
    <p:sldLayoutId id="2147483943" r:id="rId9"/>
    <p:sldLayoutId id="2147483944" r:id="rId10"/>
    <p:sldLayoutId id="2147483945" r:id="rId11"/>
    <p:sldLayoutId id="2147483946" r:id="rId12"/>
    <p:sldLayoutId id="2147483947" r:id="rId13"/>
    <p:sldLayoutId id="2147483948" r:id="rId14"/>
    <p:sldLayoutId id="2147483949" r:id="rId15"/>
    <p:sldLayoutId id="2147483950" r:id="rId16"/>
    <p:sldLayoutId id="2147483951" r:id="rId17"/>
    <p:sldLayoutId id="2147483952" r:id="rId18"/>
  </p:sldLayoutIdLst>
  <p:hf sldNum="0" hdr="0" dt="0"/>
  <p:txStyles>
    <p:titleStyle>
      <a:lvl1pPr algn="l" defTabSz="914400" rtl="0" eaLnBrk="1" latinLnBrk="0" hangingPunct="1">
        <a:lnSpc>
          <a:spcPct val="85000"/>
        </a:lnSpc>
        <a:spcBef>
          <a:spcPct val="0"/>
        </a:spcBef>
        <a:buNone/>
        <a:defRPr sz="3000" b="1" kern="1200">
          <a:solidFill>
            <a:schemeClr val="bg1"/>
          </a:solidFill>
          <a:latin typeface="+mn-lt"/>
          <a:ea typeface="+mj-ea"/>
          <a:cs typeface="Arial" pitchFamily="34" charset="0"/>
        </a:defRPr>
      </a:lvl1pPr>
    </p:titleStyle>
    <p:bodyStyle>
      <a:lvl1pPr marL="356616" indent="-356616" algn="l" defTabSz="914400" rtl="0" eaLnBrk="1" latinLnBrk="0" hangingPunct="1">
        <a:spcBef>
          <a:spcPct val="20000"/>
        </a:spcBef>
        <a:buClr>
          <a:schemeClr val="accent2"/>
        </a:buClr>
        <a:buSzPct val="70000"/>
        <a:buFont typeface="Arial" pitchFamily="34" charset="0"/>
        <a:buChar char="►"/>
        <a:defRPr sz="2400" kern="1200">
          <a:solidFill>
            <a:schemeClr val="bg1"/>
          </a:solidFill>
          <a:latin typeface="+mn-lt"/>
          <a:ea typeface="+mn-ea"/>
          <a:cs typeface="+mn-cs"/>
        </a:defRPr>
      </a:lvl1pPr>
      <a:lvl2pPr marL="713232" indent="-356616" algn="l" defTabSz="914400" rtl="0" eaLnBrk="1" latinLnBrk="0" hangingPunct="1">
        <a:spcBef>
          <a:spcPct val="20000"/>
        </a:spcBef>
        <a:buClr>
          <a:schemeClr val="accent2"/>
        </a:buClr>
        <a:buSzPct val="70000"/>
        <a:buFont typeface="Arial" pitchFamily="34" charset="0"/>
        <a:buChar char="►"/>
        <a:defRPr sz="2000" kern="1200">
          <a:solidFill>
            <a:schemeClr val="bg1"/>
          </a:solidFill>
          <a:latin typeface="+mn-lt"/>
          <a:ea typeface="+mn-ea"/>
          <a:cs typeface="+mn-cs"/>
        </a:defRPr>
      </a:lvl2pPr>
      <a:lvl3pPr marL="1069848" indent="-356616" algn="l" defTabSz="914400" rtl="0" eaLnBrk="1" latinLnBrk="0" hangingPunct="1">
        <a:spcBef>
          <a:spcPct val="20000"/>
        </a:spcBef>
        <a:buClr>
          <a:schemeClr val="accent2"/>
        </a:buClr>
        <a:buSzPct val="70000"/>
        <a:buFont typeface="Arial" pitchFamily="34" charset="0"/>
        <a:buChar char="►"/>
        <a:defRPr sz="1800" kern="1200">
          <a:solidFill>
            <a:schemeClr val="bg1"/>
          </a:solidFill>
          <a:latin typeface="+mn-lt"/>
          <a:ea typeface="+mn-ea"/>
          <a:cs typeface="+mn-cs"/>
        </a:defRPr>
      </a:lvl3pPr>
      <a:lvl4pPr marL="1426464"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4pPr>
      <a:lvl5pPr marL="1783080" indent="-356616" algn="l" defTabSz="914400" rtl="0" eaLnBrk="1" latinLnBrk="0" hangingPunct="1">
        <a:spcBef>
          <a:spcPct val="20000"/>
        </a:spcBef>
        <a:buClr>
          <a:schemeClr val="accent2"/>
        </a:buClr>
        <a:buSzPct val="70000"/>
        <a:buFont typeface="Arial" pitchFamily="34" charset="0"/>
        <a:buChar char="►"/>
        <a:defRPr sz="1600" kern="1200">
          <a:solidFill>
            <a:schemeClr val="bg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8" Type="http://schemas.openxmlformats.org/officeDocument/2006/relationships/image" Target="../media/image18.jpg"/><Relationship Id="rId3" Type="http://schemas.openxmlformats.org/officeDocument/2006/relationships/notesSlide" Target="../notesSlides/notesSlide3.xml"/><Relationship Id="rId7" Type="http://schemas.openxmlformats.org/officeDocument/2006/relationships/image" Target="../media/image17.jpeg"/><Relationship Id="rId2" Type="http://schemas.openxmlformats.org/officeDocument/2006/relationships/slideLayout" Target="../slideLayouts/slideLayout14.xml"/><Relationship Id="rId1" Type="http://schemas.openxmlformats.org/officeDocument/2006/relationships/tags" Target="../tags/tag8.xml"/><Relationship Id="rId6" Type="http://schemas.openxmlformats.org/officeDocument/2006/relationships/image" Target="../media/image16.jpeg"/><Relationship Id="rId5" Type="http://schemas.openxmlformats.org/officeDocument/2006/relationships/image" Target="../media/image15.emf"/><Relationship Id="rId4" Type="http://schemas.openxmlformats.org/officeDocument/2006/relationships/oleObject" Target="../embeddings/oleObject1.bin"/></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tags" Target="../tags/tag9.xml"/><Relationship Id="rId6" Type="http://schemas.openxmlformats.org/officeDocument/2006/relationships/image" Target="../media/image20.emf"/><Relationship Id="rId5" Type="http://schemas.openxmlformats.org/officeDocument/2006/relationships/oleObject" Target="../embeddings/oleObject2.bin"/><Relationship Id="rId4" Type="http://schemas.openxmlformats.org/officeDocument/2006/relationships/image" Target="../media/image19.jpe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8.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1.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7">
            <a:extLst>
              <a:ext uri="{FF2B5EF4-FFF2-40B4-BE49-F238E27FC236}">
                <a16:creationId xmlns:a16="http://schemas.microsoft.com/office/drawing/2014/main" id="{1FFA6E01-4D2B-00CF-D30E-2980414646C7}"/>
              </a:ext>
            </a:extLst>
          </p:cNvPr>
          <p:cNvSpPr>
            <a:spLocks noGrp="1"/>
          </p:cNvSpPr>
          <p:nvPr>
            <p:ph type="ctrTitle"/>
          </p:nvPr>
        </p:nvSpPr>
        <p:spPr>
          <a:xfrm>
            <a:off x="722902" y="1476597"/>
            <a:ext cx="4064949" cy="1677150"/>
          </a:xfrm>
        </p:spPr>
        <p:txBody>
          <a:bodyPr/>
          <a:lstStyle/>
          <a:p>
            <a:r>
              <a:rPr lang="en-IN" sz="3000" dirty="0">
                <a:solidFill>
                  <a:srgbClr val="2E2E38"/>
                </a:solidFill>
              </a:rPr>
              <a:t>EY Future Tax Leaders Program: exempt entities and structuring</a:t>
            </a:r>
            <a:endParaRPr lang="en-IN" sz="3000" dirty="0"/>
          </a:p>
        </p:txBody>
      </p:sp>
      <p:sp>
        <p:nvSpPr>
          <p:cNvPr id="7" name="Subtitle 8">
            <a:extLst>
              <a:ext uri="{FF2B5EF4-FFF2-40B4-BE49-F238E27FC236}">
                <a16:creationId xmlns:a16="http://schemas.microsoft.com/office/drawing/2014/main" id="{9C22F0CC-D4D9-5894-8B11-CFFBBE443242}"/>
              </a:ext>
            </a:extLst>
          </p:cNvPr>
          <p:cNvSpPr>
            <a:spLocks noGrp="1"/>
          </p:cNvSpPr>
          <p:nvPr>
            <p:ph type="subTitle" idx="1"/>
          </p:nvPr>
        </p:nvSpPr>
        <p:spPr>
          <a:xfrm>
            <a:off x="722902" y="2753604"/>
            <a:ext cx="3492134" cy="760174"/>
          </a:xfrm>
        </p:spPr>
        <p:txBody>
          <a:bodyPr/>
          <a:lstStyle/>
          <a:p>
            <a:endParaRPr lang="en-IN" dirty="0"/>
          </a:p>
          <a:p>
            <a:r>
              <a:rPr lang="en-GB" sz="2000" b="1" dirty="0"/>
              <a:t>June 27, 2024</a:t>
            </a:r>
            <a:endParaRPr lang="en-IN" sz="2000" dirty="0"/>
          </a:p>
        </p:txBody>
      </p:sp>
    </p:spTree>
    <p:extLst>
      <p:ext uri="{BB962C8B-B14F-4D97-AF65-F5344CB8AC3E}">
        <p14:creationId xmlns:p14="http://schemas.microsoft.com/office/powerpoint/2010/main" val="324537747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Entity options</a:t>
            </a:r>
            <a:br>
              <a:rPr lang="en-US" sz="1600" dirty="0"/>
            </a:br>
            <a:endParaRPr lang="en-US" sz="1600" dirty="0"/>
          </a:p>
        </p:txBody>
      </p:sp>
      <p:sp>
        <p:nvSpPr>
          <p:cNvPr id="3" name="Content Placeholder 2"/>
          <p:cNvSpPr>
            <a:spLocks noGrp="1"/>
          </p:cNvSpPr>
          <p:nvPr>
            <p:ph idx="4294967295"/>
          </p:nvPr>
        </p:nvSpPr>
        <p:spPr>
          <a:xfrm>
            <a:off x="457200" y="1142873"/>
            <a:ext cx="8229600" cy="5062576"/>
          </a:xfrm>
        </p:spPr>
        <p:txBody>
          <a:bodyPr/>
          <a:lstStyle/>
          <a:p>
            <a:pPr>
              <a:spcAft>
                <a:spcPts val="600"/>
              </a:spcAft>
            </a:pPr>
            <a:r>
              <a:rPr lang="en-US" dirty="0"/>
              <a:t>Wholly owned organizations</a:t>
            </a:r>
          </a:p>
          <a:p>
            <a:pPr marL="685800" lvl="1" indent="-342900">
              <a:spcAft>
                <a:spcPts val="600"/>
              </a:spcAft>
            </a:pPr>
            <a:r>
              <a:rPr lang="en-US" dirty="0"/>
              <a:t>Section 501(c)(3) organizations:</a:t>
            </a:r>
          </a:p>
          <a:p>
            <a:pPr marL="1028700" lvl="2" indent="-342900">
              <a:spcAft>
                <a:spcPts val="600"/>
              </a:spcAft>
            </a:pPr>
            <a:r>
              <a:rPr lang="en-US" dirty="0"/>
              <a:t>Supporting organizations</a:t>
            </a:r>
          </a:p>
          <a:p>
            <a:pPr marL="685800" lvl="1" indent="-342900">
              <a:spcAft>
                <a:spcPts val="600"/>
              </a:spcAft>
            </a:pPr>
            <a:r>
              <a:rPr lang="en-US" dirty="0"/>
              <a:t>Other Section 501(c) organizations</a:t>
            </a:r>
          </a:p>
          <a:p>
            <a:pPr marL="685800" lvl="1" indent="-342900">
              <a:spcAft>
                <a:spcPts val="600"/>
              </a:spcAft>
            </a:pPr>
            <a:r>
              <a:rPr lang="en-US" dirty="0"/>
              <a:t>Single-member limited liability companies (LLCs):</a:t>
            </a:r>
          </a:p>
          <a:p>
            <a:pPr marL="1028700" lvl="2" indent="-342900">
              <a:spcAft>
                <a:spcPts val="600"/>
              </a:spcAft>
            </a:pPr>
            <a:r>
              <a:rPr lang="en-US" dirty="0"/>
              <a:t>Disregarded LLCs vs. “check-the-box” LLCs</a:t>
            </a:r>
          </a:p>
          <a:p>
            <a:pPr marL="685800" lvl="1" indent="-342900">
              <a:spcAft>
                <a:spcPts val="600"/>
              </a:spcAft>
            </a:pPr>
            <a:r>
              <a:rPr lang="en-US" dirty="0"/>
              <a:t>For-profit subsidiaries:</a:t>
            </a:r>
          </a:p>
          <a:p>
            <a:pPr marL="1028700" lvl="2" indent="-342900">
              <a:spcAft>
                <a:spcPts val="600"/>
              </a:spcAft>
            </a:pPr>
            <a:r>
              <a:rPr lang="en-US" dirty="0"/>
              <a:t>State law business corporation vs. nonprofit corporation:</a:t>
            </a:r>
          </a:p>
          <a:p>
            <a:pPr marL="1371600" lvl="3" indent="-342900">
              <a:spcAft>
                <a:spcPts val="600"/>
              </a:spcAft>
            </a:pPr>
            <a:r>
              <a:rPr lang="en-US" dirty="0"/>
              <a:t>Stock ownership vs. membership</a:t>
            </a:r>
          </a:p>
          <a:p>
            <a:pPr marL="1028700" lvl="2" indent="-342900">
              <a:spcAft>
                <a:spcPts val="600"/>
              </a:spcAft>
            </a:pPr>
            <a:r>
              <a:rPr lang="en-US" dirty="0"/>
              <a:t>Check-the-box LLC</a:t>
            </a:r>
          </a:p>
          <a:p>
            <a:pPr marL="1028700" lvl="2" indent="-342900">
              <a:spcAft>
                <a:spcPts val="600"/>
              </a:spcAft>
            </a:pPr>
            <a:r>
              <a:rPr lang="en-US" dirty="0"/>
              <a:t>S corporations = automatic unrelated business income tax (UBTI)</a:t>
            </a:r>
          </a:p>
          <a:p>
            <a:pPr marL="685800" lvl="1" indent="-342900">
              <a:spcAft>
                <a:spcPts val="600"/>
              </a:spcAft>
            </a:pPr>
            <a:r>
              <a:rPr lang="en-US" dirty="0"/>
              <a:t>Hybrid entities (currently no federal tax benefit):</a:t>
            </a:r>
          </a:p>
          <a:p>
            <a:pPr lvl="2" indent="-342900">
              <a:spcAft>
                <a:spcPts val="600"/>
              </a:spcAft>
            </a:pPr>
            <a:r>
              <a:rPr lang="en-US" dirty="0"/>
              <a:t>Benefit corporations</a:t>
            </a:r>
          </a:p>
          <a:p>
            <a:pPr lvl="2" indent="-342900">
              <a:spcAft>
                <a:spcPts val="600"/>
              </a:spcAft>
            </a:pPr>
            <a:r>
              <a:rPr lang="en-US" dirty="0"/>
              <a:t>Low-profit limited liability companies (L3Cs)</a:t>
            </a:r>
            <a:endParaRPr lang="en-GB" dirty="0"/>
          </a:p>
        </p:txBody>
      </p:sp>
    </p:spTree>
    <p:extLst>
      <p:ext uri="{BB962C8B-B14F-4D97-AF65-F5344CB8AC3E}">
        <p14:creationId xmlns:p14="http://schemas.microsoft.com/office/powerpoint/2010/main" val="305574267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2"/>
          </p:nvPr>
        </p:nvSpPr>
        <p:spPr>
          <a:xfrm>
            <a:off x="1174651" y="1238504"/>
            <a:ext cx="2718033" cy="640800"/>
          </a:xfrm>
        </p:spPr>
        <p:txBody>
          <a:bodyPr/>
          <a:lstStyle/>
          <a:p>
            <a:pPr algn="ctr"/>
            <a:r>
              <a:rPr lang="en-US" b="0" dirty="0"/>
              <a:t>Disregarded entity</a:t>
            </a:r>
          </a:p>
        </p:txBody>
      </p:sp>
      <p:sp>
        <p:nvSpPr>
          <p:cNvPr id="6" name="Text Placeholder 5"/>
          <p:cNvSpPr>
            <a:spLocks noGrp="1"/>
          </p:cNvSpPr>
          <p:nvPr>
            <p:ph type="body" sz="quarter" idx="13"/>
          </p:nvPr>
        </p:nvSpPr>
        <p:spPr>
          <a:xfrm>
            <a:off x="5435680" y="1229360"/>
            <a:ext cx="2676473" cy="640800"/>
          </a:xfrm>
        </p:spPr>
        <p:txBody>
          <a:bodyPr/>
          <a:lstStyle/>
          <a:p>
            <a:pPr algn="ctr"/>
            <a:r>
              <a:rPr lang="en-US" b="0" dirty="0"/>
              <a:t>C corporation</a:t>
            </a:r>
          </a:p>
        </p:txBody>
      </p:sp>
      <p:sp>
        <p:nvSpPr>
          <p:cNvPr id="11266" name="Title Placeholder 1"/>
          <p:cNvSpPr>
            <a:spLocks noGrp="1"/>
          </p:cNvSpPr>
          <p:nvPr>
            <p:ph type="title"/>
          </p:nvPr>
        </p:nvSpPr>
        <p:spPr/>
        <p:txBody>
          <a:bodyPr/>
          <a:lstStyle/>
          <a:p>
            <a:pPr eaLnBrk="1" hangingPunct="1"/>
            <a:r>
              <a:rPr lang="en-US" altLang="en-US" dirty="0"/>
              <a:t>Disregarded entity vs. taxable entity</a:t>
            </a:r>
          </a:p>
        </p:txBody>
      </p:sp>
      <p:grpSp>
        <p:nvGrpSpPr>
          <p:cNvPr id="12" name="Group 11">
            <a:extLst>
              <a:ext uri="{FF2B5EF4-FFF2-40B4-BE49-F238E27FC236}">
                <a16:creationId xmlns:a16="http://schemas.microsoft.com/office/drawing/2014/main" id="{1B61BCD1-C247-463D-B099-6E9496149B09}"/>
              </a:ext>
            </a:extLst>
          </p:cNvPr>
          <p:cNvGrpSpPr/>
          <p:nvPr/>
        </p:nvGrpSpPr>
        <p:grpSpPr>
          <a:xfrm>
            <a:off x="839091" y="1836651"/>
            <a:ext cx="7465817" cy="3161970"/>
            <a:chOff x="721453" y="1836651"/>
            <a:chExt cx="7465817" cy="3161970"/>
          </a:xfrm>
        </p:grpSpPr>
        <p:sp>
          <p:nvSpPr>
            <p:cNvPr id="7" name="Rectangle 6"/>
            <p:cNvSpPr/>
            <p:nvPr/>
          </p:nvSpPr>
          <p:spPr>
            <a:xfrm>
              <a:off x="1057013" y="1836651"/>
              <a:ext cx="2718033" cy="1006678"/>
            </a:xfrm>
            <a:prstGeom prst="rect">
              <a:avLst/>
            </a:prstGeom>
            <a:solidFill>
              <a:srgbClr val="FFE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dirty="0">
                  <a:solidFill>
                    <a:srgbClr val="2E2E38"/>
                  </a:solidFill>
                  <a:latin typeface="Arial" panose="020B0604020202020204" pitchFamily="34" charset="0"/>
                  <a:cs typeface="Arial" panose="020B0604020202020204" pitchFamily="34" charset="0"/>
                </a:rPr>
                <a:t>Exempt organization reports 100% of</a:t>
              </a:r>
              <a:br>
                <a:rPr lang="en-US" sz="1400" dirty="0">
                  <a:solidFill>
                    <a:srgbClr val="2E2E38"/>
                  </a:solidFill>
                  <a:latin typeface="Arial" panose="020B0604020202020204" pitchFamily="34" charset="0"/>
                  <a:cs typeface="Arial" panose="020B0604020202020204" pitchFamily="34" charset="0"/>
                </a:rPr>
              </a:br>
              <a:r>
                <a:rPr lang="en-US" sz="1400" dirty="0">
                  <a:solidFill>
                    <a:srgbClr val="2E2E38"/>
                  </a:solidFill>
                  <a:latin typeface="Arial" panose="020B0604020202020204" pitchFamily="34" charset="0"/>
                  <a:cs typeface="Arial" panose="020B0604020202020204" pitchFamily="34" charset="0"/>
                </a:rPr>
                <a:t>disregarded entity</a:t>
              </a:r>
            </a:p>
          </p:txBody>
        </p:sp>
        <p:cxnSp>
          <p:nvCxnSpPr>
            <p:cNvPr id="9" name="Straight Connector 8"/>
            <p:cNvCxnSpPr>
              <a:stCxn id="7" idx="2"/>
            </p:cNvCxnSpPr>
            <p:nvPr/>
          </p:nvCxnSpPr>
          <p:spPr>
            <a:xfrm>
              <a:off x="2416030" y="2843329"/>
              <a:ext cx="0" cy="343948"/>
            </a:xfrm>
            <a:prstGeom prst="line">
              <a:avLst/>
            </a:prstGeom>
            <a:ln w="6350">
              <a:solidFill>
                <a:srgbClr val="747480"/>
              </a:solidFill>
              <a:tailEnd type="none"/>
            </a:ln>
          </p:spPr>
          <p:style>
            <a:lnRef idx="1">
              <a:schemeClr val="accent1"/>
            </a:lnRef>
            <a:fillRef idx="0">
              <a:schemeClr val="accent1"/>
            </a:fillRef>
            <a:effectRef idx="0">
              <a:schemeClr val="accent1"/>
            </a:effectRef>
            <a:fontRef idx="minor">
              <a:schemeClr val="tx1"/>
            </a:fontRef>
          </p:style>
        </p:cxnSp>
        <p:sp>
          <p:nvSpPr>
            <p:cNvPr id="10" name="Isosceles Triangle 9"/>
            <p:cNvSpPr/>
            <p:nvPr/>
          </p:nvSpPr>
          <p:spPr>
            <a:xfrm>
              <a:off x="721453" y="3187277"/>
              <a:ext cx="3397541" cy="1811344"/>
            </a:xfrm>
            <a:prstGeom prst="triangle">
              <a:avLst/>
            </a:prstGeom>
            <a:noFill/>
            <a:ln w="6350">
              <a:solidFill>
                <a:srgbClr val="74748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marL="114300">
                <a:tabLst>
                  <a:tab pos="971550" algn="l"/>
                </a:tabLst>
              </a:pPr>
              <a:r>
                <a:rPr lang="en-US" sz="1200" b="1" dirty="0">
                  <a:solidFill>
                    <a:srgbClr val="FFE600"/>
                  </a:solidFill>
                  <a:latin typeface="Arial" panose="020B0604020202020204" pitchFamily="34" charset="0"/>
                  <a:cs typeface="Arial" panose="020B0604020202020204" pitchFamily="34" charset="0"/>
                </a:rPr>
                <a:t>Disregarded entity</a:t>
              </a:r>
            </a:p>
            <a:p>
              <a:pPr marL="114300">
                <a:tabLst>
                  <a:tab pos="971550" algn="l"/>
                </a:tabLst>
              </a:pPr>
              <a:r>
                <a:rPr lang="en-US" sz="1200" dirty="0">
                  <a:solidFill>
                    <a:schemeClr val="bg1"/>
                  </a:solidFill>
                  <a:latin typeface="Arial" panose="020B0604020202020204" pitchFamily="34" charset="0"/>
                  <a:cs typeface="Arial" panose="020B0604020202020204" pitchFamily="34" charset="0"/>
                </a:rPr>
                <a:t>Revenue 	$500k</a:t>
              </a:r>
            </a:p>
            <a:p>
              <a:pPr marL="114300">
                <a:tabLst>
                  <a:tab pos="971550" algn="l"/>
                </a:tabLst>
              </a:pPr>
              <a:r>
                <a:rPr lang="en-US" sz="1200" dirty="0">
                  <a:solidFill>
                    <a:schemeClr val="bg1"/>
                  </a:solidFill>
                  <a:latin typeface="Arial" panose="020B0604020202020204" pitchFamily="34" charset="0"/>
                  <a:cs typeface="Arial" panose="020B0604020202020204" pitchFamily="34" charset="0"/>
                </a:rPr>
                <a:t>Expenses	</a:t>
              </a:r>
              <a:r>
                <a:rPr lang="en-US" sz="1200" dirty="0">
                  <a:solidFill>
                    <a:srgbClr val="FFE600"/>
                  </a:solidFill>
                  <a:latin typeface="Arial" panose="020B0604020202020204" pitchFamily="34" charset="0"/>
                  <a:cs typeface="Arial" panose="020B0604020202020204" pitchFamily="34" charset="0"/>
                </a:rPr>
                <a:t>($300k)</a:t>
              </a:r>
            </a:p>
            <a:p>
              <a:pPr marL="114300">
                <a:tabLst>
                  <a:tab pos="971550" algn="l"/>
                </a:tabLst>
              </a:pPr>
              <a:r>
                <a:rPr lang="en-US" sz="1200" dirty="0">
                  <a:solidFill>
                    <a:schemeClr val="bg1"/>
                  </a:solidFill>
                  <a:latin typeface="Arial" panose="020B0604020202020204" pitchFamily="34" charset="0"/>
                  <a:cs typeface="Arial" panose="020B0604020202020204" pitchFamily="34" charset="0"/>
                </a:rPr>
                <a:t>Net income	$200k</a:t>
              </a:r>
            </a:p>
          </p:txBody>
        </p:sp>
        <p:cxnSp>
          <p:nvCxnSpPr>
            <p:cNvPr id="19" name="Straight Connector 18"/>
            <p:cNvCxnSpPr/>
            <p:nvPr/>
          </p:nvCxnSpPr>
          <p:spPr>
            <a:xfrm>
              <a:off x="6656280" y="2860868"/>
              <a:ext cx="0" cy="673028"/>
            </a:xfrm>
            <a:prstGeom prst="line">
              <a:avLst/>
            </a:prstGeom>
            <a:ln w="6350">
              <a:solidFill>
                <a:srgbClr val="747480"/>
              </a:solidFill>
              <a:tailEnd type="none"/>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5125288" y="3533895"/>
              <a:ext cx="3061982" cy="1464725"/>
            </a:xfrm>
            <a:prstGeom prst="rect">
              <a:avLst/>
            </a:prstGeom>
            <a:noFill/>
            <a:ln w="6350">
              <a:solidFill>
                <a:srgbClr val="747480"/>
              </a:solid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marL="457200"/>
              <a:r>
                <a:rPr lang="en-US" sz="1200" b="1" dirty="0">
                  <a:solidFill>
                    <a:srgbClr val="FFE600"/>
                  </a:solidFill>
                  <a:latin typeface="Arial" panose="020B0604020202020204" pitchFamily="34" charset="0"/>
                  <a:cs typeface="Arial" panose="020B0604020202020204" pitchFamily="34" charset="0"/>
                </a:rPr>
                <a:t>C corporation</a:t>
              </a:r>
              <a:endParaRPr lang="en-US" sz="1200" b="1" u="sng" dirty="0">
                <a:solidFill>
                  <a:schemeClr val="bg1"/>
                </a:solidFill>
                <a:latin typeface="Arial" panose="020B0604020202020204" pitchFamily="34" charset="0"/>
                <a:cs typeface="Arial" panose="020B0604020202020204" pitchFamily="34" charset="0"/>
              </a:endParaRPr>
            </a:p>
            <a:p>
              <a:pPr marL="457200"/>
              <a:r>
                <a:rPr lang="en-US" sz="1200" dirty="0">
                  <a:solidFill>
                    <a:schemeClr val="bg1"/>
                  </a:solidFill>
                  <a:latin typeface="Arial" panose="020B0604020202020204" pitchFamily="34" charset="0"/>
                  <a:cs typeface="Arial" panose="020B0604020202020204" pitchFamily="34" charset="0"/>
                </a:rPr>
                <a:t>Revenue	$500k</a:t>
              </a:r>
            </a:p>
            <a:p>
              <a:pPr marL="457200"/>
              <a:r>
                <a:rPr lang="en-US" sz="1200" dirty="0">
                  <a:solidFill>
                    <a:schemeClr val="bg1"/>
                  </a:solidFill>
                  <a:latin typeface="Arial" panose="020B0604020202020204" pitchFamily="34" charset="0"/>
                  <a:cs typeface="Arial" panose="020B0604020202020204" pitchFamily="34" charset="0"/>
                </a:rPr>
                <a:t>Expenses	($300k)</a:t>
              </a:r>
            </a:p>
            <a:p>
              <a:pPr marL="457200"/>
              <a:r>
                <a:rPr lang="en-US" sz="1200" dirty="0">
                  <a:solidFill>
                    <a:schemeClr val="bg1"/>
                  </a:solidFill>
                  <a:latin typeface="Arial" panose="020B0604020202020204" pitchFamily="34" charset="0"/>
                  <a:cs typeface="Arial" panose="020B0604020202020204" pitchFamily="34" charset="0"/>
                </a:rPr>
                <a:t>Net income	</a:t>
              </a:r>
              <a:r>
                <a:rPr lang="en-US" sz="1200" dirty="0">
                  <a:solidFill>
                    <a:srgbClr val="FFE600"/>
                  </a:solidFill>
                  <a:latin typeface="Arial" panose="020B0604020202020204" pitchFamily="34" charset="0"/>
                  <a:cs typeface="Arial" panose="020B0604020202020204" pitchFamily="34" charset="0"/>
                </a:rPr>
                <a:t>$200k</a:t>
              </a:r>
            </a:p>
            <a:p>
              <a:pPr marL="457200"/>
              <a:r>
                <a:rPr lang="en-US" sz="1200" dirty="0">
                  <a:solidFill>
                    <a:schemeClr val="bg1"/>
                  </a:solidFill>
                  <a:latin typeface="Arial" panose="020B0604020202020204" pitchFamily="34" charset="0"/>
                  <a:cs typeface="Arial" panose="020B0604020202020204" pitchFamily="34" charset="0"/>
                </a:rPr>
                <a:t>Tax paid	$42k</a:t>
              </a:r>
            </a:p>
            <a:p>
              <a:pPr marL="457200"/>
              <a:r>
                <a:rPr lang="en-US" sz="1200" dirty="0">
                  <a:solidFill>
                    <a:schemeClr val="bg1"/>
                  </a:solidFill>
                  <a:latin typeface="Arial" panose="020B0604020202020204" pitchFamily="34" charset="0"/>
                  <a:cs typeface="Arial" panose="020B0604020202020204" pitchFamily="34" charset="0"/>
                </a:rPr>
                <a:t>Net		$158k</a:t>
              </a:r>
            </a:p>
          </p:txBody>
        </p:sp>
        <p:sp>
          <p:nvSpPr>
            <p:cNvPr id="26" name="Rectangle 25"/>
            <p:cNvSpPr/>
            <p:nvPr/>
          </p:nvSpPr>
          <p:spPr>
            <a:xfrm>
              <a:off x="5318043" y="1836651"/>
              <a:ext cx="2676472" cy="1024217"/>
            </a:xfrm>
            <a:prstGeom prst="rect">
              <a:avLst/>
            </a:prstGeom>
            <a:solidFill>
              <a:srgbClr val="FFE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1400" dirty="0">
                  <a:solidFill>
                    <a:srgbClr val="2E2E38"/>
                  </a:solidFill>
                  <a:latin typeface="Arial" panose="020B0604020202020204" pitchFamily="34" charset="0"/>
                  <a:cs typeface="Arial" panose="020B0604020202020204" pitchFamily="34" charset="0"/>
                </a:rPr>
                <a:t>Exempt organization has no flow-through</a:t>
              </a:r>
            </a:p>
            <a:p>
              <a:pPr algn="ctr"/>
              <a:r>
                <a:rPr lang="en-US" sz="1400" dirty="0">
                  <a:solidFill>
                    <a:srgbClr val="2E2E38"/>
                  </a:solidFill>
                  <a:latin typeface="Arial" panose="020B0604020202020204" pitchFamily="34" charset="0"/>
                  <a:cs typeface="Arial" panose="020B0604020202020204" pitchFamily="34" charset="0"/>
                </a:rPr>
                <a:t>tax-free dividend</a:t>
              </a:r>
            </a:p>
          </p:txBody>
        </p:sp>
        <p:sp>
          <p:nvSpPr>
            <p:cNvPr id="2" name="TextBox 1"/>
            <p:cNvSpPr txBox="1"/>
            <p:nvPr/>
          </p:nvSpPr>
          <p:spPr>
            <a:xfrm>
              <a:off x="6774287" y="3118337"/>
              <a:ext cx="391133" cy="193899"/>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en-US" sz="1200" dirty="0">
                  <a:solidFill>
                    <a:schemeClr val="bg1"/>
                  </a:solidFill>
                  <a:latin typeface="Arial" panose="020B0604020202020204" pitchFamily="34" charset="0"/>
                  <a:cs typeface="Arial" panose="020B0604020202020204" pitchFamily="34" charset="0"/>
                </a:rPr>
                <a:t>100%</a:t>
              </a:r>
            </a:p>
          </p:txBody>
        </p:sp>
        <p:sp>
          <p:nvSpPr>
            <p:cNvPr id="3" name="TextBox 2"/>
            <p:cNvSpPr txBox="1"/>
            <p:nvPr/>
          </p:nvSpPr>
          <p:spPr>
            <a:xfrm>
              <a:off x="2498448" y="2964818"/>
              <a:ext cx="391133" cy="193899"/>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en-US" sz="1200" dirty="0">
                  <a:solidFill>
                    <a:schemeClr val="bg1"/>
                  </a:solidFill>
                  <a:latin typeface="Arial" panose="020B0604020202020204" pitchFamily="34" charset="0"/>
                  <a:cs typeface="Arial" panose="020B0604020202020204" pitchFamily="34" charset="0"/>
                </a:rPr>
                <a:t>100%</a:t>
              </a:r>
            </a:p>
          </p:txBody>
        </p:sp>
      </p:grpSp>
    </p:spTree>
    <p:extLst>
      <p:ext uri="{BB962C8B-B14F-4D97-AF65-F5344CB8AC3E}">
        <p14:creationId xmlns:p14="http://schemas.microsoft.com/office/powerpoint/2010/main" val="31749626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8C882304-9EF1-4096-8BAE-C4012C3C0ACD}"/>
              </a:ext>
            </a:extLst>
          </p:cNvPr>
          <p:cNvGrpSpPr/>
          <p:nvPr/>
        </p:nvGrpSpPr>
        <p:grpSpPr>
          <a:xfrm>
            <a:off x="1905000" y="2205991"/>
            <a:ext cx="5181600" cy="2446972"/>
            <a:chOff x="1905000" y="2205991"/>
            <a:chExt cx="5181600" cy="2446972"/>
          </a:xfrm>
        </p:grpSpPr>
        <p:sp>
          <p:nvSpPr>
            <p:cNvPr id="13324" name="Line 18"/>
            <p:cNvSpPr>
              <a:spLocks noChangeShapeType="1"/>
            </p:cNvSpPr>
            <p:nvPr/>
          </p:nvSpPr>
          <p:spPr bwMode="auto">
            <a:xfrm>
              <a:off x="4495800" y="3649980"/>
              <a:ext cx="0" cy="769620"/>
            </a:xfrm>
            <a:prstGeom prst="line">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325" name="Line 19"/>
            <p:cNvSpPr>
              <a:spLocks noChangeShapeType="1"/>
            </p:cNvSpPr>
            <p:nvPr/>
          </p:nvSpPr>
          <p:spPr bwMode="auto">
            <a:xfrm>
              <a:off x="1905000" y="4419600"/>
              <a:ext cx="5181600" cy="0"/>
            </a:xfrm>
            <a:prstGeom prst="line">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326" name="Line 20"/>
            <p:cNvSpPr>
              <a:spLocks noChangeShapeType="1"/>
            </p:cNvSpPr>
            <p:nvPr/>
          </p:nvSpPr>
          <p:spPr bwMode="auto">
            <a:xfrm>
              <a:off x="1905000" y="4424363"/>
              <a:ext cx="0" cy="228600"/>
            </a:xfrm>
            <a:prstGeom prst="line">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327" name="Line 21"/>
            <p:cNvSpPr>
              <a:spLocks noChangeShapeType="1"/>
            </p:cNvSpPr>
            <p:nvPr/>
          </p:nvSpPr>
          <p:spPr bwMode="auto">
            <a:xfrm>
              <a:off x="3629025" y="4424363"/>
              <a:ext cx="0" cy="228600"/>
            </a:xfrm>
            <a:prstGeom prst="line">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328" name="Line 22"/>
            <p:cNvSpPr>
              <a:spLocks noChangeShapeType="1"/>
            </p:cNvSpPr>
            <p:nvPr/>
          </p:nvSpPr>
          <p:spPr bwMode="auto">
            <a:xfrm>
              <a:off x="5372100" y="4424363"/>
              <a:ext cx="0" cy="228600"/>
            </a:xfrm>
            <a:prstGeom prst="line">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329" name="Line 23"/>
            <p:cNvSpPr>
              <a:spLocks noChangeShapeType="1"/>
            </p:cNvSpPr>
            <p:nvPr/>
          </p:nvSpPr>
          <p:spPr bwMode="auto">
            <a:xfrm>
              <a:off x="7086600" y="4424363"/>
              <a:ext cx="0" cy="228600"/>
            </a:xfrm>
            <a:prstGeom prst="line">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330" name="Line 24"/>
            <p:cNvSpPr>
              <a:spLocks noChangeShapeType="1"/>
            </p:cNvSpPr>
            <p:nvPr/>
          </p:nvSpPr>
          <p:spPr bwMode="auto">
            <a:xfrm>
              <a:off x="4495800" y="2205991"/>
              <a:ext cx="0" cy="846960"/>
            </a:xfrm>
            <a:prstGeom prst="line">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sp>
          <p:nvSpPr>
            <p:cNvPr id="13331" name="Line 25"/>
            <p:cNvSpPr>
              <a:spLocks noChangeShapeType="1"/>
            </p:cNvSpPr>
            <p:nvPr/>
          </p:nvSpPr>
          <p:spPr bwMode="auto">
            <a:xfrm>
              <a:off x="1905000" y="2590800"/>
              <a:ext cx="5181600" cy="9525"/>
            </a:xfrm>
            <a:prstGeom prst="line">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13334" name="Rectangle 17"/>
          <p:cNvSpPr>
            <a:spLocks noChangeArrowheads="1"/>
          </p:cNvSpPr>
          <p:nvPr/>
        </p:nvSpPr>
        <p:spPr bwMode="auto">
          <a:xfrm>
            <a:off x="6443663" y="4643437"/>
            <a:ext cx="1295400" cy="914400"/>
          </a:xfrm>
          <a:prstGeom prst="rect">
            <a:avLst/>
          </a:prstGeom>
          <a:solidFill>
            <a:srgbClr val="FFE6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latin typeface="EYInterstate Light" panose="02000506000000020004" pitchFamily="2" charset="0"/>
            </a:endParaRPr>
          </a:p>
        </p:txBody>
      </p:sp>
      <p:sp>
        <p:nvSpPr>
          <p:cNvPr id="13333" name="Text Box 16"/>
          <p:cNvSpPr txBox="1">
            <a:spLocks noChangeArrowheads="1"/>
          </p:cNvSpPr>
          <p:nvPr/>
        </p:nvSpPr>
        <p:spPr bwMode="auto">
          <a:xfrm>
            <a:off x="6510338" y="4948237"/>
            <a:ext cx="1143000" cy="304800"/>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400" dirty="0">
                <a:solidFill>
                  <a:srgbClr val="2E2E38"/>
                </a:solidFill>
                <a:cs typeface="Arial" panose="020B0604020202020204" pitchFamily="34" charset="0"/>
              </a:rPr>
              <a:t>Subsidiary</a:t>
            </a:r>
          </a:p>
        </p:txBody>
      </p:sp>
      <p:sp>
        <p:nvSpPr>
          <p:cNvPr id="13316" name="Rectangle 4"/>
          <p:cNvSpPr>
            <a:spLocks noChangeArrowheads="1"/>
          </p:cNvSpPr>
          <p:nvPr/>
        </p:nvSpPr>
        <p:spPr bwMode="auto">
          <a:xfrm>
            <a:off x="3629025" y="1220038"/>
            <a:ext cx="1743075" cy="1112823"/>
          </a:xfrm>
          <a:prstGeom prst="rect">
            <a:avLst/>
          </a:prstGeom>
          <a:solidFill>
            <a:srgbClr val="FFE600"/>
          </a:solidFill>
          <a:ln w="9525">
            <a:no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latin typeface="EYInterstate Light" panose="02000506000000020004" pitchFamily="2" charset="0"/>
            </a:endParaRPr>
          </a:p>
        </p:txBody>
      </p:sp>
      <p:sp>
        <p:nvSpPr>
          <p:cNvPr id="13314" name="Rectangle 2"/>
          <p:cNvSpPr>
            <a:spLocks noGrp="1"/>
          </p:cNvSpPr>
          <p:nvPr>
            <p:ph type="title"/>
          </p:nvPr>
        </p:nvSpPr>
        <p:spPr/>
        <p:txBody>
          <a:bodyPr/>
          <a:lstStyle/>
          <a:p>
            <a:r>
              <a:rPr lang="en-US" altLang="en-US" dirty="0"/>
              <a:t>C corporation blocker</a:t>
            </a:r>
          </a:p>
        </p:txBody>
      </p:sp>
      <p:sp>
        <p:nvSpPr>
          <p:cNvPr id="13315" name="Text Box 3"/>
          <p:cNvSpPr txBox="1">
            <a:spLocks noChangeArrowheads="1"/>
          </p:cNvSpPr>
          <p:nvPr/>
        </p:nvSpPr>
        <p:spPr bwMode="auto">
          <a:xfrm>
            <a:off x="3714749" y="1338715"/>
            <a:ext cx="1562097" cy="8617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dirty="0">
                <a:solidFill>
                  <a:srgbClr val="2E2E38"/>
                </a:solidFill>
                <a:cs typeface="Arial" panose="020B0604020202020204" pitchFamily="34" charset="0"/>
              </a:rPr>
              <a:t>Exempt organization</a:t>
            </a:r>
            <a:br>
              <a:rPr lang="en-US" altLang="en-US" dirty="0">
                <a:solidFill>
                  <a:srgbClr val="2E2E38"/>
                </a:solidFill>
                <a:cs typeface="Arial" panose="020B0604020202020204" pitchFamily="34" charset="0"/>
              </a:rPr>
            </a:br>
            <a:r>
              <a:rPr lang="en-US" altLang="en-US" sz="1400" dirty="0">
                <a:solidFill>
                  <a:srgbClr val="2E2E38"/>
                </a:solidFill>
                <a:cs typeface="Arial" panose="020B0604020202020204" pitchFamily="34" charset="0"/>
              </a:rPr>
              <a:t>$1m revenue</a:t>
            </a:r>
            <a:endParaRPr lang="en-US" altLang="en-US" sz="1100" dirty="0">
              <a:solidFill>
                <a:srgbClr val="2E2E38"/>
              </a:solidFill>
              <a:cs typeface="Arial" panose="020B0604020202020204" pitchFamily="34" charset="0"/>
            </a:endParaRPr>
          </a:p>
        </p:txBody>
      </p:sp>
      <p:sp>
        <p:nvSpPr>
          <p:cNvPr id="13317" name="Text Box 5"/>
          <p:cNvSpPr txBox="1">
            <a:spLocks noChangeArrowheads="1"/>
          </p:cNvSpPr>
          <p:nvPr/>
        </p:nvSpPr>
        <p:spPr bwMode="auto">
          <a:xfrm>
            <a:off x="3276600" y="2838450"/>
            <a:ext cx="2438400" cy="1253490"/>
          </a:xfrm>
          <a:prstGeom prst="rect">
            <a:avLst/>
          </a:prstGeom>
          <a:solidFill>
            <a:srgbClr val="FFE600"/>
          </a:solidFill>
          <a:ln w="9525">
            <a:noFill/>
            <a:miter lim="800000"/>
            <a:headEnd/>
            <a:tailEnd/>
          </a:ln>
          <a:effectLst/>
        </p:spPr>
        <p:txBody>
          <a:bodyPr anchor="ctr">
            <a:no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dirty="0">
                <a:solidFill>
                  <a:srgbClr val="2E2E38"/>
                </a:solidFill>
                <a:cs typeface="Arial" panose="020B0604020202020204" pitchFamily="34" charset="0"/>
              </a:rPr>
              <a:t>For-profit</a:t>
            </a:r>
            <a:br>
              <a:rPr lang="en-US" altLang="en-US" dirty="0">
                <a:solidFill>
                  <a:srgbClr val="2E2E38"/>
                </a:solidFill>
                <a:cs typeface="Arial" panose="020B0604020202020204" pitchFamily="34" charset="0"/>
              </a:rPr>
            </a:br>
            <a:r>
              <a:rPr lang="en-US" altLang="en-US" dirty="0">
                <a:solidFill>
                  <a:srgbClr val="2E2E38"/>
                </a:solidFill>
                <a:cs typeface="Arial" panose="020B0604020202020204" pitchFamily="34" charset="0"/>
              </a:rPr>
              <a:t>C corporation</a:t>
            </a:r>
          </a:p>
          <a:p>
            <a:pPr algn="ctr" eaLnBrk="1" hangingPunct="1"/>
            <a:r>
              <a:rPr lang="en-US" altLang="en-US" sz="1400" dirty="0">
                <a:solidFill>
                  <a:srgbClr val="2E2E38"/>
                </a:solidFill>
                <a:cs typeface="Arial" panose="020B0604020202020204" pitchFamily="34" charset="0"/>
              </a:rPr>
              <a:t>$100m revenue</a:t>
            </a:r>
          </a:p>
        </p:txBody>
      </p:sp>
      <p:sp>
        <p:nvSpPr>
          <p:cNvPr id="13318" name="Rectangle 6"/>
          <p:cNvSpPr>
            <a:spLocks noChangeArrowheads="1"/>
          </p:cNvSpPr>
          <p:nvPr/>
        </p:nvSpPr>
        <p:spPr bwMode="auto">
          <a:xfrm>
            <a:off x="3276600" y="2910840"/>
            <a:ext cx="2514600" cy="10315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latin typeface="EYInterstate Light" panose="02000506000000020004" pitchFamily="2" charset="0"/>
            </a:endParaRPr>
          </a:p>
        </p:txBody>
      </p:sp>
      <p:sp>
        <p:nvSpPr>
          <p:cNvPr id="13338" name="Rectangle 9"/>
          <p:cNvSpPr>
            <a:spLocks noChangeArrowheads="1"/>
          </p:cNvSpPr>
          <p:nvPr/>
        </p:nvSpPr>
        <p:spPr bwMode="auto">
          <a:xfrm>
            <a:off x="1271587" y="4645819"/>
            <a:ext cx="1347787" cy="909637"/>
          </a:xfrm>
          <a:prstGeom prst="rect">
            <a:avLst/>
          </a:prstGeom>
          <a:solidFill>
            <a:srgbClr val="FFE6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latin typeface="EYInterstate Light" panose="02000506000000020004" pitchFamily="2" charset="0"/>
            </a:endParaRPr>
          </a:p>
        </p:txBody>
      </p:sp>
      <p:sp>
        <p:nvSpPr>
          <p:cNvPr id="13337" name="Text Box 8"/>
          <p:cNvSpPr txBox="1">
            <a:spLocks noChangeArrowheads="1"/>
          </p:cNvSpPr>
          <p:nvPr/>
        </p:nvSpPr>
        <p:spPr bwMode="auto">
          <a:xfrm>
            <a:off x="1340958" y="4944293"/>
            <a:ext cx="1189224" cy="312688"/>
          </a:xfrm>
          <a:prstGeom prst="rect">
            <a:avLst/>
          </a:prstGeom>
          <a:noFill/>
          <a:ln w="9525">
            <a:noFill/>
            <a:miter lim="800000"/>
            <a:headEnd/>
            <a:tailEnd/>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400" dirty="0">
                <a:solidFill>
                  <a:srgbClr val="2E2E38"/>
                </a:solidFill>
                <a:cs typeface="Arial" panose="020B0604020202020204" pitchFamily="34" charset="0"/>
              </a:rPr>
              <a:t>Subsidiary</a:t>
            </a:r>
          </a:p>
        </p:txBody>
      </p:sp>
      <p:sp>
        <p:nvSpPr>
          <p:cNvPr id="13321" name="Rectangle 11"/>
          <p:cNvSpPr>
            <a:spLocks noChangeArrowheads="1"/>
          </p:cNvSpPr>
          <p:nvPr/>
        </p:nvSpPr>
        <p:spPr bwMode="auto">
          <a:xfrm>
            <a:off x="2981325" y="4643437"/>
            <a:ext cx="1295400" cy="914400"/>
          </a:xfrm>
          <a:prstGeom prst="rect">
            <a:avLst/>
          </a:prstGeom>
          <a:solidFill>
            <a:srgbClr val="FFE600"/>
          </a:solidFill>
          <a:ln w="9525">
            <a:noFill/>
            <a:miter lim="800000"/>
            <a:headEnd/>
            <a:tailEnd/>
          </a:ln>
          <a:effec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latin typeface="EYInterstate Light" panose="02000506000000020004" pitchFamily="2" charset="0"/>
            </a:endParaRPr>
          </a:p>
        </p:txBody>
      </p:sp>
      <p:sp>
        <p:nvSpPr>
          <p:cNvPr id="13320" name="Text Box 10"/>
          <p:cNvSpPr txBox="1">
            <a:spLocks noChangeArrowheads="1"/>
          </p:cNvSpPr>
          <p:nvPr/>
        </p:nvSpPr>
        <p:spPr bwMode="auto">
          <a:xfrm>
            <a:off x="3048000" y="4948237"/>
            <a:ext cx="1143000" cy="304800"/>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400" dirty="0">
                <a:solidFill>
                  <a:srgbClr val="2E2E38"/>
                </a:solidFill>
                <a:cs typeface="Arial" panose="020B0604020202020204" pitchFamily="34" charset="0"/>
              </a:rPr>
              <a:t>Subsidiary</a:t>
            </a:r>
          </a:p>
        </p:txBody>
      </p:sp>
      <p:sp>
        <p:nvSpPr>
          <p:cNvPr id="13336" name="Rectangle 14"/>
          <p:cNvSpPr>
            <a:spLocks noChangeArrowheads="1"/>
          </p:cNvSpPr>
          <p:nvPr/>
        </p:nvSpPr>
        <p:spPr bwMode="auto">
          <a:xfrm>
            <a:off x="4719638" y="4643437"/>
            <a:ext cx="1295400" cy="914400"/>
          </a:xfrm>
          <a:prstGeom prst="rect">
            <a:avLst/>
          </a:prstGeom>
          <a:solidFill>
            <a:srgbClr val="FFE600"/>
          </a:solidFill>
          <a:ln w="9525">
            <a:no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eaLnBrk="1" hangingPunct="1"/>
            <a:endParaRPr lang="en-US" altLang="en-US" dirty="0">
              <a:latin typeface="EYInterstate Light" panose="02000506000000020004" pitchFamily="2" charset="0"/>
            </a:endParaRPr>
          </a:p>
        </p:txBody>
      </p:sp>
      <p:sp>
        <p:nvSpPr>
          <p:cNvPr id="13332" name="Text Box 26"/>
          <p:cNvSpPr txBox="1">
            <a:spLocks noChangeArrowheads="1"/>
          </p:cNvSpPr>
          <p:nvPr/>
        </p:nvSpPr>
        <p:spPr bwMode="auto">
          <a:xfrm>
            <a:off x="4800600" y="4948237"/>
            <a:ext cx="1143000" cy="304800"/>
          </a:xfrm>
          <a:prstGeom prst="rect">
            <a:avLst/>
          </a:prstGeom>
          <a:noFill/>
          <a:ln>
            <a:noFill/>
          </a:ln>
          <a:effec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400" dirty="0">
                <a:solidFill>
                  <a:srgbClr val="2E2E38"/>
                </a:solidFill>
                <a:cs typeface="Arial" panose="020B0604020202020204" pitchFamily="34" charset="0"/>
              </a:rPr>
              <a:t>Subsidiary</a:t>
            </a:r>
          </a:p>
        </p:txBody>
      </p:sp>
      <p:sp>
        <p:nvSpPr>
          <p:cNvPr id="27" name="Text Box 12"/>
          <p:cNvSpPr txBox="1">
            <a:spLocks noChangeArrowheads="1"/>
          </p:cNvSpPr>
          <p:nvPr/>
        </p:nvSpPr>
        <p:spPr bwMode="auto">
          <a:xfrm>
            <a:off x="7011987" y="2457413"/>
            <a:ext cx="968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1400" dirty="0">
                <a:solidFill>
                  <a:schemeClr val="bg1"/>
                </a:solidFill>
                <a:cs typeface="Arial" panose="020B0604020202020204" pitchFamily="34" charset="0"/>
              </a:rPr>
              <a:t>Blocker</a:t>
            </a:r>
          </a:p>
        </p:txBody>
      </p:sp>
    </p:spTree>
    <p:extLst>
      <p:ext uri="{BB962C8B-B14F-4D97-AF65-F5344CB8AC3E}">
        <p14:creationId xmlns:p14="http://schemas.microsoft.com/office/powerpoint/2010/main" val="230379997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Choice of entity considerations</a:t>
            </a:r>
            <a:br>
              <a:rPr lang="en-US" dirty="0"/>
            </a:br>
            <a:br>
              <a:rPr lang="en-US" dirty="0"/>
            </a:br>
            <a:endParaRPr lang="en-US" dirty="0"/>
          </a:p>
        </p:txBody>
      </p:sp>
      <p:sp>
        <p:nvSpPr>
          <p:cNvPr id="3" name="Content Placeholder 2"/>
          <p:cNvSpPr>
            <a:spLocks noGrp="1"/>
          </p:cNvSpPr>
          <p:nvPr>
            <p:ph idx="4294967295"/>
          </p:nvPr>
        </p:nvSpPr>
        <p:spPr>
          <a:xfrm>
            <a:off x="457200" y="1137921"/>
            <a:ext cx="8229600" cy="4951728"/>
          </a:xfrm>
        </p:spPr>
        <p:txBody>
          <a:bodyPr/>
          <a:lstStyle/>
          <a:p>
            <a:pPr>
              <a:spcAft>
                <a:spcPts val="600"/>
              </a:spcAft>
            </a:pPr>
            <a:r>
              <a:rPr lang="en-US" dirty="0"/>
              <a:t>Related vs. unrelated activity</a:t>
            </a:r>
          </a:p>
          <a:p>
            <a:pPr>
              <a:spcAft>
                <a:spcPts val="600"/>
              </a:spcAft>
            </a:pPr>
            <a:r>
              <a:rPr lang="en-US" dirty="0"/>
              <a:t>Size (or expected size) of activity</a:t>
            </a:r>
          </a:p>
          <a:p>
            <a:pPr>
              <a:spcAft>
                <a:spcPts val="600"/>
              </a:spcAft>
            </a:pPr>
            <a:r>
              <a:rPr lang="en-US" dirty="0"/>
              <a:t>Limitations on liability</a:t>
            </a:r>
          </a:p>
          <a:p>
            <a:pPr>
              <a:spcAft>
                <a:spcPts val="600"/>
              </a:spcAft>
            </a:pPr>
            <a:r>
              <a:rPr lang="en-US" dirty="0"/>
              <a:t>Governance</a:t>
            </a:r>
          </a:p>
          <a:p>
            <a:pPr>
              <a:spcAft>
                <a:spcPts val="600"/>
              </a:spcAft>
            </a:pPr>
            <a:r>
              <a:rPr lang="en-US" dirty="0"/>
              <a:t>Independence/culture</a:t>
            </a:r>
          </a:p>
          <a:p>
            <a:pPr>
              <a:spcAft>
                <a:spcPts val="600"/>
              </a:spcAft>
            </a:pPr>
            <a:r>
              <a:rPr lang="en-US" dirty="0"/>
              <a:t>Attracting and compensating employees</a:t>
            </a:r>
          </a:p>
          <a:p>
            <a:pPr>
              <a:spcAft>
                <a:spcPts val="600"/>
              </a:spcAft>
            </a:pPr>
            <a:r>
              <a:rPr lang="en-US" dirty="0"/>
              <a:t>Public perception</a:t>
            </a:r>
          </a:p>
          <a:p>
            <a:pPr>
              <a:spcAft>
                <a:spcPts val="600"/>
              </a:spcAft>
            </a:pPr>
            <a:r>
              <a:rPr lang="en-US" dirty="0"/>
              <a:t>Future partners/investors</a:t>
            </a:r>
          </a:p>
          <a:p>
            <a:pPr lvl="0">
              <a:spcAft>
                <a:spcPts val="600"/>
              </a:spcAft>
            </a:pPr>
            <a:r>
              <a:rPr lang="en-US" dirty="0"/>
              <a:t>Costs (both $ and time) of forming/maintaining multiple entities</a:t>
            </a:r>
          </a:p>
          <a:p>
            <a:pPr>
              <a:spcAft>
                <a:spcPts val="600"/>
              </a:spcAft>
            </a:pPr>
            <a:r>
              <a:rPr lang="en-US" dirty="0"/>
              <a:t>Exit strategies (discussed in more detail later)</a:t>
            </a:r>
            <a:endParaRPr lang="en-GB" dirty="0"/>
          </a:p>
        </p:txBody>
      </p:sp>
    </p:spTree>
    <p:extLst>
      <p:ext uri="{BB962C8B-B14F-4D97-AF65-F5344CB8AC3E}">
        <p14:creationId xmlns:p14="http://schemas.microsoft.com/office/powerpoint/2010/main" val="205038174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Related-activity entity choices</a:t>
            </a:r>
            <a:br>
              <a:rPr lang="en-US" dirty="0"/>
            </a:br>
            <a:endParaRPr lang="en-US" dirty="0"/>
          </a:p>
        </p:txBody>
      </p:sp>
      <p:sp>
        <p:nvSpPr>
          <p:cNvPr id="3" name="Content Placeholder 2"/>
          <p:cNvSpPr>
            <a:spLocks noGrp="1"/>
          </p:cNvSpPr>
          <p:nvPr>
            <p:ph idx="4294967295"/>
          </p:nvPr>
        </p:nvSpPr>
        <p:spPr>
          <a:xfrm>
            <a:off x="457200" y="1137921"/>
            <a:ext cx="8275320" cy="4951728"/>
          </a:xfrm>
        </p:spPr>
        <p:txBody>
          <a:bodyPr/>
          <a:lstStyle/>
          <a:p>
            <a:pPr>
              <a:spcAft>
                <a:spcPts val="600"/>
              </a:spcAft>
            </a:pPr>
            <a:r>
              <a:rPr lang="en-US" dirty="0"/>
              <a:t>Operate in existing exempt organization</a:t>
            </a:r>
          </a:p>
          <a:p>
            <a:pPr>
              <a:spcAft>
                <a:spcPts val="600"/>
              </a:spcAft>
            </a:pPr>
            <a:r>
              <a:rPr lang="en-US" dirty="0"/>
              <a:t>Operate a separate entity for liability protection, governance and/or independence:</a:t>
            </a:r>
          </a:p>
          <a:p>
            <a:pPr marL="685800" lvl="1" indent="-342900">
              <a:spcAft>
                <a:spcPts val="600"/>
              </a:spcAft>
            </a:pPr>
            <a:r>
              <a:rPr lang="en-US" dirty="0"/>
              <a:t>Section 501(c)(3) organization:</a:t>
            </a:r>
          </a:p>
          <a:p>
            <a:pPr marL="1028700" lvl="2" indent="-342900">
              <a:spcAft>
                <a:spcPts val="600"/>
              </a:spcAft>
            </a:pPr>
            <a:r>
              <a:rPr lang="en-US" dirty="0"/>
              <a:t>Stand-alone public charity or supporting organization</a:t>
            </a:r>
          </a:p>
          <a:p>
            <a:pPr marL="685800" lvl="1" indent="-342900">
              <a:spcAft>
                <a:spcPts val="600"/>
              </a:spcAft>
            </a:pPr>
            <a:r>
              <a:rPr lang="en-US" dirty="0"/>
              <a:t>Single-member LLC (disregarded)</a:t>
            </a:r>
          </a:p>
          <a:p>
            <a:pPr marL="685800" lvl="1" indent="-342900">
              <a:spcAft>
                <a:spcPts val="600"/>
              </a:spcAft>
            </a:pPr>
            <a:r>
              <a:rPr lang="en-US" dirty="0"/>
              <a:t>Other Section 501(c) organization:</a:t>
            </a:r>
          </a:p>
          <a:p>
            <a:pPr marL="1028700" lvl="2" indent="-342900">
              <a:spcAft>
                <a:spcPts val="600"/>
              </a:spcAft>
            </a:pPr>
            <a:r>
              <a:rPr lang="en-US" dirty="0"/>
              <a:t>For example: Section 501(c)(2) title holding company or Section 501(c)(4) social welfare organization</a:t>
            </a:r>
          </a:p>
          <a:p>
            <a:pPr>
              <a:spcAft>
                <a:spcPts val="600"/>
              </a:spcAft>
            </a:pPr>
            <a:r>
              <a:rPr lang="en-US" dirty="0"/>
              <a:t>Generally, a taxable corporation would not be used for related activities</a:t>
            </a:r>
            <a:endParaRPr lang="en-GB" dirty="0"/>
          </a:p>
        </p:txBody>
      </p:sp>
    </p:spTree>
    <p:extLst>
      <p:ext uri="{BB962C8B-B14F-4D97-AF65-F5344CB8AC3E}">
        <p14:creationId xmlns:p14="http://schemas.microsoft.com/office/powerpoint/2010/main" val="143751667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Single-member LLCs vs. Section 501(c)(3) organizations</a:t>
            </a:r>
            <a:br>
              <a:rPr lang="en-US" dirty="0"/>
            </a:br>
            <a:endParaRPr lang="en-US" dirty="0"/>
          </a:p>
        </p:txBody>
      </p:sp>
      <p:sp>
        <p:nvSpPr>
          <p:cNvPr id="3" name="Content Placeholder 2"/>
          <p:cNvSpPr>
            <a:spLocks noGrp="1"/>
          </p:cNvSpPr>
          <p:nvPr>
            <p:ph idx="4294967295"/>
          </p:nvPr>
        </p:nvSpPr>
        <p:spPr>
          <a:xfrm>
            <a:off x="457200" y="1142873"/>
            <a:ext cx="8229600" cy="4951728"/>
          </a:xfrm>
        </p:spPr>
        <p:txBody>
          <a:bodyPr/>
          <a:lstStyle/>
          <a:p>
            <a:pPr>
              <a:spcAft>
                <a:spcPts val="600"/>
              </a:spcAft>
            </a:pPr>
            <a:r>
              <a:rPr lang="en-US" dirty="0"/>
              <a:t>Single-member LLC provides liability protection, separate governance and/or independence: </a:t>
            </a:r>
          </a:p>
          <a:p>
            <a:pPr lvl="1">
              <a:spcAft>
                <a:spcPts val="600"/>
              </a:spcAft>
            </a:pPr>
            <a:r>
              <a:rPr lang="en-US" dirty="0"/>
              <a:t>No separate application (if disregarded)</a:t>
            </a:r>
          </a:p>
          <a:p>
            <a:pPr>
              <a:spcAft>
                <a:spcPts val="600"/>
              </a:spcAft>
            </a:pPr>
            <a:r>
              <a:rPr lang="en-US" dirty="0"/>
              <a:t>Contributions to disregarded single-member LLC are eligible for charitable contribution deductions:</a:t>
            </a:r>
          </a:p>
          <a:p>
            <a:pPr marL="685800" lvl="1" indent="-342900">
              <a:spcAft>
                <a:spcPts val="600"/>
              </a:spcAft>
            </a:pPr>
            <a:r>
              <a:rPr lang="en-US" dirty="0"/>
              <a:t>IRS Notice 2012-52</a:t>
            </a:r>
          </a:p>
          <a:p>
            <a:pPr marL="685800" lvl="1" indent="-342900">
              <a:spcAft>
                <a:spcPts val="600"/>
              </a:spcAft>
            </a:pPr>
            <a:r>
              <a:rPr lang="en-US" dirty="0"/>
              <a:t>However, can create issues for donors/grantors</a:t>
            </a:r>
          </a:p>
          <a:p>
            <a:pPr>
              <a:spcAft>
                <a:spcPts val="600"/>
              </a:spcAft>
            </a:pPr>
            <a:r>
              <a:rPr lang="en-US" dirty="0"/>
              <a:t>State and local sales and property tax exemption:</a:t>
            </a:r>
          </a:p>
          <a:p>
            <a:pPr marL="685800" lvl="1" indent="-342900">
              <a:spcAft>
                <a:spcPts val="600"/>
              </a:spcAft>
            </a:pPr>
            <a:r>
              <a:rPr lang="en-US" dirty="0"/>
              <a:t>Varies by state, but generally this is a disadvantage to using an LLC</a:t>
            </a:r>
            <a:endParaRPr lang="en-GB" dirty="0"/>
          </a:p>
        </p:txBody>
      </p:sp>
    </p:spTree>
    <p:extLst>
      <p:ext uri="{BB962C8B-B14F-4D97-AF65-F5344CB8AC3E}">
        <p14:creationId xmlns:p14="http://schemas.microsoft.com/office/powerpoint/2010/main" val="221065388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94200"/>
            <a:ext cx="8229600" cy="590400"/>
          </a:xfrm>
        </p:spPr>
        <p:txBody>
          <a:bodyPr/>
          <a:lstStyle/>
          <a:p>
            <a:r>
              <a:rPr lang="en-US" dirty="0"/>
              <a:t>Unrelated activity entity choices</a:t>
            </a:r>
            <a:br>
              <a:rPr lang="en-US" dirty="0"/>
            </a:br>
            <a:endParaRPr lang="en-US" dirty="0"/>
          </a:p>
        </p:txBody>
      </p:sp>
      <p:sp>
        <p:nvSpPr>
          <p:cNvPr id="3" name="Content Placeholder 2"/>
          <p:cNvSpPr>
            <a:spLocks noGrp="1"/>
          </p:cNvSpPr>
          <p:nvPr>
            <p:ph idx="1"/>
          </p:nvPr>
        </p:nvSpPr>
        <p:spPr>
          <a:xfrm>
            <a:off x="457201" y="1137920"/>
            <a:ext cx="8229600" cy="4947920"/>
          </a:xfrm>
        </p:spPr>
        <p:txBody>
          <a:bodyPr/>
          <a:lstStyle/>
          <a:p>
            <a:r>
              <a:rPr lang="en-US" dirty="0"/>
              <a:t>Operate in existing exempt organization:</a:t>
            </a:r>
          </a:p>
          <a:p>
            <a:pPr lvl="1"/>
            <a:r>
              <a:rPr lang="en-US" dirty="0"/>
              <a:t>How much is too much?</a:t>
            </a:r>
          </a:p>
          <a:p>
            <a:r>
              <a:rPr lang="en-US" dirty="0"/>
              <a:t>Separate for liability protection, governance and/or independence:</a:t>
            </a:r>
          </a:p>
          <a:p>
            <a:pPr lvl="1"/>
            <a:r>
              <a:rPr lang="en-US" dirty="0"/>
              <a:t>Single-member LLC (disregarded)</a:t>
            </a:r>
          </a:p>
          <a:p>
            <a:pPr lvl="1"/>
            <a:r>
              <a:rPr lang="en-US" dirty="0"/>
              <a:t>Taxable corporation:</a:t>
            </a:r>
          </a:p>
          <a:p>
            <a:pPr lvl="2"/>
            <a:r>
              <a:rPr lang="en-US" dirty="0"/>
              <a:t>Protects exempt status</a:t>
            </a:r>
          </a:p>
          <a:p>
            <a:pPr lvl="2"/>
            <a:r>
              <a:rPr lang="en-US" dirty="0"/>
              <a:t>Requires separate tax return</a:t>
            </a:r>
            <a:endParaRPr lang="en-GB" dirty="0"/>
          </a:p>
        </p:txBody>
      </p:sp>
    </p:spTree>
    <p:extLst>
      <p:ext uri="{BB962C8B-B14F-4D97-AF65-F5344CB8AC3E}">
        <p14:creationId xmlns:p14="http://schemas.microsoft.com/office/powerpoint/2010/main" val="290788822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40D10403-CF70-4B3E-B574-3B2F0E1A264C}"/>
              </a:ext>
            </a:extLst>
          </p:cNvPr>
          <p:cNvGrpSpPr/>
          <p:nvPr/>
        </p:nvGrpSpPr>
        <p:grpSpPr>
          <a:xfrm>
            <a:off x="1763713" y="1682115"/>
            <a:ext cx="5616575" cy="3362325"/>
            <a:chOff x="1879600" y="1682115"/>
            <a:chExt cx="5616575" cy="3362325"/>
          </a:xfrm>
        </p:grpSpPr>
        <p:sp>
          <p:nvSpPr>
            <p:cNvPr id="19458" name="Text Box 3"/>
            <p:cNvSpPr txBox="1">
              <a:spLocks noChangeArrowheads="1"/>
            </p:cNvSpPr>
            <p:nvPr/>
          </p:nvSpPr>
          <p:spPr bwMode="auto">
            <a:xfrm>
              <a:off x="3022600" y="1682115"/>
              <a:ext cx="3048000" cy="847725"/>
            </a:xfrm>
            <a:prstGeom prst="rect">
              <a:avLst/>
            </a:prstGeom>
            <a:solidFill>
              <a:srgbClr val="FFE600"/>
            </a:solidFill>
            <a:ln w="9525">
              <a:noFill/>
              <a:miter lim="800000"/>
              <a:headEnd/>
              <a:tailEnd/>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dirty="0">
                  <a:solidFill>
                    <a:srgbClr val="2E2E38"/>
                  </a:solidFill>
                  <a:cs typeface="Arial" panose="020B0604020202020204" pitchFamily="34" charset="0"/>
                </a:rPr>
                <a:t>Exempt organization</a:t>
              </a:r>
            </a:p>
          </p:txBody>
        </p:sp>
        <p:sp>
          <p:nvSpPr>
            <p:cNvPr id="19459" name="Text Box 4"/>
            <p:cNvSpPr txBox="1">
              <a:spLocks noChangeArrowheads="1"/>
            </p:cNvSpPr>
            <p:nvPr/>
          </p:nvSpPr>
          <p:spPr bwMode="auto">
            <a:xfrm>
              <a:off x="3022600" y="2910840"/>
              <a:ext cx="3048000" cy="838200"/>
            </a:xfrm>
            <a:prstGeom prst="rect">
              <a:avLst/>
            </a:prstGeom>
            <a:solidFill>
              <a:srgbClr val="FFE600"/>
            </a:solidFill>
            <a:ln w="9525">
              <a:noFill/>
              <a:miter lim="800000"/>
              <a:headEnd/>
              <a:tailEnd/>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dirty="0">
                  <a:solidFill>
                    <a:srgbClr val="2E2E38"/>
                  </a:solidFill>
                  <a:cs typeface="Arial" panose="020B0604020202020204" pitchFamily="34" charset="0"/>
                </a:rPr>
                <a:t>FP holding company</a:t>
              </a:r>
            </a:p>
          </p:txBody>
        </p:sp>
        <p:sp>
          <p:nvSpPr>
            <p:cNvPr id="19460" name="Text Box 5"/>
            <p:cNvSpPr txBox="1">
              <a:spLocks noChangeArrowheads="1"/>
            </p:cNvSpPr>
            <p:nvPr/>
          </p:nvSpPr>
          <p:spPr bwMode="auto">
            <a:xfrm>
              <a:off x="1879600" y="4130040"/>
              <a:ext cx="1524000" cy="914400"/>
            </a:xfrm>
            <a:prstGeom prst="rect">
              <a:avLst/>
            </a:prstGeom>
            <a:solidFill>
              <a:srgbClr val="FFE600"/>
            </a:solidFill>
            <a:ln w="9525">
              <a:noFill/>
              <a:miter lim="800000"/>
              <a:headEnd/>
              <a:tailEnd/>
            </a:ln>
            <a:effectLst/>
          </p:spPr>
          <p:txBody>
            <a:bodyPr lIns="0" tIns="0" rIns="0" bIns="0"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1400" dirty="0">
                  <a:solidFill>
                    <a:srgbClr val="2E2E38"/>
                  </a:solidFill>
                  <a:cs typeface="Arial" panose="020B0604020202020204" pitchFamily="34" charset="0"/>
                </a:rPr>
                <a:t>Activity 1</a:t>
              </a:r>
            </a:p>
          </p:txBody>
        </p:sp>
        <p:sp>
          <p:nvSpPr>
            <p:cNvPr id="19461" name="Text Box 6"/>
            <p:cNvSpPr txBox="1">
              <a:spLocks noChangeArrowheads="1"/>
            </p:cNvSpPr>
            <p:nvPr/>
          </p:nvSpPr>
          <p:spPr bwMode="auto">
            <a:xfrm>
              <a:off x="3784600" y="4130040"/>
              <a:ext cx="1524000" cy="914400"/>
            </a:xfrm>
            <a:prstGeom prst="rect">
              <a:avLst/>
            </a:prstGeom>
            <a:solidFill>
              <a:srgbClr val="FFE600"/>
            </a:solidFill>
            <a:ln w="9525">
              <a:noFill/>
              <a:miter lim="800000"/>
              <a:headEnd/>
              <a:tailEnd/>
            </a:ln>
            <a:effectLst/>
          </p:spPr>
          <p:txBody>
            <a:bodyPr lIns="0" tIns="0" rIns="0" bIns="0" anchor="ctr"/>
            <a:lstStyle>
              <a:defPPr>
                <a:defRPr lang="en-US"/>
              </a:defPPr>
              <a:lvl1pPr algn="ctr">
                <a:spcBef>
                  <a:spcPct val="50000"/>
                </a:spcBef>
                <a:defRPr sz="1400" b="1">
                  <a:solidFill>
                    <a:srgbClr val="2E2E38"/>
                  </a:solidFill>
                  <a:latin typeface="Arial" panose="020B0604020202020204" pitchFamily="34" charset="0"/>
                  <a:cs typeface="Arial" panose="020B0604020202020204" pitchFamily="34"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en-US" altLang="en-US" b="0" dirty="0"/>
                <a:t>Activity 2</a:t>
              </a:r>
            </a:p>
          </p:txBody>
        </p:sp>
        <p:cxnSp>
          <p:nvCxnSpPr>
            <p:cNvPr id="19462" name="AutoShape 7"/>
            <p:cNvCxnSpPr>
              <a:cxnSpLocks noChangeShapeType="1"/>
              <a:stCxn id="19458" idx="2"/>
              <a:endCxn id="19459" idx="0"/>
            </p:cNvCxnSpPr>
            <p:nvPr/>
          </p:nvCxnSpPr>
          <p:spPr bwMode="auto">
            <a:xfrm>
              <a:off x="4546600" y="2529840"/>
              <a:ext cx="0" cy="381000"/>
            </a:xfrm>
            <a:prstGeom prst="straightConnector1">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63" name="AutoShape 8"/>
            <p:cNvCxnSpPr>
              <a:cxnSpLocks noChangeShapeType="1"/>
              <a:stCxn id="19461" idx="0"/>
              <a:endCxn id="19459" idx="2"/>
            </p:cNvCxnSpPr>
            <p:nvPr/>
          </p:nvCxnSpPr>
          <p:spPr bwMode="auto">
            <a:xfrm flipV="1">
              <a:off x="4546600" y="3749040"/>
              <a:ext cx="0" cy="381000"/>
            </a:xfrm>
            <a:prstGeom prst="straightConnector1">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64" name="Text Box 9"/>
            <p:cNvSpPr txBox="1">
              <a:spLocks noChangeArrowheads="1"/>
            </p:cNvSpPr>
            <p:nvPr/>
          </p:nvSpPr>
          <p:spPr bwMode="auto">
            <a:xfrm>
              <a:off x="5689600" y="4130040"/>
              <a:ext cx="1524000" cy="914400"/>
            </a:xfrm>
            <a:prstGeom prst="rect">
              <a:avLst/>
            </a:prstGeom>
            <a:solidFill>
              <a:srgbClr val="FFE600"/>
            </a:solidFill>
            <a:ln w="9525">
              <a:noFill/>
              <a:miter lim="800000"/>
              <a:headEnd/>
              <a:tailEnd/>
            </a:ln>
            <a:effectLst/>
          </p:spPr>
          <p:txBody>
            <a:bodyPr lIns="0" tIns="0" rIns="0" bIns="0" anchor="ctr"/>
            <a:lstStyle>
              <a:defPPr>
                <a:defRPr lang="en-US"/>
              </a:defPPr>
              <a:lvl1pPr algn="ctr">
                <a:spcBef>
                  <a:spcPct val="50000"/>
                </a:spcBef>
                <a:defRPr sz="1400" b="1">
                  <a:solidFill>
                    <a:srgbClr val="2E2E38"/>
                  </a:solidFill>
                  <a:latin typeface="Arial" panose="020B0604020202020204" pitchFamily="34" charset="0"/>
                  <a:cs typeface="Arial" panose="020B0604020202020204" pitchFamily="34" charset="0"/>
                </a:defRPr>
              </a:lvl1pPr>
              <a:lvl2pPr marL="742950" indent="-285750">
                <a:defRPr>
                  <a:latin typeface="Arial" panose="020B0604020202020204" pitchFamily="34" charset="0"/>
                </a:defRPr>
              </a:lvl2pPr>
              <a:lvl3pPr marL="1143000" indent="-228600">
                <a:defRPr>
                  <a:latin typeface="Arial" panose="020B0604020202020204" pitchFamily="34" charset="0"/>
                </a:defRPr>
              </a:lvl3pPr>
              <a:lvl4pPr marL="1600200" indent="-228600">
                <a:defRPr>
                  <a:latin typeface="Arial" panose="020B0604020202020204" pitchFamily="34" charset="0"/>
                </a:defRPr>
              </a:lvl4pPr>
              <a:lvl5pPr marL="2057400" indent="-228600">
                <a:defRPr>
                  <a:latin typeface="Arial" panose="020B0604020202020204" pitchFamily="34" charset="0"/>
                </a:defRPr>
              </a:lvl5pPr>
              <a:lvl6pPr marL="2514600" indent="-228600" eaLnBrk="0" fontAlgn="base" hangingPunct="0">
                <a:spcBef>
                  <a:spcPct val="0"/>
                </a:spcBef>
                <a:spcAft>
                  <a:spcPct val="0"/>
                </a:spcAft>
                <a:defRPr>
                  <a:latin typeface="Arial" panose="020B0604020202020204" pitchFamily="34" charset="0"/>
                </a:defRPr>
              </a:lvl6pPr>
              <a:lvl7pPr marL="2971800" indent="-228600" eaLnBrk="0" fontAlgn="base" hangingPunct="0">
                <a:spcBef>
                  <a:spcPct val="0"/>
                </a:spcBef>
                <a:spcAft>
                  <a:spcPct val="0"/>
                </a:spcAft>
                <a:defRPr>
                  <a:latin typeface="Arial" panose="020B0604020202020204" pitchFamily="34" charset="0"/>
                </a:defRPr>
              </a:lvl7pPr>
              <a:lvl8pPr marL="3429000" indent="-228600" eaLnBrk="0" fontAlgn="base" hangingPunct="0">
                <a:spcBef>
                  <a:spcPct val="0"/>
                </a:spcBef>
                <a:spcAft>
                  <a:spcPct val="0"/>
                </a:spcAft>
                <a:defRPr>
                  <a:latin typeface="Arial" panose="020B0604020202020204" pitchFamily="34" charset="0"/>
                </a:defRPr>
              </a:lvl8pPr>
              <a:lvl9pPr marL="3886200" indent="-228600" eaLnBrk="0" fontAlgn="base" hangingPunct="0">
                <a:spcBef>
                  <a:spcPct val="0"/>
                </a:spcBef>
                <a:spcAft>
                  <a:spcPct val="0"/>
                </a:spcAft>
                <a:defRPr>
                  <a:latin typeface="Arial" panose="020B0604020202020204" pitchFamily="34" charset="0"/>
                </a:defRPr>
              </a:lvl9pPr>
            </a:lstStyle>
            <a:p>
              <a:r>
                <a:rPr lang="en-US" altLang="en-US" b="0" dirty="0"/>
                <a:t>Activity 3</a:t>
              </a:r>
            </a:p>
          </p:txBody>
        </p:sp>
        <p:cxnSp>
          <p:nvCxnSpPr>
            <p:cNvPr id="19465" name="AutoShape 10"/>
            <p:cNvCxnSpPr>
              <a:cxnSpLocks noChangeShapeType="1"/>
              <a:stCxn id="19459" idx="2"/>
              <a:endCxn id="19460" idx="0"/>
            </p:cNvCxnSpPr>
            <p:nvPr/>
          </p:nvCxnSpPr>
          <p:spPr bwMode="auto">
            <a:xfrm rot="5400000">
              <a:off x="3403600" y="2987040"/>
              <a:ext cx="381000" cy="1905000"/>
            </a:xfrm>
            <a:prstGeom prst="bentConnector3">
              <a:avLst>
                <a:gd name="adj1" fmla="val 50000"/>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466" name="AutoShape 11"/>
            <p:cNvCxnSpPr>
              <a:cxnSpLocks noChangeShapeType="1"/>
              <a:stCxn id="19459" idx="2"/>
              <a:endCxn id="19464" idx="0"/>
            </p:cNvCxnSpPr>
            <p:nvPr/>
          </p:nvCxnSpPr>
          <p:spPr bwMode="auto">
            <a:xfrm rot="16200000" flipH="1">
              <a:off x="5308600" y="2987040"/>
              <a:ext cx="381000" cy="1905000"/>
            </a:xfrm>
            <a:prstGeom prst="bentConnector3">
              <a:avLst>
                <a:gd name="adj1" fmla="val 50000"/>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19467" name="Text Box 12"/>
            <p:cNvSpPr txBox="1">
              <a:spLocks noChangeArrowheads="1"/>
            </p:cNvSpPr>
            <p:nvPr/>
          </p:nvSpPr>
          <p:spPr bwMode="auto">
            <a:xfrm>
              <a:off x="6527800" y="2529840"/>
              <a:ext cx="96837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spcBef>
                  <a:spcPct val="50000"/>
                </a:spcBef>
              </a:pPr>
              <a:r>
                <a:rPr lang="en-US" altLang="en-US" sz="1400" dirty="0">
                  <a:solidFill>
                    <a:schemeClr val="bg1"/>
                  </a:solidFill>
                  <a:cs typeface="Arial" panose="020B0604020202020204" pitchFamily="34" charset="0"/>
                </a:rPr>
                <a:t>Blocker</a:t>
              </a:r>
            </a:p>
          </p:txBody>
        </p:sp>
        <p:sp>
          <p:nvSpPr>
            <p:cNvPr id="19468" name="Line 13"/>
            <p:cNvSpPr>
              <a:spLocks noChangeShapeType="1"/>
            </p:cNvSpPr>
            <p:nvPr/>
          </p:nvSpPr>
          <p:spPr bwMode="auto">
            <a:xfrm>
              <a:off x="2794000" y="2682240"/>
              <a:ext cx="3505200" cy="0"/>
            </a:xfrm>
            <a:prstGeom prst="line">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US" dirty="0"/>
            </a:p>
          </p:txBody>
        </p:sp>
      </p:grpSp>
      <p:sp>
        <p:nvSpPr>
          <p:cNvPr id="19469" name="Title Placeholder 1"/>
          <p:cNvSpPr>
            <a:spLocks noGrp="1"/>
          </p:cNvSpPr>
          <p:nvPr>
            <p:ph type="title"/>
          </p:nvPr>
        </p:nvSpPr>
        <p:spPr/>
        <p:txBody>
          <a:bodyPr/>
          <a:lstStyle/>
          <a:p>
            <a:r>
              <a:rPr lang="en-US" altLang="en-US" dirty="0"/>
              <a:t>Multiple unrelated activities wholly owned</a:t>
            </a:r>
            <a:br>
              <a:rPr lang="en-US" altLang="en-US" dirty="0"/>
            </a:br>
            <a:r>
              <a:rPr lang="en-US" altLang="en-US" sz="1600" dirty="0"/>
              <a:t>Consolidated group</a:t>
            </a:r>
          </a:p>
        </p:txBody>
      </p:sp>
    </p:spTree>
    <p:extLst>
      <p:ext uri="{BB962C8B-B14F-4D97-AF65-F5344CB8AC3E}">
        <p14:creationId xmlns:p14="http://schemas.microsoft.com/office/powerpoint/2010/main" val="15355465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B02C09BE-6F91-4F8F-8E04-0E745A8F57B0}"/>
              </a:ext>
            </a:extLst>
          </p:cNvPr>
          <p:cNvGrpSpPr/>
          <p:nvPr/>
        </p:nvGrpSpPr>
        <p:grpSpPr>
          <a:xfrm>
            <a:off x="838200" y="1901508"/>
            <a:ext cx="7467600" cy="3182938"/>
            <a:chOff x="977900" y="1901508"/>
            <a:chExt cx="7467600" cy="3182938"/>
          </a:xfrm>
        </p:grpSpPr>
        <p:cxnSp>
          <p:nvCxnSpPr>
            <p:cNvPr id="16" name="Elbow Connector 15"/>
            <p:cNvCxnSpPr>
              <a:stCxn id="20484" idx="2"/>
              <a:endCxn id="20485" idx="0"/>
            </p:cNvCxnSpPr>
            <p:nvPr/>
          </p:nvCxnSpPr>
          <p:spPr>
            <a:xfrm rot="5400000">
              <a:off x="2773363" y="1639570"/>
              <a:ext cx="295275" cy="2514600"/>
            </a:xfrm>
            <a:prstGeom prst="bentConnector3">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Elbow Connector 17"/>
            <p:cNvCxnSpPr/>
            <p:nvPr/>
          </p:nvCxnSpPr>
          <p:spPr>
            <a:xfrm rot="5400000">
              <a:off x="3667919" y="2515198"/>
              <a:ext cx="258763" cy="762000"/>
            </a:xfrm>
            <a:prstGeom prst="bentConnector3">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 name="Elbow Connector 19"/>
            <p:cNvCxnSpPr/>
            <p:nvPr/>
          </p:nvCxnSpPr>
          <p:spPr>
            <a:xfrm rot="16200000" flipH="1">
              <a:off x="4548981" y="2400532"/>
              <a:ext cx="249238" cy="990600"/>
            </a:xfrm>
            <a:prstGeom prst="bentConnector3">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3" name="Elbow Connector 12"/>
            <p:cNvCxnSpPr/>
            <p:nvPr/>
          </p:nvCxnSpPr>
          <p:spPr>
            <a:xfrm rot="16200000" flipH="1">
              <a:off x="5434806" y="1505915"/>
              <a:ext cx="268288" cy="2781300"/>
            </a:xfrm>
            <a:prstGeom prst="bentConnector3">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95" name="AutoShape 14"/>
            <p:cNvCxnSpPr>
              <a:cxnSpLocks noChangeShapeType="1"/>
              <a:stCxn id="20490" idx="2"/>
              <a:endCxn id="20486" idx="0"/>
            </p:cNvCxnSpPr>
            <p:nvPr/>
          </p:nvCxnSpPr>
          <p:spPr bwMode="auto">
            <a:xfrm rot="5400000">
              <a:off x="6292850" y="3569971"/>
              <a:ext cx="381000" cy="952500"/>
            </a:xfrm>
            <a:prstGeom prst="bentConnector3">
              <a:avLst>
                <a:gd name="adj1" fmla="val 50000"/>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20496" name="AutoShape 15"/>
            <p:cNvCxnSpPr>
              <a:cxnSpLocks noChangeShapeType="1"/>
            </p:cNvCxnSpPr>
            <p:nvPr/>
          </p:nvCxnSpPr>
          <p:spPr bwMode="auto">
            <a:xfrm rot="16200000" flipH="1">
              <a:off x="7173912" y="3646171"/>
              <a:ext cx="371475" cy="800100"/>
            </a:xfrm>
            <a:prstGeom prst="bentConnector3">
              <a:avLst>
                <a:gd name="adj1" fmla="val 50000"/>
              </a:avLst>
            </a:prstGeom>
            <a:noFill/>
            <a:ln w="6350">
              <a:solidFill>
                <a:srgbClr val="747480"/>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0484" name="Text Box 3"/>
            <p:cNvSpPr txBox="1">
              <a:spLocks noChangeArrowheads="1"/>
            </p:cNvSpPr>
            <p:nvPr/>
          </p:nvSpPr>
          <p:spPr bwMode="auto">
            <a:xfrm>
              <a:off x="3568700" y="1901508"/>
              <a:ext cx="1219200" cy="847725"/>
            </a:xfrm>
            <a:prstGeom prst="rect">
              <a:avLst/>
            </a:prstGeom>
            <a:solidFill>
              <a:srgbClr val="FFE600"/>
            </a:solidFill>
            <a:ln w="9525">
              <a:noFill/>
              <a:miter lim="800000"/>
              <a:headEnd/>
              <a:tailEnd/>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dirty="0">
                  <a:solidFill>
                    <a:srgbClr val="2E2E38"/>
                  </a:solidFill>
                  <a:cs typeface="Arial" panose="020B0604020202020204" pitchFamily="34" charset="0"/>
                </a:rPr>
                <a:t>SO</a:t>
              </a:r>
            </a:p>
          </p:txBody>
        </p:sp>
        <p:sp>
          <p:nvSpPr>
            <p:cNvPr id="20486" name="Text Box 5"/>
            <p:cNvSpPr txBox="1">
              <a:spLocks noChangeArrowheads="1"/>
            </p:cNvSpPr>
            <p:nvPr/>
          </p:nvSpPr>
          <p:spPr bwMode="auto">
            <a:xfrm>
              <a:off x="5321300" y="4236721"/>
              <a:ext cx="1371600" cy="847725"/>
            </a:xfrm>
            <a:prstGeom prst="rect">
              <a:avLst/>
            </a:prstGeom>
            <a:solidFill>
              <a:srgbClr val="FFE600"/>
            </a:solidFill>
            <a:ln w="9525">
              <a:noFill/>
              <a:miter lim="800000"/>
              <a:headEnd/>
              <a:tailEnd/>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dirty="0">
                  <a:solidFill>
                    <a:srgbClr val="2E2E38"/>
                  </a:solidFill>
                  <a:cs typeface="Arial" panose="020B0604020202020204" pitchFamily="34" charset="0"/>
                </a:rPr>
                <a:t>Sub1</a:t>
              </a:r>
            </a:p>
          </p:txBody>
        </p:sp>
        <p:sp>
          <p:nvSpPr>
            <p:cNvPr id="20489" name="Text Box 8"/>
            <p:cNvSpPr txBox="1">
              <a:spLocks noChangeArrowheads="1"/>
            </p:cNvSpPr>
            <p:nvPr/>
          </p:nvSpPr>
          <p:spPr bwMode="auto">
            <a:xfrm>
              <a:off x="7073900" y="4227196"/>
              <a:ext cx="1371600" cy="847725"/>
            </a:xfrm>
            <a:prstGeom prst="rect">
              <a:avLst/>
            </a:prstGeom>
            <a:solidFill>
              <a:srgbClr val="FFE600"/>
            </a:solidFill>
            <a:ln w="9525">
              <a:noFill/>
              <a:miter lim="800000"/>
              <a:headEnd/>
              <a:tailEnd/>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dirty="0">
                  <a:solidFill>
                    <a:srgbClr val="2E2E38"/>
                  </a:solidFill>
                  <a:cs typeface="Arial" panose="020B0604020202020204" pitchFamily="34" charset="0"/>
                </a:rPr>
                <a:t>Sub2</a:t>
              </a:r>
            </a:p>
          </p:txBody>
        </p:sp>
        <p:sp>
          <p:nvSpPr>
            <p:cNvPr id="20485" name="Text Box 4"/>
            <p:cNvSpPr txBox="1">
              <a:spLocks noChangeArrowheads="1"/>
            </p:cNvSpPr>
            <p:nvPr/>
          </p:nvSpPr>
          <p:spPr bwMode="auto">
            <a:xfrm>
              <a:off x="977900" y="3044508"/>
              <a:ext cx="1371600" cy="847725"/>
            </a:xfrm>
            <a:prstGeom prst="rect">
              <a:avLst/>
            </a:prstGeom>
            <a:solidFill>
              <a:srgbClr val="FFE600"/>
            </a:solidFill>
            <a:ln w="9525">
              <a:noFill/>
              <a:miter lim="800000"/>
              <a:headEnd/>
              <a:tailEnd/>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dirty="0">
                  <a:solidFill>
                    <a:srgbClr val="2E2E38"/>
                  </a:solidFill>
                  <a:cs typeface="Arial" panose="020B0604020202020204" pitchFamily="34" charset="0"/>
                </a:rPr>
                <a:t>EO1</a:t>
              </a:r>
            </a:p>
          </p:txBody>
        </p:sp>
        <p:sp>
          <p:nvSpPr>
            <p:cNvPr id="20487" name="Text Box 6"/>
            <p:cNvSpPr txBox="1">
              <a:spLocks noChangeArrowheads="1"/>
            </p:cNvSpPr>
            <p:nvPr/>
          </p:nvSpPr>
          <p:spPr bwMode="auto">
            <a:xfrm>
              <a:off x="2730500" y="3007996"/>
              <a:ext cx="1371600" cy="847725"/>
            </a:xfrm>
            <a:prstGeom prst="rect">
              <a:avLst/>
            </a:prstGeom>
            <a:solidFill>
              <a:srgbClr val="FFE600"/>
            </a:solidFill>
            <a:ln w="9525">
              <a:noFill/>
              <a:miter lim="800000"/>
              <a:headEnd/>
              <a:tailEnd/>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dirty="0">
                  <a:solidFill>
                    <a:srgbClr val="2E2E38"/>
                  </a:solidFill>
                  <a:cs typeface="Arial" panose="020B0604020202020204" pitchFamily="34" charset="0"/>
                </a:rPr>
                <a:t>EO2</a:t>
              </a:r>
            </a:p>
          </p:txBody>
        </p:sp>
        <p:sp>
          <p:nvSpPr>
            <p:cNvPr id="20488" name="Text Box 7"/>
            <p:cNvSpPr txBox="1">
              <a:spLocks noChangeArrowheads="1"/>
            </p:cNvSpPr>
            <p:nvPr/>
          </p:nvSpPr>
          <p:spPr bwMode="auto">
            <a:xfrm>
              <a:off x="4483100" y="2998471"/>
              <a:ext cx="1371600" cy="847725"/>
            </a:xfrm>
            <a:prstGeom prst="rect">
              <a:avLst/>
            </a:prstGeom>
            <a:solidFill>
              <a:srgbClr val="FFE600"/>
            </a:solidFill>
            <a:ln w="9525">
              <a:noFill/>
              <a:miter lim="800000"/>
              <a:headEnd/>
              <a:tailEnd/>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eaLnBrk="1" hangingPunct="1">
                <a:spcBef>
                  <a:spcPct val="50000"/>
                </a:spcBef>
              </a:pPr>
              <a:r>
                <a:rPr lang="en-US" altLang="en-US" sz="2000" dirty="0">
                  <a:solidFill>
                    <a:srgbClr val="2E2E38"/>
                  </a:solidFill>
                  <a:cs typeface="Arial" panose="020B0604020202020204" pitchFamily="34" charset="0"/>
                </a:rPr>
                <a:t>EO3</a:t>
              </a:r>
            </a:p>
          </p:txBody>
        </p:sp>
        <p:sp>
          <p:nvSpPr>
            <p:cNvPr id="20490" name="Text Box 9"/>
            <p:cNvSpPr txBox="1">
              <a:spLocks noChangeArrowheads="1"/>
            </p:cNvSpPr>
            <p:nvPr/>
          </p:nvSpPr>
          <p:spPr bwMode="auto">
            <a:xfrm>
              <a:off x="6235700" y="3017521"/>
              <a:ext cx="1447800" cy="838200"/>
            </a:xfrm>
            <a:prstGeom prst="rect">
              <a:avLst/>
            </a:prstGeom>
            <a:solidFill>
              <a:srgbClr val="FFE600"/>
            </a:solidFill>
            <a:ln w="9525">
              <a:noFill/>
              <a:miter lim="800000"/>
              <a:headEnd/>
              <a:tailEnd/>
            </a:ln>
            <a:effectLst/>
          </p:spPr>
          <p:txBody>
            <a:bodyPr anchor="ct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pPr algn="ctr"/>
              <a:r>
                <a:rPr lang="en-US" altLang="en-US" sz="1400" dirty="0">
                  <a:solidFill>
                    <a:srgbClr val="2E2E38"/>
                  </a:solidFill>
                  <a:cs typeface="Arial" panose="020B0604020202020204" pitchFamily="34" charset="0"/>
                </a:rPr>
                <a:t>FP holding company</a:t>
              </a:r>
            </a:p>
          </p:txBody>
        </p:sp>
      </p:grpSp>
      <p:sp>
        <p:nvSpPr>
          <p:cNvPr id="20483" name="Title Placeholder 1"/>
          <p:cNvSpPr>
            <a:spLocks noGrp="1"/>
          </p:cNvSpPr>
          <p:nvPr>
            <p:ph type="title"/>
          </p:nvPr>
        </p:nvSpPr>
        <p:spPr/>
        <p:txBody>
          <a:bodyPr/>
          <a:lstStyle/>
          <a:p>
            <a:pPr eaLnBrk="1" hangingPunct="1"/>
            <a:r>
              <a:rPr lang="en-US" altLang="en-US" dirty="0"/>
              <a:t>Related and unrelated use of consolidated group and the SO</a:t>
            </a:r>
          </a:p>
        </p:txBody>
      </p:sp>
      <p:sp>
        <p:nvSpPr>
          <p:cNvPr id="2" name="TextBox 1">
            <a:extLst>
              <a:ext uri="{FF2B5EF4-FFF2-40B4-BE49-F238E27FC236}">
                <a16:creationId xmlns:a16="http://schemas.microsoft.com/office/drawing/2014/main" id="{B0CCF427-0889-B1D4-25A3-F98FFCA1AF02}"/>
              </a:ext>
            </a:extLst>
          </p:cNvPr>
          <p:cNvSpPr txBox="1"/>
          <p:nvPr/>
        </p:nvSpPr>
        <p:spPr>
          <a:xfrm>
            <a:off x="457200" y="6273210"/>
            <a:ext cx="4316819" cy="141577"/>
          </a:xfrm>
          <a:prstGeom prst="rect">
            <a:avLst/>
          </a:prstGeom>
          <a:noFill/>
        </p:spPr>
        <p:txBody>
          <a:bodyPr wrap="square" lIns="0" tIns="36576" rIns="0" bIns="0" rtlCol="0">
            <a:spAutoFit/>
          </a:bodyPr>
          <a:lstStyle/>
          <a:p>
            <a:pPr>
              <a:lnSpc>
                <a:spcPct val="85000"/>
              </a:lnSpc>
              <a:spcAft>
                <a:spcPts val="600"/>
              </a:spcAft>
              <a:buClr>
                <a:schemeClr val="accent2"/>
              </a:buClr>
              <a:buSzPct val="70000"/>
            </a:pPr>
            <a:r>
              <a:rPr lang="en-US" sz="800" dirty="0">
                <a:solidFill>
                  <a:schemeClr val="bg1"/>
                </a:solidFill>
              </a:rPr>
              <a:t>Note: supporting organization (SO); exempt organization (EO)</a:t>
            </a:r>
          </a:p>
        </p:txBody>
      </p:sp>
    </p:spTree>
    <p:extLst>
      <p:ext uri="{BB962C8B-B14F-4D97-AF65-F5344CB8AC3E}">
        <p14:creationId xmlns:p14="http://schemas.microsoft.com/office/powerpoint/2010/main" val="8327196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Polling question 2</a:t>
            </a:r>
          </a:p>
        </p:txBody>
      </p:sp>
      <p:sp>
        <p:nvSpPr>
          <p:cNvPr id="7" name="Title 1">
            <a:extLst>
              <a:ext uri="{FF2B5EF4-FFF2-40B4-BE49-F238E27FC236}">
                <a16:creationId xmlns:a16="http://schemas.microsoft.com/office/drawing/2014/main" id="{569B89B1-0DBC-4A23-91EF-C63497755364}"/>
              </a:ext>
            </a:extLst>
          </p:cNvPr>
          <p:cNvSpPr txBox="1">
            <a:spLocks/>
          </p:cNvSpPr>
          <p:nvPr/>
        </p:nvSpPr>
        <p:spPr>
          <a:xfrm>
            <a:off x="1219200" y="1219073"/>
            <a:ext cx="6700171" cy="615553"/>
          </a:xfrm>
          <a:prstGeom prst="rect">
            <a:avLst/>
          </a:prstGeom>
        </p:spPr>
        <p:txBody>
          <a:bodyPr wrap="square" lIns="0" tIns="0" rIns="0" bIns="0" anchor="t">
            <a:spAutoFit/>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N" sz="2000" b="0" i="0" u="none" strike="noStrike" kern="1200" cap="none" spc="0" normalizeH="0" baseline="0" noProof="0" dirty="0">
                <a:ln>
                  <a:noFill/>
                </a:ln>
                <a:solidFill>
                  <a:prstClr val="white"/>
                </a:solidFill>
                <a:effectLst/>
                <a:uLnTx/>
                <a:uFillTx/>
                <a:latin typeface="Arial" panose="020B0604020202020204" pitchFamily="34" charset="0"/>
              </a:rPr>
              <a:t>Which of the following is the best entity choice when creating a new subsidiary? </a:t>
            </a:r>
          </a:p>
        </p:txBody>
      </p:sp>
      <p:grpSp>
        <p:nvGrpSpPr>
          <p:cNvPr id="8" name="Group 7">
            <a:extLst>
              <a:ext uri="{FF2B5EF4-FFF2-40B4-BE49-F238E27FC236}">
                <a16:creationId xmlns:a16="http://schemas.microsoft.com/office/drawing/2014/main" id="{4891DF9B-D161-4266-B462-18693704E847}"/>
              </a:ext>
            </a:extLst>
          </p:cNvPr>
          <p:cNvGrpSpPr/>
          <p:nvPr/>
        </p:nvGrpSpPr>
        <p:grpSpPr>
          <a:xfrm>
            <a:off x="1213199" y="2447525"/>
            <a:ext cx="7473601" cy="356712"/>
            <a:chOff x="1213199" y="2112725"/>
            <a:chExt cx="7473601" cy="356712"/>
          </a:xfrm>
        </p:grpSpPr>
        <p:sp>
          <p:nvSpPr>
            <p:cNvPr id="9" name="Title 1">
              <a:extLst>
                <a:ext uri="{FF2B5EF4-FFF2-40B4-BE49-F238E27FC236}">
                  <a16:creationId xmlns:a16="http://schemas.microsoft.com/office/drawing/2014/main" id="{87AB3772-08F7-4B38-BE00-1EC1B0B438DE}"/>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Arial" panose="020B0604020202020204" pitchFamily="34" charset="0"/>
                </a:rPr>
                <a:t>For-profit C corporation</a:t>
              </a:r>
            </a:p>
          </p:txBody>
        </p:sp>
        <p:sp>
          <p:nvSpPr>
            <p:cNvPr id="10" name="Oval 9">
              <a:extLst>
                <a:ext uri="{FF2B5EF4-FFF2-40B4-BE49-F238E27FC236}">
                  <a16:creationId xmlns:a16="http://schemas.microsoft.com/office/drawing/2014/main" id="{E4F3C31D-5590-4E09-B0A6-F4BBDC016286}"/>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FFE600"/>
                  </a:solidFill>
                  <a:effectLst/>
                  <a:uLnTx/>
                  <a:uFillTx/>
                  <a:latin typeface="Arial" panose="020B0604020202020204" pitchFamily="34" charset="0"/>
                  <a:cs typeface="Arial" panose="020B0604020202020204" pitchFamily="34" charset="0"/>
                </a:rPr>
                <a:t>A</a:t>
              </a:r>
              <a:endParaRPr kumimoji="0" lang="en-US" i="0" u="none" strike="noStrike" kern="1200" cap="none" spc="0" normalizeH="0" baseline="0" noProof="0" dirty="0">
                <a:ln>
                  <a:noFill/>
                </a:ln>
                <a:solidFill>
                  <a:srgbClr val="2E2E38"/>
                </a:solidFill>
                <a:effectLst/>
                <a:uLnTx/>
                <a:uFillTx/>
                <a:latin typeface="Arial" panose="020B0604020202020204" pitchFamily="34" charset="0"/>
                <a:cs typeface="Arial" panose="020B0604020202020204" pitchFamily="34" charset="0"/>
              </a:endParaRPr>
            </a:p>
          </p:txBody>
        </p:sp>
      </p:grpSp>
      <p:sp>
        <p:nvSpPr>
          <p:cNvPr id="11" name="Speech Bubble: Rectangle 10">
            <a:extLst>
              <a:ext uri="{FF2B5EF4-FFF2-40B4-BE49-F238E27FC236}">
                <a16:creationId xmlns:a16="http://schemas.microsoft.com/office/drawing/2014/main" id="{59F5CEAA-FBCB-4248-A3F5-A2EBD9D17AC3}"/>
              </a:ext>
            </a:extLst>
          </p:cNvPr>
          <p:cNvSpPr/>
          <p:nvPr/>
        </p:nvSpPr>
        <p:spPr>
          <a:xfrm>
            <a:off x="457201" y="1133409"/>
            <a:ext cx="568799" cy="605391"/>
          </a:xfrm>
          <a:prstGeom prst="wedgeRectCallout">
            <a:avLst>
              <a:gd name="adj1" fmla="val 40632"/>
              <a:gd name="adj2" fmla="val 85329"/>
            </a:avLst>
          </a:prstGeom>
          <a:solidFill>
            <a:srgbClr val="FFE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IN" sz="3600" dirty="0">
                <a:solidFill>
                  <a:srgbClr val="2E2E38"/>
                </a:solidFill>
                <a:latin typeface="Arial" panose="020B0604020202020204" pitchFamily="34" charset="0"/>
                <a:cs typeface="Arial" panose="020B0604020202020204" pitchFamily="34" charset="0"/>
              </a:rPr>
              <a:t>Q</a:t>
            </a:r>
          </a:p>
        </p:txBody>
      </p:sp>
      <p:grpSp>
        <p:nvGrpSpPr>
          <p:cNvPr id="12" name="Group 11">
            <a:extLst>
              <a:ext uri="{FF2B5EF4-FFF2-40B4-BE49-F238E27FC236}">
                <a16:creationId xmlns:a16="http://schemas.microsoft.com/office/drawing/2014/main" id="{DA7629DB-48FB-4032-BE86-7270B2DF957B}"/>
              </a:ext>
            </a:extLst>
          </p:cNvPr>
          <p:cNvGrpSpPr/>
          <p:nvPr/>
        </p:nvGrpSpPr>
        <p:grpSpPr>
          <a:xfrm>
            <a:off x="1213199" y="2927192"/>
            <a:ext cx="7473601" cy="356712"/>
            <a:chOff x="1213199" y="2112725"/>
            <a:chExt cx="7473601" cy="356712"/>
          </a:xfrm>
        </p:grpSpPr>
        <p:sp>
          <p:nvSpPr>
            <p:cNvPr id="13" name="Title 1">
              <a:extLst>
                <a:ext uri="{FF2B5EF4-FFF2-40B4-BE49-F238E27FC236}">
                  <a16:creationId xmlns:a16="http://schemas.microsoft.com/office/drawing/2014/main" id="{2FD40B5F-5E4F-4CA3-A668-43A77CA5150B}"/>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Arial" panose="020B0604020202020204" pitchFamily="34" charset="0"/>
                </a:rPr>
                <a:t>Single-member LLC (disregarded)</a:t>
              </a:r>
            </a:p>
          </p:txBody>
        </p:sp>
        <p:sp>
          <p:nvSpPr>
            <p:cNvPr id="14" name="Oval 13">
              <a:extLst>
                <a:ext uri="{FF2B5EF4-FFF2-40B4-BE49-F238E27FC236}">
                  <a16:creationId xmlns:a16="http://schemas.microsoft.com/office/drawing/2014/main" id="{6C3058B6-7C70-44A6-B449-697717BDDA4F}"/>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FFE600"/>
                  </a:solidFill>
                  <a:effectLst/>
                  <a:uLnTx/>
                  <a:uFillTx/>
                  <a:latin typeface="Arial" panose="020B0604020202020204" pitchFamily="34" charset="0"/>
                  <a:cs typeface="Arial" panose="020B0604020202020204" pitchFamily="34" charset="0"/>
                </a:rPr>
                <a:t>B</a:t>
              </a:r>
              <a:endParaRPr kumimoji="0" lang="en-US" i="0" u="none" strike="noStrike" kern="1200" cap="none" spc="0" normalizeH="0" baseline="0" noProof="0" dirty="0">
                <a:ln>
                  <a:noFill/>
                </a:ln>
                <a:solidFill>
                  <a:srgbClr val="2E2E38"/>
                </a:solidFill>
                <a:effectLst/>
                <a:uLnTx/>
                <a:uFillTx/>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074C5FAD-A417-48E9-BEAB-3C4E3A4ACB31}"/>
              </a:ext>
            </a:extLst>
          </p:cNvPr>
          <p:cNvGrpSpPr/>
          <p:nvPr/>
        </p:nvGrpSpPr>
        <p:grpSpPr>
          <a:xfrm>
            <a:off x="1213199" y="3406859"/>
            <a:ext cx="7473601" cy="356712"/>
            <a:chOff x="1213199" y="2112725"/>
            <a:chExt cx="7473601" cy="356712"/>
          </a:xfrm>
        </p:grpSpPr>
        <p:sp>
          <p:nvSpPr>
            <p:cNvPr id="16" name="Title 1">
              <a:extLst>
                <a:ext uri="{FF2B5EF4-FFF2-40B4-BE49-F238E27FC236}">
                  <a16:creationId xmlns:a16="http://schemas.microsoft.com/office/drawing/2014/main" id="{8AF0AB6D-A2D9-4AFD-9E2C-B09F5B44091C}"/>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Arial" panose="020B0604020202020204" pitchFamily="34" charset="0"/>
                </a:rPr>
                <a:t>Nonprofit 501(c)(3) organization</a:t>
              </a:r>
            </a:p>
          </p:txBody>
        </p:sp>
        <p:sp>
          <p:nvSpPr>
            <p:cNvPr id="17" name="Oval 16">
              <a:extLst>
                <a:ext uri="{FF2B5EF4-FFF2-40B4-BE49-F238E27FC236}">
                  <a16:creationId xmlns:a16="http://schemas.microsoft.com/office/drawing/2014/main" id="{8E0A5E9F-29CD-4D53-AE3D-C85C7C13A42A}"/>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FFE600"/>
                  </a:solidFill>
                  <a:effectLst/>
                  <a:uLnTx/>
                  <a:uFillTx/>
                  <a:latin typeface="Arial" panose="020B0604020202020204" pitchFamily="34" charset="0"/>
                  <a:cs typeface="Arial" panose="020B0604020202020204" pitchFamily="34" charset="0"/>
                </a:rPr>
                <a:t>C</a:t>
              </a:r>
              <a:endParaRPr kumimoji="0" lang="en-US" i="0" u="none" strike="noStrike" kern="1200" cap="none" spc="0" normalizeH="0" baseline="0" noProof="0" dirty="0">
                <a:ln>
                  <a:noFill/>
                </a:ln>
                <a:solidFill>
                  <a:srgbClr val="2E2E38"/>
                </a:solidFill>
                <a:effectLst/>
                <a:uLnTx/>
                <a:uFillTx/>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B26FBBBC-1C21-48BC-902C-940D9910B84A}"/>
              </a:ext>
            </a:extLst>
          </p:cNvPr>
          <p:cNvGrpSpPr/>
          <p:nvPr/>
        </p:nvGrpSpPr>
        <p:grpSpPr>
          <a:xfrm>
            <a:off x="1213199" y="3886525"/>
            <a:ext cx="7473601" cy="356712"/>
            <a:chOff x="1213199" y="2112725"/>
            <a:chExt cx="7473601" cy="356712"/>
          </a:xfrm>
        </p:grpSpPr>
        <p:sp>
          <p:nvSpPr>
            <p:cNvPr id="19" name="Title 1">
              <a:extLst>
                <a:ext uri="{FF2B5EF4-FFF2-40B4-BE49-F238E27FC236}">
                  <a16:creationId xmlns:a16="http://schemas.microsoft.com/office/drawing/2014/main" id="{4BE837F5-6E42-4227-AF48-79C8F222B871}"/>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Arial" panose="020B0604020202020204" pitchFamily="34" charset="0"/>
                </a:rPr>
                <a:t>Depends on a variety of tax and nontax considerations</a:t>
              </a:r>
            </a:p>
          </p:txBody>
        </p:sp>
        <p:sp>
          <p:nvSpPr>
            <p:cNvPr id="20" name="Oval 19">
              <a:extLst>
                <a:ext uri="{FF2B5EF4-FFF2-40B4-BE49-F238E27FC236}">
                  <a16:creationId xmlns:a16="http://schemas.microsoft.com/office/drawing/2014/main" id="{3C665C1E-40DF-43BB-8BF3-021D6B6B8E41}"/>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FFE600"/>
                  </a:solidFill>
                  <a:effectLst/>
                  <a:uLnTx/>
                  <a:uFillTx/>
                  <a:latin typeface="Arial" panose="020B0604020202020204" pitchFamily="34" charset="0"/>
                  <a:cs typeface="Arial" panose="020B0604020202020204" pitchFamily="34" charset="0"/>
                </a:rPr>
                <a:t>D</a:t>
              </a:r>
              <a:endParaRPr kumimoji="0" lang="en-US" i="0" u="none" strike="noStrike" kern="1200" cap="none" spc="0" normalizeH="0" baseline="0" noProof="0" dirty="0">
                <a:ln>
                  <a:noFill/>
                </a:ln>
                <a:solidFill>
                  <a:srgbClr val="2E2E38"/>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4283845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Title 4"/>
          <p:cNvSpPr>
            <a:spLocks noGrp="1"/>
          </p:cNvSpPr>
          <p:nvPr>
            <p:ph type="title"/>
          </p:nvPr>
        </p:nvSpPr>
        <p:spPr/>
        <p:txBody>
          <a:bodyPr/>
          <a:lstStyle/>
          <a:p>
            <a:r>
              <a:rPr lang="en-US" altLang="en-US" dirty="0"/>
              <a:t>Disclaimer</a:t>
            </a:r>
          </a:p>
        </p:txBody>
      </p:sp>
      <p:sp>
        <p:nvSpPr>
          <p:cNvPr id="62467" name="Rectangle 2"/>
          <p:cNvSpPr>
            <a:spLocks noGrp="1" noChangeArrowheads="1"/>
          </p:cNvSpPr>
          <p:nvPr>
            <p:ph idx="4294967295"/>
          </p:nvPr>
        </p:nvSpPr>
        <p:spPr>
          <a:xfrm>
            <a:off x="457200" y="1137921"/>
            <a:ext cx="8229600" cy="4951728"/>
          </a:xfrm>
        </p:spPr>
        <p:txBody>
          <a:bodyPr/>
          <a:lstStyle/>
          <a:p>
            <a:pPr lvl="0">
              <a:spcBef>
                <a:spcPts val="0"/>
              </a:spcBef>
              <a:spcAft>
                <a:spcPts val="600"/>
              </a:spcAft>
            </a:pPr>
            <a:r>
              <a:rPr lang="en-US" altLang="en-US" sz="1600" dirty="0">
                <a:latin typeface="Arial" panose="020B0604020202020204" pitchFamily="34" charset="0"/>
                <a:cs typeface="Arial" panose="020B0604020202020204" pitchFamily="34" charset="0"/>
              </a:rPr>
              <a:t>EY refers to the global organization, and may refer to one or more, of the member</a:t>
            </a:r>
            <a:br>
              <a:rPr lang="en-US" altLang="en-US" sz="1600" dirty="0">
                <a:latin typeface="Arial" panose="020B0604020202020204" pitchFamily="34" charset="0"/>
                <a:cs typeface="Arial" panose="020B0604020202020204" pitchFamily="34" charset="0"/>
              </a:rPr>
            </a:br>
            <a:r>
              <a:rPr lang="en-US" altLang="en-US" sz="1600" dirty="0">
                <a:latin typeface="Arial" panose="020B0604020202020204" pitchFamily="34" charset="0"/>
                <a:cs typeface="Arial" panose="020B0604020202020204" pitchFamily="34" charset="0"/>
              </a:rPr>
              <a:t>firms of Ernst &amp; Young Global Limited, each of which is a separate legal entity.</a:t>
            </a:r>
            <a:br>
              <a:rPr lang="en-US" altLang="en-US" sz="1600" dirty="0">
                <a:latin typeface="Arial" panose="020B0604020202020204" pitchFamily="34" charset="0"/>
                <a:cs typeface="Arial" panose="020B0604020202020204" pitchFamily="34" charset="0"/>
              </a:rPr>
            </a:br>
            <a:r>
              <a:rPr lang="en-US" altLang="en-US" sz="1600" dirty="0">
                <a:latin typeface="Arial" panose="020B0604020202020204" pitchFamily="34" charset="0"/>
                <a:cs typeface="Arial" panose="020B0604020202020204" pitchFamily="34" charset="0"/>
              </a:rPr>
              <a:t>Ernst &amp; Young LLP is a client‑serving member firm of Ernst &amp; Young Global Limited operating in the US.</a:t>
            </a:r>
          </a:p>
          <a:p>
            <a:pPr lvl="0">
              <a:spcBef>
                <a:spcPts val="0"/>
              </a:spcBef>
              <a:spcAft>
                <a:spcPts val="600"/>
              </a:spcAft>
            </a:pPr>
            <a:r>
              <a:rPr lang="en-US" sz="1600" dirty="0">
                <a:latin typeface="Arial" panose="020B0604020202020204" pitchFamily="34" charset="0"/>
                <a:cs typeface="Arial" panose="020B0604020202020204" pitchFamily="34" charset="0"/>
              </a:rPr>
              <a:t>This presentation is provided solely for the purposes of enhancing knowledge on tax matters; it does not take into account any specific taxpayer’s facts and circumstances. It is not intended, and should not be relied upon, as tax, accounting,</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or legal advice. Ernst &amp; Young LLP expressly disclaims any liability in connection with the use of this presentation or its contents by any third party. </a:t>
            </a:r>
          </a:p>
          <a:p>
            <a:pPr lvl="0">
              <a:spcBef>
                <a:spcPts val="0"/>
              </a:spcBef>
              <a:spcAft>
                <a:spcPts val="600"/>
              </a:spcAft>
            </a:pPr>
            <a:r>
              <a:rPr lang="en-US" sz="1600" dirty="0">
                <a:latin typeface="Arial" panose="020B0604020202020204" pitchFamily="34" charset="0"/>
                <a:cs typeface="Arial" panose="020B0604020202020204" pitchFamily="34" charset="0"/>
              </a:rPr>
              <a:t>Neither EY nor any member firm thereof shall bear any responsibility whatsoever</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for the content, accuracy, or security of any third-party websites that are linked</a:t>
            </a:r>
            <a:br>
              <a:rPr lang="en-US" sz="1600" dirty="0">
                <a:latin typeface="Arial" panose="020B0604020202020204" pitchFamily="34" charset="0"/>
                <a:cs typeface="Arial" panose="020B0604020202020204" pitchFamily="34" charset="0"/>
              </a:rPr>
            </a:br>
            <a:r>
              <a:rPr lang="en-US" sz="1600" dirty="0">
                <a:latin typeface="Arial" panose="020B0604020202020204" pitchFamily="34" charset="0"/>
                <a:cs typeface="Arial" panose="020B0604020202020204" pitchFamily="34" charset="0"/>
              </a:rPr>
              <a:t>(by way of hyperlink or otherwise) in this presentation. </a:t>
            </a:r>
          </a:p>
          <a:p>
            <a:pPr lvl="0">
              <a:spcBef>
                <a:spcPts val="0"/>
              </a:spcBef>
              <a:spcAft>
                <a:spcPts val="600"/>
              </a:spcAft>
            </a:pPr>
            <a:r>
              <a:rPr lang="en-US" sz="1600" dirty="0">
                <a:latin typeface="Arial" panose="020B0604020202020204" pitchFamily="34" charset="0"/>
                <a:cs typeface="Arial" panose="020B0604020202020204" pitchFamily="34" charset="0"/>
              </a:rPr>
              <a:t>The views expressed by the presenters are not necessarily those of Ernst &amp; Young LLP or other associated company or organization. </a:t>
            </a:r>
          </a:p>
        </p:txBody>
      </p:sp>
    </p:spTree>
    <p:extLst>
      <p:ext uri="{BB962C8B-B14F-4D97-AF65-F5344CB8AC3E}">
        <p14:creationId xmlns:p14="http://schemas.microsoft.com/office/powerpoint/2010/main" val="3301793596"/>
      </p:ext>
    </p:extLst>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31800" y="660273"/>
            <a:ext cx="3301400" cy="1678104"/>
          </a:xfrm>
          <a:prstGeom prst="rect">
            <a:avLst/>
          </a:prstGeom>
        </p:spPr>
        <p:txBody>
          <a:bodyPr lIns="0" tIns="0" rIns="0" bIns="0"/>
          <a:lstStyle>
            <a:defPPr>
              <a:defRPr lang="en-US"/>
            </a:defPPr>
            <a:lvl1pPr>
              <a:lnSpc>
                <a:spcPct val="100000"/>
              </a:lnSpc>
              <a:spcBef>
                <a:spcPct val="0"/>
              </a:spcBef>
              <a:buNone/>
              <a:defRPr sz="2500" b="0" baseline="0">
                <a:solidFill>
                  <a:srgbClr val="2E2E38"/>
                </a:solidFill>
                <a:latin typeface="Arial" panose="020B0604020202020204" pitchFamily="34" charset="0"/>
                <a:ea typeface="+mj-ea"/>
                <a:cs typeface="Arial" pitchFamily="34" charset="0"/>
              </a:defRPr>
            </a:lvl1pPr>
          </a:lstStyle>
          <a:p>
            <a:r>
              <a:rPr lang="en-US" dirty="0"/>
              <a:t>Exit strategies for </a:t>
            </a:r>
            <a:r>
              <a:rPr lang="en-US" sz="2400" dirty="0">
                <a:solidFill>
                  <a:srgbClr val="2E2E38"/>
                </a:solidFill>
                <a:latin typeface="Arial" panose="020B0604020202020204" pitchFamily="34" charset="0"/>
                <a:cs typeface="Arial" panose="020B0604020202020204" pitchFamily="34" charset="0"/>
              </a:rPr>
              <a:t>tax-exempt organization subsidiaries</a:t>
            </a:r>
            <a:endParaRPr lang="en-GB" dirty="0"/>
          </a:p>
        </p:txBody>
      </p:sp>
    </p:spTree>
    <p:extLst>
      <p:ext uri="{BB962C8B-B14F-4D97-AF65-F5344CB8AC3E}">
        <p14:creationId xmlns:p14="http://schemas.microsoft.com/office/powerpoint/2010/main" val="26569473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Exit strategies</a:t>
            </a:r>
          </a:p>
        </p:txBody>
      </p:sp>
      <p:sp>
        <p:nvSpPr>
          <p:cNvPr id="3" name="Content Placeholder 2"/>
          <p:cNvSpPr>
            <a:spLocks noGrp="1"/>
          </p:cNvSpPr>
          <p:nvPr>
            <p:ph idx="4294967295"/>
          </p:nvPr>
        </p:nvSpPr>
        <p:spPr>
          <a:xfrm>
            <a:off x="457200" y="1137921"/>
            <a:ext cx="8229600" cy="4951728"/>
          </a:xfrm>
        </p:spPr>
        <p:txBody>
          <a:bodyPr/>
          <a:lstStyle/>
          <a:p>
            <a:pPr>
              <a:spcAft>
                <a:spcPts val="600"/>
              </a:spcAft>
            </a:pPr>
            <a:r>
              <a:rPr lang="en-US" dirty="0"/>
              <a:t>Sale/merger or liquidation:</a:t>
            </a:r>
          </a:p>
          <a:p>
            <a:pPr marL="685800" lvl="1" indent="-342900">
              <a:spcAft>
                <a:spcPts val="600"/>
              </a:spcAft>
            </a:pPr>
            <a:r>
              <a:rPr lang="en-US" dirty="0"/>
              <a:t>Single-member LLCs:</a:t>
            </a:r>
          </a:p>
          <a:p>
            <a:pPr marL="1028700" lvl="2" indent="-342900">
              <a:spcAft>
                <a:spcPts val="600"/>
              </a:spcAft>
            </a:pPr>
            <a:r>
              <a:rPr lang="en-US" dirty="0"/>
              <a:t>Since the LLC is disregarded for tax purposes, no tax impact</a:t>
            </a:r>
          </a:p>
          <a:p>
            <a:pPr marL="685800" lvl="1" indent="-342900">
              <a:spcAft>
                <a:spcPts val="600"/>
              </a:spcAft>
            </a:pPr>
            <a:r>
              <a:rPr lang="en-US" dirty="0"/>
              <a:t>Exempt organizations:</a:t>
            </a:r>
          </a:p>
          <a:p>
            <a:pPr marL="1028700" lvl="2" indent="-342900">
              <a:spcAft>
                <a:spcPts val="600"/>
              </a:spcAft>
            </a:pPr>
            <a:r>
              <a:rPr lang="en-US" dirty="0"/>
              <a:t>Generally, no gain or loss should be recognized</a:t>
            </a:r>
          </a:p>
          <a:p>
            <a:pPr marL="685800" lvl="1" indent="-342900">
              <a:spcAft>
                <a:spcPts val="600"/>
              </a:spcAft>
            </a:pPr>
            <a:r>
              <a:rPr lang="en-US" dirty="0"/>
              <a:t>Taxable corporations (state law nonprofit and business corporations):</a:t>
            </a:r>
          </a:p>
          <a:p>
            <a:pPr marL="1028700" lvl="2" indent="-342900">
              <a:spcAft>
                <a:spcPts val="600"/>
              </a:spcAft>
            </a:pPr>
            <a:r>
              <a:rPr lang="en-US" dirty="0"/>
              <a:t>Asset sale vs. stock sale to unrelated party</a:t>
            </a:r>
          </a:p>
          <a:p>
            <a:pPr marL="1028700" lvl="2" indent="-342900">
              <a:spcAft>
                <a:spcPts val="600"/>
              </a:spcAft>
            </a:pPr>
            <a:r>
              <a:rPr lang="en-US" dirty="0"/>
              <a:t>Liquidation/merger into parent</a:t>
            </a:r>
          </a:p>
        </p:txBody>
      </p:sp>
    </p:spTree>
    <p:extLst>
      <p:ext uri="{BB962C8B-B14F-4D97-AF65-F5344CB8AC3E}">
        <p14:creationId xmlns:p14="http://schemas.microsoft.com/office/powerpoint/2010/main" val="40464344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Merger of exempt into a related exempt organization</a:t>
            </a:r>
          </a:p>
        </p:txBody>
      </p:sp>
      <p:sp>
        <p:nvSpPr>
          <p:cNvPr id="3" name="Content Placeholder 2"/>
          <p:cNvSpPr>
            <a:spLocks noGrp="1"/>
          </p:cNvSpPr>
          <p:nvPr>
            <p:ph idx="4294967295"/>
          </p:nvPr>
        </p:nvSpPr>
        <p:spPr>
          <a:xfrm>
            <a:off x="457200" y="1137921"/>
            <a:ext cx="8229600" cy="4951728"/>
          </a:xfrm>
        </p:spPr>
        <p:txBody>
          <a:bodyPr/>
          <a:lstStyle/>
          <a:p>
            <a:pPr>
              <a:spcAft>
                <a:spcPts val="600"/>
              </a:spcAft>
            </a:pPr>
            <a:r>
              <a:rPr lang="en-US" dirty="0"/>
              <a:t>Tax considerations:</a:t>
            </a:r>
          </a:p>
          <a:p>
            <a:pPr marL="685800" lvl="1" indent="-342900">
              <a:spcAft>
                <a:spcPts val="600"/>
              </a:spcAft>
            </a:pPr>
            <a:r>
              <a:rPr lang="en-US" dirty="0"/>
              <a:t>Generally, the merger of one exempt organization into another exempt organization:</a:t>
            </a:r>
          </a:p>
          <a:p>
            <a:pPr marL="1028700" lvl="2" indent="-342900">
              <a:spcAft>
                <a:spcPts val="600"/>
              </a:spcAft>
            </a:pPr>
            <a:r>
              <a:rPr lang="en-US" dirty="0"/>
              <a:t>Does not adversely impact the exempt status of the surviving entity:</a:t>
            </a:r>
          </a:p>
          <a:p>
            <a:pPr marL="1371600" lvl="3" indent="-342900">
              <a:spcAft>
                <a:spcPts val="600"/>
              </a:spcAft>
            </a:pPr>
            <a:r>
              <a:rPr lang="en-US" dirty="0"/>
              <a:t>The assets and income transferred in the merger remain dedicated to charitable purposes </a:t>
            </a:r>
          </a:p>
          <a:p>
            <a:pPr marL="1028700" lvl="2" indent="-342900">
              <a:spcAft>
                <a:spcPts val="600"/>
              </a:spcAft>
            </a:pPr>
            <a:r>
              <a:rPr lang="en-US" dirty="0"/>
              <a:t>Does not generate unrelated business income</a:t>
            </a:r>
          </a:p>
          <a:p>
            <a:pPr marL="685800" lvl="1" indent="-342900">
              <a:spcAft>
                <a:spcPts val="600"/>
              </a:spcAft>
            </a:pPr>
            <a:r>
              <a:rPr lang="en-US" dirty="0"/>
              <a:t>Schedule O disclosures for surviving entity</a:t>
            </a:r>
          </a:p>
          <a:p>
            <a:pPr marL="685800" lvl="1" indent="-342900">
              <a:spcAft>
                <a:spcPts val="600"/>
              </a:spcAft>
            </a:pPr>
            <a:r>
              <a:rPr lang="en-US" dirty="0"/>
              <a:t>Final returns must be filed by 15th day of fifth month following month of</a:t>
            </a:r>
            <a:br>
              <a:rPr lang="en-US" dirty="0"/>
            </a:br>
            <a:r>
              <a:rPr lang="en-US" dirty="0"/>
              <a:t>the merger or dissolution:</a:t>
            </a:r>
          </a:p>
          <a:p>
            <a:pPr marL="1028700" lvl="2" indent="-342900">
              <a:spcAft>
                <a:spcPts val="600"/>
              </a:spcAft>
            </a:pPr>
            <a:r>
              <a:rPr lang="en-US" dirty="0"/>
              <a:t>Schedule N disclosures</a:t>
            </a:r>
          </a:p>
          <a:p>
            <a:pPr marL="1028700" lvl="2" indent="-342900">
              <a:spcAft>
                <a:spcPts val="600"/>
              </a:spcAft>
            </a:pPr>
            <a:r>
              <a:rPr lang="en-US" dirty="0"/>
              <a:t>Must attach a certified copy of articles of dissolution or merger approved by the appropriate state authority</a:t>
            </a:r>
          </a:p>
          <a:p>
            <a:pPr>
              <a:spcAft>
                <a:spcPts val="600"/>
              </a:spcAft>
            </a:pPr>
            <a:r>
              <a:rPr lang="en-US" dirty="0"/>
              <a:t>Nontax considerations:</a:t>
            </a:r>
          </a:p>
          <a:p>
            <a:pPr marL="685800" lvl="1" indent="-342900">
              <a:spcAft>
                <a:spcPts val="600"/>
              </a:spcAft>
            </a:pPr>
            <a:r>
              <a:rPr lang="en-US" dirty="0"/>
              <a:t>Board approvals and resolutions</a:t>
            </a:r>
          </a:p>
          <a:p>
            <a:pPr marL="685800" lvl="1" indent="-342900">
              <a:spcAft>
                <a:spcPts val="600"/>
              </a:spcAft>
            </a:pPr>
            <a:r>
              <a:rPr lang="en-US" dirty="0"/>
              <a:t>Filings with state’s secretary of state </a:t>
            </a:r>
          </a:p>
          <a:p>
            <a:pPr marL="685800" lvl="1" indent="-342900">
              <a:spcAft>
                <a:spcPts val="600"/>
              </a:spcAft>
            </a:pPr>
            <a:r>
              <a:rPr lang="en-US" dirty="0"/>
              <a:t>Notice to state’s attorney general or charities bureau</a:t>
            </a:r>
          </a:p>
        </p:txBody>
      </p:sp>
    </p:spTree>
    <p:extLst>
      <p:ext uri="{BB962C8B-B14F-4D97-AF65-F5344CB8AC3E}">
        <p14:creationId xmlns:p14="http://schemas.microsoft.com/office/powerpoint/2010/main" val="121240832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Sale of for-profit to unrelated third party</a:t>
            </a:r>
          </a:p>
        </p:txBody>
      </p:sp>
      <p:sp>
        <p:nvSpPr>
          <p:cNvPr id="3" name="Content Placeholder 2"/>
          <p:cNvSpPr>
            <a:spLocks noGrp="1"/>
          </p:cNvSpPr>
          <p:nvPr>
            <p:ph idx="4294967295"/>
          </p:nvPr>
        </p:nvSpPr>
        <p:spPr>
          <a:xfrm>
            <a:off x="457200" y="1137921"/>
            <a:ext cx="8229600" cy="4951728"/>
          </a:xfrm>
        </p:spPr>
        <p:txBody>
          <a:bodyPr/>
          <a:lstStyle/>
          <a:p>
            <a:pPr>
              <a:spcAft>
                <a:spcPts val="600"/>
              </a:spcAft>
            </a:pPr>
            <a:r>
              <a:rPr lang="en-US" dirty="0"/>
              <a:t>Stock sale</a:t>
            </a:r>
          </a:p>
          <a:p>
            <a:pPr marL="685800" lvl="1" indent="-342900">
              <a:spcAft>
                <a:spcPts val="600"/>
              </a:spcAft>
            </a:pPr>
            <a:r>
              <a:rPr lang="en-US" dirty="0"/>
              <a:t>Exempt organization parent: any gain or loss on sale of stock would generally be excluded from UBTI treatment under Section 512(b)(5)</a:t>
            </a:r>
          </a:p>
          <a:p>
            <a:pPr>
              <a:spcAft>
                <a:spcPts val="600"/>
              </a:spcAft>
            </a:pPr>
            <a:r>
              <a:rPr lang="en-US" dirty="0"/>
              <a:t>Asset sale</a:t>
            </a:r>
          </a:p>
          <a:p>
            <a:pPr marL="685800" lvl="1" indent="-342900">
              <a:spcAft>
                <a:spcPts val="600"/>
              </a:spcAft>
            </a:pPr>
            <a:r>
              <a:rPr lang="en-US" dirty="0"/>
              <a:t>Taxable event to the for-profit subsidiary</a:t>
            </a:r>
          </a:p>
          <a:p>
            <a:pPr lvl="1" indent="-342900">
              <a:spcAft>
                <a:spcPts val="600"/>
              </a:spcAft>
            </a:pPr>
            <a:endParaRPr lang="en-US" sz="1800" dirty="0"/>
          </a:p>
          <a:p>
            <a:pPr lvl="1" indent="-342900">
              <a:spcAft>
                <a:spcPts val="600"/>
              </a:spcAft>
            </a:pPr>
            <a:endParaRPr lang="en-US" sz="1800" dirty="0"/>
          </a:p>
          <a:p>
            <a:pPr lvl="1" indent="-342900">
              <a:spcAft>
                <a:spcPts val="600"/>
              </a:spcAft>
            </a:pPr>
            <a:endParaRPr lang="en-US" sz="1800" dirty="0"/>
          </a:p>
        </p:txBody>
      </p:sp>
    </p:spTree>
    <p:extLst>
      <p:ext uri="{BB962C8B-B14F-4D97-AF65-F5344CB8AC3E}">
        <p14:creationId xmlns:p14="http://schemas.microsoft.com/office/powerpoint/2010/main" val="322147027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Merger/liquidation of taxable subsidiary into exempt parent</a:t>
            </a:r>
          </a:p>
        </p:txBody>
      </p:sp>
      <p:sp>
        <p:nvSpPr>
          <p:cNvPr id="3" name="Content Placeholder 2"/>
          <p:cNvSpPr>
            <a:spLocks noGrp="1"/>
          </p:cNvSpPr>
          <p:nvPr>
            <p:ph idx="4294967295"/>
          </p:nvPr>
        </p:nvSpPr>
        <p:spPr>
          <a:xfrm>
            <a:off x="457200" y="1137921"/>
            <a:ext cx="8229600" cy="4951728"/>
          </a:xfrm>
        </p:spPr>
        <p:txBody>
          <a:bodyPr/>
          <a:lstStyle/>
          <a:p>
            <a:pPr>
              <a:spcAft>
                <a:spcPts val="600"/>
              </a:spcAft>
            </a:pPr>
            <a:r>
              <a:rPr lang="en-US" dirty="0"/>
              <a:t>It is treated as a “liquidation” of subsidiary for tax purposes.</a:t>
            </a:r>
          </a:p>
          <a:p>
            <a:pPr>
              <a:spcAft>
                <a:spcPts val="600"/>
              </a:spcAft>
            </a:pPr>
            <a:r>
              <a:rPr lang="en-US" dirty="0"/>
              <a:t>General rule: no gain or loss recognized by parent, i.e., Section 332(a), or subsidiary, i.e., Section 337(a), where the parent owns at least 80% of subsidiary stock (by vote and value).</a:t>
            </a:r>
          </a:p>
          <a:p>
            <a:pPr>
              <a:spcAft>
                <a:spcPts val="600"/>
              </a:spcAft>
            </a:pPr>
            <a:r>
              <a:rPr lang="en-US" dirty="0"/>
              <a:t>Special rule: where parent is exempt organization, gain or loss will be recognized by taxable subsidiary upon the transfer unless parent (a) is subject to UBTI and (b) uses the property in an unrelated trade or business immediately after the distribution. See Reg. Section 1.337(d)-4.</a:t>
            </a:r>
          </a:p>
          <a:p>
            <a:pPr>
              <a:spcAft>
                <a:spcPts val="600"/>
              </a:spcAft>
            </a:pPr>
            <a:r>
              <a:rPr lang="en-US" dirty="0"/>
              <a:t>There is a limitation on losses under Reg. Section 1.337(d)-4(d).</a:t>
            </a:r>
            <a:endParaRPr lang="en-US" sz="2000" dirty="0"/>
          </a:p>
        </p:txBody>
      </p:sp>
    </p:spTree>
    <p:extLst>
      <p:ext uri="{BB962C8B-B14F-4D97-AF65-F5344CB8AC3E}">
        <p14:creationId xmlns:p14="http://schemas.microsoft.com/office/powerpoint/2010/main" val="3755963854"/>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Distributions of appreciated property</a:t>
            </a:r>
            <a:br>
              <a:rPr lang="en-US" dirty="0"/>
            </a:br>
            <a:r>
              <a:rPr lang="en-US" sz="1600" dirty="0"/>
              <a:t>Section 311(b)</a:t>
            </a:r>
          </a:p>
        </p:txBody>
      </p:sp>
      <p:sp>
        <p:nvSpPr>
          <p:cNvPr id="3" name="Content Placeholder 2"/>
          <p:cNvSpPr>
            <a:spLocks noGrp="1"/>
          </p:cNvSpPr>
          <p:nvPr>
            <p:ph idx="4294967295"/>
          </p:nvPr>
        </p:nvSpPr>
        <p:spPr>
          <a:xfrm>
            <a:off x="457200" y="1137921"/>
            <a:ext cx="8229600" cy="4951728"/>
          </a:xfrm>
        </p:spPr>
        <p:txBody>
          <a:bodyPr/>
          <a:lstStyle/>
          <a:p>
            <a:pPr>
              <a:spcAft>
                <a:spcPts val="600"/>
              </a:spcAft>
            </a:pPr>
            <a:r>
              <a:rPr lang="en-US" dirty="0"/>
              <a:t>The transfer of appreciated property by a taxable subsidiary to its exempt parent in a transaction that is not a liquidation event.</a:t>
            </a:r>
          </a:p>
          <a:p>
            <a:pPr>
              <a:spcAft>
                <a:spcPts val="600"/>
              </a:spcAft>
            </a:pPr>
            <a:r>
              <a:rPr lang="en-US" dirty="0"/>
              <a:t>General rule: such a transfer is a taxable event to the taxable subsidiary under Section 311(b).</a:t>
            </a:r>
          </a:p>
          <a:p>
            <a:pPr>
              <a:spcAft>
                <a:spcPts val="600"/>
              </a:spcAft>
            </a:pPr>
            <a:r>
              <a:rPr lang="en-US" dirty="0"/>
              <a:t>Common examples:</a:t>
            </a:r>
          </a:p>
          <a:p>
            <a:pPr marL="685800" lvl="1" indent="-342900">
              <a:spcAft>
                <a:spcPts val="600"/>
              </a:spcAft>
            </a:pPr>
            <a:r>
              <a:rPr lang="en-US" dirty="0"/>
              <a:t>Intangible assets developed by a taxable subsidiary and later transferred to its exempt parent</a:t>
            </a:r>
          </a:p>
          <a:p>
            <a:pPr marL="685800" lvl="1" indent="-342900">
              <a:spcAft>
                <a:spcPts val="600"/>
              </a:spcAft>
            </a:pPr>
            <a:r>
              <a:rPr lang="en-US" dirty="0"/>
              <a:t>Transfer of employees (workforce in place)</a:t>
            </a:r>
            <a:endParaRPr lang="en-US" sz="1800" dirty="0"/>
          </a:p>
        </p:txBody>
      </p:sp>
    </p:spTree>
    <p:extLst>
      <p:ext uri="{BB962C8B-B14F-4D97-AF65-F5344CB8AC3E}">
        <p14:creationId xmlns:p14="http://schemas.microsoft.com/office/powerpoint/2010/main" val="404750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31800" y="660273"/>
            <a:ext cx="3161000" cy="1678104"/>
          </a:xfrm>
          <a:prstGeom prst="rect">
            <a:avLst/>
          </a:prstGeom>
        </p:spPr>
        <p:txBody>
          <a:bodyPr lIns="0" tIns="0" rIns="0" bIns="0"/>
          <a:lstStyle>
            <a:defPPr>
              <a:defRPr lang="en-US"/>
            </a:defPPr>
            <a:lvl1pPr>
              <a:lnSpc>
                <a:spcPct val="100000"/>
              </a:lnSpc>
              <a:spcBef>
                <a:spcPct val="0"/>
              </a:spcBef>
              <a:buNone/>
              <a:defRPr sz="2500" b="0" baseline="0">
                <a:solidFill>
                  <a:srgbClr val="2E2E38"/>
                </a:solidFill>
                <a:latin typeface="Arial" panose="020B0604020202020204" pitchFamily="34" charset="0"/>
                <a:ea typeface="+mj-ea"/>
                <a:cs typeface="Arial" pitchFamily="34" charset="0"/>
              </a:defRPr>
            </a:lvl1pPr>
          </a:lstStyle>
          <a:p>
            <a:r>
              <a:rPr lang="en-US" sz="2800" dirty="0"/>
              <a:t>Interests in nonstock, nonprofit entities</a:t>
            </a:r>
            <a:endParaRPr lang="en-GB" sz="2800" dirty="0"/>
          </a:p>
        </p:txBody>
      </p:sp>
    </p:spTree>
    <p:extLst>
      <p:ext uri="{BB962C8B-B14F-4D97-AF65-F5344CB8AC3E}">
        <p14:creationId xmlns:p14="http://schemas.microsoft.com/office/powerpoint/2010/main" val="93004221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3">
            <a:extLst>
              <a:ext uri="{FF2B5EF4-FFF2-40B4-BE49-F238E27FC236}">
                <a16:creationId xmlns:a16="http://schemas.microsoft.com/office/drawing/2014/main" id="{0B0DE110-EA19-F262-D83F-5319244C7553}"/>
              </a:ext>
            </a:extLst>
          </p:cNvPr>
          <p:cNvSpPr>
            <a:spLocks noGrp="1"/>
          </p:cNvSpPr>
          <p:nvPr>
            <p:ph sz="half" idx="2"/>
          </p:nvPr>
        </p:nvSpPr>
        <p:spPr>
          <a:xfrm>
            <a:off x="3863199" y="1688481"/>
            <a:ext cx="4826905" cy="4896470"/>
          </a:xfrm>
        </p:spPr>
        <p:txBody>
          <a:bodyPr/>
          <a:lstStyle/>
          <a:p>
            <a:pPr>
              <a:spcAft>
                <a:spcPts val="600"/>
              </a:spcAft>
            </a:pPr>
            <a:r>
              <a:rPr lang="en-US" sz="1800" dirty="0"/>
              <a:t>Ownership interests in nonprofit corporate entities are often in the form of membership interests rather than shares of stock.</a:t>
            </a:r>
          </a:p>
          <a:p>
            <a:pPr>
              <a:spcAft>
                <a:spcPts val="600"/>
              </a:spcAft>
            </a:pPr>
            <a:r>
              <a:rPr lang="en-US" sz="1800" dirty="0"/>
              <a:t>Corporate tax and consolidated return rules generally apply with reference to stock:</a:t>
            </a:r>
          </a:p>
          <a:p>
            <a:pPr lvl="1">
              <a:spcAft>
                <a:spcPts val="600"/>
              </a:spcAft>
            </a:pPr>
            <a:r>
              <a:rPr lang="en-US" sz="1600" dirty="0"/>
              <a:t>For example: “solely for stock requirement” necessary for transfers/exchanges to qualify for full tax-free treatment under Section 351 and Section 368. </a:t>
            </a:r>
          </a:p>
          <a:p>
            <a:pPr>
              <a:spcAft>
                <a:spcPts val="600"/>
              </a:spcAft>
            </a:pPr>
            <a:r>
              <a:rPr lang="en-US" sz="1800" dirty="0"/>
              <a:t>Can a nonprofit that has membership interests instead of stock satisfy these statutory requirements?</a:t>
            </a:r>
          </a:p>
          <a:p>
            <a:pPr>
              <a:spcAft>
                <a:spcPts val="600"/>
              </a:spcAft>
            </a:pPr>
            <a:endParaRPr lang="en-US" sz="1400" dirty="0"/>
          </a:p>
        </p:txBody>
      </p:sp>
      <p:sp>
        <p:nvSpPr>
          <p:cNvPr id="2" name="Title 1"/>
          <p:cNvSpPr>
            <a:spLocks noGrp="1"/>
          </p:cNvSpPr>
          <p:nvPr>
            <p:ph type="title"/>
          </p:nvPr>
        </p:nvSpPr>
        <p:spPr/>
        <p:txBody>
          <a:bodyPr/>
          <a:lstStyle/>
          <a:p>
            <a:r>
              <a:rPr lang="en-GB" dirty="0"/>
              <a:t>Membership interests</a:t>
            </a:r>
          </a:p>
        </p:txBody>
      </p:sp>
      <p:grpSp>
        <p:nvGrpSpPr>
          <p:cNvPr id="15" name="Group 14"/>
          <p:cNvGrpSpPr/>
          <p:nvPr/>
        </p:nvGrpSpPr>
        <p:grpSpPr>
          <a:xfrm>
            <a:off x="1599291" y="1873451"/>
            <a:ext cx="1371600" cy="1802000"/>
            <a:chOff x="1599291" y="1873451"/>
            <a:chExt cx="1371600" cy="1802000"/>
          </a:xfrm>
        </p:grpSpPr>
        <p:cxnSp>
          <p:nvCxnSpPr>
            <p:cNvPr id="13" name="Straight Connector 12"/>
            <p:cNvCxnSpPr>
              <a:stCxn id="7" idx="2"/>
            </p:cNvCxnSpPr>
            <p:nvPr/>
          </p:nvCxnSpPr>
          <p:spPr>
            <a:xfrm>
              <a:off x="2282419" y="2224316"/>
              <a:ext cx="3581" cy="1204684"/>
            </a:xfrm>
            <a:prstGeom prst="line">
              <a:avLst/>
            </a:prstGeom>
            <a:ln w="254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7" name="TextBox 6"/>
            <p:cNvSpPr txBox="1"/>
            <p:nvPr/>
          </p:nvSpPr>
          <p:spPr>
            <a:xfrm>
              <a:off x="1640416" y="1873451"/>
              <a:ext cx="1284006" cy="350865"/>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en-US" sz="2400" dirty="0">
                  <a:solidFill>
                    <a:schemeClr val="bg1"/>
                  </a:solidFill>
                  <a:latin typeface="Arial" panose="020B0604020202020204" pitchFamily="34" charset="0"/>
                  <a:cs typeface="Arial" panose="020B0604020202020204" pitchFamily="34" charset="0"/>
                </a:rPr>
                <a:t>Members</a:t>
              </a:r>
            </a:p>
          </p:txBody>
        </p:sp>
        <p:sp>
          <p:nvSpPr>
            <p:cNvPr id="6" name="Rectangle 5"/>
            <p:cNvSpPr/>
            <p:nvPr/>
          </p:nvSpPr>
          <p:spPr>
            <a:xfrm>
              <a:off x="1599291" y="2989651"/>
              <a:ext cx="1371600" cy="685800"/>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400" b="1" dirty="0">
                  <a:solidFill>
                    <a:schemeClr val="bg2"/>
                  </a:solidFill>
                  <a:latin typeface="Arial" panose="020B0604020202020204" pitchFamily="34" charset="0"/>
                  <a:cs typeface="Arial" panose="020B0604020202020204" pitchFamily="34" charset="0"/>
                </a:rPr>
                <a:t>Inc.</a:t>
              </a:r>
            </a:p>
          </p:txBody>
        </p:sp>
      </p:grpSp>
    </p:spTree>
    <p:extLst>
      <p:ext uri="{BB962C8B-B14F-4D97-AF65-F5344CB8AC3E}">
        <p14:creationId xmlns:p14="http://schemas.microsoft.com/office/powerpoint/2010/main" val="403219120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2EDD5B-EA75-7E7F-EA23-AA9D5EBFE46F}"/>
              </a:ext>
            </a:extLst>
          </p:cNvPr>
          <p:cNvSpPr>
            <a:spLocks noGrp="1"/>
          </p:cNvSpPr>
          <p:nvPr>
            <p:ph sz="half" idx="2"/>
          </p:nvPr>
        </p:nvSpPr>
        <p:spPr>
          <a:xfrm>
            <a:off x="3857219" y="1696721"/>
            <a:ext cx="5036085" cy="4951730"/>
          </a:xfrm>
        </p:spPr>
        <p:txBody>
          <a:bodyPr/>
          <a:lstStyle/>
          <a:p>
            <a:pPr>
              <a:spcAft>
                <a:spcPts val="600"/>
              </a:spcAft>
            </a:pPr>
            <a:r>
              <a:rPr lang="en-US" sz="1800" dirty="0"/>
              <a:t>Membership interests are generally treated as equivalent to shares of stock for US federal income tax purposes if they entitle their holder to rights equivalent to that of a shareholder (e.g., the right to vote, right to non-liquidating distributions, right to liquidation proceeds and right to disposition/transfer).</a:t>
            </a:r>
          </a:p>
          <a:p>
            <a:pPr>
              <a:spcAft>
                <a:spcPts val="600"/>
              </a:spcAft>
            </a:pPr>
            <a:r>
              <a:rPr lang="en-US" sz="1800" dirty="0"/>
              <a:t>See Rev. Rul. 69-591, 1969-2 C.B. 171.</a:t>
            </a:r>
          </a:p>
          <a:p>
            <a:pPr>
              <a:spcAft>
                <a:spcPts val="600"/>
              </a:spcAft>
            </a:pPr>
            <a:endParaRPr lang="en-US" sz="1400" dirty="0"/>
          </a:p>
        </p:txBody>
      </p:sp>
      <p:sp>
        <p:nvSpPr>
          <p:cNvPr id="2" name="Title 1"/>
          <p:cNvSpPr>
            <a:spLocks noGrp="1"/>
          </p:cNvSpPr>
          <p:nvPr>
            <p:ph type="title"/>
          </p:nvPr>
        </p:nvSpPr>
        <p:spPr/>
        <p:txBody>
          <a:bodyPr/>
          <a:lstStyle/>
          <a:p>
            <a:r>
              <a:rPr lang="en-GB" dirty="0"/>
              <a:t>Membership interests treated as stock</a:t>
            </a:r>
          </a:p>
        </p:txBody>
      </p:sp>
      <p:sp>
        <p:nvSpPr>
          <p:cNvPr id="14" name="Footer Placeholder 13"/>
          <p:cNvSpPr>
            <a:spLocks noGrp="1"/>
          </p:cNvSpPr>
          <p:nvPr>
            <p:ph type="ftr" sz="quarter" idx="4294967295"/>
          </p:nvPr>
        </p:nvSpPr>
        <p:spPr>
          <a:xfrm>
            <a:off x="0" y="0"/>
            <a:ext cx="0" cy="0"/>
          </a:xfrm>
        </p:spPr>
        <p:txBody>
          <a:bodyPr/>
          <a:lstStyle/>
          <a:p>
            <a:r>
              <a:rPr lang="en-US" dirty="0"/>
              <a:t>Tax structuring for exempt organizations</a:t>
            </a:r>
            <a:endParaRPr lang="en-GB" dirty="0"/>
          </a:p>
        </p:txBody>
      </p:sp>
      <p:grpSp>
        <p:nvGrpSpPr>
          <p:cNvPr id="9" name="Group 8"/>
          <p:cNvGrpSpPr/>
          <p:nvPr/>
        </p:nvGrpSpPr>
        <p:grpSpPr>
          <a:xfrm>
            <a:off x="1599291" y="1873451"/>
            <a:ext cx="1371600" cy="1802000"/>
            <a:chOff x="1599291" y="1873451"/>
            <a:chExt cx="1371600" cy="1802000"/>
          </a:xfrm>
        </p:grpSpPr>
        <p:cxnSp>
          <p:nvCxnSpPr>
            <p:cNvPr id="10" name="Straight Connector 9"/>
            <p:cNvCxnSpPr>
              <a:stCxn id="11" idx="2"/>
            </p:cNvCxnSpPr>
            <p:nvPr/>
          </p:nvCxnSpPr>
          <p:spPr>
            <a:xfrm>
              <a:off x="2282419" y="2224316"/>
              <a:ext cx="3581" cy="1204684"/>
            </a:xfrm>
            <a:prstGeom prst="line">
              <a:avLst/>
            </a:prstGeom>
            <a:ln w="25400">
              <a:solidFill>
                <a:schemeClr val="bg1"/>
              </a:solidFill>
              <a:tailEnd type="non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1640416" y="1873451"/>
              <a:ext cx="1284006" cy="350865"/>
            </a:xfrm>
            <a:prstGeom prst="rect">
              <a:avLst/>
            </a:prstGeom>
            <a:noFill/>
          </p:spPr>
          <p:txBody>
            <a:bodyPr wrap="none" lIns="0" tIns="36576" rIns="0" bIns="0" rtlCol="0">
              <a:spAutoFit/>
            </a:bodyPr>
            <a:lstStyle/>
            <a:p>
              <a:pPr>
                <a:lnSpc>
                  <a:spcPct val="85000"/>
                </a:lnSpc>
                <a:spcAft>
                  <a:spcPts val="600"/>
                </a:spcAft>
                <a:buClr>
                  <a:schemeClr val="accent2"/>
                </a:buClr>
                <a:buSzPct val="70000"/>
              </a:pPr>
              <a:r>
                <a:rPr lang="en-US" sz="2400" dirty="0">
                  <a:solidFill>
                    <a:schemeClr val="bg1"/>
                  </a:solidFill>
                  <a:latin typeface="Arial" panose="020B0604020202020204" pitchFamily="34" charset="0"/>
                  <a:cs typeface="Arial" panose="020B0604020202020204" pitchFamily="34" charset="0"/>
                </a:rPr>
                <a:t>Members</a:t>
              </a:r>
            </a:p>
          </p:txBody>
        </p:sp>
        <p:sp>
          <p:nvSpPr>
            <p:cNvPr id="13" name="Rectangle 12"/>
            <p:cNvSpPr/>
            <p:nvPr/>
          </p:nvSpPr>
          <p:spPr>
            <a:xfrm>
              <a:off x="1599291" y="2989651"/>
              <a:ext cx="1371600" cy="685800"/>
            </a:xfrm>
            <a:prstGeom prst="rect">
              <a:avLst/>
            </a:prstGeom>
            <a:solidFill>
              <a:srgbClr val="C4C4CD"/>
            </a:solid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ctr" anchorCtr="0"/>
            <a:lstStyle/>
            <a:p>
              <a:pPr algn="ctr"/>
              <a:r>
                <a:rPr lang="en-US" sz="2400" b="1" dirty="0">
                  <a:solidFill>
                    <a:schemeClr val="bg2"/>
                  </a:solidFill>
                  <a:latin typeface="Arial" panose="020B0604020202020204" pitchFamily="34" charset="0"/>
                  <a:cs typeface="Arial" panose="020B0604020202020204" pitchFamily="34" charset="0"/>
                </a:rPr>
                <a:t>Inc.</a:t>
              </a:r>
            </a:p>
          </p:txBody>
        </p:sp>
      </p:grpSp>
    </p:spTree>
    <p:extLst>
      <p:ext uri="{BB962C8B-B14F-4D97-AF65-F5344CB8AC3E}">
        <p14:creationId xmlns:p14="http://schemas.microsoft.com/office/powerpoint/2010/main" val="1343840275"/>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 name="Content Placeholder 21"/>
          <p:cNvSpPr>
            <a:spLocks noGrp="1"/>
          </p:cNvSpPr>
          <p:nvPr>
            <p:ph sz="half" idx="1"/>
          </p:nvPr>
        </p:nvSpPr>
        <p:spPr/>
        <p:txBody>
          <a:bodyPr/>
          <a:lstStyle/>
          <a:p>
            <a:pPr>
              <a:spcAft>
                <a:spcPts val="600"/>
              </a:spcAft>
            </a:pPr>
            <a:r>
              <a:rPr lang="en-US" sz="2000" dirty="0"/>
              <a:t>Right to vote on shareholder matters/elect board of directors</a:t>
            </a:r>
          </a:p>
          <a:p>
            <a:pPr>
              <a:spcAft>
                <a:spcPts val="600"/>
              </a:spcAft>
            </a:pPr>
            <a:r>
              <a:rPr lang="en-US" sz="2000" dirty="0"/>
              <a:t>Right to dividends</a:t>
            </a:r>
          </a:p>
          <a:p>
            <a:pPr>
              <a:spcAft>
                <a:spcPts val="600"/>
              </a:spcAft>
            </a:pPr>
            <a:r>
              <a:rPr lang="en-US" sz="2000" dirty="0"/>
              <a:t>Right to liquidation proceeds</a:t>
            </a:r>
          </a:p>
          <a:p>
            <a:pPr>
              <a:spcAft>
                <a:spcPts val="600"/>
              </a:spcAft>
            </a:pPr>
            <a:r>
              <a:rPr lang="en-US" sz="2000" dirty="0"/>
              <a:t>Right to transfer/dispose of stock</a:t>
            </a:r>
          </a:p>
          <a:p>
            <a:pPr>
              <a:spcAft>
                <a:spcPts val="600"/>
              </a:spcAft>
            </a:pPr>
            <a:endParaRPr lang="en-US" sz="2000" dirty="0"/>
          </a:p>
        </p:txBody>
      </p:sp>
      <p:sp>
        <p:nvSpPr>
          <p:cNvPr id="10" name="Content Placeholder 9"/>
          <p:cNvSpPr>
            <a:spLocks noGrp="1"/>
          </p:cNvSpPr>
          <p:nvPr>
            <p:ph sz="half" idx="2"/>
          </p:nvPr>
        </p:nvSpPr>
        <p:spPr/>
        <p:txBody>
          <a:bodyPr/>
          <a:lstStyle/>
          <a:p>
            <a:pPr>
              <a:spcAft>
                <a:spcPts val="600"/>
              </a:spcAft>
            </a:pPr>
            <a:r>
              <a:rPr lang="en-US" sz="2000" dirty="0"/>
              <a:t>Generally, includes right to elect board of directors or similar governing body</a:t>
            </a:r>
          </a:p>
          <a:p>
            <a:pPr>
              <a:spcAft>
                <a:spcPts val="600"/>
              </a:spcAft>
            </a:pPr>
            <a:r>
              <a:rPr lang="en-GB" sz="2000" dirty="0"/>
              <a:t>May not include distribution rights, such as where applicable law prohibits distributions </a:t>
            </a:r>
          </a:p>
          <a:p>
            <a:pPr>
              <a:spcAft>
                <a:spcPts val="600"/>
              </a:spcAft>
            </a:pPr>
            <a:r>
              <a:rPr lang="en-GB" sz="2000" dirty="0"/>
              <a:t>Generally, includes right to liquidation proceeds</a:t>
            </a:r>
          </a:p>
          <a:p>
            <a:pPr>
              <a:spcAft>
                <a:spcPts val="600"/>
              </a:spcAft>
            </a:pPr>
            <a:r>
              <a:rPr lang="en-GB" sz="2000" dirty="0"/>
              <a:t>Right to dispose of membership interests may be limited by law</a:t>
            </a:r>
          </a:p>
          <a:p>
            <a:pPr>
              <a:spcAft>
                <a:spcPts val="600"/>
              </a:spcAft>
            </a:pPr>
            <a:endParaRPr lang="en-GB" sz="2000" dirty="0"/>
          </a:p>
          <a:p>
            <a:pPr>
              <a:spcAft>
                <a:spcPts val="600"/>
              </a:spcAft>
            </a:pPr>
            <a:endParaRPr lang="en-US" sz="2000" dirty="0"/>
          </a:p>
        </p:txBody>
      </p:sp>
      <p:sp>
        <p:nvSpPr>
          <p:cNvPr id="11" name="Text Placeholder 10"/>
          <p:cNvSpPr>
            <a:spLocks noGrp="1"/>
          </p:cNvSpPr>
          <p:nvPr>
            <p:ph type="body" sz="quarter" idx="12"/>
          </p:nvPr>
        </p:nvSpPr>
        <p:spPr/>
        <p:txBody>
          <a:bodyPr/>
          <a:lstStyle/>
          <a:p>
            <a:r>
              <a:rPr lang="en-US" dirty="0"/>
              <a:t>Stock</a:t>
            </a:r>
          </a:p>
          <a:p>
            <a:endParaRPr lang="en-US" dirty="0"/>
          </a:p>
        </p:txBody>
      </p:sp>
      <p:sp>
        <p:nvSpPr>
          <p:cNvPr id="12" name="Text Placeholder 11"/>
          <p:cNvSpPr>
            <a:spLocks noGrp="1"/>
          </p:cNvSpPr>
          <p:nvPr>
            <p:ph type="body" sz="quarter" idx="13"/>
          </p:nvPr>
        </p:nvSpPr>
        <p:spPr/>
        <p:txBody>
          <a:bodyPr/>
          <a:lstStyle/>
          <a:p>
            <a:r>
              <a:rPr lang="en-US" dirty="0"/>
              <a:t>Membership interests</a:t>
            </a:r>
          </a:p>
          <a:p>
            <a:endParaRPr lang="en-US" dirty="0"/>
          </a:p>
        </p:txBody>
      </p:sp>
      <p:sp>
        <p:nvSpPr>
          <p:cNvPr id="2" name="Title 1"/>
          <p:cNvSpPr>
            <a:spLocks noGrp="1"/>
          </p:cNvSpPr>
          <p:nvPr>
            <p:ph type="title"/>
          </p:nvPr>
        </p:nvSpPr>
        <p:spPr/>
        <p:txBody>
          <a:bodyPr/>
          <a:lstStyle/>
          <a:p>
            <a:r>
              <a:rPr lang="en-GB" dirty="0"/>
              <a:t>Characteristics of stock vs. membership interests</a:t>
            </a:r>
          </a:p>
        </p:txBody>
      </p:sp>
    </p:spTree>
    <p:extLst>
      <p:ext uri="{BB962C8B-B14F-4D97-AF65-F5344CB8AC3E}">
        <p14:creationId xmlns:p14="http://schemas.microsoft.com/office/powerpoint/2010/main" val="129698735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4" name="Object 13" hidden="1">
            <a:extLst>
              <a:ext uri="{FF2B5EF4-FFF2-40B4-BE49-F238E27FC236}">
                <a16:creationId xmlns:a16="http://schemas.microsoft.com/office/drawing/2014/main" id="{AFB00762-0732-4BE6-B557-2D8CE3743C61}"/>
              </a:ext>
            </a:extLst>
          </p:cNvPr>
          <p:cNvGraphicFramePr>
            <a:graphicFrameLocks noChangeAspect="1"/>
          </p:cNvGraphicFramePr>
          <p:nvPr>
            <p:custDataLst>
              <p:tags r:id="rId1"/>
            </p:custDataLst>
          </p:nvPr>
        </p:nvGraphicFramePr>
        <p:xfrm>
          <a:off x="1191" y="859779"/>
          <a:ext cx="1190" cy="1190"/>
        </p:xfrm>
        <a:graphic>
          <a:graphicData uri="http://schemas.openxmlformats.org/presentationml/2006/ole">
            <mc:AlternateContent xmlns:mc="http://schemas.openxmlformats.org/markup-compatibility/2006">
              <mc:Choice xmlns:v="urn:schemas-microsoft-com:vml" Requires="v">
                <p:oleObj name="think-cell Slide" r:id="rId4" imgW="473" imgH="473" progId="TCLayout.ActiveDocument.1">
                  <p:embed/>
                </p:oleObj>
              </mc:Choice>
              <mc:Fallback>
                <p:oleObj name="think-cell Slide" r:id="rId4" imgW="473" imgH="473" progId="TCLayout.ActiveDocument.1">
                  <p:embed/>
                  <p:pic>
                    <p:nvPicPr>
                      <p:cNvPr id="14" name="Object 13" hidden="1">
                        <a:extLst>
                          <a:ext uri="{FF2B5EF4-FFF2-40B4-BE49-F238E27FC236}">
                            <a16:creationId xmlns:a16="http://schemas.microsoft.com/office/drawing/2014/main" id="{AFB00762-0732-4BE6-B557-2D8CE3743C61}"/>
                          </a:ext>
                        </a:extLst>
                      </p:cNvPr>
                      <p:cNvPicPr/>
                      <p:nvPr/>
                    </p:nvPicPr>
                    <p:blipFill>
                      <a:blip r:embed="rId5"/>
                      <a:stretch>
                        <a:fillRect/>
                      </a:stretch>
                    </p:blipFill>
                    <p:spPr>
                      <a:xfrm>
                        <a:off x="1191" y="859779"/>
                        <a:ext cx="1190" cy="1190"/>
                      </a:xfrm>
                      <a:prstGeom prst="rect">
                        <a:avLst/>
                      </a:prstGeom>
                    </p:spPr>
                  </p:pic>
                </p:oleObj>
              </mc:Fallback>
            </mc:AlternateContent>
          </a:graphicData>
        </a:graphic>
      </p:graphicFrame>
      <p:sp>
        <p:nvSpPr>
          <p:cNvPr id="2" name="Title 1"/>
          <p:cNvSpPr>
            <a:spLocks noGrp="1" noChangeAspect="1"/>
          </p:cNvSpPr>
          <p:nvPr>
            <p:ph type="title"/>
          </p:nvPr>
        </p:nvSpPr>
        <p:spPr>
          <a:xfrm>
            <a:off x="457200" y="293688"/>
            <a:ext cx="8229600" cy="590550"/>
          </a:xfrm>
        </p:spPr>
        <p:txBody>
          <a:bodyPr vert="horz"/>
          <a:lstStyle/>
          <a:p>
            <a:r>
              <a:rPr lang="en-US" dirty="0"/>
              <a:t>Presenters</a:t>
            </a:r>
          </a:p>
        </p:txBody>
      </p:sp>
      <p:grpSp>
        <p:nvGrpSpPr>
          <p:cNvPr id="53" name="Group 52">
            <a:extLst>
              <a:ext uri="{FF2B5EF4-FFF2-40B4-BE49-F238E27FC236}">
                <a16:creationId xmlns:a16="http://schemas.microsoft.com/office/drawing/2014/main" id="{6A5D1073-475F-42DD-9CEF-7CF6654C8587}"/>
              </a:ext>
            </a:extLst>
          </p:cNvPr>
          <p:cNvGrpSpPr/>
          <p:nvPr/>
        </p:nvGrpSpPr>
        <p:grpSpPr>
          <a:xfrm>
            <a:off x="1136339" y="1760220"/>
            <a:ext cx="6871323" cy="3337560"/>
            <a:chOff x="1136339" y="1760220"/>
            <a:chExt cx="6871323" cy="3337560"/>
          </a:xfrm>
        </p:grpSpPr>
        <p:cxnSp>
          <p:nvCxnSpPr>
            <p:cNvPr id="35" name="Straight Connector 34">
              <a:extLst>
                <a:ext uri="{FF2B5EF4-FFF2-40B4-BE49-F238E27FC236}">
                  <a16:creationId xmlns:a16="http://schemas.microsoft.com/office/drawing/2014/main" id="{972250EE-FE1E-4C37-8FB7-37BCCEF52B6F}"/>
                </a:ext>
              </a:extLst>
            </p:cNvPr>
            <p:cNvCxnSpPr>
              <a:cxnSpLocks/>
            </p:cNvCxnSpPr>
            <p:nvPr/>
          </p:nvCxnSpPr>
          <p:spPr>
            <a:xfrm>
              <a:off x="5856077" y="1760220"/>
              <a:ext cx="0" cy="3337560"/>
            </a:xfrm>
            <a:prstGeom prst="line">
              <a:avLst/>
            </a:prstGeom>
            <a:ln w="6350">
              <a:solidFill>
                <a:srgbClr val="747480"/>
              </a:solidFill>
              <a:prstDash val="solid"/>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991F1D3C-737B-4894-9824-A37E73C8CF47}"/>
                </a:ext>
              </a:extLst>
            </p:cNvPr>
            <p:cNvCxnSpPr>
              <a:cxnSpLocks/>
            </p:cNvCxnSpPr>
            <p:nvPr/>
          </p:nvCxnSpPr>
          <p:spPr>
            <a:xfrm>
              <a:off x="3287923" y="1760220"/>
              <a:ext cx="0" cy="3337560"/>
            </a:xfrm>
            <a:prstGeom prst="line">
              <a:avLst/>
            </a:prstGeom>
            <a:ln w="6350">
              <a:solidFill>
                <a:srgbClr val="747480"/>
              </a:solidFill>
              <a:prstDash val="solid"/>
              <a:tailEnd type="none"/>
            </a:ln>
          </p:spPr>
          <p:style>
            <a:lnRef idx="1">
              <a:schemeClr val="accent1"/>
            </a:lnRef>
            <a:fillRef idx="0">
              <a:schemeClr val="accent1"/>
            </a:fillRef>
            <a:effectRef idx="0">
              <a:schemeClr val="accent1"/>
            </a:effectRef>
            <a:fontRef idx="minor">
              <a:schemeClr val="tx1"/>
            </a:fontRef>
          </p:style>
        </p:cxnSp>
        <p:sp>
          <p:nvSpPr>
            <p:cNvPr id="37" name="Rectangle 27" descr="© INSCALE GmbH, 26.05.2010&#10;http://www.presentationload.com/">
              <a:extLst>
                <a:ext uri="{FF2B5EF4-FFF2-40B4-BE49-F238E27FC236}">
                  <a16:creationId xmlns:a16="http://schemas.microsoft.com/office/drawing/2014/main" id="{5FD62699-0C2A-4DAA-8EB3-87C2077A85A8}"/>
                </a:ext>
              </a:extLst>
            </p:cNvPr>
            <p:cNvSpPr>
              <a:spLocks noChangeArrowheads="1"/>
            </p:cNvSpPr>
            <p:nvPr/>
          </p:nvSpPr>
          <p:spPr bwMode="gray">
            <a:xfrm>
              <a:off x="1136339" y="3604847"/>
              <a:ext cx="1737360" cy="1170982"/>
            </a:xfrm>
            <a:prstGeom prst="rect">
              <a:avLst/>
            </a:prstGeom>
            <a:noFill/>
            <a:ln w="12700">
              <a:noFill/>
              <a:miter lim="800000"/>
              <a:headEnd/>
              <a:tailEnd/>
            </a:ln>
            <a:effectLst/>
          </p:spPr>
          <p:txBody>
            <a:bodyPr vert="horz" wrap="square" lIns="34254" tIns="0" rIns="34254" bIns="0" anchor="ctr" anchorCtr="0"/>
            <a:lstStyle/>
            <a:p>
              <a:pPr algn="ctr"/>
              <a:r>
                <a:rPr lang="en-US" sz="1400" b="1" dirty="0">
                  <a:solidFill>
                    <a:srgbClr val="FFE600"/>
                  </a:solidFill>
                  <a:latin typeface="Arial" panose="020B0604020202020204" pitchFamily="34" charset="0"/>
                  <a:cs typeface="Arial" panose="020B0604020202020204" pitchFamily="34" charset="0"/>
                </a:rPr>
                <a:t>John Crawford</a:t>
              </a:r>
            </a:p>
            <a:p>
              <a:pPr algn="ctr"/>
              <a:r>
                <a:rPr lang="en-IN" sz="1100" dirty="0">
                  <a:solidFill>
                    <a:schemeClr val="bg1"/>
                  </a:solidFill>
                  <a:latin typeface="Arial" panose="020B0604020202020204" pitchFamily="34" charset="0"/>
                  <a:cs typeface="Arial" panose="020B0604020202020204" pitchFamily="34" charset="0"/>
                </a:rPr>
                <a:t>Partner</a:t>
              </a:r>
              <a:br>
                <a:rPr lang="en-IN" sz="1100" dirty="0">
                  <a:solidFill>
                    <a:schemeClr val="bg1"/>
                  </a:solidFill>
                  <a:latin typeface="Arial" panose="020B0604020202020204" pitchFamily="34" charset="0"/>
                  <a:cs typeface="Arial" panose="020B0604020202020204" pitchFamily="34" charset="0"/>
                </a:rPr>
              </a:br>
              <a:r>
                <a:rPr lang="en-IN" sz="1100" dirty="0">
                  <a:solidFill>
                    <a:schemeClr val="bg1"/>
                  </a:solidFill>
                  <a:latin typeface="Arial" panose="020B0604020202020204" pitchFamily="34" charset="0"/>
                  <a:cs typeface="Arial" panose="020B0604020202020204" pitchFamily="34" charset="0"/>
                </a:rPr>
                <a:t>Ernst &amp; Young LLP</a:t>
              </a:r>
            </a:p>
            <a:p>
              <a:pPr algn="ctr"/>
              <a:r>
                <a:rPr lang="en-IN" sz="1100" dirty="0">
                  <a:solidFill>
                    <a:schemeClr val="bg1"/>
                  </a:solidFill>
                  <a:latin typeface="Arial" panose="020B0604020202020204" pitchFamily="34" charset="0"/>
                  <a:cs typeface="Arial" panose="020B0604020202020204" pitchFamily="34" charset="0"/>
                </a:rPr>
                <a:t>Chicago, IL</a:t>
              </a:r>
            </a:p>
          </p:txBody>
        </p:sp>
        <p:sp>
          <p:nvSpPr>
            <p:cNvPr id="13" name="Oval 12">
              <a:extLst>
                <a:ext uri="{FF2B5EF4-FFF2-40B4-BE49-F238E27FC236}">
                  <a16:creationId xmlns:a16="http://schemas.microsoft.com/office/drawing/2014/main" id="{FD5A2835-CA65-4115-8BAE-C755A89C7F0A}"/>
                </a:ext>
              </a:extLst>
            </p:cNvPr>
            <p:cNvSpPr/>
            <p:nvPr/>
          </p:nvSpPr>
          <p:spPr>
            <a:xfrm>
              <a:off x="1215786" y="2022570"/>
              <a:ext cx="1578467" cy="1578467"/>
            </a:xfrm>
            <a:prstGeom prst="ellipse">
              <a:avLst/>
            </a:prstGeom>
            <a:noFill/>
            <a:ln w="9525">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sp>
          <p:nvSpPr>
            <p:cNvPr id="36" name="Rectangle 27" descr="© INSCALE GmbH, 26.05.2010&#10;http://www.presentationload.com/">
              <a:extLst>
                <a:ext uri="{FF2B5EF4-FFF2-40B4-BE49-F238E27FC236}">
                  <a16:creationId xmlns:a16="http://schemas.microsoft.com/office/drawing/2014/main" id="{584F2662-A0FD-4524-B006-E6310C7B6E79}"/>
                </a:ext>
              </a:extLst>
            </p:cNvPr>
            <p:cNvSpPr>
              <a:spLocks noChangeArrowheads="1"/>
            </p:cNvSpPr>
            <p:nvPr/>
          </p:nvSpPr>
          <p:spPr bwMode="gray">
            <a:xfrm>
              <a:off x="3702147" y="3604847"/>
              <a:ext cx="1739705" cy="1165253"/>
            </a:xfrm>
            <a:prstGeom prst="rect">
              <a:avLst/>
            </a:prstGeom>
            <a:noFill/>
            <a:ln w="12700">
              <a:noFill/>
              <a:miter lim="800000"/>
              <a:headEnd/>
              <a:tailEnd/>
            </a:ln>
            <a:effectLst/>
          </p:spPr>
          <p:txBody>
            <a:bodyPr vert="horz" wrap="square" lIns="34254" tIns="0" rIns="34254" bIns="0" anchor="ctr" anchorCtr="0">
              <a:noAutofit/>
            </a:bodyPr>
            <a:lstStyle/>
            <a:p>
              <a:pPr algn="ctr"/>
              <a:r>
                <a:rPr lang="en-US" sz="1400" b="1" dirty="0">
                  <a:solidFill>
                    <a:srgbClr val="FFE600"/>
                  </a:solidFill>
                  <a:latin typeface="Arial" panose="020B0604020202020204" pitchFamily="34" charset="0"/>
                  <a:cs typeface="Arial" panose="020B0604020202020204" pitchFamily="34" charset="0"/>
                </a:rPr>
                <a:t>Patrick Shields</a:t>
              </a:r>
            </a:p>
            <a:p>
              <a:pPr algn="ctr"/>
              <a:r>
                <a:rPr lang="en-US" sz="1100" dirty="0">
                  <a:solidFill>
                    <a:schemeClr val="bg1"/>
                  </a:solidFill>
                  <a:latin typeface="Arial" panose="020B0604020202020204" pitchFamily="34" charset="0"/>
                  <a:cs typeface="Arial" panose="020B0604020202020204" pitchFamily="34" charset="0"/>
                </a:rPr>
                <a:t>Senior Manager</a:t>
              </a:r>
              <a:br>
                <a:rPr lang="en-US" sz="1100" dirty="0">
                  <a:solidFill>
                    <a:schemeClr val="bg1"/>
                  </a:solidFill>
                  <a:latin typeface="Arial" panose="020B0604020202020204" pitchFamily="34" charset="0"/>
                  <a:cs typeface="Arial" panose="020B0604020202020204" pitchFamily="34" charset="0"/>
                </a:rPr>
              </a:br>
              <a:r>
                <a:rPr lang="en-US" sz="1100" dirty="0">
                  <a:solidFill>
                    <a:schemeClr val="bg1"/>
                  </a:solidFill>
                  <a:latin typeface="Arial" panose="020B0604020202020204" pitchFamily="34" charset="0"/>
                  <a:cs typeface="Arial" panose="020B0604020202020204" pitchFamily="34" charset="0"/>
                </a:rPr>
                <a:t>Ernst &amp; Young LLP</a:t>
              </a:r>
            </a:p>
            <a:p>
              <a:pPr algn="ctr"/>
              <a:r>
                <a:rPr lang="en-US" sz="1100" dirty="0">
                  <a:solidFill>
                    <a:schemeClr val="bg1"/>
                  </a:solidFill>
                  <a:latin typeface="Arial" panose="020B0604020202020204" pitchFamily="34" charset="0"/>
                  <a:cs typeface="Arial" panose="020B0604020202020204" pitchFamily="34" charset="0"/>
                </a:rPr>
                <a:t>Dallas, TX</a:t>
              </a:r>
            </a:p>
          </p:txBody>
        </p:sp>
        <p:sp>
          <p:nvSpPr>
            <p:cNvPr id="41" name="Oval 40">
              <a:extLst>
                <a:ext uri="{FF2B5EF4-FFF2-40B4-BE49-F238E27FC236}">
                  <a16:creationId xmlns:a16="http://schemas.microsoft.com/office/drawing/2014/main" id="{5401C86B-B39C-4A6E-B1B2-FAC837E628A6}"/>
                </a:ext>
              </a:extLst>
            </p:cNvPr>
            <p:cNvSpPr/>
            <p:nvPr/>
          </p:nvSpPr>
          <p:spPr>
            <a:xfrm>
              <a:off x="3785245" y="2022570"/>
              <a:ext cx="1578467" cy="1578467"/>
            </a:xfrm>
            <a:prstGeom prst="ellipse">
              <a:avLst/>
            </a:prstGeom>
            <a:noFill/>
            <a:ln w="9525">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sp>
          <p:nvSpPr>
            <p:cNvPr id="38" name="Rectangle 27" descr="© INSCALE GmbH, 26.05.2010&#10;http://www.presentationload.com/">
              <a:extLst>
                <a:ext uri="{FF2B5EF4-FFF2-40B4-BE49-F238E27FC236}">
                  <a16:creationId xmlns:a16="http://schemas.microsoft.com/office/drawing/2014/main" id="{2A95282F-DFFD-4A27-ABCA-EF4E00769017}"/>
                </a:ext>
              </a:extLst>
            </p:cNvPr>
            <p:cNvSpPr>
              <a:spLocks noChangeArrowheads="1"/>
            </p:cNvSpPr>
            <p:nvPr/>
          </p:nvSpPr>
          <p:spPr bwMode="gray">
            <a:xfrm>
              <a:off x="6270302" y="3604847"/>
              <a:ext cx="1737360" cy="1165253"/>
            </a:xfrm>
            <a:prstGeom prst="rect">
              <a:avLst/>
            </a:prstGeom>
            <a:noFill/>
            <a:ln w="12700">
              <a:noFill/>
              <a:miter lim="800000"/>
              <a:headEnd/>
              <a:tailEnd/>
            </a:ln>
            <a:effectLst/>
          </p:spPr>
          <p:txBody>
            <a:bodyPr vert="horz" wrap="square" lIns="34254" tIns="0" rIns="34254" bIns="0" anchor="ctr" anchorCtr="0">
              <a:noAutofit/>
            </a:bodyPr>
            <a:lstStyle/>
            <a:p>
              <a:pPr algn="ctr"/>
              <a:r>
                <a:rPr lang="en-IN" sz="1400" b="1" dirty="0">
                  <a:solidFill>
                    <a:srgbClr val="FFE600"/>
                  </a:solidFill>
                  <a:latin typeface="Arial" panose="020B0604020202020204" pitchFamily="34" charset="0"/>
                  <a:cs typeface="Arial" panose="020B0604020202020204" pitchFamily="34" charset="0"/>
                </a:rPr>
                <a:t>Michael Coviello</a:t>
              </a:r>
            </a:p>
            <a:p>
              <a:pPr algn="ctr"/>
              <a:r>
                <a:rPr lang="en-IN" sz="1100" dirty="0">
                  <a:solidFill>
                    <a:schemeClr val="bg1"/>
                  </a:solidFill>
                  <a:latin typeface="Arial" panose="020B0604020202020204" pitchFamily="34" charset="0"/>
                  <a:cs typeface="Arial" panose="020B0604020202020204" pitchFamily="34" charset="0"/>
                </a:rPr>
                <a:t>Senior</a:t>
              </a:r>
              <a:br>
                <a:rPr lang="en-IN" sz="1100" dirty="0">
                  <a:solidFill>
                    <a:schemeClr val="bg1"/>
                  </a:solidFill>
                  <a:latin typeface="Arial" panose="020B0604020202020204" pitchFamily="34" charset="0"/>
                  <a:cs typeface="Arial" panose="020B0604020202020204" pitchFamily="34" charset="0"/>
                </a:rPr>
              </a:br>
              <a:r>
                <a:rPr lang="en-IN" sz="1100" dirty="0">
                  <a:solidFill>
                    <a:schemeClr val="bg1"/>
                  </a:solidFill>
                  <a:latin typeface="Arial" panose="020B0604020202020204" pitchFamily="34" charset="0"/>
                  <a:cs typeface="Arial" panose="020B0604020202020204" pitchFamily="34" charset="0"/>
                </a:rPr>
                <a:t>Ernst &amp; Young LLP</a:t>
              </a:r>
            </a:p>
            <a:p>
              <a:pPr algn="ctr"/>
              <a:r>
                <a:rPr lang="en-IN" sz="1100" dirty="0">
                  <a:solidFill>
                    <a:schemeClr val="bg1"/>
                  </a:solidFill>
                  <a:latin typeface="Arial" panose="020B0604020202020204" pitchFamily="34" charset="0"/>
                  <a:cs typeface="Arial" panose="020B0604020202020204" pitchFamily="34" charset="0"/>
                </a:rPr>
                <a:t>Iselin, NJ</a:t>
              </a:r>
            </a:p>
          </p:txBody>
        </p:sp>
        <p:sp>
          <p:nvSpPr>
            <p:cNvPr id="42" name="Oval 41">
              <a:extLst>
                <a:ext uri="{FF2B5EF4-FFF2-40B4-BE49-F238E27FC236}">
                  <a16:creationId xmlns:a16="http://schemas.microsoft.com/office/drawing/2014/main" id="{69A2734E-B73D-4475-A6FE-CE4E96BEF245}"/>
                </a:ext>
              </a:extLst>
            </p:cNvPr>
            <p:cNvSpPr/>
            <p:nvPr/>
          </p:nvSpPr>
          <p:spPr>
            <a:xfrm>
              <a:off x="6349749" y="2022570"/>
              <a:ext cx="1578467" cy="1578467"/>
            </a:xfrm>
            <a:prstGeom prst="ellipse">
              <a:avLst/>
            </a:prstGeom>
            <a:noFill/>
            <a:ln w="9525">
              <a:solidFill>
                <a:srgbClr val="FFE600"/>
              </a:solid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sp>
          <p:nvSpPr>
            <p:cNvPr id="52" name="Oval 51">
              <a:extLst>
                <a:ext uri="{FF2B5EF4-FFF2-40B4-BE49-F238E27FC236}">
                  <a16:creationId xmlns:a16="http://schemas.microsoft.com/office/drawing/2014/main" id="{63BA1ACF-8093-4533-B143-80B14419A288}"/>
                </a:ext>
              </a:extLst>
            </p:cNvPr>
            <p:cNvSpPr/>
            <p:nvPr/>
          </p:nvSpPr>
          <p:spPr>
            <a:xfrm>
              <a:off x="1343759" y="2151716"/>
              <a:ext cx="1320176" cy="1320176"/>
            </a:xfrm>
            <a:prstGeom prst="ellipse">
              <a:avLst/>
            </a:prstGeom>
            <a:blipFill>
              <a:blip r:embed="rId6"/>
              <a:stretch>
                <a:fillRect/>
              </a:stretch>
            </a:blipFill>
            <a:ln w="9525">
              <a:noFill/>
            </a:ln>
          </p:spPr>
          <p:style>
            <a:lnRef idx="2">
              <a:schemeClr val="accent1">
                <a:shade val="50000"/>
              </a:schemeClr>
            </a:lnRef>
            <a:fillRef idx="1">
              <a:schemeClr val="accent1"/>
            </a:fillRef>
            <a:effectRef idx="0">
              <a:schemeClr val="accent1"/>
            </a:effectRef>
            <a:fontRef idx="minor">
              <a:schemeClr val="lt1"/>
            </a:fontRef>
          </p:style>
          <p:txBody>
            <a:bodyPr rtlCol="0" anchor="t" anchorCtr="0"/>
            <a:lstStyle/>
            <a:p>
              <a:pPr algn="ctr"/>
              <a:endParaRPr lang="en-IN" sz="1200" dirty="0">
                <a:solidFill>
                  <a:schemeClr val="tx1"/>
                </a:solidFill>
              </a:endParaRPr>
            </a:p>
          </p:txBody>
        </p:sp>
      </p:grpSp>
      <p:pic>
        <p:nvPicPr>
          <p:cNvPr id="6" name="Picture 5" descr="A close-up of a person in a suit&#10;&#10;Description automatically generated">
            <a:extLst>
              <a:ext uri="{FF2B5EF4-FFF2-40B4-BE49-F238E27FC236}">
                <a16:creationId xmlns:a16="http://schemas.microsoft.com/office/drawing/2014/main" id="{055802AD-7185-55FD-2D72-AAF9D293E332}"/>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393" t="6666" r="393" b="18333"/>
          <a:stretch/>
        </p:blipFill>
        <p:spPr>
          <a:xfrm>
            <a:off x="3911912" y="2157246"/>
            <a:ext cx="1320176" cy="1314646"/>
          </a:xfrm>
          <a:prstGeom prst="ellipse">
            <a:avLst/>
          </a:prstGeom>
        </p:spPr>
      </p:pic>
      <p:pic>
        <p:nvPicPr>
          <p:cNvPr id="3" name="Picture 2">
            <a:extLst>
              <a:ext uri="{FF2B5EF4-FFF2-40B4-BE49-F238E27FC236}">
                <a16:creationId xmlns:a16="http://schemas.microsoft.com/office/drawing/2014/main" id="{F039F7EF-FD99-3D4B-C71F-1785137C545B}"/>
              </a:ext>
            </a:extLst>
          </p:cNvPr>
          <p:cNvPicPr>
            <a:picLocks noChangeAspect="1"/>
          </p:cNvPicPr>
          <p:nvPr/>
        </p:nvPicPr>
        <p:blipFill>
          <a:blip r:embed="rId8">
            <a:extLst>
              <a:ext uri="{28A0092B-C50C-407E-A947-70E740481C1C}">
                <a14:useLocalDpi xmlns:a14="http://schemas.microsoft.com/office/drawing/2010/main" val="0"/>
              </a:ext>
            </a:extLst>
          </a:blip>
          <a:srcRect t="209" b="209"/>
          <a:stretch/>
        </p:blipFill>
        <p:spPr>
          <a:xfrm>
            <a:off x="6480065" y="2157246"/>
            <a:ext cx="1320176" cy="1314646"/>
          </a:xfrm>
          <a:prstGeom prst="ellipse">
            <a:avLst/>
          </a:prstGeom>
        </p:spPr>
      </p:pic>
    </p:spTree>
    <p:extLst>
      <p:ext uri="{BB962C8B-B14F-4D97-AF65-F5344CB8AC3E}">
        <p14:creationId xmlns:p14="http://schemas.microsoft.com/office/powerpoint/2010/main" val="9880577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31800" y="660273"/>
            <a:ext cx="3074600" cy="1678104"/>
          </a:xfrm>
          <a:prstGeom prst="rect">
            <a:avLst/>
          </a:prstGeom>
        </p:spPr>
        <p:txBody>
          <a:bodyPr lIns="0" tIns="0" rIns="0" bIns="0"/>
          <a:lstStyle>
            <a:defPPr>
              <a:defRPr lang="en-US"/>
            </a:defPPr>
            <a:lvl1pPr>
              <a:lnSpc>
                <a:spcPct val="100000"/>
              </a:lnSpc>
              <a:spcBef>
                <a:spcPct val="0"/>
              </a:spcBef>
              <a:buNone/>
              <a:defRPr sz="2500" b="0" baseline="0">
                <a:solidFill>
                  <a:srgbClr val="2E2E38"/>
                </a:solidFill>
                <a:latin typeface="Arial" panose="020B0604020202020204" pitchFamily="34" charset="0"/>
                <a:ea typeface="+mj-ea"/>
                <a:cs typeface="Arial" pitchFamily="34" charset="0"/>
              </a:defRPr>
            </a:lvl1pPr>
          </a:lstStyle>
          <a:p>
            <a:r>
              <a:rPr lang="en-US" sz="2800" dirty="0"/>
              <a:t>Application of nonrecognition rules to </a:t>
            </a:r>
            <a:br>
              <a:rPr lang="en-US" sz="2800" dirty="0"/>
            </a:br>
            <a:r>
              <a:rPr lang="en-US" sz="2800" dirty="0"/>
              <a:t>tax-exempt organizations</a:t>
            </a:r>
            <a:endParaRPr lang="en-GB" sz="2800" dirty="0"/>
          </a:p>
        </p:txBody>
      </p:sp>
    </p:spTree>
    <p:extLst>
      <p:ext uri="{BB962C8B-B14F-4D97-AF65-F5344CB8AC3E}">
        <p14:creationId xmlns:p14="http://schemas.microsoft.com/office/powerpoint/2010/main" val="334106086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94200"/>
            <a:ext cx="8229600" cy="590400"/>
          </a:xfrm>
        </p:spPr>
        <p:txBody>
          <a:bodyPr/>
          <a:lstStyle/>
          <a:p>
            <a:r>
              <a:rPr lang="en-GB" dirty="0"/>
              <a:t>Relevance of qualification of exempt organization for nonrecognition treatment</a:t>
            </a:r>
          </a:p>
        </p:txBody>
      </p:sp>
      <p:sp>
        <p:nvSpPr>
          <p:cNvPr id="3" name="Content Placeholder 2"/>
          <p:cNvSpPr>
            <a:spLocks noGrp="1"/>
          </p:cNvSpPr>
          <p:nvPr>
            <p:ph idx="1"/>
          </p:nvPr>
        </p:nvSpPr>
        <p:spPr>
          <a:xfrm>
            <a:off x="457201" y="1137920"/>
            <a:ext cx="8229600" cy="4947920"/>
          </a:xfrm>
        </p:spPr>
        <p:txBody>
          <a:bodyPr/>
          <a:lstStyle/>
          <a:p>
            <a:pPr>
              <a:spcBef>
                <a:spcPts val="0"/>
              </a:spcBef>
              <a:spcAft>
                <a:spcPts val="600"/>
              </a:spcAft>
            </a:pPr>
            <a:r>
              <a:rPr lang="en-US" sz="1800" dirty="0"/>
              <a:t>Applicability of Section 381 to Federal tax attributes of the exempt organization</a:t>
            </a:r>
          </a:p>
          <a:p>
            <a:pPr lvl="1">
              <a:spcBef>
                <a:spcPts val="0"/>
              </a:spcBef>
              <a:spcAft>
                <a:spcPts val="600"/>
              </a:spcAft>
            </a:pPr>
            <a:r>
              <a:rPr lang="en-US" sz="1600" dirty="0"/>
              <a:t>Loss carryovers attributable to UBTI</a:t>
            </a:r>
          </a:p>
          <a:p>
            <a:pPr lvl="1">
              <a:spcBef>
                <a:spcPts val="0"/>
              </a:spcBef>
              <a:spcAft>
                <a:spcPts val="600"/>
              </a:spcAft>
            </a:pPr>
            <a:r>
              <a:rPr lang="en-US" sz="1600" dirty="0"/>
              <a:t>Nonrecognition of gain attributable to UBTI assets on which exempt organization may otherwise be subject to tax</a:t>
            </a:r>
          </a:p>
          <a:p>
            <a:pPr>
              <a:spcBef>
                <a:spcPts val="0"/>
              </a:spcBef>
              <a:spcAft>
                <a:spcPts val="600"/>
              </a:spcAft>
            </a:pPr>
            <a:endParaRPr lang="en-GB" dirty="0"/>
          </a:p>
        </p:txBody>
      </p:sp>
    </p:spTree>
    <p:extLst>
      <p:ext uri="{BB962C8B-B14F-4D97-AF65-F5344CB8AC3E}">
        <p14:creationId xmlns:p14="http://schemas.microsoft.com/office/powerpoint/2010/main" val="3004075386"/>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Key transaction nonrecognition rules</a:t>
            </a:r>
          </a:p>
        </p:txBody>
      </p:sp>
      <p:sp>
        <p:nvSpPr>
          <p:cNvPr id="3" name="Content Placeholder 2"/>
          <p:cNvSpPr>
            <a:spLocks noGrp="1"/>
          </p:cNvSpPr>
          <p:nvPr>
            <p:ph idx="1"/>
          </p:nvPr>
        </p:nvSpPr>
        <p:spPr/>
        <p:txBody>
          <a:bodyPr/>
          <a:lstStyle/>
          <a:p>
            <a:pPr>
              <a:spcBef>
                <a:spcPts val="0"/>
              </a:spcBef>
              <a:spcAft>
                <a:spcPts val="600"/>
              </a:spcAft>
            </a:pPr>
            <a:r>
              <a:rPr lang="en-US" sz="1800" dirty="0"/>
              <a:t>Section 368(a)(1) defines each reorganization type with reference to “corporations:”</a:t>
            </a:r>
          </a:p>
          <a:p>
            <a:pPr lvl="1">
              <a:spcBef>
                <a:spcPts val="0"/>
              </a:spcBef>
              <a:spcAft>
                <a:spcPts val="600"/>
              </a:spcAft>
            </a:pPr>
            <a:r>
              <a:rPr lang="en-US" sz="1600" dirty="0"/>
              <a:t>(A): Statutory merger</a:t>
            </a:r>
          </a:p>
          <a:p>
            <a:pPr lvl="1">
              <a:spcBef>
                <a:spcPts val="0"/>
              </a:spcBef>
              <a:spcAft>
                <a:spcPts val="600"/>
              </a:spcAft>
            </a:pPr>
            <a:r>
              <a:rPr lang="en-US" sz="1600" dirty="0"/>
              <a:t>(B): Stock acquisition</a:t>
            </a:r>
          </a:p>
          <a:p>
            <a:pPr lvl="1">
              <a:spcBef>
                <a:spcPts val="0"/>
              </a:spcBef>
              <a:spcAft>
                <a:spcPts val="600"/>
              </a:spcAft>
            </a:pPr>
            <a:r>
              <a:rPr lang="en-US" sz="1600" dirty="0"/>
              <a:t>(C): Asset acquisition</a:t>
            </a:r>
          </a:p>
          <a:p>
            <a:pPr lvl="1">
              <a:spcBef>
                <a:spcPts val="0"/>
              </a:spcBef>
              <a:spcAft>
                <a:spcPts val="600"/>
              </a:spcAft>
            </a:pPr>
            <a:r>
              <a:rPr lang="en-US" sz="1600" dirty="0"/>
              <a:t>(D): Acquisitive and divisive transactions involving commonly controlled corporations</a:t>
            </a:r>
          </a:p>
          <a:p>
            <a:pPr lvl="1">
              <a:spcBef>
                <a:spcPts val="0"/>
              </a:spcBef>
              <a:spcAft>
                <a:spcPts val="600"/>
              </a:spcAft>
            </a:pPr>
            <a:r>
              <a:rPr lang="en-US" sz="1600" dirty="0"/>
              <a:t>(E): Recapitalization</a:t>
            </a:r>
          </a:p>
          <a:p>
            <a:pPr lvl="1">
              <a:spcBef>
                <a:spcPts val="0"/>
              </a:spcBef>
              <a:spcAft>
                <a:spcPts val="600"/>
              </a:spcAft>
            </a:pPr>
            <a:r>
              <a:rPr lang="en-US" sz="1600" dirty="0"/>
              <a:t>(F): “Mere change”</a:t>
            </a:r>
          </a:p>
          <a:p>
            <a:pPr lvl="1">
              <a:spcBef>
                <a:spcPts val="0"/>
              </a:spcBef>
              <a:spcAft>
                <a:spcPts val="600"/>
              </a:spcAft>
            </a:pPr>
            <a:r>
              <a:rPr lang="en-US" sz="1600" dirty="0"/>
              <a:t>(G): Bankruptcy restructuring</a:t>
            </a:r>
          </a:p>
          <a:p>
            <a:pPr>
              <a:spcBef>
                <a:spcPts val="0"/>
              </a:spcBef>
              <a:spcAft>
                <a:spcPts val="600"/>
              </a:spcAft>
            </a:pPr>
            <a:r>
              <a:rPr lang="en-GB" sz="1800" dirty="0"/>
              <a:t>Section 351 — transfer to a corporate transferee</a:t>
            </a:r>
          </a:p>
          <a:p>
            <a:pPr>
              <a:spcBef>
                <a:spcPts val="0"/>
              </a:spcBef>
              <a:spcAft>
                <a:spcPts val="600"/>
              </a:spcAft>
            </a:pPr>
            <a:r>
              <a:rPr lang="en-GB" sz="1800" dirty="0"/>
              <a:t>Section 332 — liquidation of a corporation into its corporate parent</a:t>
            </a:r>
          </a:p>
        </p:txBody>
      </p:sp>
    </p:spTree>
    <p:extLst>
      <p:ext uri="{BB962C8B-B14F-4D97-AF65-F5344CB8AC3E}">
        <p14:creationId xmlns:p14="http://schemas.microsoft.com/office/powerpoint/2010/main" val="86868178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Tax-exempt organizations as “corporations”</a:t>
            </a:r>
          </a:p>
        </p:txBody>
      </p:sp>
      <p:sp>
        <p:nvSpPr>
          <p:cNvPr id="3" name="Content Placeholder 2"/>
          <p:cNvSpPr>
            <a:spLocks noGrp="1"/>
          </p:cNvSpPr>
          <p:nvPr>
            <p:ph idx="1"/>
          </p:nvPr>
        </p:nvSpPr>
        <p:spPr/>
        <p:txBody>
          <a:bodyPr/>
          <a:lstStyle/>
          <a:p>
            <a:pPr>
              <a:spcBef>
                <a:spcPts val="0"/>
              </a:spcBef>
              <a:spcAft>
                <a:spcPts val="600"/>
              </a:spcAft>
            </a:pPr>
            <a:r>
              <a:rPr lang="en-GB" sz="1800" dirty="0"/>
              <a:t>Is a tax-exempt organization a corporation for purposes of the nonrecognition transaction rules?</a:t>
            </a:r>
          </a:p>
          <a:p>
            <a:pPr>
              <a:spcBef>
                <a:spcPts val="0"/>
              </a:spcBef>
              <a:spcAft>
                <a:spcPts val="600"/>
              </a:spcAft>
            </a:pPr>
            <a:r>
              <a:rPr lang="en-US" sz="1800" dirty="0"/>
              <a:t>Treatment of a tax-exempt organization as a corporation for US federal tax purposes depends on applicable state law.</a:t>
            </a:r>
          </a:p>
          <a:p>
            <a:pPr lvl="1">
              <a:spcBef>
                <a:spcPts val="0"/>
              </a:spcBef>
              <a:spcAft>
                <a:spcPts val="600"/>
              </a:spcAft>
            </a:pPr>
            <a:r>
              <a:rPr lang="en-US" sz="1600" dirty="0"/>
              <a:t>Under Reg. Section 301.7701-2(b)(1), an entity is a corporation if it is organized under a state statute that describes or refers to the entity as incorporated or as a corporation, body corporate or body politic.</a:t>
            </a:r>
          </a:p>
          <a:p>
            <a:pPr>
              <a:spcBef>
                <a:spcPts val="0"/>
              </a:spcBef>
              <a:spcAft>
                <a:spcPts val="600"/>
              </a:spcAft>
            </a:pPr>
            <a:r>
              <a:rPr lang="en-US" sz="1800" dirty="0"/>
              <a:t>Where an organization qualifies as a corporation, the nonrecognition transaction rules may apply.</a:t>
            </a:r>
          </a:p>
          <a:p>
            <a:pPr lvl="1">
              <a:spcBef>
                <a:spcPts val="0"/>
              </a:spcBef>
              <a:spcAft>
                <a:spcPts val="600"/>
              </a:spcAft>
            </a:pPr>
            <a:r>
              <a:rPr lang="en-US" sz="1600" dirty="0"/>
              <a:t>For example, see General Counsel Memorandum (GCM) 35489 (September 24, 1973) in which conversion of a fraternal beneficiary society exempt under Section 501(c)(8) to a mutual life insurance company constituted a “D” reorganization. </a:t>
            </a:r>
          </a:p>
          <a:p>
            <a:pPr lvl="1">
              <a:spcBef>
                <a:spcPts val="0"/>
              </a:spcBef>
              <a:spcAft>
                <a:spcPts val="600"/>
              </a:spcAft>
            </a:pPr>
            <a:r>
              <a:rPr lang="en-US" sz="1600" dirty="0"/>
              <a:t>But under Reg. Section 1.337(d)-4(a)(1), gain is recognized upon a transfer of substantially all of a taxable corporation’s assets to one or more tax-exempt organizations.</a:t>
            </a:r>
            <a:endParaRPr lang="en-GB" sz="1600" dirty="0"/>
          </a:p>
        </p:txBody>
      </p:sp>
    </p:spTree>
    <p:extLst>
      <p:ext uri="{BB962C8B-B14F-4D97-AF65-F5344CB8AC3E}">
        <p14:creationId xmlns:p14="http://schemas.microsoft.com/office/powerpoint/2010/main" val="252701292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Private inurement and tax-free transactions</a:t>
            </a:r>
          </a:p>
        </p:txBody>
      </p:sp>
      <p:sp>
        <p:nvSpPr>
          <p:cNvPr id="3" name="Content Placeholder 2"/>
          <p:cNvSpPr>
            <a:spLocks noGrp="1"/>
          </p:cNvSpPr>
          <p:nvPr>
            <p:ph idx="1"/>
          </p:nvPr>
        </p:nvSpPr>
        <p:spPr/>
        <p:txBody>
          <a:bodyPr/>
          <a:lstStyle/>
          <a:p>
            <a:pPr>
              <a:spcBef>
                <a:spcPts val="0"/>
              </a:spcBef>
              <a:spcAft>
                <a:spcPts val="600"/>
              </a:spcAft>
            </a:pPr>
            <a:r>
              <a:rPr lang="en-US" sz="1800" dirty="0"/>
              <a:t>The nonrecognition rules generally apply only to transactions that affect a continuing ownership interest in property in modified form.</a:t>
            </a:r>
          </a:p>
          <a:p>
            <a:pPr lvl="1">
              <a:spcBef>
                <a:spcPts val="0"/>
              </a:spcBef>
              <a:spcAft>
                <a:spcPts val="600"/>
              </a:spcAft>
            </a:pPr>
            <a:r>
              <a:rPr lang="en-US" sz="1600" dirty="0"/>
              <a:t>Section 354 (applicable to exchanges that occur pursuant to a Section 368(a)(1) reorganization) provides nonrecognition treatment to the exchange of stock in one corporation for stock of a second corporation.</a:t>
            </a:r>
          </a:p>
          <a:p>
            <a:pPr lvl="1">
              <a:spcBef>
                <a:spcPts val="0"/>
              </a:spcBef>
              <a:spcAft>
                <a:spcPts val="600"/>
              </a:spcAft>
            </a:pPr>
            <a:r>
              <a:rPr lang="en-US" sz="1600" dirty="0"/>
              <a:t>Section 351 provides nonrecognition treatment for the transfer of property in exchange for stock in a controlled corporation.</a:t>
            </a:r>
          </a:p>
          <a:p>
            <a:pPr lvl="1">
              <a:spcBef>
                <a:spcPts val="0"/>
              </a:spcBef>
              <a:spcAft>
                <a:spcPts val="600"/>
              </a:spcAft>
            </a:pPr>
            <a:r>
              <a:rPr lang="en-US" sz="1600" dirty="0"/>
              <a:t>Section 332 provides nonrecognition treatment for the liquidation of a corporation into its corporate parent.</a:t>
            </a:r>
          </a:p>
          <a:p>
            <a:pPr>
              <a:spcBef>
                <a:spcPts val="0"/>
              </a:spcBef>
              <a:spcAft>
                <a:spcPts val="600"/>
              </a:spcAft>
            </a:pPr>
            <a:r>
              <a:rPr lang="en-GB" sz="1800" dirty="0"/>
              <a:t>Section 501(c)(3) provides that an entity is not exempt under Section 501(a) unless </a:t>
            </a:r>
            <a:r>
              <a:rPr lang="en-US" sz="1800" dirty="0"/>
              <a:t>no part of the net earnings of such entity inures to the benefit of any private shareholder or individual.</a:t>
            </a:r>
          </a:p>
          <a:p>
            <a:pPr>
              <a:spcBef>
                <a:spcPts val="0"/>
              </a:spcBef>
              <a:spcAft>
                <a:spcPts val="600"/>
              </a:spcAft>
            </a:pPr>
            <a:r>
              <a:rPr lang="en-US" sz="1800" dirty="0"/>
              <a:t>Can the “ownership” requirement of the corporate tax rules be met through an interest in an exempt organization without implicating the private inurement provision? Would both parties to the transaction need to be exempt organizations? Can one of the parties be nonprofit but not exempt?</a:t>
            </a:r>
            <a:endParaRPr lang="en-GB" sz="1800" dirty="0"/>
          </a:p>
        </p:txBody>
      </p:sp>
    </p:spTree>
    <p:extLst>
      <p:ext uri="{BB962C8B-B14F-4D97-AF65-F5344CB8AC3E}">
        <p14:creationId xmlns:p14="http://schemas.microsoft.com/office/powerpoint/2010/main" val="327145417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Consideration of nonrecognition transactions</a:t>
            </a:r>
          </a:p>
        </p:txBody>
      </p:sp>
      <p:sp>
        <p:nvSpPr>
          <p:cNvPr id="3" name="Content Placeholder 2"/>
          <p:cNvSpPr>
            <a:spLocks noGrp="1"/>
          </p:cNvSpPr>
          <p:nvPr>
            <p:ph idx="1"/>
          </p:nvPr>
        </p:nvSpPr>
        <p:spPr/>
        <p:txBody>
          <a:bodyPr/>
          <a:lstStyle/>
          <a:p>
            <a:pPr>
              <a:spcBef>
                <a:spcPts val="0"/>
              </a:spcBef>
              <a:spcAft>
                <a:spcPts val="600"/>
              </a:spcAft>
            </a:pPr>
            <a:r>
              <a:rPr lang="en-GB" sz="1800" dirty="0"/>
              <a:t>Can an exempt organization or other nonprofit have the requisite ownership of another exempt organization or other nonprofit to meet the ownership requirements of the corporate nonrecognition rules</a:t>
            </a:r>
            <a:r>
              <a:rPr lang="en-US" sz="1800" dirty="0"/>
              <a:t>?</a:t>
            </a:r>
          </a:p>
          <a:p>
            <a:pPr lvl="1">
              <a:spcBef>
                <a:spcPts val="0"/>
              </a:spcBef>
              <a:spcAft>
                <a:spcPts val="600"/>
              </a:spcAft>
            </a:pPr>
            <a:r>
              <a:rPr lang="en-US" sz="1600" dirty="0"/>
              <a:t>Entitlement to liquidating and nonliquidating distribution rights by reason of being an owner of the equity of the entity, rather than by reason of having a common charitable or other mission or objective.</a:t>
            </a:r>
          </a:p>
          <a:p>
            <a:pPr lvl="1">
              <a:spcBef>
                <a:spcPts val="0"/>
              </a:spcBef>
              <a:spcAft>
                <a:spcPts val="600"/>
              </a:spcAft>
            </a:pPr>
            <a:r>
              <a:rPr lang="en-US" sz="1600" dirty="0"/>
              <a:t>Entitlement to voting rights (with a focus on election of directors or other governing body), also by reason of being an owner of the equity of the entity.</a:t>
            </a:r>
          </a:p>
          <a:p>
            <a:pPr>
              <a:spcBef>
                <a:spcPts val="0"/>
              </a:spcBef>
              <a:spcAft>
                <a:spcPts val="600"/>
              </a:spcAft>
            </a:pPr>
            <a:endParaRPr lang="en-GB" dirty="0"/>
          </a:p>
        </p:txBody>
      </p:sp>
    </p:spTree>
    <p:extLst>
      <p:ext uri="{BB962C8B-B14F-4D97-AF65-F5344CB8AC3E}">
        <p14:creationId xmlns:p14="http://schemas.microsoft.com/office/powerpoint/2010/main" val="945009890"/>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200" dirty="0"/>
              <a:t>Polling question 3</a:t>
            </a:r>
          </a:p>
        </p:txBody>
      </p:sp>
      <p:sp>
        <p:nvSpPr>
          <p:cNvPr id="7" name="Title 1">
            <a:extLst>
              <a:ext uri="{FF2B5EF4-FFF2-40B4-BE49-F238E27FC236}">
                <a16:creationId xmlns:a16="http://schemas.microsoft.com/office/drawing/2014/main" id="{569B89B1-0DBC-4A23-91EF-C63497755364}"/>
              </a:ext>
            </a:extLst>
          </p:cNvPr>
          <p:cNvSpPr txBox="1">
            <a:spLocks/>
          </p:cNvSpPr>
          <p:nvPr/>
        </p:nvSpPr>
        <p:spPr>
          <a:xfrm>
            <a:off x="1219200" y="1219073"/>
            <a:ext cx="6700171" cy="615553"/>
          </a:xfrm>
          <a:prstGeom prst="rect">
            <a:avLst/>
          </a:prstGeom>
        </p:spPr>
        <p:txBody>
          <a:bodyPr wrap="square" lIns="0" tIns="0" rIns="0" bIns="0" anchor="t">
            <a:spAutoFit/>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N" sz="2000" b="0" i="0" u="none" strike="noStrike" kern="1200" cap="none" spc="0" normalizeH="0" baseline="0" noProof="0" dirty="0">
                <a:ln>
                  <a:noFill/>
                </a:ln>
                <a:solidFill>
                  <a:prstClr val="white"/>
                </a:solidFill>
                <a:effectLst/>
                <a:uLnTx/>
                <a:uFillTx/>
                <a:latin typeface="Arial" panose="020B0604020202020204" pitchFamily="34" charset="0"/>
              </a:rPr>
              <a:t>True or false: exempt organizations can engage in unlimited private inurement.</a:t>
            </a:r>
          </a:p>
        </p:txBody>
      </p:sp>
      <p:grpSp>
        <p:nvGrpSpPr>
          <p:cNvPr id="8" name="Group 7">
            <a:extLst>
              <a:ext uri="{FF2B5EF4-FFF2-40B4-BE49-F238E27FC236}">
                <a16:creationId xmlns:a16="http://schemas.microsoft.com/office/drawing/2014/main" id="{4891DF9B-D161-4266-B462-18693704E847}"/>
              </a:ext>
            </a:extLst>
          </p:cNvPr>
          <p:cNvGrpSpPr/>
          <p:nvPr/>
        </p:nvGrpSpPr>
        <p:grpSpPr>
          <a:xfrm>
            <a:off x="1213199" y="2447525"/>
            <a:ext cx="7473601" cy="356712"/>
            <a:chOff x="1213199" y="2112725"/>
            <a:chExt cx="7473601" cy="356712"/>
          </a:xfrm>
        </p:grpSpPr>
        <p:sp>
          <p:nvSpPr>
            <p:cNvPr id="9" name="Title 1">
              <a:extLst>
                <a:ext uri="{FF2B5EF4-FFF2-40B4-BE49-F238E27FC236}">
                  <a16:creationId xmlns:a16="http://schemas.microsoft.com/office/drawing/2014/main" id="{87AB3772-08F7-4B38-BE00-1EC1B0B438DE}"/>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Arial" panose="020B0604020202020204" pitchFamily="34" charset="0"/>
                </a:rPr>
                <a:t>True</a:t>
              </a:r>
            </a:p>
          </p:txBody>
        </p:sp>
        <p:sp>
          <p:nvSpPr>
            <p:cNvPr id="10" name="Oval 9">
              <a:extLst>
                <a:ext uri="{FF2B5EF4-FFF2-40B4-BE49-F238E27FC236}">
                  <a16:creationId xmlns:a16="http://schemas.microsoft.com/office/drawing/2014/main" id="{E4F3C31D-5590-4E09-B0A6-F4BBDC016286}"/>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FFE600"/>
                  </a:solidFill>
                  <a:effectLst/>
                  <a:uLnTx/>
                  <a:uFillTx/>
                  <a:latin typeface="Arial" panose="020B0604020202020204" pitchFamily="34" charset="0"/>
                  <a:cs typeface="Arial" panose="020B0604020202020204" pitchFamily="34" charset="0"/>
                </a:rPr>
                <a:t>A</a:t>
              </a:r>
              <a:endParaRPr kumimoji="0" lang="en-US" i="0" u="none" strike="noStrike" kern="1200" cap="none" spc="0" normalizeH="0" baseline="0" noProof="0" dirty="0">
                <a:ln>
                  <a:noFill/>
                </a:ln>
                <a:solidFill>
                  <a:srgbClr val="2E2E38"/>
                </a:solidFill>
                <a:effectLst/>
                <a:uLnTx/>
                <a:uFillTx/>
                <a:latin typeface="Arial" panose="020B0604020202020204" pitchFamily="34" charset="0"/>
                <a:cs typeface="Arial" panose="020B0604020202020204" pitchFamily="34" charset="0"/>
              </a:endParaRPr>
            </a:p>
          </p:txBody>
        </p:sp>
      </p:grpSp>
      <p:sp>
        <p:nvSpPr>
          <p:cNvPr id="11" name="Speech Bubble: Rectangle 10">
            <a:extLst>
              <a:ext uri="{FF2B5EF4-FFF2-40B4-BE49-F238E27FC236}">
                <a16:creationId xmlns:a16="http://schemas.microsoft.com/office/drawing/2014/main" id="{59F5CEAA-FBCB-4248-A3F5-A2EBD9D17AC3}"/>
              </a:ext>
            </a:extLst>
          </p:cNvPr>
          <p:cNvSpPr/>
          <p:nvPr/>
        </p:nvSpPr>
        <p:spPr>
          <a:xfrm>
            <a:off x="457201" y="1133409"/>
            <a:ext cx="568799" cy="605391"/>
          </a:xfrm>
          <a:prstGeom prst="wedgeRectCallout">
            <a:avLst>
              <a:gd name="adj1" fmla="val 40632"/>
              <a:gd name="adj2" fmla="val 85329"/>
            </a:avLst>
          </a:prstGeom>
          <a:solidFill>
            <a:srgbClr val="FFE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IN" sz="3600" dirty="0">
                <a:solidFill>
                  <a:srgbClr val="2E2E38"/>
                </a:solidFill>
                <a:latin typeface="Arial" panose="020B0604020202020204" pitchFamily="34" charset="0"/>
                <a:cs typeface="Arial" panose="020B0604020202020204" pitchFamily="34" charset="0"/>
              </a:rPr>
              <a:t>Q</a:t>
            </a:r>
          </a:p>
        </p:txBody>
      </p:sp>
      <p:grpSp>
        <p:nvGrpSpPr>
          <p:cNvPr id="12" name="Group 11">
            <a:extLst>
              <a:ext uri="{FF2B5EF4-FFF2-40B4-BE49-F238E27FC236}">
                <a16:creationId xmlns:a16="http://schemas.microsoft.com/office/drawing/2014/main" id="{DA7629DB-48FB-4032-BE86-7270B2DF957B}"/>
              </a:ext>
            </a:extLst>
          </p:cNvPr>
          <p:cNvGrpSpPr/>
          <p:nvPr/>
        </p:nvGrpSpPr>
        <p:grpSpPr>
          <a:xfrm>
            <a:off x="1213199" y="2927192"/>
            <a:ext cx="7473601" cy="356712"/>
            <a:chOff x="1213199" y="2112725"/>
            <a:chExt cx="7473601" cy="356712"/>
          </a:xfrm>
        </p:grpSpPr>
        <p:sp>
          <p:nvSpPr>
            <p:cNvPr id="13" name="Title 1">
              <a:extLst>
                <a:ext uri="{FF2B5EF4-FFF2-40B4-BE49-F238E27FC236}">
                  <a16:creationId xmlns:a16="http://schemas.microsoft.com/office/drawing/2014/main" id="{2FD40B5F-5E4F-4CA3-A668-43A77CA5150B}"/>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Arial" panose="020B0604020202020204" pitchFamily="34" charset="0"/>
                </a:rPr>
                <a:t>False</a:t>
              </a:r>
            </a:p>
          </p:txBody>
        </p:sp>
        <p:sp>
          <p:nvSpPr>
            <p:cNvPr id="14" name="Oval 13">
              <a:extLst>
                <a:ext uri="{FF2B5EF4-FFF2-40B4-BE49-F238E27FC236}">
                  <a16:creationId xmlns:a16="http://schemas.microsoft.com/office/drawing/2014/main" id="{6C3058B6-7C70-44A6-B449-697717BDDA4F}"/>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FFE600"/>
                  </a:solidFill>
                  <a:effectLst/>
                  <a:uLnTx/>
                  <a:uFillTx/>
                  <a:latin typeface="Arial" panose="020B0604020202020204" pitchFamily="34" charset="0"/>
                  <a:cs typeface="Arial" panose="020B0604020202020204" pitchFamily="34" charset="0"/>
                </a:rPr>
                <a:t>B</a:t>
              </a:r>
              <a:endParaRPr kumimoji="0" lang="en-US" i="0" u="none" strike="noStrike" kern="1200" cap="none" spc="0" normalizeH="0" baseline="0" noProof="0" dirty="0">
                <a:ln>
                  <a:noFill/>
                </a:ln>
                <a:solidFill>
                  <a:srgbClr val="2E2E38"/>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14109702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31800" y="660273"/>
            <a:ext cx="3301400" cy="1678104"/>
          </a:xfrm>
          <a:prstGeom prst="rect">
            <a:avLst/>
          </a:prstGeom>
        </p:spPr>
        <p:txBody>
          <a:bodyPr lIns="0" tIns="0" rIns="0" bIns="0"/>
          <a:lstStyle>
            <a:defPPr>
              <a:defRPr lang="en-US"/>
            </a:defPPr>
            <a:lvl1pPr>
              <a:lnSpc>
                <a:spcPct val="100000"/>
              </a:lnSpc>
              <a:spcBef>
                <a:spcPct val="0"/>
              </a:spcBef>
              <a:buNone/>
              <a:defRPr sz="2500" b="0" baseline="0">
                <a:solidFill>
                  <a:srgbClr val="2E2E38"/>
                </a:solidFill>
                <a:latin typeface="Arial" panose="020B0604020202020204" pitchFamily="34" charset="0"/>
                <a:ea typeface="+mj-ea"/>
                <a:cs typeface="Arial" pitchFamily="34" charset="0"/>
              </a:defRPr>
            </a:lvl1pPr>
          </a:lstStyle>
          <a:p>
            <a:r>
              <a:rPr lang="en-US" sz="2800" dirty="0"/>
              <a:t>Loss limitations and nonprofits</a:t>
            </a:r>
            <a:endParaRPr lang="en-GB" sz="2800" dirty="0"/>
          </a:p>
        </p:txBody>
      </p:sp>
    </p:spTree>
    <p:extLst>
      <p:ext uri="{BB962C8B-B14F-4D97-AF65-F5344CB8AC3E}">
        <p14:creationId xmlns:p14="http://schemas.microsoft.com/office/powerpoint/2010/main" val="39572708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Section 382 generally</a:t>
            </a:r>
          </a:p>
        </p:txBody>
      </p:sp>
      <p:sp>
        <p:nvSpPr>
          <p:cNvPr id="3" name="Content Placeholder 2"/>
          <p:cNvSpPr>
            <a:spLocks noGrp="1"/>
          </p:cNvSpPr>
          <p:nvPr>
            <p:ph idx="1"/>
          </p:nvPr>
        </p:nvSpPr>
        <p:spPr/>
        <p:txBody>
          <a:bodyPr/>
          <a:lstStyle/>
          <a:p>
            <a:pPr>
              <a:spcBef>
                <a:spcPts val="0"/>
              </a:spcBef>
              <a:spcAft>
                <a:spcPts val="600"/>
              </a:spcAft>
            </a:pPr>
            <a:r>
              <a:rPr lang="en-US" sz="1800" dirty="0"/>
              <a:t>Section 382 limits a corporation’s ability to use losses in years following a significant ownership change.</a:t>
            </a:r>
          </a:p>
          <a:p>
            <a:pPr lvl="1">
              <a:spcBef>
                <a:spcPts val="0"/>
              </a:spcBef>
              <a:spcAft>
                <a:spcPts val="600"/>
              </a:spcAft>
            </a:pPr>
            <a:r>
              <a:rPr lang="en-US" sz="1600" dirty="0"/>
              <a:t>Generally, in any taxable year following an ownership change to which Section 382 applies, net operating losses and certain built-in losses may be used to offset only an amount of income of the acquired corporation equal to the value of the loss corporation’s stock at the time of the ownership change multiplied by a specified rate.</a:t>
            </a:r>
          </a:p>
          <a:p>
            <a:pPr>
              <a:spcBef>
                <a:spcPts val="0"/>
              </a:spcBef>
              <a:spcAft>
                <a:spcPts val="600"/>
              </a:spcAft>
            </a:pPr>
            <a:r>
              <a:rPr lang="en-US" sz="1800" dirty="0"/>
              <a:t>How is ownership determined for purposes of applying Section 382 to a nonprofit organization?</a:t>
            </a:r>
          </a:p>
          <a:p>
            <a:pPr>
              <a:spcBef>
                <a:spcPts val="0"/>
              </a:spcBef>
              <a:spcAft>
                <a:spcPts val="600"/>
              </a:spcAft>
            </a:pPr>
            <a:r>
              <a:rPr lang="en-US" sz="1800" dirty="0"/>
              <a:t>What is the relevance of Section 382 to a nonprofit organization? </a:t>
            </a:r>
          </a:p>
          <a:p>
            <a:pPr lvl="1">
              <a:spcBef>
                <a:spcPts val="0"/>
              </a:spcBef>
              <a:spcAft>
                <a:spcPts val="600"/>
              </a:spcAft>
            </a:pPr>
            <a:r>
              <a:rPr lang="en-US" sz="1600" dirty="0"/>
              <a:t>Potential limitations on UBTI-related losses and other tax attributes.</a:t>
            </a:r>
            <a:endParaRPr lang="en-GB" dirty="0"/>
          </a:p>
        </p:txBody>
      </p:sp>
    </p:spTree>
    <p:extLst>
      <p:ext uri="{BB962C8B-B14F-4D97-AF65-F5344CB8AC3E}">
        <p14:creationId xmlns:p14="http://schemas.microsoft.com/office/powerpoint/2010/main" val="101149667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Application of Section 382 to nonprofits</a:t>
            </a:r>
          </a:p>
        </p:txBody>
      </p:sp>
      <p:sp>
        <p:nvSpPr>
          <p:cNvPr id="3" name="Content Placeholder 2"/>
          <p:cNvSpPr>
            <a:spLocks noGrp="1"/>
          </p:cNvSpPr>
          <p:nvPr>
            <p:ph idx="1"/>
          </p:nvPr>
        </p:nvSpPr>
        <p:spPr/>
        <p:txBody>
          <a:bodyPr/>
          <a:lstStyle/>
          <a:p>
            <a:pPr>
              <a:spcBef>
                <a:spcPts val="0"/>
              </a:spcBef>
              <a:spcAft>
                <a:spcPts val="600"/>
              </a:spcAft>
            </a:pPr>
            <a:r>
              <a:rPr lang="en-US" sz="1800" dirty="0"/>
              <a:t>Application of Section 382 is generally based on changes among the ultimate stakeholders (measured solely by “value” and not voting power) of an entity. </a:t>
            </a:r>
          </a:p>
          <a:p>
            <a:pPr>
              <a:spcBef>
                <a:spcPts val="0"/>
              </a:spcBef>
              <a:spcAft>
                <a:spcPts val="600"/>
              </a:spcAft>
            </a:pPr>
            <a:r>
              <a:rPr lang="en-US" sz="1800" dirty="0"/>
              <a:t>The IRS and the courts have not adopted a clear approach to identifying the ultimate owners (by value) of a nonstock, nonprofit organization. </a:t>
            </a:r>
          </a:p>
          <a:p>
            <a:pPr>
              <a:spcBef>
                <a:spcPts val="0"/>
              </a:spcBef>
              <a:spcAft>
                <a:spcPts val="600"/>
              </a:spcAft>
            </a:pPr>
            <a:r>
              <a:rPr lang="en-US" sz="1800" dirty="0"/>
              <a:t>An approach that has been used with respect to nonprofit organizations that do not (or are not permitted to) make nonliquidating distributions is to identify the entity or group that would be entitled to receive the organization’s assets if it were to liquidate, and track changes in such entity or group’s rights.</a:t>
            </a:r>
          </a:p>
          <a:p>
            <a:pPr lvl="1">
              <a:spcBef>
                <a:spcPts val="0"/>
              </a:spcBef>
              <a:spcAft>
                <a:spcPts val="600"/>
              </a:spcAft>
            </a:pPr>
            <a:r>
              <a:rPr lang="en-US" sz="1600" dirty="0"/>
              <a:t>An organization having a broad public purpose may not undergo any changes in its ultimate ownership unless it alters its charitable or public mission.</a:t>
            </a:r>
            <a:endParaRPr lang="en-GB" dirty="0"/>
          </a:p>
        </p:txBody>
      </p:sp>
    </p:spTree>
    <p:extLst>
      <p:ext uri="{BB962C8B-B14F-4D97-AF65-F5344CB8AC3E}">
        <p14:creationId xmlns:p14="http://schemas.microsoft.com/office/powerpoint/2010/main" val="356126510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group of people looking at post-it notes on a window&#10;&#10;Description automatically generated">
            <a:extLst>
              <a:ext uri="{FF2B5EF4-FFF2-40B4-BE49-F238E27FC236}">
                <a16:creationId xmlns:a16="http://schemas.microsoft.com/office/drawing/2014/main" id="{223E9D14-84EE-F35A-FE5B-B6A31101956D}"/>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19075" r="15484"/>
          <a:stretch/>
        </p:blipFill>
        <p:spPr>
          <a:xfrm>
            <a:off x="5541335" y="3235672"/>
            <a:ext cx="2984059" cy="2564904"/>
          </a:xfrm>
          <a:prstGeom prst="rect">
            <a:avLst/>
          </a:prstGeom>
        </p:spPr>
      </p:pic>
      <p:graphicFrame>
        <p:nvGraphicFramePr>
          <p:cNvPr id="7" name="Object 6" hidden="1">
            <a:extLst>
              <a:ext uri="{FF2B5EF4-FFF2-40B4-BE49-F238E27FC236}">
                <a16:creationId xmlns:a16="http://schemas.microsoft.com/office/drawing/2014/main" id="{084B9AFC-3FF8-4E71-99AC-377C78FE5110}"/>
              </a:ext>
            </a:extLst>
          </p:cNvPr>
          <p:cNvGraphicFramePr>
            <a:graphicFrameLocks noChangeAspect="1"/>
          </p:cNvGraphicFramePr>
          <p:nvPr>
            <p:custDataLst>
              <p:tags r:id="rId1"/>
            </p:custDataLst>
          </p:nvPr>
        </p:nvGraphicFramePr>
        <p:xfrm>
          <a:off x="1588" y="1588"/>
          <a:ext cx="1588" cy="1588"/>
        </p:xfrm>
        <a:graphic>
          <a:graphicData uri="http://schemas.openxmlformats.org/presentationml/2006/ole">
            <mc:AlternateContent xmlns:mc="http://schemas.openxmlformats.org/markup-compatibility/2006">
              <mc:Choice xmlns:v="urn:schemas-microsoft-com:vml" Requires="v">
                <p:oleObj name="think-cell Slide" r:id="rId5" imgW="383" imgH="384" progId="TCLayout.ActiveDocument.1">
                  <p:embed/>
                </p:oleObj>
              </mc:Choice>
              <mc:Fallback>
                <p:oleObj name="think-cell Slide" r:id="rId5" imgW="383" imgH="384" progId="TCLayout.ActiveDocument.1">
                  <p:embed/>
                  <p:pic>
                    <p:nvPicPr>
                      <p:cNvPr id="7" name="Object 6" hidden="1">
                        <a:extLst>
                          <a:ext uri="{FF2B5EF4-FFF2-40B4-BE49-F238E27FC236}">
                            <a16:creationId xmlns:a16="http://schemas.microsoft.com/office/drawing/2014/main" id="{084B9AFC-3FF8-4E71-99AC-377C78FE5110}"/>
                          </a:ext>
                        </a:extLst>
                      </p:cNvPr>
                      <p:cNvPicPr/>
                      <p:nvPr/>
                    </p:nvPicPr>
                    <p:blipFill>
                      <a:blip r:embed="rId6"/>
                      <a:stretch>
                        <a:fillRect/>
                      </a:stretch>
                    </p:blipFill>
                    <p:spPr>
                      <a:xfrm>
                        <a:off x="1588" y="1588"/>
                        <a:ext cx="1588" cy="1588"/>
                      </a:xfrm>
                      <a:prstGeom prst="rect">
                        <a:avLst/>
                      </a:prstGeom>
                    </p:spPr>
                  </p:pic>
                </p:oleObj>
              </mc:Fallback>
            </mc:AlternateContent>
          </a:graphicData>
        </a:graphic>
      </p:graphicFrame>
      <p:sp>
        <p:nvSpPr>
          <p:cNvPr id="2" name="Title 1"/>
          <p:cNvSpPr>
            <a:spLocks noGrp="1"/>
          </p:cNvSpPr>
          <p:nvPr>
            <p:ph type="title"/>
          </p:nvPr>
        </p:nvSpPr>
        <p:spPr/>
        <p:txBody>
          <a:bodyPr/>
          <a:lstStyle/>
          <a:p>
            <a:r>
              <a:rPr lang="en-US" dirty="0"/>
              <a:t>CPE eligibility</a:t>
            </a:r>
          </a:p>
        </p:txBody>
      </p:sp>
      <p:sp>
        <p:nvSpPr>
          <p:cNvPr id="3" name="Content Placeholder 2"/>
          <p:cNvSpPr>
            <a:spLocks noGrp="1"/>
          </p:cNvSpPr>
          <p:nvPr>
            <p:ph idx="1"/>
          </p:nvPr>
        </p:nvSpPr>
        <p:spPr/>
        <p:txBody>
          <a:bodyPr/>
          <a:lstStyle/>
          <a:p>
            <a:pPr marL="0" indent="0">
              <a:buNone/>
            </a:pPr>
            <a:r>
              <a:rPr lang="en-US" sz="1600" dirty="0">
                <a:effectLst/>
                <a:ea typeface="Calibri" panose="020F0502020204030204" pitchFamily="34" charset="0"/>
              </a:rPr>
              <a:t> </a:t>
            </a:r>
            <a:br>
              <a:rPr lang="en-US" sz="1600" dirty="0">
                <a:effectLst/>
                <a:ea typeface="Calibri" panose="020F0502020204030204" pitchFamily="34" charset="0"/>
              </a:rPr>
            </a:br>
            <a:r>
              <a:rPr lang="en-US" sz="2000" dirty="0">
                <a:effectLst/>
                <a:ea typeface="Calibri" panose="020F0502020204030204" pitchFamily="34" charset="0"/>
              </a:rPr>
              <a:t>We will launch at least three polls per CPE credit; participants must attend the full session and must answer at least three polls per CPE credit to receive full credit.</a:t>
            </a:r>
          </a:p>
          <a:p>
            <a:pPr marL="0" indent="0">
              <a:buNone/>
            </a:pPr>
            <a:endParaRPr lang="en-US" sz="1600" dirty="0"/>
          </a:p>
        </p:txBody>
      </p:sp>
    </p:spTree>
    <p:extLst>
      <p:ext uri="{BB962C8B-B14F-4D97-AF65-F5344CB8AC3E}">
        <p14:creationId xmlns:p14="http://schemas.microsoft.com/office/powerpoint/2010/main" val="361080129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31800" y="660273"/>
            <a:ext cx="3161000" cy="1678104"/>
          </a:xfrm>
          <a:prstGeom prst="rect">
            <a:avLst/>
          </a:prstGeom>
        </p:spPr>
        <p:txBody>
          <a:bodyPr lIns="0" tIns="0" rIns="0" bIns="0"/>
          <a:lstStyle>
            <a:defPPr>
              <a:defRPr lang="en-US"/>
            </a:defPPr>
            <a:lvl1pPr>
              <a:lnSpc>
                <a:spcPct val="100000"/>
              </a:lnSpc>
              <a:spcBef>
                <a:spcPct val="0"/>
              </a:spcBef>
              <a:buNone/>
              <a:defRPr sz="2500" b="0" baseline="0">
                <a:solidFill>
                  <a:srgbClr val="2E2E38"/>
                </a:solidFill>
                <a:latin typeface="Arial" panose="020B0604020202020204" pitchFamily="34" charset="0"/>
                <a:ea typeface="+mj-ea"/>
                <a:cs typeface="Arial" pitchFamily="34" charset="0"/>
              </a:defRPr>
            </a:lvl1pPr>
          </a:lstStyle>
          <a:p>
            <a:r>
              <a:rPr lang="en-US" sz="2800" dirty="0"/>
              <a:t>Nonprofits and groups filing consolidated returns</a:t>
            </a:r>
            <a:endParaRPr lang="en-GB" sz="2800" dirty="0"/>
          </a:p>
        </p:txBody>
      </p:sp>
    </p:spTree>
    <p:extLst>
      <p:ext uri="{BB962C8B-B14F-4D97-AF65-F5344CB8AC3E}">
        <p14:creationId xmlns:p14="http://schemas.microsoft.com/office/powerpoint/2010/main" val="173738859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Affiliated groups and tax-exempt organizations</a:t>
            </a:r>
          </a:p>
        </p:txBody>
      </p:sp>
      <p:sp>
        <p:nvSpPr>
          <p:cNvPr id="3" name="Content Placeholder 2"/>
          <p:cNvSpPr>
            <a:spLocks noGrp="1"/>
          </p:cNvSpPr>
          <p:nvPr>
            <p:ph idx="1"/>
          </p:nvPr>
        </p:nvSpPr>
        <p:spPr/>
        <p:txBody>
          <a:bodyPr/>
          <a:lstStyle/>
          <a:p>
            <a:pPr>
              <a:spcBef>
                <a:spcPts val="0"/>
              </a:spcBef>
              <a:spcAft>
                <a:spcPts val="600"/>
              </a:spcAft>
            </a:pPr>
            <a:r>
              <a:rPr lang="en-US" sz="1800" dirty="0"/>
              <a:t>Section 1501 permits an “affiliated group” to file a consolidated return.</a:t>
            </a:r>
          </a:p>
          <a:p>
            <a:pPr>
              <a:spcBef>
                <a:spcPts val="0"/>
              </a:spcBef>
              <a:spcAft>
                <a:spcPts val="600"/>
              </a:spcAft>
            </a:pPr>
            <a:r>
              <a:rPr lang="en-US" sz="1800" dirty="0"/>
              <a:t>An affiliated group consists of one or more chains of includible corporations connected through stock ownership with a common parent (which itself must be an includible corporation).</a:t>
            </a:r>
          </a:p>
          <a:p>
            <a:pPr>
              <a:spcBef>
                <a:spcPts val="0"/>
              </a:spcBef>
              <a:spcAft>
                <a:spcPts val="600"/>
              </a:spcAft>
            </a:pPr>
            <a:r>
              <a:rPr lang="en-US" sz="1800" dirty="0"/>
              <a:t>Certain entities — including entities that are exempt from taxation under Section 501 — are not includible corporations for purposes of the consolidated return provisions.</a:t>
            </a:r>
          </a:p>
          <a:p>
            <a:pPr>
              <a:spcBef>
                <a:spcPts val="0"/>
              </a:spcBef>
              <a:spcAft>
                <a:spcPts val="600"/>
              </a:spcAft>
            </a:pPr>
            <a:r>
              <a:rPr lang="en-US" sz="1800" dirty="0"/>
              <a:t>Therefore, not only is an exempt organization ineligible to join in filing a consolidated return, but ownership of an exempt organization by an affiliated group breaks the chain of ownership required for any subsidiaries of the exempt organization to be members of the affiliated group.</a:t>
            </a:r>
            <a:endParaRPr lang="en-GB" sz="1800" dirty="0"/>
          </a:p>
        </p:txBody>
      </p:sp>
    </p:spTree>
    <p:extLst>
      <p:ext uri="{BB962C8B-B14F-4D97-AF65-F5344CB8AC3E}">
        <p14:creationId xmlns:p14="http://schemas.microsoft.com/office/powerpoint/2010/main" val="1874410794"/>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94200"/>
            <a:ext cx="8229600" cy="590400"/>
          </a:xfrm>
        </p:spPr>
        <p:txBody>
          <a:bodyPr/>
          <a:lstStyle/>
          <a:p>
            <a:r>
              <a:rPr lang="en-GB" dirty="0"/>
              <a:t>Affiliated groups and nonprofits</a:t>
            </a:r>
          </a:p>
        </p:txBody>
      </p:sp>
      <p:sp>
        <p:nvSpPr>
          <p:cNvPr id="3" name="Content Placeholder 2"/>
          <p:cNvSpPr>
            <a:spLocks noGrp="1"/>
          </p:cNvSpPr>
          <p:nvPr>
            <p:ph idx="1"/>
          </p:nvPr>
        </p:nvSpPr>
        <p:spPr>
          <a:xfrm>
            <a:off x="457201" y="1137920"/>
            <a:ext cx="8229600" cy="4947920"/>
          </a:xfrm>
        </p:spPr>
        <p:txBody>
          <a:bodyPr/>
          <a:lstStyle/>
          <a:p>
            <a:pPr>
              <a:spcBef>
                <a:spcPts val="0"/>
              </a:spcBef>
              <a:spcAft>
                <a:spcPts val="600"/>
              </a:spcAft>
            </a:pPr>
            <a:r>
              <a:rPr lang="en-US" sz="1800" dirty="0"/>
              <a:t>A corporation is not precluded from being an includible corporation solely by reason of it being a nonprofit entity, provided it is not exempt from taxation under Section 501.</a:t>
            </a:r>
          </a:p>
          <a:p>
            <a:pPr>
              <a:spcBef>
                <a:spcPts val="0"/>
              </a:spcBef>
              <a:spcAft>
                <a:spcPts val="600"/>
              </a:spcAft>
            </a:pPr>
            <a:r>
              <a:rPr lang="en-US" sz="1800" dirty="0"/>
              <a:t>A nonprofit may therefore join in filing a consolidated return if it otherwise meets the ownership requirements for affiliation.</a:t>
            </a:r>
          </a:p>
          <a:p>
            <a:pPr>
              <a:spcBef>
                <a:spcPts val="0"/>
              </a:spcBef>
              <a:spcAft>
                <a:spcPts val="600"/>
              </a:spcAft>
            </a:pPr>
            <a:r>
              <a:rPr lang="en-US" sz="1800" dirty="0"/>
              <a:t>In determining whether a nonprofit meets the ownership requirements for affiliation, the relevant questions are whether its member(s) or other equity holder is entitled to at least 80% of its nonliquidating and liquidating distribution rights, and 80% of its voting power (measured by the right to elect the directors or other governing body) by reason of being a member or other equity holder.</a:t>
            </a:r>
          </a:p>
          <a:p>
            <a:pPr lvl="1">
              <a:spcBef>
                <a:spcPts val="0"/>
              </a:spcBef>
              <a:spcAft>
                <a:spcPts val="600"/>
              </a:spcAft>
            </a:pPr>
            <a:r>
              <a:rPr lang="en-US" sz="1600" dirty="0"/>
              <a:t>If an organization is not permitted to make nonliquidating distributions to anyone, ownership of value can be based solely on the member or other equity holder’s liquidation rights by reason of being such an owner.</a:t>
            </a:r>
          </a:p>
          <a:p>
            <a:pPr lvl="1">
              <a:spcBef>
                <a:spcPts val="0"/>
              </a:spcBef>
              <a:spcAft>
                <a:spcPts val="600"/>
              </a:spcAft>
            </a:pPr>
            <a:endParaRPr lang="en-US" sz="1600" dirty="0"/>
          </a:p>
          <a:p>
            <a:pPr lvl="1">
              <a:spcBef>
                <a:spcPts val="0"/>
              </a:spcBef>
              <a:spcAft>
                <a:spcPts val="600"/>
              </a:spcAft>
            </a:pPr>
            <a:endParaRPr lang="en-US" sz="1600" dirty="0"/>
          </a:p>
          <a:p>
            <a:pPr>
              <a:spcBef>
                <a:spcPts val="0"/>
              </a:spcBef>
              <a:spcAft>
                <a:spcPts val="600"/>
              </a:spcAft>
            </a:pPr>
            <a:endParaRPr lang="en-GB" sz="1800" dirty="0"/>
          </a:p>
        </p:txBody>
      </p:sp>
    </p:spTree>
    <p:extLst>
      <p:ext uri="{BB962C8B-B14F-4D97-AF65-F5344CB8AC3E}">
        <p14:creationId xmlns:p14="http://schemas.microsoft.com/office/powerpoint/2010/main" val="2838043834"/>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31800" y="660273"/>
            <a:ext cx="3074600" cy="1678104"/>
          </a:xfrm>
          <a:prstGeom prst="rect">
            <a:avLst/>
          </a:prstGeom>
        </p:spPr>
        <p:txBody>
          <a:bodyPr lIns="0" tIns="0" rIns="0" bIns="0"/>
          <a:lstStyle>
            <a:defPPr>
              <a:defRPr lang="en-US"/>
            </a:defPPr>
            <a:lvl1pPr>
              <a:lnSpc>
                <a:spcPct val="100000"/>
              </a:lnSpc>
              <a:spcBef>
                <a:spcPct val="0"/>
              </a:spcBef>
              <a:buNone/>
              <a:defRPr sz="2500" b="0" baseline="0">
                <a:solidFill>
                  <a:srgbClr val="2E2E38"/>
                </a:solidFill>
                <a:latin typeface="Arial" panose="020B0604020202020204" pitchFamily="34" charset="0"/>
                <a:ea typeface="+mj-ea"/>
                <a:cs typeface="Arial" pitchFamily="34" charset="0"/>
              </a:defRPr>
            </a:lvl1pPr>
          </a:lstStyle>
          <a:p>
            <a:r>
              <a:rPr lang="en-US" sz="2800" dirty="0"/>
              <a:t>Joint venture choice of entity considerations</a:t>
            </a:r>
            <a:endParaRPr lang="en-GB" sz="2800" dirty="0"/>
          </a:p>
        </p:txBody>
      </p:sp>
    </p:spTree>
    <p:extLst>
      <p:ext uri="{BB962C8B-B14F-4D97-AF65-F5344CB8AC3E}">
        <p14:creationId xmlns:p14="http://schemas.microsoft.com/office/powerpoint/2010/main" val="4242606952"/>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Joint ventures</a:t>
            </a:r>
          </a:p>
        </p:txBody>
      </p:sp>
      <p:sp>
        <p:nvSpPr>
          <p:cNvPr id="3" name="Content Placeholder 2"/>
          <p:cNvSpPr>
            <a:spLocks noGrp="1"/>
          </p:cNvSpPr>
          <p:nvPr>
            <p:ph idx="1"/>
          </p:nvPr>
        </p:nvSpPr>
        <p:spPr/>
        <p:txBody>
          <a:bodyPr/>
          <a:lstStyle/>
          <a:p>
            <a:r>
              <a:rPr lang="en-US" dirty="0"/>
              <a:t>What is a JV?</a:t>
            </a:r>
          </a:p>
          <a:p>
            <a:pPr lvl="1"/>
            <a:r>
              <a:rPr lang="en-US" dirty="0"/>
              <a:t>A joint venture (JV) is an association of two or more parties coming together to jointly undertake a project and share in the profits and losses.</a:t>
            </a:r>
          </a:p>
          <a:p>
            <a:pPr lvl="1"/>
            <a:r>
              <a:rPr lang="en-US" dirty="0"/>
              <a:t>May be a separate entity or may represent a contractual relationship:</a:t>
            </a:r>
          </a:p>
          <a:p>
            <a:pPr lvl="2"/>
            <a:r>
              <a:rPr lang="en-US" dirty="0"/>
              <a:t>Partnership</a:t>
            </a:r>
          </a:p>
          <a:p>
            <a:pPr lvl="2"/>
            <a:r>
              <a:rPr lang="en-US" dirty="0"/>
              <a:t>LLC</a:t>
            </a:r>
          </a:p>
          <a:p>
            <a:pPr lvl="2"/>
            <a:r>
              <a:rPr lang="en-US" dirty="0"/>
              <a:t>Corporation</a:t>
            </a:r>
          </a:p>
          <a:p>
            <a:pPr lvl="2"/>
            <a:r>
              <a:rPr lang="en-US" dirty="0"/>
              <a:t>Exempt organization</a:t>
            </a:r>
          </a:p>
          <a:p>
            <a:pPr lvl="2"/>
            <a:r>
              <a:rPr lang="en-US" dirty="0"/>
              <a:t>Joint operating agreement</a:t>
            </a:r>
          </a:p>
          <a:p>
            <a:r>
              <a:rPr lang="en-US" dirty="0"/>
              <a:t>Why a JV?</a:t>
            </a:r>
          </a:p>
          <a:p>
            <a:pPr lvl="1"/>
            <a:r>
              <a:rPr lang="en-US" dirty="0"/>
              <a:t>Raise capital</a:t>
            </a:r>
          </a:p>
          <a:p>
            <a:pPr lvl="1"/>
            <a:r>
              <a:rPr lang="en-US" dirty="0"/>
              <a:t>Pool resources</a:t>
            </a:r>
          </a:p>
          <a:p>
            <a:pPr lvl="1"/>
            <a:r>
              <a:rPr lang="en-US" dirty="0"/>
              <a:t>Share costs</a:t>
            </a:r>
          </a:p>
          <a:p>
            <a:pPr lvl="1"/>
            <a:r>
              <a:rPr lang="en-US" dirty="0"/>
              <a:t>Diversify and spread risk</a:t>
            </a:r>
          </a:p>
          <a:p>
            <a:pPr lvl="1"/>
            <a:r>
              <a:rPr lang="en-US" dirty="0"/>
              <a:t>Combine expertise</a:t>
            </a:r>
          </a:p>
          <a:p>
            <a:pPr lvl="1"/>
            <a:r>
              <a:rPr lang="en-US" dirty="0"/>
              <a:t>Provide new services</a:t>
            </a:r>
            <a:endParaRPr lang="en-GB"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94200"/>
            <a:ext cx="8229600" cy="590400"/>
          </a:xfrm>
        </p:spPr>
        <p:txBody>
          <a:bodyPr/>
          <a:lstStyle/>
          <a:p>
            <a:r>
              <a:rPr lang="en-GB" dirty="0"/>
              <a:t>Joint ventures (cont.)</a:t>
            </a:r>
          </a:p>
        </p:txBody>
      </p:sp>
      <p:sp>
        <p:nvSpPr>
          <p:cNvPr id="3" name="Content Placeholder 2"/>
          <p:cNvSpPr>
            <a:spLocks noGrp="1"/>
          </p:cNvSpPr>
          <p:nvPr>
            <p:ph idx="1"/>
          </p:nvPr>
        </p:nvSpPr>
        <p:spPr>
          <a:xfrm>
            <a:off x="457201" y="1137920"/>
            <a:ext cx="8229600" cy="4947920"/>
          </a:xfrm>
        </p:spPr>
        <p:txBody>
          <a:bodyPr/>
          <a:lstStyle/>
          <a:p>
            <a:r>
              <a:rPr lang="en-US" dirty="0"/>
              <a:t>Type of JVs</a:t>
            </a:r>
          </a:p>
          <a:p>
            <a:pPr lvl="1"/>
            <a:r>
              <a:rPr lang="en-US" dirty="0"/>
              <a:t>JV with exempt organization(s)</a:t>
            </a:r>
          </a:p>
          <a:p>
            <a:pPr lvl="1"/>
            <a:r>
              <a:rPr lang="en-US" dirty="0"/>
              <a:t>JV with for-profit organization(s)</a:t>
            </a:r>
          </a:p>
          <a:p>
            <a:pPr lvl="1"/>
            <a:r>
              <a:rPr lang="en-US" dirty="0"/>
              <a:t>Whole-entity JV vs. ancillary JV</a:t>
            </a:r>
          </a:p>
          <a:p>
            <a:r>
              <a:rPr lang="en-US" dirty="0"/>
              <a:t>Exemption issues raised by JVs:</a:t>
            </a:r>
          </a:p>
          <a:p>
            <a:pPr lvl="1"/>
            <a:r>
              <a:rPr lang="en-US" dirty="0"/>
              <a:t>Private inurement doctrine</a:t>
            </a:r>
          </a:p>
          <a:p>
            <a:pPr lvl="1"/>
            <a:r>
              <a:rPr lang="en-US" dirty="0"/>
              <a:t>Intermediate sanctions</a:t>
            </a:r>
          </a:p>
          <a:p>
            <a:pPr lvl="1"/>
            <a:r>
              <a:rPr lang="en-US" dirty="0"/>
              <a:t>Private benefit doctrine</a:t>
            </a:r>
          </a:p>
          <a:p>
            <a:pPr lvl="1"/>
            <a:r>
              <a:rPr lang="en-US" dirty="0"/>
              <a:t>UBTI</a:t>
            </a:r>
          </a:p>
          <a:p>
            <a:pPr lvl="1"/>
            <a:r>
              <a:rPr lang="en-US" dirty="0"/>
              <a:t>Section 501(r)</a:t>
            </a:r>
            <a:endParaRPr lang="en-GB" dirty="0"/>
          </a:p>
          <a:p>
            <a:pPr lvl="1"/>
            <a:endParaRPr lang="en-US" dirty="0"/>
          </a:p>
        </p:txBody>
      </p:sp>
    </p:spTree>
    <p:extLst>
      <p:ext uri="{BB962C8B-B14F-4D97-AF65-F5344CB8AC3E}">
        <p14:creationId xmlns:p14="http://schemas.microsoft.com/office/powerpoint/2010/main" val="969724651"/>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94200"/>
            <a:ext cx="8229600" cy="590400"/>
          </a:xfrm>
        </p:spPr>
        <p:txBody>
          <a:bodyPr/>
          <a:lstStyle/>
          <a:p>
            <a:r>
              <a:rPr lang="en-GB" dirty="0"/>
              <a:t>Joint ventures (cont.)</a:t>
            </a:r>
          </a:p>
        </p:txBody>
      </p:sp>
      <p:sp>
        <p:nvSpPr>
          <p:cNvPr id="3" name="Content Placeholder 2"/>
          <p:cNvSpPr>
            <a:spLocks noGrp="1"/>
          </p:cNvSpPr>
          <p:nvPr>
            <p:ph idx="1"/>
          </p:nvPr>
        </p:nvSpPr>
        <p:spPr>
          <a:xfrm>
            <a:off x="457201" y="1137920"/>
            <a:ext cx="8229600" cy="4947920"/>
          </a:xfrm>
        </p:spPr>
        <p:txBody>
          <a:bodyPr/>
          <a:lstStyle/>
          <a:p>
            <a:r>
              <a:rPr lang="en-GB" dirty="0"/>
              <a:t>Other issues to consider when choosing a JV structure:</a:t>
            </a:r>
            <a:endParaRPr lang="en-US" dirty="0"/>
          </a:p>
          <a:p>
            <a:pPr lvl="1"/>
            <a:r>
              <a:rPr lang="en-US" dirty="0"/>
              <a:t>Structures based on related activity vs. unrelated activity:</a:t>
            </a:r>
          </a:p>
          <a:p>
            <a:pPr lvl="2"/>
            <a:r>
              <a:rPr lang="en-US" dirty="0"/>
              <a:t>UBTI planning</a:t>
            </a:r>
          </a:p>
          <a:p>
            <a:pPr lvl="1"/>
            <a:r>
              <a:rPr lang="en-US" dirty="0"/>
              <a:t>Exempt vs. for-profit partners</a:t>
            </a:r>
          </a:p>
          <a:p>
            <a:pPr lvl="1"/>
            <a:r>
              <a:rPr lang="en-US" dirty="0"/>
              <a:t>Admission of new members in the future</a:t>
            </a:r>
          </a:p>
          <a:p>
            <a:pPr lvl="1"/>
            <a:r>
              <a:rPr lang="en-US" dirty="0"/>
              <a:t>Limited liability</a:t>
            </a:r>
          </a:p>
          <a:p>
            <a:pPr lvl="1"/>
            <a:r>
              <a:rPr lang="en-US" dirty="0"/>
              <a:t>Valuation of assets</a:t>
            </a:r>
          </a:p>
          <a:p>
            <a:pPr lvl="1"/>
            <a:r>
              <a:rPr lang="en-US" dirty="0"/>
              <a:t>Governance/management structure</a:t>
            </a:r>
          </a:p>
          <a:p>
            <a:pPr lvl="1"/>
            <a:r>
              <a:rPr lang="en-US" dirty="0"/>
              <a:t>Exit strategy</a:t>
            </a:r>
          </a:p>
          <a:p>
            <a:pPr lvl="1"/>
            <a:r>
              <a:rPr lang="en-US" dirty="0"/>
              <a:t>Legal issues</a:t>
            </a:r>
          </a:p>
        </p:txBody>
      </p:sp>
    </p:spTree>
    <p:extLst>
      <p:ext uri="{BB962C8B-B14F-4D97-AF65-F5344CB8AC3E}">
        <p14:creationId xmlns:p14="http://schemas.microsoft.com/office/powerpoint/2010/main" val="915763804"/>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94200"/>
            <a:ext cx="8229600" cy="590400"/>
          </a:xfrm>
        </p:spPr>
        <p:txBody>
          <a:bodyPr/>
          <a:lstStyle/>
          <a:p>
            <a:r>
              <a:rPr lang="en-GB" dirty="0"/>
              <a:t>Joint ventures with other exempt organizations</a:t>
            </a:r>
          </a:p>
        </p:txBody>
      </p:sp>
      <p:sp>
        <p:nvSpPr>
          <p:cNvPr id="3" name="Content Placeholder 2"/>
          <p:cNvSpPr>
            <a:spLocks noGrp="1"/>
          </p:cNvSpPr>
          <p:nvPr>
            <p:ph idx="1"/>
          </p:nvPr>
        </p:nvSpPr>
        <p:spPr>
          <a:xfrm>
            <a:off x="457201" y="1137920"/>
            <a:ext cx="8229600" cy="4947920"/>
          </a:xfrm>
        </p:spPr>
        <p:txBody>
          <a:bodyPr/>
          <a:lstStyle/>
          <a:p>
            <a:r>
              <a:rPr lang="en-US" dirty="0"/>
              <a:t>For-profit corporations:</a:t>
            </a:r>
          </a:p>
          <a:p>
            <a:pPr lvl="1"/>
            <a:r>
              <a:rPr lang="en-US" dirty="0"/>
              <a:t>Don’t use for-profit corporations unless JV is an unrelated activity</a:t>
            </a:r>
          </a:p>
          <a:p>
            <a:r>
              <a:rPr lang="en-US" dirty="0"/>
              <a:t>Supporting organizations</a:t>
            </a:r>
          </a:p>
          <a:p>
            <a:r>
              <a:rPr lang="en-US" dirty="0"/>
              <a:t>Partnerships</a:t>
            </a:r>
          </a:p>
          <a:p>
            <a:r>
              <a:rPr lang="en-US" dirty="0"/>
              <a:t>LLCs (separate exemption)</a:t>
            </a:r>
          </a:p>
          <a:p>
            <a:r>
              <a:rPr lang="en-US" dirty="0"/>
              <a:t>LLCs (no separate exemption)</a:t>
            </a:r>
          </a:p>
          <a:p>
            <a:r>
              <a:rPr lang="en-US" dirty="0"/>
              <a:t>Joint operating agreements</a:t>
            </a:r>
            <a:endParaRPr lang="en-GB" dirty="0"/>
          </a:p>
        </p:txBody>
      </p:sp>
    </p:spTree>
    <p:extLst>
      <p:ext uri="{BB962C8B-B14F-4D97-AF65-F5344CB8AC3E}">
        <p14:creationId xmlns:p14="http://schemas.microsoft.com/office/powerpoint/2010/main" val="15060985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94200"/>
            <a:ext cx="8229600" cy="590400"/>
          </a:xfrm>
        </p:spPr>
        <p:txBody>
          <a:bodyPr/>
          <a:lstStyle/>
          <a:p>
            <a:r>
              <a:rPr lang="en-GB" dirty="0"/>
              <a:t>Joint ventures with other exempt organizations (cont.)</a:t>
            </a:r>
            <a:br>
              <a:rPr lang="en-GB" dirty="0"/>
            </a:br>
            <a:r>
              <a:rPr lang="en-GB" sz="1600" dirty="0"/>
              <a:t>Structure types</a:t>
            </a:r>
            <a:endParaRPr lang="en-GB" dirty="0"/>
          </a:p>
        </p:txBody>
      </p:sp>
      <p:sp>
        <p:nvSpPr>
          <p:cNvPr id="3" name="Content Placeholder 2"/>
          <p:cNvSpPr>
            <a:spLocks noGrp="1"/>
          </p:cNvSpPr>
          <p:nvPr>
            <p:ph idx="1"/>
          </p:nvPr>
        </p:nvSpPr>
        <p:spPr>
          <a:xfrm>
            <a:off x="457201" y="1137920"/>
            <a:ext cx="8229600" cy="4947920"/>
          </a:xfrm>
        </p:spPr>
        <p:txBody>
          <a:bodyPr>
            <a:noAutofit/>
          </a:bodyPr>
          <a:lstStyle/>
          <a:p>
            <a:r>
              <a:rPr lang="en-US" sz="1600" dirty="0"/>
              <a:t>S corporation income flow-through as UBTI, even if exempt activity </a:t>
            </a:r>
          </a:p>
          <a:p>
            <a:r>
              <a:rPr lang="en-US" sz="1600" dirty="0"/>
              <a:t>C corporation — income taxed at corporate level, even if exempt activity: </a:t>
            </a:r>
          </a:p>
          <a:p>
            <a:pPr lvl="1"/>
            <a:r>
              <a:rPr lang="en-US" sz="1400" dirty="0"/>
              <a:t>Dividends are tax-free (no double tax)</a:t>
            </a:r>
          </a:p>
          <a:p>
            <a:pPr lvl="1"/>
            <a:r>
              <a:rPr lang="en-US" sz="1400" dirty="0"/>
              <a:t>Consider using if activity is unrelated</a:t>
            </a:r>
          </a:p>
          <a:p>
            <a:pPr lvl="1"/>
            <a:r>
              <a:rPr lang="en-US" sz="1400" dirty="0"/>
              <a:t>Separateness issue</a:t>
            </a:r>
          </a:p>
          <a:p>
            <a:r>
              <a:rPr lang="en-US" sz="1600" dirty="0"/>
              <a:t>Supporting organizations:</a:t>
            </a:r>
          </a:p>
          <a:p>
            <a:pPr lvl="1"/>
            <a:r>
              <a:rPr lang="en-US" sz="1400" dirty="0"/>
              <a:t>To qualify, supporting organization must be operated exclusively for the benefit of one or more supported organizations</a:t>
            </a:r>
          </a:p>
          <a:p>
            <a:pPr lvl="1"/>
            <a:r>
              <a:rPr lang="en-US" sz="1400" dirty="0"/>
              <a:t>Supported organization(s) need to exercise some level of control or attentiveness over the supporting organization</a:t>
            </a:r>
          </a:p>
          <a:p>
            <a:pPr lvl="1"/>
            <a:r>
              <a:rPr lang="en-US" sz="1400" dirty="0"/>
              <a:t>No specific rules on how support is allocated among the supported organizations </a:t>
            </a:r>
            <a:br>
              <a:rPr lang="en-US" sz="1400" dirty="0"/>
            </a:br>
            <a:r>
              <a:rPr lang="en-US" sz="1400" dirty="0"/>
              <a:t>if JVs</a:t>
            </a:r>
          </a:p>
          <a:p>
            <a:r>
              <a:rPr lang="en-US" sz="1600" dirty="0"/>
              <a:t>LLCs:</a:t>
            </a:r>
          </a:p>
          <a:p>
            <a:pPr lvl="1"/>
            <a:r>
              <a:rPr lang="en-US" sz="1400" dirty="0"/>
              <a:t>Flexible control and allocations</a:t>
            </a:r>
          </a:p>
          <a:p>
            <a:pPr lvl="1"/>
            <a:r>
              <a:rPr lang="en-US" sz="1400" dirty="0"/>
              <a:t>Generally, not separate exempt organization</a:t>
            </a:r>
          </a:p>
          <a:p>
            <a:pPr lvl="1"/>
            <a:r>
              <a:rPr lang="en-US" sz="1400" dirty="0"/>
              <a:t>Flow-through exempt-like partnerships</a:t>
            </a:r>
          </a:p>
          <a:p>
            <a:pPr lvl="1"/>
            <a:r>
              <a:rPr lang="en-US" sz="1400" dirty="0"/>
              <a:t>Flow-through universal basic income (UBI), if any</a:t>
            </a:r>
          </a:p>
          <a:p>
            <a:pPr lvl="1"/>
            <a:r>
              <a:rPr lang="en-US" sz="1400" dirty="0"/>
              <a:t>For-profit members allowed (but control is issue — discussed later)</a:t>
            </a:r>
          </a:p>
          <a:p>
            <a:pPr lvl="1"/>
            <a:endParaRPr lang="en-US" sz="1400" dirty="0"/>
          </a:p>
        </p:txBody>
      </p:sp>
    </p:spTree>
    <p:extLst>
      <p:ext uri="{BB962C8B-B14F-4D97-AF65-F5344CB8AC3E}">
        <p14:creationId xmlns:p14="http://schemas.microsoft.com/office/powerpoint/2010/main" val="4097774063"/>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94200"/>
            <a:ext cx="8229600" cy="590400"/>
          </a:xfrm>
        </p:spPr>
        <p:txBody>
          <a:bodyPr/>
          <a:lstStyle/>
          <a:p>
            <a:r>
              <a:rPr lang="en-GB" dirty="0"/>
              <a:t>Joint ventures with other exempt organizations (cont.)</a:t>
            </a:r>
            <a:br>
              <a:rPr lang="en-GB" dirty="0"/>
            </a:br>
            <a:r>
              <a:rPr lang="en-GB" sz="1600" dirty="0"/>
              <a:t>Supporting organization vs. LLC</a:t>
            </a:r>
            <a:endParaRPr lang="en-GB" dirty="0"/>
          </a:p>
        </p:txBody>
      </p:sp>
      <p:sp>
        <p:nvSpPr>
          <p:cNvPr id="3" name="Content Placeholder 2"/>
          <p:cNvSpPr>
            <a:spLocks noGrp="1"/>
          </p:cNvSpPr>
          <p:nvPr>
            <p:ph idx="1"/>
          </p:nvPr>
        </p:nvSpPr>
        <p:spPr>
          <a:xfrm>
            <a:off x="457201" y="1137920"/>
            <a:ext cx="8229600" cy="4947920"/>
          </a:xfrm>
        </p:spPr>
        <p:txBody>
          <a:bodyPr/>
          <a:lstStyle/>
          <a:p>
            <a:r>
              <a:rPr lang="en-US" dirty="0"/>
              <a:t>LLC does not require separate application for exemption.</a:t>
            </a:r>
          </a:p>
          <a:p>
            <a:r>
              <a:rPr lang="en-US" dirty="0"/>
              <a:t>Both LLC and supporting organization provide flexibility as to support and control, but LLC may fit better.</a:t>
            </a:r>
          </a:p>
          <a:p>
            <a:r>
              <a:rPr lang="en-US" dirty="0"/>
              <a:t>LLC accommodates addition of for-profit members (unless apply for</a:t>
            </a:r>
            <a:br>
              <a:rPr lang="en-US" dirty="0"/>
            </a:br>
            <a:r>
              <a:rPr lang="en-US" dirty="0"/>
              <a:t>separate exempt status).</a:t>
            </a:r>
          </a:p>
          <a:p>
            <a:r>
              <a:rPr lang="en-US" dirty="0"/>
              <a:t>LLC may not receive charitable contributions directly (unless apply for separate exempt status).</a:t>
            </a:r>
          </a:p>
          <a:p>
            <a:r>
              <a:rPr lang="en-US" dirty="0"/>
              <a:t>Property and sales tax issues with LLC.</a:t>
            </a:r>
            <a:endParaRPr lang="en-GB" dirty="0"/>
          </a:p>
        </p:txBody>
      </p:sp>
    </p:spTree>
    <p:extLst>
      <p:ext uri="{BB962C8B-B14F-4D97-AF65-F5344CB8AC3E}">
        <p14:creationId xmlns:p14="http://schemas.microsoft.com/office/powerpoint/2010/main" val="147449659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grpSp>
        <p:nvGrpSpPr>
          <p:cNvPr id="20" name="Group 19">
            <a:extLst>
              <a:ext uri="{FF2B5EF4-FFF2-40B4-BE49-F238E27FC236}">
                <a16:creationId xmlns:a16="http://schemas.microsoft.com/office/drawing/2014/main" id="{1B024B7F-E91C-4D2F-8170-7C2A4E4B0C53}"/>
              </a:ext>
            </a:extLst>
          </p:cNvPr>
          <p:cNvGrpSpPr/>
          <p:nvPr/>
        </p:nvGrpSpPr>
        <p:grpSpPr>
          <a:xfrm>
            <a:off x="460665" y="1138994"/>
            <a:ext cx="8227722" cy="629303"/>
            <a:chOff x="460665" y="1138994"/>
            <a:chExt cx="8227722" cy="629303"/>
          </a:xfrm>
        </p:grpSpPr>
        <p:sp>
          <p:nvSpPr>
            <p:cNvPr id="6" name="Rectangle 5">
              <a:extLst>
                <a:ext uri="{FF2B5EF4-FFF2-40B4-BE49-F238E27FC236}">
                  <a16:creationId xmlns:a16="http://schemas.microsoft.com/office/drawing/2014/main" id="{D33AA520-FAFE-48D5-9D7D-94E03AE210A8}"/>
                </a:ext>
              </a:extLst>
            </p:cNvPr>
            <p:cNvSpPr/>
            <p:nvPr/>
          </p:nvSpPr>
          <p:spPr bwMode="auto">
            <a:xfrm>
              <a:off x="597824" y="1138994"/>
              <a:ext cx="8090563" cy="629303"/>
            </a:xfrm>
            <a:prstGeom prst="rect">
              <a:avLst/>
            </a:prstGeom>
            <a:solidFill>
              <a:srgbClr val="747480"/>
            </a:solid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marR="0" lvl="2" indent="0" algn="l" defTabSz="914400" rtl="0" eaLnBrk="1" fontAlgn="auto" latinLnBrk="0" hangingPunct="1">
                <a:lnSpc>
                  <a:spcPct val="100000"/>
                </a:lnSpc>
                <a:spcBef>
                  <a:spcPts val="0"/>
                </a:spcBef>
                <a:spcAft>
                  <a:spcPts val="600"/>
                </a:spcAft>
                <a:buClr>
                  <a:srgbClr val="FFD200"/>
                </a:buClr>
                <a:buSzPct val="75000"/>
                <a:buFontTx/>
                <a:buNone/>
                <a:tabLst/>
                <a:defRPr/>
              </a:pPr>
              <a:r>
                <a:rPr kumimoji="0" lang="en-IN" sz="160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Identify basic </a:t>
              </a:r>
              <a:r>
                <a:rPr kumimoji="0" lang="en-IN" sz="16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entity structures for wholly owned subsidiaries and consider how various fact patterns may influence the choice of entity and structure.</a:t>
              </a:r>
            </a:p>
          </p:txBody>
        </p:sp>
        <p:sp>
          <p:nvSpPr>
            <p:cNvPr id="7" name="Rectangle 6">
              <a:extLst>
                <a:ext uri="{FF2B5EF4-FFF2-40B4-BE49-F238E27FC236}">
                  <a16:creationId xmlns:a16="http://schemas.microsoft.com/office/drawing/2014/main" id="{B44D012C-45C0-42FE-8C75-8C8EE371E722}"/>
                </a:ext>
              </a:extLst>
            </p:cNvPr>
            <p:cNvSpPr/>
            <p:nvPr/>
          </p:nvSpPr>
          <p:spPr>
            <a:xfrm>
              <a:off x="460665" y="1316485"/>
              <a:ext cx="274320" cy="274320"/>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91440" marR="0" lvl="0" indent="0" algn="l"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prstClr val="white"/>
                </a:solidFill>
                <a:effectLst/>
                <a:uLnTx/>
                <a:uFillTx/>
                <a:latin typeface="EYInterstate Light"/>
                <a:ea typeface="+mn-ea"/>
                <a:cs typeface="+mn-cs"/>
              </a:endParaRPr>
            </a:p>
          </p:txBody>
        </p:sp>
      </p:grpSp>
      <p:grpSp>
        <p:nvGrpSpPr>
          <p:cNvPr id="22" name="Group 21">
            <a:extLst>
              <a:ext uri="{FF2B5EF4-FFF2-40B4-BE49-F238E27FC236}">
                <a16:creationId xmlns:a16="http://schemas.microsoft.com/office/drawing/2014/main" id="{EB67B073-E3A0-4215-8EF0-A931FB74DDFB}"/>
              </a:ext>
            </a:extLst>
          </p:cNvPr>
          <p:cNvGrpSpPr/>
          <p:nvPr/>
        </p:nvGrpSpPr>
        <p:grpSpPr>
          <a:xfrm>
            <a:off x="460665" y="2522181"/>
            <a:ext cx="8227722" cy="398903"/>
            <a:chOff x="460665" y="2963784"/>
            <a:chExt cx="8227722" cy="398903"/>
          </a:xfrm>
        </p:grpSpPr>
        <p:sp>
          <p:nvSpPr>
            <p:cNvPr id="10" name="Rectangle 9">
              <a:extLst>
                <a:ext uri="{FF2B5EF4-FFF2-40B4-BE49-F238E27FC236}">
                  <a16:creationId xmlns:a16="http://schemas.microsoft.com/office/drawing/2014/main" id="{BB2BCCB7-13A0-4B04-95CE-13C02511532C}"/>
                </a:ext>
              </a:extLst>
            </p:cNvPr>
            <p:cNvSpPr/>
            <p:nvPr/>
          </p:nvSpPr>
          <p:spPr bwMode="auto">
            <a:xfrm>
              <a:off x="597824" y="2963784"/>
              <a:ext cx="8090563" cy="398903"/>
            </a:xfrm>
            <a:prstGeom prst="rect">
              <a:avLst/>
            </a:prstGeom>
            <a:solidFill>
              <a:srgbClr val="747480"/>
            </a:solid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marR="0" lvl="2" indent="0" algn="l" defTabSz="914400" rtl="0" eaLnBrk="1" fontAlgn="auto" latinLnBrk="0" hangingPunct="1">
                <a:lnSpc>
                  <a:spcPct val="100000"/>
                </a:lnSpc>
                <a:spcBef>
                  <a:spcPts val="0"/>
                </a:spcBef>
                <a:spcAft>
                  <a:spcPts val="600"/>
                </a:spcAft>
                <a:buClr>
                  <a:srgbClr val="FFD200"/>
                </a:buClr>
                <a:buSzPct val="75000"/>
                <a:buFontTx/>
                <a:buNone/>
                <a:tabLst/>
                <a:defRPr/>
              </a:pPr>
              <a:r>
                <a:rPr kumimoji="0" lang="en-IN" sz="160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Compare nonstock (i.e., membership) vs. stock interests.</a:t>
              </a:r>
            </a:p>
          </p:txBody>
        </p:sp>
        <p:sp>
          <p:nvSpPr>
            <p:cNvPr id="11" name="Rectangle 10">
              <a:extLst>
                <a:ext uri="{FF2B5EF4-FFF2-40B4-BE49-F238E27FC236}">
                  <a16:creationId xmlns:a16="http://schemas.microsoft.com/office/drawing/2014/main" id="{DFBEBC5A-B8B9-4288-81CD-83BE713D5128}"/>
                </a:ext>
              </a:extLst>
            </p:cNvPr>
            <p:cNvSpPr/>
            <p:nvPr/>
          </p:nvSpPr>
          <p:spPr>
            <a:xfrm>
              <a:off x="460665" y="3026075"/>
              <a:ext cx="274320" cy="274320"/>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91440" marR="0" lvl="0" indent="0" algn="l"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prstClr val="white"/>
                </a:solidFill>
                <a:effectLst/>
                <a:uLnTx/>
                <a:uFillTx/>
                <a:latin typeface="EYInterstate Light"/>
                <a:ea typeface="+mn-ea"/>
                <a:cs typeface="+mn-cs"/>
              </a:endParaRPr>
            </a:p>
          </p:txBody>
        </p:sp>
      </p:grpSp>
      <p:grpSp>
        <p:nvGrpSpPr>
          <p:cNvPr id="23" name="Group 22">
            <a:extLst>
              <a:ext uri="{FF2B5EF4-FFF2-40B4-BE49-F238E27FC236}">
                <a16:creationId xmlns:a16="http://schemas.microsoft.com/office/drawing/2014/main" id="{9C77E3AF-5CCD-4D90-B664-0614B837D9FD}"/>
              </a:ext>
            </a:extLst>
          </p:cNvPr>
          <p:cNvGrpSpPr/>
          <p:nvPr/>
        </p:nvGrpSpPr>
        <p:grpSpPr>
          <a:xfrm>
            <a:off x="457200" y="4835989"/>
            <a:ext cx="8227722" cy="629303"/>
            <a:chOff x="460665" y="3544526"/>
            <a:chExt cx="8227722" cy="629303"/>
          </a:xfrm>
        </p:grpSpPr>
        <p:sp>
          <p:nvSpPr>
            <p:cNvPr id="12" name="Rectangle 11">
              <a:extLst>
                <a:ext uri="{FF2B5EF4-FFF2-40B4-BE49-F238E27FC236}">
                  <a16:creationId xmlns:a16="http://schemas.microsoft.com/office/drawing/2014/main" id="{7D6CDB82-0BB4-4393-BBDF-F8E784B9B519}"/>
                </a:ext>
              </a:extLst>
            </p:cNvPr>
            <p:cNvSpPr/>
            <p:nvPr/>
          </p:nvSpPr>
          <p:spPr bwMode="auto">
            <a:xfrm>
              <a:off x="597824" y="3544526"/>
              <a:ext cx="8090563" cy="629303"/>
            </a:xfrm>
            <a:prstGeom prst="rect">
              <a:avLst/>
            </a:prstGeom>
            <a:solidFill>
              <a:srgbClr val="747480"/>
            </a:solid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marR="0" lvl="2" indent="0" algn="l" defTabSz="914400" rtl="0" eaLnBrk="1" fontAlgn="auto" latinLnBrk="0" hangingPunct="1">
                <a:lnSpc>
                  <a:spcPct val="100000"/>
                </a:lnSpc>
                <a:spcBef>
                  <a:spcPts val="0"/>
                </a:spcBef>
                <a:spcAft>
                  <a:spcPts val="600"/>
                </a:spcAft>
                <a:buClr>
                  <a:srgbClr val="FFD200"/>
                </a:buClr>
                <a:buSzPct val="75000"/>
                <a:buFontTx/>
                <a:buNone/>
                <a:tabLst/>
                <a:defRPr/>
              </a:pPr>
              <a:r>
                <a:rPr kumimoji="0" lang="en-IN" sz="160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Classify basic structures for joint ventures (JVs) with third parties </a:t>
              </a:r>
              <a:r>
                <a:rPr kumimoji="0" lang="en-IN" sz="16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and </a:t>
              </a:r>
              <a:r>
                <a:rPr kumimoji="0" lang="en-IN" sz="1600" i="0" u="none" strike="noStrike" kern="1200" cap="none" spc="0" normalizeH="0" baseline="0" noProof="0" dirty="0" err="1">
                  <a:ln>
                    <a:noFill/>
                  </a:ln>
                  <a:solidFill>
                    <a:schemeClr val="bg1"/>
                  </a:solidFill>
                  <a:effectLst/>
                  <a:uLnTx/>
                  <a:uFillTx/>
                  <a:latin typeface="Arial" panose="020B0604020202020204" pitchFamily="34" charset="0"/>
                  <a:cs typeface="Arial" panose="020B0604020202020204" pitchFamily="34" charset="0"/>
                </a:rPr>
                <a:t>analyze</a:t>
              </a:r>
              <a:r>
                <a:rPr kumimoji="0" lang="en-IN" sz="1600" i="0" u="none" strike="noStrike" kern="1200" cap="none" spc="0" normalizeH="0" baseline="0" noProof="0" dirty="0">
                  <a:ln>
                    <a:noFill/>
                  </a:ln>
                  <a:solidFill>
                    <a:schemeClr val="bg1"/>
                  </a:solidFill>
                  <a:effectLst/>
                  <a:uLnTx/>
                  <a:uFillTx/>
                  <a:latin typeface="Arial" panose="020B0604020202020204" pitchFamily="34" charset="0"/>
                  <a:cs typeface="Arial" panose="020B0604020202020204" pitchFamily="34" charset="0"/>
                </a:rPr>
                <a:t> choice of structure for a given situation bearing in mind the various considerations.</a:t>
              </a:r>
            </a:p>
          </p:txBody>
        </p:sp>
        <p:sp>
          <p:nvSpPr>
            <p:cNvPr id="13" name="Rectangle 12">
              <a:extLst>
                <a:ext uri="{FF2B5EF4-FFF2-40B4-BE49-F238E27FC236}">
                  <a16:creationId xmlns:a16="http://schemas.microsoft.com/office/drawing/2014/main" id="{893BCF4B-6EA7-4250-8BF1-E7B57628B0BD}"/>
                </a:ext>
              </a:extLst>
            </p:cNvPr>
            <p:cNvSpPr/>
            <p:nvPr/>
          </p:nvSpPr>
          <p:spPr>
            <a:xfrm>
              <a:off x="460665" y="3722017"/>
              <a:ext cx="274320" cy="274320"/>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91440" marR="0" lvl="0" indent="0" algn="l"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prstClr val="white"/>
                </a:solidFill>
                <a:effectLst/>
                <a:uLnTx/>
                <a:uFillTx/>
                <a:latin typeface="EYInterstate Light"/>
                <a:ea typeface="+mn-ea"/>
                <a:cs typeface="+mn-cs"/>
              </a:endParaRPr>
            </a:p>
          </p:txBody>
        </p:sp>
      </p:grpSp>
      <p:grpSp>
        <p:nvGrpSpPr>
          <p:cNvPr id="24" name="Group 23">
            <a:extLst>
              <a:ext uri="{FF2B5EF4-FFF2-40B4-BE49-F238E27FC236}">
                <a16:creationId xmlns:a16="http://schemas.microsoft.com/office/drawing/2014/main" id="{0304811C-D42E-44FB-96FE-80DE923539B4}"/>
              </a:ext>
            </a:extLst>
          </p:cNvPr>
          <p:cNvGrpSpPr/>
          <p:nvPr/>
        </p:nvGrpSpPr>
        <p:grpSpPr>
          <a:xfrm>
            <a:off x="457200" y="3684479"/>
            <a:ext cx="8227722" cy="398903"/>
            <a:chOff x="460665" y="4499668"/>
            <a:chExt cx="8227722" cy="398903"/>
          </a:xfrm>
        </p:grpSpPr>
        <p:sp>
          <p:nvSpPr>
            <p:cNvPr id="14" name="Rectangle 13">
              <a:extLst>
                <a:ext uri="{FF2B5EF4-FFF2-40B4-BE49-F238E27FC236}">
                  <a16:creationId xmlns:a16="http://schemas.microsoft.com/office/drawing/2014/main" id="{18077A44-69E7-4E7E-9C90-2A42F42DCE70}"/>
                </a:ext>
              </a:extLst>
            </p:cNvPr>
            <p:cNvSpPr/>
            <p:nvPr/>
          </p:nvSpPr>
          <p:spPr bwMode="auto">
            <a:xfrm>
              <a:off x="597824" y="4499668"/>
              <a:ext cx="8090563" cy="398903"/>
            </a:xfrm>
            <a:prstGeom prst="rect">
              <a:avLst/>
            </a:prstGeom>
            <a:solidFill>
              <a:srgbClr val="747480"/>
            </a:solid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marR="0" lvl="2" indent="0" algn="l" defTabSz="914400" rtl="0" eaLnBrk="1" fontAlgn="auto" latinLnBrk="0" hangingPunct="1">
                <a:lnSpc>
                  <a:spcPct val="100000"/>
                </a:lnSpc>
                <a:spcBef>
                  <a:spcPts val="0"/>
                </a:spcBef>
                <a:spcAft>
                  <a:spcPts val="600"/>
                </a:spcAft>
                <a:buClr>
                  <a:srgbClr val="FFD200"/>
                </a:buClr>
                <a:buSzPct val="75000"/>
                <a:buFontTx/>
                <a:buNone/>
                <a:tabLst/>
                <a:defRPr/>
              </a:pPr>
              <a:r>
                <a:rPr kumimoji="0" lang="en-IN" sz="160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Consider the application of Section 382 loss limitations to tax-exempt organizations.</a:t>
              </a:r>
            </a:p>
          </p:txBody>
        </p:sp>
        <p:sp>
          <p:nvSpPr>
            <p:cNvPr id="15" name="Rectangle 14">
              <a:extLst>
                <a:ext uri="{FF2B5EF4-FFF2-40B4-BE49-F238E27FC236}">
                  <a16:creationId xmlns:a16="http://schemas.microsoft.com/office/drawing/2014/main" id="{1306D279-27C8-472C-BD0A-861704184E0B}"/>
                </a:ext>
              </a:extLst>
            </p:cNvPr>
            <p:cNvSpPr/>
            <p:nvPr/>
          </p:nvSpPr>
          <p:spPr>
            <a:xfrm>
              <a:off x="460665" y="4561959"/>
              <a:ext cx="274320" cy="274320"/>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91440" marR="0" lvl="0" indent="0" algn="l"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prstClr val="white"/>
                </a:solidFill>
                <a:effectLst/>
                <a:uLnTx/>
                <a:uFillTx/>
                <a:latin typeface="EYInterstate Light"/>
                <a:ea typeface="+mn-ea"/>
                <a:cs typeface="+mn-cs"/>
              </a:endParaRPr>
            </a:p>
          </p:txBody>
        </p:sp>
      </p:grpSp>
      <p:grpSp>
        <p:nvGrpSpPr>
          <p:cNvPr id="25" name="Group 24">
            <a:extLst>
              <a:ext uri="{FF2B5EF4-FFF2-40B4-BE49-F238E27FC236}">
                <a16:creationId xmlns:a16="http://schemas.microsoft.com/office/drawing/2014/main" id="{8C4E4468-C403-42A0-81F4-39E3EAEB9B4D}"/>
              </a:ext>
            </a:extLst>
          </p:cNvPr>
          <p:cNvGrpSpPr/>
          <p:nvPr/>
        </p:nvGrpSpPr>
        <p:grpSpPr>
          <a:xfrm>
            <a:off x="457200" y="5639499"/>
            <a:ext cx="8227722" cy="398903"/>
            <a:chOff x="460665" y="5123610"/>
            <a:chExt cx="8227722" cy="398903"/>
          </a:xfrm>
        </p:grpSpPr>
        <p:sp>
          <p:nvSpPr>
            <p:cNvPr id="16" name="Rectangle 15">
              <a:extLst>
                <a:ext uri="{FF2B5EF4-FFF2-40B4-BE49-F238E27FC236}">
                  <a16:creationId xmlns:a16="http://schemas.microsoft.com/office/drawing/2014/main" id="{75A438D2-7045-454A-9A09-1FA57083A889}"/>
                </a:ext>
              </a:extLst>
            </p:cNvPr>
            <p:cNvSpPr/>
            <p:nvPr/>
          </p:nvSpPr>
          <p:spPr bwMode="auto">
            <a:xfrm>
              <a:off x="597824" y="5123610"/>
              <a:ext cx="8090563" cy="398903"/>
            </a:xfrm>
            <a:prstGeom prst="rect">
              <a:avLst/>
            </a:prstGeom>
            <a:solidFill>
              <a:srgbClr val="747480"/>
            </a:solid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marR="0" lvl="2" indent="0" algn="l" defTabSz="914400" rtl="0" eaLnBrk="1" fontAlgn="auto" latinLnBrk="0" hangingPunct="1">
                <a:lnSpc>
                  <a:spcPct val="100000"/>
                </a:lnSpc>
                <a:spcBef>
                  <a:spcPts val="0"/>
                </a:spcBef>
                <a:spcAft>
                  <a:spcPts val="600"/>
                </a:spcAft>
                <a:buClr>
                  <a:srgbClr val="FFD200"/>
                </a:buClr>
                <a:buSzPct val="75000"/>
                <a:buFontTx/>
                <a:buNone/>
                <a:tabLst/>
                <a:defRPr/>
              </a:pPr>
              <a:r>
                <a:rPr kumimoji="0" lang="en-IN" sz="160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List other subsidiary considerations. </a:t>
              </a:r>
            </a:p>
          </p:txBody>
        </p:sp>
        <p:sp>
          <p:nvSpPr>
            <p:cNvPr id="17" name="Rectangle 16">
              <a:extLst>
                <a:ext uri="{FF2B5EF4-FFF2-40B4-BE49-F238E27FC236}">
                  <a16:creationId xmlns:a16="http://schemas.microsoft.com/office/drawing/2014/main" id="{929C80C0-2D0B-4E0B-892E-27A071BFECF8}"/>
                </a:ext>
              </a:extLst>
            </p:cNvPr>
            <p:cNvSpPr/>
            <p:nvPr/>
          </p:nvSpPr>
          <p:spPr>
            <a:xfrm>
              <a:off x="460665" y="5185901"/>
              <a:ext cx="274320" cy="274320"/>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91440" marR="0" lvl="0" indent="0" algn="l"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prstClr val="white"/>
                </a:solidFill>
                <a:effectLst/>
                <a:uLnTx/>
                <a:uFillTx/>
                <a:latin typeface="EYInterstate Light"/>
                <a:ea typeface="+mn-ea"/>
                <a:cs typeface="+mn-cs"/>
              </a:endParaRPr>
            </a:p>
          </p:txBody>
        </p:sp>
      </p:grpSp>
      <p:grpSp>
        <p:nvGrpSpPr>
          <p:cNvPr id="27" name="Group 26">
            <a:extLst>
              <a:ext uri="{FF2B5EF4-FFF2-40B4-BE49-F238E27FC236}">
                <a16:creationId xmlns:a16="http://schemas.microsoft.com/office/drawing/2014/main" id="{4A602339-3242-F607-BC26-3E210A735D53}"/>
              </a:ext>
            </a:extLst>
          </p:cNvPr>
          <p:cNvGrpSpPr/>
          <p:nvPr/>
        </p:nvGrpSpPr>
        <p:grpSpPr>
          <a:xfrm>
            <a:off x="457200" y="1945788"/>
            <a:ext cx="8227722" cy="398903"/>
            <a:chOff x="460665" y="2963784"/>
            <a:chExt cx="8227722" cy="398903"/>
          </a:xfrm>
        </p:grpSpPr>
        <p:sp>
          <p:nvSpPr>
            <p:cNvPr id="28" name="Rectangle 27">
              <a:extLst>
                <a:ext uri="{FF2B5EF4-FFF2-40B4-BE49-F238E27FC236}">
                  <a16:creationId xmlns:a16="http://schemas.microsoft.com/office/drawing/2014/main" id="{9B110F70-961D-60E9-4C52-3530562AEE51}"/>
                </a:ext>
              </a:extLst>
            </p:cNvPr>
            <p:cNvSpPr/>
            <p:nvPr/>
          </p:nvSpPr>
          <p:spPr bwMode="auto">
            <a:xfrm>
              <a:off x="597824" y="2963784"/>
              <a:ext cx="8090563" cy="398903"/>
            </a:xfrm>
            <a:prstGeom prst="rect">
              <a:avLst/>
            </a:prstGeom>
            <a:solidFill>
              <a:srgbClr val="747480"/>
            </a:solid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marR="0" lvl="2" indent="0" algn="l" defTabSz="914400" rtl="0" eaLnBrk="1" fontAlgn="auto" latinLnBrk="0" hangingPunct="1">
                <a:lnSpc>
                  <a:spcPct val="100000"/>
                </a:lnSpc>
                <a:spcBef>
                  <a:spcPts val="0"/>
                </a:spcBef>
                <a:spcAft>
                  <a:spcPts val="600"/>
                </a:spcAft>
                <a:buClr>
                  <a:srgbClr val="FFD200"/>
                </a:buClr>
                <a:buSzPct val="75000"/>
                <a:buFontTx/>
                <a:buNone/>
                <a:tabLst/>
                <a:defRPr/>
              </a:pPr>
              <a:r>
                <a:rPr kumimoji="0" lang="en-IN" sz="160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Compare certain exit strategies for subsidiaries.</a:t>
              </a:r>
            </a:p>
          </p:txBody>
        </p:sp>
        <p:sp>
          <p:nvSpPr>
            <p:cNvPr id="29" name="Rectangle 28">
              <a:extLst>
                <a:ext uri="{FF2B5EF4-FFF2-40B4-BE49-F238E27FC236}">
                  <a16:creationId xmlns:a16="http://schemas.microsoft.com/office/drawing/2014/main" id="{C03C5678-CE99-E54A-9B90-9AC711C49D48}"/>
                </a:ext>
              </a:extLst>
            </p:cNvPr>
            <p:cNvSpPr/>
            <p:nvPr/>
          </p:nvSpPr>
          <p:spPr>
            <a:xfrm>
              <a:off x="460665" y="3026075"/>
              <a:ext cx="274320" cy="274320"/>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91440" marR="0" lvl="0" indent="0" algn="l"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prstClr val="white"/>
                </a:solidFill>
                <a:effectLst/>
                <a:uLnTx/>
                <a:uFillTx/>
                <a:latin typeface="EYInterstate Light"/>
                <a:ea typeface="+mn-ea"/>
                <a:cs typeface="+mn-cs"/>
              </a:endParaRPr>
            </a:p>
          </p:txBody>
        </p:sp>
      </p:grpSp>
      <p:grpSp>
        <p:nvGrpSpPr>
          <p:cNvPr id="30" name="Group 29">
            <a:extLst>
              <a:ext uri="{FF2B5EF4-FFF2-40B4-BE49-F238E27FC236}">
                <a16:creationId xmlns:a16="http://schemas.microsoft.com/office/drawing/2014/main" id="{7D4AA5FA-7C31-8755-A5F3-844E06343F47}"/>
              </a:ext>
            </a:extLst>
          </p:cNvPr>
          <p:cNvGrpSpPr/>
          <p:nvPr/>
        </p:nvGrpSpPr>
        <p:grpSpPr>
          <a:xfrm>
            <a:off x="457200" y="3103688"/>
            <a:ext cx="8227722" cy="398903"/>
            <a:chOff x="460665" y="2963784"/>
            <a:chExt cx="8227722" cy="398903"/>
          </a:xfrm>
        </p:grpSpPr>
        <p:sp>
          <p:nvSpPr>
            <p:cNvPr id="31" name="Rectangle 30">
              <a:extLst>
                <a:ext uri="{FF2B5EF4-FFF2-40B4-BE49-F238E27FC236}">
                  <a16:creationId xmlns:a16="http://schemas.microsoft.com/office/drawing/2014/main" id="{BBD40833-AE55-65CD-954C-7CB0FA3CCF24}"/>
                </a:ext>
              </a:extLst>
            </p:cNvPr>
            <p:cNvSpPr/>
            <p:nvPr/>
          </p:nvSpPr>
          <p:spPr bwMode="auto">
            <a:xfrm>
              <a:off x="597824" y="2963784"/>
              <a:ext cx="8090563" cy="398903"/>
            </a:xfrm>
            <a:prstGeom prst="rect">
              <a:avLst/>
            </a:prstGeom>
            <a:solidFill>
              <a:srgbClr val="747480"/>
            </a:solid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marR="0" lvl="2" indent="0" algn="l" defTabSz="914400" rtl="0" eaLnBrk="1" fontAlgn="auto" latinLnBrk="0" hangingPunct="1">
                <a:lnSpc>
                  <a:spcPct val="100000"/>
                </a:lnSpc>
                <a:spcBef>
                  <a:spcPts val="0"/>
                </a:spcBef>
                <a:spcAft>
                  <a:spcPts val="600"/>
                </a:spcAft>
                <a:buClr>
                  <a:srgbClr val="FFD200"/>
                </a:buClr>
                <a:buSzPct val="75000"/>
                <a:buFontTx/>
                <a:buNone/>
                <a:tabLst/>
                <a:defRPr/>
              </a:pPr>
              <a:r>
                <a:rPr kumimoji="0" lang="en-IN" sz="160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Review the application of nonrecognition rules to tax-exempt organizations.</a:t>
              </a:r>
            </a:p>
          </p:txBody>
        </p:sp>
        <p:sp>
          <p:nvSpPr>
            <p:cNvPr id="32" name="Rectangle 31">
              <a:extLst>
                <a:ext uri="{FF2B5EF4-FFF2-40B4-BE49-F238E27FC236}">
                  <a16:creationId xmlns:a16="http://schemas.microsoft.com/office/drawing/2014/main" id="{A297483F-117E-2D13-E48E-FA6203C225AA}"/>
                </a:ext>
              </a:extLst>
            </p:cNvPr>
            <p:cNvSpPr/>
            <p:nvPr/>
          </p:nvSpPr>
          <p:spPr>
            <a:xfrm>
              <a:off x="460665" y="3026075"/>
              <a:ext cx="274320" cy="274320"/>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91440" marR="0" lvl="0" indent="0" algn="l"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prstClr val="white"/>
                </a:solidFill>
                <a:effectLst/>
                <a:uLnTx/>
                <a:uFillTx/>
                <a:latin typeface="EYInterstate Light"/>
                <a:ea typeface="+mn-ea"/>
                <a:cs typeface="+mn-cs"/>
              </a:endParaRPr>
            </a:p>
          </p:txBody>
        </p:sp>
      </p:grpSp>
      <p:grpSp>
        <p:nvGrpSpPr>
          <p:cNvPr id="33" name="Group 32">
            <a:extLst>
              <a:ext uri="{FF2B5EF4-FFF2-40B4-BE49-F238E27FC236}">
                <a16:creationId xmlns:a16="http://schemas.microsoft.com/office/drawing/2014/main" id="{C7BA3A4A-04D1-1CCE-5EE2-4E137343446A}"/>
              </a:ext>
            </a:extLst>
          </p:cNvPr>
          <p:cNvGrpSpPr/>
          <p:nvPr/>
        </p:nvGrpSpPr>
        <p:grpSpPr>
          <a:xfrm>
            <a:off x="457200" y="4262878"/>
            <a:ext cx="8227722" cy="398903"/>
            <a:chOff x="460665" y="2963784"/>
            <a:chExt cx="8227722" cy="398903"/>
          </a:xfrm>
        </p:grpSpPr>
        <p:sp>
          <p:nvSpPr>
            <p:cNvPr id="34" name="Rectangle 33">
              <a:extLst>
                <a:ext uri="{FF2B5EF4-FFF2-40B4-BE49-F238E27FC236}">
                  <a16:creationId xmlns:a16="http://schemas.microsoft.com/office/drawing/2014/main" id="{D7B41972-81AA-B25B-4D5A-7B28E0F04C85}"/>
                </a:ext>
              </a:extLst>
            </p:cNvPr>
            <p:cNvSpPr/>
            <p:nvPr/>
          </p:nvSpPr>
          <p:spPr bwMode="auto">
            <a:xfrm>
              <a:off x="597824" y="2963784"/>
              <a:ext cx="8090563" cy="398903"/>
            </a:xfrm>
            <a:prstGeom prst="rect">
              <a:avLst/>
            </a:prstGeom>
            <a:solidFill>
              <a:srgbClr val="747480"/>
            </a:solidFill>
            <a:ln w="6350">
              <a:noFill/>
              <a:prstDash val="sysDot"/>
            </a:ln>
          </p:spPr>
          <p:style>
            <a:lnRef idx="2">
              <a:schemeClr val="accent1">
                <a:shade val="50000"/>
              </a:schemeClr>
            </a:lnRef>
            <a:fillRef idx="1">
              <a:schemeClr val="accent1"/>
            </a:fillRef>
            <a:effectRef idx="0">
              <a:schemeClr val="accent1"/>
            </a:effectRef>
            <a:fontRef idx="minor">
              <a:schemeClr val="lt1"/>
            </a:fontRef>
          </p:style>
          <p:txBody>
            <a:bodyPr lIns="45720" tIns="45720" rIns="45720" bIns="45720" anchor="ctr" anchorCtr="0">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182880" marR="0" lvl="2" indent="0" algn="l" defTabSz="914400" rtl="0" eaLnBrk="1" fontAlgn="auto" latinLnBrk="0" hangingPunct="1">
                <a:lnSpc>
                  <a:spcPct val="100000"/>
                </a:lnSpc>
                <a:spcBef>
                  <a:spcPts val="0"/>
                </a:spcBef>
                <a:spcAft>
                  <a:spcPts val="600"/>
                </a:spcAft>
                <a:buClr>
                  <a:srgbClr val="FFD200"/>
                </a:buClr>
                <a:buSzPct val="75000"/>
                <a:buFontTx/>
                <a:buNone/>
                <a:tabLst/>
                <a:defRPr/>
              </a:pPr>
              <a:r>
                <a:rPr kumimoji="0" lang="en-IN" sz="1600" i="0" u="none" strike="noStrike" kern="120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Review rules for affiliated groups and how they apply to tax-exempt organizations.</a:t>
              </a:r>
            </a:p>
          </p:txBody>
        </p:sp>
        <p:sp>
          <p:nvSpPr>
            <p:cNvPr id="35" name="Rectangle 34">
              <a:extLst>
                <a:ext uri="{FF2B5EF4-FFF2-40B4-BE49-F238E27FC236}">
                  <a16:creationId xmlns:a16="http://schemas.microsoft.com/office/drawing/2014/main" id="{6D5413AE-541D-C698-DA20-9E7975BAB1CA}"/>
                </a:ext>
              </a:extLst>
            </p:cNvPr>
            <p:cNvSpPr/>
            <p:nvPr/>
          </p:nvSpPr>
          <p:spPr>
            <a:xfrm>
              <a:off x="460665" y="3026075"/>
              <a:ext cx="274320" cy="274320"/>
            </a:xfrm>
            <a:prstGeom prst="rect">
              <a:avLst/>
            </a:prstGeom>
            <a:solidFill>
              <a:schemeClr val="tx2"/>
            </a:solidFill>
            <a:ln w="6350">
              <a:noFill/>
            </a:ln>
          </p:spPr>
          <p:style>
            <a:lnRef idx="2">
              <a:schemeClr val="accent1">
                <a:shade val="50000"/>
              </a:schemeClr>
            </a:lnRef>
            <a:fillRef idx="1">
              <a:schemeClr val="accent1"/>
            </a:fillRef>
            <a:effectRef idx="0">
              <a:schemeClr val="accent1"/>
            </a:effectRef>
            <a:fontRef idx="minor">
              <a:schemeClr val="lt1"/>
            </a:fontRef>
          </p:style>
          <p:txBody>
            <a:bodyPr lIns="91440" tIns="91440" rIns="91440" bIns="91440" rtlCol="0" anchor="ctr" anchorCtr="0"/>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91440" marR="0" lvl="0" indent="0" algn="l" defTabSz="914400" rtl="0" eaLnBrk="1" fontAlgn="auto" latinLnBrk="0" hangingPunct="1">
                <a:lnSpc>
                  <a:spcPct val="100000"/>
                </a:lnSpc>
                <a:spcBef>
                  <a:spcPts val="0"/>
                </a:spcBef>
                <a:spcAft>
                  <a:spcPts val="0"/>
                </a:spcAft>
                <a:buClrTx/>
                <a:buSzTx/>
                <a:buFontTx/>
                <a:buNone/>
                <a:tabLst/>
                <a:defRPr/>
              </a:pPr>
              <a:endParaRPr kumimoji="0" lang="en-IN" sz="1600" b="0" i="0" u="none" strike="noStrike" kern="1200" cap="none" spc="0" normalizeH="0" baseline="0" noProof="0" dirty="0">
                <a:ln>
                  <a:noFill/>
                </a:ln>
                <a:solidFill>
                  <a:prstClr val="white"/>
                </a:solidFill>
                <a:effectLst/>
                <a:uLnTx/>
                <a:uFillTx/>
                <a:latin typeface="EYInterstate Light"/>
                <a:ea typeface="+mn-ea"/>
                <a:cs typeface="+mn-cs"/>
              </a:endParaRPr>
            </a:p>
          </p:txBody>
        </p:sp>
      </p:grpSp>
    </p:spTree>
    <p:extLst>
      <p:ext uri="{BB962C8B-B14F-4D97-AF65-F5344CB8AC3E}">
        <p14:creationId xmlns:p14="http://schemas.microsoft.com/office/powerpoint/2010/main" val="176831616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1" y="294200"/>
            <a:ext cx="8229600" cy="590400"/>
          </a:xfrm>
        </p:spPr>
        <p:txBody>
          <a:bodyPr/>
          <a:lstStyle/>
          <a:p>
            <a:r>
              <a:rPr lang="en-GB" dirty="0"/>
              <a:t>Joint ventures with for-profit(s)</a:t>
            </a:r>
          </a:p>
        </p:txBody>
      </p:sp>
      <p:sp>
        <p:nvSpPr>
          <p:cNvPr id="3" name="Content Placeholder 2"/>
          <p:cNvSpPr>
            <a:spLocks noGrp="1"/>
          </p:cNvSpPr>
          <p:nvPr>
            <p:ph idx="1"/>
          </p:nvPr>
        </p:nvSpPr>
        <p:spPr>
          <a:xfrm>
            <a:off x="457201" y="1137920"/>
            <a:ext cx="8229600" cy="4947920"/>
          </a:xfrm>
        </p:spPr>
        <p:txBody>
          <a:bodyPr/>
          <a:lstStyle/>
          <a:p>
            <a:r>
              <a:rPr lang="en-US" sz="1800" dirty="0"/>
              <a:t>Usually use LLC (no separate exempt status)</a:t>
            </a:r>
          </a:p>
          <a:p>
            <a:r>
              <a:rPr lang="en-US" sz="1800" dirty="0"/>
              <a:t>Flow-through exempt-to-exempt organization, taxable to for-profit</a:t>
            </a:r>
          </a:p>
          <a:p>
            <a:r>
              <a:rPr lang="en-US" sz="1800" dirty="0"/>
              <a:t>Advantage to for-profit: no double tax</a:t>
            </a:r>
          </a:p>
          <a:p>
            <a:r>
              <a:rPr lang="en-US" sz="1800" dirty="0"/>
              <a:t>Private benefit, intermediate sanctions and private inurement are issues:</a:t>
            </a:r>
          </a:p>
          <a:p>
            <a:pPr lvl="1"/>
            <a:r>
              <a:rPr lang="en-US" sz="1600" dirty="0"/>
              <a:t>Transactions with for-profit must be at arm’s length, and exempt organization must receive at least fair market value return</a:t>
            </a:r>
          </a:p>
          <a:p>
            <a:pPr lvl="1"/>
            <a:r>
              <a:rPr lang="en-US" sz="1600" dirty="0"/>
              <a:t>Private inurement/benefit per se:</a:t>
            </a:r>
          </a:p>
          <a:p>
            <a:pPr lvl="2"/>
            <a:r>
              <a:rPr lang="en-US" sz="1400" dirty="0"/>
              <a:t>Issue of control — private benefit and furthering charitable purposes</a:t>
            </a:r>
            <a:endParaRPr lang="en-GB" sz="1400" dirty="0"/>
          </a:p>
        </p:txBody>
      </p:sp>
    </p:spTree>
    <p:extLst>
      <p:ext uri="{BB962C8B-B14F-4D97-AF65-F5344CB8AC3E}">
        <p14:creationId xmlns:p14="http://schemas.microsoft.com/office/powerpoint/2010/main" val="414466195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Joint ventures with for-profit(s) (cont.)</a:t>
            </a:r>
            <a:br>
              <a:rPr lang="en-US" dirty="0"/>
            </a:br>
            <a:r>
              <a:rPr lang="en-US" sz="1600" dirty="0"/>
              <a:t>Governed by an LLC operating agreement</a:t>
            </a:r>
          </a:p>
        </p:txBody>
      </p:sp>
      <p:sp>
        <p:nvSpPr>
          <p:cNvPr id="3" name="Content Placeholder 2"/>
          <p:cNvSpPr>
            <a:spLocks noGrp="1"/>
          </p:cNvSpPr>
          <p:nvPr>
            <p:ph idx="4294967295"/>
          </p:nvPr>
        </p:nvSpPr>
        <p:spPr>
          <a:xfrm>
            <a:off x="457200" y="1137921"/>
            <a:ext cx="8229600" cy="4951728"/>
          </a:xfrm>
        </p:spPr>
        <p:txBody>
          <a:bodyPr/>
          <a:lstStyle/>
          <a:p>
            <a:pPr>
              <a:spcAft>
                <a:spcPts val="600"/>
              </a:spcAft>
            </a:pPr>
            <a:r>
              <a:rPr lang="en-US" dirty="0"/>
              <a:t>Purpose clause</a:t>
            </a:r>
          </a:p>
          <a:p>
            <a:pPr>
              <a:spcAft>
                <a:spcPts val="600"/>
              </a:spcAft>
            </a:pPr>
            <a:r>
              <a:rPr lang="en-US" dirty="0"/>
              <a:t>Special control provisions (protect status)</a:t>
            </a:r>
          </a:p>
          <a:p>
            <a:pPr>
              <a:spcAft>
                <a:spcPts val="600"/>
              </a:spcAft>
            </a:pPr>
            <a:r>
              <a:rPr lang="en-US" dirty="0"/>
              <a:t>Proportionate benefits and burdens</a:t>
            </a:r>
          </a:p>
          <a:p>
            <a:pPr>
              <a:spcAft>
                <a:spcPts val="600"/>
              </a:spcAft>
            </a:pPr>
            <a:r>
              <a:rPr lang="en-US" dirty="0"/>
              <a:t>Distributions/allocations</a:t>
            </a:r>
          </a:p>
          <a:p>
            <a:pPr>
              <a:spcAft>
                <a:spcPts val="600"/>
              </a:spcAft>
            </a:pPr>
            <a:r>
              <a:rPr lang="en-US" dirty="0"/>
              <a:t>Guarantees</a:t>
            </a:r>
          </a:p>
          <a:p>
            <a:pPr>
              <a:spcAft>
                <a:spcPts val="600"/>
              </a:spcAft>
            </a:pPr>
            <a:r>
              <a:rPr lang="en-US" dirty="0"/>
              <a:t>Power to initiate charitable activities</a:t>
            </a:r>
          </a:p>
          <a:p>
            <a:pPr>
              <a:spcAft>
                <a:spcPts val="600"/>
              </a:spcAft>
            </a:pPr>
            <a:r>
              <a:rPr lang="en-US" dirty="0"/>
              <a:t>Adopt exempt organization policies (charity care or equivalent)</a:t>
            </a:r>
          </a:p>
          <a:p>
            <a:pPr>
              <a:spcAft>
                <a:spcPts val="600"/>
              </a:spcAft>
            </a:pPr>
            <a:r>
              <a:rPr lang="en-US" dirty="0"/>
              <a:t>Don’t contract away powers</a:t>
            </a:r>
          </a:p>
          <a:p>
            <a:pPr>
              <a:spcAft>
                <a:spcPts val="600"/>
              </a:spcAft>
            </a:pPr>
            <a:r>
              <a:rPr lang="en-US" dirty="0"/>
              <a:t>Exit strategy</a:t>
            </a:r>
          </a:p>
        </p:txBody>
      </p:sp>
    </p:spTree>
    <p:extLst>
      <p:ext uri="{BB962C8B-B14F-4D97-AF65-F5344CB8AC3E}">
        <p14:creationId xmlns:p14="http://schemas.microsoft.com/office/powerpoint/2010/main" val="1562911738"/>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Polling question 4</a:t>
            </a:r>
          </a:p>
        </p:txBody>
      </p:sp>
      <p:sp>
        <p:nvSpPr>
          <p:cNvPr id="7" name="Title 1">
            <a:extLst>
              <a:ext uri="{FF2B5EF4-FFF2-40B4-BE49-F238E27FC236}">
                <a16:creationId xmlns:a16="http://schemas.microsoft.com/office/drawing/2014/main" id="{569B89B1-0DBC-4A23-91EF-C63497755364}"/>
              </a:ext>
            </a:extLst>
          </p:cNvPr>
          <p:cNvSpPr txBox="1">
            <a:spLocks/>
          </p:cNvSpPr>
          <p:nvPr/>
        </p:nvSpPr>
        <p:spPr>
          <a:xfrm>
            <a:off x="1219200" y="1219073"/>
            <a:ext cx="6700171" cy="307777"/>
          </a:xfrm>
          <a:prstGeom prst="rect">
            <a:avLst/>
          </a:prstGeom>
        </p:spPr>
        <p:txBody>
          <a:bodyPr wrap="square" lIns="0" tIns="0" rIns="0" bIns="0" anchor="t">
            <a:spAutoFit/>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N" sz="2000" b="0" i="0" u="none" strike="noStrike" kern="1200" cap="none" spc="0" normalizeH="0" baseline="0" noProof="0" dirty="0">
                <a:ln>
                  <a:noFill/>
                </a:ln>
                <a:solidFill>
                  <a:prstClr val="white"/>
                </a:solidFill>
                <a:effectLst/>
                <a:uLnTx/>
                <a:uFillTx/>
                <a:latin typeface="Arial" panose="020B0604020202020204" pitchFamily="34" charset="0"/>
              </a:rPr>
              <a:t>Joint ventures can be structured as which type of entity? </a:t>
            </a:r>
          </a:p>
        </p:txBody>
      </p:sp>
      <p:grpSp>
        <p:nvGrpSpPr>
          <p:cNvPr id="8" name="Group 7">
            <a:extLst>
              <a:ext uri="{FF2B5EF4-FFF2-40B4-BE49-F238E27FC236}">
                <a16:creationId xmlns:a16="http://schemas.microsoft.com/office/drawing/2014/main" id="{4891DF9B-D161-4266-B462-18693704E847}"/>
              </a:ext>
            </a:extLst>
          </p:cNvPr>
          <p:cNvGrpSpPr/>
          <p:nvPr/>
        </p:nvGrpSpPr>
        <p:grpSpPr>
          <a:xfrm>
            <a:off x="1213199" y="2447525"/>
            <a:ext cx="7473601" cy="356712"/>
            <a:chOff x="1213199" y="2112725"/>
            <a:chExt cx="7473601" cy="356712"/>
          </a:xfrm>
        </p:grpSpPr>
        <p:sp>
          <p:nvSpPr>
            <p:cNvPr id="9" name="Title 1">
              <a:extLst>
                <a:ext uri="{FF2B5EF4-FFF2-40B4-BE49-F238E27FC236}">
                  <a16:creationId xmlns:a16="http://schemas.microsoft.com/office/drawing/2014/main" id="{87AB3772-08F7-4B38-BE00-1EC1B0B438DE}"/>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Arial" panose="020B0604020202020204" pitchFamily="34" charset="0"/>
                </a:rPr>
                <a:t>S corporation</a:t>
              </a:r>
            </a:p>
          </p:txBody>
        </p:sp>
        <p:sp>
          <p:nvSpPr>
            <p:cNvPr id="10" name="Oval 9">
              <a:extLst>
                <a:ext uri="{FF2B5EF4-FFF2-40B4-BE49-F238E27FC236}">
                  <a16:creationId xmlns:a16="http://schemas.microsoft.com/office/drawing/2014/main" id="{E4F3C31D-5590-4E09-B0A6-F4BBDC016286}"/>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FFE600"/>
                  </a:solidFill>
                  <a:effectLst/>
                  <a:uLnTx/>
                  <a:uFillTx/>
                  <a:latin typeface="Arial" panose="020B0604020202020204" pitchFamily="34" charset="0"/>
                  <a:cs typeface="Arial" panose="020B0604020202020204" pitchFamily="34" charset="0"/>
                </a:rPr>
                <a:t>A</a:t>
              </a:r>
              <a:endParaRPr kumimoji="0" lang="en-US" i="0" u="none" strike="noStrike" kern="1200" cap="none" spc="0" normalizeH="0" baseline="0" noProof="0" dirty="0">
                <a:ln>
                  <a:noFill/>
                </a:ln>
                <a:solidFill>
                  <a:srgbClr val="2E2E38"/>
                </a:solidFill>
                <a:effectLst/>
                <a:uLnTx/>
                <a:uFillTx/>
                <a:latin typeface="Arial" panose="020B0604020202020204" pitchFamily="34" charset="0"/>
                <a:cs typeface="Arial" panose="020B0604020202020204" pitchFamily="34" charset="0"/>
              </a:endParaRPr>
            </a:p>
          </p:txBody>
        </p:sp>
      </p:grpSp>
      <p:sp>
        <p:nvSpPr>
          <p:cNvPr id="11" name="Speech Bubble: Rectangle 10">
            <a:extLst>
              <a:ext uri="{FF2B5EF4-FFF2-40B4-BE49-F238E27FC236}">
                <a16:creationId xmlns:a16="http://schemas.microsoft.com/office/drawing/2014/main" id="{59F5CEAA-FBCB-4248-A3F5-A2EBD9D17AC3}"/>
              </a:ext>
            </a:extLst>
          </p:cNvPr>
          <p:cNvSpPr/>
          <p:nvPr/>
        </p:nvSpPr>
        <p:spPr>
          <a:xfrm>
            <a:off x="457201" y="1133409"/>
            <a:ext cx="568799" cy="605391"/>
          </a:xfrm>
          <a:prstGeom prst="wedgeRectCallout">
            <a:avLst>
              <a:gd name="adj1" fmla="val 40632"/>
              <a:gd name="adj2" fmla="val 85329"/>
            </a:avLst>
          </a:prstGeom>
          <a:solidFill>
            <a:srgbClr val="FFE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IN" sz="3600" dirty="0">
                <a:solidFill>
                  <a:srgbClr val="2E2E38"/>
                </a:solidFill>
                <a:latin typeface="Arial" panose="020B0604020202020204" pitchFamily="34" charset="0"/>
                <a:cs typeface="Arial" panose="020B0604020202020204" pitchFamily="34" charset="0"/>
              </a:rPr>
              <a:t>Q</a:t>
            </a:r>
          </a:p>
        </p:txBody>
      </p:sp>
      <p:grpSp>
        <p:nvGrpSpPr>
          <p:cNvPr id="12" name="Group 11">
            <a:extLst>
              <a:ext uri="{FF2B5EF4-FFF2-40B4-BE49-F238E27FC236}">
                <a16:creationId xmlns:a16="http://schemas.microsoft.com/office/drawing/2014/main" id="{DA7629DB-48FB-4032-BE86-7270B2DF957B}"/>
              </a:ext>
            </a:extLst>
          </p:cNvPr>
          <p:cNvGrpSpPr/>
          <p:nvPr/>
        </p:nvGrpSpPr>
        <p:grpSpPr>
          <a:xfrm>
            <a:off x="1213199" y="2927192"/>
            <a:ext cx="7473601" cy="356712"/>
            <a:chOff x="1213199" y="2112725"/>
            <a:chExt cx="7473601" cy="356712"/>
          </a:xfrm>
        </p:grpSpPr>
        <p:sp>
          <p:nvSpPr>
            <p:cNvPr id="13" name="Title 1">
              <a:extLst>
                <a:ext uri="{FF2B5EF4-FFF2-40B4-BE49-F238E27FC236}">
                  <a16:creationId xmlns:a16="http://schemas.microsoft.com/office/drawing/2014/main" id="{2FD40B5F-5E4F-4CA3-A668-43A77CA5150B}"/>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Arial" panose="020B0604020202020204" pitchFamily="34" charset="0"/>
                </a:rPr>
                <a:t>Partnership</a:t>
              </a:r>
            </a:p>
          </p:txBody>
        </p:sp>
        <p:sp>
          <p:nvSpPr>
            <p:cNvPr id="14" name="Oval 13">
              <a:extLst>
                <a:ext uri="{FF2B5EF4-FFF2-40B4-BE49-F238E27FC236}">
                  <a16:creationId xmlns:a16="http://schemas.microsoft.com/office/drawing/2014/main" id="{6C3058B6-7C70-44A6-B449-697717BDDA4F}"/>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FFE600"/>
                  </a:solidFill>
                  <a:effectLst/>
                  <a:uLnTx/>
                  <a:uFillTx/>
                  <a:latin typeface="Arial" panose="020B0604020202020204" pitchFamily="34" charset="0"/>
                  <a:cs typeface="Arial" panose="020B0604020202020204" pitchFamily="34" charset="0"/>
                </a:rPr>
                <a:t>B</a:t>
              </a:r>
              <a:endParaRPr kumimoji="0" lang="en-US" i="0" u="none" strike="noStrike" kern="1200" cap="none" spc="0" normalizeH="0" baseline="0" noProof="0" dirty="0">
                <a:ln>
                  <a:noFill/>
                </a:ln>
                <a:solidFill>
                  <a:srgbClr val="2E2E38"/>
                </a:solidFill>
                <a:effectLst/>
                <a:uLnTx/>
                <a:uFillTx/>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074C5FAD-A417-48E9-BEAB-3C4E3A4ACB31}"/>
              </a:ext>
            </a:extLst>
          </p:cNvPr>
          <p:cNvGrpSpPr/>
          <p:nvPr/>
        </p:nvGrpSpPr>
        <p:grpSpPr>
          <a:xfrm>
            <a:off x="1213199" y="3406859"/>
            <a:ext cx="7473601" cy="356712"/>
            <a:chOff x="1213199" y="2112725"/>
            <a:chExt cx="7473601" cy="356712"/>
          </a:xfrm>
        </p:grpSpPr>
        <p:sp>
          <p:nvSpPr>
            <p:cNvPr id="16" name="Title 1">
              <a:extLst>
                <a:ext uri="{FF2B5EF4-FFF2-40B4-BE49-F238E27FC236}">
                  <a16:creationId xmlns:a16="http://schemas.microsoft.com/office/drawing/2014/main" id="{8AF0AB6D-A2D9-4AFD-9E2C-B09F5B44091C}"/>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Arial" panose="020B0604020202020204" pitchFamily="34" charset="0"/>
                </a:rPr>
                <a:t>C corporation</a:t>
              </a:r>
            </a:p>
          </p:txBody>
        </p:sp>
        <p:sp>
          <p:nvSpPr>
            <p:cNvPr id="17" name="Oval 16">
              <a:extLst>
                <a:ext uri="{FF2B5EF4-FFF2-40B4-BE49-F238E27FC236}">
                  <a16:creationId xmlns:a16="http://schemas.microsoft.com/office/drawing/2014/main" id="{8E0A5E9F-29CD-4D53-AE3D-C85C7C13A42A}"/>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FFE600"/>
                  </a:solidFill>
                  <a:effectLst/>
                  <a:uLnTx/>
                  <a:uFillTx/>
                  <a:latin typeface="Arial" panose="020B0604020202020204" pitchFamily="34" charset="0"/>
                  <a:cs typeface="Arial" panose="020B0604020202020204" pitchFamily="34" charset="0"/>
                </a:rPr>
                <a:t>C</a:t>
              </a:r>
              <a:endParaRPr kumimoji="0" lang="en-US" i="0" u="none" strike="noStrike" kern="1200" cap="none" spc="0" normalizeH="0" baseline="0" noProof="0" dirty="0">
                <a:ln>
                  <a:noFill/>
                </a:ln>
                <a:solidFill>
                  <a:srgbClr val="2E2E38"/>
                </a:solidFill>
                <a:effectLst/>
                <a:uLnTx/>
                <a:uFillTx/>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B26FBBBC-1C21-48BC-902C-940D9910B84A}"/>
              </a:ext>
            </a:extLst>
          </p:cNvPr>
          <p:cNvGrpSpPr/>
          <p:nvPr/>
        </p:nvGrpSpPr>
        <p:grpSpPr>
          <a:xfrm>
            <a:off x="1213199" y="3886525"/>
            <a:ext cx="7473601" cy="356712"/>
            <a:chOff x="1213199" y="2112725"/>
            <a:chExt cx="7473601" cy="356712"/>
          </a:xfrm>
        </p:grpSpPr>
        <p:sp>
          <p:nvSpPr>
            <p:cNvPr id="19" name="Title 1">
              <a:extLst>
                <a:ext uri="{FF2B5EF4-FFF2-40B4-BE49-F238E27FC236}">
                  <a16:creationId xmlns:a16="http://schemas.microsoft.com/office/drawing/2014/main" id="{4BE837F5-6E42-4227-AF48-79C8F222B871}"/>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Arial" panose="020B0604020202020204" pitchFamily="34" charset="0"/>
                </a:rPr>
                <a:t>All of the above</a:t>
              </a:r>
            </a:p>
          </p:txBody>
        </p:sp>
        <p:sp>
          <p:nvSpPr>
            <p:cNvPr id="20" name="Oval 19">
              <a:extLst>
                <a:ext uri="{FF2B5EF4-FFF2-40B4-BE49-F238E27FC236}">
                  <a16:creationId xmlns:a16="http://schemas.microsoft.com/office/drawing/2014/main" id="{3C665C1E-40DF-43BB-8BF3-021D6B6B8E41}"/>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FFE600"/>
                  </a:solidFill>
                  <a:effectLst/>
                  <a:uLnTx/>
                  <a:uFillTx/>
                  <a:latin typeface="Arial" panose="020B0604020202020204" pitchFamily="34" charset="0"/>
                  <a:cs typeface="Arial" panose="020B0604020202020204" pitchFamily="34" charset="0"/>
                </a:rPr>
                <a:t>D</a:t>
              </a:r>
              <a:endParaRPr kumimoji="0" lang="en-US" i="0" u="none" strike="noStrike" kern="1200" cap="none" spc="0" normalizeH="0" baseline="0" noProof="0" dirty="0">
                <a:ln>
                  <a:noFill/>
                </a:ln>
                <a:solidFill>
                  <a:srgbClr val="2E2E38"/>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24043622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31800" y="660273"/>
            <a:ext cx="3301400" cy="1678104"/>
          </a:xfrm>
          <a:prstGeom prst="rect">
            <a:avLst/>
          </a:prstGeom>
        </p:spPr>
        <p:txBody>
          <a:bodyPr lIns="0" tIns="0" rIns="0" bIns="0"/>
          <a:lstStyle>
            <a:defPPr>
              <a:defRPr lang="en-US"/>
            </a:defPPr>
            <a:lvl1pPr>
              <a:lnSpc>
                <a:spcPct val="100000"/>
              </a:lnSpc>
              <a:spcBef>
                <a:spcPct val="0"/>
              </a:spcBef>
              <a:buNone/>
              <a:defRPr sz="2500" b="0" baseline="0">
                <a:solidFill>
                  <a:srgbClr val="2E2E38"/>
                </a:solidFill>
                <a:latin typeface="Arial" panose="020B0604020202020204" pitchFamily="34" charset="0"/>
                <a:ea typeface="+mj-ea"/>
                <a:cs typeface="Arial" pitchFamily="34" charset="0"/>
              </a:defRPr>
            </a:lvl1pPr>
          </a:lstStyle>
          <a:p>
            <a:r>
              <a:rPr lang="en-US" sz="2800" dirty="0"/>
              <a:t>Other considerations</a:t>
            </a:r>
            <a:endParaRPr lang="en-GB" sz="2800" dirty="0"/>
          </a:p>
        </p:txBody>
      </p:sp>
    </p:spTree>
    <p:extLst>
      <p:ext uri="{BB962C8B-B14F-4D97-AF65-F5344CB8AC3E}">
        <p14:creationId xmlns:p14="http://schemas.microsoft.com/office/powerpoint/2010/main" val="7750500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considerations</a:t>
            </a:r>
            <a:br>
              <a:rPr lang="en-US" dirty="0"/>
            </a:br>
            <a:br>
              <a:rPr lang="en-US" dirty="0"/>
            </a:br>
            <a:br>
              <a:rPr lang="en-US" dirty="0"/>
            </a:br>
            <a:endParaRPr lang="en-US" dirty="0"/>
          </a:p>
        </p:txBody>
      </p:sp>
      <p:sp>
        <p:nvSpPr>
          <p:cNvPr id="3" name="Content Placeholder 2"/>
          <p:cNvSpPr>
            <a:spLocks noGrp="1"/>
          </p:cNvSpPr>
          <p:nvPr>
            <p:ph idx="4294967295"/>
          </p:nvPr>
        </p:nvSpPr>
        <p:spPr>
          <a:xfrm>
            <a:off x="457200" y="1137921"/>
            <a:ext cx="8229600" cy="4951728"/>
          </a:xfrm>
        </p:spPr>
        <p:txBody>
          <a:bodyPr/>
          <a:lstStyle/>
          <a:p>
            <a:pPr>
              <a:spcAft>
                <a:spcPts val="600"/>
              </a:spcAft>
            </a:pPr>
            <a:r>
              <a:rPr lang="en-US" dirty="0"/>
              <a:t>Separate entity — issue of separateness:</a:t>
            </a:r>
          </a:p>
          <a:p>
            <a:pPr marL="685800" lvl="1" indent="-342900">
              <a:spcAft>
                <a:spcPts val="600"/>
              </a:spcAft>
            </a:pPr>
            <a:r>
              <a:rPr lang="en-US" dirty="0"/>
              <a:t>Particularly important if unrelated activity</a:t>
            </a:r>
          </a:p>
          <a:p>
            <a:pPr marL="685800" lvl="1" indent="-342900">
              <a:spcAft>
                <a:spcPts val="600"/>
              </a:spcAft>
            </a:pPr>
            <a:r>
              <a:rPr lang="en-US" dirty="0"/>
              <a:t>Facts and circumstances analysis:</a:t>
            </a:r>
          </a:p>
          <a:p>
            <a:pPr marL="1028700" lvl="2" indent="-342900">
              <a:spcAft>
                <a:spcPts val="600"/>
              </a:spcAft>
            </a:pPr>
            <a:r>
              <a:rPr lang="en-US" dirty="0"/>
              <a:t>Need for bona fide business purpose</a:t>
            </a:r>
          </a:p>
          <a:p>
            <a:pPr marL="1028700" lvl="2" indent="-342900">
              <a:spcAft>
                <a:spcPts val="600"/>
              </a:spcAft>
            </a:pPr>
            <a:r>
              <a:rPr lang="en-US" dirty="0"/>
              <a:t>Observation of corporate formalities</a:t>
            </a:r>
          </a:p>
          <a:p>
            <a:pPr marL="1028700" lvl="2" indent="-342900">
              <a:spcAft>
                <a:spcPts val="600"/>
              </a:spcAft>
            </a:pPr>
            <a:r>
              <a:rPr lang="en-US" dirty="0"/>
              <a:t>Maintain separate books and records</a:t>
            </a:r>
          </a:p>
          <a:p>
            <a:pPr marL="1028700" lvl="2" indent="-342900">
              <a:spcAft>
                <a:spcPts val="600"/>
              </a:spcAft>
            </a:pPr>
            <a:r>
              <a:rPr lang="en-US" dirty="0"/>
              <a:t>Board of directors</a:t>
            </a:r>
          </a:p>
          <a:p>
            <a:pPr marL="1028700" lvl="2" indent="-342900">
              <a:spcAft>
                <a:spcPts val="600"/>
              </a:spcAft>
            </a:pPr>
            <a:r>
              <a:rPr lang="en-US" dirty="0"/>
              <a:t>Officers</a:t>
            </a:r>
          </a:p>
          <a:p>
            <a:pPr marL="1028700" lvl="2" indent="-342900">
              <a:spcAft>
                <a:spcPts val="600"/>
              </a:spcAft>
            </a:pPr>
            <a:r>
              <a:rPr lang="en-US" dirty="0"/>
              <a:t>Employees </a:t>
            </a:r>
          </a:p>
          <a:p>
            <a:pPr marL="1028700" lvl="2" indent="-342900">
              <a:spcAft>
                <a:spcPts val="600"/>
              </a:spcAft>
            </a:pPr>
            <a:r>
              <a:rPr lang="en-US" dirty="0"/>
              <a:t>Facilities/website</a:t>
            </a:r>
          </a:p>
          <a:p>
            <a:pPr marL="685800" lvl="1" indent="-342900">
              <a:spcAft>
                <a:spcPts val="600"/>
              </a:spcAft>
            </a:pPr>
            <a:r>
              <a:rPr lang="en-US" dirty="0"/>
              <a:t>Historical focus — separate board of directors</a:t>
            </a:r>
          </a:p>
          <a:p>
            <a:pPr marL="685800" lvl="1" indent="-342900">
              <a:spcAft>
                <a:spcPts val="600"/>
              </a:spcAft>
            </a:pPr>
            <a:r>
              <a:rPr lang="en-US" dirty="0"/>
              <a:t>Focus is now on day-to-day activities:</a:t>
            </a:r>
          </a:p>
          <a:p>
            <a:pPr marL="1028700" lvl="2" indent="-342900">
              <a:spcAft>
                <a:spcPts val="600"/>
              </a:spcAft>
            </a:pPr>
            <a:r>
              <a:rPr lang="en-US" dirty="0"/>
              <a:t>IRS ruled that there was appropriate separation: PLRs 201503018, 201406019 and 200602039</a:t>
            </a:r>
          </a:p>
          <a:p>
            <a:pPr marL="1028700" lvl="2" indent="-342900">
              <a:spcAft>
                <a:spcPts val="600"/>
              </a:spcAft>
            </a:pPr>
            <a:r>
              <a:rPr lang="en-US" dirty="0"/>
              <a:t>IRS found that there was not appropriate separation: TAM 200908050 and PLR 201408030</a:t>
            </a:r>
          </a:p>
        </p:txBody>
      </p:sp>
    </p:spTree>
    <p:extLst>
      <p:ext uri="{BB962C8B-B14F-4D97-AF65-F5344CB8AC3E}">
        <p14:creationId xmlns:p14="http://schemas.microsoft.com/office/powerpoint/2010/main" val="154264234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considerations</a:t>
            </a:r>
            <a:r>
              <a:rPr lang="en-GB" dirty="0"/>
              <a:t> (cont.)</a:t>
            </a:r>
            <a:r>
              <a:rPr lang="en-US" dirty="0"/>
              <a:t> </a:t>
            </a:r>
            <a:br>
              <a:rPr lang="en-US" dirty="0"/>
            </a:br>
            <a:br>
              <a:rPr lang="en-US" dirty="0"/>
            </a:br>
            <a:br>
              <a:rPr lang="en-US" dirty="0"/>
            </a:br>
            <a:endParaRPr lang="en-US" dirty="0"/>
          </a:p>
        </p:txBody>
      </p:sp>
      <p:sp>
        <p:nvSpPr>
          <p:cNvPr id="3" name="Content Placeholder 2"/>
          <p:cNvSpPr>
            <a:spLocks noGrp="1"/>
          </p:cNvSpPr>
          <p:nvPr>
            <p:ph idx="4294967295"/>
          </p:nvPr>
        </p:nvSpPr>
        <p:spPr>
          <a:xfrm>
            <a:off x="457200" y="1137921"/>
            <a:ext cx="8229600" cy="4951728"/>
          </a:xfrm>
        </p:spPr>
        <p:txBody>
          <a:bodyPr/>
          <a:lstStyle/>
          <a:p>
            <a:pPr>
              <a:spcAft>
                <a:spcPts val="600"/>
              </a:spcAft>
            </a:pPr>
            <a:r>
              <a:rPr lang="en-US" dirty="0"/>
              <a:t>Section 512(b)(13):</a:t>
            </a:r>
          </a:p>
          <a:p>
            <a:pPr marL="685800" lvl="1" indent="-342900">
              <a:spcAft>
                <a:spcPts val="600"/>
              </a:spcAft>
            </a:pPr>
            <a:r>
              <a:rPr lang="en-US" dirty="0"/>
              <a:t>General rule: interest, annuities, royalties and rents (specified payments) received from or accrued by a controlled organization is UBTI (to the controlling entity) to the extent the specified payment reduces the net unrelated income of the controlled organization (or increases net unrelated loss).</a:t>
            </a:r>
          </a:p>
          <a:p>
            <a:pPr marL="1028700" lvl="2" indent="-342900">
              <a:spcAft>
                <a:spcPts val="600"/>
              </a:spcAft>
            </a:pPr>
            <a:r>
              <a:rPr lang="en-US" dirty="0"/>
              <a:t>Control:</a:t>
            </a:r>
          </a:p>
          <a:p>
            <a:pPr marL="1371600" lvl="3" indent="-342900">
              <a:spcAft>
                <a:spcPts val="600"/>
              </a:spcAft>
            </a:pPr>
            <a:r>
              <a:rPr lang="en-US" dirty="0"/>
              <a:t>In the case of a corporation, ownership of more than 50% of the stock in such corporation</a:t>
            </a:r>
          </a:p>
          <a:p>
            <a:pPr marL="1371600" lvl="3" indent="-342900">
              <a:spcAft>
                <a:spcPts val="600"/>
              </a:spcAft>
            </a:pPr>
            <a:r>
              <a:rPr lang="en-US" dirty="0"/>
              <a:t>In the case of a partnership, ownership of more than 50% of the profits interest or capital interest of such partnership</a:t>
            </a:r>
          </a:p>
          <a:p>
            <a:pPr marL="1371600" lvl="3" indent="-342900">
              <a:spcAft>
                <a:spcPts val="600"/>
              </a:spcAft>
            </a:pPr>
            <a:r>
              <a:rPr lang="en-US" dirty="0"/>
              <a:t>In any other case, ownership of more than 50% of the beneficial interest in the entity</a:t>
            </a:r>
          </a:p>
          <a:p>
            <a:pPr marL="1028700" lvl="2" indent="-342900">
              <a:spcAft>
                <a:spcPts val="600"/>
              </a:spcAft>
            </a:pPr>
            <a:r>
              <a:rPr lang="en-US" dirty="0"/>
              <a:t>Constructive ownership shall apply for purposes of determining ownership of stock in a corporation. Similar principles apply in the case of determining ownership interest in any other entity.</a:t>
            </a:r>
          </a:p>
        </p:txBody>
      </p:sp>
    </p:spTree>
    <p:extLst>
      <p:ext uri="{BB962C8B-B14F-4D97-AF65-F5344CB8AC3E}">
        <p14:creationId xmlns:p14="http://schemas.microsoft.com/office/powerpoint/2010/main" val="1628562034"/>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considerations</a:t>
            </a:r>
            <a:r>
              <a:rPr lang="en-GB" dirty="0"/>
              <a:t> (cont.)</a:t>
            </a:r>
            <a:br>
              <a:rPr lang="en-US" dirty="0"/>
            </a:br>
            <a:br>
              <a:rPr lang="en-US" dirty="0"/>
            </a:br>
            <a:br>
              <a:rPr lang="en-US" dirty="0"/>
            </a:br>
            <a:endParaRPr lang="en-US" dirty="0"/>
          </a:p>
        </p:txBody>
      </p:sp>
      <p:sp>
        <p:nvSpPr>
          <p:cNvPr id="3" name="Content Placeholder 2"/>
          <p:cNvSpPr>
            <a:spLocks noGrp="1"/>
          </p:cNvSpPr>
          <p:nvPr>
            <p:ph idx="4294967295"/>
          </p:nvPr>
        </p:nvSpPr>
        <p:spPr>
          <a:xfrm>
            <a:off x="457200" y="1137921"/>
            <a:ext cx="8229600" cy="4951728"/>
          </a:xfrm>
        </p:spPr>
        <p:txBody>
          <a:bodyPr/>
          <a:lstStyle/>
          <a:p>
            <a:pPr>
              <a:spcAft>
                <a:spcPts val="600"/>
              </a:spcAft>
            </a:pPr>
            <a:r>
              <a:rPr lang="en-US" dirty="0"/>
              <a:t>Transfer pricing — Section 482</a:t>
            </a:r>
          </a:p>
          <a:p>
            <a:pPr marL="685800" lvl="1" indent="-342900">
              <a:spcAft>
                <a:spcPts val="600"/>
              </a:spcAft>
            </a:pPr>
            <a:r>
              <a:rPr lang="en-US" dirty="0"/>
              <a:t>Refers to the pricing of transactions between related parties:</a:t>
            </a:r>
          </a:p>
          <a:p>
            <a:pPr marL="1028700" lvl="2" indent="-342900">
              <a:spcAft>
                <a:spcPts val="600"/>
              </a:spcAft>
            </a:pPr>
            <a:r>
              <a:rPr lang="en-US" dirty="0"/>
              <a:t>General principle: arm’s-length transaction</a:t>
            </a:r>
          </a:p>
          <a:p>
            <a:pPr marL="685800" lvl="1" indent="-342900">
              <a:spcAft>
                <a:spcPts val="600"/>
              </a:spcAft>
            </a:pPr>
            <a:r>
              <a:rPr lang="en-US" dirty="0"/>
              <a:t>Section 482 provides, in part:</a:t>
            </a:r>
          </a:p>
          <a:p>
            <a:pPr marL="1028700" lvl="2" indent="-342900">
              <a:spcAft>
                <a:spcPts val="600"/>
              </a:spcAft>
            </a:pPr>
            <a:r>
              <a:rPr lang="en-US" dirty="0"/>
              <a:t>In the case of two or more organizations owned or controlled directly or indirectly by the same interests, the IRS Commissioner may allocate gross income, deductions, credits or allowances between or among such organizations if he or she determines that such allocation is necessary in order to prevent evasion of taxes or clearly to reflect the income of any of such organizations.</a:t>
            </a:r>
          </a:p>
          <a:p>
            <a:pPr marL="685800" lvl="1" indent="-342900">
              <a:spcAft>
                <a:spcPts val="600"/>
              </a:spcAft>
            </a:pPr>
            <a:r>
              <a:rPr lang="en-US" dirty="0"/>
              <a:t>Transfer pricing rules apply equally to transactions conducted within the US between for-profit and tax-exempt parties.</a:t>
            </a:r>
          </a:p>
          <a:p>
            <a:pPr marL="685800" lvl="1" indent="-342900">
              <a:spcAft>
                <a:spcPts val="600"/>
              </a:spcAft>
            </a:pPr>
            <a:r>
              <a:rPr lang="en-US" dirty="0"/>
              <a:t>State tax authorities have generally adopted Section 482 principles.</a:t>
            </a:r>
          </a:p>
        </p:txBody>
      </p:sp>
    </p:spTree>
    <p:extLst>
      <p:ext uri="{BB962C8B-B14F-4D97-AF65-F5344CB8AC3E}">
        <p14:creationId xmlns:p14="http://schemas.microsoft.com/office/powerpoint/2010/main" val="241846693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Transfer pricing for tax-exempt organization</a:t>
            </a:r>
            <a:endParaRPr lang="en-GB" sz="2400" dirty="0"/>
          </a:p>
        </p:txBody>
      </p:sp>
      <p:sp>
        <p:nvSpPr>
          <p:cNvPr id="3" name="Content Placeholder 2"/>
          <p:cNvSpPr>
            <a:spLocks noGrp="1"/>
          </p:cNvSpPr>
          <p:nvPr>
            <p:ph idx="4294967295"/>
          </p:nvPr>
        </p:nvSpPr>
        <p:spPr>
          <a:xfrm>
            <a:off x="457200" y="1142873"/>
            <a:ext cx="8229600" cy="4698977"/>
          </a:xfrm>
        </p:spPr>
        <p:txBody>
          <a:bodyPr/>
          <a:lstStyle/>
          <a:p>
            <a:pPr>
              <a:spcAft>
                <a:spcPts val="600"/>
              </a:spcAft>
            </a:pPr>
            <a:r>
              <a:rPr lang="en-US" dirty="0"/>
              <a:t>A tax-exempt organization may have a combination of tax-exempt and taxable entities and may operate in multiple states or countries.</a:t>
            </a:r>
          </a:p>
          <a:p>
            <a:pPr>
              <a:spcAft>
                <a:spcPts val="600"/>
              </a:spcAft>
            </a:pPr>
            <a:r>
              <a:rPr lang="en-US" dirty="0"/>
              <a:t>A tax-exempt entity is required to ensure that its intercompany transactions are at arm’s length/fair market value for both tax and regulatory purposes: </a:t>
            </a:r>
          </a:p>
          <a:p>
            <a:pPr marL="685800" lvl="1" indent="-342900">
              <a:spcAft>
                <a:spcPts val="600"/>
              </a:spcAft>
            </a:pPr>
            <a:r>
              <a:rPr lang="en-US" dirty="0"/>
              <a:t>The fair market value rule for intermediate sanctions under Section 4958.</a:t>
            </a:r>
          </a:p>
          <a:p>
            <a:pPr marL="685800" lvl="1" indent="-342900">
              <a:spcAft>
                <a:spcPts val="600"/>
              </a:spcAft>
            </a:pPr>
            <a:r>
              <a:rPr lang="en-US" dirty="0"/>
              <a:t>The IRS focuses on inappropriate shifts of profits from a taxable entity to a</a:t>
            </a:r>
            <a:br>
              <a:rPr lang="en-US" dirty="0"/>
            </a:br>
            <a:r>
              <a:rPr lang="en-US" dirty="0"/>
              <a:t>tax-exempt entity via intercompany transactions.</a:t>
            </a:r>
          </a:p>
          <a:p>
            <a:pPr marL="685800" lvl="1" indent="-342900">
              <a:spcAft>
                <a:spcPts val="600"/>
              </a:spcAft>
            </a:pPr>
            <a:r>
              <a:rPr lang="en-US" dirty="0"/>
              <a:t>In cases where a tax-exempt entity generates unrelated business income via intercompany transactions, such income should be at fair market value.</a:t>
            </a:r>
          </a:p>
        </p:txBody>
      </p:sp>
    </p:spTree>
    <p:extLst>
      <p:ext uri="{BB962C8B-B14F-4D97-AF65-F5344CB8AC3E}">
        <p14:creationId xmlns:p14="http://schemas.microsoft.com/office/powerpoint/2010/main" val="331237476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Transfer pricing for tax-exempt organization</a:t>
            </a:r>
            <a:r>
              <a:rPr lang="en-GB" sz="2400" dirty="0"/>
              <a:t> (cont.)</a:t>
            </a:r>
          </a:p>
        </p:txBody>
      </p:sp>
      <p:sp>
        <p:nvSpPr>
          <p:cNvPr id="3" name="Content Placeholder 2"/>
          <p:cNvSpPr>
            <a:spLocks noGrp="1"/>
          </p:cNvSpPr>
          <p:nvPr>
            <p:ph idx="4294967295"/>
          </p:nvPr>
        </p:nvSpPr>
        <p:spPr>
          <a:xfrm>
            <a:off x="457200" y="1142873"/>
            <a:ext cx="8229600" cy="4698977"/>
          </a:xfrm>
        </p:spPr>
        <p:txBody>
          <a:bodyPr/>
          <a:lstStyle/>
          <a:p>
            <a:pPr>
              <a:spcAft>
                <a:spcPts val="600"/>
              </a:spcAft>
            </a:pPr>
            <a:r>
              <a:rPr lang="en-US" dirty="0"/>
              <a:t>Transfer pricing rules are not only applicable for federal tax purposes but for state tax purposes as well:</a:t>
            </a:r>
          </a:p>
          <a:p>
            <a:pPr marL="685800" lvl="1" indent="-342900">
              <a:spcAft>
                <a:spcPts val="600"/>
              </a:spcAft>
            </a:pPr>
            <a:r>
              <a:rPr lang="en-US" dirty="0"/>
              <a:t>Related parties in different states are required to ensure that their intercompany transactions are at arm’s length. </a:t>
            </a:r>
          </a:p>
          <a:p>
            <a:pPr>
              <a:spcAft>
                <a:spcPts val="600"/>
              </a:spcAft>
            </a:pPr>
            <a:r>
              <a:rPr lang="en-US" dirty="0"/>
              <a:t>Transfer pricing rules may apply to intercompany transactions with a JV that meets the control definition under the US transfer pricing regulations. </a:t>
            </a:r>
          </a:p>
          <a:p>
            <a:pPr>
              <a:spcAft>
                <a:spcPts val="600"/>
              </a:spcAft>
            </a:pPr>
            <a:r>
              <a:rPr lang="en-US" dirty="0"/>
              <a:t>For 501(c)(3) private foundations, transfer pricing specialists can assist the tax-exempt group with analyzing existing IRS guidance on the types of services that could qualify for the “personal services” exception from the definition of self-dealing contained in Treas. Reg. Section 4941(d)-3(c)(2).</a:t>
            </a:r>
            <a:endParaRPr lang="en-GB" dirty="0"/>
          </a:p>
        </p:txBody>
      </p:sp>
    </p:spTree>
    <p:extLst>
      <p:ext uri="{BB962C8B-B14F-4D97-AF65-F5344CB8AC3E}">
        <p14:creationId xmlns:p14="http://schemas.microsoft.com/office/powerpoint/2010/main" val="48695229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Transfer pricing documentation</a:t>
            </a:r>
          </a:p>
        </p:txBody>
      </p:sp>
      <p:sp>
        <p:nvSpPr>
          <p:cNvPr id="3" name="Content Placeholder 2"/>
          <p:cNvSpPr>
            <a:spLocks noGrp="1"/>
          </p:cNvSpPr>
          <p:nvPr>
            <p:ph idx="4294967295"/>
          </p:nvPr>
        </p:nvSpPr>
        <p:spPr>
          <a:xfrm>
            <a:off x="457200" y="1142873"/>
            <a:ext cx="8229600" cy="4698977"/>
          </a:xfrm>
        </p:spPr>
        <p:txBody>
          <a:bodyPr/>
          <a:lstStyle/>
          <a:p>
            <a:pPr>
              <a:spcAft>
                <a:spcPts val="600"/>
              </a:spcAft>
            </a:pPr>
            <a:r>
              <a:rPr lang="en-US" dirty="0"/>
              <a:t>It is critical for tax-exempt and taxable entities to provide sufficient documentation support upon the IRS’s transfer pricing audit that its intercompany transactions are in compliance with arm’s-length principles required by the US transfer pricing regulations. </a:t>
            </a:r>
          </a:p>
          <a:p>
            <a:pPr>
              <a:spcAft>
                <a:spcPts val="600"/>
              </a:spcAft>
            </a:pPr>
            <a:r>
              <a:rPr lang="en-US" dirty="0"/>
              <a:t>One of the key supporting documents the IRS would request is timely prepared transfer pricing documentation which tests the arm’s-length nature of the intercompany transactions for a particular year:</a:t>
            </a:r>
          </a:p>
          <a:p>
            <a:pPr marL="685800" lvl="1" indent="-342900">
              <a:spcAft>
                <a:spcPts val="600"/>
              </a:spcAft>
            </a:pPr>
            <a:r>
              <a:rPr lang="en-US" dirty="0"/>
              <a:t>In the US, transfer pricing documentation is required to be prepared contemporaneously with the tax return filing in order to have penalty protection.</a:t>
            </a:r>
          </a:p>
          <a:p>
            <a:pPr marL="685800" lvl="1" indent="-342900">
              <a:spcAft>
                <a:spcPts val="600"/>
              </a:spcAft>
            </a:pPr>
            <a:r>
              <a:rPr lang="en-US" dirty="0"/>
              <a:t>Transfer pricing documentation is required to include 10 principal documents which generally cover company overview, industry factors, function and risk descriptions, and economic analysis for the specific intercompany transactions. </a:t>
            </a:r>
          </a:p>
        </p:txBody>
      </p:sp>
    </p:spTree>
    <p:extLst>
      <p:ext uri="{BB962C8B-B14F-4D97-AF65-F5344CB8AC3E}">
        <p14:creationId xmlns:p14="http://schemas.microsoft.com/office/powerpoint/2010/main" val="15130220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Agenda</a:t>
            </a:r>
          </a:p>
        </p:txBody>
      </p:sp>
      <p:grpSp>
        <p:nvGrpSpPr>
          <p:cNvPr id="56" name="Group 55">
            <a:extLst>
              <a:ext uri="{FF2B5EF4-FFF2-40B4-BE49-F238E27FC236}">
                <a16:creationId xmlns:a16="http://schemas.microsoft.com/office/drawing/2014/main" id="{72BEBB32-9709-4943-9CD1-DFDF43A6CBEF}"/>
              </a:ext>
            </a:extLst>
          </p:cNvPr>
          <p:cNvGrpSpPr/>
          <p:nvPr/>
        </p:nvGrpSpPr>
        <p:grpSpPr>
          <a:xfrm>
            <a:off x="503050" y="1075262"/>
            <a:ext cx="8198894" cy="4839557"/>
            <a:chOff x="503050" y="941450"/>
            <a:chExt cx="8198894" cy="4839557"/>
          </a:xfrm>
        </p:grpSpPr>
        <p:grpSp>
          <p:nvGrpSpPr>
            <p:cNvPr id="13" name="Group 12">
              <a:extLst>
                <a:ext uri="{FF2B5EF4-FFF2-40B4-BE49-F238E27FC236}">
                  <a16:creationId xmlns:a16="http://schemas.microsoft.com/office/drawing/2014/main" id="{9D34D14B-3959-4ED2-A21B-F3A84813FF96}"/>
                </a:ext>
              </a:extLst>
            </p:cNvPr>
            <p:cNvGrpSpPr/>
            <p:nvPr/>
          </p:nvGrpSpPr>
          <p:grpSpPr>
            <a:xfrm>
              <a:off x="1242797" y="1262887"/>
              <a:ext cx="7444004" cy="280246"/>
              <a:chOff x="1242797" y="1277627"/>
              <a:chExt cx="7444004" cy="313613"/>
            </a:xfrm>
            <a:solidFill>
              <a:srgbClr val="747480"/>
            </a:solidFill>
          </p:grpSpPr>
          <p:sp>
            <p:nvSpPr>
              <p:cNvPr id="6" name="Rectangle 6">
                <a:extLst>
                  <a:ext uri="{FF2B5EF4-FFF2-40B4-BE49-F238E27FC236}">
                    <a16:creationId xmlns:a16="http://schemas.microsoft.com/office/drawing/2014/main" id="{3D996B3C-6B33-434B-B480-F70C0433DDC4}"/>
                  </a:ext>
                </a:extLst>
              </p:cNvPr>
              <p:cNvSpPr>
                <a:spLocks noChangeArrowheads="1"/>
              </p:cNvSpPr>
              <p:nvPr/>
            </p:nvSpPr>
            <p:spPr bwMode="auto">
              <a:xfrm>
                <a:off x="2028501" y="1277627"/>
                <a:ext cx="6658300" cy="310896"/>
              </a:xfrm>
              <a:prstGeom prst="rect">
                <a:avLst/>
              </a:prstGeom>
              <a:solidFill>
                <a:srgbClr val="747480"/>
              </a:solidFill>
              <a:ln w="19050">
                <a:noFill/>
                <a:miter lim="800000"/>
                <a:headEnd type="none" w="sm" len="sm"/>
                <a:tailEnd type="none" w="sm" len="sm"/>
              </a:ln>
            </p:spPr>
            <p:txBody>
              <a:bodyPr wrap="none" lIns="89317" tIns="44659" rIns="89317" bIns="44659" anchor="ctr">
                <a:noAutofit/>
              </a:bodyPr>
              <a:lstStyle/>
              <a:p>
                <a:pPr eaLnBrk="0" hangingPunct="0">
                  <a:spcBef>
                    <a:spcPts val="432"/>
                  </a:spcBef>
                  <a:buClr>
                    <a:schemeClr val="tx2"/>
                  </a:buClr>
                  <a:buSzPct val="70000"/>
                  <a:defRPr/>
                </a:pPr>
                <a:r>
                  <a:rPr lang="en-IN" sz="1400" dirty="0">
                    <a:solidFill>
                      <a:schemeClr val="bg1"/>
                    </a:solidFill>
                    <a:latin typeface="Arial" panose="020B0604020202020204" pitchFamily="34" charset="0"/>
                    <a:cs typeface="Arial" panose="020B0604020202020204" pitchFamily="34" charset="0"/>
                  </a:rPr>
                  <a:t>Basic information on various wholly owned structures</a:t>
                </a:r>
              </a:p>
            </p:txBody>
          </p:sp>
          <p:sp>
            <p:nvSpPr>
              <p:cNvPr id="8" name="Pentagon 16">
                <a:extLst>
                  <a:ext uri="{FF2B5EF4-FFF2-40B4-BE49-F238E27FC236}">
                    <a16:creationId xmlns:a16="http://schemas.microsoft.com/office/drawing/2014/main" id="{CA6AB39F-9634-49AA-8886-024C9954012C}"/>
                  </a:ext>
                </a:extLst>
              </p:cNvPr>
              <p:cNvSpPr/>
              <p:nvPr/>
            </p:nvSpPr>
            <p:spPr>
              <a:xfrm>
                <a:off x="1242797" y="1280344"/>
                <a:ext cx="687320" cy="310896"/>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89317" tIns="44659" rIns="89317" bIns="44659" anchor="ctr">
                <a:noAutofit/>
              </a:bodyPr>
              <a:lstStyle/>
              <a:p>
                <a:pPr algn="ctr" eaLnBrk="0" hangingPunct="0">
                  <a:spcBef>
                    <a:spcPts val="432"/>
                  </a:spcBef>
                  <a:buClr>
                    <a:schemeClr val="tx2"/>
                  </a:buClr>
                  <a:buSzPct val="70000"/>
                </a:pPr>
                <a:r>
                  <a:rPr lang="en-US" sz="1400" dirty="0">
                    <a:solidFill>
                      <a:schemeClr val="bg1"/>
                    </a:solidFill>
                    <a:latin typeface="Arial" panose="020B0604020202020204" pitchFamily="34" charset="0"/>
                    <a:cs typeface="Arial" panose="020B0604020202020204" pitchFamily="34" charset="0"/>
                  </a:rPr>
                  <a:t>A</a:t>
                </a:r>
              </a:p>
            </p:txBody>
          </p:sp>
        </p:grpSp>
        <p:grpSp>
          <p:nvGrpSpPr>
            <p:cNvPr id="14" name="Group 13">
              <a:extLst>
                <a:ext uri="{FF2B5EF4-FFF2-40B4-BE49-F238E27FC236}">
                  <a16:creationId xmlns:a16="http://schemas.microsoft.com/office/drawing/2014/main" id="{EBB30254-2AF9-4FE3-B3DE-09A070BC9215}"/>
                </a:ext>
              </a:extLst>
            </p:cNvPr>
            <p:cNvGrpSpPr/>
            <p:nvPr/>
          </p:nvGrpSpPr>
          <p:grpSpPr>
            <a:xfrm>
              <a:off x="503050" y="2246107"/>
              <a:ext cx="8188513" cy="277507"/>
              <a:chOff x="503050" y="2378705"/>
              <a:chExt cx="8188513" cy="310548"/>
            </a:xfrm>
            <a:solidFill>
              <a:srgbClr val="FFE600"/>
            </a:solidFill>
          </p:grpSpPr>
          <p:sp>
            <p:nvSpPr>
              <p:cNvPr id="7" name="Pentagon 9">
                <a:extLst>
                  <a:ext uri="{FF2B5EF4-FFF2-40B4-BE49-F238E27FC236}">
                    <a16:creationId xmlns:a16="http://schemas.microsoft.com/office/drawing/2014/main" id="{860F72EF-D8B6-476F-ACA1-660FCE150B5F}"/>
                  </a:ext>
                </a:extLst>
              </p:cNvPr>
              <p:cNvSpPr/>
              <p:nvPr/>
            </p:nvSpPr>
            <p:spPr>
              <a:xfrm>
                <a:off x="503050" y="2378705"/>
                <a:ext cx="687320" cy="307577"/>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89317" tIns="44659" rIns="89317" bIns="44659" anchor="ctr">
                <a:noAutofit/>
              </a:bodyPr>
              <a:lstStyle/>
              <a:p>
                <a:pPr algn="ctr" eaLnBrk="0" hangingPunct="0">
                  <a:spcBef>
                    <a:spcPts val="432"/>
                  </a:spcBef>
                  <a:buClr>
                    <a:schemeClr val="tx2"/>
                  </a:buClr>
                  <a:buSzPct val="70000"/>
                  <a:defRPr/>
                </a:pPr>
                <a:r>
                  <a:rPr lang="en-US" sz="1400" dirty="0">
                    <a:solidFill>
                      <a:srgbClr val="2E2E38"/>
                    </a:solidFill>
                    <a:latin typeface="Arial" panose="020B0604020202020204" pitchFamily="34" charset="0"/>
                    <a:cs typeface="Arial" panose="020B0604020202020204" pitchFamily="34" charset="0"/>
                  </a:rPr>
                  <a:t>3</a:t>
                </a:r>
              </a:p>
            </p:txBody>
          </p:sp>
          <p:sp>
            <p:nvSpPr>
              <p:cNvPr id="10" name="Rectangle 6">
                <a:extLst>
                  <a:ext uri="{FF2B5EF4-FFF2-40B4-BE49-F238E27FC236}">
                    <a16:creationId xmlns:a16="http://schemas.microsoft.com/office/drawing/2014/main" id="{0FAD97FA-DD3B-4D05-A375-C7D6619CAE85}"/>
                  </a:ext>
                </a:extLst>
              </p:cNvPr>
              <p:cNvSpPr>
                <a:spLocks noChangeArrowheads="1"/>
              </p:cNvSpPr>
              <p:nvPr/>
            </p:nvSpPr>
            <p:spPr bwMode="auto">
              <a:xfrm>
                <a:off x="1242797" y="2381676"/>
                <a:ext cx="7448766" cy="307577"/>
              </a:xfrm>
              <a:prstGeom prst="rect">
                <a:avLst/>
              </a:prstGeom>
              <a:grpFill/>
              <a:ln w="19050">
                <a:noFill/>
                <a:miter lim="800000"/>
                <a:headEnd type="none" w="sm" len="sm"/>
                <a:tailEnd type="none" w="sm" len="sm"/>
              </a:ln>
            </p:spPr>
            <p:txBody>
              <a:bodyPr wrap="none" lIns="89317" tIns="44659" rIns="89317" bIns="44659" anchor="ctr">
                <a:noAutofit/>
              </a:bodyPr>
              <a:lstStyle/>
              <a:p>
                <a:r>
                  <a:rPr lang="en-US" sz="1400" dirty="0">
                    <a:solidFill>
                      <a:srgbClr val="2E2E38"/>
                    </a:solidFill>
                    <a:latin typeface="Arial" panose="020B0604020202020204" pitchFamily="34" charset="0"/>
                    <a:cs typeface="Arial" panose="020B0604020202020204" pitchFamily="34" charset="0"/>
                  </a:rPr>
                  <a:t>Interests in nonstock, nonprofit entities</a:t>
                </a:r>
                <a:endParaRPr lang="en-GB" sz="1400" dirty="0">
                  <a:solidFill>
                    <a:srgbClr val="2E2E38"/>
                  </a:solidFill>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DCC89BFA-D5D2-4AEB-AED8-657A9F0C84B6}"/>
                </a:ext>
              </a:extLst>
            </p:cNvPr>
            <p:cNvGrpSpPr/>
            <p:nvPr/>
          </p:nvGrpSpPr>
          <p:grpSpPr>
            <a:xfrm>
              <a:off x="503050" y="941450"/>
              <a:ext cx="8183751" cy="277818"/>
              <a:chOff x="503050" y="918318"/>
              <a:chExt cx="8183751" cy="310896"/>
            </a:xfrm>
            <a:solidFill>
              <a:srgbClr val="FFE600"/>
            </a:solidFill>
          </p:grpSpPr>
          <p:sp>
            <p:nvSpPr>
              <p:cNvPr id="11" name="Pentagon 9">
                <a:extLst>
                  <a:ext uri="{FF2B5EF4-FFF2-40B4-BE49-F238E27FC236}">
                    <a16:creationId xmlns:a16="http://schemas.microsoft.com/office/drawing/2014/main" id="{AAF6A9C6-B770-4F24-A359-1A232B4595BB}"/>
                  </a:ext>
                </a:extLst>
              </p:cNvPr>
              <p:cNvSpPr/>
              <p:nvPr/>
            </p:nvSpPr>
            <p:spPr>
              <a:xfrm>
                <a:off x="503050" y="918318"/>
                <a:ext cx="687320" cy="307577"/>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89317" tIns="44659" rIns="89317" bIns="44659" anchor="ctr">
                <a:noAutofit/>
              </a:bodyPr>
              <a:lstStyle/>
              <a:p>
                <a:pPr algn="ctr" eaLnBrk="0" hangingPunct="0">
                  <a:spcBef>
                    <a:spcPts val="432"/>
                  </a:spcBef>
                  <a:buClr>
                    <a:schemeClr val="tx2"/>
                  </a:buClr>
                  <a:buSzPct val="70000"/>
                  <a:defRPr/>
                </a:pPr>
                <a:r>
                  <a:rPr lang="en-US" sz="1400" dirty="0">
                    <a:solidFill>
                      <a:srgbClr val="2E2E38"/>
                    </a:solidFill>
                    <a:latin typeface="Arial" panose="020B0604020202020204" pitchFamily="34" charset="0"/>
                    <a:cs typeface="Arial" panose="020B0604020202020204" pitchFamily="34" charset="0"/>
                  </a:rPr>
                  <a:t>1</a:t>
                </a:r>
              </a:p>
            </p:txBody>
          </p:sp>
          <p:sp>
            <p:nvSpPr>
              <p:cNvPr id="12" name="Rectangle 6">
                <a:extLst>
                  <a:ext uri="{FF2B5EF4-FFF2-40B4-BE49-F238E27FC236}">
                    <a16:creationId xmlns:a16="http://schemas.microsoft.com/office/drawing/2014/main" id="{2D9CE292-5814-453F-9CA5-C9AD3C904310}"/>
                  </a:ext>
                </a:extLst>
              </p:cNvPr>
              <p:cNvSpPr>
                <a:spLocks noChangeArrowheads="1"/>
              </p:cNvSpPr>
              <p:nvPr/>
            </p:nvSpPr>
            <p:spPr bwMode="auto">
              <a:xfrm>
                <a:off x="1238035" y="918318"/>
                <a:ext cx="7448766" cy="310896"/>
              </a:xfrm>
              <a:prstGeom prst="rect">
                <a:avLst/>
              </a:prstGeom>
              <a:grpFill/>
              <a:ln w="19050">
                <a:noFill/>
                <a:miter lim="800000"/>
                <a:headEnd type="none" w="sm" len="sm"/>
                <a:tailEnd type="none" w="sm" len="sm"/>
              </a:ln>
            </p:spPr>
            <p:txBody>
              <a:bodyPr wrap="none" lIns="89317" tIns="44659" rIns="89317" bIns="44659" anchor="ctr">
                <a:noAutofit/>
              </a:bodyPr>
              <a:lstStyle/>
              <a:p>
                <a:pPr eaLnBrk="0" hangingPunct="0">
                  <a:spcBef>
                    <a:spcPts val="432"/>
                  </a:spcBef>
                  <a:spcAft>
                    <a:spcPts val="0"/>
                  </a:spcAft>
                  <a:buClr>
                    <a:schemeClr val="tx2"/>
                  </a:buClr>
                  <a:buSzPct val="70000"/>
                  <a:defRPr/>
                </a:pPr>
                <a:r>
                  <a:rPr lang="en-US" sz="1400" dirty="0">
                    <a:solidFill>
                      <a:srgbClr val="2E2E38"/>
                    </a:solidFill>
                    <a:latin typeface="Arial" panose="020B0604020202020204" pitchFamily="34" charset="0"/>
                    <a:cs typeface="Arial" panose="020B0604020202020204" pitchFamily="34" charset="0"/>
                  </a:rPr>
                  <a:t>Choice of entity for tax-exempt organization subsidiaries:</a:t>
                </a:r>
              </a:p>
            </p:txBody>
          </p:sp>
        </p:grpSp>
        <p:grpSp>
          <p:nvGrpSpPr>
            <p:cNvPr id="16" name="Group 15">
              <a:extLst>
                <a:ext uri="{FF2B5EF4-FFF2-40B4-BE49-F238E27FC236}">
                  <a16:creationId xmlns:a16="http://schemas.microsoft.com/office/drawing/2014/main" id="{C9B69B4E-5DE2-4C6F-AD8C-51A0A415E4D1}"/>
                </a:ext>
              </a:extLst>
            </p:cNvPr>
            <p:cNvGrpSpPr/>
            <p:nvPr/>
          </p:nvGrpSpPr>
          <p:grpSpPr>
            <a:xfrm>
              <a:off x="1242797" y="1594249"/>
              <a:ext cx="7448766" cy="277818"/>
              <a:chOff x="1242797" y="1273929"/>
              <a:chExt cx="7448766" cy="310896"/>
            </a:xfrm>
            <a:solidFill>
              <a:srgbClr val="747480"/>
            </a:solidFill>
          </p:grpSpPr>
          <p:sp>
            <p:nvSpPr>
              <p:cNvPr id="17" name="Rectangle 6">
                <a:extLst>
                  <a:ext uri="{FF2B5EF4-FFF2-40B4-BE49-F238E27FC236}">
                    <a16:creationId xmlns:a16="http://schemas.microsoft.com/office/drawing/2014/main" id="{4DC2DCCC-646C-4BE6-8127-026A413065C8}"/>
                  </a:ext>
                </a:extLst>
              </p:cNvPr>
              <p:cNvSpPr>
                <a:spLocks noChangeArrowheads="1"/>
              </p:cNvSpPr>
              <p:nvPr/>
            </p:nvSpPr>
            <p:spPr bwMode="auto">
              <a:xfrm>
                <a:off x="2033263" y="1273929"/>
                <a:ext cx="6658300" cy="310896"/>
              </a:xfrm>
              <a:prstGeom prst="rect">
                <a:avLst/>
              </a:prstGeom>
              <a:grpFill/>
              <a:ln w="19050">
                <a:noFill/>
                <a:miter lim="800000"/>
                <a:headEnd type="none" w="sm" len="sm"/>
                <a:tailEnd type="none" w="sm" len="sm"/>
              </a:ln>
            </p:spPr>
            <p:txBody>
              <a:bodyPr wrap="none" lIns="89317" tIns="44659" rIns="89317" bIns="44659" anchor="ctr">
                <a:noAutofit/>
              </a:bodyPr>
              <a:lstStyle/>
              <a:p>
                <a:pPr eaLnBrk="0" hangingPunct="0">
                  <a:spcBef>
                    <a:spcPts val="432"/>
                  </a:spcBef>
                  <a:buClr>
                    <a:schemeClr val="tx2"/>
                  </a:buClr>
                  <a:buSzPct val="70000"/>
                  <a:defRPr/>
                </a:pPr>
                <a:r>
                  <a:rPr lang="en-IN" sz="1400" dirty="0">
                    <a:solidFill>
                      <a:schemeClr val="bg1"/>
                    </a:solidFill>
                    <a:latin typeface="Arial" panose="020B0604020202020204" pitchFamily="34" charset="0"/>
                    <a:cs typeface="Arial" panose="020B0604020202020204" pitchFamily="34" charset="0"/>
                  </a:rPr>
                  <a:t>Considerations and options when choosing a structure</a:t>
                </a:r>
              </a:p>
            </p:txBody>
          </p:sp>
          <p:sp>
            <p:nvSpPr>
              <p:cNvPr id="18" name="Pentagon 16">
                <a:extLst>
                  <a:ext uri="{FF2B5EF4-FFF2-40B4-BE49-F238E27FC236}">
                    <a16:creationId xmlns:a16="http://schemas.microsoft.com/office/drawing/2014/main" id="{2CCE4D7A-545A-4034-B3AB-1E015E7DC352}"/>
                  </a:ext>
                </a:extLst>
              </p:cNvPr>
              <p:cNvSpPr/>
              <p:nvPr/>
            </p:nvSpPr>
            <p:spPr>
              <a:xfrm>
                <a:off x="1242797" y="1273929"/>
                <a:ext cx="687320" cy="310896"/>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89317" tIns="44659" rIns="89317" bIns="44659" anchor="ctr">
                <a:noAutofit/>
              </a:bodyPr>
              <a:lstStyle/>
              <a:p>
                <a:pPr algn="ctr" eaLnBrk="0" hangingPunct="0">
                  <a:spcBef>
                    <a:spcPts val="432"/>
                  </a:spcBef>
                  <a:buClr>
                    <a:schemeClr val="tx2"/>
                  </a:buClr>
                  <a:buSzPct val="70000"/>
                </a:pPr>
                <a:r>
                  <a:rPr lang="en-US" sz="1400" dirty="0">
                    <a:solidFill>
                      <a:schemeClr val="bg1"/>
                    </a:solidFill>
                    <a:latin typeface="Arial" panose="020B0604020202020204" pitchFamily="34" charset="0"/>
                    <a:cs typeface="Arial" panose="020B0604020202020204" pitchFamily="34" charset="0"/>
                  </a:rPr>
                  <a:t>B</a:t>
                </a:r>
              </a:p>
            </p:txBody>
          </p:sp>
        </p:grpSp>
        <p:grpSp>
          <p:nvGrpSpPr>
            <p:cNvPr id="22" name="Group 21">
              <a:extLst>
                <a:ext uri="{FF2B5EF4-FFF2-40B4-BE49-F238E27FC236}">
                  <a16:creationId xmlns:a16="http://schemas.microsoft.com/office/drawing/2014/main" id="{AF26A7B5-E8F5-4C56-97A0-35F6114036E5}"/>
                </a:ext>
              </a:extLst>
            </p:cNvPr>
            <p:cNvGrpSpPr/>
            <p:nvPr/>
          </p:nvGrpSpPr>
          <p:grpSpPr>
            <a:xfrm>
              <a:off x="503050" y="1923669"/>
              <a:ext cx="8188513" cy="274852"/>
              <a:chOff x="503050" y="523141"/>
              <a:chExt cx="8188513" cy="307577"/>
            </a:xfrm>
            <a:solidFill>
              <a:srgbClr val="FFE600"/>
            </a:solidFill>
          </p:grpSpPr>
          <p:sp>
            <p:nvSpPr>
              <p:cNvPr id="23" name="Pentagon 9">
                <a:extLst>
                  <a:ext uri="{FF2B5EF4-FFF2-40B4-BE49-F238E27FC236}">
                    <a16:creationId xmlns:a16="http://schemas.microsoft.com/office/drawing/2014/main" id="{0C29EF2F-693D-4E29-B486-1D083EF9B366}"/>
                  </a:ext>
                </a:extLst>
              </p:cNvPr>
              <p:cNvSpPr/>
              <p:nvPr/>
            </p:nvSpPr>
            <p:spPr>
              <a:xfrm>
                <a:off x="503050" y="523141"/>
                <a:ext cx="687320" cy="307577"/>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89317" tIns="44659" rIns="89317" bIns="44659" anchor="ctr">
                <a:noAutofit/>
              </a:bodyPr>
              <a:lstStyle/>
              <a:p>
                <a:pPr algn="ctr" eaLnBrk="0" hangingPunct="0">
                  <a:spcBef>
                    <a:spcPts val="432"/>
                  </a:spcBef>
                  <a:buClr>
                    <a:schemeClr val="tx2"/>
                  </a:buClr>
                  <a:buSzPct val="70000"/>
                  <a:defRPr/>
                </a:pPr>
                <a:r>
                  <a:rPr lang="en-US" sz="1400" dirty="0">
                    <a:solidFill>
                      <a:srgbClr val="2E2E38"/>
                    </a:solidFill>
                    <a:latin typeface="Arial" panose="020B0604020202020204" pitchFamily="34" charset="0"/>
                    <a:cs typeface="Arial" panose="020B0604020202020204" pitchFamily="34" charset="0"/>
                  </a:rPr>
                  <a:t>2</a:t>
                </a:r>
              </a:p>
            </p:txBody>
          </p:sp>
          <p:sp>
            <p:nvSpPr>
              <p:cNvPr id="24" name="Rectangle 6">
                <a:extLst>
                  <a:ext uri="{FF2B5EF4-FFF2-40B4-BE49-F238E27FC236}">
                    <a16:creationId xmlns:a16="http://schemas.microsoft.com/office/drawing/2014/main" id="{764D5819-0CA6-4EB1-AC02-C5E7049A4B16}"/>
                  </a:ext>
                </a:extLst>
              </p:cNvPr>
              <p:cNvSpPr>
                <a:spLocks noChangeArrowheads="1"/>
              </p:cNvSpPr>
              <p:nvPr/>
            </p:nvSpPr>
            <p:spPr bwMode="auto">
              <a:xfrm>
                <a:off x="1242797" y="523141"/>
                <a:ext cx="7448766" cy="307577"/>
              </a:xfrm>
              <a:prstGeom prst="rect">
                <a:avLst/>
              </a:prstGeom>
              <a:grpFill/>
              <a:ln w="19050">
                <a:noFill/>
                <a:miter lim="800000"/>
                <a:headEnd type="none" w="sm" len="sm"/>
                <a:tailEnd type="none" w="sm" len="sm"/>
              </a:ln>
            </p:spPr>
            <p:txBody>
              <a:bodyPr wrap="none" lIns="89317" tIns="44659" rIns="89317" bIns="44659" anchor="ctr">
                <a:noAutofit/>
              </a:bodyPr>
              <a:lstStyle/>
              <a:p>
                <a:pPr eaLnBrk="0" hangingPunct="0">
                  <a:spcBef>
                    <a:spcPts val="432"/>
                  </a:spcBef>
                  <a:spcAft>
                    <a:spcPts val="0"/>
                  </a:spcAft>
                  <a:buClr>
                    <a:schemeClr val="tx2"/>
                  </a:buClr>
                  <a:buSzPct val="70000"/>
                  <a:defRPr/>
                </a:pPr>
                <a:r>
                  <a:rPr lang="en-US" sz="1400" dirty="0">
                    <a:solidFill>
                      <a:srgbClr val="2E2E38"/>
                    </a:solidFill>
                    <a:latin typeface="Arial" panose="020B0604020202020204" pitchFamily="34" charset="0"/>
                    <a:cs typeface="Arial" panose="020B0604020202020204" pitchFamily="34" charset="0"/>
                  </a:rPr>
                  <a:t>Exit strategies for tax-exempt organization subsidiaries </a:t>
                </a:r>
              </a:p>
            </p:txBody>
          </p:sp>
        </p:grpSp>
        <p:grpSp>
          <p:nvGrpSpPr>
            <p:cNvPr id="25" name="Group 24">
              <a:extLst>
                <a:ext uri="{FF2B5EF4-FFF2-40B4-BE49-F238E27FC236}">
                  <a16:creationId xmlns:a16="http://schemas.microsoft.com/office/drawing/2014/main" id="{E3B3F074-8180-47ED-8098-96EE3AD7B9D8}"/>
                </a:ext>
              </a:extLst>
            </p:cNvPr>
            <p:cNvGrpSpPr/>
            <p:nvPr/>
          </p:nvGrpSpPr>
          <p:grpSpPr>
            <a:xfrm>
              <a:off x="503050" y="3873782"/>
              <a:ext cx="8198894" cy="286577"/>
              <a:chOff x="503050" y="2705037"/>
              <a:chExt cx="8198894" cy="320697"/>
            </a:xfrm>
            <a:solidFill>
              <a:srgbClr val="FFE600"/>
            </a:solidFill>
          </p:grpSpPr>
          <p:sp>
            <p:nvSpPr>
              <p:cNvPr id="26" name="Pentagon 9">
                <a:extLst>
                  <a:ext uri="{FF2B5EF4-FFF2-40B4-BE49-F238E27FC236}">
                    <a16:creationId xmlns:a16="http://schemas.microsoft.com/office/drawing/2014/main" id="{1F9B5D1B-8C72-4A1C-98B6-9B47C2ED0D45}"/>
                  </a:ext>
                </a:extLst>
              </p:cNvPr>
              <p:cNvSpPr/>
              <p:nvPr/>
            </p:nvSpPr>
            <p:spPr>
              <a:xfrm>
                <a:off x="503050" y="2718158"/>
                <a:ext cx="687320" cy="307576"/>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89317" tIns="44659" rIns="89317" bIns="44659" anchor="ctr">
                <a:noAutofit/>
              </a:bodyPr>
              <a:lstStyle/>
              <a:p>
                <a:pPr algn="ctr" eaLnBrk="0" hangingPunct="0">
                  <a:spcBef>
                    <a:spcPts val="432"/>
                  </a:spcBef>
                  <a:buClr>
                    <a:schemeClr val="tx2"/>
                  </a:buClr>
                  <a:buSzPct val="70000"/>
                  <a:defRPr/>
                </a:pPr>
                <a:r>
                  <a:rPr lang="en-US" sz="1400" dirty="0">
                    <a:solidFill>
                      <a:srgbClr val="2E2E38"/>
                    </a:solidFill>
                    <a:latin typeface="Arial" panose="020B0604020202020204" pitchFamily="34" charset="0"/>
                    <a:cs typeface="Arial" panose="020B0604020202020204" pitchFamily="34" charset="0"/>
                  </a:rPr>
                  <a:t>7</a:t>
                </a:r>
              </a:p>
            </p:txBody>
          </p:sp>
          <p:sp>
            <p:nvSpPr>
              <p:cNvPr id="27" name="Rectangle 6">
                <a:extLst>
                  <a:ext uri="{FF2B5EF4-FFF2-40B4-BE49-F238E27FC236}">
                    <a16:creationId xmlns:a16="http://schemas.microsoft.com/office/drawing/2014/main" id="{C6739639-9981-4D44-B4EF-AB8A53559663}"/>
                  </a:ext>
                </a:extLst>
              </p:cNvPr>
              <p:cNvSpPr>
                <a:spLocks noChangeArrowheads="1"/>
              </p:cNvSpPr>
              <p:nvPr/>
            </p:nvSpPr>
            <p:spPr bwMode="auto">
              <a:xfrm>
                <a:off x="1253178" y="2705037"/>
                <a:ext cx="7448766" cy="310896"/>
              </a:xfrm>
              <a:prstGeom prst="rect">
                <a:avLst/>
              </a:prstGeom>
              <a:grpFill/>
              <a:ln w="19050">
                <a:noFill/>
                <a:miter lim="800000"/>
                <a:headEnd type="none" w="sm" len="sm"/>
                <a:tailEnd type="none" w="sm" len="sm"/>
              </a:ln>
            </p:spPr>
            <p:txBody>
              <a:bodyPr wrap="none" lIns="89317" tIns="44659" rIns="89317" bIns="44659" anchor="ctr">
                <a:noAutofit/>
              </a:bodyPr>
              <a:lstStyle/>
              <a:p>
                <a:pPr eaLnBrk="0" hangingPunct="0">
                  <a:spcBef>
                    <a:spcPts val="432"/>
                  </a:spcBef>
                  <a:spcAft>
                    <a:spcPts val="0"/>
                  </a:spcAft>
                  <a:buClr>
                    <a:schemeClr val="tx2"/>
                  </a:buClr>
                  <a:buSzPct val="70000"/>
                  <a:defRPr/>
                </a:pPr>
                <a:r>
                  <a:rPr lang="en-US" sz="1400" dirty="0">
                    <a:solidFill>
                      <a:srgbClr val="2E2E38"/>
                    </a:solidFill>
                    <a:latin typeface="Arial" panose="020B0604020202020204" pitchFamily="34" charset="0"/>
                    <a:cs typeface="Arial" panose="020B0604020202020204" pitchFamily="34" charset="0"/>
                  </a:rPr>
                  <a:t>Joint ventures: </a:t>
                </a:r>
              </a:p>
            </p:txBody>
          </p:sp>
        </p:grpSp>
        <p:grpSp>
          <p:nvGrpSpPr>
            <p:cNvPr id="28" name="Group 27">
              <a:extLst>
                <a:ext uri="{FF2B5EF4-FFF2-40B4-BE49-F238E27FC236}">
                  <a16:creationId xmlns:a16="http://schemas.microsoft.com/office/drawing/2014/main" id="{4B420AE3-F27C-483A-B3EC-C82534E6F17A}"/>
                </a:ext>
              </a:extLst>
            </p:cNvPr>
            <p:cNvGrpSpPr/>
            <p:nvPr/>
          </p:nvGrpSpPr>
          <p:grpSpPr>
            <a:xfrm>
              <a:off x="1242797" y="4199429"/>
              <a:ext cx="7459147" cy="277818"/>
              <a:chOff x="1242797" y="3069069"/>
              <a:chExt cx="7459147" cy="310896"/>
            </a:xfrm>
            <a:solidFill>
              <a:srgbClr val="747480"/>
            </a:solidFill>
          </p:grpSpPr>
          <p:sp>
            <p:nvSpPr>
              <p:cNvPr id="29" name="Rectangle 6">
                <a:extLst>
                  <a:ext uri="{FF2B5EF4-FFF2-40B4-BE49-F238E27FC236}">
                    <a16:creationId xmlns:a16="http://schemas.microsoft.com/office/drawing/2014/main" id="{8A3616B4-3577-400A-A2A1-1BB883896E8C}"/>
                  </a:ext>
                </a:extLst>
              </p:cNvPr>
              <p:cNvSpPr>
                <a:spLocks noChangeArrowheads="1"/>
              </p:cNvSpPr>
              <p:nvPr/>
            </p:nvSpPr>
            <p:spPr bwMode="auto">
              <a:xfrm>
                <a:off x="2043644" y="3069069"/>
                <a:ext cx="6658300" cy="310896"/>
              </a:xfrm>
              <a:prstGeom prst="rect">
                <a:avLst/>
              </a:prstGeom>
              <a:grpFill/>
              <a:ln w="19050">
                <a:noFill/>
                <a:miter lim="800000"/>
                <a:headEnd type="none" w="sm" len="sm"/>
                <a:tailEnd type="none" w="sm" len="sm"/>
              </a:ln>
            </p:spPr>
            <p:txBody>
              <a:bodyPr wrap="none" lIns="89317" tIns="44659" rIns="89317" bIns="44659" anchor="ctr">
                <a:noAutofit/>
              </a:bodyPr>
              <a:lstStyle/>
              <a:p>
                <a:pPr eaLnBrk="0" hangingPunct="0">
                  <a:spcBef>
                    <a:spcPts val="432"/>
                  </a:spcBef>
                  <a:buClr>
                    <a:schemeClr val="tx2"/>
                  </a:buClr>
                  <a:buSzPct val="70000"/>
                  <a:defRPr/>
                </a:pPr>
                <a:r>
                  <a:rPr lang="en-IN" sz="1400" dirty="0">
                    <a:solidFill>
                      <a:schemeClr val="bg1"/>
                    </a:solidFill>
                    <a:latin typeface="Arial" panose="020B0604020202020204" pitchFamily="34" charset="0"/>
                    <a:cs typeface="Arial" panose="020B0604020202020204" pitchFamily="34" charset="0"/>
                  </a:rPr>
                  <a:t>Considerations and options when choosing a structure</a:t>
                </a:r>
              </a:p>
            </p:txBody>
          </p:sp>
          <p:sp>
            <p:nvSpPr>
              <p:cNvPr id="30" name="Pentagon 16">
                <a:extLst>
                  <a:ext uri="{FF2B5EF4-FFF2-40B4-BE49-F238E27FC236}">
                    <a16:creationId xmlns:a16="http://schemas.microsoft.com/office/drawing/2014/main" id="{2CCC6CED-424D-4FF6-9E5B-186F526A3E96}"/>
                  </a:ext>
                </a:extLst>
              </p:cNvPr>
              <p:cNvSpPr/>
              <p:nvPr/>
            </p:nvSpPr>
            <p:spPr>
              <a:xfrm>
                <a:off x="1242797" y="3069069"/>
                <a:ext cx="687320" cy="310896"/>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89317" tIns="44659" rIns="89317" bIns="44659" anchor="ctr">
                <a:noAutofit/>
              </a:bodyPr>
              <a:lstStyle/>
              <a:p>
                <a:pPr algn="ctr" eaLnBrk="0" hangingPunct="0">
                  <a:spcBef>
                    <a:spcPts val="432"/>
                  </a:spcBef>
                  <a:buClr>
                    <a:schemeClr val="tx2"/>
                  </a:buClr>
                  <a:buSzPct val="70000"/>
                </a:pPr>
                <a:r>
                  <a:rPr lang="en-US" sz="1400" dirty="0">
                    <a:solidFill>
                      <a:schemeClr val="bg1"/>
                    </a:solidFill>
                    <a:latin typeface="Arial" panose="020B0604020202020204" pitchFamily="34" charset="0"/>
                    <a:cs typeface="Arial" panose="020B0604020202020204" pitchFamily="34" charset="0"/>
                  </a:rPr>
                  <a:t>A</a:t>
                </a:r>
              </a:p>
            </p:txBody>
          </p:sp>
        </p:grpSp>
        <p:grpSp>
          <p:nvGrpSpPr>
            <p:cNvPr id="31" name="Group 30">
              <a:extLst>
                <a:ext uri="{FF2B5EF4-FFF2-40B4-BE49-F238E27FC236}">
                  <a16:creationId xmlns:a16="http://schemas.microsoft.com/office/drawing/2014/main" id="{EFABC938-DA9F-4332-82D7-6E951EBF3960}"/>
                </a:ext>
              </a:extLst>
            </p:cNvPr>
            <p:cNvGrpSpPr/>
            <p:nvPr/>
          </p:nvGrpSpPr>
          <p:grpSpPr>
            <a:xfrm>
              <a:off x="1242797" y="4526646"/>
              <a:ext cx="7459147" cy="285310"/>
              <a:chOff x="1242797" y="3060732"/>
              <a:chExt cx="7459147" cy="319280"/>
            </a:xfrm>
            <a:solidFill>
              <a:srgbClr val="747480"/>
            </a:solidFill>
          </p:grpSpPr>
          <p:sp>
            <p:nvSpPr>
              <p:cNvPr id="32" name="Rectangle 6">
                <a:extLst>
                  <a:ext uri="{FF2B5EF4-FFF2-40B4-BE49-F238E27FC236}">
                    <a16:creationId xmlns:a16="http://schemas.microsoft.com/office/drawing/2014/main" id="{1B7BC53D-D849-4FCB-9781-9F6F4D224F42}"/>
                  </a:ext>
                </a:extLst>
              </p:cNvPr>
              <p:cNvSpPr>
                <a:spLocks noChangeArrowheads="1"/>
              </p:cNvSpPr>
              <p:nvPr/>
            </p:nvSpPr>
            <p:spPr bwMode="auto">
              <a:xfrm>
                <a:off x="2043644" y="3060732"/>
                <a:ext cx="6658300" cy="310896"/>
              </a:xfrm>
              <a:prstGeom prst="rect">
                <a:avLst/>
              </a:prstGeom>
              <a:grpFill/>
              <a:ln w="19050">
                <a:noFill/>
                <a:miter lim="800000"/>
                <a:headEnd type="none" w="sm" len="sm"/>
                <a:tailEnd type="none" w="sm" len="sm"/>
              </a:ln>
            </p:spPr>
            <p:txBody>
              <a:bodyPr wrap="none" lIns="89317" tIns="44659" rIns="89317" bIns="44659" anchor="ctr">
                <a:noAutofit/>
              </a:bodyPr>
              <a:lstStyle/>
              <a:p>
                <a:pPr eaLnBrk="0" hangingPunct="0">
                  <a:spcBef>
                    <a:spcPts val="432"/>
                  </a:spcBef>
                  <a:buClr>
                    <a:schemeClr val="tx2"/>
                  </a:buClr>
                  <a:buSzPct val="70000"/>
                  <a:defRPr/>
                </a:pPr>
                <a:r>
                  <a:rPr lang="en-IN" sz="1400" dirty="0">
                    <a:solidFill>
                      <a:schemeClr val="bg1"/>
                    </a:solidFill>
                    <a:latin typeface="Arial" panose="020B0604020202020204" pitchFamily="34" charset="0"/>
                    <a:cs typeface="Arial" panose="020B0604020202020204" pitchFamily="34" charset="0"/>
                  </a:rPr>
                  <a:t>Other considerations: </a:t>
                </a:r>
              </a:p>
            </p:txBody>
          </p:sp>
          <p:sp>
            <p:nvSpPr>
              <p:cNvPr id="33" name="Pentagon 16">
                <a:extLst>
                  <a:ext uri="{FF2B5EF4-FFF2-40B4-BE49-F238E27FC236}">
                    <a16:creationId xmlns:a16="http://schemas.microsoft.com/office/drawing/2014/main" id="{30B5CEE0-0D8F-4AC9-B8D8-2FA7DECB8A52}"/>
                  </a:ext>
                </a:extLst>
              </p:cNvPr>
              <p:cNvSpPr/>
              <p:nvPr/>
            </p:nvSpPr>
            <p:spPr>
              <a:xfrm>
                <a:off x="1242797" y="3069116"/>
                <a:ext cx="687320" cy="310896"/>
              </a:xfrm>
              <a:prstGeom prst="homePlate">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lIns="89317" tIns="44659" rIns="89317" bIns="44659" anchor="ctr">
                <a:noAutofit/>
              </a:bodyPr>
              <a:lstStyle/>
              <a:p>
                <a:pPr algn="ctr" eaLnBrk="0" hangingPunct="0">
                  <a:spcBef>
                    <a:spcPts val="432"/>
                  </a:spcBef>
                  <a:buClr>
                    <a:schemeClr val="tx2"/>
                  </a:buClr>
                  <a:buSzPct val="70000"/>
                </a:pPr>
                <a:r>
                  <a:rPr lang="en-US" sz="1400" dirty="0">
                    <a:solidFill>
                      <a:schemeClr val="bg1"/>
                    </a:solidFill>
                    <a:latin typeface="Arial" panose="020B0604020202020204" pitchFamily="34" charset="0"/>
                    <a:cs typeface="Arial" panose="020B0604020202020204" pitchFamily="34" charset="0"/>
                  </a:rPr>
                  <a:t>B</a:t>
                </a:r>
              </a:p>
            </p:txBody>
          </p:sp>
        </p:grpSp>
        <p:grpSp>
          <p:nvGrpSpPr>
            <p:cNvPr id="34" name="Group 33">
              <a:extLst>
                <a:ext uri="{FF2B5EF4-FFF2-40B4-BE49-F238E27FC236}">
                  <a16:creationId xmlns:a16="http://schemas.microsoft.com/office/drawing/2014/main" id="{32644D6F-E5D9-49D1-9620-D71BC577A6AD}"/>
                </a:ext>
              </a:extLst>
            </p:cNvPr>
            <p:cNvGrpSpPr/>
            <p:nvPr/>
          </p:nvGrpSpPr>
          <p:grpSpPr>
            <a:xfrm>
              <a:off x="2043644" y="4852273"/>
              <a:ext cx="6658300" cy="284438"/>
              <a:chOff x="1253178" y="3050623"/>
              <a:chExt cx="6658300" cy="318305"/>
            </a:xfrm>
          </p:grpSpPr>
          <p:sp>
            <p:nvSpPr>
              <p:cNvPr id="35" name="Rectangle 6">
                <a:extLst>
                  <a:ext uri="{FF2B5EF4-FFF2-40B4-BE49-F238E27FC236}">
                    <a16:creationId xmlns:a16="http://schemas.microsoft.com/office/drawing/2014/main" id="{F4C6B4FF-9D0F-4EBD-9D89-2E9AD9C7B159}"/>
                  </a:ext>
                </a:extLst>
              </p:cNvPr>
              <p:cNvSpPr>
                <a:spLocks noChangeArrowheads="1"/>
              </p:cNvSpPr>
              <p:nvPr/>
            </p:nvSpPr>
            <p:spPr bwMode="auto">
              <a:xfrm>
                <a:off x="2043644" y="3050623"/>
                <a:ext cx="5867834" cy="310897"/>
              </a:xfrm>
              <a:prstGeom prst="rect">
                <a:avLst/>
              </a:prstGeom>
              <a:solidFill>
                <a:srgbClr val="C4C4CD"/>
              </a:solidFill>
              <a:ln w="19050">
                <a:noFill/>
                <a:miter lim="800000"/>
                <a:headEnd type="none" w="sm" len="sm"/>
                <a:tailEnd type="none" w="sm" len="sm"/>
              </a:ln>
            </p:spPr>
            <p:txBody>
              <a:bodyPr wrap="none" lIns="89317" tIns="44659" rIns="89317" bIns="44659" anchor="ctr">
                <a:noAutofit/>
              </a:bodyPr>
              <a:lstStyle/>
              <a:p>
                <a:pPr eaLnBrk="0" hangingPunct="0">
                  <a:spcBef>
                    <a:spcPts val="432"/>
                  </a:spcBef>
                  <a:buClr>
                    <a:schemeClr val="tx2"/>
                  </a:buClr>
                  <a:buSzPct val="70000"/>
                  <a:defRPr/>
                </a:pPr>
                <a:r>
                  <a:rPr lang="en-IN" sz="1400" dirty="0">
                    <a:solidFill>
                      <a:srgbClr val="2E2E38"/>
                    </a:solidFill>
                    <a:latin typeface="Arial" panose="020B0604020202020204" pitchFamily="34" charset="0"/>
                    <a:cs typeface="Arial" panose="020B0604020202020204" pitchFamily="34" charset="0"/>
                  </a:rPr>
                  <a:t>Issue of separateness</a:t>
                </a:r>
              </a:p>
            </p:txBody>
          </p:sp>
          <p:sp>
            <p:nvSpPr>
              <p:cNvPr id="36" name="Pentagon 16">
                <a:extLst>
                  <a:ext uri="{FF2B5EF4-FFF2-40B4-BE49-F238E27FC236}">
                    <a16:creationId xmlns:a16="http://schemas.microsoft.com/office/drawing/2014/main" id="{0E996AA9-AB24-4D68-B288-4056FA6E4E26}"/>
                  </a:ext>
                </a:extLst>
              </p:cNvPr>
              <p:cNvSpPr/>
              <p:nvPr/>
            </p:nvSpPr>
            <p:spPr>
              <a:xfrm>
                <a:off x="1253178" y="3058031"/>
                <a:ext cx="687320" cy="310897"/>
              </a:xfrm>
              <a:prstGeom prst="homePlate">
                <a:avLst/>
              </a:prstGeom>
              <a:solidFill>
                <a:srgbClr val="C4C4CD"/>
              </a:solidFill>
              <a:ln>
                <a:noFill/>
              </a:ln>
            </p:spPr>
            <p:style>
              <a:lnRef idx="2">
                <a:schemeClr val="accent1">
                  <a:shade val="50000"/>
                </a:schemeClr>
              </a:lnRef>
              <a:fillRef idx="1">
                <a:schemeClr val="accent1"/>
              </a:fillRef>
              <a:effectRef idx="0">
                <a:schemeClr val="accent1"/>
              </a:effectRef>
              <a:fontRef idx="minor">
                <a:schemeClr val="lt1"/>
              </a:fontRef>
            </p:style>
            <p:txBody>
              <a:bodyPr lIns="89317" tIns="44659" rIns="89317" bIns="44659" anchor="ctr">
                <a:noAutofit/>
              </a:bodyPr>
              <a:lstStyle/>
              <a:p>
                <a:pPr algn="ctr" eaLnBrk="0" hangingPunct="0">
                  <a:spcBef>
                    <a:spcPts val="432"/>
                  </a:spcBef>
                  <a:buClr>
                    <a:schemeClr val="tx2"/>
                  </a:buClr>
                  <a:buSzPct val="70000"/>
                </a:pPr>
                <a:r>
                  <a:rPr lang="en-US" sz="1400" dirty="0">
                    <a:solidFill>
                      <a:srgbClr val="2E2E38"/>
                    </a:solidFill>
                    <a:latin typeface="Arial" panose="020B0604020202020204" pitchFamily="34" charset="0"/>
                    <a:cs typeface="Arial" panose="020B0604020202020204" pitchFamily="34" charset="0"/>
                  </a:rPr>
                  <a:t>a</a:t>
                </a:r>
              </a:p>
            </p:txBody>
          </p:sp>
        </p:grpSp>
        <p:grpSp>
          <p:nvGrpSpPr>
            <p:cNvPr id="37" name="Group 36">
              <a:extLst>
                <a:ext uri="{FF2B5EF4-FFF2-40B4-BE49-F238E27FC236}">
                  <a16:creationId xmlns:a16="http://schemas.microsoft.com/office/drawing/2014/main" id="{8DA34BD2-EB19-447D-AC13-7F593710D9A5}"/>
                </a:ext>
              </a:extLst>
            </p:cNvPr>
            <p:cNvGrpSpPr/>
            <p:nvPr/>
          </p:nvGrpSpPr>
          <p:grpSpPr>
            <a:xfrm>
              <a:off x="2043644" y="5178755"/>
              <a:ext cx="6658300" cy="285969"/>
              <a:chOff x="1253178" y="3041450"/>
              <a:chExt cx="6658300" cy="320017"/>
            </a:xfrm>
          </p:grpSpPr>
          <p:sp>
            <p:nvSpPr>
              <p:cNvPr id="38" name="Rectangle 6">
                <a:extLst>
                  <a:ext uri="{FF2B5EF4-FFF2-40B4-BE49-F238E27FC236}">
                    <a16:creationId xmlns:a16="http://schemas.microsoft.com/office/drawing/2014/main" id="{7B988B76-80BA-4BDE-8957-5959E76B4A65}"/>
                  </a:ext>
                </a:extLst>
              </p:cNvPr>
              <p:cNvSpPr>
                <a:spLocks noChangeArrowheads="1"/>
              </p:cNvSpPr>
              <p:nvPr/>
            </p:nvSpPr>
            <p:spPr bwMode="auto">
              <a:xfrm>
                <a:off x="2043644" y="3041450"/>
                <a:ext cx="5867834" cy="310896"/>
              </a:xfrm>
              <a:prstGeom prst="rect">
                <a:avLst/>
              </a:prstGeom>
              <a:solidFill>
                <a:srgbClr val="C4C4CD"/>
              </a:solidFill>
              <a:ln w="19050">
                <a:noFill/>
                <a:miter lim="800000"/>
                <a:headEnd type="none" w="sm" len="sm"/>
                <a:tailEnd type="none" w="sm" len="sm"/>
              </a:ln>
            </p:spPr>
            <p:txBody>
              <a:bodyPr wrap="none" lIns="89317" tIns="44659" rIns="89317" bIns="44659" anchor="ctr">
                <a:noAutofit/>
              </a:bodyPr>
              <a:lstStyle/>
              <a:p>
                <a:pPr eaLnBrk="0" hangingPunct="0">
                  <a:spcBef>
                    <a:spcPts val="432"/>
                  </a:spcBef>
                  <a:buClr>
                    <a:schemeClr val="tx2"/>
                  </a:buClr>
                  <a:buSzPct val="70000"/>
                  <a:defRPr/>
                </a:pPr>
                <a:r>
                  <a:rPr lang="en-IN" sz="1400" dirty="0">
                    <a:solidFill>
                      <a:srgbClr val="2E2E38"/>
                    </a:solidFill>
                    <a:latin typeface="Arial" panose="020B0604020202020204" pitchFamily="34" charset="0"/>
                    <a:cs typeface="Arial" panose="020B0604020202020204" pitchFamily="34" charset="0"/>
                  </a:rPr>
                  <a:t>Section 512(b)(13)</a:t>
                </a:r>
              </a:p>
            </p:txBody>
          </p:sp>
          <p:sp>
            <p:nvSpPr>
              <p:cNvPr id="39" name="Pentagon 16">
                <a:extLst>
                  <a:ext uri="{FF2B5EF4-FFF2-40B4-BE49-F238E27FC236}">
                    <a16:creationId xmlns:a16="http://schemas.microsoft.com/office/drawing/2014/main" id="{9C15B72C-0D80-45B9-8FBB-555D54AA32F3}"/>
                  </a:ext>
                </a:extLst>
              </p:cNvPr>
              <p:cNvSpPr/>
              <p:nvPr/>
            </p:nvSpPr>
            <p:spPr>
              <a:xfrm>
                <a:off x="1253178" y="3050571"/>
                <a:ext cx="687320" cy="310896"/>
              </a:xfrm>
              <a:prstGeom prst="homePlate">
                <a:avLst/>
              </a:prstGeom>
              <a:solidFill>
                <a:srgbClr val="C4C4CD"/>
              </a:solidFill>
              <a:ln>
                <a:noFill/>
              </a:ln>
            </p:spPr>
            <p:style>
              <a:lnRef idx="2">
                <a:schemeClr val="accent1">
                  <a:shade val="50000"/>
                </a:schemeClr>
              </a:lnRef>
              <a:fillRef idx="1">
                <a:schemeClr val="accent1"/>
              </a:fillRef>
              <a:effectRef idx="0">
                <a:schemeClr val="accent1"/>
              </a:effectRef>
              <a:fontRef idx="minor">
                <a:schemeClr val="lt1"/>
              </a:fontRef>
            </p:style>
            <p:txBody>
              <a:bodyPr lIns="89317" tIns="44659" rIns="89317" bIns="44659" anchor="ctr">
                <a:noAutofit/>
              </a:bodyPr>
              <a:lstStyle/>
              <a:p>
                <a:pPr algn="ctr" eaLnBrk="0" hangingPunct="0">
                  <a:spcBef>
                    <a:spcPts val="432"/>
                  </a:spcBef>
                  <a:buClr>
                    <a:schemeClr val="tx2"/>
                  </a:buClr>
                  <a:buSzPct val="70000"/>
                </a:pPr>
                <a:r>
                  <a:rPr lang="en-US" sz="1400" dirty="0">
                    <a:solidFill>
                      <a:srgbClr val="2E2E38"/>
                    </a:solidFill>
                    <a:latin typeface="Arial" panose="020B0604020202020204" pitchFamily="34" charset="0"/>
                    <a:cs typeface="Arial" panose="020B0604020202020204" pitchFamily="34" charset="0"/>
                  </a:rPr>
                  <a:t>b</a:t>
                </a:r>
              </a:p>
            </p:txBody>
          </p:sp>
        </p:grpSp>
        <p:sp>
          <p:nvSpPr>
            <p:cNvPr id="41" name="Rectangle 6">
              <a:extLst>
                <a:ext uri="{FF2B5EF4-FFF2-40B4-BE49-F238E27FC236}">
                  <a16:creationId xmlns:a16="http://schemas.microsoft.com/office/drawing/2014/main" id="{389B68FD-0C8B-4851-A063-286EABDFFBF2}"/>
                </a:ext>
              </a:extLst>
            </p:cNvPr>
            <p:cNvSpPr>
              <a:spLocks noChangeArrowheads="1"/>
            </p:cNvSpPr>
            <p:nvPr/>
          </p:nvSpPr>
          <p:spPr bwMode="auto">
            <a:xfrm>
              <a:off x="2043644" y="5503189"/>
              <a:ext cx="6658300" cy="277818"/>
            </a:xfrm>
            <a:prstGeom prst="rect">
              <a:avLst/>
            </a:prstGeom>
            <a:solidFill>
              <a:srgbClr val="747480"/>
            </a:solidFill>
            <a:ln w="19050">
              <a:noFill/>
              <a:miter lim="800000"/>
              <a:headEnd type="none" w="sm" len="sm"/>
              <a:tailEnd type="none" w="sm" len="sm"/>
            </a:ln>
          </p:spPr>
          <p:txBody>
            <a:bodyPr wrap="none" lIns="89317" tIns="44659" rIns="89317" bIns="44659" anchor="ctr">
              <a:noAutofit/>
            </a:bodyPr>
            <a:lstStyle/>
            <a:p>
              <a:pPr eaLnBrk="0" hangingPunct="0">
                <a:spcBef>
                  <a:spcPts val="432"/>
                </a:spcBef>
                <a:buClr>
                  <a:schemeClr val="tx2"/>
                </a:buClr>
                <a:buSzPct val="70000"/>
                <a:defRPr/>
              </a:pPr>
              <a:r>
                <a:rPr lang="en-IN" sz="1400" dirty="0">
                  <a:solidFill>
                    <a:schemeClr val="bg1"/>
                  </a:solidFill>
                  <a:latin typeface="Arial" panose="020B0604020202020204" pitchFamily="34" charset="0"/>
                  <a:cs typeface="Arial" panose="020B0604020202020204" pitchFamily="34" charset="0"/>
                </a:rPr>
                <a:t>Transfer pricing</a:t>
              </a:r>
            </a:p>
          </p:txBody>
        </p:sp>
        <p:sp>
          <p:nvSpPr>
            <p:cNvPr id="54" name="Pentagon 16">
              <a:extLst>
                <a:ext uri="{FF2B5EF4-FFF2-40B4-BE49-F238E27FC236}">
                  <a16:creationId xmlns:a16="http://schemas.microsoft.com/office/drawing/2014/main" id="{624C2321-DF35-4E91-8DD0-577728E18D0C}"/>
                </a:ext>
              </a:extLst>
            </p:cNvPr>
            <p:cNvSpPr/>
            <p:nvPr/>
          </p:nvSpPr>
          <p:spPr>
            <a:xfrm>
              <a:off x="1242797" y="5503189"/>
              <a:ext cx="687320" cy="277818"/>
            </a:xfrm>
            <a:prstGeom prst="homePlate">
              <a:avLst/>
            </a:prstGeom>
            <a:solidFill>
              <a:srgbClr val="747480"/>
            </a:solidFill>
            <a:ln>
              <a:noFill/>
            </a:ln>
          </p:spPr>
          <p:style>
            <a:lnRef idx="2">
              <a:schemeClr val="accent1">
                <a:shade val="50000"/>
              </a:schemeClr>
            </a:lnRef>
            <a:fillRef idx="1">
              <a:schemeClr val="accent1"/>
            </a:fillRef>
            <a:effectRef idx="0">
              <a:schemeClr val="accent1"/>
            </a:effectRef>
            <a:fontRef idx="minor">
              <a:schemeClr val="lt1"/>
            </a:fontRef>
          </p:style>
          <p:txBody>
            <a:bodyPr lIns="89317" tIns="44659" rIns="89317" bIns="44659" anchor="ctr">
              <a:noAutofit/>
            </a:bodyPr>
            <a:lstStyle/>
            <a:p>
              <a:pPr algn="ctr" eaLnBrk="0" hangingPunct="0">
                <a:spcBef>
                  <a:spcPts val="432"/>
                </a:spcBef>
                <a:buClr>
                  <a:schemeClr val="tx2"/>
                </a:buClr>
                <a:buSzPct val="70000"/>
              </a:pPr>
              <a:r>
                <a:rPr lang="en-US" sz="1400" dirty="0">
                  <a:solidFill>
                    <a:schemeClr val="bg1"/>
                  </a:solidFill>
                  <a:latin typeface="Arial" panose="020B0604020202020204" pitchFamily="34" charset="0"/>
                  <a:cs typeface="Arial" panose="020B0604020202020204" pitchFamily="34" charset="0"/>
                </a:rPr>
                <a:t>C</a:t>
              </a:r>
            </a:p>
          </p:txBody>
        </p:sp>
      </p:grpSp>
      <p:sp>
        <p:nvSpPr>
          <p:cNvPr id="3" name="Rectangle 6">
            <a:extLst>
              <a:ext uri="{FF2B5EF4-FFF2-40B4-BE49-F238E27FC236}">
                <a16:creationId xmlns:a16="http://schemas.microsoft.com/office/drawing/2014/main" id="{E142ACF1-C47C-A9C6-11BD-FFEA1BC00610}"/>
              </a:ext>
            </a:extLst>
          </p:cNvPr>
          <p:cNvSpPr>
            <a:spLocks noChangeArrowheads="1"/>
          </p:cNvSpPr>
          <p:nvPr/>
        </p:nvSpPr>
        <p:spPr bwMode="auto">
          <a:xfrm>
            <a:off x="1242797" y="2704837"/>
            <a:ext cx="7448766" cy="274852"/>
          </a:xfrm>
          <a:prstGeom prst="rect">
            <a:avLst/>
          </a:prstGeom>
          <a:solidFill>
            <a:srgbClr val="FFE600"/>
          </a:solidFill>
          <a:ln w="19050">
            <a:noFill/>
            <a:miter lim="800000"/>
            <a:headEnd type="none" w="sm" len="sm"/>
            <a:tailEnd type="none" w="sm" len="sm"/>
          </a:ln>
        </p:spPr>
        <p:txBody>
          <a:bodyPr wrap="none" lIns="89317" tIns="44659" rIns="89317" bIns="44659" anchor="ctr">
            <a:noAutofit/>
          </a:bodyPr>
          <a:lstStyle/>
          <a:p>
            <a:r>
              <a:rPr lang="en-US" sz="1400" dirty="0">
                <a:solidFill>
                  <a:srgbClr val="2E2E38"/>
                </a:solidFill>
                <a:latin typeface="Arial" panose="020B0604020202020204" pitchFamily="34" charset="0"/>
                <a:cs typeface="Arial" panose="020B0604020202020204" pitchFamily="34" charset="0"/>
              </a:rPr>
              <a:t>Application of nonrecognition rules to tax-exempt organizations:</a:t>
            </a:r>
            <a:endParaRPr lang="en-GB" sz="1400" dirty="0">
              <a:solidFill>
                <a:srgbClr val="2E2E38"/>
              </a:solidFill>
              <a:latin typeface="Arial" panose="020B0604020202020204" pitchFamily="34" charset="0"/>
              <a:cs typeface="Arial" panose="020B0604020202020204" pitchFamily="34" charset="0"/>
            </a:endParaRPr>
          </a:p>
        </p:txBody>
      </p:sp>
      <p:sp>
        <p:nvSpPr>
          <p:cNvPr id="4" name="Pentagon 9">
            <a:extLst>
              <a:ext uri="{FF2B5EF4-FFF2-40B4-BE49-F238E27FC236}">
                <a16:creationId xmlns:a16="http://schemas.microsoft.com/office/drawing/2014/main" id="{763CDA35-0ED9-E6F3-3FE6-1A0E1FEEA622}"/>
              </a:ext>
            </a:extLst>
          </p:cNvPr>
          <p:cNvSpPr/>
          <p:nvPr/>
        </p:nvSpPr>
        <p:spPr>
          <a:xfrm>
            <a:off x="503050" y="2702357"/>
            <a:ext cx="687320" cy="274852"/>
          </a:xfrm>
          <a:prstGeom prst="homePlate">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lIns="89317" tIns="44659" rIns="89317" bIns="44659" anchor="ctr">
            <a:noAutofit/>
          </a:bodyPr>
          <a:lstStyle/>
          <a:p>
            <a:pPr algn="ctr" eaLnBrk="0" hangingPunct="0">
              <a:spcBef>
                <a:spcPts val="432"/>
              </a:spcBef>
              <a:buClr>
                <a:schemeClr val="tx2"/>
              </a:buClr>
              <a:buSzPct val="70000"/>
              <a:defRPr/>
            </a:pPr>
            <a:r>
              <a:rPr lang="en-US" sz="1400" dirty="0">
                <a:solidFill>
                  <a:srgbClr val="2E2E38"/>
                </a:solidFill>
                <a:latin typeface="Arial" panose="020B0604020202020204" pitchFamily="34" charset="0"/>
                <a:cs typeface="Arial" panose="020B0604020202020204" pitchFamily="34" charset="0"/>
              </a:rPr>
              <a:t>4</a:t>
            </a:r>
          </a:p>
        </p:txBody>
      </p:sp>
      <p:sp>
        <p:nvSpPr>
          <p:cNvPr id="5" name="Pentagon 16">
            <a:extLst>
              <a:ext uri="{FF2B5EF4-FFF2-40B4-BE49-F238E27FC236}">
                <a16:creationId xmlns:a16="http://schemas.microsoft.com/office/drawing/2014/main" id="{0499483F-326A-104F-F3CF-0D312D82FDF8}"/>
              </a:ext>
            </a:extLst>
          </p:cNvPr>
          <p:cNvSpPr/>
          <p:nvPr/>
        </p:nvSpPr>
        <p:spPr>
          <a:xfrm>
            <a:off x="1242797" y="3027100"/>
            <a:ext cx="687320" cy="277818"/>
          </a:xfrm>
          <a:prstGeom prst="homePlate">
            <a:avLst/>
          </a:prstGeom>
          <a:solidFill>
            <a:srgbClr val="747480"/>
          </a:solidFill>
          <a:ln>
            <a:noFill/>
          </a:ln>
        </p:spPr>
        <p:style>
          <a:lnRef idx="2">
            <a:schemeClr val="accent1">
              <a:shade val="50000"/>
            </a:schemeClr>
          </a:lnRef>
          <a:fillRef idx="1">
            <a:schemeClr val="accent1"/>
          </a:fillRef>
          <a:effectRef idx="0">
            <a:schemeClr val="accent1"/>
          </a:effectRef>
          <a:fontRef idx="minor">
            <a:schemeClr val="lt1"/>
          </a:fontRef>
        </p:style>
        <p:txBody>
          <a:bodyPr lIns="89317" tIns="44659" rIns="89317" bIns="44659" anchor="ctr">
            <a:noAutofit/>
          </a:bodyPr>
          <a:lstStyle/>
          <a:p>
            <a:pPr algn="ctr" eaLnBrk="0" hangingPunct="0">
              <a:spcBef>
                <a:spcPts val="432"/>
              </a:spcBef>
              <a:buClr>
                <a:schemeClr val="tx2"/>
              </a:buClr>
              <a:buSzPct val="70000"/>
            </a:pPr>
            <a:r>
              <a:rPr lang="en-US" sz="1400" dirty="0">
                <a:solidFill>
                  <a:schemeClr val="bg1"/>
                </a:solidFill>
                <a:latin typeface="Arial" panose="020B0604020202020204" pitchFamily="34" charset="0"/>
                <a:cs typeface="Arial" panose="020B0604020202020204" pitchFamily="34" charset="0"/>
              </a:rPr>
              <a:t>A</a:t>
            </a:r>
          </a:p>
        </p:txBody>
      </p:sp>
      <p:sp>
        <p:nvSpPr>
          <p:cNvPr id="9" name="Rectangle 6">
            <a:extLst>
              <a:ext uri="{FF2B5EF4-FFF2-40B4-BE49-F238E27FC236}">
                <a16:creationId xmlns:a16="http://schemas.microsoft.com/office/drawing/2014/main" id="{783D8B12-9BE3-7A90-B41B-74FCC987F675}"/>
              </a:ext>
            </a:extLst>
          </p:cNvPr>
          <p:cNvSpPr>
            <a:spLocks noChangeArrowheads="1"/>
          </p:cNvSpPr>
          <p:nvPr/>
        </p:nvSpPr>
        <p:spPr bwMode="auto">
          <a:xfrm>
            <a:off x="2028501" y="3024155"/>
            <a:ext cx="6658300" cy="277818"/>
          </a:xfrm>
          <a:prstGeom prst="rect">
            <a:avLst/>
          </a:prstGeom>
          <a:solidFill>
            <a:srgbClr val="747480"/>
          </a:solidFill>
          <a:ln w="19050">
            <a:noFill/>
            <a:miter lim="800000"/>
            <a:headEnd type="none" w="sm" len="sm"/>
            <a:tailEnd type="none" w="sm" len="sm"/>
          </a:ln>
        </p:spPr>
        <p:txBody>
          <a:bodyPr wrap="none" lIns="89317" tIns="44659" rIns="89317" bIns="44659" anchor="ctr">
            <a:noAutofit/>
          </a:bodyPr>
          <a:lstStyle/>
          <a:p>
            <a:pPr eaLnBrk="0" hangingPunct="0">
              <a:spcBef>
                <a:spcPts val="432"/>
              </a:spcBef>
              <a:buClr>
                <a:schemeClr val="tx2"/>
              </a:buClr>
              <a:buSzPct val="70000"/>
              <a:defRPr/>
            </a:pPr>
            <a:r>
              <a:rPr lang="en-US" sz="1400" dirty="0">
                <a:solidFill>
                  <a:schemeClr val="bg1"/>
                </a:solidFill>
                <a:latin typeface="Arial" panose="020B0604020202020204" pitchFamily="34" charset="0"/>
                <a:cs typeface="Arial" panose="020B0604020202020204" pitchFamily="34" charset="0"/>
              </a:rPr>
              <a:t>Private inurement and tax-free transactions</a:t>
            </a:r>
            <a:endParaRPr lang="en-IN" sz="1400" dirty="0">
              <a:solidFill>
                <a:schemeClr val="bg1"/>
              </a:solidFill>
              <a:latin typeface="Arial" panose="020B0604020202020204" pitchFamily="34" charset="0"/>
              <a:cs typeface="Arial" panose="020B0604020202020204" pitchFamily="34" charset="0"/>
            </a:endParaRPr>
          </a:p>
        </p:txBody>
      </p:sp>
      <p:sp>
        <p:nvSpPr>
          <p:cNvPr id="19" name="Pentagon 9">
            <a:extLst>
              <a:ext uri="{FF2B5EF4-FFF2-40B4-BE49-F238E27FC236}">
                <a16:creationId xmlns:a16="http://schemas.microsoft.com/office/drawing/2014/main" id="{9D126965-DDBC-771E-5927-A1E443CAD1FE}"/>
              </a:ext>
            </a:extLst>
          </p:cNvPr>
          <p:cNvSpPr/>
          <p:nvPr/>
        </p:nvSpPr>
        <p:spPr>
          <a:xfrm>
            <a:off x="503050" y="3353010"/>
            <a:ext cx="687320" cy="274852"/>
          </a:xfrm>
          <a:prstGeom prst="homePlate">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lIns="89317" tIns="44659" rIns="89317" bIns="44659" anchor="ctr">
            <a:noAutofit/>
          </a:bodyPr>
          <a:lstStyle/>
          <a:p>
            <a:pPr algn="ctr" eaLnBrk="0" hangingPunct="0">
              <a:spcBef>
                <a:spcPts val="432"/>
              </a:spcBef>
              <a:buClr>
                <a:schemeClr val="tx2"/>
              </a:buClr>
              <a:buSzPct val="70000"/>
              <a:defRPr/>
            </a:pPr>
            <a:r>
              <a:rPr lang="en-US" sz="1400" dirty="0">
                <a:solidFill>
                  <a:srgbClr val="2E2E38"/>
                </a:solidFill>
                <a:latin typeface="Arial" panose="020B0604020202020204" pitchFamily="34" charset="0"/>
                <a:cs typeface="Arial" panose="020B0604020202020204" pitchFamily="34" charset="0"/>
              </a:rPr>
              <a:t>5</a:t>
            </a:r>
          </a:p>
        </p:txBody>
      </p:sp>
      <p:sp>
        <p:nvSpPr>
          <p:cNvPr id="20" name="Rectangle 6">
            <a:extLst>
              <a:ext uri="{FF2B5EF4-FFF2-40B4-BE49-F238E27FC236}">
                <a16:creationId xmlns:a16="http://schemas.microsoft.com/office/drawing/2014/main" id="{E2DCC701-8DD7-D3B8-F888-D5E4EFAAF02A}"/>
              </a:ext>
            </a:extLst>
          </p:cNvPr>
          <p:cNvSpPr>
            <a:spLocks noChangeArrowheads="1"/>
          </p:cNvSpPr>
          <p:nvPr/>
        </p:nvSpPr>
        <p:spPr bwMode="auto">
          <a:xfrm>
            <a:off x="1242797" y="3353010"/>
            <a:ext cx="7448766" cy="274852"/>
          </a:xfrm>
          <a:prstGeom prst="rect">
            <a:avLst/>
          </a:prstGeom>
          <a:solidFill>
            <a:srgbClr val="FFE600"/>
          </a:solidFill>
          <a:ln w="19050">
            <a:noFill/>
            <a:miter lim="800000"/>
            <a:headEnd type="none" w="sm" len="sm"/>
            <a:tailEnd type="none" w="sm" len="sm"/>
          </a:ln>
        </p:spPr>
        <p:txBody>
          <a:bodyPr wrap="none" lIns="89317" tIns="44659" rIns="89317" bIns="44659" anchor="ctr">
            <a:noAutofit/>
          </a:bodyPr>
          <a:lstStyle/>
          <a:p>
            <a:r>
              <a:rPr lang="en-US" sz="1400" dirty="0">
                <a:solidFill>
                  <a:srgbClr val="2E2E38"/>
                </a:solidFill>
                <a:latin typeface="Arial" panose="020B0604020202020204" pitchFamily="34" charset="0"/>
                <a:cs typeface="Arial" panose="020B0604020202020204" pitchFamily="34" charset="0"/>
              </a:rPr>
              <a:t>Loss limitations and nonprofits</a:t>
            </a:r>
            <a:endParaRPr lang="en-GB" sz="1400" dirty="0">
              <a:solidFill>
                <a:srgbClr val="2E2E38"/>
              </a:solidFill>
              <a:latin typeface="Arial" panose="020B0604020202020204" pitchFamily="34" charset="0"/>
              <a:cs typeface="Arial" panose="020B0604020202020204" pitchFamily="34" charset="0"/>
            </a:endParaRPr>
          </a:p>
        </p:txBody>
      </p:sp>
      <p:sp>
        <p:nvSpPr>
          <p:cNvPr id="21" name="Pentagon 9">
            <a:extLst>
              <a:ext uri="{FF2B5EF4-FFF2-40B4-BE49-F238E27FC236}">
                <a16:creationId xmlns:a16="http://schemas.microsoft.com/office/drawing/2014/main" id="{12E74E7D-E296-6EAA-0747-3786AF96D68C}"/>
              </a:ext>
            </a:extLst>
          </p:cNvPr>
          <p:cNvSpPr/>
          <p:nvPr/>
        </p:nvSpPr>
        <p:spPr>
          <a:xfrm>
            <a:off x="503050" y="3686163"/>
            <a:ext cx="687320" cy="274852"/>
          </a:xfrm>
          <a:prstGeom prst="homePlate">
            <a:avLst/>
          </a:prstGeom>
          <a:solidFill>
            <a:srgbClr val="FFE600"/>
          </a:solidFill>
          <a:ln>
            <a:noFill/>
          </a:ln>
        </p:spPr>
        <p:style>
          <a:lnRef idx="2">
            <a:schemeClr val="accent1">
              <a:shade val="50000"/>
            </a:schemeClr>
          </a:lnRef>
          <a:fillRef idx="1">
            <a:schemeClr val="accent1"/>
          </a:fillRef>
          <a:effectRef idx="0">
            <a:schemeClr val="accent1"/>
          </a:effectRef>
          <a:fontRef idx="minor">
            <a:schemeClr val="lt1"/>
          </a:fontRef>
        </p:style>
        <p:txBody>
          <a:bodyPr lIns="89317" tIns="44659" rIns="89317" bIns="44659" anchor="ctr">
            <a:noAutofit/>
          </a:bodyPr>
          <a:lstStyle/>
          <a:p>
            <a:pPr algn="ctr" eaLnBrk="0" hangingPunct="0">
              <a:spcBef>
                <a:spcPts val="432"/>
              </a:spcBef>
              <a:buClr>
                <a:schemeClr val="tx2"/>
              </a:buClr>
              <a:buSzPct val="70000"/>
              <a:defRPr/>
            </a:pPr>
            <a:r>
              <a:rPr lang="en-US" sz="1400" dirty="0">
                <a:solidFill>
                  <a:srgbClr val="2E2E38"/>
                </a:solidFill>
                <a:latin typeface="Arial" panose="020B0604020202020204" pitchFamily="34" charset="0"/>
                <a:cs typeface="Arial" panose="020B0604020202020204" pitchFamily="34" charset="0"/>
              </a:rPr>
              <a:t>6</a:t>
            </a:r>
          </a:p>
        </p:txBody>
      </p:sp>
      <p:sp>
        <p:nvSpPr>
          <p:cNvPr id="55" name="Rectangle 6">
            <a:extLst>
              <a:ext uri="{FF2B5EF4-FFF2-40B4-BE49-F238E27FC236}">
                <a16:creationId xmlns:a16="http://schemas.microsoft.com/office/drawing/2014/main" id="{54F04995-1A3B-33F5-A5BF-6693F515CA80}"/>
              </a:ext>
            </a:extLst>
          </p:cNvPr>
          <p:cNvSpPr>
            <a:spLocks noChangeArrowheads="1"/>
          </p:cNvSpPr>
          <p:nvPr/>
        </p:nvSpPr>
        <p:spPr bwMode="auto">
          <a:xfrm>
            <a:off x="1253178" y="3681699"/>
            <a:ext cx="7448766" cy="274852"/>
          </a:xfrm>
          <a:prstGeom prst="rect">
            <a:avLst/>
          </a:prstGeom>
          <a:solidFill>
            <a:srgbClr val="FFE600"/>
          </a:solidFill>
          <a:ln w="19050">
            <a:noFill/>
            <a:miter lim="800000"/>
            <a:headEnd type="none" w="sm" len="sm"/>
            <a:tailEnd type="none" w="sm" len="sm"/>
          </a:ln>
        </p:spPr>
        <p:txBody>
          <a:bodyPr wrap="none" lIns="89317" tIns="44659" rIns="89317" bIns="44659" anchor="ctr">
            <a:noAutofit/>
          </a:bodyPr>
          <a:lstStyle/>
          <a:p>
            <a:r>
              <a:rPr lang="en-US" sz="1400" dirty="0">
                <a:solidFill>
                  <a:srgbClr val="2E2E38"/>
                </a:solidFill>
                <a:latin typeface="Arial" panose="020B0604020202020204" pitchFamily="34" charset="0"/>
                <a:cs typeface="Arial" panose="020B0604020202020204" pitchFamily="34" charset="0"/>
              </a:rPr>
              <a:t>Nonprofits and groups filing consolidated returns</a:t>
            </a:r>
            <a:endParaRPr lang="en-GB" sz="1400" dirty="0">
              <a:solidFill>
                <a:srgbClr val="2E2E38"/>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859265657"/>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Intercompany agreement</a:t>
            </a:r>
          </a:p>
        </p:txBody>
      </p:sp>
      <p:sp>
        <p:nvSpPr>
          <p:cNvPr id="3" name="Content Placeholder 2"/>
          <p:cNvSpPr>
            <a:spLocks noGrp="1"/>
          </p:cNvSpPr>
          <p:nvPr>
            <p:ph idx="4294967295"/>
          </p:nvPr>
        </p:nvSpPr>
        <p:spPr>
          <a:xfrm>
            <a:off x="457200" y="1137921"/>
            <a:ext cx="8229600" cy="4951728"/>
          </a:xfrm>
        </p:spPr>
        <p:txBody>
          <a:bodyPr/>
          <a:lstStyle/>
          <a:p>
            <a:pPr>
              <a:spcAft>
                <a:spcPts val="600"/>
              </a:spcAft>
            </a:pPr>
            <a:r>
              <a:rPr lang="en-US" dirty="0"/>
              <a:t>Another key document upon the IRS audit is the intercompany agreement. </a:t>
            </a:r>
          </a:p>
          <a:p>
            <a:pPr marL="685800" lvl="1" indent="-342900">
              <a:spcAft>
                <a:spcPts val="600"/>
              </a:spcAft>
            </a:pPr>
            <a:r>
              <a:rPr lang="en-US" dirty="0"/>
              <a:t>The contractual terms that are agreed to in writing before the intercompany transactions are entered into will be respected during audit if such terms are consistent with the economic substance of the underlying transactions.</a:t>
            </a:r>
          </a:p>
          <a:p>
            <a:pPr marL="685800" lvl="1" indent="-342900">
              <a:spcAft>
                <a:spcPts val="600"/>
              </a:spcAft>
            </a:pPr>
            <a:r>
              <a:rPr lang="en-US" dirty="0"/>
              <a:t>The tax authorities will give greatest weight to the actual conduct of the parties and the respective legal rights of the parties in evaluating the economic substance.</a:t>
            </a:r>
          </a:p>
          <a:p>
            <a:pPr marL="685800" lvl="1" indent="-342900">
              <a:spcAft>
                <a:spcPts val="600"/>
              </a:spcAft>
            </a:pPr>
            <a:r>
              <a:rPr lang="en-US" dirty="0"/>
              <a:t>In the absence of a written agreement, the tax authorities may impute a contractual agreement between the related parties based on the actual conduct of the parties.</a:t>
            </a:r>
          </a:p>
        </p:txBody>
      </p:sp>
    </p:spTree>
    <p:extLst>
      <p:ext uri="{BB962C8B-B14F-4D97-AF65-F5344CB8AC3E}">
        <p14:creationId xmlns:p14="http://schemas.microsoft.com/office/powerpoint/2010/main" val="3063678706"/>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Polling question 5</a:t>
            </a:r>
          </a:p>
        </p:txBody>
      </p:sp>
      <p:sp>
        <p:nvSpPr>
          <p:cNvPr id="7" name="Title 1">
            <a:extLst>
              <a:ext uri="{FF2B5EF4-FFF2-40B4-BE49-F238E27FC236}">
                <a16:creationId xmlns:a16="http://schemas.microsoft.com/office/drawing/2014/main" id="{569B89B1-0DBC-4A23-91EF-C63497755364}"/>
              </a:ext>
            </a:extLst>
          </p:cNvPr>
          <p:cNvSpPr txBox="1">
            <a:spLocks/>
          </p:cNvSpPr>
          <p:nvPr/>
        </p:nvSpPr>
        <p:spPr>
          <a:xfrm>
            <a:off x="1219200" y="1219073"/>
            <a:ext cx="7467601" cy="615553"/>
          </a:xfrm>
          <a:prstGeom prst="rect">
            <a:avLst/>
          </a:prstGeom>
        </p:spPr>
        <p:txBody>
          <a:bodyPr wrap="square" lIns="0" tIns="0" rIns="0" bIns="0" anchor="t">
            <a:spAutoFit/>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N" sz="2000" b="0" i="0" u="none" strike="noStrike" kern="1200" cap="none" spc="0" normalizeH="0" baseline="0" noProof="0" dirty="0">
                <a:ln>
                  <a:noFill/>
                </a:ln>
                <a:solidFill>
                  <a:prstClr val="white"/>
                </a:solidFill>
                <a:effectLst/>
                <a:uLnTx/>
                <a:uFillTx/>
                <a:latin typeface="Arial" panose="020B0604020202020204" pitchFamily="34" charset="0"/>
              </a:rPr>
              <a:t>For purposes of Section 512(b)(13) “control” typically means greater than what percentage? </a:t>
            </a:r>
          </a:p>
        </p:txBody>
      </p:sp>
      <p:grpSp>
        <p:nvGrpSpPr>
          <p:cNvPr id="8" name="Group 7">
            <a:extLst>
              <a:ext uri="{FF2B5EF4-FFF2-40B4-BE49-F238E27FC236}">
                <a16:creationId xmlns:a16="http://schemas.microsoft.com/office/drawing/2014/main" id="{4891DF9B-D161-4266-B462-18693704E847}"/>
              </a:ext>
            </a:extLst>
          </p:cNvPr>
          <p:cNvGrpSpPr/>
          <p:nvPr/>
        </p:nvGrpSpPr>
        <p:grpSpPr>
          <a:xfrm>
            <a:off x="1213199" y="2447525"/>
            <a:ext cx="7473601" cy="356712"/>
            <a:chOff x="1213199" y="2112725"/>
            <a:chExt cx="7473601" cy="356712"/>
          </a:xfrm>
        </p:grpSpPr>
        <p:sp>
          <p:nvSpPr>
            <p:cNvPr id="9" name="Title 1">
              <a:extLst>
                <a:ext uri="{FF2B5EF4-FFF2-40B4-BE49-F238E27FC236}">
                  <a16:creationId xmlns:a16="http://schemas.microsoft.com/office/drawing/2014/main" id="{87AB3772-08F7-4B38-BE00-1EC1B0B438DE}"/>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Arial" panose="020B0604020202020204" pitchFamily="34" charset="0"/>
                </a:rPr>
                <a:t>25%</a:t>
              </a:r>
            </a:p>
          </p:txBody>
        </p:sp>
        <p:sp>
          <p:nvSpPr>
            <p:cNvPr id="10" name="Oval 9">
              <a:extLst>
                <a:ext uri="{FF2B5EF4-FFF2-40B4-BE49-F238E27FC236}">
                  <a16:creationId xmlns:a16="http://schemas.microsoft.com/office/drawing/2014/main" id="{E4F3C31D-5590-4E09-B0A6-F4BBDC016286}"/>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FFE600"/>
                  </a:solidFill>
                  <a:effectLst/>
                  <a:uLnTx/>
                  <a:uFillTx/>
                  <a:latin typeface="Arial" panose="020B0604020202020204" pitchFamily="34" charset="0"/>
                  <a:cs typeface="Arial" panose="020B0604020202020204" pitchFamily="34" charset="0"/>
                </a:rPr>
                <a:t>A</a:t>
              </a:r>
              <a:endParaRPr kumimoji="0" lang="en-US" i="0" u="none" strike="noStrike" kern="1200" cap="none" spc="0" normalizeH="0" baseline="0" noProof="0" dirty="0">
                <a:ln>
                  <a:noFill/>
                </a:ln>
                <a:solidFill>
                  <a:srgbClr val="2E2E38"/>
                </a:solidFill>
                <a:effectLst/>
                <a:uLnTx/>
                <a:uFillTx/>
                <a:latin typeface="Arial" panose="020B0604020202020204" pitchFamily="34" charset="0"/>
                <a:cs typeface="Arial" panose="020B0604020202020204" pitchFamily="34" charset="0"/>
              </a:endParaRPr>
            </a:p>
          </p:txBody>
        </p:sp>
      </p:grpSp>
      <p:sp>
        <p:nvSpPr>
          <p:cNvPr id="11" name="Speech Bubble: Rectangle 10">
            <a:extLst>
              <a:ext uri="{FF2B5EF4-FFF2-40B4-BE49-F238E27FC236}">
                <a16:creationId xmlns:a16="http://schemas.microsoft.com/office/drawing/2014/main" id="{59F5CEAA-FBCB-4248-A3F5-A2EBD9D17AC3}"/>
              </a:ext>
            </a:extLst>
          </p:cNvPr>
          <p:cNvSpPr/>
          <p:nvPr/>
        </p:nvSpPr>
        <p:spPr>
          <a:xfrm>
            <a:off x="457201" y="1133409"/>
            <a:ext cx="568799" cy="605391"/>
          </a:xfrm>
          <a:prstGeom prst="wedgeRectCallout">
            <a:avLst>
              <a:gd name="adj1" fmla="val 40632"/>
              <a:gd name="adj2" fmla="val 85329"/>
            </a:avLst>
          </a:prstGeom>
          <a:solidFill>
            <a:srgbClr val="FFE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IN" sz="3600" dirty="0">
                <a:solidFill>
                  <a:srgbClr val="2E2E38"/>
                </a:solidFill>
                <a:latin typeface="Arial" panose="020B0604020202020204" pitchFamily="34" charset="0"/>
                <a:cs typeface="Arial" panose="020B0604020202020204" pitchFamily="34" charset="0"/>
              </a:rPr>
              <a:t>Q</a:t>
            </a:r>
          </a:p>
        </p:txBody>
      </p:sp>
      <p:grpSp>
        <p:nvGrpSpPr>
          <p:cNvPr id="12" name="Group 11">
            <a:extLst>
              <a:ext uri="{FF2B5EF4-FFF2-40B4-BE49-F238E27FC236}">
                <a16:creationId xmlns:a16="http://schemas.microsoft.com/office/drawing/2014/main" id="{DA7629DB-48FB-4032-BE86-7270B2DF957B}"/>
              </a:ext>
            </a:extLst>
          </p:cNvPr>
          <p:cNvGrpSpPr/>
          <p:nvPr/>
        </p:nvGrpSpPr>
        <p:grpSpPr>
          <a:xfrm>
            <a:off x="1213199" y="2927192"/>
            <a:ext cx="7473601" cy="356712"/>
            <a:chOff x="1213199" y="2112725"/>
            <a:chExt cx="7473601" cy="356712"/>
          </a:xfrm>
        </p:grpSpPr>
        <p:sp>
          <p:nvSpPr>
            <p:cNvPr id="13" name="Title 1">
              <a:extLst>
                <a:ext uri="{FF2B5EF4-FFF2-40B4-BE49-F238E27FC236}">
                  <a16:creationId xmlns:a16="http://schemas.microsoft.com/office/drawing/2014/main" id="{2FD40B5F-5E4F-4CA3-A668-43A77CA5150B}"/>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Arial" panose="020B0604020202020204" pitchFamily="34" charset="0"/>
                </a:rPr>
                <a:t>50%</a:t>
              </a:r>
            </a:p>
          </p:txBody>
        </p:sp>
        <p:sp>
          <p:nvSpPr>
            <p:cNvPr id="14" name="Oval 13">
              <a:extLst>
                <a:ext uri="{FF2B5EF4-FFF2-40B4-BE49-F238E27FC236}">
                  <a16:creationId xmlns:a16="http://schemas.microsoft.com/office/drawing/2014/main" id="{6C3058B6-7C70-44A6-B449-697717BDDA4F}"/>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FFE600"/>
                  </a:solidFill>
                  <a:effectLst/>
                  <a:uLnTx/>
                  <a:uFillTx/>
                  <a:latin typeface="Arial" panose="020B0604020202020204" pitchFamily="34" charset="0"/>
                  <a:cs typeface="Arial" panose="020B0604020202020204" pitchFamily="34" charset="0"/>
                </a:rPr>
                <a:t>B</a:t>
              </a:r>
              <a:endParaRPr kumimoji="0" lang="en-US" i="0" u="none" strike="noStrike" kern="1200" cap="none" spc="0" normalizeH="0" baseline="0" noProof="0" dirty="0">
                <a:ln>
                  <a:noFill/>
                </a:ln>
                <a:solidFill>
                  <a:srgbClr val="2E2E38"/>
                </a:solidFill>
                <a:effectLst/>
                <a:uLnTx/>
                <a:uFillTx/>
                <a:latin typeface="Arial" panose="020B0604020202020204" pitchFamily="34" charset="0"/>
                <a:cs typeface="Arial" panose="020B0604020202020204" pitchFamily="34" charset="0"/>
              </a:endParaRPr>
            </a:p>
          </p:txBody>
        </p:sp>
      </p:grpSp>
      <p:grpSp>
        <p:nvGrpSpPr>
          <p:cNvPr id="15" name="Group 14">
            <a:extLst>
              <a:ext uri="{FF2B5EF4-FFF2-40B4-BE49-F238E27FC236}">
                <a16:creationId xmlns:a16="http://schemas.microsoft.com/office/drawing/2014/main" id="{074C5FAD-A417-48E9-BEAB-3C4E3A4ACB31}"/>
              </a:ext>
            </a:extLst>
          </p:cNvPr>
          <p:cNvGrpSpPr/>
          <p:nvPr/>
        </p:nvGrpSpPr>
        <p:grpSpPr>
          <a:xfrm>
            <a:off x="1213199" y="3406859"/>
            <a:ext cx="7473601" cy="356712"/>
            <a:chOff x="1213199" y="2112725"/>
            <a:chExt cx="7473601" cy="356712"/>
          </a:xfrm>
        </p:grpSpPr>
        <p:sp>
          <p:nvSpPr>
            <p:cNvPr id="16" name="Title 1">
              <a:extLst>
                <a:ext uri="{FF2B5EF4-FFF2-40B4-BE49-F238E27FC236}">
                  <a16:creationId xmlns:a16="http://schemas.microsoft.com/office/drawing/2014/main" id="{8AF0AB6D-A2D9-4AFD-9E2C-B09F5B44091C}"/>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Arial" panose="020B0604020202020204" pitchFamily="34" charset="0"/>
                </a:rPr>
                <a:t>99%</a:t>
              </a:r>
            </a:p>
          </p:txBody>
        </p:sp>
        <p:sp>
          <p:nvSpPr>
            <p:cNvPr id="17" name="Oval 16">
              <a:extLst>
                <a:ext uri="{FF2B5EF4-FFF2-40B4-BE49-F238E27FC236}">
                  <a16:creationId xmlns:a16="http://schemas.microsoft.com/office/drawing/2014/main" id="{8E0A5E9F-29CD-4D53-AE3D-C85C7C13A42A}"/>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FFE600"/>
                  </a:solidFill>
                  <a:effectLst/>
                  <a:uLnTx/>
                  <a:uFillTx/>
                  <a:latin typeface="Arial" panose="020B0604020202020204" pitchFamily="34" charset="0"/>
                  <a:cs typeface="Arial" panose="020B0604020202020204" pitchFamily="34" charset="0"/>
                </a:rPr>
                <a:t>C</a:t>
              </a:r>
              <a:endParaRPr kumimoji="0" lang="en-US" i="0" u="none" strike="noStrike" kern="1200" cap="none" spc="0" normalizeH="0" baseline="0" noProof="0" dirty="0">
                <a:ln>
                  <a:noFill/>
                </a:ln>
                <a:solidFill>
                  <a:srgbClr val="2E2E38"/>
                </a:solidFill>
                <a:effectLst/>
                <a:uLnTx/>
                <a:uFillTx/>
                <a:latin typeface="Arial" panose="020B0604020202020204" pitchFamily="34" charset="0"/>
                <a:cs typeface="Arial" panose="020B0604020202020204" pitchFamily="34" charset="0"/>
              </a:endParaRPr>
            </a:p>
          </p:txBody>
        </p:sp>
      </p:grpSp>
      <p:grpSp>
        <p:nvGrpSpPr>
          <p:cNvPr id="18" name="Group 17">
            <a:extLst>
              <a:ext uri="{FF2B5EF4-FFF2-40B4-BE49-F238E27FC236}">
                <a16:creationId xmlns:a16="http://schemas.microsoft.com/office/drawing/2014/main" id="{B26FBBBC-1C21-48BC-902C-940D9910B84A}"/>
              </a:ext>
            </a:extLst>
          </p:cNvPr>
          <p:cNvGrpSpPr/>
          <p:nvPr/>
        </p:nvGrpSpPr>
        <p:grpSpPr>
          <a:xfrm>
            <a:off x="1213199" y="3886525"/>
            <a:ext cx="7473601" cy="356712"/>
            <a:chOff x="1213199" y="2112725"/>
            <a:chExt cx="7473601" cy="356712"/>
          </a:xfrm>
        </p:grpSpPr>
        <p:sp>
          <p:nvSpPr>
            <p:cNvPr id="19" name="Title 1">
              <a:extLst>
                <a:ext uri="{FF2B5EF4-FFF2-40B4-BE49-F238E27FC236}">
                  <a16:creationId xmlns:a16="http://schemas.microsoft.com/office/drawing/2014/main" id="{4BE837F5-6E42-4227-AF48-79C8F222B871}"/>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Arial" panose="020B0604020202020204" pitchFamily="34" charset="0"/>
                </a:rPr>
                <a:t>49%</a:t>
              </a:r>
            </a:p>
          </p:txBody>
        </p:sp>
        <p:sp>
          <p:nvSpPr>
            <p:cNvPr id="20" name="Oval 19">
              <a:extLst>
                <a:ext uri="{FF2B5EF4-FFF2-40B4-BE49-F238E27FC236}">
                  <a16:creationId xmlns:a16="http://schemas.microsoft.com/office/drawing/2014/main" id="{3C665C1E-40DF-43BB-8BF3-021D6B6B8E41}"/>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FFE600"/>
                  </a:solidFill>
                  <a:effectLst/>
                  <a:uLnTx/>
                  <a:uFillTx/>
                  <a:latin typeface="Arial" panose="020B0604020202020204" pitchFamily="34" charset="0"/>
                  <a:cs typeface="Arial" panose="020B0604020202020204" pitchFamily="34" charset="0"/>
                </a:rPr>
                <a:t>D</a:t>
              </a:r>
              <a:endParaRPr kumimoji="0" lang="en-US" i="0" u="none" strike="noStrike" kern="1200" cap="none" spc="0" normalizeH="0" baseline="0" noProof="0" dirty="0">
                <a:ln>
                  <a:noFill/>
                </a:ln>
                <a:solidFill>
                  <a:srgbClr val="2E2E38"/>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2916984813"/>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431800" y="660273"/>
            <a:ext cx="2239010" cy="1678104"/>
          </a:xfrm>
          <a:prstGeom prst="rect">
            <a:avLst/>
          </a:prstGeom>
        </p:spPr>
        <p:txBody>
          <a:bodyPr lIns="0" tIns="0" rIns="0" bIns="0"/>
          <a:lstStyle>
            <a:defPPr>
              <a:defRPr lang="en-US"/>
            </a:defPPr>
            <a:lvl1pPr>
              <a:lnSpc>
                <a:spcPct val="100000"/>
              </a:lnSpc>
              <a:spcBef>
                <a:spcPct val="0"/>
              </a:spcBef>
              <a:buNone/>
              <a:defRPr sz="2500" b="0" baseline="0">
                <a:solidFill>
                  <a:srgbClr val="2E2E38"/>
                </a:solidFill>
                <a:latin typeface="Arial" panose="020B0604020202020204" pitchFamily="34" charset="0"/>
                <a:ea typeface="+mj-ea"/>
                <a:cs typeface="Arial" pitchFamily="34" charset="0"/>
              </a:defRPr>
            </a:lvl1pPr>
          </a:lstStyle>
          <a:p>
            <a:r>
              <a:rPr lang="en-US" dirty="0"/>
              <a:t>Questions?</a:t>
            </a:r>
            <a:br>
              <a:rPr lang="en-US" dirty="0"/>
            </a:br>
            <a:endParaRPr lang="en-GB" dirty="0"/>
          </a:p>
        </p:txBody>
      </p:sp>
    </p:spTree>
    <p:extLst>
      <p:ext uri="{BB962C8B-B14F-4D97-AF65-F5344CB8AC3E}">
        <p14:creationId xmlns:p14="http://schemas.microsoft.com/office/powerpoint/2010/main" val="31668576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Key takeaway</a:t>
            </a:r>
          </a:p>
        </p:txBody>
      </p:sp>
      <p:sp>
        <p:nvSpPr>
          <p:cNvPr id="3" name="Content Placeholder 2"/>
          <p:cNvSpPr>
            <a:spLocks noGrp="1"/>
          </p:cNvSpPr>
          <p:nvPr>
            <p:ph idx="4294967295"/>
          </p:nvPr>
        </p:nvSpPr>
        <p:spPr>
          <a:xfrm>
            <a:off x="457200" y="1137921"/>
            <a:ext cx="8229600" cy="4951728"/>
          </a:xfrm>
        </p:spPr>
        <p:txBody>
          <a:bodyPr/>
          <a:lstStyle/>
          <a:p>
            <a:pPr>
              <a:spcAft>
                <a:spcPts val="600"/>
              </a:spcAft>
            </a:pPr>
            <a:r>
              <a:rPr lang="en-US" dirty="0"/>
              <a:t>There are many different issues (tax and nontax) that must be considered when determining whether to form and operate a tax-exempt organization, a new subsidiary or enter into a new joint venture. The choice of entity analysis must be carefully undertaken. Exempt organizations should be thoughtful and prospective in their thinking when considering new agreements, transactions, activities and revenue streams, and understand their impact on the organization.</a:t>
            </a:r>
          </a:p>
        </p:txBody>
      </p:sp>
    </p:spTree>
    <p:extLst>
      <p:ext uri="{BB962C8B-B14F-4D97-AF65-F5344CB8AC3E}">
        <p14:creationId xmlns:p14="http://schemas.microsoft.com/office/powerpoint/2010/main" val="388362811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7693777D-6DCF-418D-8CD3-366DB4307DB0}"/>
              </a:ext>
            </a:extLst>
          </p:cNvPr>
          <p:cNvSpPr txBox="1">
            <a:spLocks/>
          </p:cNvSpPr>
          <p:nvPr/>
        </p:nvSpPr>
        <p:spPr>
          <a:xfrm>
            <a:off x="457200" y="819023"/>
            <a:ext cx="3205138" cy="2660728"/>
          </a:xfrm>
          <a:prstGeom prst="rect">
            <a:avLst/>
          </a:prstGeom>
          <a:noFill/>
        </p:spPr>
        <p:txBody>
          <a:bodyPr wrap="square" lIns="0" tIns="36576" rIns="0" bIns="0" rtlCol="0" anchor="t">
            <a:spAutoFit/>
          </a:bodyPr>
          <a:lstStyle/>
          <a:p>
            <a:pPr>
              <a:spcAft>
                <a:spcPts val="600"/>
              </a:spcAft>
              <a:buClr>
                <a:srgbClr val="FFD200"/>
              </a:buClr>
              <a:buSzPct val="70000"/>
              <a:defRPr/>
            </a:pPr>
            <a:r>
              <a:rPr lang="en-US" sz="1200" b="1" kern="0" dirty="0">
                <a:solidFill>
                  <a:srgbClr val="FFE600"/>
                </a:solidFill>
                <a:latin typeface="Arial" panose="020B0604020202020204" pitchFamily="34" charset="0"/>
                <a:cs typeface="Arial" panose="020B0604020202020204" pitchFamily="34" charset="0"/>
              </a:rPr>
              <a:t>EY  </a:t>
            </a:r>
            <a:r>
              <a:rPr lang="en-US" sz="1200" kern="0" dirty="0">
                <a:solidFill>
                  <a:srgbClr val="FFE600"/>
                </a:solidFill>
                <a:latin typeface="Arial" panose="020B0604020202020204" pitchFamily="34" charset="0"/>
                <a:cs typeface="Arial" panose="020B0604020202020204" pitchFamily="34" charset="0"/>
              </a:rPr>
              <a:t>|  </a:t>
            </a:r>
            <a:r>
              <a:rPr lang="en-IN" sz="1200" kern="0" dirty="0">
                <a:solidFill>
                  <a:srgbClr val="FFE600"/>
                </a:solidFill>
                <a:latin typeface="Arial" panose="020B0604020202020204" pitchFamily="34" charset="0"/>
                <a:cs typeface="Arial" panose="020B0604020202020204" pitchFamily="34" charset="0"/>
              </a:rPr>
              <a:t>Building a better working world</a:t>
            </a:r>
            <a:endParaRPr lang="en-US" sz="1200" kern="0" dirty="0">
              <a:solidFill>
                <a:srgbClr val="FFE600"/>
              </a:solidFill>
              <a:latin typeface="Arial" panose="020B0604020202020204" pitchFamily="34" charset="0"/>
              <a:cs typeface="Arial" panose="020B0604020202020204" pitchFamily="34" charset="0"/>
            </a:endParaRPr>
          </a:p>
          <a:p>
            <a:pPr>
              <a:buClr>
                <a:srgbClr val="FFD200"/>
              </a:buClr>
              <a:buSzPct val="70000"/>
              <a:defRPr/>
            </a:pPr>
            <a:endParaRPr lang="en-US" sz="1100" kern="0" dirty="0">
              <a:solidFill>
                <a:srgbClr val="FFFFFF"/>
              </a:solidFill>
              <a:latin typeface="Arial" panose="020B0604020202020204" pitchFamily="34" charset="0"/>
              <a:cs typeface="Arial" panose="020B0604020202020204" pitchFamily="34" charset="0"/>
            </a:endParaRPr>
          </a:p>
          <a:p>
            <a:pPr>
              <a:buClr>
                <a:srgbClr val="FFD200"/>
              </a:buClr>
              <a:buSzPct val="70000"/>
              <a:defRPr/>
            </a:pPr>
            <a:r>
              <a:rPr lang="en-IN" sz="1100" kern="0" dirty="0">
                <a:solidFill>
                  <a:srgbClr val="FFFFFF"/>
                </a:solidFill>
                <a:latin typeface="Arial" panose="020B0604020202020204" pitchFamily="34" charset="0"/>
                <a:cs typeface="Arial" panose="020B0604020202020204" pitchFamily="34" charset="0"/>
              </a:rPr>
              <a:t>EY exists to build a better working world, helping</a:t>
            </a:r>
            <a:br>
              <a:rPr lang="en-IN" sz="1100" kern="0" dirty="0">
                <a:solidFill>
                  <a:srgbClr val="FFFFFF"/>
                </a:solidFill>
                <a:latin typeface="Arial" panose="020B0604020202020204" pitchFamily="34" charset="0"/>
                <a:cs typeface="Arial" panose="020B0604020202020204" pitchFamily="34" charset="0"/>
              </a:rPr>
            </a:br>
            <a:r>
              <a:rPr lang="en-IN" sz="1100" kern="0" dirty="0">
                <a:solidFill>
                  <a:srgbClr val="FFFFFF"/>
                </a:solidFill>
                <a:latin typeface="Arial" panose="020B0604020202020204" pitchFamily="34" charset="0"/>
                <a:cs typeface="Arial" panose="020B0604020202020204" pitchFamily="34" charset="0"/>
              </a:rPr>
              <a:t>to create long-term value for clients, people and society and build trust in the capital markets. </a:t>
            </a:r>
          </a:p>
          <a:p>
            <a:pPr>
              <a:buClr>
                <a:srgbClr val="FFD200"/>
              </a:buClr>
              <a:buSzPct val="70000"/>
              <a:defRPr/>
            </a:pPr>
            <a:endParaRPr lang="en-IN" sz="1100" kern="0" dirty="0">
              <a:solidFill>
                <a:srgbClr val="FFFFFF"/>
              </a:solidFill>
              <a:latin typeface="Arial" panose="020B0604020202020204" pitchFamily="34" charset="0"/>
              <a:cs typeface="Arial" panose="020B0604020202020204" pitchFamily="34" charset="0"/>
            </a:endParaRPr>
          </a:p>
          <a:p>
            <a:pPr>
              <a:buClr>
                <a:srgbClr val="FFD200"/>
              </a:buClr>
              <a:buSzPct val="70000"/>
              <a:defRPr/>
            </a:pPr>
            <a:r>
              <a:rPr lang="en-IN" sz="1100" kern="0" dirty="0">
                <a:solidFill>
                  <a:srgbClr val="FFFFFF"/>
                </a:solidFill>
                <a:latin typeface="Arial" panose="020B0604020202020204" pitchFamily="34" charset="0"/>
                <a:cs typeface="Arial" panose="020B0604020202020204" pitchFamily="34" charset="0"/>
              </a:rPr>
              <a:t>Enabled by data and technology, diverse EY teams in over 150 countries provide trust through assurance and help clients grow, transform and operate. </a:t>
            </a:r>
          </a:p>
          <a:p>
            <a:pPr>
              <a:buClr>
                <a:srgbClr val="FFD200"/>
              </a:buClr>
              <a:buSzPct val="70000"/>
              <a:defRPr/>
            </a:pPr>
            <a:endParaRPr lang="en-IN" sz="1100" kern="0" dirty="0">
              <a:solidFill>
                <a:srgbClr val="FFFFFF"/>
              </a:solidFill>
              <a:latin typeface="Arial" panose="020B0604020202020204" pitchFamily="34" charset="0"/>
              <a:cs typeface="Arial" panose="020B0604020202020204" pitchFamily="34" charset="0"/>
            </a:endParaRPr>
          </a:p>
          <a:p>
            <a:pPr>
              <a:buClr>
                <a:srgbClr val="FFD200"/>
              </a:buClr>
              <a:buSzPct val="70000"/>
              <a:defRPr/>
            </a:pPr>
            <a:r>
              <a:rPr lang="en-IN" sz="1100" kern="0" dirty="0">
                <a:solidFill>
                  <a:srgbClr val="FFFFFF"/>
                </a:solidFill>
                <a:latin typeface="Arial" panose="020B0604020202020204" pitchFamily="34" charset="0"/>
                <a:cs typeface="Arial" panose="020B0604020202020204" pitchFamily="34" charset="0"/>
              </a:rPr>
              <a:t>Working across assurance, consulting, law, strategy, tax and transactions, EY teams ask better questions to find new answers for the complex issues facing our world today.</a:t>
            </a:r>
          </a:p>
        </p:txBody>
      </p:sp>
      <p:sp>
        <p:nvSpPr>
          <p:cNvPr id="5" name="TextBox 4">
            <a:extLst>
              <a:ext uri="{FF2B5EF4-FFF2-40B4-BE49-F238E27FC236}">
                <a16:creationId xmlns:a16="http://schemas.microsoft.com/office/drawing/2014/main" id="{EE0A0565-504C-4D26-85DF-585163BB8BF8}"/>
              </a:ext>
            </a:extLst>
          </p:cNvPr>
          <p:cNvSpPr txBox="1">
            <a:spLocks/>
          </p:cNvSpPr>
          <p:nvPr/>
        </p:nvSpPr>
        <p:spPr>
          <a:xfrm>
            <a:off x="5440702" y="820618"/>
            <a:ext cx="3309810" cy="3283976"/>
          </a:xfrm>
          <a:prstGeom prst="rect">
            <a:avLst/>
          </a:prstGeom>
          <a:noFill/>
        </p:spPr>
        <p:txBody>
          <a:bodyPr wrap="square" lIns="0" tIns="36576" rIns="0" bIns="0" rtlCol="0" anchor="t">
            <a:spAutoFit/>
          </a:bodyPr>
          <a:lstStyle/>
          <a:p>
            <a:pPr marL="0" marR="0" lvl="0" indent="0" defTabSz="914400" eaLnBrk="1" fontAlgn="auto" latinLnBrk="0" hangingPunct="1">
              <a:lnSpc>
                <a:spcPct val="100000"/>
              </a:lnSpc>
              <a:spcBef>
                <a:spcPts val="0"/>
              </a:spcBef>
              <a:spcAft>
                <a:spcPts val="0"/>
              </a:spcAft>
              <a:buClr>
                <a:srgbClr val="FFD200"/>
              </a:buClr>
              <a:buSzPct val="70000"/>
              <a:buFontTx/>
              <a:buNone/>
              <a:tabLst/>
              <a:defRPr/>
            </a:pPr>
            <a:r>
              <a:rPr kumimoji="0" lang="en-IN" sz="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EY refers to the global organization, and may refer to one or more, of</a:t>
            </a:r>
            <a:br>
              <a:rPr kumimoji="0" lang="en-IN" sz="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IN" sz="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the member firms of Ernst &amp; Young Global Limited, each of which is a separate legal entity. Ernst &amp; Young Global Limited, a UK company limited by guarantee, does not provide services to clients. Information about how EY collects and uses personal data and a description of</a:t>
            </a:r>
            <a:br>
              <a:rPr kumimoji="0" lang="en-IN" sz="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br>
            <a:r>
              <a:rPr kumimoji="0" lang="en-IN" sz="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the rights individuals have under data protection legislation are available via ey.com/privacy. EY member firms do not practice law where prohibited by local laws. For more information about our organization, please visit ey.com.</a:t>
            </a:r>
          </a:p>
          <a:p>
            <a:pPr marL="0" marR="0" lvl="0" indent="0" defTabSz="914400" eaLnBrk="1" fontAlgn="auto" latinLnBrk="0" hangingPunct="1">
              <a:lnSpc>
                <a:spcPct val="100000"/>
              </a:lnSpc>
              <a:spcBef>
                <a:spcPts val="0"/>
              </a:spcBef>
              <a:spcAft>
                <a:spcPts val="0"/>
              </a:spcAft>
              <a:buClr>
                <a:srgbClr val="FFD200"/>
              </a:buClr>
              <a:buSzPct val="70000"/>
              <a:buFontTx/>
              <a:buNone/>
              <a:tabLst/>
              <a:defRPr/>
            </a:pPr>
            <a:endParaRPr kumimoji="0" lang="en-IN" sz="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
                <a:srgbClr val="FFD200"/>
              </a:buClr>
              <a:buSzPct val="70000"/>
              <a:buFontTx/>
              <a:buNone/>
              <a:tabLst/>
              <a:defRPr/>
            </a:pPr>
            <a:r>
              <a:rPr kumimoji="0" lang="en-IN" sz="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Ernst &amp; Young LLP is a client-serving member firm of</a:t>
            </a:r>
          </a:p>
          <a:p>
            <a:pPr marL="0" marR="0" lvl="0" indent="0" defTabSz="914400" eaLnBrk="1" fontAlgn="auto" latinLnBrk="0" hangingPunct="1">
              <a:lnSpc>
                <a:spcPct val="100000"/>
              </a:lnSpc>
              <a:spcBef>
                <a:spcPts val="0"/>
              </a:spcBef>
              <a:spcAft>
                <a:spcPts val="0"/>
              </a:spcAft>
              <a:buClr>
                <a:srgbClr val="FFD200"/>
              </a:buClr>
              <a:buSzPct val="70000"/>
              <a:buFontTx/>
              <a:buNone/>
              <a:tabLst/>
              <a:defRPr/>
            </a:pPr>
            <a:r>
              <a:rPr kumimoji="0" lang="en-IN" sz="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Ernst &amp; Young Global Limited operating in the US.</a:t>
            </a:r>
          </a:p>
          <a:p>
            <a:pPr marL="0" marR="0" lvl="0" indent="0" defTabSz="914400" eaLnBrk="1" fontAlgn="auto" latinLnBrk="0" hangingPunct="1">
              <a:lnSpc>
                <a:spcPct val="100000"/>
              </a:lnSpc>
              <a:spcBef>
                <a:spcPts val="0"/>
              </a:spcBef>
              <a:spcAft>
                <a:spcPts val="0"/>
              </a:spcAft>
              <a:buClr>
                <a:srgbClr val="FFD200"/>
              </a:buClr>
              <a:buSzPct val="70000"/>
              <a:buFontTx/>
              <a:buNone/>
              <a:tabLst/>
              <a:defRPr/>
            </a:pPr>
            <a:endParaRPr kumimoji="0" lang="en-IN" sz="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
                <a:srgbClr val="FFD200"/>
              </a:buClr>
              <a:buSzPct val="70000"/>
              <a:buFontTx/>
              <a:buNone/>
              <a:tabLst/>
              <a:defRPr/>
            </a:pPr>
            <a:r>
              <a:rPr kumimoji="0" lang="en-IN" sz="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 2024 Ernst &amp; Young LLP.</a:t>
            </a:r>
          </a:p>
          <a:p>
            <a:pPr marL="0" marR="0" lvl="0" indent="0" defTabSz="914400" eaLnBrk="1" fontAlgn="auto" latinLnBrk="0" hangingPunct="1">
              <a:lnSpc>
                <a:spcPct val="100000"/>
              </a:lnSpc>
              <a:spcBef>
                <a:spcPts val="0"/>
              </a:spcBef>
              <a:spcAft>
                <a:spcPts val="0"/>
              </a:spcAft>
              <a:buClr>
                <a:srgbClr val="FFD200"/>
              </a:buClr>
              <a:buSzPct val="70000"/>
              <a:buFontTx/>
              <a:buNone/>
              <a:tabLst/>
              <a:defRPr/>
            </a:pPr>
            <a:r>
              <a:rPr kumimoji="0" lang="en-IN" sz="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All Rights Reserved.</a:t>
            </a:r>
          </a:p>
          <a:p>
            <a:pPr marL="0" marR="0" lvl="0" indent="0" defTabSz="914400" eaLnBrk="1" fontAlgn="auto" latinLnBrk="0" hangingPunct="1">
              <a:lnSpc>
                <a:spcPct val="100000"/>
              </a:lnSpc>
              <a:spcBef>
                <a:spcPts val="0"/>
              </a:spcBef>
              <a:spcAft>
                <a:spcPts val="0"/>
              </a:spcAft>
              <a:buClr>
                <a:srgbClr val="FFD200"/>
              </a:buClr>
              <a:buSzPct val="70000"/>
              <a:buFontTx/>
              <a:buNone/>
              <a:tabLst/>
              <a:defRPr/>
            </a:pPr>
            <a:endParaRPr kumimoji="0" lang="en-IN" sz="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R="0" algn="l" rtl="0"/>
            <a:r>
              <a:rPr lang="en-US" altLang="ja-JP" sz="800" kern="0" dirty="0">
                <a:solidFill>
                  <a:srgbClr val="FFFFFF"/>
                </a:solidFill>
                <a:latin typeface="Arial" panose="020B0604020202020204" pitchFamily="34" charset="0"/>
                <a:cs typeface="Arial" panose="020B0604020202020204" pitchFamily="34" charset="0"/>
              </a:rPr>
              <a:t>US SCORE no. </a:t>
            </a:r>
            <a:r>
              <a:rPr lang="en-US" altLang="ja-JP" sz="800" kern="0">
                <a:solidFill>
                  <a:srgbClr val="FFFFFF"/>
                </a:solidFill>
                <a:latin typeface="Arial" panose="020B0604020202020204" pitchFamily="34" charset="0"/>
                <a:cs typeface="Arial" panose="020B0604020202020204" pitchFamily="34" charset="0"/>
              </a:rPr>
              <a:t>23812-241US</a:t>
            </a:r>
            <a:endParaRPr lang="en-IN" sz="800" kern="0" dirty="0">
              <a:solidFill>
                <a:srgbClr val="FFFFFF"/>
              </a:solidFill>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
                <a:srgbClr val="FFD200"/>
              </a:buClr>
              <a:buSzPct val="70000"/>
              <a:buFontTx/>
              <a:buNone/>
              <a:tabLst/>
              <a:defRPr/>
            </a:pPr>
            <a:endParaRPr lang="en-IN" sz="800" kern="0" dirty="0">
              <a:solidFill>
                <a:srgbClr val="FFFFFF"/>
              </a:solidFill>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
                <a:srgbClr val="FFD200"/>
              </a:buClr>
              <a:buSzPct val="70000"/>
              <a:buFontTx/>
              <a:buNone/>
              <a:tabLst/>
              <a:defRPr/>
            </a:pPr>
            <a:r>
              <a:rPr kumimoji="0" lang="en-IN" sz="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2406-4554954 </a:t>
            </a:r>
          </a:p>
          <a:p>
            <a:pPr marL="0" marR="0" lvl="0" indent="0" defTabSz="914400" eaLnBrk="1" fontAlgn="auto" latinLnBrk="0" hangingPunct="1">
              <a:lnSpc>
                <a:spcPct val="100000"/>
              </a:lnSpc>
              <a:spcBef>
                <a:spcPts val="0"/>
              </a:spcBef>
              <a:spcAft>
                <a:spcPts val="0"/>
              </a:spcAft>
              <a:buClr>
                <a:srgbClr val="FFD200"/>
              </a:buClr>
              <a:buSzPct val="70000"/>
              <a:buFontTx/>
              <a:buNone/>
              <a:tabLst/>
              <a:defRPr/>
            </a:pPr>
            <a:r>
              <a:rPr kumimoji="0" lang="en-IN" sz="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ED None</a:t>
            </a:r>
          </a:p>
          <a:p>
            <a:pPr marL="0" marR="0" lvl="0" indent="0" defTabSz="914400" eaLnBrk="1" fontAlgn="auto" latinLnBrk="0" hangingPunct="1">
              <a:lnSpc>
                <a:spcPct val="100000"/>
              </a:lnSpc>
              <a:spcBef>
                <a:spcPts val="0"/>
              </a:spcBef>
              <a:spcAft>
                <a:spcPts val="0"/>
              </a:spcAft>
              <a:buClr>
                <a:srgbClr val="FFD200"/>
              </a:buClr>
              <a:buSzPct val="70000"/>
              <a:buFontTx/>
              <a:buNone/>
              <a:tabLst/>
              <a:defRPr/>
            </a:pPr>
            <a:endParaRPr kumimoji="0" lang="en-IN" sz="800" b="0"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0"/>
              </a:spcAft>
              <a:buClrTx/>
              <a:buSzTx/>
              <a:buFontTx/>
              <a:buNone/>
              <a:tabLst/>
              <a:defRPr/>
            </a:pPr>
            <a:r>
              <a:rPr kumimoji="0" lang="en-IN" sz="6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This material has been prepared for general informational purposes only and is</a:t>
            </a:r>
            <a:br>
              <a:rPr kumimoji="0" lang="en-IN" sz="6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IN" sz="6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not intended to be relied upon as accounting, tax, legal or other professional advice.</a:t>
            </a:r>
            <a:br>
              <a:rPr kumimoji="0" lang="en-IN" sz="6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br>
            <a:r>
              <a:rPr kumimoji="0" lang="en-IN" sz="6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rPr>
              <a:t>Please refer to your advisors for specific advice.</a:t>
            </a:r>
          </a:p>
          <a:p>
            <a:pPr marL="0" marR="0" lvl="0" indent="0" defTabSz="914400" eaLnBrk="1" fontAlgn="auto" latinLnBrk="0" hangingPunct="1">
              <a:lnSpc>
                <a:spcPct val="100000"/>
              </a:lnSpc>
              <a:spcBef>
                <a:spcPts val="0"/>
              </a:spcBef>
              <a:spcAft>
                <a:spcPts val="0"/>
              </a:spcAft>
              <a:buClrTx/>
              <a:buSzTx/>
              <a:buFontTx/>
              <a:buNone/>
              <a:tabLst/>
              <a:defRPr/>
            </a:pPr>
            <a:endParaRPr kumimoji="0" lang="en-IN" sz="600" b="0" i="0" u="none" strike="noStrike" kern="0" cap="none" spc="0" normalizeH="0" baseline="0" noProof="0" dirty="0">
              <a:ln>
                <a:noFill/>
              </a:ln>
              <a:solidFill>
                <a:prstClr val="white"/>
              </a:solidFill>
              <a:effectLst/>
              <a:uLnTx/>
              <a:uFillTx/>
              <a:latin typeface="Arial" panose="020B0604020202020204" pitchFamily="34" charset="0"/>
              <a:cs typeface="Arial" panose="020B0604020202020204" pitchFamily="34" charset="0"/>
            </a:endParaRPr>
          </a:p>
          <a:p>
            <a:pPr marL="0" marR="0" lvl="0" indent="0" defTabSz="914400" eaLnBrk="1" fontAlgn="auto" latinLnBrk="0" hangingPunct="1">
              <a:lnSpc>
                <a:spcPct val="100000"/>
              </a:lnSpc>
              <a:spcBef>
                <a:spcPts val="0"/>
              </a:spcBef>
              <a:spcAft>
                <a:spcPts val="600"/>
              </a:spcAft>
              <a:buClr>
                <a:srgbClr val="FFD200"/>
              </a:buClr>
              <a:buSzPct val="70000"/>
              <a:buFontTx/>
              <a:buNone/>
              <a:tabLst/>
              <a:defRPr/>
            </a:pPr>
            <a:r>
              <a:rPr kumimoji="0" lang="en-IN" sz="1100" b="1" i="0" u="none" strike="noStrike" kern="0" cap="none" spc="0" normalizeH="0" baseline="0" noProof="0" dirty="0">
                <a:ln>
                  <a:noFill/>
                </a:ln>
                <a:solidFill>
                  <a:srgbClr val="FFFFFF"/>
                </a:solidFill>
                <a:effectLst/>
                <a:uLnTx/>
                <a:uFillTx/>
                <a:latin typeface="Arial" panose="020B0604020202020204" pitchFamily="34" charset="0"/>
                <a:cs typeface="Arial" panose="020B0604020202020204" pitchFamily="34" charset="0"/>
              </a:rPr>
              <a:t>ey.com</a:t>
            </a:r>
          </a:p>
        </p:txBody>
      </p:sp>
    </p:spTree>
    <p:extLst>
      <p:ext uri="{BB962C8B-B14F-4D97-AF65-F5344CB8AC3E}">
        <p14:creationId xmlns:p14="http://schemas.microsoft.com/office/powerpoint/2010/main" val="752570680"/>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Polling question 1</a:t>
            </a:r>
          </a:p>
        </p:txBody>
      </p:sp>
      <p:sp>
        <p:nvSpPr>
          <p:cNvPr id="8" name="Title 1">
            <a:extLst>
              <a:ext uri="{FF2B5EF4-FFF2-40B4-BE49-F238E27FC236}">
                <a16:creationId xmlns:a16="http://schemas.microsoft.com/office/drawing/2014/main" id="{7AA0109D-9F24-456E-98D2-6DCB4BCDAD52}"/>
              </a:ext>
            </a:extLst>
          </p:cNvPr>
          <p:cNvSpPr txBox="1">
            <a:spLocks/>
          </p:cNvSpPr>
          <p:nvPr/>
        </p:nvSpPr>
        <p:spPr>
          <a:xfrm>
            <a:off x="1213199" y="1220894"/>
            <a:ext cx="7473602" cy="307777"/>
          </a:xfrm>
          <a:prstGeom prst="rect">
            <a:avLst/>
          </a:prstGeom>
        </p:spPr>
        <p:txBody>
          <a:bodyPr wrap="square" lIns="0" tIns="0" rIns="0" bIns="0" anchor="t">
            <a:spAutoFit/>
          </a:bodyPr>
          <a:lstStyle>
            <a:lvl1pPr algn="l" defTabSz="914400" rtl="0" eaLnBrk="1" latinLnBrk="0" hangingPunct="1">
              <a:lnSpc>
                <a:spcPct val="85000"/>
              </a:lnSpc>
              <a:spcBef>
                <a:spcPct val="0"/>
              </a:spcBef>
              <a:buNone/>
              <a:defRPr sz="2400" b="0" kern="1200">
                <a:solidFill>
                  <a:schemeClr val="bg1"/>
                </a:solidFill>
                <a:latin typeface="EYInterstate Light" panose="02000506000000020004" pitchFamily="2" charset="0"/>
                <a:ea typeface="+mj-ea"/>
                <a:cs typeface="Arial" pitchFamily="34" charset="0"/>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IN" sz="2000" b="0" i="0" u="none" strike="noStrike" kern="1200" cap="none" spc="0" normalizeH="0" baseline="0" noProof="0" dirty="0">
                <a:ln>
                  <a:noFill/>
                </a:ln>
                <a:solidFill>
                  <a:prstClr val="white"/>
                </a:solidFill>
                <a:effectLst/>
                <a:uLnTx/>
                <a:uFillTx/>
                <a:latin typeface="Arial" panose="020B0604020202020204" pitchFamily="34" charset="0"/>
              </a:rPr>
              <a:t>What is the most common type of 501(c) nonprofit organization?</a:t>
            </a:r>
          </a:p>
        </p:txBody>
      </p:sp>
      <p:grpSp>
        <p:nvGrpSpPr>
          <p:cNvPr id="19" name="Group 18">
            <a:extLst>
              <a:ext uri="{FF2B5EF4-FFF2-40B4-BE49-F238E27FC236}">
                <a16:creationId xmlns:a16="http://schemas.microsoft.com/office/drawing/2014/main" id="{5F6F9AC3-C3D3-4F29-BCF7-FF16C1B804AC}"/>
              </a:ext>
            </a:extLst>
          </p:cNvPr>
          <p:cNvGrpSpPr/>
          <p:nvPr/>
        </p:nvGrpSpPr>
        <p:grpSpPr>
          <a:xfrm>
            <a:off x="1213199" y="2447525"/>
            <a:ext cx="7473601" cy="356712"/>
            <a:chOff x="1213199" y="2112725"/>
            <a:chExt cx="7473601" cy="356712"/>
          </a:xfrm>
        </p:grpSpPr>
        <p:sp>
          <p:nvSpPr>
            <p:cNvPr id="7" name="Title 1">
              <a:extLst>
                <a:ext uri="{FF2B5EF4-FFF2-40B4-BE49-F238E27FC236}">
                  <a16:creationId xmlns:a16="http://schemas.microsoft.com/office/drawing/2014/main" id="{D36E0369-5089-4B72-80CC-F086DA1BD267}"/>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Arial" panose="020B0604020202020204" pitchFamily="34" charset="0"/>
                </a:rPr>
                <a:t>501(c)(4)</a:t>
              </a:r>
            </a:p>
          </p:txBody>
        </p:sp>
        <p:sp>
          <p:nvSpPr>
            <p:cNvPr id="13" name="Oval 12">
              <a:extLst>
                <a:ext uri="{FF2B5EF4-FFF2-40B4-BE49-F238E27FC236}">
                  <a16:creationId xmlns:a16="http://schemas.microsoft.com/office/drawing/2014/main" id="{4304AC7F-82B2-494D-A658-BF115B933306}"/>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FFE600"/>
                  </a:solidFill>
                  <a:effectLst/>
                  <a:uLnTx/>
                  <a:uFillTx/>
                  <a:latin typeface="Arial" panose="020B0604020202020204" pitchFamily="34" charset="0"/>
                  <a:cs typeface="Arial" panose="020B0604020202020204" pitchFamily="34" charset="0"/>
                </a:rPr>
                <a:t>A</a:t>
              </a:r>
              <a:endParaRPr kumimoji="0" lang="en-US" i="0" u="none" strike="noStrike" kern="1200" cap="none" spc="0" normalizeH="0" baseline="0" noProof="0" dirty="0">
                <a:ln>
                  <a:noFill/>
                </a:ln>
                <a:solidFill>
                  <a:srgbClr val="2E2E38"/>
                </a:solidFill>
                <a:effectLst/>
                <a:uLnTx/>
                <a:uFillTx/>
                <a:latin typeface="Arial" panose="020B0604020202020204" pitchFamily="34" charset="0"/>
                <a:cs typeface="Arial" panose="020B0604020202020204" pitchFamily="34" charset="0"/>
              </a:endParaRPr>
            </a:p>
          </p:txBody>
        </p:sp>
      </p:grpSp>
      <p:sp>
        <p:nvSpPr>
          <p:cNvPr id="18" name="Speech Bubble: Rectangle 17">
            <a:extLst>
              <a:ext uri="{FF2B5EF4-FFF2-40B4-BE49-F238E27FC236}">
                <a16:creationId xmlns:a16="http://schemas.microsoft.com/office/drawing/2014/main" id="{4DEC0F7A-EBE5-4590-BA3D-51653B6198AE}"/>
              </a:ext>
            </a:extLst>
          </p:cNvPr>
          <p:cNvSpPr/>
          <p:nvPr/>
        </p:nvSpPr>
        <p:spPr>
          <a:xfrm>
            <a:off x="457201" y="1133409"/>
            <a:ext cx="568799" cy="605391"/>
          </a:xfrm>
          <a:prstGeom prst="wedgeRectCallout">
            <a:avLst>
              <a:gd name="adj1" fmla="val 40632"/>
              <a:gd name="adj2" fmla="val 85329"/>
            </a:avLst>
          </a:prstGeom>
          <a:solidFill>
            <a:srgbClr val="FFE600"/>
          </a:solidFill>
          <a:ln w="9525">
            <a:no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algn="ctr"/>
            <a:r>
              <a:rPr lang="en-IN" sz="3600" dirty="0">
                <a:solidFill>
                  <a:srgbClr val="2E2E38"/>
                </a:solidFill>
                <a:latin typeface="Arial" panose="020B0604020202020204" pitchFamily="34" charset="0"/>
                <a:cs typeface="Arial" panose="020B0604020202020204" pitchFamily="34" charset="0"/>
              </a:rPr>
              <a:t>Q</a:t>
            </a:r>
          </a:p>
        </p:txBody>
      </p:sp>
      <p:grpSp>
        <p:nvGrpSpPr>
          <p:cNvPr id="20" name="Group 19">
            <a:extLst>
              <a:ext uri="{FF2B5EF4-FFF2-40B4-BE49-F238E27FC236}">
                <a16:creationId xmlns:a16="http://schemas.microsoft.com/office/drawing/2014/main" id="{B18576EA-B008-40E0-8085-4A212F624A18}"/>
              </a:ext>
            </a:extLst>
          </p:cNvPr>
          <p:cNvGrpSpPr/>
          <p:nvPr/>
        </p:nvGrpSpPr>
        <p:grpSpPr>
          <a:xfrm>
            <a:off x="1213199" y="2926325"/>
            <a:ext cx="7473601" cy="356712"/>
            <a:chOff x="1213199" y="2112725"/>
            <a:chExt cx="7473601" cy="356712"/>
          </a:xfrm>
        </p:grpSpPr>
        <p:sp>
          <p:nvSpPr>
            <p:cNvPr id="21" name="Title 1">
              <a:extLst>
                <a:ext uri="{FF2B5EF4-FFF2-40B4-BE49-F238E27FC236}">
                  <a16:creationId xmlns:a16="http://schemas.microsoft.com/office/drawing/2014/main" id="{3161388B-991E-4EDA-8F77-C6EE2B1E0741}"/>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Arial" panose="020B0604020202020204" pitchFamily="34" charset="0"/>
                </a:rPr>
                <a:t>501(c)(3)</a:t>
              </a:r>
            </a:p>
          </p:txBody>
        </p:sp>
        <p:sp>
          <p:nvSpPr>
            <p:cNvPr id="22" name="Oval 21">
              <a:extLst>
                <a:ext uri="{FF2B5EF4-FFF2-40B4-BE49-F238E27FC236}">
                  <a16:creationId xmlns:a16="http://schemas.microsoft.com/office/drawing/2014/main" id="{39586629-6467-4B83-A7D8-03A72246F871}"/>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FFE600"/>
                  </a:solidFill>
                  <a:effectLst/>
                  <a:uLnTx/>
                  <a:uFillTx/>
                  <a:latin typeface="Arial" panose="020B0604020202020204" pitchFamily="34" charset="0"/>
                  <a:cs typeface="Arial" panose="020B0604020202020204" pitchFamily="34" charset="0"/>
                </a:rPr>
                <a:t>B</a:t>
              </a:r>
              <a:endParaRPr kumimoji="0" lang="en-US" i="0" u="none" strike="noStrike" kern="1200" cap="none" spc="0" normalizeH="0" baseline="0" noProof="0" dirty="0">
                <a:ln>
                  <a:noFill/>
                </a:ln>
                <a:solidFill>
                  <a:srgbClr val="2E2E38"/>
                </a:solidFill>
                <a:effectLst/>
                <a:uLnTx/>
                <a:uFillTx/>
                <a:latin typeface="Arial" panose="020B0604020202020204" pitchFamily="34" charset="0"/>
                <a:cs typeface="Arial" panose="020B0604020202020204" pitchFamily="34" charset="0"/>
              </a:endParaRPr>
            </a:p>
          </p:txBody>
        </p:sp>
      </p:grpSp>
      <p:grpSp>
        <p:nvGrpSpPr>
          <p:cNvPr id="3" name="Group 2">
            <a:extLst>
              <a:ext uri="{FF2B5EF4-FFF2-40B4-BE49-F238E27FC236}">
                <a16:creationId xmlns:a16="http://schemas.microsoft.com/office/drawing/2014/main" id="{5FA28EC3-0146-3F42-EF84-1101047C5577}"/>
              </a:ext>
            </a:extLst>
          </p:cNvPr>
          <p:cNvGrpSpPr/>
          <p:nvPr/>
        </p:nvGrpSpPr>
        <p:grpSpPr>
          <a:xfrm>
            <a:off x="1213199" y="3415315"/>
            <a:ext cx="7473601" cy="356712"/>
            <a:chOff x="1213199" y="2112725"/>
            <a:chExt cx="7473601" cy="356712"/>
          </a:xfrm>
        </p:grpSpPr>
        <p:sp>
          <p:nvSpPr>
            <p:cNvPr id="4" name="Title 1">
              <a:extLst>
                <a:ext uri="{FF2B5EF4-FFF2-40B4-BE49-F238E27FC236}">
                  <a16:creationId xmlns:a16="http://schemas.microsoft.com/office/drawing/2014/main" id="{795D9285-B89B-DD79-A3AF-C580620DBA20}"/>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Arial" panose="020B0604020202020204" pitchFamily="34" charset="0"/>
                </a:rPr>
                <a:t>501(c)(29)</a:t>
              </a:r>
            </a:p>
          </p:txBody>
        </p:sp>
        <p:sp>
          <p:nvSpPr>
            <p:cNvPr id="5" name="Oval 4">
              <a:extLst>
                <a:ext uri="{FF2B5EF4-FFF2-40B4-BE49-F238E27FC236}">
                  <a16:creationId xmlns:a16="http://schemas.microsoft.com/office/drawing/2014/main" id="{1C276835-5C0C-56BD-035A-5695CFC2EAA9}"/>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GB" i="0" u="none" strike="noStrike" kern="1200" cap="none" spc="0" normalizeH="0" baseline="0" noProof="0" dirty="0">
                  <a:ln>
                    <a:noFill/>
                  </a:ln>
                  <a:solidFill>
                    <a:srgbClr val="FFE600"/>
                  </a:solidFill>
                  <a:effectLst/>
                  <a:uLnTx/>
                  <a:uFillTx/>
                  <a:latin typeface="Arial" panose="020B0604020202020204" pitchFamily="34" charset="0"/>
                  <a:cs typeface="Arial" panose="020B0604020202020204" pitchFamily="34" charset="0"/>
                </a:rPr>
                <a:t>C</a:t>
              </a:r>
              <a:endParaRPr kumimoji="0" lang="en-US" i="0" u="none" strike="noStrike" kern="1200" cap="none" spc="0" normalizeH="0" baseline="0" noProof="0" dirty="0">
                <a:ln>
                  <a:noFill/>
                </a:ln>
                <a:solidFill>
                  <a:srgbClr val="2E2E38"/>
                </a:solidFill>
                <a:effectLst/>
                <a:uLnTx/>
                <a:uFillTx/>
                <a:latin typeface="Arial" panose="020B0604020202020204" pitchFamily="34" charset="0"/>
                <a:cs typeface="Arial" panose="020B0604020202020204" pitchFamily="34" charset="0"/>
              </a:endParaRPr>
            </a:p>
          </p:txBody>
        </p:sp>
      </p:grpSp>
      <p:grpSp>
        <p:nvGrpSpPr>
          <p:cNvPr id="6" name="Group 5">
            <a:extLst>
              <a:ext uri="{FF2B5EF4-FFF2-40B4-BE49-F238E27FC236}">
                <a16:creationId xmlns:a16="http://schemas.microsoft.com/office/drawing/2014/main" id="{28B2754C-7875-F12C-9FC5-26975ECE6ABE}"/>
              </a:ext>
            </a:extLst>
          </p:cNvPr>
          <p:cNvGrpSpPr/>
          <p:nvPr/>
        </p:nvGrpSpPr>
        <p:grpSpPr>
          <a:xfrm>
            <a:off x="1213200" y="3899907"/>
            <a:ext cx="7473601" cy="356712"/>
            <a:chOff x="1213199" y="2112725"/>
            <a:chExt cx="7473601" cy="356712"/>
          </a:xfrm>
        </p:grpSpPr>
        <p:sp>
          <p:nvSpPr>
            <p:cNvPr id="9" name="Title 1">
              <a:extLst>
                <a:ext uri="{FF2B5EF4-FFF2-40B4-BE49-F238E27FC236}">
                  <a16:creationId xmlns:a16="http://schemas.microsoft.com/office/drawing/2014/main" id="{D1E20319-85DF-537C-950B-36C678CE6351}"/>
                </a:ext>
              </a:extLst>
            </p:cNvPr>
            <p:cNvSpPr txBox="1">
              <a:spLocks/>
            </p:cNvSpPr>
            <p:nvPr/>
          </p:nvSpPr>
          <p:spPr>
            <a:xfrm>
              <a:off x="1710000" y="2183360"/>
              <a:ext cx="6976800" cy="246221"/>
            </a:xfrm>
            <a:prstGeom prst="rect">
              <a:avLst/>
            </a:prstGeom>
          </p:spPr>
          <p:txBody>
            <a:bodyPr wrap="square" lIns="0" tIns="0" rIns="0" bIns="0" anchor="ctr">
              <a:spAutoFit/>
            </a:bodyPr>
            <a:lstStyle>
              <a:defPPr>
                <a:defRPr lang="en-US"/>
              </a:defPPr>
              <a:lvl1pPr marR="0" lvl="0" indent="0" fontAlgn="auto">
                <a:lnSpc>
                  <a:spcPct val="100000"/>
                </a:lnSpc>
                <a:spcBef>
                  <a:spcPct val="0"/>
                </a:spcBef>
                <a:spcAft>
                  <a:spcPts val="0"/>
                </a:spcAft>
                <a:buClrTx/>
                <a:buSzTx/>
                <a:buFontTx/>
                <a:buNone/>
                <a:tabLst/>
                <a:defRPr kumimoji="0" b="0" i="0" u="none" strike="noStrike" cap="none" spc="0" normalizeH="0" baseline="0">
                  <a:ln>
                    <a:noFill/>
                  </a:ln>
                  <a:solidFill>
                    <a:prstClr val="white"/>
                  </a:solidFill>
                  <a:effectLst/>
                  <a:uLnTx/>
                  <a:uFillTx/>
                  <a:latin typeface="EYInterstate Light" panose="02000506000000020004" pitchFamily="2" charset="0"/>
                  <a:ea typeface="+mj-ea"/>
                  <a:cs typeface="Arial" pitchFamily="34" charset="0"/>
                </a:defRPr>
              </a:lvl1pPr>
            </a:lstStyle>
            <a:p>
              <a:r>
                <a:rPr lang="en-IN" sz="1600" dirty="0">
                  <a:latin typeface="Arial" panose="020B0604020202020204" pitchFamily="34" charset="0"/>
                </a:rPr>
                <a:t>501(c)(1000)</a:t>
              </a:r>
            </a:p>
          </p:txBody>
        </p:sp>
        <p:sp>
          <p:nvSpPr>
            <p:cNvPr id="10" name="Oval 9">
              <a:extLst>
                <a:ext uri="{FF2B5EF4-FFF2-40B4-BE49-F238E27FC236}">
                  <a16:creationId xmlns:a16="http://schemas.microsoft.com/office/drawing/2014/main" id="{AE0A2A0A-B5BA-267E-E23D-78BD56CE8A6B}"/>
                </a:ext>
              </a:extLst>
            </p:cNvPr>
            <p:cNvSpPr/>
            <p:nvPr/>
          </p:nvSpPr>
          <p:spPr>
            <a:xfrm>
              <a:off x="1213199" y="2112725"/>
              <a:ext cx="356712" cy="356712"/>
            </a:xfrm>
            <a:prstGeom prst="ellipse">
              <a:avLst/>
            </a:prstGeom>
            <a:noFill/>
            <a:ln w="9525">
              <a:solidFill>
                <a:schemeClr val="tx2"/>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rtlCol="0" anchor="ctr" anchorCtr="0"/>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GB" dirty="0">
                  <a:solidFill>
                    <a:srgbClr val="FFE600"/>
                  </a:solidFill>
                  <a:latin typeface="Arial" panose="020B0604020202020204" pitchFamily="34" charset="0"/>
                  <a:cs typeface="Arial" panose="020B0604020202020204" pitchFamily="34" charset="0"/>
                </a:rPr>
                <a:t>D</a:t>
              </a:r>
              <a:endParaRPr kumimoji="0" lang="en-US" i="0" u="none" strike="noStrike" kern="1200" cap="none" spc="0" normalizeH="0" baseline="0" noProof="0" dirty="0">
                <a:ln>
                  <a:noFill/>
                </a:ln>
                <a:solidFill>
                  <a:srgbClr val="2E2E38"/>
                </a:solidFill>
                <a:effectLst/>
                <a:uLnTx/>
                <a:uFillTx/>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179830895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31800" y="660273"/>
            <a:ext cx="3074600" cy="1678104"/>
          </a:xfrm>
          <a:prstGeom prst="rect">
            <a:avLst/>
          </a:prstGeom>
        </p:spPr>
        <p:txBody>
          <a:bodyPr lIns="0" tIns="0" rIns="0" bIns="0"/>
          <a:lstStyle>
            <a:defPPr>
              <a:defRPr lang="en-US"/>
            </a:defPPr>
            <a:lvl1pPr>
              <a:lnSpc>
                <a:spcPct val="100000"/>
              </a:lnSpc>
              <a:spcBef>
                <a:spcPct val="0"/>
              </a:spcBef>
              <a:buNone/>
              <a:defRPr sz="2500" b="0" baseline="0">
                <a:solidFill>
                  <a:srgbClr val="2E2E38"/>
                </a:solidFill>
                <a:latin typeface="Arial" panose="020B0604020202020204" pitchFamily="34" charset="0"/>
                <a:ea typeface="+mj-ea"/>
                <a:cs typeface="Arial" pitchFamily="34" charset="0"/>
              </a:defRPr>
            </a:lvl1pPr>
          </a:lstStyle>
          <a:p>
            <a:pPr eaLnBrk="0" hangingPunct="0">
              <a:spcBef>
                <a:spcPts val="432"/>
              </a:spcBef>
              <a:spcAft>
                <a:spcPts val="0"/>
              </a:spcAft>
              <a:buClr>
                <a:schemeClr val="tx2"/>
              </a:buClr>
              <a:buSzPct val="70000"/>
              <a:defRPr/>
            </a:pPr>
            <a:r>
              <a:rPr lang="en-US" sz="2800" dirty="0">
                <a:solidFill>
                  <a:srgbClr val="2E2E38"/>
                </a:solidFill>
                <a:latin typeface="Arial" panose="020B0604020202020204" pitchFamily="34" charset="0"/>
                <a:cs typeface="Arial" panose="020B0604020202020204" pitchFamily="34" charset="0"/>
              </a:rPr>
              <a:t>Choice of entity for tax-exempt organization subsidiaries</a:t>
            </a:r>
          </a:p>
        </p:txBody>
      </p:sp>
    </p:spTree>
    <p:extLst>
      <p:ext uri="{BB962C8B-B14F-4D97-AF65-F5344CB8AC3E}">
        <p14:creationId xmlns:p14="http://schemas.microsoft.com/office/powerpoint/2010/main" val="374307300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General</a:t>
            </a:r>
            <a:br>
              <a:rPr lang="en-US" dirty="0"/>
            </a:br>
            <a:br>
              <a:rPr lang="en-US" sz="1600" dirty="0">
                <a:solidFill>
                  <a:srgbClr val="2E2E38"/>
                </a:solidFill>
                <a:latin typeface="Arial" panose="020B0604020202020204" pitchFamily="34" charset="0"/>
                <a:cs typeface="Arial" panose="020B0604020202020204" pitchFamily="34" charset="0"/>
              </a:rPr>
            </a:br>
            <a:endParaRPr lang="en-US" sz="1600" dirty="0"/>
          </a:p>
        </p:txBody>
      </p:sp>
      <p:sp>
        <p:nvSpPr>
          <p:cNvPr id="3" name="Content Placeholder 2"/>
          <p:cNvSpPr>
            <a:spLocks noGrp="1"/>
          </p:cNvSpPr>
          <p:nvPr>
            <p:ph idx="4294967295"/>
          </p:nvPr>
        </p:nvSpPr>
        <p:spPr>
          <a:xfrm>
            <a:off x="457200" y="1137921"/>
            <a:ext cx="8229600" cy="4951728"/>
          </a:xfrm>
        </p:spPr>
        <p:txBody>
          <a:bodyPr/>
          <a:lstStyle/>
          <a:p>
            <a:pPr>
              <a:spcAft>
                <a:spcPts val="600"/>
              </a:spcAft>
            </a:pPr>
            <a:r>
              <a:rPr lang="en-US" dirty="0"/>
              <a:t>The IRS has long recognized that exempt organizations can hold investments and engage in activities via separate entities, including other exempt organizations, for-profit subsidiaries, partnerships and JVs, among others.</a:t>
            </a:r>
          </a:p>
          <a:p>
            <a:pPr marL="685800" lvl="1" indent="-342900">
              <a:spcAft>
                <a:spcPts val="600"/>
              </a:spcAft>
            </a:pPr>
            <a:r>
              <a:rPr lang="en-US" dirty="0"/>
              <a:t>An exempt organization “can organize, capitalize and own, and provide services and assets (real and personal, tangible and intangible) to a taxable entity without violating the requirements for exemption, regardless of whether the taxable entity is wholly or partially owned.” (PLR 199938041)</a:t>
            </a:r>
          </a:p>
          <a:p>
            <a:pPr>
              <a:spcAft>
                <a:spcPts val="600"/>
              </a:spcAft>
            </a:pPr>
            <a:r>
              <a:rPr lang="en-US" dirty="0"/>
              <a:t>There is a wide range of tax and nontax considerations relevant to determining an appropriate organizational structure.</a:t>
            </a:r>
          </a:p>
          <a:p>
            <a:pPr>
              <a:spcAft>
                <a:spcPts val="600"/>
              </a:spcAft>
            </a:pPr>
            <a:r>
              <a:rPr lang="en-US" dirty="0"/>
              <a:t>Attribution of for-profit and political activity to hospital parent using resource-sharing agreement: PLR 202005020.</a:t>
            </a:r>
          </a:p>
          <a:p>
            <a:pPr marL="685800" lvl="1" indent="-342900">
              <a:spcAft>
                <a:spcPts val="600"/>
              </a:spcAft>
            </a:pPr>
            <a:r>
              <a:rPr lang="en-US" dirty="0"/>
              <a:t>Sharing of employees and the provision of administrative services that further the operations of the for-profit and political subsidiaries, without limiting such activities to those within the scope of the tax-exempt organization’s charitable purpose, means the subsidiaries’ activities are one with the tax-exempt parent.</a:t>
            </a:r>
          </a:p>
        </p:txBody>
      </p:sp>
    </p:spTree>
    <p:extLst>
      <p:ext uri="{BB962C8B-B14F-4D97-AF65-F5344CB8AC3E}">
        <p14:creationId xmlns:p14="http://schemas.microsoft.com/office/powerpoint/2010/main" val="3238959618"/>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INLINETEXTSHAPEGUID" val="bdff59ca-74f0-44fa-a099-1075e0debd88"/>
</p:tagLst>
</file>

<file path=ppt/tags/tag2.xml><?xml version="1.0" encoding="utf-8"?>
<p:tagLst xmlns:a="http://schemas.openxmlformats.org/drawingml/2006/main" xmlns:r="http://schemas.openxmlformats.org/officeDocument/2006/relationships" xmlns:p="http://schemas.openxmlformats.org/presentationml/2006/main">
  <p:tag name="INLINETEXTSHAPEGUID" val="bdff59ca-74f0-44fa-a099-1075e0debd88"/>
</p:tagLst>
</file>

<file path=ppt/tags/tag3.xml><?xml version="1.0" encoding="utf-8"?>
<p:tagLst xmlns:a="http://schemas.openxmlformats.org/drawingml/2006/main" xmlns:r="http://schemas.openxmlformats.org/officeDocument/2006/relationships" xmlns:p="http://schemas.openxmlformats.org/presentationml/2006/main">
  <p:tag name="INLINETEXTSHAPEGUID" val="bdff59ca-74f0-44fa-a099-1075e0debd88"/>
</p:tagLst>
</file>

<file path=ppt/tags/tag4.xml><?xml version="1.0" encoding="utf-8"?>
<p:tagLst xmlns:a="http://schemas.openxmlformats.org/drawingml/2006/main" xmlns:r="http://schemas.openxmlformats.org/officeDocument/2006/relationships" xmlns:p="http://schemas.openxmlformats.org/presentationml/2006/main">
  <p:tag name="INLINETEXTSHAPEGUID" val="bdff59ca-74f0-44fa-a099-1075e0debd88"/>
</p:tagLst>
</file>

<file path=ppt/tags/tag5.xml><?xml version="1.0" encoding="utf-8"?>
<p:tagLst xmlns:a="http://schemas.openxmlformats.org/drawingml/2006/main" xmlns:r="http://schemas.openxmlformats.org/officeDocument/2006/relationships" xmlns:p="http://schemas.openxmlformats.org/presentationml/2006/main">
  <p:tag name="INLINETEXTSHAPEGUID" val="bdff59ca-74f0-44fa-a099-1075e0debd88"/>
</p:tagLst>
</file>

<file path=ppt/tags/tag6.xml><?xml version="1.0" encoding="utf-8"?>
<p:tagLst xmlns:a="http://schemas.openxmlformats.org/drawingml/2006/main" xmlns:r="http://schemas.openxmlformats.org/officeDocument/2006/relationships" xmlns:p="http://schemas.openxmlformats.org/presentationml/2006/main">
  <p:tag name="INLINETEXTSHAPEGUID" val="bdff59ca-74f0-44fa-a099-1075e0debd88"/>
</p:tagLst>
</file>

<file path=ppt/tags/tag7.xml><?xml version="1.0" encoding="utf-8"?>
<p:tagLst xmlns:a="http://schemas.openxmlformats.org/drawingml/2006/main" xmlns:r="http://schemas.openxmlformats.org/officeDocument/2006/relationships" xmlns:p="http://schemas.openxmlformats.org/presentationml/2006/main">
  <p:tag name="INLINETEXTSHAPEGUID" val="bdff59ca-74f0-44fa-a099-1075e0debd88"/>
</p:tagLst>
</file>

<file path=ppt/tags/tag8.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ags/tag9.xml><?xml version="1.0" encoding="utf-8"?>
<p:tagLst xmlns:a="http://schemas.openxmlformats.org/drawingml/2006/main" xmlns:r="http://schemas.openxmlformats.org/officeDocument/2006/relationships" xmlns:p="http://schemas.openxmlformats.org/presentationml/2006/main">
  <p:tag name="THINKCELLSHAPEDONOTDELETE" val="thinkcellActiveDocDoNotDelete"/>
</p:tagLst>
</file>

<file path=ppt/theme/theme1.xml><?xml version="1.0" encoding="utf-8"?>
<a:theme xmlns:a="http://schemas.openxmlformats.org/drawingml/2006/main" name="EY dark background">
  <a:themeElements>
    <a:clrScheme name="EY Color">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extLst>
    <a:ext uri="{05A4C25C-085E-4340-85A3-A5531E510DB2}">
      <thm15:themeFamily xmlns:thm15="http://schemas.microsoft.com/office/thememl/2012/main" name="Theme1" id="{70D5E770-E04A-461B-8456-F6738B8BE2E4}" vid="{F52AAF16-9B59-4DE1-94DD-2FF8D6A8C858}"/>
    </a:ext>
  </a:extLst>
</a:theme>
</file>

<file path=ppt/theme/theme2.xml><?xml version="1.0" encoding="utf-8"?>
<a:theme xmlns:a="http://schemas.openxmlformats.org/drawingml/2006/main" name="1_EY dark background">
  <a:themeElements>
    <a:clrScheme name="EY Color">
      <a:dk1>
        <a:srgbClr val="2E2E38"/>
      </a:dk1>
      <a:lt1>
        <a:sysClr val="window" lastClr="FFFFFF"/>
      </a:lt1>
      <a:dk2>
        <a:srgbClr val="FFE600"/>
      </a:dk2>
      <a:lt2>
        <a:srgbClr val="000000"/>
      </a:lt2>
      <a:accent1>
        <a:srgbClr val="2DB757"/>
      </a:accent1>
      <a:accent2>
        <a:srgbClr val="27ACAA"/>
      </a:accent2>
      <a:accent3>
        <a:srgbClr val="188CE5"/>
      </a:accent3>
      <a:accent4>
        <a:srgbClr val="3D108A"/>
      </a:accent4>
      <a:accent5>
        <a:srgbClr val="FF4136"/>
      </a:accent5>
      <a:accent6>
        <a:srgbClr val="FF6D00"/>
      </a:accent6>
      <a:hlink>
        <a:srgbClr val="0000FF"/>
      </a:hlink>
      <a:folHlink>
        <a:srgbClr val="800080"/>
      </a:folHlink>
    </a:clrScheme>
    <a:fontScheme name="Custom 1">
      <a:majorFont>
        <a:latin typeface="EYInterstate Light"/>
        <a:ea typeface=""/>
        <a:cs typeface=""/>
      </a:majorFont>
      <a:minorFont>
        <a:latin typeface="EYInterstate Light"/>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extLst>
    <a:ext uri="{05A4C25C-085E-4340-85A3-A5531E510DB2}">
      <thm15:themeFamily xmlns:thm15="http://schemas.microsoft.com/office/thememl/2012/main" name="Theme1" id="{70D5E770-E04A-461B-8456-F6738B8BE2E4}" vid="{F52AAF16-9B59-4DE1-94DD-2FF8D6A8C858}"/>
    </a:ext>
  </a:extLst>
</a:theme>
</file>

<file path=ppt/theme/theme3.xml><?xml version="1.0" encoding="utf-8"?>
<a:theme xmlns:a="http://schemas.openxmlformats.org/drawingml/2006/main" name="EY dark print">
  <a:themeElements>
    <a:clrScheme name="EY dark print">
      <a:dk1>
        <a:srgbClr val="FFFFFF"/>
      </a:dk1>
      <a:lt1>
        <a:srgbClr val="FFFFFF"/>
      </a:lt1>
      <a:dk2>
        <a:srgbClr val="333333"/>
      </a:dk2>
      <a:lt2>
        <a:srgbClr val="FFE600"/>
      </a:lt2>
      <a:accent1>
        <a:srgbClr val="808080"/>
      </a:accent1>
      <a:accent2>
        <a:srgbClr val="FFE600"/>
      </a:accent2>
      <a:accent3>
        <a:srgbClr val="999999"/>
      </a:accent3>
      <a:accent4>
        <a:srgbClr val="F0F0F0"/>
      </a:accent4>
      <a:accent5>
        <a:srgbClr val="00A3AE"/>
      </a:accent5>
      <a:accent6>
        <a:srgbClr val="C0C0C0"/>
      </a:accent6>
      <a:hlink>
        <a:srgbClr val="336699"/>
      </a:hlink>
      <a:folHlink>
        <a:srgbClr val="91278F"/>
      </a:folHlink>
    </a:clrScheme>
    <a:fontScheme name="EY_Handou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9525">
          <a:solidFill>
            <a:schemeClr val="accent1"/>
          </a:solidFill>
        </a:ln>
      </a:spPr>
      <a:bodyPr rtlCol="0" anchor="t" anchorCtr="0"/>
      <a:lstStyle>
        <a:defPPr algn="ctr">
          <a:defRPr sz="1200" dirty="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lnDef>
      <a:spPr>
        <a:ln w="9525">
          <a:solidFill>
            <a:schemeClr val="accent1"/>
          </a:solidFill>
          <a:tailEnd type="none"/>
        </a:ln>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36576" rIns="0" bIns="0" rtlCol="0">
        <a:spAutoFit/>
      </a:bodyPr>
      <a:lstStyle>
        <a:defPPr marL="356616" indent="-356616">
          <a:lnSpc>
            <a:spcPct val="85000"/>
          </a:lnSpc>
          <a:spcAft>
            <a:spcPts val="600"/>
          </a:spcAft>
          <a:buClr>
            <a:schemeClr val="accent2"/>
          </a:buClr>
          <a:buSzPct val="70000"/>
          <a:buFont typeface="Arial" pitchFamily="34" charset="0"/>
          <a:buChar char="►"/>
          <a:defRPr sz="1200" dirty="0" err="1" smtClean="0">
            <a:solidFill>
              <a:schemeClr val="bg1"/>
            </a:solidFill>
          </a:defRPr>
        </a:defPPr>
      </a:lstStyle>
    </a:txDef>
  </a:objectDefaults>
  <a:extraClrSchemeLst/>
  <a:custClrLst>
    <a:custClr name="EY Special Use Red">
      <a:srgbClr val="F04C3E"/>
    </a:custClr>
    <a:custClr name="EY Special Use Blue 50%">
      <a:srgbClr val="7FD1D6"/>
    </a:custClr>
    <a:custClr name="EY Special Use Purple">
      <a:srgbClr val="91278F"/>
    </a:custClr>
    <a:custClr name="EY Special Use Purple 50%">
      <a:srgbClr val="C893C7"/>
    </a:custClr>
    <a:custClr name="EY Special Use Green">
      <a:srgbClr val="2C973E"/>
    </a:custClr>
    <a:custClr name="EY Special Use Green 50%">
      <a:srgbClr val="95CB89"/>
    </a:custClr>
    <a:custClr name="EY Yellow 50%">
      <a:srgbClr val="FFF27F"/>
    </a:custClr>
    <a:custClr name="EY Special Use Lilac">
      <a:srgbClr val="AC98DB"/>
    </a:custClr>
    <a:custClr name="EY Special Use Lilac 50%">
      <a:srgbClr val="D8D2E0"/>
    </a:custClr>
    <a:custClr name="EY Link Blue">
      <a:srgbClr val="336699"/>
    </a:custClr>
  </a:custClr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2E79A584A6DCB849A1E5CA596A7D852E" ma:contentTypeVersion="13" ma:contentTypeDescription="Create a new document." ma:contentTypeScope="" ma:versionID="35cf8f98855b4e7dffe6ee754051615e">
  <xsd:schema xmlns:xsd="http://www.w3.org/2001/XMLSchema" xmlns:xs="http://www.w3.org/2001/XMLSchema" xmlns:p="http://schemas.microsoft.com/office/2006/metadata/properties" xmlns:ns2="837f61bc-e404-496a-87c4-fe63c67275c1" xmlns:ns3="fb0825ad-cc8b-43e1-8337-5e6706acaec1" targetNamespace="http://schemas.microsoft.com/office/2006/metadata/properties" ma:root="true" ma:fieldsID="21794c7ccd63518b692d4e4ba115cc4a" ns2:_="" ns3:_="">
    <xsd:import namespace="837f61bc-e404-496a-87c4-fe63c67275c1"/>
    <xsd:import namespace="fb0825ad-cc8b-43e1-8337-5e6706acaec1"/>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2:MediaServiceDateTaken" minOccurs="0"/>
                <xsd:element ref="ns2:MediaServiceAutoTags" minOccurs="0"/>
                <xsd:element ref="ns2:MediaLengthInSeconds" minOccurs="0"/>
                <xsd:element ref="ns3:SharedWithUsers" minOccurs="0"/>
                <xsd:element ref="ns3:SharedWithDetails" minOccurs="0"/>
                <xsd:element ref="ns2:MediaServiceObjectDetectorVersions" minOccurs="0"/>
                <xsd:element ref="ns2:MediaServiceGenerationTime" minOccurs="0"/>
                <xsd:element ref="ns2:MediaServiceEventHashCode"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837f61bc-e404-496a-87c4-fe63c67275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2" nillable="true" ma:displayName="MediaServiceDateTaken" ma:hidden="true" ma:internalName="MediaServiceDateTaken" ma:readOnly="true">
      <xsd:simpleType>
        <xsd:restriction base="dms:Text"/>
      </xsd:simpleType>
    </xsd:element>
    <xsd:element name="MediaServiceAutoTags" ma:index="13" nillable="true" ma:displayName="Tags" ma:internalName="MediaServiceAutoTags" ma:readOnly="true">
      <xsd:simpleType>
        <xsd:restriction base="dms:Text"/>
      </xsd:simpleType>
    </xsd:element>
    <xsd:element name="MediaLengthInSeconds" ma:index="14" nillable="true" ma:displayName="MediaLengthInSeconds" ma:hidden="true" ma:internalName="MediaLengthInSeconds" ma:readOnly="true">
      <xsd:simpleType>
        <xsd:restriction base="dms:Unknown"/>
      </xsd:simpleType>
    </xsd:element>
    <xsd:element name="MediaServiceObjectDetectorVersions" ma:index="17" nillable="true" ma:displayName="MediaServiceObjectDetectorVersions" ma:hidden="true" ma:indexed="true" ma:internalName="MediaServiceObjectDetectorVersions" ma:readOnly="true">
      <xsd:simpleType>
        <xsd:restriction base="dms:Text"/>
      </xsd:simpleType>
    </xsd:element>
    <xsd:element name="MediaServiceGenerationTime" ma:index="18" nillable="true" ma:displayName="MediaServiceGenerationTime" ma:hidden="true" ma:internalName="MediaServiceGenerationTime" ma:readOnly="true">
      <xsd:simpleType>
        <xsd:restriction base="dms:Text"/>
      </xsd:simpleType>
    </xsd:element>
    <xsd:element name="MediaServiceEventHashCode" ma:index="19" nillable="true" ma:displayName="MediaServiceEventHashCode" ma:hidden="true" ma:internalName="MediaServiceEventHashCode" ma:readOnly="true">
      <xsd:simpleType>
        <xsd:restriction base="dms:Text"/>
      </xsd:simpleType>
    </xsd:element>
    <xsd:element name="MediaServiceSearchProperties" ma:index="20"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fb0825ad-cc8b-43e1-8337-5e6706acaec1" elementFormDefault="qualified">
    <xsd:import namespace="http://schemas.microsoft.com/office/2006/documentManagement/types"/>
    <xsd:import namespace="http://schemas.microsoft.com/office/infopath/2007/PartnerControls"/>
    <xsd:element name="SharedWithUsers" ma:index="15"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6"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E1C67048-1D02-410B-ACCC-8BCAF7E95456}">
  <ds:schemaRefs>
    <ds:schemaRef ds:uri="837f61bc-e404-496a-87c4-fe63c67275c1"/>
    <ds:schemaRef ds:uri="http://purl.org/dc/elements/1.1/"/>
    <ds:schemaRef ds:uri="http://schemas.microsoft.com/office/2006/metadata/properties"/>
    <ds:schemaRef ds:uri="http://schemas.microsoft.com/office/infopath/2007/PartnerControls"/>
    <ds:schemaRef ds:uri="http://purl.org/dc/terms/"/>
    <ds:schemaRef ds:uri="http://schemas.openxmlformats.org/package/2006/metadata/core-properties"/>
    <ds:schemaRef ds:uri="http://schemas.microsoft.com/office/2006/documentManagement/types"/>
    <ds:schemaRef ds:uri="fb0825ad-cc8b-43e1-8337-5e6706acaec1"/>
    <ds:schemaRef ds:uri="http://www.w3.org/XML/1998/namespace"/>
    <ds:schemaRef ds:uri="http://purl.org/dc/dcmitype/"/>
  </ds:schemaRefs>
</ds:datastoreItem>
</file>

<file path=customXml/itemProps2.xml><?xml version="1.0" encoding="utf-8"?>
<ds:datastoreItem xmlns:ds="http://schemas.openxmlformats.org/officeDocument/2006/customXml" ds:itemID="{8FF87F23-7FE9-40B6-B4D3-0F96FA802011}">
  <ds:schemaRefs>
    <ds:schemaRef ds:uri="http://schemas.microsoft.com/sharepoint/v3/contenttype/forms"/>
  </ds:schemaRefs>
</ds:datastoreItem>
</file>

<file path=customXml/itemProps3.xml><?xml version="1.0" encoding="utf-8"?>
<ds:datastoreItem xmlns:ds="http://schemas.openxmlformats.org/officeDocument/2006/customXml" ds:itemID="{FB84EDCB-5715-44A7-B7D6-F3BE30C74D4F}">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837f61bc-e404-496a-87c4-fe63c67275c1"/>
    <ds:schemaRef ds:uri="fb0825ad-cc8b-43e1-8337-5e6706acaec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EY regular presentation 2015 v1</Template>
  <TotalTime>0</TotalTime>
  <Words>5028</Words>
  <Application>Microsoft Office PowerPoint</Application>
  <PresentationFormat>On-screen Show (4:3)</PresentationFormat>
  <Paragraphs>529</Paragraphs>
  <Slides>64</Slides>
  <Notes>26</Notes>
  <HiddenSlides>0</HiddenSlides>
  <MMClips>0</MMClips>
  <ScaleCrop>false</ScaleCrop>
  <HeadingPairs>
    <vt:vector size="8" baseType="variant">
      <vt:variant>
        <vt:lpstr>Fonts Used</vt:lpstr>
      </vt:variant>
      <vt:variant>
        <vt:i4>4</vt:i4>
      </vt:variant>
      <vt:variant>
        <vt:lpstr>Theme</vt:lpstr>
      </vt:variant>
      <vt:variant>
        <vt:i4>3</vt:i4>
      </vt:variant>
      <vt:variant>
        <vt:lpstr>Embedded OLE Servers</vt:lpstr>
      </vt:variant>
      <vt:variant>
        <vt:i4>1</vt:i4>
      </vt:variant>
      <vt:variant>
        <vt:lpstr>Slide Titles</vt:lpstr>
      </vt:variant>
      <vt:variant>
        <vt:i4>64</vt:i4>
      </vt:variant>
    </vt:vector>
  </HeadingPairs>
  <TitlesOfParts>
    <vt:vector size="72" baseType="lpstr">
      <vt:lpstr>Arial</vt:lpstr>
      <vt:lpstr>Calibri</vt:lpstr>
      <vt:lpstr>EYInterstate</vt:lpstr>
      <vt:lpstr>EYInterstate Light</vt:lpstr>
      <vt:lpstr>EY dark background</vt:lpstr>
      <vt:lpstr>1_EY dark background</vt:lpstr>
      <vt:lpstr>EY dark print</vt:lpstr>
      <vt:lpstr>think-cell Slide</vt:lpstr>
      <vt:lpstr>EY Future Tax Leaders Program: exempt entities and structuring</vt:lpstr>
      <vt:lpstr>Disclaimer</vt:lpstr>
      <vt:lpstr>Presenters</vt:lpstr>
      <vt:lpstr>CPE eligibility</vt:lpstr>
      <vt:lpstr>Objectives</vt:lpstr>
      <vt:lpstr>Agenda</vt:lpstr>
      <vt:lpstr>Polling question 1</vt:lpstr>
      <vt:lpstr>PowerPoint Presentation</vt:lpstr>
      <vt:lpstr>General  </vt:lpstr>
      <vt:lpstr>Entity options </vt:lpstr>
      <vt:lpstr>Disregarded entity vs. taxable entity</vt:lpstr>
      <vt:lpstr>C corporation blocker</vt:lpstr>
      <vt:lpstr>Choice of entity considerations  </vt:lpstr>
      <vt:lpstr>Related-activity entity choices </vt:lpstr>
      <vt:lpstr>Single-member LLCs vs. Section 501(c)(3) organizations </vt:lpstr>
      <vt:lpstr>Unrelated activity entity choices </vt:lpstr>
      <vt:lpstr>Multiple unrelated activities wholly owned Consolidated group</vt:lpstr>
      <vt:lpstr>Related and unrelated use of consolidated group and the SO</vt:lpstr>
      <vt:lpstr>Polling question 2</vt:lpstr>
      <vt:lpstr>PowerPoint Presentation</vt:lpstr>
      <vt:lpstr>Exit strategies</vt:lpstr>
      <vt:lpstr>Merger of exempt into a related exempt organization</vt:lpstr>
      <vt:lpstr>Sale of for-profit to unrelated third party</vt:lpstr>
      <vt:lpstr>Merger/liquidation of taxable subsidiary into exempt parent</vt:lpstr>
      <vt:lpstr>Distributions of appreciated property Section 311(b)</vt:lpstr>
      <vt:lpstr>PowerPoint Presentation</vt:lpstr>
      <vt:lpstr>Membership interests</vt:lpstr>
      <vt:lpstr>Membership interests treated as stock</vt:lpstr>
      <vt:lpstr>Characteristics of stock vs. membership interests</vt:lpstr>
      <vt:lpstr>PowerPoint Presentation</vt:lpstr>
      <vt:lpstr>Relevance of qualification of exempt organization for nonrecognition treatment</vt:lpstr>
      <vt:lpstr>Key transaction nonrecognition rules</vt:lpstr>
      <vt:lpstr>Tax-exempt organizations as “corporations”</vt:lpstr>
      <vt:lpstr>Private inurement and tax-free transactions</vt:lpstr>
      <vt:lpstr>Consideration of nonrecognition transactions</vt:lpstr>
      <vt:lpstr>Polling question 3</vt:lpstr>
      <vt:lpstr>PowerPoint Presentation</vt:lpstr>
      <vt:lpstr>Section 382 generally</vt:lpstr>
      <vt:lpstr>Application of Section 382 to nonprofits</vt:lpstr>
      <vt:lpstr>PowerPoint Presentation</vt:lpstr>
      <vt:lpstr>Affiliated groups and tax-exempt organizations</vt:lpstr>
      <vt:lpstr>Affiliated groups and nonprofits</vt:lpstr>
      <vt:lpstr>PowerPoint Presentation</vt:lpstr>
      <vt:lpstr>Joint ventures</vt:lpstr>
      <vt:lpstr>Joint ventures (cont.)</vt:lpstr>
      <vt:lpstr>Joint ventures (cont.)</vt:lpstr>
      <vt:lpstr>Joint ventures with other exempt organizations</vt:lpstr>
      <vt:lpstr>Joint ventures with other exempt organizations (cont.) Structure types</vt:lpstr>
      <vt:lpstr>Joint ventures with other exempt organizations (cont.) Supporting organization vs. LLC</vt:lpstr>
      <vt:lpstr>Joint ventures with for-profit(s)</vt:lpstr>
      <vt:lpstr>Joint ventures with for-profit(s) (cont.) Governed by an LLC operating agreement</vt:lpstr>
      <vt:lpstr>Polling question 4</vt:lpstr>
      <vt:lpstr>PowerPoint Presentation</vt:lpstr>
      <vt:lpstr>Other considerations   </vt:lpstr>
      <vt:lpstr>Other considerations (cont.)    </vt:lpstr>
      <vt:lpstr>Other considerations (cont.)   </vt:lpstr>
      <vt:lpstr>Transfer pricing for tax-exempt organization</vt:lpstr>
      <vt:lpstr>Transfer pricing for tax-exempt organization (cont.)</vt:lpstr>
      <vt:lpstr>Transfer pricing documentation</vt:lpstr>
      <vt:lpstr>Intercompany agreement</vt:lpstr>
      <vt:lpstr>Polling question 5</vt:lpstr>
      <vt:lpstr>PowerPoint Presentation</vt:lpstr>
      <vt:lpstr>Key takeaway</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2016-12-19T11:32:50Z</dcterms:created>
  <dcterms:modified xsi:type="dcterms:W3CDTF">2024-06-28T12:26:23Z</dcterms:modified>
  <cp:contentStatus/>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0x0101002E79A584A6DCB849A1E5CA596A7D852E</vt:lpwstr>
  </property>
  <property fmtid="{D5CDD505-2E9C-101B-9397-08002B2CF9AE}" pid="3" name="_dlc_DocIdItemGuid">
    <vt:lpwstr>dc8ab7d9-743b-4f4f-b5b3-20364fccdbde</vt:lpwstr>
  </property>
  <property fmtid="{D5CDD505-2E9C-101B-9397-08002B2CF9AE}" pid="4" name="MediaServiceImageTags">
    <vt:lpwstr/>
  </property>
</Properties>
</file>